
<file path=[Content_Types].xml><?xml version="1.0" encoding="utf-8"?>
<Types xmlns="http://schemas.openxmlformats.org/package/2006/content-types">
  <Default Extension="xml" ContentType="application/xml"/>
  <Default Extension="mpeg" ContentType="video/unknown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80" r:id="rId2"/>
    <p:sldId id="319" r:id="rId3"/>
    <p:sldId id="336" r:id="rId4"/>
    <p:sldId id="328" r:id="rId5"/>
    <p:sldId id="333" r:id="rId6"/>
    <p:sldId id="334" r:id="rId7"/>
    <p:sldId id="335" r:id="rId8"/>
    <p:sldId id="337" r:id="rId9"/>
    <p:sldId id="283" r:id="rId10"/>
    <p:sldId id="317" r:id="rId11"/>
    <p:sldId id="341" r:id="rId12"/>
    <p:sldId id="298" r:id="rId13"/>
    <p:sldId id="302" r:id="rId14"/>
    <p:sldId id="296" r:id="rId15"/>
    <p:sldId id="332" r:id="rId16"/>
    <p:sldId id="318" r:id="rId17"/>
    <p:sldId id="314" r:id="rId18"/>
    <p:sldId id="316" r:id="rId19"/>
    <p:sldId id="315" r:id="rId20"/>
    <p:sldId id="338" r:id="rId21"/>
    <p:sldId id="307" r:id="rId22"/>
    <p:sldId id="288" r:id="rId23"/>
    <p:sldId id="342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FE31"/>
    <a:srgbClr val="81FE5C"/>
    <a:srgbClr val="2AFFD7"/>
    <a:srgbClr val="47FEA0"/>
    <a:srgbClr val="7FFE5C"/>
    <a:srgbClr val="1EEDFD"/>
    <a:srgbClr val="FEDB0A"/>
    <a:srgbClr val="7EF95A"/>
    <a:srgbClr val="29FAD4"/>
    <a:srgbClr val="F05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71" autoAdjust="0"/>
    <p:restoredTop sz="94291" autoAdjust="0"/>
  </p:normalViewPr>
  <p:slideViewPr>
    <p:cSldViewPr snapToGrid="0" snapToObjects="1">
      <p:cViewPr varScale="1">
        <p:scale>
          <a:sx n="84" d="100"/>
          <a:sy n="84" d="100"/>
        </p:scale>
        <p:origin x="-15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FA280-77B0-D843-B80A-67DBC200F519}" type="datetimeFigureOut">
              <a:rPr lang="en-US" smtClean="0"/>
              <a:t>5/6/15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3897B-8824-A54E-8EF7-C1BCBCFFB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170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F4E00-C884-7D46-AEEA-BFD525218B37}" type="datetimeFigureOut">
              <a:rPr lang="en-US" smtClean="0"/>
              <a:t>5/6/15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8452-E69A-2146-81D8-19BF7B3CB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655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SHIPs shear: 06z: 15kt</a:t>
            </a:r>
            <a:r>
              <a:rPr lang="en-US" baseline="0" dirty="0" smtClean="0"/>
              <a:t> 123 </a:t>
            </a:r>
            <a:r>
              <a:rPr lang="en-US" baseline="0" dirty="0" err="1" smtClean="0"/>
              <a:t>deg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SHIPs shear: 12z: 17kt</a:t>
            </a:r>
            <a:r>
              <a:rPr lang="en-US" baseline="0" dirty="0" smtClean="0"/>
              <a:t> 119 </a:t>
            </a:r>
            <a:r>
              <a:rPr lang="en-US" baseline="0" dirty="0" err="1" smtClean="0"/>
              <a:t>deg</a:t>
            </a:r>
            <a:endParaRPr lang="en-US" dirty="0" smtClean="0"/>
          </a:p>
          <a:p>
            <a:r>
              <a:rPr lang="en-US" dirty="0" smtClean="0"/>
              <a:t>SHIPs shear: 18z: 15kt</a:t>
            </a:r>
            <a:r>
              <a:rPr lang="en-US" baseline="0" dirty="0" smtClean="0"/>
              <a:t> 109 </a:t>
            </a:r>
            <a:r>
              <a:rPr lang="en-US" baseline="0" dirty="0" err="1" smtClean="0"/>
              <a:t>deg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8452-E69A-2146-81D8-19BF7B3CB0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25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NOAA P-3 (N42) GPS </a:t>
            </a:r>
            <a:r>
              <a:rPr lang="en-US" dirty="0" err="1" smtClean="0"/>
              <a:t>dropsonde</a:t>
            </a:r>
            <a:r>
              <a:rPr lang="en-US" baseline="0" dirty="0" smtClean="0"/>
              <a:t> times (W-CTR-E-NW-CTR-S-CTR-NW): 1357/1405/1519/1553/1605/1626/0703/1745/1752 UTC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8452-E69A-2146-81D8-19BF7B3CB06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94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NOAA P-3 (N42) GPS </a:t>
            </a:r>
            <a:r>
              <a:rPr lang="en-US" dirty="0" err="1" smtClean="0"/>
              <a:t>dropsonde</a:t>
            </a:r>
            <a:r>
              <a:rPr lang="en-US" baseline="0" dirty="0" smtClean="0"/>
              <a:t> times (W-CTR-E-NW-CTR-S-CTR-NW): 1357/1405/1519/1553/1605/1626/0703/1745/1752 UTC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8452-E69A-2146-81D8-19BF7B3CB06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94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NOAA P-3 (N42) GPS </a:t>
            </a:r>
            <a:r>
              <a:rPr lang="en-US" dirty="0" err="1" smtClean="0"/>
              <a:t>dropsonde</a:t>
            </a:r>
            <a:r>
              <a:rPr lang="en-US" baseline="0" dirty="0" smtClean="0"/>
              <a:t> times (W-CTR-E-NW-CTR-S-CTR-NW): 1357/1405/1519/1553/1605/1626/0703/1745/1752 UTC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8452-E69A-2146-81D8-19BF7B3CB06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94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17 Sep 2014 00z: 35</a:t>
            </a:r>
            <a:r>
              <a:rPr lang="en-US" baseline="0" dirty="0" smtClean="0"/>
              <a:t> deg@15kt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SHIPs shear: 06z: 15kt</a:t>
            </a:r>
            <a:r>
              <a:rPr lang="en-US" baseline="0" dirty="0" smtClean="0"/>
              <a:t> 123 </a:t>
            </a:r>
            <a:r>
              <a:rPr lang="en-US" baseline="0" dirty="0" err="1" smtClean="0"/>
              <a:t>deg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SHIPs shear: 12z: 17kt</a:t>
            </a:r>
            <a:r>
              <a:rPr lang="en-US" baseline="0" dirty="0" smtClean="0"/>
              <a:t> 119 </a:t>
            </a:r>
            <a:r>
              <a:rPr lang="en-US" baseline="0" dirty="0" err="1" smtClean="0"/>
              <a:t>deg</a:t>
            </a:r>
            <a:endParaRPr lang="en-US" dirty="0" smtClean="0"/>
          </a:p>
          <a:p>
            <a:r>
              <a:rPr lang="en-US" dirty="0" smtClean="0"/>
              <a:t>SHIPs shear: 18z: 15kt</a:t>
            </a:r>
            <a:r>
              <a:rPr lang="en-US" baseline="0" dirty="0" smtClean="0"/>
              <a:t> 109 </a:t>
            </a:r>
            <a:r>
              <a:rPr lang="en-US" baseline="0" dirty="0" err="1" smtClean="0"/>
              <a:t>deg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8452-E69A-2146-81D8-19BF7B3CB06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63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D5372-55C6-6D41-B20A-3DEC557E66E1}" type="datetime1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70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73B3-973E-F144-AE7D-6A8E2E945CDD}" type="datetime1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48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C305-CF7D-7343-9791-B8C7456B7F1B}" type="datetime1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2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3AE-5BAC-6F4A-B545-3D44FF0C4E45}" type="datetime1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93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5C33-B9B8-7048-AE82-F404868DD4BE}" type="datetime1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55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AC9B-83F9-3D4C-BD5B-DF09844FF18E}" type="datetime1">
              <a:rPr lang="en-US" smtClean="0"/>
              <a:t>5/6/15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7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D8B9-4A79-E54C-9EF5-F162F3E61803}" type="datetime1">
              <a:rPr lang="en-US" smtClean="0"/>
              <a:t>5/6/15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0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79B9-64A2-E94F-9D8C-F956B2527CB4}" type="datetime1">
              <a:rPr lang="en-US" smtClean="0"/>
              <a:t>5/6/15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3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FE0A5-61C3-6340-8362-C6B5ED18A7AD}" type="datetime1">
              <a:rPr lang="en-US" smtClean="0"/>
              <a:t>5/6/15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30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B4552-D4F9-3844-9D2C-ADD1251DA1A3}" type="datetime1">
              <a:rPr lang="en-US" smtClean="0"/>
              <a:t>5/6/15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4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22250-B613-3D4B-86D0-6CDB99FE204E}" type="datetime1">
              <a:rPr lang="en-US" smtClean="0"/>
              <a:t>5/6/15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28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A61F4-49BC-1142-ACC5-D6FEB9C1C755}" type="datetime1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1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jpg"/><Relationship Id="rId14" Type="http://schemas.openxmlformats.org/officeDocument/2006/relationships/image" Target="../media/image52.jpg"/><Relationship Id="rId15" Type="http://schemas.openxmlformats.org/officeDocument/2006/relationships/image" Target="../media/image53.jpg"/><Relationship Id="rId16" Type="http://schemas.openxmlformats.org/officeDocument/2006/relationships/image" Target="../media/image54.jpg"/><Relationship Id="rId17" Type="http://schemas.openxmlformats.org/officeDocument/2006/relationships/image" Target="../media/image55.jpg"/><Relationship Id="rId18" Type="http://schemas.openxmlformats.org/officeDocument/2006/relationships/image" Target="../media/image56.jpg"/><Relationship Id="rId19" Type="http://schemas.openxmlformats.org/officeDocument/2006/relationships/image" Target="../media/image57.jpg"/><Relationship Id="rId63" Type="http://schemas.openxmlformats.org/officeDocument/2006/relationships/image" Target="../media/image101.jpg"/><Relationship Id="rId64" Type="http://schemas.openxmlformats.org/officeDocument/2006/relationships/image" Target="../media/image102.jpg"/><Relationship Id="rId65" Type="http://schemas.openxmlformats.org/officeDocument/2006/relationships/image" Target="../media/image103.jpg"/><Relationship Id="rId66" Type="http://schemas.openxmlformats.org/officeDocument/2006/relationships/image" Target="../media/image104.jpg"/><Relationship Id="rId67" Type="http://schemas.openxmlformats.org/officeDocument/2006/relationships/image" Target="../media/image105.jpg"/><Relationship Id="rId68" Type="http://schemas.openxmlformats.org/officeDocument/2006/relationships/image" Target="../media/image106.jpg"/><Relationship Id="rId69" Type="http://schemas.openxmlformats.org/officeDocument/2006/relationships/image" Target="../media/image107.jpg"/><Relationship Id="rId50" Type="http://schemas.openxmlformats.org/officeDocument/2006/relationships/image" Target="../media/image88.jpg"/><Relationship Id="rId51" Type="http://schemas.openxmlformats.org/officeDocument/2006/relationships/image" Target="../media/image89.jpg"/><Relationship Id="rId52" Type="http://schemas.openxmlformats.org/officeDocument/2006/relationships/image" Target="../media/image90.jpg"/><Relationship Id="rId53" Type="http://schemas.openxmlformats.org/officeDocument/2006/relationships/image" Target="../media/image91.jpg"/><Relationship Id="rId54" Type="http://schemas.openxmlformats.org/officeDocument/2006/relationships/image" Target="../media/image92.jpg"/><Relationship Id="rId55" Type="http://schemas.openxmlformats.org/officeDocument/2006/relationships/image" Target="../media/image93.jpg"/><Relationship Id="rId56" Type="http://schemas.openxmlformats.org/officeDocument/2006/relationships/image" Target="../media/image94.jpg"/><Relationship Id="rId57" Type="http://schemas.openxmlformats.org/officeDocument/2006/relationships/image" Target="../media/image95.jpg"/><Relationship Id="rId58" Type="http://schemas.openxmlformats.org/officeDocument/2006/relationships/image" Target="../media/image96.jpg"/><Relationship Id="rId59" Type="http://schemas.openxmlformats.org/officeDocument/2006/relationships/image" Target="../media/image97.jpg"/><Relationship Id="rId40" Type="http://schemas.openxmlformats.org/officeDocument/2006/relationships/image" Target="../media/image78.jpg"/><Relationship Id="rId41" Type="http://schemas.openxmlformats.org/officeDocument/2006/relationships/image" Target="../media/image79.jpg"/><Relationship Id="rId42" Type="http://schemas.openxmlformats.org/officeDocument/2006/relationships/image" Target="../media/image80.jpg"/><Relationship Id="rId43" Type="http://schemas.openxmlformats.org/officeDocument/2006/relationships/image" Target="../media/image81.jpg"/><Relationship Id="rId44" Type="http://schemas.openxmlformats.org/officeDocument/2006/relationships/image" Target="../media/image82.jpg"/><Relationship Id="rId45" Type="http://schemas.openxmlformats.org/officeDocument/2006/relationships/image" Target="../media/image83.jpg"/><Relationship Id="rId46" Type="http://schemas.openxmlformats.org/officeDocument/2006/relationships/image" Target="../media/image84.jpg"/><Relationship Id="rId47" Type="http://schemas.openxmlformats.org/officeDocument/2006/relationships/image" Target="../media/image85.jpg"/><Relationship Id="rId48" Type="http://schemas.openxmlformats.org/officeDocument/2006/relationships/image" Target="../media/image86.jpg"/><Relationship Id="rId49" Type="http://schemas.openxmlformats.org/officeDocument/2006/relationships/image" Target="../media/image87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jpg"/><Relationship Id="rId6" Type="http://schemas.openxmlformats.org/officeDocument/2006/relationships/image" Target="../media/image44.jpg"/><Relationship Id="rId7" Type="http://schemas.openxmlformats.org/officeDocument/2006/relationships/image" Target="../media/image45.jpg"/><Relationship Id="rId8" Type="http://schemas.openxmlformats.org/officeDocument/2006/relationships/image" Target="../media/image46.jpg"/><Relationship Id="rId9" Type="http://schemas.openxmlformats.org/officeDocument/2006/relationships/image" Target="../media/image47.jpg"/><Relationship Id="rId30" Type="http://schemas.openxmlformats.org/officeDocument/2006/relationships/image" Target="../media/image68.jpg"/><Relationship Id="rId31" Type="http://schemas.openxmlformats.org/officeDocument/2006/relationships/image" Target="../media/image69.jpg"/><Relationship Id="rId32" Type="http://schemas.openxmlformats.org/officeDocument/2006/relationships/image" Target="../media/image70.jpg"/><Relationship Id="rId33" Type="http://schemas.openxmlformats.org/officeDocument/2006/relationships/image" Target="../media/image71.jpg"/><Relationship Id="rId34" Type="http://schemas.openxmlformats.org/officeDocument/2006/relationships/image" Target="../media/image72.jpg"/><Relationship Id="rId35" Type="http://schemas.openxmlformats.org/officeDocument/2006/relationships/image" Target="../media/image73.jpg"/><Relationship Id="rId36" Type="http://schemas.openxmlformats.org/officeDocument/2006/relationships/image" Target="../media/image74.jpg"/><Relationship Id="rId37" Type="http://schemas.openxmlformats.org/officeDocument/2006/relationships/image" Target="../media/image75.jpg"/><Relationship Id="rId38" Type="http://schemas.openxmlformats.org/officeDocument/2006/relationships/image" Target="../media/image76.jpg"/><Relationship Id="rId39" Type="http://schemas.openxmlformats.org/officeDocument/2006/relationships/image" Target="../media/image77.jpg"/><Relationship Id="rId70" Type="http://schemas.openxmlformats.org/officeDocument/2006/relationships/image" Target="../media/image108.jpg"/><Relationship Id="rId71" Type="http://schemas.openxmlformats.org/officeDocument/2006/relationships/image" Target="../media/image109.jpg"/><Relationship Id="rId72" Type="http://schemas.openxmlformats.org/officeDocument/2006/relationships/image" Target="../media/image110.jpg"/><Relationship Id="rId20" Type="http://schemas.openxmlformats.org/officeDocument/2006/relationships/image" Target="../media/image58.jpg"/><Relationship Id="rId21" Type="http://schemas.openxmlformats.org/officeDocument/2006/relationships/image" Target="../media/image59.jpg"/><Relationship Id="rId22" Type="http://schemas.openxmlformats.org/officeDocument/2006/relationships/image" Target="../media/image60.jpg"/><Relationship Id="rId23" Type="http://schemas.openxmlformats.org/officeDocument/2006/relationships/image" Target="../media/image61.jpg"/><Relationship Id="rId24" Type="http://schemas.openxmlformats.org/officeDocument/2006/relationships/image" Target="../media/image62.jpg"/><Relationship Id="rId25" Type="http://schemas.openxmlformats.org/officeDocument/2006/relationships/image" Target="../media/image63.jpg"/><Relationship Id="rId26" Type="http://schemas.openxmlformats.org/officeDocument/2006/relationships/image" Target="../media/image64.jpg"/><Relationship Id="rId27" Type="http://schemas.openxmlformats.org/officeDocument/2006/relationships/image" Target="../media/image65.jpg"/><Relationship Id="rId28" Type="http://schemas.openxmlformats.org/officeDocument/2006/relationships/image" Target="../media/image66.jpg"/><Relationship Id="rId29" Type="http://schemas.openxmlformats.org/officeDocument/2006/relationships/image" Target="../media/image67.jpg"/><Relationship Id="rId73" Type="http://schemas.openxmlformats.org/officeDocument/2006/relationships/image" Target="../media/image111.jpg"/><Relationship Id="rId74" Type="http://schemas.openxmlformats.org/officeDocument/2006/relationships/image" Target="../media/image112.jpg"/><Relationship Id="rId75" Type="http://schemas.openxmlformats.org/officeDocument/2006/relationships/image" Target="../media/image113.jpg"/><Relationship Id="rId76" Type="http://schemas.openxmlformats.org/officeDocument/2006/relationships/image" Target="../media/image114.jpg"/><Relationship Id="rId60" Type="http://schemas.openxmlformats.org/officeDocument/2006/relationships/image" Target="../media/image98.jpg"/><Relationship Id="rId61" Type="http://schemas.openxmlformats.org/officeDocument/2006/relationships/image" Target="../media/image99.jpg"/><Relationship Id="rId62" Type="http://schemas.openxmlformats.org/officeDocument/2006/relationships/image" Target="../media/image100.jpg"/><Relationship Id="rId10" Type="http://schemas.openxmlformats.org/officeDocument/2006/relationships/image" Target="../media/image48.jpg"/><Relationship Id="rId11" Type="http://schemas.openxmlformats.org/officeDocument/2006/relationships/image" Target="../media/image49.jpg"/><Relationship Id="rId12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116.jpg"/><Relationship Id="rId5" Type="http://schemas.openxmlformats.org/officeDocument/2006/relationships/image" Target="../media/image85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17.png"/><Relationship Id="rId1" Type="http://schemas.microsoft.com/office/2007/relationships/media" Target="../media/media1.mpeg"/><Relationship Id="rId2" Type="http://schemas.openxmlformats.org/officeDocument/2006/relationships/video" Target="../media/media1.m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18.png"/><Relationship Id="rId1" Type="http://schemas.microsoft.com/office/2007/relationships/media" Target="../media/media2.mpeg"/><Relationship Id="rId2" Type="http://schemas.openxmlformats.org/officeDocument/2006/relationships/video" Target="../media/media2.m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jpg"/><Relationship Id="rId20" Type="http://schemas.openxmlformats.org/officeDocument/2006/relationships/image" Target="../media/image89.jpg"/><Relationship Id="rId21" Type="http://schemas.openxmlformats.org/officeDocument/2006/relationships/image" Target="../media/image87.jpg"/><Relationship Id="rId22" Type="http://schemas.openxmlformats.org/officeDocument/2006/relationships/image" Target="../media/image126.gif"/><Relationship Id="rId23" Type="http://schemas.openxmlformats.org/officeDocument/2006/relationships/image" Target="../media/image91.jpg"/><Relationship Id="rId24" Type="http://schemas.openxmlformats.org/officeDocument/2006/relationships/image" Target="../media/image127.gif"/><Relationship Id="rId25" Type="http://schemas.openxmlformats.org/officeDocument/2006/relationships/image" Target="../media/image93.jpg"/><Relationship Id="rId26" Type="http://schemas.openxmlformats.org/officeDocument/2006/relationships/image" Target="../media/image95.jpg"/><Relationship Id="rId27" Type="http://schemas.openxmlformats.org/officeDocument/2006/relationships/image" Target="../media/image94.jpg"/><Relationship Id="rId28" Type="http://schemas.openxmlformats.org/officeDocument/2006/relationships/image" Target="../media/image128.gif"/><Relationship Id="rId29" Type="http://schemas.openxmlformats.org/officeDocument/2006/relationships/image" Target="../media/image102.jpg"/><Relationship Id="rId30" Type="http://schemas.openxmlformats.org/officeDocument/2006/relationships/image" Target="../media/image101.jpg"/><Relationship Id="rId31" Type="http://schemas.openxmlformats.org/officeDocument/2006/relationships/image" Target="../media/image129.gif"/><Relationship Id="rId10" Type="http://schemas.openxmlformats.org/officeDocument/2006/relationships/image" Target="../media/image122.gif"/><Relationship Id="rId11" Type="http://schemas.openxmlformats.org/officeDocument/2006/relationships/image" Target="../media/image77.jpg"/><Relationship Id="rId12" Type="http://schemas.openxmlformats.org/officeDocument/2006/relationships/image" Target="../media/image123.gif"/><Relationship Id="rId13" Type="http://schemas.openxmlformats.org/officeDocument/2006/relationships/image" Target="../media/image78.jpg"/><Relationship Id="rId14" Type="http://schemas.openxmlformats.org/officeDocument/2006/relationships/image" Target="../media/image81.jpg"/><Relationship Id="rId15" Type="http://schemas.openxmlformats.org/officeDocument/2006/relationships/image" Target="../media/image80.jpg"/><Relationship Id="rId16" Type="http://schemas.openxmlformats.org/officeDocument/2006/relationships/image" Target="../media/image124.gif"/><Relationship Id="rId17" Type="http://schemas.openxmlformats.org/officeDocument/2006/relationships/image" Target="../media/image84.jpg"/><Relationship Id="rId18" Type="http://schemas.openxmlformats.org/officeDocument/2006/relationships/image" Target="../media/image85.jpg"/><Relationship Id="rId19" Type="http://schemas.openxmlformats.org/officeDocument/2006/relationships/image" Target="../media/image125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9.jpg"/><Relationship Id="rId3" Type="http://schemas.openxmlformats.org/officeDocument/2006/relationships/image" Target="../media/image66.jpg"/><Relationship Id="rId4" Type="http://schemas.openxmlformats.org/officeDocument/2006/relationships/image" Target="../media/image120.gif"/><Relationship Id="rId5" Type="http://schemas.openxmlformats.org/officeDocument/2006/relationships/image" Target="../media/image70.jpg"/><Relationship Id="rId6" Type="http://schemas.openxmlformats.org/officeDocument/2006/relationships/image" Target="../media/image121.gif"/><Relationship Id="rId7" Type="http://schemas.openxmlformats.org/officeDocument/2006/relationships/image" Target="../media/image71.jpg"/><Relationship Id="rId8" Type="http://schemas.openxmlformats.org/officeDocument/2006/relationships/image" Target="../media/image7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4" Type="http://schemas.openxmlformats.org/officeDocument/2006/relationships/image" Target="../media/image122.gif"/><Relationship Id="rId5" Type="http://schemas.openxmlformats.org/officeDocument/2006/relationships/image" Target="../media/image102.jpg"/><Relationship Id="rId6" Type="http://schemas.openxmlformats.org/officeDocument/2006/relationships/image" Target="../media/image101.jpg"/><Relationship Id="rId7" Type="http://schemas.openxmlformats.org/officeDocument/2006/relationships/image" Target="../media/image129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4" Type="http://schemas.openxmlformats.org/officeDocument/2006/relationships/image" Target="../media/image13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4" Type="http://schemas.openxmlformats.org/officeDocument/2006/relationships/image" Target="../media/image80.jpg"/><Relationship Id="rId5" Type="http://schemas.openxmlformats.org/officeDocument/2006/relationships/image" Target="../media/image1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4" Type="http://schemas.openxmlformats.org/officeDocument/2006/relationships/image" Target="../media/image89.jp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7" Type="http://schemas.openxmlformats.org/officeDocument/2006/relationships/image" Target="../media/image13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4" Type="http://schemas.openxmlformats.org/officeDocument/2006/relationships/image" Target="../media/image94.jpg"/><Relationship Id="rId5" Type="http://schemas.openxmlformats.org/officeDocument/2006/relationships/image" Target="../media/image13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4" Type="http://schemas.openxmlformats.org/officeDocument/2006/relationships/image" Target="../media/image138.jpg"/><Relationship Id="rId5" Type="http://schemas.openxmlformats.org/officeDocument/2006/relationships/image" Target="../media/image139.jpg"/><Relationship Id="rId6" Type="http://schemas.openxmlformats.org/officeDocument/2006/relationships/image" Target="../media/image140.jpg"/><Relationship Id="rId7" Type="http://schemas.openxmlformats.org/officeDocument/2006/relationships/image" Target="../media/image141.jpg"/><Relationship Id="rId8" Type="http://schemas.openxmlformats.org/officeDocument/2006/relationships/image" Target="../media/image142.jpg"/><Relationship Id="rId9" Type="http://schemas.openxmlformats.org/officeDocument/2006/relationships/image" Target="../media/image143.png"/><Relationship Id="rId10" Type="http://schemas.openxmlformats.org/officeDocument/2006/relationships/image" Target="../media/image1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4" Type="http://schemas.openxmlformats.org/officeDocument/2006/relationships/image" Target="../media/image146.jpg"/><Relationship Id="rId5" Type="http://schemas.openxmlformats.org/officeDocument/2006/relationships/image" Target="../media/image147.jpg"/><Relationship Id="rId6" Type="http://schemas.openxmlformats.org/officeDocument/2006/relationships/image" Target="../media/image148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gif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gif"/><Relationship Id="rId3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gif"/><Relationship Id="rId3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7.png"/><Relationship Id="rId21" Type="http://schemas.openxmlformats.org/officeDocument/2006/relationships/image" Target="../media/image28.jpg"/><Relationship Id="rId22" Type="http://schemas.openxmlformats.org/officeDocument/2006/relationships/image" Target="../media/image29.jpg"/><Relationship Id="rId23" Type="http://schemas.openxmlformats.org/officeDocument/2006/relationships/image" Target="../media/image30.png"/><Relationship Id="rId24" Type="http://schemas.openxmlformats.org/officeDocument/2006/relationships/image" Target="../media/image31.jpg"/><Relationship Id="rId25" Type="http://schemas.openxmlformats.org/officeDocument/2006/relationships/image" Target="../media/image32.jpg"/><Relationship Id="rId26" Type="http://schemas.openxmlformats.org/officeDocument/2006/relationships/image" Target="../media/image33.jpg"/><Relationship Id="rId27" Type="http://schemas.openxmlformats.org/officeDocument/2006/relationships/image" Target="../media/image34.png"/><Relationship Id="rId28" Type="http://schemas.openxmlformats.org/officeDocument/2006/relationships/image" Target="../media/image35.jpg"/><Relationship Id="rId29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30" Type="http://schemas.openxmlformats.org/officeDocument/2006/relationships/image" Target="../media/image37.png"/><Relationship Id="rId31" Type="http://schemas.openxmlformats.org/officeDocument/2006/relationships/image" Target="../media/image38.jpg"/><Relationship Id="rId32" Type="http://schemas.openxmlformats.org/officeDocument/2006/relationships/image" Target="../media/image39.jpg"/><Relationship Id="rId9" Type="http://schemas.openxmlformats.org/officeDocument/2006/relationships/image" Target="../media/image16.png"/><Relationship Id="rId6" Type="http://schemas.openxmlformats.org/officeDocument/2006/relationships/image" Target="../media/image13.png"/><Relationship Id="rId7" Type="http://schemas.openxmlformats.org/officeDocument/2006/relationships/image" Target="../media/image14.jpg"/><Relationship Id="rId8" Type="http://schemas.openxmlformats.org/officeDocument/2006/relationships/image" Target="../media/image15.jpg"/><Relationship Id="rId33" Type="http://schemas.openxmlformats.org/officeDocument/2006/relationships/image" Target="../media/image40.png"/><Relationship Id="rId10" Type="http://schemas.openxmlformats.org/officeDocument/2006/relationships/image" Target="../media/image17.jpg"/><Relationship Id="rId11" Type="http://schemas.openxmlformats.org/officeDocument/2006/relationships/image" Target="../media/image18.jpg"/><Relationship Id="rId12" Type="http://schemas.openxmlformats.org/officeDocument/2006/relationships/image" Target="../media/image19.png"/><Relationship Id="rId13" Type="http://schemas.openxmlformats.org/officeDocument/2006/relationships/image" Target="../media/image20.jpg"/><Relationship Id="rId14" Type="http://schemas.openxmlformats.org/officeDocument/2006/relationships/image" Target="../media/image21.png"/><Relationship Id="rId15" Type="http://schemas.openxmlformats.org/officeDocument/2006/relationships/image" Target="../media/image22.jpg"/><Relationship Id="rId16" Type="http://schemas.openxmlformats.org/officeDocument/2006/relationships/image" Target="../media/image23.jpg"/><Relationship Id="rId17" Type="http://schemas.openxmlformats.org/officeDocument/2006/relationships/image" Target="../media/image24.png"/><Relationship Id="rId18" Type="http://schemas.openxmlformats.org/officeDocument/2006/relationships/image" Target="../media/image25.jpg"/><Relationship Id="rId19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40916 Edouard eye 2.jpg"/>
          <p:cNvPicPr>
            <a:picLocks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2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54153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Observations </a:t>
            </a:r>
            <a:r>
              <a:rPr lang="en-US" sz="4000" dirty="0"/>
              <a:t>of </a:t>
            </a:r>
            <a:r>
              <a:rPr lang="en-US" sz="4000" dirty="0" smtClean="0"/>
              <a:t>the TC Warm Core &amp; Diurnal </a:t>
            </a:r>
            <a:r>
              <a:rPr lang="en-US" sz="4000" dirty="0"/>
              <a:t>Cycle during </a:t>
            </a:r>
            <a:r>
              <a:rPr lang="en-US" sz="4000" dirty="0" smtClean="0"/>
              <a:t>Hurricane </a:t>
            </a:r>
            <a:r>
              <a:rPr lang="en-US" sz="4000" dirty="0" err="1" smtClean="0"/>
              <a:t>Edouard</a:t>
            </a:r>
            <a:endParaRPr lang="en-US" sz="40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0" y="3538150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Jason P. </a:t>
            </a:r>
            <a:r>
              <a:rPr lang="en-US" sz="2400" dirty="0" smtClean="0"/>
              <a:t>Dunion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, Chris Velden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, &amp; Derrick Herndon</a:t>
            </a:r>
            <a:r>
              <a:rPr lang="en-US" sz="2400" baseline="30000" dirty="0" smtClean="0"/>
              <a:t>2</a:t>
            </a:r>
            <a:endParaRPr lang="en-US" sz="2400" baseline="30000" dirty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1 University </a:t>
            </a:r>
            <a:r>
              <a:rPr lang="en-US" dirty="0"/>
              <a:t>of Miami – NOAA/AOML/Hurricane Research </a:t>
            </a:r>
            <a:r>
              <a:rPr lang="en-US" dirty="0" smtClean="0"/>
              <a:t>Division – University at Albany/SUNY</a:t>
            </a:r>
          </a:p>
          <a:p>
            <a:pPr algn="ctr"/>
            <a:r>
              <a:rPr lang="en-US" dirty="0" smtClean="0"/>
              <a:t>2 UW-CIMSS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622917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NASA HS3-HSRP </a:t>
            </a:r>
            <a:r>
              <a:rPr lang="en-US" i="1" dirty="0"/>
              <a:t>Science </a:t>
            </a:r>
            <a:r>
              <a:rPr lang="en-US" i="1" dirty="0" smtClean="0"/>
              <a:t>Meeting, May </a:t>
            </a:r>
            <a:r>
              <a:rPr lang="en-US" i="1" dirty="0"/>
              <a:t>5 – 7, 2015</a:t>
            </a:r>
          </a:p>
          <a:p>
            <a:pPr algn="ctr"/>
            <a:r>
              <a:rPr lang="en-US" i="1" dirty="0"/>
              <a:t>NASA Research Park, Moffett Field, CA</a:t>
            </a:r>
          </a:p>
        </p:txBody>
      </p:sp>
      <p:pic>
        <p:nvPicPr>
          <p:cNvPr id="12" name="Picture 11" descr="Draft-1.8b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5881886"/>
            <a:ext cx="1066801" cy="99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44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7432" y="1397635"/>
            <a:ext cx="9101277" cy="4911725"/>
            <a:chOff x="27432" y="1397635"/>
            <a:chExt cx="9101277" cy="4911725"/>
          </a:xfrm>
        </p:grpSpPr>
        <p:pic>
          <p:nvPicPr>
            <p:cNvPr id="11" name="Picture 10" descr="06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  <p:pic>
          <p:nvPicPr>
            <p:cNvPr id="3" name="Picture 2" descr="vis_140916_1015z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4" name="Picture 3" descr="140916_1015z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5" name="Picture 4" descr="ir_140916_1015z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189" y="3291840"/>
              <a:ext cx="3017520" cy="301752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7432" y="1397635"/>
            <a:ext cx="9101277" cy="4911725"/>
            <a:chOff x="27432" y="1397635"/>
            <a:chExt cx="9101277" cy="4911725"/>
          </a:xfrm>
        </p:grpSpPr>
        <p:pic>
          <p:nvPicPr>
            <p:cNvPr id="22" name="Picture 21" descr="140916_1045z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23" name="Picture 22" descr="ir_140916_1045z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189" y="3291840"/>
              <a:ext cx="3017520" cy="3017520"/>
            </a:xfrm>
            <a:prstGeom prst="rect">
              <a:avLst/>
            </a:prstGeom>
          </p:spPr>
        </p:pic>
        <p:pic>
          <p:nvPicPr>
            <p:cNvPr id="24" name="Picture 23" descr="vis_140916_1045z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25" name="Picture 24" descr="0700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sp>
        <p:nvSpPr>
          <p:cNvPr id="315" name="TextBox 314"/>
          <p:cNvSpPr txBox="1"/>
          <p:nvPr/>
        </p:nvSpPr>
        <p:spPr>
          <a:xfrm>
            <a:off x="3044952" y="2914598"/>
            <a:ext cx="304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GOES IR 6-hr Temp Trend</a:t>
            </a:r>
            <a:endParaRPr lang="en-US" sz="2000" i="1" dirty="0"/>
          </a:p>
        </p:txBody>
      </p:sp>
      <p:sp>
        <p:nvSpPr>
          <p:cNvPr id="316" name="TextBox 315"/>
          <p:cNvSpPr txBox="1"/>
          <p:nvPr/>
        </p:nvSpPr>
        <p:spPr>
          <a:xfrm>
            <a:off x="0" y="2914617"/>
            <a:ext cx="304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GOES Visible</a:t>
            </a:r>
            <a:endParaRPr lang="en-US" sz="2000" i="1" dirty="0"/>
          </a:p>
        </p:txBody>
      </p:sp>
      <p:sp>
        <p:nvSpPr>
          <p:cNvPr id="342" name="Title 1"/>
          <p:cNvSpPr>
            <a:spLocks noGrp="1"/>
          </p:cNvSpPr>
          <p:nvPr>
            <p:ph type="title"/>
          </p:nvPr>
        </p:nvSpPr>
        <p:spPr>
          <a:xfrm>
            <a:off x="0" y="-12245"/>
            <a:ext cx="9144000" cy="1310974"/>
          </a:xfrm>
        </p:spPr>
        <p:txBody>
          <a:bodyPr>
            <a:normAutofit/>
          </a:bodyPr>
          <a:lstStyle/>
          <a:p>
            <a:r>
              <a:rPr lang="en-US" dirty="0" err="1" smtClean="0"/>
              <a:t>Edouard</a:t>
            </a:r>
            <a:r>
              <a:rPr lang="en-US" dirty="0" smtClean="0"/>
              <a:t> 16 Sep 2014 </a:t>
            </a:r>
            <a:br>
              <a:rPr lang="en-US" dirty="0" smtClean="0"/>
            </a:br>
            <a:r>
              <a:rPr lang="en-US" sz="2800" dirty="0" smtClean="0"/>
              <a:t>TC Diurnal Cycle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10</a:t>
            </a:fld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089904" y="2914598"/>
            <a:ext cx="304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GOES Infrared</a:t>
            </a:r>
            <a:endParaRPr lang="en-US" sz="2000" i="1" dirty="0"/>
          </a:p>
        </p:txBody>
      </p:sp>
      <p:grpSp>
        <p:nvGrpSpPr>
          <p:cNvPr id="44" name="Group 43"/>
          <p:cNvGrpSpPr/>
          <p:nvPr/>
        </p:nvGrpSpPr>
        <p:grpSpPr>
          <a:xfrm>
            <a:off x="27432" y="1397635"/>
            <a:ext cx="9098280" cy="4911725"/>
            <a:chOff x="27432" y="1397635"/>
            <a:chExt cx="9098280" cy="4911725"/>
          </a:xfrm>
        </p:grpSpPr>
        <p:pic>
          <p:nvPicPr>
            <p:cNvPr id="38" name="Picture 37" descr="140916_1115z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433" y="3291840"/>
              <a:ext cx="3017520" cy="3017520"/>
            </a:xfrm>
            <a:prstGeom prst="rect">
              <a:avLst/>
            </a:prstGeom>
          </p:spPr>
        </p:pic>
        <p:pic>
          <p:nvPicPr>
            <p:cNvPr id="40" name="Picture 39" descr="vis_140916_1115z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69" name="Picture 68" descr="0700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  <p:pic>
          <p:nvPicPr>
            <p:cNvPr id="43" name="Picture 42" descr="ir_140916_1115z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92" y="3291840"/>
              <a:ext cx="3017520" cy="3017520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27432" y="1397635"/>
            <a:ext cx="9098280" cy="4911725"/>
            <a:chOff x="27432" y="1397635"/>
            <a:chExt cx="9098280" cy="4911725"/>
          </a:xfrm>
        </p:grpSpPr>
        <p:pic>
          <p:nvPicPr>
            <p:cNvPr id="45" name="Picture 44" descr="ir_140916_1145z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92" y="3291840"/>
              <a:ext cx="3017520" cy="3017520"/>
            </a:xfrm>
            <a:prstGeom prst="rect">
              <a:avLst/>
            </a:prstGeom>
          </p:spPr>
        </p:pic>
        <p:pic>
          <p:nvPicPr>
            <p:cNvPr id="46" name="Picture 45" descr="140916_1145z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47" name="Picture 46" descr="vis_140916_1145z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48" name="Picture 47" descr="0800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27432" y="1397635"/>
            <a:ext cx="9098280" cy="4911725"/>
            <a:chOff x="27432" y="1397635"/>
            <a:chExt cx="9098280" cy="4911725"/>
          </a:xfrm>
        </p:grpSpPr>
        <p:pic>
          <p:nvPicPr>
            <p:cNvPr id="78" name="Picture 77" descr="0800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  <p:pic>
          <p:nvPicPr>
            <p:cNvPr id="50" name="Picture 49" descr="vis_140916_1215z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51" name="Picture 50" descr="140916_1215z.jp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52" name="Picture 51" descr="ir_140916_1215z.jp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92" y="3291840"/>
              <a:ext cx="3017520" cy="3017520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27432" y="1397635"/>
            <a:ext cx="9098280" cy="4911725"/>
            <a:chOff x="27432" y="1397635"/>
            <a:chExt cx="9098280" cy="4911725"/>
          </a:xfrm>
        </p:grpSpPr>
        <p:pic>
          <p:nvPicPr>
            <p:cNvPr id="54" name="Picture 53" descr="vis_140916_1245z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55" name="Picture 54" descr="140916_1245z.jp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56" name="Picture 55" descr="ir_140916_1245z.jp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92" y="3291840"/>
              <a:ext cx="3017520" cy="3017520"/>
            </a:xfrm>
            <a:prstGeom prst="rect">
              <a:avLst/>
            </a:prstGeom>
          </p:spPr>
        </p:pic>
        <p:pic>
          <p:nvPicPr>
            <p:cNvPr id="58" name="Picture 57" descr="0900.jp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289" name="Group 288"/>
          <p:cNvGrpSpPr/>
          <p:nvPr/>
        </p:nvGrpSpPr>
        <p:grpSpPr>
          <a:xfrm>
            <a:off x="27432" y="1397635"/>
            <a:ext cx="9098280" cy="4911725"/>
            <a:chOff x="27432" y="1397635"/>
            <a:chExt cx="9098280" cy="4911725"/>
          </a:xfrm>
        </p:grpSpPr>
        <p:pic>
          <p:nvPicPr>
            <p:cNvPr id="61" name="Picture 60" descr="vis_140916_1315z.jp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62" name="Picture 61" descr="140916_1315z.jp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433" y="3291840"/>
              <a:ext cx="3017520" cy="3017520"/>
            </a:xfrm>
            <a:prstGeom prst="rect">
              <a:avLst/>
            </a:prstGeom>
          </p:spPr>
        </p:pic>
        <p:pic>
          <p:nvPicPr>
            <p:cNvPr id="288" name="Picture 287" descr="ir_140916_1315z.jp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92" y="3291840"/>
              <a:ext cx="3017520" cy="3017520"/>
            </a:xfrm>
            <a:prstGeom prst="rect">
              <a:avLst/>
            </a:prstGeom>
          </p:spPr>
        </p:pic>
        <p:pic>
          <p:nvPicPr>
            <p:cNvPr id="92" name="Picture 91" descr="0900.jp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294" name="Group 293"/>
          <p:cNvGrpSpPr/>
          <p:nvPr/>
        </p:nvGrpSpPr>
        <p:grpSpPr>
          <a:xfrm>
            <a:off x="27432" y="1397635"/>
            <a:ext cx="9101277" cy="4911725"/>
            <a:chOff x="27432" y="1397635"/>
            <a:chExt cx="9101277" cy="4911725"/>
          </a:xfrm>
        </p:grpSpPr>
        <p:pic>
          <p:nvPicPr>
            <p:cNvPr id="290" name="Picture 289" descr="vis_140916_1345z.jp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291" name="Picture 290" descr="140916_1345z.jp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433" y="3291840"/>
              <a:ext cx="3017520" cy="3017520"/>
            </a:xfrm>
            <a:prstGeom prst="rect">
              <a:avLst/>
            </a:prstGeom>
          </p:spPr>
        </p:pic>
        <p:pic>
          <p:nvPicPr>
            <p:cNvPr id="292" name="Picture 291" descr="ir_140916_1345z.jp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189" y="3291840"/>
              <a:ext cx="3017520" cy="3017520"/>
            </a:xfrm>
            <a:prstGeom prst="rect">
              <a:avLst/>
            </a:prstGeom>
          </p:spPr>
        </p:pic>
        <p:pic>
          <p:nvPicPr>
            <p:cNvPr id="293" name="Picture 292" descr="1000.jp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298" name="Group 297"/>
          <p:cNvGrpSpPr/>
          <p:nvPr/>
        </p:nvGrpSpPr>
        <p:grpSpPr>
          <a:xfrm>
            <a:off x="27432" y="1397635"/>
            <a:ext cx="9098280" cy="4911725"/>
            <a:chOff x="27432" y="1397635"/>
            <a:chExt cx="9098280" cy="4911725"/>
          </a:xfrm>
        </p:grpSpPr>
        <p:pic>
          <p:nvPicPr>
            <p:cNvPr id="295" name="Picture 294" descr="vis_140916_1415z.jp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296" name="Picture 295" descr="140916_1415z.jp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297" name="Picture 296" descr="ir_140916_1415z.jpg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92" y="3291840"/>
              <a:ext cx="3017520" cy="3017520"/>
            </a:xfrm>
            <a:prstGeom prst="rect">
              <a:avLst/>
            </a:prstGeom>
          </p:spPr>
        </p:pic>
        <p:pic>
          <p:nvPicPr>
            <p:cNvPr id="102" name="Picture 101" descr="1000.jp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303" name="Group 302"/>
          <p:cNvGrpSpPr/>
          <p:nvPr/>
        </p:nvGrpSpPr>
        <p:grpSpPr>
          <a:xfrm>
            <a:off x="27432" y="1397635"/>
            <a:ext cx="9101277" cy="4911725"/>
            <a:chOff x="27432" y="1397635"/>
            <a:chExt cx="9101277" cy="4911725"/>
          </a:xfrm>
        </p:grpSpPr>
        <p:pic>
          <p:nvPicPr>
            <p:cNvPr id="299" name="Picture 298" descr="vis_140916_1445z.jp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300" name="Picture 299" descr="140916_1445z.jpg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301" name="Picture 300" descr="ir_140916_1445z.jpg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189" y="3291840"/>
              <a:ext cx="3017520" cy="3017520"/>
            </a:xfrm>
            <a:prstGeom prst="rect">
              <a:avLst/>
            </a:prstGeom>
          </p:spPr>
        </p:pic>
        <p:pic>
          <p:nvPicPr>
            <p:cNvPr id="302" name="Picture 301" descr="1100.jpg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307" name="Group 306"/>
          <p:cNvGrpSpPr/>
          <p:nvPr/>
        </p:nvGrpSpPr>
        <p:grpSpPr>
          <a:xfrm>
            <a:off x="27432" y="1397635"/>
            <a:ext cx="9101277" cy="4911725"/>
            <a:chOff x="27432" y="1397635"/>
            <a:chExt cx="9101277" cy="4911725"/>
          </a:xfrm>
        </p:grpSpPr>
        <p:pic>
          <p:nvPicPr>
            <p:cNvPr id="304" name="Picture 303" descr="vis_140916_1515z.jpg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305" name="Picture 304" descr="140916_1515z.jpg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306" name="Picture 305" descr="ir_140916_1515z.jpg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189" y="3291840"/>
              <a:ext cx="3017520" cy="3017520"/>
            </a:xfrm>
            <a:prstGeom prst="rect">
              <a:avLst/>
            </a:prstGeom>
          </p:spPr>
        </p:pic>
        <p:pic>
          <p:nvPicPr>
            <p:cNvPr id="112" name="Picture 111" descr="1100.jpg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312" name="Group 311"/>
          <p:cNvGrpSpPr/>
          <p:nvPr/>
        </p:nvGrpSpPr>
        <p:grpSpPr>
          <a:xfrm>
            <a:off x="27432" y="1397635"/>
            <a:ext cx="9101277" cy="4911725"/>
            <a:chOff x="27432" y="1397635"/>
            <a:chExt cx="9101277" cy="4911725"/>
          </a:xfrm>
        </p:grpSpPr>
        <p:pic>
          <p:nvPicPr>
            <p:cNvPr id="308" name="Picture 307" descr="vis_140916_1545z.jpg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309" name="Picture 308" descr="140916_1545z.jpg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310" name="Picture 309" descr="ir_140916_1545z.jpg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189" y="3291840"/>
              <a:ext cx="3017520" cy="3017520"/>
            </a:xfrm>
            <a:prstGeom prst="rect">
              <a:avLst/>
            </a:prstGeom>
          </p:spPr>
        </p:pic>
        <p:pic>
          <p:nvPicPr>
            <p:cNvPr id="311" name="Picture 310" descr="1200.jpg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7432" y="1397635"/>
            <a:ext cx="9098280" cy="4911725"/>
            <a:chOff x="27432" y="1397635"/>
            <a:chExt cx="9098280" cy="4911725"/>
          </a:xfrm>
        </p:grpSpPr>
        <p:pic>
          <p:nvPicPr>
            <p:cNvPr id="313" name="Picture 312" descr="vis_140916_1615z.jpg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314" name="Picture 313" descr="140916_1615z.jpg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317" name="Picture 316" descr="ir_140916_1615z.jpg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92" y="3291840"/>
              <a:ext cx="3017520" cy="3017520"/>
            </a:xfrm>
            <a:prstGeom prst="rect">
              <a:avLst/>
            </a:prstGeom>
          </p:spPr>
        </p:pic>
        <p:pic>
          <p:nvPicPr>
            <p:cNvPr id="122" name="Picture 121" descr="1200.jpg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27432" y="1397635"/>
            <a:ext cx="9098280" cy="4911725"/>
            <a:chOff x="27432" y="1397635"/>
            <a:chExt cx="9098280" cy="4911725"/>
          </a:xfrm>
        </p:grpSpPr>
        <p:pic>
          <p:nvPicPr>
            <p:cNvPr id="65" name="Picture 64" descr="vis_140916_1645z.jpg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66" name="Picture 65" descr="ir_140916_1645z.jpg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92" y="3291840"/>
              <a:ext cx="3017520" cy="3017520"/>
            </a:xfrm>
            <a:prstGeom prst="rect">
              <a:avLst/>
            </a:prstGeom>
          </p:spPr>
        </p:pic>
        <p:pic>
          <p:nvPicPr>
            <p:cNvPr id="67" name="Picture 66" descr="140916_1645z.jpg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68" name="Picture 67" descr="1300.jpg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27432" y="1397635"/>
            <a:ext cx="9098280" cy="4911725"/>
            <a:chOff x="27432" y="1397635"/>
            <a:chExt cx="9098280" cy="4911725"/>
          </a:xfrm>
        </p:grpSpPr>
        <p:pic>
          <p:nvPicPr>
            <p:cNvPr id="71" name="Picture 70" descr="vis_140916_1715z.jpg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72" name="Picture 71" descr="ir_140916_1715z.jpg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92" y="3291840"/>
              <a:ext cx="3017520" cy="3017520"/>
            </a:xfrm>
            <a:prstGeom prst="rect">
              <a:avLst/>
            </a:prstGeom>
          </p:spPr>
        </p:pic>
        <p:pic>
          <p:nvPicPr>
            <p:cNvPr id="73" name="Picture 72" descr="140916_1715z.jpg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132" name="Picture 131" descr="1300.jpg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328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27432" y="1397635"/>
            <a:ext cx="9098280" cy="4911725"/>
            <a:chOff x="27432" y="1397635"/>
            <a:chExt cx="9098280" cy="4911725"/>
          </a:xfrm>
        </p:grpSpPr>
        <p:pic>
          <p:nvPicPr>
            <p:cNvPr id="82" name="Picture 81" descr="vis_140916_1745z.jpg"/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83" name="Picture 82" descr="140916_1745z.jpg"/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433" y="3291840"/>
              <a:ext cx="3017520" cy="3017520"/>
            </a:xfrm>
            <a:prstGeom prst="rect">
              <a:avLst/>
            </a:prstGeom>
          </p:spPr>
        </p:pic>
        <p:pic>
          <p:nvPicPr>
            <p:cNvPr id="84" name="Picture 83" descr="ir_140916_1745z.jpg"/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92" y="3291840"/>
              <a:ext cx="3017520" cy="3017520"/>
            </a:xfrm>
            <a:prstGeom prst="rect">
              <a:avLst/>
            </a:prstGeom>
          </p:spPr>
        </p:pic>
        <p:pic>
          <p:nvPicPr>
            <p:cNvPr id="85" name="Picture 84" descr="1400.jpg"/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90" name="Group 89"/>
          <p:cNvGrpSpPr/>
          <p:nvPr/>
        </p:nvGrpSpPr>
        <p:grpSpPr>
          <a:xfrm>
            <a:off x="27432" y="1397635"/>
            <a:ext cx="9098280" cy="4911725"/>
            <a:chOff x="27432" y="1397635"/>
            <a:chExt cx="9098280" cy="4911725"/>
          </a:xfrm>
        </p:grpSpPr>
        <p:pic>
          <p:nvPicPr>
            <p:cNvPr id="87" name="Picture 86" descr="vis_140916_1815z.jpg"/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88" name="Picture 87" descr="140916_1815z.jpg"/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89" name="Picture 88" descr="ir_140916_1815z.jpg"/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92" y="3291840"/>
              <a:ext cx="3017520" cy="3017520"/>
            </a:xfrm>
            <a:prstGeom prst="rect">
              <a:avLst/>
            </a:prstGeom>
          </p:spPr>
        </p:pic>
        <p:pic>
          <p:nvPicPr>
            <p:cNvPr id="148" name="Picture 147" descr="1400.jpg"/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340" name="Group 339"/>
          <p:cNvGrpSpPr/>
          <p:nvPr/>
        </p:nvGrpSpPr>
        <p:grpSpPr>
          <a:xfrm>
            <a:off x="27432" y="1397635"/>
            <a:ext cx="9101277" cy="4911725"/>
            <a:chOff x="27432" y="1397635"/>
            <a:chExt cx="9101277" cy="4911725"/>
          </a:xfrm>
        </p:grpSpPr>
        <p:pic>
          <p:nvPicPr>
            <p:cNvPr id="91" name="Picture 90" descr="vis_140916_1845z.jpg"/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93" name="Picture 92" descr="140916_1845z.jpg"/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94" name="Picture 93" descr="ir_140916_1845z.jpg"/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189" y="3291840"/>
              <a:ext cx="3017520" cy="3017520"/>
            </a:xfrm>
            <a:prstGeom prst="rect">
              <a:avLst/>
            </a:prstGeom>
          </p:spPr>
        </p:pic>
        <p:pic>
          <p:nvPicPr>
            <p:cNvPr id="95" name="Picture 94" descr="1500.jpg"/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345" name="Group 344"/>
          <p:cNvGrpSpPr/>
          <p:nvPr/>
        </p:nvGrpSpPr>
        <p:grpSpPr>
          <a:xfrm>
            <a:off x="27432" y="1397635"/>
            <a:ext cx="9098280" cy="4911725"/>
            <a:chOff x="27432" y="1397635"/>
            <a:chExt cx="9098280" cy="4911725"/>
          </a:xfrm>
        </p:grpSpPr>
        <p:pic>
          <p:nvPicPr>
            <p:cNvPr id="341" name="Picture 340" descr="vis_140916_1915z.jpg"/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343" name="Picture 342" descr="140916_1915z.jpg"/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433" y="3291840"/>
              <a:ext cx="3017520" cy="3017520"/>
            </a:xfrm>
            <a:prstGeom prst="rect">
              <a:avLst/>
            </a:prstGeom>
          </p:spPr>
        </p:pic>
        <p:pic>
          <p:nvPicPr>
            <p:cNvPr id="344" name="Picture 343" descr="ir_140916_1915z.jpg"/>
            <p:cNvPicPr>
              <a:picLocks noChangeAspect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92" y="3291840"/>
              <a:ext cx="3017520" cy="3017520"/>
            </a:xfrm>
            <a:prstGeom prst="rect">
              <a:avLst/>
            </a:prstGeom>
          </p:spPr>
        </p:pic>
        <p:pic>
          <p:nvPicPr>
            <p:cNvPr id="158" name="Picture 157" descr="1500.jpg"/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328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350" name="Group 349"/>
          <p:cNvGrpSpPr/>
          <p:nvPr/>
        </p:nvGrpSpPr>
        <p:grpSpPr>
          <a:xfrm>
            <a:off x="27432" y="1397635"/>
            <a:ext cx="9098280" cy="4911725"/>
            <a:chOff x="27432" y="1397635"/>
            <a:chExt cx="9098280" cy="4911725"/>
          </a:xfrm>
        </p:grpSpPr>
        <p:pic>
          <p:nvPicPr>
            <p:cNvPr id="346" name="Picture 345" descr="vis_140916_1945z.jpg"/>
            <p:cNvPicPr>
              <a:picLocks noChangeAspect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347" name="Picture 346" descr="140916_1945z.jpg"/>
            <p:cNvPicPr>
              <a:picLocks noChangeAspect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348" name="Picture 347" descr="ir_140916_1945z.jpg"/>
            <p:cNvPicPr>
              <a:picLocks noChangeAspect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92" y="3291840"/>
              <a:ext cx="3017520" cy="3017520"/>
            </a:xfrm>
            <a:prstGeom prst="rect">
              <a:avLst/>
            </a:prstGeom>
          </p:spPr>
        </p:pic>
        <p:pic>
          <p:nvPicPr>
            <p:cNvPr id="349" name="Picture 348" descr="1600.jpg"/>
            <p:cNvPicPr>
              <a:picLocks noChangeAspect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67" y="1397635"/>
              <a:ext cx="1527048" cy="1527048"/>
            </a:xfrm>
            <a:prstGeom prst="rect">
              <a:avLst/>
            </a:prstGeom>
          </p:spPr>
        </p:pic>
      </p:grpSp>
      <p:grpSp>
        <p:nvGrpSpPr>
          <p:cNvPr id="98" name="Group 97"/>
          <p:cNvGrpSpPr/>
          <p:nvPr/>
        </p:nvGrpSpPr>
        <p:grpSpPr>
          <a:xfrm>
            <a:off x="27432" y="1397635"/>
            <a:ext cx="9101277" cy="4911725"/>
            <a:chOff x="27432" y="1397635"/>
            <a:chExt cx="9101277" cy="4911725"/>
          </a:xfrm>
        </p:grpSpPr>
        <p:pic>
          <p:nvPicPr>
            <p:cNvPr id="351" name="Picture 350" descr="vis_140916_2015z.jpg"/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3291840"/>
              <a:ext cx="3017520" cy="3017520"/>
            </a:xfrm>
            <a:prstGeom prst="rect">
              <a:avLst/>
            </a:prstGeom>
          </p:spPr>
        </p:pic>
        <p:pic>
          <p:nvPicPr>
            <p:cNvPr id="96" name="Picture 95" descr="ir_140916_2015z.jpg"/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189" y="3291840"/>
              <a:ext cx="3017520" cy="3017520"/>
            </a:xfrm>
            <a:prstGeom prst="rect">
              <a:avLst/>
            </a:prstGeom>
          </p:spPr>
        </p:pic>
        <p:pic>
          <p:nvPicPr>
            <p:cNvPr id="97" name="Picture 96" descr="140916_2015z.jpg"/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384" y="3291840"/>
              <a:ext cx="3017520" cy="3017520"/>
            </a:xfrm>
            <a:prstGeom prst="rect">
              <a:avLst/>
            </a:prstGeom>
          </p:spPr>
        </p:pic>
        <p:pic>
          <p:nvPicPr>
            <p:cNvPr id="168" name="Picture 167" descr="1600.jpg"/>
            <p:cNvPicPr>
              <a:picLocks noChangeAspect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328" y="1397635"/>
              <a:ext cx="1527048" cy="1527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6000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20960" y="2332355"/>
            <a:ext cx="8906292" cy="4389120"/>
            <a:chOff x="120960" y="2332355"/>
            <a:chExt cx="8906292" cy="4389120"/>
          </a:xfrm>
        </p:grpSpPr>
        <p:pic>
          <p:nvPicPr>
            <p:cNvPr id="5" name="Picture 4" descr="20140916.1027.coriolis.x.color37.06LEDOUARD.100kts-955mb-306N-577W.81pc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132" y="2332355"/>
              <a:ext cx="4389120" cy="4389120"/>
            </a:xfrm>
            <a:prstGeom prst="rect">
              <a:avLst/>
            </a:prstGeom>
          </p:spPr>
        </p:pic>
        <p:pic>
          <p:nvPicPr>
            <p:cNvPr id="11" name="Picture 10" descr="140916_1015z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0" y="2332355"/>
              <a:ext cx="4389120" cy="438912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20960" y="2323832"/>
            <a:ext cx="8916450" cy="4389120"/>
            <a:chOff x="120960" y="2323832"/>
            <a:chExt cx="8916450" cy="4389120"/>
          </a:xfrm>
        </p:grpSpPr>
        <p:pic>
          <p:nvPicPr>
            <p:cNvPr id="6" name="Picture 5" descr="20140916.1605.gcomw1.x.color36.06LEDOUARD.100kts-955mb-306N-577W.59pc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48"/>
            <a:stretch/>
          </p:blipFill>
          <p:spPr>
            <a:xfrm>
              <a:off x="4648290" y="2693459"/>
              <a:ext cx="4389120" cy="3825264"/>
            </a:xfrm>
            <a:prstGeom prst="rect">
              <a:avLst/>
            </a:prstGeom>
          </p:spPr>
        </p:pic>
        <p:pic>
          <p:nvPicPr>
            <p:cNvPr id="15" name="Picture 14" descr="140916_1615z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0" y="2323832"/>
              <a:ext cx="4389120" cy="4389120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93652" y="6356350"/>
            <a:ext cx="2133600" cy="365125"/>
          </a:xfrm>
        </p:spPr>
        <p:txBody>
          <a:bodyPr/>
          <a:lstStyle/>
          <a:p>
            <a:fld id="{AAE274A9-2A05-9D49-938F-3EDB8C37A972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/>
              <a:t>Edouard</a:t>
            </a:r>
            <a:r>
              <a:rPr lang="en-US" sz="4800" dirty="0"/>
              <a:t> 16 Sep 2014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3200" dirty="0" smtClean="0"/>
              <a:t>TC Diurnal Cycle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923722"/>
            <a:ext cx="91440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did we just see?</a:t>
            </a:r>
          </a:p>
          <a:p>
            <a:endParaRPr lang="en-US" sz="1000" dirty="0" smtClean="0"/>
          </a:p>
          <a:p>
            <a:pPr marL="454025" indent="-454025">
              <a:buFont typeface="+mj-lt"/>
              <a:buAutoNum type="arabicPeriod"/>
            </a:pPr>
            <a:r>
              <a:rPr lang="en-US" sz="2800" dirty="0" smtClean="0"/>
              <a:t>A predictable feature that is limited to the cirrus canopy</a:t>
            </a:r>
          </a:p>
          <a:p>
            <a:pPr marL="454025" indent="-454025">
              <a:buFont typeface="+mj-lt"/>
              <a:buAutoNum type="arabicPeriod"/>
            </a:pPr>
            <a:endParaRPr lang="en-US" sz="2800" dirty="0"/>
          </a:p>
          <a:p>
            <a:pPr marL="454025" indent="-454025">
              <a:buFont typeface="+mj-lt"/>
              <a:buAutoNum type="arabicPeriod"/>
            </a:pPr>
            <a:r>
              <a:rPr lang="en-US" sz="2800" dirty="0" smtClean="0"/>
              <a:t>A predictable feature that affects a deep layer of the TC</a:t>
            </a:r>
          </a:p>
          <a:p>
            <a:pPr marL="454025" indent="-454025">
              <a:buFont typeface="+mj-lt"/>
              <a:buAutoNum type="arabicPeriod"/>
            </a:pPr>
            <a:endParaRPr lang="en-US" sz="2800" dirty="0"/>
          </a:p>
          <a:p>
            <a:pPr marL="454025" indent="-454025">
              <a:buFont typeface="+mj-lt"/>
              <a:buAutoNum type="arabicPeriod"/>
            </a:pPr>
            <a:r>
              <a:rPr lang="en-US" sz="2800" dirty="0" err="1" smtClean="0"/>
              <a:t>Dunion’s</a:t>
            </a:r>
            <a:r>
              <a:rPr lang="en-US" sz="2800" dirty="0" smtClean="0"/>
              <a:t> fancy artwork </a:t>
            </a:r>
            <a:endParaRPr lang="en-US" sz="2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120960" y="1923722"/>
            <a:ext cx="8906292" cy="400110"/>
            <a:chOff x="120960" y="1923722"/>
            <a:chExt cx="8906292" cy="400110"/>
          </a:xfrm>
        </p:grpSpPr>
        <p:sp>
          <p:nvSpPr>
            <p:cNvPr id="7" name="TextBox 6"/>
            <p:cNvSpPr txBox="1"/>
            <p:nvPr/>
          </p:nvSpPr>
          <p:spPr>
            <a:xfrm>
              <a:off x="4638132" y="1923722"/>
              <a:ext cx="4389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/>
                <a:t>37 GHz Composite Imagery</a:t>
              </a:r>
              <a:endParaRPr lang="en-US" sz="2000" i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0960" y="1923722"/>
              <a:ext cx="4389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/>
                <a:t>GOES IR 6-hr Temp Trend</a:t>
              </a:r>
              <a:endParaRPr lang="en-US" sz="20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13380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douard_20140916H1_stm_lf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2800" y="2238244"/>
            <a:ext cx="5033038" cy="341749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079322" y="5585941"/>
            <a:ext cx="3686478" cy="369332"/>
            <a:chOff x="2079322" y="6073805"/>
            <a:chExt cx="3686478" cy="369332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4377269" y="6292339"/>
              <a:ext cx="138853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500106" y="607380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360 km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079322" y="6285473"/>
              <a:ext cx="138853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743859" y="2235884"/>
            <a:ext cx="369332" cy="3419856"/>
            <a:chOff x="1743859" y="2235884"/>
            <a:chExt cx="369332" cy="3419856"/>
          </a:xfrm>
        </p:grpSpPr>
        <p:sp>
          <p:nvSpPr>
            <p:cNvPr id="13" name="TextBox 12"/>
            <p:cNvSpPr txBox="1"/>
            <p:nvPr/>
          </p:nvSpPr>
          <p:spPr>
            <a:xfrm rot="16200000">
              <a:off x="1489943" y="377925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360 km</a:t>
              </a:r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16200000" flipH="1">
              <a:off x="1309445" y="5016339"/>
              <a:ext cx="127880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6200000" flipV="1">
              <a:off x="1312472" y="2875286"/>
              <a:ext cx="127880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val 1"/>
          <p:cNvSpPr/>
          <p:nvPr/>
        </p:nvSpPr>
        <p:spPr>
          <a:xfrm>
            <a:off x="2085673" y="2238244"/>
            <a:ext cx="3712638" cy="3417496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692400" y="2810491"/>
            <a:ext cx="2514600" cy="2267712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345220" y="3383280"/>
            <a:ext cx="1197864" cy="1124712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62293" y="3299244"/>
            <a:ext cx="4172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6</a:t>
            </a:r>
            <a:r>
              <a:rPr lang="en-US" sz="800" dirty="0" smtClean="0">
                <a:solidFill>
                  <a:schemeClr val="bg1"/>
                </a:solidFill>
              </a:rPr>
              <a:t>0km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85895" y="2850718"/>
            <a:ext cx="4692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120km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17044" y="2438196"/>
            <a:ext cx="4692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180km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49876" y="4193407"/>
            <a:ext cx="4245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30nm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04786" y="4622240"/>
            <a:ext cx="4245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65nm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26050" y="5021281"/>
            <a:ext cx="4765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100nm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/>
              <a:t>Edouard</a:t>
            </a:r>
            <a:r>
              <a:rPr lang="en-US" sz="4800" dirty="0"/>
              <a:t> 16 Sep 2014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3200" dirty="0"/>
              <a:t>NOAA P-3 (42) LF Radar</a:t>
            </a:r>
            <a:br>
              <a:rPr lang="en-US" sz="3200" dirty="0"/>
            </a:br>
            <a:r>
              <a:rPr lang="en-US" sz="3200" dirty="0" smtClean="0"/>
              <a:t>1322</a:t>
            </a:r>
            <a:r>
              <a:rPr lang="en-US" sz="3200" dirty="0"/>
              <a:t>-1821 UTC</a:t>
            </a:r>
          </a:p>
        </p:txBody>
      </p:sp>
    </p:spTree>
    <p:extLst>
      <p:ext uri="{BB962C8B-B14F-4D97-AF65-F5344CB8AC3E}">
        <p14:creationId xmlns:p14="http://schemas.microsoft.com/office/powerpoint/2010/main" val="381818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douard_20140916H1stm660_lf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9322" y="2235884"/>
            <a:ext cx="5036516" cy="341985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079322" y="5585941"/>
            <a:ext cx="3686478" cy="369332"/>
            <a:chOff x="2079322" y="6073805"/>
            <a:chExt cx="3686478" cy="369332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4377269" y="6292339"/>
              <a:ext cx="138853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500106" y="607380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660 km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079322" y="6285473"/>
              <a:ext cx="138853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743859" y="2235884"/>
            <a:ext cx="369332" cy="3419856"/>
            <a:chOff x="1743859" y="2235884"/>
            <a:chExt cx="369332" cy="3419856"/>
          </a:xfrm>
        </p:grpSpPr>
        <p:sp>
          <p:nvSpPr>
            <p:cNvPr id="13" name="TextBox 12"/>
            <p:cNvSpPr txBox="1"/>
            <p:nvPr/>
          </p:nvSpPr>
          <p:spPr>
            <a:xfrm rot="16200000">
              <a:off x="1489943" y="377925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660 km</a:t>
              </a:r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16200000" flipH="1">
              <a:off x="1309445" y="5016339"/>
              <a:ext cx="127880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6200000" flipV="1">
              <a:off x="1312472" y="2875286"/>
              <a:ext cx="127880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val 1"/>
          <p:cNvSpPr/>
          <p:nvPr/>
        </p:nvSpPr>
        <p:spPr>
          <a:xfrm>
            <a:off x="2267712" y="2413000"/>
            <a:ext cx="3348572" cy="3074923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831048" y="2918890"/>
            <a:ext cx="2231136" cy="2048256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375025" y="3442384"/>
            <a:ext cx="1133856" cy="1014984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11935" y="3320618"/>
            <a:ext cx="4692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100km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17684" y="2939618"/>
            <a:ext cx="4692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2</a:t>
            </a:r>
            <a:r>
              <a:rPr lang="en-US" sz="800" dirty="0" smtClean="0">
                <a:solidFill>
                  <a:schemeClr val="bg1"/>
                </a:solidFill>
              </a:rPr>
              <a:t>00km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04708" y="2577668"/>
            <a:ext cx="4692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300km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92569" y="4197474"/>
            <a:ext cx="4245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55nm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92450" y="4558968"/>
            <a:ext cx="4765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110nm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086413" y="4920462"/>
            <a:ext cx="4765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160nm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/>
              <a:t>Edouard</a:t>
            </a:r>
            <a:r>
              <a:rPr lang="en-US" sz="4800" dirty="0"/>
              <a:t> 16 Sep 2014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3200" dirty="0"/>
              <a:t>NOAA P-3 (42) LF Radar</a:t>
            </a:r>
            <a:br>
              <a:rPr lang="en-US" sz="3200" dirty="0"/>
            </a:br>
            <a:r>
              <a:rPr lang="en-US" sz="3200" dirty="0" smtClean="0"/>
              <a:t>1322</a:t>
            </a:r>
            <a:r>
              <a:rPr lang="en-US" sz="3200" dirty="0"/>
              <a:t>-1821 UTC</a:t>
            </a:r>
          </a:p>
        </p:txBody>
      </p:sp>
    </p:spTree>
    <p:extLst>
      <p:ext uri="{BB962C8B-B14F-4D97-AF65-F5344CB8AC3E}">
        <p14:creationId xmlns:p14="http://schemas.microsoft.com/office/powerpoint/2010/main" val="2684579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9747" y="2112491"/>
            <a:ext cx="8961120" cy="4389120"/>
            <a:chOff x="91440" y="1719072"/>
            <a:chExt cx="8961120" cy="4389120"/>
          </a:xfrm>
        </p:grpSpPr>
        <p:pic>
          <p:nvPicPr>
            <p:cNvPr id="5" name="Picture 4" descr="140916_1345z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1719072"/>
              <a:ext cx="4389120" cy="4389120"/>
            </a:xfrm>
            <a:prstGeom prst="rect">
              <a:avLst/>
            </a:prstGeom>
          </p:spPr>
        </p:pic>
        <p:pic>
          <p:nvPicPr>
            <p:cNvPr id="4" name="Picture 3" descr="vis_140916_1345z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1719072"/>
              <a:ext cx="4389120" cy="4389120"/>
            </a:xfrm>
            <a:prstGeom prst="rect">
              <a:avLst/>
            </a:prstGeom>
          </p:spPr>
        </p:pic>
        <p:pic>
          <p:nvPicPr>
            <p:cNvPr id="2" name="Picture 1" descr="lf20140916H1stm660_134501.gif"/>
            <p:cNvPicPr>
              <a:picLocks noChangeAspect="1"/>
            </p:cNvPicPr>
            <p:nvPr/>
          </p:nvPicPr>
          <p:blipFill rotWithShape="1">
            <a:blip r:embed="rId4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35"/>
            <a:stretch/>
          </p:blipFill>
          <p:spPr>
            <a:xfrm>
              <a:off x="5705856" y="2761488"/>
              <a:ext cx="2286000" cy="2276856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89747" y="2112491"/>
            <a:ext cx="8961120" cy="4389120"/>
            <a:chOff x="91440" y="1719072"/>
            <a:chExt cx="8961120" cy="4389120"/>
          </a:xfrm>
        </p:grpSpPr>
        <p:pic>
          <p:nvPicPr>
            <p:cNvPr id="13" name="Picture 12" descr="vis_140916_1415z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1719072"/>
              <a:ext cx="4389120" cy="4389120"/>
            </a:xfrm>
            <a:prstGeom prst="rect">
              <a:avLst/>
            </a:prstGeom>
          </p:spPr>
        </p:pic>
        <p:pic>
          <p:nvPicPr>
            <p:cNvPr id="14" name="Picture 13" descr="lf20140916H1stm660_141544.gif"/>
            <p:cNvPicPr>
              <a:picLocks noChangeAspect="1"/>
            </p:cNvPicPr>
            <p:nvPr/>
          </p:nvPicPr>
          <p:blipFill rotWithShape="1">
            <a:blip r:embed="rId6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36"/>
            <a:stretch/>
          </p:blipFill>
          <p:spPr>
            <a:xfrm>
              <a:off x="5705856" y="2761488"/>
              <a:ext cx="2286000" cy="2276856"/>
            </a:xfrm>
            <a:prstGeom prst="rect">
              <a:avLst/>
            </a:prstGeom>
          </p:spPr>
        </p:pic>
        <p:pic>
          <p:nvPicPr>
            <p:cNvPr id="15" name="Picture 14" descr="140916_1415z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1719072"/>
              <a:ext cx="4389120" cy="438912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661747" y="1698839"/>
            <a:ext cx="4389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GOES Visible/NOAA P-3 LF Radar</a:t>
            </a:r>
            <a:endParaRPr lang="en-US" sz="20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89747" y="1712381"/>
            <a:ext cx="4389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GOES IR 6-hr Temp Trend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9747" y="2108767"/>
            <a:ext cx="8961120" cy="4389120"/>
            <a:chOff x="91440" y="1715348"/>
            <a:chExt cx="8961120" cy="4389120"/>
          </a:xfrm>
        </p:grpSpPr>
        <p:pic>
          <p:nvPicPr>
            <p:cNvPr id="20" name="Picture 19" descr="140916_1445z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1715348"/>
              <a:ext cx="4389120" cy="4389120"/>
            </a:xfrm>
            <a:prstGeom prst="rect">
              <a:avLst/>
            </a:prstGeom>
          </p:spPr>
        </p:pic>
        <p:pic>
          <p:nvPicPr>
            <p:cNvPr id="21" name="Picture 20" descr="vis_140916_1445z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1715348"/>
              <a:ext cx="4389120" cy="4389120"/>
            </a:xfrm>
            <a:prstGeom prst="rect">
              <a:avLst/>
            </a:prstGeom>
          </p:spPr>
        </p:pic>
        <p:pic>
          <p:nvPicPr>
            <p:cNvPr id="22" name="Picture 21" descr="lf20140916H1stm660_144457.gif"/>
            <p:cNvPicPr>
              <a:picLocks noChangeAspect="1"/>
            </p:cNvPicPr>
            <p:nvPr/>
          </p:nvPicPr>
          <p:blipFill rotWithShape="1">
            <a:blip r:embed="rId10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987"/>
            <a:stretch/>
          </p:blipFill>
          <p:spPr>
            <a:xfrm>
              <a:off x="5709708" y="2765424"/>
              <a:ext cx="2286000" cy="2279651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9747" y="2112761"/>
            <a:ext cx="8961120" cy="4389120"/>
            <a:chOff x="91440" y="1719342"/>
            <a:chExt cx="8961120" cy="4389120"/>
          </a:xfrm>
        </p:grpSpPr>
        <p:pic>
          <p:nvPicPr>
            <p:cNvPr id="24" name="Picture 23" descr="vis_140916_1515z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1719342"/>
              <a:ext cx="4389120" cy="4389120"/>
            </a:xfrm>
            <a:prstGeom prst="rect">
              <a:avLst/>
            </a:prstGeom>
          </p:spPr>
        </p:pic>
        <p:pic>
          <p:nvPicPr>
            <p:cNvPr id="25" name="Picture 24" descr="lf20140916H1stm660_151355.gif"/>
            <p:cNvPicPr>
              <a:picLocks noChangeAspect="1"/>
            </p:cNvPicPr>
            <p:nvPr/>
          </p:nvPicPr>
          <p:blipFill rotWithShape="1">
            <a:blip r:embed="rId1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36"/>
            <a:stretch/>
          </p:blipFill>
          <p:spPr>
            <a:xfrm>
              <a:off x="5705856" y="2761488"/>
              <a:ext cx="2286000" cy="2276856"/>
            </a:xfrm>
            <a:prstGeom prst="rect">
              <a:avLst/>
            </a:prstGeom>
          </p:spPr>
        </p:pic>
        <p:pic>
          <p:nvPicPr>
            <p:cNvPr id="26" name="Picture 25" descr="140916_1515z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1719342"/>
              <a:ext cx="4389120" cy="438912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89747" y="2108767"/>
            <a:ext cx="8961120" cy="4392844"/>
            <a:chOff x="91440" y="1715348"/>
            <a:chExt cx="8961120" cy="4392844"/>
          </a:xfrm>
        </p:grpSpPr>
        <p:pic>
          <p:nvPicPr>
            <p:cNvPr id="28" name="Picture 27" descr="140916_1545z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1719072"/>
              <a:ext cx="4389120" cy="4389120"/>
            </a:xfrm>
            <a:prstGeom prst="rect">
              <a:avLst/>
            </a:prstGeom>
          </p:spPr>
        </p:pic>
        <p:pic>
          <p:nvPicPr>
            <p:cNvPr id="29" name="Picture 28" descr="vis_140916_1545z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1715348"/>
              <a:ext cx="4389120" cy="4389120"/>
            </a:xfrm>
            <a:prstGeom prst="rect">
              <a:avLst/>
            </a:prstGeom>
          </p:spPr>
        </p:pic>
        <p:pic>
          <p:nvPicPr>
            <p:cNvPr id="30" name="Picture 29" descr="lf20140916H1stm660_154454.gif"/>
            <p:cNvPicPr>
              <a:picLocks noChangeAspect="1"/>
            </p:cNvPicPr>
            <p:nvPr/>
          </p:nvPicPr>
          <p:blipFill rotWithShape="1">
            <a:blip r:embed="rId16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35"/>
            <a:stretch/>
          </p:blipFill>
          <p:spPr>
            <a:xfrm>
              <a:off x="5705856" y="2761488"/>
              <a:ext cx="2286000" cy="2276856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89747" y="2112761"/>
            <a:ext cx="8961120" cy="4389120"/>
            <a:chOff x="91440" y="1715348"/>
            <a:chExt cx="8961120" cy="4389120"/>
          </a:xfrm>
        </p:grpSpPr>
        <p:pic>
          <p:nvPicPr>
            <p:cNvPr id="36" name="Picture 35" descr="vis_140916_1615z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1715348"/>
              <a:ext cx="4389120" cy="4389120"/>
            </a:xfrm>
            <a:prstGeom prst="rect">
              <a:avLst/>
            </a:prstGeom>
          </p:spPr>
        </p:pic>
        <p:pic>
          <p:nvPicPr>
            <p:cNvPr id="37" name="Picture 36" descr="140916_1615z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1715348"/>
              <a:ext cx="4389120" cy="4389120"/>
            </a:xfrm>
            <a:prstGeom prst="rect">
              <a:avLst/>
            </a:prstGeom>
          </p:spPr>
        </p:pic>
        <p:pic>
          <p:nvPicPr>
            <p:cNvPr id="38" name="Picture 37" descr="lf20140916H1stm660_161502.gif"/>
            <p:cNvPicPr>
              <a:picLocks noChangeAspect="1"/>
            </p:cNvPicPr>
            <p:nvPr/>
          </p:nvPicPr>
          <p:blipFill rotWithShape="1">
            <a:blip r:embed="rId19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36"/>
            <a:stretch/>
          </p:blipFill>
          <p:spPr>
            <a:xfrm>
              <a:off x="5705856" y="2761488"/>
              <a:ext cx="2286000" cy="2276856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89747" y="2108767"/>
            <a:ext cx="8961120" cy="4389120"/>
            <a:chOff x="91440" y="1719072"/>
            <a:chExt cx="8961120" cy="4389120"/>
          </a:xfrm>
        </p:grpSpPr>
        <p:pic>
          <p:nvPicPr>
            <p:cNvPr id="40" name="Picture 39" descr="140916_1645z.jp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1719072"/>
              <a:ext cx="4389120" cy="4389120"/>
            </a:xfrm>
            <a:prstGeom prst="rect">
              <a:avLst/>
            </a:prstGeom>
          </p:spPr>
        </p:pic>
        <p:pic>
          <p:nvPicPr>
            <p:cNvPr id="41" name="Picture 40" descr="vis_140916_1645z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1719072"/>
              <a:ext cx="4389120" cy="4389120"/>
            </a:xfrm>
            <a:prstGeom prst="rect">
              <a:avLst/>
            </a:prstGeom>
          </p:spPr>
        </p:pic>
        <p:pic>
          <p:nvPicPr>
            <p:cNvPr id="42" name="Picture 41" descr="lf20140916H1stm660_164509.gif"/>
            <p:cNvPicPr>
              <a:picLocks noChangeAspect="1"/>
            </p:cNvPicPr>
            <p:nvPr/>
          </p:nvPicPr>
          <p:blipFill rotWithShape="1">
            <a:blip r:embed="rId2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35"/>
            <a:stretch/>
          </p:blipFill>
          <p:spPr>
            <a:xfrm>
              <a:off x="5705856" y="2761488"/>
              <a:ext cx="2286000" cy="2276856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89747" y="2112491"/>
            <a:ext cx="8961120" cy="4389390"/>
            <a:chOff x="91440" y="1719072"/>
            <a:chExt cx="8961120" cy="4389390"/>
          </a:xfrm>
        </p:grpSpPr>
        <p:pic>
          <p:nvPicPr>
            <p:cNvPr id="44" name="Picture 43" descr="vis_140916_1715z.jp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1719342"/>
              <a:ext cx="4389120" cy="4389120"/>
            </a:xfrm>
            <a:prstGeom prst="rect">
              <a:avLst/>
            </a:prstGeom>
          </p:spPr>
        </p:pic>
        <p:pic>
          <p:nvPicPr>
            <p:cNvPr id="46" name="Picture 45" descr="lf20140916H1stm660_171508.gif"/>
            <p:cNvPicPr>
              <a:picLocks noChangeAspect="1"/>
            </p:cNvPicPr>
            <p:nvPr/>
          </p:nvPicPr>
          <p:blipFill rotWithShape="1">
            <a:blip r:embed="rId24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36"/>
            <a:stretch/>
          </p:blipFill>
          <p:spPr>
            <a:xfrm>
              <a:off x="5705856" y="2761758"/>
              <a:ext cx="2286000" cy="2276856"/>
            </a:xfrm>
            <a:prstGeom prst="rect">
              <a:avLst/>
            </a:prstGeom>
          </p:spPr>
        </p:pic>
        <p:pic>
          <p:nvPicPr>
            <p:cNvPr id="51" name="Picture 50" descr="140916_1715z.jp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1719072"/>
              <a:ext cx="4389120" cy="4389120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89747" y="2112491"/>
            <a:ext cx="8962813" cy="4389120"/>
            <a:chOff x="91440" y="1719072"/>
            <a:chExt cx="8962813" cy="4389120"/>
          </a:xfrm>
        </p:grpSpPr>
        <p:pic>
          <p:nvPicPr>
            <p:cNvPr id="54" name="Picture 53" descr="140916_1745z.jp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1719072"/>
              <a:ext cx="4389120" cy="4389120"/>
            </a:xfrm>
            <a:prstGeom prst="rect">
              <a:avLst/>
            </a:prstGeom>
          </p:spPr>
        </p:pic>
        <p:pic>
          <p:nvPicPr>
            <p:cNvPr id="55" name="Picture 54" descr="vis_140916_1745z.jp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5133" y="1719072"/>
              <a:ext cx="4389120" cy="4389120"/>
            </a:xfrm>
            <a:prstGeom prst="rect">
              <a:avLst/>
            </a:prstGeom>
          </p:spPr>
        </p:pic>
        <p:pic>
          <p:nvPicPr>
            <p:cNvPr id="56" name="Picture 55" descr="lf20140916H1stm660_174502.gif"/>
            <p:cNvPicPr>
              <a:picLocks noChangeAspect="1"/>
            </p:cNvPicPr>
            <p:nvPr/>
          </p:nvPicPr>
          <p:blipFill rotWithShape="1">
            <a:blip r:embed="rId28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35"/>
            <a:stretch/>
          </p:blipFill>
          <p:spPr>
            <a:xfrm>
              <a:off x="5705856" y="2761488"/>
              <a:ext cx="2286000" cy="2276856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89747" y="2112761"/>
            <a:ext cx="8962813" cy="4389120"/>
            <a:chOff x="91440" y="1719072"/>
            <a:chExt cx="8962813" cy="4389120"/>
          </a:xfrm>
        </p:grpSpPr>
        <p:pic>
          <p:nvPicPr>
            <p:cNvPr id="58" name="Picture 57" descr="140916_1845z.jp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1719072"/>
              <a:ext cx="4389120" cy="4389120"/>
            </a:xfrm>
            <a:prstGeom prst="rect">
              <a:avLst/>
            </a:prstGeom>
          </p:spPr>
        </p:pic>
        <p:pic>
          <p:nvPicPr>
            <p:cNvPr id="59" name="Picture 58" descr="vis_140916_1845z.jp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5133" y="1719072"/>
              <a:ext cx="4389120" cy="4389120"/>
            </a:xfrm>
            <a:prstGeom prst="rect">
              <a:avLst/>
            </a:prstGeom>
          </p:spPr>
        </p:pic>
        <p:pic>
          <p:nvPicPr>
            <p:cNvPr id="60" name="Picture 59" descr="lf20140916I1stm660_185955.gif"/>
            <p:cNvPicPr>
              <a:picLocks noChangeAspect="1"/>
            </p:cNvPicPr>
            <p:nvPr/>
          </p:nvPicPr>
          <p:blipFill rotWithShape="1">
            <a:blip r:embed="rId31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36"/>
            <a:stretch/>
          </p:blipFill>
          <p:spPr>
            <a:xfrm>
              <a:off x="5705856" y="2761488"/>
              <a:ext cx="2286000" cy="2276856"/>
            </a:xfrm>
            <a:prstGeom prst="rect">
              <a:avLst/>
            </a:prstGeom>
          </p:spPr>
        </p:pic>
      </p:grp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0" y="-12245"/>
            <a:ext cx="9144000" cy="1310974"/>
          </a:xfrm>
        </p:spPr>
        <p:txBody>
          <a:bodyPr>
            <a:normAutofit/>
          </a:bodyPr>
          <a:lstStyle/>
          <a:p>
            <a:r>
              <a:rPr lang="en-US" dirty="0" smtClean="0"/>
              <a:t>Hurricane </a:t>
            </a:r>
            <a:r>
              <a:rPr lang="en-US" dirty="0" err="1" smtClean="0"/>
              <a:t>Edouard</a:t>
            </a:r>
            <a:r>
              <a:rPr lang="en-US" dirty="0" smtClean="0"/>
              <a:t> 16 Sep 2014 </a:t>
            </a:r>
            <a:br>
              <a:rPr lang="en-US" dirty="0" smtClean="0"/>
            </a:br>
            <a:r>
              <a:rPr lang="en-US" sz="2800" i="1" dirty="0" smtClean="0"/>
              <a:t>TC Diurnal Cycle (1345 to 1845 UTC</a:t>
            </a:r>
            <a:r>
              <a:rPr lang="en-US" sz="2800" i="1" dirty="0" smtClean="0"/>
              <a:t>)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7915879" y="599913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VWS: 19 </a:t>
            </a:r>
            <a:r>
              <a:rPr lang="en-US" dirty="0" err="1" smtClean="0">
                <a:solidFill>
                  <a:schemeClr val="bg1"/>
                </a:solidFill>
              </a:rPr>
              <a:t>kt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740000" flipH="1">
            <a:off x="8038680" y="5777478"/>
            <a:ext cx="914400" cy="0"/>
          </a:xfrm>
          <a:prstGeom prst="straightConnector1">
            <a:avLst/>
          </a:prstGeom>
          <a:ln w="571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135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89747" y="2108767"/>
            <a:ext cx="8961120" cy="4389120"/>
            <a:chOff x="91440" y="1715348"/>
            <a:chExt cx="8961120" cy="4389120"/>
          </a:xfrm>
        </p:grpSpPr>
        <p:pic>
          <p:nvPicPr>
            <p:cNvPr id="20" name="Picture 19" descr="140916_1445z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1715348"/>
              <a:ext cx="4389120" cy="4389120"/>
            </a:xfrm>
            <a:prstGeom prst="rect">
              <a:avLst/>
            </a:prstGeom>
          </p:spPr>
        </p:pic>
        <p:pic>
          <p:nvPicPr>
            <p:cNvPr id="21" name="Picture 20" descr="vis_140916_1445z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1715348"/>
              <a:ext cx="4389120" cy="4389120"/>
            </a:xfrm>
            <a:prstGeom prst="rect">
              <a:avLst/>
            </a:prstGeom>
          </p:spPr>
        </p:pic>
        <p:pic>
          <p:nvPicPr>
            <p:cNvPr id="22" name="Picture 21" descr="lf20140916H1stm660_144457.gif"/>
            <p:cNvPicPr>
              <a:picLocks noChangeAspect="1"/>
            </p:cNvPicPr>
            <p:nvPr/>
          </p:nvPicPr>
          <p:blipFill rotWithShape="1">
            <a:blip r:embed="rId4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987"/>
            <a:stretch/>
          </p:blipFill>
          <p:spPr>
            <a:xfrm>
              <a:off x="5709708" y="2765424"/>
              <a:ext cx="2286000" cy="2279651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89747" y="2112761"/>
            <a:ext cx="8962813" cy="4389120"/>
            <a:chOff x="91440" y="1719072"/>
            <a:chExt cx="8962813" cy="4389120"/>
          </a:xfrm>
        </p:grpSpPr>
        <p:pic>
          <p:nvPicPr>
            <p:cNvPr id="58" name="Picture 57" descr="140916_1845z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1719072"/>
              <a:ext cx="4389120" cy="4389120"/>
            </a:xfrm>
            <a:prstGeom prst="rect">
              <a:avLst/>
            </a:prstGeom>
          </p:spPr>
        </p:pic>
        <p:pic>
          <p:nvPicPr>
            <p:cNvPr id="59" name="Picture 58" descr="vis_140916_1845z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5133" y="1719072"/>
              <a:ext cx="4389120" cy="4389120"/>
            </a:xfrm>
            <a:prstGeom prst="rect">
              <a:avLst/>
            </a:prstGeom>
          </p:spPr>
        </p:pic>
        <p:pic>
          <p:nvPicPr>
            <p:cNvPr id="60" name="Picture 59" descr="lf20140916I1stm660_185955.gif"/>
            <p:cNvPicPr>
              <a:picLocks noChangeAspect="1"/>
            </p:cNvPicPr>
            <p:nvPr/>
          </p:nvPicPr>
          <p:blipFill rotWithShape="1">
            <a:blip r:embed="rId7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36"/>
            <a:stretch/>
          </p:blipFill>
          <p:spPr>
            <a:xfrm>
              <a:off x="5705856" y="2761488"/>
              <a:ext cx="2286000" cy="227685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661747" y="1698839"/>
            <a:ext cx="4389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GOES Visible/NOAA P-3 LF Radar</a:t>
            </a:r>
            <a:endParaRPr lang="en-US" sz="20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89747" y="1712381"/>
            <a:ext cx="4389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GOES IR 6-hr Temp Trend</a:t>
            </a:r>
          </a:p>
        </p:txBody>
      </p: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0" y="-12245"/>
            <a:ext cx="9144000" cy="1310974"/>
          </a:xfrm>
        </p:spPr>
        <p:txBody>
          <a:bodyPr>
            <a:normAutofit/>
          </a:bodyPr>
          <a:lstStyle/>
          <a:p>
            <a:r>
              <a:rPr lang="en-US" dirty="0" smtClean="0"/>
              <a:t>Hurricane </a:t>
            </a:r>
            <a:r>
              <a:rPr lang="en-US" dirty="0" err="1" smtClean="0"/>
              <a:t>Edouard</a:t>
            </a:r>
            <a:r>
              <a:rPr lang="en-US" dirty="0" smtClean="0"/>
              <a:t> 16 Sep 2014 </a:t>
            </a:r>
            <a:br>
              <a:rPr lang="en-US" dirty="0" smtClean="0"/>
            </a:br>
            <a:r>
              <a:rPr lang="en-US" sz="2800" i="1" dirty="0" smtClean="0"/>
              <a:t>TC Diurnal </a:t>
            </a:r>
            <a:r>
              <a:rPr lang="en-US" sz="2800" i="1" dirty="0"/>
              <a:t>Cycle (</a:t>
            </a:r>
            <a:r>
              <a:rPr lang="en-US" sz="2800" i="1" dirty="0" smtClean="0"/>
              <a:t>1345 &amp; 1845 </a:t>
            </a:r>
            <a:r>
              <a:rPr lang="en-US" sz="2800" i="1" dirty="0"/>
              <a:t>UTC)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21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40916_1445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57" y="1621416"/>
            <a:ext cx="5029200" cy="5029200"/>
          </a:xfrm>
          <a:prstGeom prst="rect">
            <a:avLst/>
          </a:prstGeom>
        </p:spPr>
      </p:pic>
      <p:pic>
        <p:nvPicPr>
          <p:cNvPr id="8" name="Picture 7" descr="vis_140916_14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57" y="1621416"/>
            <a:ext cx="5029200" cy="5029200"/>
          </a:xfrm>
          <a:prstGeom prst="rect">
            <a:avLst/>
          </a:prstGeom>
        </p:spPr>
      </p:pic>
      <p:pic>
        <p:nvPicPr>
          <p:cNvPr id="5" name="Picture 4" descr="140916_1500z_tpw_s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57" y="1621416"/>
            <a:ext cx="5029200" cy="50292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12245"/>
            <a:ext cx="9144000" cy="1310974"/>
          </a:xfrm>
        </p:spPr>
        <p:txBody>
          <a:bodyPr>
            <a:normAutofit/>
          </a:bodyPr>
          <a:lstStyle/>
          <a:p>
            <a:r>
              <a:rPr lang="en-US" dirty="0" smtClean="0"/>
              <a:t>Hurricane </a:t>
            </a:r>
            <a:r>
              <a:rPr lang="en-US" dirty="0" err="1" smtClean="0"/>
              <a:t>Edouard</a:t>
            </a:r>
            <a:r>
              <a:rPr lang="en-US" dirty="0" smtClean="0"/>
              <a:t> 16 Sep 2014 </a:t>
            </a:r>
            <a:br>
              <a:rPr lang="en-US" dirty="0" smtClean="0"/>
            </a:br>
            <a:r>
              <a:rPr lang="en-US" sz="2800" i="1" dirty="0" smtClean="0"/>
              <a:t>TC Diurnal Cycle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10169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681728" y="1660006"/>
            <a:ext cx="4405960" cy="4758452"/>
            <a:chOff x="4681728" y="1660006"/>
            <a:chExt cx="4405960" cy="4758452"/>
          </a:xfrm>
        </p:grpSpPr>
        <p:pic>
          <p:nvPicPr>
            <p:cNvPr id="18" name="Picture 17" descr="140916_1545z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728" y="2029338"/>
              <a:ext cx="4389120" cy="4389120"/>
            </a:xfrm>
            <a:prstGeom prst="rect">
              <a:avLst/>
            </a:prstGeom>
          </p:spPr>
        </p:pic>
        <p:sp>
          <p:nvSpPr>
            <p:cNvPr id="130" name="TextBox 129"/>
            <p:cNvSpPr txBox="1"/>
            <p:nvPr/>
          </p:nvSpPr>
          <p:spPr>
            <a:xfrm>
              <a:off x="4698568" y="1660006"/>
              <a:ext cx="4389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GOES IR 6-hr Temp Trend: 1545 UTC</a:t>
              </a:r>
              <a:endParaRPr lang="en-US" sz="2000" dirty="0"/>
            </a:p>
          </p:txBody>
        </p:sp>
      </p:grpSp>
      <p:pic>
        <p:nvPicPr>
          <p:cNvPr id="16" name="Picture 15" descr="vis_140916_15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6" y="2029338"/>
            <a:ext cx="4389120" cy="4389120"/>
          </a:xfrm>
          <a:prstGeom prst="rect">
            <a:avLst/>
          </a:prstGeom>
        </p:spPr>
      </p:pic>
      <p:sp>
        <p:nvSpPr>
          <p:cNvPr id="300" name="TextBox 299"/>
          <p:cNvSpPr txBox="1"/>
          <p:nvPr/>
        </p:nvSpPr>
        <p:spPr>
          <a:xfrm>
            <a:off x="69206" y="1660006"/>
            <a:ext cx="4389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GOES Visible: 1545 UTC</a:t>
            </a:r>
            <a:endParaRPr lang="en-US" sz="2000" dirty="0"/>
          </a:p>
        </p:txBody>
      </p:sp>
      <p:sp>
        <p:nvSpPr>
          <p:cNvPr id="397" name="Title 1"/>
          <p:cNvSpPr>
            <a:spLocks noGrp="1"/>
          </p:cNvSpPr>
          <p:nvPr>
            <p:ph type="title"/>
          </p:nvPr>
        </p:nvSpPr>
        <p:spPr>
          <a:xfrm>
            <a:off x="0" y="-12245"/>
            <a:ext cx="9144000" cy="1310974"/>
          </a:xfrm>
        </p:spPr>
        <p:txBody>
          <a:bodyPr>
            <a:normAutofit/>
          </a:bodyPr>
          <a:lstStyle/>
          <a:p>
            <a:r>
              <a:rPr lang="en-US" dirty="0" err="1" smtClean="0"/>
              <a:t>Edouard</a:t>
            </a:r>
            <a:r>
              <a:rPr lang="en-US" dirty="0" smtClean="0"/>
              <a:t> 16 Sep 2014 (NOAA-42) </a:t>
            </a:r>
            <a:br>
              <a:rPr lang="en-US" dirty="0" smtClean="0"/>
            </a:br>
            <a:r>
              <a:rPr lang="en-US" sz="2800" i="1" dirty="0" smtClean="0"/>
              <a:t>NOAA P-3 (N42) GPS </a:t>
            </a:r>
            <a:r>
              <a:rPr lang="en-US" sz="2800" i="1" dirty="0" err="1" smtClean="0"/>
              <a:t>dropsonde</a:t>
            </a:r>
            <a:r>
              <a:rPr lang="en-US" sz="2800" i="1" dirty="0" smtClean="0"/>
              <a:t> observations</a:t>
            </a:r>
            <a:endParaRPr lang="en-US" sz="2800" dirty="0"/>
          </a:p>
        </p:txBody>
      </p:sp>
      <p:grpSp>
        <p:nvGrpSpPr>
          <p:cNvPr id="2" name="Group 1"/>
          <p:cNvGrpSpPr/>
          <p:nvPr/>
        </p:nvGrpSpPr>
        <p:grpSpPr>
          <a:xfrm>
            <a:off x="2888557" y="2622574"/>
            <a:ext cx="6200579" cy="3200400"/>
            <a:chOff x="2888557" y="2622574"/>
            <a:chExt cx="6200579" cy="3200400"/>
          </a:xfrm>
        </p:grpSpPr>
        <p:grpSp>
          <p:nvGrpSpPr>
            <p:cNvPr id="22" name="Group 21"/>
            <p:cNvGrpSpPr/>
            <p:nvPr/>
          </p:nvGrpSpPr>
          <p:grpSpPr>
            <a:xfrm>
              <a:off x="2888557" y="2622574"/>
              <a:ext cx="6200579" cy="3200400"/>
              <a:chOff x="2888557" y="2622574"/>
              <a:chExt cx="6200579" cy="3200400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888557" y="2622574"/>
                <a:ext cx="6200579" cy="3200400"/>
                <a:chOff x="2888557" y="2622574"/>
                <a:chExt cx="6200579" cy="3200400"/>
              </a:xfrm>
            </p:grpSpPr>
            <p:sp>
              <p:nvSpPr>
                <p:cNvPr id="186" name="Oval 185"/>
                <p:cNvSpPr/>
                <p:nvPr/>
              </p:nvSpPr>
              <p:spPr>
                <a:xfrm>
                  <a:off x="2888557" y="4179351"/>
                  <a:ext cx="132103" cy="13210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0" name="Group 19"/>
                <p:cNvGrpSpPr/>
                <p:nvPr/>
              </p:nvGrpSpPr>
              <p:grpSpPr>
                <a:xfrm>
                  <a:off x="4517136" y="2622574"/>
                  <a:ext cx="4572000" cy="3200400"/>
                  <a:chOff x="4517136" y="2622574"/>
                  <a:chExt cx="4572000" cy="3200400"/>
                </a:xfrm>
              </p:grpSpPr>
              <p:pic>
                <p:nvPicPr>
                  <p:cNvPr id="17" name="Picture 16" descr="D20140916_160514_Pskewt.png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17136" y="2622574"/>
                    <a:ext cx="4572000" cy="3200400"/>
                  </a:xfrm>
                  <a:prstGeom prst="rect">
                    <a:avLst/>
                  </a:prstGeom>
                </p:spPr>
              </p:pic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4824844" y="4032169"/>
                    <a:ext cx="139922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600" i="1" dirty="0" smtClean="0"/>
                      <a:t>78% RH (80%)</a:t>
                    </a:r>
                    <a:endParaRPr lang="en-US" sz="1600" i="1" dirty="0"/>
                  </a:p>
                </p:txBody>
              </p:sp>
              <p:sp>
                <p:nvSpPr>
                  <p:cNvPr id="132" name="TextBox 131"/>
                  <p:cNvSpPr txBox="1"/>
                  <p:nvPr/>
                </p:nvSpPr>
                <p:spPr>
                  <a:xfrm>
                    <a:off x="5044986" y="4590979"/>
                    <a:ext cx="139922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600" i="1" dirty="0" smtClean="0"/>
                      <a:t>79% RH (84%)</a:t>
                    </a:r>
                    <a:endParaRPr lang="en-US" sz="1600" i="1" dirty="0"/>
                  </a:p>
                </p:txBody>
              </p:sp>
              <p:sp>
                <p:nvSpPr>
                  <p:cNvPr id="142" name="TextBox 141"/>
                  <p:cNvSpPr txBox="1"/>
                  <p:nvPr/>
                </p:nvSpPr>
                <p:spPr>
                  <a:xfrm>
                    <a:off x="4917981" y="5092670"/>
                    <a:ext cx="139922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600" i="1" dirty="0" smtClean="0"/>
                      <a:t>65% RH (83%)</a:t>
                    </a:r>
                    <a:endParaRPr lang="en-US" sz="1600" i="1" dirty="0"/>
                  </a:p>
                </p:txBody>
              </p:sp>
            </p:grpSp>
          </p:grpSp>
          <p:sp>
            <p:nvSpPr>
              <p:cNvPr id="136" name="TextBox 135"/>
              <p:cNvSpPr txBox="1"/>
              <p:nvPr/>
            </p:nvSpPr>
            <p:spPr>
              <a:xfrm>
                <a:off x="4515688" y="2679309"/>
                <a:ext cx="45551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P-3 (N42) GPS </a:t>
                </a:r>
                <a:r>
                  <a:rPr lang="en-US" dirty="0" err="1" smtClean="0"/>
                  <a:t>Dropsonde</a:t>
                </a:r>
                <a:r>
                  <a:rPr lang="en-US" dirty="0" smtClean="0"/>
                  <a:t>: 160514 UTC</a:t>
                </a:r>
                <a:endParaRPr lang="en-US" dirty="0"/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6384952" y="4774017"/>
              <a:ext cx="2251453" cy="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241007" y="5282017"/>
              <a:ext cx="2370325" cy="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892581" y="4774017"/>
              <a:ext cx="210311" cy="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147870" y="4223683"/>
              <a:ext cx="2470909" cy="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0202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s_140916_16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6" y="2029338"/>
            <a:ext cx="4389120" cy="43891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681728" y="1660006"/>
            <a:ext cx="4405960" cy="4758452"/>
            <a:chOff x="4681728" y="1660006"/>
            <a:chExt cx="4405960" cy="4758452"/>
          </a:xfrm>
        </p:grpSpPr>
        <p:pic>
          <p:nvPicPr>
            <p:cNvPr id="2" name="Picture 1" descr="140916_1645z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728" y="2029338"/>
              <a:ext cx="4389120" cy="4389120"/>
            </a:xfrm>
            <a:prstGeom prst="rect">
              <a:avLst/>
            </a:prstGeom>
          </p:spPr>
        </p:pic>
        <p:sp>
          <p:nvSpPr>
            <p:cNvPr id="130" name="TextBox 129"/>
            <p:cNvSpPr txBox="1"/>
            <p:nvPr/>
          </p:nvSpPr>
          <p:spPr>
            <a:xfrm>
              <a:off x="4698568" y="1660006"/>
              <a:ext cx="4389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GOES IR </a:t>
              </a:r>
              <a:r>
                <a:rPr lang="en-US" sz="2000" dirty="0"/>
                <a:t>6-hr Temp Trend: </a:t>
              </a:r>
              <a:r>
                <a:rPr lang="en-US" sz="2000" dirty="0" smtClean="0"/>
                <a:t>1645 UTC</a:t>
              </a:r>
              <a:endParaRPr lang="en-US" sz="20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539725" y="2624328"/>
            <a:ext cx="6549411" cy="3200400"/>
            <a:chOff x="2539725" y="2624328"/>
            <a:chExt cx="6549411" cy="3200400"/>
          </a:xfrm>
        </p:grpSpPr>
        <p:grpSp>
          <p:nvGrpSpPr>
            <p:cNvPr id="31" name="Group 30"/>
            <p:cNvGrpSpPr/>
            <p:nvPr/>
          </p:nvGrpSpPr>
          <p:grpSpPr>
            <a:xfrm>
              <a:off x="4517136" y="2624328"/>
              <a:ext cx="4572000" cy="3200400"/>
              <a:chOff x="4517136" y="2624328"/>
              <a:chExt cx="4572000" cy="3200400"/>
            </a:xfrm>
          </p:grpSpPr>
          <p:pic>
            <p:nvPicPr>
              <p:cNvPr id="28" name="Picture 27" descr="D20140916_162419_Pskewt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7136" y="2624328"/>
                <a:ext cx="4572000" cy="3200400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4533976" y="2834640"/>
                <a:ext cx="45551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GH GPS </a:t>
                </a:r>
                <a:r>
                  <a:rPr lang="en-US" dirty="0" err="1" smtClean="0"/>
                  <a:t>Dropsonde</a:t>
                </a:r>
                <a:r>
                  <a:rPr lang="en-US" dirty="0" smtClean="0"/>
                  <a:t>: 162419 UTC</a:t>
                </a:r>
                <a:endParaRPr lang="en-US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216550" y="4762583"/>
                <a:ext cx="12952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i="1" dirty="0" smtClean="0"/>
                  <a:t>7% RH (52%)</a:t>
                </a:r>
                <a:endParaRPr lang="en-US" sz="1600" i="1" dirty="0"/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6451670" y="4951824"/>
                <a:ext cx="2178301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4905898" y="4951824"/>
                <a:ext cx="324237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Oval 48"/>
            <p:cNvSpPr/>
            <p:nvPr/>
          </p:nvSpPr>
          <p:spPr>
            <a:xfrm>
              <a:off x="2539725" y="4872654"/>
              <a:ext cx="132103" cy="1321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704581" y="2625337"/>
            <a:ext cx="6384555" cy="3200400"/>
            <a:chOff x="2704581" y="2625337"/>
            <a:chExt cx="6384555" cy="3200400"/>
          </a:xfrm>
        </p:grpSpPr>
        <p:sp>
          <p:nvSpPr>
            <p:cNvPr id="19" name="Oval 18"/>
            <p:cNvSpPr/>
            <p:nvPr/>
          </p:nvSpPr>
          <p:spPr>
            <a:xfrm>
              <a:off x="2704581" y="5154240"/>
              <a:ext cx="132103" cy="1321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515688" y="2625337"/>
              <a:ext cx="4573448" cy="3200400"/>
              <a:chOff x="4515688" y="2625337"/>
              <a:chExt cx="4573448" cy="320040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4515688" y="2625337"/>
                <a:ext cx="4573448" cy="3200400"/>
                <a:chOff x="4515688" y="2625337"/>
                <a:chExt cx="4573448" cy="3200400"/>
              </a:xfrm>
            </p:grpSpPr>
            <p:pic>
              <p:nvPicPr>
                <p:cNvPr id="9" name="Picture 8" descr="D20140916_163550_Pskewt.pn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17136" y="2625337"/>
                  <a:ext cx="4572000" cy="3200400"/>
                </a:xfrm>
                <a:prstGeom prst="rect">
                  <a:avLst/>
                </a:prstGeom>
              </p:spPr>
            </p:pic>
            <p:sp>
              <p:nvSpPr>
                <p:cNvPr id="16" name="TextBox 15"/>
                <p:cNvSpPr txBox="1"/>
                <p:nvPr/>
              </p:nvSpPr>
              <p:spPr>
                <a:xfrm>
                  <a:off x="4515688" y="2831557"/>
                  <a:ext cx="455516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GH GPS </a:t>
                  </a:r>
                  <a:r>
                    <a:rPr lang="en-US" dirty="0" err="1" smtClean="0"/>
                    <a:t>Dropsonde</a:t>
                  </a:r>
                  <a:r>
                    <a:rPr lang="en-US" dirty="0" smtClean="0"/>
                    <a:t>: 163550 UTC</a:t>
                  </a:r>
                  <a:endParaRPr lang="en-US" dirty="0"/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>
              <a:xfrm>
                <a:off x="5214326" y="4923330"/>
                <a:ext cx="13992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i="1" dirty="0" smtClean="0"/>
                  <a:t>34% RH (58%)</a:t>
                </a:r>
                <a:endParaRPr lang="en-US" sz="1600" i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349793" y="5310422"/>
                <a:ext cx="13992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i="1" dirty="0" smtClean="0"/>
                  <a:t>42% RH (84%)</a:t>
                </a:r>
                <a:endParaRPr lang="en-US" sz="1600" i="1" dirty="0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6554286" y="5109541"/>
                <a:ext cx="2068573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903285" y="5109541"/>
                <a:ext cx="324242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4885201" y="5498897"/>
                <a:ext cx="488829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6698225" y="5498897"/>
                <a:ext cx="1940556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Group 26"/>
          <p:cNvGrpSpPr/>
          <p:nvPr/>
        </p:nvGrpSpPr>
        <p:grpSpPr>
          <a:xfrm>
            <a:off x="2482141" y="2625337"/>
            <a:ext cx="6605547" cy="3200400"/>
            <a:chOff x="2482141" y="2625337"/>
            <a:chExt cx="6605547" cy="3200400"/>
          </a:xfrm>
        </p:grpSpPr>
        <p:grpSp>
          <p:nvGrpSpPr>
            <p:cNvPr id="6" name="Group 5"/>
            <p:cNvGrpSpPr/>
            <p:nvPr/>
          </p:nvGrpSpPr>
          <p:grpSpPr>
            <a:xfrm>
              <a:off x="2482141" y="2625337"/>
              <a:ext cx="6605547" cy="3200400"/>
              <a:chOff x="2482141" y="2625337"/>
              <a:chExt cx="6605547" cy="32004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482141" y="2625337"/>
                <a:ext cx="6605547" cy="3200400"/>
                <a:chOff x="2482141" y="2625337"/>
                <a:chExt cx="6605547" cy="3200400"/>
              </a:xfrm>
            </p:grpSpPr>
            <p:pic>
              <p:nvPicPr>
                <p:cNvPr id="4" name="Picture 3" descr="D20140916_162613_Pskewt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15688" y="2625337"/>
                  <a:ext cx="4572000" cy="3200400"/>
                </a:xfrm>
                <a:prstGeom prst="rect">
                  <a:avLst/>
                </a:prstGeom>
              </p:spPr>
            </p:pic>
            <p:sp>
              <p:nvSpPr>
                <p:cNvPr id="186" name="Oval 185"/>
                <p:cNvSpPr/>
                <p:nvPr/>
              </p:nvSpPr>
              <p:spPr>
                <a:xfrm>
                  <a:off x="2482141" y="3586684"/>
                  <a:ext cx="132103" cy="13210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TextBox 131"/>
                <p:cNvSpPr txBox="1"/>
                <p:nvPr/>
              </p:nvSpPr>
              <p:spPr>
                <a:xfrm>
                  <a:off x="5044986" y="4590979"/>
                  <a:ext cx="139922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i="1" dirty="0" smtClean="0"/>
                    <a:t>97% RH (84%)</a:t>
                  </a:r>
                  <a:endParaRPr lang="en-US" sz="1600" i="1" dirty="0"/>
                </a:p>
              </p:txBody>
            </p:sp>
            <p:sp>
              <p:nvSpPr>
                <p:cNvPr id="142" name="TextBox 141"/>
                <p:cNvSpPr txBox="1"/>
                <p:nvPr/>
              </p:nvSpPr>
              <p:spPr>
                <a:xfrm>
                  <a:off x="5155057" y="5126475"/>
                  <a:ext cx="139922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i="1" dirty="0" smtClean="0"/>
                    <a:t>71% RH (83%)</a:t>
                  </a:r>
                  <a:endParaRPr lang="en-US" sz="1600" i="1" dirty="0"/>
                </a:p>
              </p:txBody>
            </p:sp>
          </p:grpSp>
          <p:sp>
            <p:nvSpPr>
              <p:cNvPr id="136" name="TextBox 135"/>
              <p:cNvSpPr txBox="1"/>
              <p:nvPr/>
            </p:nvSpPr>
            <p:spPr>
              <a:xfrm>
                <a:off x="4515688" y="2679355"/>
                <a:ext cx="45551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P-3 (N42) GPS </a:t>
                </a:r>
                <a:r>
                  <a:rPr lang="en-US" dirty="0" err="1" smtClean="0"/>
                  <a:t>Dropsonde</a:t>
                </a:r>
                <a:r>
                  <a:rPr lang="en-US" dirty="0" smtClean="0"/>
                  <a:t>: 162613 UTC</a:t>
                </a:r>
                <a:endParaRPr lang="en-US" dirty="0"/>
              </a:p>
            </p:txBody>
          </p:sp>
        </p:grpSp>
        <p:cxnSp>
          <p:nvCxnSpPr>
            <p:cNvPr id="37" name="Straight Connector 36"/>
            <p:cNvCxnSpPr/>
            <p:nvPr/>
          </p:nvCxnSpPr>
          <p:spPr>
            <a:xfrm>
              <a:off x="6469616" y="5315885"/>
              <a:ext cx="2150869" cy="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885201" y="5315885"/>
              <a:ext cx="320040" cy="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384952" y="4774017"/>
              <a:ext cx="2233165" cy="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893609" y="4774017"/>
              <a:ext cx="182876" cy="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0" name="TextBox 299"/>
          <p:cNvSpPr txBox="1"/>
          <p:nvPr/>
        </p:nvSpPr>
        <p:spPr>
          <a:xfrm>
            <a:off x="69206" y="1660006"/>
            <a:ext cx="4389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GOES Visible: 1645 UTC</a:t>
            </a:r>
            <a:endParaRPr lang="en-US" sz="2000" dirty="0"/>
          </a:p>
        </p:txBody>
      </p:sp>
      <p:sp>
        <p:nvSpPr>
          <p:cNvPr id="397" name="Title 1"/>
          <p:cNvSpPr>
            <a:spLocks noGrp="1"/>
          </p:cNvSpPr>
          <p:nvPr>
            <p:ph type="title"/>
          </p:nvPr>
        </p:nvSpPr>
        <p:spPr>
          <a:xfrm>
            <a:off x="0" y="-12245"/>
            <a:ext cx="9144000" cy="1310974"/>
          </a:xfrm>
        </p:spPr>
        <p:txBody>
          <a:bodyPr>
            <a:normAutofit/>
          </a:bodyPr>
          <a:lstStyle/>
          <a:p>
            <a:r>
              <a:rPr lang="en-US" dirty="0" err="1" smtClean="0"/>
              <a:t>Edouard</a:t>
            </a:r>
            <a:r>
              <a:rPr lang="en-US" dirty="0" smtClean="0"/>
              <a:t> 16 Sep 2014 (NOAA-42) </a:t>
            </a:r>
            <a:br>
              <a:rPr lang="en-US" dirty="0" smtClean="0"/>
            </a:br>
            <a:r>
              <a:rPr lang="en-US" sz="2800" dirty="0" smtClean="0"/>
              <a:t>GH and </a:t>
            </a:r>
            <a:r>
              <a:rPr lang="en-US" sz="2800" i="1" dirty="0" smtClean="0"/>
              <a:t>NOAA </a:t>
            </a:r>
            <a:r>
              <a:rPr lang="en-US" sz="2800" i="1" dirty="0"/>
              <a:t>P-3 (N42) GPS </a:t>
            </a:r>
            <a:r>
              <a:rPr lang="en-US" sz="2800" i="1" dirty="0" err="1"/>
              <a:t>dropsonde</a:t>
            </a:r>
            <a:r>
              <a:rPr lang="en-US" sz="2800" i="1" dirty="0"/>
              <a:t> observations</a:t>
            </a:r>
            <a:endParaRPr lang="en-US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10130599" y="62287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203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81728" y="1660006"/>
            <a:ext cx="4405960" cy="4758452"/>
            <a:chOff x="4681728" y="1660006"/>
            <a:chExt cx="4405960" cy="4758452"/>
          </a:xfrm>
        </p:grpSpPr>
        <p:pic>
          <p:nvPicPr>
            <p:cNvPr id="9" name="Picture 8" descr="140916_1745z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728" y="2029338"/>
              <a:ext cx="4389120" cy="4389120"/>
            </a:xfrm>
            <a:prstGeom prst="rect">
              <a:avLst/>
            </a:prstGeom>
          </p:spPr>
        </p:pic>
        <p:sp>
          <p:nvSpPr>
            <p:cNvPr id="130" name="TextBox 129"/>
            <p:cNvSpPr txBox="1"/>
            <p:nvPr/>
          </p:nvSpPr>
          <p:spPr>
            <a:xfrm>
              <a:off x="4698568" y="1660006"/>
              <a:ext cx="4389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GOES IR </a:t>
              </a:r>
              <a:r>
                <a:rPr lang="en-US" sz="2000" dirty="0"/>
                <a:t>6-hr Temp Trend: </a:t>
              </a:r>
              <a:r>
                <a:rPr lang="en-US" sz="2000" dirty="0" smtClean="0"/>
                <a:t>1745 UTC</a:t>
              </a:r>
              <a:endParaRPr lang="en-US" sz="2000" dirty="0"/>
            </a:p>
          </p:txBody>
        </p:sp>
      </p:grpSp>
      <p:pic>
        <p:nvPicPr>
          <p:cNvPr id="8" name="Picture 7" descr="vis_140916_17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6" y="2029338"/>
            <a:ext cx="4389120" cy="4389120"/>
          </a:xfrm>
          <a:prstGeom prst="rect">
            <a:avLst/>
          </a:prstGeom>
        </p:spPr>
      </p:pic>
      <p:sp>
        <p:nvSpPr>
          <p:cNvPr id="300" name="TextBox 299"/>
          <p:cNvSpPr txBox="1"/>
          <p:nvPr/>
        </p:nvSpPr>
        <p:spPr>
          <a:xfrm>
            <a:off x="69206" y="1660006"/>
            <a:ext cx="4389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GOES Visible: 1745 UTC</a:t>
            </a:r>
            <a:endParaRPr lang="en-US" sz="2000" dirty="0"/>
          </a:p>
        </p:txBody>
      </p:sp>
      <p:sp>
        <p:nvSpPr>
          <p:cNvPr id="397" name="Title 1"/>
          <p:cNvSpPr>
            <a:spLocks noGrp="1"/>
          </p:cNvSpPr>
          <p:nvPr>
            <p:ph type="title"/>
          </p:nvPr>
        </p:nvSpPr>
        <p:spPr>
          <a:xfrm>
            <a:off x="0" y="-12245"/>
            <a:ext cx="9144000" cy="1310974"/>
          </a:xfrm>
        </p:spPr>
        <p:txBody>
          <a:bodyPr>
            <a:normAutofit/>
          </a:bodyPr>
          <a:lstStyle/>
          <a:p>
            <a:r>
              <a:rPr lang="en-US" dirty="0" err="1" smtClean="0"/>
              <a:t>Edouard</a:t>
            </a:r>
            <a:r>
              <a:rPr lang="en-US" dirty="0" smtClean="0"/>
              <a:t> 16 Sep 2014 (NOAA-42) </a:t>
            </a:r>
            <a:br>
              <a:rPr lang="en-US" dirty="0" smtClean="0"/>
            </a:br>
            <a:r>
              <a:rPr lang="en-US" sz="2800" i="1" dirty="0"/>
              <a:t>NOAA P-3 (N42) GPS </a:t>
            </a:r>
            <a:r>
              <a:rPr lang="en-US" sz="2800" i="1" dirty="0" err="1"/>
              <a:t>dropsonde</a:t>
            </a:r>
            <a:r>
              <a:rPr lang="en-US" sz="2800" i="1" dirty="0"/>
              <a:t> observations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19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838684" y="2256005"/>
            <a:ext cx="7249004" cy="3566969"/>
            <a:chOff x="1838684" y="2256005"/>
            <a:chExt cx="7249004" cy="3566969"/>
          </a:xfrm>
        </p:grpSpPr>
        <p:grpSp>
          <p:nvGrpSpPr>
            <p:cNvPr id="15" name="Group 14"/>
            <p:cNvGrpSpPr/>
            <p:nvPr/>
          </p:nvGrpSpPr>
          <p:grpSpPr>
            <a:xfrm>
              <a:off x="1838684" y="2256005"/>
              <a:ext cx="7249004" cy="3566969"/>
              <a:chOff x="1838684" y="2256005"/>
              <a:chExt cx="7249004" cy="3566969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838684" y="2622574"/>
                <a:ext cx="7249004" cy="3200400"/>
                <a:chOff x="1838684" y="2622574"/>
                <a:chExt cx="7249004" cy="3200400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1838684" y="2622574"/>
                  <a:ext cx="7249004" cy="3200400"/>
                  <a:chOff x="1838684" y="2622574"/>
                  <a:chExt cx="7249004" cy="3200400"/>
                </a:xfrm>
              </p:grpSpPr>
              <p:sp>
                <p:nvSpPr>
                  <p:cNvPr id="186" name="Oval 185"/>
                  <p:cNvSpPr/>
                  <p:nvPr/>
                </p:nvSpPr>
                <p:spPr>
                  <a:xfrm>
                    <a:off x="1838684" y="3599741"/>
                    <a:ext cx="132103" cy="13210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5" name="Picture 4" descr="D20140916_174519_Pskewt.png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15688" y="2622574"/>
                    <a:ext cx="4572000" cy="32004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2" name="TextBox 11"/>
                <p:cNvSpPr txBox="1"/>
                <p:nvPr/>
              </p:nvSpPr>
              <p:spPr>
                <a:xfrm>
                  <a:off x="6232540" y="4022741"/>
                  <a:ext cx="139922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i="1" dirty="0" smtClean="0"/>
                    <a:t>52% RH (80%)</a:t>
                  </a:r>
                  <a:endParaRPr lang="en-US" sz="1600" i="1" dirty="0"/>
                </a:p>
              </p:txBody>
            </p:sp>
            <p:sp>
              <p:nvSpPr>
                <p:cNvPr id="132" name="TextBox 131"/>
                <p:cNvSpPr txBox="1"/>
                <p:nvPr/>
              </p:nvSpPr>
              <p:spPr>
                <a:xfrm>
                  <a:off x="6435739" y="4564612"/>
                  <a:ext cx="139922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i="1" dirty="0" smtClean="0"/>
                    <a:t>73% RH (84%)</a:t>
                  </a:r>
                  <a:endParaRPr lang="en-US" sz="1600" i="1" dirty="0"/>
                </a:p>
              </p:txBody>
            </p:sp>
          </p:grpSp>
          <p:sp>
            <p:nvSpPr>
              <p:cNvPr id="136" name="TextBox 135"/>
              <p:cNvSpPr txBox="1"/>
              <p:nvPr/>
            </p:nvSpPr>
            <p:spPr>
              <a:xfrm>
                <a:off x="4515688" y="2256005"/>
                <a:ext cx="45551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P-3 (N42) GPS </a:t>
                </a:r>
                <a:r>
                  <a:rPr lang="en-US" dirty="0" err="1" smtClean="0"/>
                  <a:t>Dropsonde</a:t>
                </a:r>
                <a:r>
                  <a:rPr lang="en-US" dirty="0" smtClean="0"/>
                  <a:t>: 174519 UTC</a:t>
                </a:r>
                <a:endParaRPr lang="en-US" dirty="0"/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4894820" y="4772834"/>
              <a:ext cx="1419347" cy="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894820" y="4214034"/>
              <a:ext cx="1355339" cy="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553354" y="4214034"/>
              <a:ext cx="1053587" cy="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773488" y="4772834"/>
              <a:ext cx="834128" cy="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7688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1460" y="0"/>
            <a:ext cx="916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Discussion</a:t>
            </a:r>
            <a:endParaRPr lang="en-US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232326" y="1773619"/>
            <a:ext cx="8911673" cy="4093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3600" dirty="0" smtClean="0"/>
              <a:t>Hurricane </a:t>
            </a:r>
            <a:r>
              <a:rPr lang="en-US" sz="3600" dirty="0" err="1" smtClean="0"/>
              <a:t>Edouard’s</a:t>
            </a:r>
            <a:r>
              <a:rPr lang="en-US" sz="3600" dirty="0" smtClean="0"/>
              <a:t> Warm Core</a:t>
            </a:r>
          </a:p>
          <a:p>
            <a:pPr marL="804863" indent="-401638">
              <a:buFont typeface="Arial"/>
              <a:buChar char="•"/>
            </a:pPr>
            <a:r>
              <a:rPr lang="en-US" sz="2800" dirty="0" smtClean="0"/>
              <a:t>14 </a:t>
            </a:r>
            <a:r>
              <a:rPr lang="en-US" sz="2800" dirty="0"/>
              <a:t>&amp; 16 September analyses</a:t>
            </a:r>
          </a:p>
          <a:p>
            <a:pPr marL="61913"/>
            <a:r>
              <a:rPr lang="en-US" sz="2400" dirty="0" smtClean="0"/>
              <a:t> </a:t>
            </a:r>
            <a:endParaRPr lang="en-US" sz="2400" dirty="0" smtClean="0"/>
          </a:p>
          <a:p>
            <a:pPr marL="61913"/>
            <a:endParaRPr lang="en-US" sz="2400" dirty="0" smtClean="0"/>
          </a:p>
          <a:p>
            <a:r>
              <a:rPr lang="en-US" sz="3600" dirty="0" smtClean="0"/>
              <a:t>2) </a:t>
            </a:r>
            <a:r>
              <a:rPr lang="en-US" sz="3600" dirty="0"/>
              <a:t>Hurricane </a:t>
            </a:r>
            <a:r>
              <a:rPr lang="en-US" sz="3600" dirty="0" err="1" smtClean="0"/>
              <a:t>Edouard’s</a:t>
            </a:r>
            <a:r>
              <a:rPr lang="en-US" sz="3600" dirty="0" smtClean="0"/>
              <a:t> </a:t>
            </a:r>
            <a:r>
              <a:rPr lang="en-US" sz="3600" dirty="0" smtClean="0"/>
              <a:t>TC Diurnal </a:t>
            </a:r>
            <a:r>
              <a:rPr lang="en-US" sz="3600" dirty="0" smtClean="0"/>
              <a:t>Cycle</a:t>
            </a:r>
            <a:endParaRPr lang="en-US" sz="3600" dirty="0"/>
          </a:p>
          <a:p>
            <a:pPr marL="804863" indent="-401638">
              <a:buFont typeface="Arial"/>
              <a:buChar char="•"/>
            </a:pPr>
            <a:r>
              <a:rPr lang="en-US" sz="2800" dirty="0" err="1" smtClean="0"/>
              <a:t>Edouard</a:t>
            </a:r>
            <a:r>
              <a:rPr lang="en-US" sz="2800" dirty="0" smtClean="0"/>
              <a:t> </a:t>
            </a:r>
            <a:r>
              <a:rPr lang="en-US" sz="2800" dirty="0" err="1" smtClean="0"/>
              <a:t>vs</a:t>
            </a:r>
            <a:r>
              <a:rPr lang="en-US" sz="2800" dirty="0" smtClean="0"/>
              <a:t> climatology</a:t>
            </a:r>
            <a:endParaRPr lang="en-US" sz="2800" dirty="0"/>
          </a:p>
          <a:p>
            <a:pPr marL="804863" indent="-401638">
              <a:buFont typeface="Arial"/>
              <a:buChar char="•"/>
            </a:pPr>
            <a:r>
              <a:rPr lang="en-US" sz="2800" dirty="0"/>
              <a:t>37 GHz </a:t>
            </a:r>
            <a:r>
              <a:rPr lang="en-US" sz="2800" dirty="0" smtClean="0"/>
              <a:t>microwave observations</a:t>
            </a:r>
            <a:endParaRPr lang="en-US" sz="2800" dirty="0"/>
          </a:p>
          <a:p>
            <a:pPr marL="804863" indent="-401638">
              <a:buFont typeface="Arial"/>
              <a:buChar char="•"/>
            </a:pPr>
            <a:r>
              <a:rPr lang="en-US" sz="2800" dirty="0"/>
              <a:t>P-3 LF </a:t>
            </a:r>
            <a:r>
              <a:rPr lang="en-US" sz="2800" dirty="0" smtClean="0"/>
              <a:t>radar observations</a:t>
            </a:r>
          </a:p>
          <a:p>
            <a:pPr marL="804863" indent="-401638">
              <a:buFont typeface="Arial"/>
              <a:buChar char="•"/>
            </a:pPr>
            <a:r>
              <a:rPr lang="en-US" sz="2800" dirty="0" smtClean="0"/>
              <a:t>P-3 and GH GPS </a:t>
            </a:r>
            <a:r>
              <a:rPr lang="en-US" sz="2800" dirty="0" err="1" smtClean="0"/>
              <a:t>dropsonde</a:t>
            </a:r>
            <a:r>
              <a:rPr lang="en-US" sz="2800" dirty="0" smtClean="0"/>
              <a:t> observations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54918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adwind_16Sep2014_0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3364594"/>
            <a:ext cx="6858000" cy="3429000"/>
          </a:xfrm>
          <a:prstGeom prst="rect">
            <a:avLst/>
          </a:prstGeom>
        </p:spPr>
      </p:pic>
      <p:pic>
        <p:nvPicPr>
          <p:cNvPr id="12" name="Picture 11" descr="radwind_16Sep2014_6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3364594"/>
            <a:ext cx="6858000" cy="3429000"/>
          </a:xfrm>
          <a:prstGeom prst="rect">
            <a:avLst/>
          </a:prstGeom>
        </p:spPr>
      </p:pic>
      <p:pic>
        <p:nvPicPr>
          <p:cNvPr id="14" name="Picture 13" descr="radwind_16Sep2014_12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3364594"/>
            <a:ext cx="6858000" cy="3429000"/>
          </a:xfrm>
          <a:prstGeom prst="rect">
            <a:avLst/>
          </a:prstGeom>
        </p:spPr>
      </p:pic>
      <p:pic>
        <p:nvPicPr>
          <p:cNvPr id="16" name="Picture 15" descr="radwind_16Sep2014_18z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3364594"/>
            <a:ext cx="6858000" cy="3429000"/>
          </a:xfrm>
          <a:prstGeom prst="rect">
            <a:avLst/>
          </a:prstGeom>
        </p:spPr>
      </p:pic>
      <p:pic>
        <p:nvPicPr>
          <p:cNvPr id="18" name="Picture 17" descr="radwind_17Sep2014_0z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3364594"/>
            <a:ext cx="6858000" cy="3429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82880" y="3370111"/>
            <a:ext cx="8946856" cy="3454463"/>
            <a:chOff x="182880" y="3506173"/>
            <a:chExt cx="8946856" cy="3454463"/>
          </a:xfrm>
        </p:grpSpPr>
        <p:grpSp>
          <p:nvGrpSpPr>
            <p:cNvPr id="3" name="Group 2"/>
            <p:cNvGrpSpPr/>
            <p:nvPr/>
          </p:nvGrpSpPr>
          <p:grpSpPr>
            <a:xfrm>
              <a:off x="182880" y="3506173"/>
              <a:ext cx="8946856" cy="3429000"/>
              <a:chOff x="182880" y="3506173"/>
              <a:chExt cx="8946856" cy="3429000"/>
            </a:xfrm>
          </p:grpSpPr>
          <p:pic>
            <p:nvPicPr>
              <p:cNvPr id="13" name="Picture 12" descr="vrhov_h46.jpg"/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880" y="3506173"/>
                <a:ext cx="4389120" cy="3429000"/>
              </a:xfrm>
              <a:prstGeom prst="rect">
                <a:avLst/>
              </a:prstGeom>
            </p:spPr>
          </p:pic>
          <p:pic>
            <p:nvPicPr>
              <p:cNvPr id="15" name="Picture 14" descr="vrhov_h10.jp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7736" y="3506173"/>
                <a:ext cx="4572000" cy="3429000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2721638" y="6591304"/>
              <a:ext cx="3501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Hurricane Nature Run (Nolan 2013)</a:t>
              </a:r>
              <a:endParaRPr lang="en-US" dirty="0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12245"/>
            <a:ext cx="9144000" cy="1310974"/>
          </a:xfrm>
        </p:spPr>
        <p:txBody>
          <a:bodyPr>
            <a:normAutofit/>
          </a:bodyPr>
          <a:lstStyle/>
          <a:p>
            <a:r>
              <a:rPr lang="en-US" dirty="0" smtClean="0"/>
              <a:t>Operational HWRF Real-Time Runs</a:t>
            </a:r>
            <a:br>
              <a:rPr lang="en-US" dirty="0" smtClean="0"/>
            </a:br>
            <a:r>
              <a:rPr lang="en-US" sz="2800" i="1" dirty="0" smtClean="0"/>
              <a:t>16 September 2014 (00-21 UTC)</a:t>
            </a:r>
            <a:endParaRPr lang="en-US" sz="2800" dirty="0"/>
          </a:p>
        </p:txBody>
      </p:sp>
      <p:pic>
        <p:nvPicPr>
          <p:cNvPr id="19" name="Picture 18" descr="azi_urad_cross_16Sep2014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57" y="1476536"/>
            <a:ext cx="5178744" cy="1766217"/>
          </a:xfrm>
          <a:prstGeom prst="rect">
            <a:avLst/>
          </a:prstGeom>
        </p:spPr>
      </p:pic>
      <p:pic>
        <p:nvPicPr>
          <p:cNvPr id="20" name="Picture 19" descr="avaps_srdr_rh_tp_140916-17_700-200hpa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1" y="1476536"/>
            <a:ext cx="1555206" cy="176621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732868" y="2449843"/>
            <a:ext cx="2335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Radial Wind (GH </a:t>
            </a:r>
            <a:r>
              <a:rPr lang="en-US" sz="1400" dirty="0" err="1" smtClean="0"/>
              <a:t>dropsondes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6126891" y="6455242"/>
            <a:ext cx="205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Operational HWRF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587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4260.00.dvg.jp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826" y="1719072"/>
            <a:ext cx="4389120" cy="4389120"/>
          </a:xfrm>
          <a:prstGeom prst="rect">
            <a:avLst/>
          </a:prstGeom>
        </p:spPr>
      </p:pic>
      <p:pic>
        <p:nvPicPr>
          <p:cNvPr id="5" name="Picture 4" descr="vr_150mb.jpg"/>
          <p:cNvPicPr>
            <a:picLocks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" t="107" r="8202" b="3511"/>
          <a:stretch/>
        </p:blipFill>
        <p:spPr>
          <a:xfrm>
            <a:off x="4663440" y="1719072"/>
            <a:ext cx="4389120" cy="4389120"/>
          </a:xfrm>
          <a:prstGeom prst="rect">
            <a:avLst/>
          </a:prstGeom>
        </p:spPr>
      </p:pic>
      <p:pic>
        <p:nvPicPr>
          <p:cNvPr id="4" name="Picture 3" descr="2014260.00.wvwinds.jpg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719072"/>
            <a:ext cx="4389120" cy="4389120"/>
          </a:xfrm>
          <a:prstGeom prst="rect">
            <a:avLst/>
          </a:prstGeom>
        </p:spPr>
      </p:pic>
      <p:pic>
        <p:nvPicPr>
          <p:cNvPr id="6" name="Picture 5" descr="vr_200mb.jpg"/>
          <p:cNvPicPr>
            <a:picLocks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 r="8159" b="3454"/>
          <a:stretch/>
        </p:blipFill>
        <p:spPr>
          <a:xfrm>
            <a:off x="4663440" y="1719071"/>
            <a:ext cx="4389120" cy="4389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61747" y="1318962"/>
            <a:ext cx="4389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GOES Visible/NOAA P-3 LF Radar</a:t>
            </a:r>
            <a:endParaRPr lang="en-US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89747" y="1332504"/>
            <a:ext cx="4389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GOES IR 6-hr Temp Trend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-12245"/>
            <a:ext cx="9144000" cy="1310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err="1" smtClean="0"/>
              <a:t>Edouard</a:t>
            </a:r>
            <a:r>
              <a:rPr lang="en-US" sz="4800" dirty="0" smtClean="0"/>
              <a:t> 16 Sep 2014 </a:t>
            </a:r>
          </a:p>
          <a:p>
            <a:r>
              <a:rPr lang="en-US" sz="2800" i="1" dirty="0" smtClean="0"/>
              <a:t>Global Hawk GPS </a:t>
            </a:r>
            <a:r>
              <a:rPr lang="en-US" sz="2800" i="1" dirty="0" err="1" smtClean="0"/>
              <a:t>dropsonde</a:t>
            </a:r>
            <a:r>
              <a:rPr lang="en-US" sz="2800" i="1" dirty="0" smtClean="0"/>
              <a:t> analyses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762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12245"/>
            <a:ext cx="9144000" cy="1310974"/>
          </a:xfrm>
        </p:spPr>
        <p:txBody>
          <a:bodyPr>
            <a:normAutofit/>
          </a:bodyPr>
          <a:lstStyle/>
          <a:p>
            <a:r>
              <a:rPr lang="en-US" dirty="0" smtClean="0"/>
              <a:t>CIMSS Real-Time Product Support</a:t>
            </a:r>
            <a:br>
              <a:rPr lang="en-US" dirty="0" smtClean="0"/>
            </a:br>
            <a:r>
              <a:rPr lang="en-US" sz="2800" i="1" dirty="0" smtClean="0"/>
              <a:t>Cloud Top Heights, Tropical Overshooting Tops, Lightning</a:t>
            </a:r>
            <a:endParaRPr lang="en-US" sz="2800" dirty="0"/>
          </a:p>
        </p:txBody>
      </p:sp>
      <p:pic>
        <p:nvPicPr>
          <p:cNvPr id="6" name="Picture 5" descr="current_ACHA_TOT_image_east_20140906_06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419" y="1298729"/>
            <a:ext cx="4698935" cy="2431905"/>
          </a:xfrm>
          <a:prstGeom prst="rect">
            <a:avLst/>
          </a:prstGeom>
        </p:spPr>
      </p:pic>
      <p:pic>
        <p:nvPicPr>
          <p:cNvPr id="7" name="Picture 6" descr="AV6_20140902_1906_ACHA_FL_GH_height_lightning_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986" y="3739101"/>
            <a:ext cx="2206100" cy="3106924"/>
          </a:xfrm>
          <a:prstGeom prst="rect">
            <a:avLst/>
          </a:prstGeom>
        </p:spPr>
      </p:pic>
      <p:pic>
        <p:nvPicPr>
          <p:cNvPr id="8" name="Picture 7" descr="AV6_20140917_0602_ACHA_FL_GH_height_lightning_tit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420" y="3742609"/>
            <a:ext cx="2206100" cy="310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85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Conclusions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1" y="1002493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025" indent="-454025">
              <a:buFont typeface="+mj-lt"/>
              <a:buAutoNum type="arabicPeriod"/>
            </a:pPr>
            <a:r>
              <a:rPr lang="en-US" sz="3200" b="1" dirty="0" smtClean="0"/>
              <a:t>TC Warm Core: </a:t>
            </a:r>
            <a:r>
              <a:rPr lang="en-US" sz="3200" b="1" dirty="0" err="1" smtClean="0"/>
              <a:t>Edouard</a:t>
            </a:r>
            <a:r>
              <a:rPr lang="en-US" sz="3200" b="1" dirty="0" smtClean="0"/>
              <a:t>: </a:t>
            </a:r>
            <a:r>
              <a:rPr lang="en-US" sz="3200" b="1" dirty="0" smtClean="0"/>
              <a:t>14 &amp; 16 Sep</a:t>
            </a:r>
            <a:endParaRPr lang="en-US" sz="3200" b="1" dirty="0" smtClean="0"/>
          </a:p>
          <a:p>
            <a:pPr marL="736600" indent="-219075">
              <a:buFont typeface="Arial"/>
              <a:buChar char="•"/>
            </a:pPr>
            <a:r>
              <a:rPr lang="en-US" sz="2400" dirty="0" err="1" smtClean="0"/>
              <a:t>TEnv</a:t>
            </a:r>
            <a:r>
              <a:rPr lang="en-US" sz="2400" dirty="0" smtClean="0"/>
              <a:t> &gt;&gt; GH </a:t>
            </a:r>
            <a:r>
              <a:rPr lang="en-US" sz="2400" dirty="0" err="1" smtClean="0"/>
              <a:t>dropsonde</a:t>
            </a:r>
            <a:r>
              <a:rPr lang="en-US" sz="2400" dirty="0" smtClean="0"/>
              <a:t> endpoints + GDAS</a:t>
            </a:r>
          </a:p>
          <a:p>
            <a:pPr marL="736600" indent="-219075">
              <a:buFont typeface="Arial"/>
              <a:buChar char="•"/>
            </a:pPr>
            <a:r>
              <a:rPr lang="en-US" sz="2400" dirty="0" smtClean="0"/>
              <a:t>Robust </a:t>
            </a:r>
            <a:r>
              <a:rPr lang="en-US" sz="2400" dirty="0" err="1" smtClean="0"/>
              <a:t>TEnv</a:t>
            </a:r>
            <a:r>
              <a:rPr lang="en-US" sz="2400" dirty="0" smtClean="0"/>
              <a:t>&gt;&gt; GH &gt;&gt; clear the outer band region</a:t>
            </a:r>
            <a:endParaRPr lang="en-US" sz="2400" dirty="0"/>
          </a:p>
          <a:p>
            <a:pPr marL="736600" indent="-219075">
              <a:buFont typeface="Arial"/>
              <a:buChar char="•"/>
            </a:pPr>
            <a:r>
              <a:rPr lang="en-US" sz="2400" dirty="0" smtClean="0"/>
              <a:t>Marked growth of the warm core &gt;&gt; 14-16 Sep</a:t>
            </a:r>
            <a:endParaRPr lang="en-US" sz="2400" dirty="0"/>
          </a:p>
          <a:p>
            <a:pPr marL="736600" indent="-219075">
              <a:buFont typeface="Arial"/>
              <a:buChar char="•"/>
            </a:pPr>
            <a:r>
              <a:rPr lang="en-US" sz="2400" dirty="0" smtClean="0"/>
              <a:t>GH analyses &gt;&gt; calibrate AMSU warm core retrievals</a:t>
            </a:r>
          </a:p>
          <a:p>
            <a:pPr marL="736600" indent="-219075">
              <a:buFont typeface="Arial"/>
              <a:buChar char="•"/>
            </a:pPr>
            <a:r>
              <a:rPr lang="en-US" sz="2400" dirty="0" smtClean="0"/>
              <a:t>AMSU warm core anomalies &gt;&gt; low bias (resolution) &gt;&gt; ~1/3</a:t>
            </a:r>
          </a:p>
          <a:p>
            <a:pPr marL="806450"/>
            <a:endParaRPr lang="en-US" sz="28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0" y="3984432"/>
            <a:ext cx="914400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025" indent="-454025">
              <a:buFont typeface="+mj-lt"/>
              <a:buAutoNum type="arabicPeriod" startAt="2"/>
            </a:pPr>
            <a:r>
              <a:rPr lang="en-US" sz="3200" b="1" dirty="0" smtClean="0"/>
              <a:t>TC Diurnal Cycle: </a:t>
            </a:r>
            <a:r>
              <a:rPr lang="en-US" sz="3200" b="1" dirty="0" err="1" smtClean="0"/>
              <a:t>Edouard</a:t>
            </a:r>
            <a:r>
              <a:rPr lang="en-US" sz="3200" b="1" dirty="0" smtClean="0"/>
              <a:t> (16 Sep)</a:t>
            </a:r>
            <a:endParaRPr lang="en-US" sz="3200" b="1" dirty="0" smtClean="0"/>
          </a:p>
          <a:p>
            <a:pPr marL="736600" indent="-219075">
              <a:buFont typeface="Arial"/>
              <a:buChar char="•"/>
            </a:pPr>
            <a:r>
              <a:rPr lang="en-US" sz="2400" dirty="0" smtClean="0"/>
              <a:t>Focus &gt;&gt; how does it manifest in the TC environment?</a:t>
            </a:r>
          </a:p>
          <a:p>
            <a:pPr marL="736600" indent="-219075">
              <a:buFont typeface="Arial"/>
              <a:buChar char="•"/>
            </a:pPr>
            <a:r>
              <a:rPr lang="en-US" sz="2400" dirty="0" err="1" smtClean="0"/>
              <a:t>Edouard</a:t>
            </a:r>
            <a:r>
              <a:rPr lang="en-US" sz="2400" dirty="0" smtClean="0"/>
              <a:t> &gt;&gt; “on the clock”</a:t>
            </a:r>
          </a:p>
          <a:p>
            <a:pPr marL="736600" indent="-219075">
              <a:buFont typeface="Arial"/>
              <a:buChar char="•"/>
            </a:pPr>
            <a:r>
              <a:rPr lang="en-US" sz="2400" dirty="0" smtClean="0"/>
              <a:t>Arc clouds &gt;&gt; linked to diurnal pulse</a:t>
            </a:r>
            <a:endParaRPr lang="en-US" sz="2400" dirty="0"/>
          </a:p>
          <a:p>
            <a:pPr marL="736600" indent="-219075">
              <a:buFont typeface="Arial"/>
              <a:buChar char="•"/>
            </a:pPr>
            <a:r>
              <a:rPr lang="en-US" sz="2400" dirty="0" smtClean="0"/>
              <a:t>37 GHz &amp; P3 Lf Radar &gt;&gt; diurnal pulse detected?</a:t>
            </a:r>
          </a:p>
          <a:p>
            <a:pPr marL="736600" indent="-219075">
              <a:buFont typeface="Arial"/>
              <a:buChar char="•"/>
            </a:pPr>
            <a:r>
              <a:rPr lang="en-US" sz="2400" dirty="0" smtClean="0"/>
              <a:t>P3 &amp; GH </a:t>
            </a:r>
            <a:r>
              <a:rPr lang="en-US" sz="2400" dirty="0" err="1" smtClean="0"/>
              <a:t>dropsondes</a:t>
            </a:r>
            <a:r>
              <a:rPr lang="en-US" sz="2400" dirty="0" smtClean="0"/>
              <a:t>&gt;&gt;low/mid-level dry air, downdrafts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432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447348"/>
            <a:ext cx="914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TC Warm Core</a:t>
            </a:r>
          </a:p>
          <a:p>
            <a:pPr algn="ctr"/>
            <a:r>
              <a:rPr lang="en-US" sz="4400" dirty="0" smtClean="0"/>
              <a:t>Hurricane </a:t>
            </a:r>
            <a:r>
              <a:rPr lang="en-US" sz="4400" dirty="0" err="1" smtClean="0"/>
              <a:t>Edouard</a:t>
            </a:r>
            <a:r>
              <a:rPr lang="en-US" sz="4400" dirty="0" smtClean="0"/>
              <a:t>: 14 &amp; 16 Sep 2014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70849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2962" y="1568315"/>
            <a:ext cx="5026679" cy="3758415"/>
            <a:chOff x="25400" y="0"/>
            <a:chExt cx="9076765" cy="6858000"/>
          </a:xfrm>
        </p:grpSpPr>
        <p:pic>
          <p:nvPicPr>
            <p:cNvPr id="5" name="Picture 4" descr="20140914.21.NWAtlantic.MidUpperWindsStor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" y="0"/>
              <a:ext cx="9076765" cy="685800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3986886" y="2865036"/>
              <a:ext cx="1299430" cy="1060748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4297400" y="4495755"/>
              <a:ext cx="304478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X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90897" y="4193381"/>
              <a:ext cx="304478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X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56218" y="3211467"/>
              <a:ext cx="304478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X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085896" y="2068085"/>
              <a:ext cx="2884740" cy="27665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41322" y="2197901"/>
              <a:ext cx="304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X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14588" y="1768455"/>
              <a:ext cx="304478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X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01847" y="2137755"/>
              <a:ext cx="304478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X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26742" y="3226234"/>
              <a:ext cx="304478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X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16642" y="4189482"/>
              <a:ext cx="304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X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48194" y="1763084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Global Hawk Transect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2411" y="2057470"/>
            <a:ext cx="2803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  </a:t>
            </a:r>
            <a:r>
              <a:rPr lang="en-US" dirty="0" smtClean="0">
                <a:solidFill>
                  <a:schemeClr val="bg1"/>
                </a:solidFill>
              </a:rPr>
              <a:t>GDAS Sounding Locations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55341" y="1848389"/>
            <a:ext cx="224231" cy="209081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201974" y="1744290"/>
            <a:ext cx="383195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sz="1600" dirty="0" smtClean="0"/>
              <a:t>Combine </a:t>
            </a:r>
            <a:r>
              <a:rPr lang="en-US" sz="1600" dirty="0" err="1"/>
              <a:t>dropsonde</a:t>
            </a:r>
            <a:r>
              <a:rPr lang="en-US" sz="1600" dirty="0"/>
              <a:t> data from the </a:t>
            </a:r>
            <a:endParaRPr lang="en-US" sz="1600" dirty="0" smtClean="0"/>
          </a:p>
          <a:p>
            <a:r>
              <a:rPr lang="en-US" sz="1600" dirty="0" smtClean="0"/>
              <a:t>endpoints </a:t>
            </a:r>
            <a:r>
              <a:rPr lang="en-US" sz="1600" dirty="0"/>
              <a:t>(A and B) of GH </a:t>
            </a:r>
            <a:r>
              <a:rPr lang="en-US" sz="1600" dirty="0" smtClean="0"/>
              <a:t>transect during </a:t>
            </a:r>
            <a:r>
              <a:rPr lang="en-US" sz="1600" dirty="0"/>
              <a:t>Hurricane </a:t>
            </a:r>
            <a:r>
              <a:rPr lang="en-US" sz="1600" dirty="0" err="1"/>
              <a:t>Edouard</a:t>
            </a:r>
            <a:r>
              <a:rPr lang="en-US" sz="1600" dirty="0"/>
              <a:t> </a:t>
            </a:r>
            <a:r>
              <a:rPr lang="en-US" sz="1600" dirty="0" smtClean="0"/>
              <a:t>with coincident </a:t>
            </a:r>
            <a:r>
              <a:rPr lang="en-US" sz="1600" dirty="0"/>
              <a:t>NWP model (GDAS) </a:t>
            </a:r>
            <a:r>
              <a:rPr lang="en-US" sz="1600" dirty="0" smtClean="0"/>
              <a:t>temperature </a:t>
            </a:r>
            <a:r>
              <a:rPr lang="en-US" sz="1600" dirty="0"/>
              <a:t>soundings at 8 points </a:t>
            </a:r>
            <a:r>
              <a:rPr lang="en-US" sz="1600" dirty="0" smtClean="0"/>
              <a:t>outside </a:t>
            </a:r>
            <a:r>
              <a:rPr lang="en-US" sz="1600" dirty="0"/>
              <a:t>of TC circulation, to estimate </a:t>
            </a:r>
            <a:endParaRPr lang="en-US" sz="1600" dirty="0" smtClean="0"/>
          </a:p>
          <a:p>
            <a:r>
              <a:rPr lang="en-US" sz="1600" dirty="0" smtClean="0"/>
              <a:t>a </a:t>
            </a:r>
            <a:r>
              <a:rPr lang="en-US" sz="1600" dirty="0"/>
              <a:t>mean </a:t>
            </a:r>
            <a:r>
              <a:rPr lang="en-US" sz="1600" dirty="0" err="1" smtClean="0"/>
              <a:t>T_env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66063" y="1216157"/>
            <a:ext cx="5093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September 14, 2014  ~21 UTC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5796" y="5616411"/>
            <a:ext cx="4181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 Compute </a:t>
            </a:r>
            <a:r>
              <a:rPr lang="en-US" sz="1600" dirty="0"/>
              <a:t>the temperature anomaly using </a:t>
            </a:r>
          </a:p>
          <a:p>
            <a:r>
              <a:rPr lang="en-US" sz="1600" dirty="0"/>
              <a:t>that </a:t>
            </a:r>
            <a:r>
              <a:rPr lang="en-US" sz="1600" dirty="0" err="1"/>
              <a:t>T_env</a:t>
            </a:r>
            <a:r>
              <a:rPr lang="en-US" sz="1600" dirty="0"/>
              <a:t> at each transect </a:t>
            </a:r>
            <a:r>
              <a:rPr lang="en-US" sz="1600" dirty="0" err="1"/>
              <a:t>dropsonde</a:t>
            </a:r>
            <a:r>
              <a:rPr lang="en-US" sz="1600" dirty="0"/>
              <a:t> location.</a:t>
            </a:r>
          </a:p>
          <a:p>
            <a:r>
              <a:rPr lang="en-US" sz="1600" dirty="0"/>
              <a:t>Display as a cross section along GH transect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2124259" y="3587293"/>
            <a:ext cx="2776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950645" y="2979579"/>
            <a:ext cx="27122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</a:t>
            </a:r>
            <a:endParaRPr lang="en-US" sz="1200" b="1" dirty="0"/>
          </a:p>
        </p:txBody>
      </p:sp>
      <p:pic>
        <p:nvPicPr>
          <p:cNvPr id="28" name="Picture 27" descr="xsect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r="2521"/>
          <a:stretch/>
        </p:blipFill>
        <p:spPr>
          <a:xfrm>
            <a:off x="5217149" y="3725948"/>
            <a:ext cx="3825252" cy="303482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489824" y="6149552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8633342" y="6149552"/>
            <a:ext cx="3145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Hurricane </a:t>
            </a:r>
            <a:r>
              <a:rPr lang="en-US" sz="3200" dirty="0" err="1" smtClean="0"/>
              <a:t>Edouard</a:t>
            </a:r>
            <a:r>
              <a:rPr lang="en-US" sz="3200" dirty="0" smtClean="0"/>
              <a:t>: Observed </a:t>
            </a:r>
            <a:r>
              <a:rPr lang="en-US" sz="3200" dirty="0"/>
              <a:t>W</a:t>
            </a:r>
            <a:r>
              <a:rPr lang="en-US" sz="3200" dirty="0" smtClean="0"/>
              <a:t>arm </a:t>
            </a:r>
            <a:r>
              <a:rPr lang="en-US" sz="3200" dirty="0"/>
              <a:t>C</a:t>
            </a:r>
            <a:r>
              <a:rPr lang="en-US" sz="3200" dirty="0" smtClean="0"/>
              <a:t>ore Structure</a:t>
            </a:r>
          </a:p>
          <a:p>
            <a:pPr algn="ctr"/>
            <a:r>
              <a:rPr lang="en-US" sz="2400" dirty="0" smtClean="0"/>
              <a:t>GH </a:t>
            </a:r>
            <a:r>
              <a:rPr lang="en-US" sz="2400" dirty="0" err="1"/>
              <a:t>D</a:t>
            </a:r>
            <a:r>
              <a:rPr lang="en-US" sz="2400" dirty="0" err="1" smtClean="0"/>
              <a:t>ropsondes</a:t>
            </a:r>
            <a:r>
              <a:rPr lang="en-US" sz="2400" dirty="0" smtClean="0"/>
              <a:t> and AMSU Satellite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104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201406L_0916_2214_xsect.gi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224" y="3721608"/>
            <a:ext cx="3831336" cy="303580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48296" y="1572768"/>
            <a:ext cx="5029200" cy="3758184"/>
            <a:chOff x="25400" y="0"/>
            <a:chExt cx="9282270" cy="6693433"/>
          </a:xfrm>
        </p:grpSpPr>
        <p:pic>
          <p:nvPicPr>
            <p:cNvPr id="4" name="Picture 3" descr="20140916.21.NWAtlantic.MidUpperWindsStorm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" y="0"/>
              <a:ext cx="9282270" cy="669343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075485" y="4474417"/>
              <a:ext cx="304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X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50259" y="4218893"/>
              <a:ext cx="304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X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3088394" y="3103620"/>
              <a:ext cx="2577190" cy="833878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741593" y="3241003"/>
              <a:ext cx="304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X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056364" y="2068085"/>
              <a:ext cx="2884740" cy="27665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26556" y="2197901"/>
              <a:ext cx="304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X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38979" y="1746521"/>
              <a:ext cx="304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X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99663" y="2115224"/>
              <a:ext cx="304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X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773609" y="3201915"/>
              <a:ext cx="304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X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16642" y="4189482"/>
              <a:ext cx="304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X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48296" y="1257749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September 16, 2014  ~22 UTC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8194" y="1747229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Global Hawk Transect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7855" y="2042752"/>
            <a:ext cx="2803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  </a:t>
            </a:r>
            <a:r>
              <a:rPr lang="en-US" dirty="0" smtClean="0">
                <a:solidFill>
                  <a:schemeClr val="bg1"/>
                </a:solidFill>
              </a:rPr>
              <a:t>GDAS Sounding Locations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355341" y="1832534"/>
            <a:ext cx="224231" cy="209081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36358" y="3687542"/>
            <a:ext cx="2776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3041987" y="3184035"/>
            <a:ext cx="2858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B</a:t>
            </a:r>
            <a:endParaRPr lang="en-US" sz="1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489824" y="6149552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8633342" y="6149552"/>
            <a:ext cx="3145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5201974" y="1744290"/>
            <a:ext cx="383195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sz="1600" dirty="0" smtClean="0"/>
              <a:t>Combine </a:t>
            </a:r>
            <a:r>
              <a:rPr lang="en-US" sz="1600" dirty="0" err="1"/>
              <a:t>dropsonde</a:t>
            </a:r>
            <a:r>
              <a:rPr lang="en-US" sz="1600" dirty="0"/>
              <a:t> data from the </a:t>
            </a:r>
            <a:endParaRPr lang="en-US" sz="1600" dirty="0" smtClean="0"/>
          </a:p>
          <a:p>
            <a:r>
              <a:rPr lang="en-US" sz="1600" dirty="0" smtClean="0"/>
              <a:t>endpoints </a:t>
            </a:r>
            <a:r>
              <a:rPr lang="en-US" sz="1600" dirty="0"/>
              <a:t>(A and B) of GH </a:t>
            </a:r>
            <a:r>
              <a:rPr lang="en-US" sz="1600" dirty="0" smtClean="0"/>
              <a:t>transect during </a:t>
            </a:r>
            <a:r>
              <a:rPr lang="en-US" sz="1600" dirty="0"/>
              <a:t>Hurricane </a:t>
            </a:r>
            <a:r>
              <a:rPr lang="en-US" sz="1600" dirty="0" err="1"/>
              <a:t>Edouard</a:t>
            </a:r>
            <a:r>
              <a:rPr lang="en-US" sz="1600" dirty="0"/>
              <a:t> </a:t>
            </a:r>
            <a:r>
              <a:rPr lang="en-US" sz="1600" dirty="0" smtClean="0"/>
              <a:t>with coincident </a:t>
            </a:r>
            <a:r>
              <a:rPr lang="en-US" sz="1600" dirty="0"/>
              <a:t>NWP model (GDAS) </a:t>
            </a:r>
            <a:r>
              <a:rPr lang="en-US" sz="1600" dirty="0" smtClean="0"/>
              <a:t>temperature </a:t>
            </a:r>
            <a:r>
              <a:rPr lang="en-US" sz="1600" dirty="0"/>
              <a:t>soundings at 8 points </a:t>
            </a:r>
            <a:r>
              <a:rPr lang="en-US" sz="1600" dirty="0" smtClean="0"/>
              <a:t>outside </a:t>
            </a:r>
            <a:r>
              <a:rPr lang="en-US" sz="1600" dirty="0"/>
              <a:t>of TC circulation, to estimate </a:t>
            </a:r>
            <a:endParaRPr lang="en-US" sz="1600" dirty="0" smtClean="0"/>
          </a:p>
          <a:p>
            <a:r>
              <a:rPr lang="en-US" sz="1600" dirty="0" smtClean="0"/>
              <a:t>a </a:t>
            </a:r>
            <a:r>
              <a:rPr lang="en-US" sz="1600" dirty="0"/>
              <a:t>mean </a:t>
            </a:r>
            <a:r>
              <a:rPr lang="en-US" sz="1600" dirty="0" err="1" smtClean="0"/>
              <a:t>T_env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1035796" y="5616411"/>
            <a:ext cx="4181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 Compute </a:t>
            </a:r>
            <a:r>
              <a:rPr lang="en-US" sz="1600" dirty="0"/>
              <a:t>the temperature anomaly using </a:t>
            </a:r>
          </a:p>
          <a:p>
            <a:r>
              <a:rPr lang="en-US" sz="1600" dirty="0"/>
              <a:t>that </a:t>
            </a:r>
            <a:r>
              <a:rPr lang="en-US" sz="1600" dirty="0" err="1"/>
              <a:t>T_env</a:t>
            </a:r>
            <a:r>
              <a:rPr lang="en-US" sz="1600" dirty="0"/>
              <a:t> at each transect </a:t>
            </a:r>
            <a:r>
              <a:rPr lang="en-US" sz="1600" dirty="0" err="1"/>
              <a:t>dropsonde</a:t>
            </a:r>
            <a:r>
              <a:rPr lang="en-US" sz="1600" dirty="0"/>
              <a:t> location.</a:t>
            </a:r>
          </a:p>
          <a:p>
            <a:r>
              <a:rPr lang="en-US" sz="1600" dirty="0"/>
              <a:t>Display as a cross section along GH transect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Hurricane </a:t>
            </a:r>
            <a:r>
              <a:rPr lang="en-US" sz="3200" dirty="0" err="1" smtClean="0"/>
              <a:t>Edouard</a:t>
            </a:r>
            <a:r>
              <a:rPr lang="en-US" sz="3200" dirty="0" smtClean="0"/>
              <a:t>: Observed </a:t>
            </a:r>
            <a:r>
              <a:rPr lang="en-US" sz="3200" dirty="0"/>
              <a:t>W</a:t>
            </a:r>
            <a:r>
              <a:rPr lang="en-US" sz="3200" dirty="0" smtClean="0"/>
              <a:t>arm </a:t>
            </a:r>
            <a:r>
              <a:rPr lang="en-US" sz="3200" dirty="0"/>
              <a:t>C</a:t>
            </a:r>
            <a:r>
              <a:rPr lang="en-US" sz="3200" dirty="0" smtClean="0"/>
              <a:t>ore Structure</a:t>
            </a:r>
          </a:p>
          <a:p>
            <a:pPr algn="ctr"/>
            <a:r>
              <a:rPr lang="en-US" sz="2400" dirty="0" smtClean="0"/>
              <a:t>GH </a:t>
            </a:r>
            <a:r>
              <a:rPr lang="en-US" sz="2400" dirty="0" err="1"/>
              <a:t>D</a:t>
            </a:r>
            <a:r>
              <a:rPr lang="en-US" sz="2400" dirty="0" err="1" smtClean="0"/>
              <a:t>ropsondes</a:t>
            </a:r>
            <a:r>
              <a:rPr lang="en-US" sz="2400" dirty="0" smtClean="0"/>
              <a:t> and AMSU Satellite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6283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sec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5" y="1322053"/>
            <a:ext cx="4469881" cy="3421390"/>
          </a:xfrm>
          <a:prstGeom prst="rect">
            <a:avLst/>
          </a:prstGeom>
        </p:spPr>
      </p:pic>
      <p:sp>
        <p:nvSpPr>
          <p:cNvPr id="3" name="Title 2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7799"/>
          </a:xfrm>
        </p:spPr>
        <p:txBody>
          <a:bodyPr>
            <a:normAutofit/>
          </a:bodyPr>
          <a:lstStyle/>
          <a:p>
            <a:r>
              <a:rPr lang="en-US" sz="2800" dirty="0"/>
              <a:t>Comparison of TC </a:t>
            </a:r>
            <a:r>
              <a:rPr lang="en-US" sz="2800" dirty="0" err="1"/>
              <a:t>Edouard’s</a:t>
            </a:r>
            <a:r>
              <a:rPr lang="en-US" sz="2800" dirty="0"/>
              <a:t> observed warm core structure from GH </a:t>
            </a:r>
            <a:r>
              <a:rPr lang="en-US" sz="2800" dirty="0" err="1"/>
              <a:t>dropsondes</a:t>
            </a:r>
            <a:r>
              <a:rPr lang="en-US" sz="2800" dirty="0"/>
              <a:t> with satellite </a:t>
            </a:r>
            <a:r>
              <a:rPr lang="en-US" sz="2800" dirty="0" smtClean="0"/>
              <a:t>AMSU</a:t>
            </a:r>
            <a:endParaRPr lang="en-US" sz="2800" dirty="0"/>
          </a:p>
        </p:txBody>
      </p:sp>
      <p:pic>
        <p:nvPicPr>
          <p:cNvPr id="5" name="Picture 4" descr="201406L0914_1912_xsect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t="7562" r="26294" b="5948"/>
          <a:stretch/>
        </p:blipFill>
        <p:spPr>
          <a:xfrm>
            <a:off x="4538244" y="1354667"/>
            <a:ext cx="4427956" cy="3286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5276" y="4927881"/>
            <a:ext cx="3838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GH  </a:t>
            </a:r>
            <a:r>
              <a:rPr lang="en-US" dirty="0" err="1" smtClean="0"/>
              <a:t>Dropsonde</a:t>
            </a:r>
            <a:r>
              <a:rPr lang="en-US" dirty="0" smtClean="0"/>
              <a:t> Temperature Anomaly</a:t>
            </a:r>
          </a:p>
          <a:p>
            <a:pPr algn="ctr"/>
            <a:r>
              <a:rPr lang="en-US" dirty="0" smtClean="0"/>
              <a:t>   (Max ~ 9.0 C)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73622" y="4927882"/>
            <a:ext cx="3441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AMSU N-18 Temperature Anomaly</a:t>
            </a:r>
          </a:p>
          <a:p>
            <a:pPr algn="ctr"/>
            <a:r>
              <a:rPr lang="en-US" dirty="0" smtClean="0"/>
              <a:t>  (Max ~ 2.5C)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094250" y="4512732"/>
            <a:ext cx="0" cy="256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045200" y="4491272"/>
            <a:ext cx="0" cy="2775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54379" y="1031501"/>
            <a:ext cx="244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September 14   ~21 UTC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57333" y="1047002"/>
            <a:ext cx="244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September 14   ~19 UTC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59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7"/>
          <p:cNvSpPr>
            <a:spLocks noGrp="1"/>
          </p:cNvSpPr>
          <p:nvPr>
            <p:ph type="title"/>
          </p:nvPr>
        </p:nvSpPr>
        <p:spPr>
          <a:xfrm>
            <a:off x="457200" y="19221"/>
            <a:ext cx="8229600" cy="1127799"/>
          </a:xfrm>
        </p:spPr>
        <p:txBody>
          <a:bodyPr>
            <a:normAutofit/>
          </a:bodyPr>
          <a:lstStyle/>
          <a:p>
            <a:r>
              <a:rPr lang="en-US" sz="2800" dirty="0"/>
              <a:t>Comparison of TC </a:t>
            </a:r>
            <a:r>
              <a:rPr lang="en-US" sz="2800" dirty="0" err="1"/>
              <a:t>Edouard’s</a:t>
            </a:r>
            <a:r>
              <a:rPr lang="en-US" sz="2800" dirty="0"/>
              <a:t> observed warm core structure from GH </a:t>
            </a:r>
            <a:r>
              <a:rPr lang="en-US" sz="2800" dirty="0" err="1"/>
              <a:t>dropsondes</a:t>
            </a:r>
            <a:r>
              <a:rPr lang="en-US" sz="2800" dirty="0"/>
              <a:t> with satellite </a:t>
            </a:r>
            <a:r>
              <a:rPr lang="en-US" sz="2800" dirty="0" smtClean="0"/>
              <a:t>AMSU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66650" y="5081713"/>
            <a:ext cx="3698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GH </a:t>
            </a:r>
            <a:r>
              <a:rPr lang="en-US" dirty="0" err="1" smtClean="0"/>
              <a:t>Dropsonde</a:t>
            </a:r>
            <a:r>
              <a:rPr lang="en-US" dirty="0" smtClean="0"/>
              <a:t> Temperature Anomaly</a:t>
            </a:r>
          </a:p>
          <a:p>
            <a:pPr algn="ctr"/>
            <a:r>
              <a:rPr lang="en-US" dirty="0" smtClean="0"/>
              <a:t>   (Max  ~11.5C)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44832" y="5081713"/>
            <a:ext cx="3413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AMSU N-15 Temperature Anomaly</a:t>
            </a:r>
          </a:p>
          <a:p>
            <a:pPr algn="ctr"/>
            <a:r>
              <a:rPr lang="en-US" dirty="0" smtClean="0"/>
              <a:t>(Max  ~4.5C)</a:t>
            </a:r>
            <a:endParaRPr lang="en-US" dirty="0"/>
          </a:p>
        </p:txBody>
      </p:sp>
      <p:pic>
        <p:nvPicPr>
          <p:cNvPr id="9" name="Picture 8" descr="201406L_0916_2214_xsec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6" y="1283524"/>
            <a:ext cx="4553401" cy="3485320"/>
          </a:xfrm>
          <a:prstGeom prst="rect">
            <a:avLst/>
          </a:prstGeom>
        </p:spPr>
      </p:pic>
      <p:pic>
        <p:nvPicPr>
          <p:cNvPr id="2" name="Picture 1" descr="201406L0916_2025_xsect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 t="7856" r="27896" b="6734"/>
          <a:stretch/>
        </p:blipFill>
        <p:spPr>
          <a:xfrm>
            <a:off x="4388518" y="1384299"/>
            <a:ext cx="4501481" cy="32258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0509" y="1040226"/>
            <a:ext cx="2391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September 16 </a:t>
            </a:r>
            <a:r>
              <a:rPr lang="en-US" dirty="0" smtClean="0"/>
              <a:t> ~22 </a:t>
            </a:r>
            <a:r>
              <a:rPr lang="en-US" dirty="0"/>
              <a:t>UTC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10524" y="1061133"/>
            <a:ext cx="244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September </a:t>
            </a:r>
            <a:r>
              <a:rPr lang="en-US" dirty="0" smtClean="0"/>
              <a:t>16   ~20 </a:t>
            </a:r>
            <a:r>
              <a:rPr lang="en-US" dirty="0"/>
              <a:t>UTC</a:t>
            </a:r>
          </a:p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895600" y="4549140"/>
            <a:ext cx="0" cy="297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316980" y="4549140"/>
            <a:ext cx="0" cy="297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320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447348"/>
            <a:ext cx="914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TC Diurnal Cycle</a:t>
            </a:r>
          </a:p>
          <a:p>
            <a:pPr algn="ctr"/>
            <a:r>
              <a:rPr lang="en-US" sz="4400" dirty="0" smtClean="0"/>
              <a:t>Hurricane </a:t>
            </a:r>
            <a:r>
              <a:rPr lang="en-US" sz="4400" dirty="0" err="1" smtClean="0"/>
              <a:t>Edouard</a:t>
            </a:r>
            <a:r>
              <a:rPr lang="en-US" sz="4400" dirty="0" smtClean="0"/>
              <a:t>: 16 Sep 2014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01392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91440" y="2377440"/>
            <a:ext cx="6035040" cy="3017520"/>
            <a:chOff x="91440" y="2377440"/>
            <a:chExt cx="6035040" cy="3017520"/>
          </a:xfrm>
        </p:grpSpPr>
        <p:pic>
          <p:nvPicPr>
            <p:cNvPr id="42" name="Picture 41" descr="050715_0745z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960" y="2377440"/>
              <a:ext cx="3017520" cy="3017520"/>
            </a:xfrm>
            <a:prstGeom prst="rect">
              <a:avLst/>
            </a:prstGeom>
          </p:spPr>
        </p:pic>
        <p:pic>
          <p:nvPicPr>
            <p:cNvPr id="46" name="Picture 45" descr="ir_050715_0745z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2377440"/>
              <a:ext cx="3017520" cy="3017520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91440" y="2377440"/>
            <a:ext cx="6035040" cy="3017520"/>
            <a:chOff x="91440" y="2377440"/>
            <a:chExt cx="6035040" cy="3017520"/>
          </a:xfrm>
        </p:grpSpPr>
        <p:pic>
          <p:nvPicPr>
            <p:cNvPr id="52" name="Picture 51" descr="050715_1345z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960" y="2377440"/>
              <a:ext cx="3017520" cy="3017520"/>
            </a:xfrm>
            <a:prstGeom prst="rect">
              <a:avLst/>
            </a:prstGeom>
          </p:spPr>
        </p:pic>
        <p:pic>
          <p:nvPicPr>
            <p:cNvPr id="58" name="Picture 57" descr="ir_050715_1345z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2377440"/>
              <a:ext cx="3017520" cy="3017520"/>
            </a:xfrm>
            <a:prstGeom prst="rect">
              <a:avLst/>
            </a:prstGeom>
          </p:spPr>
        </p:pic>
      </p:grpSp>
      <p:sp>
        <p:nvSpPr>
          <p:cNvPr id="13" name="Oval 12"/>
          <p:cNvSpPr/>
          <p:nvPr/>
        </p:nvSpPr>
        <p:spPr>
          <a:xfrm>
            <a:off x="4003675" y="3289298"/>
            <a:ext cx="1232959" cy="1198034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6126480" y="1759052"/>
            <a:ext cx="2958254" cy="3605672"/>
            <a:chOff x="6126480" y="1789288"/>
            <a:chExt cx="2958254" cy="3605672"/>
          </a:xfrm>
        </p:grpSpPr>
        <p:sp>
          <p:nvSpPr>
            <p:cNvPr id="97" name="TextBox 96"/>
            <p:cNvSpPr txBox="1"/>
            <p:nvPr/>
          </p:nvSpPr>
          <p:spPr>
            <a:xfrm>
              <a:off x="6138976" y="1789288"/>
              <a:ext cx="2945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GOES IR 6-hr </a:t>
              </a:r>
            </a:p>
            <a:p>
              <a:pPr algn="ctr"/>
              <a:r>
                <a:rPr lang="en-US" dirty="0" smtClean="0"/>
                <a:t>Temp Trend (R=300km)</a:t>
              </a:r>
              <a:endParaRPr lang="en-US" dirty="0"/>
            </a:p>
          </p:txBody>
        </p:sp>
        <p:pic>
          <p:nvPicPr>
            <p:cNvPr id="49" name="Picture 48" descr="Slide0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480" y="2377440"/>
              <a:ext cx="2919220" cy="3017520"/>
            </a:xfrm>
            <a:prstGeom prst="rect">
              <a:avLst/>
            </a:prstGeom>
          </p:spPr>
        </p:pic>
      </p:grpSp>
      <p:sp>
        <p:nvSpPr>
          <p:cNvPr id="99" name="TextBox 98"/>
          <p:cNvSpPr txBox="1"/>
          <p:nvPr/>
        </p:nvSpPr>
        <p:spPr>
          <a:xfrm>
            <a:off x="3094024" y="1759052"/>
            <a:ext cx="3044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GOES IR 6-hr </a:t>
            </a:r>
          </a:p>
          <a:p>
            <a:pPr algn="ctr"/>
            <a:r>
              <a:rPr lang="en-US" dirty="0" smtClean="0"/>
              <a:t>Temperature Trend</a:t>
            </a:r>
            <a:endParaRPr lang="en-US" dirty="0"/>
          </a:p>
        </p:txBody>
      </p:sp>
      <p:sp>
        <p:nvSpPr>
          <p:cNvPr id="100" name="Title 1"/>
          <p:cNvSpPr>
            <a:spLocks noGrp="1"/>
          </p:cNvSpPr>
          <p:nvPr>
            <p:ph type="title"/>
          </p:nvPr>
        </p:nvSpPr>
        <p:spPr>
          <a:xfrm>
            <a:off x="0" y="-12245"/>
            <a:ext cx="9144000" cy="1310974"/>
          </a:xfrm>
        </p:spPr>
        <p:txBody>
          <a:bodyPr>
            <a:normAutofit/>
          </a:bodyPr>
          <a:lstStyle/>
          <a:p>
            <a:r>
              <a:rPr lang="en-US" dirty="0" err="1" smtClean="0"/>
              <a:t>Edouard</a:t>
            </a:r>
            <a:r>
              <a:rPr lang="en-US" dirty="0" smtClean="0"/>
              <a:t> 16 Sep 2014 </a:t>
            </a:r>
            <a:br>
              <a:rPr lang="en-US" dirty="0" smtClean="0"/>
            </a:br>
            <a:r>
              <a:rPr lang="en-US" sz="2800" i="1" dirty="0" smtClean="0"/>
              <a:t>TC Diurnal Cycle</a:t>
            </a:r>
            <a:endParaRPr lang="en-US" sz="2800" dirty="0"/>
          </a:p>
        </p:txBody>
      </p:sp>
      <p:sp>
        <p:nvSpPr>
          <p:cNvPr id="96" name="TextBox 95"/>
          <p:cNvSpPr txBox="1"/>
          <p:nvPr/>
        </p:nvSpPr>
        <p:spPr>
          <a:xfrm>
            <a:off x="49072" y="1759052"/>
            <a:ext cx="3044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GOES</a:t>
            </a:r>
          </a:p>
          <a:p>
            <a:pPr algn="ctr"/>
            <a:r>
              <a:rPr lang="en-US" dirty="0" smtClean="0"/>
              <a:t>Enhanced IR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1440" y="2377440"/>
            <a:ext cx="8954260" cy="3017520"/>
            <a:chOff x="91440" y="2377440"/>
            <a:chExt cx="8954260" cy="3017520"/>
          </a:xfrm>
        </p:grpSpPr>
        <p:pic>
          <p:nvPicPr>
            <p:cNvPr id="2" name="Picture 1" descr="ir_140916_0045z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2377440"/>
              <a:ext cx="3017520" cy="3017520"/>
            </a:xfrm>
            <a:prstGeom prst="rect">
              <a:avLst/>
            </a:prstGeom>
          </p:spPr>
        </p:pic>
        <p:pic>
          <p:nvPicPr>
            <p:cNvPr id="3" name="Picture 2" descr="140916_0045z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960" y="2377440"/>
              <a:ext cx="3017520" cy="3017520"/>
            </a:xfrm>
            <a:prstGeom prst="rect">
              <a:avLst/>
            </a:prstGeom>
          </p:spPr>
        </p:pic>
        <p:pic>
          <p:nvPicPr>
            <p:cNvPr id="4" name="Picture 3" descr="Slide02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480" y="2377440"/>
              <a:ext cx="2919220" cy="301752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91440" y="2377440"/>
            <a:ext cx="8954259" cy="3017520"/>
            <a:chOff x="91440" y="2377440"/>
            <a:chExt cx="8954259" cy="3017520"/>
          </a:xfrm>
        </p:grpSpPr>
        <p:pic>
          <p:nvPicPr>
            <p:cNvPr id="6" name="Picture 5" descr="ir_140916_0345z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2377440"/>
              <a:ext cx="3017520" cy="3017520"/>
            </a:xfrm>
            <a:prstGeom prst="rect">
              <a:avLst/>
            </a:prstGeom>
          </p:spPr>
        </p:pic>
        <p:pic>
          <p:nvPicPr>
            <p:cNvPr id="7" name="Picture 6" descr="140916_0345z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960" y="2377440"/>
              <a:ext cx="3017520" cy="3017520"/>
            </a:xfrm>
            <a:prstGeom prst="rect">
              <a:avLst/>
            </a:prstGeom>
          </p:spPr>
        </p:pic>
        <p:pic>
          <p:nvPicPr>
            <p:cNvPr id="8" name="Picture 7" descr="Slide05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480" y="2377440"/>
              <a:ext cx="2919219" cy="301752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91440" y="2377440"/>
            <a:ext cx="8954259" cy="3017520"/>
            <a:chOff x="91440" y="2377440"/>
            <a:chExt cx="8954259" cy="3017520"/>
          </a:xfrm>
        </p:grpSpPr>
        <p:pic>
          <p:nvPicPr>
            <p:cNvPr id="16" name="Picture 15" descr="140916_0645z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960" y="2377440"/>
              <a:ext cx="3017520" cy="3017520"/>
            </a:xfrm>
            <a:prstGeom prst="rect">
              <a:avLst/>
            </a:prstGeom>
          </p:spPr>
        </p:pic>
        <p:pic>
          <p:nvPicPr>
            <p:cNvPr id="17" name="Picture 16" descr="Slide08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479" y="2377440"/>
              <a:ext cx="2919220" cy="3017520"/>
            </a:xfrm>
            <a:prstGeom prst="rect">
              <a:avLst/>
            </a:prstGeom>
          </p:spPr>
        </p:pic>
        <p:pic>
          <p:nvPicPr>
            <p:cNvPr id="19" name="Picture 18" descr="ir_140916_0645z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2377440"/>
              <a:ext cx="3017520" cy="301752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91440" y="2377440"/>
            <a:ext cx="8954259" cy="3017520"/>
            <a:chOff x="91440" y="2377440"/>
            <a:chExt cx="8954259" cy="3017520"/>
          </a:xfrm>
        </p:grpSpPr>
        <p:pic>
          <p:nvPicPr>
            <p:cNvPr id="22" name="Picture 21" descr="140916_0945z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960" y="2377440"/>
              <a:ext cx="3017520" cy="3017520"/>
            </a:xfrm>
            <a:prstGeom prst="rect">
              <a:avLst/>
            </a:prstGeom>
          </p:spPr>
        </p:pic>
        <p:pic>
          <p:nvPicPr>
            <p:cNvPr id="23" name="Picture 22" descr="Slide11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479" y="2377440"/>
              <a:ext cx="2919220" cy="3017520"/>
            </a:xfrm>
            <a:prstGeom prst="rect">
              <a:avLst/>
            </a:prstGeom>
          </p:spPr>
        </p:pic>
        <p:pic>
          <p:nvPicPr>
            <p:cNvPr id="25" name="Picture 24" descr="ir_140916_0945z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2377440"/>
              <a:ext cx="3017520" cy="3017520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1440" y="2377440"/>
            <a:ext cx="8954259" cy="3017520"/>
            <a:chOff x="91440" y="2377440"/>
            <a:chExt cx="8954259" cy="3017520"/>
          </a:xfrm>
        </p:grpSpPr>
        <p:pic>
          <p:nvPicPr>
            <p:cNvPr id="28" name="Picture 27" descr="140916_1245z.jp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960" y="2377440"/>
              <a:ext cx="3017520" cy="3017520"/>
            </a:xfrm>
            <a:prstGeom prst="rect">
              <a:avLst/>
            </a:prstGeom>
          </p:spPr>
        </p:pic>
        <p:pic>
          <p:nvPicPr>
            <p:cNvPr id="29" name="Picture 28" descr="Slide14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479" y="2377440"/>
              <a:ext cx="2919220" cy="3017520"/>
            </a:xfrm>
            <a:prstGeom prst="rect">
              <a:avLst/>
            </a:prstGeom>
          </p:spPr>
        </p:pic>
        <p:pic>
          <p:nvPicPr>
            <p:cNvPr id="31" name="Picture 30" descr="ir_140916_1245z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2377440"/>
              <a:ext cx="3017520" cy="3017520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91440" y="2377440"/>
            <a:ext cx="8954259" cy="3017520"/>
            <a:chOff x="91440" y="2377440"/>
            <a:chExt cx="8954259" cy="3017520"/>
          </a:xfrm>
        </p:grpSpPr>
        <p:pic>
          <p:nvPicPr>
            <p:cNvPr id="33" name="Picture 32" descr="ir_140916_1545z.jp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2377440"/>
              <a:ext cx="3017520" cy="3017520"/>
            </a:xfrm>
            <a:prstGeom prst="rect">
              <a:avLst/>
            </a:prstGeom>
          </p:spPr>
        </p:pic>
        <p:pic>
          <p:nvPicPr>
            <p:cNvPr id="35" name="Picture 34" descr="Slide17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479" y="2377440"/>
              <a:ext cx="2919220" cy="3017520"/>
            </a:xfrm>
            <a:prstGeom prst="rect">
              <a:avLst/>
            </a:prstGeom>
          </p:spPr>
        </p:pic>
        <p:pic>
          <p:nvPicPr>
            <p:cNvPr id="37" name="Picture 36" descr="140916_1545z.jp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960" y="2377440"/>
              <a:ext cx="3017520" cy="3017520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91440" y="2377440"/>
            <a:ext cx="8954260" cy="3017520"/>
            <a:chOff x="91440" y="2377440"/>
            <a:chExt cx="8954260" cy="3017520"/>
          </a:xfrm>
        </p:grpSpPr>
        <p:pic>
          <p:nvPicPr>
            <p:cNvPr id="39" name="Picture 38" descr="ir_140916_1845z.jp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2377440"/>
              <a:ext cx="3017520" cy="3017520"/>
            </a:xfrm>
            <a:prstGeom prst="rect">
              <a:avLst/>
            </a:prstGeom>
          </p:spPr>
        </p:pic>
        <p:pic>
          <p:nvPicPr>
            <p:cNvPr id="44" name="Picture 43" descr="140916_1845z.jp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960" y="2377440"/>
              <a:ext cx="3017520" cy="3017520"/>
            </a:xfrm>
            <a:prstGeom prst="rect">
              <a:avLst/>
            </a:prstGeom>
          </p:spPr>
        </p:pic>
        <p:pic>
          <p:nvPicPr>
            <p:cNvPr id="45" name="Picture 44" descr="Slide20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480" y="2377440"/>
              <a:ext cx="2919220" cy="3017520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91440" y="2377440"/>
            <a:ext cx="8954260" cy="3017520"/>
            <a:chOff x="91440" y="2377440"/>
            <a:chExt cx="8954260" cy="3017520"/>
          </a:xfrm>
        </p:grpSpPr>
        <p:pic>
          <p:nvPicPr>
            <p:cNvPr id="48" name="Picture 47" descr="ir_140916_2145z.jp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2377440"/>
              <a:ext cx="3017520" cy="3017520"/>
            </a:xfrm>
            <a:prstGeom prst="rect">
              <a:avLst/>
            </a:prstGeom>
          </p:spPr>
        </p:pic>
        <p:pic>
          <p:nvPicPr>
            <p:cNvPr id="50" name="Picture 49" descr="140916_2145z.jp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960" y="2377440"/>
              <a:ext cx="3017520" cy="3017520"/>
            </a:xfrm>
            <a:prstGeom prst="rect">
              <a:avLst/>
            </a:prstGeom>
          </p:spPr>
        </p:pic>
        <p:pic>
          <p:nvPicPr>
            <p:cNvPr id="51" name="Picture 50" descr="Slide23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480" y="2377440"/>
              <a:ext cx="2919220" cy="3017520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91440" y="2377440"/>
            <a:ext cx="8954260" cy="3017520"/>
            <a:chOff x="91440" y="2377440"/>
            <a:chExt cx="8954260" cy="3017520"/>
          </a:xfrm>
        </p:grpSpPr>
        <p:pic>
          <p:nvPicPr>
            <p:cNvPr id="54" name="Picture 53" descr="ir_140916_2345z.jp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2377440"/>
              <a:ext cx="3017520" cy="3017520"/>
            </a:xfrm>
            <a:prstGeom prst="rect">
              <a:avLst/>
            </a:prstGeom>
          </p:spPr>
        </p:pic>
        <p:pic>
          <p:nvPicPr>
            <p:cNvPr id="56" name="Picture 55" descr="140916_2345z.jp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960" y="2377440"/>
              <a:ext cx="3017520" cy="3017520"/>
            </a:xfrm>
            <a:prstGeom prst="rect">
              <a:avLst/>
            </a:prstGeom>
          </p:spPr>
        </p:pic>
        <p:pic>
          <p:nvPicPr>
            <p:cNvPr id="57" name="Picture 56" descr="Slide25.pn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480" y="2377440"/>
              <a:ext cx="2919220" cy="3017520"/>
            </a:xfrm>
            <a:prstGeom prst="rect">
              <a:avLst/>
            </a:prstGeom>
          </p:spPr>
        </p:pic>
      </p:grpSp>
      <p:sp>
        <p:nvSpPr>
          <p:cNvPr id="95" name="Oval 94"/>
          <p:cNvSpPr/>
          <p:nvPr/>
        </p:nvSpPr>
        <p:spPr>
          <a:xfrm>
            <a:off x="3911601" y="3276597"/>
            <a:ext cx="1408938" cy="121073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62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17943</TotalTime>
  <Words>1165</Words>
  <Application>Microsoft Macintosh PowerPoint</Application>
  <PresentationFormat>On-screen Show (4:3)</PresentationFormat>
  <Paragraphs>197</Paragraphs>
  <Slides>23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Comparison of TC Edouard’s observed warm core structure from GH dropsondes with satellite AMSU</vt:lpstr>
      <vt:lpstr>Comparison of TC Edouard’s observed warm core structure from GH dropsondes with satellite AMSU</vt:lpstr>
      <vt:lpstr>PowerPoint Presentation</vt:lpstr>
      <vt:lpstr>Edouard 16 Sep 2014  TC Diurnal Cycle</vt:lpstr>
      <vt:lpstr>Edouard 16 Sep 2014  TC Diurnal Cycle</vt:lpstr>
      <vt:lpstr>PowerPoint Presentation</vt:lpstr>
      <vt:lpstr>PowerPoint Presentation</vt:lpstr>
      <vt:lpstr>PowerPoint Presentation</vt:lpstr>
      <vt:lpstr>Hurricane Edouard 16 Sep 2014  TC Diurnal Cycle (1345 to 1845 UTC)</vt:lpstr>
      <vt:lpstr>Hurricane Edouard 16 Sep 2014  TC Diurnal Cycle (1345 &amp; 1845 UTC)</vt:lpstr>
      <vt:lpstr>Hurricane Edouard 16 Sep 2014  TC Diurnal Cycle</vt:lpstr>
      <vt:lpstr>Edouard 16 Sep 2014 (NOAA-42)  NOAA P-3 (N42) GPS dropsonde observations</vt:lpstr>
      <vt:lpstr>Edouard 16 Sep 2014 (NOAA-42)  GH and NOAA P-3 (N42) GPS dropsonde observations</vt:lpstr>
      <vt:lpstr>Edouard 16 Sep 2014 (NOAA-42)  NOAA P-3 (N42) GPS dropsonde observations</vt:lpstr>
      <vt:lpstr>Operational HWRF Real-Time Runs 16 September 2014 (00-21 UTC)</vt:lpstr>
      <vt:lpstr>PowerPoint Presentation</vt:lpstr>
      <vt:lpstr>CIMSS Real-Time Product Support Cloud Top Heights, Tropical Overshooting Tops, Lightning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HS3 Flights Over Edouard</dc:title>
  <dc:creator>Scott Braun</dc:creator>
  <cp:lastModifiedBy>Jason Dunion</cp:lastModifiedBy>
  <cp:revision>323</cp:revision>
  <dcterms:created xsi:type="dcterms:W3CDTF">2014-11-08T22:36:57Z</dcterms:created>
  <dcterms:modified xsi:type="dcterms:W3CDTF">2015-05-06T14:20:56Z</dcterms:modified>
</cp:coreProperties>
</file>