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433" r:id="rId2"/>
    <p:sldId id="434" r:id="rId3"/>
    <p:sldId id="436" r:id="rId4"/>
    <p:sldId id="437" r:id="rId5"/>
    <p:sldId id="438" r:id="rId6"/>
    <p:sldId id="435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E2F5"/>
    <a:srgbClr val="CCDCF2"/>
    <a:srgbClr val="FEC20A"/>
    <a:srgbClr val="F4FF0E"/>
    <a:srgbClr val="FB3007"/>
    <a:srgbClr val="FB5C08"/>
    <a:srgbClr val="F05B25"/>
    <a:srgbClr val="E3BF33"/>
    <a:srgbClr val="E02520"/>
    <a:srgbClr val="E80F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59" autoAdjust="0"/>
    <p:restoredTop sz="90225" autoAdjust="0"/>
  </p:normalViewPr>
  <p:slideViewPr>
    <p:cSldViewPr snapToGrid="0" snapToObjects="1">
      <p:cViewPr>
        <p:scale>
          <a:sx n="150" d="100"/>
          <a:sy n="150" d="100"/>
        </p:scale>
        <p:origin x="-2768" y="-6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handoutMaster" Target="handoutMasters/handoutMaster1.xml"/><Relationship Id="rId10" Type="http://schemas.openxmlformats.org/officeDocument/2006/relationships/printerSettings" Target="printerSettings/printerSettings1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FFA280-77B0-D843-B80A-67DBC200F519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D3897B-8824-A54E-8EF7-C1BCBCFFB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5170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4F4E00-C884-7D46-AEEA-BFD525218B37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8452-E69A-2146-81D8-19BF7B3CB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2655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2" tIns="91422" rIns="91422" bIns="91422" anchor="t" anchorCtr="0">
            <a:noAutofit/>
          </a:bodyPr>
          <a:lstStyle/>
          <a:p>
            <a:pPr>
              <a:buClr>
                <a:schemeClr val="dk1"/>
              </a:buClr>
            </a:pP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Shape 4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16331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2" tIns="91422" rIns="91422" bIns="91422" anchor="t" anchorCtr="0">
            <a:noAutofit/>
          </a:bodyPr>
          <a:lstStyle/>
          <a:p>
            <a:pPr>
              <a:buClr>
                <a:schemeClr val="dk1"/>
              </a:buClr>
            </a:pP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Shape 4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16331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2" tIns="91422" rIns="91422" bIns="91422" anchor="t" anchorCtr="0">
            <a:noAutofit/>
          </a:bodyPr>
          <a:lstStyle/>
          <a:p>
            <a:pPr>
              <a:buClr>
                <a:schemeClr val="dk1"/>
              </a:buClr>
            </a:pP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Shape 4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16331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2" tIns="91422" rIns="91422" bIns="91422" anchor="t" anchorCtr="0">
            <a:noAutofit/>
          </a:bodyPr>
          <a:lstStyle/>
          <a:p>
            <a:pPr>
              <a:buClr>
                <a:schemeClr val="dk1"/>
              </a:buClr>
            </a:pP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Shape 4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16331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2" tIns="91422" rIns="91422" bIns="91422" anchor="t" anchorCtr="0">
            <a:noAutofit/>
          </a:bodyPr>
          <a:lstStyle/>
          <a:p>
            <a:pPr>
              <a:buClr>
                <a:schemeClr val="dk1"/>
              </a:buClr>
            </a:pP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Shape 4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16331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D5372-55C6-6D41-B20A-3DEC557E66E1}" type="datetime1">
              <a:rPr lang="en-US" smtClean="0"/>
              <a:t>10/19/16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74A9-2A05-9D49-938F-3EDB8C37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870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673B3-973E-F144-AE7D-6A8E2E945CDD}" type="datetime1">
              <a:rPr lang="en-US" smtClean="0"/>
              <a:t>10/19/16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74A9-2A05-9D49-938F-3EDB8C37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248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9C305-CF7D-7343-9791-B8C7456B7F1B}" type="datetime1">
              <a:rPr lang="en-US" smtClean="0"/>
              <a:t>10/19/16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74A9-2A05-9D49-938F-3EDB8C37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221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3AE-5BAC-6F4A-B545-3D44FF0C4E45}" type="datetime1">
              <a:rPr lang="en-US" smtClean="0"/>
              <a:t>10/19/16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74A9-2A05-9D49-938F-3EDB8C37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093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85C33-B9B8-7048-AE82-F404868DD4BE}" type="datetime1">
              <a:rPr lang="en-US" smtClean="0"/>
              <a:t>10/19/16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74A9-2A05-9D49-938F-3EDB8C37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555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1AC9B-83F9-3D4C-BD5B-DF09844FF18E}" type="datetime1">
              <a:rPr lang="en-US" smtClean="0"/>
              <a:t>10/19/16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74A9-2A05-9D49-938F-3EDB8C37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478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6D8B9-4A79-E54C-9EF5-F162F3E61803}" type="datetime1">
              <a:rPr lang="en-US" smtClean="0"/>
              <a:t>10/19/16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74A9-2A05-9D49-938F-3EDB8C37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0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F79B9-64A2-E94F-9D8C-F956B2527CB4}" type="datetime1">
              <a:rPr lang="en-US" smtClean="0"/>
              <a:t>10/19/16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74A9-2A05-9D49-938F-3EDB8C37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737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FE0A5-61C3-6340-8362-C6B5ED18A7AD}" type="datetime1">
              <a:rPr lang="en-US" smtClean="0"/>
              <a:t>10/19/16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74A9-2A05-9D49-938F-3EDB8C37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30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B4552-D4F9-3844-9D2C-ADD1251DA1A3}" type="datetime1">
              <a:rPr lang="en-US" smtClean="0"/>
              <a:t>10/19/16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74A9-2A05-9D49-938F-3EDB8C37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41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22250-B613-3D4B-86D0-6CDB99FE204E}" type="datetime1">
              <a:rPr lang="en-US" smtClean="0"/>
              <a:t>10/19/16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74A9-2A05-9D49-938F-3EDB8C37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328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A61F4-49BC-1142-ACC5-D6FEB9C1C755}" type="datetime1">
              <a:rPr lang="en-US" smtClean="0"/>
              <a:t>10/19/16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274A9-2A05-9D49-938F-3EDB8C37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213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gif"/><Relationship Id="rId5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hyperlink" Target="ftp://ftp.aoml.noaa.gov/pub/hrd/data/global_hawk/shout2016/" TargetMode="External"/><Relationship Id="rId5" Type="http://schemas.openxmlformats.org/officeDocument/2006/relationships/hyperlink" Target="https://microwavescience.jpl.nasa.gov/instruments/hamsr/" TargetMode="External"/><Relationship Id="rId6" Type="http://schemas.openxmlformats.org/officeDocument/2006/relationships/hyperlink" Target="http://har.gsfc.nasa.gov/index.php?section=13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40916 Edouard eye 2.jpg"/>
          <p:cNvPicPr>
            <a:picLocks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2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1423831"/>
            <a:ext cx="9144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NOAA SHOUT</a:t>
            </a:r>
          </a:p>
          <a:p>
            <a:pPr algn="ctr"/>
            <a:r>
              <a:rPr lang="en-US" sz="3200" i="1" dirty="0" smtClean="0"/>
              <a:t>Hurricane Matthew Global Hawk Missions</a:t>
            </a:r>
          </a:p>
          <a:p>
            <a:pPr algn="ctr"/>
            <a:endParaRPr lang="en-US" sz="4400" dirty="0" smtClean="0"/>
          </a:p>
          <a:p>
            <a:pPr algn="ctr"/>
            <a:endParaRPr lang="en-US" sz="4400" dirty="0"/>
          </a:p>
          <a:p>
            <a:pPr algn="ctr"/>
            <a:r>
              <a:rPr lang="en-US" sz="2400" dirty="0" smtClean="0"/>
              <a:t>Jason Dunion</a:t>
            </a:r>
            <a:endParaRPr lang="en-US" sz="2400" baseline="30000" dirty="0" smtClean="0"/>
          </a:p>
          <a:p>
            <a:pPr algn="ctr"/>
            <a:endParaRPr lang="en-US" sz="2400" baseline="30000" dirty="0" smtClean="0"/>
          </a:p>
          <a:p>
            <a:pPr algn="ctr"/>
            <a:r>
              <a:rPr lang="en-US" sz="2000" dirty="0" smtClean="0"/>
              <a:t>University of Miami/CIMAS – NOAA/AOML/HRD – University at Albany/SUNY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F12B9-58E5-D647-9765-DF531A50D812}" type="slidenum">
              <a:rPr lang="en-US" smtClean="0"/>
              <a:t>1</a:t>
            </a:fld>
            <a:endParaRPr lang="en-US"/>
          </a:p>
        </p:txBody>
      </p:sp>
      <p:pic>
        <p:nvPicPr>
          <p:cNvPr id="7" name="Picture 6" descr="C:\Users\Philip.Kenul\AppData\Local\Temp\SHOUT_logo_caution_tri_ver4a-1.gif"/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199" y="0"/>
            <a:ext cx="1828800" cy="158896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0" y="648763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i="1" dirty="0" smtClean="0">
                <a:solidFill>
                  <a:prstClr val="black"/>
                </a:solidFill>
              </a:rPr>
              <a:t>HRD Hurricane Matthew Debrief: October 20, 2016</a:t>
            </a:r>
            <a:endParaRPr lang="en-US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846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 txBox="1">
            <a:spLocks noGrp="1"/>
          </p:cNvSpPr>
          <p:nvPr>
            <p:ph type="body" idx="1"/>
          </p:nvPr>
        </p:nvSpPr>
        <p:spPr>
          <a:xfrm>
            <a:off x="0" y="1118465"/>
            <a:ext cx="9144000" cy="52761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  <a:buNone/>
            </a:pPr>
            <a:r>
              <a:rPr lang="en-US" sz="2800" b="1" dirty="0" smtClean="0">
                <a:solidFill>
                  <a:schemeClr val="dk1"/>
                </a:solidFill>
                <a:ea typeface="Arial"/>
                <a:cs typeface="Arial"/>
                <a:sym typeface="Arial"/>
                <a:rtl val="0"/>
              </a:rPr>
              <a:t>Global Hawk Missions: Hurricane Matthew (AFRC-AFRC)</a:t>
            </a:r>
            <a:endParaRPr lang="en-US" sz="2800" b="1" dirty="0">
              <a:solidFill>
                <a:schemeClr val="dk1"/>
              </a:solidFill>
              <a:ea typeface="Arial"/>
              <a:cs typeface="Arial"/>
              <a:sym typeface="Arial"/>
              <a:rtl val="0"/>
            </a:endParaRPr>
          </a:p>
          <a:p>
            <a:pPr marL="452438" indent="-22225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</a:pPr>
            <a:r>
              <a:rPr lang="en-US" sz="2400" dirty="0" smtClean="0"/>
              <a:t>20161005GH: 05-06 Oct (24h 44m)</a:t>
            </a:r>
          </a:p>
          <a:p>
            <a:pPr marL="452438" indent="-22225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</a:pPr>
            <a:r>
              <a:rPr lang="en-US" sz="2400" dirty="0" smtClean="0"/>
              <a:t>20161007GH: 07-</a:t>
            </a:r>
            <a:r>
              <a:rPr lang="en-US" sz="2400" dirty="0"/>
              <a:t>08 Oct (24h </a:t>
            </a:r>
            <a:r>
              <a:rPr lang="en-US" sz="2400" dirty="0" smtClean="0"/>
              <a:t>06m)</a:t>
            </a:r>
          </a:p>
          <a:p>
            <a:pPr marL="452438" indent="-22225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</a:pPr>
            <a:r>
              <a:rPr lang="en-US" sz="2400" dirty="0" smtClean="0"/>
              <a:t>20161009GH: 09-</a:t>
            </a:r>
            <a:r>
              <a:rPr lang="en-US" sz="2400" dirty="0"/>
              <a:t>10 </a:t>
            </a:r>
            <a:r>
              <a:rPr lang="en-US" sz="2400" dirty="0" smtClean="0"/>
              <a:t>Oct (</a:t>
            </a:r>
            <a:r>
              <a:rPr lang="en-US" sz="2400" dirty="0"/>
              <a:t>24h </a:t>
            </a:r>
            <a:r>
              <a:rPr lang="en-US" sz="2400" dirty="0" smtClean="0"/>
              <a:t>47m)</a:t>
            </a:r>
            <a:endParaRPr lang="en-US" sz="2400" dirty="0"/>
          </a:p>
          <a:p>
            <a:pPr marL="452438" indent="-22225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</a:pPr>
            <a:endParaRPr lang="en-US" sz="1200" dirty="0" smtClean="0"/>
          </a:p>
          <a:p>
            <a:pPr marL="0" indent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  <a:buNone/>
            </a:pPr>
            <a:r>
              <a:rPr lang="en-US" sz="2800" b="1" dirty="0" smtClean="0">
                <a:solidFill>
                  <a:schemeClr val="dk1"/>
                </a:solidFill>
                <a:ea typeface="Arial"/>
                <a:cs typeface="Arial"/>
                <a:sym typeface="Arial"/>
                <a:rtl val="0"/>
              </a:rPr>
              <a:t>Global Hawk data collection</a:t>
            </a:r>
            <a:endParaRPr lang="en-US" sz="2800" b="1" dirty="0">
              <a:solidFill>
                <a:schemeClr val="dk1"/>
              </a:solidFill>
              <a:ea typeface="Arial"/>
              <a:cs typeface="Arial"/>
              <a:sym typeface="Arial"/>
              <a:rtl val="0"/>
            </a:endParaRPr>
          </a:p>
          <a:p>
            <a:pPr marL="452438" indent="-22225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</a:pPr>
            <a:r>
              <a:rPr lang="en-US" sz="2400" dirty="0" smtClean="0"/>
              <a:t>HAMSR: microwave AMSU-like sounder</a:t>
            </a:r>
          </a:p>
          <a:p>
            <a:pPr marL="452438" indent="-22225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</a:pPr>
            <a:r>
              <a:rPr lang="en-US" sz="2400" dirty="0" smtClean="0"/>
              <a:t>HIWRAP: </a:t>
            </a:r>
            <a:r>
              <a:rPr lang="en-US" sz="2400" dirty="0">
                <a:solidFill>
                  <a:prstClr val="black"/>
                </a:solidFill>
                <a:cs typeface="Arial"/>
              </a:rPr>
              <a:t>Dual-</a:t>
            </a:r>
            <a:r>
              <a:rPr lang="en-US" sz="2400" dirty="0" err="1" smtClean="0">
                <a:solidFill>
                  <a:prstClr val="black"/>
                </a:solidFill>
                <a:cs typeface="Arial"/>
              </a:rPr>
              <a:t>freq</a:t>
            </a:r>
            <a:r>
              <a:rPr lang="en-US" sz="2400" dirty="0" smtClean="0">
                <a:solidFill>
                  <a:prstClr val="black"/>
                </a:solidFill>
                <a:cs typeface="Arial"/>
              </a:rPr>
              <a:t> </a:t>
            </a:r>
            <a:r>
              <a:rPr lang="en-US" sz="2400" dirty="0">
                <a:solidFill>
                  <a:prstClr val="black"/>
                </a:solidFill>
                <a:cs typeface="Arial"/>
              </a:rPr>
              <a:t>(</a:t>
            </a:r>
            <a:r>
              <a:rPr lang="en-US" sz="2400" dirty="0" err="1">
                <a:solidFill>
                  <a:prstClr val="black"/>
                </a:solidFill>
                <a:cs typeface="Arial"/>
              </a:rPr>
              <a:t>Ka</a:t>
            </a:r>
            <a:r>
              <a:rPr lang="en-US" sz="2400" dirty="0">
                <a:solidFill>
                  <a:prstClr val="black"/>
                </a:solidFill>
                <a:cs typeface="Arial"/>
              </a:rPr>
              <a:t>- &amp; Ku-band), dual beam, conical scanning Doppler </a:t>
            </a:r>
            <a:r>
              <a:rPr lang="en-US" sz="2400" dirty="0" smtClean="0">
                <a:solidFill>
                  <a:prstClr val="black"/>
                </a:solidFill>
                <a:cs typeface="Arial"/>
              </a:rPr>
              <a:t>radar</a:t>
            </a:r>
            <a:endParaRPr lang="en-US" sz="2400" dirty="0" smtClean="0"/>
          </a:p>
          <a:p>
            <a:pPr marL="452438" indent="-22225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</a:pPr>
            <a:r>
              <a:rPr lang="en-US" sz="2400" dirty="0" smtClean="0"/>
              <a:t>GPS </a:t>
            </a:r>
            <a:r>
              <a:rPr lang="en-US" sz="2400" dirty="0" err="1" smtClean="0"/>
              <a:t>dropsondes</a:t>
            </a:r>
            <a:r>
              <a:rPr lang="en-US" sz="2400" dirty="0" smtClean="0"/>
              <a:t> (162 </a:t>
            </a:r>
            <a:r>
              <a:rPr lang="en-US" sz="2400" dirty="0" err="1" smtClean="0"/>
              <a:t>obs</a:t>
            </a:r>
            <a:r>
              <a:rPr lang="en-US" sz="2400" dirty="0" smtClean="0"/>
              <a:t> sent to the GTS)</a:t>
            </a:r>
          </a:p>
          <a:p>
            <a:pPr marL="452438" indent="-22225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</a:pPr>
            <a:r>
              <a:rPr lang="en-US" sz="2400" dirty="0" smtClean="0"/>
              <a:t>HRD Real-Time QC processing: Stan G., Kathryn S., &amp; John K.</a:t>
            </a:r>
          </a:p>
          <a:p>
            <a:pPr marL="452438" indent="-22225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</a:pPr>
            <a:r>
              <a:rPr lang="en-US" sz="2400" dirty="0" smtClean="0"/>
              <a:t>2016 HRD </a:t>
            </a:r>
            <a:r>
              <a:rPr lang="en-US" sz="2400" dirty="0"/>
              <a:t>Real-Time QC </a:t>
            </a:r>
            <a:r>
              <a:rPr lang="en-US" sz="2400" dirty="0" smtClean="0"/>
              <a:t>processing team: </a:t>
            </a:r>
            <a:r>
              <a:rPr lang="en-US" sz="2400" dirty="0"/>
              <a:t>Stan G., Kathryn S., &amp; John K., </a:t>
            </a:r>
            <a:r>
              <a:rPr lang="en-US" sz="2400" dirty="0" err="1"/>
              <a:t>Hui</a:t>
            </a:r>
            <a:r>
              <a:rPr lang="en-US" sz="2400" dirty="0"/>
              <a:t> C., Brittany D., &amp; Neal D</a:t>
            </a:r>
            <a:r>
              <a:rPr lang="en-US" sz="2400" dirty="0" smtClean="0"/>
              <a:t>. (629 </a:t>
            </a:r>
            <a:r>
              <a:rPr lang="en-US" sz="2400" dirty="0" err="1" smtClean="0"/>
              <a:t>obs</a:t>
            </a:r>
            <a:r>
              <a:rPr lang="en-US" sz="2400" dirty="0" smtClean="0"/>
              <a:t> sent to the GTS)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00"/>
                </a:solidFill>
                <a:ea typeface="Arial"/>
                <a:cs typeface="Arial"/>
                <a:sym typeface="Arial"/>
                <a:rtl val="0"/>
              </a:rPr>
              <a:t>2016 NOAA SHOUT</a:t>
            </a:r>
            <a:endParaRPr lang="en-US" sz="3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F12B9-58E5-D647-9765-DF531A50D81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025365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" y="5002703"/>
            <a:ext cx="20573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</a:t>
            </a:r>
            <a:r>
              <a:rPr lang="en-US" dirty="0"/>
              <a:t>ensitivity targets for </a:t>
            </a:r>
            <a:r>
              <a:rPr lang="en-US" dirty="0" smtClean="0"/>
              <a:t>reducing uncertainty amongst the model ensemble members</a:t>
            </a:r>
          </a:p>
        </p:txBody>
      </p:sp>
      <p:sp>
        <p:nvSpPr>
          <p:cNvPr id="416" name="Shape 416"/>
          <p:cNvSpPr txBox="1">
            <a:spLocks noGrp="1"/>
          </p:cNvSpPr>
          <p:nvPr>
            <p:ph type="body" idx="1"/>
          </p:nvPr>
        </p:nvSpPr>
        <p:spPr>
          <a:xfrm>
            <a:off x="0" y="658236"/>
            <a:ext cx="9144000" cy="20757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  <a:buNone/>
            </a:pPr>
            <a:r>
              <a:rPr lang="en-US" sz="2400" b="1" dirty="0" smtClean="0">
                <a:solidFill>
                  <a:schemeClr val="dk1"/>
                </a:solidFill>
                <a:ea typeface="Arial"/>
                <a:cs typeface="Arial"/>
                <a:sym typeface="Arial"/>
                <a:rtl val="0"/>
              </a:rPr>
              <a:t>Mission Highlights</a:t>
            </a:r>
            <a:endParaRPr lang="en-US" sz="2400" b="1" dirty="0">
              <a:solidFill>
                <a:schemeClr val="dk1"/>
              </a:solidFill>
              <a:ea typeface="Arial"/>
              <a:cs typeface="Arial"/>
              <a:sym typeface="Arial"/>
              <a:rtl val="0"/>
            </a:endParaRPr>
          </a:p>
          <a:p>
            <a:pPr marL="452438" indent="-22225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</a:pPr>
            <a:r>
              <a:rPr lang="en-US" sz="2000" dirty="0" smtClean="0"/>
              <a:t>NASA AFRC to NASA AFRC; </a:t>
            </a:r>
            <a:r>
              <a:rPr lang="en-US" sz="2000" dirty="0" err="1" smtClean="0"/>
              <a:t>take-off</a:t>
            </a:r>
            <a:r>
              <a:rPr lang="en-US" sz="2000" dirty="0"/>
              <a:t>: 0256 UTC; </a:t>
            </a:r>
            <a:r>
              <a:rPr lang="en-US" sz="2000" dirty="0" smtClean="0"/>
              <a:t>landing</a:t>
            </a:r>
            <a:r>
              <a:rPr lang="en-US" sz="2000" dirty="0"/>
              <a:t>: 0340 UTC</a:t>
            </a:r>
            <a:endParaRPr lang="en-US" sz="2000" dirty="0" smtClean="0"/>
          </a:p>
          <a:p>
            <a:pPr marL="452438" indent="-22225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</a:pPr>
            <a:r>
              <a:rPr lang="en-US" sz="2000" dirty="0" smtClean="0"/>
              <a:t>Objectives: sample HWRF/ECMWF model sensitive regions: </a:t>
            </a:r>
            <a:r>
              <a:rPr lang="en-US" sz="2000" dirty="0" err="1" smtClean="0"/>
              <a:t>GMex</a:t>
            </a:r>
            <a:r>
              <a:rPr lang="en-US" sz="2000" dirty="0" smtClean="0"/>
              <a:t> (upper-level trough) &amp; U.S. SE coast (ST ridge); sample outflow north of Matthew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  <a:ea typeface="Arial"/>
                <a:cs typeface="Arial"/>
                <a:sym typeface="Arial"/>
                <a:rtl val="0"/>
              </a:rPr>
              <a:t>2016 NOAA SHOUT: Matthew (05-06 Oct 2016)</a:t>
            </a: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F12B9-58E5-D647-9765-DF531A50D812}" type="slidenum">
              <a:rPr lang="en-US" smtClean="0"/>
              <a:t>3</a:t>
            </a:fld>
            <a:endParaRPr lang="en-US" dirty="0"/>
          </a:p>
        </p:txBody>
      </p:sp>
      <p:pic>
        <p:nvPicPr>
          <p:cNvPr id="9" name="image64.png" descr="flighttrack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51140" y="2359713"/>
            <a:ext cx="3347234" cy="2026672"/>
          </a:xfrm>
          <a:prstGeom prst="rect">
            <a:avLst/>
          </a:prstGeom>
          <a:ln/>
        </p:spPr>
      </p:pic>
      <p:pic>
        <p:nvPicPr>
          <p:cNvPr id="10" name="image97.gif" descr="ftw_wv_1005_2045Z.gif"/>
          <p:cNvPicPr/>
          <p:nvPr/>
        </p:nvPicPr>
        <p:blipFill>
          <a:blip r:embed="rId4"/>
          <a:srcRect r="19230"/>
          <a:stretch>
            <a:fillRect/>
          </a:stretch>
        </p:blipFill>
        <p:spPr>
          <a:xfrm>
            <a:off x="6323010" y="2223123"/>
            <a:ext cx="2789728" cy="2280492"/>
          </a:xfrm>
          <a:prstGeom prst="rect">
            <a:avLst/>
          </a:prstGeom>
          <a:ln/>
        </p:spPr>
      </p:pic>
      <p:sp>
        <p:nvSpPr>
          <p:cNvPr id="4" name="TextBox 3"/>
          <p:cNvSpPr txBox="1"/>
          <p:nvPr/>
        </p:nvSpPr>
        <p:spPr>
          <a:xfrm>
            <a:off x="3883336" y="2887971"/>
            <a:ext cx="2193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buFont typeface="Arial"/>
              <a:buChar char="•"/>
            </a:pPr>
            <a:r>
              <a:rPr lang="en-US" dirty="0" smtClean="0"/>
              <a:t>Global Hawk track</a:t>
            </a:r>
          </a:p>
          <a:p>
            <a:pPr marL="117475" indent="-117475">
              <a:buFont typeface="Arial"/>
              <a:buChar char="•"/>
            </a:pPr>
            <a:r>
              <a:rPr lang="en-US" dirty="0" smtClean="0"/>
              <a:t>24h 44m mission</a:t>
            </a:r>
          </a:p>
          <a:p>
            <a:pPr marL="117475" indent="-117475">
              <a:buFont typeface="Arial"/>
              <a:buChar char="•"/>
            </a:pPr>
            <a:r>
              <a:rPr lang="en-US" dirty="0" smtClean="0"/>
              <a:t>61 GPS </a:t>
            </a:r>
            <a:r>
              <a:rPr lang="en-US" dirty="0" err="1" smtClean="0"/>
              <a:t>dropsondes</a:t>
            </a:r>
            <a:endParaRPr lang="en-US" dirty="0" smtClean="0"/>
          </a:p>
        </p:txBody>
      </p:sp>
      <p:sp>
        <p:nvSpPr>
          <p:cNvPr id="15" name="Right Arrow 14"/>
          <p:cNvSpPr>
            <a:spLocks noChangeAspect="1"/>
          </p:cNvSpPr>
          <p:nvPr/>
        </p:nvSpPr>
        <p:spPr>
          <a:xfrm>
            <a:off x="3531824" y="3761154"/>
            <a:ext cx="361281" cy="178953"/>
          </a:xfrm>
          <a:prstGeom prst="rightArrow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0" scaled="0"/>
          </a:gradFill>
          <a:ln>
            <a:solidFill>
              <a:srgbClr val="17375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>
            <a:spLocks noChangeAspect="1"/>
          </p:cNvSpPr>
          <p:nvPr/>
        </p:nvSpPr>
        <p:spPr>
          <a:xfrm>
            <a:off x="3531824" y="3254788"/>
            <a:ext cx="361281" cy="178953"/>
          </a:xfrm>
          <a:prstGeom prst="rightArrow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0" scaled="0"/>
          </a:gradFill>
          <a:ln>
            <a:solidFill>
              <a:srgbClr val="17375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>
            <a:spLocks noChangeAspect="1"/>
          </p:cNvSpPr>
          <p:nvPr/>
        </p:nvSpPr>
        <p:spPr>
          <a:xfrm>
            <a:off x="3531824" y="2766420"/>
            <a:ext cx="361281" cy="178953"/>
          </a:xfrm>
          <a:prstGeom prst="rightArrow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0" scaled="0"/>
          </a:gradFill>
          <a:ln>
            <a:solidFill>
              <a:srgbClr val="17375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>
            <a:spLocks noChangeAspect="1"/>
          </p:cNvSpPr>
          <p:nvPr/>
        </p:nvSpPr>
        <p:spPr>
          <a:xfrm rot="10800000">
            <a:off x="2057350" y="5644340"/>
            <a:ext cx="361281" cy="178953"/>
          </a:xfrm>
          <a:prstGeom prst="rightArrow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0" scaled="0"/>
          </a:gradFill>
          <a:ln>
            <a:solidFill>
              <a:srgbClr val="17375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>
            <a:spLocks noChangeAspect="1"/>
          </p:cNvSpPr>
          <p:nvPr/>
        </p:nvSpPr>
        <p:spPr>
          <a:xfrm rot="10800000">
            <a:off x="2057759" y="6109844"/>
            <a:ext cx="361281" cy="178953"/>
          </a:xfrm>
          <a:prstGeom prst="rightArrow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0" scaled="0"/>
          </a:gradFill>
          <a:ln>
            <a:solidFill>
              <a:srgbClr val="17375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>
            <a:spLocks noChangeAspect="1"/>
          </p:cNvSpPr>
          <p:nvPr/>
        </p:nvSpPr>
        <p:spPr>
          <a:xfrm rot="10800000">
            <a:off x="2057760" y="5168090"/>
            <a:ext cx="361281" cy="178953"/>
          </a:xfrm>
          <a:prstGeom prst="rightArrow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0" scaled="0"/>
          </a:gradFill>
          <a:ln>
            <a:solidFill>
              <a:srgbClr val="17375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2467476" y="4610876"/>
            <a:ext cx="4328337" cy="2198520"/>
            <a:chOff x="2120329" y="4610876"/>
            <a:chExt cx="4328337" cy="2198520"/>
          </a:xfrm>
        </p:grpSpPr>
        <p:pic>
          <p:nvPicPr>
            <p:cNvPr id="11" name="Picture 10" descr="target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329" y="4610876"/>
              <a:ext cx="4328337" cy="219852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594548" y="4755000"/>
              <a:ext cx="571716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HWRF</a:t>
              </a:r>
              <a:endParaRPr lang="en-US" sz="12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626920" y="4756201"/>
              <a:ext cx="681046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ECMWF</a:t>
              </a:r>
              <a:endParaRPr lang="en-US" sz="1200" dirty="0"/>
            </a:p>
          </p:txBody>
        </p:sp>
      </p:grpSp>
      <p:sp>
        <p:nvSpPr>
          <p:cNvPr id="28" name="Right Arrow 27"/>
          <p:cNvSpPr>
            <a:spLocks noChangeAspect="1"/>
          </p:cNvSpPr>
          <p:nvPr/>
        </p:nvSpPr>
        <p:spPr>
          <a:xfrm rot="5400000">
            <a:off x="7352794" y="4648077"/>
            <a:ext cx="361281" cy="178953"/>
          </a:xfrm>
          <a:prstGeom prst="rightArrow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0" scaled="0"/>
          </a:gradFill>
          <a:ln>
            <a:solidFill>
              <a:srgbClr val="17375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>
            <a:spLocks noChangeAspect="1"/>
          </p:cNvSpPr>
          <p:nvPr/>
        </p:nvSpPr>
        <p:spPr>
          <a:xfrm rot="5400000">
            <a:off x="7846579" y="4649174"/>
            <a:ext cx="361281" cy="178953"/>
          </a:xfrm>
          <a:prstGeom prst="rightArrow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0" scaled="0"/>
          </a:gradFill>
          <a:ln>
            <a:solidFill>
              <a:srgbClr val="17375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>
            <a:spLocks noChangeAspect="1"/>
          </p:cNvSpPr>
          <p:nvPr/>
        </p:nvSpPr>
        <p:spPr>
          <a:xfrm rot="5400000">
            <a:off x="8325530" y="4648077"/>
            <a:ext cx="361281" cy="178953"/>
          </a:xfrm>
          <a:prstGeom prst="rightArrow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0" scaled="0"/>
          </a:gradFill>
          <a:ln>
            <a:solidFill>
              <a:srgbClr val="17375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6917267" y="4960368"/>
            <a:ext cx="22267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CIMSS GOES water vapor AMVs showing outflow around the northern semicircle of Matthew</a:t>
            </a:r>
          </a:p>
        </p:txBody>
      </p:sp>
    </p:spTree>
    <p:extLst>
      <p:ext uri="{BB962C8B-B14F-4D97-AF65-F5344CB8AC3E}">
        <p14:creationId xmlns:p14="http://schemas.microsoft.com/office/powerpoint/2010/main" val="3286461718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 txBox="1">
            <a:spLocks noGrp="1"/>
          </p:cNvSpPr>
          <p:nvPr>
            <p:ph type="body" idx="1"/>
          </p:nvPr>
        </p:nvSpPr>
        <p:spPr>
          <a:xfrm>
            <a:off x="0" y="658237"/>
            <a:ext cx="9144000" cy="133459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  <a:buNone/>
            </a:pPr>
            <a:r>
              <a:rPr lang="en-US" sz="2400" b="1" dirty="0" smtClean="0">
                <a:solidFill>
                  <a:schemeClr val="dk1"/>
                </a:solidFill>
                <a:ea typeface="Arial"/>
                <a:cs typeface="Arial"/>
                <a:sym typeface="Arial"/>
                <a:rtl val="0"/>
              </a:rPr>
              <a:t>Mission Highlights</a:t>
            </a:r>
            <a:endParaRPr lang="en-US" sz="2400" b="1" dirty="0">
              <a:solidFill>
                <a:schemeClr val="dk1"/>
              </a:solidFill>
              <a:ea typeface="Arial"/>
              <a:cs typeface="Arial"/>
              <a:sym typeface="Arial"/>
              <a:rtl val="0"/>
            </a:endParaRPr>
          </a:p>
          <a:p>
            <a:pPr marL="452438" indent="-22225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</a:pPr>
            <a:r>
              <a:rPr lang="en-US" sz="2000" dirty="0" smtClean="0"/>
              <a:t>NASA AFRC to NASA AFRC; </a:t>
            </a:r>
            <a:r>
              <a:rPr lang="en-US" sz="2000" dirty="0" err="1" smtClean="0"/>
              <a:t>take-off</a:t>
            </a:r>
            <a:r>
              <a:rPr lang="en-US" sz="2000" dirty="0"/>
              <a:t>: 0224 UTC; </a:t>
            </a:r>
            <a:r>
              <a:rPr lang="en-US" sz="2000" dirty="0" smtClean="0"/>
              <a:t>landing</a:t>
            </a:r>
            <a:r>
              <a:rPr lang="en-US" sz="2000" dirty="0"/>
              <a:t>: 0230 UTC</a:t>
            </a:r>
            <a:endParaRPr lang="en-US" sz="2000" dirty="0" smtClean="0"/>
          </a:p>
          <a:p>
            <a:pPr marL="452438" indent="-22225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</a:pPr>
            <a:r>
              <a:rPr lang="en-US" sz="2000" dirty="0" smtClean="0"/>
              <a:t>Objectives: sample the inner core of Matthew &amp; upper-level outflow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  <a:ea typeface="Arial"/>
                <a:cs typeface="Arial"/>
                <a:sym typeface="Arial"/>
                <a:rtl val="0"/>
              </a:rPr>
              <a:t>2016 NOAA SHOUT: Matthew (07-08 Oct 2016)</a:t>
            </a: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F12B9-58E5-D647-9765-DF531A50D812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59668" y="2447556"/>
            <a:ext cx="2193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buFont typeface="Arial"/>
              <a:buChar char="•"/>
            </a:pPr>
            <a:r>
              <a:rPr lang="en-US" dirty="0" smtClean="0"/>
              <a:t>Global Hawk track</a:t>
            </a:r>
          </a:p>
          <a:p>
            <a:pPr marL="117475" indent="-117475">
              <a:buFont typeface="Arial"/>
              <a:buChar char="•"/>
            </a:pPr>
            <a:r>
              <a:rPr lang="en-US" dirty="0" smtClean="0"/>
              <a:t>24h 06m mission</a:t>
            </a:r>
          </a:p>
          <a:p>
            <a:pPr marL="117475" indent="-117475">
              <a:buFont typeface="Arial"/>
              <a:buChar char="•"/>
            </a:pPr>
            <a:r>
              <a:rPr lang="en-US" dirty="0" smtClean="0"/>
              <a:t>39 GPS </a:t>
            </a:r>
            <a:r>
              <a:rPr lang="en-US" dirty="0" err="1" smtClean="0"/>
              <a:t>dropsondes</a:t>
            </a: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1743" t="49011" r="11089" b="12223"/>
          <a:stretch/>
        </p:blipFill>
        <p:spPr>
          <a:xfrm>
            <a:off x="57316" y="1992826"/>
            <a:ext cx="2819286" cy="1832828"/>
          </a:xfrm>
          <a:prstGeom prst="rect">
            <a:avLst/>
          </a:prstGeom>
        </p:spPr>
      </p:pic>
      <p:pic>
        <p:nvPicPr>
          <p:cNvPr id="34" name="image106.png" descr="HAMSR_20161006_13UTC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5514816" y="4172870"/>
            <a:ext cx="3530956" cy="1780567"/>
          </a:xfrm>
          <a:prstGeom prst="rect">
            <a:avLst/>
          </a:prstGeom>
          <a:ln/>
        </p:spPr>
      </p:pic>
      <p:sp>
        <p:nvSpPr>
          <p:cNvPr id="35" name="TextBox 34"/>
          <p:cNvSpPr txBox="1"/>
          <p:nvPr/>
        </p:nvSpPr>
        <p:spPr>
          <a:xfrm>
            <a:off x="6514" y="6250539"/>
            <a:ext cx="3219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HIWRAP x-section:</a:t>
            </a:r>
          </a:p>
          <a:p>
            <a:pPr algn="ctr"/>
            <a:r>
              <a:rPr lang="en-US" dirty="0" smtClean="0"/>
              <a:t>center crossing (1246-1328 </a:t>
            </a:r>
            <a:r>
              <a:rPr lang="en-US" dirty="0"/>
              <a:t>UTC</a:t>
            </a:r>
            <a:r>
              <a:rPr lang="en-US" dirty="0" smtClean="0"/>
              <a:t>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724941" y="2436702"/>
            <a:ext cx="1496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Center Drop</a:t>
            </a:r>
          </a:p>
          <a:p>
            <a:pPr algn="ctr"/>
            <a:r>
              <a:rPr lang="en-US" dirty="0" smtClean="0"/>
              <a:t>1326z</a:t>
            </a:r>
          </a:p>
          <a:p>
            <a:pPr algn="ctr"/>
            <a:r>
              <a:rPr lang="en-US" dirty="0" smtClean="0"/>
              <a:t>944.5 </a:t>
            </a:r>
            <a:r>
              <a:rPr lang="en-US" dirty="0" err="1" smtClean="0"/>
              <a:t>h</a:t>
            </a:r>
            <a:r>
              <a:rPr lang="en-US" dirty="0" err="1" smtClean="0"/>
              <a:t>Pa</a:t>
            </a:r>
            <a:endParaRPr lang="en-US" dirty="0"/>
          </a:p>
          <a:p>
            <a:pPr algn="ctr"/>
            <a:r>
              <a:rPr lang="en-US" dirty="0" smtClean="0"/>
              <a:t>5 </a:t>
            </a:r>
            <a:r>
              <a:rPr lang="en-US" dirty="0" err="1" smtClean="0"/>
              <a:t>kt</a:t>
            </a:r>
            <a:r>
              <a:rPr lang="en-US" dirty="0" smtClean="0"/>
              <a:t> @ 175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460662" y="5957410"/>
            <a:ext cx="55851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TC </a:t>
            </a:r>
            <a:r>
              <a:rPr lang="en-US" dirty="0"/>
              <a:t>w</a:t>
            </a:r>
            <a:r>
              <a:rPr lang="en-US" dirty="0" smtClean="0"/>
              <a:t>arm core analyses derived from (left) GH </a:t>
            </a:r>
            <a:r>
              <a:rPr lang="en-US" dirty="0" err="1" smtClean="0"/>
              <a:t>dropsondes</a:t>
            </a:r>
            <a:r>
              <a:rPr lang="en-US" dirty="0" smtClean="0"/>
              <a:t> and </a:t>
            </a:r>
            <a:r>
              <a:rPr lang="en-US" dirty="0" smtClean="0"/>
              <a:t>RAOBs </a:t>
            </a:r>
            <a:r>
              <a:rPr lang="en-US" dirty="0" smtClean="0"/>
              <a:t>and </a:t>
            </a:r>
            <a:r>
              <a:rPr lang="en-US" dirty="0" smtClean="0"/>
              <a:t>(center, right) HAMSR </a:t>
            </a:r>
            <a:r>
              <a:rPr lang="en-US" dirty="0" smtClean="0"/>
              <a:t>Channel 5 (54.4 GHz; weighting function ~150 </a:t>
            </a:r>
            <a:r>
              <a:rPr lang="en-US" dirty="0" err="1" smtClean="0"/>
              <a:t>hPa</a:t>
            </a:r>
            <a:r>
              <a:rPr lang="en-US" dirty="0" smtClean="0"/>
              <a:t>).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57316" y="3922386"/>
            <a:ext cx="3123439" cy="2424565"/>
            <a:chOff x="57316" y="4007056"/>
            <a:chExt cx="3123439" cy="2424565"/>
          </a:xfrm>
        </p:grpSpPr>
        <p:pic>
          <p:nvPicPr>
            <p:cNvPr id="33" name="image26.png" descr="http://meso-a.gsfc.nasa.gov/912/radar/storm/SHOUT/HIWRAP_KML/HIWRAP_RealTimeVerticalPlot.png"/>
            <p:cNvPicPr/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57316" y="4007056"/>
              <a:ext cx="3123439" cy="2349294"/>
            </a:xfrm>
            <a:prstGeom prst="rect">
              <a:avLst/>
            </a:prstGeom>
            <a:ln/>
          </p:spPr>
        </p:pic>
        <p:sp>
          <p:nvSpPr>
            <p:cNvPr id="16" name="TextBox 15"/>
            <p:cNvSpPr txBox="1"/>
            <p:nvPr/>
          </p:nvSpPr>
          <p:spPr>
            <a:xfrm>
              <a:off x="2357748" y="6093067"/>
              <a:ext cx="4817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eye</a:t>
              </a:r>
              <a:endParaRPr lang="en-US" sz="1600" dirty="0"/>
            </a:p>
          </p:txBody>
        </p:sp>
        <p:sp>
          <p:nvSpPr>
            <p:cNvPr id="8" name="Left Bracket 7"/>
            <p:cNvSpPr>
              <a:spLocks noChangeAspect="1"/>
            </p:cNvSpPr>
            <p:nvPr/>
          </p:nvSpPr>
          <p:spPr>
            <a:xfrm rot="16200000">
              <a:off x="2588739" y="6044231"/>
              <a:ext cx="25236" cy="315455"/>
            </a:xfrm>
            <a:prstGeom prst="leftBracket">
              <a:avLst/>
            </a:prstGeom>
            <a:ln>
              <a:solidFill>
                <a:srgbClr val="17375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257800" y="2061188"/>
            <a:ext cx="2600156" cy="1922338"/>
            <a:chOff x="5257800" y="2061188"/>
            <a:chExt cx="2600156" cy="1922338"/>
          </a:xfrm>
        </p:grpSpPr>
        <p:pic>
          <p:nvPicPr>
            <p:cNvPr id="32" name="image19.png" descr="centerpass_20161007_1326Z.PNG"/>
            <p:cNvPicPr/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5257800" y="2061188"/>
              <a:ext cx="2600156" cy="1922338"/>
            </a:xfrm>
            <a:prstGeom prst="rect">
              <a:avLst/>
            </a:prstGeom>
            <a:ln/>
          </p:spPr>
        </p:pic>
        <p:sp>
          <p:nvSpPr>
            <p:cNvPr id="12" name="Or 11"/>
            <p:cNvSpPr/>
            <p:nvPr/>
          </p:nvSpPr>
          <p:spPr>
            <a:xfrm>
              <a:off x="6379172" y="2813578"/>
              <a:ext cx="244070" cy="244070"/>
            </a:xfrm>
            <a:prstGeom prst="flowChartOr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201614L_1007_1326Z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662" y="4172870"/>
            <a:ext cx="2054154" cy="178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5777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 txBox="1">
            <a:spLocks noGrp="1"/>
          </p:cNvSpPr>
          <p:nvPr>
            <p:ph type="body" idx="1"/>
          </p:nvPr>
        </p:nvSpPr>
        <p:spPr>
          <a:xfrm>
            <a:off x="0" y="582033"/>
            <a:ext cx="9144000" cy="19325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  <a:buNone/>
            </a:pPr>
            <a:r>
              <a:rPr lang="en-US" sz="2400" b="1" dirty="0" smtClean="0">
                <a:solidFill>
                  <a:schemeClr val="dk1"/>
                </a:solidFill>
                <a:ea typeface="Arial"/>
                <a:cs typeface="Arial"/>
                <a:sym typeface="Arial"/>
                <a:rtl val="0"/>
              </a:rPr>
              <a:t>Mission Highlights</a:t>
            </a:r>
            <a:endParaRPr lang="en-US" sz="2400" b="1" dirty="0">
              <a:solidFill>
                <a:schemeClr val="dk1"/>
              </a:solidFill>
              <a:ea typeface="Arial"/>
              <a:cs typeface="Arial"/>
              <a:sym typeface="Arial"/>
              <a:rtl val="0"/>
            </a:endParaRPr>
          </a:p>
          <a:p>
            <a:pPr marL="347663" indent="-177800" defTabSz="347663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</a:pPr>
            <a:r>
              <a:rPr lang="en-US" sz="2000" dirty="0" smtClean="0"/>
              <a:t>NASA AFRC to NASA AFRC; </a:t>
            </a:r>
            <a:r>
              <a:rPr lang="en-US" sz="2000" dirty="0" err="1" smtClean="0"/>
              <a:t>take-off</a:t>
            </a:r>
            <a:r>
              <a:rPr lang="en-US" sz="2000" dirty="0" smtClean="0"/>
              <a:t>: 0300 UTC; landing: 0347 UTC</a:t>
            </a:r>
          </a:p>
          <a:p>
            <a:pPr marL="347663" indent="-177800" defTabSz="347663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</a:pPr>
            <a:r>
              <a:rPr lang="en-US" sz="2000" dirty="0" smtClean="0"/>
              <a:t>Objectives</a:t>
            </a:r>
            <a:r>
              <a:rPr lang="en-US" sz="2000" dirty="0"/>
              <a:t>: Sample </a:t>
            </a:r>
            <a:r>
              <a:rPr lang="en-US" sz="2000" dirty="0" smtClean="0"/>
              <a:t>Matthew &amp; model </a:t>
            </a:r>
            <a:r>
              <a:rPr lang="en-US" sz="2000" dirty="0"/>
              <a:t>sensitivity areas (HWRF and ECMWF) </a:t>
            </a:r>
            <a:r>
              <a:rPr lang="en-US" sz="2000" dirty="0" smtClean="0"/>
              <a:t>E of and near </a:t>
            </a:r>
            <a:r>
              <a:rPr lang="en-US" sz="2000" dirty="0"/>
              <a:t>the storm environment, and in the </a:t>
            </a:r>
            <a:r>
              <a:rPr lang="en-US" sz="2000" dirty="0" err="1" smtClean="0"/>
              <a:t>GMex</a:t>
            </a:r>
            <a:r>
              <a:rPr lang="en-US" sz="2000" dirty="0" smtClean="0"/>
              <a:t> (SE advance of E coast trough).</a:t>
            </a:r>
          </a:p>
          <a:p>
            <a:pPr marL="347663" indent="-177800" defTabSz="347663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</a:pPr>
            <a:r>
              <a:rPr lang="en-US" sz="2000" dirty="0" smtClean="0"/>
              <a:t>NHC declared post-tropical at 0900 UTC (GPS </a:t>
            </a:r>
            <a:r>
              <a:rPr lang="en-US" sz="2000" dirty="0" err="1" smtClean="0"/>
              <a:t>sondes</a:t>
            </a:r>
            <a:r>
              <a:rPr lang="en-US" sz="2000" dirty="0" smtClean="0"/>
              <a:t> &gt;&gt; maintain H-force winds)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  <a:ea typeface="Arial"/>
                <a:cs typeface="Arial"/>
                <a:sym typeface="Arial"/>
                <a:rtl val="0"/>
              </a:rPr>
              <a:t>2016 NOAA SHOUT: Matthew (09-10 Oct 2016)</a:t>
            </a: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F12B9-58E5-D647-9765-DF531A50D812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32200" y="3105362"/>
            <a:ext cx="2193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buFont typeface="Arial"/>
              <a:buChar char="•"/>
            </a:pPr>
            <a:r>
              <a:rPr lang="en-US" dirty="0" smtClean="0"/>
              <a:t>Global Hawk track</a:t>
            </a:r>
          </a:p>
          <a:p>
            <a:pPr marL="117475" indent="-117475">
              <a:buFont typeface="Arial"/>
              <a:buChar char="•"/>
            </a:pPr>
            <a:r>
              <a:rPr lang="en-US" dirty="0" smtClean="0"/>
              <a:t>24h 47m mission</a:t>
            </a:r>
          </a:p>
          <a:p>
            <a:pPr marL="117475" indent="-117475">
              <a:buFont typeface="Arial"/>
              <a:buChar char="•"/>
            </a:pPr>
            <a:r>
              <a:rPr lang="en-US" dirty="0" smtClean="0"/>
              <a:t>62 GPS </a:t>
            </a:r>
            <a:r>
              <a:rPr lang="en-US" dirty="0" err="1" smtClean="0"/>
              <a:t>dropsondes</a:t>
            </a:r>
            <a:endParaRPr lang="en-US" dirty="0" smtClean="0"/>
          </a:p>
        </p:txBody>
      </p:sp>
      <p:sp>
        <p:nvSpPr>
          <p:cNvPr id="36" name="TextBox 35"/>
          <p:cNvSpPr txBox="1"/>
          <p:nvPr/>
        </p:nvSpPr>
        <p:spPr>
          <a:xfrm>
            <a:off x="6616383" y="5869826"/>
            <a:ext cx="2434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Global Hawk HDVIS camera: near the center of Matthew (1910 UTC)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" y="5002703"/>
            <a:ext cx="20573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</a:t>
            </a:r>
            <a:r>
              <a:rPr lang="en-US" dirty="0" smtClean="0"/>
              <a:t>ensitivity targets </a:t>
            </a:r>
            <a:r>
              <a:rPr lang="en-US" dirty="0" smtClean="0"/>
              <a:t>for </a:t>
            </a:r>
            <a:r>
              <a:rPr lang="en-US" dirty="0" smtClean="0"/>
              <a:t>reducing uncertainty amongst the model ensemble members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079865" y="4629129"/>
            <a:ext cx="4343400" cy="2180267"/>
            <a:chOff x="2452413" y="4629129"/>
            <a:chExt cx="4343400" cy="2180267"/>
          </a:xfrm>
        </p:grpSpPr>
        <p:pic>
          <p:nvPicPr>
            <p:cNvPr id="6" name="Picture 5" descr="target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2413" y="4629129"/>
              <a:ext cx="4343400" cy="2180267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916295" y="4777225"/>
              <a:ext cx="571716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HWRF</a:t>
              </a:r>
              <a:endParaRPr lang="en-US" sz="12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964542" y="4775251"/>
              <a:ext cx="681046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ECMWF</a:t>
              </a:r>
              <a:endParaRPr lang="en-US" sz="1200" dirty="0"/>
            </a:p>
          </p:txBody>
        </p:sp>
      </p:grpSp>
      <p:pic>
        <p:nvPicPr>
          <p:cNvPr id="26" name="image77.jpg" descr="http://asp-interface-2.arc.nasa.gov/cameras/cpl_quicklook/hdvis-20161009-190923.1476068977.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777252" y="4348535"/>
            <a:ext cx="2103120" cy="1562345"/>
          </a:xfrm>
          <a:prstGeom prst="rect">
            <a:avLst/>
          </a:prstGeom>
          <a:ln/>
        </p:spPr>
      </p:pic>
      <p:pic>
        <p:nvPicPr>
          <p:cNvPr id="27" name="image73.png" descr="track_20161009.PNG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177804" y="2623864"/>
            <a:ext cx="3454396" cy="1933871"/>
          </a:xfrm>
          <a:prstGeom prst="rect">
            <a:avLst/>
          </a:prstGeom>
          <a:ln/>
        </p:spPr>
      </p:pic>
      <p:grpSp>
        <p:nvGrpSpPr>
          <p:cNvPr id="11" name="Group 10"/>
          <p:cNvGrpSpPr/>
          <p:nvPr/>
        </p:nvGrpSpPr>
        <p:grpSpPr>
          <a:xfrm>
            <a:off x="6437833" y="2530767"/>
            <a:ext cx="2442539" cy="1709778"/>
            <a:chOff x="6437833" y="2530767"/>
            <a:chExt cx="2442539" cy="1709778"/>
          </a:xfrm>
        </p:grpSpPr>
        <p:pic>
          <p:nvPicPr>
            <p:cNvPr id="9" name="Picture 8" descr="D20161009_164153_Pskewt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7833" y="2530767"/>
              <a:ext cx="2442539" cy="170977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616383" y="3602490"/>
              <a:ext cx="118929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1641 UTC</a:t>
              </a:r>
            </a:p>
            <a:p>
              <a:r>
                <a:rPr lang="en-US" sz="1400" dirty="0" smtClean="0"/>
                <a:t>68 </a:t>
              </a:r>
              <a:r>
                <a:rPr lang="en-US" sz="1400" dirty="0" err="1" smtClean="0"/>
                <a:t>kt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sfc</a:t>
              </a:r>
              <a:r>
                <a:rPr lang="en-US" sz="1400" dirty="0" smtClean="0"/>
                <a:t> wind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77804" y="2589996"/>
            <a:ext cx="3454397" cy="1967739"/>
            <a:chOff x="177804" y="2589996"/>
            <a:chExt cx="3454397" cy="1967739"/>
          </a:xfrm>
        </p:grpSpPr>
        <p:pic>
          <p:nvPicPr>
            <p:cNvPr id="17" name="image34.jpg" descr="image1.JPG"/>
            <p:cNvPicPr/>
            <p:nvPr/>
          </p:nvPicPr>
          <p:blipFill rotWithShape="1">
            <a:blip r:embed="rId7"/>
            <a:srcRect l="65" t="-60" r="1104" b="-60"/>
            <a:stretch/>
          </p:blipFill>
          <p:spPr>
            <a:xfrm>
              <a:off x="177804" y="2623864"/>
              <a:ext cx="3454396" cy="1933871"/>
            </a:xfrm>
            <a:prstGeom prst="rect">
              <a:avLst/>
            </a:prstGeom>
            <a:ln/>
          </p:spPr>
        </p:pic>
        <p:sp>
          <p:nvSpPr>
            <p:cNvPr id="3" name="TextBox 2"/>
            <p:cNvSpPr txBox="1"/>
            <p:nvPr/>
          </p:nvSpPr>
          <p:spPr>
            <a:xfrm>
              <a:off x="177805" y="2589996"/>
              <a:ext cx="345439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1 last track adjustment: 62h 56m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524597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6_all_gh_trk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144" y="3368566"/>
            <a:ext cx="6082035" cy="3445425"/>
          </a:xfrm>
          <a:prstGeom prst="rect">
            <a:avLst/>
          </a:prstGeom>
        </p:spPr>
      </p:pic>
      <p:sp>
        <p:nvSpPr>
          <p:cNvPr id="416" name="Shape 416"/>
          <p:cNvSpPr txBox="1">
            <a:spLocks noGrp="1"/>
          </p:cNvSpPr>
          <p:nvPr>
            <p:ph type="body" idx="1"/>
          </p:nvPr>
        </p:nvSpPr>
        <p:spPr>
          <a:xfrm>
            <a:off x="0" y="781664"/>
            <a:ext cx="9144000" cy="27193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  <a:buNone/>
            </a:pPr>
            <a:r>
              <a:rPr lang="en-US" sz="2400" b="1" dirty="0" smtClean="0">
                <a:solidFill>
                  <a:schemeClr val="dk1"/>
                </a:solidFill>
                <a:ea typeface="Arial"/>
                <a:cs typeface="Arial"/>
                <a:sym typeface="Arial"/>
                <a:rtl val="0"/>
              </a:rPr>
              <a:t>Mission summaries, </a:t>
            </a:r>
            <a:r>
              <a:rPr lang="en-US" sz="2400" b="1" dirty="0" err="1">
                <a:solidFill>
                  <a:schemeClr val="dk1"/>
                </a:solidFill>
                <a:ea typeface="Arial"/>
                <a:cs typeface="Arial"/>
                <a:sym typeface="Arial"/>
                <a:rtl val="0"/>
              </a:rPr>
              <a:t>d</a:t>
            </a:r>
            <a:r>
              <a:rPr lang="en-US" sz="2400" b="1" dirty="0" err="1" smtClean="0">
                <a:solidFill>
                  <a:schemeClr val="dk1"/>
                </a:solidFill>
                <a:ea typeface="Arial"/>
                <a:cs typeface="Arial"/>
                <a:sym typeface="Arial"/>
                <a:rtl val="0"/>
              </a:rPr>
              <a:t>ropsonde</a:t>
            </a:r>
            <a:r>
              <a:rPr lang="en-US" sz="2400" b="1" dirty="0" smtClean="0">
                <a:solidFill>
                  <a:schemeClr val="dk1"/>
                </a:solidFill>
                <a:ea typeface="Arial"/>
                <a:cs typeface="Arial"/>
                <a:sym typeface="Arial"/>
                <a:rtl val="0"/>
              </a:rPr>
              <a:t> logs, AVAPs data (available 1-2 weeks)</a:t>
            </a:r>
          </a:p>
          <a:p>
            <a:pPr marL="452438" indent="-22225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</a:pPr>
            <a:r>
              <a:rPr lang="en-US" sz="2000" dirty="0">
                <a:hlinkClick r:id="rId4" action="ppaction://hlinkfile"/>
              </a:rPr>
              <a:t>ftp://ftp.aoml.noaa.gov/pub/hrd/data/global_hawk/shout2016</a:t>
            </a:r>
            <a:r>
              <a:rPr lang="en-US" sz="2000" dirty="0" smtClean="0">
                <a:hlinkClick r:id="rId4" action="ppaction://hlinkfile"/>
              </a:rPr>
              <a:t>/</a:t>
            </a:r>
            <a:r>
              <a:rPr lang="en-US" sz="2000" dirty="0" smtClean="0"/>
              <a:t> 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  <a:buNone/>
            </a:pPr>
            <a:r>
              <a:rPr lang="en-US" sz="2400" b="1" dirty="0" smtClean="0">
                <a:solidFill>
                  <a:schemeClr val="dk1"/>
                </a:solidFill>
                <a:ea typeface="Arial"/>
                <a:cs typeface="Arial"/>
                <a:sym typeface="Arial"/>
                <a:rtl val="0"/>
              </a:rPr>
              <a:t>HAMSR data (not yet available)</a:t>
            </a:r>
            <a:endParaRPr lang="en-US" sz="2400" b="1" dirty="0">
              <a:solidFill>
                <a:schemeClr val="dk1"/>
              </a:solidFill>
              <a:ea typeface="Arial"/>
              <a:cs typeface="Arial"/>
              <a:sym typeface="Arial"/>
              <a:rtl val="0"/>
            </a:endParaRPr>
          </a:p>
          <a:p>
            <a:pPr marL="452438" indent="-22225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</a:pPr>
            <a:r>
              <a:rPr lang="en-US" sz="2000" dirty="0">
                <a:hlinkClick r:id="rId5"/>
              </a:rPr>
              <a:t>https://microwavescience.jpl.nasa.gov/instruments/hamsr</a:t>
            </a:r>
            <a:r>
              <a:rPr lang="en-US" sz="2000" dirty="0" smtClean="0">
                <a:hlinkClick r:id="rId5"/>
              </a:rPr>
              <a:t>/</a:t>
            </a:r>
            <a:r>
              <a:rPr lang="en-US" sz="2000" dirty="0" smtClean="0"/>
              <a:t>  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  <a:buNone/>
            </a:pPr>
            <a:r>
              <a:rPr lang="en-US" sz="2400" b="1" dirty="0" smtClean="0">
                <a:solidFill>
                  <a:schemeClr val="dk1"/>
                </a:solidFill>
                <a:ea typeface="Arial"/>
                <a:cs typeface="Arial"/>
                <a:sym typeface="Arial"/>
                <a:rtl val="0"/>
              </a:rPr>
              <a:t>HIWRAP data </a:t>
            </a:r>
            <a:r>
              <a:rPr lang="en-US" sz="2400" b="1" dirty="0">
                <a:solidFill>
                  <a:schemeClr val="dk1"/>
                </a:solidFill>
                <a:ea typeface="Arial"/>
                <a:cs typeface="Arial"/>
                <a:sym typeface="Arial"/>
                <a:rtl val="0"/>
              </a:rPr>
              <a:t>(not yet available</a:t>
            </a:r>
            <a:r>
              <a:rPr lang="en-US" sz="2400" b="1" dirty="0" smtClean="0">
                <a:solidFill>
                  <a:schemeClr val="dk1"/>
                </a:solidFill>
                <a:ea typeface="Arial"/>
                <a:cs typeface="Arial"/>
                <a:sym typeface="Arial"/>
                <a:rtl val="0"/>
              </a:rPr>
              <a:t>)</a:t>
            </a:r>
          </a:p>
          <a:p>
            <a:pPr marL="452438" indent="-22225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</a:pPr>
            <a:r>
              <a:rPr lang="en-US" sz="2000" dirty="0" smtClean="0">
                <a:hlinkClick r:id="rId6"/>
              </a:rPr>
              <a:t>http</a:t>
            </a:r>
            <a:r>
              <a:rPr lang="en-US" sz="2000" dirty="0">
                <a:hlinkClick r:id="rId6"/>
              </a:rPr>
              <a:t>://har.gsfc.nasa.gov/index.php?section=</a:t>
            </a:r>
            <a:r>
              <a:rPr lang="en-US" sz="2000" dirty="0" smtClean="0">
                <a:hlinkClick r:id="rId6"/>
              </a:rPr>
              <a:t>13</a:t>
            </a:r>
            <a:r>
              <a:rPr lang="en-US" sz="2000" dirty="0" smtClean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00"/>
                </a:solidFill>
                <a:ea typeface="Arial"/>
                <a:cs typeface="Arial"/>
                <a:sym typeface="Arial"/>
                <a:rtl val="0"/>
              </a:rPr>
              <a:t>SHOUT </a:t>
            </a:r>
            <a:r>
              <a:rPr lang="en-US" sz="4000" dirty="0" smtClean="0">
                <a:solidFill>
                  <a:srgbClr val="000000"/>
                </a:solidFill>
                <a:ea typeface="Arial"/>
                <a:cs typeface="Arial"/>
                <a:sym typeface="Arial"/>
                <a:rtl val="0"/>
              </a:rPr>
              <a:t>2016 </a:t>
            </a:r>
            <a:r>
              <a:rPr lang="en-US" sz="4000" dirty="0">
                <a:solidFill>
                  <a:srgbClr val="000000"/>
                </a:solidFill>
                <a:ea typeface="Arial"/>
                <a:cs typeface="Arial"/>
                <a:sym typeface="Arial"/>
                <a:rtl val="0"/>
              </a:rPr>
              <a:t>Deployment</a:t>
            </a:r>
            <a:endParaRPr lang="en-US" sz="4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F12B9-58E5-D647-9765-DF531A50D812}" type="slidenum">
              <a:rPr lang="en-US" smtClean="0"/>
              <a:t>6</a:t>
            </a:fld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6191909" y="3533665"/>
            <a:ext cx="1439463" cy="910182"/>
            <a:chOff x="6681583" y="2999051"/>
            <a:chExt cx="1439463" cy="910182"/>
          </a:xfrm>
        </p:grpSpPr>
        <p:sp>
          <p:nvSpPr>
            <p:cNvPr id="24" name="Rectangle 23"/>
            <p:cNvSpPr/>
            <p:nvPr/>
          </p:nvSpPr>
          <p:spPr>
            <a:xfrm>
              <a:off x="6681583" y="3034130"/>
              <a:ext cx="1355709" cy="8751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6753551" y="2999051"/>
              <a:ext cx="1367495" cy="901715"/>
              <a:chOff x="7435850" y="2104869"/>
              <a:chExt cx="1367495" cy="901715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7435850" y="2104869"/>
                <a:ext cx="1241710" cy="276999"/>
                <a:chOff x="7435850" y="2104869"/>
                <a:chExt cx="1241710" cy="276999"/>
              </a:xfrm>
            </p:grpSpPr>
            <p:grpSp>
              <p:nvGrpSpPr>
                <p:cNvPr id="10" name="Group 9"/>
                <p:cNvGrpSpPr/>
                <p:nvPr/>
              </p:nvGrpSpPr>
              <p:grpSpPr>
                <a:xfrm>
                  <a:off x="7435850" y="2260600"/>
                  <a:ext cx="457200" cy="0"/>
                  <a:chOff x="7435850" y="2260600"/>
                  <a:chExt cx="457200" cy="0"/>
                </a:xfrm>
              </p:grpSpPr>
              <p:cxnSp>
                <p:nvCxnSpPr>
                  <p:cNvPr id="7" name="Straight Connector 6"/>
                  <p:cNvCxnSpPr/>
                  <p:nvPr/>
                </p:nvCxnSpPr>
                <p:spPr>
                  <a:xfrm>
                    <a:off x="7435850" y="2260600"/>
                    <a:ext cx="228600" cy="0"/>
                  </a:xfrm>
                  <a:prstGeom prst="line">
                    <a:avLst/>
                  </a:prstGeom>
                  <a:ln>
                    <a:solidFill>
                      <a:srgbClr val="293C93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" name="Straight Connector 8"/>
                  <p:cNvCxnSpPr/>
                  <p:nvPr/>
                </p:nvCxnSpPr>
                <p:spPr>
                  <a:xfrm>
                    <a:off x="7664450" y="2260600"/>
                    <a:ext cx="228600" cy="0"/>
                  </a:xfrm>
                  <a:prstGeom prst="line">
                    <a:avLst/>
                  </a:prstGeom>
                  <a:ln>
                    <a:solidFill>
                      <a:srgbClr val="476596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8" name="TextBox 7"/>
                <p:cNvSpPr txBox="1"/>
                <p:nvPr/>
              </p:nvSpPr>
              <p:spPr>
                <a:xfrm>
                  <a:off x="7842250" y="2104869"/>
                  <a:ext cx="83531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Gaston (2)</a:t>
                  </a:r>
                  <a:endParaRPr lang="en-US" sz="1200" dirty="0"/>
                </a:p>
              </p:txBody>
            </p:sp>
          </p:grpSp>
          <p:grpSp>
            <p:nvGrpSpPr>
              <p:cNvPr id="15" name="Group 14"/>
              <p:cNvGrpSpPr/>
              <p:nvPr/>
            </p:nvGrpSpPr>
            <p:grpSpPr>
              <a:xfrm>
                <a:off x="7435850" y="2306251"/>
                <a:ext cx="1338942" cy="276999"/>
                <a:chOff x="7435850" y="2306251"/>
                <a:chExt cx="1338942" cy="276999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7435850" y="2457450"/>
                  <a:ext cx="228600" cy="0"/>
                </a:xfrm>
                <a:prstGeom prst="line">
                  <a:avLst/>
                </a:prstGeom>
                <a:ln>
                  <a:solidFill>
                    <a:srgbClr val="358F58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>
                  <a:off x="7664450" y="2457450"/>
                  <a:ext cx="228600" cy="0"/>
                </a:xfrm>
                <a:prstGeom prst="line">
                  <a:avLst/>
                </a:prstGeom>
                <a:ln>
                  <a:solidFill>
                    <a:srgbClr val="6BAE9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TextBox 12"/>
                <p:cNvSpPr txBox="1"/>
                <p:nvPr/>
              </p:nvSpPr>
              <p:spPr>
                <a:xfrm>
                  <a:off x="7842250" y="2306251"/>
                  <a:ext cx="93254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err="1" smtClean="0"/>
                    <a:t>Hermine</a:t>
                  </a:r>
                  <a:r>
                    <a:rPr lang="en-US" sz="1200" dirty="0" smtClean="0"/>
                    <a:t> (2)</a:t>
                  </a:r>
                  <a:endParaRPr lang="en-US" sz="1200" dirty="0"/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7435850" y="2656417"/>
                <a:ext cx="228600" cy="0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7664450" y="2656417"/>
                <a:ext cx="228600" cy="0"/>
              </a:xfrm>
              <a:prstGeom prst="line">
                <a:avLst/>
              </a:prstGeom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7842250" y="2515814"/>
                <a:ext cx="63340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Karl (2)</a:t>
                </a:r>
                <a:endParaRPr lang="en-US" sz="1200" dirty="0"/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>
                <a:off x="7664450" y="2876552"/>
                <a:ext cx="228600" cy="0"/>
              </a:xfrm>
              <a:prstGeom prst="line">
                <a:avLst/>
              </a:prstGeom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" name="Group 17"/>
              <p:cNvGrpSpPr/>
              <p:nvPr/>
            </p:nvGrpSpPr>
            <p:grpSpPr>
              <a:xfrm>
                <a:off x="7435850" y="2729585"/>
                <a:ext cx="1367495" cy="276999"/>
                <a:chOff x="7435850" y="2729585"/>
                <a:chExt cx="1367495" cy="276999"/>
              </a:xfrm>
            </p:grpSpPr>
            <p:cxnSp>
              <p:nvCxnSpPr>
                <p:cNvPr id="20" name="Straight Connector 19"/>
                <p:cNvCxnSpPr/>
                <p:nvPr/>
              </p:nvCxnSpPr>
              <p:spPr>
                <a:xfrm>
                  <a:off x="7435850" y="2876552"/>
                  <a:ext cx="228600" cy="0"/>
                </a:xfrm>
                <a:prstGeom prst="line">
                  <a:avLst/>
                </a:prstGeom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TextBox 21"/>
                <p:cNvSpPr txBox="1"/>
                <p:nvPr/>
              </p:nvSpPr>
              <p:spPr>
                <a:xfrm>
                  <a:off x="7842250" y="2729585"/>
                  <a:ext cx="96109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Matthew (3)</a:t>
                  </a:r>
                  <a:endParaRPr lang="en-US" sz="1200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989577837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21075</TotalTime>
  <Words>611</Words>
  <Application>Microsoft Macintosh PowerPoint</Application>
  <PresentationFormat>On-screen Show (4:3)</PresentationFormat>
  <Paragraphs>78</Paragraphs>
  <Slides>6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HS3 Flights Over Edouard</dc:title>
  <dc:creator>Scott Braun</dc:creator>
  <cp:lastModifiedBy>Jason P. Dunion</cp:lastModifiedBy>
  <cp:revision>464</cp:revision>
  <dcterms:created xsi:type="dcterms:W3CDTF">2014-11-08T22:36:57Z</dcterms:created>
  <dcterms:modified xsi:type="dcterms:W3CDTF">2016-10-19T20:48:28Z</dcterms:modified>
</cp:coreProperties>
</file>