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2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B25"/>
    <a:srgbClr val="E3BF33"/>
    <a:srgbClr val="E02520"/>
    <a:srgbClr val="E80F1F"/>
    <a:srgbClr val="B2E243"/>
    <a:srgbClr val="C60D19"/>
    <a:srgbClr val="680915"/>
    <a:srgbClr val="FA942D"/>
    <a:srgbClr val="F3FA3D"/>
    <a:srgbClr val="F3F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 autoAdjust="0"/>
    <p:restoredTop sz="88438" autoAdjust="0"/>
  </p:normalViewPr>
  <p:slideViewPr>
    <p:cSldViewPr snapToGrid="0" snapToObjects="1">
      <p:cViewPr>
        <p:scale>
          <a:sx n="150" d="100"/>
          <a:sy n="150" d="100"/>
        </p:scale>
        <p:origin x="-3032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A280-77B0-D843-B80A-67DBC200F51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897B-8824-A54E-8EF7-C1BCBCFF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4E00-C884-7D46-AEEA-BFD525218B37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8452-E69A-2146-81D8-19BF7B3CB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="1" baseline="0" dirty="0" smtClean="0"/>
              <a:t>Click next: </a:t>
            </a:r>
            <a:r>
              <a:rPr lang="en-US" baseline="0" dirty="0" smtClean="0"/>
              <a:t>the GOES IR (left) and GOES IR 6-hr brightness temp trend imagery will play (hourly 6-hr loop from 1345-1945z</a:t>
            </a:r>
            <a:r>
              <a:rPr lang="en-US" baseline="0" dirty="0" smtClean="0"/>
              <a:t>)…loops slowly </a:t>
            </a:r>
            <a:r>
              <a:rPr lang="en-US" baseline="0" smtClean="0"/>
              <a:t>butonly</a:t>
            </a:r>
            <a:r>
              <a:rPr lang="en-US" baseline="0" dirty="0" smtClean="0"/>
              <a:t> takes a few seconds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Note the yellow to red ring in the differencing imagery (that’s a </a:t>
            </a:r>
            <a:r>
              <a:rPr lang="en-US" baseline="0" dirty="0" smtClean="0"/>
              <a:t>diurnal </a:t>
            </a:r>
            <a:r>
              <a:rPr lang="en-US" baseline="0" dirty="0" smtClean="0"/>
              <a:t>pulse </a:t>
            </a:r>
            <a:r>
              <a:rPr lang="en-US" baseline="0" dirty="0" smtClean="0"/>
              <a:t>that’s propagating away from the storm…right </a:t>
            </a:r>
            <a:r>
              <a:rPr lang="en-US" baseline="0" dirty="0" smtClean="0"/>
              <a:t>on the diurnal clock)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Click next</a:t>
            </a:r>
            <a:r>
              <a:rPr lang="en-US" baseline="0" dirty="0" smtClean="0"/>
              <a:t>: this shows a HDSS </a:t>
            </a:r>
            <a:r>
              <a:rPr lang="en-US" baseline="0" dirty="0" err="1" smtClean="0"/>
              <a:t>sonde</a:t>
            </a:r>
            <a:r>
              <a:rPr lang="en-US" baseline="0" dirty="0" smtClean="0"/>
              <a:t> (202023 UTC) dropped along the diurnal pulse ~275 km NW of the </a:t>
            </a:r>
            <a:r>
              <a:rPr lang="en-US" baseline="0" dirty="0" smtClean="0"/>
              <a:t>center (black circle on the IR differencing image)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Take-Away #1: there are a few consistent things that seem to show up near the diurnal pulses (all seen in this sounding): a) enhanced mid to upper-level outflow, b) an interesting mid-level temperature inversion (possibly sublimation-induced)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 #2: we know that diurnal pulses are associated with surges of outward radial winds and surges in mid to upper-level ice (CDO expands</a:t>
            </a:r>
            <a:r>
              <a:rPr lang="en-US" baseline="0" dirty="0" smtClean="0"/>
              <a:t>) &gt;&gt; these characteristics of the diurnal pulse may help set up these unique soundings. 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Take-away #3: We’re starting to look at soundings that sampled diurnal pulses in other storms and are seeing similar soundings </a:t>
            </a:r>
            <a:r>
              <a:rPr lang="en-US" baseline="0" dirty="0" smtClean="0"/>
              <a:t>(e.g. mid to upper-level enhanced </a:t>
            </a:r>
            <a:r>
              <a:rPr lang="en-US" baseline="0" dirty="0" smtClean="0"/>
              <a:t>outflow, TINV, strong VWS across the TINV).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8452-E69A-2146-81D8-19BF7B3CB0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5372-55C6-6D41-B20A-3DEC557E66E1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73B3-973E-F144-AE7D-6A8E2E945CDD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C305-CF7D-7343-9791-B8C7456B7F1B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3AE-5BAC-6F4A-B545-3D44FF0C4E45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C33-B9B8-7048-AE82-F404868DD4BE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C9B-83F9-3D4C-BD5B-DF09844FF18E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D8B9-4A79-E54C-9EF5-F162F3E61803}" type="datetime1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79B9-64A2-E94F-9D8C-F956B2527CB4}" type="datetime1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E0A5-61C3-6340-8362-C6B5ED18A7AD}" type="datetime1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4552-D4F9-3844-9D2C-ADD1251DA1A3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2250-B613-3D4B-86D0-6CDB99FE204E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1F4-49BC-1142-ACC5-D6FEB9C1C755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4" Type="http://schemas.openxmlformats.org/officeDocument/2006/relationships/image" Target="../media/image12.jpg"/><Relationship Id="rId15" Type="http://schemas.openxmlformats.org/officeDocument/2006/relationships/image" Target="../media/image13.jpg"/><Relationship Id="rId16" Type="http://schemas.openxmlformats.org/officeDocument/2006/relationships/image" Target="../media/image14.jp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1440" y="2103120"/>
            <a:ext cx="8961120" cy="4389120"/>
            <a:chOff x="91440" y="2103120"/>
            <a:chExt cx="8961120" cy="4389120"/>
          </a:xfrm>
        </p:grpSpPr>
        <p:pic>
          <p:nvPicPr>
            <p:cNvPr id="11" name="Picture 10" descr="ir_20151023_1345z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2103120"/>
              <a:ext cx="4389120" cy="4389120"/>
            </a:xfrm>
            <a:prstGeom prst="rect">
              <a:avLst/>
            </a:prstGeom>
          </p:spPr>
        </p:pic>
        <p:pic>
          <p:nvPicPr>
            <p:cNvPr id="12" name="Picture 11" descr="20151023_1345z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440" y="2103120"/>
              <a:ext cx="4389120" cy="438912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9747" y="2098949"/>
            <a:ext cx="8962813" cy="4393291"/>
            <a:chOff x="89747" y="2098949"/>
            <a:chExt cx="8962813" cy="4393291"/>
          </a:xfrm>
        </p:grpSpPr>
        <p:pic>
          <p:nvPicPr>
            <p:cNvPr id="16" name="Picture 15" descr="ir_20151023_1445z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7" y="2103120"/>
              <a:ext cx="4389120" cy="4389120"/>
            </a:xfrm>
            <a:prstGeom prst="rect">
              <a:avLst/>
            </a:prstGeom>
          </p:spPr>
        </p:pic>
        <p:pic>
          <p:nvPicPr>
            <p:cNvPr id="17" name="Picture 16" descr="20151023_1445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440" y="2098949"/>
              <a:ext cx="4389120" cy="438912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91440" y="2098949"/>
            <a:ext cx="8959427" cy="4393291"/>
            <a:chOff x="91440" y="2098949"/>
            <a:chExt cx="8959427" cy="4393291"/>
          </a:xfrm>
        </p:grpSpPr>
        <p:pic>
          <p:nvPicPr>
            <p:cNvPr id="19" name="Picture 18" descr="ir_20151023_1545z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2103120"/>
              <a:ext cx="4389120" cy="4389120"/>
            </a:xfrm>
            <a:prstGeom prst="rect">
              <a:avLst/>
            </a:prstGeom>
          </p:spPr>
        </p:pic>
        <p:pic>
          <p:nvPicPr>
            <p:cNvPr id="20" name="Picture 19" descr="20151023_1545z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47" y="2098949"/>
              <a:ext cx="4389120" cy="438912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9747" y="2098949"/>
            <a:ext cx="8962813" cy="4393291"/>
            <a:chOff x="89747" y="2098949"/>
            <a:chExt cx="8962813" cy="4393291"/>
          </a:xfrm>
        </p:grpSpPr>
        <p:pic>
          <p:nvPicPr>
            <p:cNvPr id="22" name="Picture 21" descr="ir_20151023_1645z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7" y="2098949"/>
              <a:ext cx="4389120" cy="4389120"/>
            </a:xfrm>
            <a:prstGeom prst="rect">
              <a:avLst/>
            </a:prstGeom>
          </p:spPr>
        </p:pic>
        <p:pic>
          <p:nvPicPr>
            <p:cNvPr id="23" name="Picture 22" descr="20151023_1645z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440" y="2103120"/>
              <a:ext cx="4389120" cy="4389120"/>
            </a:xfrm>
            <a:prstGeom prst="rect">
              <a:avLst/>
            </a:prstGeom>
          </p:spPr>
        </p:pic>
      </p:grp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52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cs typeface="Arial"/>
              </a:rPr>
              <a:t>Hurricane Patricia: TC Diurnal </a:t>
            </a:r>
            <a:r>
              <a:rPr lang="en-US" sz="3200" dirty="0" smtClean="0">
                <a:cs typeface="Arial"/>
              </a:rPr>
              <a:t>Cycle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cs typeface="Arial"/>
              </a:rPr>
              <a:t>ONR TCI WB-57 mission: 23 Oct 2015</a:t>
            </a:r>
          </a:p>
          <a:p>
            <a:pPr algn="ctr">
              <a:lnSpc>
                <a:spcPct val="80000"/>
              </a:lnSpc>
            </a:pPr>
            <a:endParaRPr lang="en-US" sz="1000" i="1" dirty="0" smtClean="0">
              <a:cs typeface="Arial"/>
            </a:endParaRPr>
          </a:p>
          <a:p>
            <a:pPr algn="ctr">
              <a:lnSpc>
                <a:spcPct val="80000"/>
              </a:lnSpc>
            </a:pPr>
            <a:endParaRPr lang="en-US" sz="1000" i="1" dirty="0"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sz="2000" i="1" u="sng" dirty="0" smtClean="0">
                <a:cs typeface="Arial"/>
              </a:rPr>
              <a:t>Objective</a:t>
            </a:r>
            <a:r>
              <a:rPr lang="en-US" sz="2000" i="1" dirty="0" smtClean="0">
                <a:cs typeface="Arial"/>
              </a:rPr>
              <a:t>: Investigate the relationship between TC diurnal pulses &amp; </a:t>
            </a:r>
          </a:p>
          <a:p>
            <a:pPr algn="ctr">
              <a:lnSpc>
                <a:spcPct val="80000"/>
              </a:lnSpc>
            </a:pPr>
            <a:r>
              <a:rPr lang="en-US" sz="2000" i="1" dirty="0" smtClean="0">
                <a:cs typeface="Arial"/>
              </a:rPr>
              <a:t>TC outflow, thermodynamics, vertical wind shear, and static stability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47" y="1737782"/>
            <a:ext cx="438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GOES </a:t>
            </a:r>
            <a:r>
              <a:rPr lang="en-US" sz="2000" i="1" dirty="0" smtClean="0"/>
              <a:t>Infrared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61747" y="1724240"/>
            <a:ext cx="438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GOES IR 6-hr Temp Trend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1440" y="2098949"/>
            <a:ext cx="8959427" cy="4389120"/>
            <a:chOff x="91440" y="2098949"/>
            <a:chExt cx="8959427" cy="4389120"/>
          </a:xfrm>
        </p:grpSpPr>
        <p:pic>
          <p:nvPicPr>
            <p:cNvPr id="33" name="Picture 32" descr="ir_20151023_1745z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2098949"/>
              <a:ext cx="4389120" cy="4389120"/>
            </a:xfrm>
            <a:prstGeom prst="rect">
              <a:avLst/>
            </a:prstGeom>
          </p:spPr>
        </p:pic>
        <p:pic>
          <p:nvPicPr>
            <p:cNvPr id="34" name="Picture 33" descr="20151023_1745z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47" y="2098949"/>
              <a:ext cx="4389120" cy="438912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9747" y="2098949"/>
            <a:ext cx="8961120" cy="4393291"/>
            <a:chOff x="89747" y="2098949"/>
            <a:chExt cx="8961120" cy="4393291"/>
          </a:xfrm>
        </p:grpSpPr>
        <p:pic>
          <p:nvPicPr>
            <p:cNvPr id="36" name="Picture 35" descr="ir_20151023_1845z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7" y="2098949"/>
              <a:ext cx="4389120" cy="4389120"/>
            </a:xfrm>
            <a:prstGeom prst="rect">
              <a:avLst/>
            </a:prstGeom>
          </p:spPr>
        </p:pic>
        <p:pic>
          <p:nvPicPr>
            <p:cNvPr id="37" name="Picture 36" descr="20151023_1845z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47" y="2103120"/>
              <a:ext cx="4389120" cy="438912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9747" y="2098949"/>
            <a:ext cx="8961120" cy="4393291"/>
            <a:chOff x="89747" y="2098949"/>
            <a:chExt cx="8961120" cy="4393291"/>
          </a:xfrm>
        </p:grpSpPr>
        <p:pic>
          <p:nvPicPr>
            <p:cNvPr id="39" name="Picture 38" descr="ir_20151023_1945z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7" y="2103120"/>
              <a:ext cx="4389120" cy="4389120"/>
            </a:xfrm>
            <a:prstGeom prst="rect">
              <a:avLst/>
            </a:prstGeom>
          </p:spPr>
        </p:pic>
        <p:pic>
          <p:nvPicPr>
            <p:cNvPr id="40" name="Picture 39" descr="20151023_1945z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47" y="2098949"/>
              <a:ext cx="4389120" cy="43891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694" y="2098949"/>
            <a:ext cx="6495631" cy="4441780"/>
            <a:chOff x="-1694" y="2098949"/>
            <a:chExt cx="6495631" cy="444178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98949"/>
              <a:ext cx="4663441" cy="4389120"/>
              <a:chOff x="-1" y="2098949"/>
              <a:chExt cx="4663441" cy="438912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0" y="2098949"/>
                <a:ext cx="4663440" cy="4389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-1" y="2098949"/>
                <a:ext cx="4661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HDSS Skew-T</a:t>
                </a:r>
                <a:endParaRPr lang="en-US" sz="2000" i="1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1694" y="2660904"/>
              <a:ext cx="6495631" cy="3879825"/>
              <a:chOff x="-1694" y="2660904"/>
              <a:chExt cx="6495631" cy="38798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341537" y="3530601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-1694" y="2660904"/>
                <a:ext cx="4663440" cy="3264408"/>
                <a:chOff x="-1694" y="2660904"/>
                <a:chExt cx="4663440" cy="3264408"/>
              </a:xfrm>
            </p:grpSpPr>
            <p:pic>
              <p:nvPicPr>
                <p:cNvPr id="48" name="Picture 47" descr="ZZ_20151023-202023-6-E-85D7.datskewt.png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694" y="2660904"/>
                  <a:ext cx="4663440" cy="3264408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2316058" y="3559943"/>
                  <a:ext cx="1789009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Enhanced outflow above ~500 </a:t>
                  </a:r>
                  <a:r>
                    <a:rPr lang="en-US" sz="1600" dirty="0" err="1" smtClean="0"/>
                    <a:t>hPa</a:t>
                  </a:r>
                  <a:endParaRPr lang="en-US" sz="1600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336054" y="4702777"/>
                  <a:ext cx="229582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</a:t>
                  </a:r>
                  <a:r>
                    <a:rPr lang="en-US" dirty="0" smtClean="0"/>
                    <a:t>nversion layer (1.4</a:t>
                  </a:r>
                  <a:r>
                    <a:rPr lang="en-US" baseline="30000" dirty="0" smtClean="0"/>
                    <a:t>o</a:t>
                  </a:r>
                  <a:r>
                    <a:rPr lang="en-US" dirty="0" smtClean="0"/>
                    <a:t>C)</a:t>
                  </a:r>
                  <a:r>
                    <a:rPr lang="en-US" baseline="30000" dirty="0" smtClean="0"/>
                    <a:t> </a:t>
                  </a:r>
                </a:p>
                <a:p>
                  <a:pPr marL="285750" indent="-112713">
                    <a:buFont typeface="Arial"/>
                    <a:buChar char="•"/>
                  </a:pPr>
                  <a:r>
                    <a:rPr lang="en-US" sz="1400" dirty="0" smtClean="0"/>
                    <a:t>23 </a:t>
                  </a:r>
                  <a:r>
                    <a:rPr lang="en-US" sz="1400" dirty="0" err="1" smtClean="0"/>
                    <a:t>kt</a:t>
                  </a:r>
                  <a:r>
                    <a:rPr lang="en-US" sz="1400" dirty="0" smtClean="0"/>
                    <a:t> </a:t>
                  </a:r>
                  <a:r>
                    <a:rPr lang="en-US" sz="1400" dirty="0" smtClean="0"/>
                    <a:t>VWS (across TINV)</a:t>
                  </a:r>
                  <a:endParaRPr lang="en-US" sz="1400" dirty="0" smtClean="0"/>
                </a:p>
                <a:p>
                  <a:pPr marL="285750" indent="-112713">
                    <a:buFont typeface="Arial"/>
                    <a:buChar char="•"/>
                  </a:pPr>
                  <a:r>
                    <a:rPr lang="en-US" sz="1400" dirty="0" smtClean="0"/>
                    <a:t>~dry adiabatic </a:t>
                  </a:r>
                  <a:r>
                    <a:rPr lang="en-US" sz="1400" dirty="0" err="1" smtClean="0"/>
                    <a:t>sublayer</a:t>
                  </a:r>
                  <a:endParaRPr lang="en-US" sz="1400" dirty="0" smtClean="0"/>
                </a:p>
                <a:p>
                  <a:pPr marL="285750" indent="-112713">
                    <a:buFont typeface="Arial"/>
                    <a:buChar char="•"/>
                  </a:pPr>
                  <a:r>
                    <a:rPr lang="en-US" sz="1400" dirty="0"/>
                    <a:t>s</a:t>
                  </a:r>
                  <a:r>
                    <a:rPr lang="en-US" sz="1400" dirty="0" smtClean="0"/>
                    <a:t>aturated WRT ice above</a:t>
                  </a:r>
                  <a:endParaRPr lang="en-US" sz="1400" dirty="0" smtClean="0"/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3904827" y="3759200"/>
                  <a:ext cx="447384" cy="1524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3904827" y="3911600"/>
                  <a:ext cx="447384" cy="359833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3911008" y="3911600"/>
                  <a:ext cx="441203" cy="79981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2515387" y="4940127"/>
                  <a:ext cx="615933" cy="8907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32175" y="5849258"/>
                <a:ext cx="4665134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u="sng" dirty="0" smtClean="0"/>
                  <a:t>Hypothesis</a:t>
                </a:r>
                <a:r>
                  <a:rPr lang="en-US" sz="1600" dirty="0" smtClean="0"/>
                  <a:t>: </a:t>
                </a:r>
                <a:r>
                  <a:rPr lang="en-US" sz="1600" dirty="0" smtClean="0"/>
                  <a:t>TC Diurnal pulses and associated radial surges of winds and the cirrus canopy support the unique wind and thermodynamic profiles shown here.</a:t>
                </a:r>
                <a:endParaRPr lang="en-US" sz="1600" dirty="0" smtClean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263813" y="3471332"/>
            <a:ext cx="397933" cy="14687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3258151" y="4806179"/>
            <a:ext cx="172371" cy="4402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694" y="6607258"/>
            <a:ext cx="2834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J. Dunion and G. Tripoli, ONR TCI science team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46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19240</TotalTime>
  <Words>362</Words>
  <Application>Microsoft Macintosh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HS3 Flights Over Edouard</dc:title>
  <dc:creator>Scott Braun</dc:creator>
  <cp:lastModifiedBy>Jason P. Dunion</cp:lastModifiedBy>
  <cp:revision>396</cp:revision>
  <dcterms:created xsi:type="dcterms:W3CDTF">2014-11-08T22:36:57Z</dcterms:created>
  <dcterms:modified xsi:type="dcterms:W3CDTF">2016-04-14T20:12:48Z</dcterms:modified>
</cp:coreProperties>
</file>