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49377600" cy="32918400"/>
  <p:notesSz cx="51206400" cy="31151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0000"/>
    <a:srgbClr val="A3A3A3"/>
    <a:srgbClr val="FFFF00"/>
    <a:srgbClr val="0000FF"/>
    <a:srgbClr val="C7C700"/>
    <a:srgbClr val="009900"/>
    <a:srgbClr val="990099"/>
    <a:srgbClr val="99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-1752" y="-184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7187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t" anchorCtr="0" compatLnSpc="1">
            <a:prstTxWarp prst="textNoShape">
              <a:avLst/>
            </a:prstTxWarp>
          </a:bodyPr>
          <a:lstStyle>
            <a:lvl1pPr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47483647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t" anchorCtr="0" compatLnSpc="1">
            <a:prstTxWarp prst="textNoShape">
              <a:avLst/>
            </a:prstTxWarp>
          </a:bodyPr>
          <a:lstStyle>
            <a:lvl1pPr algn="r"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9586238"/>
            <a:ext cx="22718713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b" anchorCtr="0" compatLnSpc="1">
            <a:prstTxWarp prst="textNoShape">
              <a:avLst/>
            </a:prstTxWarp>
          </a:bodyPr>
          <a:lstStyle>
            <a:lvl1pPr defTabSz="5603875">
              <a:defRPr sz="7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47483647" y="-214748364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36" tIns="280218" rIns="560436" bIns="280218" numCol="1" anchor="b" anchorCtr="0" compatLnSpc="1">
            <a:prstTxWarp prst="textNoShape">
              <a:avLst/>
            </a:prstTxWarp>
          </a:bodyPr>
          <a:lstStyle>
            <a:lvl1pPr algn="r" defTabSz="5603875">
              <a:defRPr sz="7400">
                <a:cs typeface="+mn-cs"/>
              </a:defRPr>
            </a:lvl1pPr>
          </a:lstStyle>
          <a:p>
            <a:pPr>
              <a:defRPr/>
            </a:pPr>
            <a:fld id="{DF189425-7FD4-6142-97EB-47AA1ED4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638" y="10226675"/>
            <a:ext cx="419703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275" y="18653125"/>
            <a:ext cx="345630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862B4-2933-2E4C-B43D-F726ACA43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722D-7155-8B48-B14A-086C980D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2175" y="2925763"/>
            <a:ext cx="10491788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3638" y="2925763"/>
            <a:ext cx="31326137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24C2-417B-1143-A064-5B5917B9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0755-A175-3242-9226-B989DADE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8" y="21153438"/>
            <a:ext cx="419703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8" y="13952538"/>
            <a:ext cx="419703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5C55E-D239-2648-86BC-2F35CD6A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3638" y="9509125"/>
            <a:ext cx="20908962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0" y="9509125"/>
            <a:ext cx="20908963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936A-563C-F94C-B88C-9D857287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7625"/>
            <a:ext cx="444404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563" y="7369175"/>
            <a:ext cx="2181701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563" y="10439400"/>
            <a:ext cx="2181701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2500" y="7369175"/>
            <a:ext cx="2182653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2500" y="10439400"/>
            <a:ext cx="2182653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8A53-8676-5943-9FDB-8CE5A2E1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33ED-9CD3-C846-A5E6-05FB91C5C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7BA4-1A8F-DB4D-B06A-F3924EB18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1311275"/>
            <a:ext cx="1624488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588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563" y="6888163"/>
            <a:ext cx="1624488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2A86-11D1-3846-8885-3D400997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88" y="23042563"/>
            <a:ext cx="296259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988" y="2941638"/>
            <a:ext cx="296259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988" y="25763538"/>
            <a:ext cx="296259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D998-1B94-8849-B225-1A2546AA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3638" y="2925763"/>
            <a:ext cx="419703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3638" y="9509125"/>
            <a:ext cx="41970325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3638" y="29992638"/>
            <a:ext cx="10287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defTabSz="4702175">
              <a:defRPr sz="7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0363" y="29992638"/>
            <a:ext cx="156368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algn="ctr" defTabSz="4702175">
              <a:defRPr sz="7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6963" y="29992638"/>
            <a:ext cx="10287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61" tIns="-194368" rIns="40761" bIns="-194368" numCol="1" anchor="t" anchorCtr="0" compatLnSpc="1">
            <a:prstTxWarp prst="textNoShape">
              <a:avLst/>
            </a:prstTxWarp>
          </a:bodyPr>
          <a:lstStyle>
            <a:lvl1pPr algn="r" defTabSz="4702175">
              <a:defRPr sz="7200">
                <a:cs typeface="+mn-cs"/>
              </a:defRPr>
            </a:lvl1pPr>
          </a:lstStyle>
          <a:p>
            <a:pPr>
              <a:defRPr/>
            </a:pPr>
            <a:fld id="{6F6E2A61-394F-5541-81A2-425BDC33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  <a:ea typeface="+mn-ea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  <a:ea typeface="+mn-ea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5pPr>
      <a:lvl6pPr marL="110378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6pPr>
      <a:lvl7pPr marL="114950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7pPr>
      <a:lvl8pPr marL="119522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8pPr>
      <a:lvl9pPr marL="124094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cgi_danny_20150816_18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" r="903"/>
          <a:stretch/>
        </p:blipFill>
        <p:spPr>
          <a:xfrm>
            <a:off x="901187" y="22962247"/>
            <a:ext cx="9881113" cy="932688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17" name="Text Box 702"/>
          <p:cNvSpPr txBox="1">
            <a:spLocks noChangeArrowheads="1"/>
          </p:cNvSpPr>
          <p:nvPr/>
        </p:nvSpPr>
        <p:spPr bwMode="auto">
          <a:xfrm>
            <a:off x="34606418" y="18547720"/>
            <a:ext cx="14425859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Develop an ECMWF-based Atlantic version of TCGI;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2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Develop a new Pacific version of TCGI that provides TC genesis forecasts in the EPAC &amp; CPAC from ~75</a:t>
            </a:r>
            <a:r>
              <a:rPr lang="en-US" sz="3200" b="1" baseline="30000" dirty="0" smtClean="0">
                <a:latin typeface="Comic Sans MS" charset="0"/>
                <a:cs typeface="+mn-cs"/>
              </a:rPr>
              <a:t>o</a:t>
            </a:r>
            <a:r>
              <a:rPr lang="en-US" sz="3200" b="1" dirty="0" smtClean="0">
                <a:latin typeface="Comic Sans MS" charset="0"/>
                <a:cs typeface="+mn-cs"/>
              </a:rPr>
              <a:t>W to the dateline;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>
                <a:latin typeface="Comic Sans MS" charset="0"/>
                <a:cs typeface="+mn-cs"/>
              </a:rPr>
              <a:t>Test </a:t>
            </a:r>
            <a:r>
              <a:rPr lang="en-US" sz="3200" b="1" dirty="0" smtClean="0">
                <a:latin typeface="Comic Sans MS" charset="0"/>
                <a:cs typeface="+mn-cs"/>
              </a:rPr>
              <a:t>variable TCGI predictor search </a:t>
            </a:r>
            <a:r>
              <a:rPr lang="en-US" sz="3200" b="1" dirty="0">
                <a:latin typeface="Comic Sans MS" charset="0"/>
                <a:cs typeface="+mn-cs"/>
              </a:rPr>
              <a:t>box sizes for 0-48 (e.g. 0-200 km or 0-300 km) and 0-120 </a:t>
            </a:r>
            <a:r>
              <a:rPr lang="en-US" sz="3200" b="1" dirty="0" err="1">
                <a:latin typeface="Comic Sans MS" charset="0"/>
                <a:cs typeface="+mn-cs"/>
              </a:rPr>
              <a:t>hr</a:t>
            </a:r>
            <a:r>
              <a:rPr lang="en-US" sz="3200" b="1" dirty="0">
                <a:latin typeface="Comic Sans MS" charset="0"/>
                <a:cs typeface="+mn-cs"/>
              </a:rPr>
              <a:t> </a:t>
            </a:r>
            <a:r>
              <a:rPr lang="en-US" sz="3200" b="1" dirty="0" smtClean="0">
                <a:latin typeface="Comic Sans MS" charset="0"/>
                <a:cs typeface="+mn-cs"/>
              </a:rPr>
              <a:t>(e.g. 0</a:t>
            </a:r>
            <a:r>
              <a:rPr lang="en-US" sz="3200" b="1" dirty="0">
                <a:latin typeface="Comic Sans MS" charset="0"/>
                <a:cs typeface="+mn-cs"/>
              </a:rPr>
              <a:t>-500 km</a:t>
            </a:r>
            <a:r>
              <a:rPr lang="en-US" sz="3200" b="1" dirty="0" smtClean="0">
                <a:latin typeface="Comic Sans MS" charset="0"/>
                <a:cs typeface="+mn-cs"/>
              </a:rPr>
              <a:t>);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Test 600</a:t>
            </a:r>
            <a:r>
              <a:rPr lang="en-US" sz="3200" b="1" dirty="0">
                <a:latin typeface="Comic Sans MS" charset="0"/>
                <a:cs typeface="+mn-cs"/>
              </a:rPr>
              <a:t>-</a:t>
            </a:r>
            <a:r>
              <a:rPr lang="en-US" sz="3200" b="1" dirty="0" smtClean="0">
                <a:latin typeface="Comic Sans MS" charset="0"/>
                <a:cs typeface="+mn-cs"/>
              </a:rPr>
              <a:t>800/925-1000 </a:t>
            </a:r>
            <a:r>
              <a:rPr lang="en-US" sz="3200" b="1" dirty="0" err="1" smtClean="0">
                <a:latin typeface="Comic Sans MS" charset="0"/>
                <a:cs typeface="+mn-cs"/>
              </a:rPr>
              <a:t>hPa</a:t>
            </a:r>
            <a:r>
              <a:rPr lang="en-US" sz="3200" b="1" dirty="0" smtClean="0">
                <a:latin typeface="Comic Sans MS" charset="0"/>
                <a:cs typeface="+mn-cs"/>
              </a:rPr>
              <a:t> RH and theta</a:t>
            </a:r>
            <a:r>
              <a:rPr lang="en-US" sz="3200" b="1" dirty="0">
                <a:latin typeface="Comic Sans MS" charset="0"/>
                <a:cs typeface="+mn-cs"/>
              </a:rPr>
              <a:t>-e </a:t>
            </a:r>
            <a:r>
              <a:rPr lang="en-US" sz="3200" b="1" dirty="0" smtClean="0">
                <a:latin typeface="Comic Sans MS" charset="0"/>
                <a:cs typeface="+mn-cs"/>
              </a:rPr>
              <a:t>excess predictors; 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Test 850 </a:t>
            </a:r>
            <a:r>
              <a:rPr lang="en-US" sz="3200" b="1" dirty="0" err="1" smtClean="0">
                <a:latin typeface="Comic Sans MS" charset="0"/>
                <a:cs typeface="+mn-cs"/>
              </a:rPr>
              <a:t>hPa</a:t>
            </a:r>
            <a:r>
              <a:rPr lang="en-US" sz="3200" b="1" dirty="0" smtClean="0">
                <a:latin typeface="Comic Sans MS" charset="0"/>
                <a:cs typeface="+mn-cs"/>
              </a:rPr>
              <a:t> GFS </a:t>
            </a:r>
            <a:r>
              <a:rPr lang="en-US" sz="3200" b="1" dirty="0">
                <a:latin typeface="Comic Sans MS" charset="0"/>
                <a:cs typeface="+mn-cs"/>
              </a:rPr>
              <a:t>(or </a:t>
            </a:r>
            <a:r>
              <a:rPr lang="en-US" sz="3200" b="1" dirty="0" smtClean="0">
                <a:latin typeface="Comic Sans MS" charset="0"/>
                <a:cs typeface="+mn-cs"/>
              </a:rPr>
              <a:t>ECMWF) relative </a:t>
            </a:r>
            <a:r>
              <a:rPr lang="en-US" sz="3200" b="1" dirty="0" err="1" smtClean="0">
                <a:latin typeface="Comic Sans MS" charset="0"/>
                <a:cs typeface="+mn-cs"/>
              </a:rPr>
              <a:t>vorticity</a:t>
            </a:r>
            <a:r>
              <a:rPr lang="en-US" sz="3200" b="1" dirty="0" smtClean="0">
                <a:latin typeface="Comic Sans MS" charset="0"/>
                <a:cs typeface="+mn-cs"/>
              </a:rPr>
              <a:t>, 850 </a:t>
            </a:r>
            <a:r>
              <a:rPr lang="en-US" sz="3200" b="1" dirty="0" err="1">
                <a:latin typeface="Comic Sans MS" charset="0"/>
              </a:rPr>
              <a:t>hPa</a:t>
            </a:r>
            <a:r>
              <a:rPr lang="en-US" sz="3200" b="1" dirty="0">
                <a:latin typeface="Comic Sans MS" charset="0"/>
              </a:rPr>
              <a:t> </a:t>
            </a:r>
            <a:r>
              <a:rPr lang="en-US" sz="3200" b="1" dirty="0" err="1" smtClean="0">
                <a:latin typeface="Comic Sans MS" charset="0"/>
                <a:cs typeface="+mn-cs"/>
              </a:rPr>
              <a:t>vorticity</a:t>
            </a:r>
            <a:r>
              <a:rPr lang="en-US" sz="3200" b="1" dirty="0" smtClean="0">
                <a:latin typeface="Comic Sans MS" charset="0"/>
                <a:cs typeface="+mn-cs"/>
              </a:rPr>
              <a:t> x DVG, and 850 </a:t>
            </a:r>
            <a:r>
              <a:rPr lang="en-US" sz="3200" b="1" dirty="0" err="1">
                <a:latin typeface="Comic Sans MS" charset="0"/>
              </a:rPr>
              <a:t>hPa</a:t>
            </a:r>
            <a:r>
              <a:rPr lang="en-US" sz="3200" b="1" dirty="0">
                <a:latin typeface="Comic Sans MS" charset="0"/>
              </a:rPr>
              <a:t> </a:t>
            </a:r>
            <a:r>
              <a:rPr lang="en-US" sz="3200" b="1" dirty="0" smtClean="0">
                <a:latin typeface="Comic Sans MS" charset="0"/>
                <a:cs typeface="+mn-cs"/>
              </a:rPr>
              <a:t>moisture convergence predictors;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Test UW/CIMSS </a:t>
            </a:r>
            <a:r>
              <a:rPr lang="en-US" sz="3200" b="1" dirty="0">
                <a:latin typeface="Comic Sans MS" charset="0"/>
                <a:cs typeface="+mn-cs"/>
              </a:rPr>
              <a:t>t</a:t>
            </a:r>
            <a:r>
              <a:rPr lang="en-US" sz="3200" b="1" dirty="0" smtClean="0">
                <a:latin typeface="Comic Sans MS" charset="0"/>
                <a:cs typeface="+mn-cs"/>
              </a:rPr>
              <a:t>ropical overshooting tops (TOTs) and WWLN lightning density predictors; </a:t>
            </a:r>
          </a:p>
        </p:txBody>
      </p:sp>
      <p:pic>
        <p:nvPicPr>
          <p:cNvPr id="2" name="Picture 1" descr="CIRA_logo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917" y="1436486"/>
            <a:ext cx="5715000" cy="2286000"/>
          </a:xfrm>
          <a:prstGeom prst="rect">
            <a:avLst/>
          </a:prstGeom>
        </p:spPr>
      </p:pic>
      <p:pic>
        <p:nvPicPr>
          <p:cNvPr id="93" name="Picture 92" descr="noaa-transparen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10" y="1116111"/>
            <a:ext cx="2743200" cy="2743200"/>
          </a:xfrm>
          <a:prstGeom prst="rect">
            <a:avLst/>
          </a:prstGeom>
        </p:spPr>
      </p:pic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0" y="622309"/>
            <a:ext cx="4937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i="1" dirty="0" smtClean="0">
                <a:latin typeface="Arial" charset="0"/>
                <a:cs typeface="+mn-cs"/>
              </a:rPr>
              <a:t>The Tropical Cyclone Genesis Index (TCGI) </a:t>
            </a:r>
            <a:endParaRPr lang="en-US" sz="9600" i="1" dirty="0">
              <a:latin typeface="Arial" charset="0"/>
              <a:cs typeface="+mn-cs"/>
            </a:endParaRPr>
          </a:p>
        </p:txBody>
      </p:sp>
      <p:sp>
        <p:nvSpPr>
          <p:cNvPr id="5731" name="Text Box 611"/>
          <p:cNvSpPr txBox="1">
            <a:spLocks noChangeArrowheads="1"/>
          </p:cNvSpPr>
          <p:nvPr/>
        </p:nvSpPr>
        <p:spPr bwMode="auto">
          <a:xfrm>
            <a:off x="1404938" y="5168900"/>
            <a:ext cx="6135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1) TCGI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Background</a:t>
            </a:r>
          </a:p>
        </p:txBody>
      </p:sp>
      <p:sp>
        <p:nvSpPr>
          <p:cNvPr id="5729" name="AutoShape 609"/>
          <p:cNvSpPr>
            <a:spLocks noChangeArrowheads="1"/>
          </p:cNvSpPr>
          <p:nvPr/>
        </p:nvSpPr>
        <p:spPr bwMode="auto">
          <a:xfrm rot="5400000">
            <a:off x="391319" y="5130007"/>
            <a:ext cx="973137" cy="914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0" name="Line 610"/>
          <p:cNvSpPr>
            <a:spLocks noChangeShapeType="1"/>
          </p:cNvSpPr>
          <p:nvPr/>
        </p:nvSpPr>
        <p:spPr bwMode="auto">
          <a:xfrm flipH="1">
            <a:off x="534988" y="6218238"/>
            <a:ext cx="0" cy="26142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42" name="Group 734"/>
          <p:cNvGrpSpPr>
            <a:grpSpLocks/>
          </p:cNvGrpSpPr>
          <p:nvPr/>
        </p:nvGrpSpPr>
        <p:grpSpPr bwMode="auto">
          <a:xfrm>
            <a:off x="538163" y="20226240"/>
            <a:ext cx="1371600" cy="717550"/>
            <a:chOff x="888" y="10833"/>
            <a:chExt cx="864" cy="448"/>
          </a:xfrm>
        </p:grpSpPr>
        <p:sp>
          <p:nvSpPr>
            <p:cNvPr id="5754" name="AutoShape 634"/>
            <p:cNvSpPr>
              <a:spLocks noChangeArrowheads="1"/>
            </p:cNvSpPr>
            <p:nvPr/>
          </p:nvSpPr>
          <p:spPr bwMode="auto">
            <a:xfrm>
              <a:off x="1336" y="1092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55" name="AutoShape 635"/>
            <p:cNvSpPr>
              <a:spLocks noChangeArrowheads="1"/>
            </p:cNvSpPr>
            <p:nvPr/>
          </p:nvSpPr>
          <p:spPr bwMode="auto">
            <a:xfrm>
              <a:off x="1240" y="1083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56" name="Line 636"/>
            <p:cNvSpPr>
              <a:spLocks noChangeShapeType="1"/>
            </p:cNvSpPr>
            <p:nvPr/>
          </p:nvSpPr>
          <p:spPr bwMode="auto">
            <a:xfrm>
              <a:off x="888" y="1102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758" name="Text Box 638"/>
          <p:cNvSpPr txBox="1">
            <a:spLocks noChangeArrowheads="1"/>
          </p:cNvSpPr>
          <p:nvPr/>
        </p:nvSpPr>
        <p:spPr bwMode="auto">
          <a:xfrm>
            <a:off x="1920875" y="20067490"/>
            <a:ext cx="6784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  <a:cs typeface="+mn-cs"/>
              </a:rPr>
              <a:t>Real-</a:t>
            </a:r>
            <a:r>
              <a:rPr lang="en-US" sz="4800" b="1" dirty="0">
                <a:latin typeface="Arial" charset="0"/>
                <a:cs typeface="+mn-cs"/>
              </a:rPr>
              <a:t>time </a:t>
            </a:r>
            <a:r>
              <a:rPr lang="en-US" sz="4800" b="1" dirty="0" smtClean="0">
                <a:latin typeface="Arial" charset="0"/>
                <a:cs typeface="+mn-cs"/>
              </a:rPr>
              <a:t>TCGI Output</a:t>
            </a:r>
            <a:endParaRPr lang="en-US" sz="3600" b="1" dirty="0">
              <a:latin typeface="Arial" charset="0"/>
              <a:cs typeface="+mn-cs"/>
            </a:endParaRPr>
          </a:p>
        </p:txBody>
      </p:sp>
      <p:sp>
        <p:nvSpPr>
          <p:cNvPr id="5772" name="Text Box 652"/>
          <p:cNvSpPr txBox="1">
            <a:spLocks noChangeArrowheads="1"/>
          </p:cNvSpPr>
          <p:nvPr/>
        </p:nvSpPr>
        <p:spPr bwMode="auto">
          <a:xfrm>
            <a:off x="1919288" y="6400800"/>
            <a:ext cx="7162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  <a:cs typeface="+mn-cs"/>
              </a:rPr>
              <a:t>Motivation &amp; Objectives</a:t>
            </a:r>
            <a:endParaRPr lang="en-US" sz="4800" b="1" dirty="0">
              <a:latin typeface="Arial" charset="0"/>
              <a:cs typeface="+mn-cs"/>
            </a:endParaRPr>
          </a:p>
        </p:txBody>
      </p:sp>
      <p:sp>
        <p:nvSpPr>
          <p:cNvPr id="5801" name="Line 681"/>
          <p:cNvSpPr>
            <a:spLocks noChangeShapeType="1"/>
          </p:cNvSpPr>
          <p:nvPr/>
        </p:nvSpPr>
        <p:spPr bwMode="auto">
          <a:xfrm flipH="1">
            <a:off x="19185260" y="6221413"/>
            <a:ext cx="0" cy="26152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46" name="Group 383"/>
          <p:cNvGrpSpPr>
            <a:grpSpLocks/>
          </p:cNvGrpSpPr>
          <p:nvPr/>
        </p:nvGrpSpPr>
        <p:grpSpPr bwMode="auto">
          <a:xfrm>
            <a:off x="19180498" y="6588125"/>
            <a:ext cx="1371600" cy="711200"/>
            <a:chOff x="8055" y="5361"/>
            <a:chExt cx="864" cy="448"/>
          </a:xfrm>
        </p:grpSpPr>
        <p:sp>
          <p:nvSpPr>
            <p:cNvPr id="5803" name="AutoShape 683"/>
            <p:cNvSpPr>
              <a:spLocks noChangeArrowheads="1"/>
            </p:cNvSpPr>
            <p:nvPr/>
          </p:nvSpPr>
          <p:spPr bwMode="auto">
            <a:xfrm>
              <a:off x="8503" y="5457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04" name="AutoShape 684"/>
            <p:cNvSpPr>
              <a:spLocks noChangeArrowheads="1"/>
            </p:cNvSpPr>
            <p:nvPr/>
          </p:nvSpPr>
          <p:spPr bwMode="auto">
            <a:xfrm>
              <a:off x="8407" y="5361"/>
              <a:ext cx="416" cy="35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05" name="Line 685"/>
            <p:cNvSpPr>
              <a:spLocks noChangeShapeType="1"/>
            </p:cNvSpPr>
            <p:nvPr/>
          </p:nvSpPr>
          <p:spPr bwMode="auto">
            <a:xfrm>
              <a:off x="8055" y="5553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819" name="Text Box 699"/>
          <p:cNvSpPr txBox="1">
            <a:spLocks noChangeArrowheads="1"/>
          </p:cNvSpPr>
          <p:nvPr/>
        </p:nvSpPr>
        <p:spPr bwMode="auto">
          <a:xfrm>
            <a:off x="20558448" y="6400800"/>
            <a:ext cx="6068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</a:rPr>
              <a:t>Reliability Diagrams</a:t>
            </a:r>
          </a:p>
        </p:txBody>
      </p:sp>
      <p:sp>
        <p:nvSpPr>
          <p:cNvPr id="5822" name="AutoShape 702"/>
          <p:cNvSpPr>
            <a:spLocks noChangeArrowheads="1"/>
          </p:cNvSpPr>
          <p:nvPr/>
        </p:nvSpPr>
        <p:spPr bwMode="auto">
          <a:xfrm rot="5400000">
            <a:off x="33928836" y="5129213"/>
            <a:ext cx="965200" cy="914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23" name="Line 703"/>
          <p:cNvSpPr>
            <a:spLocks noChangeShapeType="1"/>
          </p:cNvSpPr>
          <p:nvPr/>
        </p:nvSpPr>
        <p:spPr bwMode="auto">
          <a:xfrm flipH="1">
            <a:off x="34047899" y="6218238"/>
            <a:ext cx="0" cy="26152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50" name="Group 652"/>
          <p:cNvGrpSpPr>
            <a:grpSpLocks/>
          </p:cNvGrpSpPr>
          <p:nvPr/>
        </p:nvGrpSpPr>
        <p:grpSpPr bwMode="auto">
          <a:xfrm>
            <a:off x="34043136" y="6588125"/>
            <a:ext cx="1371600" cy="711200"/>
            <a:chOff x="15298" y="4447"/>
            <a:chExt cx="864" cy="448"/>
          </a:xfrm>
        </p:grpSpPr>
        <p:sp>
          <p:nvSpPr>
            <p:cNvPr id="5825" name="AutoShape 705"/>
            <p:cNvSpPr>
              <a:spLocks noChangeArrowheads="1"/>
            </p:cNvSpPr>
            <p:nvPr/>
          </p:nvSpPr>
          <p:spPr bwMode="auto">
            <a:xfrm>
              <a:off x="15746" y="4543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26" name="AutoShape 706"/>
            <p:cNvSpPr>
              <a:spLocks noChangeArrowheads="1"/>
            </p:cNvSpPr>
            <p:nvPr/>
          </p:nvSpPr>
          <p:spPr bwMode="auto">
            <a:xfrm>
              <a:off x="15650" y="4447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27" name="Line 707"/>
            <p:cNvSpPr>
              <a:spLocks noChangeShapeType="1"/>
            </p:cNvSpPr>
            <p:nvPr/>
          </p:nvSpPr>
          <p:spPr bwMode="auto">
            <a:xfrm>
              <a:off x="15298" y="4639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839" name="Text Box 719"/>
          <p:cNvSpPr txBox="1">
            <a:spLocks noChangeArrowheads="1"/>
          </p:cNvSpPr>
          <p:nvPr/>
        </p:nvSpPr>
        <p:spPr bwMode="auto">
          <a:xfrm>
            <a:off x="34940145" y="5165725"/>
            <a:ext cx="128386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3) TCGI: Ongoing &amp; Planned Improvements</a:t>
            </a:r>
            <a:endParaRPr lang="en-US" sz="48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845" name="Text Box 725"/>
          <p:cNvSpPr txBox="1">
            <a:spLocks noChangeArrowheads="1"/>
          </p:cNvSpPr>
          <p:nvPr/>
        </p:nvSpPr>
        <p:spPr bwMode="auto">
          <a:xfrm>
            <a:off x="35415633" y="6399213"/>
            <a:ext cx="6957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  <a:cs typeface="+mn-cs"/>
              </a:rPr>
              <a:t>Expand TCGI Database</a:t>
            </a:r>
            <a:endParaRPr lang="en-US" sz="4800" b="1" dirty="0">
              <a:latin typeface="Arial" charset="0"/>
              <a:cs typeface="+mn-cs"/>
            </a:endParaRPr>
          </a:p>
        </p:txBody>
      </p:sp>
      <p:grpSp>
        <p:nvGrpSpPr>
          <p:cNvPr id="14353" name="Group 733"/>
          <p:cNvGrpSpPr>
            <a:grpSpLocks/>
          </p:cNvGrpSpPr>
          <p:nvPr/>
        </p:nvGrpSpPr>
        <p:grpSpPr bwMode="auto">
          <a:xfrm>
            <a:off x="539750" y="6583680"/>
            <a:ext cx="1371600" cy="711200"/>
            <a:chOff x="835" y="5343"/>
            <a:chExt cx="864" cy="448"/>
          </a:xfrm>
        </p:grpSpPr>
        <p:sp>
          <p:nvSpPr>
            <p:cNvPr id="5849" name="AutoShape 729"/>
            <p:cNvSpPr>
              <a:spLocks noChangeArrowheads="1"/>
            </p:cNvSpPr>
            <p:nvPr/>
          </p:nvSpPr>
          <p:spPr bwMode="auto">
            <a:xfrm>
              <a:off x="1283" y="543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50" name="AutoShape 730"/>
            <p:cNvSpPr>
              <a:spLocks noChangeArrowheads="1"/>
            </p:cNvSpPr>
            <p:nvPr/>
          </p:nvSpPr>
          <p:spPr bwMode="auto">
            <a:xfrm>
              <a:off x="1187" y="534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51" name="Line 731"/>
            <p:cNvSpPr>
              <a:spLocks noChangeShapeType="1"/>
            </p:cNvSpPr>
            <p:nvPr/>
          </p:nvSpPr>
          <p:spPr bwMode="auto">
            <a:xfrm>
              <a:off x="835" y="553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39" name="AutoShape 371"/>
          <p:cNvSpPr>
            <a:spLocks noChangeArrowheads="1"/>
          </p:cNvSpPr>
          <p:nvPr/>
        </p:nvSpPr>
        <p:spPr bwMode="auto">
          <a:xfrm rot="5400000">
            <a:off x="19034448" y="5129213"/>
            <a:ext cx="965200" cy="914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40" name="Text Box 372"/>
          <p:cNvSpPr txBox="1">
            <a:spLocks noChangeArrowheads="1"/>
          </p:cNvSpPr>
          <p:nvPr/>
        </p:nvSpPr>
        <p:spPr bwMode="auto">
          <a:xfrm>
            <a:off x="20052597" y="5165725"/>
            <a:ext cx="13653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2) TCGI Verification (</a:t>
            </a: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North Atlantic) </a:t>
            </a:r>
            <a:endParaRPr 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14356" name="Group 385"/>
          <p:cNvGrpSpPr>
            <a:grpSpLocks/>
          </p:cNvGrpSpPr>
          <p:nvPr/>
        </p:nvGrpSpPr>
        <p:grpSpPr bwMode="auto">
          <a:xfrm>
            <a:off x="19226535" y="16031327"/>
            <a:ext cx="1371600" cy="711200"/>
            <a:chOff x="8058" y="16245"/>
            <a:chExt cx="864" cy="448"/>
          </a:xfrm>
        </p:grpSpPr>
        <p:sp>
          <p:nvSpPr>
            <p:cNvPr id="7547" name="AutoShape 379"/>
            <p:cNvSpPr>
              <a:spLocks noChangeArrowheads="1"/>
            </p:cNvSpPr>
            <p:nvPr/>
          </p:nvSpPr>
          <p:spPr bwMode="auto">
            <a:xfrm>
              <a:off x="8506" y="16341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48" name="AutoShape 380"/>
            <p:cNvSpPr>
              <a:spLocks noChangeArrowheads="1"/>
            </p:cNvSpPr>
            <p:nvPr/>
          </p:nvSpPr>
          <p:spPr bwMode="auto">
            <a:xfrm>
              <a:off x="8410" y="16245"/>
              <a:ext cx="416" cy="35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49" name="Line 381"/>
            <p:cNvSpPr>
              <a:spLocks noChangeShapeType="1"/>
            </p:cNvSpPr>
            <p:nvPr/>
          </p:nvSpPr>
          <p:spPr bwMode="auto">
            <a:xfrm>
              <a:off x="8058" y="16437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50" name="Text Box 382"/>
          <p:cNvSpPr txBox="1">
            <a:spLocks noChangeArrowheads="1"/>
          </p:cNvSpPr>
          <p:nvPr/>
        </p:nvSpPr>
        <p:spPr bwMode="auto">
          <a:xfrm>
            <a:off x="20560035" y="15867814"/>
            <a:ext cx="80179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</a:rPr>
              <a:t>Brier </a:t>
            </a:r>
            <a:r>
              <a:rPr lang="en-US" sz="4800" b="1" dirty="0" smtClean="0">
                <a:latin typeface="Arial" charset="0"/>
              </a:rPr>
              <a:t>Skill (</a:t>
            </a:r>
            <a:r>
              <a:rPr lang="en-US" sz="4800" b="1" dirty="0" err="1" smtClean="0">
                <a:latin typeface="Arial" charset="0"/>
              </a:rPr>
              <a:t>vs</a:t>
            </a:r>
            <a:r>
              <a:rPr lang="en-US" sz="4800" b="1" dirty="0" smtClean="0">
                <a:latin typeface="Arial" charset="0"/>
              </a:rPr>
              <a:t> Climatology)</a:t>
            </a:r>
            <a:endParaRPr lang="en-US" sz="4800" b="1" dirty="0">
              <a:latin typeface="Arial" charset="0"/>
            </a:endParaRPr>
          </a:p>
        </p:txBody>
      </p:sp>
      <p:grpSp>
        <p:nvGrpSpPr>
          <p:cNvPr id="14359" name="Group 651"/>
          <p:cNvGrpSpPr>
            <a:grpSpLocks/>
          </p:cNvGrpSpPr>
          <p:nvPr/>
        </p:nvGrpSpPr>
        <p:grpSpPr bwMode="auto">
          <a:xfrm>
            <a:off x="34071711" y="25017522"/>
            <a:ext cx="1371600" cy="711200"/>
            <a:chOff x="15298" y="10735"/>
            <a:chExt cx="864" cy="448"/>
          </a:xfrm>
        </p:grpSpPr>
        <p:sp>
          <p:nvSpPr>
            <p:cNvPr id="7756" name="AutoShape 588"/>
            <p:cNvSpPr>
              <a:spLocks noChangeArrowheads="1"/>
            </p:cNvSpPr>
            <p:nvPr/>
          </p:nvSpPr>
          <p:spPr bwMode="auto">
            <a:xfrm>
              <a:off x="15746" y="10831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57" name="AutoShape 589"/>
            <p:cNvSpPr>
              <a:spLocks noChangeArrowheads="1"/>
            </p:cNvSpPr>
            <p:nvPr/>
          </p:nvSpPr>
          <p:spPr bwMode="auto">
            <a:xfrm>
              <a:off x="15650" y="10735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58" name="Line 590"/>
            <p:cNvSpPr>
              <a:spLocks noChangeShapeType="1"/>
            </p:cNvSpPr>
            <p:nvPr/>
          </p:nvSpPr>
          <p:spPr bwMode="auto">
            <a:xfrm>
              <a:off x="15298" y="10927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59" name="Text Box 591"/>
          <p:cNvSpPr txBox="1">
            <a:spLocks noChangeArrowheads="1"/>
          </p:cNvSpPr>
          <p:nvPr/>
        </p:nvSpPr>
        <p:spPr bwMode="auto">
          <a:xfrm>
            <a:off x="35387749" y="24827022"/>
            <a:ext cx="87023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</a:rPr>
              <a:t>Experimental Graphical </a:t>
            </a:r>
            <a:r>
              <a:rPr lang="en-US" sz="4800" b="1" dirty="0">
                <a:latin typeface="Arial" charset="0"/>
              </a:rPr>
              <a:t>TCGI</a:t>
            </a:r>
          </a:p>
          <a:p>
            <a:pPr>
              <a:defRPr/>
            </a:pPr>
            <a:endParaRPr lang="en-US" sz="4800" b="1" dirty="0" smtClean="0">
              <a:latin typeface="Arial" charset="0"/>
              <a:cs typeface="+mn-cs"/>
            </a:endParaRPr>
          </a:p>
        </p:txBody>
      </p:sp>
      <p:sp>
        <p:nvSpPr>
          <p:cNvPr id="7870" name="Text Box 702"/>
          <p:cNvSpPr txBox="1">
            <a:spLocks noChangeArrowheads="1"/>
          </p:cNvSpPr>
          <p:nvPr/>
        </p:nvSpPr>
        <p:spPr bwMode="auto">
          <a:xfrm>
            <a:off x="1314565" y="7567613"/>
            <a:ext cx="16750604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The NOAA National Hurricane Center (NHC) issues over 500 Tropical </a:t>
            </a:r>
            <a:r>
              <a:rPr lang="en-US" sz="3200" b="1" dirty="0">
                <a:latin typeface="Comic Sans MS" charset="0"/>
                <a:cs typeface="+mn-cs"/>
              </a:rPr>
              <a:t>W</a:t>
            </a:r>
            <a:r>
              <a:rPr lang="en-US" sz="3200" b="1" dirty="0" smtClean="0">
                <a:latin typeface="Comic Sans MS" charset="0"/>
                <a:cs typeface="+mn-cs"/>
              </a:rPr>
              <a:t>eather Outlook (TWO) genesis forecasts for the North Atlantic each year…yet, there is limited objective guidance to support this effort;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20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</a:rPr>
              <a:t>TCGI was successfully transitioned to operations at NHC in October 2014 and provides real</a:t>
            </a:r>
            <a:r>
              <a:rPr lang="en-US" sz="3200" b="1" dirty="0">
                <a:latin typeface="Comic Sans MS" charset="0"/>
              </a:rPr>
              <a:t>-time, objective, disturbance-centric </a:t>
            </a:r>
            <a:r>
              <a:rPr lang="en-US" sz="3200" b="1" dirty="0" smtClean="0">
                <a:latin typeface="Comic Sans MS" charset="0"/>
              </a:rPr>
              <a:t>guidance for </a:t>
            </a:r>
            <a:r>
              <a:rPr lang="en-US" sz="3200" b="1" dirty="0">
                <a:latin typeface="Comic Sans MS" charset="0"/>
              </a:rPr>
              <a:t>identifying the probability </a:t>
            </a:r>
            <a:r>
              <a:rPr lang="en-US" sz="3200" b="1" dirty="0" smtClean="0">
                <a:latin typeface="Comic Sans MS" charset="0"/>
              </a:rPr>
              <a:t>of TC </a:t>
            </a:r>
            <a:r>
              <a:rPr lang="en-US" sz="3200" b="1" dirty="0">
                <a:latin typeface="Comic Sans MS" charset="0"/>
              </a:rPr>
              <a:t>genesis in the North </a:t>
            </a:r>
            <a:r>
              <a:rPr lang="en-US" sz="3200" b="1" dirty="0" smtClean="0">
                <a:latin typeface="Comic Sans MS" charset="0"/>
              </a:rPr>
              <a:t>Atlantic (0-48 </a:t>
            </a:r>
            <a:r>
              <a:rPr lang="en-US" sz="3200" b="1" dirty="0" err="1" smtClean="0">
                <a:latin typeface="Comic Sans MS" charset="0"/>
              </a:rPr>
              <a:t>hr</a:t>
            </a:r>
            <a:r>
              <a:rPr lang="en-US" sz="3200" b="1" dirty="0" smtClean="0">
                <a:latin typeface="Comic Sans MS" charset="0"/>
              </a:rPr>
              <a:t> &amp; 0-120 </a:t>
            </a:r>
            <a:r>
              <a:rPr lang="en-US" sz="3200" b="1" dirty="0" err="1" smtClean="0">
                <a:latin typeface="Comic Sans MS" charset="0"/>
              </a:rPr>
              <a:t>hr</a:t>
            </a:r>
            <a:r>
              <a:rPr lang="en-US" sz="3200" b="1" dirty="0" smtClean="0">
                <a:latin typeface="Comic Sans MS" charset="0"/>
              </a:rPr>
              <a:t>);</a:t>
            </a:r>
            <a:endParaRPr lang="en-US" sz="3200" b="1" dirty="0">
              <a:latin typeface="Comic Sans MS" charset="0"/>
            </a:endParaRPr>
          </a:p>
        </p:txBody>
      </p:sp>
      <p:grpSp>
        <p:nvGrpSpPr>
          <p:cNvPr id="14364" name="Group 709"/>
          <p:cNvGrpSpPr>
            <a:grpSpLocks/>
          </p:cNvGrpSpPr>
          <p:nvPr/>
        </p:nvGrpSpPr>
        <p:grpSpPr bwMode="auto">
          <a:xfrm>
            <a:off x="538163" y="12001847"/>
            <a:ext cx="1371600" cy="717550"/>
            <a:chOff x="888" y="10833"/>
            <a:chExt cx="864" cy="448"/>
          </a:xfrm>
        </p:grpSpPr>
        <p:sp>
          <p:nvSpPr>
            <p:cNvPr id="7878" name="AutoShape 710"/>
            <p:cNvSpPr>
              <a:spLocks noChangeArrowheads="1"/>
            </p:cNvSpPr>
            <p:nvPr/>
          </p:nvSpPr>
          <p:spPr bwMode="auto">
            <a:xfrm>
              <a:off x="1336" y="10929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79" name="AutoShape 711"/>
            <p:cNvSpPr>
              <a:spLocks noChangeArrowheads="1"/>
            </p:cNvSpPr>
            <p:nvPr/>
          </p:nvSpPr>
          <p:spPr bwMode="auto">
            <a:xfrm>
              <a:off x="1240" y="10833"/>
              <a:ext cx="416" cy="35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0" name="Line 712"/>
            <p:cNvSpPr>
              <a:spLocks noChangeShapeType="1"/>
            </p:cNvSpPr>
            <p:nvPr/>
          </p:nvSpPr>
          <p:spPr bwMode="auto">
            <a:xfrm>
              <a:off x="888" y="11025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1" name="Text Box 713"/>
          <p:cNvSpPr txBox="1">
            <a:spLocks noChangeArrowheads="1"/>
          </p:cNvSpPr>
          <p:nvPr/>
        </p:nvSpPr>
        <p:spPr bwMode="auto">
          <a:xfrm>
            <a:off x="1920875" y="11809759"/>
            <a:ext cx="4870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</a:rPr>
              <a:t>TCGI Predictors</a:t>
            </a:r>
            <a:endParaRPr lang="en-US" sz="4800" b="1" dirty="0">
              <a:latin typeface="Arial" charset="0"/>
            </a:endParaRPr>
          </a:p>
        </p:txBody>
      </p:sp>
      <p:grpSp>
        <p:nvGrpSpPr>
          <p:cNvPr id="14367" name="Group 859"/>
          <p:cNvGrpSpPr>
            <a:grpSpLocks/>
          </p:cNvGrpSpPr>
          <p:nvPr/>
        </p:nvGrpSpPr>
        <p:grpSpPr bwMode="auto">
          <a:xfrm>
            <a:off x="34043136" y="17751312"/>
            <a:ext cx="1371600" cy="711200"/>
            <a:chOff x="15298" y="4447"/>
            <a:chExt cx="864" cy="448"/>
          </a:xfrm>
        </p:grpSpPr>
        <p:sp>
          <p:nvSpPr>
            <p:cNvPr id="8028" name="AutoShape 860"/>
            <p:cNvSpPr>
              <a:spLocks noChangeArrowheads="1"/>
            </p:cNvSpPr>
            <p:nvPr/>
          </p:nvSpPr>
          <p:spPr bwMode="auto">
            <a:xfrm>
              <a:off x="15746" y="4543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29" name="AutoShape 861"/>
            <p:cNvSpPr>
              <a:spLocks noChangeArrowheads="1"/>
            </p:cNvSpPr>
            <p:nvPr/>
          </p:nvSpPr>
          <p:spPr bwMode="auto">
            <a:xfrm>
              <a:off x="15650" y="4447"/>
              <a:ext cx="416" cy="352"/>
            </a:xfrm>
            <a:prstGeom prst="flowChartMerg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30" name="Line 862"/>
            <p:cNvSpPr>
              <a:spLocks noChangeShapeType="1"/>
            </p:cNvSpPr>
            <p:nvPr/>
          </p:nvSpPr>
          <p:spPr bwMode="auto">
            <a:xfrm>
              <a:off x="15298" y="4639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031" name="Text Box 863"/>
          <p:cNvSpPr txBox="1">
            <a:spLocks noChangeArrowheads="1"/>
          </p:cNvSpPr>
          <p:nvPr/>
        </p:nvSpPr>
        <p:spPr bwMode="auto">
          <a:xfrm>
            <a:off x="35373461" y="17578274"/>
            <a:ext cx="92135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atin typeface="Arial" charset="0"/>
              </a:rPr>
              <a:t>Additional TCGI Improvements</a:t>
            </a:r>
            <a:endParaRPr lang="en-US" sz="4800" b="1" dirty="0">
              <a:latin typeface="Arial" charset="0"/>
              <a:cs typeface="+mn-cs"/>
            </a:endParaRP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0" y="3012016"/>
            <a:ext cx="49377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4000" i="1" dirty="0">
                <a:solidFill>
                  <a:srgbClr val="0000FF"/>
                </a:solidFill>
                <a:cs typeface="+mn-cs"/>
              </a:rPr>
              <a:t>	   							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     Jason 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P. Dunion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   	</a:t>
            </a:r>
            <a:r>
              <a:rPr lang="en-US" sz="4000" i="1" dirty="0" smtClean="0">
                <a:solidFill>
                  <a:srgbClr val="0000FF"/>
                </a:solidFill>
              </a:rPr>
              <a:t>Andrea </a:t>
            </a:r>
            <a:r>
              <a:rPr lang="en-US" sz="4000" i="1" dirty="0">
                <a:solidFill>
                  <a:srgbClr val="0000FF"/>
                </a:solidFill>
              </a:rPr>
              <a:t>B. </a:t>
            </a:r>
            <a:r>
              <a:rPr lang="en-US" sz="4000" i="1" dirty="0" smtClean="0">
                <a:solidFill>
                  <a:srgbClr val="0000FF"/>
                </a:solidFill>
              </a:rPr>
              <a:t>Schumacher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	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 </a:t>
            </a:r>
            <a:r>
              <a:rPr lang="en-US" sz="4000" i="1" dirty="0" smtClean="0">
                <a:solidFill>
                  <a:srgbClr val="0000FF"/>
                </a:solidFill>
              </a:rPr>
              <a:t>John Kaplan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	 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Joshua </a:t>
            </a:r>
            <a:r>
              <a:rPr lang="en-US" sz="4000" i="1" dirty="0" err="1">
                <a:solidFill>
                  <a:srgbClr val="0000FF"/>
                </a:solidFill>
                <a:cs typeface="+mn-cs"/>
              </a:rPr>
              <a:t>Cossuth</a:t>
            </a:r>
            <a:r>
              <a:rPr lang="en-US" sz="4000" i="1" dirty="0">
                <a:solidFill>
                  <a:srgbClr val="0000FF"/>
                </a:solidFill>
                <a:cs typeface="+mn-cs"/>
              </a:rPr>
              <a:t>				</a:t>
            </a:r>
            <a:r>
              <a:rPr lang="en-US" sz="4000" i="1" dirty="0" smtClean="0">
                <a:solidFill>
                  <a:srgbClr val="0000FF"/>
                </a:solidFill>
                <a:cs typeface="+mn-cs"/>
              </a:rPr>
              <a:t>           Kate D. Musgrave				            Paul Leighton</a:t>
            </a:r>
            <a:endParaRPr lang="en-US" sz="4000" i="1" dirty="0">
              <a:solidFill>
                <a:srgbClr val="0000FF"/>
              </a:solidFill>
              <a:cs typeface="+mn-cs"/>
            </a:endParaRPr>
          </a:p>
          <a:p>
            <a:pPr lvl="1">
              <a:defRPr/>
            </a:pPr>
            <a:r>
              <a:rPr lang="en-US" sz="2800" i="1" dirty="0">
                <a:solidFill>
                  <a:srgbClr val="0000FF"/>
                </a:solidFill>
                <a:cs typeface="+mn-cs"/>
              </a:rPr>
              <a:t>		   					 		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Univ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. of Miami/CIMAS- NOAA/AOML/HRD      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 </a:t>
            </a:r>
            <a:r>
              <a:rPr lang="en-US" sz="2800" i="1" dirty="0" smtClean="0">
                <a:solidFill>
                  <a:srgbClr val="0000FF"/>
                </a:solidFill>
              </a:rPr>
              <a:t>Colorado </a:t>
            </a:r>
            <a:r>
              <a:rPr lang="en-US" sz="2800" i="1" dirty="0">
                <a:solidFill>
                  <a:srgbClr val="0000FF"/>
                </a:solidFill>
              </a:rPr>
              <a:t>State University-</a:t>
            </a:r>
            <a:r>
              <a:rPr lang="en-US" sz="2800" i="1" dirty="0" smtClean="0">
                <a:solidFill>
                  <a:srgbClr val="0000FF"/>
                </a:solidFill>
              </a:rPr>
              <a:t>CIRA             NOAA</a:t>
            </a:r>
            <a:r>
              <a:rPr lang="en-US" sz="2800" i="1" dirty="0">
                <a:solidFill>
                  <a:srgbClr val="0000FF"/>
                </a:solidFill>
              </a:rPr>
              <a:t>/AOML/HRD	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	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  NRL-Monterey</a:t>
            </a:r>
            <a:r>
              <a:rPr lang="en-US" sz="2800" i="1" dirty="0">
                <a:solidFill>
                  <a:srgbClr val="0000FF"/>
                </a:solidFill>
                <a:cs typeface="+mn-cs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	       		          </a:t>
            </a:r>
            <a:r>
              <a:rPr lang="en-US" sz="2800" i="1" dirty="0" smtClean="0">
                <a:solidFill>
                  <a:srgbClr val="0000FF"/>
                </a:solidFill>
              </a:rPr>
              <a:t>Colorado </a:t>
            </a:r>
            <a:r>
              <a:rPr lang="en-US" sz="2800" i="1" dirty="0">
                <a:solidFill>
                  <a:srgbClr val="0000FF"/>
                </a:solidFill>
              </a:rPr>
              <a:t>State University-CIRA </a:t>
            </a:r>
            <a:r>
              <a:rPr lang="en-US" sz="2800" i="1" dirty="0" smtClean="0">
                <a:solidFill>
                  <a:srgbClr val="0000FF"/>
                </a:solidFill>
                <a:cs typeface="+mn-cs"/>
              </a:rPr>
              <a:t>					    </a:t>
            </a:r>
            <a:r>
              <a:rPr lang="en-US" sz="2800" i="1" dirty="0" smtClean="0">
                <a:solidFill>
                  <a:srgbClr val="0000FF"/>
                </a:solidFill>
              </a:rPr>
              <a:t>     NOAA</a:t>
            </a:r>
            <a:r>
              <a:rPr lang="en-US" sz="2800" i="1" dirty="0">
                <a:solidFill>
                  <a:srgbClr val="0000FF"/>
                </a:solidFill>
              </a:rPr>
              <a:t>/AOML/HRD</a:t>
            </a:r>
            <a:endParaRPr lang="en-US" sz="2800" i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4375" name="Rectangle 8"/>
          <p:cNvSpPr>
            <a:spLocks noChangeArrowheads="1"/>
          </p:cNvSpPr>
          <p:nvPr/>
        </p:nvSpPr>
        <p:spPr bwMode="auto">
          <a:xfrm>
            <a:off x="905256" y="23487671"/>
            <a:ext cx="9884863" cy="4841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6" name="Rectangle 233"/>
          <p:cNvSpPr>
            <a:spLocks noChangeArrowheads="1"/>
          </p:cNvSpPr>
          <p:nvPr/>
        </p:nvSpPr>
        <p:spPr bwMode="auto">
          <a:xfrm>
            <a:off x="905256" y="30296458"/>
            <a:ext cx="9884664" cy="1898041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7" name="Rectangle 234"/>
          <p:cNvSpPr>
            <a:spLocks noChangeArrowheads="1"/>
          </p:cNvSpPr>
          <p:nvPr/>
        </p:nvSpPr>
        <p:spPr bwMode="auto">
          <a:xfrm>
            <a:off x="905256" y="25637147"/>
            <a:ext cx="9884664" cy="86209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8" name="Rectangle 235"/>
          <p:cNvSpPr>
            <a:spLocks noChangeArrowheads="1"/>
          </p:cNvSpPr>
          <p:nvPr/>
        </p:nvSpPr>
        <p:spPr bwMode="auto">
          <a:xfrm>
            <a:off x="905256" y="24057561"/>
            <a:ext cx="9884664" cy="1477984"/>
          </a:xfrm>
          <a:prstGeom prst="rect">
            <a:avLst/>
          </a:prstGeom>
          <a:solidFill>
            <a:srgbClr val="FF66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4379" name="Rectangle 236"/>
          <p:cNvSpPr>
            <a:spLocks noChangeArrowheads="1"/>
          </p:cNvSpPr>
          <p:nvPr/>
        </p:nvSpPr>
        <p:spPr bwMode="auto">
          <a:xfrm>
            <a:off x="905256" y="27377045"/>
            <a:ext cx="9884664" cy="2655824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80" name="Rectangle 237"/>
          <p:cNvSpPr>
            <a:spLocks noChangeArrowheads="1"/>
          </p:cNvSpPr>
          <p:nvPr/>
        </p:nvSpPr>
        <p:spPr bwMode="auto">
          <a:xfrm>
            <a:off x="905256" y="26607110"/>
            <a:ext cx="9884664" cy="481990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Text Box 731"/>
          <p:cNvSpPr txBox="1">
            <a:spLocks noChangeArrowheads="1"/>
          </p:cNvSpPr>
          <p:nvPr/>
        </p:nvSpPr>
        <p:spPr bwMode="auto">
          <a:xfrm>
            <a:off x="905256" y="22448230"/>
            <a:ext cx="9877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latin typeface="Arial"/>
                <a:cs typeface="Arial"/>
              </a:rPr>
              <a:t>TCGI forecast for 2015 pre-Hurricane Danny (36 hours before genesis)</a:t>
            </a:r>
          </a:p>
        </p:txBody>
      </p:sp>
      <p:sp>
        <p:nvSpPr>
          <p:cNvPr id="95" name="Text Box 731"/>
          <p:cNvSpPr txBox="1">
            <a:spLocks noChangeArrowheads="1"/>
          </p:cNvSpPr>
          <p:nvPr/>
        </p:nvSpPr>
        <p:spPr bwMode="auto">
          <a:xfrm>
            <a:off x="26506972" y="18407028"/>
            <a:ext cx="7115198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Comic Sans MS" charset="0"/>
                <a:cs typeface="+mn-cs"/>
              </a:rPr>
              <a:t>Brier </a:t>
            </a:r>
            <a:r>
              <a:rPr lang="en-US" sz="2800" b="1" dirty="0">
                <a:latin typeface="Comic Sans MS" charset="0"/>
                <a:cs typeface="+mn-cs"/>
              </a:rPr>
              <a:t>Skill </a:t>
            </a:r>
            <a:r>
              <a:rPr lang="en-US" sz="2800" b="1" dirty="0" smtClean="0">
                <a:latin typeface="Comic Sans MS" charset="0"/>
                <a:cs typeface="+mn-cs"/>
              </a:rPr>
              <a:t>for the real-time version of TCGI </a:t>
            </a:r>
            <a:r>
              <a:rPr lang="en-US" sz="2800" b="1" dirty="0">
                <a:latin typeface="Comic Sans MS" charset="0"/>
                <a:cs typeface="+mn-cs"/>
              </a:rPr>
              <a:t>and a homogenous sample of NHC TWO </a:t>
            </a:r>
            <a:r>
              <a:rPr lang="en-US" sz="2800" b="1" dirty="0" smtClean="0">
                <a:latin typeface="Comic Sans MS" charset="0"/>
                <a:cs typeface="+mn-cs"/>
              </a:rPr>
              <a:t>genesis forecasts. </a:t>
            </a:r>
            <a:r>
              <a:rPr lang="en-US" sz="2800" b="1" dirty="0">
                <a:latin typeface="Comic Sans MS" charset="0"/>
                <a:cs typeface="+mn-cs"/>
              </a:rPr>
              <a:t>Skill was measured against the climatological probability of </a:t>
            </a:r>
            <a:r>
              <a:rPr lang="en-US" sz="2800" b="1" dirty="0" smtClean="0">
                <a:latin typeface="Comic Sans MS" charset="0"/>
                <a:cs typeface="+mn-cs"/>
              </a:rPr>
              <a:t>TC genesis from the new 2001</a:t>
            </a:r>
            <a:r>
              <a:rPr lang="en-US" sz="2800" b="1" dirty="0">
                <a:latin typeface="Comic Sans MS" charset="0"/>
                <a:cs typeface="+mn-cs"/>
              </a:rPr>
              <a:t>-</a:t>
            </a:r>
            <a:r>
              <a:rPr lang="en-US" sz="2800" b="1" dirty="0" smtClean="0">
                <a:latin typeface="Comic Sans MS" charset="0"/>
                <a:cs typeface="+mn-cs"/>
              </a:rPr>
              <a:t>2014 </a:t>
            </a:r>
            <a:r>
              <a:rPr lang="en-US" sz="2800" b="1" dirty="0">
                <a:latin typeface="Comic Sans MS" charset="0"/>
              </a:rPr>
              <a:t>North </a:t>
            </a:r>
            <a:r>
              <a:rPr lang="en-US" sz="2800" b="1" dirty="0" smtClean="0">
                <a:latin typeface="Comic Sans MS" charset="0"/>
              </a:rPr>
              <a:t>Atlantic tropical disturbance database</a:t>
            </a:r>
            <a:r>
              <a:rPr lang="en-US" sz="2800" b="1" dirty="0" smtClean="0">
                <a:latin typeface="Comic Sans MS" charset="0"/>
                <a:cs typeface="+mn-cs"/>
              </a:rPr>
              <a:t>.</a:t>
            </a:r>
          </a:p>
        </p:txBody>
      </p:sp>
      <p:sp>
        <p:nvSpPr>
          <p:cNvPr id="96" name="Text Box 731"/>
          <p:cNvSpPr txBox="1">
            <a:spLocks noChangeArrowheads="1"/>
          </p:cNvSpPr>
          <p:nvPr/>
        </p:nvSpPr>
        <p:spPr bwMode="auto">
          <a:xfrm>
            <a:off x="34518676" y="30205134"/>
            <a:ext cx="144491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Comic Sans MS" charset="0"/>
                <a:cs typeface="+mn-cs"/>
              </a:rPr>
              <a:t>Experimental (left) 48-hr and (right) 120-hr graphical versions of TCGI.  The ellipses are defined by the TCGI-generated track forecast and are colored according to the forecast probability. The legend in the upper-left corner depicts the active tropical disturbances and includes information on track source, initial Dvorak T-number, and TCGI genesis forecast probabilities.  </a:t>
            </a:r>
          </a:p>
        </p:txBody>
      </p:sp>
      <p:pic>
        <p:nvPicPr>
          <p:cNvPr id="14393" name="Picture 1" descr="umiami_prime_revgreen3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2" y="1202795"/>
            <a:ext cx="48768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702"/>
          <p:cNvSpPr txBox="1">
            <a:spLocks noChangeArrowheads="1"/>
          </p:cNvSpPr>
          <p:nvPr/>
        </p:nvSpPr>
        <p:spPr bwMode="auto">
          <a:xfrm>
            <a:off x="0" y="32429390"/>
            <a:ext cx="4937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 algn="ctr">
              <a:defRPr/>
            </a:pPr>
            <a:r>
              <a:rPr lang="en-US" sz="2000" i="1" dirty="0" smtClean="0">
                <a:latin typeface="Calibri"/>
                <a:cs typeface="Calibri"/>
              </a:rPr>
              <a:t>This material is based upon work supported </a:t>
            </a:r>
            <a:r>
              <a:rPr lang="en-US" sz="2000" i="1" dirty="0">
                <a:latin typeface="Calibri"/>
                <a:cs typeface="Calibri"/>
              </a:rPr>
              <a:t>by U.S. Weather Research Program within </a:t>
            </a:r>
            <a:r>
              <a:rPr lang="en-US" sz="2000" i="1" dirty="0" smtClean="0">
                <a:latin typeface="Calibri"/>
                <a:cs typeface="Calibri"/>
              </a:rPr>
              <a:t>the NOAA</a:t>
            </a:r>
            <a:r>
              <a:rPr lang="en-US" sz="2000" i="1" dirty="0">
                <a:latin typeface="Calibri"/>
                <a:cs typeface="Calibri"/>
              </a:rPr>
              <a:t>/OAR Office of Weather and Air Quality under Grant No. NA15OAR4590201 </a:t>
            </a:r>
            <a:endParaRPr lang="en-US" sz="2000" i="1" dirty="0" smtClean="0">
              <a:latin typeface="Calibri"/>
              <a:cs typeface="Calibri"/>
            </a:endParaRPr>
          </a:p>
        </p:txBody>
      </p:sp>
      <p:pic>
        <p:nvPicPr>
          <p:cNvPr id="3" name="Picture 2" descr="nrlogo2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48" y="1099778"/>
            <a:ext cx="2596243" cy="2743200"/>
          </a:xfrm>
          <a:prstGeom prst="rect">
            <a:avLst/>
          </a:prstGeom>
        </p:spPr>
      </p:pic>
      <p:pic>
        <p:nvPicPr>
          <p:cNvPr id="90" name="Picture 89" descr="2015080112_tcgi_120h_trackblo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791" y="25855492"/>
            <a:ext cx="7132320" cy="4191681"/>
          </a:xfrm>
          <a:prstGeom prst="rect">
            <a:avLst/>
          </a:prstGeom>
        </p:spPr>
      </p:pic>
      <p:pic>
        <p:nvPicPr>
          <p:cNvPr id="92" name="Picture 91" descr="2015080112_tcgi_48h_trackblo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462" y="25851378"/>
            <a:ext cx="7132320" cy="4191680"/>
          </a:xfrm>
          <a:prstGeom prst="rect">
            <a:avLst/>
          </a:prstGeom>
        </p:spPr>
      </p:pic>
      <p:sp>
        <p:nvSpPr>
          <p:cNvPr id="97" name="Text Box 867"/>
          <p:cNvSpPr txBox="1">
            <a:spLocks noChangeArrowheads="1"/>
          </p:cNvSpPr>
          <p:nvPr/>
        </p:nvSpPr>
        <p:spPr bwMode="auto">
          <a:xfrm>
            <a:off x="8456394" y="13317004"/>
            <a:ext cx="10128758" cy="59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u="sng" dirty="0">
                <a:latin typeface="Comic Sans MS" charset="0"/>
                <a:cs typeface="+mn-cs"/>
              </a:rPr>
              <a:t>TCGI Predictors and Relative Weights:</a:t>
            </a:r>
          </a:p>
          <a:p>
            <a:pPr algn="just">
              <a:defRPr/>
            </a:pPr>
            <a:endParaRPr lang="en-US" sz="10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DV24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24-hr </a:t>
            </a:r>
            <a:r>
              <a:rPr lang="en-US" sz="2800" b="1" dirty="0" err="1">
                <a:latin typeface="Comic Sans MS" charset="0"/>
                <a:cs typeface="+mn-cs"/>
              </a:rPr>
              <a:t>vorticity</a:t>
            </a:r>
            <a:r>
              <a:rPr lang="en-US" sz="2800" b="1" dirty="0">
                <a:latin typeface="Comic Sans MS" charset="0"/>
                <a:cs typeface="+mn-cs"/>
              </a:rPr>
              <a:t> change (GFS model);</a:t>
            </a:r>
          </a:p>
          <a:p>
            <a:pPr marL="901700"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TNUM</a:t>
            </a:r>
            <a:r>
              <a:rPr lang="en-US" sz="2800" b="1" baseline="30000" dirty="0">
                <a:latin typeface="Comic Sans MS" charset="0"/>
                <a:cs typeface="+mn-cs"/>
              </a:rPr>
              <a:t>1</a:t>
            </a:r>
            <a:r>
              <a:rPr lang="en-US" sz="2800" b="1" dirty="0">
                <a:latin typeface="Comic Sans MS" charset="0"/>
                <a:cs typeface="+mn-cs"/>
              </a:rPr>
              <a:t>:	Dvorak T-Number (NHC TAFB);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HDIV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850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horizontal divergence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VSHD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200-850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vertical shear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PCCD</a:t>
            </a:r>
            <a:r>
              <a:rPr lang="en-US" sz="2800" b="1" baseline="30000" dirty="0">
                <a:latin typeface="Comic Sans MS" charset="0"/>
              </a:rPr>
              <a:t>1,3</a:t>
            </a:r>
            <a:r>
              <a:rPr lang="en-US" sz="2800" b="1" dirty="0">
                <a:latin typeface="Comic Sans MS" charset="0"/>
                <a:cs typeface="+mn-cs"/>
              </a:rPr>
              <a:t>:	% GOES water vapor pixels </a:t>
            </a:r>
            <a:r>
              <a:rPr lang="en-US" sz="2800" b="1" dirty="0" smtClean="0">
                <a:latin typeface="Comic Sans MS" charset="0"/>
                <a:cs typeface="+mn-cs"/>
              </a:rPr>
              <a:t>&lt;-</a:t>
            </a:r>
            <a:r>
              <a:rPr lang="en-US" sz="2800" b="1" dirty="0">
                <a:latin typeface="Comic Sans MS" charset="0"/>
                <a:cs typeface="+mn-cs"/>
              </a:rPr>
              <a:t>40</a:t>
            </a:r>
            <a:r>
              <a:rPr lang="en-US" sz="2800" b="1" baseline="30000" dirty="0">
                <a:latin typeface="Comic Sans MS" charset="0"/>
                <a:cs typeface="+mn-cs"/>
              </a:rPr>
              <a:t>o</a:t>
            </a:r>
            <a:r>
              <a:rPr lang="en-US" sz="2800" b="1" dirty="0">
                <a:latin typeface="Comic Sans MS" charset="0"/>
                <a:cs typeface="+mn-cs"/>
              </a:rPr>
              <a:t>C</a:t>
            </a:r>
          </a:p>
          <a:p>
            <a:pPr algn="just">
              <a:defRPr/>
            </a:pPr>
            <a:endParaRPr lang="en-US" sz="1200" b="1" dirty="0">
              <a:latin typeface="Comic Sans MS" charset="0"/>
              <a:cs typeface="+mn-cs"/>
            </a:endParaRPr>
          </a:p>
          <a:p>
            <a:pPr marL="501650" indent="-501650" algn="just">
              <a:buFont typeface="+mj-lt"/>
              <a:buAutoNum type="arabicParenR"/>
              <a:tabLst>
                <a:tab pos="2289175" algn="l"/>
              </a:tabLst>
              <a:defRPr/>
            </a:pPr>
            <a:r>
              <a:rPr lang="en-US" sz="2800" b="1" dirty="0">
                <a:latin typeface="Comic Sans MS" charset="0"/>
                <a:cs typeface="+mn-cs"/>
              </a:rPr>
              <a:t>MLRH</a:t>
            </a:r>
            <a:r>
              <a:rPr lang="en-US" sz="2800" b="1" baseline="30000" dirty="0">
                <a:latin typeface="Comic Sans MS" charset="0"/>
                <a:cs typeface="+mn-cs"/>
              </a:rPr>
              <a:t>2,3</a:t>
            </a:r>
            <a:r>
              <a:rPr lang="en-US" sz="2800" b="1" dirty="0">
                <a:latin typeface="Comic Sans MS" charset="0"/>
                <a:cs typeface="+mn-cs"/>
              </a:rPr>
              <a:t>:	600 </a:t>
            </a:r>
            <a:r>
              <a:rPr lang="en-US" sz="2800" b="1" dirty="0" err="1">
                <a:latin typeface="Comic Sans MS" charset="0"/>
                <a:cs typeface="+mn-cs"/>
              </a:rPr>
              <a:t>hPa</a:t>
            </a:r>
            <a:r>
              <a:rPr lang="en-US" sz="2800" b="1" dirty="0">
                <a:latin typeface="Comic Sans MS" charset="0"/>
                <a:cs typeface="+mn-cs"/>
              </a:rPr>
              <a:t> relative humidity (GFS </a:t>
            </a:r>
            <a:r>
              <a:rPr lang="en-US" sz="2800" b="1" dirty="0">
                <a:latin typeface="Comic Sans MS" charset="0"/>
              </a:rPr>
              <a:t>model</a:t>
            </a:r>
            <a:r>
              <a:rPr lang="en-US" sz="2800" b="1" dirty="0">
                <a:latin typeface="Comic Sans MS" charset="0"/>
                <a:cs typeface="+mn-cs"/>
              </a:rPr>
              <a:t>)</a:t>
            </a:r>
          </a:p>
          <a:p>
            <a:pPr marL="501650" indent="-501650" algn="just">
              <a:buFont typeface="+mj-lt"/>
              <a:buAutoNum type="arabicParenR"/>
              <a:defRPr/>
            </a:pPr>
            <a:endParaRPr lang="en-US" sz="2800" b="1" dirty="0">
              <a:latin typeface="Comic Sans MS" charset="0"/>
              <a:cs typeface="+mn-cs"/>
            </a:endParaRPr>
          </a:p>
          <a:p>
            <a:pPr algn="just">
              <a:defRPr/>
            </a:pPr>
            <a:r>
              <a:rPr lang="en-US" b="1" i="1" dirty="0">
                <a:latin typeface="Comic Sans MS" charset="0"/>
                <a:cs typeface="+mn-cs"/>
              </a:rPr>
              <a:t>1 time zero predictor only</a:t>
            </a:r>
          </a:p>
          <a:p>
            <a:pPr algn="just">
              <a:defRPr/>
            </a:pPr>
            <a:r>
              <a:rPr lang="en-US" b="1" i="1" dirty="0">
                <a:latin typeface="Comic Sans MS" charset="0"/>
                <a:cs typeface="+mn-cs"/>
              </a:rPr>
              <a:t>2 calculated continuously along the entire forecast track</a:t>
            </a:r>
          </a:p>
          <a:p>
            <a:pPr algn="just">
              <a:defRPr/>
            </a:pPr>
            <a:r>
              <a:rPr lang="en-US" b="1" i="1" dirty="0">
                <a:latin typeface="Comic Sans MS" charset="0"/>
              </a:rPr>
              <a:t>3 averaged over radius=500 km</a:t>
            </a:r>
          </a:p>
        </p:txBody>
      </p:sp>
      <p:sp>
        <p:nvSpPr>
          <p:cNvPr id="100" name="Text Box 731"/>
          <p:cNvSpPr txBox="1">
            <a:spLocks noChangeArrowheads="1"/>
          </p:cNvSpPr>
          <p:nvPr/>
        </p:nvSpPr>
        <p:spPr bwMode="auto">
          <a:xfrm>
            <a:off x="20218400" y="12617802"/>
            <a:ext cx="1276761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Comic Sans MS" charset="0"/>
                <a:cs typeface="+mn-cs"/>
              </a:rPr>
              <a:t>Reliability </a:t>
            </a:r>
            <a:r>
              <a:rPr lang="en-US" sz="2800" b="1" dirty="0" smtClean="0">
                <a:latin typeface="Comic Sans MS" charset="0"/>
                <a:cs typeface="+mn-cs"/>
              </a:rPr>
              <a:t>diagrams </a:t>
            </a:r>
            <a:r>
              <a:rPr lang="en-US" sz="2800" b="1" dirty="0">
                <a:latin typeface="Comic Sans MS" charset="0"/>
                <a:cs typeface="+mn-cs"/>
              </a:rPr>
              <a:t>for </a:t>
            </a:r>
            <a:r>
              <a:rPr lang="en-US" sz="2800" b="1" dirty="0" smtClean="0">
                <a:latin typeface="Comic Sans MS" charset="0"/>
                <a:cs typeface="+mn-cs"/>
              </a:rPr>
              <a:t>the real-time version of TCGI </a:t>
            </a:r>
            <a:r>
              <a:rPr lang="en-US" sz="2800" b="1" dirty="0">
                <a:latin typeface="Comic Sans MS" charset="0"/>
                <a:cs typeface="+mn-cs"/>
              </a:rPr>
              <a:t>and a homogeneous sample of NHC TWO </a:t>
            </a:r>
            <a:r>
              <a:rPr lang="en-US" sz="2800" b="1" dirty="0" smtClean="0">
                <a:latin typeface="Comic Sans MS" charset="0"/>
                <a:cs typeface="+mn-cs"/>
              </a:rPr>
              <a:t>genesis forecasts. The </a:t>
            </a:r>
            <a:r>
              <a:rPr lang="en-US" sz="2800" b="1" dirty="0">
                <a:latin typeface="Comic Sans MS" charset="0"/>
                <a:cs typeface="+mn-cs"/>
              </a:rPr>
              <a:t>solid </a:t>
            </a:r>
            <a:r>
              <a:rPr lang="en-US" sz="2800" b="1" dirty="0" smtClean="0">
                <a:latin typeface="Comic Sans MS" charset="0"/>
                <a:cs typeface="+mn-cs"/>
              </a:rPr>
              <a:t>lines </a:t>
            </a:r>
            <a:r>
              <a:rPr lang="en-US" sz="2800" b="1" dirty="0">
                <a:latin typeface="Comic Sans MS" charset="0"/>
                <a:cs typeface="+mn-cs"/>
              </a:rPr>
              <a:t>indicate the relationship between the </a:t>
            </a:r>
            <a:r>
              <a:rPr lang="en-US" sz="2800" b="1" dirty="0" smtClean="0">
                <a:latin typeface="Comic Sans MS" charset="0"/>
                <a:cs typeface="+mn-cs"/>
              </a:rPr>
              <a:t>48-hr &amp; 120</a:t>
            </a:r>
            <a:r>
              <a:rPr lang="en-US" sz="2800" b="1" dirty="0">
                <a:latin typeface="Comic Sans MS" charset="0"/>
                <a:cs typeface="+mn-cs"/>
              </a:rPr>
              <a:t>-</a:t>
            </a:r>
            <a:r>
              <a:rPr lang="en-US" sz="2800" b="1" dirty="0" smtClean="0">
                <a:latin typeface="Comic Sans MS" charset="0"/>
                <a:cs typeface="+mn-cs"/>
              </a:rPr>
              <a:t>hr forecasts </a:t>
            </a:r>
            <a:r>
              <a:rPr lang="en-US" sz="2800" b="1" dirty="0">
                <a:latin typeface="Comic Sans MS" charset="0"/>
                <a:cs typeface="+mn-cs"/>
              </a:rPr>
              <a:t>and verifying genesis percentages, with perfect reliability indicated by the </a:t>
            </a:r>
            <a:r>
              <a:rPr lang="en-US" sz="2800" b="1" dirty="0" smtClean="0">
                <a:latin typeface="Comic Sans MS" charset="0"/>
                <a:cs typeface="+mn-cs"/>
              </a:rPr>
              <a:t>diagonal </a:t>
            </a:r>
            <a:r>
              <a:rPr lang="en-US" sz="2800" b="1" dirty="0">
                <a:latin typeface="Comic Sans MS" charset="0"/>
                <a:cs typeface="+mn-cs"/>
              </a:rPr>
              <a:t>black </a:t>
            </a:r>
            <a:r>
              <a:rPr lang="en-US" sz="2800" b="1" dirty="0" smtClean="0">
                <a:latin typeface="Comic Sans MS" charset="0"/>
                <a:cs typeface="+mn-cs"/>
              </a:rPr>
              <a:t>lines. </a:t>
            </a:r>
            <a:r>
              <a:rPr lang="en-US" sz="2800" b="1" dirty="0">
                <a:latin typeface="Comic Sans MS" charset="0"/>
                <a:cs typeface="+mn-cs"/>
              </a:rPr>
              <a:t>The dashed lines indicate how the </a:t>
            </a:r>
            <a:r>
              <a:rPr lang="en-US" sz="2800" b="1" dirty="0" smtClean="0">
                <a:latin typeface="Comic Sans MS" charset="0"/>
                <a:cs typeface="+mn-cs"/>
              </a:rPr>
              <a:t>forecasts </a:t>
            </a:r>
            <a:r>
              <a:rPr lang="en-US" sz="2800" b="1" dirty="0">
                <a:latin typeface="Comic Sans MS" charset="0"/>
                <a:cs typeface="+mn-cs"/>
              </a:rPr>
              <a:t>were distributed among the possible forecast values.</a:t>
            </a:r>
            <a:endParaRPr lang="en-US" sz="2800" b="1" dirty="0" smtClean="0">
              <a:latin typeface="Comic Sans MS" charset="0"/>
              <a:cs typeface="+mn-cs"/>
            </a:endParaRPr>
          </a:p>
        </p:txBody>
      </p:sp>
      <p:grpSp>
        <p:nvGrpSpPr>
          <p:cNvPr id="101" name="Group 385"/>
          <p:cNvGrpSpPr>
            <a:grpSpLocks/>
          </p:cNvGrpSpPr>
          <p:nvPr/>
        </p:nvGrpSpPr>
        <p:grpSpPr bwMode="auto">
          <a:xfrm>
            <a:off x="19188441" y="23915966"/>
            <a:ext cx="1371600" cy="711200"/>
            <a:chOff x="8058" y="16245"/>
            <a:chExt cx="864" cy="448"/>
          </a:xfrm>
        </p:grpSpPr>
        <p:sp>
          <p:nvSpPr>
            <p:cNvPr id="102" name="AutoShape 379"/>
            <p:cNvSpPr>
              <a:spLocks noChangeArrowheads="1"/>
            </p:cNvSpPr>
            <p:nvPr/>
          </p:nvSpPr>
          <p:spPr bwMode="auto">
            <a:xfrm>
              <a:off x="8506" y="16341"/>
              <a:ext cx="416" cy="352"/>
            </a:xfrm>
            <a:prstGeom prst="flowChartMerg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AutoShape 380"/>
            <p:cNvSpPr>
              <a:spLocks noChangeArrowheads="1"/>
            </p:cNvSpPr>
            <p:nvPr/>
          </p:nvSpPr>
          <p:spPr bwMode="auto">
            <a:xfrm>
              <a:off x="8410" y="16245"/>
              <a:ext cx="416" cy="35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Line 381"/>
            <p:cNvSpPr>
              <a:spLocks noChangeShapeType="1"/>
            </p:cNvSpPr>
            <p:nvPr/>
          </p:nvSpPr>
          <p:spPr bwMode="auto">
            <a:xfrm>
              <a:off x="8058" y="16437"/>
              <a:ext cx="4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5" name="Text Box 382"/>
          <p:cNvSpPr txBox="1">
            <a:spLocks noChangeArrowheads="1"/>
          </p:cNvSpPr>
          <p:nvPr/>
        </p:nvSpPr>
        <p:spPr bwMode="auto">
          <a:xfrm>
            <a:off x="20521941" y="23752453"/>
            <a:ext cx="109159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atin typeface="Arial" charset="0"/>
              </a:rPr>
              <a:t>Forecast Lead Time (Genesis Cases)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065828" y="7467599"/>
            <a:ext cx="6406052" cy="5018025"/>
            <a:chOff x="20065828" y="7467599"/>
            <a:chExt cx="6406052" cy="5018025"/>
          </a:xfrm>
        </p:grpSpPr>
        <p:pic>
          <p:nvPicPr>
            <p:cNvPr id="24" name="Picture 23" descr="fig1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1080" y="7827264"/>
              <a:ext cx="6400800" cy="4658360"/>
            </a:xfrm>
            <a:prstGeom prst="rect">
              <a:avLst/>
            </a:prstGeom>
          </p:spPr>
        </p:pic>
        <p:sp>
          <p:nvSpPr>
            <p:cNvPr id="88" name="Text Box 699"/>
            <p:cNvSpPr txBox="1">
              <a:spLocks noChangeArrowheads="1"/>
            </p:cNvSpPr>
            <p:nvPr/>
          </p:nvSpPr>
          <p:spPr bwMode="auto">
            <a:xfrm>
              <a:off x="20065828" y="7467599"/>
              <a:ext cx="63953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48-hr forecasts (2011</a:t>
              </a:r>
              <a:r>
                <a:rPr lang="en-US" sz="1800" i="1" dirty="0">
                  <a:latin typeface="Arial" charset="0"/>
                  <a:cs typeface="+mn-cs"/>
                </a:rPr>
                <a:t>-</a:t>
              </a:r>
              <a:r>
                <a:rPr lang="en-US" sz="1800" i="1" dirty="0" smtClean="0">
                  <a:latin typeface="Arial" charset="0"/>
                  <a:cs typeface="+mn-cs"/>
                </a:rPr>
                <a:t>2015)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599896" y="7467600"/>
            <a:ext cx="6400800" cy="5020310"/>
            <a:chOff x="26599896" y="7467600"/>
            <a:chExt cx="6400800" cy="5020310"/>
          </a:xfrm>
        </p:grpSpPr>
        <p:pic>
          <p:nvPicPr>
            <p:cNvPr id="25" name="Picture 24" descr="fig2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9896" y="7829550"/>
              <a:ext cx="6400800" cy="4658360"/>
            </a:xfrm>
            <a:prstGeom prst="rect">
              <a:avLst/>
            </a:prstGeom>
          </p:spPr>
        </p:pic>
        <p:sp>
          <p:nvSpPr>
            <p:cNvPr id="89" name="Text Box 699"/>
            <p:cNvSpPr txBox="1">
              <a:spLocks noChangeArrowheads="1"/>
            </p:cNvSpPr>
            <p:nvPr/>
          </p:nvSpPr>
          <p:spPr bwMode="auto">
            <a:xfrm>
              <a:off x="26602635" y="7467600"/>
              <a:ext cx="63959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120-hr forecasts (2013-2015)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61936" y="24674445"/>
            <a:ext cx="6408866" cy="5000014"/>
            <a:chOff x="20832634" y="25461845"/>
            <a:chExt cx="6408866" cy="5000014"/>
          </a:xfrm>
        </p:grpSpPr>
        <p:pic>
          <p:nvPicPr>
            <p:cNvPr id="11" name="Picture 10" descr="fig3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2634" y="25803499"/>
              <a:ext cx="6400800" cy="4658360"/>
            </a:xfrm>
            <a:prstGeom prst="rect">
              <a:avLst/>
            </a:prstGeom>
          </p:spPr>
        </p:pic>
        <p:sp>
          <p:nvSpPr>
            <p:cNvPr id="111" name="Text Box 699"/>
            <p:cNvSpPr txBox="1">
              <a:spLocks noChangeArrowheads="1"/>
            </p:cNvSpPr>
            <p:nvPr/>
          </p:nvSpPr>
          <p:spPr bwMode="auto">
            <a:xfrm>
              <a:off x="20840700" y="25461845"/>
              <a:ext cx="6400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48-hr forecasts (2011</a:t>
              </a:r>
              <a:r>
                <a:rPr lang="en-US" sz="1800" i="1" dirty="0">
                  <a:latin typeface="Arial" charset="0"/>
                  <a:cs typeface="+mn-cs"/>
                </a:rPr>
                <a:t>-</a:t>
              </a:r>
              <a:r>
                <a:rPr lang="en-US" sz="1800" i="1" dirty="0" smtClean="0">
                  <a:latin typeface="Arial" charset="0"/>
                  <a:cs typeface="+mn-cs"/>
                </a:rPr>
                <a:t>2015)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599896" y="24674445"/>
            <a:ext cx="6408733" cy="5005439"/>
            <a:chOff x="27415247" y="25461845"/>
            <a:chExt cx="6408733" cy="5005439"/>
          </a:xfrm>
        </p:grpSpPr>
        <p:pic>
          <p:nvPicPr>
            <p:cNvPr id="12" name="Picture 11" descr="fig4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3180" y="25808924"/>
              <a:ext cx="6400800" cy="4658360"/>
            </a:xfrm>
            <a:prstGeom prst="rect">
              <a:avLst/>
            </a:prstGeom>
          </p:spPr>
        </p:pic>
        <p:sp>
          <p:nvSpPr>
            <p:cNvPr id="112" name="Text Box 699"/>
            <p:cNvSpPr txBox="1">
              <a:spLocks noChangeArrowheads="1"/>
            </p:cNvSpPr>
            <p:nvPr/>
          </p:nvSpPr>
          <p:spPr bwMode="auto">
            <a:xfrm>
              <a:off x="27415247" y="25461845"/>
              <a:ext cx="6400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120-hr forecasts (2013-2015)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sp>
        <p:nvSpPr>
          <p:cNvPr id="113" name="Text Box 731"/>
          <p:cNvSpPr txBox="1">
            <a:spLocks noChangeArrowheads="1"/>
          </p:cNvSpPr>
          <p:nvPr/>
        </p:nvSpPr>
        <p:spPr bwMode="auto">
          <a:xfrm>
            <a:off x="19986105" y="29790425"/>
            <a:ext cx="13097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Comic Sans MS" charset="0"/>
                <a:cs typeface="+mn-cs"/>
              </a:rPr>
              <a:t>Forecast lead times (hours before genesis) for </a:t>
            </a:r>
            <a:r>
              <a:rPr lang="en-US" sz="2800" b="1" dirty="0" smtClean="0">
                <a:latin typeface="Comic Sans MS" charset="0"/>
                <a:cs typeface="+mn-cs"/>
              </a:rPr>
              <a:t>the real-time version of TCGI </a:t>
            </a:r>
            <a:r>
              <a:rPr lang="en-US" sz="2800" b="1" dirty="0">
                <a:latin typeface="Comic Sans MS" charset="0"/>
                <a:cs typeface="+mn-cs"/>
              </a:rPr>
              <a:t>and </a:t>
            </a:r>
            <a:r>
              <a:rPr lang="en-US" sz="2800" b="1" dirty="0">
                <a:latin typeface="Comic Sans MS" charset="0"/>
              </a:rPr>
              <a:t>a homogenous sample of </a:t>
            </a:r>
            <a:r>
              <a:rPr lang="en-US" sz="2800" b="1" dirty="0" smtClean="0">
                <a:latin typeface="Comic Sans MS" charset="0"/>
                <a:cs typeface="+mn-cs"/>
              </a:rPr>
              <a:t>NHC </a:t>
            </a:r>
            <a:r>
              <a:rPr lang="en-US" sz="2800" b="1" dirty="0">
                <a:latin typeface="Comic Sans MS" charset="0"/>
                <a:cs typeface="+mn-cs"/>
              </a:rPr>
              <a:t>TWO </a:t>
            </a:r>
            <a:r>
              <a:rPr lang="en-US" sz="2800" b="1" dirty="0" smtClean="0">
                <a:latin typeface="Comic Sans MS" charset="0"/>
                <a:cs typeface="+mn-cs"/>
              </a:rPr>
              <a:t>genesis forecasts. The </a:t>
            </a:r>
            <a:r>
              <a:rPr lang="en-US" sz="2800" b="1" dirty="0">
                <a:latin typeface="Comic Sans MS" charset="0"/>
                <a:cs typeface="+mn-cs"/>
              </a:rPr>
              <a:t>solid </a:t>
            </a:r>
            <a:r>
              <a:rPr lang="en-US" sz="2800" b="1" dirty="0" smtClean="0">
                <a:latin typeface="Comic Sans MS" charset="0"/>
                <a:cs typeface="+mn-cs"/>
              </a:rPr>
              <a:t>lines </a:t>
            </a:r>
            <a:r>
              <a:rPr lang="en-US" sz="2800" b="1" dirty="0">
                <a:latin typeface="Comic Sans MS" charset="0"/>
                <a:cs typeface="+mn-cs"/>
              </a:rPr>
              <a:t>indicate the relationship between the 48-hr </a:t>
            </a:r>
            <a:r>
              <a:rPr lang="en-US" sz="2800" b="1" dirty="0" smtClean="0">
                <a:latin typeface="Comic Sans MS" charset="0"/>
                <a:cs typeface="+mn-cs"/>
              </a:rPr>
              <a:t>&amp; 120</a:t>
            </a:r>
            <a:r>
              <a:rPr lang="en-US" sz="2800" b="1" dirty="0">
                <a:latin typeface="Comic Sans MS" charset="0"/>
                <a:cs typeface="+mn-cs"/>
              </a:rPr>
              <a:t>-</a:t>
            </a:r>
            <a:r>
              <a:rPr lang="en-US" sz="2800" b="1" dirty="0" smtClean="0">
                <a:latin typeface="Comic Sans MS" charset="0"/>
                <a:cs typeface="+mn-cs"/>
              </a:rPr>
              <a:t>hr </a:t>
            </a:r>
            <a:r>
              <a:rPr lang="en-US" sz="2800" b="1" dirty="0">
                <a:latin typeface="Comic Sans MS" charset="0"/>
                <a:cs typeface="+mn-cs"/>
              </a:rPr>
              <a:t>forecast probability and the forecast lead-time. The dashed lines indicate how the </a:t>
            </a:r>
            <a:r>
              <a:rPr lang="en-US" sz="2800" b="1" dirty="0" smtClean="0">
                <a:latin typeface="Comic Sans MS" charset="0"/>
                <a:cs typeface="+mn-cs"/>
              </a:rPr>
              <a:t>forecasts </a:t>
            </a:r>
            <a:r>
              <a:rPr lang="en-US" sz="2800" b="1" dirty="0">
                <a:latin typeface="Comic Sans MS" charset="0"/>
                <a:cs typeface="+mn-cs"/>
              </a:rPr>
              <a:t>were distributed among the possible forecast values.</a:t>
            </a:r>
            <a:endParaRPr lang="en-US" sz="2800" b="1" dirty="0" smtClean="0">
              <a:latin typeface="Comic Sans MS" charset="0"/>
              <a:cs typeface="+mn-cs"/>
            </a:endParaRPr>
          </a:p>
        </p:txBody>
      </p:sp>
      <p:pic>
        <p:nvPicPr>
          <p:cNvPr id="14" name="Picture 13" descr="fig7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5" y="13515589"/>
            <a:ext cx="6858000" cy="5350670"/>
          </a:xfrm>
          <a:prstGeom prst="rect">
            <a:avLst/>
          </a:prstGeom>
        </p:spPr>
      </p:pic>
      <p:sp>
        <p:nvSpPr>
          <p:cNvPr id="114" name="Text Box 699"/>
          <p:cNvSpPr txBox="1">
            <a:spLocks noChangeArrowheads="1"/>
          </p:cNvSpPr>
          <p:nvPr/>
        </p:nvSpPr>
        <p:spPr bwMode="auto">
          <a:xfrm>
            <a:off x="1116184" y="13141785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i="1" dirty="0" smtClean="0">
                <a:latin typeface="Arial" charset="0"/>
                <a:cs typeface="+mn-cs"/>
              </a:rPr>
              <a:t>TCGI North Atlantic predictors (relative weights)</a:t>
            </a:r>
            <a:endParaRPr lang="en-US" sz="1800" i="1" dirty="0">
              <a:latin typeface="Arial" charset="0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832261" y="10681209"/>
            <a:ext cx="6190484" cy="6307034"/>
            <a:chOff x="34741616" y="7469997"/>
            <a:chExt cx="6190484" cy="6307034"/>
          </a:xfrm>
        </p:grpSpPr>
        <p:pic>
          <p:nvPicPr>
            <p:cNvPr id="7" name="Picture 6" descr="fig6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1616" y="7825267"/>
              <a:ext cx="6172200" cy="5951764"/>
            </a:xfrm>
            <a:prstGeom prst="rect">
              <a:avLst/>
            </a:prstGeom>
          </p:spPr>
        </p:pic>
        <p:sp>
          <p:nvSpPr>
            <p:cNvPr id="115" name="Text Box 699"/>
            <p:cNvSpPr txBox="1">
              <a:spLocks noChangeArrowheads="1"/>
            </p:cNvSpPr>
            <p:nvPr/>
          </p:nvSpPr>
          <p:spPr bwMode="auto">
            <a:xfrm>
              <a:off x="34759900" y="7469997"/>
              <a:ext cx="6172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Cross-validated Brier Skill (NATL &amp; EPAC/CPAC)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061936" y="16811945"/>
            <a:ext cx="6184522" cy="6312775"/>
            <a:chOff x="20113622" y="16497299"/>
            <a:chExt cx="6184522" cy="6312775"/>
          </a:xfrm>
        </p:grpSpPr>
        <p:pic>
          <p:nvPicPr>
            <p:cNvPr id="4" name="Picture 3" descr="fig5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3622" y="16857654"/>
              <a:ext cx="6170975" cy="5952420"/>
            </a:xfrm>
            <a:prstGeom prst="rect">
              <a:avLst/>
            </a:prstGeom>
          </p:spPr>
        </p:pic>
        <p:sp>
          <p:nvSpPr>
            <p:cNvPr id="106" name="Text Box 699"/>
            <p:cNvSpPr txBox="1">
              <a:spLocks noChangeArrowheads="1"/>
            </p:cNvSpPr>
            <p:nvPr/>
          </p:nvSpPr>
          <p:spPr bwMode="auto">
            <a:xfrm>
              <a:off x="20129328" y="16497299"/>
              <a:ext cx="61688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i="1" dirty="0" smtClean="0">
                  <a:latin typeface="Arial" charset="0"/>
                  <a:cs typeface="+mn-cs"/>
                </a:rPr>
                <a:t>48-hr (2011-2013) &amp; 120-hr (2013-2015) </a:t>
              </a:r>
              <a:r>
                <a:rPr lang="en-US" sz="1800" i="1" dirty="0">
                  <a:latin typeface="Arial" charset="0"/>
                </a:rPr>
                <a:t>forecasts </a:t>
              </a:r>
              <a:endParaRPr lang="en-US" sz="1800" i="1" dirty="0">
                <a:latin typeface="Arial" charset="0"/>
                <a:cs typeface="+mn-cs"/>
              </a:endParaRPr>
            </a:p>
          </p:txBody>
        </p:sp>
      </p:grpSp>
      <p:sp>
        <p:nvSpPr>
          <p:cNvPr id="108" name="Text Box 702"/>
          <p:cNvSpPr txBox="1">
            <a:spLocks noChangeArrowheads="1"/>
          </p:cNvSpPr>
          <p:nvPr/>
        </p:nvSpPr>
        <p:spPr bwMode="auto">
          <a:xfrm>
            <a:off x="1295337" y="21278682"/>
            <a:ext cx="1578874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Real-time </a:t>
            </a:r>
            <a:r>
              <a:rPr lang="en-US" sz="3200" b="1" dirty="0">
                <a:latin typeface="Comic Sans MS" charset="0"/>
                <a:cs typeface="+mn-cs"/>
              </a:rPr>
              <a:t>link: http://</a:t>
            </a:r>
            <a:r>
              <a:rPr lang="en-US" sz="3200" b="1" dirty="0" err="1">
                <a:latin typeface="Comic Sans MS" charset="0"/>
                <a:cs typeface="+mn-cs"/>
              </a:rPr>
              <a:t>rammb.cira.colostate.edu</a:t>
            </a:r>
            <a:r>
              <a:rPr lang="en-US" sz="3200" b="1" dirty="0">
                <a:latin typeface="Comic Sans MS" charset="0"/>
                <a:cs typeface="+mn-cs"/>
              </a:rPr>
              <a:t>/</a:t>
            </a:r>
            <a:r>
              <a:rPr lang="en-US" sz="3200" b="1" dirty="0" err="1">
                <a:latin typeface="Comic Sans MS" charset="0"/>
                <a:cs typeface="+mn-cs"/>
              </a:rPr>
              <a:t>realtime_data</a:t>
            </a:r>
            <a:r>
              <a:rPr lang="en-US" sz="3200" b="1" dirty="0">
                <a:latin typeface="Comic Sans MS" charset="0"/>
                <a:cs typeface="+mn-cs"/>
              </a:rPr>
              <a:t>/</a:t>
            </a:r>
            <a:r>
              <a:rPr lang="en-US" sz="3200" b="1" dirty="0" err="1">
                <a:latin typeface="Comic Sans MS" charset="0"/>
                <a:cs typeface="+mn-cs"/>
              </a:rPr>
              <a:t>nhc</a:t>
            </a:r>
            <a:r>
              <a:rPr lang="en-US" sz="3200" b="1" dirty="0">
                <a:latin typeface="Comic Sans MS" charset="0"/>
                <a:cs typeface="+mn-cs"/>
              </a:rPr>
              <a:t>/</a:t>
            </a:r>
            <a:r>
              <a:rPr lang="en-US" sz="3200" b="1" dirty="0" err="1">
                <a:latin typeface="Comic Sans MS" charset="0"/>
                <a:cs typeface="+mn-cs"/>
              </a:rPr>
              <a:t>tcgi</a:t>
            </a:r>
            <a:r>
              <a:rPr lang="en-US" sz="3200" b="1" dirty="0" smtClean="0">
                <a:latin typeface="Comic Sans MS" charset="0"/>
                <a:cs typeface="+mn-cs"/>
              </a:rPr>
              <a:t>/ </a:t>
            </a:r>
            <a:endParaRPr lang="en-US" sz="2000" b="1" dirty="0" smtClean="0">
              <a:latin typeface="Comic Sans MS" charset="0"/>
              <a:cs typeface="+mn-cs"/>
            </a:endParaRPr>
          </a:p>
        </p:txBody>
      </p:sp>
      <p:sp>
        <p:nvSpPr>
          <p:cNvPr id="110" name="Text Box 731"/>
          <p:cNvSpPr txBox="1">
            <a:spLocks noChangeArrowheads="1"/>
          </p:cNvSpPr>
          <p:nvPr/>
        </p:nvSpPr>
        <p:spPr bwMode="auto">
          <a:xfrm>
            <a:off x="41313104" y="11881824"/>
            <a:ext cx="74295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Comic Sans MS" charset="0"/>
              </a:rPr>
              <a:t>Cross-validated TCGI Brier </a:t>
            </a:r>
            <a:r>
              <a:rPr lang="en-US" sz="2800" b="1" dirty="0">
                <a:latin typeface="Comic Sans MS" charset="0"/>
              </a:rPr>
              <a:t>Skill </a:t>
            </a:r>
            <a:r>
              <a:rPr lang="en-US" sz="2800" b="1" dirty="0" smtClean="0">
                <a:latin typeface="Comic Sans MS" charset="0"/>
              </a:rPr>
              <a:t>using the recently updated (2001-2014) North </a:t>
            </a:r>
            <a:r>
              <a:rPr lang="en-US" sz="2800" b="1" dirty="0">
                <a:latin typeface="Comic Sans MS" charset="0"/>
              </a:rPr>
              <a:t>Atlantic </a:t>
            </a:r>
            <a:r>
              <a:rPr lang="en-US" sz="2800" b="1" dirty="0" smtClean="0">
                <a:latin typeface="Comic Sans MS" charset="0"/>
              </a:rPr>
              <a:t>and newly developed EPAC/CPAC tropical </a:t>
            </a:r>
            <a:r>
              <a:rPr lang="en-US" sz="2800" b="1" dirty="0">
                <a:latin typeface="Comic Sans MS" charset="0"/>
              </a:rPr>
              <a:t>disturbance </a:t>
            </a:r>
            <a:r>
              <a:rPr lang="en-US" sz="2800" b="1" dirty="0" smtClean="0">
                <a:latin typeface="Comic Sans MS" charset="0"/>
              </a:rPr>
              <a:t>databases. </a:t>
            </a:r>
            <a:r>
              <a:rPr lang="en-US" sz="2800" b="1" dirty="0">
                <a:latin typeface="Comic Sans MS" charset="0"/>
              </a:rPr>
              <a:t>Skill was measured against the climatological probability of TC genesis </a:t>
            </a:r>
            <a:r>
              <a:rPr lang="en-US" sz="2800" b="1" dirty="0" smtClean="0">
                <a:latin typeface="Comic Sans MS" charset="0"/>
              </a:rPr>
              <a:t>in each basin and this preliminary test used the current operational TCGI predictors for both basins.</a:t>
            </a:r>
            <a:endParaRPr lang="en-US" sz="2800" b="1" dirty="0">
              <a:latin typeface="Comic Sans MS" charset="0"/>
            </a:endParaRPr>
          </a:p>
        </p:txBody>
      </p:sp>
      <p:sp>
        <p:nvSpPr>
          <p:cNvPr id="116" name="Text Box 702"/>
          <p:cNvSpPr txBox="1">
            <a:spLocks noChangeArrowheads="1"/>
          </p:cNvSpPr>
          <p:nvPr/>
        </p:nvSpPr>
        <p:spPr bwMode="auto">
          <a:xfrm>
            <a:off x="34591321" y="7514058"/>
            <a:ext cx="144258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84200" indent="-584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65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The TCGI North Atlantic tropical disturbance database was recently expanded to include the years 2001-2014;</a:t>
            </a:r>
          </a:p>
          <a:p>
            <a:pPr marL="271463" indent="-271463" algn="just">
              <a:buFont typeface="Arial"/>
              <a:buChar char="•"/>
              <a:defRPr/>
            </a:pPr>
            <a:endParaRPr lang="en-US" sz="2000" b="1" dirty="0" smtClean="0">
              <a:latin typeface="Comic Sans MS" charset="0"/>
              <a:cs typeface="+mn-cs"/>
            </a:endParaRPr>
          </a:p>
          <a:p>
            <a:pPr marL="271463" indent="-271463" algn="just">
              <a:buFont typeface="Arial"/>
              <a:buChar char="•"/>
              <a:defRPr/>
            </a:pPr>
            <a:r>
              <a:rPr lang="en-US" sz="3200" b="1" dirty="0" smtClean="0">
                <a:latin typeface="Comic Sans MS" charset="0"/>
                <a:cs typeface="+mn-cs"/>
              </a:rPr>
              <a:t>A new eastern/central North Pacific </a:t>
            </a:r>
            <a:r>
              <a:rPr lang="en-US" sz="3200" b="1" dirty="0">
                <a:latin typeface="Comic Sans MS" charset="0"/>
              </a:rPr>
              <a:t>disturbance database was </a:t>
            </a:r>
            <a:r>
              <a:rPr lang="en-US" sz="3200" b="1" dirty="0" smtClean="0">
                <a:latin typeface="Comic Sans MS" charset="0"/>
              </a:rPr>
              <a:t>also developed (2001</a:t>
            </a:r>
            <a:r>
              <a:rPr lang="en-US" sz="3200" b="1" dirty="0">
                <a:latin typeface="Comic Sans MS" charset="0"/>
              </a:rPr>
              <a:t>-</a:t>
            </a:r>
            <a:r>
              <a:rPr lang="en-US" sz="3200" b="1" dirty="0" smtClean="0">
                <a:latin typeface="Comic Sans MS" charset="0"/>
              </a:rPr>
              <a:t>2014) and will be used to create a new EPAC/CPAC version of TCGI;</a:t>
            </a:r>
            <a:endParaRPr lang="en-US" sz="3200" b="1" dirty="0" smtClean="0">
              <a:latin typeface="Comic Sans MS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93500" y="23456900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mic Sans MS" charset="0"/>
              </a:rPr>
              <a:t>TCGI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genesis forecast (48-hr &amp; 120-hr)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494008" y="24536400"/>
            <a:ext cx="76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FF6600"/>
                </a:solidFill>
                <a:latin typeface="Comic Sans MS" charset="0"/>
              </a:rPr>
              <a:t>Predictor </a:t>
            </a:r>
            <a:r>
              <a:rPr lang="en-US" sz="2800" b="1" dirty="0">
                <a:solidFill>
                  <a:srgbClr val="FF6600"/>
                </a:solidFill>
                <a:latin typeface="Comic Sans MS" charset="0"/>
              </a:rPr>
              <a:t>values (along forecast track)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1494008" y="25793700"/>
            <a:ext cx="82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defRPr/>
            </a:pPr>
            <a:r>
              <a:rPr lang="en-US" sz="2800" b="1" dirty="0" smtClean="0">
                <a:solidFill>
                  <a:srgbClr val="C7C700"/>
                </a:solidFill>
                <a:latin typeface="Comic Sans MS" charset="0"/>
              </a:rPr>
              <a:t>Invest position </a:t>
            </a:r>
            <a:r>
              <a:rPr lang="en-US" sz="2800" b="1" dirty="0">
                <a:solidFill>
                  <a:srgbClr val="C7C700"/>
                </a:solidFill>
                <a:latin typeface="Comic Sans MS" charset="0"/>
              </a:rPr>
              <a:t>&amp; </a:t>
            </a:r>
            <a:r>
              <a:rPr lang="en-US" sz="2800" b="1" dirty="0" smtClean="0">
                <a:solidFill>
                  <a:srgbClr val="C7C700"/>
                </a:solidFill>
                <a:latin typeface="Comic Sans MS" charset="0"/>
              </a:rPr>
              <a:t>forecast track </a:t>
            </a:r>
            <a:r>
              <a:rPr lang="en-US" sz="2800" b="1" dirty="0">
                <a:solidFill>
                  <a:srgbClr val="C7C700"/>
                </a:solidFill>
                <a:latin typeface="Comic Sans MS" charset="0"/>
              </a:rPr>
              <a:t>source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494008" y="26568400"/>
            <a:ext cx="76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Comic Sans MS" charset="0"/>
              </a:rPr>
              <a:t>TCGI </a:t>
            </a:r>
            <a:r>
              <a:rPr lang="en-US" sz="2800" b="1" dirty="0">
                <a:solidFill>
                  <a:srgbClr val="008000"/>
                </a:solidFill>
                <a:latin typeface="Comic Sans MS" charset="0"/>
              </a:rPr>
              <a:t>forecasts relative to climatology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1494008" y="28448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omic Sans MS" charset="0"/>
              </a:rPr>
              <a:t>Predictor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contributions (</a:t>
            </a:r>
            <a:r>
              <a:rPr lang="en-US" sz="2800" b="1" dirty="0" smtClean="0">
                <a:solidFill>
                  <a:srgbClr val="0000FF"/>
                </a:solidFill>
                <a:latin typeface="Comic Sans MS" charset="0"/>
              </a:rPr>
              <a:t>48-hr </a:t>
            </a:r>
            <a:r>
              <a:rPr lang="en-US" sz="2800" b="1" dirty="0">
                <a:solidFill>
                  <a:srgbClr val="0000FF"/>
                </a:solidFill>
                <a:latin typeface="Comic Sans MS" charset="0"/>
              </a:rPr>
              <a:t>&amp; 120-hr</a:t>
            </a:r>
            <a:r>
              <a:rPr lang="en-US" sz="2800" b="1" dirty="0" smtClean="0">
                <a:solidFill>
                  <a:srgbClr val="0000FF"/>
                </a:solidFill>
                <a:latin typeface="Comic Sans MS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94008" y="30988000"/>
            <a:ext cx="76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charset="0"/>
              </a:rPr>
              <a:t>TCGI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charset="0"/>
              </a:rPr>
              <a:t>predictor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charset="0"/>
              </a:rPr>
              <a:t>descriptions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0934700" y="23545799"/>
            <a:ext cx="549551" cy="37236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3" name="Right Arrow 122"/>
          <p:cNvSpPr/>
          <p:nvPr/>
        </p:nvSpPr>
        <p:spPr bwMode="auto">
          <a:xfrm>
            <a:off x="10936224" y="24625299"/>
            <a:ext cx="549551" cy="372361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4" name="Right Arrow 123"/>
          <p:cNvSpPr/>
          <p:nvPr/>
        </p:nvSpPr>
        <p:spPr bwMode="auto">
          <a:xfrm>
            <a:off x="10936224" y="25895299"/>
            <a:ext cx="549551" cy="372361"/>
          </a:xfrm>
          <a:prstGeom prst="rightArrow">
            <a:avLst/>
          </a:prstGeom>
          <a:solidFill>
            <a:srgbClr val="C7C700"/>
          </a:solidFill>
          <a:ln w="9525" cap="flat" cmpd="sng" algn="ctr">
            <a:solidFill>
              <a:srgbClr val="C7C7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10936224" y="26669999"/>
            <a:ext cx="549551" cy="372361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6" name="Right Arrow 125"/>
          <p:cNvSpPr/>
          <p:nvPr/>
        </p:nvSpPr>
        <p:spPr bwMode="auto">
          <a:xfrm>
            <a:off x="10936224" y="28562299"/>
            <a:ext cx="549551" cy="372361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10936224" y="31089599"/>
            <a:ext cx="549551" cy="37236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spooky:Microsoft Office 98:Templates:Blank Presentation</Template>
  <TotalTime>5693</TotalTime>
  <Words>809</Words>
  <Application>Microsoft Macintosh PowerPoint</Application>
  <PresentationFormat>Custom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Kurt F Brueske</dc:creator>
  <cp:lastModifiedBy>Jason P. Dunion</cp:lastModifiedBy>
  <cp:revision>393</cp:revision>
  <cp:lastPrinted>2014-03-17T12:47:03Z</cp:lastPrinted>
  <dcterms:created xsi:type="dcterms:W3CDTF">2000-02-02T16:28:04Z</dcterms:created>
  <dcterms:modified xsi:type="dcterms:W3CDTF">2016-04-14T20:28:02Z</dcterms:modified>
</cp:coreProperties>
</file>