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handoutMasterIdLst>
    <p:handoutMasterId r:id="rId3"/>
  </p:handoutMasterIdLst>
  <p:sldIdLst>
    <p:sldId id="257" r:id="rId2"/>
  </p:sldIdLst>
  <p:sldSz cx="49377600" cy="32918400"/>
  <p:notesSz cx="51206400" cy="31151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A3A3A3"/>
    <a:srgbClr val="0000FF"/>
    <a:srgbClr val="C7C700"/>
    <a:srgbClr val="009900"/>
    <a:srgbClr val="990099"/>
    <a:srgbClr val="99CC00"/>
    <a:srgbClr val="FF3300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-1928" y="-168"/>
      </p:cViewPr>
      <p:guideLst>
        <p:guide orient="horz" pos="10368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27187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60436" tIns="280218" rIns="560436" bIns="280218" numCol="1" anchor="t" anchorCtr="0" compatLnSpc="1">
            <a:prstTxWarp prst="textNoShape">
              <a:avLst/>
            </a:prstTxWarp>
          </a:bodyPr>
          <a:lstStyle>
            <a:lvl1pPr defTabSz="5603875">
              <a:defRPr sz="7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147483647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60436" tIns="280218" rIns="560436" bIns="280218" numCol="1" anchor="t" anchorCtr="0" compatLnSpc="1">
            <a:prstTxWarp prst="textNoShape">
              <a:avLst/>
            </a:prstTxWarp>
          </a:bodyPr>
          <a:lstStyle>
            <a:lvl1pPr algn="r" defTabSz="5603875">
              <a:defRPr sz="7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29586238"/>
            <a:ext cx="22718713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60436" tIns="280218" rIns="560436" bIns="280218" numCol="1" anchor="b" anchorCtr="0" compatLnSpc="1">
            <a:prstTxWarp prst="textNoShape">
              <a:avLst/>
            </a:prstTxWarp>
          </a:bodyPr>
          <a:lstStyle>
            <a:lvl1pPr defTabSz="5603875">
              <a:defRPr sz="7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147483647" y="-214748364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60436" tIns="280218" rIns="560436" bIns="280218" numCol="1" anchor="b" anchorCtr="0" compatLnSpc="1">
            <a:prstTxWarp prst="textNoShape">
              <a:avLst/>
            </a:prstTxWarp>
          </a:bodyPr>
          <a:lstStyle>
            <a:lvl1pPr algn="r" defTabSz="5603875">
              <a:defRPr sz="7400">
                <a:cs typeface="+mn-cs"/>
              </a:defRPr>
            </a:lvl1pPr>
          </a:lstStyle>
          <a:p>
            <a:pPr>
              <a:defRPr/>
            </a:pPr>
            <a:fld id="{DF189425-7FD4-6142-97EB-47AA1ED41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638" y="10226675"/>
            <a:ext cx="419703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7275" y="18653125"/>
            <a:ext cx="345630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862B4-2933-2E4C-B43D-F726ACA43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5722D-7155-8B48-B14A-086C980DB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9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182175" y="2925763"/>
            <a:ext cx="10491788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3638" y="2925763"/>
            <a:ext cx="31326137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24C2-417B-1143-A064-5B5917B9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5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60755-A175-3242-9226-B989DADE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88" y="21153438"/>
            <a:ext cx="419703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88" y="13952538"/>
            <a:ext cx="419703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5C55E-D239-2648-86BC-2F35CD6A5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8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3638" y="9509125"/>
            <a:ext cx="20908962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0" y="9509125"/>
            <a:ext cx="20908963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936A-563C-F94C-B88C-9D8572878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7625"/>
            <a:ext cx="4444047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563" y="7369175"/>
            <a:ext cx="2181701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563" y="10439400"/>
            <a:ext cx="2181701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2500" y="7369175"/>
            <a:ext cx="218265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2500" y="10439400"/>
            <a:ext cx="218265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58A53-8676-5943-9FDB-8CE5A2E17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933ED-9CD3-C846-A5E6-05FB91C5C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57BA4-1A8F-DB4D-B06A-F3924EB18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1275"/>
            <a:ext cx="16244887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588" y="1311275"/>
            <a:ext cx="276034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563" y="6888163"/>
            <a:ext cx="16244887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2A86-11D1-3846-8885-3D4009973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2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988" y="23042563"/>
            <a:ext cx="296259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988" y="2941638"/>
            <a:ext cx="296259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988" y="25763538"/>
            <a:ext cx="296259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9D998-1B94-8849-B225-1A2546AAD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3638" y="2925763"/>
            <a:ext cx="419703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761" tIns="-194368" rIns="40761" bIns="-194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3638" y="9509125"/>
            <a:ext cx="41970325" cy="197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761" tIns="-194368" rIns="40761" bIns="-194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03638" y="29992638"/>
            <a:ext cx="10287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761" tIns="-194368" rIns="40761" bIns="-194368" numCol="1" anchor="t" anchorCtr="0" compatLnSpc="1">
            <a:prstTxWarp prst="textNoShape">
              <a:avLst/>
            </a:prstTxWarp>
          </a:bodyPr>
          <a:lstStyle>
            <a:lvl1pPr defTabSz="4702175">
              <a:defRPr sz="7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70363" y="29992638"/>
            <a:ext cx="1563687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761" tIns="-194368" rIns="40761" bIns="-194368" numCol="1" anchor="t" anchorCtr="0" compatLnSpc="1">
            <a:prstTxWarp prst="textNoShape">
              <a:avLst/>
            </a:prstTxWarp>
          </a:bodyPr>
          <a:lstStyle>
            <a:lvl1pPr algn="ctr" defTabSz="4702175">
              <a:defRPr sz="7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386963" y="29992638"/>
            <a:ext cx="10287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761" tIns="-194368" rIns="40761" bIns="-194368" numCol="1" anchor="t" anchorCtr="0" compatLnSpc="1">
            <a:prstTxWarp prst="textNoShape">
              <a:avLst/>
            </a:prstTxWarp>
          </a:bodyPr>
          <a:lstStyle>
            <a:lvl1pPr algn="r" defTabSz="4702175">
              <a:defRPr sz="7200">
                <a:cs typeface="+mn-cs"/>
              </a:defRPr>
            </a:lvl1pPr>
          </a:lstStyle>
          <a:p>
            <a:pPr>
              <a:defRPr/>
            </a:pPr>
            <a:fld id="{6F6E2A61-394F-5541-81A2-425BDC33A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1763713" indent="-1763713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21113" indent="-1470025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  <a:ea typeface="+mn-ea"/>
        </a:defRPr>
      </a:lvl2pPr>
      <a:lvl3pPr marL="5878513" indent="-1176338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  <a:ea typeface="+mn-ea"/>
        </a:defRPr>
      </a:lvl3pPr>
      <a:lvl4pPr marL="8229600" indent="-1176338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  <a:ea typeface="+mn-ea"/>
        </a:defRPr>
      </a:lvl4pPr>
      <a:lvl5pPr marL="105806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5pPr>
      <a:lvl6pPr marL="110378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6pPr>
      <a:lvl7pPr marL="114950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7pPr>
      <a:lvl8pPr marL="119522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8pPr>
      <a:lvl9pPr marL="124094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" name="Text Box 153"/>
          <p:cNvSpPr txBox="1">
            <a:spLocks noChangeArrowheads="1"/>
          </p:cNvSpPr>
          <p:nvPr/>
        </p:nvSpPr>
        <p:spPr bwMode="auto">
          <a:xfrm>
            <a:off x="0" y="1588"/>
            <a:ext cx="49377600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i="1" dirty="0">
                <a:latin typeface="Arial" charset="0"/>
                <a:cs typeface="+mn-cs"/>
              </a:rPr>
              <a:t>Development of a Tropical Cyclone Genesis Index (TCGI) </a:t>
            </a:r>
          </a:p>
          <a:p>
            <a:pPr algn="ctr">
              <a:defRPr/>
            </a:pPr>
            <a:r>
              <a:rPr lang="en-US" sz="9600" i="1" dirty="0">
                <a:latin typeface="Arial" charset="0"/>
                <a:cs typeface="+mn-cs"/>
              </a:rPr>
              <a:t>for the North Atlantic</a:t>
            </a:r>
          </a:p>
        </p:txBody>
      </p:sp>
      <p:pic>
        <p:nvPicPr>
          <p:cNvPr id="14338" name="Picture 2" descr="CIRA-logo-color-lt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800" y="1684338"/>
            <a:ext cx="546735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1" name="Text Box 611"/>
          <p:cNvSpPr txBox="1">
            <a:spLocks noChangeArrowheads="1"/>
          </p:cNvSpPr>
          <p:nvPr/>
        </p:nvSpPr>
        <p:spPr bwMode="auto">
          <a:xfrm>
            <a:off x="1404938" y="5168900"/>
            <a:ext cx="61355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1) TCGI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Background</a:t>
            </a:r>
          </a:p>
        </p:txBody>
      </p:sp>
      <p:sp>
        <p:nvSpPr>
          <p:cNvPr id="5729" name="AutoShape 609"/>
          <p:cNvSpPr>
            <a:spLocks noChangeArrowheads="1"/>
          </p:cNvSpPr>
          <p:nvPr/>
        </p:nvSpPr>
        <p:spPr bwMode="auto">
          <a:xfrm rot="5400000">
            <a:off x="391319" y="5130007"/>
            <a:ext cx="973137" cy="914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0" name="Line 610"/>
          <p:cNvSpPr>
            <a:spLocks noChangeShapeType="1"/>
          </p:cNvSpPr>
          <p:nvPr/>
        </p:nvSpPr>
        <p:spPr bwMode="auto">
          <a:xfrm flipH="1">
            <a:off x="534988" y="6218238"/>
            <a:ext cx="0" cy="26142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342" name="Group 734"/>
          <p:cNvGrpSpPr>
            <a:grpSpLocks/>
          </p:cNvGrpSpPr>
          <p:nvPr/>
        </p:nvGrpSpPr>
        <p:grpSpPr bwMode="auto">
          <a:xfrm>
            <a:off x="538163" y="25301555"/>
            <a:ext cx="1371600" cy="717550"/>
            <a:chOff x="888" y="10833"/>
            <a:chExt cx="864" cy="448"/>
          </a:xfrm>
        </p:grpSpPr>
        <p:sp>
          <p:nvSpPr>
            <p:cNvPr id="5754" name="AutoShape 634"/>
            <p:cNvSpPr>
              <a:spLocks noChangeArrowheads="1"/>
            </p:cNvSpPr>
            <p:nvPr/>
          </p:nvSpPr>
          <p:spPr bwMode="auto">
            <a:xfrm>
              <a:off x="1336" y="10929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55" name="AutoShape 635"/>
            <p:cNvSpPr>
              <a:spLocks noChangeArrowheads="1"/>
            </p:cNvSpPr>
            <p:nvPr/>
          </p:nvSpPr>
          <p:spPr bwMode="auto">
            <a:xfrm>
              <a:off x="1240" y="10833"/>
              <a:ext cx="416" cy="352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56" name="Line 636"/>
            <p:cNvSpPr>
              <a:spLocks noChangeShapeType="1"/>
            </p:cNvSpPr>
            <p:nvPr/>
          </p:nvSpPr>
          <p:spPr bwMode="auto">
            <a:xfrm>
              <a:off x="888" y="11025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758" name="Text Box 638"/>
          <p:cNvSpPr txBox="1">
            <a:spLocks noChangeArrowheads="1"/>
          </p:cNvSpPr>
          <p:nvPr/>
        </p:nvSpPr>
        <p:spPr bwMode="auto">
          <a:xfrm>
            <a:off x="1920875" y="25142805"/>
            <a:ext cx="55562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atin typeface="Arial" charset="0"/>
                <a:cs typeface="+mn-cs"/>
              </a:rPr>
              <a:t>Project Objectives</a:t>
            </a:r>
          </a:p>
        </p:txBody>
      </p:sp>
      <p:sp>
        <p:nvSpPr>
          <p:cNvPr id="5772" name="Text Box 652"/>
          <p:cNvSpPr txBox="1">
            <a:spLocks noChangeArrowheads="1"/>
          </p:cNvSpPr>
          <p:nvPr/>
        </p:nvSpPr>
        <p:spPr bwMode="auto">
          <a:xfrm>
            <a:off x="1919288" y="6400800"/>
            <a:ext cx="32623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latin typeface="Arial" charset="0"/>
                <a:cs typeface="+mn-cs"/>
              </a:rPr>
              <a:t>Motivation</a:t>
            </a:r>
            <a:endParaRPr lang="en-US" sz="4800" b="1" dirty="0">
              <a:latin typeface="Arial" charset="0"/>
              <a:cs typeface="+mn-cs"/>
            </a:endParaRPr>
          </a:p>
        </p:txBody>
      </p:sp>
      <p:sp>
        <p:nvSpPr>
          <p:cNvPr id="5801" name="Line 681"/>
          <p:cNvSpPr>
            <a:spLocks noChangeShapeType="1"/>
          </p:cNvSpPr>
          <p:nvPr/>
        </p:nvSpPr>
        <p:spPr bwMode="auto">
          <a:xfrm flipH="1">
            <a:off x="14179550" y="6221413"/>
            <a:ext cx="0" cy="26152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346" name="Group 383"/>
          <p:cNvGrpSpPr>
            <a:grpSpLocks/>
          </p:cNvGrpSpPr>
          <p:nvPr/>
        </p:nvGrpSpPr>
        <p:grpSpPr bwMode="auto">
          <a:xfrm>
            <a:off x="14174788" y="6588125"/>
            <a:ext cx="1371600" cy="711200"/>
            <a:chOff x="8055" y="5361"/>
            <a:chExt cx="864" cy="448"/>
          </a:xfrm>
        </p:grpSpPr>
        <p:sp>
          <p:nvSpPr>
            <p:cNvPr id="5803" name="AutoShape 683"/>
            <p:cNvSpPr>
              <a:spLocks noChangeArrowheads="1"/>
            </p:cNvSpPr>
            <p:nvPr/>
          </p:nvSpPr>
          <p:spPr bwMode="auto">
            <a:xfrm>
              <a:off x="8503" y="5457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04" name="AutoShape 684"/>
            <p:cNvSpPr>
              <a:spLocks noChangeArrowheads="1"/>
            </p:cNvSpPr>
            <p:nvPr/>
          </p:nvSpPr>
          <p:spPr bwMode="auto">
            <a:xfrm>
              <a:off x="8407" y="5361"/>
              <a:ext cx="416" cy="352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05" name="Line 685"/>
            <p:cNvSpPr>
              <a:spLocks noChangeShapeType="1"/>
            </p:cNvSpPr>
            <p:nvPr/>
          </p:nvSpPr>
          <p:spPr bwMode="auto">
            <a:xfrm>
              <a:off x="8055" y="5553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819" name="Text Box 699"/>
          <p:cNvSpPr txBox="1">
            <a:spLocks noChangeArrowheads="1"/>
          </p:cNvSpPr>
          <p:nvPr/>
        </p:nvSpPr>
        <p:spPr bwMode="auto">
          <a:xfrm>
            <a:off x="15552738" y="6400800"/>
            <a:ext cx="101504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atin typeface="Arial" charset="0"/>
                <a:cs typeface="+mn-cs"/>
              </a:rPr>
              <a:t>North Atlantic Dataset (2001-2010)</a:t>
            </a:r>
          </a:p>
        </p:txBody>
      </p:sp>
      <p:sp>
        <p:nvSpPr>
          <p:cNvPr id="5822" name="AutoShape 702"/>
          <p:cNvSpPr>
            <a:spLocks noChangeArrowheads="1"/>
          </p:cNvSpPr>
          <p:nvPr/>
        </p:nvSpPr>
        <p:spPr bwMode="auto">
          <a:xfrm rot="5400000">
            <a:off x="34432875" y="5129213"/>
            <a:ext cx="965200" cy="9144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23" name="Line 703"/>
          <p:cNvSpPr>
            <a:spLocks noChangeShapeType="1"/>
          </p:cNvSpPr>
          <p:nvPr/>
        </p:nvSpPr>
        <p:spPr bwMode="auto">
          <a:xfrm flipH="1">
            <a:off x="34551938" y="6218238"/>
            <a:ext cx="0" cy="26152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350" name="Group 652"/>
          <p:cNvGrpSpPr>
            <a:grpSpLocks/>
          </p:cNvGrpSpPr>
          <p:nvPr/>
        </p:nvGrpSpPr>
        <p:grpSpPr bwMode="auto">
          <a:xfrm>
            <a:off x="34547175" y="6588125"/>
            <a:ext cx="1371600" cy="711200"/>
            <a:chOff x="15298" y="4447"/>
            <a:chExt cx="864" cy="448"/>
          </a:xfrm>
        </p:grpSpPr>
        <p:sp>
          <p:nvSpPr>
            <p:cNvPr id="5825" name="AutoShape 705"/>
            <p:cNvSpPr>
              <a:spLocks noChangeArrowheads="1"/>
            </p:cNvSpPr>
            <p:nvPr/>
          </p:nvSpPr>
          <p:spPr bwMode="auto">
            <a:xfrm>
              <a:off x="15746" y="4543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26" name="AutoShape 706"/>
            <p:cNvSpPr>
              <a:spLocks noChangeArrowheads="1"/>
            </p:cNvSpPr>
            <p:nvPr/>
          </p:nvSpPr>
          <p:spPr bwMode="auto">
            <a:xfrm>
              <a:off x="15650" y="4447"/>
              <a:ext cx="416" cy="352"/>
            </a:xfrm>
            <a:prstGeom prst="flowChartMerg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27" name="Line 707"/>
            <p:cNvSpPr>
              <a:spLocks noChangeShapeType="1"/>
            </p:cNvSpPr>
            <p:nvPr/>
          </p:nvSpPr>
          <p:spPr bwMode="auto">
            <a:xfrm>
              <a:off x="15298" y="4639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839" name="Text Box 719"/>
          <p:cNvSpPr txBox="1">
            <a:spLocks noChangeArrowheads="1"/>
          </p:cNvSpPr>
          <p:nvPr/>
        </p:nvSpPr>
        <p:spPr bwMode="auto">
          <a:xfrm>
            <a:off x="35459988" y="5165725"/>
            <a:ext cx="93193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3) TCGI </a:t>
            </a:r>
            <a:r>
              <a:rPr lang="en-US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Verification (2011-2013)</a:t>
            </a:r>
          </a:p>
        </p:txBody>
      </p:sp>
      <p:sp>
        <p:nvSpPr>
          <p:cNvPr id="5845" name="Text Box 725"/>
          <p:cNvSpPr txBox="1">
            <a:spLocks noChangeArrowheads="1"/>
          </p:cNvSpPr>
          <p:nvPr/>
        </p:nvSpPr>
        <p:spPr bwMode="auto">
          <a:xfrm>
            <a:off x="36012438" y="6399213"/>
            <a:ext cx="60690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atin typeface="Arial" charset="0"/>
                <a:cs typeface="+mn-cs"/>
              </a:rPr>
              <a:t>Reliability Diagrams</a:t>
            </a:r>
          </a:p>
        </p:txBody>
      </p:sp>
      <p:grpSp>
        <p:nvGrpSpPr>
          <p:cNvPr id="14353" name="Group 733"/>
          <p:cNvGrpSpPr>
            <a:grpSpLocks/>
          </p:cNvGrpSpPr>
          <p:nvPr/>
        </p:nvGrpSpPr>
        <p:grpSpPr bwMode="auto">
          <a:xfrm>
            <a:off x="539750" y="6588125"/>
            <a:ext cx="1371600" cy="711200"/>
            <a:chOff x="835" y="5343"/>
            <a:chExt cx="864" cy="448"/>
          </a:xfrm>
        </p:grpSpPr>
        <p:sp>
          <p:nvSpPr>
            <p:cNvPr id="5849" name="AutoShape 729"/>
            <p:cNvSpPr>
              <a:spLocks noChangeArrowheads="1"/>
            </p:cNvSpPr>
            <p:nvPr/>
          </p:nvSpPr>
          <p:spPr bwMode="auto">
            <a:xfrm>
              <a:off x="1283" y="5439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50" name="AutoShape 730"/>
            <p:cNvSpPr>
              <a:spLocks noChangeArrowheads="1"/>
            </p:cNvSpPr>
            <p:nvPr/>
          </p:nvSpPr>
          <p:spPr bwMode="auto">
            <a:xfrm>
              <a:off x="1187" y="5343"/>
              <a:ext cx="416" cy="352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51" name="Line 731"/>
            <p:cNvSpPr>
              <a:spLocks noChangeShapeType="1"/>
            </p:cNvSpPr>
            <p:nvPr/>
          </p:nvSpPr>
          <p:spPr bwMode="auto">
            <a:xfrm>
              <a:off x="835" y="5535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539" name="AutoShape 371"/>
          <p:cNvSpPr>
            <a:spLocks noChangeArrowheads="1"/>
          </p:cNvSpPr>
          <p:nvPr/>
        </p:nvSpPr>
        <p:spPr bwMode="auto">
          <a:xfrm rot="5400000">
            <a:off x="14028738" y="5129213"/>
            <a:ext cx="965200" cy="914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40" name="Text Box 372"/>
          <p:cNvSpPr txBox="1">
            <a:spLocks noChangeArrowheads="1"/>
          </p:cNvSpPr>
          <p:nvPr/>
        </p:nvSpPr>
        <p:spPr bwMode="auto">
          <a:xfrm>
            <a:off x="15044738" y="5165725"/>
            <a:ext cx="132175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2) TCGI 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Development</a:t>
            </a:r>
          </a:p>
        </p:txBody>
      </p:sp>
      <p:grpSp>
        <p:nvGrpSpPr>
          <p:cNvPr id="14356" name="Group 385"/>
          <p:cNvGrpSpPr>
            <a:grpSpLocks/>
          </p:cNvGrpSpPr>
          <p:nvPr/>
        </p:nvGrpSpPr>
        <p:grpSpPr bwMode="auto">
          <a:xfrm>
            <a:off x="14220825" y="19555073"/>
            <a:ext cx="1371600" cy="711200"/>
            <a:chOff x="8058" y="16245"/>
            <a:chExt cx="864" cy="448"/>
          </a:xfrm>
        </p:grpSpPr>
        <p:sp>
          <p:nvSpPr>
            <p:cNvPr id="7547" name="AutoShape 379"/>
            <p:cNvSpPr>
              <a:spLocks noChangeArrowheads="1"/>
            </p:cNvSpPr>
            <p:nvPr/>
          </p:nvSpPr>
          <p:spPr bwMode="auto">
            <a:xfrm>
              <a:off x="8506" y="16341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48" name="AutoShape 380"/>
            <p:cNvSpPr>
              <a:spLocks noChangeArrowheads="1"/>
            </p:cNvSpPr>
            <p:nvPr/>
          </p:nvSpPr>
          <p:spPr bwMode="auto">
            <a:xfrm>
              <a:off x="8410" y="16245"/>
              <a:ext cx="416" cy="352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49" name="Line 381"/>
            <p:cNvSpPr>
              <a:spLocks noChangeShapeType="1"/>
            </p:cNvSpPr>
            <p:nvPr/>
          </p:nvSpPr>
          <p:spPr bwMode="auto">
            <a:xfrm>
              <a:off x="8058" y="16437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550" name="Text Box 382"/>
          <p:cNvSpPr txBox="1">
            <a:spLocks noChangeArrowheads="1"/>
          </p:cNvSpPr>
          <p:nvPr/>
        </p:nvSpPr>
        <p:spPr bwMode="auto">
          <a:xfrm>
            <a:off x="15554325" y="19391560"/>
            <a:ext cx="55419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atin typeface="Arial" charset="0"/>
                <a:cs typeface="+mn-cs"/>
              </a:rPr>
              <a:t>TCGI Text Product</a:t>
            </a:r>
          </a:p>
        </p:txBody>
      </p:sp>
      <p:sp>
        <p:nvSpPr>
          <p:cNvPr id="7558" name="Text Box 390"/>
          <p:cNvSpPr txBox="1">
            <a:spLocks noChangeArrowheads="1"/>
          </p:cNvSpPr>
          <p:nvPr/>
        </p:nvSpPr>
        <p:spPr bwMode="auto">
          <a:xfrm>
            <a:off x="593725" y="11770550"/>
            <a:ext cx="12641263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84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9300">
              <a:tabLst>
                <a:tab pos="584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584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584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584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4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4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4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4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41300" indent="-241300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Defines areas of interest in the tropics where TC genesis could occur in the next 48-hr and 120-hr;</a:t>
            </a:r>
          </a:p>
          <a:p>
            <a:pPr marL="241300" indent="-241300" algn="just">
              <a:buFont typeface="Arial"/>
              <a:buChar char="•"/>
              <a:defRPr/>
            </a:pPr>
            <a:endParaRPr lang="en-US" sz="2000" b="1" dirty="0" smtClean="0">
              <a:latin typeface="Comic Sans MS" charset="0"/>
              <a:cs typeface="+mn-cs"/>
            </a:endParaRPr>
          </a:p>
          <a:p>
            <a:pPr marL="241300" indent="-241300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Forecasts are probabilistic, generated every 6-hr (00/06/12/18 UTC), and given in 10% increments;</a:t>
            </a:r>
          </a:p>
          <a:p>
            <a:pPr marL="241300" indent="-241300" algn="just">
              <a:buFont typeface="Arial"/>
              <a:buChar char="•"/>
              <a:defRPr/>
            </a:pPr>
            <a:endParaRPr lang="en-US" sz="2000" b="1" dirty="0">
              <a:latin typeface="Comic Sans MS" charset="0"/>
              <a:cs typeface="+mn-cs"/>
            </a:endParaRPr>
          </a:p>
          <a:p>
            <a:pPr marL="241300" indent="-241300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NHC began producing in-house 48-hr (120-hr) TC genesis forecasts in 2007 (2009). The 48-hr (120-hr) forecasts </a:t>
            </a:r>
            <a:r>
              <a:rPr lang="en-US" sz="3200" b="1" dirty="0" smtClean="0">
                <a:latin typeface="Comic Sans MS" charset="0"/>
              </a:rPr>
              <a:t>became </a:t>
            </a:r>
            <a:r>
              <a:rPr lang="en-US" sz="3200" b="1" dirty="0">
                <a:latin typeface="Comic Sans MS" charset="0"/>
              </a:rPr>
              <a:t>available to the public </a:t>
            </a:r>
            <a:r>
              <a:rPr lang="en-US" sz="3200" b="1" dirty="0" smtClean="0">
                <a:latin typeface="Comic Sans MS" charset="0"/>
              </a:rPr>
              <a:t>in 2010 (2013);</a:t>
            </a:r>
            <a:endParaRPr lang="en-US" sz="3200" b="1" dirty="0">
              <a:latin typeface="Comic Sans MS" charset="0"/>
            </a:endParaRPr>
          </a:p>
        </p:txBody>
      </p:sp>
      <p:grpSp>
        <p:nvGrpSpPr>
          <p:cNvPr id="14359" name="Group 651"/>
          <p:cNvGrpSpPr>
            <a:grpSpLocks/>
          </p:cNvGrpSpPr>
          <p:nvPr/>
        </p:nvGrpSpPr>
        <p:grpSpPr bwMode="auto">
          <a:xfrm>
            <a:off x="34575750" y="24563388"/>
            <a:ext cx="1371600" cy="711200"/>
            <a:chOff x="15298" y="10735"/>
            <a:chExt cx="864" cy="448"/>
          </a:xfrm>
        </p:grpSpPr>
        <p:sp>
          <p:nvSpPr>
            <p:cNvPr id="7756" name="AutoShape 588"/>
            <p:cNvSpPr>
              <a:spLocks noChangeArrowheads="1"/>
            </p:cNvSpPr>
            <p:nvPr/>
          </p:nvSpPr>
          <p:spPr bwMode="auto">
            <a:xfrm>
              <a:off x="15746" y="10831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57" name="AutoShape 589"/>
            <p:cNvSpPr>
              <a:spLocks noChangeArrowheads="1"/>
            </p:cNvSpPr>
            <p:nvPr/>
          </p:nvSpPr>
          <p:spPr bwMode="auto">
            <a:xfrm>
              <a:off x="15650" y="10735"/>
              <a:ext cx="416" cy="352"/>
            </a:xfrm>
            <a:prstGeom prst="flowChartMerg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58" name="Line 590"/>
            <p:cNvSpPr>
              <a:spLocks noChangeShapeType="1"/>
            </p:cNvSpPr>
            <p:nvPr/>
          </p:nvSpPr>
          <p:spPr bwMode="auto">
            <a:xfrm>
              <a:off x="15298" y="10927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759" name="Text Box 591"/>
          <p:cNvSpPr txBox="1">
            <a:spLocks noChangeArrowheads="1"/>
          </p:cNvSpPr>
          <p:nvPr/>
        </p:nvSpPr>
        <p:spPr bwMode="auto">
          <a:xfrm>
            <a:off x="35891788" y="24372888"/>
            <a:ext cx="109156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atin typeface="Arial" charset="0"/>
                <a:cs typeface="+mn-cs"/>
              </a:rPr>
              <a:t>Forecast Lead Time (Genesis Cases)</a:t>
            </a:r>
          </a:p>
        </p:txBody>
      </p:sp>
      <p:pic>
        <p:nvPicPr>
          <p:cNvPr id="14361" name="Picture 700" descr="noaa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850" y="1317625"/>
            <a:ext cx="28082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70" name="Text Box 702"/>
          <p:cNvSpPr txBox="1">
            <a:spLocks noChangeArrowheads="1"/>
          </p:cNvSpPr>
          <p:nvPr/>
        </p:nvSpPr>
        <p:spPr bwMode="auto">
          <a:xfrm>
            <a:off x="593725" y="7567613"/>
            <a:ext cx="12641263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84200" indent="-584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2065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The NOAA National Hurricane Center (NHC) averages over 500 tropical cyclone genesis forecasts for the North Atlantic each year…yet, there is limited objective guidance to support this effort;</a:t>
            </a:r>
          </a:p>
        </p:txBody>
      </p:sp>
      <p:sp>
        <p:nvSpPr>
          <p:cNvPr id="7871" name="Text Box 703"/>
          <p:cNvSpPr txBox="1">
            <a:spLocks noChangeArrowheads="1"/>
          </p:cNvSpPr>
          <p:nvPr/>
        </p:nvSpPr>
        <p:spPr bwMode="auto">
          <a:xfrm>
            <a:off x="593725" y="26239768"/>
            <a:ext cx="1287462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Develop a real-time, objective, disturbance-centric scheme for identifying the probability of TC genesis in the North Atlantic;</a:t>
            </a:r>
          </a:p>
          <a:p>
            <a:pPr marL="0" indent="0" algn="just">
              <a:defRPr/>
            </a:pPr>
            <a:endParaRPr lang="en-US" sz="2000" b="1" dirty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Provide rea</a:t>
            </a:r>
            <a:r>
              <a:rPr lang="en-US" sz="3200" b="1" dirty="0">
                <a:latin typeface="Comic Sans MS" charset="0"/>
                <a:cs typeface="+mn-cs"/>
              </a:rPr>
              <a:t>l</a:t>
            </a:r>
            <a:r>
              <a:rPr lang="en-US" sz="3200" b="1" dirty="0" smtClean="0">
                <a:latin typeface="Comic Sans MS" charset="0"/>
                <a:cs typeface="+mn-cs"/>
              </a:rPr>
              <a:t>-time forecasts valid for synoptic times (00/06/12/18 UTC);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2000" b="1" dirty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Provide genesis forecasts for both 0-48-hr and 0-120-hr;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3200" b="1" dirty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Test TCGI in a real-time research mode during the 2013 Atlantic hurricane season for evaluation by </a:t>
            </a:r>
            <a:r>
              <a:rPr lang="en-US" sz="3200" b="1" dirty="0" smtClean="0">
                <a:latin typeface="Comic Sans MS" charset="0"/>
              </a:rPr>
              <a:t>forecasters at </a:t>
            </a:r>
            <a:r>
              <a:rPr lang="en-US" sz="3200" b="1" dirty="0" smtClean="0">
                <a:latin typeface="Comic Sans MS" charset="0"/>
                <a:cs typeface="+mn-cs"/>
              </a:rPr>
              <a:t>NOAA</a:t>
            </a:r>
            <a:r>
              <a:rPr lang="en-US" sz="3200" b="1" dirty="0">
                <a:latin typeface="Comic Sans MS" charset="0"/>
                <a:cs typeface="+mn-cs"/>
              </a:rPr>
              <a:t> </a:t>
            </a:r>
            <a:r>
              <a:rPr lang="en-US" sz="3200" b="1" dirty="0" smtClean="0">
                <a:latin typeface="Comic Sans MS" charset="0"/>
                <a:cs typeface="+mn-cs"/>
              </a:rPr>
              <a:t>NHC; </a:t>
            </a:r>
          </a:p>
        </p:txBody>
      </p:sp>
      <p:grpSp>
        <p:nvGrpSpPr>
          <p:cNvPr id="14364" name="Group 709"/>
          <p:cNvGrpSpPr>
            <a:grpSpLocks/>
          </p:cNvGrpSpPr>
          <p:nvPr/>
        </p:nvGrpSpPr>
        <p:grpSpPr bwMode="auto">
          <a:xfrm>
            <a:off x="538163" y="10940288"/>
            <a:ext cx="1371600" cy="717550"/>
            <a:chOff x="888" y="10833"/>
            <a:chExt cx="864" cy="448"/>
          </a:xfrm>
        </p:grpSpPr>
        <p:sp>
          <p:nvSpPr>
            <p:cNvPr id="7878" name="AutoShape 710"/>
            <p:cNvSpPr>
              <a:spLocks noChangeArrowheads="1"/>
            </p:cNvSpPr>
            <p:nvPr/>
          </p:nvSpPr>
          <p:spPr bwMode="auto">
            <a:xfrm>
              <a:off x="1336" y="10929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79" name="AutoShape 711"/>
            <p:cNvSpPr>
              <a:spLocks noChangeArrowheads="1"/>
            </p:cNvSpPr>
            <p:nvPr/>
          </p:nvSpPr>
          <p:spPr bwMode="auto">
            <a:xfrm>
              <a:off x="1240" y="10833"/>
              <a:ext cx="416" cy="352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80" name="Line 712"/>
            <p:cNvSpPr>
              <a:spLocks noChangeShapeType="1"/>
            </p:cNvSpPr>
            <p:nvPr/>
          </p:nvSpPr>
          <p:spPr bwMode="auto">
            <a:xfrm>
              <a:off x="888" y="11025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881" name="Text Box 713"/>
          <p:cNvSpPr txBox="1">
            <a:spLocks noChangeArrowheads="1"/>
          </p:cNvSpPr>
          <p:nvPr/>
        </p:nvSpPr>
        <p:spPr bwMode="auto">
          <a:xfrm>
            <a:off x="1920875" y="10748200"/>
            <a:ext cx="115855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atin typeface="Arial" charset="0"/>
                <a:cs typeface="+mn-cs"/>
              </a:rPr>
              <a:t>NOAA NHC’s Tropical Weather Outlook</a:t>
            </a:r>
          </a:p>
        </p:txBody>
      </p:sp>
      <p:sp>
        <p:nvSpPr>
          <p:cNvPr id="7899" name="Text Box 731"/>
          <p:cNvSpPr txBox="1">
            <a:spLocks noChangeArrowheads="1"/>
          </p:cNvSpPr>
          <p:nvPr/>
        </p:nvSpPr>
        <p:spPr bwMode="auto">
          <a:xfrm>
            <a:off x="1154113" y="21886100"/>
            <a:ext cx="1208087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Comic Sans MS" charset="0"/>
                <a:cs typeface="+mn-cs"/>
              </a:rPr>
              <a:t>NHC TWO valid for 05 Sept 2013 1200 UTC. An active TC (Gabrielle) and three areas of interest with 0-48-hr genesis probabilities ranging from 10-30% are identified in the graphic. Tropical disturbances #1 and #3 were non-developers, while tropical disturbance #2 developed into TD 8 on 06 Sept 1200 UTC;    </a:t>
            </a:r>
          </a:p>
        </p:txBody>
      </p:sp>
      <p:grpSp>
        <p:nvGrpSpPr>
          <p:cNvPr id="14367" name="Group 859"/>
          <p:cNvGrpSpPr>
            <a:grpSpLocks/>
          </p:cNvGrpSpPr>
          <p:nvPr/>
        </p:nvGrpSpPr>
        <p:grpSpPr bwMode="auto">
          <a:xfrm>
            <a:off x="34547175" y="15638463"/>
            <a:ext cx="1371600" cy="711200"/>
            <a:chOff x="15298" y="4447"/>
            <a:chExt cx="864" cy="448"/>
          </a:xfrm>
        </p:grpSpPr>
        <p:sp>
          <p:nvSpPr>
            <p:cNvPr id="8028" name="AutoShape 860"/>
            <p:cNvSpPr>
              <a:spLocks noChangeArrowheads="1"/>
            </p:cNvSpPr>
            <p:nvPr/>
          </p:nvSpPr>
          <p:spPr bwMode="auto">
            <a:xfrm>
              <a:off x="15746" y="4543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29" name="AutoShape 861"/>
            <p:cNvSpPr>
              <a:spLocks noChangeArrowheads="1"/>
            </p:cNvSpPr>
            <p:nvPr/>
          </p:nvSpPr>
          <p:spPr bwMode="auto">
            <a:xfrm>
              <a:off x="15650" y="4447"/>
              <a:ext cx="416" cy="352"/>
            </a:xfrm>
            <a:prstGeom prst="flowChartMerg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30" name="Line 862"/>
            <p:cNvSpPr>
              <a:spLocks noChangeShapeType="1"/>
            </p:cNvSpPr>
            <p:nvPr/>
          </p:nvSpPr>
          <p:spPr bwMode="auto">
            <a:xfrm>
              <a:off x="15298" y="4639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031" name="Text Box 863"/>
          <p:cNvSpPr txBox="1">
            <a:spLocks noChangeArrowheads="1"/>
          </p:cNvSpPr>
          <p:nvPr/>
        </p:nvSpPr>
        <p:spPr bwMode="auto">
          <a:xfrm>
            <a:off x="35877500" y="15465425"/>
            <a:ext cx="49403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atin typeface="Arial" charset="0"/>
                <a:cs typeface="+mn-cs"/>
              </a:rPr>
              <a:t>Brier Skill Score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0" y="3117850"/>
            <a:ext cx="493776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i="1" dirty="0">
                <a:solidFill>
                  <a:srgbClr val="0000FF"/>
                </a:solidFill>
                <a:cs typeface="+mn-cs"/>
              </a:rPr>
              <a:t>	   												Jason P. Dunion		</a:t>
            </a:r>
            <a:r>
              <a:rPr lang="en-US" sz="4000" i="1" dirty="0" smtClean="0">
                <a:solidFill>
                  <a:srgbClr val="0000FF"/>
                </a:solidFill>
                <a:cs typeface="+mn-cs"/>
              </a:rPr>
              <a:t>	     </a:t>
            </a:r>
            <a:r>
              <a:rPr lang="en-US" sz="4000" i="1" dirty="0" smtClean="0">
                <a:solidFill>
                  <a:srgbClr val="0000FF"/>
                </a:solidFill>
              </a:rPr>
              <a:t>Andrea </a:t>
            </a:r>
            <a:r>
              <a:rPr lang="en-US" sz="4000" i="1" dirty="0">
                <a:solidFill>
                  <a:srgbClr val="0000FF"/>
                </a:solidFill>
              </a:rPr>
              <a:t>B. </a:t>
            </a:r>
            <a:r>
              <a:rPr lang="en-US" sz="4000" i="1" dirty="0" smtClean="0">
                <a:solidFill>
                  <a:srgbClr val="0000FF"/>
                </a:solidFill>
              </a:rPr>
              <a:t>Schumacher</a:t>
            </a:r>
            <a:r>
              <a:rPr lang="en-US" sz="4000" i="1" dirty="0" smtClean="0">
                <a:solidFill>
                  <a:srgbClr val="0000FF"/>
                </a:solidFill>
                <a:cs typeface="+mn-cs"/>
              </a:rPr>
              <a:t>	</a:t>
            </a:r>
            <a:r>
              <a:rPr lang="en-US" sz="4000" i="1" dirty="0">
                <a:solidFill>
                  <a:srgbClr val="0000FF"/>
                </a:solidFill>
                <a:cs typeface="+mn-cs"/>
              </a:rPr>
              <a:t>	    </a:t>
            </a:r>
            <a:r>
              <a:rPr lang="en-US" sz="4000" i="1" dirty="0" smtClean="0">
                <a:solidFill>
                  <a:srgbClr val="0000FF"/>
                </a:solidFill>
              </a:rPr>
              <a:t>John Kaplan</a:t>
            </a:r>
            <a:r>
              <a:rPr lang="en-US" sz="4000" i="1" dirty="0">
                <a:solidFill>
                  <a:srgbClr val="0000FF"/>
                </a:solidFill>
                <a:cs typeface="+mn-cs"/>
              </a:rPr>
              <a:t>		</a:t>
            </a:r>
            <a:r>
              <a:rPr lang="en-US" sz="4000" i="1" dirty="0" smtClean="0">
                <a:solidFill>
                  <a:srgbClr val="0000FF"/>
                </a:solidFill>
                <a:cs typeface="+mn-cs"/>
              </a:rPr>
              <a:t>   Joshua </a:t>
            </a:r>
            <a:r>
              <a:rPr lang="en-US" sz="4000" i="1" dirty="0">
                <a:solidFill>
                  <a:srgbClr val="0000FF"/>
                </a:solidFill>
                <a:cs typeface="+mn-cs"/>
              </a:rPr>
              <a:t>H. </a:t>
            </a:r>
            <a:r>
              <a:rPr lang="en-US" sz="4000" i="1" dirty="0" err="1">
                <a:solidFill>
                  <a:srgbClr val="0000FF"/>
                </a:solidFill>
                <a:cs typeface="+mn-cs"/>
              </a:rPr>
              <a:t>Cossuth</a:t>
            </a:r>
            <a:r>
              <a:rPr lang="en-US" sz="4000" i="1" dirty="0">
                <a:solidFill>
                  <a:srgbClr val="0000FF"/>
                </a:solidFill>
                <a:cs typeface="+mn-cs"/>
              </a:rPr>
              <a:t>											</a:t>
            </a:r>
            <a:r>
              <a:rPr lang="en-US" sz="4000" i="1" dirty="0" smtClean="0">
                <a:solidFill>
                  <a:srgbClr val="0000FF"/>
                </a:solidFill>
                <a:cs typeface="+mn-cs"/>
              </a:rPr>
              <a:t>Mark </a:t>
            </a:r>
            <a:r>
              <a:rPr lang="en-US" sz="4000" i="1" dirty="0" err="1">
                <a:solidFill>
                  <a:srgbClr val="0000FF"/>
                </a:solidFill>
                <a:cs typeface="+mn-cs"/>
              </a:rPr>
              <a:t>DeMaria</a:t>
            </a:r>
            <a:r>
              <a:rPr lang="en-US" sz="4000" i="1" dirty="0">
                <a:solidFill>
                  <a:srgbClr val="0000FF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sz="2800" i="1" dirty="0">
                <a:solidFill>
                  <a:srgbClr val="0000FF"/>
                </a:solidFill>
                <a:cs typeface="+mn-cs"/>
              </a:rPr>
              <a:t>		   					 				 </a:t>
            </a:r>
            <a:r>
              <a:rPr lang="en-US" sz="2800" i="1" dirty="0" smtClean="0">
                <a:solidFill>
                  <a:srgbClr val="0000FF"/>
                </a:solidFill>
                <a:cs typeface="+mn-cs"/>
              </a:rPr>
              <a:t> Univ</a:t>
            </a:r>
            <a:r>
              <a:rPr lang="en-US" sz="2800" i="1" dirty="0">
                <a:solidFill>
                  <a:srgbClr val="0000FF"/>
                </a:solidFill>
                <a:cs typeface="+mn-cs"/>
              </a:rPr>
              <a:t>. of Miami/CIMAS- NOAA/AOML/HRD         </a:t>
            </a:r>
            <a:r>
              <a:rPr lang="en-US" sz="2800" i="1" dirty="0" smtClean="0">
                <a:solidFill>
                  <a:srgbClr val="0000FF"/>
                </a:solidFill>
                <a:cs typeface="+mn-cs"/>
              </a:rPr>
              <a:t>	       </a:t>
            </a:r>
            <a:r>
              <a:rPr lang="en-US" sz="2800" i="1" dirty="0" smtClean="0">
                <a:solidFill>
                  <a:srgbClr val="0000FF"/>
                </a:solidFill>
              </a:rPr>
              <a:t>Colorado </a:t>
            </a:r>
            <a:r>
              <a:rPr lang="en-US" sz="2800" i="1" dirty="0">
                <a:solidFill>
                  <a:srgbClr val="0000FF"/>
                </a:solidFill>
              </a:rPr>
              <a:t>State University-CIRA </a:t>
            </a:r>
            <a:r>
              <a:rPr lang="en-US" sz="2800" i="1" dirty="0">
                <a:solidFill>
                  <a:srgbClr val="0000FF"/>
                </a:solidFill>
                <a:cs typeface="+mn-cs"/>
              </a:rPr>
              <a:t>		 </a:t>
            </a:r>
            <a:r>
              <a:rPr lang="en-US" sz="2800" i="1" dirty="0" smtClean="0">
                <a:solidFill>
                  <a:srgbClr val="0000FF"/>
                </a:solidFill>
                <a:cs typeface="+mn-cs"/>
              </a:rPr>
              <a:t>   </a:t>
            </a:r>
            <a:r>
              <a:rPr lang="en-US" sz="2800" i="1" dirty="0" smtClean="0">
                <a:solidFill>
                  <a:srgbClr val="0000FF"/>
                </a:solidFill>
              </a:rPr>
              <a:t>NOAA</a:t>
            </a:r>
            <a:r>
              <a:rPr lang="en-US" sz="2800" i="1" dirty="0">
                <a:solidFill>
                  <a:srgbClr val="0000FF"/>
                </a:solidFill>
              </a:rPr>
              <a:t>/AOML/HRD	</a:t>
            </a:r>
            <a:r>
              <a:rPr lang="en-US" sz="2800" i="1" dirty="0">
                <a:solidFill>
                  <a:srgbClr val="0000FF"/>
                </a:solidFill>
                <a:cs typeface="+mn-cs"/>
              </a:rPr>
              <a:t>	 </a:t>
            </a:r>
            <a:r>
              <a:rPr lang="en-US" sz="2800" i="1" dirty="0" smtClean="0">
                <a:solidFill>
                  <a:srgbClr val="0000FF"/>
                </a:solidFill>
                <a:cs typeface="+mn-cs"/>
              </a:rPr>
              <a:t>    Florida </a:t>
            </a:r>
            <a:r>
              <a:rPr lang="en-US" sz="2800" i="1" dirty="0">
                <a:solidFill>
                  <a:srgbClr val="0000FF"/>
                </a:solidFill>
                <a:cs typeface="+mn-cs"/>
              </a:rPr>
              <a:t>State University																							</a:t>
            </a:r>
            <a:r>
              <a:rPr lang="en-US" sz="2800" i="1" dirty="0" smtClean="0">
                <a:solidFill>
                  <a:srgbClr val="0000FF"/>
                </a:solidFill>
                <a:cs typeface="+mn-cs"/>
              </a:rPr>
              <a:t>NOAA </a:t>
            </a:r>
            <a:r>
              <a:rPr lang="en-US" sz="2800" i="1" dirty="0">
                <a:solidFill>
                  <a:srgbClr val="0000FF"/>
                </a:solidFill>
                <a:cs typeface="+mn-cs"/>
              </a:rPr>
              <a:t>NESDIS</a:t>
            </a:r>
          </a:p>
        </p:txBody>
      </p:sp>
      <p:pic>
        <p:nvPicPr>
          <p:cNvPr id="14370" name="Picture 5" descr="fs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1317625"/>
            <a:ext cx="280352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226" descr="two_atl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6410813"/>
            <a:ext cx="73152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" name="Text Box 703"/>
          <p:cNvSpPr txBox="1">
            <a:spLocks noChangeArrowheads="1"/>
          </p:cNvSpPr>
          <p:nvPr/>
        </p:nvSpPr>
        <p:spPr bwMode="auto">
          <a:xfrm>
            <a:off x="14228763" y="7683170"/>
            <a:ext cx="186563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Developed a 10-yr dataset of North Atlantic tropical disturbances;</a:t>
            </a:r>
          </a:p>
          <a:p>
            <a:pPr marL="0" indent="0" algn="just">
              <a:defRPr/>
            </a:pPr>
            <a:endParaRPr lang="en-US" sz="2000" b="1" dirty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Developed a special “</a:t>
            </a:r>
            <a:r>
              <a:rPr lang="en-US" sz="3200" b="1" i="1" dirty="0" smtClean="0">
                <a:latin typeface="Comic Sans MS" charset="0"/>
                <a:cs typeface="+mn-cs"/>
              </a:rPr>
              <a:t>BAMG</a:t>
            </a:r>
            <a:r>
              <a:rPr lang="en-US" sz="3200" b="1" dirty="0" smtClean="0">
                <a:latin typeface="Comic Sans MS" charset="0"/>
                <a:cs typeface="+mn-cs"/>
              </a:rPr>
              <a:t>” model to produce forecast track positions when forecast models are unable to track the tropical disturbance;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2000" b="1" dirty="0" smtClean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Tested 60 potential predictors derived from model analysis fields, various satellite platforms, and the NHC Best track; </a:t>
            </a:r>
          </a:p>
          <a:p>
            <a:pPr marL="0" indent="0" algn="just">
              <a:defRPr/>
            </a:pPr>
            <a:endParaRPr lang="en-US" sz="2000" b="1" dirty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Six top predictors were identified for use in TCGI;</a:t>
            </a:r>
          </a:p>
        </p:txBody>
      </p:sp>
      <p:sp>
        <p:nvSpPr>
          <p:cNvPr id="232" name="Text Box 703"/>
          <p:cNvSpPr txBox="1">
            <a:spLocks noChangeArrowheads="1"/>
          </p:cNvSpPr>
          <p:nvPr/>
        </p:nvSpPr>
        <p:spPr bwMode="auto">
          <a:xfrm>
            <a:off x="25331738" y="22661563"/>
            <a:ext cx="8902700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 algn="ctr">
              <a:defRPr/>
            </a:pPr>
            <a:r>
              <a:rPr lang="en-US" sz="4000" b="1" u="sng" dirty="0" smtClean="0">
                <a:solidFill>
                  <a:srgbClr val="000000"/>
                </a:solidFill>
                <a:latin typeface="Comic Sans MS" charset="0"/>
                <a:cs typeface="+mn-cs"/>
              </a:rPr>
              <a:t>TCGI Text Product Description</a:t>
            </a:r>
          </a:p>
          <a:p>
            <a:pPr marL="0" indent="0" algn="ctr">
              <a:defRPr/>
            </a:pPr>
            <a:endParaRPr lang="en-US" sz="1800" b="1" dirty="0" smtClean="0">
              <a:solidFill>
                <a:srgbClr val="000000"/>
              </a:solidFill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omic Sans MS" charset="0"/>
                <a:cs typeface="+mn-cs"/>
              </a:rPr>
              <a:t>TCGI genesis forecast (48-hr &amp; 120-hr);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1600" b="1" dirty="0" smtClean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>
                <a:solidFill>
                  <a:srgbClr val="FF6600"/>
                </a:solidFill>
                <a:latin typeface="Comic Sans MS" charset="0"/>
              </a:rPr>
              <a:t>Predictor values along the forecast track;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1600" b="1" dirty="0" smtClean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>
                <a:solidFill>
                  <a:srgbClr val="C7C700"/>
                </a:solidFill>
                <a:latin typeface="Comic Sans MS" charset="0"/>
              </a:rPr>
              <a:t>Tropical disturbance position and forecast track source</a:t>
            </a:r>
            <a:r>
              <a:rPr lang="en-US" sz="3200" b="1" dirty="0" smtClean="0">
                <a:solidFill>
                  <a:srgbClr val="C7C700"/>
                </a:solidFill>
                <a:latin typeface="Comic Sans MS" charset="0"/>
              </a:rPr>
              <a:t>;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1600" b="1" dirty="0">
              <a:solidFill>
                <a:srgbClr val="0000FF"/>
              </a:solidFill>
              <a:latin typeface="Comic Sans MS" charset="0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solidFill>
                  <a:srgbClr val="008000"/>
                </a:solidFill>
                <a:latin typeface="Comic Sans MS" charset="0"/>
              </a:rPr>
              <a:t>TCGI </a:t>
            </a:r>
            <a:r>
              <a:rPr lang="en-US" sz="3200" b="1" dirty="0">
                <a:solidFill>
                  <a:srgbClr val="008000"/>
                </a:solidFill>
                <a:latin typeface="Comic Sans MS" charset="0"/>
              </a:rPr>
              <a:t>forecasts relative to climatology</a:t>
            </a:r>
            <a:r>
              <a:rPr lang="en-US" sz="3200" b="1" dirty="0" smtClean="0">
                <a:solidFill>
                  <a:srgbClr val="008000"/>
                </a:solidFill>
                <a:latin typeface="Comic Sans MS" charset="0"/>
              </a:rPr>
              <a:t>;</a:t>
            </a:r>
            <a:endParaRPr lang="en-US" sz="3200" b="1" dirty="0">
              <a:solidFill>
                <a:srgbClr val="008000"/>
              </a:solidFill>
              <a:latin typeface="Comic Sans MS" charset="0"/>
              <a:cs typeface="+mn-cs"/>
            </a:endParaRPr>
          </a:p>
          <a:p>
            <a:pPr marL="0" indent="0" algn="just">
              <a:defRPr/>
            </a:pPr>
            <a:endParaRPr lang="en-US" sz="1600" b="1" dirty="0" smtClean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Comic Sans MS" charset="0"/>
                <a:cs typeface="+mn-cs"/>
              </a:rPr>
              <a:t>Predictor forecast contributions (48-hr &amp; 120-hr)</a:t>
            </a:r>
            <a:r>
              <a:rPr lang="en-US" sz="3200" b="1" dirty="0" smtClean="0">
                <a:solidFill>
                  <a:srgbClr val="0000FF"/>
                </a:solidFill>
                <a:latin typeface="Comic Sans MS" charset="0"/>
                <a:cs typeface="+mn-cs"/>
              </a:rPr>
              <a:t>;</a:t>
            </a:r>
          </a:p>
          <a:p>
            <a:pPr marL="0" indent="0" algn="just">
              <a:defRPr/>
            </a:pPr>
            <a:endParaRPr lang="en-US" sz="1600" b="1" dirty="0">
              <a:solidFill>
                <a:srgbClr val="008000"/>
              </a:solidFill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>
                <a:solidFill>
                  <a:srgbClr val="A3A3A3"/>
                </a:solidFill>
                <a:latin typeface="Comic Sans MS" charset="0"/>
              </a:rPr>
              <a:t>TCGI predictor descriptions</a:t>
            </a:r>
            <a:r>
              <a:rPr lang="en-US" sz="3200" b="1" dirty="0" smtClean="0">
                <a:solidFill>
                  <a:srgbClr val="A3A3A3"/>
                </a:solidFill>
                <a:latin typeface="Comic Sans MS" charset="0"/>
              </a:rPr>
              <a:t>;</a:t>
            </a:r>
            <a:endParaRPr lang="en-US" sz="3200" b="1" dirty="0" smtClean="0">
              <a:solidFill>
                <a:srgbClr val="008000"/>
              </a:solidFill>
              <a:latin typeface="Comic Sans MS" charset="0"/>
              <a:cs typeface="+mn-cs"/>
            </a:endParaRPr>
          </a:p>
        </p:txBody>
      </p:sp>
      <p:pic>
        <p:nvPicPr>
          <p:cNvPr id="14374" name="Picture 230" descr="2013two_sample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0" y="20801013"/>
            <a:ext cx="10790238" cy="997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5" name="Rectangle 8"/>
          <p:cNvSpPr>
            <a:spLocks noChangeArrowheads="1"/>
          </p:cNvSpPr>
          <p:nvPr/>
        </p:nvSpPr>
        <p:spPr bwMode="auto">
          <a:xfrm>
            <a:off x="14443075" y="21393150"/>
            <a:ext cx="10790238" cy="484188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  <a:ex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76" name="Rectangle 233"/>
          <p:cNvSpPr>
            <a:spLocks noChangeArrowheads="1"/>
          </p:cNvSpPr>
          <p:nvPr/>
        </p:nvSpPr>
        <p:spPr bwMode="auto">
          <a:xfrm>
            <a:off x="14452600" y="28735338"/>
            <a:ext cx="9085263" cy="2041525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77" name="Rectangle 234"/>
          <p:cNvSpPr>
            <a:spLocks noChangeArrowheads="1"/>
          </p:cNvSpPr>
          <p:nvPr/>
        </p:nvSpPr>
        <p:spPr bwMode="auto">
          <a:xfrm>
            <a:off x="14447838" y="23695025"/>
            <a:ext cx="10790237" cy="950913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78" name="Rectangle 235"/>
          <p:cNvSpPr>
            <a:spLocks noChangeArrowheads="1"/>
          </p:cNvSpPr>
          <p:nvPr/>
        </p:nvSpPr>
        <p:spPr bwMode="auto">
          <a:xfrm>
            <a:off x="14443075" y="22013863"/>
            <a:ext cx="10790238" cy="1571625"/>
          </a:xfrm>
          <a:prstGeom prst="rect">
            <a:avLst/>
          </a:prstGeom>
          <a:solidFill>
            <a:srgbClr val="FF6600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4379" name="Rectangle 236"/>
          <p:cNvSpPr>
            <a:spLocks noChangeArrowheads="1"/>
          </p:cNvSpPr>
          <p:nvPr/>
        </p:nvSpPr>
        <p:spPr bwMode="auto">
          <a:xfrm>
            <a:off x="14444663" y="25560338"/>
            <a:ext cx="8537575" cy="2913062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80" name="Rectangle 237"/>
          <p:cNvSpPr>
            <a:spLocks noChangeArrowheads="1"/>
          </p:cNvSpPr>
          <p:nvPr/>
        </p:nvSpPr>
        <p:spPr bwMode="auto">
          <a:xfrm>
            <a:off x="14447838" y="24779288"/>
            <a:ext cx="8081962" cy="493712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Text Box 731"/>
          <p:cNvSpPr txBox="1">
            <a:spLocks noChangeArrowheads="1"/>
          </p:cNvSpPr>
          <p:nvPr/>
        </p:nvSpPr>
        <p:spPr bwMode="auto">
          <a:xfrm>
            <a:off x="14441488" y="30829250"/>
            <a:ext cx="10790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latin typeface="Comic Sans MS" charset="0"/>
                <a:cs typeface="+mn-cs"/>
              </a:rPr>
              <a:t>TCGI forecast for 2013 Pre-Tropical Storm Karen</a:t>
            </a:r>
          </a:p>
        </p:txBody>
      </p:sp>
      <p:pic>
        <p:nvPicPr>
          <p:cNvPr id="14382" name="Picture 10" descr="reliability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0" y="7596188"/>
            <a:ext cx="64008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3" name="Picture 11" descr="reliability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975" y="7596188"/>
            <a:ext cx="64008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867"/>
          <p:cNvSpPr txBox="1">
            <a:spLocks noChangeArrowheads="1"/>
          </p:cNvSpPr>
          <p:nvPr/>
        </p:nvSpPr>
        <p:spPr bwMode="auto">
          <a:xfrm>
            <a:off x="23341013" y="12401550"/>
            <a:ext cx="10814050" cy="597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u="sng" dirty="0">
                <a:latin typeface="Comic Sans MS" charset="0"/>
                <a:cs typeface="+mn-cs"/>
              </a:rPr>
              <a:t>TCGI Predictors and Relative Weights:</a:t>
            </a:r>
          </a:p>
          <a:p>
            <a:pPr algn="just">
              <a:defRPr/>
            </a:pPr>
            <a:endParaRPr lang="en-US" sz="1000" b="1" dirty="0">
              <a:latin typeface="Comic Sans MS" charset="0"/>
              <a:cs typeface="+mn-cs"/>
            </a:endParaRPr>
          </a:p>
          <a:p>
            <a:pPr marL="501650" indent="-501650" algn="just">
              <a:buFont typeface="+mj-lt"/>
              <a:buAutoNum type="arabicParenR"/>
              <a:tabLst>
                <a:tab pos="2289175" algn="l"/>
              </a:tabLst>
              <a:defRPr/>
            </a:pPr>
            <a:r>
              <a:rPr lang="en-US" sz="2800" b="1" dirty="0">
                <a:latin typeface="Comic Sans MS" charset="0"/>
                <a:cs typeface="+mn-cs"/>
              </a:rPr>
              <a:t>DV24</a:t>
            </a:r>
            <a:r>
              <a:rPr lang="en-US" sz="2800" b="1" baseline="30000" dirty="0">
                <a:latin typeface="Comic Sans MS" charset="0"/>
                <a:cs typeface="+mn-cs"/>
              </a:rPr>
              <a:t>2,3</a:t>
            </a:r>
            <a:r>
              <a:rPr lang="en-US" sz="2800" b="1" dirty="0">
                <a:latin typeface="Comic Sans MS" charset="0"/>
                <a:cs typeface="+mn-cs"/>
              </a:rPr>
              <a:t>:	24-hr </a:t>
            </a:r>
            <a:r>
              <a:rPr lang="en-US" sz="2800" b="1" dirty="0" err="1">
                <a:latin typeface="Comic Sans MS" charset="0"/>
                <a:cs typeface="+mn-cs"/>
              </a:rPr>
              <a:t>vorticity</a:t>
            </a:r>
            <a:r>
              <a:rPr lang="en-US" sz="2800" b="1" dirty="0">
                <a:latin typeface="Comic Sans MS" charset="0"/>
                <a:cs typeface="+mn-cs"/>
              </a:rPr>
              <a:t> change (GFS model);</a:t>
            </a:r>
          </a:p>
          <a:p>
            <a:pPr marL="901700" algn="just"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501650" indent="-501650" algn="just">
              <a:buFont typeface="+mj-lt"/>
              <a:buAutoNum type="arabicParenR"/>
              <a:tabLst>
                <a:tab pos="2289175" algn="l"/>
              </a:tabLst>
              <a:defRPr/>
            </a:pPr>
            <a:r>
              <a:rPr lang="en-US" sz="2800" b="1" dirty="0">
                <a:latin typeface="Comic Sans MS" charset="0"/>
                <a:cs typeface="+mn-cs"/>
              </a:rPr>
              <a:t>TNUM</a:t>
            </a:r>
            <a:r>
              <a:rPr lang="en-US" sz="2800" b="1" baseline="30000" dirty="0">
                <a:latin typeface="Comic Sans MS" charset="0"/>
                <a:cs typeface="+mn-cs"/>
              </a:rPr>
              <a:t>1</a:t>
            </a:r>
            <a:r>
              <a:rPr lang="en-US" sz="2800" b="1" dirty="0">
                <a:latin typeface="Comic Sans MS" charset="0"/>
                <a:cs typeface="+mn-cs"/>
              </a:rPr>
              <a:t>:	Dvorak T-Number (NHC TAFB);</a:t>
            </a:r>
          </a:p>
          <a:p>
            <a:pPr algn="just"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501650" indent="-501650" algn="just">
              <a:buFont typeface="+mj-lt"/>
              <a:buAutoNum type="arabicParenR"/>
              <a:tabLst>
                <a:tab pos="2289175" algn="l"/>
              </a:tabLst>
              <a:defRPr/>
            </a:pPr>
            <a:r>
              <a:rPr lang="en-US" sz="2800" b="1" dirty="0">
                <a:latin typeface="Comic Sans MS" charset="0"/>
                <a:cs typeface="+mn-cs"/>
              </a:rPr>
              <a:t>HDIV</a:t>
            </a:r>
            <a:r>
              <a:rPr lang="en-US" sz="2800" b="1" baseline="30000" dirty="0">
                <a:latin typeface="Comic Sans MS" charset="0"/>
                <a:cs typeface="+mn-cs"/>
              </a:rPr>
              <a:t>2,3</a:t>
            </a:r>
            <a:r>
              <a:rPr lang="en-US" sz="2800" b="1" dirty="0">
                <a:latin typeface="Comic Sans MS" charset="0"/>
                <a:cs typeface="+mn-cs"/>
              </a:rPr>
              <a:t>:	850 </a:t>
            </a:r>
            <a:r>
              <a:rPr lang="en-US" sz="2800" b="1" dirty="0" err="1">
                <a:latin typeface="Comic Sans MS" charset="0"/>
                <a:cs typeface="+mn-cs"/>
              </a:rPr>
              <a:t>hPa</a:t>
            </a:r>
            <a:r>
              <a:rPr lang="en-US" sz="2800" b="1" dirty="0">
                <a:latin typeface="Comic Sans MS" charset="0"/>
                <a:cs typeface="+mn-cs"/>
              </a:rPr>
              <a:t> horizontal divergence (GFS </a:t>
            </a:r>
            <a:r>
              <a:rPr lang="en-US" sz="2800" b="1" dirty="0">
                <a:latin typeface="Comic Sans MS" charset="0"/>
              </a:rPr>
              <a:t>model</a:t>
            </a:r>
            <a:r>
              <a:rPr lang="en-US" sz="2800" b="1" dirty="0">
                <a:latin typeface="Comic Sans MS" charset="0"/>
                <a:cs typeface="+mn-cs"/>
              </a:rPr>
              <a:t>)</a:t>
            </a:r>
          </a:p>
          <a:p>
            <a:pPr algn="just"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501650" indent="-501650" algn="just">
              <a:buFont typeface="+mj-lt"/>
              <a:buAutoNum type="arabicParenR"/>
              <a:tabLst>
                <a:tab pos="2289175" algn="l"/>
              </a:tabLst>
              <a:defRPr/>
            </a:pPr>
            <a:r>
              <a:rPr lang="en-US" sz="2800" b="1" dirty="0">
                <a:latin typeface="Comic Sans MS" charset="0"/>
                <a:cs typeface="+mn-cs"/>
              </a:rPr>
              <a:t>VSHD</a:t>
            </a:r>
            <a:r>
              <a:rPr lang="en-US" sz="2800" b="1" baseline="30000" dirty="0">
                <a:latin typeface="Comic Sans MS" charset="0"/>
                <a:cs typeface="+mn-cs"/>
              </a:rPr>
              <a:t>2,3</a:t>
            </a:r>
            <a:r>
              <a:rPr lang="en-US" sz="2800" b="1" dirty="0">
                <a:latin typeface="Comic Sans MS" charset="0"/>
                <a:cs typeface="+mn-cs"/>
              </a:rPr>
              <a:t>:	200-850 </a:t>
            </a:r>
            <a:r>
              <a:rPr lang="en-US" sz="2800" b="1" dirty="0" err="1">
                <a:latin typeface="Comic Sans MS" charset="0"/>
                <a:cs typeface="+mn-cs"/>
              </a:rPr>
              <a:t>hPa</a:t>
            </a:r>
            <a:r>
              <a:rPr lang="en-US" sz="2800" b="1" dirty="0">
                <a:latin typeface="Comic Sans MS" charset="0"/>
                <a:cs typeface="+mn-cs"/>
              </a:rPr>
              <a:t> vertical shear (GFS </a:t>
            </a:r>
            <a:r>
              <a:rPr lang="en-US" sz="2800" b="1" dirty="0">
                <a:latin typeface="Comic Sans MS" charset="0"/>
              </a:rPr>
              <a:t>model</a:t>
            </a:r>
            <a:r>
              <a:rPr lang="en-US" sz="2800" b="1" dirty="0">
                <a:latin typeface="Comic Sans MS" charset="0"/>
                <a:cs typeface="+mn-cs"/>
              </a:rPr>
              <a:t>)</a:t>
            </a:r>
          </a:p>
          <a:p>
            <a:pPr algn="just"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501650" indent="-501650" algn="just">
              <a:buFont typeface="+mj-lt"/>
              <a:buAutoNum type="arabicParenR"/>
              <a:tabLst>
                <a:tab pos="2289175" algn="l"/>
              </a:tabLst>
              <a:defRPr/>
            </a:pPr>
            <a:r>
              <a:rPr lang="en-US" sz="2800" b="1" dirty="0">
                <a:latin typeface="Comic Sans MS" charset="0"/>
                <a:cs typeface="+mn-cs"/>
              </a:rPr>
              <a:t>PCCD</a:t>
            </a:r>
            <a:r>
              <a:rPr lang="en-US" sz="2800" b="1" baseline="30000" dirty="0">
                <a:latin typeface="Comic Sans MS" charset="0"/>
              </a:rPr>
              <a:t>1,3</a:t>
            </a:r>
            <a:r>
              <a:rPr lang="en-US" sz="2800" b="1" dirty="0">
                <a:latin typeface="Comic Sans MS" charset="0"/>
                <a:cs typeface="+mn-cs"/>
              </a:rPr>
              <a:t>:	% GOES water vapor pixels colder than -40</a:t>
            </a:r>
            <a:r>
              <a:rPr lang="en-US" sz="2800" b="1" baseline="30000" dirty="0">
                <a:latin typeface="Comic Sans MS" charset="0"/>
                <a:cs typeface="+mn-cs"/>
              </a:rPr>
              <a:t>o</a:t>
            </a:r>
            <a:r>
              <a:rPr lang="en-US" sz="2800" b="1" dirty="0">
                <a:latin typeface="Comic Sans MS" charset="0"/>
                <a:cs typeface="+mn-cs"/>
              </a:rPr>
              <a:t>C</a:t>
            </a:r>
          </a:p>
          <a:p>
            <a:pPr algn="just"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501650" indent="-501650" algn="just">
              <a:buFont typeface="+mj-lt"/>
              <a:buAutoNum type="arabicParenR"/>
              <a:tabLst>
                <a:tab pos="2289175" algn="l"/>
              </a:tabLst>
              <a:defRPr/>
            </a:pPr>
            <a:r>
              <a:rPr lang="en-US" sz="2800" b="1" dirty="0">
                <a:latin typeface="Comic Sans MS" charset="0"/>
                <a:cs typeface="+mn-cs"/>
              </a:rPr>
              <a:t>MLRH</a:t>
            </a:r>
            <a:r>
              <a:rPr lang="en-US" sz="2800" b="1" baseline="30000" dirty="0">
                <a:latin typeface="Comic Sans MS" charset="0"/>
                <a:cs typeface="+mn-cs"/>
              </a:rPr>
              <a:t>2,3</a:t>
            </a:r>
            <a:r>
              <a:rPr lang="en-US" sz="2800" b="1" dirty="0">
                <a:latin typeface="Comic Sans MS" charset="0"/>
                <a:cs typeface="+mn-cs"/>
              </a:rPr>
              <a:t>:	600 </a:t>
            </a:r>
            <a:r>
              <a:rPr lang="en-US" sz="2800" b="1" dirty="0" err="1">
                <a:latin typeface="Comic Sans MS" charset="0"/>
                <a:cs typeface="+mn-cs"/>
              </a:rPr>
              <a:t>hPa</a:t>
            </a:r>
            <a:r>
              <a:rPr lang="en-US" sz="2800" b="1" dirty="0">
                <a:latin typeface="Comic Sans MS" charset="0"/>
                <a:cs typeface="+mn-cs"/>
              </a:rPr>
              <a:t> relative humidity (GFS </a:t>
            </a:r>
            <a:r>
              <a:rPr lang="en-US" sz="2800" b="1" dirty="0">
                <a:latin typeface="Comic Sans MS" charset="0"/>
              </a:rPr>
              <a:t>model</a:t>
            </a:r>
            <a:r>
              <a:rPr lang="en-US" sz="2800" b="1" dirty="0">
                <a:latin typeface="Comic Sans MS" charset="0"/>
                <a:cs typeface="+mn-cs"/>
              </a:rPr>
              <a:t>)</a:t>
            </a:r>
          </a:p>
          <a:p>
            <a:pPr marL="501650" indent="-501650" algn="just">
              <a:buFont typeface="+mj-lt"/>
              <a:buAutoNum type="arabicParenR"/>
              <a:defRPr/>
            </a:pPr>
            <a:endParaRPr lang="en-US" sz="2800" b="1" dirty="0">
              <a:latin typeface="Comic Sans MS" charset="0"/>
              <a:cs typeface="+mn-cs"/>
            </a:endParaRPr>
          </a:p>
          <a:p>
            <a:pPr algn="just">
              <a:defRPr/>
            </a:pPr>
            <a:r>
              <a:rPr lang="en-US" b="1" i="1" dirty="0">
                <a:latin typeface="Comic Sans MS" charset="0"/>
                <a:cs typeface="+mn-cs"/>
              </a:rPr>
              <a:t>1 time zero predictor only</a:t>
            </a:r>
          </a:p>
          <a:p>
            <a:pPr algn="just">
              <a:defRPr/>
            </a:pPr>
            <a:r>
              <a:rPr lang="en-US" b="1" i="1" dirty="0">
                <a:latin typeface="Comic Sans MS" charset="0"/>
                <a:cs typeface="+mn-cs"/>
              </a:rPr>
              <a:t>2 calculated continuously along the entire forecast track</a:t>
            </a:r>
          </a:p>
          <a:p>
            <a:pPr algn="just">
              <a:defRPr/>
            </a:pPr>
            <a:r>
              <a:rPr lang="en-US" b="1" i="1" dirty="0">
                <a:latin typeface="Comic Sans MS" charset="0"/>
              </a:rPr>
              <a:t>3 averaged over radius=500 km</a:t>
            </a:r>
          </a:p>
        </p:txBody>
      </p:sp>
      <p:pic>
        <p:nvPicPr>
          <p:cNvPr id="14385" name="Picture 12" descr="predictor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713" y="12234863"/>
            <a:ext cx="7315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 Box 731"/>
          <p:cNvSpPr txBox="1">
            <a:spLocks noChangeArrowheads="1"/>
          </p:cNvSpPr>
          <p:nvPr/>
        </p:nvSpPr>
        <p:spPr bwMode="auto">
          <a:xfrm>
            <a:off x="35367913" y="12112625"/>
            <a:ext cx="13558837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latin typeface="Comic Sans MS" charset="0"/>
                <a:cs typeface="+mn-cs"/>
              </a:rPr>
              <a:t>Reliability </a:t>
            </a:r>
            <a:r>
              <a:rPr lang="en-US" sz="2800" b="1" dirty="0" smtClean="0">
                <a:latin typeface="Comic Sans MS" charset="0"/>
                <a:cs typeface="+mn-cs"/>
              </a:rPr>
              <a:t>diagrams </a:t>
            </a:r>
            <a:r>
              <a:rPr lang="en-US" sz="2800" b="1" dirty="0">
                <a:latin typeface="Comic Sans MS" charset="0"/>
                <a:cs typeface="+mn-cs"/>
              </a:rPr>
              <a:t>for TCGI and a homogeneous sample of NHC TWO </a:t>
            </a:r>
            <a:r>
              <a:rPr lang="en-US" sz="2800" b="1" dirty="0" smtClean="0">
                <a:latin typeface="Comic Sans MS" charset="0"/>
                <a:cs typeface="+mn-cs"/>
              </a:rPr>
              <a:t>TC </a:t>
            </a:r>
            <a:r>
              <a:rPr lang="en-US" sz="2800" b="1" dirty="0">
                <a:latin typeface="Comic Sans MS" charset="0"/>
                <a:cs typeface="+mn-cs"/>
              </a:rPr>
              <a:t>genesis forecasts </a:t>
            </a:r>
            <a:r>
              <a:rPr lang="en-US" sz="2800" b="1" dirty="0" smtClean="0">
                <a:latin typeface="Comic Sans MS" charset="0"/>
                <a:cs typeface="+mn-cs"/>
              </a:rPr>
              <a:t>(61 </a:t>
            </a:r>
            <a:r>
              <a:rPr lang="en-US" sz="2800" b="1" dirty="0">
                <a:latin typeface="Comic Sans MS" charset="0"/>
                <a:cs typeface="+mn-cs"/>
              </a:rPr>
              <a:t>developing and 27 non-developing </a:t>
            </a:r>
            <a:r>
              <a:rPr lang="en-US" sz="2800" b="1" dirty="0" smtClean="0">
                <a:latin typeface="Comic Sans MS" charset="0"/>
                <a:cs typeface="+mn-cs"/>
              </a:rPr>
              <a:t>disturbances). The </a:t>
            </a:r>
            <a:r>
              <a:rPr lang="en-US" sz="2800" b="1" dirty="0">
                <a:latin typeface="Comic Sans MS" charset="0"/>
                <a:cs typeface="+mn-cs"/>
              </a:rPr>
              <a:t>solid blue/green (red) lines indicate the relationship between the 48-hr (120-hr) forecast and verifying genesis percentages, with perfect reliability indicated by the thin diagonal black line. The dashed lines indicate how the </a:t>
            </a:r>
            <a:r>
              <a:rPr lang="en-US" sz="2800" b="1" dirty="0" smtClean="0">
                <a:latin typeface="Comic Sans MS" charset="0"/>
                <a:cs typeface="+mn-cs"/>
              </a:rPr>
              <a:t>forecasts </a:t>
            </a:r>
            <a:r>
              <a:rPr lang="en-US" sz="2800" b="1" dirty="0">
                <a:latin typeface="Comic Sans MS" charset="0"/>
                <a:cs typeface="+mn-cs"/>
              </a:rPr>
              <a:t>were distributed among the possible forecast values.</a:t>
            </a:r>
            <a:endParaRPr lang="en-US" sz="2800" b="1" dirty="0" smtClean="0">
              <a:latin typeface="Comic Sans MS" charset="0"/>
              <a:cs typeface="+mn-cs"/>
            </a:endParaRPr>
          </a:p>
        </p:txBody>
      </p:sp>
      <p:sp>
        <p:nvSpPr>
          <p:cNvPr id="95" name="Text Box 731"/>
          <p:cNvSpPr txBox="1">
            <a:spLocks noChangeArrowheads="1"/>
          </p:cNvSpPr>
          <p:nvPr/>
        </p:nvSpPr>
        <p:spPr bwMode="auto">
          <a:xfrm>
            <a:off x="35453638" y="21785263"/>
            <a:ext cx="134397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Comic Sans MS" charset="0"/>
                <a:cs typeface="+mn-cs"/>
              </a:rPr>
              <a:t>(Left) Brier </a:t>
            </a:r>
            <a:r>
              <a:rPr lang="en-US" sz="2800" b="1" dirty="0">
                <a:latin typeface="Comic Sans MS" charset="0"/>
                <a:cs typeface="+mn-cs"/>
              </a:rPr>
              <a:t>Skill Scores for TCGI and a homogenous sample of NHC TWO </a:t>
            </a:r>
            <a:r>
              <a:rPr lang="en-US" sz="2800" b="1" dirty="0" smtClean="0">
                <a:latin typeface="Comic Sans MS" charset="0"/>
                <a:cs typeface="+mn-cs"/>
              </a:rPr>
              <a:t>genesis forecasts. </a:t>
            </a:r>
            <a:r>
              <a:rPr lang="en-US" sz="2800" b="1" dirty="0">
                <a:latin typeface="Comic Sans MS" charset="0"/>
                <a:cs typeface="+mn-cs"/>
              </a:rPr>
              <a:t>Skill was measured against the climatological probability of </a:t>
            </a:r>
            <a:r>
              <a:rPr lang="en-US" sz="2800" b="1" dirty="0" smtClean="0">
                <a:latin typeface="Comic Sans MS" charset="0"/>
                <a:cs typeface="+mn-cs"/>
              </a:rPr>
              <a:t>TC genesis (2001</a:t>
            </a:r>
            <a:r>
              <a:rPr lang="en-US" sz="2800" b="1" dirty="0">
                <a:latin typeface="Comic Sans MS" charset="0"/>
                <a:cs typeface="+mn-cs"/>
              </a:rPr>
              <a:t>-</a:t>
            </a:r>
            <a:r>
              <a:rPr lang="en-US" sz="2800" b="1" dirty="0" smtClean="0">
                <a:latin typeface="Comic Sans MS" charset="0"/>
                <a:cs typeface="+mn-cs"/>
              </a:rPr>
              <a:t>2010 </a:t>
            </a:r>
            <a:r>
              <a:rPr lang="en-US" sz="2800" b="1" dirty="0">
                <a:latin typeface="Comic Sans MS" charset="0"/>
              </a:rPr>
              <a:t>North </a:t>
            </a:r>
            <a:r>
              <a:rPr lang="en-US" sz="2800" b="1" dirty="0" smtClean="0">
                <a:latin typeface="Comic Sans MS" charset="0"/>
              </a:rPr>
              <a:t>Atlantic dataset)</a:t>
            </a:r>
            <a:r>
              <a:rPr lang="en-US" sz="2800" b="1" dirty="0" smtClean="0">
                <a:latin typeface="Comic Sans MS" charset="0"/>
                <a:cs typeface="+mn-cs"/>
              </a:rPr>
              <a:t>. (Right) Same plot except for 0-48-hr forecasts only and binned by forecast probability.</a:t>
            </a:r>
          </a:p>
        </p:txBody>
      </p:sp>
      <p:sp>
        <p:nvSpPr>
          <p:cNvPr id="96" name="Text Box 731"/>
          <p:cNvSpPr txBox="1">
            <a:spLocks noChangeArrowheads="1"/>
          </p:cNvSpPr>
          <p:nvPr/>
        </p:nvSpPr>
        <p:spPr bwMode="auto">
          <a:xfrm>
            <a:off x="35090100" y="29895800"/>
            <a:ext cx="13869988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latin typeface="Comic Sans MS" charset="0"/>
                <a:cs typeface="+mn-cs"/>
              </a:rPr>
              <a:t>Forecast lead times (hours before genesis) for TCGI and NHC TWO </a:t>
            </a:r>
            <a:r>
              <a:rPr lang="en-US" sz="2800" b="1" dirty="0" smtClean="0">
                <a:latin typeface="Comic Sans MS" charset="0"/>
                <a:cs typeface="+mn-cs"/>
              </a:rPr>
              <a:t>TC genesis forecasts. The </a:t>
            </a:r>
            <a:r>
              <a:rPr lang="en-US" sz="2800" b="1" dirty="0">
                <a:latin typeface="Comic Sans MS" charset="0"/>
                <a:cs typeface="+mn-cs"/>
              </a:rPr>
              <a:t>solid blue/green (red) lines indicate the relationship between the 48-hr (120-hr) forecast probability and the forecast lead-time. The dashed lines indicate how the </a:t>
            </a:r>
            <a:r>
              <a:rPr lang="en-US" sz="2800" b="1" dirty="0" smtClean="0">
                <a:latin typeface="Comic Sans MS" charset="0"/>
                <a:cs typeface="+mn-cs"/>
              </a:rPr>
              <a:t>forecasts </a:t>
            </a:r>
            <a:r>
              <a:rPr lang="en-US" sz="2800" b="1" dirty="0">
                <a:latin typeface="Comic Sans MS" charset="0"/>
                <a:cs typeface="+mn-cs"/>
              </a:rPr>
              <a:t>were distributed among the possible forecast values.</a:t>
            </a:r>
            <a:endParaRPr lang="en-US" sz="2800" b="1" dirty="0" smtClean="0">
              <a:latin typeface="Comic Sans MS" charset="0"/>
              <a:cs typeface="+mn-cs"/>
            </a:endParaRPr>
          </a:p>
        </p:txBody>
      </p:sp>
      <p:pic>
        <p:nvPicPr>
          <p:cNvPr id="14389" name="Picture 14" descr="leadtime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988" y="25385713"/>
            <a:ext cx="64008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0" name="Picture 15" descr="bss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938" y="16360775"/>
            <a:ext cx="59436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1" name="Picture 16" descr="bss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613" y="16360775"/>
            <a:ext cx="59436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2" name="Picture 17" descr="leadtime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563" y="25379363"/>
            <a:ext cx="64008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3" name="Picture 1" descr="umiami_prime_revgreen300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14463"/>
            <a:ext cx="48768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 Box 702"/>
          <p:cNvSpPr txBox="1">
            <a:spLocks noChangeArrowheads="1"/>
          </p:cNvSpPr>
          <p:nvPr/>
        </p:nvSpPr>
        <p:spPr bwMode="auto">
          <a:xfrm>
            <a:off x="14370050" y="32234188"/>
            <a:ext cx="199850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84200" indent="-584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2065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 algn="ctr">
              <a:defRPr/>
            </a:pPr>
            <a:r>
              <a:rPr lang="en-US" sz="2000" b="1" i="1" dirty="0" smtClean="0">
                <a:latin typeface="Calibri"/>
                <a:cs typeface="Calibri"/>
              </a:rPr>
              <a:t>This NOAA </a:t>
            </a:r>
            <a:r>
              <a:rPr lang="en-US" sz="2000" b="1" i="1" dirty="0">
                <a:latin typeface="Calibri"/>
                <a:cs typeface="Calibri"/>
              </a:rPr>
              <a:t>Joint Hurricane </a:t>
            </a:r>
            <a:r>
              <a:rPr lang="en-US" sz="2000" b="1" i="1" dirty="0" err="1">
                <a:latin typeface="Calibri"/>
                <a:cs typeface="Calibri"/>
              </a:rPr>
              <a:t>Testbed</a:t>
            </a:r>
            <a:r>
              <a:rPr lang="en-US" sz="2000" b="1" i="1" dirty="0">
                <a:latin typeface="Calibri"/>
                <a:cs typeface="Calibri"/>
              </a:rPr>
              <a:t> </a:t>
            </a:r>
            <a:r>
              <a:rPr lang="en-US" sz="2000" b="1" i="1" dirty="0" smtClean="0">
                <a:latin typeface="Calibri"/>
                <a:cs typeface="Calibri"/>
              </a:rPr>
              <a:t>project was funded by </a:t>
            </a:r>
            <a:r>
              <a:rPr lang="en-US" sz="2000" b="1" i="1" dirty="0">
                <a:latin typeface="Calibri"/>
                <a:cs typeface="Calibri"/>
              </a:rPr>
              <a:t>the US Weather Research Program in NOAA/OAR's Office of Weather and Air </a:t>
            </a:r>
            <a:r>
              <a:rPr lang="en-US" sz="2000" b="1" i="1" dirty="0" smtClean="0">
                <a:latin typeface="Calibri"/>
                <a:cs typeface="Calibri"/>
              </a:rPr>
              <a:t>Quality </a:t>
            </a:r>
            <a:r>
              <a:rPr lang="en-US" sz="2000" b="1" i="1" dirty="0">
                <a:latin typeface="Calibri"/>
                <a:cs typeface="Calibri"/>
              </a:rPr>
              <a:t>(Grant #: </a:t>
            </a:r>
            <a:r>
              <a:rPr lang="en-US" sz="2000" b="1" i="1" dirty="0" smtClean="0">
                <a:latin typeface="Calibri"/>
                <a:cs typeface="Calibri"/>
              </a:rPr>
              <a:t>NA11OAR4310207)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spooky:Microsoft Office 98:Templates:Blank Presentation</Template>
  <TotalTime>5103</TotalTime>
  <Words>708</Words>
  <Application>Microsoft Macintosh PowerPoint</Application>
  <PresentationFormat>Custom</PresentationFormat>
  <Paragraphs>71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Home 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Kurt F Brueske</dc:creator>
  <cp:lastModifiedBy>Jason P. Dunion</cp:lastModifiedBy>
  <cp:revision>338</cp:revision>
  <cp:lastPrinted>2014-03-17T12:47:03Z</cp:lastPrinted>
  <dcterms:created xsi:type="dcterms:W3CDTF">2000-02-02T16:28:04Z</dcterms:created>
  <dcterms:modified xsi:type="dcterms:W3CDTF">2014-03-17T15:12:25Z</dcterms:modified>
</cp:coreProperties>
</file>