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77" r:id="rId2"/>
    <p:sldId id="265" r:id="rId3"/>
    <p:sldId id="261" r:id="rId4"/>
    <p:sldId id="266" r:id="rId5"/>
    <p:sldId id="262" r:id="rId6"/>
    <p:sldId id="264" r:id="rId7"/>
    <p:sldId id="268" r:id="rId8"/>
    <p:sldId id="272" r:id="rId9"/>
    <p:sldId id="270" r:id="rId10"/>
    <p:sldId id="273" r:id="rId11"/>
    <p:sldId id="274" r:id="rId12"/>
    <p:sldId id="256" r:id="rId13"/>
    <p:sldId id="271" r:id="rId14"/>
    <p:sldId id="275" r:id="rId15"/>
    <p:sldId id="258" r:id="rId16"/>
    <p:sldId id="260"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45"/>
    <p:restoredTop sz="85504"/>
  </p:normalViewPr>
  <p:slideViewPr>
    <p:cSldViewPr snapToGrid="0" snapToObjects="1">
      <p:cViewPr>
        <p:scale>
          <a:sx n="150" d="100"/>
          <a:sy n="150" d="100"/>
        </p:scale>
        <p:origin x="3216" y="84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A1329C-F9BE-9545-95AA-C82F27BE33F3}" type="datetimeFigureOut">
              <a:rPr lang="en-US" smtClean="0"/>
              <a:t>6/23/17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DE07C-A435-0A42-84AF-109BEE67B9CF}" type="slidenum">
              <a:rPr lang="en-US" smtClean="0"/>
              <a:t>‹#›</a:t>
            </a:fld>
            <a:endParaRPr lang="en-US"/>
          </a:p>
        </p:txBody>
      </p:sp>
    </p:spTree>
    <p:extLst>
      <p:ext uri="{BB962C8B-B14F-4D97-AF65-F5344CB8AC3E}">
        <p14:creationId xmlns:p14="http://schemas.microsoft.com/office/powerpoint/2010/main" val="424495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Today's G-IV mission overflew both the eyewall and eye of Arthur from 13.5 km so there should be some exciting data to examine from the Tail Doppler Radar with the "</a:t>
            </a:r>
            <a:r>
              <a:rPr lang="en-US" dirty="0" err="1" smtClean="0"/>
              <a:t>superobs</a:t>
            </a:r>
            <a:r>
              <a:rPr lang="en-US" dirty="0" smtClean="0"/>
              <a:t>" now being transmitted off the plane in a manner similar to what is done on the P-3. </a:t>
            </a:r>
          </a:p>
          <a:p>
            <a:endParaRPr lang="en-US" dirty="0" smtClean="0"/>
          </a:p>
          <a:p>
            <a:r>
              <a:rPr lang="en-US" dirty="0" smtClean="0"/>
              <a:t>The attached flight plan called for an ever-nearing circumnavigation of the center with three progressively tightening circles around the eye. With Arthur not quite moving as fast as planned, the final circle ended up across the top of the center. </a:t>
            </a:r>
          </a:p>
          <a:p>
            <a:endParaRPr lang="en-US" dirty="0" smtClean="0"/>
          </a:p>
          <a:p>
            <a:r>
              <a:rPr lang="en-US" dirty="0" err="1" smtClean="0"/>
              <a:t>skewt</a:t>
            </a:r>
            <a:r>
              <a:rPr lang="en-US" dirty="0" smtClean="0"/>
              <a:t> of the </a:t>
            </a:r>
            <a:r>
              <a:rPr lang="en-US" dirty="0" err="1" smtClean="0"/>
              <a:t>dropsonde</a:t>
            </a:r>
            <a:r>
              <a:rPr lang="en-US" dirty="0" smtClean="0"/>
              <a:t> launched over the SE eyewall, which fell into 84 knot winds below at 943mb</a:t>
            </a:r>
          </a:p>
        </p:txBody>
      </p:sp>
      <p:sp>
        <p:nvSpPr>
          <p:cNvPr id="4" name="Slide Number Placeholder 3"/>
          <p:cNvSpPr>
            <a:spLocks noGrp="1"/>
          </p:cNvSpPr>
          <p:nvPr>
            <p:ph type="sldNum" sz="quarter" idx="10"/>
          </p:nvPr>
        </p:nvSpPr>
        <p:spPr/>
        <p:txBody>
          <a:bodyPr/>
          <a:lstStyle/>
          <a:p>
            <a:fld id="{C84DE07C-A435-0A42-84AF-109BEE67B9CF}" type="slidenum">
              <a:rPr lang="en-US" smtClean="0"/>
              <a:t>3</a:t>
            </a:fld>
            <a:endParaRPr lang="en-US"/>
          </a:p>
        </p:txBody>
      </p:sp>
    </p:spTree>
    <p:extLst>
      <p:ext uri="{BB962C8B-B14F-4D97-AF65-F5344CB8AC3E}">
        <p14:creationId xmlns:p14="http://schemas.microsoft.com/office/powerpoint/2010/main" val="55537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DE07C-A435-0A42-84AF-109BEE67B9CF}" type="slidenum">
              <a:rPr lang="en-US" smtClean="0"/>
              <a:t>10</a:t>
            </a:fld>
            <a:endParaRPr lang="en-US"/>
          </a:p>
        </p:txBody>
      </p:sp>
    </p:spTree>
    <p:extLst>
      <p:ext uri="{BB962C8B-B14F-4D97-AF65-F5344CB8AC3E}">
        <p14:creationId xmlns:p14="http://schemas.microsoft.com/office/powerpoint/2010/main" val="130526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1B8E-F690-9645-89F5-137E8CEC6E2C}"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262636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1B8E-F690-9645-89F5-137E8CEC6E2C}"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146441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1B8E-F690-9645-89F5-137E8CEC6E2C}"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154106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1B8E-F690-9645-89F5-137E8CEC6E2C}"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377413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1B8E-F690-9645-89F5-137E8CEC6E2C}" type="datetimeFigureOut">
              <a:rPr lang="en-US" smtClean="0"/>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211371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1B8E-F690-9645-89F5-137E8CEC6E2C}" type="datetimeFigureOut">
              <a:rPr lang="en-US" smtClean="0"/>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408257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1B8E-F690-9645-89F5-137E8CEC6E2C}" type="datetimeFigureOut">
              <a:rPr lang="en-US" smtClean="0"/>
              <a:t>6/23/17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422335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1B8E-F690-9645-89F5-137E8CEC6E2C}" type="datetimeFigureOut">
              <a:rPr lang="en-US" smtClean="0"/>
              <a:t>6/23/17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184129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1B8E-F690-9645-89F5-137E8CEC6E2C}" type="datetimeFigureOut">
              <a:rPr lang="en-US" smtClean="0"/>
              <a:t>6/23/17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27898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1B8E-F690-9645-89F5-137E8CEC6E2C}" type="datetimeFigureOut">
              <a:rPr lang="en-US" smtClean="0"/>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229190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1B8E-F690-9645-89F5-137E8CEC6E2C}" type="datetimeFigureOut">
              <a:rPr lang="en-US" smtClean="0"/>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5241-D3B4-9F4A-8C61-09E4E3FCC62A}" type="slidenum">
              <a:rPr lang="en-US" smtClean="0"/>
              <a:t>‹#›</a:t>
            </a:fld>
            <a:endParaRPr lang="en-US"/>
          </a:p>
        </p:txBody>
      </p:sp>
    </p:spTree>
    <p:extLst>
      <p:ext uri="{BB962C8B-B14F-4D97-AF65-F5344CB8AC3E}">
        <p14:creationId xmlns:p14="http://schemas.microsoft.com/office/powerpoint/2010/main" val="41990874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1B8E-F690-9645-89F5-137E8CEC6E2C}" type="datetimeFigureOut">
              <a:rPr lang="en-US" smtClean="0"/>
              <a:t>6/23/17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45241-D3B4-9F4A-8C61-09E4E3FCC62A}" type="slidenum">
              <a:rPr lang="en-US" smtClean="0"/>
              <a:t>‹#›</a:t>
            </a:fld>
            <a:endParaRPr lang="en-US"/>
          </a:p>
        </p:txBody>
      </p:sp>
    </p:spTree>
    <p:extLst>
      <p:ext uri="{BB962C8B-B14F-4D97-AF65-F5344CB8AC3E}">
        <p14:creationId xmlns:p14="http://schemas.microsoft.com/office/powerpoint/2010/main" val="413554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seb.noaa.gov/pub/acdat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tiff"/><Relationship Id="rId5" Type="http://schemas.openxmlformats.org/officeDocument/2006/relationships/image" Target="../media/image27.tiff"/><Relationship Id="rId6" Type="http://schemas.openxmlformats.org/officeDocument/2006/relationships/image" Target="../media/image28.tiff"/><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769441"/>
          </a:xfrm>
          <a:prstGeom prst="rect">
            <a:avLst/>
          </a:prstGeom>
          <a:noFill/>
        </p:spPr>
        <p:txBody>
          <a:bodyPr wrap="square" rtlCol="0">
            <a:spAutoFit/>
          </a:bodyPr>
          <a:lstStyle/>
          <a:p>
            <a:pPr algn="ctr"/>
            <a:r>
              <a:rPr lang="en-US" sz="4400" dirty="0" smtClean="0"/>
              <a:t>NOAA G-IV Ground-Based LPS Training</a:t>
            </a:r>
          </a:p>
        </p:txBody>
      </p:sp>
      <p:sp>
        <p:nvSpPr>
          <p:cNvPr id="6" name="TextBox 5"/>
          <p:cNvSpPr txBox="1"/>
          <p:nvPr/>
        </p:nvSpPr>
        <p:spPr>
          <a:xfrm>
            <a:off x="7552267" y="6488668"/>
            <a:ext cx="1591731" cy="369332"/>
          </a:xfrm>
          <a:prstGeom prst="rect">
            <a:avLst/>
          </a:prstGeom>
          <a:noFill/>
        </p:spPr>
        <p:txBody>
          <a:bodyPr wrap="square" rtlCol="0">
            <a:spAutoFit/>
          </a:bodyPr>
          <a:lstStyle/>
          <a:p>
            <a:pPr algn="ctr"/>
            <a:r>
              <a:rPr lang="en-US" i="1" smtClean="0"/>
              <a:t>June 23, 2017</a:t>
            </a:r>
            <a:endParaRPr lang="en-US" i="1"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15992"/>
            <a:ext cx="3818467" cy="2542008"/>
          </a:xfrm>
          <a:prstGeom prst="rect">
            <a:avLst/>
          </a:prstGeom>
        </p:spPr>
      </p:pic>
    </p:spTree>
    <p:extLst>
      <p:ext uri="{BB962C8B-B14F-4D97-AF65-F5344CB8AC3E}">
        <p14:creationId xmlns:p14="http://schemas.microsoft.com/office/powerpoint/2010/main" val="138218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3"/>
            <a:ext cx="9144000" cy="646331"/>
          </a:xfrm>
          <a:prstGeom prst="rect">
            <a:avLst/>
          </a:prstGeom>
          <a:noFill/>
        </p:spPr>
        <p:txBody>
          <a:bodyPr wrap="square" rtlCol="0">
            <a:spAutoFit/>
          </a:bodyPr>
          <a:lstStyle/>
          <a:p>
            <a:pPr algn="ctr"/>
            <a:r>
              <a:rPr lang="en-US" sz="3600" dirty="0" smtClean="0"/>
              <a:t>NASA MTS</a:t>
            </a:r>
            <a:endParaRPr lang="en-US" sz="3600" dirty="0"/>
          </a:p>
        </p:txBody>
      </p:sp>
      <p:sp>
        <p:nvSpPr>
          <p:cNvPr id="7" name="TextBox 6"/>
          <p:cNvSpPr txBox="1"/>
          <p:nvPr/>
        </p:nvSpPr>
        <p:spPr>
          <a:xfrm>
            <a:off x="0" y="1619433"/>
            <a:ext cx="9144000" cy="1384995"/>
          </a:xfrm>
          <a:prstGeom prst="rect">
            <a:avLst/>
          </a:prstGeom>
          <a:noFill/>
        </p:spPr>
        <p:txBody>
          <a:bodyPr wrap="square" rtlCol="0">
            <a:spAutoFit/>
          </a:bodyPr>
          <a:lstStyle/>
          <a:p>
            <a:r>
              <a:rPr lang="en-US" sz="2400" b="1" dirty="0" smtClean="0"/>
              <a:t>G-IV Range Ring (30-min)</a:t>
            </a:r>
          </a:p>
          <a:p>
            <a:pPr marL="457200" indent="-220663">
              <a:buFont typeface="Arial" charset="0"/>
              <a:buChar char="•"/>
            </a:pPr>
            <a:r>
              <a:rPr lang="fr-FR" sz="2000" i="1" dirty="0" smtClean="0"/>
              <a:t>Operations &amp; Planning </a:t>
            </a:r>
            <a:r>
              <a:rPr lang="fr-FR" sz="2000" dirty="0" smtClean="0"/>
              <a:t>&gt;&gt;</a:t>
            </a:r>
            <a:r>
              <a:rPr lang="fr-FR" sz="2000" i="1" dirty="0" smtClean="0"/>
              <a:t> + </a:t>
            </a:r>
            <a:r>
              <a:rPr lang="fr-FR" sz="2000" i="1" dirty="0" err="1" smtClean="0"/>
              <a:t>Add</a:t>
            </a:r>
            <a:r>
              <a:rPr lang="fr-FR" sz="2000" i="1" dirty="0" smtClean="0"/>
              <a:t> </a:t>
            </a:r>
            <a:r>
              <a:rPr lang="fr-FR" sz="2000" dirty="0" smtClean="0"/>
              <a:t>&gt;&gt;</a:t>
            </a:r>
            <a:r>
              <a:rPr lang="fr-FR" sz="2000" i="1" dirty="0" smtClean="0"/>
              <a:t> Range Ring(s) </a:t>
            </a:r>
            <a:r>
              <a:rPr lang="fr-FR" sz="2000" dirty="0" smtClean="0"/>
              <a:t>&gt;&gt;</a:t>
            </a:r>
            <a:r>
              <a:rPr lang="fr-FR" sz="2000" i="1" dirty="0" smtClean="0"/>
              <a:t> </a:t>
            </a:r>
            <a:r>
              <a:rPr lang="fr-FR" sz="2000" i="1" dirty="0" err="1" smtClean="0"/>
              <a:t>Add</a:t>
            </a:r>
            <a:endParaRPr lang="fr-FR" sz="2000" i="1" dirty="0"/>
          </a:p>
          <a:p>
            <a:pPr marL="457200" indent="-220663">
              <a:buFont typeface="Arial" charset="0"/>
              <a:buChar char="•"/>
            </a:pPr>
            <a:r>
              <a:rPr lang="fr-FR" sz="2000" i="1" dirty="0" err="1" smtClean="0"/>
              <a:t>Asset</a:t>
            </a:r>
            <a:r>
              <a:rPr lang="fr-FR" sz="2000" dirty="0" smtClean="0"/>
              <a:t> &gt;&gt; NOAA G-IV (N49RF)</a:t>
            </a:r>
          </a:p>
          <a:p>
            <a:pPr marL="457200" indent="-220663">
              <a:buFont typeface="Arial" charset="0"/>
              <a:buChar char="•"/>
            </a:pPr>
            <a:r>
              <a:rPr lang="fr-FR" sz="2000" i="1" dirty="0" smtClean="0"/>
              <a:t>Mode</a:t>
            </a:r>
            <a:r>
              <a:rPr lang="fr-FR" sz="2000" dirty="0" smtClean="0"/>
              <a:t> &gt;&gt; </a:t>
            </a:r>
            <a:r>
              <a:rPr lang="fr-FR" sz="2000" i="1" dirty="0" smtClean="0"/>
              <a:t>Time (Minutes); Duration</a:t>
            </a:r>
            <a:r>
              <a:rPr lang="fr-FR" sz="2000" dirty="0" smtClean="0"/>
              <a:t> &gt;&gt; </a:t>
            </a:r>
            <a:r>
              <a:rPr lang="fr-FR" sz="2000" i="1" dirty="0" smtClean="0"/>
              <a:t>30</a:t>
            </a:r>
            <a:r>
              <a:rPr lang="fr-FR" sz="2000" dirty="0" smtClean="0"/>
              <a:t>; </a:t>
            </a:r>
            <a:r>
              <a:rPr lang="fr-FR" sz="2000" i="1" dirty="0" smtClean="0"/>
              <a:t>Label</a:t>
            </a:r>
            <a:r>
              <a:rPr lang="fr-FR" sz="2000" dirty="0" smtClean="0"/>
              <a:t> &gt;&gt; </a:t>
            </a:r>
            <a:r>
              <a:rPr lang="fr-FR" sz="2000" i="1" dirty="0" smtClean="0"/>
              <a:t>G-IV 30-min </a:t>
            </a:r>
            <a:r>
              <a:rPr lang="fr-FR" sz="2000" dirty="0"/>
              <a:t>&gt;&gt;</a:t>
            </a:r>
            <a:r>
              <a:rPr lang="fr-FR" sz="2000" i="1" dirty="0"/>
              <a:t> </a:t>
            </a:r>
            <a:r>
              <a:rPr lang="fr-FR" sz="2000" i="1" dirty="0" err="1" smtClean="0"/>
              <a:t>Add</a:t>
            </a:r>
            <a:endParaRPr lang="fr-FR" sz="2000" i="1" dirty="0" smtClean="0"/>
          </a:p>
        </p:txBody>
      </p:sp>
      <p:sp>
        <p:nvSpPr>
          <p:cNvPr id="8" name="TextBox 7"/>
          <p:cNvSpPr txBox="1"/>
          <p:nvPr/>
        </p:nvSpPr>
        <p:spPr>
          <a:xfrm>
            <a:off x="0" y="3969008"/>
            <a:ext cx="9144000" cy="2062103"/>
          </a:xfrm>
          <a:prstGeom prst="rect">
            <a:avLst/>
          </a:prstGeom>
          <a:noFill/>
        </p:spPr>
        <p:txBody>
          <a:bodyPr wrap="square" rtlCol="0">
            <a:spAutoFit/>
          </a:bodyPr>
          <a:lstStyle/>
          <a:p>
            <a:r>
              <a:rPr lang="en-US" sz="2400" b="1" dirty="0" smtClean="0"/>
              <a:t>G-IV ETA Ruler</a:t>
            </a:r>
            <a:endParaRPr lang="en-US" sz="2400" b="1" dirty="0"/>
          </a:p>
          <a:p>
            <a:pPr marL="457200" indent="-220663">
              <a:buFont typeface="Arial" charset="0"/>
              <a:buChar char="•"/>
            </a:pPr>
            <a:r>
              <a:rPr lang="fr-FR" sz="2000" dirty="0" smtClean="0"/>
              <a:t>Click on the G-IV </a:t>
            </a:r>
            <a:r>
              <a:rPr lang="fr-FR" sz="2000" dirty="0" err="1" smtClean="0"/>
              <a:t>aircraft</a:t>
            </a:r>
            <a:r>
              <a:rPr lang="fr-FR" sz="2000" dirty="0" smtClean="0"/>
              <a:t> </a:t>
            </a:r>
            <a:r>
              <a:rPr lang="fr-FR" sz="2000" dirty="0" err="1" smtClean="0"/>
              <a:t>icon</a:t>
            </a:r>
            <a:r>
              <a:rPr lang="fr-FR" sz="2000" dirty="0" smtClean="0"/>
              <a:t> </a:t>
            </a:r>
            <a:r>
              <a:rPr lang="fr-FR" sz="2000" i="1" dirty="0" smtClean="0"/>
              <a:t>&gt;&gt; </a:t>
            </a:r>
            <a:r>
              <a:rPr lang="fr-FR" sz="2000" dirty="0" smtClean="0"/>
              <a:t>drag </a:t>
            </a:r>
            <a:r>
              <a:rPr lang="fr-FR" sz="2000" dirty="0" err="1" smtClean="0"/>
              <a:t>it</a:t>
            </a:r>
            <a:r>
              <a:rPr lang="fr-FR" sz="2000" dirty="0" smtClean="0"/>
              <a:t> to a new location</a:t>
            </a:r>
          </a:p>
          <a:p>
            <a:pPr marL="457200" indent="-220663">
              <a:buFont typeface="Arial" charset="0"/>
              <a:buChar char="•"/>
            </a:pPr>
            <a:r>
              <a:rPr lang="fr-FR" sz="2000" dirty="0" err="1" smtClean="0"/>
              <a:t>Asset</a:t>
            </a:r>
            <a:r>
              <a:rPr lang="fr-FR" sz="2000" dirty="0" smtClean="0"/>
              <a:t> Tools pop-up </a:t>
            </a:r>
            <a:r>
              <a:rPr lang="fr-FR" sz="2000" dirty="0" err="1" smtClean="0"/>
              <a:t>window</a:t>
            </a:r>
            <a:r>
              <a:rPr lang="fr-FR" sz="2000" dirty="0" smtClean="0"/>
              <a:t> &gt;&gt; </a:t>
            </a:r>
            <a:r>
              <a:rPr lang="fr-FR" sz="2000" i="1" dirty="0" err="1" smtClean="0"/>
              <a:t>Create</a:t>
            </a:r>
            <a:r>
              <a:rPr lang="fr-FR" sz="2000" i="1" dirty="0" smtClean="0"/>
              <a:t> </a:t>
            </a:r>
            <a:r>
              <a:rPr lang="fr-FR" sz="2000" i="1" dirty="0" err="1" smtClean="0"/>
              <a:t>Ruler</a:t>
            </a:r>
            <a:r>
              <a:rPr lang="fr-FR" sz="2000" i="1" dirty="0" smtClean="0"/>
              <a:t> </a:t>
            </a:r>
            <a:r>
              <a:rPr lang="fr-FR" sz="2000" i="1" dirty="0" err="1" smtClean="0"/>
              <a:t>from</a:t>
            </a:r>
            <a:r>
              <a:rPr lang="fr-FR" sz="2000" i="1" dirty="0" smtClean="0"/>
              <a:t> the </a:t>
            </a:r>
            <a:r>
              <a:rPr lang="fr-FR" sz="2000" i="1" dirty="0" err="1" smtClean="0"/>
              <a:t>asset</a:t>
            </a:r>
            <a:r>
              <a:rPr lang="fr-FR" sz="2000" i="1" dirty="0" smtClean="0"/>
              <a:t> to the new position</a:t>
            </a:r>
          </a:p>
          <a:p>
            <a:pPr marL="457200" indent="-220663">
              <a:buFont typeface="Arial" charset="0"/>
              <a:buChar char="•"/>
            </a:pPr>
            <a:r>
              <a:rPr lang="fr-FR" sz="2000" dirty="0" smtClean="0"/>
              <a:t>One end of the </a:t>
            </a:r>
            <a:r>
              <a:rPr lang="fr-FR" sz="2000" dirty="0" err="1" smtClean="0"/>
              <a:t>ruler</a:t>
            </a:r>
            <a:r>
              <a:rPr lang="fr-FR" sz="2000" dirty="0" smtClean="0"/>
              <a:t> </a:t>
            </a:r>
            <a:r>
              <a:rPr lang="fr-FR" sz="2000" dirty="0" err="1" smtClean="0"/>
              <a:t>will</a:t>
            </a:r>
            <a:r>
              <a:rPr lang="fr-FR" sz="2000" dirty="0" smtClean="0"/>
              <a:t> </a:t>
            </a:r>
            <a:r>
              <a:rPr lang="fr-FR" sz="2000" dirty="0" err="1" smtClean="0"/>
              <a:t>follow</a:t>
            </a:r>
            <a:r>
              <a:rPr lang="fr-FR" sz="2000" dirty="0" smtClean="0"/>
              <a:t> the G-IV…the </a:t>
            </a:r>
            <a:r>
              <a:rPr lang="fr-FR" sz="2000" dirty="0" err="1" smtClean="0"/>
              <a:t>other</a:t>
            </a:r>
            <a:r>
              <a:rPr lang="fr-FR" sz="2000" dirty="0" smtClean="0"/>
              <a:t> end of the </a:t>
            </a:r>
            <a:r>
              <a:rPr lang="fr-FR" sz="2000" dirty="0" err="1" smtClean="0"/>
              <a:t>ruler</a:t>
            </a:r>
            <a:r>
              <a:rPr lang="fr-FR" sz="2000" dirty="0" smtClean="0"/>
              <a:t> </a:t>
            </a:r>
            <a:r>
              <a:rPr lang="fr-FR" sz="2000" dirty="0" err="1" smtClean="0"/>
              <a:t>will</a:t>
            </a:r>
            <a:r>
              <a:rPr lang="fr-FR" sz="2000" dirty="0" smtClean="0"/>
              <a:t> show the ETA to </a:t>
            </a:r>
            <a:r>
              <a:rPr lang="fr-FR" sz="2000" dirty="0" err="1" smtClean="0"/>
              <a:t>that</a:t>
            </a:r>
            <a:r>
              <a:rPr lang="fr-FR" sz="2000" dirty="0" smtClean="0"/>
              <a:t> point (</a:t>
            </a:r>
            <a:r>
              <a:rPr lang="fr-FR" sz="2000" dirty="0" err="1" smtClean="0"/>
              <a:t>based</a:t>
            </a:r>
            <a:r>
              <a:rPr lang="fr-FR" sz="2000" dirty="0" smtClean="0"/>
              <a:t> on </a:t>
            </a:r>
            <a:r>
              <a:rPr lang="fr-FR" sz="2000" dirty="0" err="1" smtClean="0"/>
              <a:t>current</a:t>
            </a:r>
            <a:r>
              <a:rPr lang="fr-FR" sz="2000" dirty="0" smtClean="0"/>
              <a:t> </a:t>
            </a:r>
            <a:r>
              <a:rPr lang="fr-FR" sz="2000" dirty="0" err="1" smtClean="0"/>
              <a:t>aircraft</a:t>
            </a:r>
            <a:r>
              <a:rPr lang="fr-FR" sz="2000" dirty="0" smtClean="0"/>
              <a:t> speed)</a:t>
            </a:r>
          </a:p>
          <a:p>
            <a:pPr marL="457200" indent="-220663">
              <a:buFont typeface="Arial" charset="0"/>
              <a:buChar char="•"/>
            </a:pPr>
            <a:r>
              <a:rPr lang="fr-FR" sz="2000" dirty="0" err="1" smtClean="0"/>
              <a:t>Midpoints</a:t>
            </a:r>
            <a:r>
              <a:rPr lang="fr-FR" sz="2000" dirty="0" smtClean="0"/>
              <a:t> </a:t>
            </a:r>
            <a:r>
              <a:rPr lang="fr-FR" sz="2000" dirty="0" err="1" smtClean="0"/>
              <a:t>along</a:t>
            </a:r>
            <a:r>
              <a:rPr lang="fr-FR" sz="2000" dirty="0" smtClean="0"/>
              <a:t> the </a:t>
            </a:r>
            <a:r>
              <a:rPr lang="fr-FR" sz="2000" dirty="0" err="1" smtClean="0"/>
              <a:t>ruler</a:t>
            </a:r>
            <a:r>
              <a:rPr lang="fr-FR" sz="2000" dirty="0" smtClean="0"/>
              <a:t> </a:t>
            </a:r>
            <a:r>
              <a:rPr lang="fr-FR" sz="2000" dirty="0" err="1" smtClean="0"/>
              <a:t>can</a:t>
            </a:r>
            <a:r>
              <a:rPr lang="fr-FR" sz="2000" dirty="0" smtClean="0"/>
              <a:t> </a:t>
            </a:r>
            <a:r>
              <a:rPr lang="fr-FR" sz="2000" dirty="0" err="1" smtClean="0"/>
              <a:t>also</a:t>
            </a:r>
            <a:r>
              <a:rPr lang="fr-FR" sz="2000" dirty="0" smtClean="0"/>
              <a:t> </a:t>
            </a:r>
            <a:r>
              <a:rPr lang="fr-FR" sz="2000" dirty="0" err="1" smtClean="0"/>
              <a:t>be</a:t>
            </a:r>
            <a:r>
              <a:rPr lang="fr-FR" sz="2000" dirty="0" smtClean="0"/>
              <a:t> </a:t>
            </a:r>
            <a:r>
              <a:rPr lang="fr-FR" sz="2000" dirty="0" err="1" smtClean="0"/>
              <a:t>added</a:t>
            </a:r>
            <a:endParaRPr lang="fr-FR" sz="2000" dirty="0" smtClean="0"/>
          </a:p>
        </p:txBody>
      </p:sp>
      <p:sp>
        <p:nvSpPr>
          <p:cNvPr id="9" name="TextBox 8"/>
          <p:cNvSpPr txBox="1"/>
          <p:nvPr/>
        </p:nvSpPr>
        <p:spPr>
          <a:xfrm>
            <a:off x="0" y="319792"/>
            <a:ext cx="9144000" cy="1384995"/>
          </a:xfrm>
          <a:prstGeom prst="rect">
            <a:avLst/>
          </a:prstGeom>
          <a:noFill/>
        </p:spPr>
        <p:txBody>
          <a:bodyPr wrap="square" rtlCol="0">
            <a:spAutoFit/>
          </a:bodyPr>
          <a:lstStyle/>
          <a:p>
            <a:r>
              <a:rPr lang="en-US" sz="2400" b="1" dirty="0" smtClean="0"/>
              <a:t>G-IV Flight tracks</a:t>
            </a:r>
          </a:p>
          <a:p>
            <a:pPr marL="457200" indent="-220663">
              <a:buFont typeface="Arial" charset="0"/>
              <a:buChar char="•"/>
            </a:pPr>
            <a:r>
              <a:rPr lang="fr-FR" sz="2000" i="1" dirty="0" err="1" smtClean="0"/>
              <a:t>Planned</a:t>
            </a:r>
            <a:r>
              <a:rPr lang="fr-FR" sz="2000" i="1" dirty="0" smtClean="0"/>
              <a:t> Flight </a:t>
            </a:r>
            <a:r>
              <a:rPr lang="fr-FR" sz="2000" i="1" dirty="0" err="1" smtClean="0"/>
              <a:t>Tracks</a:t>
            </a:r>
            <a:endParaRPr lang="fr-FR" sz="2000" i="1" dirty="0"/>
          </a:p>
          <a:p>
            <a:pPr marL="457200" indent="-220663">
              <a:buFont typeface="Arial" charset="0"/>
              <a:buChar char="•"/>
            </a:pPr>
            <a:r>
              <a:rPr lang="fr-FR" sz="2000" i="1" dirty="0" smtClean="0"/>
              <a:t>G-IV (NOAA-49) Plan 1 </a:t>
            </a:r>
            <a:r>
              <a:rPr lang="fr-FR" sz="2000" dirty="0" smtClean="0"/>
              <a:t>or</a:t>
            </a:r>
            <a:r>
              <a:rPr lang="fr-FR" sz="2000" i="1" dirty="0" smtClean="0"/>
              <a:t> </a:t>
            </a:r>
            <a:r>
              <a:rPr lang="fr-FR" sz="2000" i="1" dirty="0"/>
              <a:t>G-IV (NOAA-49) Plan </a:t>
            </a:r>
            <a:r>
              <a:rPr lang="fr-FR" sz="2000" i="1" dirty="0" smtClean="0"/>
              <a:t>2</a:t>
            </a:r>
          </a:p>
          <a:p>
            <a:pPr marL="457200" indent="-220663">
              <a:buFont typeface="Arial" charset="0"/>
              <a:buChar char="•"/>
            </a:pPr>
            <a:r>
              <a:rPr lang="fr-FR" sz="2000" i="1" dirty="0" smtClean="0"/>
              <a:t>Click on the </a:t>
            </a:r>
            <a:r>
              <a:rPr lang="fr-FR" sz="2000" i="1" dirty="0" err="1" smtClean="0"/>
              <a:t>track</a:t>
            </a:r>
            <a:r>
              <a:rPr lang="fr-FR" sz="2000" i="1" dirty="0" smtClean="0"/>
              <a:t> or </a:t>
            </a:r>
            <a:r>
              <a:rPr lang="fr-FR" sz="2000" i="1" dirty="0" err="1" smtClean="0"/>
              <a:t>dropsponde</a:t>
            </a:r>
            <a:r>
              <a:rPr lang="fr-FR" sz="2000" i="1" dirty="0" smtClean="0"/>
              <a:t> points to </a:t>
            </a:r>
            <a:r>
              <a:rPr lang="fr-FR" sz="2000" i="1" dirty="0" err="1" smtClean="0"/>
              <a:t>see</a:t>
            </a:r>
            <a:r>
              <a:rPr lang="fr-FR" sz="2000" i="1" dirty="0" smtClean="0"/>
              <a:t> </a:t>
            </a:r>
            <a:r>
              <a:rPr lang="fr-FR" sz="2000" i="1" dirty="0" err="1" smtClean="0"/>
              <a:t>details</a:t>
            </a:r>
            <a:r>
              <a:rPr lang="fr-FR" sz="2000" i="1" dirty="0" smtClean="0"/>
              <a:t> (</a:t>
            </a:r>
            <a:r>
              <a:rPr lang="fr-FR" sz="2000" i="1" dirty="0" err="1" smtClean="0"/>
              <a:t>e.g</a:t>
            </a:r>
            <a:r>
              <a:rPr lang="fr-FR" sz="2000" i="1" dirty="0" smtClean="0"/>
              <a:t>. </a:t>
            </a:r>
            <a:r>
              <a:rPr lang="fr-FR" sz="2000" i="1" dirty="0" err="1" smtClean="0"/>
              <a:t>track</a:t>
            </a:r>
            <a:r>
              <a:rPr lang="fr-FR" sz="2000" i="1" dirty="0" smtClean="0"/>
              <a:t> timing, drop #)</a:t>
            </a:r>
            <a:endParaRPr lang="fr-FR" sz="2000" dirty="0" smtClean="0"/>
          </a:p>
        </p:txBody>
      </p:sp>
      <p:sp>
        <p:nvSpPr>
          <p:cNvPr id="10" name="TextBox 9"/>
          <p:cNvSpPr txBox="1"/>
          <p:nvPr/>
        </p:nvSpPr>
        <p:spPr>
          <a:xfrm>
            <a:off x="0" y="5865448"/>
            <a:ext cx="9144000" cy="1077218"/>
          </a:xfrm>
          <a:prstGeom prst="rect">
            <a:avLst/>
          </a:prstGeom>
          <a:noFill/>
        </p:spPr>
        <p:txBody>
          <a:bodyPr wrap="square" rtlCol="0">
            <a:spAutoFit/>
          </a:bodyPr>
          <a:lstStyle/>
          <a:p>
            <a:r>
              <a:rPr lang="en-US" sz="2400" b="1" dirty="0" smtClean="0"/>
              <a:t>Ruler</a:t>
            </a:r>
            <a:endParaRPr lang="en-US" sz="2400" b="1" dirty="0"/>
          </a:p>
          <a:p>
            <a:pPr marL="457200" indent="-220663">
              <a:buFont typeface="Arial" charset="0"/>
              <a:buChar char="•"/>
            </a:pPr>
            <a:r>
              <a:rPr lang="fr-FR" sz="2000" i="1" dirty="0"/>
              <a:t>Operations &amp; Planning &gt;&gt; + </a:t>
            </a:r>
            <a:r>
              <a:rPr lang="fr-FR" sz="2000" i="1" dirty="0" err="1"/>
              <a:t>Add</a:t>
            </a:r>
            <a:r>
              <a:rPr lang="fr-FR" sz="2000" i="1" dirty="0"/>
              <a:t> &gt;&gt; </a:t>
            </a:r>
            <a:r>
              <a:rPr lang="fr-FR" sz="2000" i="1" dirty="0" err="1" smtClean="0"/>
              <a:t>Ruler</a:t>
            </a:r>
            <a:r>
              <a:rPr lang="fr-FR" sz="2000" i="1" dirty="0" smtClean="0"/>
              <a:t> &gt;&gt; </a:t>
            </a:r>
            <a:r>
              <a:rPr lang="fr-FR" sz="2000" i="1" dirty="0" err="1"/>
              <a:t>Add</a:t>
            </a:r>
            <a:endParaRPr lang="fr-FR" sz="2000" i="1" dirty="0"/>
          </a:p>
          <a:p>
            <a:pPr marL="457200" indent="-220663">
              <a:buFont typeface="Arial" charset="0"/>
              <a:buChar char="•"/>
            </a:pPr>
            <a:r>
              <a:rPr lang="fr-FR" sz="2000" dirty="0" smtClean="0"/>
              <a:t>Label </a:t>
            </a:r>
            <a:r>
              <a:rPr lang="fr-FR" sz="2000" dirty="0"/>
              <a:t>&gt;&gt; </a:t>
            </a:r>
            <a:r>
              <a:rPr lang="fr-FR" sz="2000" dirty="0" err="1" smtClean="0"/>
              <a:t>Ruler</a:t>
            </a:r>
            <a:r>
              <a:rPr lang="fr-FR" sz="2000" dirty="0" smtClean="0"/>
              <a:t> 1</a:t>
            </a:r>
            <a:endParaRPr lang="fr-FR" sz="2000" dirty="0"/>
          </a:p>
        </p:txBody>
      </p:sp>
      <p:sp>
        <p:nvSpPr>
          <p:cNvPr id="11" name="TextBox 10"/>
          <p:cNvSpPr txBox="1"/>
          <p:nvPr/>
        </p:nvSpPr>
        <p:spPr>
          <a:xfrm>
            <a:off x="0" y="2955918"/>
            <a:ext cx="9144000" cy="1077218"/>
          </a:xfrm>
          <a:prstGeom prst="rect">
            <a:avLst/>
          </a:prstGeom>
          <a:noFill/>
        </p:spPr>
        <p:txBody>
          <a:bodyPr wrap="square" rtlCol="0">
            <a:spAutoFit/>
          </a:bodyPr>
          <a:lstStyle/>
          <a:p>
            <a:r>
              <a:rPr lang="en-US" sz="2400" b="1" dirty="0" smtClean="0"/>
              <a:t>G-IV Skew-</a:t>
            </a:r>
            <a:r>
              <a:rPr lang="en-US" sz="2400" b="1" dirty="0" err="1" smtClean="0"/>
              <a:t>Ts</a:t>
            </a:r>
            <a:endParaRPr lang="en-US" sz="2400" b="1" dirty="0"/>
          </a:p>
          <a:p>
            <a:pPr marL="457200" indent="-220663">
              <a:buFont typeface="Arial" charset="0"/>
              <a:buChar char="•"/>
            </a:pPr>
            <a:r>
              <a:rPr lang="en-US" sz="2000" dirty="0">
                <a:hlinkClick r:id="rId3"/>
              </a:rPr>
              <a:t>https://www.seb.noaa.gov/pub/acdata</a:t>
            </a:r>
            <a:r>
              <a:rPr lang="en-US" sz="2000" dirty="0" smtClean="0">
                <a:hlinkClick r:id="rId3"/>
              </a:rPr>
              <a:t>/</a:t>
            </a:r>
            <a:endParaRPr lang="en-US" sz="2000" dirty="0" smtClean="0"/>
          </a:p>
          <a:p>
            <a:pPr marL="457200" indent="-220663">
              <a:buFont typeface="Arial" charset="0"/>
              <a:buChar char="•"/>
            </a:pPr>
            <a:r>
              <a:rPr lang="fr-FR" sz="2000" dirty="0" smtClean="0"/>
              <a:t>2016 &gt;&gt; AVAPS &gt;&gt; 20161006N1 &gt;&gt; ASPEN_FILES &gt;&gt; SKEWT </a:t>
            </a:r>
          </a:p>
        </p:txBody>
      </p:sp>
    </p:spTree>
    <p:extLst>
      <p:ext uri="{BB962C8B-B14F-4D97-AF65-F5344CB8AC3E}">
        <p14:creationId xmlns:p14="http://schemas.microsoft.com/office/powerpoint/2010/main" val="20930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92929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2929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92929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2929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3"/>
            <a:ext cx="9144000" cy="584775"/>
          </a:xfrm>
          <a:prstGeom prst="rect">
            <a:avLst/>
          </a:prstGeom>
          <a:noFill/>
        </p:spPr>
        <p:txBody>
          <a:bodyPr wrap="square" rtlCol="0">
            <a:spAutoFit/>
          </a:bodyPr>
          <a:lstStyle/>
          <a:p>
            <a:pPr algn="ctr"/>
            <a:r>
              <a:rPr lang="en-US" sz="3200" dirty="0" smtClean="0"/>
              <a:t>NASA MTS</a:t>
            </a:r>
            <a:endParaRPr lang="en-US" sz="3200" dirty="0"/>
          </a:p>
        </p:txBody>
      </p:sp>
      <p:sp>
        <p:nvSpPr>
          <p:cNvPr id="6" name="TextBox 5"/>
          <p:cNvSpPr txBox="1"/>
          <p:nvPr/>
        </p:nvSpPr>
        <p:spPr>
          <a:xfrm>
            <a:off x="0" y="4488120"/>
            <a:ext cx="9144000" cy="2369880"/>
          </a:xfrm>
          <a:prstGeom prst="rect">
            <a:avLst/>
          </a:prstGeom>
          <a:noFill/>
        </p:spPr>
        <p:txBody>
          <a:bodyPr wrap="square" rtlCol="0">
            <a:spAutoFit/>
          </a:bodyPr>
          <a:lstStyle/>
          <a:p>
            <a:r>
              <a:rPr lang="en-US" sz="2400" b="1" dirty="0"/>
              <a:t>CIMSS Cloud Top Heights </a:t>
            </a:r>
            <a:r>
              <a:rPr lang="en-US" sz="2400" b="1" dirty="0" smtClean="0"/>
              <a:t>&amp; Tropical Overshooting Tops</a:t>
            </a:r>
          </a:p>
          <a:p>
            <a:pPr marL="457200" indent="-220663">
              <a:buFont typeface="Arial" charset="0"/>
              <a:buChar char="•"/>
            </a:pPr>
            <a:r>
              <a:rPr lang="fr-FR" sz="2000" dirty="0" smtClean="0"/>
              <a:t>Pilot </a:t>
            </a:r>
            <a:r>
              <a:rPr lang="fr-FR" sz="2000" dirty="0" err="1" smtClean="0"/>
              <a:t>Situational</a:t>
            </a:r>
            <a:r>
              <a:rPr lang="fr-FR" sz="2000" dirty="0" smtClean="0"/>
              <a:t> </a:t>
            </a:r>
            <a:r>
              <a:rPr lang="fr-FR" sz="2000" dirty="0" err="1" smtClean="0"/>
              <a:t>Awareness</a:t>
            </a:r>
            <a:r>
              <a:rPr lang="fr-FR" sz="2000" dirty="0" smtClean="0"/>
              <a:t> &gt;&gt; CTH/TOT/Lightning</a:t>
            </a:r>
          </a:p>
          <a:p>
            <a:pPr marL="457200" indent="-220663">
              <a:buFont typeface="Arial" charset="0"/>
              <a:buChar char="•"/>
            </a:pPr>
            <a:r>
              <a:rPr lang="fr-FR" sz="2000" dirty="0" smtClean="0"/>
              <a:t>Note: G-IV flight </a:t>
            </a:r>
            <a:r>
              <a:rPr lang="fr-FR" sz="2000" dirty="0" err="1" smtClean="0"/>
              <a:t>level</a:t>
            </a:r>
            <a:r>
              <a:rPr lang="fr-FR" sz="2000" dirty="0" smtClean="0"/>
              <a:t> ranges </a:t>
            </a:r>
            <a:r>
              <a:rPr lang="fr-FR" sz="2000" dirty="0" err="1" smtClean="0"/>
              <a:t>from</a:t>
            </a:r>
            <a:r>
              <a:rPr lang="fr-FR" sz="2000" dirty="0" smtClean="0"/>
              <a:t> ~41-45,000 </a:t>
            </a:r>
            <a:r>
              <a:rPr lang="fr-FR" sz="2000" dirty="0" err="1" smtClean="0"/>
              <a:t>ft</a:t>
            </a:r>
            <a:r>
              <a:rPr lang="fr-FR" sz="2000" dirty="0" smtClean="0"/>
              <a:t> (</a:t>
            </a:r>
            <a:r>
              <a:rPr lang="fr-FR" sz="2000" dirty="0" err="1" smtClean="0"/>
              <a:t>steady</a:t>
            </a:r>
            <a:r>
              <a:rPr lang="fr-FR" sz="2000" dirty="0" smtClean="0"/>
              <a:t> </a:t>
            </a:r>
            <a:r>
              <a:rPr lang="fr-FR" sz="2000" dirty="0" err="1" smtClean="0"/>
              <a:t>climb</a:t>
            </a:r>
            <a:r>
              <a:rPr lang="fr-FR" sz="2000" dirty="0" smtClean="0"/>
              <a:t> as fuel </a:t>
            </a:r>
            <a:r>
              <a:rPr lang="fr-FR" sz="2000" dirty="0" err="1" smtClean="0"/>
              <a:t>burns</a:t>
            </a:r>
            <a:r>
              <a:rPr lang="fr-FR" sz="2000" dirty="0" smtClean="0"/>
              <a:t> off)</a:t>
            </a:r>
          </a:p>
          <a:p>
            <a:pPr marL="457200" indent="-220663">
              <a:buFont typeface="Arial" charset="0"/>
              <a:buChar char="•"/>
            </a:pPr>
            <a:r>
              <a:rPr lang="fr-FR" sz="2000" dirty="0" err="1" smtClean="0"/>
              <a:t>CTHs</a:t>
            </a:r>
            <a:r>
              <a:rPr lang="fr-FR" sz="2000" dirty="0" smtClean="0"/>
              <a:t>: </a:t>
            </a:r>
            <a:r>
              <a:rPr lang="fr-FR" sz="2000" dirty="0" err="1" smtClean="0"/>
              <a:t>useful</a:t>
            </a:r>
            <a:r>
              <a:rPr lang="fr-FR" sz="2000" dirty="0" smtClean="0"/>
              <a:t> for </a:t>
            </a:r>
            <a:r>
              <a:rPr lang="fr-FR" sz="2000" dirty="0" err="1" smtClean="0"/>
              <a:t>determining</a:t>
            </a:r>
            <a:r>
              <a:rPr lang="fr-FR" sz="2000" dirty="0"/>
              <a:t> </a:t>
            </a:r>
            <a:r>
              <a:rPr lang="fr-FR" sz="2000" dirty="0" err="1" smtClean="0"/>
              <a:t>height</a:t>
            </a:r>
            <a:r>
              <a:rPr lang="fr-FR" sz="2000" dirty="0" smtClean="0"/>
              <a:t> of cirrus/convection </a:t>
            </a:r>
            <a:r>
              <a:rPr lang="fr-FR" sz="2000" dirty="0" err="1" smtClean="0"/>
              <a:t>along</a:t>
            </a:r>
            <a:r>
              <a:rPr lang="fr-FR" sz="2000" dirty="0" smtClean="0"/>
              <a:t> th </a:t>
            </a:r>
            <a:r>
              <a:rPr lang="fr-FR" sz="2000" dirty="0" err="1" smtClean="0"/>
              <a:t>track</a:t>
            </a:r>
            <a:r>
              <a:rPr lang="fr-FR" sz="2000" dirty="0" smtClean="0"/>
              <a:t> </a:t>
            </a:r>
          </a:p>
          <a:p>
            <a:pPr marL="457200" indent="-220663">
              <a:buFont typeface="Arial" charset="0"/>
              <a:buChar char="•"/>
            </a:pPr>
            <a:r>
              <a:rPr lang="fr-FR" sz="2000" dirty="0" err="1" smtClean="0"/>
              <a:t>CTHs</a:t>
            </a:r>
            <a:r>
              <a:rPr lang="fr-FR" sz="2000" dirty="0" smtClean="0"/>
              <a:t> at flight-</a:t>
            </a:r>
            <a:r>
              <a:rPr lang="fr-FR" sz="2000" dirty="0" err="1" smtClean="0"/>
              <a:t>level</a:t>
            </a:r>
            <a:r>
              <a:rPr lang="fr-FR" sz="2000" dirty="0" smtClean="0"/>
              <a:t> &gt;&gt; </a:t>
            </a:r>
            <a:r>
              <a:rPr lang="fr-FR" sz="2000" dirty="0" err="1" smtClean="0"/>
              <a:t>could</a:t>
            </a:r>
            <a:r>
              <a:rPr lang="fr-FR" sz="2000" dirty="0" smtClean="0"/>
              <a:t> </a:t>
            </a:r>
            <a:r>
              <a:rPr lang="fr-FR" sz="2000" dirty="0" err="1" smtClean="0"/>
              <a:t>just</a:t>
            </a:r>
            <a:r>
              <a:rPr lang="fr-FR" sz="2000" dirty="0" smtClean="0"/>
              <a:t> </a:t>
            </a:r>
            <a:r>
              <a:rPr lang="fr-FR" sz="2000" dirty="0" err="1" smtClean="0"/>
              <a:t>be</a:t>
            </a:r>
            <a:r>
              <a:rPr lang="fr-FR" sz="2000" dirty="0" smtClean="0"/>
              <a:t> non-convective cirrus </a:t>
            </a:r>
            <a:r>
              <a:rPr lang="fr-FR" sz="2000" dirty="0" err="1" smtClean="0"/>
              <a:t>canopy</a:t>
            </a:r>
            <a:endParaRPr lang="fr-FR" sz="2000" dirty="0" smtClean="0"/>
          </a:p>
          <a:p>
            <a:pPr marL="457200" indent="-220663">
              <a:buFont typeface="Arial" charset="0"/>
              <a:buChar char="•"/>
            </a:pPr>
            <a:r>
              <a:rPr lang="fr-FR" sz="2000" dirty="0" err="1" smtClean="0"/>
              <a:t>Also</a:t>
            </a:r>
            <a:r>
              <a:rPr lang="fr-FR" sz="2000" dirty="0" smtClean="0"/>
              <a:t> use </a:t>
            </a:r>
            <a:r>
              <a:rPr lang="fr-FR" sz="2000" dirty="0" err="1" smtClean="0"/>
              <a:t>TOTs</a:t>
            </a:r>
            <a:r>
              <a:rPr lang="fr-FR" sz="2000" dirty="0" smtClean="0"/>
              <a:t> &amp; </a:t>
            </a:r>
            <a:r>
              <a:rPr lang="fr-FR" sz="2000" dirty="0" err="1" smtClean="0"/>
              <a:t>lightning</a:t>
            </a:r>
            <a:r>
              <a:rPr lang="fr-FR" sz="2000" dirty="0" smtClean="0"/>
              <a:t> to </a:t>
            </a:r>
            <a:r>
              <a:rPr lang="fr-FR" sz="2000" dirty="0" err="1" smtClean="0"/>
              <a:t>identify</a:t>
            </a:r>
            <a:r>
              <a:rPr lang="fr-FR" sz="2000" dirty="0" smtClean="0"/>
              <a:t> areas of active convection</a:t>
            </a:r>
          </a:p>
          <a:p>
            <a:pPr marL="457200" indent="-220663">
              <a:buFont typeface="Arial" charset="0"/>
              <a:buChar char="•"/>
            </a:pPr>
            <a:r>
              <a:rPr lang="fr-FR" sz="2000" dirty="0" smtClean="0"/>
              <a:t>G-IV pilots </a:t>
            </a:r>
            <a:r>
              <a:rPr lang="fr-FR" sz="2000" dirty="0" err="1" smtClean="0"/>
              <a:t>will</a:t>
            </a:r>
            <a:r>
              <a:rPr lang="fr-FR" sz="2000" dirty="0" smtClean="0"/>
              <a:t> </a:t>
            </a:r>
            <a:r>
              <a:rPr lang="fr-FR" sz="2000" dirty="0" err="1" smtClean="0"/>
              <a:t>always</a:t>
            </a:r>
            <a:r>
              <a:rPr lang="fr-FR" sz="2000" dirty="0" smtClean="0"/>
              <a:t> </a:t>
            </a:r>
            <a:r>
              <a:rPr lang="fr-FR" sz="2000" dirty="0" err="1" smtClean="0"/>
              <a:t>make</a:t>
            </a:r>
            <a:r>
              <a:rPr lang="fr-FR" sz="2000" dirty="0" smtClean="0"/>
              <a:t> the call </a:t>
            </a:r>
            <a:r>
              <a:rPr lang="fr-FR" sz="2000" dirty="0" err="1" smtClean="0"/>
              <a:t>re</a:t>
            </a:r>
            <a:r>
              <a:rPr lang="fr-FR" sz="2000" dirty="0" smtClean="0"/>
              <a:t>: </a:t>
            </a:r>
            <a:r>
              <a:rPr lang="fr-FR" sz="2000" dirty="0" err="1" smtClean="0"/>
              <a:t>safety</a:t>
            </a:r>
            <a:r>
              <a:rPr lang="fr-FR" sz="2000" dirty="0" smtClean="0"/>
              <a:t> (</a:t>
            </a:r>
            <a:r>
              <a:rPr lang="fr-FR" sz="2000" dirty="0" err="1" smtClean="0"/>
              <a:t>you</a:t>
            </a:r>
            <a:r>
              <a:rPr lang="fr-FR" sz="2000" dirty="0" smtClean="0"/>
              <a:t> </a:t>
            </a:r>
            <a:r>
              <a:rPr lang="fr-FR" sz="2000" dirty="0" err="1" smtClean="0"/>
              <a:t>provide</a:t>
            </a:r>
            <a:r>
              <a:rPr lang="fr-FR" sz="2000" dirty="0" smtClean="0"/>
              <a:t> the ’</a:t>
            </a:r>
            <a:r>
              <a:rPr lang="fr-FR" sz="2000" dirty="0" err="1" smtClean="0"/>
              <a:t>heads</a:t>
            </a:r>
            <a:r>
              <a:rPr lang="fr-FR" sz="2000" dirty="0" smtClean="0"/>
              <a:t> up’)</a:t>
            </a:r>
          </a:p>
        </p:txBody>
      </p:sp>
      <p:sp>
        <p:nvSpPr>
          <p:cNvPr id="9" name="TextBox 8"/>
          <p:cNvSpPr txBox="1"/>
          <p:nvPr/>
        </p:nvSpPr>
        <p:spPr>
          <a:xfrm>
            <a:off x="0" y="457971"/>
            <a:ext cx="9144000" cy="1077218"/>
          </a:xfrm>
          <a:prstGeom prst="rect">
            <a:avLst/>
          </a:prstGeom>
          <a:noFill/>
        </p:spPr>
        <p:txBody>
          <a:bodyPr wrap="square" rtlCol="0">
            <a:spAutoFit/>
          </a:bodyPr>
          <a:lstStyle/>
          <a:p>
            <a:r>
              <a:rPr lang="en-US" sz="2400" b="1" dirty="0" smtClean="0"/>
              <a:t>Points of Interest (e.g. NHC center position)</a:t>
            </a:r>
            <a:endParaRPr lang="en-US" sz="2400" b="1" dirty="0"/>
          </a:p>
          <a:p>
            <a:pPr marL="457200" indent="-220663">
              <a:buFont typeface="Arial" charset="0"/>
              <a:buChar char="•"/>
            </a:pPr>
            <a:r>
              <a:rPr lang="fr-FR" sz="2000" i="1" dirty="0"/>
              <a:t>Operations &amp; Planning &gt;&gt; + </a:t>
            </a:r>
            <a:r>
              <a:rPr lang="fr-FR" sz="2000" i="1" dirty="0" err="1"/>
              <a:t>Add</a:t>
            </a:r>
            <a:r>
              <a:rPr lang="fr-FR" sz="2000" i="1" dirty="0"/>
              <a:t> &gt;&gt; </a:t>
            </a:r>
            <a:r>
              <a:rPr lang="fr-FR" sz="2000" i="1" dirty="0" smtClean="0"/>
              <a:t>Point of </a:t>
            </a:r>
            <a:r>
              <a:rPr lang="fr-FR" sz="2000" i="1" dirty="0" err="1" smtClean="0"/>
              <a:t>Interest</a:t>
            </a:r>
            <a:r>
              <a:rPr lang="fr-FR" sz="2000" i="1" dirty="0" smtClean="0"/>
              <a:t> &gt;&gt; </a:t>
            </a:r>
            <a:r>
              <a:rPr lang="fr-FR" sz="2000" i="1" dirty="0" err="1"/>
              <a:t>Add</a:t>
            </a:r>
            <a:endParaRPr lang="fr-FR" sz="2000" i="1" dirty="0"/>
          </a:p>
          <a:p>
            <a:pPr marL="457200" indent="-220663">
              <a:buFont typeface="Arial" charset="0"/>
              <a:buChar char="•"/>
            </a:pPr>
            <a:r>
              <a:rPr lang="fr-FR" sz="2000" dirty="0" smtClean="0"/>
              <a:t>Enter </a:t>
            </a:r>
            <a:r>
              <a:rPr lang="fr-FR" sz="2000" dirty="0" err="1" smtClean="0"/>
              <a:t>Coordinates</a:t>
            </a:r>
            <a:r>
              <a:rPr lang="fr-FR" sz="2000" dirty="0" smtClean="0"/>
              <a:t> &gt;&gt; Latitude, Longitude; Label &gt;&gt; </a:t>
            </a:r>
            <a:r>
              <a:rPr lang="fr-FR" sz="2000" i="1" dirty="0" smtClean="0"/>
              <a:t>NHC 23June18z</a:t>
            </a:r>
            <a:endParaRPr lang="fr-FR" sz="2000" i="1" dirty="0"/>
          </a:p>
        </p:txBody>
      </p:sp>
      <p:sp>
        <p:nvSpPr>
          <p:cNvPr id="11" name="TextBox 10"/>
          <p:cNvSpPr txBox="1"/>
          <p:nvPr/>
        </p:nvSpPr>
        <p:spPr>
          <a:xfrm>
            <a:off x="0" y="2550502"/>
            <a:ext cx="9144000" cy="2062103"/>
          </a:xfrm>
          <a:prstGeom prst="rect">
            <a:avLst/>
          </a:prstGeom>
          <a:noFill/>
        </p:spPr>
        <p:txBody>
          <a:bodyPr wrap="square" rtlCol="0">
            <a:spAutoFit/>
          </a:bodyPr>
          <a:lstStyle/>
          <a:p>
            <a:r>
              <a:rPr lang="en-US" sz="2400" b="1" dirty="0" smtClean="0"/>
              <a:t>Satellite Overlays</a:t>
            </a:r>
          </a:p>
          <a:p>
            <a:pPr marL="457200" indent="-220663">
              <a:buFont typeface="Arial" charset="0"/>
              <a:buChar char="•"/>
            </a:pPr>
            <a:r>
              <a:rPr lang="fr-FR" sz="2000" i="1" dirty="0" smtClean="0"/>
              <a:t>Bundles &gt;&gt; NOAA </a:t>
            </a:r>
            <a:r>
              <a:rPr lang="fr-FR" sz="2000" i="1" dirty="0" err="1" smtClean="0"/>
              <a:t>Products</a:t>
            </a:r>
            <a:r>
              <a:rPr lang="fr-FR" sz="2000" i="1" dirty="0" smtClean="0"/>
              <a:t> &gt;&gt; Default </a:t>
            </a:r>
            <a:r>
              <a:rPr lang="fr-FR" sz="2000" i="1" dirty="0" err="1" smtClean="0"/>
              <a:t>Products</a:t>
            </a:r>
            <a:r>
              <a:rPr lang="fr-FR" sz="2000" i="1" dirty="0" smtClean="0"/>
              <a:t> &gt;&gt; GOES Standard </a:t>
            </a:r>
            <a:r>
              <a:rPr lang="fr-FR" sz="2000" i="1" dirty="0" err="1" smtClean="0"/>
              <a:t>Products</a:t>
            </a:r>
            <a:endParaRPr lang="fr-FR" sz="800" dirty="0" smtClean="0"/>
          </a:p>
          <a:p>
            <a:pPr marL="457200" indent="-220663">
              <a:buFont typeface="Arial" charset="0"/>
              <a:buChar char="•"/>
            </a:pPr>
            <a:r>
              <a:rPr lang="fr-FR" sz="2000" dirty="0" smtClean="0"/>
              <a:t>Date/time </a:t>
            </a:r>
            <a:r>
              <a:rPr lang="fr-FR" sz="2000" dirty="0" err="1" smtClean="0"/>
              <a:t>stamp</a:t>
            </a:r>
            <a:r>
              <a:rPr lang="fr-FR" sz="2000" dirty="0" smtClean="0"/>
              <a:t> </a:t>
            </a:r>
            <a:r>
              <a:rPr lang="fr-FR" sz="2000" dirty="0" err="1" smtClean="0"/>
              <a:t>should</a:t>
            </a:r>
            <a:r>
              <a:rPr lang="fr-FR" sz="2000" dirty="0" smtClean="0"/>
              <a:t> </a:t>
            </a:r>
            <a:r>
              <a:rPr lang="fr-FR" sz="2000" dirty="0" err="1" smtClean="0"/>
              <a:t>appear</a:t>
            </a:r>
            <a:r>
              <a:rPr lang="fr-FR" sz="2000" dirty="0" smtClean="0"/>
              <a:t> in the </a:t>
            </a:r>
            <a:r>
              <a:rPr lang="fr-FR" sz="2000" dirty="0" err="1" smtClean="0"/>
              <a:t>bottom</a:t>
            </a:r>
            <a:r>
              <a:rPr lang="fr-FR" sz="2000" dirty="0" smtClean="0"/>
              <a:t> </a:t>
            </a:r>
            <a:r>
              <a:rPr lang="fr-FR" sz="2000" dirty="0" err="1" smtClean="0"/>
              <a:t>left</a:t>
            </a:r>
            <a:r>
              <a:rPr lang="fr-FR" sz="2000" dirty="0" smtClean="0"/>
              <a:t> corner of the </a:t>
            </a:r>
            <a:r>
              <a:rPr lang="fr-FR" sz="2000" dirty="0" err="1" smtClean="0"/>
              <a:t>tracking</a:t>
            </a:r>
            <a:r>
              <a:rPr lang="fr-FR" sz="2000" dirty="0" smtClean="0"/>
              <a:t> </a:t>
            </a:r>
            <a:r>
              <a:rPr lang="fr-FR" sz="2000" dirty="0" err="1" smtClean="0"/>
              <a:t>window</a:t>
            </a:r>
            <a:endParaRPr lang="fr-FR" sz="800" dirty="0"/>
          </a:p>
          <a:p>
            <a:pPr marL="457200" indent="-220663">
              <a:buFont typeface="Arial" charset="0"/>
              <a:buChar char="•"/>
            </a:pPr>
            <a:r>
              <a:rPr lang="fr-FR" sz="2000" dirty="0" err="1" smtClean="0"/>
              <a:t>Occasionally</a:t>
            </a:r>
            <a:r>
              <a:rPr lang="fr-FR" sz="2000" dirty="0" smtClean="0"/>
              <a:t> check the date/time </a:t>
            </a:r>
            <a:r>
              <a:rPr lang="fr-FR" sz="2000" dirty="0" err="1" smtClean="0"/>
              <a:t>stamp</a:t>
            </a:r>
            <a:r>
              <a:rPr lang="fr-FR" sz="2000" dirty="0" smtClean="0"/>
              <a:t> to </a:t>
            </a:r>
            <a:r>
              <a:rPr lang="fr-FR" sz="2000" dirty="0" err="1" smtClean="0"/>
              <a:t>make</a:t>
            </a:r>
            <a:r>
              <a:rPr lang="fr-FR" sz="2000" dirty="0" smtClean="0"/>
              <a:t> sure the image </a:t>
            </a:r>
            <a:r>
              <a:rPr lang="fr-FR" sz="2000" dirty="0" err="1" smtClean="0"/>
              <a:t>is</a:t>
            </a:r>
            <a:r>
              <a:rPr lang="fr-FR" sz="2000" dirty="0" smtClean="0"/>
              <a:t> up to date</a:t>
            </a:r>
            <a:endParaRPr lang="fr-FR" sz="800" dirty="0"/>
          </a:p>
          <a:p>
            <a:pPr marL="457200" indent="-220663">
              <a:buFont typeface="Arial" charset="0"/>
              <a:buChar char="•"/>
            </a:pPr>
            <a:r>
              <a:rPr lang="fr-FR" sz="2000" dirty="0" smtClean="0"/>
              <a:t>Satellite images </a:t>
            </a:r>
            <a:r>
              <a:rPr lang="fr-FR" sz="2000" dirty="0" err="1" smtClean="0"/>
              <a:t>refresh</a:t>
            </a:r>
            <a:r>
              <a:rPr lang="fr-FR" sz="2000" dirty="0" smtClean="0"/>
              <a:t> </a:t>
            </a:r>
            <a:r>
              <a:rPr lang="fr-FR" sz="2000" dirty="0" err="1" smtClean="0"/>
              <a:t>every</a:t>
            </a:r>
            <a:r>
              <a:rPr lang="fr-FR" sz="2000" dirty="0" smtClean="0"/>
              <a:t> 2-min… to force a </a:t>
            </a:r>
            <a:r>
              <a:rPr lang="fr-FR" sz="2000" dirty="0" err="1" smtClean="0"/>
              <a:t>refresh</a:t>
            </a:r>
            <a:r>
              <a:rPr lang="fr-FR" sz="2000" dirty="0" smtClean="0"/>
              <a:t>: </a:t>
            </a:r>
            <a:r>
              <a:rPr lang="fr-FR" sz="2000" i="1" dirty="0" smtClean="0"/>
              <a:t>GOES Visible &gt;&gt; </a:t>
            </a:r>
            <a:r>
              <a:rPr lang="fr-FR" sz="2000" i="1" dirty="0" err="1" smtClean="0"/>
              <a:t>Refresh</a:t>
            </a:r>
            <a:endParaRPr lang="fr-FR" sz="800" i="1" dirty="0"/>
          </a:p>
          <a:p>
            <a:pPr marL="457200" indent="-220663">
              <a:buFont typeface="Arial" charset="0"/>
              <a:buChar char="•"/>
            </a:pPr>
            <a:r>
              <a:rPr lang="fr-FR" sz="2000" dirty="0" err="1" smtClean="0"/>
              <a:t>Adding</a:t>
            </a:r>
            <a:r>
              <a:rPr lang="fr-FR" sz="2000" dirty="0" smtClean="0"/>
              <a:t> </a:t>
            </a:r>
            <a:r>
              <a:rPr lang="fr-FR" sz="2000" dirty="0" err="1" smtClean="0"/>
              <a:t>transparency</a:t>
            </a:r>
            <a:r>
              <a:rPr lang="fr-FR" sz="2000" dirty="0" smtClean="0"/>
              <a:t> to a satellite image: </a:t>
            </a:r>
            <a:r>
              <a:rPr lang="fr-FR" sz="2000" i="1" dirty="0" smtClean="0"/>
              <a:t>GOES Visible &gt;&gt; Configure &gt;&gt; </a:t>
            </a:r>
            <a:r>
              <a:rPr lang="fr-FR" sz="2000" i="1" dirty="0" err="1" smtClean="0"/>
              <a:t>Opacity</a:t>
            </a:r>
            <a:r>
              <a:rPr lang="fr-FR" sz="2000" i="1" dirty="0" smtClean="0"/>
              <a:t> </a:t>
            </a:r>
          </a:p>
        </p:txBody>
      </p:sp>
      <p:sp>
        <p:nvSpPr>
          <p:cNvPr id="7" name="TextBox 6"/>
          <p:cNvSpPr txBox="1"/>
          <p:nvPr/>
        </p:nvSpPr>
        <p:spPr>
          <a:xfrm>
            <a:off x="0" y="1518255"/>
            <a:ext cx="9144000" cy="1384995"/>
          </a:xfrm>
          <a:prstGeom prst="rect">
            <a:avLst/>
          </a:prstGeom>
          <a:noFill/>
        </p:spPr>
        <p:txBody>
          <a:bodyPr wrap="square" rtlCol="0">
            <a:spAutoFit/>
          </a:bodyPr>
          <a:lstStyle/>
          <a:p>
            <a:r>
              <a:rPr lang="en-US" sz="2400" b="1" dirty="0" smtClean="0"/>
              <a:t>Setting High Res Track </a:t>
            </a:r>
            <a:r>
              <a:rPr lang="en-US" sz="2400" b="1" smtClean="0"/>
              <a:t>dat</a:t>
            </a:r>
            <a:r>
              <a:rPr lang="en-US" sz="2400" b="1" smtClean="0"/>
              <a:t>a flow </a:t>
            </a:r>
            <a:r>
              <a:rPr lang="en-US" sz="2400" b="1" smtClean="0"/>
              <a:t>when </a:t>
            </a:r>
            <a:r>
              <a:rPr lang="en-US" sz="2400" b="1" dirty="0" smtClean="0"/>
              <a:t>using </a:t>
            </a:r>
            <a:r>
              <a:rPr lang="en-US" sz="2400" b="1" i="1" dirty="0" err="1" smtClean="0"/>
              <a:t>aircraftX</a:t>
            </a:r>
            <a:r>
              <a:rPr lang="en-US" sz="2400" b="1" i="1" dirty="0" smtClean="0"/>
              <a:t> </a:t>
            </a:r>
            <a:r>
              <a:rPr lang="en-US" sz="2400" b="1" dirty="0" smtClean="0"/>
              <a:t>&gt;&gt; </a:t>
            </a:r>
            <a:r>
              <a:rPr lang="en-US" sz="2400" b="1" i="1" dirty="0" smtClean="0"/>
              <a:t>Waypoints</a:t>
            </a:r>
          </a:p>
          <a:p>
            <a:pPr marL="457200" indent="-220663">
              <a:buFont typeface="Arial" charset="0"/>
              <a:buChar char="•"/>
            </a:pPr>
            <a:r>
              <a:rPr lang="fr-FR" sz="2000" i="1" dirty="0" smtClean="0"/>
              <a:t>MTS </a:t>
            </a:r>
            <a:r>
              <a:rPr lang="fr-FR" sz="2000" dirty="0" err="1" smtClean="0"/>
              <a:t>optimizes</a:t>
            </a:r>
            <a:r>
              <a:rPr lang="fr-FR" sz="2000" dirty="0" smtClean="0"/>
              <a:t> </a:t>
            </a:r>
            <a:r>
              <a:rPr lang="fr-FR" sz="2000" dirty="0" err="1"/>
              <a:t>tracks</a:t>
            </a:r>
            <a:r>
              <a:rPr lang="fr-FR" sz="2000" dirty="0"/>
              <a:t> </a:t>
            </a:r>
            <a:r>
              <a:rPr lang="fr-FR" sz="2000" dirty="0" err="1"/>
              <a:t>using</a:t>
            </a:r>
            <a:r>
              <a:rPr lang="fr-FR" sz="2000" dirty="0"/>
              <a:t> a </a:t>
            </a:r>
            <a:r>
              <a:rPr lang="fr-FR" sz="2000" dirty="0" err="1"/>
              <a:t>path</a:t>
            </a:r>
            <a:r>
              <a:rPr lang="fr-FR" sz="2000" dirty="0"/>
              <a:t> </a:t>
            </a:r>
            <a:r>
              <a:rPr lang="fr-FR" sz="2000" dirty="0" err="1"/>
              <a:t>reduction</a:t>
            </a:r>
            <a:r>
              <a:rPr lang="fr-FR" sz="2000" dirty="0"/>
              <a:t> </a:t>
            </a:r>
            <a:r>
              <a:rPr lang="fr-FR" sz="2000" dirty="0" err="1" smtClean="0"/>
              <a:t>algorithm</a:t>
            </a:r>
            <a:endParaRPr lang="fr-FR" sz="2000" dirty="0" smtClean="0"/>
          </a:p>
          <a:p>
            <a:pPr marL="457200" indent="-220663">
              <a:buFont typeface="Arial" charset="0"/>
              <a:buChar char="•"/>
            </a:pPr>
            <a:r>
              <a:rPr lang="fr-FR" sz="2000" dirty="0" smtClean="0"/>
              <a:t>For full </a:t>
            </a:r>
            <a:r>
              <a:rPr lang="fr-FR" sz="2000" dirty="0" err="1" smtClean="0"/>
              <a:t>res</a:t>
            </a:r>
            <a:r>
              <a:rPr lang="fr-FR" sz="2000" dirty="0" smtClean="0"/>
              <a:t> </a:t>
            </a:r>
            <a:r>
              <a:rPr lang="fr-FR" sz="2000" dirty="0" err="1" smtClean="0"/>
              <a:t>track</a:t>
            </a:r>
            <a:r>
              <a:rPr lang="fr-FR" sz="2000" dirty="0" smtClean="0"/>
              <a:t>, </a:t>
            </a:r>
            <a:r>
              <a:rPr lang="fr-FR" sz="2000" dirty="0" err="1" smtClean="0"/>
              <a:t>goto</a:t>
            </a:r>
            <a:r>
              <a:rPr lang="fr-FR" sz="2000" dirty="0" smtClean="0"/>
              <a:t>: settings menu (</a:t>
            </a:r>
            <a:r>
              <a:rPr lang="fr-FR" sz="2000" dirty="0" err="1" smtClean="0"/>
              <a:t>gear</a:t>
            </a:r>
            <a:r>
              <a:rPr lang="fr-FR" sz="2000" dirty="0" smtClean="0"/>
              <a:t> </a:t>
            </a:r>
            <a:r>
              <a:rPr lang="fr-FR" sz="2000" dirty="0" err="1" smtClean="0"/>
              <a:t>icon</a:t>
            </a:r>
            <a:r>
              <a:rPr lang="fr-FR" sz="2000" dirty="0"/>
              <a:t>) &gt;&gt; </a:t>
            </a:r>
            <a:r>
              <a:rPr lang="fr-FR" sz="2000" dirty="0" err="1" smtClean="0"/>
              <a:t>uncheck</a:t>
            </a:r>
            <a:r>
              <a:rPr lang="fr-FR" sz="2000" dirty="0" smtClean="0"/>
              <a:t> </a:t>
            </a:r>
            <a:r>
              <a:rPr lang="fr-FR" sz="2000" i="1" dirty="0" err="1"/>
              <a:t>O</a:t>
            </a:r>
            <a:r>
              <a:rPr lang="fr-FR" sz="2000" i="1" dirty="0" err="1" smtClean="0"/>
              <a:t>ptimize</a:t>
            </a:r>
            <a:r>
              <a:rPr lang="fr-FR" sz="2000" i="1" dirty="0" smtClean="0"/>
              <a:t> </a:t>
            </a:r>
            <a:r>
              <a:rPr lang="fr-FR" sz="2000" i="1" dirty="0" err="1" smtClean="0"/>
              <a:t>tracks</a:t>
            </a:r>
            <a:endParaRPr lang="fr-FR" sz="2000" i="1" dirty="0"/>
          </a:p>
          <a:p>
            <a:pPr marL="457200" indent="-220663">
              <a:buFont typeface="Arial" charset="0"/>
              <a:buChar char="•"/>
            </a:pPr>
            <a:endParaRPr lang="fr-FR" sz="2000" i="1" dirty="0" smtClean="0"/>
          </a:p>
        </p:txBody>
      </p:sp>
    </p:spTree>
    <p:extLst>
      <p:ext uri="{BB962C8B-B14F-4D97-AF65-F5344CB8AC3E}">
        <p14:creationId xmlns:p14="http://schemas.microsoft.com/office/powerpoint/2010/main" val="181705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92929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92929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92929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0606n1_col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15" y="1501452"/>
            <a:ext cx="7857947" cy="5115851"/>
          </a:xfrm>
          <a:prstGeom prst="rect">
            <a:avLst/>
          </a:prstGeom>
        </p:spPr>
      </p:pic>
      <p:sp>
        <p:nvSpPr>
          <p:cNvPr id="5" name="TextBox 4"/>
          <p:cNvSpPr txBox="1"/>
          <p:nvPr/>
        </p:nvSpPr>
        <p:spPr>
          <a:xfrm>
            <a:off x="0" y="0"/>
            <a:ext cx="9144000" cy="1323439"/>
          </a:xfrm>
          <a:prstGeom prst="rect">
            <a:avLst/>
          </a:prstGeom>
          <a:noFill/>
        </p:spPr>
        <p:txBody>
          <a:bodyPr wrap="square" rtlCol="0">
            <a:spAutoFit/>
          </a:bodyPr>
          <a:lstStyle/>
          <a:p>
            <a:pPr algn="ctr"/>
            <a:r>
              <a:rPr lang="en-US" sz="3200" dirty="0" smtClean="0"/>
              <a:t>Tropical Storm Colin: 20160606N1</a:t>
            </a:r>
          </a:p>
          <a:p>
            <a:pPr algn="ctr"/>
            <a:r>
              <a:rPr lang="en-US" sz="2400" dirty="0" smtClean="0"/>
              <a:t>HRD TC in Shear Experiment</a:t>
            </a:r>
          </a:p>
          <a:p>
            <a:pPr algn="ctr"/>
            <a:r>
              <a:rPr lang="en-US" sz="2400" dirty="0" smtClean="0"/>
              <a:t>CIMSS Cloud Top Height Product</a:t>
            </a:r>
            <a:endParaRPr lang="en-US" sz="2400" dirty="0"/>
          </a:p>
        </p:txBody>
      </p:sp>
    </p:spTree>
    <p:extLst>
      <p:ext uri="{BB962C8B-B14F-4D97-AF65-F5344CB8AC3E}">
        <p14:creationId xmlns:p14="http://schemas.microsoft.com/office/powerpoint/2010/main" val="3517378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05725"/>
            <a:ext cx="9144000" cy="1446550"/>
          </a:xfrm>
          <a:prstGeom prst="rect">
            <a:avLst/>
          </a:prstGeom>
          <a:noFill/>
        </p:spPr>
        <p:txBody>
          <a:bodyPr wrap="square" rtlCol="0">
            <a:spAutoFit/>
          </a:bodyPr>
          <a:lstStyle/>
          <a:p>
            <a:pPr algn="ctr"/>
            <a:r>
              <a:rPr lang="en-US" sz="4400" dirty="0" smtClean="0"/>
              <a:t>Modifying the G-IV Track &amp; </a:t>
            </a:r>
          </a:p>
          <a:p>
            <a:pPr algn="ctr"/>
            <a:r>
              <a:rPr lang="en-US" sz="4400" dirty="0" smtClean="0"/>
              <a:t>Drop Points During the Mission</a:t>
            </a:r>
            <a:endParaRPr lang="en-US" sz="4400" dirty="0"/>
          </a:p>
        </p:txBody>
      </p:sp>
    </p:spTree>
    <p:extLst>
      <p:ext uri="{BB962C8B-B14F-4D97-AF65-F5344CB8AC3E}">
        <p14:creationId xmlns:p14="http://schemas.microsoft.com/office/powerpoint/2010/main" val="1093386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3"/>
            <a:ext cx="9144000" cy="523220"/>
          </a:xfrm>
          <a:prstGeom prst="rect">
            <a:avLst/>
          </a:prstGeom>
          <a:noFill/>
        </p:spPr>
        <p:txBody>
          <a:bodyPr wrap="square" rtlCol="0">
            <a:spAutoFit/>
          </a:bodyPr>
          <a:lstStyle/>
          <a:p>
            <a:pPr algn="ctr"/>
            <a:r>
              <a:rPr lang="en-US" sz="2800" dirty="0" smtClean="0"/>
              <a:t>Modifying the G-IV Track/Drops During a Mission</a:t>
            </a:r>
            <a:endParaRPr lang="en-US" sz="2800" dirty="0"/>
          </a:p>
        </p:txBody>
      </p:sp>
      <p:sp>
        <p:nvSpPr>
          <p:cNvPr id="8" name="TextBox 7"/>
          <p:cNvSpPr txBox="1"/>
          <p:nvPr/>
        </p:nvSpPr>
        <p:spPr>
          <a:xfrm>
            <a:off x="0" y="518837"/>
            <a:ext cx="9144000" cy="3985706"/>
          </a:xfrm>
          <a:prstGeom prst="rect">
            <a:avLst/>
          </a:prstGeom>
          <a:noFill/>
        </p:spPr>
        <p:txBody>
          <a:bodyPr wrap="square" rtlCol="0">
            <a:spAutoFit/>
          </a:bodyPr>
          <a:lstStyle/>
          <a:p>
            <a:r>
              <a:rPr lang="en-US" sz="2800" b="1" dirty="0" smtClean="0"/>
              <a:t>G-IV Track Change Notes</a:t>
            </a:r>
            <a:endParaRPr lang="en-US" sz="2800" b="1" dirty="0"/>
          </a:p>
          <a:p>
            <a:pPr marL="457200" indent="-220663">
              <a:buFont typeface="Arial" charset="0"/>
              <a:buChar char="•"/>
            </a:pPr>
            <a:r>
              <a:rPr lang="en-US" sz="2000" dirty="0"/>
              <a:t>P</a:t>
            </a:r>
            <a:r>
              <a:rPr lang="en-US" sz="2000" dirty="0" smtClean="0"/>
              <a:t>lan </a:t>
            </a:r>
            <a:r>
              <a:rPr lang="en-US" sz="2000" dirty="0"/>
              <a:t>to give the pilots at least 30-min heads up for WP changes (the 30-min range ring is helpful for being aware of that </a:t>
            </a:r>
            <a:r>
              <a:rPr lang="en-US" sz="2000" dirty="0" smtClean="0"/>
              <a:t>timing)</a:t>
            </a:r>
          </a:p>
          <a:p>
            <a:pPr marL="457200" indent="-220663">
              <a:buFont typeface="Arial" charset="0"/>
              <a:buChar char="•"/>
            </a:pPr>
            <a:endParaRPr lang="en-US" sz="500" dirty="0" smtClean="0"/>
          </a:p>
          <a:p>
            <a:pPr marL="457200" indent="-220663">
              <a:buFont typeface="Arial" charset="0"/>
              <a:buChar char="•"/>
            </a:pPr>
            <a:r>
              <a:rPr lang="en-US" sz="2000" dirty="0" smtClean="0"/>
              <a:t>Extra drops don’t usually require as much lead time to the FD, but give as much heads up as possible.  Two extra drops between drops 2 &amp; 3 &gt;&gt; drops 2A and 2B.</a:t>
            </a:r>
            <a:endParaRPr lang="en-US" sz="2000" dirty="0"/>
          </a:p>
          <a:p>
            <a:pPr marL="457200" indent="-220663">
              <a:buFont typeface="Arial" charset="0"/>
              <a:buChar char="•"/>
            </a:pPr>
            <a:endParaRPr lang="en-US" sz="500" dirty="0" smtClean="0"/>
          </a:p>
          <a:p>
            <a:pPr marL="457200" indent="-220663">
              <a:buFont typeface="Arial" charset="0"/>
              <a:buChar char="•"/>
            </a:pPr>
            <a:r>
              <a:rPr lang="en-US" sz="2000" dirty="0" smtClean="0"/>
              <a:t>Note</a:t>
            </a:r>
            <a:r>
              <a:rPr lang="en-US" sz="2000" dirty="0"/>
              <a:t>: </a:t>
            </a:r>
            <a:r>
              <a:rPr lang="en-US" sz="2000" dirty="0" smtClean="0"/>
              <a:t>the G-IV range </a:t>
            </a:r>
            <a:r>
              <a:rPr lang="en-US" sz="2000" dirty="0"/>
              <a:t>ring will be dynamic through the mission (MTS will change its size depending on the G-IV cruising speed</a:t>
            </a:r>
            <a:r>
              <a:rPr lang="en-US" sz="2000" dirty="0" smtClean="0"/>
              <a:t>)</a:t>
            </a:r>
          </a:p>
          <a:p>
            <a:pPr marL="457200" indent="-220663">
              <a:buFont typeface="Arial" charset="0"/>
              <a:buChar char="•"/>
            </a:pPr>
            <a:endParaRPr lang="en-US" sz="500" dirty="0" smtClean="0"/>
          </a:p>
          <a:p>
            <a:pPr marL="457200" indent="-220663">
              <a:buFont typeface="Arial" charset="0"/>
              <a:buChar char="•"/>
            </a:pPr>
            <a:r>
              <a:rPr lang="en-US" sz="2000" dirty="0" smtClean="0"/>
              <a:t>Note</a:t>
            </a:r>
            <a:r>
              <a:rPr lang="en-US" sz="2000" dirty="0"/>
              <a:t>: </a:t>
            </a:r>
            <a:r>
              <a:rPr lang="en-US" sz="2000" dirty="0" smtClean="0"/>
              <a:t>MTS </a:t>
            </a:r>
            <a:r>
              <a:rPr lang="en-US" sz="2000" dirty="0"/>
              <a:t>range </a:t>
            </a:r>
            <a:r>
              <a:rPr lang="en-US" sz="2000" dirty="0" smtClean="0"/>
              <a:t>rings cover </a:t>
            </a:r>
            <a:r>
              <a:rPr lang="en-US" sz="2000" dirty="0"/>
              <a:t>up everything </a:t>
            </a:r>
            <a:r>
              <a:rPr lang="en-US" sz="2000" dirty="0" smtClean="0"/>
              <a:t>inside </a:t>
            </a:r>
            <a:r>
              <a:rPr lang="en-US" sz="2000" dirty="0"/>
              <a:t>the range ring and doesn’t allow you to click on layers below it…just unselect &amp; re-select as </a:t>
            </a:r>
            <a:r>
              <a:rPr lang="en-US" sz="2000" dirty="0" smtClean="0"/>
              <a:t>needed</a:t>
            </a:r>
          </a:p>
          <a:p>
            <a:pPr marL="457200" indent="-220663">
              <a:buFont typeface="Arial" charset="0"/>
              <a:buChar char="•"/>
            </a:pPr>
            <a:endParaRPr lang="en-US" sz="500" i="1" dirty="0"/>
          </a:p>
          <a:p>
            <a:pPr marL="457200" indent="-220663">
              <a:buFont typeface="Arial" charset="0"/>
              <a:buChar char="•"/>
            </a:pPr>
            <a:r>
              <a:rPr lang="en-US" sz="2000" dirty="0" smtClean="0"/>
              <a:t>Remember: </a:t>
            </a:r>
            <a:r>
              <a:rPr lang="en-US" sz="2000" dirty="0"/>
              <a:t>the G-IV does NOT have a </a:t>
            </a:r>
            <a:r>
              <a:rPr lang="en-US" sz="2000" dirty="0" smtClean="0"/>
              <a:t>navigator</a:t>
            </a:r>
          </a:p>
          <a:p>
            <a:pPr marL="457200" indent="-220663">
              <a:buFont typeface="Arial" charset="0"/>
              <a:buChar char="•"/>
            </a:pPr>
            <a:endParaRPr lang="en-US" sz="500" dirty="0"/>
          </a:p>
          <a:p>
            <a:pPr marL="457200" indent="-220663">
              <a:buFont typeface="Arial" charset="0"/>
              <a:buChar char="•"/>
            </a:pPr>
            <a:r>
              <a:rPr lang="en-US" sz="2000" dirty="0" smtClean="0"/>
              <a:t>Remember: </a:t>
            </a:r>
            <a:r>
              <a:rPr lang="en-US" sz="2000" dirty="0"/>
              <a:t>the G-IV crew works in earth relative </a:t>
            </a:r>
            <a:r>
              <a:rPr lang="en-US" sz="2000" dirty="0" smtClean="0"/>
              <a:t>space</a:t>
            </a:r>
            <a:endParaRPr lang="en-US" sz="2000" dirty="0"/>
          </a:p>
        </p:txBody>
      </p:sp>
      <p:sp>
        <p:nvSpPr>
          <p:cNvPr id="7" name="TextBox 6"/>
          <p:cNvSpPr txBox="1"/>
          <p:nvPr/>
        </p:nvSpPr>
        <p:spPr>
          <a:xfrm>
            <a:off x="0" y="4549676"/>
            <a:ext cx="9144000" cy="2308324"/>
          </a:xfrm>
          <a:prstGeom prst="rect">
            <a:avLst/>
          </a:prstGeom>
          <a:noFill/>
        </p:spPr>
        <p:txBody>
          <a:bodyPr wrap="square" rtlCol="0">
            <a:spAutoFit/>
          </a:bodyPr>
          <a:lstStyle/>
          <a:p>
            <a:r>
              <a:rPr lang="en-US" sz="2800" b="1" dirty="0" smtClean="0"/>
              <a:t>G-IV Waypoints &amp; GPS </a:t>
            </a:r>
            <a:r>
              <a:rPr lang="en-US" sz="2800" b="1" dirty="0" err="1" smtClean="0"/>
              <a:t>Dropsonde</a:t>
            </a:r>
            <a:r>
              <a:rPr lang="en-US" sz="2800" b="1" dirty="0" smtClean="0"/>
              <a:t> Points</a:t>
            </a:r>
            <a:endParaRPr lang="en-US" sz="2800" b="1" dirty="0"/>
          </a:p>
          <a:p>
            <a:pPr marL="457200" indent="-220663">
              <a:buFont typeface="Arial" charset="0"/>
              <a:buChar char="•"/>
            </a:pPr>
            <a:r>
              <a:rPr lang="en-US" sz="2000" dirty="0" smtClean="0"/>
              <a:t>Note: </a:t>
            </a:r>
            <a:r>
              <a:rPr lang="en-US" sz="2000" dirty="0" err="1" smtClean="0"/>
              <a:t>tkmap</a:t>
            </a:r>
            <a:r>
              <a:rPr lang="en-US" sz="2000" dirty="0" smtClean="0"/>
              <a:t> </a:t>
            </a:r>
            <a:r>
              <a:rPr lang="en-US" sz="2000" dirty="0"/>
              <a:t>adds interpolated points as </a:t>
            </a:r>
            <a:r>
              <a:rPr lang="en-US" sz="2000" dirty="0" err="1"/>
              <a:t>dropsonde</a:t>
            </a:r>
            <a:r>
              <a:rPr lang="en-US" sz="2000" dirty="0"/>
              <a:t> points and not as </a:t>
            </a:r>
            <a:r>
              <a:rPr lang="en-US" sz="2000" dirty="0" smtClean="0"/>
              <a:t>waypoints</a:t>
            </a:r>
          </a:p>
          <a:p>
            <a:pPr marL="457200" indent="-220663">
              <a:buFont typeface="Arial" charset="0"/>
              <a:buChar char="•"/>
            </a:pPr>
            <a:endParaRPr lang="en-US" sz="800" dirty="0" smtClean="0"/>
          </a:p>
          <a:p>
            <a:pPr marL="457200" indent="-220663">
              <a:buFont typeface="Arial" charset="0"/>
              <a:buChar char="•"/>
            </a:pPr>
            <a:r>
              <a:rPr lang="en-US" sz="2000" dirty="0" smtClean="0"/>
              <a:t>This </a:t>
            </a:r>
            <a:r>
              <a:rPr lang="en-US" sz="2000" dirty="0"/>
              <a:t>means that the </a:t>
            </a:r>
            <a:r>
              <a:rPr lang="en-US" sz="2000" dirty="0" smtClean="0"/>
              <a:t>turns1.txt </a:t>
            </a:r>
            <a:r>
              <a:rPr lang="en-US" sz="2000" dirty="0"/>
              <a:t>file might contain fewer points than the </a:t>
            </a:r>
            <a:r>
              <a:rPr lang="en-US" sz="2000" dirty="0" smtClean="0"/>
              <a:t>drops1.txt </a:t>
            </a:r>
            <a:r>
              <a:rPr lang="en-US" sz="2000" dirty="0"/>
              <a:t>file </a:t>
            </a:r>
            <a:r>
              <a:rPr lang="en-US" sz="2000" dirty="0" smtClean="0"/>
              <a:t>&gt;&gt; since every WP has a drop point, use drop points as your reference </a:t>
            </a:r>
          </a:p>
          <a:p>
            <a:pPr marL="457200" indent="-220663">
              <a:buFont typeface="Arial" charset="0"/>
              <a:buChar char="•"/>
            </a:pPr>
            <a:endParaRPr lang="en-US" sz="800" dirty="0" smtClean="0"/>
          </a:p>
          <a:p>
            <a:pPr marL="457200" indent="-220663">
              <a:buFont typeface="Arial" charset="0"/>
              <a:buChar char="•"/>
            </a:pPr>
            <a:r>
              <a:rPr lang="en-US" sz="2000" dirty="0" smtClean="0"/>
              <a:t>When </a:t>
            </a:r>
            <a:r>
              <a:rPr lang="en-US" sz="2000" dirty="0"/>
              <a:t>discussing waypoints and </a:t>
            </a:r>
            <a:r>
              <a:rPr lang="en-US" sz="2000" dirty="0" err="1"/>
              <a:t>dropsonde</a:t>
            </a:r>
            <a:r>
              <a:rPr lang="en-US" sz="2000" dirty="0"/>
              <a:t> points with the G-IV flight director, be aware of possible number sequence </a:t>
            </a:r>
            <a:r>
              <a:rPr lang="en-US" sz="2000" dirty="0" smtClean="0"/>
              <a:t>differences between the turn &amp; drop files</a:t>
            </a:r>
            <a:endParaRPr lang="en-US" sz="2000" dirty="0"/>
          </a:p>
        </p:txBody>
      </p:sp>
    </p:spTree>
    <p:extLst>
      <p:ext uri="{BB962C8B-B14F-4D97-AF65-F5344CB8AC3E}">
        <p14:creationId xmlns:p14="http://schemas.microsoft.com/office/powerpoint/2010/main" val="50494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92929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t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533" y="3679316"/>
            <a:ext cx="4114800" cy="317868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679317"/>
            <a:ext cx="4114800" cy="3178683"/>
          </a:xfrm>
          <a:prstGeom prst="rect">
            <a:avLst/>
          </a:prstGeom>
        </p:spPr>
      </p:pic>
      <p:sp>
        <p:nvSpPr>
          <p:cNvPr id="6" name="TextBox 5"/>
          <p:cNvSpPr txBox="1"/>
          <p:nvPr/>
        </p:nvSpPr>
        <p:spPr>
          <a:xfrm>
            <a:off x="0" y="-4383"/>
            <a:ext cx="9144000" cy="584776"/>
          </a:xfrm>
          <a:prstGeom prst="rect">
            <a:avLst/>
          </a:prstGeom>
          <a:noFill/>
        </p:spPr>
        <p:txBody>
          <a:bodyPr wrap="square" rtlCol="0">
            <a:spAutoFit/>
          </a:bodyPr>
          <a:lstStyle/>
          <a:p>
            <a:pPr algn="ctr"/>
            <a:r>
              <a:rPr lang="en-US" sz="3200" dirty="0" smtClean="0"/>
              <a:t>Adjusting G-IV Patterns</a:t>
            </a:r>
            <a:endParaRPr lang="en-US" sz="3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 y="725655"/>
            <a:ext cx="4114800" cy="3178683"/>
          </a:xfrm>
          <a:prstGeom prst="rect">
            <a:avLst/>
          </a:prstGeom>
        </p:spPr>
      </p:pic>
      <p:pic>
        <p:nvPicPr>
          <p:cNvPr id="4" name="Picture 3" descr="ftk.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9533" y="725655"/>
            <a:ext cx="4114800" cy="3178683"/>
          </a:xfrm>
          <a:prstGeom prst="rect">
            <a:avLst/>
          </a:prstGeom>
        </p:spPr>
      </p:pic>
      <p:sp>
        <p:nvSpPr>
          <p:cNvPr id="8" name="TextBox 7"/>
          <p:cNvSpPr txBox="1"/>
          <p:nvPr/>
        </p:nvSpPr>
        <p:spPr>
          <a:xfrm>
            <a:off x="1219199" y="673527"/>
            <a:ext cx="2734733" cy="338554"/>
          </a:xfrm>
          <a:prstGeom prst="rect">
            <a:avLst/>
          </a:prstGeom>
          <a:noFill/>
        </p:spPr>
        <p:txBody>
          <a:bodyPr wrap="square" rtlCol="0">
            <a:spAutoFit/>
          </a:bodyPr>
          <a:lstStyle/>
          <a:p>
            <a:pPr algn="ctr"/>
            <a:r>
              <a:rPr lang="en-US" sz="1600" i="1" dirty="0" err="1" smtClean="0"/>
              <a:t>Circumnav</a:t>
            </a:r>
            <a:r>
              <a:rPr lang="en-US" sz="1600" i="1" dirty="0" smtClean="0"/>
              <a:t> (120/90/60 nm)</a:t>
            </a:r>
          </a:p>
        </p:txBody>
      </p:sp>
      <p:sp>
        <p:nvSpPr>
          <p:cNvPr id="9" name="TextBox 8"/>
          <p:cNvSpPr txBox="1"/>
          <p:nvPr/>
        </p:nvSpPr>
        <p:spPr>
          <a:xfrm>
            <a:off x="4722283" y="673527"/>
            <a:ext cx="3340101" cy="338554"/>
          </a:xfrm>
          <a:prstGeom prst="rect">
            <a:avLst/>
          </a:prstGeom>
          <a:noFill/>
        </p:spPr>
        <p:txBody>
          <a:bodyPr wrap="square" rtlCol="0">
            <a:spAutoFit/>
          </a:bodyPr>
          <a:lstStyle/>
          <a:p>
            <a:pPr algn="ctr"/>
            <a:r>
              <a:rPr lang="en-US" sz="1600" i="1" dirty="0" smtClean="0"/>
              <a:t>Star Pattern with 90 nm </a:t>
            </a:r>
            <a:r>
              <a:rPr lang="en-US" sz="1600" i="1" dirty="0" err="1" smtClean="0"/>
              <a:t>Circumnav</a:t>
            </a:r>
            <a:endParaRPr lang="en-US" sz="1600" i="1" dirty="0" smtClean="0"/>
          </a:p>
        </p:txBody>
      </p:sp>
    </p:spTree>
    <p:extLst>
      <p:ext uri="{BB962C8B-B14F-4D97-AF65-F5344CB8AC3E}">
        <p14:creationId xmlns:p14="http://schemas.microsoft.com/office/powerpoint/2010/main" val="1080064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47717" y="54822"/>
            <a:ext cx="8480913" cy="3352984"/>
            <a:chOff x="447717" y="54822"/>
            <a:chExt cx="8480913" cy="3352984"/>
          </a:xfrm>
        </p:grpSpPr>
        <p:pic>
          <p:nvPicPr>
            <p:cNvPr id="6" name="Picture 5" descr="ftkjp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17" y="54822"/>
              <a:ext cx="4115809" cy="3179463"/>
            </a:xfrm>
            <a:prstGeom prst="rect">
              <a:avLst/>
            </a:prstGeom>
          </p:spPr>
        </p:pic>
        <p:pic>
          <p:nvPicPr>
            <p:cNvPr id="7" name="Picture 6" descr="ft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198" y="54822"/>
              <a:ext cx="4340432" cy="3352984"/>
            </a:xfrm>
            <a:prstGeom prst="rect">
              <a:avLst/>
            </a:prstGeom>
          </p:spPr>
        </p:pic>
      </p:grpSp>
      <p:grpSp>
        <p:nvGrpSpPr>
          <p:cNvPr id="9" name="Group 8"/>
          <p:cNvGrpSpPr/>
          <p:nvPr/>
        </p:nvGrpSpPr>
        <p:grpSpPr>
          <a:xfrm>
            <a:off x="444358" y="328913"/>
            <a:ext cx="8294862" cy="2717756"/>
            <a:chOff x="444358" y="3654558"/>
            <a:chExt cx="8294862" cy="2717756"/>
          </a:xfrm>
        </p:grpSpPr>
        <p:pic>
          <p:nvPicPr>
            <p:cNvPr id="3" name="Picture 2" descr="giv_drops_noi.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58" y="3654559"/>
              <a:ext cx="3931920" cy="2717755"/>
            </a:xfrm>
            <a:prstGeom prst="rect">
              <a:avLst/>
            </a:prstGeom>
            <a:ln>
              <a:solidFill>
                <a:schemeClr val="tx1"/>
              </a:solidFill>
            </a:ln>
          </p:spPr>
        </p:pic>
        <p:pic>
          <p:nvPicPr>
            <p:cNvPr id="4" name="Picture 3" descr="giv_drops_i.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300" y="3654558"/>
              <a:ext cx="3931920" cy="2712884"/>
            </a:xfrm>
            <a:prstGeom prst="rect">
              <a:avLst/>
            </a:prstGeom>
            <a:ln>
              <a:solidFill>
                <a:schemeClr val="tx1"/>
              </a:solidFill>
            </a:ln>
          </p:spPr>
        </p:pic>
      </p:grpSp>
      <p:grpSp>
        <p:nvGrpSpPr>
          <p:cNvPr id="8" name="Group 7"/>
          <p:cNvGrpSpPr/>
          <p:nvPr/>
        </p:nvGrpSpPr>
        <p:grpSpPr>
          <a:xfrm>
            <a:off x="447717" y="3234285"/>
            <a:ext cx="8288144" cy="3579829"/>
            <a:chOff x="447717" y="3234285"/>
            <a:chExt cx="8288144" cy="3579829"/>
          </a:xfrm>
        </p:grpSpPr>
        <p:pic>
          <p:nvPicPr>
            <p:cNvPr id="2" name="Picture 1" descr="giv_track.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717" y="3234285"/>
              <a:ext cx="3928561" cy="3579829"/>
            </a:xfrm>
            <a:prstGeom prst="rect">
              <a:avLst/>
            </a:prstGeom>
            <a:ln>
              <a:solidFill>
                <a:schemeClr val="tx1"/>
              </a:solidFill>
            </a:ln>
          </p:spPr>
        </p:pic>
        <p:pic>
          <p:nvPicPr>
            <p:cNvPr id="5" name="Picture 4" descr="giv_track.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7300" y="3234285"/>
              <a:ext cx="3928561" cy="3579829"/>
            </a:xfrm>
            <a:prstGeom prst="rect">
              <a:avLst/>
            </a:prstGeom>
            <a:ln>
              <a:solidFill>
                <a:schemeClr val="tx1"/>
              </a:solidFill>
            </a:ln>
          </p:spPr>
        </p:pic>
      </p:grpSp>
      <p:sp>
        <p:nvSpPr>
          <p:cNvPr id="12" name="TextBox 11"/>
          <p:cNvSpPr txBox="1"/>
          <p:nvPr/>
        </p:nvSpPr>
        <p:spPr>
          <a:xfrm>
            <a:off x="0" y="-72119"/>
            <a:ext cx="9144000" cy="461665"/>
          </a:xfrm>
          <a:prstGeom prst="rect">
            <a:avLst/>
          </a:prstGeom>
          <a:noFill/>
        </p:spPr>
        <p:txBody>
          <a:bodyPr wrap="square" rtlCol="0">
            <a:spAutoFit/>
          </a:bodyPr>
          <a:lstStyle/>
          <a:p>
            <a:pPr algn="ctr"/>
            <a:r>
              <a:rPr lang="en-US" sz="2400" smtClean="0"/>
              <a:t>TKMAP turn files vs drop files</a:t>
            </a:r>
            <a:endParaRPr lang="en-US" sz="2400" dirty="0"/>
          </a:p>
        </p:txBody>
      </p:sp>
    </p:spTree>
    <p:extLst>
      <p:ext uri="{BB962C8B-B14F-4D97-AF65-F5344CB8AC3E}">
        <p14:creationId xmlns:p14="http://schemas.microsoft.com/office/powerpoint/2010/main" val="81987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3"/>
            <a:ext cx="9144000" cy="584776"/>
          </a:xfrm>
          <a:prstGeom prst="rect">
            <a:avLst/>
          </a:prstGeom>
          <a:noFill/>
        </p:spPr>
        <p:txBody>
          <a:bodyPr wrap="square" rtlCol="0">
            <a:spAutoFit/>
          </a:bodyPr>
          <a:lstStyle/>
          <a:p>
            <a:pPr algn="ctr"/>
            <a:r>
              <a:rPr lang="en-US" sz="3200" dirty="0" smtClean="0"/>
              <a:t>G-IV Ground-Based LPS</a:t>
            </a:r>
            <a:endParaRPr lang="en-US" sz="3200" dirty="0"/>
          </a:p>
        </p:txBody>
      </p:sp>
      <p:sp>
        <p:nvSpPr>
          <p:cNvPr id="5" name="TextBox 4"/>
          <p:cNvSpPr txBox="1"/>
          <p:nvPr/>
        </p:nvSpPr>
        <p:spPr>
          <a:xfrm>
            <a:off x="0" y="826961"/>
            <a:ext cx="9144000" cy="523220"/>
          </a:xfrm>
          <a:prstGeom prst="rect">
            <a:avLst/>
          </a:prstGeom>
          <a:noFill/>
        </p:spPr>
        <p:txBody>
          <a:bodyPr wrap="square" rtlCol="0">
            <a:spAutoFit/>
          </a:bodyPr>
          <a:lstStyle/>
          <a:p>
            <a:pPr marL="457200" indent="-220663">
              <a:buFont typeface="Arial" charset="0"/>
              <a:buChar char="•"/>
            </a:pPr>
            <a:r>
              <a:rPr lang="en-US" sz="2800" dirty="0" smtClean="0"/>
              <a:t>Helps ensure that HRD’s research missions are successful</a:t>
            </a:r>
          </a:p>
        </p:txBody>
      </p:sp>
      <p:sp>
        <p:nvSpPr>
          <p:cNvPr id="9" name="TextBox 8"/>
          <p:cNvSpPr txBox="1"/>
          <p:nvPr/>
        </p:nvSpPr>
        <p:spPr>
          <a:xfrm>
            <a:off x="0" y="1596749"/>
            <a:ext cx="9144000" cy="523220"/>
          </a:xfrm>
          <a:prstGeom prst="rect">
            <a:avLst/>
          </a:prstGeom>
          <a:noFill/>
        </p:spPr>
        <p:txBody>
          <a:bodyPr wrap="square" rtlCol="0">
            <a:spAutoFit/>
          </a:bodyPr>
          <a:lstStyle/>
          <a:p>
            <a:pPr marL="457200" indent="-220663">
              <a:buFont typeface="Arial" charset="0"/>
              <a:buChar char="•"/>
            </a:pPr>
            <a:r>
              <a:rPr lang="en-US" sz="2800" dirty="0" smtClean="0"/>
              <a:t>…but…admittedly…</a:t>
            </a:r>
          </a:p>
        </p:txBody>
      </p:sp>
      <p:grpSp>
        <p:nvGrpSpPr>
          <p:cNvPr id="11" name="Group 10"/>
          <p:cNvGrpSpPr/>
          <p:nvPr/>
        </p:nvGrpSpPr>
        <p:grpSpPr>
          <a:xfrm>
            <a:off x="0" y="2383991"/>
            <a:ext cx="9144000" cy="3672761"/>
            <a:chOff x="0" y="2383991"/>
            <a:chExt cx="9144000" cy="367276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311357"/>
              <a:ext cx="3813048" cy="27453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97" y="3312180"/>
              <a:ext cx="3154680" cy="2744572"/>
            </a:xfrm>
            <a:prstGeom prst="rect">
              <a:avLst/>
            </a:prstGeom>
          </p:spPr>
        </p:pic>
        <p:sp>
          <p:nvSpPr>
            <p:cNvPr id="10" name="TextBox 9"/>
            <p:cNvSpPr txBox="1"/>
            <p:nvPr/>
          </p:nvSpPr>
          <p:spPr>
            <a:xfrm>
              <a:off x="0" y="2383991"/>
              <a:ext cx="9144000" cy="523220"/>
            </a:xfrm>
            <a:prstGeom prst="rect">
              <a:avLst/>
            </a:prstGeom>
            <a:noFill/>
          </p:spPr>
          <p:txBody>
            <a:bodyPr wrap="square" rtlCol="0">
              <a:spAutoFit/>
            </a:bodyPr>
            <a:lstStyle/>
            <a:p>
              <a:pPr marL="457200" indent="-220663">
                <a:buFont typeface="Arial" charset="0"/>
                <a:buChar char="•"/>
              </a:pPr>
              <a:r>
                <a:rPr lang="en-US" sz="2800" dirty="0" smtClean="0"/>
                <a:t>It’s not the Accra…</a:t>
              </a:r>
            </a:p>
          </p:txBody>
        </p:sp>
      </p:grpSp>
    </p:spTree>
    <p:extLst>
      <p:ext uri="{BB962C8B-B14F-4D97-AF65-F5344CB8AC3E}">
        <p14:creationId xmlns:p14="http://schemas.microsoft.com/office/powerpoint/2010/main" val="11432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46346"/>
            <a:ext cx="9144000" cy="1446550"/>
          </a:xfrm>
          <a:prstGeom prst="rect">
            <a:avLst/>
          </a:prstGeom>
          <a:noFill/>
        </p:spPr>
        <p:txBody>
          <a:bodyPr wrap="square" rtlCol="0">
            <a:spAutoFit/>
          </a:bodyPr>
          <a:lstStyle/>
          <a:p>
            <a:pPr algn="ctr"/>
            <a:r>
              <a:rPr lang="en-US" sz="4400" dirty="0" smtClean="0"/>
              <a:t>Motivation for </a:t>
            </a:r>
            <a:r>
              <a:rPr lang="en-US" sz="4400" smtClean="0"/>
              <a:t>G-IV </a:t>
            </a:r>
          </a:p>
          <a:p>
            <a:pPr algn="ctr"/>
            <a:r>
              <a:rPr lang="en-US" sz="4400" dirty="0" smtClean="0"/>
              <a:t>Ground-Based LPSs</a:t>
            </a:r>
            <a:endParaRPr lang="en-US" sz="4400" dirty="0"/>
          </a:p>
        </p:txBody>
      </p:sp>
    </p:spTree>
    <p:extLst>
      <p:ext uri="{BB962C8B-B14F-4D97-AF65-F5344CB8AC3E}">
        <p14:creationId xmlns:p14="http://schemas.microsoft.com/office/powerpoint/2010/main" val="2000520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021" y="1300820"/>
            <a:ext cx="6283956" cy="4576231"/>
          </a:xfrm>
          <a:prstGeom prst="rect">
            <a:avLst/>
          </a:prstGeom>
        </p:spPr>
      </p:pic>
      <p:sp>
        <p:nvSpPr>
          <p:cNvPr id="8" name="TextBox 7"/>
          <p:cNvSpPr txBox="1"/>
          <p:nvPr/>
        </p:nvSpPr>
        <p:spPr>
          <a:xfrm>
            <a:off x="0" y="0"/>
            <a:ext cx="9144000" cy="1200329"/>
          </a:xfrm>
          <a:prstGeom prst="rect">
            <a:avLst/>
          </a:prstGeom>
          <a:noFill/>
        </p:spPr>
        <p:txBody>
          <a:bodyPr wrap="square" rtlCol="0">
            <a:spAutoFit/>
          </a:bodyPr>
          <a:lstStyle/>
          <a:p>
            <a:pPr algn="ctr"/>
            <a:r>
              <a:rPr lang="en-US" sz="3200" dirty="0" smtClean="0"/>
              <a:t>Hurricane Arthur (80 </a:t>
            </a:r>
            <a:r>
              <a:rPr lang="en-US" sz="3200" dirty="0" err="1" smtClean="0"/>
              <a:t>kt</a:t>
            </a:r>
            <a:r>
              <a:rPr lang="en-US" sz="3200" dirty="0" smtClean="0"/>
              <a:t> Hurricane): 20140703N1</a:t>
            </a:r>
          </a:p>
          <a:p>
            <a:pPr algn="ctr"/>
            <a:endParaRPr lang="en-US" sz="800" dirty="0" smtClean="0"/>
          </a:p>
          <a:p>
            <a:r>
              <a:rPr lang="en-US" sz="1600" dirty="0"/>
              <a:t>flight </a:t>
            </a:r>
            <a:r>
              <a:rPr lang="en-US" sz="1600" dirty="0" smtClean="0"/>
              <a:t>plan: ever-nearing </a:t>
            </a:r>
            <a:r>
              <a:rPr lang="en-US" sz="1600" dirty="0"/>
              <a:t>circumnavigation of the center with </a:t>
            </a:r>
            <a:r>
              <a:rPr lang="en-US" sz="1600" dirty="0" smtClean="0"/>
              <a:t>3 progressively </a:t>
            </a:r>
            <a:r>
              <a:rPr lang="en-US" sz="1600" dirty="0"/>
              <a:t>tightening circles around the eye. With Arthur not quite moving as fast as planned, the final circle ended up across the top of the center. </a:t>
            </a:r>
          </a:p>
        </p:txBody>
      </p:sp>
      <p:grpSp>
        <p:nvGrpSpPr>
          <p:cNvPr id="10" name="Group 9"/>
          <p:cNvGrpSpPr/>
          <p:nvPr/>
        </p:nvGrpSpPr>
        <p:grpSpPr>
          <a:xfrm>
            <a:off x="4640274" y="1300820"/>
            <a:ext cx="4503726" cy="4932370"/>
            <a:chOff x="4640274" y="1300820"/>
            <a:chExt cx="4503726" cy="4932370"/>
          </a:xfrm>
        </p:grpSpPr>
        <p:grpSp>
          <p:nvGrpSpPr>
            <p:cNvPr id="6" name="Group 5"/>
            <p:cNvGrpSpPr/>
            <p:nvPr/>
          </p:nvGrpSpPr>
          <p:grpSpPr>
            <a:xfrm>
              <a:off x="5346231" y="1300820"/>
              <a:ext cx="3797769" cy="4932370"/>
              <a:chOff x="5346231" y="1300820"/>
              <a:chExt cx="3797769" cy="493237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231" y="1300820"/>
                <a:ext cx="3797769" cy="265843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563" t="7619" r="14479" b="55357"/>
              <a:stretch/>
            </p:blipFill>
            <p:spPr>
              <a:xfrm>
                <a:off x="5349240" y="3959259"/>
                <a:ext cx="3794760" cy="2273931"/>
              </a:xfrm>
              <a:prstGeom prst="rect">
                <a:avLst/>
              </a:prstGeom>
              <a:solidFill>
                <a:schemeClr val="bg1"/>
              </a:solidFill>
            </p:spPr>
          </p:pic>
        </p:grpSp>
        <p:sp>
          <p:nvSpPr>
            <p:cNvPr id="9" name="Oval 8"/>
            <p:cNvSpPr/>
            <p:nvPr/>
          </p:nvSpPr>
          <p:spPr>
            <a:xfrm rot="1755040">
              <a:off x="4640274" y="2940449"/>
              <a:ext cx="122548" cy="186983"/>
            </a:xfrm>
            <a:prstGeom prst="ellipse">
              <a:avLst/>
            </a:prstGeom>
            <a:solidFill>
              <a:srgbClr val="FFFF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1" y="6488668"/>
            <a:ext cx="9143999" cy="369332"/>
          </a:xfrm>
          <a:prstGeom prst="rect">
            <a:avLst/>
          </a:prstGeom>
          <a:noFill/>
        </p:spPr>
        <p:txBody>
          <a:bodyPr wrap="square" rtlCol="0">
            <a:spAutoFit/>
          </a:bodyPr>
          <a:lstStyle/>
          <a:p>
            <a:pPr algn="ctr"/>
            <a:r>
              <a:rPr lang="en-US" i="1" dirty="0" smtClean="0"/>
              <a:t>Note: the G-IV does NOT have </a:t>
            </a:r>
            <a:r>
              <a:rPr lang="en-US" i="1" smtClean="0"/>
              <a:t>a navigator</a:t>
            </a:r>
            <a:endParaRPr lang="en-US" i="1" dirty="0" smtClean="0"/>
          </a:p>
        </p:txBody>
      </p:sp>
    </p:spTree>
    <p:extLst>
      <p:ext uri="{BB962C8B-B14F-4D97-AF65-F5344CB8AC3E}">
        <p14:creationId xmlns:p14="http://schemas.microsoft.com/office/powerpoint/2010/main" val="70287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4279"/>
            <a:ext cx="9144000" cy="769441"/>
          </a:xfrm>
          <a:prstGeom prst="rect">
            <a:avLst/>
          </a:prstGeom>
          <a:noFill/>
        </p:spPr>
        <p:txBody>
          <a:bodyPr wrap="square" rtlCol="0">
            <a:spAutoFit/>
          </a:bodyPr>
          <a:lstStyle/>
          <a:p>
            <a:pPr algn="ctr"/>
            <a:r>
              <a:rPr lang="en-US" sz="4400" dirty="0" smtClean="0"/>
              <a:t>2017 HRD HFP Research Missions</a:t>
            </a:r>
            <a:endParaRPr lang="en-US" sz="4400" dirty="0"/>
          </a:p>
        </p:txBody>
      </p:sp>
    </p:spTree>
    <p:extLst>
      <p:ext uri="{BB962C8B-B14F-4D97-AF65-F5344CB8AC3E}">
        <p14:creationId xmlns:p14="http://schemas.microsoft.com/office/powerpoint/2010/main" val="2051107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2153" t="37552" r="32683" b="38174"/>
          <a:stretch/>
        </p:blipFill>
        <p:spPr bwMode="auto">
          <a:xfrm>
            <a:off x="6408371" y="1235468"/>
            <a:ext cx="2743200" cy="2043833"/>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1027" t="32895" r="31752" b="34854"/>
          <a:stretch/>
        </p:blipFill>
        <p:spPr bwMode="auto">
          <a:xfrm>
            <a:off x="222219" y="4347972"/>
            <a:ext cx="2743200" cy="2510028"/>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1799" t="33916" r="32919" b="35319"/>
          <a:stretch/>
        </p:blipFill>
        <p:spPr bwMode="auto">
          <a:xfrm>
            <a:off x="3196146" y="4279304"/>
            <a:ext cx="2743200" cy="2578696"/>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40587" t="32660" r="29639" b="35086"/>
          <a:stretch/>
        </p:blipFill>
        <p:spPr bwMode="auto">
          <a:xfrm>
            <a:off x="6400800" y="4563151"/>
            <a:ext cx="2743200" cy="2294849"/>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43044" t="31735" r="32725" b="32471"/>
          <a:stretch/>
        </p:blipFill>
        <p:spPr bwMode="auto">
          <a:xfrm>
            <a:off x="222219" y="739126"/>
            <a:ext cx="2743200" cy="3130826"/>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713959" y="626023"/>
            <a:ext cx="1752600" cy="646331"/>
          </a:xfrm>
          <a:prstGeom prst="rect">
            <a:avLst/>
          </a:prstGeom>
          <a:noFill/>
        </p:spPr>
        <p:txBody>
          <a:bodyPr wrap="square" rtlCol="0">
            <a:spAutoFit/>
          </a:bodyPr>
          <a:lstStyle/>
          <a:p>
            <a:pPr algn="ctr"/>
            <a:r>
              <a:rPr lang="en-US" sz="2000" i="1" dirty="0" smtClean="0"/>
              <a:t>Figure-4</a:t>
            </a:r>
          </a:p>
          <a:p>
            <a:pPr algn="ctr"/>
            <a:r>
              <a:rPr lang="en-US" sz="1600" i="1" dirty="0"/>
              <a:t>TDR</a:t>
            </a:r>
            <a:r>
              <a:rPr lang="en-US" sz="1600" i="1" dirty="0" smtClean="0"/>
              <a:t>, ET Transition</a:t>
            </a:r>
            <a:endParaRPr lang="en-US" sz="1600" i="1" dirty="0"/>
          </a:p>
        </p:txBody>
      </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40368" t="32331" r="32188" b="33082"/>
          <a:stretch/>
        </p:blipFill>
        <p:spPr bwMode="auto">
          <a:xfrm>
            <a:off x="3196146" y="968960"/>
            <a:ext cx="2743200" cy="2671158"/>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3629851" y="626023"/>
            <a:ext cx="2075735" cy="646331"/>
          </a:xfrm>
          <a:prstGeom prst="rect">
            <a:avLst/>
          </a:prstGeom>
          <a:noFill/>
        </p:spPr>
        <p:txBody>
          <a:bodyPr wrap="square" rtlCol="0">
            <a:spAutoFit/>
          </a:bodyPr>
          <a:lstStyle/>
          <a:p>
            <a:pPr algn="ctr"/>
            <a:r>
              <a:rPr lang="en-US" sz="2000" i="1" dirty="0" smtClean="0"/>
              <a:t>Rotated Figure-4</a:t>
            </a:r>
          </a:p>
          <a:p>
            <a:pPr algn="ctr"/>
            <a:r>
              <a:rPr lang="en-US" sz="1600" i="1" dirty="0"/>
              <a:t>TDR</a:t>
            </a:r>
            <a:r>
              <a:rPr lang="en-US" sz="1600" i="1" dirty="0" smtClean="0"/>
              <a:t>, </a:t>
            </a:r>
            <a:r>
              <a:rPr lang="en-US" sz="1600" i="1" dirty="0"/>
              <a:t>ET Transition</a:t>
            </a:r>
            <a:r>
              <a:rPr lang="en-US" sz="1600" i="1" dirty="0" smtClean="0"/>
              <a:t> </a:t>
            </a:r>
            <a:endParaRPr lang="en-US" sz="1600" i="1" dirty="0"/>
          </a:p>
        </p:txBody>
      </p:sp>
      <p:sp>
        <p:nvSpPr>
          <p:cNvPr id="19" name="TextBox 18"/>
          <p:cNvSpPr txBox="1"/>
          <p:nvPr/>
        </p:nvSpPr>
        <p:spPr>
          <a:xfrm>
            <a:off x="7102638" y="626023"/>
            <a:ext cx="1752600" cy="646331"/>
          </a:xfrm>
          <a:prstGeom prst="rect">
            <a:avLst/>
          </a:prstGeom>
          <a:noFill/>
        </p:spPr>
        <p:txBody>
          <a:bodyPr wrap="square" rtlCol="0">
            <a:spAutoFit/>
          </a:bodyPr>
          <a:lstStyle/>
          <a:p>
            <a:pPr algn="ctr"/>
            <a:r>
              <a:rPr lang="en-US" sz="2000" i="1" dirty="0" smtClean="0"/>
              <a:t>Alpha</a:t>
            </a:r>
          </a:p>
          <a:p>
            <a:pPr algn="ctr"/>
            <a:r>
              <a:rPr lang="en-US" sz="1600" i="1" dirty="0" smtClean="0"/>
              <a:t>TDR</a:t>
            </a:r>
            <a:endParaRPr lang="en-US" sz="1600" i="1" dirty="0"/>
          </a:p>
        </p:txBody>
      </p:sp>
      <p:sp>
        <p:nvSpPr>
          <p:cNvPr id="21" name="TextBox 20"/>
          <p:cNvSpPr txBox="1"/>
          <p:nvPr/>
        </p:nvSpPr>
        <p:spPr>
          <a:xfrm>
            <a:off x="222219" y="4039283"/>
            <a:ext cx="2743200" cy="646331"/>
          </a:xfrm>
          <a:prstGeom prst="rect">
            <a:avLst/>
          </a:prstGeom>
          <a:noFill/>
        </p:spPr>
        <p:txBody>
          <a:bodyPr wrap="square" rtlCol="0">
            <a:spAutoFit/>
          </a:bodyPr>
          <a:lstStyle/>
          <a:p>
            <a:pPr algn="ctr"/>
            <a:r>
              <a:rPr lang="en-US" sz="2000" i="1" dirty="0" smtClean="0"/>
              <a:t>Butterfly</a:t>
            </a:r>
          </a:p>
          <a:p>
            <a:pPr algn="ctr"/>
            <a:r>
              <a:rPr lang="en-US" sz="1600" i="1" dirty="0"/>
              <a:t>TDR</a:t>
            </a:r>
            <a:r>
              <a:rPr lang="en-US" sz="1600" i="1" dirty="0" smtClean="0"/>
              <a:t>, GENEX, </a:t>
            </a:r>
            <a:r>
              <a:rPr lang="en-US" sz="1600" i="1" dirty="0"/>
              <a:t>ET Transition</a:t>
            </a:r>
          </a:p>
        </p:txBody>
      </p:sp>
      <p:sp>
        <p:nvSpPr>
          <p:cNvPr id="22" name="TextBox 21"/>
          <p:cNvSpPr txBox="1"/>
          <p:nvPr/>
        </p:nvSpPr>
        <p:spPr>
          <a:xfrm>
            <a:off x="3632200" y="4039283"/>
            <a:ext cx="2307146" cy="646331"/>
          </a:xfrm>
          <a:prstGeom prst="rect">
            <a:avLst/>
          </a:prstGeom>
          <a:noFill/>
        </p:spPr>
        <p:txBody>
          <a:bodyPr wrap="square" rtlCol="0">
            <a:spAutoFit/>
          </a:bodyPr>
          <a:lstStyle/>
          <a:p>
            <a:pPr algn="ctr"/>
            <a:r>
              <a:rPr lang="en-US" sz="2000" i="1" dirty="0" smtClean="0"/>
              <a:t>Square Spiral</a:t>
            </a:r>
          </a:p>
          <a:p>
            <a:pPr algn="ctr"/>
            <a:r>
              <a:rPr lang="en-US" sz="1600" i="1" dirty="0" smtClean="0"/>
              <a:t>TDR</a:t>
            </a:r>
            <a:endParaRPr lang="en-US" sz="1600" i="1" dirty="0"/>
          </a:p>
        </p:txBody>
      </p:sp>
      <p:sp>
        <p:nvSpPr>
          <p:cNvPr id="23" name="TextBox 22"/>
          <p:cNvSpPr txBox="1"/>
          <p:nvPr/>
        </p:nvSpPr>
        <p:spPr>
          <a:xfrm>
            <a:off x="6889704" y="4039283"/>
            <a:ext cx="1752600" cy="646331"/>
          </a:xfrm>
          <a:prstGeom prst="rect">
            <a:avLst/>
          </a:prstGeom>
          <a:noFill/>
        </p:spPr>
        <p:txBody>
          <a:bodyPr wrap="square" rtlCol="0">
            <a:spAutoFit/>
          </a:bodyPr>
          <a:lstStyle/>
          <a:p>
            <a:pPr algn="ctr"/>
            <a:r>
              <a:rPr lang="en-US" sz="2000" i="1" dirty="0" smtClean="0"/>
              <a:t>Lawn Mower</a:t>
            </a:r>
          </a:p>
          <a:p>
            <a:pPr algn="ctr"/>
            <a:r>
              <a:rPr lang="en-US" sz="1600" i="1" dirty="0" smtClean="0"/>
              <a:t>TDR, GENEX</a:t>
            </a:r>
            <a:endParaRPr lang="en-US" sz="1600" i="1" dirty="0"/>
          </a:p>
        </p:txBody>
      </p:sp>
      <p:sp>
        <p:nvSpPr>
          <p:cNvPr id="20" name="TextBox 19"/>
          <p:cNvSpPr txBox="1"/>
          <p:nvPr/>
        </p:nvSpPr>
        <p:spPr>
          <a:xfrm>
            <a:off x="0" y="0"/>
            <a:ext cx="9144000" cy="584776"/>
          </a:xfrm>
          <a:prstGeom prst="rect">
            <a:avLst/>
          </a:prstGeom>
          <a:noFill/>
        </p:spPr>
        <p:txBody>
          <a:bodyPr wrap="square" rtlCol="0">
            <a:spAutoFit/>
          </a:bodyPr>
          <a:lstStyle/>
          <a:p>
            <a:pPr algn="ctr"/>
            <a:r>
              <a:rPr lang="en-US" sz="3200" dirty="0" smtClean="0"/>
              <a:t>HRD HFP G-IV Patterns</a:t>
            </a:r>
            <a:endParaRPr lang="en-US" sz="3200" dirty="0"/>
          </a:p>
        </p:txBody>
      </p:sp>
    </p:spTree>
    <p:extLst>
      <p:ext uri="{BB962C8B-B14F-4D97-AF65-F5344CB8AC3E}">
        <p14:creationId xmlns:p14="http://schemas.microsoft.com/office/powerpoint/2010/main" val="1495412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cstate="print">
            <a:extLst>
              <a:ext uri="{28A0092B-C50C-407E-A947-70E740481C1C}">
                <a14:useLocalDpi xmlns:a14="http://schemas.microsoft.com/office/drawing/2010/main" val="0"/>
              </a:ext>
            </a:extLst>
          </a:blip>
          <a:srcRect l="40343" t="29829" r="33399" b="30585"/>
          <a:stretch/>
        </p:blipFill>
        <p:spPr bwMode="auto">
          <a:xfrm>
            <a:off x="221699" y="1493273"/>
            <a:ext cx="1876425" cy="218503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3" cstate="print">
            <a:extLst>
              <a:ext uri="{28A0092B-C50C-407E-A947-70E740481C1C}">
                <a14:useLocalDpi xmlns:a14="http://schemas.microsoft.com/office/drawing/2010/main" val="0"/>
              </a:ext>
            </a:extLst>
          </a:blip>
          <a:srcRect l="39386" t="31017" r="32908" b="31374"/>
          <a:stretch/>
        </p:blipFill>
        <p:spPr bwMode="auto">
          <a:xfrm>
            <a:off x="2209802" y="1660913"/>
            <a:ext cx="1924050" cy="201739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4">
            <a:extLst>
              <a:ext uri="{28A0092B-C50C-407E-A947-70E740481C1C}">
                <a14:useLocalDpi xmlns:a14="http://schemas.microsoft.com/office/drawing/2010/main" val="0"/>
              </a:ext>
            </a:extLst>
          </a:blip>
          <a:srcRect l="38466" t="29461" r="33164" b="30083"/>
          <a:stretch/>
        </p:blipFill>
        <p:spPr bwMode="auto">
          <a:xfrm>
            <a:off x="4825932" y="1552861"/>
            <a:ext cx="2009775" cy="221361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5">
            <a:extLst>
              <a:ext uri="{28A0092B-C50C-407E-A947-70E740481C1C}">
                <a14:useLocalDpi xmlns:a14="http://schemas.microsoft.com/office/drawing/2010/main" val="0"/>
              </a:ext>
            </a:extLst>
          </a:blip>
          <a:srcRect l="38467" t="29253" r="34446" b="30083"/>
          <a:stretch/>
        </p:blipFill>
        <p:spPr bwMode="auto">
          <a:xfrm>
            <a:off x="6857931" y="1552861"/>
            <a:ext cx="1885950" cy="2186940"/>
          </a:xfrm>
          <a:prstGeom prst="rect">
            <a:avLst/>
          </a:prstGeom>
          <a:ln>
            <a:noFill/>
          </a:ln>
          <a:extLst>
            <a:ext uri="{53640926-AAD7-44D8-BBD7-CCE9431645EC}">
              <a14:shadowObscured xmlns:a14="http://schemas.microsoft.com/office/drawing/2010/main"/>
            </a:ext>
          </a:extLst>
        </p:spPr>
      </p:pic>
      <p:sp>
        <p:nvSpPr>
          <p:cNvPr id="24" name="TextBox 23"/>
          <p:cNvSpPr txBox="1"/>
          <p:nvPr/>
        </p:nvSpPr>
        <p:spPr>
          <a:xfrm>
            <a:off x="35431" y="660309"/>
            <a:ext cx="4138634" cy="892552"/>
          </a:xfrm>
          <a:prstGeom prst="rect">
            <a:avLst/>
          </a:prstGeom>
          <a:noFill/>
        </p:spPr>
        <p:txBody>
          <a:bodyPr wrap="square" rtlCol="0">
            <a:spAutoFit/>
          </a:bodyPr>
          <a:lstStyle/>
          <a:p>
            <a:pPr algn="ctr"/>
            <a:r>
              <a:rPr lang="en-US" sz="2000" i="1" dirty="0" smtClean="0"/>
              <a:t>Circumnavigation (Hexagon, Octagon)</a:t>
            </a:r>
          </a:p>
          <a:p>
            <a:pPr algn="ctr"/>
            <a:r>
              <a:rPr lang="en-US" sz="1600" i="1" dirty="0"/>
              <a:t>TDR</a:t>
            </a:r>
            <a:r>
              <a:rPr lang="en-US" sz="1600" i="1" dirty="0" smtClean="0"/>
              <a:t>, SFMR Validation, GENEX (hex), </a:t>
            </a:r>
          </a:p>
          <a:p>
            <a:pPr algn="ctr"/>
            <a:r>
              <a:rPr lang="en-US" sz="1600" i="1" dirty="0" smtClean="0"/>
              <a:t>AIPEX (oct:1, hex:2), TC in Shear, SEF</a:t>
            </a:r>
            <a:endParaRPr lang="en-US" sz="1600" i="1" dirty="0"/>
          </a:p>
        </p:txBody>
      </p:sp>
      <p:sp>
        <p:nvSpPr>
          <p:cNvPr id="25" name="TextBox 24"/>
          <p:cNvSpPr txBox="1"/>
          <p:nvPr/>
        </p:nvSpPr>
        <p:spPr>
          <a:xfrm>
            <a:off x="4658306" y="688445"/>
            <a:ext cx="4280310" cy="646331"/>
          </a:xfrm>
          <a:prstGeom prst="rect">
            <a:avLst/>
          </a:prstGeom>
          <a:noFill/>
        </p:spPr>
        <p:txBody>
          <a:bodyPr wrap="square" rtlCol="0">
            <a:spAutoFit/>
          </a:bodyPr>
          <a:lstStyle/>
          <a:p>
            <a:pPr algn="ctr"/>
            <a:r>
              <a:rPr lang="en-US" sz="2000" i="1" dirty="0" smtClean="0"/>
              <a:t>Star (w/ </a:t>
            </a:r>
            <a:r>
              <a:rPr lang="en-US" sz="2000" i="1" dirty="0" err="1" smtClean="0"/>
              <a:t>circumnav</a:t>
            </a:r>
            <a:r>
              <a:rPr lang="en-US" sz="2000" i="1" dirty="0" smtClean="0"/>
              <a:t>, </a:t>
            </a:r>
            <a:r>
              <a:rPr lang="en-US" sz="2000" i="1" dirty="0"/>
              <a:t>w/o </a:t>
            </a:r>
            <a:r>
              <a:rPr lang="en-US" sz="2000" i="1" dirty="0" err="1"/>
              <a:t>circumnav</a:t>
            </a:r>
            <a:r>
              <a:rPr lang="en-US" sz="2000" i="1" dirty="0" smtClean="0"/>
              <a:t>)</a:t>
            </a:r>
          </a:p>
          <a:p>
            <a:pPr algn="ctr"/>
            <a:r>
              <a:rPr lang="en-US" sz="1600" i="1" dirty="0"/>
              <a:t>AIPEX, TC in </a:t>
            </a:r>
            <a:r>
              <a:rPr lang="en-US" sz="1600" i="1" dirty="0" smtClean="0"/>
              <a:t>Shear, </a:t>
            </a:r>
            <a:r>
              <a:rPr lang="en-US" sz="1600" i="1" dirty="0"/>
              <a:t>Diurnal </a:t>
            </a:r>
            <a:r>
              <a:rPr lang="en-US" sz="1600" i="1" dirty="0" smtClean="0"/>
              <a:t>Cycle</a:t>
            </a:r>
            <a:endParaRPr lang="en-US" sz="1600" i="1" dirty="0"/>
          </a:p>
        </p:txBody>
      </p:sp>
      <p:sp>
        <p:nvSpPr>
          <p:cNvPr id="20" name="TextBox 19"/>
          <p:cNvSpPr txBox="1"/>
          <p:nvPr/>
        </p:nvSpPr>
        <p:spPr>
          <a:xfrm>
            <a:off x="0" y="-4383"/>
            <a:ext cx="9144000" cy="584776"/>
          </a:xfrm>
          <a:prstGeom prst="rect">
            <a:avLst/>
          </a:prstGeom>
          <a:noFill/>
        </p:spPr>
        <p:txBody>
          <a:bodyPr wrap="square" rtlCol="0">
            <a:spAutoFit/>
          </a:bodyPr>
          <a:lstStyle/>
          <a:p>
            <a:pPr algn="ctr"/>
            <a:r>
              <a:rPr lang="en-US" sz="3200" dirty="0" smtClean="0"/>
              <a:t>HRD HFP G-IV Patterns</a:t>
            </a:r>
            <a:endParaRPr lang="en-US" sz="3200" dirty="0"/>
          </a:p>
        </p:txBody>
      </p:sp>
      <p:pic>
        <p:nvPicPr>
          <p:cNvPr id="26" name="Picture 25"/>
          <p:cNvPicPr/>
          <p:nvPr/>
        </p:nvPicPr>
        <p:blipFill>
          <a:blip r:embed="rId6">
            <a:extLst>
              <a:ext uri="{28A0092B-C50C-407E-A947-70E740481C1C}">
                <a14:useLocalDpi xmlns:a14="http://schemas.microsoft.com/office/drawing/2010/main" val="0"/>
              </a:ext>
            </a:extLst>
          </a:blip>
          <a:srcRect/>
          <a:stretch>
            <a:fillRect/>
          </a:stretch>
        </p:blipFill>
        <p:spPr bwMode="auto">
          <a:xfrm>
            <a:off x="284117" y="4883986"/>
            <a:ext cx="3628014" cy="1239147"/>
          </a:xfrm>
          <a:prstGeom prst="rect">
            <a:avLst/>
          </a:prstGeom>
          <a:noFill/>
          <a:ln>
            <a:noFill/>
          </a:ln>
        </p:spPr>
      </p:pic>
      <p:sp>
        <p:nvSpPr>
          <p:cNvPr id="27" name="TextBox 26"/>
          <p:cNvSpPr txBox="1"/>
          <p:nvPr/>
        </p:nvSpPr>
        <p:spPr>
          <a:xfrm>
            <a:off x="284117" y="4481624"/>
            <a:ext cx="3628013" cy="400110"/>
          </a:xfrm>
          <a:prstGeom prst="rect">
            <a:avLst/>
          </a:prstGeom>
          <a:noFill/>
        </p:spPr>
        <p:txBody>
          <a:bodyPr wrap="square" rtlCol="0">
            <a:spAutoFit/>
          </a:bodyPr>
          <a:lstStyle/>
          <a:p>
            <a:pPr algn="ctr"/>
            <a:r>
              <a:rPr lang="en-US" sz="2000" i="1" dirty="0" smtClean="0"/>
              <a:t>Offshore Winds Module</a:t>
            </a:r>
          </a:p>
        </p:txBody>
      </p:sp>
      <p:sp>
        <p:nvSpPr>
          <p:cNvPr id="28" name="TextBox 27"/>
          <p:cNvSpPr txBox="1"/>
          <p:nvPr/>
        </p:nvSpPr>
        <p:spPr>
          <a:xfrm>
            <a:off x="4576187" y="4066957"/>
            <a:ext cx="4167694" cy="400110"/>
          </a:xfrm>
          <a:prstGeom prst="rect">
            <a:avLst/>
          </a:prstGeom>
          <a:noFill/>
        </p:spPr>
        <p:txBody>
          <a:bodyPr wrap="square" rtlCol="0">
            <a:spAutoFit/>
          </a:bodyPr>
          <a:lstStyle/>
          <a:p>
            <a:pPr algn="ctr"/>
            <a:r>
              <a:rPr lang="en-US" sz="2000" i="1" dirty="0" smtClean="0"/>
              <a:t>Arc Cloud Module</a:t>
            </a:r>
          </a:p>
        </p:txBody>
      </p:sp>
      <p:pic>
        <p:nvPicPr>
          <p:cNvPr id="29" name="Picture 28" descr="arc2"/>
          <p:cNvPicPr/>
          <p:nvPr/>
        </p:nvPicPr>
        <p:blipFill>
          <a:blip r:embed="rId7">
            <a:extLst>
              <a:ext uri="{28A0092B-C50C-407E-A947-70E740481C1C}">
                <a14:useLocalDpi xmlns:a14="http://schemas.microsoft.com/office/drawing/2010/main" val="0"/>
              </a:ext>
            </a:extLst>
          </a:blip>
          <a:srcRect/>
          <a:stretch>
            <a:fillRect/>
          </a:stretch>
        </p:blipFill>
        <p:spPr bwMode="auto">
          <a:xfrm>
            <a:off x="4576187" y="4469319"/>
            <a:ext cx="2083847" cy="2070403"/>
          </a:xfrm>
          <a:prstGeom prst="rect">
            <a:avLst/>
          </a:prstGeom>
          <a:noFill/>
          <a:ln>
            <a:noFill/>
          </a:ln>
        </p:spPr>
      </p:pic>
      <p:pic>
        <p:nvPicPr>
          <p:cNvPr id="30" name="Picture 29" descr="arc3"/>
          <p:cNvPicPr/>
          <p:nvPr/>
        </p:nvPicPr>
        <p:blipFill>
          <a:blip r:embed="rId8">
            <a:extLst>
              <a:ext uri="{28A0092B-C50C-407E-A947-70E740481C1C}">
                <a14:useLocalDpi xmlns:a14="http://schemas.microsoft.com/office/drawing/2010/main" val="0"/>
              </a:ext>
            </a:extLst>
          </a:blip>
          <a:srcRect/>
          <a:stretch>
            <a:fillRect/>
          </a:stretch>
        </p:blipFill>
        <p:spPr bwMode="auto">
          <a:xfrm>
            <a:off x="6660034" y="4469319"/>
            <a:ext cx="2083847" cy="2070403"/>
          </a:xfrm>
          <a:prstGeom prst="rect">
            <a:avLst/>
          </a:prstGeom>
          <a:noFill/>
          <a:ln>
            <a:noFill/>
          </a:ln>
        </p:spPr>
      </p:pic>
    </p:spTree>
    <p:extLst>
      <p:ext uri="{BB962C8B-B14F-4D97-AF65-F5344CB8AC3E}">
        <p14:creationId xmlns:p14="http://schemas.microsoft.com/office/powerpoint/2010/main" val="1077745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44279"/>
            <a:ext cx="9144000" cy="769441"/>
          </a:xfrm>
          <a:prstGeom prst="rect">
            <a:avLst/>
          </a:prstGeom>
          <a:noFill/>
        </p:spPr>
        <p:txBody>
          <a:bodyPr wrap="square" rtlCol="0">
            <a:spAutoFit/>
          </a:bodyPr>
          <a:lstStyle/>
          <a:p>
            <a:pPr algn="ctr"/>
            <a:r>
              <a:rPr lang="en-US" sz="4400" dirty="0" smtClean="0"/>
              <a:t>G-IV Mission Pre-Brief</a:t>
            </a:r>
            <a:endParaRPr lang="en-US" sz="4400" dirty="0"/>
          </a:p>
        </p:txBody>
      </p:sp>
    </p:spTree>
    <p:extLst>
      <p:ext uri="{BB962C8B-B14F-4D97-AF65-F5344CB8AC3E}">
        <p14:creationId xmlns:p14="http://schemas.microsoft.com/office/powerpoint/2010/main" val="41630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3"/>
            <a:ext cx="9144000" cy="584775"/>
          </a:xfrm>
          <a:prstGeom prst="rect">
            <a:avLst/>
          </a:prstGeom>
          <a:noFill/>
        </p:spPr>
        <p:txBody>
          <a:bodyPr wrap="square" rtlCol="0">
            <a:spAutoFit/>
          </a:bodyPr>
          <a:lstStyle/>
          <a:p>
            <a:pPr algn="ctr"/>
            <a:r>
              <a:rPr lang="en-US" sz="3200" dirty="0" smtClean="0"/>
              <a:t>G-IV </a:t>
            </a:r>
            <a:r>
              <a:rPr lang="en-US" sz="3200" dirty="0"/>
              <a:t>Mission Pre-Brief/Communicating </a:t>
            </a:r>
            <a:r>
              <a:rPr lang="en-US" sz="3200" dirty="0" smtClean="0"/>
              <a:t>with the G-IV</a:t>
            </a:r>
            <a:endParaRPr lang="en-US" sz="3200" dirty="0"/>
          </a:p>
        </p:txBody>
      </p:sp>
      <p:sp>
        <p:nvSpPr>
          <p:cNvPr id="5" name="TextBox 4"/>
          <p:cNvSpPr txBox="1"/>
          <p:nvPr/>
        </p:nvSpPr>
        <p:spPr>
          <a:xfrm>
            <a:off x="0" y="856874"/>
            <a:ext cx="9144000" cy="2862322"/>
          </a:xfrm>
          <a:prstGeom prst="rect">
            <a:avLst/>
          </a:prstGeom>
          <a:noFill/>
        </p:spPr>
        <p:txBody>
          <a:bodyPr wrap="square" rtlCol="0">
            <a:spAutoFit/>
          </a:bodyPr>
          <a:lstStyle/>
          <a:p>
            <a:r>
              <a:rPr lang="en-US" sz="2800" b="1" dirty="0" smtClean="0"/>
              <a:t>Participating </a:t>
            </a:r>
            <a:r>
              <a:rPr lang="en-US" sz="2800" b="1" dirty="0"/>
              <a:t>in the mission pre-brief with the G-IV </a:t>
            </a:r>
            <a:r>
              <a:rPr lang="en-US" sz="2800" b="1" dirty="0" smtClean="0"/>
              <a:t>crew</a:t>
            </a:r>
          </a:p>
          <a:p>
            <a:pPr marL="457200" indent="-220663">
              <a:buFont typeface="Arial" charset="0"/>
              <a:buChar char="•"/>
            </a:pPr>
            <a:r>
              <a:rPr lang="fr-FR" sz="2000" dirty="0" smtClean="0"/>
              <a:t>AOC </a:t>
            </a:r>
            <a:r>
              <a:rPr lang="fr-FR" sz="2000" dirty="0" err="1"/>
              <a:t>telecon</a:t>
            </a:r>
            <a:r>
              <a:rPr lang="fr-FR" sz="2000" dirty="0"/>
              <a:t>: 866-556-6116; participant code: </a:t>
            </a:r>
            <a:r>
              <a:rPr lang="fr-FR" sz="2000" dirty="0" smtClean="0"/>
              <a:t>6011033</a:t>
            </a:r>
          </a:p>
          <a:p>
            <a:pPr marL="457200" indent="-220663">
              <a:buFont typeface="Arial" charset="0"/>
              <a:buChar char="•"/>
            </a:pPr>
            <a:endParaRPr lang="fr-FR" sz="800" dirty="0" smtClean="0"/>
          </a:p>
          <a:p>
            <a:pPr marL="457200" indent="-220663">
              <a:buFont typeface="Arial" charset="0"/>
              <a:buChar char="•"/>
            </a:pPr>
            <a:r>
              <a:rPr lang="fr-FR" sz="2000" dirty="0" err="1" smtClean="0"/>
              <a:t>usually</a:t>
            </a:r>
            <a:r>
              <a:rPr lang="fr-FR" sz="2000" dirty="0" smtClean="0"/>
              <a:t> 90 </a:t>
            </a:r>
            <a:r>
              <a:rPr lang="fr-FR" sz="2000" dirty="0"/>
              <a:t>min </a:t>
            </a:r>
            <a:r>
              <a:rPr lang="fr-FR" sz="2000" dirty="0" err="1"/>
              <a:t>before</a:t>
            </a:r>
            <a:r>
              <a:rPr lang="fr-FR" sz="2000" dirty="0"/>
              <a:t> </a:t>
            </a:r>
            <a:r>
              <a:rPr lang="fr-FR" sz="2000" dirty="0" smtClean="0"/>
              <a:t>take-off</a:t>
            </a:r>
          </a:p>
          <a:p>
            <a:pPr marL="457200" indent="-220663">
              <a:buFont typeface="Arial" charset="0"/>
              <a:buChar char="•"/>
            </a:pPr>
            <a:endParaRPr lang="fr-FR" sz="800" dirty="0"/>
          </a:p>
          <a:p>
            <a:pPr marL="457200" indent="-220663">
              <a:buFont typeface="Arial" charset="0"/>
              <a:buChar char="•"/>
            </a:pPr>
            <a:r>
              <a:rPr lang="fr-FR" sz="2000" dirty="0" err="1" smtClean="0"/>
              <a:t>Provide</a:t>
            </a:r>
            <a:r>
              <a:rPr lang="fr-FR" sz="2000" dirty="0" smtClean="0"/>
              <a:t> </a:t>
            </a:r>
            <a:r>
              <a:rPr lang="fr-FR" sz="2000" dirty="0" err="1" smtClean="0"/>
              <a:t>any</a:t>
            </a:r>
            <a:r>
              <a:rPr lang="fr-FR" sz="2000" dirty="0" smtClean="0"/>
              <a:t> relavent input to the </a:t>
            </a:r>
            <a:r>
              <a:rPr lang="fr-FR" sz="2000" dirty="0" err="1" smtClean="0"/>
              <a:t>crew</a:t>
            </a:r>
            <a:r>
              <a:rPr lang="fr-FR" sz="2000" dirty="0" smtClean="0"/>
              <a:t> (</a:t>
            </a:r>
            <a:r>
              <a:rPr lang="fr-FR" sz="2000" dirty="0" err="1" smtClean="0"/>
              <a:t>e.g</a:t>
            </a:r>
            <a:r>
              <a:rPr lang="fr-FR" sz="2000" dirty="0" smtClean="0"/>
              <a:t>. </a:t>
            </a:r>
            <a:r>
              <a:rPr lang="fr-FR" sz="2000" dirty="0" err="1" smtClean="0"/>
              <a:t>expected</a:t>
            </a:r>
            <a:r>
              <a:rPr lang="fr-FR" sz="2000" dirty="0" smtClean="0"/>
              <a:t> </a:t>
            </a:r>
            <a:r>
              <a:rPr lang="fr-FR" sz="2000" dirty="0" err="1" smtClean="0"/>
              <a:t>track</a:t>
            </a:r>
            <a:r>
              <a:rPr lang="fr-FR" sz="2000" dirty="0" smtClean="0"/>
              <a:t> </a:t>
            </a:r>
            <a:r>
              <a:rPr lang="fr-FR" sz="2000" dirty="0" err="1" smtClean="0"/>
              <a:t>adjustments</a:t>
            </a:r>
            <a:r>
              <a:rPr lang="fr-FR" sz="2000" dirty="0" smtClean="0"/>
              <a:t>, extra GPS </a:t>
            </a:r>
            <a:r>
              <a:rPr lang="fr-FR" sz="2000" dirty="0" err="1" smtClean="0"/>
              <a:t>dropondes</a:t>
            </a:r>
            <a:r>
              <a:rPr lang="fr-FR" sz="2000" dirty="0" smtClean="0"/>
              <a:t>, etc.)</a:t>
            </a:r>
          </a:p>
          <a:p>
            <a:pPr marL="457200" indent="-220663">
              <a:buFont typeface="Arial" charset="0"/>
              <a:buChar char="•"/>
            </a:pPr>
            <a:endParaRPr lang="fr-FR" sz="800" dirty="0" smtClean="0"/>
          </a:p>
          <a:p>
            <a:pPr marL="457200" indent="-220663">
              <a:buFont typeface="Arial" charset="0"/>
              <a:buChar char="•"/>
            </a:pPr>
            <a:r>
              <a:rPr lang="fr-FR" sz="2000" dirty="0" err="1" smtClean="0"/>
              <a:t>confirm</a:t>
            </a:r>
            <a:r>
              <a:rPr lang="fr-FR" sz="2000" dirty="0" smtClean="0"/>
              <a:t> </a:t>
            </a:r>
            <a:r>
              <a:rPr lang="fr-FR" sz="2000" dirty="0" err="1"/>
              <a:t>that</a:t>
            </a:r>
            <a:r>
              <a:rPr lang="fr-FR" sz="2000" dirty="0"/>
              <a:t> N49RF </a:t>
            </a:r>
            <a:r>
              <a:rPr lang="fr-FR" sz="2000" dirty="0" err="1"/>
              <a:t>will</a:t>
            </a:r>
            <a:r>
              <a:rPr lang="fr-FR" sz="2000" dirty="0"/>
              <a:t> </a:t>
            </a:r>
            <a:r>
              <a:rPr lang="fr-FR" sz="2000" dirty="0" err="1"/>
              <a:t>be</a:t>
            </a:r>
            <a:r>
              <a:rPr lang="fr-FR" sz="2000" dirty="0"/>
              <a:t> the </a:t>
            </a:r>
            <a:r>
              <a:rPr lang="fr-FR" sz="2000" dirty="0" err="1"/>
              <a:t>XChat</a:t>
            </a:r>
            <a:r>
              <a:rPr lang="fr-FR" sz="2000" dirty="0"/>
              <a:t> </a:t>
            </a:r>
            <a:r>
              <a:rPr lang="fr-FR" sz="2000" dirty="0" err="1"/>
              <a:t>channel</a:t>
            </a:r>
            <a:r>
              <a:rPr lang="fr-FR" sz="2000" dirty="0"/>
              <a:t> for </a:t>
            </a:r>
            <a:r>
              <a:rPr lang="fr-FR" sz="2000" dirty="0" smtClean="0"/>
              <a:t>communication</a:t>
            </a:r>
          </a:p>
          <a:p>
            <a:pPr marL="457200" indent="-220663">
              <a:buFont typeface="Arial" charset="0"/>
              <a:buChar char="•"/>
            </a:pPr>
            <a:endParaRPr lang="fr-FR" sz="800" dirty="0" smtClean="0"/>
          </a:p>
          <a:p>
            <a:pPr marL="457200" indent="-220663">
              <a:buFont typeface="Arial" charset="0"/>
              <a:buChar char="•"/>
            </a:pPr>
            <a:r>
              <a:rPr lang="fr-FR" sz="2000" dirty="0"/>
              <a:t>n</a:t>
            </a:r>
            <a:r>
              <a:rPr lang="fr-FR" sz="2000" dirty="0" smtClean="0"/>
              <a:t>ote: </a:t>
            </a:r>
            <a:r>
              <a:rPr lang="fr-FR" sz="2000" dirty="0" err="1" smtClean="0"/>
              <a:t>when</a:t>
            </a:r>
            <a:r>
              <a:rPr lang="fr-FR" sz="2000" dirty="0" smtClean="0"/>
              <a:t> the G-IV </a:t>
            </a:r>
            <a:r>
              <a:rPr lang="fr-FR" sz="2000" dirty="0" err="1" smtClean="0"/>
              <a:t>is</a:t>
            </a:r>
            <a:r>
              <a:rPr lang="fr-FR" sz="2000" dirty="0" smtClean="0"/>
              <a:t> </a:t>
            </a:r>
            <a:r>
              <a:rPr lang="fr-FR" sz="2000" dirty="0" err="1" smtClean="0"/>
              <a:t>deployed</a:t>
            </a:r>
            <a:r>
              <a:rPr lang="fr-FR" sz="2000" dirty="0" smtClean="0"/>
              <a:t>, AOC </a:t>
            </a:r>
            <a:r>
              <a:rPr lang="fr-FR" sz="2000" dirty="0" err="1" smtClean="0"/>
              <a:t>may</a:t>
            </a:r>
            <a:r>
              <a:rPr lang="fr-FR" sz="2000" dirty="0" smtClean="0"/>
              <a:t> not set up a </a:t>
            </a:r>
            <a:r>
              <a:rPr lang="fr-FR" sz="2000" dirty="0" err="1" smtClean="0"/>
              <a:t>telecon</a:t>
            </a:r>
            <a:endParaRPr lang="en-US" sz="2000" dirty="0"/>
          </a:p>
        </p:txBody>
      </p:sp>
      <p:sp>
        <p:nvSpPr>
          <p:cNvPr id="6" name="TextBox 5"/>
          <p:cNvSpPr txBox="1"/>
          <p:nvPr/>
        </p:nvSpPr>
        <p:spPr>
          <a:xfrm>
            <a:off x="0" y="4249678"/>
            <a:ext cx="9144000" cy="2446824"/>
          </a:xfrm>
          <a:prstGeom prst="rect">
            <a:avLst/>
          </a:prstGeom>
          <a:noFill/>
        </p:spPr>
        <p:txBody>
          <a:bodyPr wrap="square" rtlCol="0">
            <a:spAutoFit/>
          </a:bodyPr>
          <a:lstStyle/>
          <a:p>
            <a:r>
              <a:rPr lang="en-US" sz="2800" b="1" dirty="0" smtClean="0"/>
              <a:t>Communicating with </a:t>
            </a:r>
            <a:r>
              <a:rPr lang="en-US" sz="2800" b="1" dirty="0"/>
              <a:t>the </a:t>
            </a:r>
            <a:r>
              <a:rPr lang="en-US" sz="2800" b="1" dirty="0" smtClean="0"/>
              <a:t>G-IV</a:t>
            </a:r>
          </a:p>
          <a:p>
            <a:pPr marL="457200" indent="-220663">
              <a:buFont typeface="Arial" charset="0"/>
              <a:buChar char="•"/>
            </a:pPr>
            <a:r>
              <a:rPr lang="fr-FR" sz="2000" dirty="0" smtClean="0"/>
              <a:t>Use </a:t>
            </a:r>
            <a:r>
              <a:rPr lang="fr-FR" sz="2000" dirty="0" err="1" smtClean="0"/>
              <a:t>XChat</a:t>
            </a:r>
            <a:r>
              <a:rPr lang="fr-FR" sz="2000" dirty="0" smtClean="0"/>
              <a:t> for all communications (</a:t>
            </a:r>
            <a:r>
              <a:rPr lang="fr-FR" sz="2000" dirty="0" err="1" smtClean="0"/>
              <a:t>e.g</a:t>
            </a:r>
            <a:r>
              <a:rPr lang="fr-FR" sz="2000" dirty="0" smtClean="0"/>
              <a:t>. </a:t>
            </a:r>
            <a:r>
              <a:rPr lang="fr-FR" sz="2000" dirty="0" err="1" smtClean="0"/>
              <a:t>XChat</a:t>
            </a:r>
            <a:r>
              <a:rPr lang="fr-FR" sz="2000" dirty="0" smtClean="0"/>
              <a:t> Azure-Mac and MTS </a:t>
            </a:r>
            <a:r>
              <a:rPr lang="fr-FR" sz="2000" dirty="0" err="1" smtClean="0"/>
              <a:t>XChat</a:t>
            </a:r>
            <a:r>
              <a:rPr lang="fr-FR" sz="2000" dirty="0" smtClean="0"/>
              <a:t>)</a:t>
            </a:r>
          </a:p>
          <a:p>
            <a:pPr marL="457200" indent="-220663">
              <a:buFont typeface="Arial" charset="0"/>
              <a:buChar char="•"/>
            </a:pPr>
            <a:endParaRPr lang="fr-FR" sz="800" dirty="0" smtClean="0"/>
          </a:p>
          <a:p>
            <a:pPr marL="457200" indent="-220663">
              <a:buFont typeface="Arial" charset="0"/>
              <a:buChar char="•"/>
            </a:pPr>
            <a:r>
              <a:rPr lang="fr-FR" sz="2000" dirty="0" smtClean="0"/>
              <a:t>G-IV Flight </a:t>
            </a:r>
            <a:r>
              <a:rPr lang="fr-FR" sz="2000" dirty="0" err="1" smtClean="0"/>
              <a:t>Director</a:t>
            </a:r>
            <a:r>
              <a:rPr lang="fr-FR" sz="2000" dirty="0" smtClean="0"/>
              <a:t> </a:t>
            </a:r>
            <a:r>
              <a:rPr lang="fr-FR" sz="2000" dirty="0" err="1" smtClean="0"/>
              <a:t>handle</a:t>
            </a:r>
            <a:r>
              <a:rPr lang="fr-FR" sz="2000" dirty="0" smtClean="0"/>
              <a:t> </a:t>
            </a:r>
            <a:r>
              <a:rPr lang="fr-FR" sz="2000" dirty="0" err="1" smtClean="0"/>
              <a:t>is</a:t>
            </a:r>
            <a:r>
              <a:rPr lang="fr-FR" sz="2000" dirty="0" smtClean="0"/>
              <a:t> </a:t>
            </a:r>
            <a:r>
              <a:rPr lang="fr-FR" sz="2000" dirty="0" err="1" smtClean="0"/>
              <a:t>usually</a:t>
            </a:r>
            <a:r>
              <a:rPr lang="fr-FR" sz="2000" dirty="0" smtClean="0"/>
              <a:t> </a:t>
            </a:r>
            <a:r>
              <a:rPr lang="fr-FR" sz="2000" i="1" dirty="0" smtClean="0"/>
              <a:t>XX_N49_FD</a:t>
            </a:r>
          </a:p>
          <a:p>
            <a:pPr marL="457200" indent="-220663">
              <a:buFont typeface="Arial" charset="0"/>
              <a:buChar char="•"/>
            </a:pPr>
            <a:endParaRPr lang="fr-FR" sz="800" dirty="0"/>
          </a:p>
          <a:p>
            <a:pPr marL="457200" indent="-220663">
              <a:buFont typeface="Arial" charset="0"/>
              <a:buChar char="•"/>
            </a:pPr>
            <a:r>
              <a:rPr lang="fr-FR" sz="2000" dirty="0"/>
              <a:t>type in the </a:t>
            </a:r>
            <a:r>
              <a:rPr lang="fr-FR" sz="2000" dirty="0" err="1"/>
              <a:t>FD’s</a:t>
            </a:r>
            <a:r>
              <a:rPr lang="fr-FR" sz="2000" dirty="0"/>
              <a:t> </a:t>
            </a:r>
            <a:r>
              <a:rPr lang="fr-FR" sz="2000" dirty="0" err="1"/>
              <a:t>handle</a:t>
            </a:r>
            <a:r>
              <a:rPr lang="fr-FR" sz="2000" dirty="0"/>
              <a:t> first in </a:t>
            </a:r>
            <a:r>
              <a:rPr lang="fr-FR" sz="2000" dirty="0" err="1"/>
              <a:t>your</a:t>
            </a:r>
            <a:r>
              <a:rPr lang="fr-FR" sz="2000" dirty="0"/>
              <a:t> message &gt;&gt; </a:t>
            </a:r>
            <a:r>
              <a:rPr lang="fr-FR" sz="2000" dirty="0" err="1"/>
              <a:t>that</a:t>
            </a:r>
            <a:r>
              <a:rPr lang="fr-FR" sz="2000" dirty="0"/>
              <a:t> </a:t>
            </a:r>
            <a:r>
              <a:rPr lang="fr-FR" sz="2000" dirty="0" err="1"/>
              <a:t>way</a:t>
            </a:r>
            <a:r>
              <a:rPr lang="fr-FR" sz="2000" dirty="0"/>
              <a:t> </a:t>
            </a:r>
            <a:r>
              <a:rPr lang="fr-FR" sz="2000" dirty="0" err="1" smtClean="0"/>
              <a:t>he</a:t>
            </a:r>
            <a:r>
              <a:rPr lang="fr-FR" sz="2000" dirty="0" smtClean="0"/>
              <a:t>/</a:t>
            </a:r>
            <a:r>
              <a:rPr lang="fr-FR" sz="2000" dirty="0" err="1" smtClean="0"/>
              <a:t>she</a:t>
            </a:r>
            <a:r>
              <a:rPr lang="fr-FR" sz="2000" dirty="0" smtClean="0"/>
              <a:t> </a:t>
            </a:r>
            <a:r>
              <a:rPr lang="fr-FR" sz="2000" dirty="0" err="1" smtClean="0"/>
              <a:t>will</a:t>
            </a:r>
            <a:r>
              <a:rPr lang="fr-FR" sz="2000" dirty="0" smtClean="0"/>
              <a:t> </a:t>
            </a:r>
            <a:r>
              <a:rPr lang="fr-FR" sz="2000" dirty="0" err="1"/>
              <a:t>get</a:t>
            </a:r>
            <a:r>
              <a:rPr lang="fr-FR" sz="2000" dirty="0"/>
              <a:t> a </a:t>
            </a:r>
            <a:r>
              <a:rPr lang="fr-FR" sz="2000" dirty="0" err="1"/>
              <a:t>flashing</a:t>
            </a:r>
            <a:r>
              <a:rPr lang="fr-FR" sz="2000" dirty="0"/>
              <a:t> </a:t>
            </a:r>
            <a:r>
              <a:rPr lang="fr-FR" sz="2000" dirty="0" err="1"/>
              <a:t>alert</a:t>
            </a:r>
            <a:r>
              <a:rPr lang="fr-FR" sz="2000" dirty="0"/>
              <a:t> and </a:t>
            </a:r>
            <a:r>
              <a:rPr lang="fr-FR" sz="2000" dirty="0" err="1"/>
              <a:t>will</a:t>
            </a:r>
            <a:r>
              <a:rPr lang="fr-FR" sz="2000" dirty="0"/>
              <a:t> more </a:t>
            </a:r>
            <a:r>
              <a:rPr lang="fr-FR" sz="2000" dirty="0" err="1"/>
              <a:t>easily</a:t>
            </a:r>
            <a:r>
              <a:rPr lang="fr-FR" sz="2000" dirty="0"/>
              <a:t> </a:t>
            </a:r>
            <a:r>
              <a:rPr lang="fr-FR" sz="2000" dirty="0" err="1"/>
              <a:t>see</a:t>
            </a:r>
            <a:r>
              <a:rPr lang="fr-FR" sz="2000" dirty="0"/>
              <a:t> </a:t>
            </a:r>
            <a:r>
              <a:rPr lang="fr-FR" sz="2000" dirty="0" err="1"/>
              <a:t>that</a:t>
            </a:r>
            <a:r>
              <a:rPr lang="fr-FR" sz="2000" dirty="0"/>
              <a:t> </a:t>
            </a:r>
            <a:r>
              <a:rPr lang="fr-FR" sz="2000" dirty="0" err="1"/>
              <a:t>you’re</a:t>
            </a:r>
            <a:r>
              <a:rPr lang="fr-FR" sz="2000" dirty="0"/>
              <a:t> </a:t>
            </a:r>
            <a:r>
              <a:rPr lang="fr-FR" sz="2000" dirty="0" err="1"/>
              <a:t>trying</a:t>
            </a:r>
            <a:r>
              <a:rPr lang="fr-FR" sz="2000" dirty="0"/>
              <a:t> to </a:t>
            </a:r>
            <a:r>
              <a:rPr lang="fr-FR" sz="2000" dirty="0" err="1"/>
              <a:t>reach</a:t>
            </a:r>
            <a:r>
              <a:rPr lang="fr-FR" sz="2000" dirty="0"/>
              <a:t> </a:t>
            </a:r>
            <a:r>
              <a:rPr lang="fr-FR" sz="2000" dirty="0" err="1" smtClean="0"/>
              <a:t>him</a:t>
            </a:r>
            <a:r>
              <a:rPr lang="fr-FR" sz="2000" dirty="0" smtClean="0"/>
              <a:t>/</a:t>
            </a:r>
            <a:r>
              <a:rPr lang="fr-FR" sz="2000" dirty="0" err="1" smtClean="0"/>
              <a:t>her</a:t>
            </a:r>
            <a:endParaRPr lang="fr-FR" sz="2000" dirty="0" smtClean="0"/>
          </a:p>
          <a:p>
            <a:pPr marL="457200" indent="-220663">
              <a:buFont typeface="Arial" charset="0"/>
              <a:buChar char="•"/>
            </a:pPr>
            <a:endParaRPr lang="fr-FR" sz="800" dirty="0" smtClean="0"/>
          </a:p>
          <a:p>
            <a:pPr marL="457200" indent="-220663">
              <a:buFont typeface="Arial" charset="0"/>
              <a:buChar char="•"/>
            </a:pPr>
            <a:r>
              <a:rPr lang="fr-FR" sz="2000" dirty="0" smtClean="0"/>
              <a:t>If </a:t>
            </a:r>
            <a:r>
              <a:rPr lang="fr-FR" sz="2000" dirty="0" err="1" smtClean="0"/>
              <a:t>you</a:t>
            </a:r>
            <a:r>
              <a:rPr lang="fr-FR" sz="2000" dirty="0" smtClean="0"/>
              <a:t> </a:t>
            </a:r>
            <a:r>
              <a:rPr lang="fr-FR" sz="2000" dirty="0" err="1" smtClean="0"/>
              <a:t>can’t</a:t>
            </a:r>
            <a:r>
              <a:rPr lang="fr-FR" sz="2000" dirty="0" smtClean="0"/>
              <a:t> </a:t>
            </a:r>
            <a:r>
              <a:rPr lang="fr-FR" sz="2000" dirty="0" err="1" smtClean="0"/>
              <a:t>reach</a:t>
            </a:r>
            <a:r>
              <a:rPr lang="fr-FR" sz="2000" dirty="0" smtClean="0"/>
              <a:t> the G-IV FD, </a:t>
            </a:r>
            <a:r>
              <a:rPr lang="fr-FR" sz="2000" dirty="0" err="1" smtClean="0"/>
              <a:t>feel</a:t>
            </a:r>
            <a:r>
              <a:rPr lang="fr-FR" sz="2000" dirty="0" smtClean="0"/>
              <a:t> free to </a:t>
            </a:r>
            <a:r>
              <a:rPr lang="fr-FR" sz="2000" dirty="0" err="1" smtClean="0"/>
              <a:t>reach</a:t>
            </a:r>
            <a:r>
              <a:rPr lang="fr-FR" sz="2000" dirty="0" smtClean="0"/>
              <a:t> out to </a:t>
            </a:r>
            <a:r>
              <a:rPr lang="fr-FR" sz="2000" dirty="0" err="1" smtClean="0"/>
              <a:t>another</a:t>
            </a:r>
            <a:r>
              <a:rPr lang="fr-FR" sz="2000" dirty="0" smtClean="0"/>
              <a:t> G-IV </a:t>
            </a:r>
            <a:r>
              <a:rPr lang="fr-FR" sz="2000" dirty="0" err="1" smtClean="0"/>
              <a:t>crewmember</a:t>
            </a:r>
            <a:endParaRPr lang="fr-FR" sz="2000" dirty="0" smtClean="0"/>
          </a:p>
        </p:txBody>
      </p:sp>
    </p:spTree>
    <p:extLst>
      <p:ext uri="{BB962C8B-B14F-4D97-AF65-F5344CB8AC3E}">
        <p14:creationId xmlns:p14="http://schemas.microsoft.com/office/powerpoint/2010/main" val="9515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rgbClr val="92929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705725"/>
            <a:ext cx="9144000" cy="1446550"/>
          </a:xfrm>
          <a:prstGeom prst="rect">
            <a:avLst/>
          </a:prstGeom>
          <a:noFill/>
        </p:spPr>
        <p:txBody>
          <a:bodyPr wrap="square" rtlCol="0">
            <a:spAutoFit/>
          </a:bodyPr>
          <a:lstStyle/>
          <a:p>
            <a:pPr algn="ctr"/>
            <a:r>
              <a:rPr lang="en-US" sz="4400" dirty="0" smtClean="0"/>
              <a:t>Tools for Situational Awareness </a:t>
            </a:r>
          </a:p>
          <a:p>
            <a:pPr algn="ctr"/>
            <a:r>
              <a:rPr lang="en-US" sz="4400" dirty="0" smtClean="0"/>
              <a:t>During G-IV Missions</a:t>
            </a:r>
            <a:endParaRPr lang="en-US" sz="4400" dirty="0"/>
          </a:p>
        </p:txBody>
      </p:sp>
    </p:spTree>
    <p:extLst>
      <p:ext uri="{BB962C8B-B14F-4D97-AF65-F5344CB8AC3E}">
        <p14:creationId xmlns:p14="http://schemas.microsoft.com/office/powerpoint/2010/main" val="1666635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1107</Words>
  <Application>Microsoft Macintosh PowerPoint</Application>
  <PresentationFormat>On-screen Show (4:3)</PresentationFormat>
  <Paragraphs>131</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Miami</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P. Dunion</dc:creator>
  <cp:lastModifiedBy>Jason Dunion</cp:lastModifiedBy>
  <cp:revision>63</cp:revision>
  <dcterms:created xsi:type="dcterms:W3CDTF">2016-08-12T11:34:54Z</dcterms:created>
  <dcterms:modified xsi:type="dcterms:W3CDTF">2017-06-23T19:28:58Z</dcterms:modified>
</cp:coreProperties>
</file>