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35" r:id="rId1"/>
  </p:sldMasterIdLst>
  <p:notesMasterIdLst>
    <p:notesMasterId r:id="rId86"/>
  </p:notesMasterIdLst>
  <p:sldIdLst>
    <p:sldId id="256" r:id="rId2"/>
    <p:sldId id="257" r:id="rId3"/>
    <p:sldId id="286" r:id="rId4"/>
    <p:sldId id="258" r:id="rId5"/>
    <p:sldId id="259" r:id="rId6"/>
    <p:sldId id="270" r:id="rId7"/>
    <p:sldId id="261" r:id="rId8"/>
    <p:sldId id="260" r:id="rId9"/>
    <p:sldId id="308" r:id="rId10"/>
    <p:sldId id="309" r:id="rId11"/>
    <p:sldId id="262" r:id="rId12"/>
    <p:sldId id="263" r:id="rId13"/>
    <p:sldId id="265" r:id="rId14"/>
    <p:sldId id="266" r:id="rId15"/>
    <p:sldId id="267" r:id="rId16"/>
    <p:sldId id="264" r:id="rId17"/>
    <p:sldId id="268" r:id="rId18"/>
    <p:sldId id="269" r:id="rId19"/>
    <p:sldId id="271" r:id="rId20"/>
    <p:sldId id="28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2" r:id="rId31"/>
    <p:sldId id="310" r:id="rId32"/>
    <p:sldId id="283" r:id="rId33"/>
    <p:sldId id="284" r:id="rId34"/>
    <p:sldId id="285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339" r:id="rId47"/>
    <p:sldId id="299" r:id="rId48"/>
    <p:sldId id="307" r:id="rId49"/>
    <p:sldId id="300" r:id="rId50"/>
    <p:sldId id="301" r:id="rId51"/>
    <p:sldId id="340" r:id="rId52"/>
    <p:sldId id="303" r:id="rId53"/>
    <p:sldId id="304" r:id="rId54"/>
    <p:sldId id="306" r:id="rId55"/>
    <p:sldId id="305" r:id="rId56"/>
    <p:sldId id="337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22" r:id="rId65"/>
    <p:sldId id="327" r:id="rId66"/>
    <p:sldId id="318" r:id="rId67"/>
    <p:sldId id="321" r:id="rId68"/>
    <p:sldId id="319" r:id="rId69"/>
    <p:sldId id="320" r:id="rId70"/>
    <p:sldId id="323" r:id="rId71"/>
    <p:sldId id="336" r:id="rId72"/>
    <p:sldId id="324" r:id="rId73"/>
    <p:sldId id="325" r:id="rId74"/>
    <p:sldId id="342" r:id="rId75"/>
    <p:sldId id="328" r:id="rId76"/>
    <p:sldId id="326" r:id="rId77"/>
    <p:sldId id="329" r:id="rId78"/>
    <p:sldId id="330" r:id="rId79"/>
    <p:sldId id="332" r:id="rId80"/>
    <p:sldId id="331" r:id="rId81"/>
    <p:sldId id="333" r:id="rId82"/>
    <p:sldId id="341" r:id="rId83"/>
    <p:sldId id="334" r:id="rId84"/>
    <p:sldId id="335" r:id="rId8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6" d="100"/>
          <a:sy n="126" d="100"/>
        </p:scale>
        <p:origin x="-7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1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theme" Target="theme/theme1.xml"/><Relationship Id="rId91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notesMaster" Target="notesMasters/notesMaster1.xml"/><Relationship Id="rId87" Type="http://schemas.openxmlformats.org/officeDocument/2006/relationships/printerSettings" Target="printerSettings/printerSettings1.bin"/><Relationship Id="rId88" Type="http://schemas.openxmlformats.org/officeDocument/2006/relationships/presProps" Target="presProps.xml"/><Relationship Id="rId8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0A9404-7275-534C-9B94-182912C11EF0}" type="datetimeFigureOut">
              <a:rPr lang="en-US" smtClean="0"/>
              <a:t>2/4/13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60A1CE-076F-8644-8D32-D573342D4E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325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are so used to using personal names for hurricanes and</a:t>
            </a:r>
            <a:r>
              <a:rPr lang="en-US" baseline="0" dirty="0" smtClean="0"/>
              <a:t> their use is so regulated that we have trouble remembering a time when tropical cyclones were NOT named.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0A1CE-076F-8644-8D32-D573342D4E4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3814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http://en.wikipedia.org/wiki/Clement_Lindley_Wragge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0A1CE-076F-8644-8D32-D573342D4E41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5085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http://en.wikipedia.org/wiki/Clement_Lindley_Wragge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0A1CE-076F-8644-8D32-D573342D4E41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9212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Western Mail, Perth, WA, Friday, November 1, 1895, p.</a:t>
            </a:r>
            <a:r>
              <a:rPr lang="en-US" dirty="0" smtClean="0"/>
              <a:t>11</a:t>
            </a:r>
          </a:p>
          <a:p>
            <a:r>
              <a:rPr lang="en-US" dirty="0" smtClean="0"/>
              <a:t>“Typhon” was Greek “Father of all Monsters” and nothing to do with the term Chinese-derived term “typhoon”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0A1CE-076F-8644-8D32-D573342D4E41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826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Brisbane Courier, Wednesday February 2, 1898 p. 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0A1CE-076F-8644-8D32-D573342D4E41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7246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“How high was</a:t>
            </a:r>
            <a:r>
              <a:rPr lang="en-US" baseline="0" dirty="0" smtClean="0"/>
              <a:t> the storm surge from Tropical Cyclone Mahina?”, Jonathan Nott &amp; Matthew Hayne, </a:t>
            </a:r>
            <a:r>
              <a:rPr lang="en-US" i="1" baseline="0" dirty="0" smtClean="0"/>
              <a:t>Australian Journal of Emergency Management</a:t>
            </a:r>
            <a:r>
              <a:rPr lang="en-US" baseline="0" dirty="0" smtClean="0"/>
              <a:t>, Autumn 2000, p. 11-13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0A1CE-076F-8644-8D32-D573342D4E41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7018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1901, the various colonies and territories of Australia united</a:t>
            </a:r>
            <a:r>
              <a:rPr lang="en-US" baseline="0" dirty="0" smtClean="0"/>
              <a:t> under one federal government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0A1CE-076F-8644-8D32-D573342D4E41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4501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Commonwealth</a:t>
            </a:r>
            <a:r>
              <a:rPr lang="en-US" baseline="0" dirty="0" smtClean="0"/>
              <a:t> of Australia.  Certain government services of the states were taken over by the federal government, such as telegraph and postal services.  But not the various weather services and departments.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0A1CE-076F-8644-8D32-D573342D4E41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7117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Alfred Deakin, Edmond Barton, Charles Kingston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0A1CE-076F-8644-8D32-D573342D4E41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946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Free Trade Party, Werriwa in western New South Wales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0A1CE-076F-8644-8D32-D573342D4E41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6496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Brisbane Courier, Tuesday, August 5, 1902, p.4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0A1CE-076F-8644-8D32-D573342D4E41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822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 err="1" smtClean="0"/>
              <a:t>huracanes</a:t>
            </a:r>
            <a:r>
              <a:rPr lang="en-US" i="1" dirty="0" smtClean="0"/>
              <a:t> de los </a:t>
            </a:r>
            <a:r>
              <a:rPr lang="en-US" i="1" dirty="0" err="1" smtClean="0"/>
              <a:t>cuatro</a:t>
            </a:r>
            <a:r>
              <a:rPr lang="en-US" i="1" dirty="0" smtClean="0"/>
              <a:t> </a:t>
            </a:r>
            <a:r>
              <a:rPr lang="en-US" i="1" dirty="0" err="1" smtClean="0"/>
              <a:t>vientos</a:t>
            </a:r>
            <a:r>
              <a:rPr lang="en-US" i="1" dirty="0" smtClean="0"/>
              <a:t> </a:t>
            </a:r>
            <a:r>
              <a:rPr lang="en-US" i="0" dirty="0" smtClean="0"/>
              <a:t>translates into “hurricanes of the four winds”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0A1CE-076F-8644-8D32-D573342D4E4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2757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Brisbane Courier, Tuesday, August 5, 1902, p.4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0A1CE-076F-8644-8D32-D573342D4E41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3034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Free Trade Party, Werriwa in western New South Wales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0A1CE-076F-8644-8D32-D573342D4E41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6496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Brisbane Courier, Tuesday, August 5, 1902, p.4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0A1CE-076F-8644-8D32-D573342D4E41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3034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Free Trade Party, Werriwa in western New South Wales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0A1CE-076F-8644-8D32-D573342D4E41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6496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Launceston Examiner, Saturday October 5, 1935, p.15</a:t>
            </a:r>
          </a:p>
          <a:p>
            <a:r>
              <a:rPr lang="en-US" dirty="0" smtClean="0"/>
              <a:t>Shaw was director of British Met Office 1905-1920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0A1CE-076F-8644-8D32-D573342D4E41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721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I.R. Tannehill, “The Hurricane</a:t>
            </a:r>
            <a:r>
              <a:rPr lang="en-US" baseline="0" dirty="0" smtClean="0"/>
              <a:t> Hunters”, Dodd/Mead, &amp; Co., 1955, p.245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0A1CE-076F-8644-8D32-D573342D4E41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721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a modernist twist did not give names to human characters in his novel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0A1CE-076F-8644-8D32-D573342D4E41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62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BAMS = Bulletin of American Meteorological Society.</a:t>
            </a:r>
            <a:r>
              <a:rPr lang="en-US" baseline="0" dirty="0" smtClean="0"/>
              <a:t> In early 1940s, BAMS not usually given to writing reviews of fictional books.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0A1CE-076F-8644-8D32-D573342D4E41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959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 military needed soldiers, sailors, Marines, …. And meteorologists. MIT &amp; Uchicago = Rossby, NYU = Athelstan</a:t>
            </a:r>
            <a:r>
              <a:rPr lang="en-US" baseline="0" dirty="0" smtClean="0"/>
              <a:t> Spilhaus, UCLA = Sverre Peterson, Cal Tech = </a:t>
            </a:r>
            <a:r>
              <a:rPr lang="en-US" baseline="0" dirty="0" smtClean="0"/>
              <a:t>Theodore von Karman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0A1CE-076F-8644-8D32-D573342D4E41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2811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ITM</a:t>
            </a:r>
            <a:r>
              <a:rPr lang="en-US" baseline="0" dirty="0" smtClean="0"/>
              <a:t> at the Rio Piedras campus trained cadets from all of the university meteorology programs.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0A1CE-076F-8644-8D32-D573342D4E41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256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I.R. Tannehill’s “Hurricanes :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heir nature and history, particularly those of the West Indies and the southern coasts of the United States” (1938) p.257</a:t>
            </a:r>
            <a:endParaRPr lang="en-US" dirty="0" smtClean="0"/>
          </a:p>
          <a:p>
            <a:r>
              <a:rPr lang="en-US" dirty="0" smtClean="0"/>
              <a:t>D.M. Ludlum’s “Early American Hurricanes” (963)</a:t>
            </a:r>
            <a:r>
              <a:rPr lang="en-US" baseline="0" dirty="0" smtClean="0"/>
              <a:t> p</a:t>
            </a:r>
            <a:r>
              <a:rPr lang="en-US" dirty="0" smtClean="0"/>
              <a:t>.212</a:t>
            </a:r>
          </a:p>
          <a:p>
            <a:r>
              <a:rPr lang="en-US" dirty="0" smtClean="0"/>
              <a:t>San Mateo feast day Sept. 21</a:t>
            </a:r>
            <a:r>
              <a:rPr lang="en-US" baseline="30000" dirty="0" smtClean="0"/>
              <a:t>st</a:t>
            </a:r>
          </a:p>
          <a:p>
            <a:r>
              <a:rPr lang="en-US" dirty="0" smtClean="0"/>
              <a:t>San Felipe feast day  Sept. 13th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0A1CE-076F-8644-8D32-D573342D4E41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1173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Norm Klivansk Martin Sebode, Clifford Erickson, Hopkins, James Barnett, Reid</a:t>
            </a:r>
            <a:r>
              <a:rPr lang="en-US" baseline="0" dirty="0" smtClean="0"/>
              <a:t> Bryson, Bill Plumley</a:t>
            </a:r>
          </a:p>
          <a:p>
            <a:r>
              <a:rPr lang="en-US" baseline="0" dirty="0" smtClean="0"/>
              <a:t>Bryson’s tent mate on Saipan was Edward Lorenz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0A1CE-076F-8644-8D32-D573342D4E41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2811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From interview of Bryson “Univ of Wisconsin Oral History</a:t>
            </a:r>
            <a:r>
              <a:rPr lang="en-US" baseline="0" dirty="0" smtClean="0"/>
              <a:t> Project” Interview #320 April 1986</a:t>
            </a:r>
            <a:endParaRPr lang="en-US" dirty="0" smtClean="0"/>
          </a:p>
          <a:p>
            <a:r>
              <a:rPr lang="en-US" dirty="0" smtClean="0"/>
              <a:t>7</a:t>
            </a:r>
            <a:r>
              <a:rPr lang="en-US" baseline="30000" dirty="0" smtClean="0"/>
              <a:t>th</a:t>
            </a:r>
            <a:r>
              <a:rPr lang="en-US" dirty="0" smtClean="0"/>
              <a:t> Bomber</a:t>
            </a:r>
            <a:r>
              <a:rPr lang="en-US" baseline="0" dirty="0" smtClean="0"/>
              <a:t> Command weather central tent on Saipan.  Reid named a storm after his wife Franny and Bill Plumley after his wife Denata.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0A1CE-076F-8644-8D32-D573342D4E41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2811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USS Monterey in high seas during Typhoon Cobra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0A1CE-076F-8644-8D32-D573342D4E41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6077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At the beginning of 1945 the AAF</a:t>
            </a:r>
            <a:r>
              <a:rPr lang="en-US" baseline="0" dirty="0" smtClean="0"/>
              <a:t> Central Pacific weather center was moved from Saipan 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0A1CE-076F-8644-8D32-D573342D4E41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85841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Guam and greatly expanded.  The Navy also created an forward weather center on Guam in May</a:t>
            </a:r>
            <a:r>
              <a:rPr lang="en-US" baseline="0" dirty="0" smtClean="0"/>
              <a:t> of 1945.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0A1CE-076F-8644-8D32-D573342D4E41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85841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Also a new AAF weather center was established at Fort McKinley</a:t>
            </a:r>
            <a:r>
              <a:rPr lang="en-US" baseline="0" dirty="0" smtClean="0"/>
              <a:t> outside of Manila.  Another Navy weather center was created neat there to facilitate forecasting for Philippine operations.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0A1CE-076F-8644-8D32-D573342D4E41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85841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Responsibility</a:t>
            </a:r>
            <a:r>
              <a:rPr lang="en-US" baseline="0" dirty="0" smtClean="0"/>
              <a:t> for detecting and forecasting typhoons was divided between theaters of operation.  For those systems forming in the Central Pacific names were</a:t>
            </a:r>
          </a:p>
          <a:p>
            <a:r>
              <a:rPr lang="en-US" baseline="0" dirty="0" smtClean="0"/>
              <a:t>Selected from a list of names A-M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0A1CE-076F-8644-8D32-D573342D4E41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85841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for those forming in the Southwest Pacific</a:t>
            </a:r>
            <a:r>
              <a:rPr lang="en-US" baseline="0" dirty="0" smtClean="0"/>
              <a:t> Theater names from N-Z were selected.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0A1CE-076F-8644-8D32-D573342D4E41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85841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Looking at the list of 1945 names</a:t>
            </a:r>
            <a:r>
              <a:rPr lang="en-US" baseline="0" dirty="0" smtClean="0"/>
              <a:t> they seem to jump from one part of the alphabet to another.  Oscar Senter lent his wife’s name “Ruth” to this list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0A1CE-076F-8644-8D32-D573342D4E41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85841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Typhoon Louise strikes Okinawa, hindering return of men and material from West Pac</a:t>
            </a:r>
          </a:p>
          <a:p>
            <a:r>
              <a:rPr lang="en-US" baseline="0" dirty="0" smtClean="0"/>
              <a:t>End of wartime restrictions, NYT carries article about “Typhoon Louise”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0A1CE-076F-8644-8D32-D573342D4E41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858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0A1CE-076F-8644-8D32-D573342D4E41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06010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Lt. Bernard</a:t>
            </a:r>
            <a:r>
              <a:rPr lang="en-US" baseline="0" dirty="0" smtClean="0"/>
              <a:t> J. </a:t>
            </a:r>
            <a:r>
              <a:rPr lang="en-US" baseline="0" dirty="0" err="1" smtClean="0"/>
              <a:t>Kappler</a:t>
            </a:r>
            <a:r>
              <a:rPr lang="en-US" baseline="0" dirty="0" smtClean="0"/>
              <a:t> was weather officer on flight which detected a hurricane that threatened Florida</a:t>
            </a:r>
          </a:p>
          <a:p>
            <a:r>
              <a:rPr lang="en-US" baseline="0" dirty="0" smtClean="0"/>
              <a:t>In the movie, </a:t>
            </a:r>
            <a:r>
              <a:rPr lang="en-US" baseline="0" dirty="0" err="1" smtClean="0"/>
              <a:t>Wil</a:t>
            </a:r>
            <a:r>
              <a:rPr lang="en-US" baseline="0" dirty="0" smtClean="0"/>
              <a:t> Slattery flies a hurricane mission for a friend he’d betrayed.  Locates the storm and Miami hurricane office names storm for him.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0A1CE-076F-8644-8D32-D573342D4E41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50748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Email from Bob Simpson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0A1CE-076F-8644-8D32-D573342D4E41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6700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Notable storm Hurricane “George” in which Dr. Bob Simpson flew along on two Air Force flights to study storm structure</a:t>
            </a:r>
          </a:p>
          <a:p>
            <a:r>
              <a:rPr lang="en-US" dirty="0" smtClean="0"/>
              <a:t>                        Hurricane “King” which caused great flooding in south Florida leading to formation of S Fla Water Management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District and was seeded by Navy and GE Labs as part of Project “Cirrus</a:t>
            </a:r>
            <a:r>
              <a:rPr lang="en-US" baseline="0" dirty="0" smtClean="0"/>
              <a:t>” when off Jacksonville.  Storm swerves westward and strikes Savannah.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0A1CE-076F-8644-8D32-D573342D4E41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6645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Robert H. Simpson and Douglas J. </a:t>
            </a:r>
            <a:r>
              <a:rPr lang="en-US" dirty="0" err="1" smtClean="0"/>
              <a:t>Ingells</a:t>
            </a:r>
            <a:r>
              <a:rPr lang="en-US" dirty="0" smtClean="0"/>
              <a:t>, “Hurricane Fighter”, </a:t>
            </a:r>
            <a:r>
              <a:rPr lang="en-US" i="1" dirty="0" smtClean="0"/>
              <a:t>Coronet</a:t>
            </a:r>
            <a:r>
              <a:rPr lang="en-US" dirty="0" smtClean="0"/>
              <a:t> magazine, Sept.</a:t>
            </a:r>
            <a:r>
              <a:rPr lang="en-US" baseline="0" dirty="0" smtClean="0"/>
              <a:t> 1948, p. 176-</a:t>
            </a:r>
            <a:r>
              <a:rPr lang="en-US" baseline="0" dirty="0" smtClean="0"/>
              <a:t>180</a:t>
            </a:r>
          </a:p>
          <a:p>
            <a:r>
              <a:rPr lang="en-US" baseline="0" dirty="0" smtClean="0"/>
              <a:t>Haven’t been able to verify any informal use of women’s names by Air Force crews.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0A1CE-076F-8644-8D32-D573342D4E41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6645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Unable to find a reference that directly quotes Lerner on the inspiration for this</a:t>
            </a:r>
            <a:r>
              <a:rPr lang="en-US" baseline="0" dirty="0" smtClean="0"/>
              <a:t> song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0A1CE-076F-8644-8D32-D573342D4E41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66444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Composer Lehman Engel on folk qualities, historian</a:t>
            </a:r>
            <a:r>
              <a:rPr lang="en-US" baseline="0" dirty="0" smtClean="0"/>
              <a:t> Robert Wells on ‘sad and wistful’, Theater historian Don Wilmeth on ‘haunting’ and ‘emptiness’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0A1CE-076F-8644-8D32-D573342D4E41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66444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Mariah Carey’s name spelled with an ‘H’ on the end to ensure proper pronunciation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0A1CE-076F-8644-8D32-D573342D4E41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66444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NHRP</a:t>
            </a:r>
            <a:r>
              <a:rPr lang="en-US" baseline="0" dirty="0" smtClean="0"/>
              <a:t> = National Hurricane Research Project, predecessor of AOML/Hurricane Research Division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0A1CE-076F-8644-8D32-D573342D4E41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66444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I.R. Tannehill, “The Hurricane</a:t>
            </a:r>
            <a:r>
              <a:rPr lang="en-US" baseline="0" dirty="0" smtClean="0"/>
              <a:t> Hunters”, Dodd/Mead, &amp; Co., 1955, p.246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Grady Norton, Hurricanes of the 1950 Season, Monthly Weather Review, Jan. 1951,p. 8-15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First post season summary written</a:t>
            </a:r>
            <a:r>
              <a:rPr lang="en-US" baseline="0" dirty="0" smtClean="0"/>
              <a:t> by Miami staff, previously written by USWB HQ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0A1CE-076F-8644-8D32-D573342D4E41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59081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I.R. Tannehill, “The Hurricane</a:t>
            </a:r>
            <a:r>
              <a:rPr lang="en-US" baseline="0" dirty="0" smtClean="0"/>
              <a:t> Hunters”, Dodd/Mead, &amp; Co., 1955, p.</a:t>
            </a:r>
            <a:r>
              <a:rPr lang="en-US" baseline="0" dirty="0" smtClean="0"/>
              <a:t>246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0A1CE-076F-8644-8D32-D573342D4E41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590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0A1CE-076F-8644-8D32-D573342D4E41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06010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 smtClean="0"/>
              <a:t>Topics</a:t>
            </a:r>
            <a:r>
              <a:rPr lang="en-US" dirty="0" smtClean="0"/>
              <a:t> of the Weather Bureau, March 1952, v. 11 n.3, p.38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I.R. Tannehill, “The Hurricane</a:t>
            </a:r>
            <a:r>
              <a:rPr lang="en-US" baseline="0" dirty="0" smtClean="0"/>
              <a:t> Hunters”, Dodd/Mead, &amp; Co., 1955, p.247-</a:t>
            </a:r>
            <a:r>
              <a:rPr lang="en-US" baseline="0" dirty="0" smtClean="0"/>
              <a:t>248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IHC = Interdepartmental Hurricane Conference (USWB, USAF, USN, other Gov’t agencies meet to discuss operations)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0A1CE-076F-8644-8D32-D573342D4E41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59081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I.R. Tannehill, “The Hurricane</a:t>
            </a:r>
            <a:r>
              <a:rPr lang="en-US" baseline="0" dirty="0" smtClean="0"/>
              <a:t> Hunters”, Dodd/Mead, &amp; Co., 1955, p.247-248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0A1CE-076F-8644-8D32-D573342D4E41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59081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“Favors Law</a:t>
            </a:r>
            <a:r>
              <a:rPr lang="en-US" baseline="0" dirty="0" smtClean="0"/>
              <a:t> To Stop Girls’ Names for Hurricanes”, </a:t>
            </a:r>
            <a:r>
              <a:rPr lang="en-US" i="1" baseline="0" dirty="0" smtClean="0"/>
              <a:t>Times-News</a:t>
            </a:r>
            <a:r>
              <a:rPr lang="en-US" baseline="0" dirty="0" smtClean="0"/>
              <a:t>, March 2, 1955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“Girls’ Names For Storms Are Criticized in North”, </a:t>
            </a:r>
            <a:r>
              <a:rPr lang="en-US" i="1" dirty="0" smtClean="0"/>
              <a:t>Miami News</a:t>
            </a:r>
            <a:r>
              <a:rPr lang="en-US" dirty="0" smtClean="0"/>
              <a:t>, Oct. 18, </a:t>
            </a:r>
            <a:r>
              <a:rPr lang="en-US" dirty="0" smtClean="0"/>
              <a:t>1954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Second Alice not detected until Jan. 1</a:t>
            </a:r>
            <a:r>
              <a:rPr lang="en-US" baseline="30000" dirty="0" smtClean="0"/>
              <a:t>st</a:t>
            </a:r>
            <a:r>
              <a:rPr lang="en-US" baseline="0" dirty="0" smtClean="0"/>
              <a:t>, given first name on list, but post-analysis shows it formed in late December.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0A1CE-076F-8644-8D32-D573342D4E41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59081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I.R. Tannehill, “The Hurricane</a:t>
            </a:r>
            <a:r>
              <a:rPr lang="en-US" baseline="0" dirty="0" smtClean="0"/>
              <a:t> Hunters”, Dodd/Mead, &amp; Co., 1955, p.248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0A1CE-076F-8644-8D32-D573342D4E41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59081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0A1CE-076F-8644-8D32-D573342D4E41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59081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0A1CE-076F-8644-8D32-D573342D4E41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59081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BOM = Australia’s Bureau of Meteorology</a:t>
            </a:r>
          </a:p>
          <a:p>
            <a:r>
              <a:rPr lang="en-US" dirty="0" smtClean="0"/>
              <a:t>PAGASA</a:t>
            </a:r>
            <a:r>
              <a:rPr lang="en-US" baseline="0" dirty="0" smtClean="0"/>
              <a:t> =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Philippine Atmospheric, Geophysical and Astronomical Services Administration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0A1CE-076F-8644-8D32-D573342D4E41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20590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0A1CE-076F-8644-8D32-D573342D4E41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59081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0A1CE-076F-8644-8D32-D573342D4E41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59081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Cecil Gentry and Banner Miller from National Hurricane Research Laboratory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0A1CE-076F-8644-8D32-D573342D4E41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590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Australia in late 19</a:t>
            </a:r>
            <a:r>
              <a:rPr lang="en-US" baseline="30000" dirty="0" smtClean="0"/>
              <a:t>th</a:t>
            </a:r>
            <a:r>
              <a:rPr lang="en-US" dirty="0" smtClean="0"/>
              <a:t> century was NOT a unified nation rather a series of colonies and territories each with its own government.  Each colony was responsible for organizing</a:t>
            </a:r>
            <a:r>
              <a:rPr lang="en-US" baseline="0" dirty="0" smtClean="0"/>
              <a:t> its own weather services</a:t>
            </a:r>
          </a:p>
          <a:p>
            <a:r>
              <a:rPr lang="en-US" baseline="0" dirty="0" smtClean="0"/>
              <a:t>Usually under their telegraph office since modern meteorology was dependent on telegraphy to gather synoptic data.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0A1CE-076F-8644-8D32-D573342D4E41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36869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0A1CE-076F-8644-8D32-D573342D4E41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59081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0A1CE-076F-8644-8D32-D573342D4E41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59081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0A1CE-076F-8644-8D32-D573342D4E41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59081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NOW = National Organization</a:t>
            </a:r>
            <a:r>
              <a:rPr lang="en-US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for Women</a:t>
            </a:r>
            <a:endParaRPr lang="en-US" sz="120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Report 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the 1971 Interdepartmental Hurricane Warning Conference</a:t>
            </a:r>
            <a:r>
              <a:rPr lang="en-US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(Miami, FL: OFCM, Jan. 13-14, 1971), pp. 73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“Hurricane Names for 1972 Picked,” 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Naples Daily News</a:t>
            </a:r>
            <a:r>
              <a:rPr lang="en-US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April 20, 1972, sec. A, p.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0A1CE-076F-8644-8D32-D573342D4E41}" type="slidenum">
              <a:rPr lang="en-US" smtClean="0"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22257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“Hurricane Names Turn Bisexual,” 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Oakland Tribune</a:t>
            </a:r>
            <a:r>
              <a:rPr lang="en-US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February 25, 1975, p. 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0A1CE-076F-8644-8D32-D573342D4E41}" type="slidenum">
              <a:rPr lang="en-US" smtClean="0"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44989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“Hurricane Names Turn Bisexual,” 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Oakland Tribune</a:t>
            </a:r>
            <a:r>
              <a:rPr lang="en-US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February 25, 1975, p. </a:t>
            </a:r>
            <a:r>
              <a:rPr lang="en-US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</a:t>
            </a:r>
          </a:p>
          <a:p>
            <a:r>
              <a:rPr lang="en-US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Not sure exactly which gender </a:t>
            </a:r>
            <a:r>
              <a:rPr lang="en-US" sz="120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Watorea</a:t>
            </a:r>
            <a:r>
              <a:rPr lang="en-US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0A1CE-076F-8644-8D32-D573342D4E41}" type="slidenum">
              <a:rPr lang="en-US" smtClean="0"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44989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“Hurricane Names Turn Bisexual,” 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Oakland Tribune</a:t>
            </a:r>
            <a:r>
              <a:rPr lang="en-US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February 25, 1975, p. 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0A1CE-076F-8644-8D32-D573342D4E41}" type="slidenum">
              <a:rPr lang="en-US" smtClean="0"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44989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Neil</a:t>
            </a:r>
            <a:r>
              <a:rPr lang="en-US" baseline="0" dirty="0" smtClean="0"/>
              <a:t> Frank, Phone call, August 20, 2012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0A1CE-076F-8644-8D32-D573342D4E41}" type="slidenum">
              <a:rPr lang="en-US" smtClean="0"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22257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Previous histories had not properly acknowledged </a:t>
            </a:r>
            <a:r>
              <a:rPr lang="en-US" dirty="0" err="1" smtClean="0"/>
              <a:t>Wragge’s</a:t>
            </a:r>
            <a:r>
              <a:rPr lang="en-US" dirty="0" smtClean="0"/>
              <a:t> influence on</a:t>
            </a:r>
            <a:r>
              <a:rPr lang="en-US" baseline="0" dirty="0" smtClean="0"/>
              <a:t> modern naming practices.  Earliest </a:t>
            </a:r>
            <a:r>
              <a:rPr lang="en-US" baseline="0" dirty="0" err="1" smtClean="0"/>
              <a:t>Wpac</a:t>
            </a:r>
            <a:r>
              <a:rPr lang="en-US" baseline="0" dirty="0" smtClean="0"/>
              <a:t> name list only go back to 1945.  Air Force naming scheme prior to 1950 not usually acknowledged.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0A1CE-076F-8644-8D32-D573342D4E41}" type="slidenum">
              <a:rPr lang="en-US" smtClean="0"/>
              <a:t>83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3119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Queensland was especially vulnerable to tropical</a:t>
            </a:r>
            <a:r>
              <a:rPr lang="en-US" baseline="0" dirty="0" smtClean="0"/>
              <a:t> cyclones forming over the Coral Sea.  To protect shipping they needed a broad reaching, dedicated weather service.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0A1CE-076F-8644-8D32-D573342D4E41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2807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http://en.wikipedia.org/wiki/Clement_Lindley_Wragge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0A1CE-076F-8644-8D32-D573342D4E41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7800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http://en.wikipedia.org/wiki/Clement_Lindley_Wragge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0A1CE-076F-8644-8D32-D573342D4E41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292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TitleSli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492375"/>
            <a:ext cx="6762749" cy="1470025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1" y="3966882"/>
            <a:ext cx="6762749" cy="1752600"/>
          </a:xfrm>
        </p:spPr>
        <p:txBody>
          <a:bodyPr>
            <a:normAutofit/>
          </a:bodyPr>
          <a:lstStyle>
            <a:lvl1pPr marL="0" indent="0" algn="r">
              <a:spcBef>
                <a:spcPts val="6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B865-2B35-894D-9A96-4D1D89DF44A3}" type="datetimeFigureOut">
              <a:rPr lang="en-US" smtClean="0"/>
              <a:t>2/4/13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B865-2B35-894D-9A96-4D1D89DF44A3}" type="datetimeFigureOut">
              <a:rPr lang="en-US" smtClean="0"/>
              <a:t>2/4/13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53F9A-BCC3-C640-8BAF-7484D8578A9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Ca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4" y="590550"/>
            <a:ext cx="365760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3023" y="739588"/>
            <a:ext cx="3657600" cy="53087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464" y="1816100"/>
            <a:ext cx="3657600" cy="38227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B865-2B35-894D-9A96-4D1D89DF44A3}" type="datetimeFigureOut">
              <a:rPr lang="en-US" smtClean="0"/>
              <a:t>2/4/13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53F9A-BCC3-C640-8BAF-7484D8578A9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PictureCa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77" y="187452"/>
            <a:ext cx="853665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533400"/>
            <a:ext cx="447675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124" y="1828800"/>
            <a:ext cx="4474539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6124" y="6288741"/>
            <a:ext cx="1887537" cy="365125"/>
          </a:xfrm>
        </p:spPr>
        <p:txBody>
          <a:bodyPr/>
          <a:lstStyle/>
          <a:p>
            <a:fld id="{8EA7B865-2B35-894D-9A96-4D1D89DF44A3}" type="datetimeFigureOut">
              <a:rPr lang="en-US" smtClean="0"/>
              <a:t>2/4/13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67399" y="6288741"/>
            <a:ext cx="267596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53F9A-BCC3-C640-8BAF-7484D8578A9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188253" y="179292"/>
            <a:ext cx="3281087" cy="6483096"/>
          </a:xfrm>
          <a:prstGeom prst="round1Rect">
            <a:avLst>
              <a:gd name="adj" fmla="val 17325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0953" y="533400"/>
            <a:ext cx="365760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596153" y="1600199"/>
            <a:ext cx="3657600" cy="3657601"/>
          </a:xfrm>
          <a:prstGeom prst="ellipse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10412" y="1828800"/>
            <a:ext cx="3657600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741"/>
            <a:ext cx="1865125" cy="365125"/>
          </a:xfrm>
        </p:spPr>
        <p:txBody>
          <a:bodyPr/>
          <a:lstStyle/>
          <a:p>
            <a:fld id="{8EA7B865-2B35-894D-9A96-4D1D89DF44A3}" type="datetimeFigureOut">
              <a:rPr lang="en-US" smtClean="0"/>
              <a:t>2/4/13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741"/>
            <a:ext cx="5217551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53F9A-BCC3-C640-8BAF-7484D8578A9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038" y="3778624"/>
            <a:ext cx="7560515" cy="110265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871584" y="762000"/>
            <a:ext cx="7427726" cy="2989730"/>
          </a:xfrm>
          <a:prstGeom prst="roundRect">
            <a:avLst>
              <a:gd name="adj" fmla="val 7476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8034" y="4827493"/>
            <a:ext cx="7559977" cy="1220881"/>
          </a:xfr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741"/>
            <a:ext cx="1865125" cy="365125"/>
          </a:xfrm>
        </p:spPr>
        <p:txBody>
          <a:bodyPr/>
          <a:lstStyle/>
          <a:p>
            <a:fld id="{8EA7B865-2B35-894D-9A96-4D1D89DF44A3}" type="datetimeFigureOut">
              <a:rPr lang="en-US" smtClean="0"/>
              <a:t>2/4/13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741"/>
            <a:ext cx="5217551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B865-2B35-894D-9A96-4D1D89DF44A3}" type="datetimeFigureOut">
              <a:rPr lang="en-US" smtClean="0"/>
              <a:t>2/4/13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53F9A-BCC3-C640-8BAF-7484D8578A9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8646" y="779463"/>
            <a:ext cx="1358153" cy="52689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779464"/>
            <a:ext cx="6170613" cy="5268911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B865-2B35-894D-9A96-4D1D89DF44A3}" type="datetimeFigureOut">
              <a:rPr lang="en-US" smtClean="0"/>
              <a:t>2/4/13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53F9A-BCC3-C640-8BAF-7484D8578A9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B865-2B35-894D-9A96-4D1D89DF44A3}" type="datetimeFigureOut">
              <a:rPr lang="en-US" smtClean="0"/>
              <a:t>2/4/13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53F9A-BCC3-C640-8BAF-7484D8578A9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SectionHead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591360"/>
            <a:ext cx="7583487" cy="1362075"/>
          </a:xfrm>
        </p:spPr>
        <p:txBody>
          <a:bodyPr anchor="b" anchorCtr="0">
            <a:noAutofit/>
          </a:bodyPr>
          <a:lstStyle>
            <a:lvl1pPr algn="l">
              <a:defRPr sz="44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3950354"/>
            <a:ext cx="7583487" cy="1500187"/>
          </a:xfrm>
        </p:spPr>
        <p:txBody>
          <a:bodyPr anchor="t" anchorCtr="0"/>
          <a:lstStyle>
            <a:lvl1pPr marL="0" indent="0" algn="l">
              <a:spcBef>
                <a:spcPts val="60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B865-2B35-894D-9A96-4D1D89DF44A3}" type="datetimeFigureOut">
              <a:rPr lang="en-US" smtClean="0"/>
              <a:t>2/4/13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8541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B865-2B35-894D-9A96-4D1D89DF44A3}" type="datetimeFigureOut">
              <a:rPr lang="en-US" smtClean="0"/>
              <a:t>2/4/13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53F9A-BCC3-C640-8BAF-7484D8578A9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0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0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B865-2B35-894D-9A96-4D1D89DF44A3}" type="datetimeFigureOut">
              <a:rPr lang="en-US" smtClean="0"/>
              <a:t>2/4/13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53F9A-BCC3-C640-8BAF-7484D8578A9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874059" y="2286000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815840" y="2286000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74059" y="2286000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815840" y="2286000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1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B865-2B35-894D-9A96-4D1D89DF44A3}" type="datetimeFigureOut">
              <a:rPr lang="en-US" smtClean="0"/>
              <a:t>2/4/13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53F9A-BCC3-C640-8BAF-7484D8578A9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779462" y="3991816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B865-2B35-894D-9A96-4D1D89DF44A3}" type="datetimeFigureOut">
              <a:rPr lang="en-US" smtClean="0"/>
              <a:t>2/4/13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53F9A-BCC3-C640-8BAF-7484D8578A9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B865-2B35-894D-9A96-4D1D89DF44A3}" type="datetimeFigureOut">
              <a:rPr lang="en-US" smtClean="0"/>
              <a:t>2/4/13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53F9A-BCC3-C640-8BAF-7484D8578A9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4"/>
          </p:nvPr>
        </p:nvSpPr>
        <p:spPr>
          <a:xfrm>
            <a:off x="77946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77946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B865-2B35-894D-9A96-4D1D89DF44A3}" type="datetimeFigureOut">
              <a:rPr lang="en-US" smtClean="0"/>
              <a:t>2/4/13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53F9A-BCC3-C640-8BAF-7484D8578A9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Diagonal Corner Rectangle 7"/>
          <p:cNvSpPr/>
          <p:nvPr/>
        </p:nvSpPr>
        <p:spPr>
          <a:xfrm>
            <a:off x="189707" y="189707"/>
            <a:ext cx="8764587" cy="6478587"/>
          </a:xfrm>
          <a:prstGeom prst="round2DiagRect">
            <a:avLst>
              <a:gd name="adj1" fmla="val 9416"/>
              <a:gd name="adj2" fmla="val 0"/>
            </a:avLst>
          </a:prstGeom>
          <a:gradFill>
            <a:gsLst>
              <a:gs pos="17000">
                <a:schemeClr val="bg2"/>
              </a:gs>
              <a:gs pos="100000">
                <a:schemeClr val="tx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828800"/>
            <a:ext cx="7583487" cy="4208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1000" y="6288741"/>
            <a:ext cx="18875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8EA7B865-2B35-894D-9A96-4D1D89DF44A3}" type="datetimeFigureOut">
              <a:rPr lang="en-US" smtClean="0"/>
              <a:t>2/4/13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4615" y="6288741"/>
            <a:ext cx="5238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4411" y="219635"/>
            <a:ext cx="493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03553F9A-BCC3-C640-8BAF-7484D8578A9A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  <p:sldLayoutId id="2147483847" r:id="rId12"/>
    <p:sldLayoutId id="2147483848" r:id="rId13"/>
    <p:sldLayoutId id="2147483849" r:id="rId14"/>
    <p:sldLayoutId id="2147483850" r:id="rId15"/>
    <p:sldLayoutId id="2147483851" r:id="rId16"/>
  </p:sldLayoutIdLst>
  <p:txStyles>
    <p:titleStyle>
      <a:lvl1pPr algn="l" defTabSz="914400" rtl="0" eaLnBrk="1" latinLnBrk="0" hangingPunct="1">
        <a:spcBef>
          <a:spcPct val="0"/>
        </a:spcBef>
        <a:buNone/>
        <a:defRPr sz="3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2000"/>
        </a:spcBef>
        <a:buFont typeface="Wingdings 2" pitchFamily="18" charset="2"/>
        <a:buChar char=""/>
        <a:defRPr sz="2200" kern="1200">
          <a:solidFill>
            <a:schemeClr val="bg1"/>
          </a:solidFill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1711325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6pPr>
      <a:lvl7pPr marL="20002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7pPr>
      <a:lvl8pPr marL="2290763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8pPr>
      <a:lvl9pPr marL="25717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4" Type="http://schemas.openxmlformats.org/officeDocument/2006/relationships/image" Target="../media/image24.tif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9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0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1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4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9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0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gi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2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4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4" Type="http://schemas.openxmlformats.org/officeDocument/2006/relationships/image" Target="../media/image43.jpg"/><Relationship Id="rId5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4" Type="http://schemas.openxmlformats.org/officeDocument/2006/relationships/image" Target="../media/image43.jpg"/><Relationship Id="rId5" Type="http://schemas.openxmlformats.org/officeDocument/2006/relationships/image" Target="../media/image44.jpg"/><Relationship Id="rId6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4" Type="http://schemas.openxmlformats.org/officeDocument/2006/relationships/image" Target="../media/image43.jpg"/><Relationship Id="rId5" Type="http://schemas.openxmlformats.org/officeDocument/2006/relationships/image" Target="../media/image44.jpg"/><Relationship Id="rId6" Type="http://schemas.openxmlformats.org/officeDocument/2006/relationships/image" Target="../media/image45.jpg"/><Relationship Id="rId7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4" Type="http://schemas.openxmlformats.org/officeDocument/2006/relationships/image" Target="../media/image43.jpg"/><Relationship Id="rId5" Type="http://schemas.openxmlformats.org/officeDocument/2006/relationships/image" Target="../media/image44.jpg"/><Relationship Id="rId6" Type="http://schemas.openxmlformats.org/officeDocument/2006/relationships/image" Target="../media/image45.jpg"/><Relationship Id="rId7" Type="http://schemas.openxmlformats.org/officeDocument/2006/relationships/image" Target="../media/image46.jpg"/><Relationship Id="rId8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8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0.tif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hyperlink" Target="http://en.wikipedia.org/wiki/United_States_Army" TargetMode="External"/><Relationship Id="rId3" Type="http://schemas.openxmlformats.org/officeDocument/2006/relationships/hyperlink" Target="http://en.wikipedia.org/wiki/United_States_Navy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Relationship Id="rId3" Type="http://schemas.openxmlformats.org/officeDocument/2006/relationships/image" Target="../media/image13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1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2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3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4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5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6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7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8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9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Relationship Id="rId3" Type="http://schemas.openxmlformats.org/officeDocument/2006/relationships/image" Target="../media/image14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61.tif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8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9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62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5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63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4.jp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5.tiff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66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INNERS-IN-PARADIS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36" y="1199490"/>
            <a:ext cx="2768482" cy="49198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Tiki Tooka BV"/>
              </a:rPr>
              <a:t>They Called the Wind Mahina</a:t>
            </a:r>
            <a:endParaRPr lang="en-US" dirty="0">
              <a:latin typeface="Tiki Tooka BV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A</a:t>
            </a:r>
            <a:r>
              <a:rPr lang="en-US" dirty="0" smtClean="0"/>
              <a:t> history of the naming of cyclones</a:t>
            </a:r>
          </a:p>
          <a:p>
            <a:endParaRPr lang="en-US" dirty="0"/>
          </a:p>
          <a:p>
            <a:r>
              <a:rPr lang="en-US" dirty="0" smtClean="0"/>
              <a:t>Neal M. Dorst</a:t>
            </a:r>
          </a:p>
          <a:p>
            <a:r>
              <a:rPr lang="en-US" dirty="0" smtClean="0"/>
              <a:t>October 23, 2012</a:t>
            </a:r>
          </a:p>
          <a:p>
            <a:r>
              <a:rPr lang="en-US" dirty="0" smtClean="0"/>
              <a:t>Atlantic Oceanographic and </a:t>
            </a:r>
          </a:p>
          <a:p>
            <a:r>
              <a:rPr lang="en-US" dirty="0" smtClean="0"/>
              <a:t>Meteorological Laboratory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27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4825" y="891143"/>
            <a:ext cx="5472794" cy="596529"/>
          </a:xfrm>
        </p:spPr>
        <p:txBody>
          <a:bodyPr/>
          <a:lstStyle/>
          <a:p>
            <a:r>
              <a:rPr lang="en-US" sz="24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Telegraphy modernizes meteorology</a:t>
            </a:r>
            <a:endParaRPr lang="en-US" sz="24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08048" y="1644886"/>
            <a:ext cx="3657600" cy="3810000"/>
          </a:xfrm>
        </p:spPr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Smithsonian network  1849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Paris observatory  1854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UK Met office    1854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Manila Observatory  1865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US Weather </a:t>
            </a:r>
            <a:r>
              <a:rPr lang="en-US" dirty="0" smtClean="0"/>
              <a:t>Service  1870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Belem Observatory  1870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Danish Met </a:t>
            </a:r>
            <a:r>
              <a:rPr lang="en-US" dirty="0" err="1" smtClean="0"/>
              <a:t>Inst</a:t>
            </a:r>
            <a:r>
              <a:rPr lang="en-US" dirty="0" smtClean="0"/>
              <a:t>  1872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Indian Met </a:t>
            </a:r>
            <a:r>
              <a:rPr lang="en-US" dirty="0" err="1" smtClean="0"/>
              <a:t>Dept</a:t>
            </a:r>
            <a:r>
              <a:rPr lang="en-US" dirty="0" smtClean="0"/>
              <a:t>  1875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Japanese Met Org  1875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Finnish Central office  1881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4756" y="1600199"/>
            <a:ext cx="2260600" cy="372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084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4910" y="158750"/>
            <a:ext cx="3657600" cy="1162050"/>
          </a:xfrm>
        </p:spPr>
        <p:txBody>
          <a:bodyPr/>
          <a:lstStyle/>
          <a:p>
            <a:r>
              <a:rPr lang="en-US" dirty="0" smtClean="0"/>
              <a:t>Australia</a:t>
            </a:r>
            <a:endParaRPr lang="en-US" dirty="0"/>
          </a:p>
        </p:txBody>
      </p:sp>
      <p:pic>
        <p:nvPicPr>
          <p:cNvPr id="5" name="Content Placeholder 4" descr="Australia1880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123" r="-22880" b="1"/>
          <a:stretch/>
        </p:blipFill>
        <p:spPr>
          <a:xfrm>
            <a:off x="1854200" y="911130"/>
            <a:ext cx="6713538" cy="53086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8384" y="1263462"/>
            <a:ext cx="3657600" cy="552638"/>
          </a:xfrm>
        </p:spPr>
        <p:txBody>
          <a:bodyPr/>
          <a:lstStyle/>
          <a:p>
            <a:r>
              <a:rPr lang="en-US" dirty="0" smtClean="0"/>
              <a:t>Late 19</a:t>
            </a:r>
            <a:r>
              <a:rPr lang="en-US" baseline="30000" dirty="0" smtClean="0"/>
              <a:t>th</a:t>
            </a:r>
            <a:r>
              <a:rPr lang="en-US" dirty="0" smtClean="0"/>
              <a:t> Century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664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4910" y="158750"/>
            <a:ext cx="3657600" cy="1162050"/>
          </a:xfrm>
        </p:spPr>
        <p:txBody>
          <a:bodyPr/>
          <a:lstStyle/>
          <a:p>
            <a:r>
              <a:rPr lang="en-US" dirty="0" smtClean="0"/>
              <a:t>Australia</a:t>
            </a:r>
            <a:endParaRPr lang="en-US" dirty="0"/>
          </a:p>
        </p:txBody>
      </p:sp>
      <p:pic>
        <p:nvPicPr>
          <p:cNvPr id="5" name="Content Placeholder 4" descr="Australia1880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123" r="-22880" b="1"/>
          <a:stretch/>
        </p:blipFill>
        <p:spPr>
          <a:xfrm>
            <a:off x="1854200" y="911130"/>
            <a:ext cx="6713538" cy="53086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8384" y="1263462"/>
            <a:ext cx="3657600" cy="552638"/>
          </a:xfrm>
        </p:spPr>
        <p:txBody>
          <a:bodyPr/>
          <a:lstStyle/>
          <a:p>
            <a:r>
              <a:rPr lang="en-US" dirty="0" smtClean="0"/>
              <a:t>Late 19</a:t>
            </a:r>
            <a:r>
              <a:rPr lang="en-US" baseline="30000" dirty="0" smtClean="0"/>
              <a:t>th</a:t>
            </a:r>
            <a:r>
              <a:rPr lang="en-US" dirty="0" smtClean="0"/>
              <a:t> Century</a:t>
            </a:r>
            <a:endParaRPr lang="en-US" dirty="0"/>
          </a:p>
        </p:txBody>
      </p:sp>
      <p:pic>
        <p:nvPicPr>
          <p:cNvPr id="3" name="Picture 2" descr="Australia1880cyclon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200" y="1753874"/>
            <a:ext cx="5463015" cy="447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70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Clement L. Wragge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3886124" y="1828800"/>
            <a:ext cx="4474539" cy="3654576"/>
          </a:xfrm>
        </p:spPr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Born in Stourbridge, England in 1852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Orphaned at 5 years old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Raised by his aunts and uncles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Educated at Alleyne’s Grammar School and the Belvedere school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Took Latin and classics in Cornwall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Studied for the law at Lincoln’s Inn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After a world trip decided instead to study natural sciences and weather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8939" r="18939"/>
          <a:stretch>
            <a:fillRect/>
          </a:stretch>
        </p:blipFill>
        <p:spPr/>
      </p:pic>
      <p:sp>
        <p:nvSpPr>
          <p:cNvPr id="4" name="TextBox 3"/>
          <p:cNvSpPr txBox="1"/>
          <p:nvPr/>
        </p:nvSpPr>
        <p:spPr>
          <a:xfrm>
            <a:off x="188253" y="6350233"/>
            <a:ext cx="14798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D7EEFB"/>
                </a:solidFill>
              </a:rPr>
              <a:t>John Oxley Library</a:t>
            </a:r>
            <a:endParaRPr lang="en-US" sz="1200" dirty="0">
              <a:solidFill>
                <a:srgbClr val="D7EE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604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Clement L. Wragge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3886124" y="1828800"/>
            <a:ext cx="4474539" cy="3654576"/>
          </a:xfrm>
        </p:spPr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Set up weather stations in North Staffordshire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Wrote weekly for local newspapers and articles for the </a:t>
            </a:r>
            <a:r>
              <a:rPr lang="en-US" i="1" dirty="0" smtClean="0"/>
              <a:t>Midland Naturalist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Established mountain observatory on top of Ben Nevis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Earned a Gold Medal from the Scottish Meteorological Society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Moved with his family to Australia 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8939" r="18939"/>
          <a:stretch>
            <a:fillRect/>
          </a:stretch>
        </p:blipFill>
        <p:spPr/>
      </p:pic>
      <p:sp>
        <p:nvSpPr>
          <p:cNvPr id="6" name="TextBox 5"/>
          <p:cNvSpPr txBox="1"/>
          <p:nvPr/>
        </p:nvSpPr>
        <p:spPr>
          <a:xfrm>
            <a:off x="188253" y="6350233"/>
            <a:ext cx="14798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D7EEFB"/>
                </a:solidFill>
              </a:rPr>
              <a:t>John Oxley Library</a:t>
            </a:r>
            <a:endParaRPr lang="en-US" sz="1200" dirty="0">
              <a:solidFill>
                <a:srgbClr val="D7EE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485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Clement L. Wragge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3886124" y="1828799"/>
            <a:ext cx="4474539" cy="4370237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Set up weather stations in South Australia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Founding member of the Royal Meteorological Society of Australia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 1887 hired by Queensland government to establish a weather service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Set up an extensive network of stations around Queensland and a system of storm signals to warn shipping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Established an observatory atop Mounts </a:t>
            </a:r>
            <a:r>
              <a:rPr lang="en-US" dirty="0" smtClean="0"/>
              <a:t>Lofty, Wellington </a:t>
            </a:r>
            <a:r>
              <a:rPr lang="en-US" dirty="0"/>
              <a:t>and Kosciuszko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Expanded the scope of his forecasts to include other colonies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Bylined his bulletins “Chief Weather Bureau, Brisbane”  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8939" r="18939"/>
          <a:stretch>
            <a:fillRect/>
          </a:stretch>
        </p:blipFill>
        <p:spPr/>
      </p:pic>
      <p:sp>
        <p:nvSpPr>
          <p:cNvPr id="6" name="TextBox 5"/>
          <p:cNvSpPr txBox="1"/>
          <p:nvPr/>
        </p:nvSpPr>
        <p:spPr>
          <a:xfrm>
            <a:off x="188253" y="6350233"/>
            <a:ext cx="14798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D7EEFB"/>
                </a:solidFill>
              </a:rPr>
              <a:t>John Oxley Library</a:t>
            </a:r>
            <a:endParaRPr lang="en-US" sz="1200" dirty="0">
              <a:solidFill>
                <a:srgbClr val="D7EE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293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681" y="590550"/>
            <a:ext cx="4094384" cy="1162050"/>
          </a:xfrm>
        </p:spPr>
        <p:txBody>
          <a:bodyPr/>
          <a:lstStyle/>
          <a:p>
            <a:r>
              <a:rPr lang="en-US" dirty="0" smtClean="0"/>
              <a:t>Clement L. Wragge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rcRect l="24216" r="24216"/>
          <a:stretch>
            <a:fillRect/>
          </a:stretch>
        </p:blipFill>
        <p:spPr>
          <a:xfrm>
            <a:off x="4897438" y="965200"/>
            <a:ext cx="3281362" cy="46736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 algn="l">
              <a:buFont typeface="Arial"/>
              <a:buChar char="•"/>
            </a:pPr>
            <a:r>
              <a:rPr lang="en-US" dirty="0" smtClean="0"/>
              <a:t>Purchased six Stiger vortex cannon for Queensland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Fired a blank charge which produced an enormous smoke ring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Supposed to dissipate hailstorms and produce rain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897438" y="5070107"/>
            <a:ext cx="14798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4"/>
                </a:solidFill>
              </a:rPr>
              <a:t>John Oxley Library</a:t>
            </a:r>
            <a:endParaRPr lang="en-US" sz="12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085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128" y="590550"/>
            <a:ext cx="4164936" cy="1162050"/>
          </a:xfrm>
        </p:spPr>
        <p:txBody>
          <a:bodyPr/>
          <a:lstStyle/>
          <a:p>
            <a:r>
              <a:rPr lang="en-US" dirty="0" smtClean="0"/>
              <a:t>Clement L. Wragge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1814" b="1814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464" y="1816099"/>
            <a:ext cx="3657600" cy="4232275"/>
          </a:xfrm>
        </p:spPr>
        <p:txBody>
          <a:bodyPr>
            <a:normAutofit fontScale="92500" lnSpcReduction="20000"/>
          </a:bodyPr>
          <a:lstStyle/>
          <a:p>
            <a:pPr marL="285750" indent="-285750" algn="l">
              <a:buFont typeface="Arial"/>
              <a:buChar char="•"/>
            </a:pPr>
            <a:r>
              <a:rPr lang="en-US" dirty="0" smtClean="0"/>
              <a:t>Aussies nicknamed him ‘Inclement’ Wragge and ‘Wet’ Wragge due to heavy rains early in his service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/>
              <a:t>Wrote his forecast in a conversational style filled with literary </a:t>
            </a:r>
            <a:r>
              <a:rPr lang="en-US" dirty="0" smtClean="0"/>
              <a:t>allusions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In 1894 began to label extratropical cyclones with Hebrew letters and tropical </a:t>
            </a:r>
            <a:r>
              <a:rPr lang="en-US" dirty="0"/>
              <a:t>cyclones with Greek letters </a:t>
            </a:r>
            <a:endParaRPr lang="en-US" dirty="0" smtClean="0"/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Hoped that names would help public track storms and remember which cyclones </a:t>
            </a:r>
            <a:r>
              <a:rPr lang="en-US" dirty="0"/>
              <a:t>caused </a:t>
            </a:r>
            <a:r>
              <a:rPr lang="en-US" dirty="0" smtClean="0"/>
              <a:t>damage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Cyclone </a:t>
            </a:r>
            <a:r>
              <a:rPr lang="en-US" dirty="0"/>
              <a:t>Mu 1895 and Cyclone Sigma 1896</a:t>
            </a:r>
          </a:p>
          <a:p>
            <a:pPr marL="285750" indent="-285750" algn="l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626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128" y="590550"/>
            <a:ext cx="4164936" cy="1162050"/>
          </a:xfrm>
        </p:spPr>
        <p:txBody>
          <a:bodyPr/>
          <a:lstStyle/>
          <a:p>
            <a:r>
              <a:rPr lang="en-US" dirty="0" smtClean="0"/>
              <a:t>Clement L. Wragge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 algn="l">
              <a:buFont typeface="Arial"/>
              <a:buChar char="•"/>
            </a:pPr>
            <a:r>
              <a:rPr lang="en-US" dirty="0" smtClean="0"/>
              <a:t>By 1896 he had gone through the Hebrew and Ethiopian alphabets and was starting on Illyrian letters for ‘Antarctic’ cyclones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Decided to name extratropical storms after personal and place names drawn from classical literature and the Bible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Examples “Xerxes”, “Typhon”, and “Sychem”</a:t>
            </a:r>
            <a:endParaRPr lang="en-US" dirty="0"/>
          </a:p>
        </p:txBody>
      </p:sp>
      <p:pic>
        <p:nvPicPr>
          <p:cNvPr id="6" name="Content Placeholder 5" descr="Wragge1895Letters.tif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6" b="44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80373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128" y="590550"/>
            <a:ext cx="4164936" cy="1162050"/>
          </a:xfrm>
        </p:spPr>
        <p:txBody>
          <a:bodyPr/>
          <a:lstStyle/>
          <a:p>
            <a:r>
              <a:rPr lang="en-US" dirty="0" smtClean="0"/>
              <a:t>Clement L. Wragge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marL="285750" indent="-285750" algn="l">
              <a:buFont typeface="Arial"/>
              <a:buChar char="•"/>
            </a:pPr>
            <a:r>
              <a:rPr lang="en-US" dirty="0" smtClean="0"/>
              <a:t>For tropical cyclones he chose women’s names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Particularly the “soft dulcet names of the dusky beauties of the South Sea Islands”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Hoped to encourage Australian women to name their daughters with these “pretty, bubbling” appellations rather than ‘Susan’ or ‘Jane’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Notable examples Cyclone Eline 1898, Cyclone Mahina 1899, and Cyclone Leonta 1903</a:t>
            </a:r>
            <a:endParaRPr lang="en-US" dirty="0"/>
          </a:p>
        </p:txBody>
      </p:sp>
      <p:pic>
        <p:nvPicPr>
          <p:cNvPr id="5" name="Content Placeholder 4" descr="WraggeDilcet.tif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6565" b="-66565"/>
          <a:stretch>
            <a:fillRect/>
          </a:stretch>
        </p:blipFill>
        <p:spPr>
          <a:xfrm>
            <a:off x="4908380" y="1160947"/>
            <a:ext cx="3542658" cy="5697053"/>
          </a:xfrm>
        </p:spPr>
      </p:pic>
      <p:pic>
        <p:nvPicPr>
          <p:cNvPr id="7" name="Picture 6" descr="WraggeDilcet2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819" y="1160947"/>
            <a:ext cx="3886200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48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3" y="1828800"/>
            <a:ext cx="7583487" cy="142695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Several emails prompted closer examination of subject</a:t>
            </a:r>
          </a:p>
          <a:p>
            <a:r>
              <a:rPr lang="en-US" dirty="0" smtClean="0"/>
              <a:t>Most references were either inadequate or inaccurate</a:t>
            </a:r>
          </a:p>
          <a:p>
            <a:r>
              <a:rPr lang="en-US" dirty="0" smtClean="0"/>
              <a:t>Will update our TCFAQ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66777" y="3351512"/>
            <a:ext cx="676288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D7EEFB"/>
                </a:solidFill>
              </a:rPr>
              <a:t>Acknowledgments</a:t>
            </a:r>
            <a:endParaRPr lang="en-US" sz="3200" dirty="0">
              <a:solidFill>
                <a:srgbClr val="D7EEFB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17959" y="4072212"/>
            <a:ext cx="70854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Gloria Aversano, José Colon, Neil Frank, Andy Hagen, Diana Kohnke, Chris Landsea, Charlie Neumann, Bryan Norcross, Gary Padgett, John Pavone, Linda Pikula, David Reade, and Liz Skilton</a:t>
            </a:r>
            <a:endParaRPr lang="en-US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553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389" y="590550"/>
            <a:ext cx="4003675" cy="1162050"/>
          </a:xfrm>
        </p:spPr>
        <p:txBody>
          <a:bodyPr/>
          <a:lstStyle/>
          <a:p>
            <a:r>
              <a:rPr lang="en-US" sz="3200" dirty="0" smtClean="0"/>
              <a:t>Cyclone Mahina 1899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rcRect t="-36913" b="-36913"/>
          <a:stretch>
            <a:fillRect/>
          </a:stretch>
        </p:blipFill>
        <p:spPr>
          <a:xfrm>
            <a:off x="4693023" y="154963"/>
            <a:ext cx="3657600" cy="5308787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4729" y="1816100"/>
            <a:ext cx="3920657" cy="3822700"/>
          </a:xfrm>
        </p:spPr>
        <p:txBody>
          <a:bodyPr/>
          <a:lstStyle/>
          <a:p>
            <a:pPr marL="285750" indent="-285750" algn="l">
              <a:buFont typeface="Arial"/>
              <a:buChar char="•"/>
            </a:pPr>
            <a:r>
              <a:rPr lang="en-US" dirty="0" smtClean="0"/>
              <a:t>Killed ~400 people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Destroyed the pearling fleet anchored in Bathurst Bay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World record storm surge of 13 meters (42 feet)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Recent scholarship points to a surge of about 5 meters (16 feet)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Wave run-up responsible for depositing porpoises on 14 meter cliffs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344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Australia United 1901</a:t>
            </a:r>
            <a:endParaRPr lang="en-US" dirty="0"/>
          </a:p>
        </p:txBody>
      </p:sp>
      <p:pic>
        <p:nvPicPr>
          <p:cNvPr id="4" name="Content Placeholder 3" descr="Australia1880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786" r="-28786"/>
          <a:stretch>
            <a:fillRect/>
          </a:stretch>
        </p:blipFill>
        <p:spPr>
          <a:xfrm>
            <a:off x="650258" y="1622837"/>
            <a:ext cx="7954583" cy="4414893"/>
          </a:xfrm>
        </p:spPr>
      </p:pic>
    </p:spTree>
    <p:extLst>
      <p:ext uri="{BB962C8B-B14F-4D97-AF65-F5344CB8AC3E}">
        <p14:creationId xmlns:p14="http://schemas.microsoft.com/office/powerpoint/2010/main" val="2503776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Australia United 1901</a:t>
            </a:r>
            <a:endParaRPr lang="en-US" dirty="0"/>
          </a:p>
        </p:txBody>
      </p:sp>
      <p:pic>
        <p:nvPicPr>
          <p:cNvPr id="4" name="Content Placeholder 3" descr="Australia1880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786" r="-28786"/>
          <a:stretch>
            <a:fillRect/>
          </a:stretch>
        </p:blipFill>
        <p:spPr>
          <a:xfrm>
            <a:off x="650258" y="1622837"/>
            <a:ext cx="7954583" cy="4414893"/>
          </a:xfrm>
        </p:spPr>
      </p:pic>
      <p:pic>
        <p:nvPicPr>
          <p:cNvPr id="3" name="Picture 2" descr="Australia19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551" y="1619230"/>
            <a:ext cx="5052338" cy="4418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09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2785" y="533400"/>
            <a:ext cx="4175768" cy="1252538"/>
          </a:xfrm>
        </p:spPr>
        <p:txBody>
          <a:bodyPr/>
          <a:lstStyle/>
          <a:p>
            <a:r>
              <a:rPr lang="en-US" dirty="0" smtClean="0"/>
              <a:t>Clement L. Wragge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14667" b="14667"/>
          <a:stretch>
            <a:fillRect/>
          </a:stretch>
        </p:blipFill>
        <p:spPr>
          <a:xfrm flipH="1">
            <a:off x="767493" y="1785938"/>
            <a:ext cx="3657600" cy="3657601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Advocated a federal meteorological bureau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Instead had to reorganize his weather bureau into a semi-private service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Persuaded other states to contribute and sold forecasts to the newspapers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Grew bitter about federal politicians and began naming Antarctic cyclones after them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Named storms after Alfred </a:t>
            </a:r>
            <a:r>
              <a:rPr lang="en-US" dirty="0" err="1" smtClean="0"/>
              <a:t>Deakin</a:t>
            </a:r>
            <a:r>
              <a:rPr lang="en-US" dirty="0" smtClean="0"/>
              <a:t>, Edmond Barton, and Charles Kingston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69839" y="5027170"/>
            <a:ext cx="14798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John Oxley Library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94042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231" y="590550"/>
            <a:ext cx="4172627" cy="1162050"/>
          </a:xfrm>
        </p:spPr>
        <p:txBody>
          <a:bodyPr/>
          <a:lstStyle/>
          <a:p>
            <a:r>
              <a:rPr lang="en-US" dirty="0" smtClean="0"/>
              <a:t>Alfred H. B. Conroy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 algn="l">
              <a:buFont typeface="Arial"/>
              <a:buChar char="•"/>
            </a:pPr>
            <a:r>
              <a:rPr lang="en-US" dirty="0" smtClean="0"/>
              <a:t>MP for Werriwa NSW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Argued against federal subsidies for state weather services’ telegraph fees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Disparaged Wragge as a ‘Hottentot rain god’ and ‘an advertising scientist’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683" t="1932" r="2351" b="498"/>
          <a:stretch/>
        </p:blipFill>
        <p:spPr>
          <a:xfrm>
            <a:off x="4827749" y="816459"/>
            <a:ext cx="3436875" cy="5231916"/>
          </a:xfrm>
        </p:spPr>
      </p:pic>
      <p:sp>
        <p:nvSpPr>
          <p:cNvPr id="8" name="TextBox 7"/>
          <p:cNvSpPr txBox="1"/>
          <p:nvPr/>
        </p:nvSpPr>
        <p:spPr>
          <a:xfrm>
            <a:off x="5009168" y="5697667"/>
            <a:ext cx="21244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4"/>
                </a:solidFill>
              </a:rPr>
              <a:t>National Library of Australia</a:t>
            </a:r>
            <a:endParaRPr lang="en-US" sz="12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625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Named a midlatitude cyclone ‘Conroy’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“Conroy, looking black and suspicious”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“… we shall watch his movements with abnormal interest.”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pic>
        <p:nvPicPr>
          <p:cNvPr id="6" name="Picture Placeholder 5" descr="WraggeConroy.tiff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1127" b="-41127"/>
          <a:stretch>
            <a:fillRect/>
          </a:stretch>
        </p:blipFill>
        <p:spPr/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Clement L. Wragge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671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Named a midlatitude cyclone ‘Conroy’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“Conroy, looking black and suspicious”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“</a:t>
            </a:r>
            <a:r>
              <a:rPr lang="en-US" dirty="0"/>
              <a:t>… we shall watch his movements with abnormal interest.</a:t>
            </a:r>
            <a:r>
              <a:rPr lang="en-US" dirty="0" smtClean="0"/>
              <a:t>”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Moved his Stiger Vortex Cannon west for rain experiments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“…we shall keenly enjoy the fun of bombarding him.”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Clement L. Wragge</a:t>
            </a:r>
            <a:endParaRPr lang="en-US" dirty="0"/>
          </a:p>
        </p:txBody>
      </p:sp>
      <p:pic>
        <p:nvPicPr>
          <p:cNvPr id="4" name="Picture Placeholder 3" descr="WraggeStigerConroy.tiff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149" b="-351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24796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231" y="590550"/>
            <a:ext cx="4172627" cy="1162050"/>
          </a:xfrm>
        </p:spPr>
        <p:txBody>
          <a:bodyPr/>
          <a:lstStyle/>
          <a:p>
            <a:r>
              <a:rPr lang="en-US" dirty="0" smtClean="0"/>
              <a:t>Alfred H. B. Conroy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 algn="l">
              <a:buFont typeface="Arial"/>
              <a:buChar char="•"/>
            </a:pPr>
            <a:r>
              <a:rPr lang="en-US" dirty="0" smtClean="0"/>
              <a:t>Questioned Wragge’s scientific integrity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Said he attributed rain from one cyclone to another so his forecasts would verify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Voted to end any federal support for state weather services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683" t="1932" r="2351" b="498"/>
          <a:stretch/>
        </p:blipFill>
        <p:spPr>
          <a:xfrm>
            <a:off x="4827749" y="816459"/>
            <a:ext cx="3436875" cy="5231916"/>
          </a:xfrm>
        </p:spPr>
      </p:pic>
      <p:sp>
        <p:nvSpPr>
          <p:cNvPr id="8" name="TextBox 7"/>
          <p:cNvSpPr txBox="1"/>
          <p:nvPr/>
        </p:nvSpPr>
        <p:spPr>
          <a:xfrm>
            <a:off x="5009168" y="5697667"/>
            <a:ext cx="21244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4"/>
                </a:solidFill>
              </a:rPr>
              <a:t>National Library of Australia</a:t>
            </a:r>
            <a:endParaRPr lang="en-US" sz="12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899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Named a cyclone ‘</a:t>
            </a:r>
            <a:r>
              <a:rPr lang="en-US" dirty="0"/>
              <a:t>W</a:t>
            </a:r>
            <a:r>
              <a:rPr lang="en-US" dirty="0" smtClean="0"/>
              <a:t>erriwa’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State support for his weather bureau dried up within the year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Closed down July 1903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Gave lectures on weather forecasting and magic lantern slide shows on astronomy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Set up a weather observatory in New Caledonia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 1908 new federal Bureau of Meteorology director…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Clement L. Wragge</a:t>
            </a:r>
            <a:endParaRPr lang="en-US" dirty="0"/>
          </a:p>
        </p:txBody>
      </p:sp>
      <p:pic>
        <p:nvPicPr>
          <p:cNvPr id="6" name="Picture Placeholder 5" descr="Wragge1903Goodbye.tiff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3822" b="-438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01720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231" y="590550"/>
            <a:ext cx="4172627" cy="1162050"/>
          </a:xfrm>
        </p:spPr>
        <p:txBody>
          <a:bodyPr/>
          <a:lstStyle/>
          <a:p>
            <a:r>
              <a:rPr lang="en-US" dirty="0" smtClean="0"/>
              <a:t>Henry A. Hunt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 algn="l">
              <a:buFont typeface="Arial"/>
              <a:buChar char="•"/>
            </a:pPr>
            <a:r>
              <a:rPr lang="en-US" dirty="0" smtClean="0"/>
              <a:t>The decidedly less flamboyant and less controversial English meteorologist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Naming scheme for cyclones fell into disuse.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Wragge traveled the South Seas, wrote a book about it, and settled in Auckland, New Zealand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/>
          <a:srcRect t="-22572" b="-22572"/>
          <a:stretch>
            <a:fillRect/>
          </a:stretch>
        </p:blipFill>
        <p:spPr>
          <a:xfrm>
            <a:off x="4693023" y="364480"/>
            <a:ext cx="3657600" cy="53087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8143" y="4377222"/>
            <a:ext cx="17491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Bureau of Meteorology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326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heOnionHurricane.tif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638" r="-78638"/>
          <a:stretch>
            <a:fillRect/>
          </a:stretch>
        </p:blipFill>
        <p:spPr>
          <a:xfrm>
            <a:off x="-724362" y="473919"/>
            <a:ext cx="10192077" cy="5656730"/>
          </a:xfrm>
        </p:spPr>
      </p:pic>
    </p:spTree>
    <p:extLst>
      <p:ext uri="{BB962C8B-B14F-4D97-AF65-F5344CB8AC3E}">
        <p14:creationId xmlns:p14="http://schemas.microsoft.com/office/powerpoint/2010/main" val="3031406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783" y="590550"/>
            <a:ext cx="3953281" cy="1162050"/>
          </a:xfrm>
        </p:spPr>
        <p:txBody>
          <a:bodyPr/>
          <a:lstStyle/>
          <a:p>
            <a:r>
              <a:rPr lang="en-US" sz="2800" dirty="0" smtClean="0"/>
              <a:t>Gone but not forgotten</a:t>
            </a:r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 algn="l">
              <a:buFont typeface="Arial"/>
              <a:buChar char="•"/>
            </a:pPr>
            <a:r>
              <a:rPr lang="en-US" dirty="0" smtClean="0"/>
              <a:t>Wragge’s naming scheme occasional mentions in the press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1935 editorial advocating a restoration of the procedure siting Cyclone Pokol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Mentioned in Sir Napier Shaw’s “Manual of Meteorology”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Not endorsing </a:t>
            </a:r>
            <a:r>
              <a:rPr lang="en-US" dirty="0" err="1" smtClean="0"/>
              <a:t>Wragge’s</a:t>
            </a:r>
            <a:r>
              <a:rPr lang="en-US" dirty="0" smtClean="0"/>
              <a:t> practice, likened it to child naming waves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/>
          <a:srcRect l="13277" r="13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78686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AFPAO5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0" r="10830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783" y="590550"/>
            <a:ext cx="3953281" cy="1162050"/>
          </a:xfrm>
        </p:spPr>
        <p:txBody>
          <a:bodyPr/>
          <a:lstStyle/>
          <a:p>
            <a:r>
              <a:rPr lang="en-US" sz="2800" dirty="0" smtClean="0"/>
              <a:t>Gone but not forgotten</a:t>
            </a:r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 algn="l">
              <a:buFont typeface="Arial"/>
              <a:buChar char="•"/>
            </a:pPr>
            <a:r>
              <a:rPr lang="en-US" dirty="0" smtClean="0"/>
              <a:t>Edward B. Buxton, Pan American meteorologist is assigned to Auckland to study weather on possible Hawai'i to New Zealand route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Hears about Wragge’s naming scheme and adopts it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Joins Army Air Corps when US enters World War II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908380" y="5638800"/>
            <a:ext cx="838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USAAF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644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4912" y="927336"/>
            <a:ext cx="4320107" cy="545440"/>
          </a:xfrm>
        </p:spPr>
        <p:txBody>
          <a:bodyPr/>
          <a:lstStyle/>
          <a:p>
            <a:r>
              <a:rPr lang="en-US" dirty="0" smtClean="0"/>
              <a:t>George R. Stewart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4133" r="4133"/>
          <a:stretch>
            <a:fillRect/>
          </a:stretch>
        </p:blipFill>
        <p:spPr>
          <a:xfrm>
            <a:off x="681656" y="739588"/>
            <a:ext cx="3657600" cy="5308787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81539" y="1514841"/>
            <a:ext cx="3657600" cy="4362779"/>
          </a:xfrm>
        </p:spPr>
        <p:txBody>
          <a:bodyPr>
            <a:normAutofit lnSpcReduction="10000"/>
          </a:bodyPr>
          <a:lstStyle/>
          <a:p>
            <a:pPr marL="285750" indent="-285750" algn="l">
              <a:buFont typeface="Arial"/>
              <a:buChar char="•"/>
            </a:pPr>
            <a:r>
              <a:rPr lang="en-US" dirty="0" smtClean="0"/>
              <a:t>U Cal Berkeley English professor and novelist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On sabbatical in Mexico 1937-38 finishing his novel “Doctor’s Oral”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Read about midlatitude storm lashing California in local newspapers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Found that reading about his home state in foreign papers in a foreign language gave him a detached perspective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Decide to write a novel about a storm lashing the California coast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564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4912" y="927336"/>
            <a:ext cx="4320107" cy="545440"/>
          </a:xfrm>
        </p:spPr>
        <p:txBody>
          <a:bodyPr/>
          <a:lstStyle/>
          <a:p>
            <a:r>
              <a:rPr lang="en-US" dirty="0" smtClean="0"/>
              <a:t>George R. Stewart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rcRect l="4133" r="4133"/>
          <a:stretch>
            <a:fillRect/>
          </a:stretch>
        </p:blipFill>
        <p:spPr>
          <a:xfrm>
            <a:off x="681656" y="739588"/>
            <a:ext cx="3657600" cy="5308787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81539" y="1514841"/>
            <a:ext cx="3657600" cy="4362779"/>
          </a:xfrm>
        </p:spPr>
        <p:txBody>
          <a:bodyPr>
            <a:normAutofit lnSpcReduction="10000"/>
          </a:bodyPr>
          <a:lstStyle/>
          <a:p>
            <a:pPr marL="285750" indent="-285750" algn="l">
              <a:buFont typeface="Arial"/>
              <a:buChar char="•"/>
            </a:pPr>
            <a:r>
              <a:rPr lang="en-US" dirty="0" smtClean="0"/>
              <a:t>Frequently visited the San Francisco Weather Bureau office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Read Shaw’s “Manual of Meteorology”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Learned of Bjerknes’ life cycle of polar storms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Saw storm at novel’s center as a character in the story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Read Shaw’s account of Wragge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Thought a name would make storm a character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He called the storm Maria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Human characters not named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594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“Storm”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rcRect l="15550" r="15550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 algn="l">
              <a:buFont typeface="Arial"/>
              <a:buChar char="•"/>
            </a:pPr>
            <a:r>
              <a:rPr lang="en-US" dirty="0" smtClean="0"/>
              <a:t>Published by Random House in November 1941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Book-of-the-Month club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Positive reviews </a:t>
            </a:r>
            <a:r>
              <a:rPr lang="en-US" i="1" dirty="0" smtClean="0"/>
              <a:t>in New York Times</a:t>
            </a:r>
            <a:r>
              <a:rPr lang="en-US" dirty="0" smtClean="0"/>
              <a:t> and </a:t>
            </a:r>
            <a:r>
              <a:rPr lang="en-US" i="1" dirty="0" smtClean="0"/>
              <a:t>BAMS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Book signing tour and movie rights auction cancelled after Pearl Harbor attack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Tens of thousands of copies sold including a special edition for GIs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874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World War II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3090" b="42698"/>
          <a:stretch/>
        </p:blipFill>
        <p:spPr>
          <a:xfrm>
            <a:off x="1748332" y="1663157"/>
            <a:ext cx="6029543" cy="3346472"/>
          </a:xfrm>
        </p:spPr>
      </p:pic>
      <p:sp>
        <p:nvSpPr>
          <p:cNvPr id="5" name="TextBox 4"/>
          <p:cNvSpPr txBox="1"/>
          <p:nvPr/>
        </p:nvSpPr>
        <p:spPr>
          <a:xfrm>
            <a:off x="1935132" y="4551194"/>
            <a:ext cx="2185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University of Chicago Library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58275" y="5060028"/>
            <a:ext cx="73102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Meteorology cadet programs established at MIT, Univ. Chicago,</a:t>
            </a:r>
          </a:p>
          <a:p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New York University, UCLA, and Cal Tech.  All focused on midlatitude</a:t>
            </a:r>
          </a:p>
          <a:p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weather </a:t>
            </a: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and </a:t>
            </a:r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all but </a:t>
            </a: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Cal Tech </a:t>
            </a:r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emphasized theoretical </a:t>
            </a: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training not </a:t>
            </a:r>
            <a:endParaRPr lang="en-US" dirty="0" smtClean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f</a:t>
            </a:r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orecasting.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564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7854" y="1179038"/>
            <a:ext cx="6762749" cy="615928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Institute of Tropical Meteorology</a:t>
            </a:r>
            <a:endParaRPr lang="en-US" sz="32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27153" y="2055512"/>
            <a:ext cx="3767012" cy="3684869"/>
          </a:xfrm>
        </p:spPr>
        <p:txBody>
          <a:bodyPr/>
          <a:lstStyle/>
          <a:p>
            <a:pPr marL="285750" indent="-285750" algn="l">
              <a:buFont typeface="Arial"/>
              <a:buChar char="•"/>
            </a:pPr>
            <a:r>
              <a:rPr lang="en-US" dirty="0" smtClean="0"/>
              <a:t>To improve tropical forecasting a joint institute between Univ. Chicago and Univ. of Puerto Rico was formed in 1943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Clarence Palmer, Herbert Riehl, and Gordon Dunn instructors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Emphasis on tropical weather and tropical cyclones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Use of aerial reconnaissance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Reid Bryson graduates in 1944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712" y="2155060"/>
            <a:ext cx="4427441" cy="32859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5201" y="4266344"/>
            <a:ext cx="2048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D7EEFB"/>
                </a:solidFill>
              </a:rPr>
              <a:t>Universidad de Puerto Rico</a:t>
            </a:r>
            <a:endParaRPr lang="en-US" sz="1200" dirty="0">
              <a:solidFill>
                <a:srgbClr val="D7EE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601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AFPAO3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" r="1725"/>
          <a:stretch/>
        </p:blipFill>
        <p:spPr>
          <a:xfrm>
            <a:off x="2711200" y="1661592"/>
            <a:ext cx="4152469" cy="339843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Saipan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862383" y="4551194"/>
            <a:ext cx="13231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Clifford Erickson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58275" y="5060028"/>
            <a:ext cx="73789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In 1944, a forward weather center was established by the USAAF on </a:t>
            </a:r>
          </a:p>
          <a:p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the island of Saipan to forecast weather for bombing raids on Japan.</a:t>
            </a:r>
          </a:p>
          <a:p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Reid assigned as tropical expert. E.B. Buxton was forecast expert.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186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AFPAO4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765" r="-20765"/>
          <a:stretch>
            <a:fillRect/>
          </a:stretch>
        </p:blipFill>
        <p:spPr>
          <a:xfrm>
            <a:off x="1713398" y="1627205"/>
            <a:ext cx="5954115" cy="330460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Saipan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922855" y="4412694"/>
            <a:ext cx="1147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Lester Gaynor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58275" y="5060028"/>
            <a:ext cx="73709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Bryson began the difficult task of detecting typhoons using minimal</a:t>
            </a:r>
          </a:p>
          <a:p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data from wide regions of the ocean.  Everyone had read George </a:t>
            </a:r>
          </a:p>
          <a:p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Stewart’s “Storm”, and Buxton knew about </a:t>
            </a:r>
            <a:r>
              <a:rPr lang="en-US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Wragge</a:t>
            </a:r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, so naturally they </a:t>
            </a:r>
          </a:p>
          <a:p>
            <a:r>
              <a:rPr lang="en-US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began naming storms after their wives and sweethearts.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789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Typhoon Cobra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Cmdr. George Kosco, Halsey’s chief aerologist, labeled December 1944 typhoon “Cobra”</a:t>
            </a:r>
          </a:p>
          <a:p>
            <a:r>
              <a:rPr lang="en-US" dirty="0" smtClean="0"/>
              <a:t>Also called June 1945 typhoon “Viper”</a:t>
            </a:r>
          </a:p>
          <a:p>
            <a:r>
              <a:rPr lang="en-US" dirty="0" smtClean="0"/>
              <a:t>Unknown if these code names were used in operations or made up for his 1967 book.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24912" b="-24912"/>
          <a:stretch>
            <a:fillRect/>
          </a:stretch>
        </p:blipFill>
        <p:spPr>
          <a:xfrm>
            <a:off x="4688541" y="1425388"/>
            <a:ext cx="3657600" cy="4219575"/>
          </a:xfrm>
        </p:spPr>
      </p:pic>
      <p:sp>
        <p:nvSpPr>
          <p:cNvPr id="6" name="TextBox 5"/>
          <p:cNvSpPr txBox="1"/>
          <p:nvPr/>
        </p:nvSpPr>
        <p:spPr>
          <a:xfrm>
            <a:off x="4968853" y="4578816"/>
            <a:ext cx="8643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U.S. Navy</a:t>
            </a:r>
            <a:endParaRPr lang="en-US" sz="12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776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82856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Derivation of the word “hurricane”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256" y="1828800"/>
            <a:ext cx="2842224" cy="4208930"/>
          </a:xfrm>
        </p:spPr>
        <p:txBody>
          <a:bodyPr>
            <a:normAutofit/>
          </a:bodyPr>
          <a:lstStyle/>
          <a:p>
            <a:r>
              <a:rPr lang="en-US" dirty="0" smtClean="0"/>
              <a:t>Hurakán or Hunrakán: “One leg”</a:t>
            </a:r>
          </a:p>
          <a:p>
            <a:r>
              <a:rPr lang="en-US" dirty="0" smtClean="0"/>
              <a:t>One of the creator gods of ancient Maya</a:t>
            </a:r>
          </a:p>
          <a:p>
            <a:r>
              <a:rPr lang="en-US" i="1" dirty="0" smtClean="0"/>
              <a:t>Popol Vuh </a:t>
            </a:r>
            <a:r>
              <a:rPr lang="en-US" dirty="0" smtClean="0"/>
              <a:t>codex: Destroyed race of wooden men by a terrible storm</a:t>
            </a:r>
          </a:p>
        </p:txBody>
      </p:sp>
      <p:pic>
        <p:nvPicPr>
          <p:cNvPr id="4" name="Picture 3" descr="Huraka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494" y="1298657"/>
            <a:ext cx="3705524" cy="494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6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West Pacific 1945</a:t>
            </a:r>
            <a:endParaRPr lang="en-US" dirty="0"/>
          </a:p>
        </p:txBody>
      </p:sp>
      <p:pic>
        <p:nvPicPr>
          <p:cNvPr id="6" name="Content Placeholder 5" descr="Saipan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65" r="-9365"/>
          <a:stretch>
            <a:fillRect/>
          </a:stretch>
        </p:blipFill>
        <p:spPr>
          <a:xfrm>
            <a:off x="779463" y="1637285"/>
            <a:ext cx="7583487" cy="4208930"/>
          </a:xfrm>
        </p:spPr>
      </p:pic>
    </p:spTree>
    <p:extLst>
      <p:ext uri="{BB962C8B-B14F-4D97-AF65-F5344CB8AC3E}">
        <p14:creationId xmlns:p14="http://schemas.microsoft.com/office/powerpoint/2010/main" val="569192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West Pacific 1945</a:t>
            </a:r>
            <a:endParaRPr lang="en-US" dirty="0"/>
          </a:p>
        </p:txBody>
      </p:sp>
      <p:pic>
        <p:nvPicPr>
          <p:cNvPr id="6" name="Content Placeholder 5" descr="Saipan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65" r="-9365"/>
          <a:stretch>
            <a:fillRect/>
          </a:stretch>
        </p:blipFill>
        <p:spPr>
          <a:xfrm>
            <a:off x="779463" y="1637285"/>
            <a:ext cx="7583487" cy="4208930"/>
          </a:xfrm>
        </p:spPr>
      </p:pic>
      <p:pic>
        <p:nvPicPr>
          <p:cNvPr id="3" name="Picture 2" descr="Gua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797" y="1637285"/>
            <a:ext cx="6369807" cy="420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061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West Pacific 1945</a:t>
            </a:r>
            <a:endParaRPr lang="en-US" dirty="0"/>
          </a:p>
        </p:txBody>
      </p:sp>
      <p:pic>
        <p:nvPicPr>
          <p:cNvPr id="6" name="Content Placeholder 5" descr="Saipan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65" r="-9365"/>
          <a:stretch>
            <a:fillRect/>
          </a:stretch>
        </p:blipFill>
        <p:spPr>
          <a:xfrm>
            <a:off x="779463" y="1637285"/>
            <a:ext cx="7583487" cy="4208930"/>
          </a:xfrm>
        </p:spPr>
      </p:pic>
      <p:pic>
        <p:nvPicPr>
          <p:cNvPr id="3" name="Picture 2" descr="Gua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797" y="1637285"/>
            <a:ext cx="6369807" cy="4208930"/>
          </a:xfrm>
          <a:prstGeom prst="rect">
            <a:avLst/>
          </a:prstGeom>
        </p:spPr>
      </p:pic>
      <p:pic>
        <p:nvPicPr>
          <p:cNvPr id="4" name="Picture 3" descr="Manil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797" y="1637285"/>
            <a:ext cx="6369807" cy="420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144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West Pacific 1945</a:t>
            </a:r>
            <a:endParaRPr lang="en-US" dirty="0"/>
          </a:p>
        </p:txBody>
      </p:sp>
      <p:pic>
        <p:nvPicPr>
          <p:cNvPr id="6" name="Content Placeholder 5" descr="Saipan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65" r="-9365"/>
          <a:stretch>
            <a:fillRect/>
          </a:stretch>
        </p:blipFill>
        <p:spPr>
          <a:xfrm>
            <a:off x="779463" y="1637285"/>
            <a:ext cx="7583487" cy="4208930"/>
          </a:xfrm>
        </p:spPr>
      </p:pic>
      <p:pic>
        <p:nvPicPr>
          <p:cNvPr id="3" name="Picture 2" descr="Gua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797" y="1637285"/>
            <a:ext cx="6369807" cy="4208930"/>
          </a:xfrm>
          <a:prstGeom prst="rect">
            <a:avLst/>
          </a:prstGeom>
        </p:spPr>
      </p:pic>
      <p:pic>
        <p:nvPicPr>
          <p:cNvPr id="4" name="Picture 3" descr="Manil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797" y="1637285"/>
            <a:ext cx="6369807" cy="4208929"/>
          </a:xfrm>
          <a:prstGeom prst="rect">
            <a:avLst/>
          </a:prstGeom>
        </p:spPr>
      </p:pic>
      <p:pic>
        <p:nvPicPr>
          <p:cNvPr id="5" name="Picture 4" descr="A-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798" y="1637284"/>
            <a:ext cx="6369806" cy="420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054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West Pacific 1945</a:t>
            </a:r>
            <a:endParaRPr lang="en-US" dirty="0"/>
          </a:p>
        </p:txBody>
      </p:sp>
      <p:pic>
        <p:nvPicPr>
          <p:cNvPr id="6" name="Content Placeholder 5" descr="Saipan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65" r="-9365"/>
          <a:stretch>
            <a:fillRect/>
          </a:stretch>
        </p:blipFill>
        <p:spPr>
          <a:xfrm>
            <a:off x="779463" y="1637285"/>
            <a:ext cx="7583487" cy="4208930"/>
          </a:xfrm>
        </p:spPr>
      </p:pic>
      <p:pic>
        <p:nvPicPr>
          <p:cNvPr id="3" name="Picture 2" descr="Gua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797" y="1637285"/>
            <a:ext cx="6369807" cy="4208930"/>
          </a:xfrm>
          <a:prstGeom prst="rect">
            <a:avLst/>
          </a:prstGeom>
        </p:spPr>
      </p:pic>
      <p:pic>
        <p:nvPicPr>
          <p:cNvPr id="4" name="Picture 3" descr="Manil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797" y="1637285"/>
            <a:ext cx="6369807" cy="4208929"/>
          </a:xfrm>
          <a:prstGeom prst="rect">
            <a:avLst/>
          </a:prstGeom>
        </p:spPr>
      </p:pic>
      <p:pic>
        <p:nvPicPr>
          <p:cNvPr id="5" name="Picture 4" descr="A-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798" y="1637284"/>
            <a:ext cx="6369806" cy="4208929"/>
          </a:xfrm>
          <a:prstGeom prst="rect">
            <a:avLst/>
          </a:prstGeom>
        </p:spPr>
      </p:pic>
      <p:pic>
        <p:nvPicPr>
          <p:cNvPr id="7" name="Picture 6" descr="N-Z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798" y="1637285"/>
            <a:ext cx="6369806" cy="420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243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West Pacific 1945</a:t>
            </a:r>
            <a:endParaRPr lang="en-US" dirty="0"/>
          </a:p>
        </p:txBody>
      </p:sp>
      <p:pic>
        <p:nvPicPr>
          <p:cNvPr id="6" name="Content Placeholder 5" descr="Saipan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65" r="-9365"/>
          <a:stretch>
            <a:fillRect/>
          </a:stretch>
        </p:blipFill>
        <p:spPr>
          <a:xfrm>
            <a:off x="779463" y="1637285"/>
            <a:ext cx="7583487" cy="4208930"/>
          </a:xfrm>
        </p:spPr>
      </p:pic>
      <p:pic>
        <p:nvPicPr>
          <p:cNvPr id="3" name="Picture 2" descr="Gua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797" y="1637285"/>
            <a:ext cx="6369807" cy="4208930"/>
          </a:xfrm>
          <a:prstGeom prst="rect">
            <a:avLst/>
          </a:prstGeom>
        </p:spPr>
      </p:pic>
      <p:pic>
        <p:nvPicPr>
          <p:cNvPr id="4" name="Picture 3" descr="Manil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797" y="1637285"/>
            <a:ext cx="6369807" cy="4208929"/>
          </a:xfrm>
          <a:prstGeom prst="rect">
            <a:avLst/>
          </a:prstGeom>
        </p:spPr>
      </p:pic>
      <p:pic>
        <p:nvPicPr>
          <p:cNvPr id="5" name="Picture 4" descr="A-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798" y="1637284"/>
            <a:ext cx="6369806" cy="4208929"/>
          </a:xfrm>
          <a:prstGeom prst="rect">
            <a:avLst/>
          </a:prstGeom>
        </p:spPr>
      </p:pic>
      <p:pic>
        <p:nvPicPr>
          <p:cNvPr id="7" name="Picture 6" descr="N-Z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798" y="1637285"/>
            <a:ext cx="6387160" cy="4208930"/>
          </a:xfrm>
          <a:prstGeom prst="rect">
            <a:avLst/>
          </a:prstGeom>
        </p:spPr>
      </p:pic>
      <p:pic>
        <p:nvPicPr>
          <p:cNvPr id="8" name="Picture 7" descr="Names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799" y="1648718"/>
            <a:ext cx="6369806" cy="419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507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Typhoon Louise 1945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88520" y="2044235"/>
            <a:ext cx="30458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Typhoon Louise strikes Okinawa, hindering return of men and material from West Pac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End of wartime restrictions, </a:t>
            </a:r>
            <a:r>
              <a:rPr lang="en-US" dirty="0" smtClean="0">
                <a:solidFill>
                  <a:schemeClr val="bg1"/>
                </a:solidFill>
              </a:rPr>
              <a:t>press </a:t>
            </a:r>
            <a:r>
              <a:rPr lang="en-US" dirty="0">
                <a:solidFill>
                  <a:schemeClr val="bg1"/>
                </a:solidFill>
              </a:rPr>
              <a:t>carries </a:t>
            </a:r>
            <a:r>
              <a:rPr lang="en-US" dirty="0" smtClean="0">
                <a:solidFill>
                  <a:schemeClr val="bg1"/>
                </a:solidFill>
              </a:rPr>
              <a:t>articles </a:t>
            </a:r>
            <a:r>
              <a:rPr lang="en-US" dirty="0">
                <a:solidFill>
                  <a:schemeClr val="bg1"/>
                </a:solidFill>
              </a:rPr>
              <a:t>about “Typhoon Louise”</a:t>
            </a:r>
          </a:p>
        </p:txBody>
      </p:sp>
      <p:pic>
        <p:nvPicPr>
          <p:cNvPr id="15" name="Content Placeholder 14" descr="Louise_1945_track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114" r="-31114"/>
          <a:stretch>
            <a:fillRect/>
          </a:stretch>
        </p:blipFill>
        <p:spPr>
          <a:xfrm>
            <a:off x="2317874" y="1828800"/>
            <a:ext cx="7583487" cy="4208930"/>
          </a:xfrm>
        </p:spPr>
      </p:pic>
    </p:spTree>
    <p:extLst>
      <p:ext uri="{BB962C8B-B14F-4D97-AF65-F5344CB8AC3E}">
        <p14:creationId xmlns:p14="http://schemas.microsoft.com/office/powerpoint/2010/main" val="3738514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D7EEFB"/>
                </a:solidFill>
              </a:rPr>
              <a:t>Atlantic 1945 </a:t>
            </a:r>
            <a:endParaRPr lang="en-US" dirty="0">
              <a:solidFill>
                <a:srgbClr val="D7EEFB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 algn="l">
              <a:buFont typeface="Arial"/>
              <a:buChar char="•"/>
            </a:pPr>
            <a:r>
              <a:rPr lang="en-US" dirty="0" smtClean="0"/>
              <a:t>Name hurricanes after weather officer on flight that discovers the storm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err="1" smtClean="0"/>
              <a:t>Kappler’s</a:t>
            </a:r>
            <a:r>
              <a:rPr lang="en-US" dirty="0" smtClean="0"/>
              <a:t> </a:t>
            </a:r>
            <a:r>
              <a:rPr lang="en-US" dirty="0" smtClean="0"/>
              <a:t>Hurricane was a major </a:t>
            </a:r>
            <a:r>
              <a:rPr lang="en-US" dirty="0" smtClean="0"/>
              <a:t>hurricane that traveled up the Florida peninsula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Radar movie made by </a:t>
            </a:r>
            <a:r>
              <a:rPr lang="en-US" dirty="0" smtClean="0"/>
              <a:t>Lt. Dave </a:t>
            </a:r>
            <a:r>
              <a:rPr lang="en-US" dirty="0" smtClean="0"/>
              <a:t>Atlas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Inspires Herman Wouk’s “Slattery’s Hurricane” (1949)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7064" y="1209568"/>
            <a:ext cx="4161873" cy="331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222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D7EEFB"/>
                </a:solidFill>
              </a:rPr>
              <a:t>Atlantic 1946 </a:t>
            </a:r>
            <a:endParaRPr lang="en-US" dirty="0">
              <a:solidFill>
                <a:srgbClr val="D7EEFB"/>
              </a:solidFill>
            </a:endParaRPr>
          </a:p>
        </p:txBody>
      </p:sp>
      <p:pic>
        <p:nvPicPr>
          <p:cNvPr id="5" name="Content Placeholder 4" descr="1946Deploy.tif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021" b="-7021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 algn="l">
              <a:buFont typeface="Arial"/>
              <a:buChar char="•"/>
            </a:pPr>
            <a:r>
              <a:rPr lang="en-US" dirty="0" smtClean="0"/>
              <a:t>Squadrons and meteorologists from Pacific theater rotated state-side to handle hurricane reconnaissance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Request USWB that women’s names be used for hurricanes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USWB feels system </a:t>
            </a:r>
            <a:r>
              <a:rPr lang="en-US" dirty="0" smtClean="0"/>
              <a:t>was OK for lovelorn, home sick crews halfway around the world but not appropriate in dealing with US public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399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D7EEFB"/>
                </a:solidFill>
              </a:rPr>
              <a:t>Atlantic 1947 </a:t>
            </a:r>
            <a:endParaRPr lang="en-US" dirty="0">
              <a:solidFill>
                <a:srgbClr val="D7EEFB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 algn="l">
              <a:buFont typeface="Arial"/>
              <a:buChar char="•"/>
            </a:pPr>
            <a:r>
              <a:rPr lang="en-US" dirty="0" smtClean="0"/>
              <a:t>Instead the Air Force adopted an operational system using the Army/Navy phonetic alphabet to identify storms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Used for communications between aircraft and weather centers but NOT included in any public messages.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 smtClean="0">
                <a:solidFill>
                  <a:schemeClr val="tx1"/>
                </a:solidFill>
                <a:hlinkClick r:id="rId2"/>
              </a:rPr>
              <a:t>Army</a:t>
            </a:r>
            <a:r>
              <a:rPr lang="en-US" sz="1800" b="1" dirty="0">
                <a:solidFill>
                  <a:schemeClr val="tx1"/>
                </a:solidFill>
                <a:hlinkClick r:id="rId2"/>
              </a:rPr>
              <a:t>/</a:t>
            </a:r>
            <a:r>
              <a:rPr lang="en-US" sz="1800" b="1" dirty="0">
                <a:solidFill>
                  <a:schemeClr val="tx1"/>
                </a:solidFill>
                <a:hlinkClick r:id="rId3"/>
              </a:rPr>
              <a:t>Navy Phonetic </a:t>
            </a:r>
            <a:r>
              <a:rPr lang="en-US" sz="1800" b="1" dirty="0" smtClean="0">
                <a:solidFill>
                  <a:schemeClr val="tx1"/>
                </a:solidFill>
                <a:hlinkClick r:id="rId3"/>
              </a:rPr>
              <a:t>Alphabet</a:t>
            </a:r>
            <a:endParaRPr lang="en-US" sz="1800" b="1" dirty="0">
              <a:solidFill>
                <a:schemeClr val="tx1"/>
              </a:solidFill>
              <a:hlinkClick r:id="rId3"/>
            </a:endParaRPr>
          </a:p>
          <a:p>
            <a:pPr marL="0" indent="0">
              <a:spcBef>
                <a:spcPts val="1400"/>
              </a:spcBef>
              <a:buNone/>
            </a:pPr>
            <a:r>
              <a:rPr lang="en-US" sz="14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A  Able  	M Mike  	Y Yoke  </a:t>
            </a:r>
          </a:p>
          <a:p>
            <a:pPr marL="0" indent="0">
              <a:spcBef>
                <a:spcPts val="1400"/>
              </a:spcBef>
              <a:buNone/>
            </a:pPr>
            <a:r>
              <a:rPr lang="en-US" sz="14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B Baker  	N Nan  	Z Zebra  </a:t>
            </a:r>
            <a:endParaRPr lang="en-US" sz="1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pPr marL="0" indent="0">
              <a:spcBef>
                <a:spcPts val="1400"/>
              </a:spcBef>
              <a:buNone/>
            </a:pPr>
            <a:r>
              <a:rPr lang="en-US" sz="14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C Charlie  	O Oboe  </a:t>
            </a:r>
            <a:endParaRPr lang="en-US" sz="1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pPr marL="0" indent="0">
              <a:spcBef>
                <a:spcPts val="1400"/>
              </a:spcBef>
              <a:buNone/>
            </a:pPr>
            <a:r>
              <a:rPr lang="en-US" sz="14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D Dog  	P Peter     </a:t>
            </a:r>
            <a:endParaRPr lang="en-US" sz="1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pPr marL="0" indent="0">
              <a:spcBef>
                <a:spcPts val="1400"/>
              </a:spcBef>
              <a:buNone/>
            </a:pPr>
            <a:r>
              <a:rPr lang="en-US" sz="14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E Easy  	Q Queen     </a:t>
            </a:r>
            <a:endParaRPr lang="en-US" sz="1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pPr marL="0" indent="0">
              <a:spcBef>
                <a:spcPts val="1400"/>
              </a:spcBef>
              <a:buNone/>
            </a:pPr>
            <a:r>
              <a:rPr lang="en-US" sz="14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F Fox  	R Roger     </a:t>
            </a:r>
            <a:endParaRPr lang="en-US" sz="1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pPr marL="0" indent="0">
              <a:spcBef>
                <a:spcPts val="1400"/>
              </a:spcBef>
              <a:buNone/>
            </a:pPr>
            <a:r>
              <a:rPr lang="en-US" sz="14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G George  	S Sugar </a:t>
            </a:r>
            <a:endParaRPr lang="en-US" sz="1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pPr marL="0" indent="0">
              <a:spcBef>
                <a:spcPts val="1400"/>
              </a:spcBef>
              <a:buNone/>
            </a:pPr>
            <a:r>
              <a:rPr lang="en-US" sz="14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H How  	T Tare     </a:t>
            </a:r>
            <a:endParaRPr lang="en-US" sz="1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pPr marL="0" indent="0">
              <a:spcBef>
                <a:spcPts val="1400"/>
              </a:spcBef>
              <a:buNone/>
            </a:pPr>
            <a:r>
              <a:rPr lang="en-US" sz="14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I Item  	U Uncle     </a:t>
            </a:r>
            <a:endParaRPr lang="en-US" sz="1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pPr marL="0" indent="0">
              <a:spcBef>
                <a:spcPts val="1400"/>
              </a:spcBef>
              <a:buNone/>
            </a:pPr>
            <a:r>
              <a:rPr lang="en-US" sz="14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J Jig  	V Victor   </a:t>
            </a:r>
            <a:endParaRPr lang="en-US" sz="1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pPr marL="0" indent="0">
              <a:spcBef>
                <a:spcPts val="1400"/>
              </a:spcBef>
              <a:buNone/>
            </a:pPr>
            <a:r>
              <a:rPr lang="en-US" sz="14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K King  	W William </a:t>
            </a:r>
            <a:endParaRPr lang="en-US" sz="1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pPr marL="0" indent="0">
              <a:spcBef>
                <a:spcPts val="1400"/>
              </a:spcBef>
              <a:buNone/>
            </a:pPr>
            <a:r>
              <a:rPr lang="en-US" sz="14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L Love  	X X</a:t>
            </a:r>
            <a:r>
              <a:rPr lang="en-US" sz="14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-</a:t>
            </a:r>
            <a:r>
              <a:rPr lang="en-US" sz="14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ray   </a:t>
            </a:r>
            <a:endParaRPr lang="en-US" sz="1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553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3510" y="4511579"/>
            <a:ext cx="3040405" cy="477891"/>
          </a:xfrm>
        </p:spPr>
        <p:txBody>
          <a:bodyPr/>
          <a:lstStyle/>
          <a:p>
            <a:r>
              <a:rPr lang="en-US" sz="2400" dirty="0" smtClean="0">
                <a:solidFill>
                  <a:srgbClr val="D7EEFB"/>
                </a:solidFill>
              </a:rPr>
              <a:t>Mayan trade routes</a:t>
            </a:r>
            <a:endParaRPr lang="en-US" sz="2400" dirty="0">
              <a:solidFill>
                <a:srgbClr val="D7EEFB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4" y="1828800"/>
            <a:ext cx="3534268" cy="4208930"/>
          </a:xfrm>
        </p:spPr>
        <p:txBody>
          <a:bodyPr/>
          <a:lstStyle/>
          <a:p>
            <a:r>
              <a:rPr lang="en-US" dirty="0" smtClean="0"/>
              <a:t>Maya traded extensively throughout the Gulf of Mexico and Caribbean</a:t>
            </a:r>
          </a:p>
          <a:p>
            <a:r>
              <a:rPr lang="en-US" dirty="0" smtClean="0"/>
              <a:t>With trade comes ideas</a:t>
            </a:r>
          </a:p>
          <a:p>
            <a:r>
              <a:rPr lang="en-US" dirty="0" smtClean="0"/>
              <a:t>Evidence of Mayan counting system, calendar, and religious beliefs found throughout the area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14807" y="917256"/>
            <a:ext cx="780099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Derivation of the word “hurricane”</a:t>
            </a:r>
          </a:p>
        </p:txBody>
      </p:sp>
      <p:pic>
        <p:nvPicPr>
          <p:cNvPr id="5" name="Picture 4" descr="MayaTrad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811" y="1955104"/>
            <a:ext cx="4344306" cy="2566555"/>
          </a:xfrm>
          <a:prstGeom prst="rect">
            <a:avLst/>
          </a:prstGeom>
        </p:spPr>
      </p:pic>
      <p:pic>
        <p:nvPicPr>
          <p:cNvPr id="7" name="Picture 6" descr="MayaTrade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811" y="1955104"/>
            <a:ext cx="4344305" cy="256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315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D7EEFB"/>
                </a:solidFill>
              </a:rPr>
              <a:t>Atlantic 1947 </a:t>
            </a:r>
            <a:endParaRPr lang="en-US" dirty="0">
              <a:solidFill>
                <a:srgbClr val="D7EEFB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464" y="1816099"/>
            <a:ext cx="2514183" cy="4450827"/>
          </a:xfrm>
        </p:spPr>
        <p:txBody>
          <a:bodyPr/>
          <a:lstStyle/>
          <a:p>
            <a:pPr marL="285750" indent="-285750" algn="l">
              <a:buFont typeface="Arial"/>
              <a:buChar char="•"/>
            </a:pPr>
            <a:r>
              <a:rPr lang="en-US" dirty="0" smtClean="0"/>
              <a:t>Used in season summary by the Air Force Hurricane Office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Hurricane “King” dumps torrential rain on S. Fla.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Seeded by Project Cirrus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Simpson </a:t>
            </a:r>
            <a:r>
              <a:rPr lang="en-US" dirty="0" smtClean="0"/>
              <a:t>flies two piggyback </a:t>
            </a:r>
            <a:r>
              <a:rPr lang="en-US" dirty="0"/>
              <a:t>missions </a:t>
            </a:r>
            <a:r>
              <a:rPr lang="en-US" dirty="0" smtClean="0"/>
              <a:t>into Hurricane </a:t>
            </a:r>
            <a:r>
              <a:rPr lang="en-US" dirty="0"/>
              <a:t>“George” </a:t>
            </a:r>
            <a:endParaRPr lang="en-US" dirty="0"/>
          </a:p>
        </p:txBody>
      </p:sp>
      <p:pic>
        <p:nvPicPr>
          <p:cNvPr id="5" name="Content Placeholder 4" descr="1947tracks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1149" b="-81149"/>
          <a:stretch>
            <a:fillRect/>
          </a:stretch>
        </p:blipFill>
        <p:spPr>
          <a:xfrm>
            <a:off x="3411761" y="-578168"/>
            <a:ext cx="5493712" cy="7973794"/>
          </a:xfrm>
        </p:spPr>
      </p:pic>
    </p:spTree>
    <p:extLst>
      <p:ext uri="{BB962C8B-B14F-4D97-AF65-F5344CB8AC3E}">
        <p14:creationId xmlns:p14="http://schemas.microsoft.com/office/powerpoint/2010/main" val="1287248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D7EEFB"/>
                </a:solidFill>
              </a:rPr>
              <a:t>Atlantic 1947 </a:t>
            </a:r>
            <a:endParaRPr lang="en-US" dirty="0">
              <a:solidFill>
                <a:srgbClr val="D7EEFB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464" y="1918346"/>
            <a:ext cx="3657600" cy="3822700"/>
          </a:xfrm>
        </p:spPr>
        <p:txBody>
          <a:bodyPr/>
          <a:lstStyle/>
          <a:p>
            <a:pPr marL="285750" indent="-285750" algn="l">
              <a:buFont typeface="Arial"/>
              <a:buChar char="•"/>
            </a:pPr>
            <a:r>
              <a:rPr lang="en-US" dirty="0" smtClean="0"/>
              <a:t>“George” </a:t>
            </a:r>
            <a:r>
              <a:rPr lang="en-US" dirty="0" smtClean="0"/>
              <a:t>or </a:t>
            </a:r>
            <a:r>
              <a:rPr lang="en-US" dirty="0" smtClean="0"/>
              <a:t>“Emma?”</a:t>
            </a:r>
            <a:endParaRPr lang="en-US" dirty="0" smtClean="0"/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“Emma” used in </a:t>
            </a:r>
            <a:r>
              <a:rPr lang="en-US" i="1" dirty="0" smtClean="0"/>
              <a:t>Coronet</a:t>
            </a:r>
            <a:r>
              <a:rPr lang="en-US" dirty="0" smtClean="0"/>
              <a:t> article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Possible female name list used by Air Force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Not shared with Weather Bureau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“Bess” in 1949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Documentation needed</a:t>
            </a:r>
            <a:endParaRPr lang="en-US" dirty="0"/>
          </a:p>
        </p:txBody>
      </p:sp>
      <p:pic>
        <p:nvPicPr>
          <p:cNvPr id="6" name="Content Placeholder 5" descr="coronet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9264" b="-3926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13964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Re-issue of “Storm”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In 1947, The Modern Library re-issues “Storm”</a:t>
            </a:r>
          </a:p>
          <a:p>
            <a:r>
              <a:rPr lang="en-US" dirty="0" smtClean="0"/>
              <a:t>Includes a new introduction from Stewart</a:t>
            </a:r>
          </a:p>
          <a:p>
            <a:r>
              <a:rPr lang="en-US" dirty="0" smtClean="0"/>
              <a:t>Explains his inspiration from </a:t>
            </a:r>
            <a:r>
              <a:rPr lang="en-US" dirty="0" err="1" smtClean="0"/>
              <a:t>Wragge</a:t>
            </a:r>
            <a:r>
              <a:rPr lang="en-US" dirty="0" smtClean="0"/>
              <a:t> via Shaw’s </a:t>
            </a:r>
            <a:r>
              <a:rPr lang="en-US" i="1" dirty="0" smtClean="0"/>
              <a:t>Manual of Meteorology</a:t>
            </a:r>
          </a:p>
          <a:p>
            <a:r>
              <a:rPr lang="en-US" dirty="0" smtClean="0"/>
              <a:t>Offers the correct pronunciation of Maria with the long ‘I’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16678" r="-166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94917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“Paint Your Wagon”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In 1951, Alan J. Lerner and Frederick Loewe collaborate on the Broadway musical “Paint Your Wagon”</a:t>
            </a:r>
          </a:p>
          <a:p>
            <a:r>
              <a:rPr lang="en-US" dirty="0" smtClean="0"/>
              <a:t>Set in California during the Gold Rush</a:t>
            </a:r>
          </a:p>
          <a:p>
            <a:r>
              <a:rPr lang="en-US" dirty="0" smtClean="0"/>
              <a:t>Hit song “They Call the Wind Maria”</a:t>
            </a:r>
          </a:p>
          <a:p>
            <a:r>
              <a:rPr lang="en-US" dirty="0" smtClean="0"/>
              <a:t>Said to be inspired by Stewart’s novel</a:t>
            </a:r>
          </a:p>
          <a:p>
            <a:r>
              <a:rPr lang="en-US" dirty="0" smtClean="0"/>
              <a:t>Has the same spelling and pronunciation of Maria with the long ‘I’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6241" y="2339633"/>
            <a:ext cx="2730500" cy="273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229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577164"/>
            <a:ext cx="7583487" cy="1044388"/>
          </a:xfrm>
        </p:spPr>
        <p:txBody>
          <a:bodyPr/>
          <a:lstStyle/>
          <a:p>
            <a:r>
              <a:rPr lang="en-US" dirty="0" smtClean="0"/>
              <a:t>“They Call the Wind Maria”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4224" y="1910452"/>
            <a:ext cx="3657600" cy="4219575"/>
          </a:xfrm>
        </p:spPr>
        <p:txBody>
          <a:bodyPr>
            <a:normAutofit/>
          </a:bodyPr>
          <a:lstStyle/>
          <a:p>
            <a:r>
              <a:rPr lang="en-US" dirty="0" smtClean="0"/>
              <a:t>Break away hit song</a:t>
            </a:r>
          </a:p>
          <a:p>
            <a:r>
              <a:rPr lang="en-US" dirty="0" smtClean="0"/>
              <a:t>Folk music qualities “sad, wistful song”, “haunting”, evoking “emptiness”</a:t>
            </a:r>
          </a:p>
          <a:p>
            <a:r>
              <a:rPr lang="en-US" dirty="0" smtClean="0"/>
              <a:t>Covers by Vaughn Monroe, Kingston Trio, Robert Goulet, and Burl Ives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1824" y="1910452"/>
            <a:ext cx="4082785" cy="282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480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“Paint Your Wagon”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31143" y="1828800"/>
            <a:ext cx="3657600" cy="4219575"/>
          </a:xfrm>
        </p:spPr>
        <p:txBody>
          <a:bodyPr>
            <a:normAutofit/>
          </a:bodyPr>
          <a:lstStyle/>
          <a:p>
            <a:r>
              <a:rPr lang="en-US" dirty="0" smtClean="0"/>
              <a:t>In 1969, Alan J. Lerner produces a movie version of “Paint Your Wagon”</a:t>
            </a:r>
          </a:p>
          <a:p>
            <a:r>
              <a:rPr lang="en-US" dirty="0" smtClean="0"/>
              <a:t>Marvin and Eastwood sing!</a:t>
            </a:r>
          </a:p>
          <a:p>
            <a:r>
              <a:rPr lang="en-US" dirty="0" smtClean="0"/>
              <a:t>Harve Presnell handles “They Call the Wind Maria”</a:t>
            </a:r>
          </a:p>
          <a:p>
            <a:r>
              <a:rPr lang="en-US" dirty="0" smtClean="0"/>
              <a:t>Revives interest in the song</a:t>
            </a:r>
          </a:p>
          <a:p>
            <a:r>
              <a:rPr lang="en-US" dirty="0" smtClean="0"/>
              <a:t>Inspires Patricia Hickey Carey to name her daughter Mariah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292" y="1521993"/>
            <a:ext cx="2794000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085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“A Storm Called Maria”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31143" y="1828800"/>
            <a:ext cx="3657600" cy="4219575"/>
          </a:xfrm>
        </p:spPr>
        <p:txBody>
          <a:bodyPr>
            <a:normAutofit/>
          </a:bodyPr>
          <a:lstStyle/>
          <a:p>
            <a:r>
              <a:rPr lang="en-US" dirty="0" smtClean="0"/>
              <a:t>Disney Studios purchases movie rights to “Storm”</a:t>
            </a:r>
          </a:p>
          <a:p>
            <a:r>
              <a:rPr lang="en-US" dirty="0" smtClean="0"/>
              <a:t>In 1959 ‘Wonderful World of Disney’ TV show broadcasts an hour long episode “A Storm Called Maria”</a:t>
            </a:r>
          </a:p>
          <a:p>
            <a:r>
              <a:rPr lang="en-US" dirty="0" smtClean="0"/>
              <a:t>Incorporates footage from NHRP research flights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043" y="1828800"/>
            <a:ext cx="42291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032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1950 Hurricane Season</a:t>
            </a:r>
            <a:endParaRPr lang="en-US" sz="24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rcRect t="-15701" b="-15701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pPr marL="285750" indent="-285750" algn="l">
              <a:buFont typeface="Arial"/>
              <a:buChar char="•"/>
            </a:pPr>
            <a:r>
              <a:rPr lang="en-US" dirty="0" smtClean="0"/>
              <a:t>Phonetic alphabet designations only operational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Short but busy season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Extraordinary three hurricanes simultaneous in Atlantic basin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Confusion among public and press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For next storm “Fox” designation used in public statements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Continued </a:t>
            </a:r>
            <a:r>
              <a:rPr lang="en-US" dirty="0" smtClean="0"/>
              <a:t>use of names </a:t>
            </a:r>
            <a:r>
              <a:rPr lang="en-US" dirty="0" smtClean="0"/>
              <a:t>through rest of busy season but not used by press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Used in post season summary</a:t>
            </a:r>
          </a:p>
        </p:txBody>
      </p:sp>
    </p:spTree>
    <p:extLst>
      <p:ext uri="{BB962C8B-B14F-4D97-AF65-F5344CB8AC3E}">
        <p14:creationId xmlns:p14="http://schemas.microsoft.com/office/powerpoint/2010/main" val="1450392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1951 Hurricane Season</a:t>
            </a:r>
            <a:endParaRPr lang="en-US" sz="24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 algn="l">
              <a:buFont typeface="Arial"/>
              <a:buChar char="•"/>
            </a:pPr>
            <a:r>
              <a:rPr lang="en-US" dirty="0" smtClean="0"/>
              <a:t>Naming system made official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Picked up by the press for Hurricane “Charlie” when it hits Mexican coast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Useful when Hurricanes Easy and Fox pull a ‘Fujiwara’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/>
          <a:srcRect l="-30380" r="-3038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0747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4" y="590550"/>
            <a:ext cx="3657600" cy="487982"/>
          </a:xfrm>
        </p:spPr>
        <p:txBody>
          <a:bodyPr/>
          <a:lstStyle/>
          <a:p>
            <a:r>
              <a:rPr lang="en-US" sz="24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1952 Hurricane Season</a:t>
            </a:r>
            <a:endParaRPr lang="en-US" sz="24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rcRect t="-92622" b="-92622"/>
          <a:stretch>
            <a:fillRect/>
          </a:stretch>
        </p:blipFill>
        <p:spPr>
          <a:xfrm>
            <a:off x="1304909" y="-2022259"/>
            <a:ext cx="6727935" cy="9765194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60983" y="4708984"/>
            <a:ext cx="7444845" cy="1308618"/>
          </a:xfrm>
        </p:spPr>
        <p:txBody>
          <a:bodyPr>
            <a:normAutofit lnSpcReduction="10000"/>
          </a:bodyPr>
          <a:lstStyle/>
          <a:p>
            <a:pPr marL="285750" indent="-285750" algn="l">
              <a:buFont typeface="Arial"/>
              <a:buChar char="•"/>
            </a:pPr>
            <a:r>
              <a:rPr lang="en-US" dirty="0" smtClean="0"/>
              <a:t>International phonetic alphabet adopted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Army/Navy system too Anglo-centric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Confusion over which list to use, esp. with Charlie vs. Coca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1953 IHC - USWB accedes to military over use of women’s names</a:t>
            </a:r>
          </a:p>
        </p:txBody>
      </p:sp>
    </p:spTree>
    <p:extLst>
      <p:ext uri="{BB962C8B-B14F-4D97-AF65-F5344CB8AC3E}">
        <p14:creationId xmlns:p14="http://schemas.microsoft.com/office/powerpoint/2010/main" val="4188586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3510" y="4511579"/>
            <a:ext cx="3040405" cy="477891"/>
          </a:xfrm>
        </p:spPr>
        <p:txBody>
          <a:bodyPr/>
          <a:lstStyle/>
          <a:p>
            <a:r>
              <a:rPr lang="en-US" sz="2400" dirty="0" smtClean="0">
                <a:solidFill>
                  <a:srgbClr val="D7EEFB"/>
                </a:solidFill>
              </a:rPr>
              <a:t>Mayan trade routes</a:t>
            </a:r>
            <a:endParaRPr lang="en-US" sz="2400" dirty="0">
              <a:solidFill>
                <a:srgbClr val="D7EEFB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4" y="1828800"/>
            <a:ext cx="3534268" cy="4208930"/>
          </a:xfrm>
        </p:spPr>
        <p:txBody>
          <a:bodyPr/>
          <a:lstStyle/>
          <a:p>
            <a:r>
              <a:rPr lang="en-US" dirty="0" smtClean="0"/>
              <a:t>Maya traded extensively throughout the Gulf of Mexico and Caribbean</a:t>
            </a:r>
          </a:p>
          <a:p>
            <a:r>
              <a:rPr lang="en-US" dirty="0" smtClean="0"/>
              <a:t>With trade comes ideas</a:t>
            </a:r>
          </a:p>
          <a:p>
            <a:r>
              <a:rPr lang="en-US" dirty="0" smtClean="0"/>
              <a:t>Evidence of Mayan counting system, calendar, and religious beliefs found throughout the area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14807" y="917256"/>
            <a:ext cx="780099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Derivation of the word “hurricane”</a:t>
            </a:r>
          </a:p>
        </p:txBody>
      </p:sp>
      <p:pic>
        <p:nvPicPr>
          <p:cNvPr id="5" name="Picture 4" descr="MayaTrad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811" y="1955104"/>
            <a:ext cx="4344306" cy="2566555"/>
          </a:xfrm>
          <a:prstGeom prst="rect">
            <a:avLst/>
          </a:prstGeom>
        </p:spPr>
      </p:pic>
      <p:pic>
        <p:nvPicPr>
          <p:cNvPr id="6" name="Picture 5" descr="MayaTrad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811" y="1955104"/>
            <a:ext cx="4344305" cy="256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93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60983" y="1259967"/>
            <a:ext cx="3302353" cy="4868512"/>
          </a:xfrm>
        </p:spPr>
        <p:txBody>
          <a:bodyPr>
            <a:normAutofit/>
          </a:bodyPr>
          <a:lstStyle/>
          <a:p>
            <a:pPr marL="285750" indent="-285750" algn="l">
              <a:buFont typeface="Arial"/>
              <a:buChar char="•"/>
            </a:pPr>
            <a:r>
              <a:rPr lang="en-US" dirty="0" smtClean="0"/>
              <a:t>Names readily used in the press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Few objections in 1953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Repeat same names in 1954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Carol, Edna, and Hazel wreak havoc</a:t>
            </a:r>
            <a:r>
              <a:rPr lang="en-US" dirty="0"/>
              <a:t> </a:t>
            </a:r>
            <a:r>
              <a:rPr lang="en-US" dirty="0" smtClean="0"/>
              <a:t>over populated northeastern corridor</a:t>
            </a:r>
          </a:p>
          <a:p>
            <a:pPr algn="l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4" y="590550"/>
            <a:ext cx="3657600" cy="487982"/>
          </a:xfrm>
        </p:spPr>
        <p:txBody>
          <a:bodyPr/>
          <a:lstStyle/>
          <a:p>
            <a:r>
              <a:rPr lang="en-US" sz="24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1953-4 Hurricane Seasons</a:t>
            </a:r>
            <a:endParaRPr lang="en-US" sz="24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483" y="819692"/>
            <a:ext cx="1172844" cy="530878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accent2"/>
                </a:solidFill>
              </a:rPr>
              <a:t>Alice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2"/>
                </a:solidFill>
              </a:rPr>
              <a:t>Barbara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2"/>
                </a:solidFill>
              </a:rPr>
              <a:t>Carol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2"/>
                </a:solidFill>
              </a:rPr>
              <a:t>Dolly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2"/>
                </a:solidFill>
              </a:rPr>
              <a:t>Edna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2"/>
                </a:solidFill>
              </a:rPr>
              <a:t>Florence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2"/>
                </a:solidFill>
              </a:rPr>
              <a:t>Gilda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2"/>
                </a:solidFill>
              </a:rPr>
              <a:t>Hazel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2"/>
                </a:solidFill>
              </a:rPr>
              <a:t>Irene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2"/>
                </a:solidFill>
              </a:rPr>
              <a:t>Jill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999327" y="819692"/>
            <a:ext cx="1287652" cy="530878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82575" indent="-282575" algn="l" defTabSz="914400" rtl="0" eaLnBrk="1" latinLnBrk="0" hangingPunct="1">
              <a:spcBef>
                <a:spcPts val="2000"/>
              </a:spcBef>
              <a:buFont typeface="Wingdings 2" pitchFamily="18" charset="2"/>
              <a:buChar char="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77850" indent="-2952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042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43000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42557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711325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0002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290763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5717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18" charset="2"/>
              <a:buNone/>
            </a:pPr>
            <a:r>
              <a:rPr lang="en-US" dirty="0" smtClean="0">
                <a:solidFill>
                  <a:schemeClr val="accent2"/>
                </a:solidFill>
              </a:rPr>
              <a:t>Katherine</a:t>
            </a:r>
          </a:p>
          <a:p>
            <a:pPr marL="0" indent="0">
              <a:buFont typeface="Wingdings 2" pitchFamily="18" charset="2"/>
              <a:buNone/>
            </a:pPr>
            <a:r>
              <a:rPr lang="en-US" dirty="0">
                <a:solidFill>
                  <a:schemeClr val="accent2"/>
                </a:solidFill>
              </a:rPr>
              <a:t>L</a:t>
            </a:r>
            <a:r>
              <a:rPr lang="en-US" dirty="0" smtClean="0">
                <a:solidFill>
                  <a:schemeClr val="accent2"/>
                </a:solidFill>
              </a:rPr>
              <a:t>ucy</a:t>
            </a:r>
          </a:p>
          <a:p>
            <a:pPr marL="0" indent="0">
              <a:buFont typeface="Wingdings 2" pitchFamily="18" charset="2"/>
              <a:buNone/>
            </a:pPr>
            <a:r>
              <a:rPr lang="en-US" dirty="0" smtClean="0">
                <a:solidFill>
                  <a:schemeClr val="accent2"/>
                </a:solidFill>
              </a:rPr>
              <a:t>Mabel</a:t>
            </a:r>
          </a:p>
          <a:p>
            <a:pPr marL="0" indent="0">
              <a:buFont typeface="Wingdings 2" pitchFamily="18" charset="2"/>
              <a:buNone/>
            </a:pPr>
            <a:r>
              <a:rPr lang="en-US" dirty="0" smtClean="0">
                <a:solidFill>
                  <a:schemeClr val="accent2"/>
                </a:solidFill>
              </a:rPr>
              <a:t>Norma</a:t>
            </a:r>
          </a:p>
          <a:p>
            <a:pPr marL="0" indent="0">
              <a:buFont typeface="Wingdings 2" pitchFamily="18" charset="2"/>
              <a:buNone/>
            </a:pPr>
            <a:r>
              <a:rPr lang="en-US" dirty="0" err="1" smtClean="0">
                <a:solidFill>
                  <a:schemeClr val="accent2"/>
                </a:solidFill>
              </a:rPr>
              <a:t>Orpha</a:t>
            </a:r>
            <a:endParaRPr lang="en-US" dirty="0" smtClean="0">
              <a:solidFill>
                <a:schemeClr val="accent2"/>
              </a:solidFill>
            </a:endParaRPr>
          </a:p>
          <a:p>
            <a:pPr marL="0" indent="0">
              <a:buFont typeface="Wingdings 2" pitchFamily="18" charset="2"/>
              <a:buNone/>
            </a:pPr>
            <a:r>
              <a:rPr lang="en-US" dirty="0">
                <a:solidFill>
                  <a:schemeClr val="accent2"/>
                </a:solidFill>
              </a:rPr>
              <a:t>P</a:t>
            </a:r>
            <a:r>
              <a:rPr lang="en-US" dirty="0" smtClean="0">
                <a:solidFill>
                  <a:schemeClr val="accent2"/>
                </a:solidFill>
              </a:rPr>
              <a:t>atsy</a:t>
            </a:r>
          </a:p>
          <a:p>
            <a:pPr marL="0" indent="0">
              <a:buFont typeface="Wingdings 2" pitchFamily="18" charset="2"/>
              <a:buNone/>
            </a:pPr>
            <a:r>
              <a:rPr lang="en-US" dirty="0" smtClean="0">
                <a:solidFill>
                  <a:schemeClr val="accent2"/>
                </a:solidFill>
              </a:rPr>
              <a:t>Queen</a:t>
            </a:r>
          </a:p>
          <a:p>
            <a:pPr marL="0" indent="0">
              <a:buFont typeface="Wingdings 2" pitchFamily="18" charset="2"/>
              <a:buNone/>
            </a:pPr>
            <a:r>
              <a:rPr lang="en-US" dirty="0" smtClean="0">
                <a:solidFill>
                  <a:schemeClr val="accent2"/>
                </a:solidFill>
              </a:rPr>
              <a:t>Rachel</a:t>
            </a:r>
          </a:p>
          <a:p>
            <a:pPr marL="0" indent="0">
              <a:buFont typeface="Wingdings 2" pitchFamily="18" charset="2"/>
              <a:buNone/>
            </a:pPr>
            <a:r>
              <a:rPr lang="en-US" dirty="0" smtClean="0">
                <a:solidFill>
                  <a:schemeClr val="accent2"/>
                </a:solidFill>
              </a:rPr>
              <a:t>Susie</a:t>
            </a:r>
          </a:p>
          <a:p>
            <a:pPr marL="0" indent="0">
              <a:buFont typeface="Wingdings 2" pitchFamily="18" charset="2"/>
              <a:buNone/>
            </a:pPr>
            <a:r>
              <a:rPr lang="en-US" dirty="0" smtClean="0">
                <a:solidFill>
                  <a:schemeClr val="accent2"/>
                </a:solidFill>
              </a:rPr>
              <a:t>Tina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7319651" y="819692"/>
            <a:ext cx="1172844" cy="53087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2575" indent="-282575" algn="l" defTabSz="914400" rtl="0" eaLnBrk="1" latinLnBrk="0" hangingPunct="1">
              <a:spcBef>
                <a:spcPts val="2000"/>
              </a:spcBef>
              <a:buFont typeface="Wingdings 2" pitchFamily="18" charset="2"/>
              <a:buChar char="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77850" indent="-2952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042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43000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42557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711325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0002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290763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5717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18" charset="2"/>
              <a:buNone/>
            </a:pPr>
            <a:r>
              <a:rPr lang="en-US" dirty="0" err="1" smtClean="0">
                <a:solidFill>
                  <a:schemeClr val="accent2"/>
                </a:solidFill>
              </a:rPr>
              <a:t>Una</a:t>
            </a:r>
            <a:endParaRPr lang="en-US" dirty="0" smtClean="0">
              <a:solidFill>
                <a:schemeClr val="accent2"/>
              </a:solidFill>
            </a:endParaRPr>
          </a:p>
          <a:p>
            <a:pPr marL="0" indent="0">
              <a:buFont typeface="Wingdings 2" pitchFamily="18" charset="2"/>
              <a:buNone/>
            </a:pPr>
            <a:r>
              <a:rPr lang="en-US" dirty="0" smtClean="0">
                <a:solidFill>
                  <a:schemeClr val="accent2"/>
                </a:solidFill>
              </a:rPr>
              <a:t>Vicky</a:t>
            </a:r>
          </a:p>
          <a:p>
            <a:pPr marL="0" indent="0">
              <a:buFont typeface="Wingdings 2" pitchFamily="18" charset="2"/>
              <a:buNone/>
            </a:pPr>
            <a:r>
              <a:rPr lang="en-US" dirty="0" smtClean="0">
                <a:solidFill>
                  <a:schemeClr val="accent2"/>
                </a:solidFill>
              </a:rPr>
              <a:t>Wallis</a:t>
            </a:r>
          </a:p>
        </p:txBody>
      </p:sp>
    </p:spTree>
    <p:extLst>
      <p:ext uri="{BB962C8B-B14F-4D97-AF65-F5344CB8AC3E}">
        <p14:creationId xmlns:p14="http://schemas.microsoft.com/office/powerpoint/2010/main" val="3283826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60983" y="1259967"/>
            <a:ext cx="3302353" cy="4868512"/>
          </a:xfrm>
        </p:spPr>
        <p:txBody>
          <a:bodyPr>
            <a:normAutofit/>
          </a:bodyPr>
          <a:lstStyle/>
          <a:p>
            <a:pPr marL="285750" indent="-285750" algn="l">
              <a:buFont typeface="Arial"/>
              <a:buChar char="•"/>
            </a:pPr>
            <a:r>
              <a:rPr lang="en-US" dirty="0" smtClean="0"/>
              <a:t>Controversy rages over use of women’s names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Felt to be ungentlemanly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Rep. Jim </a:t>
            </a:r>
            <a:r>
              <a:rPr lang="en-US" dirty="0" err="1" smtClean="0"/>
              <a:t>Tumulty</a:t>
            </a:r>
            <a:r>
              <a:rPr lang="en-US" dirty="0" smtClean="0"/>
              <a:t> (D-NJ) threatens to pass name ban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Weather Bureau claims 99% of correspondence supports use of women’s names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A stripper named Julie Gibson requested her name be included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She sends photo of herself to make the case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Second Alice in 1954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4" y="590550"/>
            <a:ext cx="3657600" cy="487982"/>
          </a:xfrm>
        </p:spPr>
        <p:txBody>
          <a:bodyPr/>
          <a:lstStyle/>
          <a:p>
            <a:r>
              <a:rPr lang="en-US" sz="24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1954 Hurricane Season</a:t>
            </a:r>
            <a:endParaRPr lang="en-US" sz="24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8" name="Picture 7" descr="Grin&amp;BearIt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869" y="725741"/>
            <a:ext cx="4288986" cy="446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823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60983" y="1259967"/>
            <a:ext cx="3302353" cy="4868512"/>
          </a:xfrm>
        </p:spPr>
        <p:txBody>
          <a:bodyPr>
            <a:normAutofit/>
          </a:bodyPr>
          <a:lstStyle/>
          <a:p>
            <a:pPr marL="285750" indent="-285750" algn="l">
              <a:buFont typeface="Arial"/>
              <a:buChar char="•"/>
            </a:pPr>
            <a:r>
              <a:rPr lang="en-US" dirty="0" smtClean="0"/>
              <a:t>New list of names created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Carol, Edna, and Hazel retired for ten years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For next five years a new list is created </a:t>
            </a:r>
            <a:r>
              <a:rPr lang="en-US" dirty="0" smtClean="0"/>
              <a:t>every year at </a:t>
            </a:r>
            <a:r>
              <a:rPr lang="en-US" dirty="0" smtClean="0"/>
              <a:t>the IHC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4" y="590550"/>
            <a:ext cx="3657600" cy="487982"/>
          </a:xfrm>
        </p:spPr>
        <p:txBody>
          <a:bodyPr/>
          <a:lstStyle/>
          <a:p>
            <a:r>
              <a:rPr lang="en-US" sz="24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1955 Hurricane Season</a:t>
            </a:r>
            <a:endParaRPr lang="en-US" sz="24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3023" y="739588"/>
            <a:ext cx="1172844" cy="53087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accent2"/>
                </a:solidFill>
              </a:rPr>
              <a:t>Brenda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2"/>
                </a:solidFill>
              </a:rPr>
              <a:t>Connie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2"/>
                </a:solidFill>
              </a:rPr>
              <a:t>Diane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2"/>
                </a:solidFill>
              </a:rPr>
              <a:t>Edith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2"/>
                </a:solidFill>
              </a:rPr>
              <a:t>Flora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2"/>
                </a:solidFill>
              </a:rPr>
              <a:t>Gladys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2"/>
                </a:solidFill>
              </a:rPr>
              <a:t>Hilda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2"/>
                </a:solidFill>
              </a:rPr>
              <a:t>Ione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2"/>
                </a:solidFill>
              </a:rPr>
              <a:t>Janet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999327" y="739588"/>
            <a:ext cx="1287652" cy="53087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2575" indent="-282575" algn="l" defTabSz="914400" rtl="0" eaLnBrk="1" latinLnBrk="0" hangingPunct="1">
              <a:spcBef>
                <a:spcPts val="2000"/>
              </a:spcBef>
              <a:buFont typeface="Wingdings 2" pitchFamily="18" charset="2"/>
              <a:buChar char="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77850" indent="-2952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042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43000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42557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711325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0002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290763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5717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18" charset="2"/>
              <a:buNone/>
            </a:pPr>
            <a:r>
              <a:rPr lang="en-US" dirty="0" smtClean="0">
                <a:solidFill>
                  <a:schemeClr val="accent2"/>
                </a:solidFill>
              </a:rPr>
              <a:t>Katie</a:t>
            </a:r>
          </a:p>
          <a:p>
            <a:pPr marL="0" indent="0">
              <a:buFont typeface="Wingdings 2" pitchFamily="18" charset="2"/>
              <a:buNone/>
            </a:pPr>
            <a:r>
              <a:rPr lang="en-US" dirty="0" smtClean="0">
                <a:solidFill>
                  <a:schemeClr val="accent2"/>
                </a:solidFill>
              </a:rPr>
              <a:t>Linda</a:t>
            </a:r>
          </a:p>
          <a:p>
            <a:pPr marL="0" indent="0">
              <a:buFont typeface="Wingdings 2" pitchFamily="18" charset="2"/>
              <a:buNone/>
            </a:pPr>
            <a:r>
              <a:rPr lang="en-US" dirty="0" smtClean="0">
                <a:solidFill>
                  <a:schemeClr val="accent2"/>
                </a:solidFill>
              </a:rPr>
              <a:t>Martha</a:t>
            </a:r>
          </a:p>
          <a:p>
            <a:pPr marL="0" indent="0">
              <a:buFont typeface="Wingdings 2" pitchFamily="18" charset="2"/>
              <a:buNone/>
            </a:pPr>
            <a:r>
              <a:rPr lang="en-US" dirty="0" smtClean="0">
                <a:solidFill>
                  <a:schemeClr val="accent2"/>
                </a:solidFill>
              </a:rPr>
              <a:t>Nellie</a:t>
            </a:r>
          </a:p>
          <a:p>
            <a:pPr marL="0" indent="0">
              <a:buFont typeface="Wingdings 2" pitchFamily="18" charset="2"/>
              <a:buNone/>
            </a:pPr>
            <a:r>
              <a:rPr lang="en-US" dirty="0" err="1" smtClean="0">
                <a:solidFill>
                  <a:schemeClr val="accent2"/>
                </a:solidFill>
              </a:rPr>
              <a:t>Orva</a:t>
            </a:r>
            <a:endParaRPr lang="en-US" dirty="0" smtClean="0">
              <a:solidFill>
                <a:schemeClr val="accent2"/>
              </a:solidFill>
            </a:endParaRPr>
          </a:p>
          <a:p>
            <a:pPr marL="0" indent="0">
              <a:buFont typeface="Wingdings 2" pitchFamily="18" charset="2"/>
              <a:buNone/>
            </a:pPr>
            <a:r>
              <a:rPr lang="en-US" dirty="0" smtClean="0">
                <a:solidFill>
                  <a:schemeClr val="accent2"/>
                </a:solidFill>
              </a:rPr>
              <a:t>Peggy</a:t>
            </a:r>
          </a:p>
          <a:p>
            <a:pPr marL="0" indent="0">
              <a:buFont typeface="Wingdings 2" pitchFamily="18" charset="2"/>
              <a:buNone/>
            </a:pPr>
            <a:r>
              <a:rPr lang="en-US" dirty="0" err="1" smtClean="0">
                <a:solidFill>
                  <a:schemeClr val="accent2"/>
                </a:solidFill>
              </a:rPr>
              <a:t>Queena</a:t>
            </a:r>
            <a:endParaRPr lang="en-US" dirty="0" smtClean="0">
              <a:solidFill>
                <a:schemeClr val="accent2"/>
              </a:solidFill>
            </a:endParaRPr>
          </a:p>
          <a:p>
            <a:pPr marL="0" indent="0">
              <a:buFont typeface="Wingdings 2" pitchFamily="18" charset="2"/>
              <a:buNone/>
            </a:pPr>
            <a:r>
              <a:rPr lang="en-US" dirty="0" smtClean="0">
                <a:solidFill>
                  <a:schemeClr val="accent2"/>
                </a:solidFill>
              </a:rPr>
              <a:t>Rosa</a:t>
            </a:r>
          </a:p>
          <a:p>
            <a:pPr marL="0" indent="0">
              <a:buFont typeface="Wingdings 2" pitchFamily="18" charset="2"/>
              <a:buNone/>
            </a:pPr>
            <a:r>
              <a:rPr lang="en-US" dirty="0" smtClean="0">
                <a:solidFill>
                  <a:schemeClr val="accent2"/>
                </a:solidFill>
              </a:rPr>
              <a:t>Stella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7339807" y="739588"/>
            <a:ext cx="1172844" cy="53087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2575" indent="-282575" algn="l" defTabSz="914400" rtl="0" eaLnBrk="1" latinLnBrk="0" hangingPunct="1">
              <a:spcBef>
                <a:spcPts val="2000"/>
              </a:spcBef>
              <a:buFont typeface="Wingdings 2" pitchFamily="18" charset="2"/>
              <a:buChar char="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77850" indent="-2952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042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43000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42557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711325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0002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290763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5717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accent2"/>
                </a:solidFill>
              </a:rPr>
              <a:t>Trudy</a:t>
            </a:r>
          </a:p>
          <a:p>
            <a:pPr marL="0" indent="0">
              <a:buFont typeface="Wingdings 2" pitchFamily="18" charset="2"/>
              <a:buNone/>
            </a:pPr>
            <a:r>
              <a:rPr lang="en-US" dirty="0" err="1" smtClean="0">
                <a:solidFill>
                  <a:schemeClr val="accent2"/>
                </a:solidFill>
              </a:rPr>
              <a:t>Ursa</a:t>
            </a:r>
            <a:endParaRPr lang="en-US" dirty="0" smtClean="0">
              <a:solidFill>
                <a:schemeClr val="accent2"/>
              </a:solidFill>
            </a:endParaRPr>
          </a:p>
          <a:p>
            <a:pPr marL="0" indent="0">
              <a:buFont typeface="Wingdings 2" pitchFamily="18" charset="2"/>
              <a:buNone/>
            </a:pPr>
            <a:r>
              <a:rPr lang="en-US" dirty="0" smtClean="0">
                <a:solidFill>
                  <a:schemeClr val="accent2"/>
                </a:solidFill>
              </a:rPr>
              <a:t>Verna</a:t>
            </a:r>
          </a:p>
          <a:p>
            <a:pPr marL="0" indent="0">
              <a:buFont typeface="Wingdings 2" pitchFamily="18" charset="2"/>
              <a:buNone/>
            </a:pPr>
            <a:r>
              <a:rPr lang="en-US" dirty="0" smtClean="0">
                <a:solidFill>
                  <a:schemeClr val="accent2"/>
                </a:solidFill>
              </a:rPr>
              <a:t>Wilma</a:t>
            </a:r>
          </a:p>
          <a:p>
            <a:pPr marL="0" indent="0">
              <a:buFont typeface="Wingdings 2" pitchFamily="18" charset="2"/>
              <a:buNone/>
            </a:pPr>
            <a:r>
              <a:rPr lang="en-US" dirty="0" smtClean="0">
                <a:solidFill>
                  <a:schemeClr val="accent2"/>
                </a:solidFill>
              </a:rPr>
              <a:t>Xenia</a:t>
            </a:r>
          </a:p>
          <a:p>
            <a:pPr marL="0" indent="0">
              <a:buFont typeface="Wingdings 2" pitchFamily="18" charset="2"/>
              <a:buNone/>
            </a:pPr>
            <a:r>
              <a:rPr lang="en-US" dirty="0" smtClean="0">
                <a:solidFill>
                  <a:schemeClr val="accent2"/>
                </a:solidFill>
              </a:rPr>
              <a:t>Yvonne</a:t>
            </a:r>
          </a:p>
          <a:p>
            <a:pPr marL="0" indent="0">
              <a:buFont typeface="Wingdings 2" pitchFamily="18" charset="2"/>
              <a:buNone/>
            </a:pPr>
            <a:r>
              <a:rPr lang="en-US" dirty="0" smtClean="0">
                <a:solidFill>
                  <a:schemeClr val="accent2"/>
                </a:solidFill>
              </a:rPr>
              <a:t>Zelda</a:t>
            </a:r>
          </a:p>
        </p:txBody>
      </p:sp>
    </p:spTree>
    <p:extLst>
      <p:ext uri="{BB962C8B-B14F-4D97-AF65-F5344CB8AC3E}">
        <p14:creationId xmlns:p14="http://schemas.microsoft.com/office/powerpoint/2010/main" val="2769780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60983" y="1259967"/>
            <a:ext cx="3302353" cy="4868512"/>
          </a:xfrm>
        </p:spPr>
        <p:txBody>
          <a:bodyPr>
            <a:normAutofit/>
          </a:bodyPr>
          <a:lstStyle/>
          <a:p>
            <a:pPr marL="285750" indent="-285750" algn="l">
              <a:buFont typeface="Arial"/>
              <a:buChar char="•"/>
            </a:pPr>
            <a:r>
              <a:rPr lang="en-US" dirty="0" smtClean="0"/>
              <a:t>4-year rotating lists are  developed to avoid having to make up new lists each year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Names starting with Q, U, X, Y, and Z removed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4" y="590550"/>
            <a:ext cx="3657600" cy="487982"/>
          </a:xfrm>
        </p:spPr>
        <p:txBody>
          <a:bodyPr/>
          <a:lstStyle/>
          <a:p>
            <a:r>
              <a:rPr lang="en-US" sz="24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1960 Hurricane Season</a:t>
            </a:r>
            <a:endParaRPr lang="en-US" sz="24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3023" y="763515"/>
            <a:ext cx="1092214" cy="5308787"/>
          </a:xfrm>
        </p:spPr>
        <p:txBody>
          <a:bodyPr>
            <a:noAutofit/>
          </a:bodyPr>
          <a:lstStyle/>
          <a:p>
            <a:pPr marL="0" indent="0">
              <a:spcBef>
                <a:spcPts val="500"/>
              </a:spcBef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1960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Abby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Brenda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Cleo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Donna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Ethel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Florence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Gladys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Hilda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Isbell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Janet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en-US" sz="1200" dirty="0">
                <a:solidFill>
                  <a:schemeClr val="accent2"/>
                </a:solidFill>
              </a:rPr>
              <a:t>Katy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en-US" sz="1200" dirty="0">
                <a:solidFill>
                  <a:schemeClr val="accent2"/>
                </a:solidFill>
              </a:rPr>
              <a:t>Lila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en-US" sz="1200" dirty="0">
                <a:solidFill>
                  <a:schemeClr val="accent2"/>
                </a:solidFill>
              </a:rPr>
              <a:t>Molly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en-US" sz="1200" dirty="0">
                <a:solidFill>
                  <a:schemeClr val="accent2"/>
                </a:solidFill>
              </a:rPr>
              <a:t>Nita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en-US" sz="1200" dirty="0">
                <a:solidFill>
                  <a:schemeClr val="accent2"/>
                </a:solidFill>
              </a:rPr>
              <a:t>Odette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en-US" sz="1200" dirty="0">
                <a:solidFill>
                  <a:schemeClr val="accent2"/>
                </a:solidFill>
              </a:rPr>
              <a:t>Paula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en-US" sz="1200" dirty="0">
                <a:solidFill>
                  <a:schemeClr val="accent2"/>
                </a:solidFill>
              </a:rPr>
              <a:t>Roxie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en-US" sz="1200" dirty="0">
                <a:solidFill>
                  <a:schemeClr val="accent2"/>
                </a:solidFill>
              </a:rPr>
              <a:t>Stella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en-US" sz="1200" dirty="0">
                <a:solidFill>
                  <a:schemeClr val="accent2"/>
                </a:solidFill>
              </a:rPr>
              <a:t>Trudy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en-US" sz="1200" dirty="0" err="1">
                <a:solidFill>
                  <a:schemeClr val="accent2"/>
                </a:solidFill>
              </a:rPr>
              <a:t>Vesta</a:t>
            </a:r>
            <a:endParaRPr lang="en-US" sz="1200" dirty="0">
              <a:solidFill>
                <a:schemeClr val="accent2"/>
              </a:solidFill>
            </a:endParaRPr>
          </a:p>
          <a:p>
            <a:pPr marL="0" indent="0">
              <a:spcBef>
                <a:spcPts val="500"/>
              </a:spcBef>
              <a:buNone/>
            </a:pPr>
            <a:r>
              <a:rPr lang="en-US" sz="1200" dirty="0" err="1">
                <a:solidFill>
                  <a:schemeClr val="accent2"/>
                </a:solidFill>
              </a:rPr>
              <a:t>Winny</a:t>
            </a:r>
            <a:endParaRPr lang="en-US" sz="1200" dirty="0">
              <a:solidFill>
                <a:schemeClr val="accent2"/>
              </a:solidFill>
            </a:endParaRPr>
          </a:p>
          <a:p>
            <a:pPr marL="0" indent="0">
              <a:spcBef>
                <a:spcPts val="500"/>
              </a:spcBef>
              <a:buNone/>
            </a:pPr>
            <a:endParaRPr lang="en-US" sz="1200" dirty="0">
              <a:solidFill>
                <a:schemeClr val="accent2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7339807" y="739588"/>
            <a:ext cx="1172844" cy="53087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2575" indent="-282575" algn="l" defTabSz="914400" rtl="0" eaLnBrk="1" latinLnBrk="0" hangingPunct="1">
              <a:spcBef>
                <a:spcPts val="2000"/>
              </a:spcBef>
              <a:buFont typeface="Wingdings 2" pitchFamily="18" charset="2"/>
              <a:buChar char="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77850" indent="-2952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042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43000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42557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711325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0002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290763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5717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 smtClean="0">
              <a:solidFill>
                <a:schemeClr val="accent2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611412" y="763515"/>
            <a:ext cx="1092214" cy="53087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2575" indent="-282575" algn="l" defTabSz="914400" rtl="0" eaLnBrk="1" latinLnBrk="0" hangingPunct="1">
              <a:spcBef>
                <a:spcPts val="2000"/>
              </a:spcBef>
              <a:buFont typeface="Wingdings 2" pitchFamily="18" charset="2"/>
              <a:buChar char="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77850" indent="-2952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042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43000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42557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711325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0002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290763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5717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1961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Anna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Betsy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Carla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Debbie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Esther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Frances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Gerda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Hattie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Inga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Jenny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Kara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Laurie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Martha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err="1" smtClean="0">
                <a:solidFill>
                  <a:schemeClr val="accent2"/>
                </a:solidFill>
              </a:rPr>
              <a:t>Netty</a:t>
            </a:r>
            <a:endParaRPr lang="en-US" sz="1200" dirty="0" smtClean="0">
              <a:solidFill>
                <a:schemeClr val="accent2"/>
              </a:solidFill>
            </a:endParaRP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err="1" smtClean="0">
                <a:solidFill>
                  <a:schemeClr val="accent2"/>
                </a:solidFill>
              </a:rPr>
              <a:t>Orva</a:t>
            </a:r>
            <a:endParaRPr lang="en-US" sz="1200" dirty="0" smtClean="0">
              <a:solidFill>
                <a:schemeClr val="accent2"/>
              </a:solidFill>
            </a:endParaRP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Peggy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Rhonda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Sadie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Tanya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err="1" smtClean="0">
                <a:solidFill>
                  <a:schemeClr val="accent2"/>
                </a:solidFill>
              </a:rPr>
              <a:t>Virgy</a:t>
            </a:r>
            <a:endParaRPr lang="en-US" sz="1200" dirty="0" smtClean="0">
              <a:solidFill>
                <a:schemeClr val="accent2"/>
              </a:solidFill>
            </a:endParaRP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err="1" smtClean="0">
                <a:solidFill>
                  <a:schemeClr val="accent2"/>
                </a:solidFill>
              </a:rPr>
              <a:t>Wenda</a:t>
            </a:r>
            <a:endParaRPr lang="en-US" sz="1200" dirty="0" smtClean="0">
              <a:solidFill>
                <a:schemeClr val="accent2"/>
              </a:solidFill>
            </a:endParaRP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endParaRPr lang="en-US" sz="1200" dirty="0">
              <a:solidFill>
                <a:schemeClr val="accent2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367323" y="763515"/>
            <a:ext cx="1092214" cy="53087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2575" indent="-282575" algn="l" defTabSz="914400" rtl="0" eaLnBrk="1" latinLnBrk="0" hangingPunct="1">
              <a:spcBef>
                <a:spcPts val="2000"/>
              </a:spcBef>
              <a:buFont typeface="Wingdings 2" pitchFamily="18" charset="2"/>
              <a:buChar char="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77850" indent="-2952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042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43000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42557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711325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0002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290763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5717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1962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Alma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Becky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Celia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Daisy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Ella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Flossie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err="1" smtClean="0">
                <a:solidFill>
                  <a:schemeClr val="accent2"/>
                </a:solidFill>
              </a:rPr>
              <a:t>Gretta</a:t>
            </a:r>
            <a:endParaRPr lang="en-US" sz="1200" dirty="0" smtClean="0">
              <a:solidFill>
                <a:schemeClr val="accent2"/>
              </a:solidFill>
            </a:endParaRP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err="1" smtClean="0">
                <a:solidFill>
                  <a:schemeClr val="accent2"/>
                </a:solidFill>
              </a:rPr>
              <a:t>Hallie</a:t>
            </a:r>
            <a:endParaRPr lang="en-US" sz="1200" dirty="0" smtClean="0">
              <a:solidFill>
                <a:schemeClr val="accent2"/>
              </a:solidFill>
            </a:endParaRP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Inez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Judith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Kendra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Lois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Marsha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Noreen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err="1" smtClean="0">
                <a:solidFill>
                  <a:schemeClr val="accent2"/>
                </a:solidFill>
              </a:rPr>
              <a:t>Orpha</a:t>
            </a:r>
            <a:endParaRPr lang="en-US" sz="1200" dirty="0" smtClean="0">
              <a:solidFill>
                <a:schemeClr val="accent2"/>
              </a:solidFill>
            </a:endParaRP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Patty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Rena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Sherry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err="1" smtClean="0">
                <a:solidFill>
                  <a:schemeClr val="accent2"/>
                </a:solidFill>
              </a:rPr>
              <a:t>Thora</a:t>
            </a:r>
            <a:endParaRPr lang="en-US" sz="1200" dirty="0" smtClean="0">
              <a:solidFill>
                <a:schemeClr val="accent2"/>
              </a:solidFill>
            </a:endParaRP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Vicky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Wilma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endParaRPr lang="en-US" sz="1200" dirty="0">
              <a:solidFill>
                <a:schemeClr val="accent2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7203865" y="763515"/>
            <a:ext cx="1092214" cy="53087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2575" indent="-282575" algn="l" defTabSz="914400" rtl="0" eaLnBrk="1" latinLnBrk="0" hangingPunct="1">
              <a:spcBef>
                <a:spcPts val="2000"/>
              </a:spcBef>
              <a:buFont typeface="Wingdings 2" pitchFamily="18" charset="2"/>
              <a:buChar char="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77850" indent="-2952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042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43000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42557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711325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0002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290763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5717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1963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Arlene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Beulah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Cindy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Debra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Edith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Flora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Ginny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Helena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Irene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Janice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Kristy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Laura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Margo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Nona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Orchid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Portia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Rachel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Sandra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err="1" smtClean="0">
                <a:solidFill>
                  <a:schemeClr val="accent2"/>
                </a:solidFill>
              </a:rPr>
              <a:t>Terese</a:t>
            </a:r>
            <a:endParaRPr lang="en-US" sz="1200" dirty="0" smtClean="0">
              <a:solidFill>
                <a:schemeClr val="accent2"/>
              </a:solidFill>
            </a:endParaRP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Verna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Wallis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endParaRPr lang="en-US" sz="12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641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60983" y="1259967"/>
            <a:ext cx="3302353" cy="4868512"/>
          </a:xfrm>
        </p:spPr>
        <p:txBody>
          <a:bodyPr>
            <a:normAutofit/>
          </a:bodyPr>
          <a:lstStyle/>
          <a:p>
            <a:pPr marL="285750" indent="-285750" algn="l">
              <a:buFont typeface="Arial"/>
              <a:buChar char="•"/>
            </a:pPr>
            <a:r>
              <a:rPr lang="en-US" dirty="0" smtClean="0"/>
              <a:t>4-year rotating lists are  developed to avoid having to make up new lists each year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Names starting with Q, U, X, Y, and Z removed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Any particularly damaging storm in removed from the list for at least ten years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4" y="590550"/>
            <a:ext cx="3657600" cy="487982"/>
          </a:xfrm>
        </p:spPr>
        <p:txBody>
          <a:bodyPr/>
          <a:lstStyle/>
          <a:p>
            <a:r>
              <a:rPr lang="en-US" sz="24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1960 Hurricane Season</a:t>
            </a:r>
            <a:endParaRPr lang="en-US" sz="24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3023" y="763515"/>
            <a:ext cx="1092214" cy="5308787"/>
          </a:xfrm>
        </p:spPr>
        <p:txBody>
          <a:bodyPr>
            <a:noAutofit/>
          </a:bodyPr>
          <a:lstStyle/>
          <a:p>
            <a:pPr marL="0" indent="0">
              <a:spcBef>
                <a:spcPts val="500"/>
              </a:spcBef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1960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Abby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Brenda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Cleo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en-US" sz="12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Donna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Ethel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Florence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Gladys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Hilda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Isbell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Janet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en-US" sz="1200" dirty="0">
                <a:solidFill>
                  <a:schemeClr val="accent2"/>
                </a:solidFill>
              </a:rPr>
              <a:t>Katy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en-US" sz="1200" dirty="0">
                <a:solidFill>
                  <a:schemeClr val="accent2"/>
                </a:solidFill>
              </a:rPr>
              <a:t>Lila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en-US" sz="1200" dirty="0">
                <a:solidFill>
                  <a:schemeClr val="accent2"/>
                </a:solidFill>
              </a:rPr>
              <a:t>Molly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en-US" sz="1200" dirty="0">
                <a:solidFill>
                  <a:schemeClr val="accent2"/>
                </a:solidFill>
              </a:rPr>
              <a:t>Nita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en-US" sz="1200" dirty="0">
                <a:solidFill>
                  <a:schemeClr val="accent2"/>
                </a:solidFill>
              </a:rPr>
              <a:t>Odette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en-US" sz="1200" dirty="0">
                <a:solidFill>
                  <a:schemeClr val="accent2"/>
                </a:solidFill>
              </a:rPr>
              <a:t>Paula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en-US" sz="1200" dirty="0">
                <a:solidFill>
                  <a:schemeClr val="accent2"/>
                </a:solidFill>
              </a:rPr>
              <a:t>Roxie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en-US" sz="1200" dirty="0">
                <a:solidFill>
                  <a:schemeClr val="accent2"/>
                </a:solidFill>
              </a:rPr>
              <a:t>Stella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en-US" sz="1200" dirty="0">
                <a:solidFill>
                  <a:schemeClr val="accent2"/>
                </a:solidFill>
              </a:rPr>
              <a:t>Trudy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en-US" sz="1200" dirty="0" err="1">
                <a:solidFill>
                  <a:schemeClr val="accent2"/>
                </a:solidFill>
              </a:rPr>
              <a:t>Vesta</a:t>
            </a:r>
            <a:endParaRPr lang="en-US" sz="1200" dirty="0">
              <a:solidFill>
                <a:schemeClr val="accent2"/>
              </a:solidFill>
            </a:endParaRPr>
          </a:p>
          <a:p>
            <a:pPr marL="0" indent="0">
              <a:spcBef>
                <a:spcPts val="500"/>
              </a:spcBef>
              <a:buNone/>
            </a:pPr>
            <a:r>
              <a:rPr lang="en-US" sz="1200" dirty="0" err="1">
                <a:solidFill>
                  <a:schemeClr val="accent2"/>
                </a:solidFill>
              </a:rPr>
              <a:t>Winny</a:t>
            </a:r>
            <a:endParaRPr lang="en-US" sz="1200" dirty="0">
              <a:solidFill>
                <a:schemeClr val="accent2"/>
              </a:solidFill>
            </a:endParaRPr>
          </a:p>
          <a:p>
            <a:pPr marL="0" indent="0">
              <a:spcBef>
                <a:spcPts val="500"/>
              </a:spcBef>
              <a:buNone/>
            </a:pPr>
            <a:endParaRPr lang="en-US" sz="1200" dirty="0">
              <a:solidFill>
                <a:schemeClr val="accent2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7339807" y="739588"/>
            <a:ext cx="1172844" cy="53087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2575" indent="-282575" algn="l" defTabSz="914400" rtl="0" eaLnBrk="1" latinLnBrk="0" hangingPunct="1">
              <a:spcBef>
                <a:spcPts val="2000"/>
              </a:spcBef>
              <a:buFont typeface="Wingdings 2" pitchFamily="18" charset="2"/>
              <a:buChar char="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77850" indent="-2952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042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43000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42557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711325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0002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290763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5717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 smtClean="0">
              <a:solidFill>
                <a:schemeClr val="accent2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611412" y="763515"/>
            <a:ext cx="1092214" cy="53087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2575" indent="-282575" algn="l" defTabSz="914400" rtl="0" eaLnBrk="1" latinLnBrk="0" hangingPunct="1">
              <a:spcBef>
                <a:spcPts val="2000"/>
              </a:spcBef>
              <a:buFont typeface="Wingdings 2" pitchFamily="18" charset="2"/>
              <a:buChar char="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77850" indent="-2952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042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43000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42557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711325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0002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290763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5717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1961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Anna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Betsy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rgbClr val="FF2B2C"/>
                </a:solidFill>
              </a:rPr>
              <a:t>Carla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Debbie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Esther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Frances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Gerda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rgbClr val="FF2B2C"/>
                </a:solidFill>
              </a:rPr>
              <a:t>Hattie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Inga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Jenny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Kara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Laurie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Martha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err="1" smtClean="0">
                <a:solidFill>
                  <a:schemeClr val="accent2"/>
                </a:solidFill>
              </a:rPr>
              <a:t>Netty</a:t>
            </a:r>
            <a:endParaRPr lang="en-US" sz="1200" dirty="0" smtClean="0">
              <a:solidFill>
                <a:schemeClr val="accent2"/>
              </a:solidFill>
            </a:endParaRP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err="1" smtClean="0">
                <a:solidFill>
                  <a:schemeClr val="accent2"/>
                </a:solidFill>
              </a:rPr>
              <a:t>Orva</a:t>
            </a:r>
            <a:endParaRPr lang="en-US" sz="1200" dirty="0" smtClean="0">
              <a:solidFill>
                <a:schemeClr val="accent2"/>
              </a:solidFill>
            </a:endParaRP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Peggy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Rhonda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Sadie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Tanya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err="1" smtClean="0">
                <a:solidFill>
                  <a:schemeClr val="accent2"/>
                </a:solidFill>
              </a:rPr>
              <a:t>Virgy</a:t>
            </a:r>
            <a:endParaRPr lang="en-US" sz="1200" dirty="0" smtClean="0">
              <a:solidFill>
                <a:schemeClr val="accent2"/>
              </a:solidFill>
            </a:endParaRP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err="1" smtClean="0">
                <a:solidFill>
                  <a:schemeClr val="accent2"/>
                </a:solidFill>
              </a:rPr>
              <a:t>Wenda</a:t>
            </a:r>
            <a:endParaRPr lang="en-US" sz="1200" dirty="0" smtClean="0">
              <a:solidFill>
                <a:schemeClr val="accent2"/>
              </a:solidFill>
            </a:endParaRP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endParaRPr lang="en-US" sz="1200" dirty="0">
              <a:solidFill>
                <a:schemeClr val="accent2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367323" y="763515"/>
            <a:ext cx="1092214" cy="53087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2575" indent="-282575" algn="l" defTabSz="914400" rtl="0" eaLnBrk="1" latinLnBrk="0" hangingPunct="1">
              <a:spcBef>
                <a:spcPts val="2000"/>
              </a:spcBef>
              <a:buFont typeface="Wingdings 2" pitchFamily="18" charset="2"/>
              <a:buChar char="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77850" indent="-2952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042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43000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42557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711325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0002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290763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5717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1962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Alma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Becky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Celia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Daisy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Ella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Flossie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err="1" smtClean="0">
                <a:solidFill>
                  <a:schemeClr val="accent2"/>
                </a:solidFill>
              </a:rPr>
              <a:t>Gretta</a:t>
            </a:r>
            <a:endParaRPr lang="en-US" sz="1200" dirty="0" smtClean="0">
              <a:solidFill>
                <a:schemeClr val="accent2"/>
              </a:solidFill>
            </a:endParaRP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err="1" smtClean="0">
                <a:solidFill>
                  <a:schemeClr val="accent2"/>
                </a:solidFill>
              </a:rPr>
              <a:t>Hallie</a:t>
            </a:r>
            <a:endParaRPr lang="en-US" sz="1200" dirty="0" smtClean="0">
              <a:solidFill>
                <a:schemeClr val="accent2"/>
              </a:solidFill>
            </a:endParaRP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Inez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Judith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Kendra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Lois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Marsha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Noreen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err="1" smtClean="0">
                <a:solidFill>
                  <a:schemeClr val="accent2"/>
                </a:solidFill>
              </a:rPr>
              <a:t>Orpha</a:t>
            </a:r>
            <a:endParaRPr lang="en-US" sz="1200" dirty="0" smtClean="0">
              <a:solidFill>
                <a:schemeClr val="accent2"/>
              </a:solidFill>
            </a:endParaRP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Patty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Rena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Sherry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err="1" smtClean="0">
                <a:solidFill>
                  <a:schemeClr val="accent2"/>
                </a:solidFill>
              </a:rPr>
              <a:t>Thora</a:t>
            </a:r>
            <a:endParaRPr lang="en-US" sz="1200" dirty="0" smtClean="0">
              <a:solidFill>
                <a:schemeClr val="accent2"/>
              </a:solidFill>
            </a:endParaRP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Vicky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Wilma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endParaRPr lang="en-US" sz="1200" dirty="0">
              <a:solidFill>
                <a:schemeClr val="accent2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7203865" y="763515"/>
            <a:ext cx="1092214" cy="53087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2575" indent="-282575" algn="l" defTabSz="914400" rtl="0" eaLnBrk="1" latinLnBrk="0" hangingPunct="1">
              <a:spcBef>
                <a:spcPts val="2000"/>
              </a:spcBef>
              <a:buFont typeface="Wingdings 2" pitchFamily="18" charset="2"/>
              <a:buChar char="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77850" indent="-2952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042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43000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42557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711325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0002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290763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5717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1963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Arlene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Beulah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Cindy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Debra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Edith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rgbClr val="FF2B2C"/>
                </a:solidFill>
              </a:rPr>
              <a:t>Flora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Ginny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Helena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Irene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Janice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Kristy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Laura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Margo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Nona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Orchid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Portia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Rachel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Sandra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err="1" smtClean="0">
                <a:solidFill>
                  <a:schemeClr val="accent2"/>
                </a:solidFill>
              </a:rPr>
              <a:t>Terese</a:t>
            </a:r>
            <a:endParaRPr lang="en-US" sz="1200" dirty="0" smtClean="0">
              <a:solidFill>
                <a:schemeClr val="accent2"/>
              </a:solidFill>
            </a:endParaRP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Verna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Wallis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endParaRPr lang="en-US" sz="12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839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1963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3023" y="739588"/>
            <a:ext cx="1384499" cy="530878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DDF53D"/>
                </a:solidFill>
              </a:rPr>
              <a:t>Bessie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DDF53D"/>
                </a:solidFill>
              </a:rPr>
              <a:t>Audrey</a:t>
            </a:r>
          </a:p>
          <a:p>
            <a:pPr marL="0" indent="0">
              <a:buNone/>
            </a:pPr>
            <a:r>
              <a:rPr lang="en-US" dirty="0" err="1" smtClean="0">
                <a:solidFill>
                  <a:srgbClr val="DDF53D"/>
                </a:solidFill>
              </a:rPr>
              <a:t>Berthe</a:t>
            </a:r>
            <a:endParaRPr lang="en-US" dirty="0" smtClean="0">
              <a:solidFill>
                <a:srgbClr val="DDF53D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DDF53D"/>
                </a:solidFill>
              </a:rPr>
              <a:t>Dora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DDF53D"/>
                </a:solidFill>
              </a:rPr>
              <a:t>Eva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DDF53D"/>
                </a:solidFill>
              </a:rPr>
              <a:t>Carmen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DDF53D"/>
                </a:solidFill>
              </a:rPr>
              <a:t>Hazel</a:t>
            </a:r>
          </a:p>
          <a:p>
            <a:pPr marL="0" indent="0">
              <a:buNone/>
            </a:pPr>
            <a:r>
              <a:rPr lang="en-US" dirty="0" err="1" smtClean="0">
                <a:solidFill>
                  <a:srgbClr val="DDF53D"/>
                </a:solidFill>
              </a:rPr>
              <a:t>Gertie</a:t>
            </a:r>
            <a:endParaRPr lang="en-US" dirty="0" smtClean="0">
              <a:solidFill>
                <a:srgbClr val="DDF53D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DDF53D"/>
                </a:solidFill>
              </a:rPr>
              <a:t>Katie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DDF53D"/>
                </a:solidFill>
              </a:rPr>
              <a:t>Henrietta</a:t>
            </a:r>
            <a:endParaRPr lang="en-US" dirty="0">
              <a:solidFill>
                <a:srgbClr val="DDF53D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 algn="l">
              <a:buFont typeface="Arial"/>
              <a:buChar char="•"/>
            </a:pPr>
            <a:r>
              <a:rPr lang="en-US" dirty="0" smtClean="0"/>
              <a:t>Both </a:t>
            </a:r>
            <a:r>
              <a:rPr lang="en-US" dirty="0"/>
              <a:t>BOM </a:t>
            </a:r>
            <a:r>
              <a:rPr lang="en-US" dirty="0" smtClean="0"/>
              <a:t>and PAGASA </a:t>
            </a:r>
            <a:r>
              <a:rPr lang="en-US" dirty="0"/>
              <a:t>adopt </a:t>
            </a:r>
            <a:r>
              <a:rPr lang="en-US" dirty="0" smtClean="0"/>
              <a:t>name lists for tropical cyclones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Australian list of women’s names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Philippine list of Filipino names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Only for typhoons in affecting the Philippines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Some typhoons bearing two </a:t>
            </a:r>
            <a:r>
              <a:rPr lang="en-US" dirty="0" smtClean="0"/>
              <a:t>names, one from US military and other from PAGASA</a:t>
            </a:r>
            <a:endParaRPr lang="en-US" dirty="0" smtClean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229922" y="739588"/>
            <a:ext cx="1384499" cy="530878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82575" indent="-282575" algn="l" defTabSz="914400" rtl="0" eaLnBrk="1" latinLnBrk="0" hangingPunct="1">
              <a:spcBef>
                <a:spcPts val="2000"/>
              </a:spcBef>
              <a:buFont typeface="Wingdings 2" pitchFamily="18" charset="2"/>
              <a:buChar char="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77850" indent="-2952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042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43000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42557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711325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0002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290763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5717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800"/>
              </a:spcBef>
              <a:buFont typeface="Wingdings 2" pitchFamily="18" charset="2"/>
              <a:buNone/>
            </a:pPr>
            <a:r>
              <a:rPr lang="en-US" dirty="0" err="1" smtClean="0">
                <a:solidFill>
                  <a:srgbClr val="DDF53D"/>
                </a:solidFill>
              </a:rPr>
              <a:t>Auring</a:t>
            </a:r>
            <a:endParaRPr lang="en-US" dirty="0" smtClean="0">
              <a:solidFill>
                <a:srgbClr val="DDF53D"/>
              </a:solidFill>
            </a:endParaRPr>
          </a:p>
          <a:p>
            <a:pPr marL="0" indent="0">
              <a:spcBef>
                <a:spcPts val="800"/>
              </a:spcBef>
              <a:buFont typeface="Wingdings 2" pitchFamily="18" charset="2"/>
              <a:buNone/>
            </a:pPr>
            <a:r>
              <a:rPr lang="en-US" dirty="0" err="1" smtClean="0">
                <a:solidFill>
                  <a:srgbClr val="DDF53D"/>
                </a:solidFill>
              </a:rPr>
              <a:t>Bebeng</a:t>
            </a:r>
            <a:endParaRPr lang="en-US" dirty="0" smtClean="0">
              <a:solidFill>
                <a:srgbClr val="DDF53D"/>
              </a:solidFill>
            </a:endParaRPr>
          </a:p>
          <a:p>
            <a:pPr marL="0" indent="0">
              <a:spcBef>
                <a:spcPts val="800"/>
              </a:spcBef>
              <a:buFont typeface="Wingdings 2" pitchFamily="18" charset="2"/>
              <a:buNone/>
            </a:pPr>
            <a:r>
              <a:rPr lang="en-US" dirty="0" err="1" smtClean="0">
                <a:solidFill>
                  <a:srgbClr val="DDF53D"/>
                </a:solidFill>
              </a:rPr>
              <a:t>Karing</a:t>
            </a:r>
            <a:endParaRPr lang="en-US" dirty="0" smtClean="0">
              <a:solidFill>
                <a:srgbClr val="DDF53D"/>
              </a:solidFill>
            </a:endParaRPr>
          </a:p>
          <a:p>
            <a:pPr marL="0" indent="0">
              <a:spcBef>
                <a:spcPts val="800"/>
              </a:spcBef>
              <a:buFont typeface="Wingdings 2" pitchFamily="18" charset="2"/>
              <a:buNone/>
            </a:pPr>
            <a:r>
              <a:rPr lang="en-US" dirty="0" err="1" smtClean="0">
                <a:solidFill>
                  <a:srgbClr val="DDF53D"/>
                </a:solidFill>
              </a:rPr>
              <a:t>Diding</a:t>
            </a:r>
            <a:endParaRPr lang="en-US" dirty="0" smtClean="0">
              <a:solidFill>
                <a:srgbClr val="DDF53D"/>
              </a:solidFill>
            </a:endParaRPr>
          </a:p>
          <a:p>
            <a:pPr marL="0" indent="0">
              <a:spcBef>
                <a:spcPts val="800"/>
              </a:spcBef>
              <a:buFont typeface="Wingdings 2" pitchFamily="18" charset="2"/>
              <a:buNone/>
            </a:pPr>
            <a:r>
              <a:rPr lang="en-US" dirty="0" err="1" smtClean="0">
                <a:solidFill>
                  <a:srgbClr val="DDF53D"/>
                </a:solidFill>
              </a:rPr>
              <a:t>Etang</a:t>
            </a:r>
            <a:endParaRPr lang="en-US" dirty="0" smtClean="0">
              <a:solidFill>
                <a:srgbClr val="DDF53D"/>
              </a:solidFill>
            </a:endParaRPr>
          </a:p>
          <a:p>
            <a:pPr marL="0" indent="0">
              <a:spcBef>
                <a:spcPts val="800"/>
              </a:spcBef>
              <a:buFont typeface="Wingdings 2" pitchFamily="18" charset="2"/>
              <a:buNone/>
            </a:pPr>
            <a:r>
              <a:rPr lang="en-US" dirty="0" err="1" smtClean="0">
                <a:solidFill>
                  <a:srgbClr val="DDF53D"/>
                </a:solidFill>
              </a:rPr>
              <a:t>Herming</a:t>
            </a:r>
            <a:endParaRPr lang="en-US" dirty="0" smtClean="0">
              <a:solidFill>
                <a:srgbClr val="DDF53D"/>
              </a:solidFill>
            </a:endParaRPr>
          </a:p>
          <a:p>
            <a:pPr marL="0" indent="0">
              <a:spcBef>
                <a:spcPts val="800"/>
              </a:spcBef>
              <a:buFont typeface="Wingdings 2" pitchFamily="18" charset="2"/>
              <a:buNone/>
            </a:pPr>
            <a:r>
              <a:rPr lang="en-US" dirty="0" err="1" smtClean="0">
                <a:solidFill>
                  <a:srgbClr val="DDF53D"/>
                </a:solidFill>
              </a:rPr>
              <a:t>Ising</a:t>
            </a:r>
            <a:endParaRPr lang="en-US" dirty="0" smtClean="0">
              <a:solidFill>
                <a:srgbClr val="DDF53D"/>
              </a:solidFill>
            </a:endParaRPr>
          </a:p>
          <a:p>
            <a:pPr marL="0" indent="0">
              <a:spcBef>
                <a:spcPts val="800"/>
              </a:spcBef>
              <a:buFont typeface="Wingdings 2" pitchFamily="18" charset="2"/>
              <a:buNone/>
            </a:pPr>
            <a:r>
              <a:rPr lang="en-US" dirty="0" err="1" smtClean="0">
                <a:solidFill>
                  <a:srgbClr val="DDF53D"/>
                </a:solidFill>
              </a:rPr>
              <a:t>Luding</a:t>
            </a:r>
            <a:endParaRPr lang="en-US" dirty="0" smtClean="0">
              <a:solidFill>
                <a:srgbClr val="DDF53D"/>
              </a:solidFill>
            </a:endParaRPr>
          </a:p>
          <a:p>
            <a:pPr marL="0" indent="0">
              <a:spcBef>
                <a:spcPts val="800"/>
              </a:spcBef>
              <a:buFont typeface="Wingdings 2" pitchFamily="18" charset="2"/>
              <a:buNone/>
            </a:pPr>
            <a:r>
              <a:rPr lang="en-US" dirty="0" err="1" smtClean="0">
                <a:solidFill>
                  <a:srgbClr val="DDF53D"/>
                </a:solidFill>
              </a:rPr>
              <a:t>Neneng</a:t>
            </a:r>
            <a:endParaRPr lang="en-US" dirty="0" smtClean="0">
              <a:solidFill>
                <a:srgbClr val="DDF53D"/>
              </a:solidFill>
            </a:endParaRPr>
          </a:p>
          <a:p>
            <a:pPr marL="0" indent="0">
              <a:spcBef>
                <a:spcPts val="800"/>
              </a:spcBef>
              <a:buFont typeface="Wingdings 2" pitchFamily="18" charset="2"/>
              <a:buNone/>
            </a:pPr>
            <a:r>
              <a:rPr lang="en-US" dirty="0" err="1" smtClean="0">
                <a:solidFill>
                  <a:srgbClr val="DDF53D"/>
                </a:solidFill>
              </a:rPr>
              <a:t>Onlang</a:t>
            </a:r>
            <a:endParaRPr lang="en-US" dirty="0" smtClean="0">
              <a:solidFill>
                <a:srgbClr val="DDF53D"/>
              </a:solidFill>
            </a:endParaRPr>
          </a:p>
          <a:p>
            <a:pPr marL="0" indent="0">
              <a:spcBef>
                <a:spcPts val="800"/>
              </a:spcBef>
              <a:buFont typeface="Wingdings 2" pitchFamily="18" charset="2"/>
              <a:buNone/>
            </a:pPr>
            <a:r>
              <a:rPr lang="en-US" dirty="0" err="1" smtClean="0">
                <a:solidFill>
                  <a:srgbClr val="DDF53D"/>
                </a:solidFill>
              </a:rPr>
              <a:t>Pepang</a:t>
            </a:r>
            <a:endParaRPr lang="en-US" dirty="0" smtClean="0">
              <a:solidFill>
                <a:srgbClr val="DDF53D"/>
              </a:solidFill>
            </a:endParaRPr>
          </a:p>
          <a:p>
            <a:pPr marL="0" indent="0">
              <a:spcBef>
                <a:spcPts val="800"/>
              </a:spcBef>
              <a:buFont typeface="Wingdings 2" pitchFamily="18" charset="2"/>
              <a:buNone/>
            </a:pPr>
            <a:r>
              <a:rPr lang="en-US" dirty="0" err="1" smtClean="0">
                <a:solidFill>
                  <a:srgbClr val="DDF53D"/>
                </a:solidFill>
              </a:rPr>
              <a:t>Rosing</a:t>
            </a:r>
            <a:endParaRPr lang="en-US" dirty="0" smtClean="0">
              <a:solidFill>
                <a:srgbClr val="DDF53D"/>
              </a:solidFill>
            </a:endParaRPr>
          </a:p>
          <a:p>
            <a:pPr marL="0" indent="0">
              <a:spcBef>
                <a:spcPts val="800"/>
              </a:spcBef>
              <a:buFont typeface="Wingdings 2" pitchFamily="18" charset="2"/>
              <a:buNone/>
            </a:pPr>
            <a:r>
              <a:rPr lang="en-US" dirty="0" err="1" smtClean="0">
                <a:solidFill>
                  <a:srgbClr val="DDF53D"/>
                </a:solidFill>
              </a:rPr>
              <a:t>Sisang</a:t>
            </a:r>
            <a:endParaRPr lang="en-US" dirty="0" smtClean="0">
              <a:solidFill>
                <a:srgbClr val="DDF53D"/>
              </a:solidFill>
            </a:endParaRPr>
          </a:p>
          <a:p>
            <a:pPr marL="0" indent="0">
              <a:spcBef>
                <a:spcPts val="800"/>
              </a:spcBef>
              <a:buFont typeface="Wingdings 2" pitchFamily="18" charset="2"/>
              <a:buNone/>
            </a:pPr>
            <a:r>
              <a:rPr lang="en-US" dirty="0" err="1" smtClean="0">
                <a:solidFill>
                  <a:srgbClr val="DDF53D"/>
                </a:solidFill>
              </a:rPr>
              <a:t>Trining</a:t>
            </a:r>
            <a:endParaRPr lang="en-US" dirty="0">
              <a:solidFill>
                <a:srgbClr val="DDF5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201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60983" y="1259967"/>
            <a:ext cx="3302353" cy="4868512"/>
          </a:xfrm>
        </p:spPr>
        <p:txBody>
          <a:bodyPr>
            <a:normAutofit/>
          </a:bodyPr>
          <a:lstStyle/>
          <a:p>
            <a:pPr marL="285750" indent="-285750" algn="l">
              <a:buFont typeface="Arial"/>
              <a:buChar char="•"/>
            </a:pPr>
            <a:r>
              <a:rPr lang="en-US" dirty="0" smtClean="0"/>
              <a:t>10 year ban on Carol over and she’s substituted for Carla retired in 1961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4" y="590550"/>
            <a:ext cx="3657600" cy="487982"/>
          </a:xfrm>
        </p:spPr>
        <p:txBody>
          <a:bodyPr/>
          <a:lstStyle/>
          <a:p>
            <a:r>
              <a:rPr lang="en-US" sz="24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1965 Hurricane Season</a:t>
            </a:r>
            <a:endParaRPr lang="en-US" sz="24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7339807" y="739588"/>
            <a:ext cx="1172844" cy="53087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2575" indent="-282575" algn="l" defTabSz="914400" rtl="0" eaLnBrk="1" latinLnBrk="0" hangingPunct="1">
              <a:spcBef>
                <a:spcPts val="2000"/>
              </a:spcBef>
              <a:buFont typeface="Wingdings 2" pitchFamily="18" charset="2"/>
              <a:buChar char="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77850" indent="-2952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042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43000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42557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711325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0002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290763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5717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 smtClean="0">
              <a:solidFill>
                <a:schemeClr val="accent2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137708" y="763515"/>
            <a:ext cx="1092214" cy="53087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2575" indent="-282575" algn="l" defTabSz="914400" rtl="0" eaLnBrk="1" latinLnBrk="0" hangingPunct="1">
              <a:spcBef>
                <a:spcPts val="2000"/>
              </a:spcBef>
              <a:buFont typeface="Wingdings 2" pitchFamily="18" charset="2"/>
              <a:buChar char="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77850" indent="-2952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042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43000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42557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711325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0002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290763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5717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1965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Anna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Betsy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en-US" sz="1200" dirty="0">
                <a:solidFill>
                  <a:srgbClr val="FF2B2C"/>
                </a:solidFill>
              </a:rPr>
              <a:t>Carla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Debbie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Elena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err="1" smtClean="0">
                <a:solidFill>
                  <a:schemeClr val="accent2"/>
                </a:solidFill>
              </a:rPr>
              <a:t>Francelia</a:t>
            </a:r>
            <a:endParaRPr lang="en-US" sz="1200" dirty="0" smtClean="0">
              <a:solidFill>
                <a:schemeClr val="accent2"/>
              </a:solidFill>
            </a:endParaRP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Gerda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Holly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Inga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Jenny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Kara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Laurie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Martha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err="1" smtClean="0">
                <a:solidFill>
                  <a:schemeClr val="accent2"/>
                </a:solidFill>
              </a:rPr>
              <a:t>Netty</a:t>
            </a:r>
            <a:endParaRPr lang="en-US" sz="1200" dirty="0" smtClean="0">
              <a:solidFill>
                <a:schemeClr val="accent2"/>
              </a:solidFill>
            </a:endParaRP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err="1" smtClean="0">
                <a:solidFill>
                  <a:schemeClr val="accent2"/>
                </a:solidFill>
              </a:rPr>
              <a:t>Orva</a:t>
            </a:r>
            <a:endParaRPr lang="en-US" sz="1200" dirty="0" smtClean="0">
              <a:solidFill>
                <a:schemeClr val="accent2"/>
              </a:solidFill>
            </a:endParaRP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Peggy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Rhonda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Sadie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Tanya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err="1" smtClean="0">
                <a:solidFill>
                  <a:schemeClr val="accent2"/>
                </a:solidFill>
              </a:rPr>
              <a:t>Virgy</a:t>
            </a:r>
            <a:endParaRPr lang="en-US" sz="1200" dirty="0" smtClean="0">
              <a:solidFill>
                <a:schemeClr val="accent2"/>
              </a:solidFill>
            </a:endParaRP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err="1" smtClean="0">
                <a:solidFill>
                  <a:schemeClr val="accent2"/>
                </a:solidFill>
              </a:rPr>
              <a:t>Wenda</a:t>
            </a:r>
            <a:endParaRPr lang="en-US" sz="1200" dirty="0" smtClean="0">
              <a:solidFill>
                <a:schemeClr val="accent2"/>
              </a:solidFill>
            </a:endParaRP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endParaRPr lang="en-US" sz="12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969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60983" y="1259967"/>
            <a:ext cx="3302353" cy="4868512"/>
          </a:xfrm>
        </p:spPr>
        <p:txBody>
          <a:bodyPr>
            <a:normAutofit/>
          </a:bodyPr>
          <a:lstStyle/>
          <a:p>
            <a:pPr marL="285750" indent="-285750" algn="l">
              <a:buFont typeface="Arial"/>
              <a:buChar char="•"/>
            </a:pPr>
            <a:r>
              <a:rPr lang="en-US" dirty="0" smtClean="0"/>
              <a:t>10 year ban on Carol over and she’s substituted for Carla retired in 1961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Edna was reintroduced in 1968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4" y="590550"/>
            <a:ext cx="3657600" cy="487982"/>
          </a:xfrm>
        </p:spPr>
        <p:txBody>
          <a:bodyPr/>
          <a:lstStyle/>
          <a:p>
            <a:r>
              <a:rPr lang="en-US" sz="24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1965 Hurricane Season</a:t>
            </a:r>
            <a:endParaRPr lang="en-US" sz="24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7339807" y="739588"/>
            <a:ext cx="1172844" cy="53087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2575" indent="-282575" algn="l" defTabSz="914400" rtl="0" eaLnBrk="1" latinLnBrk="0" hangingPunct="1">
              <a:spcBef>
                <a:spcPts val="2000"/>
              </a:spcBef>
              <a:buFont typeface="Wingdings 2" pitchFamily="18" charset="2"/>
              <a:buChar char="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77850" indent="-2952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042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43000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42557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711325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0002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290763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5717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 smtClean="0">
              <a:solidFill>
                <a:schemeClr val="accent2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137708" y="763515"/>
            <a:ext cx="1092214" cy="53087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2575" indent="-282575" algn="l" defTabSz="914400" rtl="0" eaLnBrk="1" latinLnBrk="0" hangingPunct="1">
              <a:spcBef>
                <a:spcPts val="2000"/>
              </a:spcBef>
              <a:buFont typeface="Wingdings 2" pitchFamily="18" charset="2"/>
              <a:buChar char="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77850" indent="-2952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042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43000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42557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711325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0002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290763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5717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1965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Anna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Betsy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/>
              <a:t>Carol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Debbie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Elena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err="1" smtClean="0">
                <a:solidFill>
                  <a:schemeClr val="accent2"/>
                </a:solidFill>
              </a:rPr>
              <a:t>Francelia</a:t>
            </a:r>
            <a:endParaRPr lang="en-US" sz="1200" dirty="0" smtClean="0">
              <a:solidFill>
                <a:schemeClr val="accent2"/>
              </a:solidFill>
            </a:endParaRP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Gerda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Holly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Inga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Jenny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Kara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Laurie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Martha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err="1" smtClean="0">
                <a:solidFill>
                  <a:schemeClr val="accent2"/>
                </a:solidFill>
              </a:rPr>
              <a:t>Netty</a:t>
            </a:r>
            <a:endParaRPr lang="en-US" sz="1200" dirty="0" smtClean="0">
              <a:solidFill>
                <a:schemeClr val="accent2"/>
              </a:solidFill>
            </a:endParaRP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err="1" smtClean="0">
                <a:solidFill>
                  <a:schemeClr val="accent2"/>
                </a:solidFill>
              </a:rPr>
              <a:t>Orva</a:t>
            </a:r>
            <a:endParaRPr lang="en-US" sz="1200" dirty="0" smtClean="0">
              <a:solidFill>
                <a:schemeClr val="accent2"/>
              </a:solidFill>
            </a:endParaRP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Peggy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Rhonda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Sadie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Tanya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err="1" smtClean="0">
                <a:solidFill>
                  <a:schemeClr val="accent2"/>
                </a:solidFill>
              </a:rPr>
              <a:t>Virgy</a:t>
            </a:r>
            <a:endParaRPr lang="en-US" sz="1200" dirty="0" smtClean="0">
              <a:solidFill>
                <a:schemeClr val="accent2"/>
              </a:solidFill>
            </a:endParaRP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err="1" smtClean="0">
                <a:solidFill>
                  <a:schemeClr val="accent2"/>
                </a:solidFill>
              </a:rPr>
              <a:t>Wenda</a:t>
            </a:r>
            <a:endParaRPr lang="en-US" sz="1200" dirty="0" smtClean="0">
              <a:solidFill>
                <a:schemeClr val="accent2"/>
              </a:solidFill>
            </a:endParaRP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endParaRPr lang="en-US" sz="12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717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60983" y="1259967"/>
            <a:ext cx="3302353" cy="4868512"/>
          </a:xfrm>
        </p:spPr>
        <p:txBody>
          <a:bodyPr>
            <a:normAutofit/>
          </a:bodyPr>
          <a:lstStyle/>
          <a:p>
            <a:pPr marL="285750" indent="-285750" algn="l">
              <a:buFont typeface="Arial"/>
              <a:buChar char="•"/>
            </a:pPr>
            <a:r>
              <a:rPr lang="en-US" dirty="0" smtClean="0"/>
              <a:t>10 year ban on Carol over and she’s substituted for Carla retired in 1961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/>
              <a:t>Edna was reintroduced in 1968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At 1969 IHC Gentry and Miller asked that Carol, Edna, and Hazel be retired permanently because of their importance to the research community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4" y="590550"/>
            <a:ext cx="3657600" cy="487982"/>
          </a:xfrm>
        </p:spPr>
        <p:txBody>
          <a:bodyPr/>
          <a:lstStyle/>
          <a:p>
            <a:r>
              <a:rPr lang="en-US" sz="24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1969 Hurricane Season</a:t>
            </a:r>
            <a:endParaRPr lang="en-US" sz="24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7339807" y="739588"/>
            <a:ext cx="1172844" cy="53087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2575" indent="-282575" algn="l" defTabSz="914400" rtl="0" eaLnBrk="1" latinLnBrk="0" hangingPunct="1">
              <a:spcBef>
                <a:spcPts val="2000"/>
              </a:spcBef>
              <a:buFont typeface="Wingdings 2" pitchFamily="18" charset="2"/>
              <a:buChar char="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77850" indent="-2952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042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43000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42557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711325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0002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290763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5717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 smtClean="0">
              <a:solidFill>
                <a:schemeClr val="accent2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137708" y="763515"/>
            <a:ext cx="1092214" cy="53087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2575" indent="-282575" algn="l" defTabSz="914400" rtl="0" eaLnBrk="1" latinLnBrk="0" hangingPunct="1">
              <a:spcBef>
                <a:spcPts val="2000"/>
              </a:spcBef>
              <a:buFont typeface="Wingdings 2" pitchFamily="18" charset="2"/>
              <a:buChar char="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77850" indent="-2952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042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43000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42557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711325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0002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290763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5717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1965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Anna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Betsy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/>
              <a:t>Carol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Debbie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Elena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err="1" smtClean="0">
                <a:solidFill>
                  <a:schemeClr val="accent2"/>
                </a:solidFill>
              </a:rPr>
              <a:t>Francelia</a:t>
            </a:r>
            <a:endParaRPr lang="en-US" sz="1200" dirty="0" smtClean="0">
              <a:solidFill>
                <a:schemeClr val="accent2"/>
              </a:solidFill>
            </a:endParaRP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Gerda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Holly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Inga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Jenny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Kara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Laurie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Martha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err="1" smtClean="0">
                <a:solidFill>
                  <a:schemeClr val="accent2"/>
                </a:solidFill>
              </a:rPr>
              <a:t>Netty</a:t>
            </a:r>
            <a:endParaRPr lang="en-US" sz="1200" dirty="0" smtClean="0">
              <a:solidFill>
                <a:schemeClr val="accent2"/>
              </a:solidFill>
            </a:endParaRP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err="1" smtClean="0">
                <a:solidFill>
                  <a:schemeClr val="accent2"/>
                </a:solidFill>
              </a:rPr>
              <a:t>Orva</a:t>
            </a:r>
            <a:endParaRPr lang="en-US" sz="1200" dirty="0" smtClean="0">
              <a:solidFill>
                <a:schemeClr val="accent2"/>
              </a:solidFill>
            </a:endParaRP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Peggy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Rhonda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Sadie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Tanya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err="1" smtClean="0">
                <a:solidFill>
                  <a:schemeClr val="accent2"/>
                </a:solidFill>
              </a:rPr>
              <a:t>Virgy</a:t>
            </a:r>
            <a:endParaRPr lang="en-US" sz="1200" dirty="0" smtClean="0">
              <a:solidFill>
                <a:schemeClr val="accent2"/>
              </a:solidFill>
            </a:endParaRP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err="1" smtClean="0">
                <a:solidFill>
                  <a:schemeClr val="accent2"/>
                </a:solidFill>
              </a:rPr>
              <a:t>Wenda</a:t>
            </a:r>
            <a:endParaRPr lang="en-US" sz="1200" dirty="0" smtClean="0">
              <a:solidFill>
                <a:schemeClr val="accent2"/>
              </a:solidFill>
            </a:endParaRP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endParaRPr lang="en-US" sz="1200" dirty="0">
              <a:solidFill>
                <a:schemeClr val="accent2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7492207" y="891988"/>
            <a:ext cx="1172844" cy="53087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2575" indent="-282575" algn="l" defTabSz="914400" rtl="0" eaLnBrk="1" latinLnBrk="0" hangingPunct="1">
              <a:spcBef>
                <a:spcPts val="2000"/>
              </a:spcBef>
              <a:buFont typeface="Wingdings 2" pitchFamily="18" charset="2"/>
              <a:buChar char="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77850" indent="-2952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042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43000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42557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711325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0002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290763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5717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 smtClean="0">
              <a:solidFill>
                <a:schemeClr val="accent2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7644607" y="1044388"/>
            <a:ext cx="1172844" cy="53087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2575" indent="-282575" algn="l" defTabSz="914400" rtl="0" eaLnBrk="1" latinLnBrk="0" hangingPunct="1">
              <a:spcBef>
                <a:spcPts val="2000"/>
              </a:spcBef>
              <a:buFont typeface="Wingdings 2" pitchFamily="18" charset="2"/>
              <a:buChar char="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77850" indent="-2952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042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43000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42557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711325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0002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290763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5717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 smtClean="0">
              <a:solidFill>
                <a:schemeClr val="accent2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106491" y="763515"/>
            <a:ext cx="1092214" cy="53087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2575" indent="-282575" algn="l" defTabSz="914400" rtl="0" eaLnBrk="1" latinLnBrk="0" hangingPunct="1">
              <a:spcBef>
                <a:spcPts val="2000"/>
              </a:spcBef>
              <a:buFont typeface="Wingdings 2" pitchFamily="18" charset="2"/>
              <a:buChar char="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77850" indent="-2952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042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43000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42557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711325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0002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290763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5717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1969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Anna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Blanch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/>
              <a:t>Carol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Debbie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Eve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err="1" smtClean="0">
                <a:solidFill>
                  <a:schemeClr val="accent2"/>
                </a:solidFill>
              </a:rPr>
              <a:t>Francelia</a:t>
            </a:r>
            <a:endParaRPr lang="en-US" sz="1200" dirty="0" smtClean="0">
              <a:solidFill>
                <a:schemeClr val="accent2"/>
              </a:solidFill>
            </a:endParaRP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Gerda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Holly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Inga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Jenny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Kara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Laurie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Martha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err="1" smtClean="0">
                <a:solidFill>
                  <a:schemeClr val="accent2"/>
                </a:solidFill>
              </a:rPr>
              <a:t>Netty</a:t>
            </a:r>
            <a:endParaRPr lang="en-US" sz="1200" dirty="0" smtClean="0">
              <a:solidFill>
                <a:schemeClr val="accent2"/>
              </a:solidFill>
            </a:endParaRP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err="1" smtClean="0">
                <a:solidFill>
                  <a:schemeClr val="accent2"/>
                </a:solidFill>
              </a:rPr>
              <a:t>Orva</a:t>
            </a:r>
            <a:endParaRPr lang="en-US" sz="1200" dirty="0" smtClean="0">
              <a:solidFill>
                <a:schemeClr val="accent2"/>
              </a:solidFill>
            </a:endParaRP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Peggy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Rhonda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Sadie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Tanya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err="1" smtClean="0">
                <a:solidFill>
                  <a:schemeClr val="accent2"/>
                </a:solidFill>
              </a:rPr>
              <a:t>Virgy</a:t>
            </a:r>
            <a:endParaRPr lang="en-US" sz="1200" dirty="0" smtClean="0">
              <a:solidFill>
                <a:schemeClr val="accent2"/>
              </a:solidFill>
            </a:endParaRP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err="1" smtClean="0">
                <a:solidFill>
                  <a:schemeClr val="accent2"/>
                </a:solidFill>
              </a:rPr>
              <a:t>Wenda</a:t>
            </a:r>
            <a:endParaRPr lang="en-US" sz="1200" dirty="0" smtClean="0">
              <a:solidFill>
                <a:schemeClr val="accent2"/>
              </a:solidFill>
            </a:endParaRP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endParaRPr lang="en-US" sz="12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543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60983" y="1259967"/>
            <a:ext cx="3302353" cy="4868512"/>
          </a:xfrm>
        </p:spPr>
        <p:txBody>
          <a:bodyPr>
            <a:normAutofit/>
          </a:bodyPr>
          <a:lstStyle/>
          <a:p>
            <a:pPr marL="285750" indent="-285750" algn="l">
              <a:buFont typeface="Arial"/>
              <a:buChar char="•"/>
            </a:pPr>
            <a:r>
              <a:rPr lang="en-US" dirty="0" smtClean="0"/>
              <a:t>10 year ban on Carol over and she’s substituted for Carla retired in 1961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/>
              <a:t>Edna was reintroduced in 1968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At 1969 IHC Gentry and Miller asked that Carol, Edna, and Hazel be retired permanently because of their importance to the research community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Banner Miller suggest John Hope’s daughter’s name Camille be substituted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4" y="590550"/>
            <a:ext cx="3657600" cy="487982"/>
          </a:xfrm>
        </p:spPr>
        <p:txBody>
          <a:bodyPr/>
          <a:lstStyle/>
          <a:p>
            <a:r>
              <a:rPr lang="en-US" sz="24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1969 Hurricane Season</a:t>
            </a:r>
            <a:endParaRPr lang="en-US" sz="24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7339807" y="739588"/>
            <a:ext cx="1172844" cy="53087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2575" indent="-282575" algn="l" defTabSz="914400" rtl="0" eaLnBrk="1" latinLnBrk="0" hangingPunct="1">
              <a:spcBef>
                <a:spcPts val="2000"/>
              </a:spcBef>
              <a:buFont typeface="Wingdings 2" pitchFamily="18" charset="2"/>
              <a:buChar char="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77850" indent="-2952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042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43000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42557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711325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0002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290763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5717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 smtClean="0">
              <a:solidFill>
                <a:schemeClr val="accent2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137708" y="763515"/>
            <a:ext cx="1092214" cy="53087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2575" indent="-282575" algn="l" defTabSz="914400" rtl="0" eaLnBrk="1" latinLnBrk="0" hangingPunct="1">
              <a:spcBef>
                <a:spcPts val="2000"/>
              </a:spcBef>
              <a:buFont typeface="Wingdings 2" pitchFamily="18" charset="2"/>
              <a:buChar char="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77850" indent="-2952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042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43000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42557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711325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0002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290763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5717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1965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Anna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Betsy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/>
              <a:t>Carol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Debbie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Elena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err="1" smtClean="0">
                <a:solidFill>
                  <a:schemeClr val="accent2"/>
                </a:solidFill>
              </a:rPr>
              <a:t>Francelia</a:t>
            </a:r>
            <a:endParaRPr lang="en-US" sz="1200" dirty="0" smtClean="0">
              <a:solidFill>
                <a:schemeClr val="accent2"/>
              </a:solidFill>
            </a:endParaRP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Gerda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Holly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Inga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Jenny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Kara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Laurie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Martha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err="1" smtClean="0">
                <a:solidFill>
                  <a:schemeClr val="accent2"/>
                </a:solidFill>
              </a:rPr>
              <a:t>Netty</a:t>
            </a:r>
            <a:endParaRPr lang="en-US" sz="1200" dirty="0" smtClean="0">
              <a:solidFill>
                <a:schemeClr val="accent2"/>
              </a:solidFill>
            </a:endParaRP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err="1" smtClean="0">
                <a:solidFill>
                  <a:schemeClr val="accent2"/>
                </a:solidFill>
              </a:rPr>
              <a:t>Orva</a:t>
            </a:r>
            <a:endParaRPr lang="en-US" sz="1200" dirty="0" smtClean="0">
              <a:solidFill>
                <a:schemeClr val="accent2"/>
              </a:solidFill>
            </a:endParaRP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Peggy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Rhonda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Sadie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Tanya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err="1" smtClean="0">
                <a:solidFill>
                  <a:schemeClr val="accent2"/>
                </a:solidFill>
              </a:rPr>
              <a:t>Virgy</a:t>
            </a:r>
            <a:endParaRPr lang="en-US" sz="1200" dirty="0" smtClean="0">
              <a:solidFill>
                <a:schemeClr val="accent2"/>
              </a:solidFill>
            </a:endParaRP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err="1" smtClean="0">
                <a:solidFill>
                  <a:schemeClr val="accent2"/>
                </a:solidFill>
              </a:rPr>
              <a:t>Wenda</a:t>
            </a:r>
            <a:endParaRPr lang="en-US" sz="1200" dirty="0" smtClean="0">
              <a:solidFill>
                <a:schemeClr val="accent2"/>
              </a:solidFill>
            </a:endParaRP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endParaRPr lang="en-US" sz="1200" dirty="0">
              <a:solidFill>
                <a:schemeClr val="accent2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7492207" y="891988"/>
            <a:ext cx="1172844" cy="53087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2575" indent="-282575" algn="l" defTabSz="914400" rtl="0" eaLnBrk="1" latinLnBrk="0" hangingPunct="1">
              <a:spcBef>
                <a:spcPts val="2000"/>
              </a:spcBef>
              <a:buFont typeface="Wingdings 2" pitchFamily="18" charset="2"/>
              <a:buChar char="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77850" indent="-2952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042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43000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42557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711325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0002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290763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5717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 smtClean="0">
              <a:solidFill>
                <a:schemeClr val="accent2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7644607" y="1044388"/>
            <a:ext cx="1172844" cy="53087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2575" indent="-282575" algn="l" defTabSz="914400" rtl="0" eaLnBrk="1" latinLnBrk="0" hangingPunct="1">
              <a:spcBef>
                <a:spcPts val="2000"/>
              </a:spcBef>
              <a:buFont typeface="Wingdings 2" pitchFamily="18" charset="2"/>
              <a:buChar char="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77850" indent="-2952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042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43000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42557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711325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0002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290763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5717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 smtClean="0">
              <a:solidFill>
                <a:schemeClr val="accent2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106491" y="763515"/>
            <a:ext cx="1092214" cy="53087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2575" indent="-282575" algn="l" defTabSz="914400" rtl="0" eaLnBrk="1" latinLnBrk="0" hangingPunct="1">
              <a:spcBef>
                <a:spcPts val="2000"/>
              </a:spcBef>
              <a:buFont typeface="Wingdings 2" pitchFamily="18" charset="2"/>
              <a:buChar char="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77850" indent="-2952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042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43000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42557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711325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0002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290763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5717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1969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Anna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Blanch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Camille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Debbie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Eve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err="1" smtClean="0">
                <a:solidFill>
                  <a:schemeClr val="accent2"/>
                </a:solidFill>
              </a:rPr>
              <a:t>Francelia</a:t>
            </a:r>
            <a:endParaRPr lang="en-US" sz="1200" dirty="0" smtClean="0">
              <a:solidFill>
                <a:schemeClr val="accent2"/>
              </a:solidFill>
            </a:endParaRP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Gerda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Holly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Inga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Jenny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Kara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Laurie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Martha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err="1" smtClean="0">
                <a:solidFill>
                  <a:schemeClr val="accent2"/>
                </a:solidFill>
              </a:rPr>
              <a:t>Netty</a:t>
            </a:r>
            <a:endParaRPr lang="en-US" sz="1200" dirty="0" smtClean="0">
              <a:solidFill>
                <a:schemeClr val="accent2"/>
              </a:solidFill>
            </a:endParaRP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err="1" smtClean="0">
                <a:solidFill>
                  <a:schemeClr val="accent2"/>
                </a:solidFill>
              </a:rPr>
              <a:t>Orva</a:t>
            </a:r>
            <a:endParaRPr lang="en-US" sz="1200" dirty="0" smtClean="0">
              <a:solidFill>
                <a:schemeClr val="accent2"/>
              </a:solidFill>
            </a:endParaRP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Peggy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Rhonda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Sadie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smtClean="0">
                <a:solidFill>
                  <a:schemeClr val="accent2"/>
                </a:solidFill>
              </a:rPr>
              <a:t>Tanya</a:t>
            </a: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err="1" smtClean="0">
                <a:solidFill>
                  <a:schemeClr val="accent2"/>
                </a:solidFill>
              </a:rPr>
              <a:t>Virgy</a:t>
            </a:r>
            <a:endParaRPr lang="en-US" sz="1200" dirty="0" smtClean="0">
              <a:solidFill>
                <a:schemeClr val="accent2"/>
              </a:solidFill>
            </a:endParaRP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r>
              <a:rPr lang="en-US" sz="1200" dirty="0" err="1" smtClean="0">
                <a:solidFill>
                  <a:schemeClr val="accent2"/>
                </a:solidFill>
              </a:rPr>
              <a:t>Wenda</a:t>
            </a:r>
            <a:endParaRPr lang="en-US" sz="1200" dirty="0" smtClean="0">
              <a:solidFill>
                <a:schemeClr val="accent2"/>
              </a:solidFill>
            </a:endParaRPr>
          </a:p>
          <a:p>
            <a:pPr marL="0" indent="0">
              <a:spcBef>
                <a:spcPts val="500"/>
              </a:spcBef>
              <a:buFont typeface="Wingdings 2" pitchFamily="18" charset="2"/>
              <a:buNone/>
            </a:pPr>
            <a:endParaRPr lang="en-US" sz="12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598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3510" y="4511579"/>
            <a:ext cx="3040405" cy="477891"/>
          </a:xfrm>
        </p:spPr>
        <p:txBody>
          <a:bodyPr/>
          <a:lstStyle/>
          <a:p>
            <a:endParaRPr lang="en-US" sz="2400" dirty="0">
              <a:solidFill>
                <a:srgbClr val="D7EEFB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4" y="1828800"/>
            <a:ext cx="3534268" cy="420893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When Columbus encountered the </a:t>
            </a:r>
            <a:r>
              <a:rPr lang="en-US" dirty="0" smtClean="0"/>
              <a:t>Tainos </a:t>
            </a:r>
            <a:r>
              <a:rPr lang="en-US" dirty="0"/>
              <a:t>on Hispañola they told him of the god Hurakán that brought great storms</a:t>
            </a:r>
          </a:p>
          <a:p>
            <a:r>
              <a:rPr lang="en-US" dirty="0"/>
              <a:t>Columbus encountered these storms twice on his voyages</a:t>
            </a:r>
          </a:p>
          <a:p>
            <a:r>
              <a:rPr lang="en-US" dirty="0"/>
              <a:t>Spanish sailors called them </a:t>
            </a:r>
            <a:r>
              <a:rPr lang="en-US" i="1" dirty="0"/>
              <a:t>huracanes de los cuatro vientos</a:t>
            </a:r>
          </a:p>
          <a:p>
            <a:r>
              <a:rPr lang="en-US" dirty="0"/>
              <a:t>French and English sailors called them </a:t>
            </a:r>
            <a:r>
              <a:rPr lang="en-US" i="1" dirty="0"/>
              <a:t>ouragans</a:t>
            </a:r>
            <a:r>
              <a:rPr lang="en-US" dirty="0"/>
              <a:t> or hurricanes.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14807" y="917256"/>
            <a:ext cx="780099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Derivation of the word “hurricane”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9062" y="2096585"/>
            <a:ext cx="3942687" cy="299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11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5201" y="5266627"/>
            <a:ext cx="2969753" cy="934148"/>
          </a:xfrm>
        </p:spPr>
        <p:txBody>
          <a:bodyPr>
            <a:normAutofit/>
          </a:bodyPr>
          <a:lstStyle/>
          <a:p>
            <a:pPr marL="285750" indent="-285750" algn="l">
              <a:buFont typeface="Arial"/>
              <a:buChar char="•"/>
            </a:pPr>
            <a:r>
              <a:rPr lang="en-US" dirty="0" smtClean="0"/>
              <a:t>10 year list inaugurated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4" y="590550"/>
            <a:ext cx="3657600" cy="487982"/>
          </a:xfrm>
        </p:spPr>
        <p:txBody>
          <a:bodyPr/>
          <a:lstStyle/>
          <a:p>
            <a:r>
              <a:rPr lang="en-US" sz="24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1971 Hurricane Season</a:t>
            </a:r>
            <a:endParaRPr lang="en-US" sz="24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7339807" y="739588"/>
            <a:ext cx="1172844" cy="53087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2575" indent="-282575" algn="l" defTabSz="914400" rtl="0" eaLnBrk="1" latinLnBrk="0" hangingPunct="1">
              <a:spcBef>
                <a:spcPts val="2000"/>
              </a:spcBef>
              <a:buFont typeface="Wingdings 2" pitchFamily="18" charset="2"/>
              <a:buChar char="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77850" indent="-2952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042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43000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42557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711325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0002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290763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5717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 smtClean="0">
              <a:solidFill>
                <a:schemeClr val="accent2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7492207" y="891988"/>
            <a:ext cx="1172844" cy="53087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2575" indent="-282575" algn="l" defTabSz="914400" rtl="0" eaLnBrk="1" latinLnBrk="0" hangingPunct="1">
              <a:spcBef>
                <a:spcPts val="2000"/>
              </a:spcBef>
              <a:buFont typeface="Wingdings 2" pitchFamily="18" charset="2"/>
              <a:buChar char="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77850" indent="-2952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042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43000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42557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711325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0002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290763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5717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 smtClean="0">
              <a:solidFill>
                <a:schemeClr val="accent2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7644607" y="1044388"/>
            <a:ext cx="1172844" cy="53087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2575" indent="-282575" algn="l" defTabSz="914400" rtl="0" eaLnBrk="1" latinLnBrk="0" hangingPunct="1">
              <a:spcBef>
                <a:spcPts val="2000"/>
              </a:spcBef>
              <a:buFont typeface="Wingdings 2" pitchFamily="18" charset="2"/>
              <a:buChar char="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77850" indent="-2952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042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43000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42557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711325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0002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290763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5717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 smtClean="0">
              <a:solidFill>
                <a:schemeClr val="accent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5201" y="1044388"/>
            <a:ext cx="7847450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DDF53D"/>
                </a:solidFill>
              </a:rPr>
              <a:t>1971	</a:t>
            </a:r>
            <a:r>
              <a:rPr lang="en-US" sz="1200" b="1" dirty="0" smtClean="0">
                <a:solidFill>
                  <a:srgbClr val="DDF53D"/>
                </a:solidFill>
              </a:rPr>
              <a:t>    1972  </a:t>
            </a:r>
            <a:r>
              <a:rPr lang="en-US" sz="1200" b="1" dirty="0">
                <a:solidFill>
                  <a:srgbClr val="DDF53D"/>
                </a:solidFill>
              </a:rPr>
              <a:t>	1973	 </a:t>
            </a:r>
            <a:r>
              <a:rPr lang="en-US" sz="1200" b="1" dirty="0" smtClean="0">
                <a:solidFill>
                  <a:srgbClr val="DDF53D"/>
                </a:solidFill>
              </a:rPr>
              <a:t>   1974</a:t>
            </a:r>
            <a:r>
              <a:rPr lang="en-US" sz="1200" b="1" dirty="0">
                <a:solidFill>
                  <a:srgbClr val="DDF53D"/>
                </a:solidFill>
              </a:rPr>
              <a:t>	1975	</a:t>
            </a:r>
            <a:r>
              <a:rPr lang="en-US" sz="1200" b="1" dirty="0" smtClean="0">
                <a:solidFill>
                  <a:srgbClr val="DDF53D"/>
                </a:solidFill>
              </a:rPr>
              <a:t>   1976</a:t>
            </a:r>
            <a:r>
              <a:rPr lang="en-US" sz="1200" b="1" dirty="0">
                <a:solidFill>
                  <a:srgbClr val="DDF53D"/>
                </a:solidFill>
              </a:rPr>
              <a:t>	1977	</a:t>
            </a:r>
            <a:r>
              <a:rPr lang="en-US" sz="1200" b="1" dirty="0" smtClean="0">
                <a:solidFill>
                  <a:srgbClr val="DDF53D"/>
                </a:solidFill>
              </a:rPr>
              <a:t>   1978 </a:t>
            </a:r>
            <a:r>
              <a:rPr lang="en-US" sz="1200" b="1" dirty="0">
                <a:solidFill>
                  <a:srgbClr val="DDF53D"/>
                </a:solidFill>
              </a:rPr>
              <a:t>	1979	</a:t>
            </a:r>
            <a:r>
              <a:rPr lang="en-US" sz="1200" b="1" dirty="0" smtClean="0">
                <a:solidFill>
                  <a:srgbClr val="DDF53D"/>
                </a:solidFill>
              </a:rPr>
              <a:t>	1980</a:t>
            </a:r>
            <a:endParaRPr lang="en-US" sz="1200" b="1" dirty="0">
              <a:solidFill>
                <a:srgbClr val="DDF53D"/>
              </a:solidFill>
            </a:endParaRPr>
          </a:p>
          <a:p>
            <a:r>
              <a:rPr lang="en-US" sz="1200" dirty="0">
                <a:solidFill>
                  <a:srgbClr val="DDF53D"/>
                </a:solidFill>
              </a:rPr>
              <a:t>Arlene	</a:t>
            </a:r>
            <a:r>
              <a:rPr lang="en-US" sz="1200" dirty="0" smtClean="0">
                <a:solidFill>
                  <a:srgbClr val="DDF53D"/>
                </a:solidFill>
              </a:rPr>
              <a:t>    Agnes	Alice	    Alma	Amy	    Anna	Anita	   Amelia	Angie		Abby</a:t>
            </a:r>
          </a:p>
          <a:p>
            <a:r>
              <a:rPr lang="en-US" sz="1200" dirty="0" smtClean="0">
                <a:solidFill>
                  <a:srgbClr val="DDF53D"/>
                </a:solidFill>
              </a:rPr>
              <a:t>Beth	    Betty	Brenda    Becky	Blanche  Belle	Babe	   Bess		Barbara	Bertha</a:t>
            </a:r>
          </a:p>
          <a:p>
            <a:r>
              <a:rPr lang="en-US" sz="1200" dirty="0" smtClean="0">
                <a:solidFill>
                  <a:srgbClr val="DDF53D"/>
                </a:solidFill>
              </a:rPr>
              <a:t>Chloe	    Carrie	Christine Carmen	Caroline Candice	Clara	   Cora		Cindy		Candy</a:t>
            </a:r>
          </a:p>
          <a:p>
            <a:r>
              <a:rPr lang="en-US" sz="1200" dirty="0" err="1" smtClean="0">
                <a:solidFill>
                  <a:srgbClr val="DDF53D"/>
                </a:solidFill>
              </a:rPr>
              <a:t>Doria</a:t>
            </a:r>
            <a:r>
              <a:rPr lang="en-US" sz="1200" dirty="0" smtClean="0">
                <a:solidFill>
                  <a:srgbClr val="DDF53D"/>
                </a:solidFill>
              </a:rPr>
              <a:t>	    Dawn	Delia	    Dolly	Doris	   Dottie	Dorothy  Debra	Dot		Dinah</a:t>
            </a:r>
          </a:p>
          <a:p>
            <a:r>
              <a:rPr lang="en-US" sz="1200" dirty="0" smtClean="0">
                <a:solidFill>
                  <a:srgbClr val="DDF53D"/>
                </a:solidFill>
              </a:rPr>
              <a:t>Edith</a:t>
            </a:r>
            <a:r>
              <a:rPr lang="en-US" sz="1200" dirty="0">
                <a:solidFill>
                  <a:srgbClr val="DDF53D"/>
                </a:solidFill>
              </a:rPr>
              <a:t>	</a:t>
            </a:r>
            <a:r>
              <a:rPr lang="en-US" sz="1200" dirty="0" smtClean="0">
                <a:solidFill>
                  <a:srgbClr val="DDF53D"/>
                </a:solidFill>
              </a:rPr>
              <a:t>    Edna	Ellen</a:t>
            </a:r>
            <a:r>
              <a:rPr lang="en-US" sz="1200" dirty="0">
                <a:solidFill>
                  <a:srgbClr val="DDF53D"/>
                </a:solidFill>
              </a:rPr>
              <a:t>	</a:t>
            </a:r>
            <a:r>
              <a:rPr lang="en-US" sz="1200" dirty="0" smtClean="0">
                <a:solidFill>
                  <a:srgbClr val="DDF53D"/>
                </a:solidFill>
              </a:rPr>
              <a:t>    Elaine</a:t>
            </a:r>
            <a:r>
              <a:rPr lang="en-US" sz="1200" dirty="0">
                <a:solidFill>
                  <a:srgbClr val="DDF53D"/>
                </a:solidFill>
              </a:rPr>
              <a:t>	Eloise	</a:t>
            </a:r>
            <a:r>
              <a:rPr lang="en-US" sz="1200" dirty="0" smtClean="0">
                <a:solidFill>
                  <a:srgbClr val="DDF53D"/>
                </a:solidFill>
              </a:rPr>
              <a:t>   Emmy</a:t>
            </a:r>
            <a:r>
              <a:rPr lang="en-US" sz="1200" dirty="0">
                <a:solidFill>
                  <a:srgbClr val="DDF53D"/>
                </a:solidFill>
              </a:rPr>
              <a:t>	Evelyn	 </a:t>
            </a:r>
            <a:r>
              <a:rPr lang="en-US" sz="1200" dirty="0" smtClean="0">
                <a:solidFill>
                  <a:srgbClr val="DDF53D"/>
                </a:solidFill>
              </a:rPr>
              <a:t>   Ella</a:t>
            </a:r>
            <a:r>
              <a:rPr lang="en-US" sz="1200" dirty="0">
                <a:solidFill>
                  <a:srgbClr val="DDF53D"/>
                </a:solidFill>
              </a:rPr>
              <a:t>	</a:t>
            </a:r>
            <a:r>
              <a:rPr lang="en-US" sz="1200" dirty="0" smtClean="0">
                <a:solidFill>
                  <a:srgbClr val="DDF53D"/>
                </a:solidFill>
              </a:rPr>
              <a:t>	Eve</a:t>
            </a:r>
            <a:r>
              <a:rPr lang="en-US" sz="1200" dirty="0">
                <a:solidFill>
                  <a:srgbClr val="DDF53D"/>
                </a:solidFill>
              </a:rPr>
              <a:t>	</a:t>
            </a:r>
            <a:r>
              <a:rPr lang="en-US" sz="1200" dirty="0" smtClean="0">
                <a:solidFill>
                  <a:srgbClr val="DDF53D"/>
                </a:solidFill>
              </a:rPr>
              <a:t>	Elsie</a:t>
            </a:r>
            <a:endParaRPr lang="en-US" sz="1200" dirty="0">
              <a:solidFill>
                <a:srgbClr val="DDF53D"/>
              </a:solidFill>
            </a:endParaRPr>
          </a:p>
          <a:p>
            <a:r>
              <a:rPr lang="en-US" sz="1200" dirty="0">
                <a:solidFill>
                  <a:srgbClr val="DDF53D"/>
                </a:solidFill>
              </a:rPr>
              <a:t>Fern	</a:t>
            </a:r>
            <a:r>
              <a:rPr lang="en-US" sz="1200" dirty="0" smtClean="0">
                <a:solidFill>
                  <a:srgbClr val="DDF53D"/>
                </a:solidFill>
              </a:rPr>
              <a:t>    </a:t>
            </a:r>
            <a:r>
              <a:rPr lang="en-US" sz="1200" dirty="0" err="1" smtClean="0">
                <a:solidFill>
                  <a:srgbClr val="DDF53D"/>
                </a:solidFill>
              </a:rPr>
              <a:t>Felice</a:t>
            </a:r>
            <a:r>
              <a:rPr lang="en-US" sz="1200" dirty="0">
                <a:solidFill>
                  <a:srgbClr val="DDF53D"/>
                </a:solidFill>
              </a:rPr>
              <a:t>	Fran	</a:t>
            </a:r>
            <a:r>
              <a:rPr lang="en-US" sz="1200" dirty="0" smtClean="0">
                <a:solidFill>
                  <a:srgbClr val="DDF53D"/>
                </a:solidFill>
              </a:rPr>
              <a:t>    Fifi</a:t>
            </a:r>
            <a:r>
              <a:rPr lang="en-US" sz="1200" dirty="0">
                <a:solidFill>
                  <a:srgbClr val="DDF53D"/>
                </a:solidFill>
              </a:rPr>
              <a:t>	</a:t>
            </a:r>
            <a:r>
              <a:rPr lang="en-US" sz="1200" dirty="0" smtClean="0">
                <a:solidFill>
                  <a:srgbClr val="DDF53D"/>
                </a:solidFill>
              </a:rPr>
              <a:t>	Faye</a:t>
            </a:r>
            <a:r>
              <a:rPr lang="en-US" sz="1200" dirty="0">
                <a:solidFill>
                  <a:srgbClr val="DDF53D"/>
                </a:solidFill>
              </a:rPr>
              <a:t>	 </a:t>
            </a:r>
            <a:r>
              <a:rPr lang="en-US" sz="1200" dirty="0" smtClean="0">
                <a:solidFill>
                  <a:srgbClr val="DDF53D"/>
                </a:solidFill>
              </a:rPr>
              <a:t>  Frances      Frieda</a:t>
            </a:r>
            <a:r>
              <a:rPr lang="en-US" sz="1200" dirty="0">
                <a:solidFill>
                  <a:srgbClr val="DDF53D"/>
                </a:solidFill>
              </a:rPr>
              <a:t>	</a:t>
            </a:r>
            <a:r>
              <a:rPr lang="en-US" sz="1200" dirty="0" smtClean="0">
                <a:solidFill>
                  <a:srgbClr val="DDF53D"/>
                </a:solidFill>
              </a:rPr>
              <a:t>    Flossie      </a:t>
            </a:r>
            <a:r>
              <a:rPr lang="en-US" sz="1200" dirty="0" err="1" smtClean="0">
                <a:solidFill>
                  <a:srgbClr val="DDF53D"/>
                </a:solidFill>
              </a:rPr>
              <a:t>Franny</a:t>
            </a:r>
            <a:r>
              <a:rPr lang="en-US" sz="1200" dirty="0">
                <a:solidFill>
                  <a:srgbClr val="DDF53D"/>
                </a:solidFill>
              </a:rPr>
              <a:t>	Felicia</a:t>
            </a:r>
          </a:p>
          <a:p>
            <a:r>
              <a:rPr lang="en-US" sz="1200" dirty="0">
                <a:solidFill>
                  <a:srgbClr val="DDF53D"/>
                </a:solidFill>
              </a:rPr>
              <a:t>Ginger	</a:t>
            </a:r>
            <a:r>
              <a:rPr lang="en-US" sz="1200" dirty="0" smtClean="0">
                <a:solidFill>
                  <a:srgbClr val="DDF53D"/>
                </a:solidFill>
              </a:rPr>
              <a:t>    Gerda</a:t>
            </a:r>
            <a:r>
              <a:rPr lang="en-US" sz="1200" dirty="0">
                <a:solidFill>
                  <a:srgbClr val="DDF53D"/>
                </a:solidFill>
              </a:rPr>
              <a:t>	Gilda	</a:t>
            </a:r>
            <a:r>
              <a:rPr lang="en-US" sz="1200" dirty="0" smtClean="0">
                <a:solidFill>
                  <a:srgbClr val="DDF53D"/>
                </a:solidFill>
              </a:rPr>
              <a:t>    Gertrude</a:t>
            </a:r>
            <a:r>
              <a:rPr lang="en-US" sz="1200" dirty="0">
                <a:solidFill>
                  <a:srgbClr val="DDF53D"/>
                </a:solidFill>
              </a:rPr>
              <a:t>	Gladys	</a:t>
            </a:r>
            <a:r>
              <a:rPr lang="en-US" sz="1200" dirty="0" smtClean="0">
                <a:solidFill>
                  <a:srgbClr val="DDF53D"/>
                </a:solidFill>
              </a:rPr>
              <a:t>   Gloria</a:t>
            </a:r>
            <a:r>
              <a:rPr lang="en-US" sz="1200" dirty="0">
                <a:solidFill>
                  <a:srgbClr val="DDF53D"/>
                </a:solidFill>
              </a:rPr>
              <a:t>	Grace	</a:t>
            </a:r>
            <a:r>
              <a:rPr lang="en-US" sz="1200" dirty="0" smtClean="0">
                <a:solidFill>
                  <a:srgbClr val="DDF53D"/>
                </a:solidFill>
              </a:rPr>
              <a:t>    Greta</a:t>
            </a:r>
            <a:r>
              <a:rPr lang="en-US" sz="1200" dirty="0">
                <a:solidFill>
                  <a:srgbClr val="DDF53D"/>
                </a:solidFill>
              </a:rPr>
              <a:t>	Gwyn	</a:t>
            </a:r>
            <a:r>
              <a:rPr lang="en-US" sz="1200" dirty="0" smtClean="0">
                <a:solidFill>
                  <a:srgbClr val="DDF53D"/>
                </a:solidFill>
              </a:rPr>
              <a:t>	Georgia</a:t>
            </a:r>
            <a:endParaRPr lang="en-US" sz="1200" dirty="0">
              <a:solidFill>
                <a:srgbClr val="DDF53D"/>
              </a:solidFill>
            </a:endParaRPr>
          </a:p>
          <a:p>
            <a:r>
              <a:rPr lang="en-US" sz="1200" dirty="0">
                <a:solidFill>
                  <a:srgbClr val="DDF53D"/>
                </a:solidFill>
              </a:rPr>
              <a:t>Heidi	</a:t>
            </a:r>
            <a:r>
              <a:rPr lang="en-US" sz="1200" dirty="0" smtClean="0">
                <a:solidFill>
                  <a:srgbClr val="DDF53D"/>
                </a:solidFill>
              </a:rPr>
              <a:t>    Harriet</a:t>
            </a:r>
            <a:r>
              <a:rPr lang="en-US" sz="1200" dirty="0">
                <a:solidFill>
                  <a:srgbClr val="DDF53D"/>
                </a:solidFill>
              </a:rPr>
              <a:t>	Helen	</a:t>
            </a:r>
            <a:r>
              <a:rPr lang="en-US" sz="1200" dirty="0" smtClean="0">
                <a:solidFill>
                  <a:srgbClr val="DDF53D"/>
                </a:solidFill>
              </a:rPr>
              <a:t>    Hester</a:t>
            </a:r>
            <a:r>
              <a:rPr lang="en-US" sz="1200" dirty="0">
                <a:solidFill>
                  <a:srgbClr val="DDF53D"/>
                </a:solidFill>
              </a:rPr>
              <a:t>	</a:t>
            </a:r>
            <a:r>
              <a:rPr lang="en-US" sz="1200" dirty="0" err="1">
                <a:solidFill>
                  <a:srgbClr val="DDF53D"/>
                </a:solidFill>
              </a:rPr>
              <a:t>Hallie</a:t>
            </a:r>
            <a:r>
              <a:rPr lang="en-US" sz="1200" dirty="0">
                <a:solidFill>
                  <a:srgbClr val="DDF53D"/>
                </a:solidFill>
              </a:rPr>
              <a:t>	</a:t>
            </a:r>
            <a:r>
              <a:rPr lang="en-US" sz="1200" dirty="0" smtClean="0">
                <a:solidFill>
                  <a:srgbClr val="DDF53D"/>
                </a:solidFill>
              </a:rPr>
              <a:t>   Holly</a:t>
            </a:r>
            <a:r>
              <a:rPr lang="en-US" sz="1200" dirty="0">
                <a:solidFill>
                  <a:srgbClr val="DDF53D"/>
                </a:solidFill>
              </a:rPr>
              <a:t>	</a:t>
            </a:r>
            <a:r>
              <a:rPr lang="en-US" sz="1200" dirty="0" smtClean="0">
                <a:solidFill>
                  <a:srgbClr val="DDF53D"/>
                </a:solidFill>
              </a:rPr>
              <a:t>Hannah   Hope</a:t>
            </a:r>
            <a:r>
              <a:rPr lang="en-US" sz="1200" dirty="0">
                <a:solidFill>
                  <a:srgbClr val="DDF53D"/>
                </a:solidFill>
              </a:rPr>
              <a:t>	</a:t>
            </a:r>
            <a:r>
              <a:rPr lang="en-US" sz="1200" dirty="0" err="1">
                <a:solidFill>
                  <a:srgbClr val="DDF53D"/>
                </a:solidFill>
              </a:rPr>
              <a:t>Hedda</a:t>
            </a:r>
            <a:r>
              <a:rPr lang="en-US" sz="1200" dirty="0">
                <a:solidFill>
                  <a:srgbClr val="DDF53D"/>
                </a:solidFill>
              </a:rPr>
              <a:t>	</a:t>
            </a:r>
            <a:r>
              <a:rPr lang="en-US" sz="1200" dirty="0" smtClean="0">
                <a:solidFill>
                  <a:srgbClr val="DDF53D"/>
                </a:solidFill>
              </a:rPr>
              <a:t>	</a:t>
            </a:r>
            <a:r>
              <a:rPr lang="en-US" sz="1200" dirty="0" err="1" smtClean="0">
                <a:solidFill>
                  <a:srgbClr val="DDF53D"/>
                </a:solidFill>
              </a:rPr>
              <a:t>Hedy</a:t>
            </a:r>
            <a:endParaRPr lang="en-US" sz="1200" dirty="0">
              <a:solidFill>
                <a:srgbClr val="DDF53D"/>
              </a:solidFill>
            </a:endParaRPr>
          </a:p>
          <a:p>
            <a:r>
              <a:rPr lang="en-US" sz="1200" dirty="0">
                <a:solidFill>
                  <a:srgbClr val="DDF53D"/>
                </a:solidFill>
              </a:rPr>
              <a:t>Irene	</a:t>
            </a:r>
            <a:r>
              <a:rPr lang="en-US" sz="1200" dirty="0" smtClean="0">
                <a:solidFill>
                  <a:srgbClr val="DDF53D"/>
                </a:solidFill>
              </a:rPr>
              <a:t>    Ilene	Imogene</a:t>
            </a:r>
            <a:r>
              <a:rPr lang="en-US" sz="1200" dirty="0">
                <a:solidFill>
                  <a:srgbClr val="DDF53D"/>
                </a:solidFill>
              </a:rPr>
              <a:t> </a:t>
            </a:r>
            <a:r>
              <a:rPr lang="en-US" sz="1200" dirty="0" smtClean="0">
                <a:solidFill>
                  <a:srgbClr val="DDF53D"/>
                </a:solidFill>
              </a:rPr>
              <a:t> Ivy</a:t>
            </a:r>
            <a:r>
              <a:rPr lang="en-US" sz="1200" dirty="0">
                <a:solidFill>
                  <a:srgbClr val="DDF53D"/>
                </a:solidFill>
              </a:rPr>
              <a:t>	</a:t>
            </a:r>
            <a:r>
              <a:rPr lang="en-US" sz="1200" dirty="0" smtClean="0">
                <a:solidFill>
                  <a:srgbClr val="DDF53D"/>
                </a:solidFill>
              </a:rPr>
              <a:t>	Ingrid</a:t>
            </a:r>
            <a:r>
              <a:rPr lang="en-US" sz="1200" dirty="0">
                <a:solidFill>
                  <a:srgbClr val="DDF53D"/>
                </a:solidFill>
              </a:rPr>
              <a:t>	</a:t>
            </a:r>
            <a:r>
              <a:rPr lang="en-US" sz="1200" dirty="0" smtClean="0">
                <a:solidFill>
                  <a:srgbClr val="DDF53D"/>
                </a:solidFill>
              </a:rPr>
              <a:t>   Inga</a:t>
            </a:r>
            <a:r>
              <a:rPr lang="en-US" sz="1200" dirty="0">
                <a:solidFill>
                  <a:srgbClr val="DDF53D"/>
                </a:solidFill>
              </a:rPr>
              <a:t>	</a:t>
            </a:r>
            <a:r>
              <a:rPr lang="en-US" sz="1200" dirty="0" smtClean="0">
                <a:solidFill>
                  <a:srgbClr val="DDF53D"/>
                </a:solidFill>
              </a:rPr>
              <a:t>   	Ida</a:t>
            </a:r>
            <a:r>
              <a:rPr lang="en-US" sz="1200" dirty="0">
                <a:solidFill>
                  <a:srgbClr val="DDF53D"/>
                </a:solidFill>
              </a:rPr>
              <a:t>	 </a:t>
            </a:r>
            <a:r>
              <a:rPr lang="en-US" sz="1200" dirty="0" smtClean="0">
                <a:solidFill>
                  <a:srgbClr val="DDF53D"/>
                </a:solidFill>
              </a:rPr>
              <a:t>   Irma</a:t>
            </a:r>
            <a:r>
              <a:rPr lang="en-US" sz="1200" dirty="0">
                <a:solidFill>
                  <a:srgbClr val="DDF53D"/>
                </a:solidFill>
              </a:rPr>
              <a:t>	</a:t>
            </a:r>
            <a:r>
              <a:rPr lang="en-US" sz="1200" dirty="0" smtClean="0">
                <a:solidFill>
                  <a:srgbClr val="DDF53D"/>
                </a:solidFill>
              </a:rPr>
              <a:t>Iris</a:t>
            </a:r>
            <a:r>
              <a:rPr lang="en-US" sz="1200" dirty="0">
                <a:solidFill>
                  <a:srgbClr val="DDF53D"/>
                </a:solidFill>
              </a:rPr>
              <a:t>	</a:t>
            </a:r>
            <a:r>
              <a:rPr lang="en-US" sz="1200" dirty="0" smtClean="0">
                <a:solidFill>
                  <a:srgbClr val="DDF53D"/>
                </a:solidFill>
              </a:rPr>
              <a:t>	Isabel</a:t>
            </a:r>
            <a:endParaRPr lang="en-US" sz="1200" dirty="0">
              <a:solidFill>
                <a:srgbClr val="DDF53D"/>
              </a:solidFill>
            </a:endParaRPr>
          </a:p>
          <a:p>
            <a:r>
              <a:rPr lang="en-US" sz="1200" dirty="0">
                <a:solidFill>
                  <a:srgbClr val="DDF53D"/>
                </a:solidFill>
              </a:rPr>
              <a:t>Janice	</a:t>
            </a:r>
            <a:r>
              <a:rPr lang="en-US" sz="1200" dirty="0" smtClean="0">
                <a:solidFill>
                  <a:srgbClr val="DDF53D"/>
                </a:solidFill>
              </a:rPr>
              <a:t>    Jane	Joy</a:t>
            </a:r>
            <a:r>
              <a:rPr lang="en-US" sz="1200" dirty="0">
                <a:solidFill>
                  <a:srgbClr val="DDF53D"/>
                </a:solidFill>
              </a:rPr>
              <a:t>	</a:t>
            </a:r>
            <a:r>
              <a:rPr lang="en-US" sz="1200" dirty="0" smtClean="0">
                <a:solidFill>
                  <a:srgbClr val="DDF53D"/>
                </a:solidFill>
              </a:rPr>
              <a:t>    Justine</a:t>
            </a:r>
            <a:r>
              <a:rPr lang="en-US" sz="1200" dirty="0">
                <a:solidFill>
                  <a:srgbClr val="DDF53D"/>
                </a:solidFill>
              </a:rPr>
              <a:t>	Julia	</a:t>
            </a:r>
            <a:r>
              <a:rPr lang="en-US" sz="1200" dirty="0" smtClean="0">
                <a:solidFill>
                  <a:srgbClr val="DDF53D"/>
                </a:solidFill>
              </a:rPr>
              <a:t>   Jill</a:t>
            </a:r>
            <a:r>
              <a:rPr lang="en-US" sz="1200" dirty="0">
                <a:solidFill>
                  <a:srgbClr val="DDF53D"/>
                </a:solidFill>
              </a:rPr>
              <a:t>	</a:t>
            </a:r>
            <a:r>
              <a:rPr lang="en-US" sz="1200" dirty="0" smtClean="0">
                <a:solidFill>
                  <a:srgbClr val="DDF53D"/>
                </a:solidFill>
              </a:rPr>
              <a:t>	Jodie</a:t>
            </a:r>
            <a:r>
              <a:rPr lang="en-US" sz="1200" dirty="0">
                <a:solidFill>
                  <a:srgbClr val="DDF53D"/>
                </a:solidFill>
              </a:rPr>
              <a:t>	</a:t>
            </a:r>
            <a:r>
              <a:rPr lang="en-US" sz="1200" dirty="0" smtClean="0">
                <a:solidFill>
                  <a:srgbClr val="DDF53D"/>
                </a:solidFill>
              </a:rPr>
              <a:t>    Juliet	Judy		June</a:t>
            </a:r>
          </a:p>
          <a:p>
            <a:r>
              <a:rPr lang="en-US" sz="1200" dirty="0" smtClean="0">
                <a:solidFill>
                  <a:srgbClr val="DDF53D"/>
                </a:solidFill>
              </a:rPr>
              <a:t>Kristy	    Kara	Kate	    Kathy	Kitty	   Kay		Kristina   Kendra	Karen		Kim</a:t>
            </a:r>
          </a:p>
          <a:p>
            <a:r>
              <a:rPr lang="en-US" sz="1200" dirty="0" smtClean="0">
                <a:solidFill>
                  <a:srgbClr val="DDF53D"/>
                </a:solidFill>
              </a:rPr>
              <a:t>Laura	    Lucile	Loretta   Linda	Lilly	   </a:t>
            </a:r>
            <a:r>
              <a:rPr lang="en-US" sz="1200" dirty="0" err="1" smtClean="0">
                <a:solidFill>
                  <a:srgbClr val="DDF53D"/>
                </a:solidFill>
              </a:rPr>
              <a:t>Lilias</a:t>
            </a:r>
            <a:r>
              <a:rPr lang="en-US" sz="1200" dirty="0" smtClean="0">
                <a:solidFill>
                  <a:srgbClr val="DDF53D"/>
                </a:solidFill>
              </a:rPr>
              <a:t>	Lois 	    Louise	Lana		Lucy</a:t>
            </a:r>
          </a:p>
          <a:p>
            <a:r>
              <a:rPr lang="en-US" sz="1200" dirty="0" smtClean="0">
                <a:solidFill>
                  <a:srgbClr val="DDF53D"/>
                </a:solidFill>
              </a:rPr>
              <a:t>Margo</a:t>
            </a:r>
            <a:r>
              <a:rPr lang="en-US" sz="1200" dirty="0">
                <a:solidFill>
                  <a:srgbClr val="DDF53D"/>
                </a:solidFill>
              </a:rPr>
              <a:t>	</a:t>
            </a:r>
            <a:r>
              <a:rPr lang="en-US" sz="1200" dirty="0" smtClean="0">
                <a:solidFill>
                  <a:srgbClr val="DDF53D"/>
                </a:solidFill>
              </a:rPr>
              <a:t>    Mae</a:t>
            </a:r>
            <a:r>
              <a:rPr lang="en-US" sz="1200" dirty="0">
                <a:solidFill>
                  <a:srgbClr val="DDF53D"/>
                </a:solidFill>
              </a:rPr>
              <a:t>	</a:t>
            </a:r>
            <a:r>
              <a:rPr lang="en-US" sz="1200" dirty="0" smtClean="0">
                <a:solidFill>
                  <a:srgbClr val="DDF53D"/>
                </a:solidFill>
              </a:rPr>
              <a:t>	Madge</a:t>
            </a:r>
            <a:r>
              <a:rPr lang="en-US" sz="1200" dirty="0">
                <a:solidFill>
                  <a:srgbClr val="DDF53D"/>
                </a:solidFill>
              </a:rPr>
              <a:t>	</a:t>
            </a:r>
            <a:r>
              <a:rPr lang="en-US" sz="1200" dirty="0" smtClean="0">
                <a:solidFill>
                  <a:srgbClr val="DDF53D"/>
                </a:solidFill>
              </a:rPr>
              <a:t>    Marsha</a:t>
            </a:r>
            <a:r>
              <a:rPr lang="en-US" sz="1200" dirty="0">
                <a:solidFill>
                  <a:srgbClr val="DDF53D"/>
                </a:solidFill>
              </a:rPr>
              <a:t>	Mabel	</a:t>
            </a:r>
            <a:r>
              <a:rPr lang="en-US" sz="1200" dirty="0" smtClean="0">
                <a:solidFill>
                  <a:srgbClr val="DDF53D"/>
                </a:solidFill>
              </a:rPr>
              <a:t>   Maria</a:t>
            </a:r>
            <a:r>
              <a:rPr lang="en-US" sz="1200" dirty="0">
                <a:solidFill>
                  <a:srgbClr val="DDF53D"/>
                </a:solidFill>
              </a:rPr>
              <a:t>	Mary	</a:t>
            </a:r>
            <a:r>
              <a:rPr lang="en-US" sz="1200" dirty="0" smtClean="0">
                <a:solidFill>
                  <a:srgbClr val="DDF53D"/>
                </a:solidFill>
              </a:rPr>
              <a:t>    Martha</a:t>
            </a:r>
            <a:r>
              <a:rPr lang="en-US" sz="1200" dirty="0">
                <a:solidFill>
                  <a:srgbClr val="DDF53D"/>
                </a:solidFill>
              </a:rPr>
              <a:t>	Molly	</a:t>
            </a:r>
            <a:r>
              <a:rPr lang="en-US" sz="1200" dirty="0" smtClean="0">
                <a:solidFill>
                  <a:srgbClr val="DDF53D"/>
                </a:solidFill>
              </a:rPr>
              <a:t>	Millie</a:t>
            </a:r>
            <a:endParaRPr lang="en-US" sz="1200" dirty="0">
              <a:solidFill>
                <a:srgbClr val="DDF53D"/>
              </a:solidFill>
            </a:endParaRPr>
          </a:p>
          <a:p>
            <a:r>
              <a:rPr lang="en-US" sz="1200" dirty="0">
                <a:solidFill>
                  <a:srgbClr val="DDF53D"/>
                </a:solidFill>
              </a:rPr>
              <a:t>Nona	</a:t>
            </a:r>
            <a:r>
              <a:rPr lang="en-US" sz="1200" dirty="0" smtClean="0">
                <a:solidFill>
                  <a:srgbClr val="DDF53D"/>
                </a:solidFill>
              </a:rPr>
              <a:t>    Nadine</a:t>
            </a:r>
            <a:r>
              <a:rPr lang="en-US" sz="1200" dirty="0">
                <a:solidFill>
                  <a:srgbClr val="DDF53D"/>
                </a:solidFill>
              </a:rPr>
              <a:t>	Nancy	</a:t>
            </a:r>
            <a:r>
              <a:rPr lang="en-US" sz="1200" dirty="0" smtClean="0">
                <a:solidFill>
                  <a:srgbClr val="DDF53D"/>
                </a:solidFill>
              </a:rPr>
              <a:t>    Nelly</a:t>
            </a:r>
            <a:r>
              <a:rPr lang="en-US" sz="1200" dirty="0">
                <a:solidFill>
                  <a:srgbClr val="DDF53D"/>
                </a:solidFill>
              </a:rPr>
              <a:t>	</a:t>
            </a:r>
            <a:r>
              <a:rPr lang="en-US" sz="1200" dirty="0" err="1">
                <a:solidFill>
                  <a:srgbClr val="DDF53D"/>
                </a:solidFill>
              </a:rPr>
              <a:t>Niki</a:t>
            </a:r>
            <a:r>
              <a:rPr lang="en-US" sz="1200" dirty="0">
                <a:solidFill>
                  <a:srgbClr val="DDF53D"/>
                </a:solidFill>
              </a:rPr>
              <a:t>	</a:t>
            </a:r>
            <a:r>
              <a:rPr lang="en-US" sz="1200" dirty="0" smtClean="0">
                <a:solidFill>
                  <a:srgbClr val="DDF53D"/>
                </a:solidFill>
              </a:rPr>
              <a:t>   Nola</a:t>
            </a:r>
            <a:r>
              <a:rPr lang="en-US" sz="1200" dirty="0">
                <a:solidFill>
                  <a:srgbClr val="DDF53D"/>
                </a:solidFill>
              </a:rPr>
              <a:t>	</a:t>
            </a:r>
            <a:r>
              <a:rPr lang="en-US" sz="1200" dirty="0" smtClean="0">
                <a:solidFill>
                  <a:srgbClr val="DDF53D"/>
                </a:solidFill>
              </a:rPr>
              <a:t>	Nora</a:t>
            </a:r>
            <a:r>
              <a:rPr lang="en-US" sz="1200" dirty="0">
                <a:solidFill>
                  <a:srgbClr val="DDF53D"/>
                </a:solidFill>
              </a:rPr>
              <a:t>	</a:t>
            </a:r>
            <a:r>
              <a:rPr lang="en-US" sz="1200" dirty="0" smtClean="0">
                <a:solidFill>
                  <a:srgbClr val="DDF53D"/>
                </a:solidFill>
              </a:rPr>
              <a:t>    Noreen</a:t>
            </a:r>
            <a:r>
              <a:rPr lang="en-US" sz="1200" dirty="0">
                <a:solidFill>
                  <a:srgbClr val="DDF53D"/>
                </a:solidFill>
              </a:rPr>
              <a:t>	Nita	</a:t>
            </a:r>
            <a:r>
              <a:rPr lang="en-US" sz="1200" dirty="0" smtClean="0">
                <a:solidFill>
                  <a:srgbClr val="DDF53D"/>
                </a:solidFill>
              </a:rPr>
              <a:t>	Nina</a:t>
            </a:r>
            <a:endParaRPr lang="en-US" sz="1200" dirty="0">
              <a:solidFill>
                <a:srgbClr val="DDF53D"/>
              </a:solidFill>
            </a:endParaRPr>
          </a:p>
          <a:p>
            <a:r>
              <a:rPr lang="en-US" sz="1200" dirty="0">
                <a:solidFill>
                  <a:srgbClr val="DDF53D"/>
                </a:solidFill>
              </a:rPr>
              <a:t>Orchid	</a:t>
            </a:r>
            <a:r>
              <a:rPr lang="en-US" sz="1200" dirty="0" smtClean="0">
                <a:solidFill>
                  <a:srgbClr val="DDF53D"/>
                </a:solidFill>
              </a:rPr>
              <a:t>    Odette</a:t>
            </a:r>
            <a:r>
              <a:rPr lang="en-US" sz="1200" dirty="0">
                <a:solidFill>
                  <a:srgbClr val="DDF53D"/>
                </a:solidFill>
              </a:rPr>
              <a:t>	</a:t>
            </a:r>
            <a:r>
              <a:rPr lang="en-US" sz="1200" dirty="0" err="1">
                <a:solidFill>
                  <a:srgbClr val="DDF53D"/>
                </a:solidFill>
              </a:rPr>
              <a:t>Ona</a:t>
            </a:r>
            <a:r>
              <a:rPr lang="en-US" sz="1200" dirty="0">
                <a:solidFill>
                  <a:srgbClr val="DDF53D"/>
                </a:solidFill>
              </a:rPr>
              <a:t>	</a:t>
            </a:r>
            <a:r>
              <a:rPr lang="en-US" sz="1200" dirty="0" smtClean="0">
                <a:solidFill>
                  <a:srgbClr val="DDF53D"/>
                </a:solidFill>
              </a:rPr>
              <a:t>    Olga</a:t>
            </a:r>
            <a:r>
              <a:rPr lang="en-US" sz="1200" dirty="0">
                <a:solidFill>
                  <a:srgbClr val="DDF53D"/>
                </a:solidFill>
              </a:rPr>
              <a:t>	Opal	</a:t>
            </a:r>
            <a:r>
              <a:rPr lang="en-US" sz="1200" dirty="0" smtClean="0">
                <a:solidFill>
                  <a:srgbClr val="DDF53D"/>
                </a:solidFill>
              </a:rPr>
              <a:t>   </a:t>
            </a:r>
            <a:r>
              <a:rPr lang="en-US" sz="1200" dirty="0" err="1" smtClean="0">
                <a:solidFill>
                  <a:srgbClr val="DDF53D"/>
                </a:solidFill>
              </a:rPr>
              <a:t>Orpha</a:t>
            </a:r>
            <a:r>
              <a:rPr lang="en-US" sz="1200" dirty="0">
                <a:solidFill>
                  <a:srgbClr val="DDF53D"/>
                </a:solidFill>
              </a:rPr>
              <a:t>	</a:t>
            </a:r>
            <a:r>
              <a:rPr lang="en-US" sz="1200" dirty="0" err="1">
                <a:solidFill>
                  <a:srgbClr val="DDF53D"/>
                </a:solidFill>
              </a:rPr>
              <a:t>Odel</a:t>
            </a:r>
            <a:r>
              <a:rPr lang="en-US" sz="1200" dirty="0">
                <a:solidFill>
                  <a:srgbClr val="DDF53D"/>
                </a:solidFill>
              </a:rPr>
              <a:t>	</a:t>
            </a:r>
            <a:r>
              <a:rPr lang="en-US" sz="1200" dirty="0" smtClean="0">
                <a:solidFill>
                  <a:srgbClr val="DDF53D"/>
                </a:solidFill>
              </a:rPr>
              <a:t>    Ora</a:t>
            </a:r>
            <a:r>
              <a:rPr lang="en-US" sz="1200" dirty="0">
                <a:solidFill>
                  <a:srgbClr val="DDF53D"/>
                </a:solidFill>
              </a:rPr>
              <a:t>	</a:t>
            </a:r>
            <a:r>
              <a:rPr lang="en-US" sz="1200" dirty="0" smtClean="0">
                <a:solidFill>
                  <a:srgbClr val="DDF53D"/>
                </a:solidFill>
              </a:rPr>
              <a:t>	Ophelia</a:t>
            </a:r>
            <a:r>
              <a:rPr lang="en-US" sz="1200" dirty="0">
                <a:solidFill>
                  <a:srgbClr val="DDF53D"/>
                </a:solidFill>
              </a:rPr>
              <a:t>	Olive</a:t>
            </a:r>
          </a:p>
          <a:p>
            <a:r>
              <a:rPr lang="en-US" sz="1200" dirty="0">
                <a:solidFill>
                  <a:srgbClr val="DDF53D"/>
                </a:solidFill>
              </a:rPr>
              <a:t>Portia	</a:t>
            </a:r>
            <a:r>
              <a:rPr lang="en-US" sz="1200" dirty="0" smtClean="0">
                <a:solidFill>
                  <a:srgbClr val="DDF53D"/>
                </a:solidFill>
              </a:rPr>
              <a:t>    Polly	Patsy</a:t>
            </a:r>
            <a:r>
              <a:rPr lang="en-US" sz="1200" dirty="0">
                <a:solidFill>
                  <a:srgbClr val="DDF53D"/>
                </a:solidFill>
              </a:rPr>
              <a:t>	</a:t>
            </a:r>
            <a:r>
              <a:rPr lang="en-US" sz="1200" dirty="0" smtClean="0">
                <a:solidFill>
                  <a:srgbClr val="DDF53D"/>
                </a:solidFill>
              </a:rPr>
              <a:t>    Pearl</a:t>
            </a:r>
            <a:r>
              <a:rPr lang="en-US" sz="1200" dirty="0">
                <a:solidFill>
                  <a:srgbClr val="DDF53D"/>
                </a:solidFill>
              </a:rPr>
              <a:t>	Peggy	</a:t>
            </a:r>
            <a:r>
              <a:rPr lang="en-US" sz="1200" dirty="0" smtClean="0">
                <a:solidFill>
                  <a:srgbClr val="DDF53D"/>
                </a:solidFill>
              </a:rPr>
              <a:t>   Pamela</a:t>
            </a:r>
            <a:r>
              <a:rPr lang="en-US" sz="1200" dirty="0">
                <a:solidFill>
                  <a:srgbClr val="DDF53D"/>
                </a:solidFill>
              </a:rPr>
              <a:t>	Penny	</a:t>
            </a:r>
            <a:r>
              <a:rPr lang="en-US" sz="1200" dirty="0" smtClean="0">
                <a:solidFill>
                  <a:srgbClr val="DDF53D"/>
                </a:solidFill>
              </a:rPr>
              <a:t>    Paula</a:t>
            </a:r>
            <a:r>
              <a:rPr lang="en-US" sz="1200" dirty="0">
                <a:solidFill>
                  <a:srgbClr val="DDF53D"/>
                </a:solidFill>
              </a:rPr>
              <a:t>	Patty	</a:t>
            </a:r>
            <a:r>
              <a:rPr lang="en-US" sz="1200" dirty="0" smtClean="0">
                <a:solidFill>
                  <a:srgbClr val="DDF53D"/>
                </a:solidFill>
              </a:rPr>
              <a:t>	Phyllis</a:t>
            </a:r>
            <a:endParaRPr lang="en-US" sz="1200" dirty="0">
              <a:solidFill>
                <a:srgbClr val="DDF53D"/>
              </a:solidFill>
            </a:endParaRPr>
          </a:p>
          <a:p>
            <a:r>
              <a:rPr lang="en-US" sz="1200" dirty="0">
                <a:solidFill>
                  <a:srgbClr val="DDF53D"/>
                </a:solidFill>
              </a:rPr>
              <a:t>Rachel	</a:t>
            </a:r>
            <a:r>
              <a:rPr lang="en-US" sz="1200" dirty="0" smtClean="0">
                <a:solidFill>
                  <a:srgbClr val="DDF53D"/>
                </a:solidFill>
              </a:rPr>
              <a:t>    Rita</a:t>
            </a:r>
            <a:r>
              <a:rPr lang="en-US" sz="1200" dirty="0">
                <a:solidFill>
                  <a:srgbClr val="DDF53D"/>
                </a:solidFill>
              </a:rPr>
              <a:t>	</a:t>
            </a:r>
            <a:r>
              <a:rPr lang="en-US" sz="1200" dirty="0" smtClean="0">
                <a:solidFill>
                  <a:srgbClr val="DDF53D"/>
                </a:solidFill>
              </a:rPr>
              <a:t>	Rose</a:t>
            </a:r>
            <a:r>
              <a:rPr lang="en-US" sz="1200" dirty="0">
                <a:solidFill>
                  <a:srgbClr val="DDF53D"/>
                </a:solidFill>
              </a:rPr>
              <a:t>	</a:t>
            </a:r>
            <a:r>
              <a:rPr lang="en-US" sz="1200" dirty="0" smtClean="0">
                <a:solidFill>
                  <a:srgbClr val="DDF53D"/>
                </a:solidFill>
              </a:rPr>
              <a:t>    Roxanne</a:t>
            </a:r>
            <a:r>
              <a:rPr lang="en-US" sz="1200" dirty="0">
                <a:solidFill>
                  <a:srgbClr val="DDF53D"/>
                </a:solidFill>
              </a:rPr>
              <a:t>	Ruby	</a:t>
            </a:r>
            <a:r>
              <a:rPr lang="en-US" sz="1200" dirty="0" smtClean="0">
                <a:solidFill>
                  <a:srgbClr val="DDF53D"/>
                </a:solidFill>
              </a:rPr>
              <a:t>   Ruth</a:t>
            </a:r>
            <a:r>
              <a:rPr lang="en-US" sz="1200" dirty="0">
                <a:solidFill>
                  <a:srgbClr val="DDF53D"/>
                </a:solidFill>
              </a:rPr>
              <a:t>	</a:t>
            </a:r>
            <a:r>
              <a:rPr lang="en-US" sz="1200" dirty="0" smtClean="0">
                <a:solidFill>
                  <a:srgbClr val="DDF53D"/>
                </a:solidFill>
              </a:rPr>
              <a:t>	Raquel</a:t>
            </a:r>
            <a:r>
              <a:rPr lang="en-US" sz="1200" dirty="0">
                <a:solidFill>
                  <a:srgbClr val="DDF53D"/>
                </a:solidFill>
              </a:rPr>
              <a:t> </a:t>
            </a:r>
            <a:r>
              <a:rPr lang="en-US" sz="1200" dirty="0" smtClean="0">
                <a:solidFill>
                  <a:srgbClr val="DDF53D"/>
                </a:solidFill>
              </a:rPr>
              <a:t>   Rosalie</a:t>
            </a:r>
            <a:r>
              <a:rPr lang="en-US" sz="1200" dirty="0">
                <a:solidFill>
                  <a:srgbClr val="DDF53D"/>
                </a:solidFill>
              </a:rPr>
              <a:t>	Roberta	Rosie</a:t>
            </a:r>
          </a:p>
          <a:p>
            <a:r>
              <a:rPr lang="en-US" sz="1200" dirty="0" smtClean="0">
                <a:solidFill>
                  <a:srgbClr val="DDF53D"/>
                </a:solidFill>
              </a:rPr>
              <a:t>Sandra    Sarah</a:t>
            </a:r>
            <a:r>
              <a:rPr lang="en-US" sz="1200" dirty="0">
                <a:solidFill>
                  <a:srgbClr val="DDF53D"/>
                </a:solidFill>
              </a:rPr>
              <a:t>	Sally	</a:t>
            </a:r>
            <a:r>
              <a:rPr lang="en-US" sz="1200" dirty="0" smtClean="0">
                <a:solidFill>
                  <a:srgbClr val="DDF53D"/>
                </a:solidFill>
              </a:rPr>
              <a:t>    Sabrina</a:t>
            </a:r>
            <a:r>
              <a:rPr lang="en-US" sz="1200" dirty="0">
                <a:solidFill>
                  <a:srgbClr val="DDF53D"/>
                </a:solidFill>
              </a:rPr>
              <a:t>	Sheila	</a:t>
            </a:r>
            <a:r>
              <a:rPr lang="en-US" sz="1200" dirty="0" smtClean="0">
                <a:solidFill>
                  <a:srgbClr val="DDF53D"/>
                </a:solidFill>
              </a:rPr>
              <a:t>   Shirley</a:t>
            </a:r>
            <a:r>
              <a:rPr lang="en-US" sz="1200" dirty="0">
                <a:solidFill>
                  <a:srgbClr val="DDF53D"/>
                </a:solidFill>
              </a:rPr>
              <a:t>	Sophia	</a:t>
            </a:r>
            <a:r>
              <a:rPr lang="en-US" sz="1200" dirty="0" smtClean="0">
                <a:solidFill>
                  <a:srgbClr val="DDF53D"/>
                </a:solidFill>
              </a:rPr>
              <a:t>    Susan</a:t>
            </a:r>
            <a:r>
              <a:rPr lang="en-US" sz="1200" dirty="0">
                <a:solidFill>
                  <a:srgbClr val="DDF53D"/>
                </a:solidFill>
              </a:rPr>
              <a:t>	Sherry	</a:t>
            </a:r>
            <a:r>
              <a:rPr lang="en-US" sz="1200" dirty="0" smtClean="0">
                <a:solidFill>
                  <a:srgbClr val="DDF53D"/>
                </a:solidFill>
              </a:rPr>
              <a:t>	Suzy</a:t>
            </a:r>
            <a:endParaRPr lang="en-US" sz="1200" dirty="0">
              <a:solidFill>
                <a:srgbClr val="DDF53D"/>
              </a:solidFill>
            </a:endParaRPr>
          </a:p>
          <a:p>
            <a:r>
              <a:rPr lang="en-US" sz="1200" dirty="0" err="1">
                <a:solidFill>
                  <a:srgbClr val="DDF53D"/>
                </a:solidFill>
              </a:rPr>
              <a:t>Terese</a:t>
            </a:r>
            <a:r>
              <a:rPr lang="en-US" sz="1200" dirty="0">
                <a:solidFill>
                  <a:srgbClr val="DDF53D"/>
                </a:solidFill>
              </a:rPr>
              <a:t> </a:t>
            </a:r>
            <a:r>
              <a:rPr lang="en-US" sz="1200" dirty="0" smtClean="0">
                <a:solidFill>
                  <a:srgbClr val="DDF53D"/>
                </a:solidFill>
              </a:rPr>
              <a:t>    Tina	Tam</a:t>
            </a:r>
            <a:r>
              <a:rPr lang="en-US" sz="1200" dirty="0">
                <a:solidFill>
                  <a:srgbClr val="DDF53D"/>
                </a:solidFill>
              </a:rPr>
              <a:t>	</a:t>
            </a:r>
            <a:r>
              <a:rPr lang="en-US" sz="1200" dirty="0" smtClean="0">
                <a:solidFill>
                  <a:srgbClr val="DDF53D"/>
                </a:solidFill>
              </a:rPr>
              <a:t>    Thelma</a:t>
            </a:r>
            <a:r>
              <a:rPr lang="en-US" sz="1200" dirty="0">
                <a:solidFill>
                  <a:srgbClr val="DDF53D"/>
                </a:solidFill>
              </a:rPr>
              <a:t>	</a:t>
            </a:r>
            <a:r>
              <a:rPr lang="en-US" sz="1200" dirty="0" err="1">
                <a:solidFill>
                  <a:srgbClr val="DDF53D"/>
                </a:solidFill>
              </a:rPr>
              <a:t>Tilda</a:t>
            </a:r>
            <a:r>
              <a:rPr lang="en-US" sz="1200" dirty="0">
                <a:solidFill>
                  <a:srgbClr val="DDF53D"/>
                </a:solidFill>
              </a:rPr>
              <a:t>	</a:t>
            </a:r>
            <a:r>
              <a:rPr lang="en-US" sz="1200" dirty="0" smtClean="0">
                <a:solidFill>
                  <a:srgbClr val="DDF53D"/>
                </a:solidFill>
              </a:rPr>
              <a:t>   Trixie</a:t>
            </a:r>
            <a:r>
              <a:rPr lang="en-US" sz="1200" dirty="0">
                <a:solidFill>
                  <a:srgbClr val="DDF53D"/>
                </a:solidFill>
              </a:rPr>
              <a:t>	Trudy	</a:t>
            </a:r>
            <a:r>
              <a:rPr lang="en-US" sz="1200" dirty="0" smtClean="0">
                <a:solidFill>
                  <a:srgbClr val="DDF53D"/>
                </a:solidFill>
              </a:rPr>
              <a:t>    Tanya</a:t>
            </a:r>
            <a:r>
              <a:rPr lang="en-US" sz="1200" dirty="0">
                <a:solidFill>
                  <a:srgbClr val="DDF53D"/>
                </a:solidFill>
              </a:rPr>
              <a:t>	Tess 	</a:t>
            </a:r>
            <a:r>
              <a:rPr lang="en-US" sz="1200" dirty="0" smtClean="0">
                <a:solidFill>
                  <a:srgbClr val="DDF53D"/>
                </a:solidFill>
              </a:rPr>
              <a:t>	</a:t>
            </a:r>
            <a:r>
              <a:rPr lang="en-US" sz="1200" dirty="0" err="1" smtClean="0">
                <a:solidFill>
                  <a:srgbClr val="DDF53D"/>
                </a:solidFill>
              </a:rPr>
              <a:t>Theda</a:t>
            </a:r>
            <a:endParaRPr lang="en-US" sz="1200" dirty="0">
              <a:solidFill>
                <a:srgbClr val="DDF53D"/>
              </a:solidFill>
            </a:endParaRPr>
          </a:p>
          <a:p>
            <a:r>
              <a:rPr lang="en-US" sz="1200" dirty="0">
                <a:solidFill>
                  <a:srgbClr val="DDF53D"/>
                </a:solidFill>
              </a:rPr>
              <a:t>Verna	</a:t>
            </a:r>
            <a:r>
              <a:rPr lang="en-US" sz="1200" dirty="0" smtClean="0">
                <a:solidFill>
                  <a:srgbClr val="DDF53D"/>
                </a:solidFill>
              </a:rPr>
              <a:t>    Velma</a:t>
            </a:r>
            <a:r>
              <a:rPr lang="en-US" sz="1200" dirty="0">
                <a:solidFill>
                  <a:srgbClr val="DDF53D"/>
                </a:solidFill>
              </a:rPr>
              <a:t>	Vera	</a:t>
            </a:r>
            <a:r>
              <a:rPr lang="en-US" sz="1200" dirty="0" smtClean="0">
                <a:solidFill>
                  <a:srgbClr val="DDF53D"/>
                </a:solidFill>
              </a:rPr>
              <a:t>    Viola</a:t>
            </a:r>
            <a:r>
              <a:rPr lang="en-US" sz="1200" dirty="0">
                <a:solidFill>
                  <a:srgbClr val="DDF53D"/>
                </a:solidFill>
              </a:rPr>
              <a:t>	</a:t>
            </a:r>
            <a:r>
              <a:rPr lang="en-US" sz="1200" dirty="0" smtClean="0">
                <a:solidFill>
                  <a:srgbClr val="DDF53D"/>
                </a:solidFill>
              </a:rPr>
              <a:t>Vicky</a:t>
            </a:r>
            <a:r>
              <a:rPr lang="en-US" sz="1200" dirty="0">
                <a:solidFill>
                  <a:srgbClr val="DDF53D"/>
                </a:solidFill>
              </a:rPr>
              <a:t>	</a:t>
            </a:r>
            <a:r>
              <a:rPr lang="en-US" sz="1200" dirty="0" smtClean="0">
                <a:solidFill>
                  <a:srgbClr val="DDF53D"/>
                </a:solidFill>
              </a:rPr>
              <a:t>   </a:t>
            </a:r>
            <a:r>
              <a:rPr lang="en-US" sz="1200" dirty="0" err="1" smtClean="0">
                <a:solidFill>
                  <a:srgbClr val="DDF53D"/>
                </a:solidFill>
              </a:rPr>
              <a:t>Vilda</a:t>
            </a:r>
            <a:r>
              <a:rPr lang="en-US" sz="1200" dirty="0">
                <a:solidFill>
                  <a:srgbClr val="DDF53D"/>
                </a:solidFill>
              </a:rPr>
              <a:t>	</a:t>
            </a:r>
            <a:r>
              <a:rPr lang="en-US" sz="1200" dirty="0" smtClean="0">
                <a:solidFill>
                  <a:srgbClr val="DDF53D"/>
                </a:solidFill>
              </a:rPr>
              <a:t>Virginia   Vanessa</a:t>
            </a:r>
            <a:r>
              <a:rPr lang="en-US" sz="1200" dirty="0">
                <a:solidFill>
                  <a:srgbClr val="DDF53D"/>
                </a:solidFill>
              </a:rPr>
              <a:t>	</a:t>
            </a:r>
            <a:r>
              <a:rPr lang="en-US" sz="1200" dirty="0" err="1">
                <a:solidFill>
                  <a:srgbClr val="DDF53D"/>
                </a:solidFill>
              </a:rPr>
              <a:t>Vesta</a:t>
            </a:r>
            <a:r>
              <a:rPr lang="en-US" sz="1200" dirty="0">
                <a:solidFill>
                  <a:srgbClr val="DDF53D"/>
                </a:solidFill>
              </a:rPr>
              <a:t>	</a:t>
            </a:r>
            <a:r>
              <a:rPr lang="en-US" sz="1200" dirty="0" smtClean="0">
                <a:solidFill>
                  <a:srgbClr val="DDF53D"/>
                </a:solidFill>
              </a:rPr>
              <a:t>	Violet</a:t>
            </a:r>
            <a:endParaRPr lang="en-US" sz="1200" dirty="0">
              <a:solidFill>
                <a:srgbClr val="DDF53D"/>
              </a:solidFill>
            </a:endParaRPr>
          </a:p>
          <a:p>
            <a:r>
              <a:rPr lang="en-US" sz="1200" dirty="0">
                <a:solidFill>
                  <a:srgbClr val="DDF53D"/>
                </a:solidFill>
              </a:rPr>
              <a:t>Wallis	</a:t>
            </a:r>
            <a:r>
              <a:rPr lang="en-US" sz="1200" dirty="0" smtClean="0">
                <a:solidFill>
                  <a:srgbClr val="DDF53D"/>
                </a:solidFill>
              </a:rPr>
              <a:t>    Wendy</a:t>
            </a:r>
            <a:r>
              <a:rPr lang="en-US" sz="1200" dirty="0">
                <a:solidFill>
                  <a:srgbClr val="DDF53D"/>
                </a:solidFill>
              </a:rPr>
              <a:t>	</a:t>
            </a:r>
            <a:r>
              <a:rPr lang="en-US" sz="1200" dirty="0" err="1">
                <a:solidFill>
                  <a:srgbClr val="DDF53D"/>
                </a:solidFill>
              </a:rPr>
              <a:t>Wilda</a:t>
            </a:r>
            <a:r>
              <a:rPr lang="en-US" sz="1200" dirty="0">
                <a:solidFill>
                  <a:srgbClr val="DDF53D"/>
                </a:solidFill>
              </a:rPr>
              <a:t>	</a:t>
            </a:r>
            <a:r>
              <a:rPr lang="en-US" sz="1200" dirty="0" smtClean="0">
                <a:solidFill>
                  <a:srgbClr val="DDF53D"/>
                </a:solidFill>
              </a:rPr>
              <a:t>    Wilma</a:t>
            </a:r>
            <a:r>
              <a:rPr lang="en-US" sz="1200" dirty="0">
                <a:solidFill>
                  <a:srgbClr val="DDF53D"/>
                </a:solidFill>
              </a:rPr>
              <a:t>	Winnie </a:t>
            </a:r>
            <a:r>
              <a:rPr lang="en-US" sz="1200" dirty="0" smtClean="0">
                <a:solidFill>
                  <a:srgbClr val="DDF53D"/>
                </a:solidFill>
              </a:rPr>
              <a:t>  Wynne</a:t>
            </a:r>
            <a:r>
              <a:rPr lang="en-US" sz="1200" dirty="0">
                <a:solidFill>
                  <a:srgbClr val="DDF53D"/>
                </a:solidFill>
              </a:rPr>
              <a:t>	</a:t>
            </a:r>
            <a:r>
              <a:rPr lang="en-US" sz="1200" dirty="0" err="1" smtClean="0">
                <a:solidFill>
                  <a:srgbClr val="DDF53D"/>
                </a:solidFill>
              </a:rPr>
              <a:t>Willene</a:t>
            </a:r>
            <a:r>
              <a:rPr lang="en-US" sz="1200" dirty="0">
                <a:solidFill>
                  <a:srgbClr val="DDF53D"/>
                </a:solidFill>
              </a:rPr>
              <a:t> </a:t>
            </a:r>
            <a:r>
              <a:rPr lang="en-US" sz="1200" dirty="0" smtClean="0">
                <a:solidFill>
                  <a:srgbClr val="DDF53D"/>
                </a:solidFill>
              </a:rPr>
              <a:t>  Wanda</a:t>
            </a:r>
            <a:r>
              <a:rPr lang="en-US" sz="1200" dirty="0">
                <a:solidFill>
                  <a:srgbClr val="DDF53D"/>
                </a:solidFill>
              </a:rPr>
              <a:t>	</a:t>
            </a:r>
            <a:r>
              <a:rPr lang="en-US" sz="1200" dirty="0" err="1">
                <a:solidFill>
                  <a:srgbClr val="DDF53D"/>
                </a:solidFill>
              </a:rPr>
              <a:t>Wenda</a:t>
            </a:r>
            <a:r>
              <a:rPr lang="en-US" sz="1200" dirty="0">
                <a:solidFill>
                  <a:srgbClr val="DDF53D"/>
                </a:solidFill>
              </a:rPr>
              <a:t>	</a:t>
            </a:r>
            <a:r>
              <a:rPr lang="en-US" sz="1200" dirty="0" smtClean="0">
                <a:solidFill>
                  <a:srgbClr val="DDF53D"/>
                </a:solidFill>
              </a:rPr>
              <a:t>	</a:t>
            </a:r>
            <a:r>
              <a:rPr lang="en-US" sz="1200" dirty="0" err="1" smtClean="0">
                <a:solidFill>
                  <a:srgbClr val="DDF53D"/>
                </a:solidFill>
              </a:rPr>
              <a:t>Willette</a:t>
            </a:r>
            <a:endParaRPr lang="en-US" sz="1200" dirty="0">
              <a:solidFill>
                <a:srgbClr val="DDF5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14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5201" y="5266627"/>
            <a:ext cx="2969753" cy="934148"/>
          </a:xfrm>
        </p:spPr>
        <p:txBody>
          <a:bodyPr>
            <a:normAutofit/>
          </a:bodyPr>
          <a:lstStyle/>
          <a:p>
            <a:pPr marL="285750" indent="-285750" algn="l">
              <a:buFont typeface="Arial"/>
              <a:buChar char="•"/>
            </a:pPr>
            <a:r>
              <a:rPr lang="en-US" dirty="0" smtClean="0"/>
              <a:t>10 year list inaugurated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Edna sneaks back on list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4" y="590550"/>
            <a:ext cx="3657600" cy="487982"/>
          </a:xfrm>
        </p:spPr>
        <p:txBody>
          <a:bodyPr/>
          <a:lstStyle/>
          <a:p>
            <a:r>
              <a:rPr lang="en-US" sz="24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1971 Hurricane Season</a:t>
            </a:r>
            <a:endParaRPr lang="en-US" sz="24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7339807" y="739588"/>
            <a:ext cx="1172844" cy="53087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2575" indent="-282575" algn="l" defTabSz="914400" rtl="0" eaLnBrk="1" latinLnBrk="0" hangingPunct="1">
              <a:spcBef>
                <a:spcPts val="2000"/>
              </a:spcBef>
              <a:buFont typeface="Wingdings 2" pitchFamily="18" charset="2"/>
              <a:buChar char="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77850" indent="-2952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042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43000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42557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711325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0002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290763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5717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 smtClean="0">
              <a:solidFill>
                <a:schemeClr val="accent2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7492207" y="891988"/>
            <a:ext cx="1172844" cy="53087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2575" indent="-282575" algn="l" defTabSz="914400" rtl="0" eaLnBrk="1" latinLnBrk="0" hangingPunct="1">
              <a:spcBef>
                <a:spcPts val="2000"/>
              </a:spcBef>
              <a:buFont typeface="Wingdings 2" pitchFamily="18" charset="2"/>
              <a:buChar char="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77850" indent="-2952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042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43000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42557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711325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0002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290763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5717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 smtClean="0">
              <a:solidFill>
                <a:schemeClr val="accent2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7644607" y="1044388"/>
            <a:ext cx="1172844" cy="53087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2575" indent="-282575" algn="l" defTabSz="914400" rtl="0" eaLnBrk="1" latinLnBrk="0" hangingPunct="1">
              <a:spcBef>
                <a:spcPts val="2000"/>
              </a:spcBef>
              <a:buFont typeface="Wingdings 2" pitchFamily="18" charset="2"/>
              <a:buChar char="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77850" indent="-2952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042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43000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42557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711325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0002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290763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5717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 smtClean="0">
              <a:solidFill>
                <a:schemeClr val="accent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5201" y="1044388"/>
            <a:ext cx="7847450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DDF53D"/>
                </a:solidFill>
              </a:rPr>
              <a:t>1971	</a:t>
            </a:r>
            <a:r>
              <a:rPr lang="en-US" sz="1200" b="1" dirty="0" smtClean="0">
                <a:solidFill>
                  <a:srgbClr val="DDF53D"/>
                </a:solidFill>
              </a:rPr>
              <a:t>  1972  </a:t>
            </a:r>
            <a:r>
              <a:rPr lang="en-US" sz="1200" b="1" dirty="0">
                <a:solidFill>
                  <a:srgbClr val="DDF53D"/>
                </a:solidFill>
              </a:rPr>
              <a:t>	1973	 </a:t>
            </a:r>
            <a:r>
              <a:rPr lang="en-US" sz="1200" b="1" dirty="0" smtClean="0">
                <a:solidFill>
                  <a:srgbClr val="DDF53D"/>
                </a:solidFill>
              </a:rPr>
              <a:t>   1974</a:t>
            </a:r>
            <a:r>
              <a:rPr lang="en-US" sz="1200" b="1" dirty="0">
                <a:solidFill>
                  <a:srgbClr val="DDF53D"/>
                </a:solidFill>
              </a:rPr>
              <a:t>	1975	</a:t>
            </a:r>
            <a:r>
              <a:rPr lang="en-US" sz="1200" b="1" dirty="0" smtClean="0">
                <a:solidFill>
                  <a:srgbClr val="DDF53D"/>
                </a:solidFill>
              </a:rPr>
              <a:t>   1976</a:t>
            </a:r>
            <a:r>
              <a:rPr lang="en-US" sz="1200" b="1" dirty="0">
                <a:solidFill>
                  <a:srgbClr val="DDF53D"/>
                </a:solidFill>
              </a:rPr>
              <a:t>	1977	</a:t>
            </a:r>
            <a:r>
              <a:rPr lang="en-US" sz="1200" b="1" dirty="0" smtClean="0">
                <a:solidFill>
                  <a:srgbClr val="DDF53D"/>
                </a:solidFill>
              </a:rPr>
              <a:t>   1978 </a:t>
            </a:r>
            <a:r>
              <a:rPr lang="en-US" sz="1200" b="1" dirty="0">
                <a:solidFill>
                  <a:srgbClr val="DDF53D"/>
                </a:solidFill>
              </a:rPr>
              <a:t>	1979	</a:t>
            </a:r>
            <a:r>
              <a:rPr lang="en-US" sz="1200" b="1" dirty="0" smtClean="0">
                <a:solidFill>
                  <a:srgbClr val="DDF53D"/>
                </a:solidFill>
              </a:rPr>
              <a:t>	1980</a:t>
            </a:r>
            <a:endParaRPr lang="en-US" sz="1200" b="1" dirty="0">
              <a:solidFill>
                <a:srgbClr val="DDF53D"/>
              </a:solidFill>
            </a:endParaRPr>
          </a:p>
          <a:p>
            <a:r>
              <a:rPr lang="en-US" sz="1200" dirty="0">
                <a:solidFill>
                  <a:srgbClr val="DDF53D"/>
                </a:solidFill>
              </a:rPr>
              <a:t>Arlene	</a:t>
            </a:r>
            <a:r>
              <a:rPr lang="en-US" sz="1200" dirty="0" smtClean="0">
                <a:solidFill>
                  <a:srgbClr val="DDF53D"/>
                </a:solidFill>
              </a:rPr>
              <a:t>  Agnes	Alice	    Alma	Amy	    Anna	Anita	   Amelia	Angie		Abby</a:t>
            </a:r>
          </a:p>
          <a:p>
            <a:r>
              <a:rPr lang="en-US" sz="1200" dirty="0" smtClean="0">
                <a:solidFill>
                  <a:srgbClr val="DDF53D"/>
                </a:solidFill>
              </a:rPr>
              <a:t>Beth	  Betty		Brenda    Becky	Blanche  Belle	Babe	   Bess		Barbara	Bertha</a:t>
            </a:r>
          </a:p>
          <a:p>
            <a:r>
              <a:rPr lang="en-US" sz="1200" dirty="0" smtClean="0">
                <a:solidFill>
                  <a:srgbClr val="DDF53D"/>
                </a:solidFill>
              </a:rPr>
              <a:t>Chloe	  Carrie	Christine Carmen	Caroline Candice	Clara	   Cora		Cindy		Candy</a:t>
            </a:r>
          </a:p>
          <a:p>
            <a:r>
              <a:rPr lang="en-US" sz="1200" dirty="0" err="1" smtClean="0">
                <a:solidFill>
                  <a:srgbClr val="DDF53D"/>
                </a:solidFill>
              </a:rPr>
              <a:t>Doria</a:t>
            </a:r>
            <a:r>
              <a:rPr lang="en-US" sz="1200" dirty="0" smtClean="0">
                <a:solidFill>
                  <a:srgbClr val="DDF53D"/>
                </a:solidFill>
              </a:rPr>
              <a:t>	  Dawn	Delia	    Dolly	Doris	   Dottie	Dorothy  Debra	Dot		Dinah</a:t>
            </a:r>
          </a:p>
          <a:p>
            <a:r>
              <a:rPr lang="en-US" sz="1200" dirty="0" smtClean="0">
                <a:solidFill>
                  <a:srgbClr val="DDF53D"/>
                </a:solidFill>
              </a:rPr>
              <a:t>Edith</a:t>
            </a:r>
            <a:r>
              <a:rPr lang="en-US" sz="1200" dirty="0">
                <a:solidFill>
                  <a:srgbClr val="DDF53D"/>
                </a:solidFill>
              </a:rPr>
              <a:t>	</a:t>
            </a:r>
            <a:r>
              <a:rPr lang="en-US" sz="1200" dirty="0" smtClean="0">
                <a:solidFill>
                  <a:srgbClr val="DDF53D"/>
                </a:solidFill>
              </a:rPr>
              <a:t> </a:t>
            </a:r>
            <a:r>
              <a:rPr lang="en-US" sz="12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Edna</a:t>
            </a:r>
            <a:r>
              <a:rPr lang="en-US" sz="1200" dirty="0">
                <a:solidFill>
                  <a:srgbClr val="DDF53D"/>
                </a:solidFill>
              </a:rPr>
              <a:t>	</a:t>
            </a:r>
            <a:r>
              <a:rPr lang="en-US" sz="1200" dirty="0" smtClean="0">
                <a:solidFill>
                  <a:srgbClr val="DDF53D"/>
                </a:solidFill>
              </a:rPr>
              <a:t>	Ellen</a:t>
            </a:r>
            <a:r>
              <a:rPr lang="en-US" sz="1200" dirty="0">
                <a:solidFill>
                  <a:srgbClr val="DDF53D"/>
                </a:solidFill>
              </a:rPr>
              <a:t>	</a:t>
            </a:r>
            <a:r>
              <a:rPr lang="en-US" sz="1200" dirty="0" smtClean="0">
                <a:solidFill>
                  <a:srgbClr val="DDF53D"/>
                </a:solidFill>
              </a:rPr>
              <a:t>    Elaine</a:t>
            </a:r>
            <a:r>
              <a:rPr lang="en-US" sz="1200" dirty="0">
                <a:solidFill>
                  <a:srgbClr val="DDF53D"/>
                </a:solidFill>
              </a:rPr>
              <a:t>	Eloise	</a:t>
            </a:r>
            <a:r>
              <a:rPr lang="en-US" sz="1200" dirty="0" smtClean="0">
                <a:solidFill>
                  <a:srgbClr val="DDF53D"/>
                </a:solidFill>
              </a:rPr>
              <a:t>   Emmy</a:t>
            </a:r>
            <a:r>
              <a:rPr lang="en-US" sz="1200" dirty="0">
                <a:solidFill>
                  <a:srgbClr val="DDF53D"/>
                </a:solidFill>
              </a:rPr>
              <a:t>	Evelyn	 </a:t>
            </a:r>
            <a:r>
              <a:rPr lang="en-US" sz="1200" dirty="0" smtClean="0">
                <a:solidFill>
                  <a:srgbClr val="DDF53D"/>
                </a:solidFill>
              </a:rPr>
              <a:t>   Ella</a:t>
            </a:r>
            <a:r>
              <a:rPr lang="en-US" sz="1200" dirty="0">
                <a:solidFill>
                  <a:srgbClr val="DDF53D"/>
                </a:solidFill>
              </a:rPr>
              <a:t>	</a:t>
            </a:r>
            <a:r>
              <a:rPr lang="en-US" sz="1200" dirty="0" smtClean="0">
                <a:solidFill>
                  <a:srgbClr val="DDF53D"/>
                </a:solidFill>
              </a:rPr>
              <a:t>	Eve</a:t>
            </a:r>
            <a:r>
              <a:rPr lang="en-US" sz="1200" dirty="0">
                <a:solidFill>
                  <a:srgbClr val="DDF53D"/>
                </a:solidFill>
              </a:rPr>
              <a:t>	</a:t>
            </a:r>
            <a:r>
              <a:rPr lang="en-US" sz="1200" dirty="0" smtClean="0">
                <a:solidFill>
                  <a:srgbClr val="DDF53D"/>
                </a:solidFill>
              </a:rPr>
              <a:t>	Elsie</a:t>
            </a:r>
            <a:endParaRPr lang="en-US" sz="1200" dirty="0">
              <a:solidFill>
                <a:srgbClr val="DDF53D"/>
              </a:solidFill>
            </a:endParaRPr>
          </a:p>
          <a:p>
            <a:r>
              <a:rPr lang="en-US" sz="1200" dirty="0">
                <a:solidFill>
                  <a:srgbClr val="DDF53D"/>
                </a:solidFill>
              </a:rPr>
              <a:t>Fern	</a:t>
            </a:r>
            <a:r>
              <a:rPr lang="en-US" sz="1200" dirty="0" smtClean="0">
                <a:solidFill>
                  <a:srgbClr val="DDF53D"/>
                </a:solidFill>
              </a:rPr>
              <a:t>  </a:t>
            </a:r>
            <a:r>
              <a:rPr lang="en-US" sz="1200" dirty="0" err="1" smtClean="0">
                <a:solidFill>
                  <a:srgbClr val="DDF53D"/>
                </a:solidFill>
              </a:rPr>
              <a:t>Felice</a:t>
            </a:r>
            <a:r>
              <a:rPr lang="en-US" sz="1200" dirty="0">
                <a:solidFill>
                  <a:srgbClr val="DDF53D"/>
                </a:solidFill>
              </a:rPr>
              <a:t>	Fran	</a:t>
            </a:r>
            <a:r>
              <a:rPr lang="en-US" sz="1200" dirty="0" smtClean="0">
                <a:solidFill>
                  <a:srgbClr val="DDF53D"/>
                </a:solidFill>
              </a:rPr>
              <a:t>    Fifi</a:t>
            </a:r>
            <a:r>
              <a:rPr lang="en-US" sz="1200" dirty="0">
                <a:solidFill>
                  <a:srgbClr val="DDF53D"/>
                </a:solidFill>
              </a:rPr>
              <a:t>	</a:t>
            </a:r>
            <a:r>
              <a:rPr lang="en-US" sz="1200" dirty="0" smtClean="0">
                <a:solidFill>
                  <a:srgbClr val="DDF53D"/>
                </a:solidFill>
              </a:rPr>
              <a:t>	Faye</a:t>
            </a:r>
            <a:r>
              <a:rPr lang="en-US" sz="1200" dirty="0">
                <a:solidFill>
                  <a:srgbClr val="DDF53D"/>
                </a:solidFill>
              </a:rPr>
              <a:t>	 </a:t>
            </a:r>
            <a:r>
              <a:rPr lang="en-US" sz="1200" dirty="0" smtClean="0">
                <a:solidFill>
                  <a:srgbClr val="DDF53D"/>
                </a:solidFill>
              </a:rPr>
              <a:t>  Frances      Frieda</a:t>
            </a:r>
            <a:r>
              <a:rPr lang="en-US" sz="1200" dirty="0">
                <a:solidFill>
                  <a:srgbClr val="DDF53D"/>
                </a:solidFill>
              </a:rPr>
              <a:t>	</a:t>
            </a:r>
            <a:r>
              <a:rPr lang="en-US" sz="1200" dirty="0" smtClean="0">
                <a:solidFill>
                  <a:srgbClr val="DDF53D"/>
                </a:solidFill>
              </a:rPr>
              <a:t>    Flossie      </a:t>
            </a:r>
            <a:r>
              <a:rPr lang="en-US" sz="1200" dirty="0" err="1" smtClean="0">
                <a:solidFill>
                  <a:srgbClr val="DDF53D"/>
                </a:solidFill>
              </a:rPr>
              <a:t>Franny</a:t>
            </a:r>
            <a:r>
              <a:rPr lang="en-US" sz="1200" dirty="0">
                <a:solidFill>
                  <a:srgbClr val="DDF53D"/>
                </a:solidFill>
              </a:rPr>
              <a:t>	Felicia</a:t>
            </a:r>
          </a:p>
          <a:p>
            <a:r>
              <a:rPr lang="en-US" sz="1200" dirty="0">
                <a:solidFill>
                  <a:srgbClr val="DDF53D"/>
                </a:solidFill>
              </a:rPr>
              <a:t>Ginger	</a:t>
            </a:r>
            <a:r>
              <a:rPr lang="en-US" sz="1200" dirty="0" smtClean="0">
                <a:solidFill>
                  <a:srgbClr val="DDF53D"/>
                </a:solidFill>
              </a:rPr>
              <a:t>  Gerda</a:t>
            </a:r>
            <a:r>
              <a:rPr lang="en-US" sz="1200" dirty="0">
                <a:solidFill>
                  <a:srgbClr val="DDF53D"/>
                </a:solidFill>
              </a:rPr>
              <a:t>	Gilda	</a:t>
            </a:r>
            <a:r>
              <a:rPr lang="en-US" sz="1200" dirty="0" smtClean="0">
                <a:solidFill>
                  <a:srgbClr val="DDF53D"/>
                </a:solidFill>
              </a:rPr>
              <a:t>    Gertrude</a:t>
            </a:r>
            <a:r>
              <a:rPr lang="en-US" sz="1200" dirty="0">
                <a:solidFill>
                  <a:srgbClr val="DDF53D"/>
                </a:solidFill>
              </a:rPr>
              <a:t>	Gladys	</a:t>
            </a:r>
            <a:r>
              <a:rPr lang="en-US" sz="1200" dirty="0" smtClean="0">
                <a:solidFill>
                  <a:srgbClr val="DDF53D"/>
                </a:solidFill>
              </a:rPr>
              <a:t>   Gloria</a:t>
            </a:r>
            <a:r>
              <a:rPr lang="en-US" sz="1200" dirty="0">
                <a:solidFill>
                  <a:srgbClr val="DDF53D"/>
                </a:solidFill>
              </a:rPr>
              <a:t>	Grace	</a:t>
            </a:r>
            <a:r>
              <a:rPr lang="en-US" sz="1200" dirty="0" smtClean="0">
                <a:solidFill>
                  <a:srgbClr val="DDF53D"/>
                </a:solidFill>
              </a:rPr>
              <a:t>    Greta</a:t>
            </a:r>
            <a:r>
              <a:rPr lang="en-US" sz="1200" dirty="0">
                <a:solidFill>
                  <a:srgbClr val="DDF53D"/>
                </a:solidFill>
              </a:rPr>
              <a:t>	Gwyn	</a:t>
            </a:r>
            <a:r>
              <a:rPr lang="en-US" sz="1200" dirty="0" smtClean="0">
                <a:solidFill>
                  <a:srgbClr val="DDF53D"/>
                </a:solidFill>
              </a:rPr>
              <a:t>	Georgia</a:t>
            </a:r>
            <a:endParaRPr lang="en-US" sz="1200" dirty="0">
              <a:solidFill>
                <a:srgbClr val="DDF53D"/>
              </a:solidFill>
            </a:endParaRPr>
          </a:p>
          <a:p>
            <a:r>
              <a:rPr lang="en-US" sz="1200" dirty="0">
                <a:solidFill>
                  <a:srgbClr val="DDF53D"/>
                </a:solidFill>
              </a:rPr>
              <a:t>Heidi	</a:t>
            </a:r>
            <a:r>
              <a:rPr lang="en-US" sz="1200" dirty="0" smtClean="0">
                <a:solidFill>
                  <a:srgbClr val="DDF53D"/>
                </a:solidFill>
              </a:rPr>
              <a:t>  Harriet</a:t>
            </a:r>
            <a:r>
              <a:rPr lang="en-US" sz="1200" dirty="0">
                <a:solidFill>
                  <a:srgbClr val="DDF53D"/>
                </a:solidFill>
              </a:rPr>
              <a:t>	Helen	</a:t>
            </a:r>
            <a:r>
              <a:rPr lang="en-US" sz="1200" dirty="0" smtClean="0">
                <a:solidFill>
                  <a:srgbClr val="DDF53D"/>
                </a:solidFill>
              </a:rPr>
              <a:t>    Hester</a:t>
            </a:r>
            <a:r>
              <a:rPr lang="en-US" sz="1200" dirty="0">
                <a:solidFill>
                  <a:srgbClr val="DDF53D"/>
                </a:solidFill>
              </a:rPr>
              <a:t>	</a:t>
            </a:r>
            <a:r>
              <a:rPr lang="en-US" sz="1200" dirty="0" err="1">
                <a:solidFill>
                  <a:srgbClr val="DDF53D"/>
                </a:solidFill>
              </a:rPr>
              <a:t>Hallie</a:t>
            </a:r>
            <a:r>
              <a:rPr lang="en-US" sz="1200" dirty="0">
                <a:solidFill>
                  <a:srgbClr val="DDF53D"/>
                </a:solidFill>
              </a:rPr>
              <a:t>	</a:t>
            </a:r>
            <a:r>
              <a:rPr lang="en-US" sz="1200" dirty="0" smtClean="0">
                <a:solidFill>
                  <a:srgbClr val="DDF53D"/>
                </a:solidFill>
              </a:rPr>
              <a:t>   Holly</a:t>
            </a:r>
            <a:r>
              <a:rPr lang="en-US" sz="1200" dirty="0">
                <a:solidFill>
                  <a:srgbClr val="DDF53D"/>
                </a:solidFill>
              </a:rPr>
              <a:t>	</a:t>
            </a:r>
            <a:r>
              <a:rPr lang="en-US" sz="1200" dirty="0" smtClean="0">
                <a:solidFill>
                  <a:srgbClr val="DDF53D"/>
                </a:solidFill>
              </a:rPr>
              <a:t>Hannah   Hope</a:t>
            </a:r>
            <a:r>
              <a:rPr lang="en-US" sz="1200" dirty="0">
                <a:solidFill>
                  <a:srgbClr val="DDF53D"/>
                </a:solidFill>
              </a:rPr>
              <a:t>	</a:t>
            </a:r>
            <a:r>
              <a:rPr lang="en-US" sz="1200" dirty="0" err="1">
                <a:solidFill>
                  <a:srgbClr val="DDF53D"/>
                </a:solidFill>
              </a:rPr>
              <a:t>Hedda</a:t>
            </a:r>
            <a:r>
              <a:rPr lang="en-US" sz="1200" dirty="0">
                <a:solidFill>
                  <a:srgbClr val="DDF53D"/>
                </a:solidFill>
              </a:rPr>
              <a:t>	</a:t>
            </a:r>
            <a:r>
              <a:rPr lang="en-US" sz="1200" dirty="0" smtClean="0">
                <a:solidFill>
                  <a:srgbClr val="DDF53D"/>
                </a:solidFill>
              </a:rPr>
              <a:t>	</a:t>
            </a:r>
            <a:r>
              <a:rPr lang="en-US" sz="1200" dirty="0" err="1" smtClean="0">
                <a:solidFill>
                  <a:srgbClr val="DDF53D"/>
                </a:solidFill>
              </a:rPr>
              <a:t>Hedy</a:t>
            </a:r>
            <a:endParaRPr lang="en-US" sz="1200" dirty="0">
              <a:solidFill>
                <a:srgbClr val="DDF53D"/>
              </a:solidFill>
            </a:endParaRPr>
          </a:p>
          <a:p>
            <a:r>
              <a:rPr lang="en-US" sz="1200" dirty="0">
                <a:solidFill>
                  <a:srgbClr val="DDF53D"/>
                </a:solidFill>
              </a:rPr>
              <a:t>Irene	</a:t>
            </a:r>
            <a:r>
              <a:rPr lang="en-US" sz="1200" dirty="0" smtClean="0">
                <a:solidFill>
                  <a:srgbClr val="DDF53D"/>
                </a:solidFill>
              </a:rPr>
              <a:t>  Ilene</a:t>
            </a:r>
            <a:r>
              <a:rPr lang="en-US" sz="1200" dirty="0">
                <a:solidFill>
                  <a:srgbClr val="DDF53D"/>
                </a:solidFill>
              </a:rPr>
              <a:t>	</a:t>
            </a:r>
            <a:r>
              <a:rPr lang="en-US" sz="1200" dirty="0" smtClean="0">
                <a:solidFill>
                  <a:srgbClr val="DDF53D"/>
                </a:solidFill>
              </a:rPr>
              <a:t>	Imogene</a:t>
            </a:r>
            <a:r>
              <a:rPr lang="en-US" sz="1200" dirty="0">
                <a:solidFill>
                  <a:srgbClr val="DDF53D"/>
                </a:solidFill>
              </a:rPr>
              <a:t> </a:t>
            </a:r>
            <a:r>
              <a:rPr lang="en-US" sz="1200" dirty="0" smtClean="0">
                <a:solidFill>
                  <a:srgbClr val="DDF53D"/>
                </a:solidFill>
              </a:rPr>
              <a:t> Ivy</a:t>
            </a:r>
            <a:r>
              <a:rPr lang="en-US" sz="1200" dirty="0">
                <a:solidFill>
                  <a:srgbClr val="DDF53D"/>
                </a:solidFill>
              </a:rPr>
              <a:t>	</a:t>
            </a:r>
            <a:r>
              <a:rPr lang="en-US" sz="1200" dirty="0" smtClean="0">
                <a:solidFill>
                  <a:srgbClr val="DDF53D"/>
                </a:solidFill>
              </a:rPr>
              <a:t>	Ingrid</a:t>
            </a:r>
            <a:r>
              <a:rPr lang="en-US" sz="1200" dirty="0">
                <a:solidFill>
                  <a:srgbClr val="DDF53D"/>
                </a:solidFill>
              </a:rPr>
              <a:t>	</a:t>
            </a:r>
            <a:r>
              <a:rPr lang="en-US" sz="1200" dirty="0" smtClean="0">
                <a:solidFill>
                  <a:srgbClr val="DDF53D"/>
                </a:solidFill>
              </a:rPr>
              <a:t>   Inga</a:t>
            </a:r>
            <a:r>
              <a:rPr lang="en-US" sz="1200" dirty="0">
                <a:solidFill>
                  <a:srgbClr val="DDF53D"/>
                </a:solidFill>
              </a:rPr>
              <a:t>	</a:t>
            </a:r>
            <a:r>
              <a:rPr lang="en-US" sz="1200" dirty="0" smtClean="0">
                <a:solidFill>
                  <a:srgbClr val="DDF53D"/>
                </a:solidFill>
              </a:rPr>
              <a:t>   	Ida</a:t>
            </a:r>
            <a:r>
              <a:rPr lang="en-US" sz="1200" dirty="0">
                <a:solidFill>
                  <a:srgbClr val="DDF53D"/>
                </a:solidFill>
              </a:rPr>
              <a:t>	 </a:t>
            </a:r>
            <a:r>
              <a:rPr lang="en-US" sz="1200" dirty="0" smtClean="0">
                <a:solidFill>
                  <a:srgbClr val="DDF53D"/>
                </a:solidFill>
              </a:rPr>
              <a:t>   Irma</a:t>
            </a:r>
            <a:r>
              <a:rPr lang="en-US" sz="1200" dirty="0">
                <a:solidFill>
                  <a:srgbClr val="DDF53D"/>
                </a:solidFill>
              </a:rPr>
              <a:t>	</a:t>
            </a:r>
            <a:r>
              <a:rPr lang="en-US" sz="1200" dirty="0" smtClean="0">
                <a:solidFill>
                  <a:srgbClr val="DDF53D"/>
                </a:solidFill>
              </a:rPr>
              <a:t>Iris</a:t>
            </a:r>
            <a:r>
              <a:rPr lang="en-US" sz="1200" dirty="0">
                <a:solidFill>
                  <a:srgbClr val="DDF53D"/>
                </a:solidFill>
              </a:rPr>
              <a:t>	</a:t>
            </a:r>
            <a:r>
              <a:rPr lang="en-US" sz="1200" dirty="0" smtClean="0">
                <a:solidFill>
                  <a:srgbClr val="DDF53D"/>
                </a:solidFill>
              </a:rPr>
              <a:t>	Isabel</a:t>
            </a:r>
            <a:endParaRPr lang="en-US" sz="1200" dirty="0">
              <a:solidFill>
                <a:srgbClr val="DDF53D"/>
              </a:solidFill>
            </a:endParaRPr>
          </a:p>
          <a:p>
            <a:r>
              <a:rPr lang="en-US" sz="1200" dirty="0">
                <a:solidFill>
                  <a:srgbClr val="DDF53D"/>
                </a:solidFill>
              </a:rPr>
              <a:t>Janice	</a:t>
            </a:r>
            <a:r>
              <a:rPr lang="en-US" sz="1200" dirty="0" smtClean="0">
                <a:solidFill>
                  <a:srgbClr val="DDF53D"/>
                </a:solidFill>
              </a:rPr>
              <a:t>  Jane</a:t>
            </a:r>
            <a:r>
              <a:rPr lang="en-US" sz="1200" dirty="0">
                <a:solidFill>
                  <a:srgbClr val="DDF53D"/>
                </a:solidFill>
              </a:rPr>
              <a:t>	</a:t>
            </a:r>
            <a:r>
              <a:rPr lang="en-US" sz="1200" dirty="0" smtClean="0">
                <a:solidFill>
                  <a:srgbClr val="DDF53D"/>
                </a:solidFill>
              </a:rPr>
              <a:t>	Joy</a:t>
            </a:r>
            <a:r>
              <a:rPr lang="en-US" sz="1200" dirty="0">
                <a:solidFill>
                  <a:srgbClr val="DDF53D"/>
                </a:solidFill>
              </a:rPr>
              <a:t>	</a:t>
            </a:r>
            <a:r>
              <a:rPr lang="en-US" sz="1200" dirty="0" smtClean="0">
                <a:solidFill>
                  <a:srgbClr val="DDF53D"/>
                </a:solidFill>
              </a:rPr>
              <a:t>    Justine</a:t>
            </a:r>
            <a:r>
              <a:rPr lang="en-US" sz="1200" dirty="0">
                <a:solidFill>
                  <a:srgbClr val="DDF53D"/>
                </a:solidFill>
              </a:rPr>
              <a:t>	Julia	</a:t>
            </a:r>
            <a:r>
              <a:rPr lang="en-US" sz="1200" dirty="0" smtClean="0">
                <a:solidFill>
                  <a:srgbClr val="DDF53D"/>
                </a:solidFill>
              </a:rPr>
              <a:t>   Jill</a:t>
            </a:r>
            <a:r>
              <a:rPr lang="en-US" sz="1200" dirty="0">
                <a:solidFill>
                  <a:srgbClr val="DDF53D"/>
                </a:solidFill>
              </a:rPr>
              <a:t>	</a:t>
            </a:r>
            <a:r>
              <a:rPr lang="en-US" sz="1200" dirty="0" smtClean="0">
                <a:solidFill>
                  <a:srgbClr val="DDF53D"/>
                </a:solidFill>
              </a:rPr>
              <a:t>	Jodie</a:t>
            </a:r>
            <a:r>
              <a:rPr lang="en-US" sz="1200" dirty="0">
                <a:solidFill>
                  <a:srgbClr val="DDF53D"/>
                </a:solidFill>
              </a:rPr>
              <a:t>	</a:t>
            </a:r>
            <a:r>
              <a:rPr lang="en-US" sz="1200" dirty="0" smtClean="0">
                <a:solidFill>
                  <a:srgbClr val="DDF53D"/>
                </a:solidFill>
              </a:rPr>
              <a:t>    Juliet	Judy		June</a:t>
            </a:r>
          </a:p>
          <a:p>
            <a:r>
              <a:rPr lang="en-US" sz="1200" dirty="0" smtClean="0">
                <a:solidFill>
                  <a:srgbClr val="DDF53D"/>
                </a:solidFill>
              </a:rPr>
              <a:t>Kristy	  Kara		Kate	    Kathy	Kitty	   Kay		Kristina   Kendra	Karen		Kim</a:t>
            </a:r>
          </a:p>
          <a:p>
            <a:r>
              <a:rPr lang="en-US" sz="1200" dirty="0" smtClean="0">
                <a:solidFill>
                  <a:srgbClr val="DDF53D"/>
                </a:solidFill>
              </a:rPr>
              <a:t>Laura	  Lucile	Loretta   Linda	Lilly	   </a:t>
            </a:r>
            <a:r>
              <a:rPr lang="en-US" sz="1200" dirty="0" err="1" smtClean="0">
                <a:solidFill>
                  <a:srgbClr val="DDF53D"/>
                </a:solidFill>
              </a:rPr>
              <a:t>Lilias</a:t>
            </a:r>
            <a:r>
              <a:rPr lang="en-US" sz="1200" dirty="0" smtClean="0">
                <a:solidFill>
                  <a:srgbClr val="DDF53D"/>
                </a:solidFill>
              </a:rPr>
              <a:t>	Lois 	    Louise	Lana		Lucy</a:t>
            </a:r>
          </a:p>
          <a:p>
            <a:r>
              <a:rPr lang="en-US" sz="1200" dirty="0" smtClean="0">
                <a:solidFill>
                  <a:srgbClr val="DDF53D"/>
                </a:solidFill>
              </a:rPr>
              <a:t>Margo</a:t>
            </a:r>
            <a:r>
              <a:rPr lang="en-US" sz="1200" dirty="0">
                <a:solidFill>
                  <a:srgbClr val="DDF53D"/>
                </a:solidFill>
              </a:rPr>
              <a:t>	</a:t>
            </a:r>
            <a:r>
              <a:rPr lang="en-US" sz="1200" dirty="0" smtClean="0">
                <a:solidFill>
                  <a:srgbClr val="DDF53D"/>
                </a:solidFill>
              </a:rPr>
              <a:t>  Mae</a:t>
            </a:r>
            <a:r>
              <a:rPr lang="en-US" sz="1200" dirty="0">
                <a:solidFill>
                  <a:srgbClr val="DDF53D"/>
                </a:solidFill>
              </a:rPr>
              <a:t>	</a:t>
            </a:r>
            <a:r>
              <a:rPr lang="en-US" sz="1200" dirty="0" smtClean="0">
                <a:solidFill>
                  <a:srgbClr val="DDF53D"/>
                </a:solidFill>
              </a:rPr>
              <a:t>	Madge</a:t>
            </a:r>
            <a:r>
              <a:rPr lang="en-US" sz="1200" dirty="0">
                <a:solidFill>
                  <a:srgbClr val="DDF53D"/>
                </a:solidFill>
              </a:rPr>
              <a:t>	</a:t>
            </a:r>
            <a:r>
              <a:rPr lang="en-US" sz="1200" dirty="0" smtClean="0">
                <a:solidFill>
                  <a:srgbClr val="DDF53D"/>
                </a:solidFill>
              </a:rPr>
              <a:t>    Marsha</a:t>
            </a:r>
            <a:r>
              <a:rPr lang="en-US" sz="1200" dirty="0">
                <a:solidFill>
                  <a:srgbClr val="DDF53D"/>
                </a:solidFill>
              </a:rPr>
              <a:t>	Mabel	</a:t>
            </a:r>
            <a:r>
              <a:rPr lang="en-US" sz="1200" dirty="0" smtClean="0">
                <a:solidFill>
                  <a:srgbClr val="DDF53D"/>
                </a:solidFill>
              </a:rPr>
              <a:t>   Maria</a:t>
            </a:r>
            <a:r>
              <a:rPr lang="en-US" sz="1200" dirty="0">
                <a:solidFill>
                  <a:srgbClr val="DDF53D"/>
                </a:solidFill>
              </a:rPr>
              <a:t>	Mary	</a:t>
            </a:r>
            <a:r>
              <a:rPr lang="en-US" sz="1200" dirty="0" smtClean="0">
                <a:solidFill>
                  <a:srgbClr val="DDF53D"/>
                </a:solidFill>
              </a:rPr>
              <a:t>    Martha</a:t>
            </a:r>
            <a:r>
              <a:rPr lang="en-US" sz="1200" dirty="0">
                <a:solidFill>
                  <a:srgbClr val="DDF53D"/>
                </a:solidFill>
              </a:rPr>
              <a:t>	Molly	</a:t>
            </a:r>
            <a:r>
              <a:rPr lang="en-US" sz="1200" dirty="0" smtClean="0">
                <a:solidFill>
                  <a:srgbClr val="DDF53D"/>
                </a:solidFill>
              </a:rPr>
              <a:t>	Millie</a:t>
            </a:r>
            <a:endParaRPr lang="en-US" sz="1200" dirty="0">
              <a:solidFill>
                <a:srgbClr val="DDF53D"/>
              </a:solidFill>
            </a:endParaRPr>
          </a:p>
          <a:p>
            <a:r>
              <a:rPr lang="en-US" sz="1200" dirty="0">
                <a:solidFill>
                  <a:srgbClr val="DDF53D"/>
                </a:solidFill>
              </a:rPr>
              <a:t>Nona	</a:t>
            </a:r>
            <a:r>
              <a:rPr lang="en-US" sz="1200" dirty="0" smtClean="0">
                <a:solidFill>
                  <a:srgbClr val="DDF53D"/>
                </a:solidFill>
              </a:rPr>
              <a:t>  Nadine</a:t>
            </a:r>
            <a:r>
              <a:rPr lang="en-US" sz="1200" dirty="0">
                <a:solidFill>
                  <a:srgbClr val="DDF53D"/>
                </a:solidFill>
              </a:rPr>
              <a:t>	Nancy	</a:t>
            </a:r>
            <a:r>
              <a:rPr lang="en-US" sz="1200" dirty="0" smtClean="0">
                <a:solidFill>
                  <a:srgbClr val="DDF53D"/>
                </a:solidFill>
              </a:rPr>
              <a:t>    Nelly</a:t>
            </a:r>
            <a:r>
              <a:rPr lang="en-US" sz="1200" dirty="0">
                <a:solidFill>
                  <a:srgbClr val="DDF53D"/>
                </a:solidFill>
              </a:rPr>
              <a:t>	</a:t>
            </a:r>
            <a:r>
              <a:rPr lang="en-US" sz="1200" dirty="0" err="1">
                <a:solidFill>
                  <a:srgbClr val="DDF53D"/>
                </a:solidFill>
              </a:rPr>
              <a:t>Niki</a:t>
            </a:r>
            <a:r>
              <a:rPr lang="en-US" sz="1200" dirty="0">
                <a:solidFill>
                  <a:srgbClr val="DDF53D"/>
                </a:solidFill>
              </a:rPr>
              <a:t>	</a:t>
            </a:r>
            <a:r>
              <a:rPr lang="en-US" sz="1200" dirty="0" smtClean="0">
                <a:solidFill>
                  <a:srgbClr val="DDF53D"/>
                </a:solidFill>
              </a:rPr>
              <a:t>   Nola</a:t>
            </a:r>
            <a:r>
              <a:rPr lang="en-US" sz="1200" dirty="0">
                <a:solidFill>
                  <a:srgbClr val="DDF53D"/>
                </a:solidFill>
              </a:rPr>
              <a:t>	</a:t>
            </a:r>
            <a:r>
              <a:rPr lang="en-US" sz="1200" dirty="0" smtClean="0">
                <a:solidFill>
                  <a:srgbClr val="DDF53D"/>
                </a:solidFill>
              </a:rPr>
              <a:t>	Nora</a:t>
            </a:r>
            <a:r>
              <a:rPr lang="en-US" sz="1200" dirty="0">
                <a:solidFill>
                  <a:srgbClr val="DDF53D"/>
                </a:solidFill>
              </a:rPr>
              <a:t>	</a:t>
            </a:r>
            <a:r>
              <a:rPr lang="en-US" sz="1200" dirty="0" smtClean="0">
                <a:solidFill>
                  <a:srgbClr val="DDF53D"/>
                </a:solidFill>
              </a:rPr>
              <a:t>    Noreen</a:t>
            </a:r>
            <a:r>
              <a:rPr lang="en-US" sz="1200" dirty="0">
                <a:solidFill>
                  <a:srgbClr val="DDF53D"/>
                </a:solidFill>
              </a:rPr>
              <a:t>	Nita	</a:t>
            </a:r>
            <a:r>
              <a:rPr lang="en-US" sz="1200" dirty="0" smtClean="0">
                <a:solidFill>
                  <a:srgbClr val="DDF53D"/>
                </a:solidFill>
              </a:rPr>
              <a:t>	Nina</a:t>
            </a:r>
            <a:endParaRPr lang="en-US" sz="1200" dirty="0">
              <a:solidFill>
                <a:srgbClr val="DDF53D"/>
              </a:solidFill>
            </a:endParaRPr>
          </a:p>
          <a:p>
            <a:r>
              <a:rPr lang="en-US" sz="1200" dirty="0">
                <a:solidFill>
                  <a:srgbClr val="DDF53D"/>
                </a:solidFill>
              </a:rPr>
              <a:t>Orchid	</a:t>
            </a:r>
            <a:r>
              <a:rPr lang="en-US" sz="1200" dirty="0" smtClean="0">
                <a:solidFill>
                  <a:srgbClr val="DDF53D"/>
                </a:solidFill>
              </a:rPr>
              <a:t>  Odette</a:t>
            </a:r>
            <a:r>
              <a:rPr lang="en-US" sz="1200" dirty="0">
                <a:solidFill>
                  <a:srgbClr val="DDF53D"/>
                </a:solidFill>
              </a:rPr>
              <a:t>	</a:t>
            </a:r>
            <a:r>
              <a:rPr lang="en-US" sz="1200" dirty="0" err="1">
                <a:solidFill>
                  <a:srgbClr val="DDF53D"/>
                </a:solidFill>
              </a:rPr>
              <a:t>Ona</a:t>
            </a:r>
            <a:r>
              <a:rPr lang="en-US" sz="1200" dirty="0">
                <a:solidFill>
                  <a:srgbClr val="DDF53D"/>
                </a:solidFill>
              </a:rPr>
              <a:t>	</a:t>
            </a:r>
            <a:r>
              <a:rPr lang="en-US" sz="1200" dirty="0" smtClean="0">
                <a:solidFill>
                  <a:srgbClr val="DDF53D"/>
                </a:solidFill>
              </a:rPr>
              <a:t>    Olga</a:t>
            </a:r>
            <a:r>
              <a:rPr lang="en-US" sz="1200" dirty="0">
                <a:solidFill>
                  <a:srgbClr val="DDF53D"/>
                </a:solidFill>
              </a:rPr>
              <a:t>	Opal	</a:t>
            </a:r>
            <a:r>
              <a:rPr lang="en-US" sz="1200" dirty="0" smtClean="0">
                <a:solidFill>
                  <a:srgbClr val="DDF53D"/>
                </a:solidFill>
              </a:rPr>
              <a:t>   </a:t>
            </a:r>
            <a:r>
              <a:rPr lang="en-US" sz="1200" dirty="0" err="1" smtClean="0">
                <a:solidFill>
                  <a:srgbClr val="DDF53D"/>
                </a:solidFill>
              </a:rPr>
              <a:t>Orpha</a:t>
            </a:r>
            <a:r>
              <a:rPr lang="en-US" sz="1200" dirty="0">
                <a:solidFill>
                  <a:srgbClr val="DDF53D"/>
                </a:solidFill>
              </a:rPr>
              <a:t>	</a:t>
            </a:r>
            <a:r>
              <a:rPr lang="en-US" sz="1200" dirty="0" err="1">
                <a:solidFill>
                  <a:srgbClr val="DDF53D"/>
                </a:solidFill>
              </a:rPr>
              <a:t>Odel</a:t>
            </a:r>
            <a:r>
              <a:rPr lang="en-US" sz="1200" dirty="0">
                <a:solidFill>
                  <a:srgbClr val="DDF53D"/>
                </a:solidFill>
              </a:rPr>
              <a:t>	</a:t>
            </a:r>
            <a:r>
              <a:rPr lang="en-US" sz="1200" dirty="0" smtClean="0">
                <a:solidFill>
                  <a:srgbClr val="DDF53D"/>
                </a:solidFill>
              </a:rPr>
              <a:t>    Ora</a:t>
            </a:r>
            <a:r>
              <a:rPr lang="en-US" sz="1200" dirty="0">
                <a:solidFill>
                  <a:srgbClr val="DDF53D"/>
                </a:solidFill>
              </a:rPr>
              <a:t>	</a:t>
            </a:r>
            <a:r>
              <a:rPr lang="en-US" sz="1200" dirty="0" smtClean="0">
                <a:solidFill>
                  <a:srgbClr val="DDF53D"/>
                </a:solidFill>
              </a:rPr>
              <a:t>	Ophelia</a:t>
            </a:r>
            <a:r>
              <a:rPr lang="en-US" sz="1200" dirty="0">
                <a:solidFill>
                  <a:srgbClr val="DDF53D"/>
                </a:solidFill>
              </a:rPr>
              <a:t>	Olive</a:t>
            </a:r>
          </a:p>
          <a:p>
            <a:r>
              <a:rPr lang="en-US" sz="1200" dirty="0">
                <a:solidFill>
                  <a:srgbClr val="DDF53D"/>
                </a:solidFill>
              </a:rPr>
              <a:t>Portia	</a:t>
            </a:r>
            <a:r>
              <a:rPr lang="en-US" sz="1200" dirty="0" smtClean="0">
                <a:solidFill>
                  <a:srgbClr val="DDF53D"/>
                </a:solidFill>
              </a:rPr>
              <a:t>  Polly</a:t>
            </a:r>
            <a:r>
              <a:rPr lang="en-US" sz="1200" dirty="0">
                <a:solidFill>
                  <a:srgbClr val="DDF53D"/>
                </a:solidFill>
              </a:rPr>
              <a:t>	</a:t>
            </a:r>
            <a:r>
              <a:rPr lang="en-US" sz="1200" dirty="0" smtClean="0">
                <a:solidFill>
                  <a:srgbClr val="DDF53D"/>
                </a:solidFill>
              </a:rPr>
              <a:t>	Patsy</a:t>
            </a:r>
            <a:r>
              <a:rPr lang="en-US" sz="1200" dirty="0">
                <a:solidFill>
                  <a:srgbClr val="DDF53D"/>
                </a:solidFill>
              </a:rPr>
              <a:t>	</a:t>
            </a:r>
            <a:r>
              <a:rPr lang="en-US" sz="1200" dirty="0" smtClean="0">
                <a:solidFill>
                  <a:srgbClr val="DDF53D"/>
                </a:solidFill>
              </a:rPr>
              <a:t>    Pearl</a:t>
            </a:r>
            <a:r>
              <a:rPr lang="en-US" sz="1200" dirty="0">
                <a:solidFill>
                  <a:srgbClr val="DDF53D"/>
                </a:solidFill>
              </a:rPr>
              <a:t>	Peggy	</a:t>
            </a:r>
            <a:r>
              <a:rPr lang="en-US" sz="1200" dirty="0" smtClean="0">
                <a:solidFill>
                  <a:srgbClr val="DDF53D"/>
                </a:solidFill>
              </a:rPr>
              <a:t>   Pamela</a:t>
            </a:r>
            <a:r>
              <a:rPr lang="en-US" sz="1200" dirty="0">
                <a:solidFill>
                  <a:srgbClr val="DDF53D"/>
                </a:solidFill>
              </a:rPr>
              <a:t>	Penny	</a:t>
            </a:r>
            <a:r>
              <a:rPr lang="en-US" sz="1200" dirty="0" smtClean="0">
                <a:solidFill>
                  <a:srgbClr val="DDF53D"/>
                </a:solidFill>
              </a:rPr>
              <a:t>    Paula</a:t>
            </a:r>
            <a:r>
              <a:rPr lang="en-US" sz="1200" dirty="0">
                <a:solidFill>
                  <a:srgbClr val="DDF53D"/>
                </a:solidFill>
              </a:rPr>
              <a:t>	Patty	</a:t>
            </a:r>
            <a:r>
              <a:rPr lang="en-US" sz="1200" dirty="0" smtClean="0">
                <a:solidFill>
                  <a:srgbClr val="DDF53D"/>
                </a:solidFill>
              </a:rPr>
              <a:t>	Phyllis</a:t>
            </a:r>
            <a:endParaRPr lang="en-US" sz="1200" dirty="0">
              <a:solidFill>
                <a:srgbClr val="DDF53D"/>
              </a:solidFill>
            </a:endParaRPr>
          </a:p>
          <a:p>
            <a:r>
              <a:rPr lang="en-US" sz="1200" dirty="0">
                <a:solidFill>
                  <a:srgbClr val="DDF53D"/>
                </a:solidFill>
              </a:rPr>
              <a:t>Rachel	</a:t>
            </a:r>
            <a:r>
              <a:rPr lang="en-US" sz="1200" dirty="0" smtClean="0">
                <a:solidFill>
                  <a:srgbClr val="DDF53D"/>
                </a:solidFill>
              </a:rPr>
              <a:t>  Rita</a:t>
            </a:r>
            <a:r>
              <a:rPr lang="en-US" sz="1200" dirty="0">
                <a:solidFill>
                  <a:srgbClr val="DDF53D"/>
                </a:solidFill>
              </a:rPr>
              <a:t>	</a:t>
            </a:r>
            <a:r>
              <a:rPr lang="en-US" sz="1200" dirty="0" smtClean="0">
                <a:solidFill>
                  <a:srgbClr val="DDF53D"/>
                </a:solidFill>
              </a:rPr>
              <a:t>	Rose</a:t>
            </a:r>
            <a:r>
              <a:rPr lang="en-US" sz="1200" dirty="0">
                <a:solidFill>
                  <a:srgbClr val="DDF53D"/>
                </a:solidFill>
              </a:rPr>
              <a:t>	</a:t>
            </a:r>
            <a:r>
              <a:rPr lang="en-US" sz="1200" dirty="0" smtClean="0">
                <a:solidFill>
                  <a:srgbClr val="DDF53D"/>
                </a:solidFill>
              </a:rPr>
              <a:t>    Roxanne</a:t>
            </a:r>
            <a:r>
              <a:rPr lang="en-US" sz="1200" dirty="0">
                <a:solidFill>
                  <a:srgbClr val="DDF53D"/>
                </a:solidFill>
              </a:rPr>
              <a:t>	Ruby	</a:t>
            </a:r>
            <a:r>
              <a:rPr lang="en-US" sz="1200" dirty="0" smtClean="0">
                <a:solidFill>
                  <a:srgbClr val="DDF53D"/>
                </a:solidFill>
              </a:rPr>
              <a:t>   Ruth</a:t>
            </a:r>
            <a:r>
              <a:rPr lang="en-US" sz="1200" dirty="0">
                <a:solidFill>
                  <a:srgbClr val="DDF53D"/>
                </a:solidFill>
              </a:rPr>
              <a:t>	</a:t>
            </a:r>
            <a:r>
              <a:rPr lang="en-US" sz="1200" dirty="0" smtClean="0">
                <a:solidFill>
                  <a:srgbClr val="DDF53D"/>
                </a:solidFill>
              </a:rPr>
              <a:t>	Raquel</a:t>
            </a:r>
            <a:r>
              <a:rPr lang="en-US" sz="1200" dirty="0">
                <a:solidFill>
                  <a:srgbClr val="DDF53D"/>
                </a:solidFill>
              </a:rPr>
              <a:t> </a:t>
            </a:r>
            <a:r>
              <a:rPr lang="en-US" sz="1200" dirty="0" smtClean="0">
                <a:solidFill>
                  <a:srgbClr val="DDF53D"/>
                </a:solidFill>
              </a:rPr>
              <a:t>   Rosalie</a:t>
            </a:r>
            <a:r>
              <a:rPr lang="en-US" sz="1200" dirty="0">
                <a:solidFill>
                  <a:srgbClr val="DDF53D"/>
                </a:solidFill>
              </a:rPr>
              <a:t>	Roberta	Rosie</a:t>
            </a:r>
          </a:p>
          <a:p>
            <a:r>
              <a:rPr lang="en-US" sz="1200" dirty="0" smtClean="0">
                <a:solidFill>
                  <a:srgbClr val="DDF53D"/>
                </a:solidFill>
              </a:rPr>
              <a:t>Sandra  Sarah</a:t>
            </a:r>
            <a:r>
              <a:rPr lang="en-US" sz="1200" dirty="0">
                <a:solidFill>
                  <a:srgbClr val="DDF53D"/>
                </a:solidFill>
              </a:rPr>
              <a:t>	Sally	</a:t>
            </a:r>
            <a:r>
              <a:rPr lang="en-US" sz="1200" dirty="0" smtClean="0">
                <a:solidFill>
                  <a:srgbClr val="DDF53D"/>
                </a:solidFill>
              </a:rPr>
              <a:t>    Sabrina</a:t>
            </a:r>
            <a:r>
              <a:rPr lang="en-US" sz="1200" dirty="0">
                <a:solidFill>
                  <a:srgbClr val="DDF53D"/>
                </a:solidFill>
              </a:rPr>
              <a:t>	Sheila	</a:t>
            </a:r>
            <a:r>
              <a:rPr lang="en-US" sz="1200" dirty="0" smtClean="0">
                <a:solidFill>
                  <a:srgbClr val="DDF53D"/>
                </a:solidFill>
              </a:rPr>
              <a:t>   Shirley</a:t>
            </a:r>
            <a:r>
              <a:rPr lang="en-US" sz="1200" dirty="0">
                <a:solidFill>
                  <a:srgbClr val="DDF53D"/>
                </a:solidFill>
              </a:rPr>
              <a:t>	Sophia	</a:t>
            </a:r>
            <a:r>
              <a:rPr lang="en-US" sz="1200" dirty="0" smtClean="0">
                <a:solidFill>
                  <a:srgbClr val="DDF53D"/>
                </a:solidFill>
              </a:rPr>
              <a:t>    Susan</a:t>
            </a:r>
            <a:r>
              <a:rPr lang="en-US" sz="1200" dirty="0">
                <a:solidFill>
                  <a:srgbClr val="DDF53D"/>
                </a:solidFill>
              </a:rPr>
              <a:t>	Sherry	</a:t>
            </a:r>
            <a:r>
              <a:rPr lang="en-US" sz="1200" dirty="0" smtClean="0">
                <a:solidFill>
                  <a:srgbClr val="DDF53D"/>
                </a:solidFill>
              </a:rPr>
              <a:t>	Suzy</a:t>
            </a:r>
            <a:endParaRPr lang="en-US" sz="1200" dirty="0">
              <a:solidFill>
                <a:srgbClr val="DDF53D"/>
              </a:solidFill>
            </a:endParaRPr>
          </a:p>
          <a:p>
            <a:r>
              <a:rPr lang="en-US" sz="1200" dirty="0" err="1">
                <a:solidFill>
                  <a:srgbClr val="DDF53D"/>
                </a:solidFill>
              </a:rPr>
              <a:t>Terese</a:t>
            </a:r>
            <a:r>
              <a:rPr lang="en-US" sz="1200" dirty="0">
                <a:solidFill>
                  <a:srgbClr val="DDF53D"/>
                </a:solidFill>
              </a:rPr>
              <a:t> </a:t>
            </a:r>
            <a:r>
              <a:rPr lang="en-US" sz="1200" dirty="0" smtClean="0">
                <a:solidFill>
                  <a:srgbClr val="DDF53D"/>
                </a:solidFill>
              </a:rPr>
              <a:t>  Tina</a:t>
            </a:r>
            <a:r>
              <a:rPr lang="en-US" sz="1200" dirty="0">
                <a:solidFill>
                  <a:srgbClr val="DDF53D"/>
                </a:solidFill>
              </a:rPr>
              <a:t>	</a:t>
            </a:r>
            <a:r>
              <a:rPr lang="en-US" sz="1200" dirty="0" smtClean="0">
                <a:solidFill>
                  <a:srgbClr val="DDF53D"/>
                </a:solidFill>
              </a:rPr>
              <a:t>	Tam</a:t>
            </a:r>
            <a:r>
              <a:rPr lang="en-US" sz="1200" dirty="0">
                <a:solidFill>
                  <a:srgbClr val="DDF53D"/>
                </a:solidFill>
              </a:rPr>
              <a:t>	</a:t>
            </a:r>
            <a:r>
              <a:rPr lang="en-US" sz="1200" dirty="0" smtClean="0">
                <a:solidFill>
                  <a:srgbClr val="DDF53D"/>
                </a:solidFill>
              </a:rPr>
              <a:t>    Thelma</a:t>
            </a:r>
            <a:r>
              <a:rPr lang="en-US" sz="1200" dirty="0">
                <a:solidFill>
                  <a:srgbClr val="DDF53D"/>
                </a:solidFill>
              </a:rPr>
              <a:t>	</a:t>
            </a:r>
            <a:r>
              <a:rPr lang="en-US" sz="1200" dirty="0" err="1">
                <a:solidFill>
                  <a:srgbClr val="DDF53D"/>
                </a:solidFill>
              </a:rPr>
              <a:t>Tilda</a:t>
            </a:r>
            <a:r>
              <a:rPr lang="en-US" sz="1200" dirty="0">
                <a:solidFill>
                  <a:srgbClr val="DDF53D"/>
                </a:solidFill>
              </a:rPr>
              <a:t>	</a:t>
            </a:r>
            <a:r>
              <a:rPr lang="en-US" sz="1200" dirty="0" smtClean="0">
                <a:solidFill>
                  <a:srgbClr val="DDF53D"/>
                </a:solidFill>
              </a:rPr>
              <a:t>   Trixie</a:t>
            </a:r>
            <a:r>
              <a:rPr lang="en-US" sz="1200" dirty="0">
                <a:solidFill>
                  <a:srgbClr val="DDF53D"/>
                </a:solidFill>
              </a:rPr>
              <a:t>	Trudy	</a:t>
            </a:r>
            <a:r>
              <a:rPr lang="en-US" sz="1200" dirty="0" smtClean="0">
                <a:solidFill>
                  <a:srgbClr val="DDF53D"/>
                </a:solidFill>
              </a:rPr>
              <a:t>    Tanya</a:t>
            </a:r>
            <a:r>
              <a:rPr lang="en-US" sz="1200" dirty="0">
                <a:solidFill>
                  <a:srgbClr val="DDF53D"/>
                </a:solidFill>
              </a:rPr>
              <a:t>	Tess 	</a:t>
            </a:r>
            <a:r>
              <a:rPr lang="en-US" sz="1200" dirty="0" smtClean="0">
                <a:solidFill>
                  <a:srgbClr val="DDF53D"/>
                </a:solidFill>
              </a:rPr>
              <a:t>	</a:t>
            </a:r>
            <a:r>
              <a:rPr lang="en-US" sz="1200" dirty="0" err="1" smtClean="0">
                <a:solidFill>
                  <a:srgbClr val="DDF53D"/>
                </a:solidFill>
              </a:rPr>
              <a:t>Theda</a:t>
            </a:r>
            <a:endParaRPr lang="en-US" sz="1200" dirty="0">
              <a:solidFill>
                <a:srgbClr val="DDF53D"/>
              </a:solidFill>
            </a:endParaRPr>
          </a:p>
          <a:p>
            <a:r>
              <a:rPr lang="en-US" sz="1200" dirty="0">
                <a:solidFill>
                  <a:srgbClr val="DDF53D"/>
                </a:solidFill>
              </a:rPr>
              <a:t>Verna	</a:t>
            </a:r>
            <a:r>
              <a:rPr lang="en-US" sz="1200" dirty="0" smtClean="0">
                <a:solidFill>
                  <a:srgbClr val="DDF53D"/>
                </a:solidFill>
              </a:rPr>
              <a:t>  Velma</a:t>
            </a:r>
            <a:r>
              <a:rPr lang="en-US" sz="1200" dirty="0">
                <a:solidFill>
                  <a:srgbClr val="DDF53D"/>
                </a:solidFill>
              </a:rPr>
              <a:t>	Vera	</a:t>
            </a:r>
            <a:r>
              <a:rPr lang="en-US" sz="1200" dirty="0" smtClean="0">
                <a:solidFill>
                  <a:srgbClr val="DDF53D"/>
                </a:solidFill>
              </a:rPr>
              <a:t>    Viola</a:t>
            </a:r>
            <a:r>
              <a:rPr lang="en-US" sz="1200" dirty="0">
                <a:solidFill>
                  <a:srgbClr val="DDF53D"/>
                </a:solidFill>
              </a:rPr>
              <a:t>	</a:t>
            </a:r>
            <a:r>
              <a:rPr lang="en-US" sz="1200" dirty="0" smtClean="0">
                <a:solidFill>
                  <a:srgbClr val="DDF53D"/>
                </a:solidFill>
              </a:rPr>
              <a:t>Vicky</a:t>
            </a:r>
            <a:r>
              <a:rPr lang="en-US" sz="1200" dirty="0">
                <a:solidFill>
                  <a:srgbClr val="DDF53D"/>
                </a:solidFill>
              </a:rPr>
              <a:t>	</a:t>
            </a:r>
            <a:r>
              <a:rPr lang="en-US" sz="1200" dirty="0" smtClean="0">
                <a:solidFill>
                  <a:srgbClr val="DDF53D"/>
                </a:solidFill>
              </a:rPr>
              <a:t>   </a:t>
            </a:r>
            <a:r>
              <a:rPr lang="en-US" sz="1200" dirty="0" err="1" smtClean="0">
                <a:solidFill>
                  <a:srgbClr val="DDF53D"/>
                </a:solidFill>
              </a:rPr>
              <a:t>Vilda</a:t>
            </a:r>
            <a:r>
              <a:rPr lang="en-US" sz="1200" dirty="0">
                <a:solidFill>
                  <a:srgbClr val="DDF53D"/>
                </a:solidFill>
              </a:rPr>
              <a:t>	</a:t>
            </a:r>
            <a:r>
              <a:rPr lang="en-US" sz="1200" dirty="0" smtClean="0">
                <a:solidFill>
                  <a:srgbClr val="DDF53D"/>
                </a:solidFill>
              </a:rPr>
              <a:t>Virginia   Vanessa</a:t>
            </a:r>
            <a:r>
              <a:rPr lang="en-US" sz="1200" dirty="0">
                <a:solidFill>
                  <a:srgbClr val="DDF53D"/>
                </a:solidFill>
              </a:rPr>
              <a:t>	</a:t>
            </a:r>
            <a:r>
              <a:rPr lang="en-US" sz="1200" dirty="0" err="1">
                <a:solidFill>
                  <a:srgbClr val="DDF53D"/>
                </a:solidFill>
              </a:rPr>
              <a:t>Vesta</a:t>
            </a:r>
            <a:r>
              <a:rPr lang="en-US" sz="1200" dirty="0">
                <a:solidFill>
                  <a:srgbClr val="DDF53D"/>
                </a:solidFill>
              </a:rPr>
              <a:t>	</a:t>
            </a:r>
            <a:r>
              <a:rPr lang="en-US" sz="1200" dirty="0" smtClean="0">
                <a:solidFill>
                  <a:srgbClr val="DDF53D"/>
                </a:solidFill>
              </a:rPr>
              <a:t>	Violet</a:t>
            </a:r>
            <a:endParaRPr lang="en-US" sz="1200" dirty="0">
              <a:solidFill>
                <a:srgbClr val="DDF53D"/>
              </a:solidFill>
            </a:endParaRPr>
          </a:p>
          <a:p>
            <a:r>
              <a:rPr lang="en-US" sz="1200" dirty="0">
                <a:solidFill>
                  <a:srgbClr val="DDF53D"/>
                </a:solidFill>
              </a:rPr>
              <a:t>Wallis	</a:t>
            </a:r>
            <a:r>
              <a:rPr lang="en-US" sz="1200" dirty="0" smtClean="0">
                <a:solidFill>
                  <a:srgbClr val="DDF53D"/>
                </a:solidFill>
              </a:rPr>
              <a:t>  Wendy</a:t>
            </a:r>
            <a:r>
              <a:rPr lang="en-US" sz="1200" dirty="0">
                <a:solidFill>
                  <a:srgbClr val="DDF53D"/>
                </a:solidFill>
              </a:rPr>
              <a:t>	</a:t>
            </a:r>
            <a:r>
              <a:rPr lang="en-US" sz="1200" dirty="0" err="1">
                <a:solidFill>
                  <a:srgbClr val="DDF53D"/>
                </a:solidFill>
              </a:rPr>
              <a:t>Wilda</a:t>
            </a:r>
            <a:r>
              <a:rPr lang="en-US" sz="1200" dirty="0">
                <a:solidFill>
                  <a:srgbClr val="DDF53D"/>
                </a:solidFill>
              </a:rPr>
              <a:t>	</a:t>
            </a:r>
            <a:r>
              <a:rPr lang="en-US" sz="1200" dirty="0" smtClean="0">
                <a:solidFill>
                  <a:srgbClr val="DDF53D"/>
                </a:solidFill>
              </a:rPr>
              <a:t>    Wilma</a:t>
            </a:r>
            <a:r>
              <a:rPr lang="en-US" sz="1200" dirty="0">
                <a:solidFill>
                  <a:srgbClr val="DDF53D"/>
                </a:solidFill>
              </a:rPr>
              <a:t>	Winnie </a:t>
            </a:r>
            <a:r>
              <a:rPr lang="en-US" sz="1200" dirty="0" smtClean="0">
                <a:solidFill>
                  <a:srgbClr val="DDF53D"/>
                </a:solidFill>
              </a:rPr>
              <a:t>  Wynne</a:t>
            </a:r>
            <a:r>
              <a:rPr lang="en-US" sz="1200" dirty="0">
                <a:solidFill>
                  <a:srgbClr val="DDF53D"/>
                </a:solidFill>
              </a:rPr>
              <a:t>	</a:t>
            </a:r>
            <a:r>
              <a:rPr lang="en-US" sz="1200" dirty="0" err="1" smtClean="0">
                <a:solidFill>
                  <a:srgbClr val="DDF53D"/>
                </a:solidFill>
              </a:rPr>
              <a:t>Willene</a:t>
            </a:r>
            <a:r>
              <a:rPr lang="en-US" sz="1200" dirty="0">
                <a:solidFill>
                  <a:srgbClr val="DDF53D"/>
                </a:solidFill>
              </a:rPr>
              <a:t> </a:t>
            </a:r>
            <a:r>
              <a:rPr lang="en-US" sz="1200" dirty="0" smtClean="0">
                <a:solidFill>
                  <a:srgbClr val="DDF53D"/>
                </a:solidFill>
              </a:rPr>
              <a:t>  Wanda</a:t>
            </a:r>
            <a:r>
              <a:rPr lang="en-US" sz="1200" dirty="0">
                <a:solidFill>
                  <a:srgbClr val="DDF53D"/>
                </a:solidFill>
              </a:rPr>
              <a:t>	</a:t>
            </a:r>
            <a:r>
              <a:rPr lang="en-US" sz="1200" dirty="0" err="1">
                <a:solidFill>
                  <a:srgbClr val="DDF53D"/>
                </a:solidFill>
              </a:rPr>
              <a:t>Wenda</a:t>
            </a:r>
            <a:r>
              <a:rPr lang="en-US" sz="1200" dirty="0">
                <a:solidFill>
                  <a:srgbClr val="DDF53D"/>
                </a:solidFill>
              </a:rPr>
              <a:t>	</a:t>
            </a:r>
            <a:r>
              <a:rPr lang="en-US" sz="1200" dirty="0" smtClean="0">
                <a:solidFill>
                  <a:srgbClr val="DDF53D"/>
                </a:solidFill>
              </a:rPr>
              <a:t>	</a:t>
            </a:r>
            <a:r>
              <a:rPr lang="en-US" sz="1200" dirty="0" err="1" smtClean="0">
                <a:solidFill>
                  <a:srgbClr val="DDF53D"/>
                </a:solidFill>
              </a:rPr>
              <a:t>Willette</a:t>
            </a:r>
            <a:endParaRPr lang="en-US" sz="1200" dirty="0">
              <a:solidFill>
                <a:srgbClr val="DDF5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383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Roxcy</a:t>
            </a:r>
            <a:r>
              <a:rPr lang="en-US" dirty="0" smtClean="0"/>
              <a:t> Bolton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VP of NOW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At 1971 IHC petitioned the naming committee to stop using women’s names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NHC cites 20 to 1 ratio in positive response in using women’s names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At 1972 conference she advocated using Congressmen’s names instead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Also suggested ‘hurricanes’ be called ‘him-</a:t>
            </a:r>
            <a:r>
              <a:rPr lang="en-US" dirty="0" err="1" smtClean="0"/>
              <a:t>i</a:t>
            </a:r>
            <a:r>
              <a:rPr lang="en-US" dirty="0" smtClean="0"/>
              <a:t>-canes’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Appealed to IHC committee again in 1973</a:t>
            </a:r>
          </a:p>
          <a:p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5010" r="150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50594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650" y="590550"/>
            <a:ext cx="3842414" cy="1162050"/>
          </a:xfrm>
        </p:spPr>
        <p:txBody>
          <a:bodyPr/>
          <a:lstStyle/>
          <a:p>
            <a:r>
              <a:rPr lang="en-US" dirty="0" smtClean="0"/>
              <a:t>1975 Down Under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ctr">
              <a:spcBef>
                <a:spcPts val="800"/>
              </a:spcBef>
              <a:buNone/>
            </a:pPr>
            <a:r>
              <a:rPr lang="en-US" dirty="0" smtClean="0">
                <a:solidFill>
                  <a:srgbClr val="DDF53D"/>
                </a:solidFill>
              </a:rPr>
              <a:t>1975</a:t>
            </a:r>
          </a:p>
          <a:p>
            <a:pPr marL="0" indent="0" algn="ctr">
              <a:spcBef>
                <a:spcPts val="800"/>
              </a:spcBef>
              <a:buNone/>
            </a:pPr>
            <a:r>
              <a:rPr lang="en-US" dirty="0" smtClean="0">
                <a:solidFill>
                  <a:srgbClr val="DDF53D"/>
                </a:solidFill>
              </a:rPr>
              <a:t>Ray</a:t>
            </a:r>
          </a:p>
          <a:p>
            <a:pPr marL="0" indent="0" algn="ctr">
              <a:spcBef>
                <a:spcPts val="800"/>
              </a:spcBef>
              <a:buNone/>
            </a:pPr>
            <a:r>
              <a:rPr lang="en-US" dirty="0" smtClean="0">
                <a:solidFill>
                  <a:srgbClr val="DDF53D"/>
                </a:solidFill>
              </a:rPr>
              <a:t>Joan</a:t>
            </a:r>
          </a:p>
          <a:p>
            <a:pPr marL="0" indent="0" algn="ctr">
              <a:spcBef>
                <a:spcPts val="800"/>
              </a:spcBef>
              <a:buNone/>
            </a:pPr>
            <a:r>
              <a:rPr lang="en-US" dirty="0" smtClean="0">
                <a:solidFill>
                  <a:srgbClr val="DDF53D"/>
                </a:solidFill>
              </a:rPr>
              <a:t>Kim</a:t>
            </a:r>
          </a:p>
          <a:p>
            <a:pPr marL="0" indent="0" algn="ctr">
              <a:spcBef>
                <a:spcPts val="800"/>
              </a:spcBef>
              <a:buNone/>
            </a:pPr>
            <a:r>
              <a:rPr lang="en-US" dirty="0" smtClean="0">
                <a:solidFill>
                  <a:srgbClr val="DDF53D"/>
                </a:solidFill>
              </a:rPr>
              <a:t>Sue</a:t>
            </a:r>
          </a:p>
          <a:p>
            <a:pPr marL="0" indent="0" algn="ctr">
              <a:spcBef>
                <a:spcPts val="800"/>
              </a:spcBef>
              <a:buNone/>
            </a:pPr>
            <a:r>
              <a:rPr lang="en-US" dirty="0" smtClean="0">
                <a:solidFill>
                  <a:srgbClr val="DDF53D"/>
                </a:solidFill>
              </a:rPr>
              <a:t>David</a:t>
            </a:r>
          </a:p>
          <a:p>
            <a:pPr marL="0" indent="0" algn="ctr">
              <a:spcBef>
                <a:spcPts val="800"/>
              </a:spcBef>
              <a:buNone/>
            </a:pPr>
            <a:r>
              <a:rPr lang="en-US" dirty="0" smtClean="0">
                <a:solidFill>
                  <a:srgbClr val="DDF53D"/>
                </a:solidFill>
              </a:rPr>
              <a:t>Vanessa</a:t>
            </a:r>
          </a:p>
          <a:p>
            <a:pPr marL="0" indent="0" algn="ctr">
              <a:spcBef>
                <a:spcPts val="800"/>
              </a:spcBef>
              <a:buNone/>
            </a:pPr>
            <a:r>
              <a:rPr lang="en-US" dirty="0" smtClean="0">
                <a:solidFill>
                  <a:srgbClr val="DDF53D"/>
                </a:solidFill>
              </a:rPr>
              <a:t>Alan</a:t>
            </a:r>
          </a:p>
          <a:p>
            <a:pPr marL="0" indent="0" algn="ctr">
              <a:spcBef>
                <a:spcPts val="800"/>
              </a:spcBef>
              <a:buNone/>
            </a:pPr>
            <a:r>
              <a:rPr lang="en-US" dirty="0" smtClean="0">
                <a:solidFill>
                  <a:srgbClr val="DDF53D"/>
                </a:solidFill>
              </a:rPr>
              <a:t>Beth</a:t>
            </a:r>
          </a:p>
          <a:p>
            <a:pPr marL="0" indent="0" algn="ctr">
              <a:spcBef>
                <a:spcPts val="800"/>
              </a:spcBef>
              <a:buNone/>
            </a:pPr>
            <a:r>
              <a:rPr lang="en-US" dirty="0" smtClean="0">
                <a:solidFill>
                  <a:srgbClr val="DDF53D"/>
                </a:solidFill>
              </a:rPr>
              <a:t>Wally</a:t>
            </a:r>
          </a:p>
          <a:p>
            <a:pPr marL="0" indent="0" algn="ctr">
              <a:spcBef>
                <a:spcPts val="800"/>
              </a:spcBef>
              <a:buNone/>
            </a:pPr>
            <a:r>
              <a:rPr lang="en-US" dirty="0" smtClean="0">
                <a:solidFill>
                  <a:srgbClr val="DDF53D"/>
                </a:solidFill>
              </a:rPr>
              <a:t>Colin</a:t>
            </a:r>
          </a:p>
          <a:p>
            <a:pPr marL="0" indent="0" algn="ctr">
              <a:spcBef>
                <a:spcPts val="800"/>
              </a:spcBef>
              <a:buNone/>
            </a:pPr>
            <a:r>
              <a:rPr lang="en-US" dirty="0" smtClean="0">
                <a:solidFill>
                  <a:srgbClr val="DDF53D"/>
                </a:solidFill>
              </a:rPr>
              <a:t>Alice</a:t>
            </a:r>
          </a:p>
          <a:p>
            <a:pPr marL="0" indent="0" algn="ctr">
              <a:spcBef>
                <a:spcPts val="800"/>
              </a:spcBef>
              <a:buNone/>
            </a:pPr>
            <a:r>
              <a:rPr lang="en-US" dirty="0" smtClean="0">
                <a:solidFill>
                  <a:srgbClr val="DDF53D"/>
                </a:solidFill>
              </a:rPr>
              <a:t>Dawn</a:t>
            </a:r>
          </a:p>
          <a:p>
            <a:pPr marL="0" indent="0" algn="ctr">
              <a:spcBef>
                <a:spcPts val="800"/>
              </a:spcBef>
              <a:buNone/>
            </a:pPr>
            <a:r>
              <a:rPr lang="en-US" dirty="0" err="1" smtClean="0">
                <a:solidFill>
                  <a:srgbClr val="DDF53D"/>
                </a:solidFill>
              </a:rPr>
              <a:t>Watorea</a:t>
            </a:r>
            <a:endParaRPr lang="en-US" dirty="0" smtClean="0">
              <a:solidFill>
                <a:srgbClr val="DDF53D"/>
              </a:solidFill>
            </a:endParaRPr>
          </a:p>
          <a:p>
            <a:pPr marL="0" indent="0" algn="ctr">
              <a:spcBef>
                <a:spcPts val="800"/>
              </a:spcBef>
              <a:buNone/>
            </a:pPr>
            <a:r>
              <a:rPr lang="en-US" dirty="0" smtClean="0">
                <a:solidFill>
                  <a:srgbClr val="DDF53D"/>
                </a:solidFill>
              </a:rPr>
              <a:t>Carol</a:t>
            </a:r>
          </a:p>
          <a:p>
            <a:pPr marL="0" indent="0" algn="ctr">
              <a:spcBef>
                <a:spcPts val="800"/>
              </a:spcBef>
              <a:buNone/>
            </a:pPr>
            <a:r>
              <a:rPr lang="en-US" dirty="0" smtClean="0">
                <a:solidFill>
                  <a:srgbClr val="DDF53D"/>
                </a:solidFill>
              </a:rPr>
              <a:t>Hope</a:t>
            </a:r>
          </a:p>
          <a:p>
            <a:pPr marL="0" indent="0" algn="ctr">
              <a:spcBef>
                <a:spcPts val="800"/>
              </a:spcBef>
              <a:buNone/>
            </a:pPr>
            <a:r>
              <a:rPr lang="en-US" dirty="0" smtClean="0">
                <a:solidFill>
                  <a:srgbClr val="DDF53D"/>
                </a:solidFill>
              </a:rPr>
              <a:t>Linda</a:t>
            </a:r>
            <a:endParaRPr lang="en-US" dirty="0">
              <a:solidFill>
                <a:srgbClr val="DDF53D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 algn="l">
              <a:buFont typeface="Arial"/>
              <a:buChar char="•"/>
            </a:pPr>
            <a:r>
              <a:rPr lang="en-US" dirty="0" smtClean="0"/>
              <a:t>International Year of Women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The BOM decides to alternate cyclone names between men’s and women’s names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204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650" y="590550"/>
            <a:ext cx="3842414" cy="1162050"/>
          </a:xfrm>
        </p:spPr>
        <p:txBody>
          <a:bodyPr/>
          <a:lstStyle/>
          <a:p>
            <a:r>
              <a:rPr lang="en-US" dirty="0" smtClean="0"/>
              <a:t>1975 Down Under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ctr">
              <a:spcBef>
                <a:spcPts val="800"/>
              </a:spcBef>
              <a:buNone/>
            </a:pPr>
            <a:r>
              <a:rPr lang="en-US" dirty="0" smtClean="0">
                <a:solidFill>
                  <a:srgbClr val="DDF53D"/>
                </a:solidFill>
              </a:rPr>
              <a:t>1975</a:t>
            </a:r>
          </a:p>
          <a:p>
            <a:pPr marL="0" indent="0" algn="ctr">
              <a:spcBef>
                <a:spcPts val="800"/>
              </a:spcBef>
              <a:buNone/>
            </a:pPr>
            <a:r>
              <a:rPr lang="en-US" dirty="0" smtClean="0">
                <a:solidFill>
                  <a:srgbClr val="DDF53D"/>
                </a:solidFill>
              </a:rPr>
              <a:t>Ray</a:t>
            </a:r>
          </a:p>
          <a:p>
            <a:pPr marL="0" indent="0" algn="ctr">
              <a:spcBef>
                <a:spcPts val="800"/>
              </a:spcBef>
              <a:buNone/>
            </a:pPr>
            <a:r>
              <a:rPr lang="en-US" dirty="0" smtClean="0">
                <a:solidFill>
                  <a:srgbClr val="DDF53D"/>
                </a:solidFill>
              </a:rPr>
              <a:t>Joan</a:t>
            </a:r>
          </a:p>
          <a:p>
            <a:pPr marL="0" indent="0" algn="ctr">
              <a:spcBef>
                <a:spcPts val="800"/>
              </a:spcBef>
              <a:buNone/>
            </a:pPr>
            <a:r>
              <a:rPr lang="en-US" dirty="0" smtClean="0">
                <a:solidFill>
                  <a:srgbClr val="DDF53D"/>
                </a:solidFill>
              </a:rPr>
              <a:t>Kim</a:t>
            </a:r>
          </a:p>
          <a:p>
            <a:pPr marL="0" indent="0" algn="ctr">
              <a:spcBef>
                <a:spcPts val="800"/>
              </a:spcBef>
              <a:buNone/>
            </a:pPr>
            <a:r>
              <a:rPr lang="en-US" dirty="0" smtClean="0">
                <a:solidFill>
                  <a:srgbClr val="DDF53D"/>
                </a:solidFill>
              </a:rPr>
              <a:t>Sue</a:t>
            </a:r>
          </a:p>
          <a:p>
            <a:pPr marL="0" indent="0" algn="ctr">
              <a:spcBef>
                <a:spcPts val="800"/>
              </a:spcBef>
              <a:buNone/>
            </a:pPr>
            <a:r>
              <a:rPr lang="en-US" dirty="0" smtClean="0">
                <a:solidFill>
                  <a:srgbClr val="DDF53D"/>
                </a:solidFill>
              </a:rPr>
              <a:t>David</a:t>
            </a:r>
          </a:p>
          <a:p>
            <a:pPr marL="0" indent="0" algn="ctr">
              <a:spcBef>
                <a:spcPts val="800"/>
              </a:spcBef>
              <a:buNone/>
            </a:pPr>
            <a:r>
              <a:rPr lang="en-US" dirty="0" smtClean="0">
                <a:solidFill>
                  <a:srgbClr val="DDF53D"/>
                </a:solidFill>
              </a:rPr>
              <a:t>Vanessa</a:t>
            </a:r>
          </a:p>
          <a:p>
            <a:pPr marL="0" indent="0" algn="ctr">
              <a:spcBef>
                <a:spcPts val="800"/>
              </a:spcBef>
              <a:buNone/>
            </a:pPr>
            <a:r>
              <a:rPr lang="en-US" dirty="0" smtClean="0">
                <a:solidFill>
                  <a:srgbClr val="DDF53D"/>
                </a:solidFill>
              </a:rPr>
              <a:t>Alan</a:t>
            </a:r>
          </a:p>
          <a:p>
            <a:pPr marL="0" indent="0" algn="ctr">
              <a:spcBef>
                <a:spcPts val="800"/>
              </a:spcBef>
              <a:buNone/>
            </a:pPr>
            <a:r>
              <a:rPr lang="en-US" dirty="0" smtClean="0">
                <a:solidFill>
                  <a:srgbClr val="DDF53D"/>
                </a:solidFill>
              </a:rPr>
              <a:t>Beth</a:t>
            </a:r>
          </a:p>
          <a:p>
            <a:pPr marL="0" indent="0" algn="ctr">
              <a:spcBef>
                <a:spcPts val="800"/>
              </a:spcBef>
              <a:buNone/>
            </a:pPr>
            <a:r>
              <a:rPr lang="en-US" dirty="0" smtClean="0">
                <a:solidFill>
                  <a:srgbClr val="DDF53D"/>
                </a:solidFill>
              </a:rPr>
              <a:t>Wally</a:t>
            </a:r>
          </a:p>
          <a:p>
            <a:pPr marL="0" indent="0" algn="ctr">
              <a:spcBef>
                <a:spcPts val="800"/>
              </a:spcBef>
              <a:buNone/>
            </a:pPr>
            <a:r>
              <a:rPr lang="en-US" dirty="0" smtClean="0">
                <a:solidFill>
                  <a:srgbClr val="DDF53D"/>
                </a:solidFill>
              </a:rPr>
              <a:t>Colin</a:t>
            </a:r>
          </a:p>
          <a:p>
            <a:pPr marL="0" indent="0" algn="ctr">
              <a:spcBef>
                <a:spcPts val="800"/>
              </a:spcBef>
              <a:buNone/>
            </a:pPr>
            <a:r>
              <a:rPr lang="en-US" dirty="0" smtClean="0">
                <a:solidFill>
                  <a:srgbClr val="DDF53D"/>
                </a:solidFill>
              </a:rPr>
              <a:t>Alice</a:t>
            </a:r>
          </a:p>
          <a:p>
            <a:pPr marL="0" indent="0" algn="ctr">
              <a:spcBef>
                <a:spcPts val="800"/>
              </a:spcBef>
              <a:buNone/>
            </a:pPr>
            <a:r>
              <a:rPr lang="en-US" dirty="0" smtClean="0">
                <a:solidFill>
                  <a:srgbClr val="DDF53D"/>
                </a:solidFill>
              </a:rPr>
              <a:t>Dawn</a:t>
            </a:r>
          </a:p>
          <a:p>
            <a:pPr marL="0" indent="0" algn="ctr">
              <a:spcBef>
                <a:spcPts val="800"/>
              </a:spcBef>
              <a:buNone/>
            </a:pPr>
            <a:r>
              <a:rPr lang="en-US" dirty="0" err="1" smtClean="0">
                <a:solidFill>
                  <a:srgbClr val="FFFFFF"/>
                </a:solidFill>
              </a:rPr>
              <a:t>Watorea</a:t>
            </a:r>
            <a:endParaRPr lang="en-US" dirty="0" smtClean="0">
              <a:solidFill>
                <a:srgbClr val="FFFFFF"/>
              </a:solidFill>
            </a:endParaRPr>
          </a:p>
          <a:p>
            <a:pPr marL="0" indent="0" algn="ctr">
              <a:spcBef>
                <a:spcPts val="800"/>
              </a:spcBef>
              <a:buNone/>
            </a:pPr>
            <a:r>
              <a:rPr lang="en-US" dirty="0" smtClean="0">
                <a:solidFill>
                  <a:srgbClr val="DDF53D"/>
                </a:solidFill>
              </a:rPr>
              <a:t>Carol</a:t>
            </a:r>
          </a:p>
          <a:p>
            <a:pPr marL="0" indent="0" algn="ctr">
              <a:spcBef>
                <a:spcPts val="800"/>
              </a:spcBef>
              <a:buNone/>
            </a:pPr>
            <a:r>
              <a:rPr lang="en-US" dirty="0" smtClean="0">
                <a:solidFill>
                  <a:srgbClr val="DDF53D"/>
                </a:solidFill>
              </a:rPr>
              <a:t>Hope</a:t>
            </a:r>
          </a:p>
          <a:p>
            <a:pPr marL="0" indent="0" algn="ctr">
              <a:spcBef>
                <a:spcPts val="800"/>
              </a:spcBef>
              <a:buNone/>
            </a:pPr>
            <a:r>
              <a:rPr lang="en-US" dirty="0" smtClean="0">
                <a:solidFill>
                  <a:srgbClr val="DDF53D"/>
                </a:solidFill>
              </a:rPr>
              <a:t>Linda</a:t>
            </a:r>
            <a:endParaRPr lang="en-US" dirty="0">
              <a:solidFill>
                <a:srgbClr val="DDF53D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 algn="l">
              <a:buFont typeface="Arial"/>
              <a:buChar char="•"/>
            </a:pPr>
            <a:r>
              <a:rPr lang="en-US" dirty="0" smtClean="0"/>
              <a:t>International Year of Women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The BOM decides to alternate cyclone names between men’s and women’s names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010615" y="4687289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??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181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650" y="590550"/>
            <a:ext cx="7518792" cy="1162050"/>
          </a:xfrm>
        </p:spPr>
        <p:txBody>
          <a:bodyPr/>
          <a:lstStyle/>
          <a:p>
            <a:r>
              <a:rPr lang="en-US" dirty="0" smtClean="0"/>
              <a:t>1977 WMO Region IV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464" y="1816100"/>
            <a:ext cx="7333978" cy="3822700"/>
          </a:xfrm>
        </p:spPr>
        <p:txBody>
          <a:bodyPr>
            <a:normAutofit/>
          </a:bodyPr>
          <a:lstStyle/>
          <a:p>
            <a:pPr marL="285750" indent="-285750" algn="l">
              <a:buFont typeface="Arial"/>
              <a:buChar char="•"/>
            </a:pPr>
            <a:r>
              <a:rPr lang="en-US" sz="3200" dirty="0" smtClean="0"/>
              <a:t>Forms Hurricane Committee</a:t>
            </a:r>
          </a:p>
          <a:p>
            <a:pPr marL="285750" indent="-285750" algn="l">
              <a:buFont typeface="Arial"/>
              <a:buChar char="•"/>
            </a:pPr>
            <a:r>
              <a:rPr lang="en-US" sz="3200" dirty="0" smtClean="0"/>
              <a:t>Slated to hold first meeting in San Juan, PR on May 1978</a:t>
            </a:r>
          </a:p>
          <a:p>
            <a:pPr marL="285750" indent="-285750" algn="l">
              <a:buFont typeface="Arial"/>
              <a:buChar char="•"/>
            </a:pPr>
            <a:r>
              <a:rPr lang="en-US" sz="3200" dirty="0" smtClean="0"/>
              <a:t>IHC turns over control of Atlantic name list to WMO Hurricane Committee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0453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Juanita Kreps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Appointed Secretary of Commerce in 1977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 1978 </a:t>
            </a:r>
            <a:r>
              <a:rPr lang="en-US" dirty="0"/>
              <a:t>s</a:t>
            </a:r>
            <a:r>
              <a:rPr lang="en-US" dirty="0" smtClean="0"/>
              <a:t>he instructed NOAA Administrator Bob White to cease use of women’s names for hurricanes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White calls NHC director Neil Frank to pass along Kreps’ order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Names for both eastern and central Pacific changed in 1978 to alternating gender </a:t>
            </a:r>
            <a:r>
              <a:rPr lang="en-US" dirty="0" err="1" smtClean="0"/>
              <a:t>appelations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Frank attends first WMO Region IV Hurricane committee to request that both men’s and women’s names be used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Gets approval starting in 1979</a:t>
            </a:r>
          </a:p>
          <a:p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4359" r="143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86822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1979 Hurricane Season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Current system adopted</a:t>
            </a:r>
          </a:p>
          <a:p>
            <a:r>
              <a:rPr lang="en-US" dirty="0" smtClean="0"/>
              <a:t>Six-year cycle</a:t>
            </a:r>
          </a:p>
          <a:p>
            <a:r>
              <a:rPr lang="en-US" dirty="0" smtClean="0"/>
              <a:t>Alternating boy-girl-boy-girl system</a:t>
            </a:r>
          </a:p>
          <a:p>
            <a:r>
              <a:rPr lang="en-US" dirty="0" smtClean="0"/>
              <a:t>Names drawn from English, French, Spanish, and Dutch origins to reflect cultural make-up of Caribbean and Central American countries</a:t>
            </a:r>
          </a:p>
          <a:p>
            <a:r>
              <a:rPr lang="en-US" dirty="0" smtClean="0"/>
              <a:t>Two major hurricanes for 1979 were David and Frederic</a:t>
            </a:r>
            <a:endParaRPr lang="en-US" dirty="0"/>
          </a:p>
        </p:txBody>
      </p:sp>
      <p:pic>
        <p:nvPicPr>
          <p:cNvPr id="5" name="Content Placeholder 4" descr="1979Names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759" b="-40759"/>
          <a:stretch>
            <a:fillRect/>
          </a:stretch>
        </p:blipFill>
        <p:spPr>
          <a:xfrm>
            <a:off x="4437062" y="679487"/>
            <a:ext cx="4465799" cy="5151950"/>
          </a:xfrm>
        </p:spPr>
      </p:pic>
    </p:spTree>
    <p:extLst>
      <p:ext uri="{BB962C8B-B14F-4D97-AF65-F5344CB8AC3E}">
        <p14:creationId xmlns:p14="http://schemas.microsoft.com/office/powerpoint/2010/main" val="1805268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1979 Typhoon Season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Western Pacific names follow suit</a:t>
            </a:r>
          </a:p>
          <a:p>
            <a:r>
              <a:rPr lang="en-US" dirty="0" smtClean="0"/>
              <a:t>Boy’s names interspersed but not alternating</a:t>
            </a:r>
          </a:p>
          <a:p>
            <a:r>
              <a:rPr lang="en-US" dirty="0" smtClean="0"/>
              <a:t>Most notable was Super Typhoon Tip one of the most intense and largest tropical cyclones on record</a:t>
            </a:r>
          </a:p>
          <a:p>
            <a:r>
              <a:rPr lang="en-US" dirty="0" smtClean="0"/>
              <a:t>Starting in 1980 the names alternate gender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dirty="0" smtClean="0">
                <a:solidFill>
                  <a:schemeClr val="accent2"/>
                </a:solidFill>
              </a:rPr>
              <a:t>Alice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>
                <a:solidFill>
                  <a:schemeClr val="accent2"/>
                </a:solidFill>
              </a:rPr>
              <a:t>Bess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>
                <a:solidFill>
                  <a:schemeClr val="accent2"/>
                </a:solidFill>
              </a:rPr>
              <a:t>Cecil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>
                <a:solidFill>
                  <a:schemeClr val="accent2"/>
                </a:solidFill>
              </a:rPr>
              <a:t>Dot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>
                <a:solidFill>
                  <a:schemeClr val="accent2"/>
                </a:solidFill>
              </a:rPr>
              <a:t>Ellis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>
                <a:solidFill>
                  <a:schemeClr val="accent2"/>
                </a:solidFill>
              </a:rPr>
              <a:t>Faye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>
                <a:solidFill>
                  <a:schemeClr val="accent2"/>
                </a:solidFill>
              </a:rPr>
              <a:t>Hope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>
                <a:solidFill>
                  <a:schemeClr val="accent2"/>
                </a:solidFill>
              </a:rPr>
              <a:t>Gordon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>
                <a:solidFill>
                  <a:schemeClr val="accent2"/>
                </a:solidFill>
              </a:rPr>
              <a:t>Irving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>
                <a:solidFill>
                  <a:schemeClr val="accent2"/>
                </a:solidFill>
              </a:rPr>
              <a:t>Judy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>
                <a:solidFill>
                  <a:schemeClr val="accent2"/>
                </a:solidFill>
              </a:rPr>
              <a:t>Key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>
                <a:solidFill>
                  <a:schemeClr val="accent2"/>
                </a:solidFill>
              </a:rPr>
              <a:t>Lola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>
                <a:solidFill>
                  <a:schemeClr val="accent2"/>
                </a:solidFill>
              </a:rPr>
              <a:t>Mac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>
                <a:solidFill>
                  <a:schemeClr val="accent2"/>
                </a:solidFill>
              </a:rPr>
              <a:t>Nancy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>
                <a:solidFill>
                  <a:schemeClr val="accent2"/>
                </a:solidFill>
              </a:rPr>
              <a:t>Owen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>
                <a:solidFill>
                  <a:schemeClr val="accent2"/>
                </a:solidFill>
              </a:rPr>
              <a:t>Pamela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>
                <a:solidFill>
                  <a:schemeClr val="accent2"/>
                </a:solidFill>
              </a:rPr>
              <a:t>Roger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>
                <a:solidFill>
                  <a:schemeClr val="accent2"/>
                </a:solidFill>
              </a:rPr>
              <a:t>Sarah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>
                <a:solidFill>
                  <a:schemeClr val="accent2"/>
                </a:solidFill>
              </a:rPr>
              <a:t>Tip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>
                <a:solidFill>
                  <a:schemeClr val="accent2"/>
                </a:solidFill>
              </a:rPr>
              <a:t>Vera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>
                <a:solidFill>
                  <a:schemeClr val="accent2"/>
                </a:solidFill>
              </a:rPr>
              <a:t>Wayne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>
                <a:solidFill>
                  <a:schemeClr val="accent2"/>
                </a:solidFill>
              </a:rPr>
              <a:t>Abby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>
                <a:solidFill>
                  <a:schemeClr val="accent2"/>
                </a:solidFill>
              </a:rPr>
              <a:t>Ben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10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704" y="381000"/>
            <a:ext cx="8123521" cy="1044388"/>
          </a:xfrm>
        </p:spPr>
        <p:txBody>
          <a:bodyPr/>
          <a:lstStyle/>
          <a:p>
            <a:r>
              <a:rPr lang="en-US" sz="3600" dirty="0" smtClean="0"/>
              <a:t>1980 Central Pacific Hurricane Season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Hawai’ian names adopted</a:t>
            </a:r>
          </a:p>
          <a:p>
            <a:r>
              <a:rPr lang="en-US" dirty="0" smtClean="0"/>
              <a:t>Previously typhoon names had been borrowed from western Pacific lists</a:t>
            </a:r>
          </a:p>
          <a:p>
            <a:r>
              <a:rPr lang="en-US" dirty="0" smtClean="0"/>
              <a:t>In early 1950s Hawai’ian names had been used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dirty="0" err="1">
                <a:solidFill>
                  <a:srgbClr val="DDF53D"/>
                </a:solidFill>
              </a:rPr>
              <a:t>Akoni</a:t>
            </a:r>
            <a:r>
              <a:rPr lang="en-US" dirty="0">
                <a:solidFill>
                  <a:srgbClr val="DDF53D"/>
                </a:solidFill>
              </a:rPr>
              <a:t>	Aka	</a:t>
            </a:r>
            <a:r>
              <a:rPr lang="en-US" dirty="0" err="1">
                <a:solidFill>
                  <a:srgbClr val="DDF53D"/>
                </a:solidFill>
              </a:rPr>
              <a:t>Alika</a:t>
            </a:r>
            <a:r>
              <a:rPr lang="en-US" dirty="0">
                <a:solidFill>
                  <a:srgbClr val="DDF53D"/>
                </a:solidFill>
              </a:rPr>
              <a:t>	Ana	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err="1">
                <a:solidFill>
                  <a:srgbClr val="DDF53D"/>
                </a:solidFill>
              </a:rPr>
              <a:t>Ema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Ekeka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Ele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Ela</a:t>
            </a:r>
            <a:r>
              <a:rPr lang="en-US" dirty="0">
                <a:solidFill>
                  <a:srgbClr val="DDF53D"/>
                </a:solidFill>
              </a:rPr>
              <a:t>	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rgbClr val="DDF53D"/>
                </a:solidFill>
              </a:rPr>
              <a:t>Hone	</a:t>
            </a:r>
            <a:r>
              <a:rPr lang="en-US" dirty="0" err="1">
                <a:solidFill>
                  <a:srgbClr val="DDF53D"/>
                </a:solidFill>
              </a:rPr>
              <a:t>Hene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Huko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Halola</a:t>
            </a:r>
            <a:r>
              <a:rPr lang="en-US" dirty="0">
                <a:solidFill>
                  <a:srgbClr val="DDF53D"/>
                </a:solidFill>
              </a:rPr>
              <a:t>	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rgbClr val="DDF53D"/>
                </a:solidFill>
              </a:rPr>
              <a:t>Iona	</a:t>
            </a:r>
            <a:r>
              <a:rPr lang="en-US" dirty="0" err="1">
                <a:solidFill>
                  <a:srgbClr val="DDF53D"/>
                </a:solidFill>
              </a:rPr>
              <a:t>Iolana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Iopa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Iune</a:t>
            </a:r>
            <a:r>
              <a:rPr lang="en-US" dirty="0">
                <a:solidFill>
                  <a:srgbClr val="DDF53D"/>
                </a:solidFill>
              </a:rPr>
              <a:t>	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err="1">
                <a:solidFill>
                  <a:srgbClr val="DDF53D"/>
                </a:solidFill>
              </a:rPr>
              <a:t>Keli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Keoni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Kika</a:t>
            </a:r>
            <a:r>
              <a:rPr lang="en-US" dirty="0">
                <a:solidFill>
                  <a:srgbClr val="DDF53D"/>
                </a:solidFill>
              </a:rPr>
              <a:t>	Kilo	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err="1">
                <a:solidFill>
                  <a:srgbClr val="DDF53D"/>
                </a:solidFill>
              </a:rPr>
              <a:t>Lala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Lino</a:t>
            </a:r>
            <a:r>
              <a:rPr lang="en-US" dirty="0">
                <a:solidFill>
                  <a:srgbClr val="DDF53D"/>
                </a:solidFill>
              </a:rPr>
              <a:t>	Lana	</a:t>
            </a:r>
            <a:r>
              <a:rPr lang="en-US" dirty="0" err="1">
                <a:solidFill>
                  <a:srgbClr val="DDF53D"/>
                </a:solidFill>
              </a:rPr>
              <a:t>Loke</a:t>
            </a:r>
            <a:r>
              <a:rPr lang="en-US" dirty="0">
                <a:solidFill>
                  <a:srgbClr val="DDF53D"/>
                </a:solidFill>
              </a:rPr>
              <a:t>	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err="1">
                <a:solidFill>
                  <a:srgbClr val="DDF53D"/>
                </a:solidFill>
              </a:rPr>
              <a:t>Moke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Mele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Maka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Malia</a:t>
            </a:r>
            <a:r>
              <a:rPr lang="en-US" dirty="0">
                <a:solidFill>
                  <a:srgbClr val="DDF53D"/>
                </a:solidFill>
              </a:rPr>
              <a:t>	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rgbClr val="DDF53D"/>
                </a:solidFill>
              </a:rPr>
              <a:t>Nolo	Nona	</a:t>
            </a:r>
            <a:r>
              <a:rPr lang="en-US" dirty="0" err="1">
                <a:solidFill>
                  <a:srgbClr val="DDF53D"/>
                </a:solidFill>
              </a:rPr>
              <a:t>Neki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Niala</a:t>
            </a:r>
            <a:r>
              <a:rPr lang="en-US" dirty="0">
                <a:solidFill>
                  <a:srgbClr val="DDF53D"/>
                </a:solidFill>
              </a:rPr>
              <a:t>	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err="1">
                <a:solidFill>
                  <a:srgbClr val="DDF53D"/>
                </a:solidFill>
              </a:rPr>
              <a:t>Olana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Oliwa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Omeka</a:t>
            </a:r>
            <a:r>
              <a:rPr lang="en-US" dirty="0">
                <a:solidFill>
                  <a:srgbClr val="DDF53D"/>
                </a:solidFill>
              </a:rPr>
              <a:t>	Oho	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rgbClr val="DDF53D"/>
                </a:solidFill>
              </a:rPr>
              <a:t>Pena	</a:t>
            </a:r>
            <a:r>
              <a:rPr lang="en-US" dirty="0" err="1">
                <a:solidFill>
                  <a:srgbClr val="DDF53D"/>
                </a:solidFill>
              </a:rPr>
              <a:t>Pama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Pewa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Pali</a:t>
            </a:r>
            <a:r>
              <a:rPr lang="en-US" dirty="0">
                <a:solidFill>
                  <a:srgbClr val="DDF53D"/>
                </a:solidFill>
              </a:rPr>
              <a:t>	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err="1">
                <a:solidFill>
                  <a:srgbClr val="DDF53D"/>
                </a:solidFill>
              </a:rPr>
              <a:t>Ulana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Upana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Unala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Ulika</a:t>
            </a:r>
            <a:r>
              <a:rPr lang="en-US" dirty="0">
                <a:solidFill>
                  <a:srgbClr val="DDF53D"/>
                </a:solidFill>
              </a:rPr>
              <a:t>	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rgbClr val="DDF53D"/>
                </a:solidFill>
              </a:rPr>
              <a:t>Wale	</a:t>
            </a:r>
            <a:r>
              <a:rPr lang="en-US" dirty="0" err="1">
                <a:solidFill>
                  <a:srgbClr val="DDF53D"/>
                </a:solidFill>
              </a:rPr>
              <a:t>Wene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Wali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Walaka</a:t>
            </a:r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529921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hurricane designations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4" y="1828800"/>
            <a:ext cx="3534268" cy="4208930"/>
          </a:xfrm>
        </p:spPr>
        <p:txBody>
          <a:bodyPr>
            <a:normAutofit/>
          </a:bodyPr>
          <a:lstStyle/>
          <a:p>
            <a:r>
              <a:rPr lang="en-US" dirty="0" smtClean="0"/>
              <a:t>Named </a:t>
            </a:r>
            <a:r>
              <a:rPr lang="en-US" i="1" dirty="0" smtClean="0"/>
              <a:t>post facto</a:t>
            </a:r>
          </a:p>
          <a:p>
            <a:r>
              <a:rPr lang="en-US" dirty="0" smtClean="0"/>
              <a:t>Attempt to mark historical milestones </a:t>
            </a:r>
          </a:p>
          <a:p>
            <a:r>
              <a:rPr lang="en-US" dirty="0" smtClean="0"/>
              <a:t>Associate with particular place, event, or time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313733" y="1622837"/>
            <a:ext cx="22878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BEF676"/>
                </a:solidFill>
              </a:rPr>
              <a:t>Saint’s Feast Days</a:t>
            </a:r>
          </a:p>
          <a:p>
            <a:pPr marL="171450" indent="-171450">
              <a:buFont typeface="Arial"/>
              <a:buChar char="•"/>
            </a:pPr>
            <a:r>
              <a:rPr lang="en-US" sz="1200" i="1" dirty="0" smtClean="0">
                <a:solidFill>
                  <a:srgbClr val="BEF676"/>
                </a:solidFill>
              </a:rPr>
              <a:t>San Mateo 1575</a:t>
            </a:r>
          </a:p>
          <a:p>
            <a:pPr marL="171450" indent="-171450">
              <a:buFont typeface="Arial"/>
              <a:buChar char="•"/>
            </a:pPr>
            <a:r>
              <a:rPr lang="en-US" sz="1200" i="1" dirty="0" smtClean="0">
                <a:solidFill>
                  <a:srgbClr val="BEF676"/>
                </a:solidFill>
              </a:rPr>
              <a:t>San Rafael 1692</a:t>
            </a:r>
          </a:p>
          <a:p>
            <a:pPr marL="171450" indent="-171450">
              <a:buFont typeface="Arial"/>
              <a:buChar char="•"/>
            </a:pPr>
            <a:r>
              <a:rPr lang="en-US" sz="1200" i="1" dirty="0" smtClean="0">
                <a:solidFill>
                  <a:srgbClr val="BEF676"/>
                </a:solidFill>
              </a:rPr>
              <a:t>San Mateo 1804</a:t>
            </a:r>
          </a:p>
          <a:p>
            <a:pPr marL="171450" indent="-171450">
              <a:buFont typeface="Arial"/>
              <a:buChar char="•"/>
            </a:pPr>
            <a:r>
              <a:rPr lang="en-US" sz="1200" i="1" dirty="0" smtClean="0">
                <a:solidFill>
                  <a:srgbClr val="BEF676"/>
                </a:solidFill>
              </a:rPr>
              <a:t>Santa Ana 1825</a:t>
            </a:r>
          </a:p>
          <a:p>
            <a:pPr marL="171450" indent="-171450">
              <a:buFont typeface="Arial"/>
              <a:buChar char="•"/>
            </a:pPr>
            <a:r>
              <a:rPr lang="en-US" sz="1200" i="1" dirty="0" smtClean="0">
                <a:solidFill>
                  <a:srgbClr val="BEF676"/>
                </a:solidFill>
              </a:rPr>
              <a:t>San Felipe 1876</a:t>
            </a:r>
          </a:p>
          <a:p>
            <a:pPr marL="171450" indent="-171450">
              <a:buFont typeface="Arial"/>
              <a:buChar char="•"/>
            </a:pPr>
            <a:r>
              <a:rPr lang="en-US" sz="1200" i="1" dirty="0" smtClean="0">
                <a:solidFill>
                  <a:srgbClr val="BEF676"/>
                </a:solidFill>
              </a:rPr>
              <a:t>San Felipe 1928</a:t>
            </a:r>
            <a:endParaRPr lang="en-US" sz="1200" i="1" dirty="0">
              <a:solidFill>
                <a:srgbClr val="BEF67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69451" y="2208277"/>
            <a:ext cx="22878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BEF676"/>
                </a:solidFill>
              </a:rPr>
              <a:t>Descriptive</a:t>
            </a:r>
            <a:endParaRPr lang="en-US" sz="1200" i="1" dirty="0" smtClean="0">
              <a:solidFill>
                <a:srgbClr val="BEF676"/>
              </a:solidFill>
            </a:endParaRPr>
          </a:p>
          <a:p>
            <a:pPr marL="171450" indent="-171450">
              <a:buFont typeface="Arial"/>
              <a:buChar char="•"/>
            </a:pPr>
            <a:r>
              <a:rPr lang="en-US" sz="1200" i="1" dirty="0" smtClean="0">
                <a:solidFill>
                  <a:srgbClr val="BEF676"/>
                </a:solidFill>
              </a:rPr>
              <a:t>Dreadful Harry Cane 1667</a:t>
            </a:r>
          </a:p>
          <a:p>
            <a:pPr marL="171450" indent="-171450">
              <a:buFont typeface="Arial"/>
              <a:buChar char="•"/>
            </a:pPr>
            <a:r>
              <a:rPr lang="en-US" sz="1200" i="1" dirty="0" smtClean="0">
                <a:solidFill>
                  <a:srgbClr val="BEF676"/>
                </a:solidFill>
              </a:rPr>
              <a:t>Salty Hurricane 1810</a:t>
            </a:r>
          </a:p>
          <a:p>
            <a:pPr marL="171450" indent="-171450">
              <a:buFont typeface="Arial"/>
              <a:buChar char="•"/>
            </a:pPr>
            <a:r>
              <a:rPr lang="en-US" sz="1200" i="1" dirty="0" smtClean="0">
                <a:solidFill>
                  <a:srgbClr val="BEF676"/>
                </a:solidFill>
              </a:rPr>
              <a:t>Great September Gale 1815</a:t>
            </a:r>
          </a:p>
          <a:p>
            <a:pPr marL="171450" indent="-171450">
              <a:buFont typeface="Arial"/>
              <a:buChar char="•"/>
            </a:pPr>
            <a:r>
              <a:rPr lang="en-US" sz="1200" i="1" dirty="0" smtClean="0">
                <a:solidFill>
                  <a:srgbClr val="BEF676"/>
                </a:solidFill>
              </a:rPr>
              <a:t>Yankee Hurricane 1935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57273" y="3277117"/>
            <a:ext cx="25071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BEF676"/>
                </a:solidFill>
              </a:rPr>
              <a:t>Place Names</a:t>
            </a:r>
          </a:p>
          <a:p>
            <a:pPr marL="171450" indent="-171450">
              <a:buFont typeface="Arial"/>
              <a:buChar char="•"/>
            </a:pPr>
            <a:r>
              <a:rPr lang="en-US" sz="1200" i="1" dirty="0" smtClean="0">
                <a:solidFill>
                  <a:srgbClr val="BEF676"/>
                </a:solidFill>
              </a:rPr>
              <a:t>Great Colonial Hurricane 1635</a:t>
            </a:r>
          </a:p>
          <a:p>
            <a:pPr marL="171450" indent="-171450">
              <a:buFont typeface="Arial"/>
              <a:buChar char="•"/>
            </a:pPr>
            <a:r>
              <a:rPr lang="en-US" sz="1200" i="1" dirty="0">
                <a:solidFill>
                  <a:srgbClr val="BEF676"/>
                </a:solidFill>
              </a:rPr>
              <a:t>Savannah-La-Mer </a:t>
            </a:r>
            <a:r>
              <a:rPr lang="en-US" sz="1200" i="1" dirty="0" smtClean="0">
                <a:solidFill>
                  <a:srgbClr val="BEF676"/>
                </a:solidFill>
              </a:rPr>
              <a:t>1780</a:t>
            </a:r>
          </a:p>
          <a:p>
            <a:pPr marL="171450" indent="-171450">
              <a:buFont typeface="Arial"/>
              <a:buChar char="•"/>
            </a:pPr>
            <a:r>
              <a:rPr lang="en-US" sz="1200" i="1" dirty="0" smtClean="0">
                <a:solidFill>
                  <a:srgbClr val="BEF676"/>
                </a:solidFill>
              </a:rPr>
              <a:t>Last Island 1856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76736" y="4016953"/>
            <a:ext cx="2287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BEF676"/>
                </a:solidFill>
              </a:rPr>
              <a:t>Ships’ Names</a:t>
            </a:r>
          </a:p>
          <a:p>
            <a:pPr marL="171450" indent="-171450">
              <a:buFont typeface="Arial"/>
              <a:buChar char="•"/>
            </a:pPr>
            <a:r>
              <a:rPr lang="en-US" sz="1200" i="1" dirty="0" smtClean="0">
                <a:solidFill>
                  <a:srgbClr val="BEF676"/>
                </a:solidFill>
              </a:rPr>
              <a:t>Rising Sun Hurricane 1700</a:t>
            </a:r>
          </a:p>
          <a:p>
            <a:pPr marL="171450" indent="-171450">
              <a:buFont typeface="Arial"/>
              <a:buChar char="•"/>
            </a:pPr>
            <a:r>
              <a:rPr lang="en-US" sz="1200" i="1" dirty="0" smtClean="0">
                <a:solidFill>
                  <a:srgbClr val="BEF676"/>
                </a:solidFill>
              </a:rPr>
              <a:t>Racer’s Hurricane 1837</a:t>
            </a:r>
          </a:p>
          <a:p>
            <a:pPr marL="171450" indent="-171450">
              <a:buFont typeface="Arial"/>
              <a:buChar char="•"/>
            </a:pPr>
            <a:r>
              <a:rPr lang="en-US" sz="1200" i="1" dirty="0" smtClean="0">
                <a:solidFill>
                  <a:srgbClr val="BEF676"/>
                </a:solidFill>
              </a:rPr>
              <a:t>Antje’s Hurricane 1842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98567" y="4486686"/>
            <a:ext cx="2287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BEF676"/>
                </a:solidFill>
              </a:rPr>
              <a:t>People’s Names</a:t>
            </a:r>
          </a:p>
          <a:p>
            <a:pPr marL="171450" indent="-171450">
              <a:buFont typeface="Arial"/>
              <a:buChar char="•"/>
            </a:pPr>
            <a:r>
              <a:rPr lang="en-US" sz="1200" i="1" dirty="0" smtClean="0">
                <a:solidFill>
                  <a:srgbClr val="BEF676"/>
                </a:solidFill>
              </a:rPr>
              <a:t>Solano’s Hurricane 1780</a:t>
            </a:r>
          </a:p>
          <a:p>
            <a:pPr marL="171450" indent="-171450">
              <a:buFont typeface="Arial"/>
              <a:buChar char="•"/>
            </a:pPr>
            <a:r>
              <a:rPr lang="en-US" sz="1200" i="1" dirty="0" smtClean="0">
                <a:solidFill>
                  <a:srgbClr val="BEF676"/>
                </a:solidFill>
              </a:rPr>
              <a:t>Dunbar’s Hurricane 1779</a:t>
            </a:r>
          </a:p>
          <a:p>
            <a:pPr marL="171450" indent="-171450">
              <a:buFont typeface="Arial"/>
              <a:buChar char="•"/>
            </a:pPr>
            <a:r>
              <a:rPr lang="en-US" sz="1200" i="1" dirty="0" smtClean="0">
                <a:solidFill>
                  <a:srgbClr val="BEF676"/>
                </a:solidFill>
              </a:rPr>
              <a:t>Saxby’s Gale 1869</a:t>
            </a:r>
          </a:p>
        </p:txBody>
      </p:sp>
    </p:spTree>
    <p:extLst>
      <p:ext uri="{BB962C8B-B14F-4D97-AF65-F5344CB8AC3E}">
        <p14:creationId xmlns:p14="http://schemas.microsoft.com/office/powerpoint/2010/main" val="3856535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2000 Typhoon Season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0"/>
            <a:ext cx="2234102" cy="4219575"/>
          </a:xfrm>
        </p:spPr>
        <p:txBody>
          <a:bodyPr>
            <a:noAutofit/>
          </a:bodyPr>
          <a:lstStyle/>
          <a:p>
            <a:r>
              <a:rPr lang="en-US" sz="1400" dirty="0" smtClean="0"/>
              <a:t>WMO Region I Typhoon Committee takes over western Pacific typhoon naming from JTWC</a:t>
            </a:r>
          </a:p>
          <a:p>
            <a:r>
              <a:rPr lang="en-US" sz="1400" dirty="0" smtClean="0"/>
              <a:t>New scheme asks each participating nation to contribute ten names</a:t>
            </a:r>
          </a:p>
          <a:p>
            <a:r>
              <a:rPr lang="en-US" sz="1400" dirty="0" smtClean="0"/>
              <a:t>Not necessarily proper names, some are flower, bird, food, or concept names</a:t>
            </a:r>
            <a:endParaRPr lang="en-US" sz="1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54668" y="1828800"/>
            <a:ext cx="5765078" cy="4219575"/>
          </a:xfrm>
        </p:spPr>
        <p:txBody>
          <a:bodyPr>
            <a:normAutofit fontScale="47500" lnSpcReduction="20000"/>
          </a:bodyPr>
          <a:lstStyle/>
          <a:p>
            <a:pPr marL="0" indent="0">
              <a:spcBef>
                <a:spcPts val="200"/>
              </a:spcBef>
              <a:buNone/>
            </a:pPr>
            <a:r>
              <a:rPr lang="en-US" dirty="0">
                <a:solidFill>
                  <a:srgbClr val="DDF53D"/>
                </a:solidFill>
              </a:rPr>
              <a:t>Cambodia	</a:t>
            </a:r>
            <a:r>
              <a:rPr lang="en-US" dirty="0" err="1">
                <a:solidFill>
                  <a:srgbClr val="DDF53D"/>
                </a:solidFill>
              </a:rPr>
              <a:t>Damrey</a:t>
            </a:r>
            <a:r>
              <a:rPr lang="en-US" dirty="0">
                <a:solidFill>
                  <a:srgbClr val="DDF53D"/>
                </a:solidFill>
              </a:rPr>
              <a:t>	Kong-</a:t>
            </a:r>
            <a:r>
              <a:rPr lang="en-US" dirty="0" err="1">
                <a:solidFill>
                  <a:srgbClr val="DDF53D"/>
                </a:solidFill>
              </a:rPr>
              <a:t>rey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Nakri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Krovanh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Sarika</a:t>
            </a:r>
            <a:r>
              <a:rPr lang="en-US" dirty="0">
                <a:solidFill>
                  <a:srgbClr val="DDF53D"/>
                </a:solidFill>
              </a:rPr>
              <a:t>	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dirty="0">
                <a:solidFill>
                  <a:srgbClr val="DDF53D"/>
                </a:solidFill>
              </a:rPr>
              <a:t>China	</a:t>
            </a:r>
            <a:r>
              <a:rPr lang="en-US" dirty="0" err="1">
                <a:solidFill>
                  <a:srgbClr val="DDF53D"/>
                </a:solidFill>
              </a:rPr>
              <a:t>Haijui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Yutu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Fengshen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Dujuan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Haima</a:t>
            </a:r>
            <a:r>
              <a:rPr lang="en-US" dirty="0">
                <a:solidFill>
                  <a:srgbClr val="DDF53D"/>
                </a:solidFill>
              </a:rPr>
              <a:t>	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dirty="0">
                <a:solidFill>
                  <a:srgbClr val="DDF53D"/>
                </a:solidFill>
              </a:rPr>
              <a:t>DPR Korea	</a:t>
            </a:r>
            <a:r>
              <a:rPr lang="en-US" dirty="0" err="1">
                <a:solidFill>
                  <a:srgbClr val="DDF53D"/>
                </a:solidFill>
              </a:rPr>
              <a:t>Kirogi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Toraji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Kalmaegi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Mujigae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Meari</a:t>
            </a:r>
            <a:r>
              <a:rPr lang="en-US" dirty="0">
                <a:solidFill>
                  <a:srgbClr val="DDF53D"/>
                </a:solidFill>
              </a:rPr>
              <a:t>	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dirty="0">
                <a:solidFill>
                  <a:srgbClr val="DDF53D"/>
                </a:solidFill>
              </a:rPr>
              <a:t>Hong </a:t>
            </a:r>
            <a:r>
              <a:rPr lang="en-US" dirty="0" smtClean="0">
                <a:solidFill>
                  <a:srgbClr val="DDF53D"/>
                </a:solidFill>
              </a:rPr>
              <a:t>Kong</a:t>
            </a:r>
            <a:r>
              <a:rPr lang="en-US" dirty="0">
                <a:solidFill>
                  <a:srgbClr val="DDF53D"/>
                </a:solidFill>
              </a:rPr>
              <a:t>	Kai-</a:t>
            </a:r>
            <a:r>
              <a:rPr lang="en-US" dirty="0" err="1">
                <a:solidFill>
                  <a:srgbClr val="DDF53D"/>
                </a:solidFill>
              </a:rPr>
              <a:t>Tak</a:t>
            </a:r>
            <a:r>
              <a:rPr lang="en-US" dirty="0">
                <a:solidFill>
                  <a:srgbClr val="DDF53D"/>
                </a:solidFill>
              </a:rPr>
              <a:t>	Man-</a:t>
            </a:r>
            <a:r>
              <a:rPr lang="en-US" dirty="0" err="1">
                <a:solidFill>
                  <a:srgbClr val="DDF53D"/>
                </a:solidFill>
              </a:rPr>
              <a:t>yi</a:t>
            </a:r>
            <a:r>
              <a:rPr lang="en-US" dirty="0">
                <a:solidFill>
                  <a:srgbClr val="DDF53D"/>
                </a:solidFill>
              </a:rPr>
              <a:t>	Fung-</a:t>
            </a:r>
            <a:r>
              <a:rPr lang="en-US" dirty="0" err="1">
                <a:solidFill>
                  <a:srgbClr val="DDF53D"/>
                </a:solidFill>
              </a:rPr>
              <a:t>wong</a:t>
            </a:r>
            <a:r>
              <a:rPr lang="en-US" dirty="0">
                <a:solidFill>
                  <a:srgbClr val="DDF53D"/>
                </a:solidFill>
              </a:rPr>
              <a:t>	Choi-wan	Ma-on	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dirty="0">
                <a:solidFill>
                  <a:srgbClr val="DDF53D"/>
                </a:solidFill>
              </a:rPr>
              <a:t>Japan	</a:t>
            </a:r>
            <a:r>
              <a:rPr lang="en-US" dirty="0" err="1">
                <a:solidFill>
                  <a:srgbClr val="DDF53D"/>
                </a:solidFill>
              </a:rPr>
              <a:t>Tembin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Usagi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Kanmuri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Koppu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Tokage</a:t>
            </a:r>
            <a:r>
              <a:rPr lang="en-US" dirty="0">
                <a:solidFill>
                  <a:srgbClr val="DDF53D"/>
                </a:solidFill>
              </a:rPr>
              <a:t>	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dirty="0">
                <a:solidFill>
                  <a:srgbClr val="DDF53D"/>
                </a:solidFill>
              </a:rPr>
              <a:t>Lao PDR	</a:t>
            </a:r>
            <a:r>
              <a:rPr lang="en-US" dirty="0" err="1">
                <a:solidFill>
                  <a:srgbClr val="DDF53D"/>
                </a:solidFill>
              </a:rPr>
              <a:t>Bolaven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Pabuk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Phanfone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Ketsana</a:t>
            </a:r>
            <a:r>
              <a:rPr lang="en-US" dirty="0">
                <a:solidFill>
                  <a:srgbClr val="DDF53D"/>
                </a:solidFill>
              </a:rPr>
              <a:t>	Nock-ten	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dirty="0">
                <a:solidFill>
                  <a:srgbClr val="DDF53D"/>
                </a:solidFill>
              </a:rPr>
              <a:t>Macau	</a:t>
            </a:r>
            <a:r>
              <a:rPr lang="en-US" dirty="0" err="1">
                <a:solidFill>
                  <a:srgbClr val="DDF53D"/>
                </a:solidFill>
              </a:rPr>
              <a:t>Sanba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Wutip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Vongfong</a:t>
            </a:r>
            <a:r>
              <a:rPr lang="en-US" dirty="0">
                <a:solidFill>
                  <a:srgbClr val="DDF53D"/>
                </a:solidFill>
              </a:rPr>
              <a:t>	Parma	</a:t>
            </a:r>
            <a:r>
              <a:rPr lang="en-US" dirty="0" err="1">
                <a:solidFill>
                  <a:srgbClr val="DDF53D"/>
                </a:solidFill>
              </a:rPr>
              <a:t>Muifa</a:t>
            </a:r>
            <a:r>
              <a:rPr lang="en-US" dirty="0">
                <a:solidFill>
                  <a:srgbClr val="DDF53D"/>
                </a:solidFill>
              </a:rPr>
              <a:t>	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dirty="0">
                <a:solidFill>
                  <a:srgbClr val="DDF53D"/>
                </a:solidFill>
              </a:rPr>
              <a:t>Malaysia	</a:t>
            </a:r>
            <a:r>
              <a:rPr lang="en-US" dirty="0" err="1">
                <a:solidFill>
                  <a:srgbClr val="DDF53D"/>
                </a:solidFill>
              </a:rPr>
              <a:t>Jelawat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Sepat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Nuri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Melor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Merbok</a:t>
            </a:r>
            <a:r>
              <a:rPr lang="en-US" dirty="0">
                <a:solidFill>
                  <a:srgbClr val="DDF53D"/>
                </a:solidFill>
              </a:rPr>
              <a:t>	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dirty="0">
                <a:solidFill>
                  <a:srgbClr val="DDF53D"/>
                </a:solidFill>
              </a:rPr>
              <a:t>Micronesia	</a:t>
            </a:r>
            <a:r>
              <a:rPr lang="en-US" dirty="0" err="1">
                <a:solidFill>
                  <a:srgbClr val="DDF53D"/>
                </a:solidFill>
              </a:rPr>
              <a:t>Ewinlar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Fitow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Sinlaku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Nepartak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Nanmadol</a:t>
            </a:r>
            <a:r>
              <a:rPr lang="en-US" dirty="0">
                <a:solidFill>
                  <a:srgbClr val="DDF53D"/>
                </a:solidFill>
              </a:rPr>
              <a:t>	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dirty="0">
                <a:solidFill>
                  <a:srgbClr val="DDF53D"/>
                </a:solidFill>
              </a:rPr>
              <a:t>Philippines	</a:t>
            </a:r>
            <a:r>
              <a:rPr lang="en-US" dirty="0" err="1">
                <a:solidFill>
                  <a:srgbClr val="DDF53D"/>
                </a:solidFill>
              </a:rPr>
              <a:t>Malaksi</a:t>
            </a:r>
            <a:r>
              <a:rPr lang="en-US" dirty="0">
                <a:solidFill>
                  <a:srgbClr val="DDF53D"/>
                </a:solidFill>
              </a:rPr>
              <a:t>	Danas	</a:t>
            </a:r>
            <a:r>
              <a:rPr lang="en-US" dirty="0" err="1">
                <a:solidFill>
                  <a:srgbClr val="DDF53D"/>
                </a:solidFill>
              </a:rPr>
              <a:t>Hagupit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Lupit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Talas</a:t>
            </a:r>
            <a:r>
              <a:rPr lang="en-US" dirty="0">
                <a:solidFill>
                  <a:srgbClr val="DDF53D"/>
                </a:solidFill>
              </a:rPr>
              <a:t>	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dirty="0">
                <a:solidFill>
                  <a:srgbClr val="DDF53D"/>
                </a:solidFill>
              </a:rPr>
              <a:t>RO Korea	</a:t>
            </a:r>
            <a:r>
              <a:rPr lang="en-US" dirty="0" err="1">
                <a:solidFill>
                  <a:srgbClr val="DDF53D"/>
                </a:solidFill>
              </a:rPr>
              <a:t>Gaemi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Nari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Jangmi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Mirinae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Noru</a:t>
            </a:r>
            <a:r>
              <a:rPr lang="en-US" dirty="0">
                <a:solidFill>
                  <a:srgbClr val="DDF53D"/>
                </a:solidFill>
              </a:rPr>
              <a:t>	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dirty="0">
                <a:solidFill>
                  <a:srgbClr val="DDF53D"/>
                </a:solidFill>
              </a:rPr>
              <a:t>Thailand	</a:t>
            </a:r>
            <a:r>
              <a:rPr lang="en-US" dirty="0" err="1">
                <a:solidFill>
                  <a:srgbClr val="DDF53D"/>
                </a:solidFill>
              </a:rPr>
              <a:t>Prapiroon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Wipha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Mekkhala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Nida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Kulap</a:t>
            </a:r>
            <a:r>
              <a:rPr lang="en-US" dirty="0">
                <a:solidFill>
                  <a:srgbClr val="DDF53D"/>
                </a:solidFill>
              </a:rPr>
              <a:t>	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dirty="0">
                <a:solidFill>
                  <a:srgbClr val="DDF53D"/>
                </a:solidFill>
              </a:rPr>
              <a:t>U.S.A.	Maria	Francisco	</a:t>
            </a:r>
            <a:r>
              <a:rPr lang="en-US" dirty="0" err="1">
                <a:solidFill>
                  <a:srgbClr val="DDF53D"/>
                </a:solidFill>
              </a:rPr>
              <a:t>Higos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Omais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Roke</a:t>
            </a:r>
            <a:r>
              <a:rPr lang="en-US" dirty="0">
                <a:solidFill>
                  <a:srgbClr val="DDF53D"/>
                </a:solidFill>
              </a:rPr>
              <a:t>	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dirty="0">
                <a:solidFill>
                  <a:srgbClr val="DDF53D"/>
                </a:solidFill>
              </a:rPr>
              <a:t>Vietnam	Son-</a:t>
            </a:r>
            <a:r>
              <a:rPr lang="en-US" dirty="0" err="1">
                <a:solidFill>
                  <a:srgbClr val="DDF53D"/>
                </a:solidFill>
              </a:rPr>
              <a:t>Tinh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Lekima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Bavi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Conson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Sonca</a:t>
            </a:r>
            <a:r>
              <a:rPr lang="en-US" dirty="0">
                <a:solidFill>
                  <a:srgbClr val="DDF53D"/>
                </a:solidFill>
              </a:rPr>
              <a:t>	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dirty="0">
                <a:solidFill>
                  <a:srgbClr val="DDF53D"/>
                </a:solidFill>
              </a:rPr>
              <a:t>Cambodia	</a:t>
            </a:r>
            <a:r>
              <a:rPr lang="en-US" dirty="0" err="1">
                <a:solidFill>
                  <a:srgbClr val="DDF53D"/>
                </a:solidFill>
              </a:rPr>
              <a:t>Bopha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Krosa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Maysak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Chanthu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Nesat</a:t>
            </a:r>
            <a:r>
              <a:rPr lang="en-US" dirty="0">
                <a:solidFill>
                  <a:srgbClr val="DDF53D"/>
                </a:solidFill>
              </a:rPr>
              <a:t>	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dirty="0">
                <a:solidFill>
                  <a:srgbClr val="DDF53D"/>
                </a:solidFill>
              </a:rPr>
              <a:t>China	</a:t>
            </a:r>
            <a:r>
              <a:rPr lang="en-US" dirty="0" err="1">
                <a:solidFill>
                  <a:srgbClr val="DDF53D"/>
                </a:solidFill>
              </a:rPr>
              <a:t>Wukong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Haiyan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Haishen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Dianmu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Haitang</a:t>
            </a:r>
            <a:r>
              <a:rPr lang="en-US" dirty="0">
                <a:solidFill>
                  <a:srgbClr val="DDF53D"/>
                </a:solidFill>
              </a:rPr>
              <a:t>	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dirty="0">
                <a:solidFill>
                  <a:srgbClr val="DDF53D"/>
                </a:solidFill>
              </a:rPr>
              <a:t>DPR Korea	</a:t>
            </a:r>
            <a:r>
              <a:rPr lang="en-US" dirty="0" err="1">
                <a:solidFill>
                  <a:srgbClr val="DDF53D"/>
                </a:solidFill>
              </a:rPr>
              <a:t>Sonamu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Podul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Noul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Mindule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Nalgae</a:t>
            </a:r>
            <a:r>
              <a:rPr lang="en-US" dirty="0">
                <a:solidFill>
                  <a:srgbClr val="DDF53D"/>
                </a:solidFill>
              </a:rPr>
              <a:t>	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dirty="0">
                <a:solidFill>
                  <a:srgbClr val="DDF53D"/>
                </a:solidFill>
              </a:rPr>
              <a:t>Hong </a:t>
            </a:r>
            <a:r>
              <a:rPr lang="en-US" dirty="0" smtClean="0">
                <a:solidFill>
                  <a:srgbClr val="DDF53D"/>
                </a:solidFill>
              </a:rPr>
              <a:t>Kong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Shanshan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Lingling</a:t>
            </a:r>
            <a:r>
              <a:rPr lang="en-US" dirty="0">
                <a:solidFill>
                  <a:srgbClr val="DDF53D"/>
                </a:solidFill>
              </a:rPr>
              <a:t>	Dolphin	</a:t>
            </a:r>
            <a:r>
              <a:rPr lang="en-US" dirty="0" err="1">
                <a:solidFill>
                  <a:srgbClr val="DDF53D"/>
                </a:solidFill>
              </a:rPr>
              <a:t>Lionrock</a:t>
            </a:r>
            <a:r>
              <a:rPr lang="en-US" dirty="0">
                <a:solidFill>
                  <a:srgbClr val="DDF53D"/>
                </a:solidFill>
              </a:rPr>
              <a:t>	Banyan	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dirty="0">
                <a:solidFill>
                  <a:srgbClr val="DDF53D"/>
                </a:solidFill>
              </a:rPr>
              <a:t>Japan	</a:t>
            </a:r>
            <a:r>
              <a:rPr lang="en-US" dirty="0" err="1">
                <a:solidFill>
                  <a:srgbClr val="DDF53D"/>
                </a:solidFill>
              </a:rPr>
              <a:t>Yagi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Kajiki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Kujira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Kompasu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Washi</a:t>
            </a:r>
            <a:r>
              <a:rPr lang="en-US" dirty="0">
                <a:solidFill>
                  <a:srgbClr val="DDF53D"/>
                </a:solidFill>
              </a:rPr>
              <a:t>	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dirty="0">
                <a:solidFill>
                  <a:srgbClr val="DDF53D"/>
                </a:solidFill>
              </a:rPr>
              <a:t>Lao PDR	</a:t>
            </a:r>
            <a:r>
              <a:rPr lang="en-US" dirty="0" err="1">
                <a:solidFill>
                  <a:srgbClr val="DDF53D"/>
                </a:solidFill>
              </a:rPr>
              <a:t>Leepi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Faxai</a:t>
            </a:r>
            <a:r>
              <a:rPr lang="en-US" dirty="0">
                <a:solidFill>
                  <a:srgbClr val="DDF53D"/>
                </a:solidFill>
              </a:rPr>
              <a:t>	Chan-</a:t>
            </a:r>
            <a:r>
              <a:rPr lang="en-US" dirty="0" err="1">
                <a:solidFill>
                  <a:srgbClr val="DDF53D"/>
                </a:solidFill>
              </a:rPr>
              <a:t>hom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Namtheun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Pakhar</a:t>
            </a:r>
            <a:r>
              <a:rPr lang="en-US" dirty="0">
                <a:solidFill>
                  <a:srgbClr val="DDF53D"/>
                </a:solidFill>
              </a:rPr>
              <a:t>	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dirty="0">
                <a:solidFill>
                  <a:srgbClr val="DDF53D"/>
                </a:solidFill>
              </a:rPr>
              <a:t>Macau	</a:t>
            </a:r>
            <a:r>
              <a:rPr lang="en-US" dirty="0" err="1">
                <a:solidFill>
                  <a:srgbClr val="DDF53D"/>
                </a:solidFill>
              </a:rPr>
              <a:t>Bebinca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Peipan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Linfa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Malou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Sanvu</a:t>
            </a:r>
            <a:r>
              <a:rPr lang="en-US" dirty="0">
                <a:solidFill>
                  <a:srgbClr val="DDF53D"/>
                </a:solidFill>
              </a:rPr>
              <a:t>	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dirty="0">
                <a:solidFill>
                  <a:srgbClr val="DDF53D"/>
                </a:solidFill>
              </a:rPr>
              <a:t>Malaysia	</a:t>
            </a:r>
            <a:r>
              <a:rPr lang="en-US" dirty="0" err="1">
                <a:solidFill>
                  <a:srgbClr val="DDF53D"/>
                </a:solidFill>
              </a:rPr>
              <a:t>Rumbia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Tapah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Nangka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Meranti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Mawar</a:t>
            </a:r>
            <a:r>
              <a:rPr lang="en-US" dirty="0">
                <a:solidFill>
                  <a:srgbClr val="DDF53D"/>
                </a:solidFill>
              </a:rPr>
              <a:t>	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dirty="0">
                <a:solidFill>
                  <a:srgbClr val="DDF53D"/>
                </a:solidFill>
              </a:rPr>
              <a:t>Micronesia	</a:t>
            </a:r>
            <a:r>
              <a:rPr lang="en-US" dirty="0" err="1">
                <a:solidFill>
                  <a:srgbClr val="DDF53D"/>
                </a:solidFill>
              </a:rPr>
              <a:t>Soulik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Mitag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Soudelor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Fanapi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Guchol</a:t>
            </a:r>
            <a:r>
              <a:rPr lang="en-US" dirty="0">
                <a:solidFill>
                  <a:srgbClr val="DDF53D"/>
                </a:solidFill>
              </a:rPr>
              <a:t>	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dirty="0">
                <a:solidFill>
                  <a:srgbClr val="DDF53D"/>
                </a:solidFill>
              </a:rPr>
              <a:t>Philippines	</a:t>
            </a:r>
            <a:r>
              <a:rPr lang="en-US" dirty="0" err="1">
                <a:solidFill>
                  <a:srgbClr val="DDF53D"/>
                </a:solidFill>
              </a:rPr>
              <a:t>Cimaron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Hagibis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Molave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Malakas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Talim</a:t>
            </a:r>
            <a:r>
              <a:rPr lang="en-US" dirty="0">
                <a:solidFill>
                  <a:srgbClr val="DDF53D"/>
                </a:solidFill>
              </a:rPr>
              <a:t>	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dirty="0">
                <a:solidFill>
                  <a:srgbClr val="DDF53D"/>
                </a:solidFill>
              </a:rPr>
              <a:t>RO Korea	</a:t>
            </a:r>
            <a:r>
              <a:rPr lang="en-US" dirty="0" err="1">
                <a:solidFill>
                  <a:srgbClr val="DDF53D"/>
                </a:solidFill>
              </a:rPr>
              <a:t>Jebi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Neoguri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Goni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Megi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Doksuri</a:t>
            </a:r>
            <a:r>
              <a:rPr lang="en-US" dirty="0">
                <a:solidFill>
                  <a:srgbClr val="DDF53D"/>
                </a:solidFill>
              </a:rPr>
              <a:t>	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dirty="0">
                <a:solidFill>
                  <a:srgbClr val="DDF53D"/>
                </a:solidFill>
              </a:rPr>
              <a:t>Thailand	</a:t>
            </a:r>
            <a:r>
              <a:rPr lang="en-US" dirty="0" err="1">
                <a:solidFill>
                  <a:srgbClr val="DDF53D"/>
                </a:solidFill>
              </a:rPr>
              <a:t>Mangkhut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Rammasun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Morakot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Chaba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Khanun</a:t>
            </a:r>
            <a:r>
              <a:rPr lang="en-US" dirty="0">
                <a:solidFill>
                  <a:srgbClr val="DDF53D"/>
                </a:solidFill>
              </a:rPr>
              <a:t>	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dirty="0">
                <a:solidFill>
                  <a:srgbClr val="DDF53D"/>
                </a:solidFill>
              </a:rPr>
              <a:t>U.S.A.	</a:t>
            </a:r>
            <a:r>
              <a:rPr lang="en-US" dirty="0" err="1">
                <a:solidFill>
                  <a:srgbClr val="DDF53D"/>
                </a:solidFill>
              </a:rPr>
              <a:t>Utor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Matmo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Etau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Aere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Vicete</a:t>
            </a:r>
            <a:r>
              <a:rPr lang="en-US" dirty="0">
                <a:solidFill>
                  <a:srgbClr val="DDF53D"/>
                </a:solidFill>
              </a:rPr>
              <a:t>	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US" dirty="0">
                <a:solidFill>
                  <a:srgbClr val="DDF53D"/>
                </a:solidFill>
              </a:rPr>
              <a:t>Vietnam	</a:t>
            </a:r>
            <a:r>
              <a:rPr lang="en-US" dirty="0" err="1">
                <a:solidFill>
                  <a:srgbClr val="DDF53D"/>
                </a:solidFill>
              </a:rPr>
              <a:t>Trami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Halong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Vamco</a:t>
            </a:r>
            <a:r>
              <a:rPr lang="en-US" dirty="0"/>
              <a:t>	</a:t>
            </a:r>
            <a:r>
              <a:rPr lang="en-US" dirty="0" err="1">
                <a:solidFill>
                  <a:srgbClr val="DDF53D"/>
                </a:solidFill>
              </a:rPr>
              <a:t>Songda</a:t>
            </a:r>
            <a:r>
              <a:rPr lang="en-US" dirty="0">
                <a:solidFill>
                  <a:srgbClr val="DDF53D"/>
                </a:solidFill>
              </a:rPr>
              <a:t>	</a:t>
            </a:r>
            <a:r>
              <a:rPr lang="en-US" dirty="0" err="1">
                <a:solidFill>
                  <a:srgbClr val="DDF53D"/>
                </a:solidFill>
              </a:rPr>
              <a:t>Saola</a:t>
            </a:r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748578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basins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0"/>
            <a:ext cx="7807684" cy="42195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Naming systems adopted for </a:t>
            </a:r>
          </a:p>
          <a:p>
            <a:r>
              <a:rPr lang="en-US" sz="2400" dirty="0" smtClean="0">
                <a:solidFill>
                  <a:srgbClr val="DDF53D"/>
                </a:solidFill>
              </a:rPr>
              <a:t>Southern Indian Ocean </a:t>
            </a:r>
          </a:p>
          <a:p>
            <a:r>
              <a:rPr lang="en-US" sz="2400" dirty="0" smtClean="0">
                <a:solidFill>
                  <a:srgbClr val="DDF53D"/>
                </a:solidFill>
              </a:rPr>
              <a:t>Port Moresby, PNG</a:t>
            </a:r>
          </a:p>
          <a:p>
            <a:r>
              <a:rPr lang="en-US" sz="2400" dirty="0" smtClean="0">
                <a:solidFill>
                  <a:srgbClr val="DDF53D"/>
                </a:solidFill>
              </a:rPr>
              <a:t>Fiji</a:t>
            </a:r>
          </a:p>
          <a:p>
            <a:r>
              <a:rPr lang="en-US" sz="2400" dirty="0" smtClean="0">
                <a:solidFill>
                  <a:srgbClr val="DDF53D"/>
                </a:solidFill>
              </a:rPr>
              <a:t>Indonesia </a:t>
            </a:r>
          </a:p>
          <a:p>
            <a:r>
              <a:rPr lang="en-US" sz="2400" dirty="0" smtClean="0">
                <a:solidFill>
                  <a:srgbClr val="DDF53D"/>
                </a:solidFill>
              </a:rPr>
              <a:t>Northern Indian Ocean </a:t>
            </a:r>
          </a:p>
        </p:txBody>
      </p:sp>
    </p:spTree>
    <p:extLst>
      <p:ext uri="{BB962C8B-B14F-4D97-AF65-F5344CB8AC3E}">
        <p14:creationId xmlns:p14="http://schemas.microsoft.com/office/powerpoint/2010/main" val="146569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347" y="590550"/>
            <a:ext cx="4300676" cy="1162050"/>
          </a:xfrm>
        </p:spPr>
        <p:txBody>
          <a:bodyPr/>
          <a:lstStyle/>
          <a:p>
            <a:r>
              <a:rPr lang="en-US" dirty="0" smtClean="0"/>
              <a:t>2012 Winter storms</a:t>
            </a:r>
            <a:endParaRPr lang="en-US" dirty="0"/>
          </a:p>
        </p:txBody>
      </p:sp>
      <p:pic>
        <p:nvPicPr>
          <p:cNvPr id="5" name="Content Placeholder 4" descr="TWCwinterStorms.tif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9" t="28800" r="12999" b="-613"/>
          <a:stretch/>
        </p:blipFill>
        <p:spPr>
          <a:xfrm>
            <a:off x="4594225" y="1804223"/>
            <a:ext cx="3707004" cy="3042406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 algn="l">
              <a:buFont typeface="Arial"/>
              <a:buChar char="•"/>
            </a:pPr>
            <a:r>
              <a:rPr lang="en-US" dirty="0" smtClean="0"/>
              <a:t>The Weather Channel proposes naming winter storms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Use primarily drawn from classical Greek and Roman literature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Inconsistent and oddball names </a:t>
            </a:r>
            <a:r>
              <a:rPr lang="en-US" dirty="0" smtClean="0"/>
              <a:t>too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No ‘buy in’ from National Weather Service on using TWC’s names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686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b="37200"/>
          <a:stretch/>
        </p:blipFill>
        <p:spPr>
          <a:xfrm flipH="1">
            <a:off x="596900" y="1530350"/>
            <a:ext cx="3657600" cy="36576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All roads lead </a:t>
            </a:r>
            <a:r>
              <a:rPr lang="en-US" dirty="0" smtClean="0"/>
              <a:t>from </a:t>
            </a:r>
            <a:r>
              <a:rPr lang="en-US" dirty="0" err="1" smtClean="0"/>
              <a:t>Wragge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Western Pacific naming inaugurated in 1944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Atlantic naming inaugurated in 1947</a:t>
            </a:r>
          </a:p>
          <a:p>
            <a:pPr marL="742950" lvl="1" indent="-285750">
              <a:buSzPct val="90000"/>
              <a:buFont typeface="Wingdings" charset="2"/>
              <a:buChar char="v"/>
            </a:pPr>
            <a:r>
              <a:rPr lang="en-US" dirty="0" smtClean="0"/>
              <a:t>Made public due to 3 hurricanes in 1950</a:t>
            </a:r>
          </a:p>
          <a:p>
            <a:pPr marL="742950" lvl="1" indent="-285750">
              <a:buSzPct val="90000"/>
              <a:buFont typeface="Wingdings" charset="2"/>
              <a:buChar char="v"/>
            </a:pPr>
            <a:r>
              <a:rPr lang="en-US" dirty="0" smtClean="0"/>
              <a:t>First used in press in 1951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564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8246" y="945000"/>
            <a:ext cx="6762749" cy="797363"/>
          </a:xfrm>
        </p:spPr>
        <p:txBody>
          <a:bodyPr/>
          <a:lstStyle/>
          <a:p>
            <a:r>
              <a:rPr lang="en-US" dirty="0" smtClean="0"/>
              <a:t>Philosophical Question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5990" y="2154196"/>
            <a:ext cx="8073125" cy="1752600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>
                <a:solidFill>
                  <a:srgbClr val="DDF53D"/>
                </a:solidFill>
              </a:rPr>
              <a:t>Would we be using personal names for tropical cyclones today if Clement </a:t>
            </a:r>
            <a:r>
              <a:rPr lang="en-US" sz="3200" dirty="0" err="1" smtClean="0">
                <a:solidFill>
                  <a:srgbClr val="DDF53D"/>
                </a:solidFill>
              </a:rPr>
              <a:t>Wragge</a:t>
            </a:r>
            <a:r>
              <a:rPr lang="en-US" sz="3200" dirty="0" smtClean="0">
                <a:solidFill>
                  <a:srgbClr val="DDF53D"/>
                </a:solidFill>
              </a:rPr>
              <a:t> hadn’t initiated the practice, or would we have adopted another (less colorful) identification scheme?</a:t>
            </a:r>
            <a:endParaRPr lang="en-US" sz="3200" dirty="0">
              <a:solidFill>
                <a:srgbClr val="DDF5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474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4825" y="891143"/>
            <a:ext cx="5472794" cy="596529"/>
          </a:xfrm>
        </p:spPr>
        <p:txBody>
          <a:bodyPr/>
          <a:lstStyle/>
          <a:p>
            <a:r>
              <a:rPr lang="en-US" sz="24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Telegraphy modernizes meteorology</a:t>
            </a:r>
            <a:endParaRPr lang="en-US" sz="24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08048" y="1644886"/>
            <a:ext cx="3657600" cy="3810000"/>
          </a:xfrm>
        </p:spPr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Allowed central collection of simultaneous weather observations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Patterns of high and low pressure and their associated weather recognized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Forecast of future patterns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Instant dissemination of the forecast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4756" y="1600199"/>
            <a:ext cx="2260600" cy="372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052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Revolution">
  <a:themeElements>
    <a:clrScheme name="Revolution">
      <a:dk1>
        <a:sysClr val="windowText" lastClr="000000"/>
      </a:dk1>
      <a:lt1>
        <a:sysClr val="window" lastClr="FFFFFF"/>
      </a:lt1>
      <a:dk2>
        <a:srgbClr val="1B3861"/>
      </a:dk2>
      <a:lt2>
        <a:srgbClr val="38ABED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Revolution">
      <a: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0800000">
              <a:srgbClr val="808080">
                <a:alpha val="75000"/>
              </a:srgbClr>
            </a:innerShdw>
          </a:effectLst>
        </a:effectStyle>
        <a:effectStyle>
          <a:effectLst>
            <a:innerShdw blurRad="50800" dist="25400" dir="13500000">
              <a:srgbClr val="808080">
                <a:alpha val="75000"/>
              </a:srgbClr>
            </a:innerShdw>
            <a:outerShdw blurRad="63500" dist="50800" dir="5400000" algn="br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1400000"/>
            </a:lightRig>
          </a:scene3d>
          <a:sp3d contourW="12700" prstMaterial="softmetal">
            <a:bevelT w="63500" h="254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Revolution.thmx</Template>
  <TotalTime>9516</TotalTime>
  <Words>5256</Words>
  <Application>Microsoft Macintosh PowerPoint</Application>
  <PresentationFormat>On-screen Show (4:3)</PresentationFormat>
  <Paragraphs>1105</Paragraphs>
  <Slides>84</Slides>
  <Notes>68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85" baseType="lpstr">
      <vt:lpstr>Revolution</vt:lpstr>
      <vt:lpstr>They Called the Wind Mahina</vt:lpstr>
      <vt:lpstr>Motivation</vt:lpstr>
      <vt:lpstr>PowerPoint Presentation</vt:lpstr>
      <vt:lpstr>Derivation of the word “hurricane”</vt:lpstr>
      <vt:lpstr>Mayan trade routes</vt:lpstr>
      <vt:lpstr>Mayan trade routes</vt:lpstr>
      <vt:lpstr>PowerPoint Presentation</vt:lpstr>
      <vt:lpstr>Early hurricane designations</vt:lpstr>
      <vt:lpstr>Telegraphy modernizes meteorology</vt:lpstr>
      <vt:lpstr>Telegraphy modernizes meteorology</vt:lpstr>
      <vt:lpstr>Australia</vt:lpstr>
      <vt:lpstr>Australia</vt:lpstr>
      <vt:lpstr>Clement L. Wragge</vt:lpstr>
      <vt:lpstr>Clement L. Wragge</vt:lpstr>
      <vt:lpstr>Clement L. Wragge</vt:lpstr>
      <vt:lpstr>Clement L. Wragge</vt:lpstr>
      <vt:lpstr>Clement L. Wragge</vt:lpstr>
      <vt:lpstr>Clement L. Wragge</vt:lpstr>
      <vt:lpstr>Clement L. Wragge</vt:lpstr>
      <vt:lpstr>Cyclone Mahina 1899</vt:lpstr>
      <vt:lpstr>Australia United 1901</vt:lpstr>
      <vt:lpstr>Australia United 1901</vt:lpstr>
      <vt:lpstr>Clement L. Wragge</vt:lpstr>
      <vt:lpstr>Alfred H. B. Conroy</vt:lpstr>
      <vt:lpstr>Clement L. Wragge</vt:lpstr>
      <vt:lpstr>Clement L. Wragge</vt:lpstr>
      <vt:lpstr>Alfred H. B. Conroy</vt:lpstr>
      <vt:lpstr>Clement L. Wragge</vt:lpstr>
      <vt:lpstr>Henry A. Hunt</vt:lpstr>
      <vt:lpstr>Gone but not forgotten</vt:lpstr>
      <vt:lpstr>Gone but not forgotten</vt:lpstr>
      <vt:lpstr>George R. Stewart</vt:lpstr>
      <vt:lpstr>George R. Stewart</vt:lpstr>
      <vt:lpstr>“Storm”</vt:lpstr>
      <vt:lpstr>World War II</vt:lpstr>
      <vt:lpstr>Institute of Tropical Meteorology</vt:lpstr>
      <vt:lpstr>Saipan</vt:lpstr>
      <vt:lpstr>Saipan</vt:lpstr>
      <vt:lpstr>Typhoon Cobra</vt:lpstr>
      <vt:lpstr>West Pacific 1945</vt:lpstr>
      <vt:lpstr>West Pacific 1945</vt:lpstr>
      <vt:lpstr>West Pacific 1945</vt:lpstr>
      <vt:lpstr>West Pacific 1945</vt:lpstr>
      <vt:lpstr>West Pacific 1945</vt:lpstr>
      <vt:lpstr>West Pacific 1945</vt:lpstr>
      <vt:lpstr>Typhoon Louise 1945</vt:lpstr>
      <vt:lpstr>Atlantic 1945 </vt:lpstr>
      <vt:lpstr>Atlantic 1946 </vt:lpstr>
      <vt:lpstr>Atlantic 1947 </vt:lpstr>
      <vt:lpstr>Atlantic 1947 </vt:lpstr>
      <vt:lpstr>Atlantic 1947 </vt:lpstr>
      <vt:lpstr>Re-issue of “Storm”</vt:lpstr>
      <vt:lpstr>“Paint Your Wagon”</vt:lpstr>
      <vt:lpstr>“They Call the Wind Maria”</vt:lpstr>
      <vt:lpstr>“Paint Your Wagon”</vt:lpstr>
      <vt:lpstr>“A Storm Called Maria”</vt:lpstr>
      <vt:lpstr>1950 Hurricane Season</vt:lpstr>
      <vt:lpstr>1951 Hurricane Season</vt:lpstr>
      <vt:lpstr>1952 Hurricane Season</vt:lpstr>
      <vt:lpstr>1953-4 Hurricane Seasons</vt:lpstr>
      <vt:lpstr>1954 Hurricane Season</vt:lpstr>
      <vt:lpstr>1955 Hurricane Season</vt:lpstr>
      <vt:lpstr>1960 Hurricane Season</vt:lpstr>
      <vt:lpstr>1960 Hurricane Season</vt:lpstr>
      <vt:lpstr>1963</vt:lpstr>
      <vt:lpstr>1965 Hurricane Season</vt:lpstr>
      <vt:lpstr>1965 Hurricane Season</vt:lpstr>
      <vt:lpstr>1969 Hurricane Season</vt:lpstr>
      <vt:lpstr>1969 Hurricane Season</vt:lpstr>
      <vt:lpstr>1971 Hurricane Season</vt:lpstr>
      <vt:lpstr>1971 Hurricane Season</vt:lpstr>
      <vt:lpstr>Roxcy Bolton</vt:lpstr>
      <vt:lpstr>1975 Down Under</vt:lpstr>
      <vt:lpstr>1975 Down Under</vt:lpstr>
      <vt:lpstr>1977 WMO Region IV</vt:lpstr>
      <vt:lpstr>Juanita Kreps</vt:lpstr>
      <vt:lpstr>1979 Hurricane Season</vt:lpstr>
      <vt:lpstr>1979 Typhoon Season</vt:lpstr>
      <vt:lpstr>1980 Central Pacific Hurricane Season</vt:lpstr>
      <vt:lpstr>2000 Typhoon Season</vt:lpstr>
      <vt:lpstr>Other basins</vt:lpstr>
      <vt:lpstr>2012 Winter storms</vt:lpstr>
      <vt:lpstr>Conclusions</vt:lpstr>
      <vt:lpstr>Philosophical Question</vt:lpstr>
    </vt:vector>
  </TitlesOfParts>
  <Company>USDC/NOAA/AOML/HRD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Office 2004 Test Drive User</dc:creator>
  <cp:lastModifiedBy>Office 2004 Test Drive User</cp:lastModifiedBy>
  <cp:revision>143</cp:revision>
  <dcterms:created xsi:type="dcterms:W3CDTF">2012-10-10T13:05:22Z</dcterms:created>
  <dcterms:modified xsi:type="dcterms:W3CDTF">2013-02-04T14:13:46Z</dcterms:modified>
</cp:coreProperties>
</file>