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tiff" ContentType="image/tiff"/>
  <Default Extension="rels" ContentType="application/vnd.openxmlformats-package.relationships+xml"/>
  <Default Extension="tif" ContentType="image/tiff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971" r:id="rId1"/>
  </p:sldMasterIdLst>
  <p:notesMasterIdLst>
    <p:notesMasterId r:id="rId3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5" r:id="rId20"/>
    <p:sldId id="274" r:id="rId21"/>
    <p:sldId id="276" r:id="rId22"/>
    <p:sldId id="277" r:id="rId23"/>
    <p:sldId id="280" r:id="rId24"/>
    <p:sldId id="278" r:id="rId25"/>
    <p:sldId id="279" r:id="rId26"/>
    <p:sldId id="290" r:id="rId27"/>
    <p:sldId id="291" r:id="rId28"/>
    <p:sldId id="282" r:id="rId29"/>
    <p:sldId id="285" r:id="rId30"/>
    <p:sldId id="281" r:id="rId31"/>
    <p:sldId id="284" r:id="rId32"/>
    <p:sldId id="283" r:id="rId33"/>
    <p:sldId id="287" r:id="rId34"/>
    <p:sldId id="288" r:id="rId35"/>
    <p:sldId id="286" r:id="rId36"/>
    <p:sldId id="289" r:id="rId3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23" d="100"/>
          <a:sy n="123" d="100"/>
        </p:scale>
        <p:origin x="-824" y="-8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notesMaster" Target="notesMasters/notesMaster1.xml"/><Relationship Id="rId39" Type="http://schemas.openxmlformats.org/officeDocument/2006/relationships/printerSettings" Target="printerSettings/printerSettings1.bin"/><Relationship Id="rId40" Type="http://schemas.openxmlformats.org/officeDocument/2006/relationships/presProps" Target="presProps.xml"/><Relationship Id="rId41" Type="http://schemas.openxmlformats.org/officeDocument/2006/relationships/viewProps" Target="viewProps.xml"/><Relationship Id="rId42" Type="http://schemas.openxmlformats.org/officeDocument/2006/relationships/theme" Target="theme/theme1.xml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F4CEF2-8AB5-2042-9955-D1D769BF4A06}" type="datetimeFigureOut">
              <a:rPr lang="en-US" smtClean="0"/>
              <a:t>3/18/16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807119-77F1-2A4C-B6DD-AB803B3E96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41531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CAEC =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Cuerpo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de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Aviación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del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Ejército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de Cuba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USAAF = United States Army Air Force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807119-77F1-2A4C-B6DD-AB803B3E96D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93490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Aviation Building near Miami International.</a:t>
            </a:r>
            <a:r>
              <a:rPr lang="en-US" baseline="0" dirty="0" smtClean="0"/>
              <a:t>  Known as the ‘chicken coop’ because it at one time housed birds.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807119-77F1-2A4C-B6DD-AB803B3E96D6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00922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807119-77F1-2A4C-B6DD-AB803B3E96D6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009220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And now</a:t>
            </a:r>
            <a:r>
              <a:rPr lang="en-US" baseline="0" dirty="0" smtClean="0"/>
              <a:t> a brief word about bureaucracy</a:t>
            </a:r>
            <a:r>
              <a:rPr lang="is-IS" baseline="0" dirty="0" smtClean="0"/>
              <a:t>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807119-77F1-2A4C-B6DD-AB803B3E96D6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037609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Saharan</a:t>
            </a:r>
            <a:r>
              <a:rPr lang="en-US" baseline="0" dirty="0" smtClean="0"/>
              <a:t> Air Layer outbreak: 02 Aug 2013</a:t>
            </a:r>
          </a:p>
          <a:p>
            <a:r>
              <a:rPr lang="en-US" baseline="0" dirty="0" smtClean="0"/>
              <a:t>	-click next to loop the images</a:t>
            </a:r>
          </a:p>
          <a:p>
            <a:r>
              <a:rPr lang="en-US" baseline="0" dirty="0" smtClean="0"/>
              <a:t>	-uses the </a:t>
            </a:r>
            <a:r>
              <a:rPr lang="en-US" baseline="0" dirty="0" err="1" smtClean="0"/>
              <a:t>Meteosat</a:t>
            </a:r>
            <a:r>
              <a:rPr lang="en-US" baseline="0" dirty="0" smtClean="0"/>
              <a:t> split window channels (11 and 12 microns to track the SAL’s dry and possibly dusty air</a:t>
            </a:r>
          </a:p>
          <a:p>
            <a:r>
              <a:rPr lang="en-US" baseline="0" dirty="0" smtClean="0"/>
              <a:t>	-this was an exceptionally large SAL outbreak</a:t>
            </a:r>
          </a:p>
          <a:p>
            <a:r>
              <a:rPr lang="en-US" baseline="0" dirty="0" smtClean="0"/>
              <a:t>	-this imagery was part of the GOES-R proving ground demonstration at NHC for the past few years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807119-77F1-2A4C-B6DD-AB803B3E96D6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915485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TC diurnal</a:t>
            </a:r>
            <a:r>
              <a:rPr lang="en-US" baseline="0" dirty="0" smtClean="0"/>
              <a:t> cycle for 2005 Hurricane Emily (Cat 4)</a:t>
            </a:r>
          </a:p>
          <a:p>
            <a:r>
              <a:rPr lang="en-US" baseline="0" dirty="0" smtClean="0"/>
              <a:t>	-IR on the left, 6 </a:t>
            </a:r>
            <a:r>
              <a:rPr lang="en-US" baseline="0" dirty="0" err="1" smtClean="0"/>
              <a:t>hr</a:t>
            </a:r>
            <a:r>
              <a:rPr lang="en-US" baseline="0" dirty="0" smtClean="0"/>
              <a:t> IR temperature trend on the right</a:t>
            </a:r>
          </a:p>
          <a:p>
            <a:r>
              <a:rPr lang="en-US" baseline="0" dirty="0" smtClean="0"/>
              <a:t>	-for the differencing imagery, the yellows to pinks show trends of IR cooling and let us track diurnal pulses as they move away from the storm</a:t>
            </a:r>
          </a:p>
          <a:p>
            <a:r>
              <a:rPr lang="en-US" baseline="0" dirty="0" smtClean="0"/>
              <a:t>	-diurnal pulses form in/near the inner core each night around sunset and steadily propagate away from the storm overnight, reaching radii of 400-500 km by the following afternoon (local time)</a:t>
            </a:r>
          </a:p>
          <a:p>
            <a:r>
              <a:rPr lang="en-US" baseline="0" dirty="0" smtClean="0"/>
              <a:t>	-click next &gt;&gt; the IR image will animate…notice how the storm rapidly expands over time.  The storm looks a bit shabby as it goes expands</a:t>
            </a:r>
          </a:p>
          <a:p>
            <a:r>
              <a:rPr lang="en-US" baseline="0" dirty="0" smtClean="0"/>
              <a:t>	-click next &gt;&gt; not the IR temp trend imagery loops…notice the cool ring in the IR steadily expanding outward over time.  This diurnal pulse is right on the diurnal clock.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807119-77F1-2A4C-B6DD-AB803B3E96D6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1313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807119-77F1-2A4C-B6DD-AB803B3E96D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9349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Earl W. Barrett, W. Ferguson Hall, and Lester F. Hubert</a:t>
            </a:r>
            <a:r>
              <a:rPr lang="en-US" dirty="0" smtClean="0">
                <a:effectLst/>
              </a:rPr>
              <a:t> UChicago grad students on Project </a:t>
            </a:r>
            <a:r>
              <a:rPr lang="en-US" dirty="0" err="1" smtClean="0">
                <a:effectLst/>
              </a:rPr>
              <a:t>Tyrena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807119-77F1-2A4C-B6DD-AB803B3E96D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58596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807119-77F1-2A4C-B6DD-AB803B3E96D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58596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smtClean="0"/>
              <a:t>HUGO stands for Highly Unusual Geophysical Operation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807119-77F1-2A4C-B6DD-AB803B3E96D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69730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Art </a:t>
            </a:r>
            <a:r>
              <a:rPr lang="en-US" dirty="0" err="1" smtClean="0"/>
              <a:t>Yeomans</a:t>
            </a:r>
            <a:r>
              <a:rPr lang="en-US" dirty="0" smtClean="0"/>
              <a:t> directed</a:t>
            </a:r>
            <a:r>
              <a:rPr lang="en-US" baseline="0" dirty="0" smtClean="0"/>
              <a:t> operations and Art Johnson ran the data collection and processing side.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807119-77F1-2A4C-B6DD-AB803B3E96D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00922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Hurricane Helene saw successful deployment of hurricane beacon.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807119-77F1-2A4C-B6DD-AB803B3E96D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00922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Panel led by Eric Palmen</a:t>
            </a:r>
            <a:r>
              <a:rPr lang="en-US" baseline="0" dirty="0" smtClean="0"/>
              <a:t> and contained other meteorological luminaries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807119-77F1-2A4C-B6DD-AB803B3E96D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00922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Simpson</a:t>
            </a:r>
            <a:r>
              <a:rPr lang="en-US" baseline="0" dirty="0" smtClean="0"/>
              <a:t> resumed studies for doctorate that were postponed during WWII.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807119-77F1-2A4C-B6DD-AB803B3E96D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00922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429064" y="3337560"/>
            <a:ext cx="6480048" cy="2301240"/>
          </a:xfrm>
        </p:spPr>
        <p:txBody>
          <a:bodyPr rIns="45720" anchor="t"/>
          <a:lstStyle>
            <a:lvl1pPr algn="r">
              <a:defRPr lang="en-US" b="1" cap="all" baseline="0" dirty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433050" y="1544812"/>
            <a:ext cx="6480048" cy="1752600"/>
          </a:xfrm>
        </p:spPr>
        <p:txBody>
          <a:bodyPr tIns="0" rIns="45720" bIns="0" anchor="b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A0C47-018D-4460-B945-BFF7981B6CA6}" type="datetimeFigureOut">
              <a:rPr lang="en-US" smtClean="0"/>
              <a:t>3/18/16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F5A0A-F6FC-4FFD-9B49-0DA8697211D9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DD973-4792-F943-AD9F-754ADB79A0A5}" type="datetimeFigureOut">
              <a:rPr lang="en-US" smtClean="0"/>
              <a:t>3/18/16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790634-71F7-1343-900B-19308146D30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DD973-4792-F943-AD9F-754ADB79A0A5}" type="datetimeFigureOut">
              <a:rPr lang="en-US" smtClean="0"/>
              <a:t>3/18/16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790634-71F7-1343-900B-19308146D30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DD973-4792-F943-AD9F-754ADB79A0A5}" type="datetimeFigureOut">
              <a:rPr lang="en-US" smtClean="0"/>
              <a:t>3/18/16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790634-71F7-1343-900B-19308146D30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83837"/>
            <a:ext cx="6629400" cy="1826363"/>
          </a:xfrm>
        </p:spPr>
        <p:txBody>
          <a:bodyPr tIns="0" bIns="0" anchor="t"/>
          <a:lstStyle>
            <a:lvl1pPr algn="l">
              <a:buNone/>
              <a:defRPr sz="4200" b="1" cap="none" baseline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485800"/>
            <a:ext cx="6629400" cy="1066688"/>
          </a:xfrm>
        </p:spPr>
        <p:txBody>
          <a:bodyPr lIns="45720" tIns="0" rIns="45720" bIns="0" anchor="b"/>
          <a:lstStyle>
            <a:lvl1pPr marL="0" indent="0" algn="l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A0C47-018D-4460-B945-BFF7981B6CA6}" type="datetimeFigureOut">
              <a:rPr lang="en-US" smtClean="0"/>
              <a:t>3/18/16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F5A0A-F6FC-4FFD-9B49-0DA8697211D9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6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DD973-4792-F943-AD9F-754ADB79A0A5}" type="datetimeFigureOut">
              <a:rPr lang="en-US" smtClean="0"/>
              <a:t>3/18/16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790634-71F7-1343-900B-19308146D30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486400"/>
            <a:ext cx="4040188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5486400"/>
            <a:ext cx="4041775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516912"/>
            <a:ext cx="404018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516912"/>
            <a:ext cx="4041775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DD973-4792-F943-AD9F-754ADB79A0A5}" type="datetimeFigureOut">
              <a:rPr lang="en-US" smtClean="0"/>
              <a:t>3/18/16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790634-71F7-1343-900B-19308146D30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7470648" cy="1143000"/>
          </a:xfrm>
        </p:spPr>
        <p:txBody>
          <a:bodyPr anchor="ctr"/>
          <a:lstStyle>
            <a:lvl1pPr algn="l">
              <a:defRPr sz="460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DD973-4792-F943-AD9F-754ADB79A0A5}" type="datetimeFigureOut">
              <a:rPr lang="en-US" smtClean="0"/>
              <a:t>3/18/16</a:t>
            </a:fld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7790634-71F7-1343-900B-19308146D308}" type="slidenum">
              <a:rPr lang="en-US" smtClean="0"/>
              <a:t>‹#›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DD973-4792-F943-AD9F-754ADB79A0A5}" type="datetimeFigureOut">
              <a:rPr lang="en-US" smtClean="0"/>
              <a:t>3/18/16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790634-71F7-1343-900B-19308146D30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85528"/>
            <a:ext cx="3200400" cy="730250"/>
          </a:xfrm>
        </p:spPr>
        <p:txBody>
          <a:bodyPr tIns="0" bIns="0" anchor="t"/>
          <a:lstStyle>
            <a:lvl1pPr algn="l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214424"/>
            <a:ext cx="2743200" cy="914400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70866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DD973-4792-F943-AD9F-754ADB79A0A5}" type="datetimeFigureOut">
              <a:rPr lang="en-US" smtClean="0"/>
              <a:t>3/18/16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156448" y="6422064"/>
            <a:ext cx="762000" cy="365125"/>
          </a:xfrm>
        </p:spPr>
        <p:txBody>
          <a:bodyPr/>
          <a:lstStyle/>
          <a:p>
            <a:fld id="{17790634-71F7-1343-900B-19308146D30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56732" y="1705709"/>
            <a:ext cx="3053868" cy="1253808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65628" y="1019907"/>
            <a:ext cx="4114800" cy="4114800"/>
          </a:xfrm>
          <a:prstGeom prst="ellipse">
            <a:avLst/>
          </a:prstGeom>
          <a:solidFill>
            <a:schemeClr val="bg2">
              <a:shade val="50000"/>
            </a:schemeClr>
          </a:solidFill>
          <a:ln w="50800" cap="flat">
            <a:solidFill>
              <a:schemeClr val="bg2"/>
            </a:solidFill>
            <a:miter lim="800000"/>
          </a:ln>
          <a:effectLst>
            <a:outerShdw blurRad="152000" dist="345000" dir="5400000" sx="-80000" sy="-18000" rotWithShape="0">
              <a:srgbClr val="000000">
                <a:alpha val="25000"/>
              </a:srgbClr>
            </a:outerShdw>
          </a:effectLst>
          <a:scene3d>
            <a:camera prst="orthographicFront"/>
            <a:lightRig rig="contrasting" dir="t">
              <a:rot lat="0" lon="0" rev="2400000"/>
            </a:lightRig>
          </a:scene3d>
          <a:sp3d contourW="7620">
            <a:bevelT w="63500" h="63500"/>
            <a:contourClr>
              <a:schemeClr val="bg2">
                <a:shade val="50000"/>
              </a:schemeClr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Drag picture to placeholder or click icon to add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556734" y="2998765"/>
            <a:ext cx="3053866" cy="2663482"/>
          </a:xfrm>
        </p:spPr>
        <p:txBody>
          <a:bodyPr lIns="45720" rIns="45720"/>
          <a:lstStyle>
            <a:lvl1pPr marL="0" indent="0">
              <a:buFontTx/>
              <a:buNone/>
              <a:defRPr sz="12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422064"/>
            <a:ext cx="2133600" cy="365125"/>
          </a:xfrm>
        </p:spPr>
        <p:txBody>
          <a:bodyPr/>
          <a:lstStyle/>
          <a:p>
            <a:fld id="{BC4DD973-4792-F943-AD9F-754ADB79A0A5}" type="datetimeFigureOut">
              <a:rPr lang="en-US" smtClean="0"/>
              <a:t>3/18/16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790634-71F7-1343-900B-19308146D30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11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Freeform 15"/>
          <p:cNvSpPr>
            <a:spLocks/>
          </p:cNvSpPr>
          <p:nvPr/>
        </p:nvSpPr>
        <p:spPr bwMode="auto">
          <a:xfrm>
            <a:off x="7315200" y="0"/>
            <a:ext cx="1828800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2082" y="1734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422064"/>
            <a:ext cx="2133600" cy="365125"/>
          </a:xfrm>
          <a:prstGeom prst="rect">
            <a:avLst/>
          </a:prstGeom>
        </p:spPr>
        <p:txBody>
          <a:bodyPr vert="horz" bIns="0" anchor="b"/>
          <a:lstStyle>
            <a:lvl1pPr algn="l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BC4DD973-4792-F943-AD9F-754ADB79A0A5}" type="datetimeFigureOut">
              <a:rPr lang="en-US" smtClean="0"/>
              <a:t>3/18/16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3124200" y="6422064"/>
            <a:ext cx="2895600" cy="365125"/>
          </a:xfrm>
          <a:prstGeom prst="rect">
            <a:avLst/>
          </a:prstGeom>
        </p:spPr>
        <p:txBody>
          <a:bodyPr vert="horz" lIns="0" rIns="0" bIns="0" anchor="b"/>
          <a:lstStyle>
            <a:lvl1pPr algn="ct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153400" y="6422064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17790634-71F7-1343-900B-19308146D308}" type="slidenum">
              <a:rPr lang="en-US" smtClean="0"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972" r:id="rId1"/>
    <p:sldLayoutId id="2147483973" r:id="rId2"/>
    <p:sldLayoutId id="2147483974" r:id="rId3"/>
    <p:sldLayoutId id="2147483975" r:id="rId4"/>
    <p:sldLayoutId id="2147483976" r:id="rId5"/>
    <p:sldLayoutId id="2147483977" r:id="rId6"/>
    <p:sldLayoutId id="2147483978" r:id="rId7"/>
    <p:sldLayoutId id="2147483979" r:id="rId8"/>
    <p:sldLayoutId id="2147483980" r:id="rId9"/>
    <p:sldLayoutId id="2147483981" r:id="rId10"/>
    <p:sldLayoutId id="2147483982" r:id="rId11"/>
  </p:sldLayoutIdLst>
  <p:txStyles>
    <p:titleStyle>
      <a:lvl1pPr algn="l" rtl="0" eaLnBrk="1" latinLnBrk="0" hangingPunct="1">
        <a:spcBef>
          <a:spcPct val="0"/>
        </a:spcBef>
        <a:buNone/>
        <a:defRPr kumimoji="0"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20624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22376" indent="-274320" algn="l" rtl="0" eaLnBrk="1" latinLnBrk="0" hangingPunct="1">
        <a:spcBef>
          <a:spcPct val="20000"/>
        </a:spcBef>
        <a:buClr>
          <a:schemeClr val="accent1"/>
        </a:buClr>
        <a:buSzPct val="90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56032" algn="l" rtl="0" eaLnBrk="1" latinLnBrk="0" hangingPunct="1">
        <a:spcBef>
          <a:spcPct val="20000"/>
        </a:spcBef>
        <a:buClr>
          <a:schemeClr val="accent2"/>
        </a:buClr>
        <a:buSzPct val="85000"/>
        <a:buFont typeface="Arial"/>
        <a:buChar char="○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37744" algn="l" rtl="0" eaLnBrk="1" latinLnBrk="0" hangingPunct="1">
        <a:spcBef>
          <a:spcPct val="20000"/>
        </a:spcBef>
        <a:buClr>
          <a:schemeClr val="accent3"/>
        </a:buClr>
        <a:buSzPct val="9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90472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Arial"/>
        <a:buChar char="-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8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8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9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0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1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4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5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ti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gi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Relationship Id="rId3" Type="http://schemas.openxmlformats.org/officeDocument/2006/relationships/image" Target="../media/image21.jp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4" Type="http://schemas.openxmlformats.org/officeDocument/2006/relationships/image" Target="../media/image24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7.tiff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tif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58512" y="1394783"/>
            <a:ext cx="6480048" cy="230124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60 year history of the</a:t>
            </a:r>
            <a:br>
              <a:rPr lang="en-US" sz="3600" dirty="0" smtClean="0"/>
            </a:br>
            <a:r>
              <a:rPr lang="en-US" sz="3600" dirty="0" smtClean="0"/>
              <a:t>Hurricane Research </a:t>
            </a:r>
            <a:r>
              <a:rPr lang="en-US" sz="3600" dirty="0" smtClean="0"/>
              <a:t>Division</a:t>
            </a:r>
            <a:br>
              <a:rPr lang="en-US" sz="3600" dirty="0" smtClean="0"/>
            </a:br>
            <a:r>
              <a:rPr lang="en-US" sz="2400" dirty="0" smtClean="0"/>
              <a:t>Atlantic Oceanographic and meteorological Laboratory</a:t>
            </a:r>
            <a:endParaRPr lang="en-US" sz="2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33050" y="3661556"/>
            <a:ext cx="6480048" cy="1752600"/>
          </a:xfrm>
        </p:spPr>
        <p:txBody>
          <a:bodyPr>
            <a:normAutofit/>
          </a:bodyPr>
          <a:lstStyle/>
          <a:p>
            <a:r>
              <a:rPr lang="en-US" dirty="0" smtClean="0"/>
              <a:t>Neal M. Dorst</a:t>
            </a:r>
          </a:p>
          <a:p>
            <a:r>
              <a:rPr lang="en-US" dirty="0" smtClean="0"/>
              <a:t>National Hurricane Conference</a:t>
            </a:r>
          </a:p>
          <a:p>
            <a:r>
              <a:rPr lang="en-US" dirty="0" smtClean="0"/>
              <a:t>Orlando, FL</a:t>
            </a:r>
          </a:p>
          <a:p>
            <a:r>
              <a:rPr lang="en-US" dirty="0" smtClean="0"/>
              <a:t>March 22, 2016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94175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Shift in emphasis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9464" y="1828800"/>
            <a:ext cx="3735844" cy="4208930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dirty="0" smtClean="0"/>
              <a:t>The Weather Bureau in this era did not engage in much basic research.  Other than the Thunderstorm Project (1946-47) the emphasis was on applied research and instrument innovation.</a:t>
            </a:r>
            <a:endParaRPr lang="en-US" dirty="0"/>
          </a:p>
        </p:txBody>
      </p:sp>
      <p:pic>
        <p:nvPicPr>
          <p:cNvPr id="4" name="Picture 3" descr="Reichelderfe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0551" y="1642997"/>
            <a:ext cx="3346214" cy="421303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639469" y="5926270"/>
            <a:ext cx="27374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Weather Bureau Chief</a:t>
            </a:r>
          </a:p>
          <a:p>
            <a:r>
              <a:rPr lang="en-US" dirty="0" smtClean="0"/>
              <a:t>Dr. Francis Reichelderfer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53544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Shift in emphasis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1047" y="1249255"/>
            <a:ext cx="4470687" cy="5409999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 smtClean="0"/>
              <a:t>Weather Bureau Chief Francis Reichelderfer asks Bob Simpson to expand his previous plans to meet this new demand.</a:t>
            </a:r>
          </a:p>
          <a:p>
            <a:pPr marL="0" indent="0">
              <a:buNone/>
            </a:pPr>
            <a:r>
              <a:rPr lang="en-US" dirty="0" smtClean="0"/>
              <a:t>By 1955, the National Hurricane Research </a:t>
            </a:r>
            <a:r>
              <a:rPr lang="en-US" dirty="0" smtClean="0"/>
              <a:t>Project (NHRP) </a:t>
            </a:r>
            <a:r>
              <a:rPr lang="en-US" dirty="0" smtClean="0"/>
              <a:t>is funded and Reichelderfer selects Simpson to be first director (over Riehl)</a:t>
            </a:r>
            <a:r>
              <a:rPr lang="en-US" dirty="0" smtClean="0"/>
              <a:t>.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The Project is scheduled to last 3 years (1956-58).</a:t>
            </a:r>
            <a:endParaRPr lang="en-US" dirty="0"/>
          </a:p>
        </p:txBody>
      </p:sp>
      <p:pic>
        <p:nvPicPr>
          <p:cNvPr id="4" name="Picture 3" descr="Reichelderfe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0551" y="1642997"/>
            <a:ext cx="3346214" cy="421303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639469" y="5926270"/>
            <a:ext cx="27374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Weather Bureau Chief</a:t>
            </a:r>
          </a:p>
          <a:p>
            <a:r>
              <a:rPr lang="en-US" dirty="0" smtClean="0"/>
              <a:t>Dr. Francis Reichelderfer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2787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National Hurricane Research Project</a:t>
            </a:r>
            <a:endParaRPr lang="en-US" sz="3200" dirty="0"/>
          </a:p>
        </p:txBody>
      </p:sp>
      <p:pic>
        <p:nvPicPr>
          <p:cNvPr id="14" name="Content Placeholder 13"/>
          <p:cNvPicPr>
            <a:picLocks noGrp="1" noChangeAspect="1"/>
          </p:cNvPicPr>
          <p:nvPr>
            <p:ph idx="1"/>
          </p:nvPr>
        </p:nvPicPr>
        <p:blipFill>
          <a:blip r:embed="rId2"/>
          <a:srcRect l="5739" r="5739"/>
          <a:stretch>
            <a:fillRect/>
          </a:stretch>
        </p:blipFill>
        <p:spPr>
          <a:xfrm>
            <a:off x="779463" y="2272752"/>
            <a:ext cx="2144531" cy="2517782"/>
          </a:xfrm>
        </p:spPr>
      </p:pic>
      <p:sp>
        <p:nvSpPr>
          <p:cNvPr id="3" name="Rectangle 2"/>
          <p:cNvSpPr/>
          <p:nvPr/>
        </p:nvSpPr>
        <p:spPr>
          <a:xfrm>
            <a:off x="3132643" y="1995806"/>
            <a:ext cx="5044688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Main Objectives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/>
              <a:t>Investigate disturbances and how they form into hurricanes.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/>
              <a:t>Examine storm structure and formulate an energy budget.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/>
              <a:t>Study cloud formation and rain distribution and possibility of weather modification.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/>
              <a:t>Determine which factors are most important in forecasting the track.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3583838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National Hurricane Research Project</a:t>
            </a:r>
            <a:endParaRPr lang="en-US" sz="3200" dirty="0"/>
          </a:p>
        </p:txBody>
      </p:sp>
      <p:pic>
        <p:nvPicPr>
          <p:cNvPr id="5" name="Content Placeholder 13"/>
          <p:cNvPicPr>
            <a:picLocks noChangeAspect="1"/>
          </p:cNvPicPr>
          <p:nvPr/>
        </p:nvPicPr>
        <p:blipFill>
          <a:blip r:embed="rId3"/>
          <a:srcRect l="5739" r="5739"/>
          <a:stretch>
            <a:fillRect/>
          </a:stretch>
        </p:blipFill>
        <p:spPr>
          <a:xfrm>
            <a:off x="779463" y="2272752"/>
            <a:ext cx="2144531" cy="2517782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42021" y="1600200"/>
            <a:ext cx="5152131" cy="4821593"/>
          </a:xfrm>
        </p:spPr>
        <p:txBody>
          <a:bodyPr>
            <a:normAutofit fontScale="62500" lnSpcReduction="20000"/>
          </a:bodyPr>
          <a:lstStyle/>
          <a:p>
            <a:pPr marL="36576" indent="0">
              <a:buNone/>
            </a:pPr>
            <a:r>
              <a:rPr lang="en-US" sz="3200" dirty="0"/>
              <a:t>Tools available</a:t>
            </a:r>
          </a:p>
          <a:p>
            <a:pPr marL="285750" indent="-285750">
              <a:buFont typeface="Arial"/>
              <a:buChar char="•"/>
            </a:pPr>
            <a:r>
              <a:rPr lang="en-US" sz="3200" dirty="0"/>
              <a:t>Operational base at Morrison Air Field (WPB International)</a:t>
            </a:r>
          </a:p>
          <a:p>
            <a:pPr marL="285750" indent="-285750">
              <a:buFont typeface="Arial"/>
              <a:buChar char="•"/>
            </a:pPr>
            <a:r>
              <a:rPr lang="en-US" sz="3200" dirty="0"/>
              <a:t>Two WB-50s and one WB-47 jet with punch card recorders</a:t>
            </a:r>
          </a:p>
          <a:p>
            <a:pPr marL="285750" indent="-285750">
              <a:buFont typeface="Arial"/>
              <a:buChar char="•"/>
            </a:pPr>
            <a:r>
              <a:rPr lang="en-US" sz="3200" dirty="0"/>
              <a:t>Expanded network of radiosonde stations around the Caribbean</a:t>
            </a:r>
          </a:p>
          <a:p>
            <a:pPr marL="285750" indent="-285750">
              <a:buFont typeface="Arial"/>
              <a:buChar char="•"/>
            </a:pPr>
            <a:r>
              <a:rPr lang="en-US" sz="3200" dirty="0"/>
              <a:t>Constant altitude balloon with radio beacon to be launched in hurricane eye</a:t>
            </a:r>
          </a:p>
          <a:p>
            <a:pPr marL="285750" indent="-285750">
              <a:buFont typeface="Arial"/>
              <a:buChar char="•"/>
            </a:pPr>
            <a:r>
              <a:rPr lang="en-US" sz="3200" dirty="0"/>
              <a:t>Movie cameras at coastal radar sites to make time lapse films</a:t>
            </a:r>
          </a:p>
          <a:p>
            <a:pPr marL="285750" indent="-285750">
              <a:buFont typeface="Arial"/>
              <a:buChar char="•"/>
            </a:pPr>
            <a:r>
              <a:rPr lang="en-US" sz="3200" dirty="0"/>
              <a:t>Coastal tower and oil rig instruments to measure landfalling storms</a:t>
            </a:r>
          </a:p>
          <a:p>
            <a:pPr marL="285750" indent="-285750">
              <a:buFont typeface="Arial"/>
              <a:buChar char="•"/>
            </a:pPr>
            <a:r>
              <a:rPr lang="en-US" sz="3200" dirty="0"/>
              <a:t>HUGO suborbital rockets to photograph hurricanes from above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80483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National Hurricane Research Project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7545" y="1269904"/>
            <a:ext cx="4212564" cy="5224160"/>
          </a:xfrm>
        </p:spPr>
        <p:txBody>
          <a:bodyPr>
            <a:normAutofit/>
          </a:bodyPr>
          <a:lstStyle/>
          <a:p>
            <a:r>
              <a:rPr lang="en-US" dirty="0" smtClean="0"/>
              <a:t>Research Operational Base opens April 1956</a:t>
            </a:r>
          </a:p>
          <a:p>
            <a:r>
              <a:rPr lang="en-US" dirty="0" smtClean="0"/>
              <a:t>Noel LaSeur (FSU) deputy director</a:t>
            </a:r>
          </a:p>
          <a:p>
            <a:r>
              <a:rPr lang="en-US" dirty="0" smtClean="0"/>
              <a:t>R. Cecil Gentry (USWB) associate director</a:t>
            </a:r>
          </a:p>
          <a:p>
            <a:r>
              <a:rPr lang="en-US" dirty="0" smtClean="0"/>
              <a:t>Staff 28 scientists, technicians, and staff</a:t>
            </a:r>
            <a:endParaRPr lang="en-US" dirty="0"/>
          </a:p>
        </p:txBody>
      </p:sp>
      <p:pic>
        <p:nvPicPr>
          <p:cNvPr id="4" name="Picture 3" descr="SimpsonGentryROB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0077" y="1828800"/>
            <a:ext cx="2926080" cy="3678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8779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National Hurricane Research Project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1047" y="1094389"/>
            <a:ext cx="4666860" cy="5523568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Studies of average tropical sounding, maximum potential intensity of hurricanes, and storm surge damage survey from Audrey 1957</a:t>
            </a:r>
          </a:p>
          <a:p>
            <a:r>
              <a:rPr lang="en-US" dirty="0" smtClean="0"/>
              <a:t>1956 and 1957 hurricane seasons were quiet and only 27 storm sorties flown.</a:t>
            </a:r>
          </a:p>
          <a:p>
            <a:r>
              <a:rPr lang="en-US" dirty="0" smtClean="0"/>
              <a:t>Project critics threatened to end NHRP prematurely.</a:t>
            </a:r>
          </a:p>
          <a:p>
            <a:r>
              <a:rPr lang="en-US" dirty="0" smtClean="0"/>
              <a:t>But 1958 had 40 missions flown including Major Hurricane Helene in which the balloon beacon was deployed successfully.</a:t>
            </a:r>
          </a:p>
        </p:txBody>
      </p:sp>
      <p:pic>
        <p:nvPicPr>
          <p:cNvPr id="4" name="Picture 3" descr="SimpsonGentryROB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0077" y="1828800"/>
            <a:ext cx="2926080" cy="3678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29808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National Hurricane Research Project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37185" y="1429338"/>
            <a:ext cx="4200939" cy="4778833"/>
          </a:xfrm>
        </p:spPr>
        <p:txBody>
          <a:bodyPr>
            <a:normAutofit/>
          </a:bodyPr>
          <a:lstStyle/>
          <a:p>
            <a:r>
              <a:rPr lang="en-US" dirty="0" smtClean="0"/>
              <a:t>After 1958  hurricane season, Simpson convened first AMS hurricane conference on Miami Beach.</a:t>
            </a:r>
          </a:p>
          <a:p>
            <a:r>
              <a:rPr lang="en-US" dirty="0" smtClean="0"/>
              <a:t>A panel of experts at conference requested the Weather Bureau continue NHRP.</a:t>
            </a:r>
          </a:p>
        </p:txBody>
      </p:sp>
      <p:pic>
        <p:nvPicPr>
          <p:cNvPr id="4" name="Picture 3" descr="deauville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533" y="1977376"/>
            <a:ext cx="4011853" cy="266826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74368" y="4842156"/>
            <a:ext cx="35077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Deauville Hotel</a:t>
            </a:r>
          </a:p>
          <a:p>
            <a:pPr algn="ctr"/>
            <a:r>
              <a:rPr lang="en-US" dirty="0" smtClean="0"/>
              <a:t>Site of first hurricane conference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51392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National Hurricane Research Project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6874" y="1259579"/>
            <a:ext cx="4622657" cy="5058969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Reichelderfer agrees to make NHRP permanent.</a:t>
            </a:r>
          </a:p>
          <a:p>
            <a:r>
              <a:rPr lang="en-US" dirty="0" smtClean="0"/>
              <a:t>Simpson leaves to get his doctorate at Univ. of Chicago.</a:t>
            </a:r>
          </a:p>
          <a:p>
            <a:r>
              <a:rPr lang="en-US" dirty="0" smtClean="0"/>
              <a:t>Cecil Gentry becomes new director.</a:t>
            </a:r>
          </a:p>
          <a:p>
            <a:r>
              <a:rPr lang="en-US" dirty="0" smtClean="0"/>
              <a:t>Moves operations to Miami to co-locate with Warning Center. </a:t>
            </a:r>
          </a:p>
        </p:txBody>
      </p:sp>
      <p:pic>
        <p:nvPicPr>
          <p:cNvPr id="5" name="Picture 4" descr="DrGentry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0537" y="1940055"/>
            <a:ext cx="2893220" cy="307789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091698" y="5102614"/>
            <a:ext cx="14545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Cecil Gentry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03060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National Hurricane Research Project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57113" y="1249256"/>
            <a:ext cx="4511986" cy="5193186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Commerce agrees to </a:t>
            </a:r>
            <a:r>
              <a:rPr lang="en-US" dirty="0" smtClean="0"/>
              <a:t>obtain </a:t>
            </a:r>
            <a:r>
              <a:rPr lang="en-US" dirty="0" smtClean="0"/>
              <a:t>aircraft for new ‘flying laboratories’.</a:t>
            </a:r>
          </a:p>
          <a:p>
            <a:r>
              <a:rPr lang="en-US" dirty="0" smtClean="0"/>
              <a:t>NHRP forms aircraft group, becomes Research Flight Facility (RFF).</a:t>
            </a:r>
          </a:p>
          <a:p>
            <a:r>
              <a:rPr lang="en-US" dirty="0" smtClean="0"/>
              <a:t>Combination of NHRP, RFF, and Miami Hurricane </a:t>
            </a:r>
            <a:r>
              <a:rPr lang="en-US" dirty="0" smtClean="0"/>
              <a:t>Warning office </a:t>
            </a:r>
            <a:r>
              <a:rPr lang="en-US" dirty="0" smtClean="0"/>
              <a:t>dubbed ‘National Hurricane Central’.</a:t>
            </a:r>
          </a:p>
        </p:txBody>
      </p:sp>
      <p:pic>
        <p:nvPicPr>
          <p:cNvPr id="4" name="Picture 3" descr="aviationbldg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841" y="2130970"/>
            <a:ext cx="3352667" cy="263891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91192" y="4911318"/>
            <a:ext cx="27762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Miami Aviation Building</a:t>
            </a:r>
          </a:p>
          <a:p>
            <a:pPr algn="ctr"/>
            <a:r>
              <a:rPr lang="en-US" dirty="0" smtClean="0"/>
              <a:t>NE of Miami International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70281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National Hurricane Research Project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1" y="1218281"/>
            <a:ext cx="4085760" cy="5203511"/>
          </a:xfrm>
        </p:spPr>
        <p:txBody>
          <a:bodyPr>
            <a:normAutofit/>
          </a:bodyPr>
          <a:lstStyle/>
          <a:p>
            <a:r>
              <a:rPr lang="en-US" dirty="0" smtClean="0"/>
              <a:t>RFF acquires two DC-6 and one B-57 airplanes.</a:t>
            </a:r>
          </a:p>
          <a:p>
            <a:r>
              <a:rPr lang="en-US" dirty="0" smtClean="0"/>
              <a:t>Instrumented and data now recorded on magnetic tape.</a:t>
            </a:r>
          </a:p>
          <a:p>
            <a:r>
              <a:rPr lang="en-US" dirty="0" smtClean="0"/>
              <a:t>Operate out of Miami International Airport.</a:t>
            </a:r>
          </a:p>
        </p:txBody>
      </p:sp>
      <p:pic>
        <p:nvPicPr>
          <p:cNvPr id="6" name="Picture 5" descr="dc6s_ai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0918" y="1828800"/>
            <a:ext cx="3278134" cy="1709187"/>
          </a:xfrm>
          <a:prstGeom prst="rect">
            <a:avLst/>
          </a:prstGeom>
        </p:spPr>
      </p:pic>
      <p:pic>
        <p:nvPicPr>
          <p:cNvPr id="8" name="Picture 7" descr="B57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0918" y="3729502"/>
            <a:ext cx="3301853" cy="2180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97847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What is the Hurricane Research Division?</a:t>
            </a:r>
            <a:endParaRPr lang="en-US" sz="3200" dirty="0"/>
          </a:p>
        </p:txBody>
      </p:sp>
      <p:pic>
        <p:nvPicPr>
          <p:cNvPr id="9" name="Content Placeholder 8" descr="flowchart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239" r="-10239"/>
          <a:stretch>
            <a:fillRect/>
          </a:stretch>
        </p:blipFill>
        <p:spPr>
          <a:xfrm>
            <a:off x="215921" y="1073740"/>
            <a:ext cx="8415705" cy="5461185"/>
          </a:xfrm>
        </p:spPr>
      </p:pic>
    </p:spTree>
    <p:extLst>
      <p:ext uri="{BB962C8B-B14F-4D97-AF65-F5344CB8AC3E}">
        <p14:creationId xmlns:p14="http://schemas.microsoft.com/office/powerpoint/2010/main" val="21249105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Project STORMFURY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1" y="1342175"/>
            <a:ext cx="4581356" cy="5162213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1961 Hurricane Esther seeded by joint US Navy and Weather Bureau air fleets.</a:t>
            </a:r>
          </a:p>
          <a:p>
            <a:r>
              <a:rPr lang="en-US" dirty="0" smtClean="0"/>
              <a:t>1962 Project STORMFURY formally </a:t>
            </a:r>
            <a:r>
              <a:rPr lang="en-US" dirty="0" smtClean="0"/>
              <a:t>agreement with </a:t>
            </a:r>
            <a:r>
              <a:rPr lang="en-US" dirty="0" smtClean="0"/>
              <a:t>Simpson named director.</a:t>
            </a:r>
          </a:p>
          <a:p>
            <a:r>
              <a:rPr lang="en-US" dirty="0" smtClean="0"/>
              <a:t>NHRP lead Weather Bureau agency.</a:t>
            </a:r>
          </a:p>
          <a:p>
            <a:r>
              <a:rPr lang="en-US" dirty="0" smtClean="0"/>
              <a:t>Over next 20 years seeding experiments carried out </a:t>
            </a:r>
            <a:r>
              <a:rPr lang="en-US" dirty="0" smtClean="0"/>
              <a:t>on just </a:t>
            </a:r>
            <a:r>
              <a:rPr lang="en-US" dirty="0" smtClean="0"/>
              <a:t>three other storms.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1059" y="1988940"/>
            <a:ext cx="3030047" cy="3878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26680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Project STORMFURY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1" y="1238931"/>
            <a:ext cx="4581356" cy="5265457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Project STORMFURY becomes main focus of</a:t>
            </a:r>
            <a:r>
              <a:rPr lang="en-US" dirty="0"/>
              <a:t> </a:t>
            </a:r>
            <a:r>
              <a:rPr lang="en-US" dirty="0" smtClean="0"/>
              <a:t>NHRP planning and personnel.</a:t>
            </a:r>
          </a:p>
          <a:p>
            <a:r>
              <a:rPr lang="en-US" dirty="0" smtClean="0"/>
              <a:t>Increase hiring of cloud physicists, theorists, and computer technicians</a:t>
            </a:r>
          </a:p>
          <a:p>
            <a:r>
              <a:rPr lang="en-US" dirty="0" smtClean="0"/>
              <a:t>Most extensive experiments into Hurricane Debbie 1969.</a:t>
            </a:r>
          </a:p>
          <a:p>
            <a:r>
              <a:rPr lang="en-US" dirty="0" smtClean="0"/>
              <a:t>Funding ends in 1982 with inconclusive results.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1059" y="1988940"/>
            <a:ext cx="3030047" cy="3878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08263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Project STORMFURY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1" y="1417638"/>
            <a:ext cx="4581356" cy="5210644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Too few experiments.  Needed 100s of seeding cases.</a:t>
            </a:r>
          </a:p>
          <a:p>
            <a:r>
              <a:rPr lang="en-US" dirty="0" smtClean="0"/>
              <a:t>Cloud physics different than theorized.</a:t>
            </a:r>
          </a:p>
          <a:p>
            <a:r>
              <a:rPr lang="en-US" dirty="0" smtClean="0"/>
              <a:t>Computer models biased to show expected results.</a:t>
            </a:r>
          </a:p>
          <a:p>
            <a:r>
              <a:rPr lang="en-US" dirty="0" smtClean="0"/>
              <a:t>Naturally occurring eyewall replacement cycles.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1059" y="1988940"/>
            <a:ext cx="3030047" cy="3878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7898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2996" y="454275"/>
            <a:ext cx="8256903" cy="1084064"/>
          </a:xfrm>
        </p:spPr>
        <p:txBody>
          <a:bodyPr>
            <a:noAutofit/>
          </a:bodyPr>
          <a:lstStyle/>
          <a:p>
            <a:r>
              <a:rPr lang="en-US" sz="2700" dirty="0" smtClean="0"/>
              <a:t>Atlantic Oceanographic and Meteorological Laboratory </a:t>
            </a:r>
            <a:r>
              <a:rPr lang="en-US" sz="2400" dirty="0" smtClean="0"/>
              <a:t>	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0722" y="1414445"/>
            <a:ext cx="4894007" cy="5203511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In </a:t>
            </a:r>
            <a:r>
              <a:rPr lang="en-US" dirty="0" smtClean="0"/>
              <a:t>1964, </a:t>
            </a:r>
            <a:r>
              <a:rPr lang="en-US" dirty="0" smtClean="0"/>
              <a:t>NHRP renamed National Hurricane Research </a:t>
            </a:r>
            <a:r>
              <a:rPr lang="en-US" dirty="0" smtClean="0"/>
              <a:t>Laboratory (NHRL).  </a:t>
            </a:r>
            <a:r>
              <a:rPr lang="en-US" dirty="0" smtClean="0"/>
              <a:t>Moved to research wing of Weather Bureau.</a:t>
            </a:r>
          </a:p>
          <a:p>
            <a:r>
              <a:rPr lang="en-US" dirty="0" smtClean="0"/>
              <a:t>In 1967, Atlantic Oceanographic and Meteorological Laboratories moved to Miami.</a:t>
            </a:r>
          </a:p>
          <a:p>
            <a:r>
              <a:rPr lang="en-US" dirty="0" smtClean="0"/>
              <a:t>In 1980, NHRL placed under AOML.</a:t>
            </a:r>
          </a:p>
          <a:p>
            <a:r>
              <a:rPr lang="en-US" dirty="0" smtClean="0"/>
              <a:t>In 1984, NHRL moved physically to AOML building on Virginia Key. Ends 24 yr. co-location with NHC.</a:t>
            </a:r>
          </a:p>
          <a:p>
            <a:r>
              <a:rPr lang="en-US" dirty="0" smtClean="0"/>
              <a:t>Renamed Hurricane Research Division of AOML.</a:t>
            </a:r>
            <a:endParaRPr lang="en-US" dirty="0"/>
          </a:p>
        </p:txBody>
      </p:sp>
      <p:pic>
        <p:nvPicPr>
          <p:cNvPr id="6" name="Picture 5" descr="aoml_laye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0976" y="2237700"/>
            <a:ext cx="2918924" cy="2247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36961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P-3 aircraft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44869" y="1125361"/>
            <a:ext cx="4779681" cy="5337729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Due to requirements of STORMFURY and political pressure after Hurricane Camille (1969), NOAA upgrades flying laboratories in 1975-76.</a:t>
            </a:r>
          </a:p>
          <a:p>
            <a:r>
              <a:rPr lang="en-US" dirty="0" smtClean="0"/>
              <a:t>P-3 were modified from Navy patrol airframes.</a:t>
            </a:r>
          </a:p>
          <a:p>
            <a:r>
              <a:rPr lang="en-US" dirty="0" smtClean="0"/>
              <a:t>Improved radars and cloud physics instrumentation.</a:t>
            </a:r>
            <a:endParaRPr lang="en-US" dirty="0"/>
          </a:p>
        </p:txBody>
      </p:sp>
      <p:pic>
        <p:nvPicPr>
          <p:cNvPr id="8" name="Picture 7" descr="2_P3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236858"/>
            <a:ext cx="3487669" cy="2344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3673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P-3 aircraft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47057" y="980820"/>
            <a:ext cx="4870418" cy="5502920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Begin Long-Term Monitoring experiments.</a:t>
            </a:r>
          </a:p>
          <a:p>
            <a:r>
              <a:rPr lang="en-US" dirty="0" smtClean="0"/>
              <a:t>Documentation of eyewall replacement cycles.</a:t>
            </a:r>
          </a:p>
          <a:p>
            <a:r>
              <a:rPr lang="en-US" dirty="0" smtClean="0"/>
              <a:t>1984 Doppler capabilities added to tail radar.</a:t>
            </a:r>
          </a:p>
          <a:p>
            <a:r>
              <a:rPr lang="en-US" dirty="0" smtClean="0"/>
              <a:t>Mapping wind field of inner core</a:t>
            </a:r>
          </a:p>
          <a:p>
            <a:r>
              <a:rPr lang="en-US" dirty="0"/>
              <a:t>Improved understanding of storm dynamics and structure.</a:t>
            </a:r>
          </a:p>
          <a:p>
            <a:endParaRPr lang="en-US" dirty="0"/>
          </a:p>
        </p:txBody>
      </p:sp>
      <p:pic>
        <p:nvPicPr>
          <p:cNvPr id="8" name="Picture 7" descr="2_P3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388" y="2236858"/>
            <a:ext cx="3487669" cy="2344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55306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P-3 aircraft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47057" y="980820"/>
            <a:ext cx="4870418" cy="5554542"/>
          </a:xfrm>
        </p:spPr>
        <p:txBody>
          <a:bodyPr>
            <a:normAutofit/>
          </a:bodyPr>
          <a:lstStyle/>
          <a:p>
            <a:r>
              <a:rPr lang="en-US" sz="3600" dirty="0" smtClean="0"/>
              <a:t>P3s have been in service for forty years.</a:t>
            </a:r>
            <a:endParaRPr lang="en-US" sz="3600" dirty="0"/>
          </a:p>
          <a:p>
            <a:r>
              <a:rPr lang="en-US" sz="3600" dirty="0" smtClean="0"/>
              <a:t>Recently re-winged.</a:t>
            </a:r>
          </a:p>
          <a:p>
            <a:r>
              <a:rPr lang="en-US" sz="3600" dirty="0" smtClean="0"/>
              <a:t>Radars upgraded.</a:t>
            </a:r>
          </a:p>
          <a:p>
            <a:r>
              <a:rPr lang="en-US" sz="3600" dirty="0" smtClean="0"/>
              <a:t>Will be in service for at least ten more years.</a:t>
            </a:r>
            <a:endParaRPr lang="en-US" sz="3600" dirty="0"/>
          </a:p>
        </p:txBody>
      </p:sp>
      <p:pic>
        <p:nvPicPr>
          <p:cNvPr id="8" name="Picture 7" descr="2_P3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388" y="2236858"/>
            <a:ext cx="3487669" cy="2344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45890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Land Based Radar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3662" y="1156335"/>
            <a:ext cx="4870418" cy="5554542"/>
          </a:xfrm>
        </p:spPr>
        <p:txBody>
          <a:bodyPr>
            <a:normAutofit/>
          </a:bodyPr>
          <a:lstStyle/>
          <a:p>
            <a:r>
              <a:rPr lang="en-US" sz="3600" dirty="0" smtClean="0"/>
              <a:t>Developed technology to record radar data from National Weather Service radars</a:t>
            </a:r>
          </a:p>
          <a:p>
            <a:r>
              <a:rPr lang="en-US" sz="3600" dirty="0" smtClean="0"/>
              <a:t>Studied changes in landfalling hurricanes from Frederic to Andrew.</a:t>
            </a:r>
            <a:endParaRPr lang="en-US" sz="3600" dirty="0"/>
          </a:p>
        </p:txBody>
      </p:sp>
      <p:pic>
        <p:nvPicPr>
          <p:cNvPr id="4" name="Picture 3" descr="andrew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3332" y="1775802"/>
            <a:ext cx="3541278" cy="3541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56083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7964" y="381000"/>
            <a:ext cx="8271309" cy="1044388"/>
          </a:xfrm>
        </p:spPr>
        <p:txBody>
          <a:bodyPr/>
          <a:lstStyle/>
          <a:p>
            <a:r>
              <a:rPr lang="en-US" sz="3200" dirty="0" smtClean="0"/>
              <a:t>Stepped Frequency Microwave Radiometer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96179" y="1425389"/>
            <a:ext cx="4663094" cy="5151270"/>
          </a:xfrm>
        </p:spPr>
        <p:txBody>
          <a:bodyPr>
            <a:normAutofit/>
          </a:bodyPr>
          <a:lstStyle/>
          <a:p>
            <a:r>
              <a:rPr lang="en-US" dirty="0" smtClean="0"/>
              <a:t>In 1980, NASA SFMR instrument flown into Hurricane Allen.</a:t>
            </a:r>
          </a:p>
          <a:p>
            <a:r>
              <a:rPr lang="en-US" dirty="0" smtClean="0"/>
              <a:t>HRD helps develop and test technology on hurricane flights.</a:t>
            </a:r>
          </a:p>
          <a:p>
            <a:r>
              <a:rPr lang="en-US" dirty="0" smtClean="0"/>
              <a:t>2009 Operational version installed on USAF Hurricane Hunters</a:t>
            </a:r>
            <a:endParaRPr lang="en-US" dirty="0"/>
          </a:p>
        </p:txBody>
      </p:sp>
      <p:pic>
        <p:nvPicPr>
          <p:cNvPr id="4" name="Picture 3" descr="20050827I1sfm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867" y="2265296"/>
            <a:ext cx="3672094" cy="2381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67486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GPS dropwindsondes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37618" y="1417637"/>
            <a:ext cx="5048882" cy="5117725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In 1996, a new generation of dropsondes using GPS technology is introduced.</a:t>
            </a:r>
          </a:p>
          <a:p>
            <a:r>
              <a:rPr lang="en-US" dirty="0" smtClean="0"/>
              <a:t>More accurate and improved moisture tolerance.</a:t>
            </a:r>
          </a:p>
          <a:p>
            <a:r>
              <a:rPr lang="en-US" dirty="0" smtClean="0"/>
              <a:t>Able to deploy  in the eyewall and discovered highest winds lower down.</a:t>
            </a:r>
          </a:p>
          <a:p>
            <a:r>
              <a:rPr lang="en-US" dirty="0" smtClean="0"/>
              <a:t>No more ‘vertical evacuation’</a:t>
            </a:r>
            <a:endParaRPr lang="en-US" dirty="0"/>
          </a:p>
        </p:txBody>
      </p:sp>
      <p:pic>
        <p:nvPicPr>
          <p:cNvPr id="6" name="Picture 5" descr="GPSonde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2368" y="1743794"/>
            <a:ext cx="1439647" cy="4545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4425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History of The </a:t>
            </a:r>
            <a:r>
              <a:rPr lang="en-US" dirty="0" smtClean="0"/>
              <a:t>Hurricane Problem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2522" y="1600199"/>
            <a:ext cx="8617382" cy="4911309"/>
          </a:xfrm>
        </p:spPr>
        <p:txBody>
          <a:bodyPr>
            <a:normAutofit/>
          </a:bodyPr>
          <a:lstStyle/>
          <a:p>
            <a:r>
              <a:rPr lang="en-US" dirty="0" smtClean="0"/>
              <a:t>Tropical cyclones have plagued coastal communities for millennia.</a:t>
            </a:r>
          </a:p>
          <a:p>
            <a:r>
              <a:rPr lang="en-US" dirty="0" smtClean="0"/>
              <a:t>Much of their life cycle </a:t>
            </a:r>
            <a:r>
              <a:rPr lang="en-US" dirty="0" smtClean="0"/>
              <a:t>was </a:t>
            </a:r>
            <a:r>
              <a:rPr lang="en-US" dirty="0" smtClean="0"/>
              <a:t>spent out at sea.</a:t>
            </a:r>
          </a:p>
          <a:p>
            <a:r>
              <a:rPr lang="en-US" dirty="0" smtClean="0"/>
              <a:t>They </a:t>
            </a:r>
            <a:r>
              <a:rPr lang="en-US" dirty="0" smtClean="0"/>
              <a:t>provided </a:t>
            </a:r>
            <a:r>
              <a:rPr lang="en-US" dirty="0" smtClean="0"/>
              <a:t>paltry warning when they approach land.</a:t>
            </a:r>
          </a:p>
          <a:p>
            <a:r>
              <a:rPr lang="en-US" dirty="0" smtClean="0"/>
              <a:t>It was difficult to take observations in them when they were over land.</a:t>
            </a:r>
          </a:p>
          <a:p>
            <a:r>
              <a:rPr lang="en-US" dirty="0"/>
              <a:t>Little was </a:t>
            </a:r>
            <a:r>
              <a:rPr lang="en-US" dirty="0" smtClean="0"/>
              <a:t>known </a:t>
            </a:r>
            <a:r>
              <a:rPr lang="en-US" dirty="0"/>
              <a:t>about them well into the 19</a:t>
            </a:r>
            <a:r>
              <a:rPr lang="en-US" baseline="30000" dirty="0"/>
              <a:t>th</a:t>
            </a:r>
            <a:r>
              <a:rPr lang="en-US" dirty="0"/>
              <a:t> Century</a:t>
            </a:r>
            <a:r>
              <a:rPr lang="en-US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64519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Gulfstream IV jet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1" y="1176985"/>
            <a:ext cx="4806960" cy="5399674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In 1982, HRD flies experiments where dropsondes are deployed around Hurricane</a:t>
            </a:r>
            <a:r>
              <a:rPr lang="en-US" dirty="0"/>
              <a:t> </a:t>
            </a:r>
            <a:r>
              <a:rPr lang="en-US" dirty="0" smtClean="0"/>
              <a:t>Debbie to improve computer track forecast.</a:t>
            </a:r>
          </a:p>
          <a:p>
            <a:r>
              <a:rPr lang="en-US" dirty="0" smtClean="0"/>
              <a:t>Studies indicate it’s possible to improve track forecasts by 20-30% using tactic.</a:t>
            </a:r>
          </a:p>
          <a:p>
            <a:r>
              <a:rPr lang="en-US" dirty="0" smtClean="0"/>
              <a:t> 1996 NOAA acquires high altitude G-IV jet whose primary duty is perform Synoptic Surveillance flights.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4161" y="1176985"/>
            <a:ext cx="3644090" cy="2414544"/>
          </a:xfrm>
          <a:prstGeom prst="rect">
            <a:avLst/>
          </a:prstGeom>
        </p:spPr>
      </p:pic>
      <p:pic>
        <p:nvPicPr>
          <p:cNvPr id="6" name="Picture 5" descr="p3-gulfstream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4161" y="3964578"/>
            <a:ext cx="3644090" cy="2429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11064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Hurricane Climatology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9464" y="4263728"/>
            <a:ext cx="7908470" cy="2189038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Studies showed relationship between El Nino and hurricane activity.</a:t>
            </a:r>
          </a:p>
          <a:p>
            <a:r>
              <a:rPr lang="en-US" dirty="0" smtClean="0"/>
              <a:t>Dramatic </a:t>
            </a:r>
            <a:r>
              <a:rPr lang="en-US" dirty="0" smtClean="0"/>
              <a:t>shift to more active hurricane seasons in 1995 led to study of relationship of </a:t>
            </a:r>
            <a:r>
              <a:rPr lang="en-US" dirty="0" smtClean="0"/>
              <a:t>multi-decadal ocean temperature </a:t>
            </a:r>
            <a:r>
              <a:rPr lang="en-US" dirty="0" smtClean="0"/>
              <a:t>cycles and storm activity.</a:t>
            </a:r>
          </a:p>
          <a:p>
            <a:r>
              <a:rPr lang="en-US" dirty="0" smtClean="0"/>
              <a:t>HRD contributes to NOAA hurricane seasonal forecasts.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5370" y="1626984"/>
            <a:ext cx="5899877" cy="2394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59221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Saharan Air Layer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8"/>
            <a:ext cx="4302584" cy="508675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NHRL studies SAL in early 1970s</a:t>
            </a:r>
          </a:p>
          <a:p>
            <a:r>
              <a:rPr lang="en-US" dirty="0" smtClean="0"/>
              <a:t>2000 CIMSS/HRD develops satellite differencing scheme that depicts dry/dusty air associated with SAL outbreaks.</a:t>
            </a:r>
          </a:p>
          <a:p>
            <a:r>
              <a:rPr lang="en-US" dirty="0" smtClean="0"/>
              <a:t>Studies relate TC interaction with SAL</a:t>
            </a:r>
          </a:p>
          <a:p>
            <a:r>
              <a:rPr lang="en-US" dirty="0"/>
              <a:t>E</a:t>
            </a:r>
            <a:r>
              <a:rPr lang="en-US" dirty="0" smtClean="0"/>
              <a:t>ffects of SAL on hurricane climatology</a:t>
            </a:r>
            <a:endParaRPr lang="en-US" dirty="0"/>
          </a:p>
        </p:txBody>
      </p:sp>
      <p:pic>
        <p:nvPicPr>
          <p:cNvPr id="5" name="Picture 4" descr="sa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2169" y="3921017"/>
            <a:ext cx="3175764" cy="2318308"/>
          </a:xfrm>
          <a:prstGeom prst="rect">
            <a:avLst/>
          </a:prstGeom>
        </p:spPr>
      </p:pic>
      <p:pic>
        <p:nvPicPr>
          <p:cNvPr id="6" name="Picture 5" descr="sal_zoom.2013214.1200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2169" y="1536265"/>
            <a:ext cx="3174907" cy="2175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44087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Modeling efforts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4275" y="1228606"/>
            <a:ext cx="4168475" cy="5379027"/>
          </a:xfrm>
        </p:spPr>
        <p:txBody>
          <a:bodyPr>
            <a:normAutofit/>
          </a:bodyPr>
          <a:lstStyle/>
          <a:p>
            <a:r>
              <a:rPr lang="en-US" sz="2200" dirty="0" smtClean="0"/>
              <a:t>Hurricane Katrina (2005) prompts Congress to fund research into improving intensity forecasts: Hurricane Forecast Improvement Project (HFIP).</a:t>
            </a:r>
          </a:p>
          <a:p>
            <a:r>
              <a:rPr lang="en-US" sz="2200" dirty="0" smtClean="0"/>
              <a:t>HRD increases personnel to include experts in modeling and data assimilation.</a:t>
            </a:r>
          </a:p>
          <a:p>
            <a:r>
              <a:rPr lang="en-US" sz="2200" dirty="0" smtClean="0"/>
              <a:t>Testbed version of </a:t>
            </a:r>
            <a:r>
              <a:rPr lang="en-US" sz="2200" dirty="0" smtClean="0"/>
              <a:t>NOAA’s Hurricane </a:t>
            </a:r>
            <a:r>
              <a:rPr lang="en-US" sz="2200" dirty="0" smtClean="0"/>
              <a:t>Weather Research and Forecasting (HWRF) model</a:t>
            </a:r>
            <a:r>
              <a:rPr lang="en-US" sz="2200" dirty="0" smtClean="0"/>
              <a:t>.</a:t>
            </a:r>
          </a:p>
          <a:p>
            <a:r>
              <a:rPr lang="en-US" sz="2200" dirty="0" smtClean="0"/>
              <a:t>HWRF first model to show skill in intensity forecasts.</a:t>
            </a:r>
            <a:endParaRPr lang="en-US" sz="2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5675" y="2403344"/>
            <a:ext cx="4102573" cy="2797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60560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Modeling efforts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3705" y="4092372"/>
            <a:ext cx="7889246" cy="2453314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Hurricane Ensemble Data Assimilation System (HEDAS) developed to aid in ingesting inner core data into HWRF.</a:t>
            </a:r>
          </a:p>
          <a:p>
            <a:r>
              <a:rPr lang="en-US" dirty="0" smtClean="0"/>
              <a:t>Investigate using new observing platforms to improve intensity forecasts. </a:t>
            </a:r>
            <a:endParaRPr lang="en-US" dirty="0"/>
          </a:p>
        </p:txBody>
      </p:sp>
      <p:pic>
        <p:nvPicPr>
          <p:cNvPr id="4" name="Picture 3" descr="Picture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2785" y="1555655"/>
            <a:ext cx="4805139" cy="2536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55005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Diurnal Pulsing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0553"/>
            <a:ext cx="3957320" cy="4747177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6 hour differencing storm-centered satellite loops reveal pulses of cold cloud tops moving away from the storm center at the same times of day.</a:t>
            </a:r>
          </a:p>
          <a:p>
            <a:r>
              <a:rPr lang="en-US" dirty="0" smtClean="0"/>
              <a:t>Investigating if this is related to convection or just in the high clouds.</a:t>
            </a:r>
            <a:endParaRPr lang="en-US" dirty="0"/>
          </a:p>
        </p:txBody>
      </p:sp>
      <p:pic>
        <p:nvPicPr>
          <p:cNvPr id="4" name="Picture 3" descr="pulse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1138" y="1425388"/>
            <a:ext cx="4253830" cy="4086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27763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006_TC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921" y="589726"/>
            <a:ext cx="8059884" cy="583206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59639" y="2489693"/>
            <a:ext cx="2586859" cy="83068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Questions?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50287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History of The Hurricane Problem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2522" y="1600200"/>
            <a:ext cx="8536752" cy="4629077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First efforts to reconstruct their paths begun in 1840s</a:t>
            </a:r>
          </a:p>
          <a:p>
            <a:r>
              <a:rPr lang="en-US" dirty="0" smtClean="0"/>
              <a:t>Invention of the radio telegraph in 1900 helped in real-time tracking storms at sea.</a:t>
            </a:r>
          </a:p>
          <a:p>
            <a:r>
              <a:rPr lang="en-US" dirty="0" smtClean="0"/>
              <a:t>Capt. Len Povey (CAEC) carried out first aerial reconnaissance of Labor Day hurricane 1935.</a:t>
            </a:r>
          </a:p>
          <a:p>
            <a:r>
              <a:rPr lang="en-US" dirty="0" smtClean="0"/>
              <a:t>Maj. Joe Duckworth (USAAF) flew first aerial penetration of hurricane in 1943.</a:t>
            </a:r>
          </a:p>
          <a:p>
            <a:r>
              <a:rPr lang="en-US" dirty="0" smtClean="0"/>
              <a:t>Navy and Air Force Hurricane Hunter and Typhoon Tracker squadrons established in 1946.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10632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History of The Hurricane Problem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2995" y="1417638"/>
            <a:ext cx="8315018" cy="5033393"/>
          </a:xfrm>
        </p:spPr>
        <p:txBody>
          <a:bodyPr>
            <a:normAutofit/>
          </a:bodyPr>
          <a:lstStyle/>
          <a:p>
            <a:pPr marL="342900" lvl="1" indent="-342900">
              <a:spcBef>
                <a:spcPts val="2000"/>
              </a:spcBef>
              <a:buSzPct val="100000"/>
              <a:buFont typeface="Arial"/>
              <a:buChar char="•"/>
            </a:pPr>
            <a:r>
              <a:rPr lang="en-US" dirty="0" smtClean="0"/>
              <a:t>For the first ten years, Hurricane Hunters carried out basic reconnaissance duties :</a:t>
            </a:r>
          </a:p>
          <a:p>
            <a:pPr lvl="1">
              <a:buFont typeface="Arial"/>
              <a:buChar char="•"/>
            </a:pPr>
            <a:r>
              <a:rPr lang="en-US" dirty="0"/>
              <a:t>Fix the center of the storm</a:t>
            </a:r>
          </a:p>
          <a:p>
            <a:pPr lvl="1">
              <a:buFont typeface="Arial"/>
              <a:buChar char="•"/>
            </a:pPr>
            <a:r>
              <a:rPr lang="en-US" dirty="0"/>
              <a:t>Estimate the maximum wind speed (via eyeball)</a:t>
            </a:r>
          </a:p>
          <a:p>
            <a:pPr lvl="1">
              <a:buFont typeface="Arial"/>
              <a:buChar char="•"/>
            </a:pPr>
            <a:r>
              <a:rPr lang="en-US" dirty="0"/>
              <a:t>Measure the width of the </a:t>
            </a:r>
            <a:r>
              <a:rPr lang="en-US" dirty="0" smtClean="0"/>
              <a:t>storm</a:t>
            </a:r>
          </a:p>
          <a:p>
            <a:pPr marL="342900" lvl="1" indent="-342900">
              <a:spcBef>
                <a:spcPts val="2000"/>
              </a:spcBef>
              <a:buSzPct val="100000"/>
              <a:buFont typeface="Arial"/>
              <a:buChar char="•"/>
            </a:pPr>
            <a:r>
              <a:rPr lang="en-US" dirty="0" smtClean="0"/>
              <a:t>Little </a:t>
            </a:r>
            <a:r>
              <a:rPr lang="en-US" dirty="0"/>
              <a:t>use was made of reconnaissance flights by scientists </a:t>
            </a:r>
            <a:r>
              <a:rPr lang="en-US" dirty="0" smtClean="0"/>
              <a:t>despite being an excellent platform.  Exceptions:</a:t>
            </a:r>
          </a:p>
          <a:p>
            <a:pPr lvl="1">
              <a:buFont typeface="Arial"/>
              <a:buChar char="•"/>
            </a:pPr>
            <a:r>
              <a:rPr lang="en-US" dirty="0" smtClean="0"/>
              <a:t>Herb Riehl (Univ. of Chicago)</a:t>
            </a:r>
          </a:p>
          <a:p>
            <a:pPr lvl="1">
              <a:buFont typeface="Arial"/>
              <a:buChar char="•"/>
            </a:pPr>
            <a:r>
              <a:rPr lang="en-US" dirty="0" smtClean="0"/>
              <a:t>Bob Simpson (U.S. Weather Bureau)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6597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Reconnaissance for Research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8"/>
            <a:ext cx="4541890" cy="5114031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Herbert Riehl contracts with U.S Navy for Project </a:t>
            </a:r>
            <a:r>
              <a:rPr lang="en-US" dirty="0" err="1" smtClean="0"/>
              <a:t>Tyrena</a:t>
            </a:r>
            <a:r>
              <a:rPr lang="en-US" dirty="0"/>
              <a:t> </a:t>
            </a:r>
            <a:r>
              <a:rPr lang="en-US" dirty="0" smtClean="0"/>
              <a:t>(1947-49)</a:t>
            </a:r>
          </a:p>
          <a:p>
            <a:pPr lvl="1"/>
            <a:r>
              <a:rPr lang="en-US" dirty="0" smtClean="0"/>
              <a:t>Examine previous two years of Navy Typhoon Tracker flights</a:t>
            </a:r>
          </a:p>
          <a:p>
            <a:pPr lvl="1"/>
            <a:r>
              <a:rPr lang="en-US" dirty="0" smtClean="0"/>
              <a:t>Conduct special flights from Guam into typhoons to gather information on storm structure and formation</a:t>
            </a:r>
            <a:endParaRPr lang="en-US" dirty="0"/>
          </a:p>
        </p:txBody>
      </p:sp>
      <p:pic>
        <p:nvPicPr>
          <p:cNvPr id="5" name="Picture 4" descr="Riehl_Herbert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1029" y="1778000"/>
            <a:ext cx="2222500" cy="3302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808177" y="5307929"/>
            <a:ext cx="19036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Dr. Herbert Riehl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80455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Reconnaissance for Research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37707" y="1417638"/>
            <a:ext cx="4861882" cy="514427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Bob Simpson ‘piggybacks’ on Air Force flights (1947-54)</a:t>
            </a:r>
          </a:p>
          <a:p>
            <a:pPr lvl="1"/>
            <a:r>
              <a:rPr lang="en-US" dirty="0" smtClean="0"/>
              <a:t>Using his own leave time</a:t>
            </a:r>
          </a:p>
          <a:p>
            <a:pPr lvl="1"/>
            <a:r>
              <a:rPr lang="en-US" dirty="0" smtClean="0"/>
              <a:t>Directs mission between fixes</a:t>
            </a:r>
          </a:p>
          <a:p>
            <a:pPr lvl="1"/>
            <a:r>
              <a:rPr lang="en-US" dirty="0" smtClean="0"/>
              <a:t>During Typhoon Marge 1951 does detailed examination of eye structure</a:t>
            </a:r>
          </a:p>
          <a:p>
            <a:pPr lvl="1"/>
            <a:r>
              <a:rPr lang="en-US" dirty="0" smtClean="0"/>
              <a:t>Simpson urged full scale study of storms</a:t>
            </a:r>
            <a:endParaRPr lang="en-US" dirty="0"/>
          </a:p>
        </p:txBody>
      </p:sp>
      <p:pic>
        <p:nvPicPr>
          <p:cNvPr id="6" name="Picture 5" descr="Bob&amp;Joann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111622"/>
            <a:ext cx="3378417" cy="259561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57200" y="4915600"/>
            <a:ext cx="33784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Drs. Joanne and Bob Simpson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7390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Shift in emphasis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8"/>
            <a:ext cx="7467600" cy="4525963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From 1945 to 1953 Florida was the target of a dozen hurricanes.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 descr="FloridaFabulous50s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7575" y="2651959"/>
            <a:ext cx="4555622" cy="3551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46870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Shift in emphasis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4335" y="1249887"/>
            <a:ext cx="4102075" cy="5301941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 smtClean="0"/>
              <a:t>But in 1953 the pattern shifted and in 1954 the northeastern United States was slammed by Hurricanes Carol, Edna, and Hazel.</a:t>
            </a:r>
          </a:p>
          <a:p>
            <a:pPr marL="0" indent="0">
              <a:buNone/>
            </a:pPr>
            <a:r>
              <a:rPr lang="en-US" dirty="0" smtClean="0"/>
              <a:t>$750 million in damage to US (1954 dollars)</a:t>
            </a:r>
          </a:p>
          <a:p>
            <a:pPr marL="0" indent="0">
              <a:buNone/>
            </a:pPr>
            <a:r>
              <a:rPr lang="en-US" dirty="0" smtClean="0"/>
              <a:t>Congress demands the Weather Bureau do something about the hurricane problem.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 descr="1954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1787" y="739966"/>
            <a:ext cx="3664711" cy="5432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54201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Technic">
  <a:themeElements>
    <a:clrScheme name="Technic">
      <a:dk1>
        <a:sysClr val="windowText" lastClr="000000"/>
      </a:dk1>
      <a:lt1>
        <a:sysClr val="window" lastClr="FFFFFF"/>
      </a:lt1>
      <a:dk2>
        <a:srgbClr val="3B3B3B"/>
      </a:dk2>
      <a:lt2>
        <a:srgbClr val="D4D2D0"/>
      </a:lt2>
      <a:accent1>
        <a:srgbClr val="6EA0B0"/>
      </a:accent1>
      <a:accent2>
        <a:srgbClr val="CCAF0A"/>
      </a:accent2>
      <a:accent3>
        <a:srgbClr val="8D89A4"/>
      </a:accent3>
      <a:accent4>
        <a:srgbClr val="748560"/>
      </a:accent4>
      <a:accent5>
        <a:srgbClr val="9E9273"/>
      </a:accent5>
      <a:accent6>
        <a:srgbClr val="7E848D"/>
      </a:accent6>
      <a:hlink>
        <a:srgbClr val="00C8C3"/>
      </a:hlink>
      <a:folHlink>
        <a:srgbClr val="A116E0"/>
      </a:folHlink>
    </a:clrScheme>
    <a:fontScheme name="Technic">
      <a:majorFont>
        <a:latin typeface="Franklin Gothic Book"/>
        <a:ea typeface=""/>
        <a:cs typeface=""/>
        <a:font script="Jpan" typeface="ＭＳ Ｐゴシック"/>
        <a:font script="Hang" typeface="HY견고딕"/>
        <a:font script="Hans" typeface="宋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ゴシック"/>
        <a:font script="Hang" typeface="HY중고딕"/>
        <a:font script="Hans" typeface="黑体"/>
        <a:font script="Hant" typeface="微軟正黑體"/>
        <a:font script="Arab" typeface="Tahoma"/>
        <a:font script="Hebr" typeface="Levenim MT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Technic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Technic.thmx</Template>
  <TotalTime>3432</TotalTime>
  <Words>1743</Words>
  <Application>Microsoft Macintosh PowerPoint</Application>
  <PresentationFormat>On-screen Show (4:3)</PresentationFormat>
  <Paragraphs>208</Paragraphs>
  <Slides>36</Slides>
  <Notes>14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37" baseType="lpstr">
      <vt:lpstr>Technic</vt:lpstr>
      <vt:lpstr>60 year history of the Hurricane Research Division Atlantic Oceanographic and meteorological Laboratory</vt:lpstr>
      <vt:lpstr>What is the Hurricane Research Division?</vt:lpstr>
      <vt:lpstr>History of The Hurricane Problem</vt:lpstr>
      <vt:lpstr>History of The Hurricane Problem</vt:lpstr>
      <vt:lpstr>History of The Hurricane Problem</vt:lpstr>
      <vt:lpstr>Reconnaissance for Research</vt:lpstr>
      <vt:lpstr>Reconnaissance for Research</vt:lpstr>
      <vt:lpstr>Shift in emphasis</vt:lpstr>
      <vt:lpstr>Shift in emphasis</vt:lpstr>
      <vt:lpstr>Shift in emphasis</vt:lpstr>
      <vt:lpstr>Shift in emphasis</vt:lpstr>
      <vt:lpstr>National Hurricane Research Project</vt:lpstr>
      <vt:lpstr>National Hurricane Research Project</vt:lpstr>
      <vt:lpstr>National Hurricane Research Project</vt:lpstr>
      <vt:lpstr>National Hurricane Research Project</vt:lpstr>
      <vt:lpstr>National Hurricane Research Project</vt:lpstr>
      <vt:lpstr>National Hurricane Research Project</vt:lpstr>
      <vt:lpstr>National Hurricane Research Project</vt:lpstr>
      <vt:lpstr>National Hurricane Research Project</vt:lpstr>
      <vt:lpstr>Project STORMFURY </vt:lpstr>
      <vt:lpstr>Project STORMFURY </vt:lpstr>
      <vt:lpstr>Project STORMFURY </vt:lpstr>
      <vt:lpstr>Atlantic Oceanographic and Meteorological Laboratory  </vt:lpstr>
      <vt:lpstr>P-3 aircraft </vt:lpstr>
      <vt:lpstr>P-3 aircraft </vt:lpstr>
      <vt:lpstr>P-3 aircraft </vt:lpstr>
      <vt:lpstr>Land Based Radar</vt:lpstr>
      <vt:lpstr>Stepped Frequency Microwave Radiometer</vt:lpstr>
      <vt:lpstr>GPS dropwindsondes</vt:lpstr>
      <vt:lpstr>Gulfstream IV jet</vt:lpstr>
      <vt:lpstr>Hurricane Climatology</vt:lpstr>
      <vt:lpstr>Saharan Air Layer</vt:lpstr>
      <vt:lpstr>Modeling efforts</vt:lpstr>
      <vt:lpstr>Modeling efforts</vt:lpstr>
      <vt:lpstr>Diurnal Pulsing</vt:lpstr>
      <vt:lpstr>Questions?</vt:lpstr>
    </vt:vector>
  </TitlesOfParts>
  <Company>USDC/NOAA/AOML/HRD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Office 2004 Test Drive User</dc:creator>
  <cp:lastModifiedBy>Office 2004 Test Drive User</cp:lastModifiedBy>
  <cp:revision>71</cp:revision>
  <dcterms:created xsi:type="dcterms:W3CDTF">2016-02-29T16:04:19Z</dcterms:created>
  <dcterms:modified xsi:type="dcterms:W3CDTF">2016-03-18T20:17:58Z</dcterms:modified>
</cp:coreProperties>
</file>