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71" r:id="rId15"/>
    <p:sldId id="269" r:id="rId16"/>
    <p:sldId id="270" r:id="rId17"/>
    <p:sldId id="273" r:id="rId18"/>
    <p:sldId id="272" r:id="rId19"/>
    <p:sldId id="274" r:id="rId20"/>
    <p:sldId id="275" r:id="rId21"/>
    <p:sldId id="276" r:id="rId22"/>
    <p:sldId id="279" r:id="rId23"/>
    <p:sldId id="278" r:id="rId24"/>
    <p:sldId id="277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3"/>
  </p:normalViewPr>
  <p:slideViewPr>
    <p:cSldViewPr snapToGrid="0">
      <p:cViewPr varScale="1">
        <p:scale>
          <a:sx n="105" d="100"/>
          <a:sy n="105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437D7-B0D3-7C8E-786C-8914171A2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0AC50-2551-A5E4-0810-23C867068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E229D-AF36-C3C1-2661-AD7885B4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133B5-6FBE-4C75-1BFE-8193372BD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D67D6-2483-A9AA-31C1-DDBE38A4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8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A9BB-A215-476C-2867-D72C4372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4D2D4-5D13-26FD-522B-421EDB3E1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49D7D-308A-24D2-B8A0-12F4AB2B0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3A125-46CC-CFE9-768E-A5A9BFD7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BAEDB-77DF-5C7C-0BA1-B417A885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2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C5E6D2-F4BE-0A91-A6A1-8AC6CCAFBD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CC521-8835-0352-F765-27B7EA304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E908B-CC7B-8CFA-7A36-C653B4AD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A5E2E-0DD6-C398-1EBB-4837D069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2320A-105D-C8FE-78E1-1300CF4C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2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B57B-521B-73F0-D27A-CB5811673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F0771-CB17-4B2B-2240-E76462D64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125AC-B426-DCDD-F961-6AD3962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24147-2EB8-B314-242D-65EFBD8B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BDBC4-8958-B775-8D1B-1CD4C168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1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25650-9BB1-9F23-53C4-B6641E606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31BBC-F642-DE46-DFAB-639DE83C0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C6FF1-CFFB-A747-5485-483E79C4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EF866-44DF-70E6-1539-F0393EB36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3A478-0841-C9C4-1477-0A735BFB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3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8F796-FD59-C85E-CD79-22835076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2F52-86E2-C014-575F-139012B339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203BC-7151-2458-4D7E-8738FF8EC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0A1E8-525E-1779-FD5C-E4D77083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2AF38-37F9-3AE2-EAA7-421F7F5D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6EA87-2648-DAF7-002A-3185D4BD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49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53F4-DC45-D0FD-F849-84889B4E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67B02-6400-914C-2180-4606B3DC9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23DFF-E72E-B525-5962-9B8058457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C9DF4-0D1F-E9F5-B4B1-546751F83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9830D-8ED7-90B6-F6EE-35C8AE596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2EB88-658F-3A2A-426C-EB6AADB9F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42CA6-1B34-9026-5511-601D333C5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E81C7-B768-D795-4A3B-BB09DCFA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3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990D-510D-356A-6681-05FCDCF1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107C5-9D20-8A21-DCA4-53F90B414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C31DC-068E-56E4-630A-0A7DFE226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05E1C-EBE2-CC46-22B6-DCBCBFAB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A40E9A-B493-6ACA-4C48-9A0B25064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E4EAE-E334-8CC0-B6EB-86B8FD5D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E01D7-1AEF-6ED6-06B0-8A339784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0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00CE-E4F4-DD36-F984-748F6BD9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BB150-9D26-B779-94A1-416289E0E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0D466-BB80-F5CA-1A98-818641628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89388-1D77-2A31-B18D-1CA403F64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00FA9-55A4-132F-8C87-4DC8C938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04FDD-7931-25B1-794F-694D8E6F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9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9A8F-67BD-5C0D-BF9F-D2795697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7A1D8-0DD5-71B5-578F-71932AD45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7A1E4-D884-FD56-AC50-D7119E4F8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50955-B119-9DFB-AE15-C51C9EBE8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A4B4D-12E3-C4CE-35D3-72A3AC08D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32C5B-BF2A-C68E-7CB9-50B9D219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3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79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444BB-3193-D46D-D1C3-A6042D33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57F6C-14EF-3195-3641-CCFF1119B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0ADE3-AF00-AAF3-D318-E2712ABBF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C9266E-E365-B646-B91A-0C65449C56FB}" type="datetimeFigureOut">
              <a:rPr lang="en-US" smtClean="0"/>
              <a:t>11/6/24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7B73C-FBE6-FB99-33F4-3858403CD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94ABA-33E3-981C-764F-4F2265971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5C4BC5-8D42-8B49-9DDD-23691FD740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hyperlink" Target="https://imgproc.airliners.net/photos/airliners/7/1/0/6056017.jpg?v=v4a596b145b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9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originals/cb/83/2c/cb832cbf888e51ab6234057cff029959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5.jpeg"/><Relationship Id="rId4" Type="http://schemas.openxmlformats.org/officeDocument/2006/relationships/hyperlink" Target="https://imgproc.airliners.net/photos/airliners/7/1/0/6056017.jpg?v=v4a596b145b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en.wikipedia.org/wiki/File:WC-130J_Hercules_of_the_53rd_Weather_Reconnaissance_Squadron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hyperlink" Target="https://imgproc.airliners.net/photos/airliners/7/1/0/6056017.jpg?v=v4a596b145b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9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F4C2-09E5-B16F-5449-AA34BE2FD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History of Aerial Hurricane Reconnaissance and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AF7C4-1F25-49EF-6549-037FD3E688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n-US" dirty="0"/>
              <a:t>Neal M. Dorst</a:t>
            </a:r>
          </a:p>
          <a:p>
            <a:pPr algn="r"/>
            <a:r>
              <a:rPr lang="en-US" dirty="0"/>
              <a:t>AOML Hurricane Research Division</a:t>
            </a:r>
          </a:p>
          <a:p>
            <a:pPr algn="r"/>
            <a:r>
              <a:rPr lang="en-US" dirty="0"/>
              <a:t>Nov. 11, 2024</a:t>
            </a:r>
          </a:p>
          <a:p>
            <a:pPr algn="r"/>
            <a:r>
              <a:rPr lang="en-US" dirty="0"/>
              <a:t>Museum of Discovery and Science</a:t>
            </a:r>
          </a:p>
        </p:txBody>
      </p:sp>
    </p:spTree>
    <p:extLst>
      <p:ext uri="{BB962C8B-B14F-4D97-AF65-F5344CB8AC3E}">
        <p14:creationId xmlns:p14="http://schemas.microsoft.com/office/powerpoint/2010/main" val="3553518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1F67-77E4-7F76-26CC-4D0CAC168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Hurricane Research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97691-008C-D0A6-4618-12562511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9144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NHRP planned to last three years (1956-1958)</a:t>
            </a:r>
          </a:p>
          <a:p>
            <a:r>
              <a:rPr lang="en-US" dirty="0"/>
              <a:t>Use Air Force planes based at Palm Beach airport to examine hurricanes</a:t>
            </a:r>
          </a:p>
          <a:p>
            <a:r>
              <a:rPr lang="en-US" dirty="0"/>
              <a:t>Record flight-level data on punch cards</a:t>
            </a:r>
          </a:p>
          <a:p>
            <a:r>
              <a:rPr lang="en-US" dirty="0"/>
              <a:t>Process data immediately</a:t>
            </a:r>
          </a:p>
          <a:p>
            <a:r>
              <a:rPr lang="en-US" dirty="0"/>
              <a:t>Examine dynamics and energetics of storms</a:t>
            </a:r>
          </a:p>
          <a:p>
            <a:r>
              <a:rPr lang="en-US" dirty="0"/>
              <a:t>Test new observational technology</a:t>
            </a:r>
          </a:p>
          <a:p>
            <a:r>
              <a:rPr lang="en-US" dirty="0"/>
              <a:t>Study possible modification methods</a:t>
            </a:r>
          </a:p>
        </p:txBody>
      </p:sp>
      <p:pic>
        <p:nvPicPr>
          <p:cNvPr id="5" name="Picture 4" descr="An airplane flying over a building&#10;&#10;Description automatically generated">
            <a:extLst>
              <a:ext uri="{FF2B5EF4-FFF2-40B4-BE49-F238E27FC236}">
                <a16:creationId xmlns:a16="http://schemas.microsoft.com/office/drawing/2014/main" id="{6EF80C28-9261-0A9B-FFED-DBCC98FE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904" y="1429766"/>
            <a:ext cx="54864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8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3EDD-ADD0-7B74-50D0-8FCC80DA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Hurricane Research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E1F37-0B51-6159-5029-ECB26553B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327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Successful results lead to Weather Bureau extending the Project indefinitely</a:t>
            </a:r>
          </a:p>
          <a:p>
            <a:r>
              <a:rPr lang="en-US" dirty="0"/>
              <a:t>Moves to Miami and co-locates with Miami Hurricane Warning Center (MHWC)</a:t>
            </a:r>
          </a:p>
          <a:p>
            <a:r>
              <a:rPr lang="en-US" dirty="0"/>
              <a:t>Weather Bureau leases aircraft for weather research based at Miami International Airport</a:t>
            </a:r>
          </a:p>
          <a:p>
            <a:r>
              <a:rPr lang="en-US" dirty="0"/>
              <a:t>Combined NHRP, MHWC, and aircraft facilities dubbed “National Hurricane Central”</a:t>
            </a:r>
          </a:p>
        </p:txBody>
      </p:sp>
      <p:pic>
        <p:nvPicPr>
          <p:cNvPr id="7" name="Picture 6" descr="An aerial view of a large building&#10;&#10;Description automatically generated">
            <a:extLst>
              <a:ext uri="{FF2B5EF4-FFF2-40B4-BE49-F238E27FC236}">
                <a16:creationId xmlns:a16="http://schemas.microsoft.com/office/drawing/2014/main" id="{A152B1BB-8239-8C5A-2F95-BB31CD851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5"/>
            <a:ext cx="5034184" cy="39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0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A3638-6CDC-2432-809B-D9D007441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aircraft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DD5E-0291-32B4-28AF-1E9E84726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343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 DC-6 (dubbed 39 Charlie and 40 Charlie)</a:t>
            </a:r>
          </a:p>
          <a:p>
            <a:r>
              <a:rPr lang="en-US" dirty="0"/>
              <a:t>High altitude B-57 jet</a:t>
            </a:r>
          </a:p>
          <a:p>
            <a:r>
              <a:rPr lang="en-US" dirty="0"/>
              <a:t>B-26 mid-level turboprop</a:t>
            </a:r>
          </a:p>
          <a:p>
            <a:r>
              <a:rPr lang="en-US" dirty="0"/>
              <a:t>C-54 for cargo and transport</a:t>
            </a:r>
          </a:p>
          <a:p>
            <a:r>
              <a:rPr lang="en-US" dirty="0"/>
              <a:t>Becomes the Research Flight Facility (RFF)</a:t>
            </a:r>
          </a:p>
          <a:p>
            <a:r>
              <a:rPr lang="en-US" dirty="0"/>
              <a:t>Involved in other weather research projects (winter storms, thunderstorms, jet stream)</a:t>
            </a:r>
          </a:p>
          <a:p>
            <a:endParaRPr lang="en-US" dirty="0"/>
          </a:p>
        </p:txBody>
      </p:sp>
      <p:pic>
        <p:nvPicPr>
          <p:cNvPr id="7" name="Picture 6" descr="An airplane flying in the sky&#10;&#10;Description automatically generated">
            <a:extLst>
              <a:ext uri="{FF2B5EF4-FFF2-40B4-BE49-F238E27FC236}">
                <a16:creationId xmlns:a16="http://schemas.microsoft.com/office/drawing/2014/main" id="{C7E8B580-BF46-7E60-8796-EF1721F27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568" y="2086069"/>
            <a:ext cx="2895795" cy="1889887"/>
          </a:xfrm>
          <a:prstGeom prst="rect">
            <a:avLst/>
          </a:prstGeom>
        </p:spPr>
      </p:pic>
      <p:pic>
        <p:nvPicPr>
          <p:cNvPr id="9" name="Picture 8" descr="A couple of airplanes flying in the sky&#10;&#10;Description automatically generated">
            <a:extLst>
              <a:ext uri="{FF2B5EF4-FFF2-40B4-BE49-F238E27FC236}">
                <a16:creationId xmlns:a16="http://schemas.microsoft.com/office/drawing/2014/main" id="{77166354-D928-6705-3311-82F57009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136" y="565784"/>
            <a:ext cx="2929330" cy="1520285"/>
          </a:xfrm>
          <a:prstGeom prst="rect">
            <a:avLst/>
          </a:prstGeom>
        </p:spPr>
      </p:pic>
      <p:pic>
        <p:nvPicPr>
          <p:cNvPr id="11" name="Picture 10" descr="A group of men standing in front of an airplane&#10;&#10;Description automatically generated">
            <a:extLst>
              <a:ext uri="{FF2B5EF4-FFF2-40B4-BE49-F238E27FC236}">
                <a16:creationId xmlns:a16="http://schemas.microsoft.com/office/drawing/2014/main" id="{E08B9E82-F365-2AB1-B24B-87C39B96D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642" y="3701783"/>
            <a:ext cx="3319365" cy="22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40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73029-C422-983E-F5CA-F55675CEF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aircraft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D999B-D2B1-6923-D69E-38F333D91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5312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Radars in the belly and tail of DC-6</a:t>
            </a:r>
          </a:p>
          <a:p>
            <a:r>
              <a:rPr lang="en-US" dirty="0"/>
              <a:t>Measure temperature, humidity, pressure, and wind along flight path recorded on magnetic tape</a:t>
            </a:r>
          </a:p>
          <a:p>
            <a:r>
              <a:rPr lang="en-US" dirty="0"/>
              <a:t>Measure cloud drops and ice particles</a:t>
            </a:r>
          </a:p>
          <a:p>
            <a:r>
              <a:rPr lang="en-US" dirty="0"/>
              <a:t>Time lapse movie cameras in nose and over wings</a:t>
            </a:r>
          </a:p>
          <a:p>
            <a:r>
              <a:rPr lang="en-US" dirty="0"/>
              <a:t>Capable of dropping sensors to measure conditions below aircraft</a:t>
            </a:r>
          </a:p>
        </p:txBody>
      </p:sp>
      <p:pic>
        <p:nvPicPr>
          <p:cNvPr id="5" name="Picture 4" descr="A person in an orange jumpsuit working on a machine&#10;&#10;Description automatically generated">
            <a:extLst>
              <a:ext uri="{FF2B5EF4-FFF2-40B4-BE49-F238E27FC236}">
                <a16:creationId xmlns:a16="http://schemas.microsoft.com/office/drawing/2014/main" id="{427DFA67-CF3E-9A3F-34D5-114FF8FDD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048" y="4226923"/>
            <a:ext cx="2663952" cy="1760111"/>
          </a:xfrm>
          <a:prstGeom prst="rect">
            <a:avLst/>
          </a:prstGeom>
        </p:spPr>
      </p:pic>
      <p:pic>
        <p:nvPicPr>
          <p:cNvPr id="9" name="Picture 8" descr="Close-up of a door handle on a plane&#10;&#10;Description automatically generated">
            <a:extLst>
              <a:ext uri="{FF2B5EF4-FFF2-40B4-BE49-F238E27FC236}">
                <a16:creationId xmlns:a16="http://schemas.microsoft.com/office/drawing/2014/main" id="{AC5283C2-335F-6811-0C07-94E5848C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422" y="2468103"/>
            <a:ext cx="2843530" cy="1915641"/>
          </a:xfrm>
          <a:prstGeom prst="rect">
            <a:avLst/>
          </a:prstGeom>
        </p:spPr>
      </p:pic>
      <p:pic>
        <p:nvPicPr>
          <p:cNvPr id="11" name="Picture 10" descr="The front of a plane&#10;&#10;Description automatically generated">
            <a:extLst>
              <a:ext uri="{FF2B5EF4-FFF2-40B4-BE49-F238E27FC236}">
                <a16:creationId xmlns:a16="http://schemas.microsoft.com/office/drawing/2014/main" id="{7FB3C639-5636-30BD-808D-B6C5D508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411" y="1626317"/>
            <a:ext cx="2757573" cy="1683571"/>
          </a:xfrm>
          <a:prstGeom prst="rect">
            <a:avLst/>
          </a:prstGeom>
        </p:spPr>
      </p:pic>
      <p:pic>
        <p:nvPicPr>
          <p:cNvPr id="15" name="Picture 14" descr="A close-up of a clock&#10;&#10;Description automatically generated">
            <a:extLst>
              <a:ext uri="{FF2B5EF4-FFF2-40B4-BE49-F238E27FC236}">
                <a16:creationId xmlns:a16="http://schemas.microsoft.com/office/drawing/2014/main" id="{52AC4AB6-B62B-EF3E-85BA-448FF1EAC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423" y="597954"/>
            <a:ext cx="2977769" cy="19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61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A99D9-63DD-D3EC-E333-7D8CDA80C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n airplane flying in the sky&#10;&#10;Description automatically generated">
            <a:extLst>
              <a:ext uri="{FF2B5EF4-FFF2-40B4-BE49-F238E27FC236}">
                <a16:creationId xmlns:a16="http://schemas.microsoft.com/office/drawing/2014/main" id="{5F6BF426-C7D7-EBB4-E485-123C03717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018" y="4817982"/>
            <a:ext cx="2288794" cy="1542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4B41F-EF86-58E0-BF71-75D7B6F2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Reconnaissance aircraft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9B9EF-24E3-D638-391E-6B875AE07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1080" cy="4351338"/>
          </a:xfrm>
        </p:spPr>
        <p:txBody>
          <a:bodyPr>
            <a:normAutofit/>
          </a:bodyPr>
          <a:lstStyle/>
          <a:p>
            <a:r>
              <a:rPr lang="en-US" dirty="0"/>
              <a:t>Upgraded after Hurricane Camille (1969)</a:t>
            </a:r>
          </a:p>
          <a:p>
            <a:r>
              <a:rPr lang="en-US" dirty="0"/>
              <a:t>Better radars and weather instruments</a:t>
            </a:r>
          </a:p>
          <a:p>
            <a:r>
              <a:rPr lang="en-US" dirty="0"/>
              <a:t>Recording flight-level data</a:t>
            </a:r>
          </a:p>
          <a:p>
            <a:r>
              <a:rPr lang="en-US" dirty="0"/>
              <a:t>Newer models (WC-130J and WP-3C)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68A47-3F48-4E30-6599-3C0BA1524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250" y="4057751"/>
            <a:ext cx="2183535" cy="1597708"/>
          </a:xfrm>
          <a:prstGeom prst="rect">
            <a:avLst/>
          </a:prstGeom>
        </p:spPr>
      </p:pic>
      <p:pic>
        <p:nvPicPr>
          <p:cNvPr id="7" name="Picture 6" descr="A close-up of a military plane&#10;&#10;Description automatically generated">
            <a:extLst>
              <a:ext uri="{FF2B5EF4-FFF2-40B4-BE49-F238E27FC236}">
                <a16:creationId xmlns:a16="http://schemas.microsoft.com/office/drawing/2014/main" id="{FC67D462-E83C-833A-47FE-B4F8D8A07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137" y="1781199"/>
            <a:ext cx="2264113" cy="1501465"/>
          </a:xfrm>
          <a:prstGeom prst="rect">
            <a:avLst/>
          </a:prstGeom>
        </p:spPr>
      </p:pic>
      <p:pic>
        <p:nvPicPr>
          <p:cNvPr id="9" name="Picture 8" descr="A military plane flying over water&#10;&#10;Description automatically generated">
            <a:extLst>
              <a:ext uri="{FF2B5EF4-FFF2-40B4-BE49-F238E27FC236}">
                <a16:creationId xmlns:a16="http://schemas.microsoft.com/office/drawing/2014/main" id="{663A35E9-A7DB-A560-E745-38121492E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103" y="2994932"/>
            <a:ext cx="2183535" cy="1360660"/>
          </a:xfrm>
          <a:prstGeom prst="rect">
            <a:avLst/>
          </a:prstGeom>
        </p:spPr>
      </p:pic>
      <p:pic>
        <p:nvPicPr>
          <p:cNvPr id="11" name="Picture 10" descr="A group of people standing next to a plane&#10;&#10;Description automatically generated">
            <a:extLst>
              <a:ext uri="{FF2B5EF4-FFF2-40B4-BE49-F238E27FC236}">
                <a16:creationId xmlns:a16="http://schemas.microsoft.com/office/drawing/2014/main" id="{75D769B7-CFE0-4CAE-0A70-AC91A7452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7408" y="455636"/>
            <a:ext cx="2288794" cy="1764209"/>
          </a:xfrm>
          <a:prstGeom prst="rect">
            <a:avLst/>
          </a:prstGeom>
        </p:spPr>
      </p:pic>
      <p:pic>
        <p:nvPicPr>
          <p:cNvPr id="2050" name="Picture 2">
            <a:hlinkClick r:id="rId7"/>
            <a:extLst>
              <a:ext uri="{FF2B5EF4-FFF2-40B4-BE49-F238E27FC236}">
                <a16:creationId xmlns:a16="http://schemas.microsoft.com/office/drawing/2014/main" id="{C6A3BF49-4113-71BC-AA5F-F0E4A377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360" y="-4328424"/>
            <a:ext cx="5166935" cy="347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97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E3011-357B-9D0F-B74E-BAA71C63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STORMFURY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7AB3E-985A-B35F-766D-1F011F49A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012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1962-1982</a:t>
            </a:r>
          </a:p>
          <a:p>
            <a:r>
              <a:rPr lang="en-US" dirty="0"/>
              <a:t>Test hypothesis that seeding hurricanes with silver iodide will weaken them</a:t>
            </a:r>
          </a:p>
          <a:p>
            <a:r>
              <a:rPr lang="en-US" dirty="0"/>
              <a:t>Weather Bureau (NOAA), Navy, Air Force along with private and academic partners</a:t>
            </a:r>
          </a:p>
          <a:p>
            <a:r>
              <a:rPr lang="en-US" dirty="0"/>
              <a:t>Only 4 storms seeded</a:t>
            </a:r>
          </a:p>
          <a:p>
            <a:r>
              <a:rPr lang="en-US" dirty="0"/>
              <a:t>Results inconclusive but pointing toward negative conclusion</a:t>
            </a:r>
          </a:p>
          <a:p>
            <a:r>
              <a:rPr lang="en-US" dirty="0"/>
              <a:t>Did greatly advance understanding of hurricane structure, cloud physics, and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47FC6-EACA-AECC-6DF8-FB19676AD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02080"/>
            <a:ext cx="4443267" cy="34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83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375B-7117-3E11-F786-0DA84308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P-3 </a:t>
            </a:r>
            <a:r>
              <a:rPr lang="en-US" dirty="0" err="1"/>
              <a:t>Orions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A21CE-EF87-A199-7C15-9A0A22860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38472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 STORMFURY leads to acquisition of new research aircraft</a:t>
            </a:r>
          </a:p>
          <a:p>
            <a:r>
              <a:rPr lang="en-US" dirty="0"/>
              <a:t>1975 &amp; 1976 2 new P-3Ds available (N42RF &amp; N43RF)</a:t>
            </a:r>
          </a:p>
          <a:p>
            <a:r>
              <a:rPr lang="en-US" dirty="0"/>
              <a:t>Supplemented by C-130 acquired from Air Force (N41RF)</a:t>
            </a:r>
          </a:p>
          <a:p>
            <a:r>
              <a:rPr lang="en-US" dirty="0"/>
              <a:t>Digital radar, upgraded to Doppler in 1984</a:t>
            </a:r>
          </a:p>
          <a:p>
            <a:r>
              <a:rPr lang="en-US" dirty="0"/>
              <a:t>Knollenberg cloud probes</a:t>
            </a:r>
          </a:p>
          <a:p>
            <a:r>
              <a:rPr lang="en-US" dirty="0"/>
              <a:t>Improved dropsondes</a:t>
            </a:r>
          </a:p>
          <a:p>
            <a:r>
              <a:rPr lang="en-US" dirty="0"/>
              <a:t>Long-term studies of hurricane life cycle</a:t>
            </a:r>
          </a:p>
          <a:p>
            <a:r>
              <a:rPr lang="en-US" dirty="0"/>
              <a:t>Synoptic surveillance studies</a:t>
            </a:r>
          </a:p>
        </p:txBody>
      </p:sp>
      <p:pic>
        <p:nvPicPr>
          <p:cNvPr id="9" name="Picture 8" descr="A plane flying in the sky&#10;&#10;Description automatically generated">
            <a:extLst>
              <a:ext uri="{FF2B5EF4-FFF2-40B4-BE49-F238E27FC236}">
                <a16:creationId xmlns:a16="http://schemas.microsoft.com/office/drawing/2014/main" id="{93761597-BBE8-AE88-72DC-D05828E45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330" y="3229438"/>
            <a:ext cx="3559808" cy="2398186"/>
          </a:xfrm>
          <a:prstGeom prst="rect">
            <a:avLst/>
          </a:prstGeom>
        </p:spPr>
      </p:pic>
      <p:pic>
        <p:nvPicPr>
          <p:cNvPr id="11" name="Picture 10" descr="A couple of airplanes flying in the sky&#10;&#10;Description automatically generated">
            <a:extLst>
              <a:ext uri="{FF2B5EF4-FFF2-40B4-BE49-F238E27FC236}">
                <a16:creationId xmlns:a16="http://schemas.microsoft.com/office/drawing/2014/main" id="{A4ED9F29-C859-1607-CEB5-B154AB549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114" y="750633"/>
            <a:ext cx="3559808" cy="23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2087B-EF38-C555-BD0E-6F694DFE2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1EBF-082E-A8AC-58A0-24378AF2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P-3 </a:t>
            </a:r>
            <a:r>
              <a:rPr lang="en-US" dirty="0" err="1"/>
              <a:t>Orions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B45CC-5969-3451-0947-83F7D953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38472" cy="4351338"/>
          </a:xfrm>
        </p:spPr>
        <p:txBody>
          <a:bodyPr>
            <a:normAutofit/>
          </a:bodyPr>
          <a:lstStyle/>
          <a:p>
            <a:r>
              <a:rPr lang="en-US" dirty="0"/>
              <a:t>C-130 nicknamed “NOAA’s Ark”</a:t>
            </a:r>
          </a:p>
          <a:p>
            <a:r>
              <a:rPr lang="en-US" dirty="0"/>
              <a:t>N43RF called “Pig </a:t>
            </a:r>
            <a:r>
              <a:rPr lang="en-US" dirty="0" err="1"/>
              <a:t>sty</a:t>
            </a:r>
            <a:r>
              <a:rPr lang="en-US" dirty="0"/>
              <a:t>”</a:t>
            </a:r>
          </a:p>
          <a:p>
            <a:r>
              <a:rPr lang="en-US" dirty="0"/>
              <a:t>After a clean up renamed “Miss Piggy” </a:t>
            </a:r>
          </a:p>
          <a:p>
            <a:r>
              <a:rPr lang="en-US" dirty="0"/>
              <a:t>N42RF named “Kermit”</a:t>
            </a:r>
          </a:p>
          <a:p>
            <a:r>
              <a:rPr lang="en-US" dirty="0"/>
              <a:t>Henson Studios design nose art</a:t>
            </a:r>
          </a:p>
        </p:txBody>
      </p:sp>
      <p:pic>
        <p:nvPicPr>
          <p:cNvPr id="4102" name="Picture 6" descr="kermit - NOAA Teacher at Sea Blog">
            <a:extLst>
              <a:ext uri="{FF2B5EF4-FFF2-40B4-BE49-F238E27FC236}">
                <a16:creationId xmlns:a16="http://schemas.microsoft.com/office/drawing/2014/main" id="{B4441AE4-10AB-DA3A-9BAC-9A31F4A2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272" y="2864485"/>
            <a:ext cx="3481307" cy="26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hlinkClick r:id="rId3"/>
            <a:extLst>
              <a:ext uri="{FF2B5EF4-FFF2-40B4-BE49-F238E27FC236}">
                <a16:creationId xmlns:a16="http://schemas.microsoft.com/office/drawing/2014/main" id="{105595A1-F81E-6976-FF04-05E7BC21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8" y="-5448300"/>
            <a:ext cx="5887051" cy="54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Nose art for NOAA's &quot;Miss Piggy,&quot; a Lockheed WP3-D Orion (registration ...">
            <a:extLst>
              <a:ext uri="{FF2B5EF4-FFF2-40B4-BE49-F238E27FC236}">
                <a16:creationId xmlns:a16="http://schemas.microsoft.com/office/drawing/2014/main" id="{7A448826-FF98-0075-CA5A-01FFF62BF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89" y="699287"/>
            <a:ext cx="2931236" cy="27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0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EB65-FBE5-459A-2862-C01EB768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G-IV Gulfstream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5F26-1A3E-BC98-30AA-4A7E5D0B4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Dropsonde Surveillance experiment lead to better forecasts</a:t>
            </a:r>
          </a:p>
          <a:p>
            <a:r>
              <a:rPr lang="en-US" dirty="0"/>
              <a:t>NOAA acquires high-altitude jet to drop sondes from high altitude</a:t>
            </a:r>
          </a:p>
          <a:p>
            <a:r>
              <a:rPr lang="en-US" dirty="0"/>
              <a:t>Begins service in 1996</a:t>
            </a:r>
          </a:p>
          <a:p>
            <a:r>
              <a:rPr lang="en-US" dirty="0"/>
              <a:t>Nicknamed ‘Gonzo’</a:t>
            </a:r>
          </a:p>
        </p:txBody>
      </p:sp>
      <p:pic>
        <p:nvPicPr>
          <p:cNvPr id="7" name="Picture 6" descr="A white and blue airplane in front of a building&#10;&#10;Description automatically generated">
            <a:extLst>
              <a:ext uri="{FF2B5EF4-FFF2-40B4-BE49-F238E27FC236}">
                <a16:creationId xmlns:a16="http://schemas.microsoft.com/office/drawing/2014/main" id="{252C02B3-63C0-E0C8-0FBF-BB000860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88" y="849440"/>
            <a:ext cx="4139184" cy="2328291"/>
          </a:xfrm>
          <a:prstGeom prst="rect">
            <a:avLst/>
          </a:prstGeom>
        </p:spPr>
      </p:pic>
      <p:pic>
        <p:nvPicPr>
          <p:cNvPr id="9" name="Picture 8" descr="A cartoon character flying through the air&#10;&#10;Description automatically generated">
            <a:extLst>
              <a:ext uri="{FF2B5EF4-FFF2-40B4-BE49-F238E27FC236}">
                <a16:creationId xmlns:a16="http://schemas.microsoft.com/office/drawing/2014/main" id="{BBB6BC3D-3818-AAFC-3267-38482277A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922" y="2901379"/>
            <a:ext cx="25527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92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A1588-45B6-51A4-8878-9AFA9927C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n airplane flying in the sky&#10;&#10;Description automatically generated">
            <a:extLst>
              <a:ext uri="{FF2B5EF4-FFF2-40B4-BE49-F238E27FC236}">
                <a16:creationId xmlns:a16="http://schemas.microsoft.com/office/drawing/2014/main" id="{2FC1C279-7638-C82E-0F95-A1C9933E5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786" y="1690688"/>
            <a:ext cx="2288794" cy="1542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2F9AF-3883-6F05-43B7-2494CDE5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Reconnaissance aircraft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828AD-E6BF-BFBB-FCA1-21CCE11BB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1080" cy="4351338"/>
          </a:xfrm>
        </p:spPr>
        <p:txBody>
          <a:bodyPr>
            <a:normAutofit/>
          </a:bodyPr>
          <a:lstStyle/>
          <a:p>
            <a:r>
              <a:rPr lang="en-US" dirty="0"/>
              <a:t>With advent of satellites, weather patrol squadrons pared down</a:t>
            </a:r>
          </a:p>
          <a:p>
            <a:r>
              <a:rPr lang="en-US" dirty="0"/>
              <a:t>Typhoon squadrons disbanded</a:t>
            </a:r>
          </a:p>
          <a:p>
            <a:r>
              <a:rPr lang="en-US" dirty="0"/>
              <a:t>Navy Hurricane Hunters  VW-4 disbanded 1975</a:t>
            </a:r>
          </a:p>
          <a:p>
            <a:r>
              <a:rPr lang="en-US" dirty="0"/>
              <a:t>Air Force Hurricane Hunters moved to Reserves</a:t>
            </a:r>
          </a:p>
        </p:txBody>
      </p:sp>
      <p:pic>
        <p:nvPicPr>
          <p:cNvPr id="7" name="Picture 6" descr="A close-up of a military plane&#10;&#10;Description automatically generated">
            <a:extLst>
              <a:ext uri="{FF2B5EF4-FFF2-40B4-BE49-F238E27FC236}">
                <a16:creationId xmlns:a16="http://schemas.microsoft.com/office/drawing/2014/main" id="{23D2154A-E5F9-C82E-F984-B50AB7864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2" y="3665847"/>
            <a:ext cx="2264113" cy="1501465"/>
          </a:xfrm>
          <a:prstGeom prst="rect">
            <a:avLst/>
          </a:prstGeom>
        </p:spPr>
      </p:pic>
      <p:pic>
        <p:nvPicPr>
          <p:cNvPr id="2050" name="Picture 2">
            <a:hlinkClick r:id="rId4"/>
            <a:extLst>
              <a:ext uri="{FF2B5EF4-FFF2-40B4-BE49-F238E27FC236}">
                <a16:creationId xmlns:a16="http://schemas.microsoft.com/office/drawing/2014/main" id="{3BED8F0F-6F95-DA15-AA69-6CD0B76B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360" y="-4328424"/>
            <a:ext cx="5166935" cy="347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6505EF-BD95-015B-6471-A3A82597D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9744" y="1711707"/>
            <a:ext cx="1304544" cy="1304544"/>
          </a:xfrm>
          <a:prstGeom prst="rect">
            <a:avLst/>
          </a:prstGeom>
        </p:spPr>
      </p:pic>
      <p:pic>
        <p:nvPicPr>
          <p:cNvPr id="6" name="Picture 5" descr="A close-up of a military plane&#10;&#10;Description automatically generated">
            <a:extLst>
              <a:ext uri="{FF2B5EF4-FFF2-40B4-BE49-F238E27FC236}">
                <a16:creationId xmlns:a16="http://schemas.microsoft.com/office/drawing/2014/main" id="{AC2854C6-928B-9C96-CE26-56437D1DF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217" y="4330312"/>
            <a:ext cx="1591054" cy="1055120"/>
          </a:xfrm>
          <a:prstGeom prst="rect">
            <a:avLst/>
          </a:prstGeom>
        </p:spPr>
      </p:pic>
      <p:pic>
        <p:nvPicPr>
          <p:cNvPr id="8" name="Picture 7" descr="A close-up of a military plane&#10;&#10;Description automatically generated">
            <a:extLst>
              <a:ext uri="{FF2B5EF4-FFF2-40B4-BE49-F238E27FC236}">
                <a16:creationId xmlns:a16="http://schemas.microsoft.com/office/drawing/2014/main" id="{9728D2BD-5029-D985-2AB2-A3D98B10E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744" y="4856500"/>
            <a:ext cx="1062082" cy="7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8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F625-77FB-94CB-0C15-3206CC487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Reconnaissance 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24501-B1A7-E5E8-CF5B-C8C44BA83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808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Infamous Labor Day hurricane 1935</a:t>
            </a:r>
          </a:p>
          <a:p>
            <a:r>
              <a:rPr lang="en-US" dirty="0"/>
              <a:t>Jacksonville Hurricane Warning Center ‘lost’ hurricane over the Florida Straits</a:t>
            </a:r>
          </a:p>
          <a:p>
            <a:r>
              <a:rPr lang="en-US" dirty="0"/>
              <a:t>Seen by Pan Am pilot on morning of Sept. 2</a:t>
            </a:r>
            <a:r>
              <a:rPr lang="en-US" baseline="30000" dirty="0"/>
              <a:t>nd</a:t>
            </a:r>
            <a:r>
              <a:rPr lang="en-US" dirty="0"/>
              <a:t> north of where predicted</a:t>
            </a:r>
          </a:p>
          <a:p>
            <a:r>
              <a:rPr lang="en-US" dirty="0"/>
              <a:t>Capt. Len Povey of Cuban Army Air Corps volunteers to pilot his Curtiss Hawk II around the storm</a:t>
            </a:r>
          </a:p>
          <a:p>
            <a:r>
              <a:rPr lang="en-US" dirty="0"/>
              <a:t>Warnings issued for the Florida Keys</a:t>
            </a:r>
          </a:p>
          <a:p>
            <a:r>
              <a:rPr lang="en-US" dirty="0"/>
              <a:t>People with road access flee, lives saved</a:t>
            </a:r>
          </a:p>
        </p:txBody>
      </p:sp>
      <p:pic>
        <p:nvPicPr>
          <p:cNvPr id="11" name="Picture 10" descr="A drawing of a plane&#10;&#10;Description automatically generated">
            <a:extLst>
              <a:ext uri="{FF2B5EF4-FFF2-40B4-BE49-F238E27FC236}">
                <a16:creationId xmlns:a16="http://schemas.microsoft.com/office/drawing/2014/main" id="{F1AB5BDA-7343-6653-6FF0-445E321A3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912" y="3617779"/>
            <a:ext cx="5315458" cy="2240312"/>
          </a:xfrm>
          <a:prstGeom prst="rect">
            <a:avLst/>
          </a:prstGeom>
        </p:spPr>
      </p:pic>
      <p:pic>
        <p:nvPicPr>
          <p:cNvPr id="13" name="Picture 12" descr="A person standing next to an airplane&#10;&#10;Description automatically generated">
            <a:extLst>
              <a:ext uri="{FF2B5EF4-FFF2-40B4-BE49-F238E27FC236}">
                <a16:creationId xmlns:a16="http://schemas.microsoft.com/office/drawing/2014/main" id="{5EE1EE32-8FDA-59F8-3C77-5CF21C661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92" y="624021"/>
            <a:ext cx="21336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70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/>
            <a:extLst>
              <a:ext uri="{FF2B5EF4-FFF2-40B4-BE49-F238E27FC236}">
                <a16:creationId xmlns:a16="http://schemas.microsoft.com/office/drawing/2014/main" id="{13E3F3B0-39BF-01E8-039D-D704AE21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2" y="4284663"/>
            <a:ext cx="3810000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073A1F-D895-31A3-663C-80033350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53</a:t>
            </a:r>
            <a:r>
              <a:rPr lang="en-US" baseline="30000" dirty="0"/>
              <a:t>rd</a:t>
            </a:r>
            <a:r>
              <a:rPr lang="en-US" dirty="0"/>
              <a:t> Weather Reconnaissance Squadron </a:t>
            </a:r>
            <a:r>
              <a:rPr lang="en-US" sz="3200" dirty="0"/>
              <a:t>(WRS)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336BA-C781-C8E9-65E3-82C045C3C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8216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Based at Keesler AFB in Biloxi, MS</a:t>
            </a:r>
          </a:p>
          <a:p>
            <a:r>
              <a:rPr lang="en-US" dirty="0"/>
              <a:t>Part of 403</a:t>
            </a:r>
            <a:r>
              <a:rPr lang="en-US" baseline="30000" dirty="0"/>
              <a:t>rd</a:t>
            </a:r>
            <a:r>
              <a:rPr lang="en-US" dirty="0"/>
              <a:t> Wing of the Air Force Reserves</a:t>
            </a:r>
          </a:p>
          <a:p>
            <a:r>
              <a:rPr lang="en-US" dirty="0"/>
              <a:t>10 WC-130Js</a:t>
            </a:r>
          </a:p>
          <a:p>
            <a:r>
              <a:rPr lang="en-US" dirty="0"/>
              <a:t>20 flight crews (~120 personnel)</a:t>
            </a:r>
          </a:p>
          <a:p>
            <a:r>
              <a:rPr lang="en-US" dirty="0"/>
              <a:t>Carry out the bulk of reconnaissance missions</a:t>
            </a:r>
          </a:p>
          <a:p>
            <a:r>
              <a:rPr lang="en-US" dirty="0"/>
              <a:t>Assists research missions, deploying ocean buoys and dropsondes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592CE6-65AB-AB78-A6A1-E6F0DD4BF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683" y="1463040"/>
            <a:ext cx="3035069" cy="312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0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BA90-61B2-C4F3-BED1-A33EA1F54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Aircraft Operations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F483-25A1-C772-438B-2C8D5631B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Descended from RFF</a:t>
            </a:r>
          </a:p>
          <a:p>
            <a:r>
              <a:rPr lang="en-US" dirty="0"/>
              <a:t>1993 moved to MacDill AFB</a:t>
            </a:r>
          </a:p>
          <a:p>
            <a:r>
              <a:rPr lang="en-US" dirty="0"/>
              <a:t>2017 moved to Linder-Lakeland Airport in Lakeland, FL</a:t>
            </a:r>
          </a:p>
          <a:p>
            <a:r>
              <a:rPr lang="en-US" dirty="0"/>
              <a:t>2 P-3s, G-IV, 4 De Havilland Twin Otter, and 3 Beechcraft King Air</a:t>
            </a:r>
          </a:p>
          <a:p>
            <a:r>
              <a:rPr lang="en-US" dirty="0"/>
              <a:t>Carry out air chemistry studies, ice surveys, marine mammal census, hydrological measurements, and disaster surveys</a:t>
            </a:r>
          </a:p>
          <a:p>
            <a:r>
              <a:rPr lang="en-US" dirty="0"/>
              <a:t>~200 personnel, pilots, navigators, flight engineers, electronic technicians, scientist, and support people </a:t>
            </a:r>
          </a:p>
        </p:txBody>
      </p:sp>
      <p:pic>
        <p:nvPicPr>
          <p:cNvPr id="6145" name="Picture 1" descr="undefined">
            <a:extLst>
              <a:ext uri="{FF2B5EF4-FFF2-40B4-BE49-F238E27FC236}">
                <a16:creationId xmlns:a16="http://schemas.microsoft.com/office/drawing/2014/main" id="{221B508D-9CFF-6723-35BF-F3F17BB1F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80" y="1825625"/>
            <a:ext cx="4669368" cy="350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49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E4C40-2EE3-4CB5-B408-74F85BC8E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6764-C229-D91F-5D18-C6DF108DE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Aircraft Operations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CDED3-E588-1D2B-6B5F-609E9BB0F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2 Radars (belly, tail)</a:t>
            </a:r>
          </a:p>
          <a:p>
            <a:r>
              <a:rPr lang="en-US" dirty="0"/>
              <a:t>Stepped Frequency Microwave Radiometer (SFMR)</a:t>
            </a:r>
          </a:p>
          <a:p>
            <a:r>
              <a:rPr lang="en-US" dirty="0"/>
              <a:t>cloud physics probes</a:t>
            </a:r>
          </a:p>
          <a:p>
            <a:r>
              <a:rPr lang="en-US" dirty="0"/>
              <a:t>Launch oceanic and atmospheric expendables</a:t>
            </a:r>
          </a:p>
          <a:p>
            <a:r>
              <a:rPr lang="en-US" dirty="0"/>
              <a:t>Laser radar (LIDAR )</a:t>
            </a:r>
          </a:p>
          <a:p>
            <a:r>
              <a:rPr lang="en-US" dirty="0"/>
              <a:t>Black Swift S0 and Altius 600 drones</a:t>
            </a:r>
          </a:p>
        </p:txBody>
      </p:sp>
      <p:pic>
        <p:nvPicPr>
          <p:cNvPr id="6145" name="Picture 1" descr="undefined">
            <a:extLst>
              <a:ext uri="{FF2B5EF4-FFF2-40B4-BE49-F238E27FC236}">
                <a16:creationId xmlns:a16="http://schemas.microsoft.com/office/drawing/2014/main" id="{4CFC32FB-70E1-667A-0564-C2734EEB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80" y="1825625"/>
            <a:ext cx="4669368" cy="350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91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8E08-C63B-5CF5-CB14-614EEC91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A1105-FF13-4B97-F16C-2DC5DCEEE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136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G550 jet replacing G-IV</a:t>
            </a:r>
          </a:p>
          <a:p>
            <a:r>
              <a:rPr lang="en-US" dirty="0"/>
              <a:t>Improvement to remote sensing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Radar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SFMR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/>
              <a:t>Streamsondes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 err="1"/>
              <a:t>Swarmsondes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Drones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New technologies</a:t>
            </a:r>
          </a:p>
          <a:p>
            <a:r>
              <a:rPr lang="en-US" dirty="0"/>
              <a:t>Use AI and machine learning for track planning and data processing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7395FDB-2723-5810-BF9E-B63083FD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19" y="3960820"/>
            <a:ext cx="2641854" cy="176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ltius demonstration model with Hurricane Hunter, NOAA WP-3D Orion &quot;Miss Piggy,&quot; at NOAA’s Aircraft Operations Center in Lakeland, FL during the second UAS flight test window on May 25, 2022. Photo Credit: NOAA/AOC">
            <a:extLst>
              <a:ext uri="{FF2B5EF4-FFF2-40B4-BE49-F238E27FC236}">
                <a16:creationId xmlns:a16="http://schemas.microsoft.com/office/drawing/2014/main" id="{E4479EBF-3A62-B969-8BB1-575A04B8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946" y="2275663"/>
            <a:ext cx="2641854" cy="19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958E3E3-8750-ECF2-C867-5E9BF09F8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45" y="1895302"/>
            <a:ext cx="2683576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16E05D81-4901-D98C-CCC8-E5F89275B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16" y="493851"/>
            <a:ext cx="3203257" cy="17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56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CBFAD-36F6-07F9-7B10-CF79F190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34331-F9FC-D29E-7D11-2B15AF699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11880" cy="4038727"/>
          </a:xfrm>
        </p:spPr>
        <p:txBody>
          <a:bodyPr>
            <a:normAutofit fontScale="92500"/>
          </a:bodyPr>
          <a:lstStyle/>
          <a:p>
            <a:r>
              <a:rPr lang="en-US" dirty="0"/>
              <a:t>Still needed to collect precise information on storm strength and structure</a:t>
            </a:r>
          </a:p>
          <a:p>
            <a:r>
              <a:rPr lang="en-US" dirty="0"/>
              <a:t>Better scientific insights into hurricane dynamics</a:t>
            </a:r>
          </a:p>
          <a:p>
            <a:r>
              <a:rPr lang="en-US" dirty="0"/>
              <a:t>Test new technologies and provide ‘ground truth’ for satellites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satellite image of a hurricane&#10;&#10;Description automatically generated">
            <a:extLst>
              <a:ext uri="{FF2B5EF4-FFF2-40B4-BE49-F238E27FC236}">
                <a16:creationId xmlns:a16="http://schemas.microsoft.com/office/drawing/2014/main" id="{7760F2EB-14C3-4F2B-3013-CF05DB85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368" y="1027906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C0518-9D86-05BE-AC15-2138CDF9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CF99-5D92-ED1D-52AA-BAF1B483C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0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3B52-0FCF-C112-D1AC-6E63DE733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Aerial Reconnaissance proposed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420AF-C51B-4B5B-6541-1695C3E94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60392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Willis Gregg, Weather Bureau Chief, proposes hiring private pilots to reconnoiter any hurricanes near the U.S.</a:t>
            </a:r>
          </a:p>
          <a:p>
            <a:r>
              <a:rPr lang="en-US" dirty="0"/>
              <a:t>No budget for the plan</a:t>
            </a:r>
          </a:p>
          <a:p>
            <a:r>
              <a:rPr lang="en-US" dirty="0"/>
              <a:t>Instead Coast Guard cutters sent in Gulf hurricanes</a:t>
            </a:r>
          </a:p>
          <a:p>
            <a:r>
              <a:rPr lang="en-US" dirty="0"/>
              <a:t>USCG captains turn back before reaching storm center</a:t>
            </a:r>
          </a:p>
          <a:p>
            <a:r>
              <a:rPr lang="en-US" dirty="0"/>
              <a:t>Gregg plan never used</a:t>
            </a:r>
          </a:p>
        </p:txBody>
      </p:sp>
      <p:pic>
        <p:nvPicPr>
          <p:cNvPr id="5" name="Picture 4" descr="A person in a suit holding a machine&#10;&#10;Description automatically generated">
            <a:extLst>
              <a:ext uri="{FF2B5EF4-FFF2-40B4-BE49-F238E27FC236}">
                <a16:creationId xmlns:a16="http://schemas.microsoft.com/office/drawing/2014/main" id="{F1EE3CE6-C0D1-975D-8220-700111F2C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5967"/>
            <a:ext cx="2316478" cy="2937390"/>
          </a:xfrm>
          <a:prstGeom prst="rect">
            <a:avLst/>
          </a:prstGeom>
        </p:spPr>
      </p:pic>
      <p:pic>
        <p:nvPicPr>
          <p:cNvPr id="7" name="Picture 6" descr="A ship in the water&#10;&#10;Description automatically generated">
            <a:extLst>
              <a:ext uri="{FF2B5EF4-FFF2-40B4-BE49-F238E27FC236}">
                <a16:creationId xmlns:a16="http://schemas.microsoft.com/office/drawing/2014/main" id="{7EFC2990-563F-5CD5-F8EF-F9AE11253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08" y="3281166"/>
            <a:ext cx="3336797" cy="26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4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592FE-3D2A-7202-DB41-0DEC371DA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War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C1AE5-BB2A-1ECB-9455-17E1DFCF8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58056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During the War ships maintain radio silence</a:t>
            </a:r>
          </a:p>
          <a:p>
            <a:r>
              <a:rPr lang="en-US" dirty="0"/>
              <a:t>No weather reports from sea and hence no hurricane warnings</a:t>
            </a:r>
          </a:p>
          <a:p>
            <a:r>
              <a:rPr lang="en-US" dirty="0"/>
              <a:t>In 1943, US Weather Bureau reaches agreement with Army and Navy to send patrol planes out to hunt for hurricanes</a:t>
            </a:r>
          </a:p>
          <a:p>
            <a:r>
              <a:rPr lang="en-US" dirty="0"/>
              <a:t>In July 1943, a ‘surprise’ hurricane strikes Galveston.  Lt. Col. Joe Duckworth flies AT-6 plane into the eye of a hurricane over Texas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First eye penetration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Not authorized reconnaissance</a:t>
            </a:r>
          </a:p>
          <a:p>
            <a:r>
              <a:rPr lang="en-US" dirty="0"/>
              <a:t>In August 1943, first tasked reconnaissance flight into a hurricanes occurs over the Bahamas.</a:t>
            </a:r>
          </a:p>
        </p:txBody>
      </p:sp>
      <p:pic>
        <p:nvPicPr>
          <p:cNvPr id="5" name="Picture 4" descr="A person in a uniform sitting at a desk&#10;&#10;Description automatically generated">
            <a:extLst>
              <a:ext uri="{FF2B5EF4-FFF2-40B4-BE49-F238E27FC236}">
                <a16:creationId xmlns:a16="http://schemas.microsoft.com/office/drawing/2014/main" id="{7E16228A-3361-77C5-C8AB-FC6E33E1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16794"/>
            <a:ext cx="3860800" cy="2984500"/>
          </a:xfrm>
          <a:prstGeom prst="rect">
            <a:avLst/>
          </a:prstGeom>
        </p:spPr>
      </p:pic>
      <p:pic>
        <p:nvPicPr>
          <p:cNvPr id="9" name="Picture 8" descr="A close-up of a map&#10;&#10;Description automatically generated">
            <a:extLst>
              <a:ext uri="{FF2B5EF4-FFF2-40B4-BE49-F238E27FC236}">
                <a16:creationId xmlns:a16="http://schemas.microsoft.com/office/drawing/2014/main" id="{016FABDA-1EAD-9B6B-3F97-341A92A8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315" y="2940908"/>
            <a:ext cx="2797483" cy="362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4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48F29-52C8-ABF4-62FB-EC87C9BE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World War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A482F-6157-3794-7927-DECE84FEE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4384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Army and Navy form weather patrol squadrons around the globe</a:t>
            </a:r>
          </a:p>
          <a:p>
            <a:r>
              <a:rPr lang="en-US" dirty="0"/>
              <a:t>Designate their Atlantic patrol squadrons Hurricane Hunters and west Pacific squadrons Typhoon Trackers and Typhoon Chasers</a:t>
            </a:r>
          </a:p>
          <a:p>
            <a:r>
              <a:rPr lang="en-US" dirty="0"/>
              <a:t>Develop techniques for locating eye of the storm and estimating wind speeds by appearance of the sea surface</a:t>
            </a:r>
          </a:p>
          <a:p>
            <a:r>
              <a:rPr lang="en-US" dirty="0"/>
              <a:t>Vastly improve tracking and warning time of approaching storms</a:t>
            </a:r>
          </a:p>
          <a:p>
            <a:r>
              <a:rPr lang="en-US" dirty="0"/>
              <a:t>Several aircraft and crews lost in storms</a:t>
            </a:r>
          </a:p>
        </p:txBody>
      </p:sp>
      <p:pic>
        <p:nvPicPr>
          <p:cNvPr id="5" name="Picture 4" descr="A group of men standing in front of a plane&#10;&#10;Description automatically generated">
            <a:extLst>
              <a:ext uri="{FF2B5EF4-FFF2-40B4-BE49-F238E27FC236}">
                <a16:creationId xmlns:a16="http://schemas.microsoft.com/office/drawing/2014/main" id="{9C751951-F559-424C-F4BB-07876D640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957" y="592603"/>
            <a:ext cx="3407793" cy="3064997"/>
          </a:xfrm>
          <a:prstGeom prst="rect">
            <a:avLst/>
          </a:prstGeom>
        </p:spPr>
      </p:pic>
      <p:pic>
        <p:nvPicPr>
          <p:cNvPr id="7" name="Picture 6" descr="A military plane flying over water&#10;&#10;Description automatically generated">
            <a:extLst>
              <a:ext uri="{FF2B5EF4-FFF2-40B4-BE49-F238E27FC236}">
                <a16:creationId xmlns:a16="http://schemas.microsoft.com/office/drawing/2014/main" id="{87FF35B6-4DAA-AB12-FB80-335D97376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108" y="4001294"/>
            <a:ext cx="3407794" cy="2123551"/>
          </a:xfrm>
          <a:prstGeom prst="rect">
            <a:avLst/>
          </a:prstGeom>
        </p:spPr>
      </p:pic>
      <p:pic>
        <p:nvPicPr>
          <p:cNvPr id="9" name="Picture 8" descr="A logo of a hurricane hunters&#10;&#10;Description automatically generated">
            <a:extLst>
              <a:ext uri="{FF2B5EF4-FFF2-40B4-BE49-F238E27FC236}">
                <a16:creationId xmlns:a16="http://schemas.microsoft.com/office/drawing/2014/main" id="{DB7C7812-4421-A0C6-5E78-DB3649251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024" y="2349500"/>
            <a:ext cx="22225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n airplane flying in the sky&#10;&#10;Description automatically generated">
            <a:extLst>
              <a:ext uri="{FF2B5EF4-FFF2-40B4-BE49-F238E27FC236}">
                <a16:creationId xmlns:a16="http://schemas.microsoft.com/office/drawing/2014/main" id="{62902117-4A92-CD64-DEBA-75D12789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018" y="4817982"/>
            <a:ext cx="2288794" cy="1542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3EB80-B427-3DFD-C2EA-4707A684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Reconnaissance aircraft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85B19-9BC3-654A-BFA3-14697E21F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1080" cy="4351338"/>
          </a:xfrm>
        </p:spPr>
        <p:txBody>
          <a:bodyPr>
            <a:normAutofit/>
          </a:bodyPr>
          <a:lstStyle/>
          <a:p>
            <a:r>
              <a:rPr lang="en-US" dirty="0"/>
              <a:t>Older airframes, repurposed cargo and patrol planes</a:t>
            </a:r>
          </a:p>
          <a:p>
            <a:r>
              <a:rPr lang="en-US" dirty="0"/>
              <a:t>Air Force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WB-29 Superfortress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WB-50 Superfortress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WC-130 Hercules</a:t>
            </a:r>
          </a:p>
          <a:p>
            <a:r>
              <a:rPr lang="en-US" dirty="0"/>
              <a:t>Navy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P-2V Neptune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WC-121 Super Constellation</a:t>
            </a:r>
          </a:p>
          <a:p>
            <a:pPr lvl="1">
              <a:buFont typeface="Wingdings" pitchFamily="2" charset="2"/>
              <a:buChar char="v"/>
            </a:pPr>
            <a:r>
              <a:rPr lang="en-US" dirty="0"/>
              <a:t>WP-3 Orion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E1C85-B938-324B-1253-27C2AA683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250" y="4057751"/>
            <a:ext cx="2183535" cy="1597708"/>
          </a:xfrm>
          <a:prstGeom prst="rect">
            <a:avLst/>
          </a:prstGeom>
        </p:spPr>
      </p:pic>
      <p:pic>
        <p:nvPicPr>
          <p:cNvPr id="7" name="Picture 6" descr="A close-up of a military plane&#10;&#10;Description automatically generated">
            <a:extLst>
              <a:ext uri="{FF2B5EF4-FFF2-40B4-BE49-F238E27FC236}">
                <a16:creationId xmlns:a16="http://schemas.microsoft.com/office/drawing/2014/main" id="{CF8202D8-4F24-97B5-D3AB-C9C552F2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137" y="1781199"/>
            <a:ext cx="2264113" cy="1501465"/>
          </a:xfrm>
          <a:prstGeom prst="rect">
            <a:avLst/>
          </a:prstGeom>
        </p:spPr>
      </p:pic>
      <p:pic>
        <p:nvPicPr>
          <p:cNvPr id="9" name="Picture 8" descr="A military plane flying over water&#10;&#10;Description automatically generated">
            <a:extLst>
              <a:ext uri="{FF2B5EF4-FFF2-40B4-BE49-F238E27FC236}">
                <a16:creationId xmlns:a16="http://schemas.microsoft.com/office/drawing/2014/main" id="{A87AFEBD-EF37-93EC-9E77-FB19AC9B0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103" y="2994932"/>
            <a:ext cx="2183535" cy="1360660"/>
          </a:xfrm>
          <a:prstGeom prst="rect">
            <a:avLst/>
          </a:prstGeom>
        </p:spPr>
      </p:pic>
      <p:pic>
        <p:nvPicPr>
          <p:cNvPr id="11" name="Picture 10" descr="A group of people standing next to a plane&#10;&#10;Description automatically generated">
            <a:extLst>
              <a:ext uri="{FF2B5EF4-FFF2-40B4-BE49-F238E27FC236}">
                <a16:creationId xmlns:a16="http://schemas.microsoft.com/office/drawing/2014/main" id="{5B3B1354-5ACC-F4D8-3BF4-B80D264C5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7408" y="455636"/>
            <a:ext cx="2288794" cy="1764209"/>
          </a:xfrm>
          <a:prstGeom prst="rect">
            <a:avLst/>
          </a:prstGeom>
        </p:spPr>
      </p:pic>
      <p:pic>
        <p:nvPicPr>
          <p:cNvPr id="2050" name="Picture 2">
            <a:hlinkClick r:id="rId7"/>
            <a:extLst>
              <a:ext uri="{FF2B5EF4-FFF2-40B4-BE49-F238E27FC236}">
                <a16:creationId xmlns:a16="http://schemas.microsoft.com/office/drawing/2014/main" id="{EF41AE89-635E-6A94-A25A-9E2B1A5E0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360" y="-4328424"/>
            <a:ext cx="5166935" cy="347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47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2AC6-6725-5D01-A6FA-65AA9CCF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 Simpson ‘piggybacks’ on recco flights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5EDC0-4928-4F1B-87B6-3F60EB1B6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724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Robert H. Simpson instructor at Army Air Force weather school in Panama</a:t>
            </a:r>
          </a:p>
          <a:p>
            <a:r>
              <a:rPr lang="en-US" dirty="0"/>
              <a:t>Students ‘fly their forecast’ on radar-equipped DC-3</a:t>
            </a:r>
          </a:p>
          <a:p>
            <a:r>
              <a:rPr lang="en-US" dirty="0"/>
              <a:t>Simpson flies into hurricane south of </a:t>
            </a:r>
            <a:r>
              <a:rPr lang="en-US" dirty="0" err="1"/>
              <a:t>Hispañola</a:t>
            </a:r>
            <a:r>
              <a:rPr lang="en-US" dirty="0"/>
              <a:t> on DC-3, able to examine the storm in detail</a:t>
            </a:r>
          </a:p>
          <a:p>
            <a:r>
              <a:rPr lang="en-US" dirty="0"/>
              <a:t>Begins to advocate using reconnaissance flights to gather scientific data</a:t>
            </a:r>
          </a:p>
          <a:p>
            <a:r>
              <a:rPr lang="en-US" dirty="0"/>
              <a:t>In 1950, flies on special Air Force flight into Typhoon Marge</a:t>
            </a:r>
          </a:p>
        </p:txBody>
      </p:sp>
      <p:pic>
        <p:nvPicPr>
          <p:cNvPr id="5" name="Picture 4" descr="A diagram of a vertical cross section of eye&#10;&#10;Description automatically generated">
            <a:extLst>
              <a:ext uri="{FF2B5EF4-FFF2-40B4-BE49-F238E27FC236}">
                <a16:creationId xmlns:a16="http://schemas.microsoft.com/office/drawing/2014/main" id="{E312E911-18B2-61F8-5DDD-62E0964EE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149" y="1932319"/>
            <a:ext cx="5556641" cy="356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17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A5B85-CD9C-840E-7A35-137D5D20F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06B8-CE32-92FC-500E-0388A1FB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 Simpson ‘piggybacks’ on recco flights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45347-0CF3-3F71-A9F2-548507E21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7249" cy="4351338"/>
          </a:xfrm>
        </p:spPr>
        <p:txBody>
          <a:bodyPr>
            <a:normAutofit/>
          </a:bodyPr>
          <a:lstStyle/>
          <a:p>
            <a:r>
              <a:rPr lang="en-US" dirty="0"/>
              <a:t>Simpson  continues ‘piggyback’ flights on recon missions on his personal time</a:t>
            </a:r>
          </a:p>
          <a:p>
            <a:r>
              <a:rPr lang="en-US" dirty="0"/>
              <a:t>Develops a plan to carry out research on hurricanes using aircraft.</a:t>
            </a:r>
          </a:p>
          <a:p>
            <a:r>
              <a:rPr lang="en-US" dirty="0"/>
              <a:t>No money in budget for research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641B18-2F71-5D61-C5A5-F68051AB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44" y="2008505"/>
            <a:ext cx="4601739" cy="258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88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22EA-C7E3-8074-239C-642464D2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Disasters spur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F0EFA-23A7-A1B8-6A24-132F4E5F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8524" cy="4351338"/>
          </a:xfrm>
        </p:spPr>
        <p:txBody>
          <a:bodyPr/>
          <a:lstStyle/>
          <a:p>
            <a:r>
              <a:rPr lang="en-US" dirty="0"/>
              <a:t>1954 hurricanes Carol, Edna, and Hazel bring disaster to U.S. east coast especially New England</a:t>
            </a:r>
          </a:p>
          <a:p>
            <a:r>
              <a:rPr lang="en-US" dirty="0"/>
              <a:t>Congress spurred to action by angry public, increases budget of Weather Bureau to begin National Hurricane Research Project</a:t>
            </a:r>
          </a:p>
          <a:p>
            <a:r>
              <a:rPr lang="en-US" dirty="0"/>
              <a:t>Bob Simpson appointed first director</a:t>
            </a:r>
          </a:p>
        </p:txBody>
      </p:sp>
      <p:pic>
        <p:nvPicPr>
          <p:cNvPr id="4" name="Picture 3" descr="A map of the coast of the united states&#10;&#10;Description automatically generated">
            <a:extLst>
              <a:ext uri="{FF2B5EF4-FFF2-40B4-BE49-F238E27FC236}">
                <a16:creationId xmlns:a16="http://schemas.microsoft.com/office/drawing/2014/main" id="{C2CE5EF4-9707-C98D-90FA-1D25AA2FF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691" y="904273"/>
            <a:ext cx="2938335" cy="47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4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</TotalTime>
  <Words>1127</Words>
  <Application>Microsoft Macintosh PowerPoint</Application>
  <PresentationFormat>Widescreen</PresentationFormat>
  <Paragraphs>157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Wingdings</vt:lpstr>
      <vt:lpstr>Office Theme</vt:lpstr>
      <vt:lpstr>The History of Aerial Hurricane Reconnaissance and Research</vt:lpstr>
      <vt:lpstr>The First Reconnaissance Flight</vt:lpstr>
      <vt:lpstr>Aerial Reconnaissance proposed</vt:lpstr>
      <vt:lpstr>World War II</vt:lpstr>
      <vt:lpstr>Post World War II</vt:lpstr>
      <vt:lpstr>Reconnaissance aircraft</vt:lpstr>
      <vt:lpstr>Bob Simpson ‘piggybacks’ on recco flights</vt:lpstr>
      <vt:lpstr>Bob Simpson ‘piggybacks’ on recco flights</vt:lpstr>
      <vt:lpstr>Disasters spur action</vt:lpstr>
      <vt:lpstr>National Hurricane Research Project</vt:lpstr>
      <vt:lpstr>National Hurricane Research Project</vt:lpstr>
      <vt:lpstr>Research aircraft </vt:lpstr>
      <vt:lpstr>Research aircraft</vt:lpstr>
      <vt:lpstr>Reconnaissance aircraft</vt:lpstr>
      <vt:lpstr>Project STORMFURY</vt:lpstr>
      <vt:lpstr>NOAA P-3 Orions</vt:lpstr>
      <vt:lpstr>NOAA P-3 Orions </vt:lpstr>
      <vt:lpstr>NOAA G-IV Gulfstream</vt:lpstr>
      <vt:lpstr>Reconnaissance aircraft</vt:lpstr>
      <vt:lpstr>53rd Weather Reconnaissance Squadron (WRS)</vt:lpstr>
      <vt:lpstr>NOAA Aircraft Operations Center</vt:lpstr>
      <vt:lpstr>NOAA Aircraft Operations Center</vt:lpstr>
      <vt:lpstr>The Future</vt:lpstr>
      <vt:lpstr>Why fly?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Neal Dorst</dc:creator>
  <cp:lastModifiedBy>Neal Dorst</cp:lastModifiedBy>
  <cp:revision>4</cp:revision>
  <dcterms:created xsi:type="dcterms:W3CDTF">2024-11-06T19:55:59Z</dcterms:created>
  <dcterms:modified xsi:type="dcterms:W3CDTF">2024-11-08T20:04:11Z</dcterms:modified>
</cp:coreProperties>
</file>