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3ff8b8cf9_7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43ff8b8cf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ff8b8cf9_7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43ff8b8cf9_7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3ff8b8cf9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43ff8b8cf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3ff8b8cf9_6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43ff8b8cf9_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3ff8b8cf9_6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43ff8b8cf9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3ff8b8cf9_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43ff8b8cf9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3ff8b8cf9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43ff8b8cf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3ff8b8cf9_3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43ff8b8cf9_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3ff8b8cf9_3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43ff8b8cf9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3ff8b8cf9_3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43ff8b8cf9_3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3ff8b8cf9_3_2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43ff8b8cf9_3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3ff8b8cf9_8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43ff8b8cf9_8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3ff8b8cf9_8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43ff8b8cf9_8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3ff8b8cf9_8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43ff8b8cf9_8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3ff8b8cf9_8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43ff8b8cf9_8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3ff8b8cf9_7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43ff8b8cf9_7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43ff8b8cf9_7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g43ff8b8cf9_7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3ff8b8cf9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43ff8b8cf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3ff8b8cf9_7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43ff8b8cf9_7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3ff8b8cf9_1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43ff8b8cf9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3ff8b8cf9_7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43ff8b8cf9_7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1524000" y="22173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6356" y="3079597"/>
            <a:ext cx="2939283" cy="2939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3"/>
          <p:cNvCxnSpPr/>
          <p:nvPr/>
        </p:nvCxnSpPr>
        <p:spPr>
          <a:xfrm rot="10800000" flipH="1">
            <a:off x="1523998" y="1253204"/>
            <a:ext cx="9144000" cy="753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3"/>
          <p:cNvSpPr txBox="1"/>
          <p:nvPr/>
        </p:nvSpPr>
        <p:spPr>
          <a:xfrm>
            <a:off x="1523999" y="1350583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3200" b="1">
                <a:solidFill>
                  <a:srgbClr val="FFFFFF"/>
                </a:solidFill>
              </a:rPr>
              <a:t>9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b="1">
                <a:solidFill>
                  <a:srgbClr val="FFFFFF"/>
                </a:solidFill>
              </a:rPr>
              <a:t>Isaac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2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4" name="Google Shape;22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1838" y="1423615"/>
            <a:ext cx="8237138" cy="529246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/>
          <p:nvPr/>
        </p:nvSpPr>
        <p:spPr>
          <a:xfrm>
            <a:off x="9217238" y="1871975"/>
            <a:ext cx="11961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D7D31"/>
                </a:solidFill>
              </a:rPr>
              <a:t>P-3</a:t>
            </a:r>
            <a:endParaRPr sz="1800" b="1">
              <a:solidFill>
                <a:srgbClr val="ED7D3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2642275" y="2756475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EAD3"/>
                </a:solidFill>
              </a:rPr>
              <a:t>Tropical Storm</a:t>
            </a:r>
            <a:endParaRPr>
              <a:solidFill>
                <a:srgbClr val="D9EAD3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2642275" y="1821563"/>
            <a:ext cx="21399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9999"/>
                </a:solidFill>
              </a:rPr>
              <a:t>Category 1 Hurricane</a:t>
            </a:r>
            <a:endParaRPr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6" name="Google Shape;236;p2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7" name="Google Shape;2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2888" y="1423615"/>
            <a:ext cx="9046219" cy="529246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/>
        </p:nvSpPr>
        <p:spPr>
          <a:xfrm>
            <a:off x="5901825" y="1513700"/>
            <a:ext cx="5676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</a:rPr>
              <a:t>P-3 Flight Tracks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9295900" y="5388425"/>
            <a:ext cx="1150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EAD3"/>
                </a:solidFill>
              </a:rPr>
              <a:t>180912H1</a:t>
            </a:r>
            <a:endParaRPr>
              <a:solidFill>
                <a:srgbClr val="D9EAD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EAD3"/>
              </a:solidFill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8165025" y="3251025"/>
            <a:ext cx="1150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AA84F"/>
                </a:solidFill>
              </a:rPr>
              <a:t>180912H2</a:t>
            </a:r>
            <a:endParaRPr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EAD3"/>
              </a:solidFill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5924600" y="4531250"/>
            <a:ext cx="1150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4CCCC"/>
                </a:solidFill>
              </a:rPr>
              <a:t>180913H1</a:t>
            </a:r>
            <a:endParaRPr>
              <a:solidFill>
                <a:srgbClr val="F4CC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EAD3"/>
              </a:solidFill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4926500" y="4171000"/>
            <a:ext cx="1150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180914H1</a:t>
            </a:r>
            <a:endParaRPr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EAD3"/>
              </a:solidFill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2504200" y="4095575"/>
            <a:ext cx="11505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</a:rPr>
              <a:t>180915H1</a:t>
            </a:r>
            <a:endParaRPr>
              <a:solidFill>
                <a:srgbClr val="FFD9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EAD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p2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24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20180912H1</a:t>
            </a:r>
            <a:endParaRPr sz="1800" b="1" u="sng"/>
          </a:p>
        </p:txBody>
      </p:sp>
      <p:sp>
        <p:nvSpPr>
          <p:cNvPr id="254" name="Google Shape;254;p24"/>
          <p:cNvSpPr txBox="1"/>
          <p:nvPr/>
        </p:nvSpPr>
        <p:spPr>
          <a:xfrm>
            <a:off x="140175" y="1810550"/>
            <a:ext cx="3025800" cy="1324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LPS: Holbach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Radar: Christophersen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Sondes: Sellwood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Ground Radar: Griffins</a:t>
            </a:r>
            <a:endParaRPr sz="1800"/>
          </a:p>
        </p:txBody>
      </p:sp>
      <p:sp>
        <p:nvSpPr>
          <p:cNvPr id="255" name="Google Shape;255;p24"/>
          <p:cNvSpPr txBox="1"/>
          <p:nvPr/>
        </p:nvSpPr>
        <p:spPr>
          <a:xfrm>
            <a:off x="3253025" y="1753725"/>
            <a:ext cx="5082300" cy="18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NHC-tasked fix mission for 1130Z and 1730Z fixes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Initial intensity: 50 kt, 1000 mb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18 kt SHIPS analyzed shear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Dry air to west and south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Rotated Fig-4 flight pattern</a:t>
            </a:r>
            <a:endParaRPr sz="1800"/>
          </a:p>
        </p:txBody>
      </p:sp>
      <p:pic>
        <p:nvPicPr>
          <p:cNvPr id="256" name="Google Shape;2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9724" y="3663637"/>
            <a:ext cx="3419525" cy="25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3475" y="3878437"/>
            <a:ext cx="4583125" cy="215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4"/>
          <p:cNvSpPr txBox="1"/>
          <p:nvPr/>
        </p:nvSpPr>
        <p:spPr>
          <a:xfrm>
            <a:off x="8422375" y="1810988"/>
            <a:ext cx="3656700" cy="1428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Takeoff: 0944Z from STX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Landing: 1834Z at STX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Expendables: 19 sondes (11 NWS, 8 HRD)</a:t>
            </a:r>
            <a:endParaRPr sz="1800"/>
          </a:p>
        </p:txBody>
      </p:sp>
      <p:pic>
        <p:nvPicPr>
          <p:cNvPr id="259" name="Google Shape;25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74" y="3684838"/>
            <a:ext cx="3861474" cy="278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2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25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20180912H1</a:t>
            </a:r>
            <a:endParaRPr sz="1800" b="1" u="sng"/>
          </a:p>
        </p:txBody>
      </p:sp>
      <p:pic>
        <p:nvPicPr>
          <p:cNvPr id="270" name="Google Shape;2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1488" y="2620025"/>
            <a:ext cx="4715450" cy="28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51" y="2357090"/>
            <a:ext cx="3773325" cy="309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16250" y="2588249"/>
            <a:ext cx="3575750" cy="294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281;p2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p26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20180912H1</a:t>
            </a:r>
            <a:endParaRPr sz="1800" b="1" u="sng"/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3699" y="1342150"/>
            <a:ext cx="4249788" cy="318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101" y="1700550"/>
            <a:ext cx="6619676" cy="441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9800" y="4473250"/>
            <a:ext cx="4697575" cy="22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6"/>
          <p:cNvSpPr txBox="1"/>
          <p:nvPr/>
        </p:nvSpPr>
        <p:spPr>
          <a:xfrm>
            <a:off x="262988" y="6238500"/>
            <a:ext cx="6495900" cy="46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Max FL wind 62 kts, Max SFMR wind 53 kts, min slp 1004 mb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5" name="Google Shape;295;p2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" name="Google Shape;296;p27"/>
          <p:cNvSpPr txBox="1"/>
          <p:nvPr/>
        </p:nvSpPr>
        <p:spPr>
          <a:xfrm>
            <a:off x="1752475" y="1577225"/>
            <a:ext cx="8692200" cy="4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/>
              <a:t>Summary:</a:t>
            </a:r>
            <a:endParaRPr sz="2000" u="sng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Completed 5 center fixes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Flight level center displaced from surface center made fixing at 5000 ft difficult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Third fix was at 1500 ft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Final two fixes were combination of NHC estimation, visible satellite estimate, navigator DR center, and visual estimation.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Completed 5 TDR analyses, but did not transmit to EMC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C-band IWRAP was not operating because of bad power supply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27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20180912H1</a:t>
            </a:r>
            <a:endParaRPr sz="1800" b="1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2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" name="Google Shape;307;p28"/>
          <p:cNvSpPr txBox="1"/>
          <p:nvPr/>
        </p:nvSpPr>
        <p:spPr>
          <a:xfrm>
            <a:off x="361525" y="2345575"/>
            <a:ext cx="593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Lead Project Scientist</a:t>
            </a:r>
            <a:r>
              <a:rPr lang="en-US" sz="1600" dirty="0">
                <a:solidFill>
                  <a:schemeClr val="dk1"/>
                </a:solidFill>
              </a:rPr>
              <a:t>:	</a:t>
            </a:r>
            <a:r>
              <a:rPr lang="en-US" sz="1600" dirty="0" err="1">
                <a:solidFill>
                  <a:schemeClr val="dk1"/>
                </a:solidFill>
              </a:rPr>
              <a:t>Alaka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Radar</a:t>
            </a:r>
            <a:r>
              <a:rPr lang="en-US" sz="1600" dirty="0">
                <a:solidFill>
                  <a:schemeClr val="dk1"/>
                </a:solidFill>
              </a:rPr>
              <a:t>:			</a:t>
            </a:r>
            <a:r>
              <a:rPr lang="en-US" sz="1600" dirty="0" smtClean="0">
                <a:solidFill>
                  <a:schemeClr val="dk1"/>
                </a:solidFill>
              </a:rPr>
              <a:t>Zawislak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Dropsonde/AXBT</a:t>
            </a:r>
            <a:r>
              <a:rPr lang="en-US" sz="1600" dirty="0">
                <a:solidFill>
                  <a:schemeClr val="dk1"/>
                </a:solidFill>
              </a:rPr>
              <a:t>:		Ryan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Flight Director</a:t>
            </a:r>
            <a:r>
              <a:rPr lang="en-US" sz="1600" dirty="0">
                <a:solidFill>
                  <a:schemeClr val="dk1"/>
                </a:solidFill>
              </a:rPr>
              <a:t>:		</a:t>
            </a:r>
            <a:r>
              <a:rPr lang="en-US" sz="1600" dirty="0" smtClean="0">
                <a:solidFill>
                  <a:schemeClr val="dk1"/>
                </a:solidFill>
              </a:rPr>
              <a:t>Sears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Pilots</a:t>
            </a:r>
            <a:r>
              <a:rPr lang="en-US" sz="1600" dirty="0">
                <a:solidFill>
                  <a:schemeClr val="dk1"/>
                </a:solidFill>
              </a:rPr>
              <a:t>: 			</a:t>
            </a:r>
            <a:r>
              <a:rPr lang="en-US" sz="1600" dirty="0" smtClean="0">
                <a:solidFill>
                  <a:schemeClr val="dk1"/>
                </a:solidFill>
              </a:rPr>
              <a:t>Price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Abitbol</a:t>
            </a:r>
            <a:r>
              <a:rPr lang="en-US" sz="1600" dirty="0">
                <a:solidFill>
                  <a:schemeClr val="dk1"/>
                </a:solidFill>
              </a:rPr>
              <a:t>, </a:t>
            </a:r>
            <a:r>
              <a:rPr lang="en-US" sz="1600" dirty="0" err="1">
                <a:solidFill>
                  <a:schemeClr val="dk1"/>
                </a:solidFill>
              </a:rPr>
              <a:t>Heystek</a:t>
            </a:r>
            <a:r>
              <a:rPr lang="en-US" sz="1600" dirty="0">
                <a:solidFill>
                  <a:schemeClr val="dk1"/>
                </a:solidFill>
              </a:rPr>
              <a:t>, Sloan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Navigator</a:t>
            </a:r>
            <a:r>
              <a:rPr lang="en-US" sz="1600" dirty="0">
                <a:solidFill>
                  <a:schemeClr val="dk1"/>
                </a:solidFill>
              </a:rPr>
              <a:t>:		</a:t>
            </a:r>
            <a:r>
              <a:rPr lang="en-US" sz="1600" dirty="0" smtClean="0">
                <a:solidFill>
                  <a:schemeClr val="dk1"/>
                </a:solidFill>
              </a:rPr>
              <a:t>B</a:t>
            </a:r>
            <a:r>
              <a:rPr lang="en-US" sz="1600" dirty="0">
                <a:solidFill>
                  <a:schemeClr val="dk1"/>
                </a:solidFill>
              </a:rPr>
              <a:t>. Richards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Systems Engineer</a:t>
            </a:r>
            <a:r>
              <a:rPr lang="en-US" sz="1600" dirty="0">
                <a:solidFill>
                  <a:schemeClr val="dk1"/>
                </a:solidFill>
              </a:rPr>
              <a:t>:		</a:t>
            </a:r>
            <a:r>
              <a:rPr lang="en-US" sz="1600" dirty="0" err="1">
                <a:solidFill>
                  <a:schemeClr val="dk1"/>
                </a:solidFill>
              </a:rPr>
              <a:t>Warnecke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Data Technician</a:t>
            </a:r>
            <a:r>
              <a:rPr lang="en-US" sz="1600" dirty="0">
                <a:solidFill>
                  <a:schemeClr val="dk1"/>
                </a:solidFill>
              </a:rPr>
              <a:t>:		T. Richards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Electronics Technician</a:t>
            </a:r>
            <a:r>
              <a:rPr lang="en-US" sz="1600" dirty="0">
                <a:solidFill>
                  <a:schemeClr val="dk1"/>
                </a:solidFill>
              </a:rPr>
              <a:t>:	Peek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</a:rPr>
              <a:t>Other</a:t>
            </a:r>
            <a:r>
              <a:rPr lang="en-US" sz="1600" dirty="0">
                <a:solidFill>
                  <a:schemeClr val="dk1"/>
                </a:solidFill>
              </a:rPr>
              <a:t>:			</a:t>
            </a:r>
            <a:r>
              <a:rPr lang="en-US" sz="1600" dirty="0" smtClean="0">
                <a:solidFill>
                  <a:schemeClr val="dk1"/>
                </a:solidFill>
              </a:rPr>
              <a:t>Sapp</a:t>
            </a:r>
            <a:r>
              <a:rPr lang="en-US" sz="1600" dirty="0">
                <a:solidFill>
                  <a:schemeClr val="dk1"/>
                </a:solidFill>
              </a:rPr>
              <a:t>, Kahn, Sanchez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2527850" y="134742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Tropical Storm Isaac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Mission 180912H2</a:t>
            </a:r>
            <a:endParaRPr sz="2400" b="1"/>
          </a:p>
        </p:txBody>
      </p:sp>
      <p:sp>
        <p:nvSpPr>
          <p:cNvPr id="309" name="Google Shape;309;p28"/>
          <p:cNvSpPr txBox="1"/>
          <p:nvPr/>
        </p:nvSpPr>
        <p:spPr>
          <a:xfrm>
            <a:off x="361525" y="1972350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Crew</a:t>
            </a:r>
            <a:endParaRPr sz="2400" u="sng"/>
          </a:p>
        </p:txBody>
      </p:sp>
      <p:sp>
        <p:nvSpPr>
          <p:cNvPr id="310" name="Google Shape;310;p28"/>
          <p:cNvSpPr txBox="1"/>
          <p:nvPr/>
        </p:nvSpPr>
        <p:spPr>
          <a:xfrm>
            <a:off x="361525" y="534557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Objectives</a:t>
            </a:r>
            <a:endParaRPr sz="2400" u="sng"/>
          </a:p>
        </p:txBody>
      </p:sp>
      <p:sp>
        <p:nvSpPr>
          <p:cNvPr id="311" name="Google Shape;311;p28"/>
          <p:cNvSpPr txBox="1"/>
          <p:nvPr/>
        </p:nvSpPr>
        <p:spPr>
          <a:xfrm>
            <a:off x="211925" y="573062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NHC-tasked mission, 6-hrly center fixes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tropical storm experiencing increasing shear, with dry air upshear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forecasts suggested dissipation possible, but still a threat to U.S. islands</a:t>
            </a:r>
            <a:endParaRPr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5325" y="1752600"/>
            <a:ext cx="7065549" cy="497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p2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" name="Google Shape;322;p29"/>
          <p:cNvSpPr txBox="1"/>
          <p:nvPr/>
        </p:nvSpPr>
        <p:spPr>
          <a:xfrm>
            <a:off x="9626853" y="2063925"/>
            <a:ext cx="2514600" cy="12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LPS</a:t>
            </a:r>
            <a:r>
              <a:rPr lang="en-US" sz="1600" dirty="0" smtClean="0">
                <a:solidFill>
                  <a:schemeClr val="dk1"/>
                </a:solidFill>
              </a:rPr>
              <a:t>:	</a:t>
            </a:r>
            <a:r>
              <a:rPr lang="en-US" sz="1600" dirty="0" err="1" smtClean="0">
                <a:solidFill>
                  <a:schemeClr val="dk1"/>
                </a:solidFill>
              </a:rPr>
              <a:t>Alaka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Radar</a:t>
            </a:r>
            <a:r>
              <a:rPr lang="en-US" sz="1600" dirty="0">
                <a:solidFill>
                  <a:schemeClr val="dk1"/>
                </a:solidFill>
              </a:rPr>
              <a:t>:	</a:t>
            </a:r>
            <a:r>
              <a:rPr lang="en-US" sz="1600" dirty="0" smtClean="0">
                <a:solidFill>
                  <a:schemeClr val="dk1"/>
                </a:solidFill>
              </a:rPr>
              <a:t>Zawislak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Drops</a:t>
            </a:r>
            <a:r>
              <a:rPr lang="en-US" sz="1600" dirty="0" smtClean="0">
                <a:solidFill>
                  <a:schemeClr val="dk1"/>
                </a:solidFill>
              </a:rPr>
              <a:t>:</a:t>
            </a:r>
            <a:r>
              <a:rPr lang="en-US" sz="1600" dirty="0">
                <a:solidFill>
                  <a:schemeClr val="dk1"/>
                </a:solidFill>
              </a:rPr>
              <a:t>	Ryan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chemeClr val="dk1"/>
                </a:solidFill>
              </a:rPr>
              <a:t>Grnd</a:t>
            </a:r>
            <a:r>
              <a:rPr lang="en-US" sz="1600" b="1" dirty="0">
                <a:solidFill>
                  <a:schemeClr val="dk1"/>
                </a:solidFill>
              </a:rPr>
              <a:t> </a:t>
            </a:r>
            <a:r>
              <a:rPr lang="en-US" sz="1600" b="1" dirty="0" smtClean="0">
                <a:solidFill>
                  <a:schemeClr val="dk1"/>
                </a:solidFill>
              </a:rPr>
              <a:t>Radar</a:t>
            </a:r>
            <a:r>
              <a:rPr lang="en-US" sz="1600" dirty="0" smtClean="0">
                <a:solidFill>
                  <a:schemeClr val="dk1"/>
                </a:solidFill>
              </a:rPr>
              <a:t>: </a:t>
            </a:r>
            <a:r>
              <a:rPr lang="en-US" sz="1600" dirty="0" err="1" smtClean="0">
                <a:solidFill>
                  <a:schemeClr val="dk1"/>
                </a:solidFill>
              </a:rPr>
              <a:t>Reasor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2527850" y="1271225"/>
            <a:ext cx="7180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Mission 180912H2 into Tropical Storm Isaac</a:t>
            </a:r>
            <a:endParaRPr sz="2400" b="1"/>
          </a:p>
        </p:txBody>
      </p:sp>
      <p:sp>
        <p:nvSpPr>
          <p:cNvPr id="324" name="Google Shape;324;p29"/>
          <p:cNvSpPr txBox="1"/>
          <p:nvPr/>
        </p:nvSpPr>
        <p:spPr>
          <a:xfrm>
            <a:off x="183000" y="3876250"/>
            <a:ext cx="4127100" cy="8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/>
              <a:t>OBJECTIVES</a:t>
            </a:r>
            <a:endParaRPr sz="16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NHC center fixes (2330Z, 0530Z)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Assess threat to U.S. islands</a:t>
            </a:r>
            <a:endParaRPr sz="1600"/>
          </a:p>
        </p:txBody>
      </p:sp>
      <p:sp>
        <p:nvSpPr>
          <p:cNvPr id="325" name="Google Shape;325;p29"/>
          <p:cNvSpPr txBox="1"/>
          <p:nvPr/>
        </p:nvSpPr>
        <p:spPr>
          <a:xfrm>
            <a:off x="183000" y="1821375"/>
            <a:ext cx="2845800" cy="1760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Takeoff</a:t>
            </a:r>
            <a:r>
              <a:rPr lang="en-US" sz="1600">
                <a:solidFill>
                  <a:schemeClr val="dk1"/>
                </a:solidFill>
              </a:rPr>
              <a:t>:	2132 UTC (STX)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Landing</a:t>
            </a:r>
            <a:r>
              <a:rPr lang="en-US" sz="1600">
                <a:solidFill>
                  <a:schemeClr val="dk1"/>
                </a:solidFill>
              </a:rPr>
              <a:t>:	0630 UTC (STX)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Pattern</a:t>
            </a:r>
            <a:r>
              <a:rPr lang="en-US" sz="1600">
                <a:solidFill>
                  <a:schemeClr val="dk1"/>
                </a:solidFill>
              </a:rPr>
              <a:t>:	Alpha/Fig. 4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Drops:</a:t>
            </a:r>
            <a:r>
              <a:rPr lang="en-US" sz="1600">
                <a:solidFill>
                  <a:schemeClr val="dk1"/>
                </a:solidFill>
              </a:rPr>
              <a:t>	19 (end/mid/ctr)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AXBTs</a:t>
            </a:r>
            <a:r>
              <a:rPr lang="en-US" sz="1600">
                <a:solidFill>
                  <a:schemeClr val="dk1"/>
                </a:solidFill>
              </a:rPr>
              <a:t>:	0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Fixes</a:t>
            </a:r>
            <a:r>
              <a:rPr lang="en-US" sz="1600">
                <a:solidFill>
                  <a:schemeClr val="dk1"/>
                </a:solidFill>
              </a:rPr>
              <a:t>:	5 w/ drops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183000" y="4944975"/>
            <a:ext cx="4127100" cy="1623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/>
              <a:t>HIGHLIGHTS</a:t>
            </a:r>
            <a:endParaRPr sz="16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Convection confined to E semicircle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Forecasts called for dissipation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Surface circulation almost open to SW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Increasing shear w/ dry air upstream</a:t>
            </a:r>
            <a:endParaRPr sz="1600"/>
          </a:p>
        </p:txBody>
      </p:sp>
      <p:sp>
        <p:nvSpPr>
          <p:cNvPr id="327" name="Google Shape;327;p29"/>
          <p:cNvSpPr txBox="1"/>
          <p:nvPr/>
        </p:nvSpPr>
        <p:spPr>
          <a:xfrm>
            <a:off x="4638650" y="1958775"/>
            <a:ext cx="2958900" cy="40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12/15Z</a:t>
            </a:r>
            <a:r>
              <a:rPr lang="en-US" sz="1600"/>
              <a:t>:   15.0N, 54.7W   50 kt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" name="Google Shape;336;p3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30"/>
          <p:cNvSpPr txBox="1"/>
          <p:nvPr/>
        </p:nvSpPr>
        <p:spPr>
          <a:xfrm>
            <a:off x="2527850" y="13474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Forecast Guidance</a:t>
            </a:r>
            <a:endParaRPr sz="2400" b="1"/>
          </a:p>
        </p:txBody>
      </p:sp>
      <p:sp>
        <p:nvSpPr>
          <p:cNvPr id="338" name="Google Shape;338;p30"/>
          <p:cNvSpPr txBox="1"/>
          <p:nvPr/>
        </p:nvSpPr>
        <p:spPr>
          <a:xfrm>
            <a:off x="2284500" y="1827775"/>
            <a:ext cx="88068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Models disagreed about the intensity → HWRF vs. HB18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Models mostly agreed about due west track, although chance to turn north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Overall, seemed like dissipation was likely in the short term, but conditions were more favorable after 3 days. Would the vortex hold together for that long?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39" name="Google Shape;3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905" y="3181325"/>
            <a:ext cx="5594845" cy="342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9850" y="3181325"/>
            <a:ext cx="5179546" cy="342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3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" name="Google Shape;350;p31"/>
          <p:cNvSpPr txBox="1"/>
          <p:nvPr/>
        </p:nvSpPr>
        <p:spPr>
          <a:xfrm>
            <a:off x="2527850" y="13474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Prevalent Environmental Conditions</a:t>
            </a:r>
            <a:endParaRPr sz="2400" b="1"/>
          </a:p>
        </p:txBody>
      </p:sp>
      <p:sp>
        <p:nvSpPr>
          <p:cNvPr id="351" name="Google Shape;351;p31"/>
          <p:cNvSpPr txBox="1"/>
          <p:nvPr/>
        </p:nvSpPr>
        <p:spPr>
          <a:xfrm>
            <a:off x="2284500" y="1827775"/>
            <a:ext cx="88068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Strong shear resulting from enhanced upper-level low between Florence and Helene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Dry air ahead of Isaac more easily entrained into TC circulation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52" name="Google Shape;352;p31"/>
          <p:cNvPicPr preferRelativeResize="0"/>
          <p:nvPr/>
        </p:nvPicPr>
        <p:blipFill rotWithShape="1">
          <a:blip r:embed="rId5">
            <a:alphaModFix/>
          </a:blip>
          <a:srcRect l="39183"/>
          <a:stretch/>
        </p:blipFill>
        <p:spPr>
          <a:xfrm>
            <a:off x="1170722" y="2749275"/>
            <a:ext cx="4673175" cy="35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 rotWithShape="1">
          <a:blip r:embed="rId6">
            <a:alphaModFix/>
          </a:blip>
          <a:srcRect l="39183"/>
          <a:stretch/>
        </p:blipFill>
        <p:spPr>
          <a:xfrm>
            <a:off x="6326150" y="2749350"/>
            <a:ext cx="4673175" cy="352201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 txBox="1"/>
          <p:nvPr/>
        </p:nvSpPr>
        <p:spPr>
          <a:xfrm>
            <a:off x="6326150" y="6145125"/>
            <a:ext cx="47652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36-h forecast of 700-400 mb relative humidity (%, shaded), 700-400 mb wind (kt, barbs) and MSLP (mb, lines, centers) from Basin-Scale HWRF valid at 0000 UTC 13 September 2018.</a:t>
            </a:r>
            <a:endParaRPr sz="1200"/>
          </a:p>
        </p:txBody>
      </p:sp>
      <p:sp>
        <p:nvSpPr>
          <p:cNvPr id="355" name="Google Shape;355;p31"/>
          <p:cNvSpPr txBox="1"/>
          <p:nvPr/>
        </p:nvSpPr>
        <p:spPr>
          <a:xfrm>
            <a:off x="1170725" y="6145125"/>
            <a:ext cx="47652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36-h forecast of 200-850 mb wind shear (kt, shaded, lines) from Basin-Scale HWRF valid at 0000 UTC 13 September 2018.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1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4"/>
          <p:cNvSpPr/>
          <p:nvPr/>
        </p:nvSpPr>
        <p:spPr>
          <a:xfrm>
            <a:off x="206150" y="1565300"/>
            <a:ext cx="3488100" cy="186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328200" y="2057950"/>
            <a:ext cx="3366300" cy="12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dirty="0"/>
              <a:t>5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800" dirty="0" smtClean="0"/>
              <a:t>NHC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-tasked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P-3 Missions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38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P-3 </a:t>
            </a:r>
            <a:r>
              <a:rPr lang="en-US" sz="1800" dirty="0">
                <a:solidFill>
                  <a:schemeClr val="dk1"/>
                </a:solidFill>
              </a:rPr>
              <a:t>Flight Hours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55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Dropsondes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0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  AXBTs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dirty="0"/>
          </a:p>
        </p:txBody>
      </p:sp>
      <p:sp>
        <p:nvSpPr>
          <p:cNvPr id="105" name="Google Shape;105;p14"/>
          <p:cNvSpPr txBox="1"/>
          <p:nvPr/>
        </p:nvSpPr>
        <p:spPr>
          <a:xfrm>
            <a:off x="260800" y="1580950"/>
            <a:ext cx="3433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September </a:t>
            </a:r>
            <a:r>
              <a:rPr lang="en-US" sz="2400" b="1">
                <a:solidFill>
                  <a:schemeClr val="accent5"/>
                </a:solidFill>
              </a:rPr>
              <a:t>12</a:t>
            </a:r>
            <a:r>
              <a:rPr lang="en-US" sz="2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>
                <a:solidFill>
                  <a:schemeClr val="accent5"/>
                </a:solidFill>
              </a:rPr>
              <a:t>15</a:t>
            </a:r>
            <a:endParaRPr sz="24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206150" y="3581350"/>
            <a:ext cx="3488100" cy="3128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1023500" y="3679550"/>
            <a:ext cx="1853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2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260800" y="4263025"/>
            <a:ext cx="3433500" cy="1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Missions Overview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/>
              <a:t>Deployment Overview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1809</a:t>
            </a:r>
            <a:r>
              <a:rPr lang="en-US" sz="2000"/>
              <a:t>12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H1 (Holbach)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1809</a:t>
            </a:r>
            <a:r>
              <a:rPr lang="en-US" sz="2000"/>
              <a:t>12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000"/>
              <a:t>2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(Alaka)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1809</a:t>
            </a:r>
            <a:r>
              <a:rPr lang="en-US" sz="2000"/>
              <a:t>13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000"/>
              <a:t>1 (Holbach)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/>
              <a:t>180914H1 (No HRD)</a:t>
            </a:r>
            <a:endParaRPr sz="200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/>
              <a:t>180915H1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000"/>
              <a:t>No HRD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6525" y="1342150"/>
            <a:ext cx="2638650" cy="27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7769" y="1342150"/>
            <a:ext cx="2642616" cy="273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52974" y="1342150"/>
            <a:ext cx="2642616" cy="273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6516" y="4098838"/>
            <a:ext cx="2642616" cy="273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72973" y="4092232"/>
            <a:ext cx="2642616" cy="2748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 txBox="1"/>
          <p:nvPr/>
        </p:nvSpPr>
        <p:spPr>
          <a:xfrm>
            <a:off x="4552500" y="156425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180912H1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7268100" y="156425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180912H2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9983700" y="156425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180913H1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7" name="Google Shape;117;p14"/>
          <p:cNvSpPr txBox="1"/>
          <p:nvPr/>
        </p:nvSpPr>
        <p:spPr>
          <a:xfrm>
            <a:off x="5761575" y="4322625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180914H1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8511350" y="4329025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180915H1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4" name="Google Shape;364;p3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" name="Google Shape;365;p32"/>
          <p:cNvSpPr txBox="1"/>
          <p:nvPr/>
        </p:nvSpPr>
        <p:spPr>
          <a:xfrm>
            <a:off x="2527850" y="13474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Flight Conditions</a:t>
            </a:r>
            <a:endParaRPr sz="2400" b="1"/>
          </a:p>
        </p:txBody>
      </p:sp>
      <p:sp>
        <p:nvSpPr>
          <p:cNvPr id="366" name="Google Shape;366;p32"/>
          <p:cNvSpPr txBox="1"/>
          <p:nvPr/>
        </p:nvSpPr>
        <p:spPr>
          <a:xfrm>
            <a:off x="2284500" y="1827775"/>
            <a:ext cx="8806800" cy="12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Isaac was on a weakening trend during this mission.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Very difficult to complete the last NHC fix → circulation appeared open to the southwest at flight level.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67" name="Google Shape;36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600" y="3146525"/>
            <a:ext cx="6347273" cy="35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6523" y="3146525"/>
            <a:ext cx="3173086" cy="35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7" name="Google Shape;377;p3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8" name="Google Shape;378;p33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20180913H1</a:t>
            </a:r>
            <a:endParaRPr sz="1800" b="1" u="sng"/>
          </a:p>
        </p:txBody>
      </p:sp>
      <p:sp>
        <p:nvSpPr>
          <p:cNvPr id="379" name="Google Shape;379;p33"/>
          <p:cNvSpPr txBox="1"/>
          <p:nvPr/>
        </p:nvSpPr>
        <p:spPr>
          <a:xfrm>
            <a:off x="140175" y="1810550"/>
            <a:ext cx="3025800" cy="1324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LPS: Holbach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Radar: Christophersen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Sondes: Sellwood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Ground Radar: Griffins</a:t>
            </a:r>
            <a:endParaRPr sz="1800"/>
          </a:p>
        </p:txBody>
      </p:sp>
      <p:sp>
        <p:nvSpPr>
          <p:cNvPr id="380" name="Google Shape;380;p33"/>
          <p:cNvSpPr txBox="1"/>
          <p:nvPr/>
        </p:nvSpPr>
        <p:spPr>
          <a:xfrm>
            <a:off x="3253013" y="1753725"/>
            <a:ext cx="5082300" cy="1631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NHC-tasked fix mission for 1130Z and 1730Z fixes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Initial intensity: 40 kt, 1006 mb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26 kt SHIPS analyzed shear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Out-running deep convection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81" name="Google Shape;381;p33"/>
          <p:cNvSpPr txBox="1"/>
          <p:nvPr/>
        </p:nvSpPr>
        <p:spPr>
          <a:xfrm>
            <a:off x="8422375" y="1810988"/>
            <a:ext cx="3656700" cy="1428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Takeoff: 1025Z from STX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Landing: 1837Z at LAL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Expendables: 9 sondes (8 NWS, 1 HRD)</a:t>
            </a:r>
            <a:endParaRPr sz="1800"/>
          </a:p>
        </p:txBody>
      </p:sp>
      <p:pic>
        <p:nvPicPr>
          <p:cNvPr id="382" name="Google Shape;38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251" y="3520488"/>
            <a:ext cx="4241892" cy="306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0150" y="3605225"/>
            <a:ext cx="3944205" cy="298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2" name="Google Shape;392;p3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3" name="Google Shape;393;p34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20180913H1</a:t>
            </a:r>
            <a:endParaRPr sz="1800" b="1" u="sng"/>
          </a:p>
        </p:txBody>
      </p:sp>
      <p:pic>
        <p:nvPicPr>
          <p:cNvPr id="394" name="Google Shape;3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75" y="2357100"/>
            <a:ext cx="3773325" cy="309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9138" y="2493196"/>
            <a:ext cx="4482589" cy="285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18670" y="2357098"/>
            <a:ext cx="3773325" cy="313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3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" name="Google Shape;406;p35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20180913H1</a:t>
            </a:r>
            <a:endParaRPr sz="1800" b="1" u="sng"/>
          </a:p>
        </p:txBody>
      </p:sp>
      <p:sp>
        <p:nvSpPr>
          <p:cNvPr id="407" name="Google Shape;407;p35"/>
          <p:cNvSpPr txBox="1"/>
          <p:nvPr/>
        </p:nvSpPr>
        <p:spPr>
          <a:xfrm>
            <a:off x="262988" y="6238500"/>
            <a:ext cx="6495900" cy="467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Max FL wind 44 kts, Max SFMR wind 39 kts, min slp 1006 mb</a:t>
            </a:r>
            <a:endParaRPr sz="1800"/>
          </a:p>
        </p:txBody>
      </p:sp>
      <p:pic>
        <p:nvPicPr>
          <p:cNvPr id="408" name="Google Shape;4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113" y="1682650"/>
            <a:ext cx="6619676" cy="44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5829" y="1342150"/>
            <a:ext cx="4165510" cy="31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3850" y="4547675"/>
            <a:ext cx="4529462" cy="215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9" name="Google Shape;419;p3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p36"/>
          <p:cNvSpPr txBox="1"/>
          <p:nvPr/>
        </p:nvSpPr>
        <p:spPr>
          <a:xfrm>
            <a:off x="1752475" y="1577225"/>
            <a:ext cx="8692200" cy="4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/>
              <a:t>Summary:</a:t>
            </a:r>
            <a:endParaRPr sz="2000" u="sng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Completed 3 center fixes before needing to depart for Lakeland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Unable to satisfy 1730Z fix requirement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First fix was based on flight level winds at 6000 ft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Flight level winds were too weak on south side to fix center for final two passes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NHC provided us with locations to release a “center” drop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Visible satellite imagery wasn’t as useful for getting center position estimates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Collected TDR data, but did not transmit to EMC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C-band IWRAP was not operating because of bad power supply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1" name="Google Shape;421;p36"/>
          <p:cNvSpPr txBox="1"/>
          <p:nvPr/>
        </p:nvSpPr>
        <p:spPr>
          <a:xfrm>
            <a:off x="5062200" y="1265950"/>
            <a:ext cx="20676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/>
              <a:t>20180913H1</a:t>
            </a:r>
            <a:endParaRPr sz="1800" b="1" u="sng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0" name="Google Shape;430;p3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1" name="Google Shape;43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1225" y="1306213"/>
            <a:ext cx="3305975" cy="342169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7"/>
          <p:cNvSpPr txBox="1"/>
          <p:nvPr/>
        </p:nvSpPr>
        <p:spPr>
          <a:xfrm>
            <a:off x="2742700" y="16569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180914H1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433" name="Google Shape;433;p37"/>
          <p:cNvPicPr preferRelativeResize="0"/>
          <p:nvPr/>
        </p:nvPicPr>
        <p:blipFill rotWithShape="1">
          <a:blip r:embed="rId6">
            <a:alphaModFix/>
          </a:blip>
          <a:srcRect l="8101" t="8819" r="8807" b="13474"/>
          <a:stretch/>
        </p:blipFill>
        <p:spPr>
          <a:xfrm>
            <a:off x="6543861" y="1888350"/>
            <a:ext cx="5281062" cy="493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7"/>
          <p:cNvPicPr preferRelativeResize="0"/>
          <p:nvPr/>
        </p:nvPicPr>
        <p:blipFill rotWithShape="1">
          <a:blip r:embed="rId7">
            <a:alphaModFix/>
          </a:blip>
          <a:srcRect l="3634" r="9006" b="53447"/>
          <a:stretch/>
        </p:blipFill>
        <p:spPr>
          <a:xfrm>
            <a:off x="378415" y="4727900"/>
            <a:ext cx="5867786" cy="208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7"/>
          <p:cNvSpPr txBox="1"/>
          <p:nvPr/>
        </p:nvSpPr>
        <p:spPr>
          <a:xfrm>
            <a:off x="1524000" y="1265950"/>
            <a:ext cx="9144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20180914H1</a:t>
            </a:r>
            <a:endParaRPr sz="24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3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2515" y="1347437"/>
            <a:ext cx="3224700" cy="335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8"/>
          <p:cNvSpPr txBox="1"/>
          <p:nvPr/>
        </p:nvSpPr>
        <p:spPr>
          <a:xfrm>
            <a:off x="2742700" y="16569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180915H1</a:t>
            </a:r>
            <a:endParaRPr b="1">
              <a:solidFill>
                <a:srgbClr val="FFFF00"/>
              </a:solidFill>
            </a:endParaRPr>
          </a:p>
        </p:txBody>
      </p:sp>
      <p:pic>
        <p:nvPicPr>
          <p:cNvPr id="447" name="Google Shape;447;p38"/>
          <p:cNvPicPr preferRelativeResize="0"/>
          <p:nvPr/>
        </p:nvPicPr>
        <p:blipFill rotWithShape="1">
          <a:blip r:embed="rId6">
            <a:alphaModFix/>
          </a:blip>
          <a:srcRect l="2777" r="8782" b="53497"/>
          <a:stretch/>
        </p:blipFill>
        <p:spPr>
          <a:xfrm>
            <a:off x="318400" y="4701100"/>
            <a:ext cx="5922818" cy="208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8"/>
          <p:cNvPicPr preferRelativeResize="0"/>
          <p:nvPr/>
        </p:nvPicPr>
        <p:blipFill rotWithShape="1">
          <a:blip r:embed="rId7">
            <a:alphaModFix/>
          </a:blip>
          <a:srcRect l="10065" t="7007" r="7493" b="13266"/>
          <a:stretch/>
        </p:blipFill>
        <p:spPr>
          <a:xfrm>
            <a:off x="6688883" y="1799450"/>
            <a:ext cx="5154469" cy="49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8"/>
          <p:cNvSpPr txBox="1"/>
          <p:nvPr/>
        </p:nvSpPr>
        <p:spPr>
          <a:xfrm>
            <a:off x="1524000" y="1265950"/>
            <a:ext cx="9144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20180915H1</a:t>
            </a:r>
            <a:endParaRPr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1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15"/>
          <p:cNvSpPr txBox="1"/>
          <p:nvPr/>
        </p:nvSpPr>
        <p:spPr>
          <a:xfrm>
            <a:off x="320150" y="15670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759700" y="1966550"/>
            <a:ext cx="114411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320150" y="3602275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312475" y="51159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Timeline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7079925" y="6100650"/>
            <a:ext cx="4799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957650" y="2039900"/>
            <a:ext cx="10734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NHC-tasked reconnaissance missions into Tropical Storm Isaac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Possibly meet Early Stage Experiment Objectives, but trending away from any research interest, unless the storm showed showed signs of potential reorganization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957650" y="4108375"/>
            <a:ext cx="107349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Tropical Storm Isaac as it approached the Leeward Islands, possibly bringing tropical storm conditions to St. Croix and Puerto Rico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957650" y="5637500"/>
            <a:ext cx="10734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Takeoffs based on meeting the NHC fix requirements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1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6"/>
          <p:cNvSpPr txBox="1"/>
          <p:nvPr/>
        </p:nvSpPr>
        <p:spPr>
          <a:xfrm>
            <a:off x="320150" y="15670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Highlights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957650" y="1963700"/>
            <a:ext cx="10734900" cy="48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5 NHC-tasked fix missions into Isaac as it passed through the islands, and south of St. Croix, Puerto Rico, and Hispaniola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The storm gradually weakened throughout these missions, beginning as a sheared tropical storm (exposed low-level circulation), and ending as an open wave in the central Caribbean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The third mission [180913H1] recovered in Lakeland after completing the fix due to possible T.S. conditions at St. Croix -- subsequently missed fixes on 9/13 and 9/14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The P-3 returned to St. Croix on 14 September [180914H1], with a mission enroute through the remnants of Isaac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 i="1">
                <a:latin typeface="Calibri"/>
                <a:ea typeface="Calibri"/>
                <a:cs typeface="Calibri"/>
                <a:sym typeface="Calibri"/>
              </a:rPr>
              <a:t>EMC did not request transmission of P-3 data from the </a:t>
            </a:r>
            <a:r>
              <a:rPr lang="en-US" sz="2200" i="1" u="sng">
                <a:latin typeface="Calibri"/>
                <a:ea typeface="Calibri"/>
                <a:cs typeface="Calibri"/>
                <a:sym typeface="Calibri"/>
              </a:rPr>
              <a:t>first 3 missions</a:t>
            </a:r>
            <a:r>
              <a:rPr lang="en-US" sz="2200" i="1">
                <a:latin typeface="Calibri"/>
                <a:ea typeface="Calibri"/>
                <a:cs typeface="Calibri"/>
                <a:sym typeface="Calibri"/>
              </a:rPr>
              <a:t> due to Florence</a:t>
            </a:r>
            <a:endParaRPr sz="2200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1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17"/>
          <p:cNvSpPr txBox="1"/>
          <p:nvPr/>
        </p:nvSpPr>
        <p:spPr>
          <a:xfrm>
            <a:off x="320150" y="158070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Deployment Notes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957650" y="2116100"/>
            <a:ext cx="107349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HRD onboard participation in the first three missions, operating out of St. Croix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Logistic challenges setting up for another deployment while already deployed. Gratitude to Kristy (AOC) and Lisa.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Due to the lack of certainty on tasking, and of research interest, the PM crew was pulled from St. Croix after one flight [180912H2], and the AM crew returned to Lakeland on the 180913H1 mission (their 2nd mission), but did not return to St. Croix the following day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HRD </a:t>
            </a:r>
            <a:r>
              <a:rPr lang="en-US" sz="2200" i="1">
                <a:latin typeface="Calibri"/>
                <a:ea typeface="Calibri"/>
                <a:cs typeface="Calibri"/>
                <a:sym typeface="Calibri"/>
              </a:rPr>
              <a:t>did support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TDR ground processing (Reasor) for the final 2 missions [180914H1, 180915H1], once the EMC requirements for Florence were complete; no other HRD staffing supported these final two NHC missions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1902350" y="6279800"/>
            <a:ext cx="9790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Some possibility of reorganization -- convection did become more active -- but still devolved into open wave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1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8" name="Google Shape;16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525" y="1959999"/>
            <a:ext cx="5725874" cy="469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/>
          <p:nvPr/>
        </p:nvSpPr>
        <p:spPr>
          <a:xfrm>
            <a:off x="3487200" y="2670825"/>
            <a:ext cx="3063300" cy="158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INIT  10/2100Z 14.4N  45.0W   65 KT  75 MPH</a:t>
            </a:r>
            <a:br>
              <a:rPr lang="en-US" sz="1000" b="1"/>
            </a:br>
            <a:r>
              <a:rPr lang="en-US" sz="1000" b="1"/>
              <a:t> 12H  11/0600Z 14.5N  47.1W   70 KT  80 MPH</a:t>
            </a:r>
            <a:br>
              <a:rPr lang="en-US" sz="1000" b="1"/>
            </a:br>
            <a:r>
              <a:rPr lang="en-US" sz="1000" b="1"/>
              <a:t> 24H  11/1800Z 14.6N  49.8W   75 KT  85 MPH</a:t>
            </a:r>
            <a:br>
              <a:rPr lang="en-US" sz="1000" b="1"/>
            </a:br>
            <a:r>
              <a:rPr lang="en-US" sz="1000" b="1"/>
              <a:t> 36H  12/0600Z 14.6N  52.3W   75 KT  85 MPH</a:t>
            </a:r>
            <a:br>
              <a:rPr lang="en-US" sz="1000" b="1"/>
            </a:br>
            <a:r>
              <a:rPr lang="en-US" sz="1000" b="1"/>
              <a:t> 48H  12/1800Z 14.8N  54.7W   75 KT  85 MPH</a:t>
            </a:r>
            <a:br>
              <a:rPr lang="en-US" sz="1000" b="1"/>
            </a:br>
            <a:r>
              <a:rPr lang="en-US" sz="1000" b="1"/>
              <a:t> 72H  13/1800Z 15.3N  60.2W   70 KT  80 MPH</a:t>
            </a:r>
            <a:br>
              <a:rPr lang="en-US" sz="1000" b="1"/>
            </a:br>
            <a:r>
              <a:rPr lang="en-US" sz="1000" b="1"/>
              <a:t> 96H  14/1800Z 15.5N  65.5W   60 KT  70 MPH</a:t>
            </a:r>
            <a:br>
              <a:rPr lang="en-US" sz="1000" b="1"/>
            </a:br>
            <a:r>
              <a:rPr lang="en-US" sz="1000" b="1"/>
              <a:t>120H  15/1800Z 15.5N  70.5W   50 KT  60 MPH</a:t>
            </a:r>
            <a:endParaRPr sz="1000" b="1"/>
          </a:p>
        </p:txBody>
      </p:sp>
      <p:pic>
        <p:nvPicPr>
          <p:cNvPr id="170" name="Google Shape;17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1225" y="1860063"/>
            <a:ext cx="4727044" cy="48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1524000" y="1393750"/>
            <a:ext cx="914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Monday, September 10</a:t>
            </a:r>
            <a:endParaRPr sz="1800" b="1"/>
          </a:p>
        </p:txBody>
      </p:sp>
      <p:sp>
        <p:nvSpPr>
          <p:cNvPr id="172" name="Google Shape;172;p18"/>
          <p:cNvSpPr txBox="1"/>
          <p:nvPr/>
        </p:nvSpPr>
        <p:spPr>
          <a:xfrm>
            <a:off x="7230750" y="5931250"/>
            <a:ext cx="7104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NRL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" name="Google Shape;181;p1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" name="Google Shape;182;p19"/>
          <p:cNvSpPr txBox="1"/>
          <p:nvPr/>
        </p:nvSpPr>
        <p:spPr>
          <a:xfrm>
            <a:off x="1524000" y="1393750"/>
            <a:ext cx="9144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Tuesday, September 11</a:t>
            </a:r>
            <a:endParaRPr sz="1800" b="1"/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481" y="1948950"/>
            <a:ext cx="5724145" cy="470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7901" y="1860050"/>
            <a:ext cx="4727449" cy="490118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/>
        </p:nvSpPr>
        <p:spPr>
          <a:xfrm>
            <a:off x="3499375" y="2639025"/>
            <a:ext cx="2948400" cy="1606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INIT  11/2100Z 14.6N  51.3W   60 KT  70 MPH</a:t>
            </a:r>
            <a:br>
              <a:rPr lang="en-US" sz="1000" b="1"/>
            </a:br>
            <a:r>
              <a:rPr lang="en-US" sz="1000" b="1"/>
              <a:t> 12H  12/0600Z 14.6N  53.4W   60 KT  70 MPH</a:t>
            </a:r>
            <a:br>
              <a:rPr lang="en-US" sz="1000" b="1"/>
            </a:br>
            <a:r>
              <a:rPr lang="en-US" sz="1000" b="1"/>
              <a:t> 24H  12/1800Z 14.8N  56.2W   60 KT  70 MPH</a:t>
            </a:r>
            <a:br>
              <a:rPr lang="en-US" sz="1000" b="1"/>
            </a:br>
            <a:r>
              <a:rPr lang="en-US" sz="1000" b="1"/>
              <a:t> 36H  13/0600Z 15.0N  59.2W   60 KT  70 MPH</a:t>
            </a:r>
            <a:br>
              <a:rPr lang="en-US" sz="1000" b="1"/>
            </a:br>
            <a:r>
              <a:rPr lang="en-US" sz="1000" b="1"/>
              <a:t> 48H  13/1800Z 15.3N  62.3W   55 KT  65 MPH</a:t>
            </a:r>
            <a:br>
              <a:rPr lang="en-US" sz="1000" b="1"/>
            </a:br>
            <a:r>
              <a:rPr lang="en-US" sz="1000" b="1"/>
              <a:t> 72H  14/1800Z 15.5N  68.5W   50 KT  60 MPH</a:t>
            </a:r>
            <a:br>
              <a:rPr lang="en-US" sz="1000" b="1"/>
            </a:br>
            <a:r>
              <a:rPr lang="en-US" sz="1000" b="1"/>
              <a:t> 96H  15/1800Z 15.5N  73.5W   45 KT  50 MPH</a:t>
            </a:r>
            <a:br>
              <a:rPr lang="en-US" sz="1000" b="1"/>
            </a:br>
            <a:r>
              <a:rPr lang="en-US" sz="1000" b="1"/>
              <a:t>120H  16/1800Z 15.5N  77.5W   45 KT  50 MPH</a:t>
            </a:r>
            <a:endParaRPr sz="1000" b="1"/>
          </a:p>
        </p:txBody>
      </p:sp>
      <p:sp>
        <p:nvSpPr>
          <p:cNvPr id="186" name="Google Shape;186;p19"/>
          <p:cNvSpPr txBox="1"/>
          <p:nvPr/>
        </p:nvSpPr>
        <p:spPr>
          <a:xfrm>
            <a:off x="7306950" y="5931250"/>
            <a:ext cx="7104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NRL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2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6" name="Google Shape;1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925" y="1347427"/>
            <a:ext cx="7131051" cy="53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600" y="1857225"/>
            <a:ext cx="6811126" cy="421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 txBox="1"/>
          <p:nvPr/>
        </p:nvSpPr>
        <p:spPr>
          <a:xfrm>
            <a:off x="5915013" y="2355250"/>
            <a:ext cx="11961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D7D31"/>
                </a:solidFill>
              </a:rPr>
              <a:t>P-3</a:t>
            </a:r>
            <a:endParaRPr sz="1800" b="1">
              <a:solidFill>
                <a:srgbClr val="ED7D31"/>
              </a:solidFill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942200" y="2628550"/>
            <a:ext cx="13329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9999"/>
                </a:solidFill>
              </a:rPr>
              <a:t>“High” Shear</a:t>
            </a:r>
            <a:endParaRPr>
              <a:solidFill>
                <a:srgbClr val="EA9999"/>
              </a:solidFill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942200" y="3585550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FE2F3"/>
                </a:solidFill>
              </a:rPr>
              <a:t>“Moderate” Shear</a:t>
            </a:r>
            <a:endParaRPr>
              <a:solidFill>
                <a:srgbClr val="CFE2F3"/>
              </a:solidFill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942200" y="4542550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EAD3"/>
                </a:solidFill>
              </a:rPr>
              <a:t>“Low” Shear</a:t>
            </a:r>
            <a:endParaRPr>
              <a:solidFill>
                <a:srgbClr val="D9EAD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9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Isaac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2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1" name="Google Shape;2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400" y="1784315"/>
            <a:ext cx="60960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9175" y="1342150"/>
            <a:ext cx="3670259" cy="274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3225" y="3973675"/>
            <a:ext cx="3852000" cy="28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/>
        </p:nvSpPr>
        <p:spPr>
          <a:xfrm>
            <a:off x="5406075" y="2008000"/>
            <a:ext cx="8340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CIMSS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1372</Words>
  <Application>Microsoft Office PowerPoint</Application>
  <PresentationFormat>Widescreen</PresentationFormat>
  <Paragraphs>249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 Zawislak</cp:lastModifiedBy>
  <cp:revision>1</cp:revision>
  <dcterms:modified xsi:type="dcterms:W3CDTF">2018-10-17T15:20:47Z</dcterms:modified>
</cp:coreProperties>
</file>