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3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02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43d4b4cb01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43d4b4cb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44f1f7943a_2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44f1f7943a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44f1f7943a_2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g44f1f7943a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44f1f7943a_2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44f1f7943a_2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44f1f7943a_2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44f1f7943a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44f1f7943a_2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44f1f7943a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44f1f7943a_2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g44f1f7943a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4f1f7943a_2_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44f1f7943a_2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44f1f7943a_2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g44f1f7943a_2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44f1f7943a_3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g44f1f7943a_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44f1f7943a_3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g44f1f7943a_3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44f1f7943a_3_1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g44f1f7943a_3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44f1f7943a_3_1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44f1f7943a_3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44f1f7943a_3_1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g44f1f7943a_3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44f1f7943a_3_1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505;g44f1f7943a_3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44f1f7943a_3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g44f1f7943a_3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44f1f7943a_3_2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5" name="Google Shape;535;g44f1f7943a_3_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44f1f7943a_3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44f1f7943a_3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44f1f7943a_3_2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44f1f7943a_3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44f1f7943a_3_2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44f1f7943a_3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g44fbb1fadb_8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g44fbb1fadb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44fbb1fadb_8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g44fbb1fadb_8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44fbb1fadb_8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g44fbb1fadb_8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44fbb1fadb_8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g44fbb1fadb_8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44fbb1fadb_8_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2" name="Google Shape;662;g44fbb1fadb_8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44fbb1fadb_8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g44fbb1fadb_8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44fbb1fadb_8_1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g44fbb1fadb_8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44ef175a6c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g44ef175a6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4fbb1fadb_2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g44fbb1fadb_2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44fbb1fadb_2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g44fbb1fadb_2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4f1f7943a_4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44f1f7943a_4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Google Shape;10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2" name="Google Shape;12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Google Shape;12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" name="Google Shape;131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6" name="Google Shape;136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2" name="Google Shape;142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9" name="Google Shape;149;p2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0" name="Google Shape;15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2" name="Google Shape;15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60.jpg"/><Relationship Id="rId12" Type="http://schemas.openxmlformats.org/officeDocument/2006/relationships/image" Target="../media/image6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g"/><Relationship Id="rId11" Type="http://schemas.openxmlformats.org/officeDocument/2006/relationships/image" Target="../media/image64.jpg"/><Relationship Id="rId5" Type="http://schemas.openxmlformats.org/officeDocument/2006/relationships/image" Target="../media/image58.jpg"/><Relationship Id="rId10" Type="http://schemas.openxmlformats.org/officeDocument/2006/relationships/image" Target="../media/image63.jpg"/><Relationship Id="rId4" Type="http://schemas.openxmlformats.org/officeDocument/2006/relationships/image" Target="../media/image3.png"/><Relationship Id="rId9" Type="http://schemas.openxmlformats.org/officeDocument/2006/relationships/image" Target="../media/image62.png"/><Relationship Id="rId14" Type="http://schemas.openxmlformats.org/officeDocument/2006/relationships/image" Target="../media/image67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/>
          <p:nvPr/>
        </p:nvSpPr>
        <p:spPr>
          <a:xfrm>
            <a:off x="1524000" y="221737"/>
            <a:ext cx="9144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" name="Google Shape;16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6356" y="3079597"/>
            <a:ext cx="2939283" cy="29392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Google Shape;167;p25"/>
          <p:cNvCxnSpPr/>
          <p:nvPr/>
        </p:nvCxnSpPr>
        <p:spPr>
          <a:xfrm rot="10800000" flipH="1">
            <a:off x="1523998" y="1253204"/>
            <a:ext cx="9144000" cy="753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8" name="Google Shape;168;p25"/>
          <p:cNvSpPr txBox="1"/>
          <p:nvPr/>
        </p:nvSpPr>
        <p:spPr>
          <a:xfrm>
            <a:off x="1523999" y="1350583"/>
            <a:ext cx="914399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3200" b="1">
                <a:solidFill>
                  <a:srgbClr val="FFFFFF"/>
                </a:solidFill>
              </a:rPr>
              <a:t>7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3200" b="1">
                <a:solidFill>
                  <a:srgbClr val="FFFFFF"/>
                </a:solidFill>
              </a:rPr>
              <a:t>Gordon</a:t>
            </a:r>
            <a:r>
              <a:rPr lang="en-US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3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9" name="Google Shape;29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2" name="Google Shape;302;p3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03" name="Google Shape;303;p34"/>
          <p:cNvSpPr txBox="1"/>
          <p:nvPr/>
        </p:nvSpPr>
        <p:spPr>
          <a:xfrm>
            <a:off x="209125" y="1507375"/>
            <a:ext cx="593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Lead Project Scientist: Rogers/Christophersen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Radar: Christophersen/Rogers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Dropsonde/AXBT: Hazelton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</a:rPr>
              <a:t>Observer: Ahern (FSU)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</p:txBody>
      </p:sp>
      <p:pic>
        <p:nvPicPr>
          <p:cNvPr id="304" name="Google Shape;30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20775" y="2785812"/>
            <a:ext cx="3758325" cy="281655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4"/>
          <p:cNvSpPr txBox="1"/>
          <p:nvPr/>
        </p:nvSpPr>
        <p:spPr>
          <a:xfrm>
            <a:off x="2527850" y="134742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Tropical Storm Gordon - Mission 180903H1</a:t>
            </a:r>
            <a:endParaRPr sz="2400" b="1"/>
          </a:p>
        </p:txBody>
      </p:sp>
      <p:sp>
        <p:nvSpPr>
          <p:cNvPr id="306" name="Google Shape;306;p34"/>
          <p:cNvSpPr txBox="1"/>
          <p:nvPr/>
        </p:nvSpPr>
        <p:spPr>
          <a:xfrm>
            <a:off x="211925" y="178432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Science crew</a:t>
            </a:r>
            <a:endParaRPr sz="2400" u="sng"/>
          </a:p>
        </p:txBody>
      </p:sp>
      <p:sp>
        <p:nvSpPr>
          <p:cNvPr id="307" name="Google Shape;307;p34"/>
          <p:cNvSpPr txBox="1"/>
          <p:nvPr/>
        </p:nvSpPr>
        <p:spPr>
          <a:xfrm>
            <a:off x="211925" y="352417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Objectives</a:t>
            </a:r>
            <a:endParaRPr sz="2400" u="sng"/>
          </a:p>
        </p:txBody>
      </p:sp>
      <p:sp>
        <p:nvSpPr>
          <p:cNvPr id="308" name="Google Shape;308;p34"/>
          <p:cNvSpPr txBox="1"/>
          <p:nvPr/>
        </p:nvSpPr>
        <p:spPr>
          <a:xfrm>
            <a:off x="75900" y="3982500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EMC-tasked mission, collect TDR for assimilation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possible SFMR circles</a:t>
            </a:r>
            <a:endParaRPr sz="1600"/>
          </a:p>
        </p:txBody>
      </p:sp>
      <p:sp>
        <p:nvSpPr>
          <p:cNvPr id="309" name="Google Shape;309;p34"/>
          <p:cNvSpPr txBox="1"/>
          <p:nvPr/>
        </p:nvSpPr>
        <p:spPr>
          <a:xfrm>
            <a:off x="7389625" y="236060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/>
              <a:t>180903H1 Science crew</a:t>
            </a:r>
            <a:endParaRPr sz="1800" i="1"/>
          </a:p>
        </p:txBody>
      </p:sp>
      <p:sp>
        <p:nvSpPr>
          <p:cNvPr id="310" name="Google Shape;310;p34"/>
          <p:cNvSpPr txBox="1"/>
          <p:nvPr/>
        </p:nvSpPr>
        <p:spPr>
          <a:xfrm>
            <a:off x="240275" y="469102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Highlights</a:t>
            </a:r>
            <a:endParaRPr sz="2400" u="sng"/>
          </a:p>
        </p:txBody>
      </p:sp>
      <p:sp>
        <p:nvSpPr>
          <p:cNvPr id="311" name="Google Shape;311;p34"/>
          <p:cNvSpPr txBox="1"/>
          <p:nvPr/>
        </p:nvSpPr>
        <p:spPr>
          <a:xfrm>
            <a:off x="75900" y="5153775"/>
            <a:ext cx="71805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storm experiencing some light/moderate westerly shear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forecasts suggested intensification possible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L-shaped survey pattern at high altitude on upshear side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single SE-NW pass through center, SFMR circles on NW side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12 GPS dropsondes, 3 AXBTs (only 1 worked)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highly asymmetric storm, small core of strong winds on NE side</a:t>
            </a:r>
            <a:endParaRPr sz="1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20" name="Google Shape;320;p3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21" name="Google Shape;3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9250" y="2875050"/>
            <a:ext cx="9933500" cy="385505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5"/>
          <p:cNvSpPr txBox="1"/>
          <p:nvPr/>
        </p:nvSpPr>
        <p:spPr>
          <a:xfrm>
            <a:off x="681975" y="1784325"/>
            <a:ext cx="95958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upper-level low to north of Gordon providing some light to moderate westerly shear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some evidence of mid- to upper-level dry air on upshear side, highly asymmetric with very moist environment of FL peninsula</a:t>
            </a:r>
            <a:endParaRPr sz="1800"/>
          </a:p>
        </p:txBody>
      </p:sp>
      <p:sp>
        <p:nvSpPr>
          <p:cNvPr id="323" name="Google Shape;323;p35"/>
          <p:cNvSpPr txBox="1"/>
          <p:nvPr/>
        </p:nvSpPr>
        <p:spPr>
          <a:xfrm>
            <a:off x="3812400" y="1265938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Environmental characteristics</a:t>
            </a:r>
            <a:endParaRPr sz="2400" u="sng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9" name="Google Shape;32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2" name="Google Shape;332;p3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33" name="Google Shape;33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31775" y="2643775"/>
            <a:ext cx="8728225" cy="400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6"/>
          <p:cNvSpPr txBox="1"/>
          <p:nvPr/>
        </p:nvSpPr>
        <p:spPr>
          <a:xfrm>
            <a:off x="2284500" y="1827775"/>
            <a:ext cx="83835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bulk of cloud shield on northeast side of center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little to no cold cloud tops, indicative of little to no deep convection</a:t>
            </a:r>
            <a:endParaRPr sz="1800"/>
          </a:p>
        </p:txBody>
      </p:sp>
      <p:sp>
        <p:nvSpPr>
          <p:cNvPr id="335" name="Google Shape;335;p36"/>
          <p:cNvSpPr txBox="1"/>
          <p:nvPr/>
        </p:nvSpPr>
        <p:spPr>
          <a:xfrm>
            <a:off x="3550450" y="1284713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Storm-scale characteristics</a:t>
            </a:r>
            <a:endParaRPr sz="2400" u="sng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1" name="Google Shape;341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4" name="Google Shape;344;p3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5" name="Google Shape;34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6600" y="3055473"/>
            <a:ext cx="7888325" cy="3173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7"/>
          <p:cNvSpPr txBox="1"/>
          <p:nvPr/>
        </p:nvSpPr>
        <p:spPr>
          <a:xfrm>
            <a:off x="2284500" y="1827775"/>
            <a:ext cx="88068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models in close agreement on track through eastern Gulf, landfall near AL/LA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general agreement toward intensification, though uncertainty in amount</a:t>
            </a:r>
            <a:endParaRPr sz="1800"/>
          </a:p>
        </p:txBody>
      </p:sp>
      <p:sp>
        <p:nvSpPr>
          <p:cNvPr id="347" name="Google Shape;347;p37"/>
          <p:cNvSpPr txBox="1"/>
          <p:nvPr/>
        </p:nvSpPr>
        <p:spPr>
          <a:xfrm>
            <a:off x="5531650" y="1284713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Forecasts</a:t>
            </a:r>
            <a:endParaRPr sz="2400" u="sng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38"/>
          <p:cNvSpPr txBox="1"/>
          <p:nvPr/>
        </p:nvSpPr>
        <p:spPr>
          <a:xfrm>
            <a:off x="6350100" y="412382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A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57" name="Google Shape;357;p3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58" name="Google Shape;3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0763" y="2712974"/>
            <a:ext cx="7913275" cy="387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6399650" y="410347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A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60" name="Google Shape;360;p38"/>
          <p:cNvSpPr txBox="1"/>
          <p:nvPr/>
        </p:nvSpPr>
        <p:spPr>
          <a:xfrm>
            <a:off x="6426300" y="55537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B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61" name="Google Shape;361;p38"/>
          <p:cNvSpPr txBox="1"/>
          <p:nvPr/>
        </p:nvSpPr>
        <p:spPr>
          <a:xfrm>
            <a:off x="7689975" y="56299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C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62" name="Google Shape;362;p38"/>
          <p:cNvSpPr txBox="1"/>
          <p:nvPr/>
        </p:nvSpPr>
        <p:spPr>
          <a:xfrm>
            <a:off x="2284500" y="1827775"/>
            <a:ext cx="83835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plan called for a high-altitude survey upshear of center, followed by butterfly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modified to an “L”-shaped survey to cover both west and south</a:t>
            </a:r>
            <a:endParaRPr sz="1800"/>
          </a:p>
        </p:txBody>
      </p:sp>
      <p:sp>
        <p:nvSpPr>
          <p:cNvPr id="363" name="Google Shape;363;p38"/>
          <p:cNvSpPr txBox="1"/>
          <p:nvPr/>
        </p:nvSpPr>
        <p:spPr>
          <a:xfrm>
            <a:off x="4693450" y="1284713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Flight pattern</a:t>
            </a:r>
            <a:endParaRPr sz="2400" u="sng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39"/>
          <p:cNvSpPr txBox="1"/>
          <p:nvPr/>
        </p:nvSpPr>
        <p:spPr>
          <a:xfrm>
            <a:off x="6350100" y="412382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A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73" name="Google Shape;373;p3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4" name="Google Shape;374;p39"/>
          <p:cNvSpPr txBox="1"/>
          <p:nvPr/>
        </p:nvSpPr>
        <p:spPr>
          <a:xfrm>
            <a:off x="6323450" y="410347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A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75" name="Google Shape;375;p39"/>
          <p:cNvSpPr txBox="1"/>
          <p:nvPr/>
        </p:nvSpPr>
        <p:spPr>
          <a:xfrm>
            <a:off x="6350100" y="54775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B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76" name="Google Shape;376;p39"/>
          <p:cNvSpPr txBox="1"/>
          <p:nvPr/>
        </p:nvSpPr>
        <p:spPr>
          <a:xfrm>
            <a:off x="7613775" y="55537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C</a:t>
            </a:r>
            <a:endParaRPr b="1">
              <a:solidFill>
                <a:srgbClr val="EFEFEF"/>
              </a:solidFill>
            </a:endParaRPr>
          </a:p>
        </p:txBody>
      </p:sp>
      <p:pic>
        <p:nvPicPr>
          <p:cNvPr id="377" name="Google Shape;377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0150" y="1943075"/>
            <a:ext cx="6302131" cy="4414674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9"/>
          <p:cNvSpPr txBox="1"/>
          <p:nvPr/>
        </p:nvSpPr>
        <p:spPr>
          <a:xfrm>
            <a:off x="178725" y="3027000"/>
            <a:ext cx="39492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fairly moist profile, some shallow layers of slightly drier air at 750, 900 hPa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well-mixed boundary layer</a:t>
            </a:r>
            <a:endParaRPr sz="1800"/>
          </a:p>
        </p:txBody>
      </p:sp>
      <p:sp>
        <p:nvSpPr>
          <p:cNvPr id="379" name="Google Shape;379;p39"/>
          <p:cNvSpPr txBox="1"/>
          <p:nvPr/>
        </p:nvSpPr>
        <p:spPr>
          <a:xfrm>
            <a:off x="399125" y="2024738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Skew-T “A” from L-survey</a:t>
            </a:r>
            <a:endParaRPr sz="2400" u="sng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4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6350100" y="412382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A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389" name="Google Shape;389;p4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90" name="Google Shape;390;p40"/>
          <p:cNvSpPr txBox="1"/>
          <p:nvPr/>
        </p:nvSpPr>
        <p:spPr>
          <a:xfrm>
            <a:off x="6323450" y="410347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A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91" name="Google Shape;391;p40"/>
          <p:cNvSpPr txBox="1"/>
          <p:nvPr/>
        </p:nvSpPr>
        <p:spPr>
          <a:xfrm>
            <a:off x="6350100" y="54775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B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392" name="Google Shape;392;p40"/>
          <p:cNvSpPr txBox="1"/>
          <p:nvPr/>
        </p:nvSpPr>
        <p:spPr>
          <a:xfrm>
            <a:off x="7613775" y="55537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C</a:t>
            </a:r>
            <a:endParaRPr b="1">
              <a:solidFill>
                <a:srgbClr val="EFEFEF"/>
              </a:solidFill>
            </a:endParaRPr>
          </a:p>
        </p:txBody>
      </p:sp>
      <p:pic>
        <p:nvPicPr>
          <p:cNvPr id="393" name="Google Shape;39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9850" y="1863375"/>
            <a:ext cx="6311690" cy="44181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0"/>
          <p:cNvSpPr txBox="1"/>
          <p:nvPr/>
        </p:nvSpPr>
        <p:spPr>
          <a:xfrm>
            <a:off x="178725" y="3027000"/>
            <a:ext cx="39492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slightly dryer profile than skew-T “A”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weak winds over entire profile</a:t>
            </a:r>
            <a:endParaRPr sz="1800"/>
          </a:p>
        </p:txBody>
      </p:sp>
      <p:sp>
        <p:nvSpPr>
          <p:cNvPr id="395" name="Google Shape;395;p40"/>
          <p:cNvSpPr txBox="1"/>
          <p:nvPr/>
        </p:nvSpPr>
        <p:spPr>
          <a:xfrm>
            <a:off x="399125" y="2024738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Skew-T “B” from L-survey</a:t>
            </a:r>
            <a:endParaRPr sz="2400" u="sng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1" name="Google Shape;40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p41"/>
          <p:cNvSpPr txBox="1"/>
          <p:nvPr/>
        </p:nvSpPr>
        <p:spPr>
          <a:xfrm>
            <a:off x="6350100" y="412382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1"/>
                </a:solidFill>
              </a:rPr>
              <a:t>A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405" name="Google Shape;405;p4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06" name="Google Shape;406;p41"/>
          <p:cNvSpPr txBox="1"/>
          <p:nvPr/>
        </p:nvSpPr>
        <p:spPr>
          <a:xfrm>
            <a:off x="6323450" y="410347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A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407" name="Google Shape;407;p41"/>
          <p:cNvSpPr txBox="1"/>
          <p:nvPr/>
        </p:nvSpPr>
        <p:spPr>
          <a:xfrm>
            <a:off x="6350100" y="54775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B</a:t>
            </a:r>
            <a:endParaRPr b="1">
              <a:solidFill>
                <a:srgbClr val="EFEFEF"/>
              </a:solidFill>
            </a:endParaRPr>
          </a:p>
        </p:txBody>
      </p:sp>
      <p:sp>
        <p:nvSpPr>
          <p:cNvPr id="408" name="Google Shape;408;p41"/>
          <p:cNvSpPr txBox="1"/>
          <p:nvPr/>
        </p:nvSpPr>
        <p:spPr>
          <a:xfrm>
            <a:off x="7613775" y="5553750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EFEFEF"/>
                </a:solidFill>
              </a:rPr>
              <a:t>C</a:t>
            </a:r>
            <a:endParaRPr b="1">
              <a:solidFill>
                <a:srgbClr val="EFEFEF"/>
              </a:solidFill>
            </a:endParaRPr>
          </a:p>
        </p:txBody>
      </p:sp>
      <p:pic>
        <p:nvPicPr>
          <p:cNvPr id="409" name="Google Shape;40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4075" y="2017175"/>
            <a:ext cx="6200825" cy="4340576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1"/>
          <p:cNvSpPr txBox="1"/>
          <p:nvPr/>
        </p:nvSpPr>
        <p:spPr>
          <a:xfrm>
            <a:off x="178725" y="3027000"/>
            <a:ext cx="39492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moist profile, cloud layer between 875 and 750 hPa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possible subsidence signature beneath cloud layer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on east side of circulation/trough axis</a:t>
            </a:r>
            <a:endParaRPr sz="1800"/>
          </a:p>
        </p:txBody>
      </p:sp>
      <p:sp>
        <p:nvSpPr>
          <p:cNvPr id="411" name="Google Shape;411;p41"/>
          <p:cNvSpPr txBox="1"/>
          <p:nvPr/>
        </p:nvSpPr>
        <p:spPr>
          <a:xfrm>
            <a:off x="399125" y="2024738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Skew-T “C” from L-survey</a:t>
            </a:r>
            <a:endParaRPr sz="2400" u="sng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7" name="Google Shape;41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p4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21" name="Google Shape;42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30725" y="1503190"/>
            <a:ext cx="8343313" cy="5292461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42"/>
          <p:cNvSpPr txBox="1"/>
          <p:nvPr/>
        </p:nvSpPr>
        <p:spPr>
          <a:xfrm>
            <a:off x="1021300" y="1423613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/>
              <a:t>Real-time Doppler radar analyses</a:t>
            </a:r>
            <a:endParaRPr sz="2400" u="sng"/>
          </a:p>
        </p:txBody>
      </p:sp>
      <p:sp>
        <p:nvSpPr>
          <p:cNvPr id="423" name="Google Shape;423;p42"/>
          <p:cNvSpPr txBox="1"/>
          <p:nvPr/>
        </p:nvSpPr>
        <p:spPr>
          <a:xfrm>
            <a:off x="478575" y="2341075"/>
            <a:ext cx="6891600" cy="8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asymmetric wind structure; strongest winds on NE side, nearly calm on west side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small core of winds &gt; 50 kt at 0.5 km N of center</a:t>
            </a:r>
            <a:endParaRPr sz="1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1325" y="1784321"/>
            <a:ext cx="6015724" cy="49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4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0" name="Google Shape;430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p4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3" name="Google Shape;433;p4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34" name="Google Shape;434;p43"/>
          <p:cNvSpPr txBox="1"/>
          <p:nvPr/>
        </p:nvSpPr>
        <p:spPr>
          <a:xfrm>
            <a:off x="9349575" y="1821375"/>
            <a:ext cx="2514600" cy="1275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LPS</a:t>
            </a:r>
            <a:r>
              <a:rPr lang="en-US" sz="1600" dirty="0" smtClean="0">
                <a:solidFill>
                  <a:schemeClr val="dk1"/>
                </a:solidFill>
              </a:rPr>
              <a:t>: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</a:rPr>
              <a:t>Alaka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Radar</a:t>
            </a:r>
            <a:r>
              <a:rPr lang="en-US" sz="1600" dirty="0" smtClean="0">
                <a:solidFill>
                  <a:schemeClr val="dk1"/>
                </a:solidFill>
              </a:rPr>
              <a:t>: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smtClean="0">
                <a:solidFill>
                  <a:schemeClr val="dk1"/>
                </a:solidFill>
              </a:rPr>
              <a:t>Murillo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Drops</a:t>
            </a:r>
            <a:r>
              <a:rPr lang="en-US" sz="1600" dirty="0" smtClean="0">
                <a:solidFill>
                  <a:schemeClr val="dk1"/>
                </a:solidFill>
              </a:rPr>
              <a:t>:</a:t>
            </a:r>
            <a:r>
              <a:rPr lang="en-US" sz="1600" dirty="0">
                <a:solidFill>
                  <a:schemeClr val="dk1"/>
                </a:solidFill>
              </a:rPr>
              <a:t> </a:t>
            </a:r>
            <a:r>
              <a:rPr lang="en-US" sz="1600" dirty="0" err="1" smtClean="0">
                <a:solidFill>
                  <a:schemeClr val="dk1"/>
                </a:solidFill>
              </a:rPr>
              <a:t>Sellwood</a:t>
            </a:r>
            <a:endParaRPr sz="16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dk1"/>
                </a:solidFill>
              </a:rPr>
              <a:t>Observer</a:t>
            </a:r>
            <a:r>
              <a:rPr lang="en-US" sz="1600" dirty="0" smtClean="0">
                <a:solidFill>
                  <a:schemeClr val="dk1"/>
                </a:solidFill>
              </a:rPr>
              <a:t>: </a:t>
            </a:r>
            <a:r>
              <a:rPr lang="en-US" sz="1600" dirty="0" err="1" smtClean="0">
                <a:solidFill>
                  <a:schemeClr val="dk1"/>
                </a:solidFill>
              </a:rPr>
              <a:t>Alland</a:t>
            </a:r>
            <a:endParaRPr sz="1600" dirty="0">
              <a:solidFill>
                <a:schemeClr val="dk1"/>
              </a:solidFill>
            </a:endParaRPr>
          </a:p>
        </p:txBody>
      </p:sp>
      <p:sp>
        <p:nvSpPr>
          <p:cNvPr id="435" name="Google Shape;435;p43"/>
          <p:cNvSpPr txBox="1"/>
          <p:nvPr/>
        </p:nvSpPr>
        <p:spPr>
          <a:xfrm>
            <a:off x="2527850" y="1271225"/>
            <a:ext cx="7180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Mission 180904H1 into Tropical Storm Gordon</a:t>
            </a:r>
            <a:endParaRPr sz="2400" b="1"/>
          </a:p>
        </p:txBody>
      </p:sp>
      <p:sp>
        <p:nvSpPr>
          <p:cNvPr id="436" name="Google Shape;436;p43"/>
          <p:cNvSpPr txBox="1"/>
          <p:nvPr/>
        </p:nvSpPr>
        <p:spPr>
          <a:xfrm>
            <a:off x="183000" y="3876250"/>
            <a:ext cx="4127100" cy="837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/>
              <a:t>OBJECTIVES</a:t>
            </a:r>
            <a:endParaRPr sz="16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EMC-tasked mission (TDR for DA)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NHC center fixes</a:t>
            </a:r>
            <a:endParaRPr sz="1600"/>
          </a:p>
        </p:txBody>
      </p:sp>
      <p:sp>
        <p:nvSpPr>
          <p:cNvPr id="438" name="Google Shape;438;p43"/>
          <p:cNvSpPr txBox="1"/>
          <p:nvPr/>
        </p:nvSpPr>
        <p:spPr>
          <a:xfrm>
            <a:off x="183000" y="1821375"/>
            <a:ext cx="2845800" cy="1760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Takeoff</a:t>
            </a:r>
            <a:r>
              <a:rPr lang="en-US" sz="1600">
                <a:solidFill>
                  <a:schemeClr val="dk1"/>
                </a:solidFill>
              </a:rPr>
              <a:t>:	0833 UTC (LAL)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Landing</a:t>
            </a:r>
            <a:r>
              <a:rPr lang="en-US" sz="1600">
                <a:solidFill>
                  <a:schemeClr val="dk1"/>
                </a:solidFill>
              </a:rPr>
              <a:t>:	1522 UTC (LAL)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Pattern</a:t>
            </a:r>
            <a:r>
              <a:rPr lang="en-US" sz="1600">
                <a:solidFill>
                  <a:schemeClr val="dk1"/>
                </a:solidFill>
              </a:rPr>
              <a:t>:	Rotated Butterfly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Drops:</a:t>
            </a:r>
            <a:r>
              <a:rPr lang="en-US" sz="1600">
                <a:solidFill>
                  <a:schemeClr val="dk1"/>
                </a:solidFill>
              </a:rPr>
              <a:t>	19 (end/mid/ctr)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AXBTs</a:t>
            </a:r>
            <a:r>
              <a:rPr lang="en-US" sz="1600">
                <a:solidFill>
                  <a:schemeClr val="dk1"/>
                </a:solidFill>
              </a:rPr>
              <a:t>:	8 (5 good)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dk1"/>
                </a:solidFill>
              </a:rPr>
              <a:t>Fixes</a:t>
            </a:r>
            <a:r>
              <a:rPr lang="en-US" sz="1600">
                <a:solidFill>
                  <a:schemeClr val="dk1"/>
                </a:solidFill>
              </a:rPr>
              <a:t>:	5 w/ drops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439" name="Google Shape;439;p43"/>
          <p:cNvSpPr txBox="1"/>
          <p:nvPr/>
        </p:nvSpPr>
        <p:spPr>
          <a:xfrm>
            <a:off x="183000" y="4944975"/>
            <a:ext cx="4127100" cy="1623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u="sng"/>
              <a:t>HIGHLIGHTS</a:t>
            </a:r>
            <a:endParaRPr sz="1600" b="1" u="sng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Convection confined to E semicircle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Forecasts called for intensification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Surface circulation almost open to SW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US" sz="1600"/>
              <a:t>Great situational awareness to adjust flight pattern many times.</a:t>
            </a:r>
            <a:endParaRPr sz="1600"/>
          </a:p>
        </p:txBody>
      </p:sp>
      <p:sp>
        <p:nvSpPr>
          <p:cNvPr id="440" name="Google Shape;440;p43"/>
          <p:cNvSpPr txBox="1"/>
          <p:nvPr/>
        </p:nvSpPr>
        <p:spPr>
          <a:xfrm>
            <a:off x="4616550" y="1789600"/>
            <a:ext cx="2958900" cy="402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/>
              <a:t>04/03Z</a:t>
            </a:r>
            <a:r>
              <a:rPr lang="en-US" sz="1600"/>
              <a:t>:   26.9N, 84.3W   50 kt</a:t>
            </a:r>
            <a:endParaRPr sz="1600"/>
          </a:p>
        </p:txBody>
      </p:sp>
      <p:pic>
        <p:nvPicPr>
          <p:cNvPr id="1026" name="Picture 2" descr="https://lh5.googleusercontent.com/ePzDUPDbNgS5PmBWVRP1cX8IHDxemlGaiL4BMxbwge672iB5kMqKGdJjA2Dfffo8GQlG-zDyxlJJWxplCVE7JZ72MF9ZogZK7h14ZUn9It_-OW5ReF6VKuKMOj0hEQH20eNsqDVrdk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573" y="3300899"/>
            <a:ext cx="3288150" cy="328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4" name="Google Shape;17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7" name="Google Shape;177;p2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8" name="Google Shape;178;p26"/>
          <p:cNvSpPr/>
          <p:nvPr/>
        </p:nvSpPr>
        <p:spPr>
          <a:xfrm>
            <a:off x="510950" y="1565300"/>
            <a:ext cx="3488100" cy="186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26"/>
          <p:cNvSpPr txBox="1"/>
          <p:nvPr/>
        </p:nvSpPr>
        <p:spPr>
          <a:xfrm>
            <a:off x="556800" y="1905550"/>
            <a:ext cx="38586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dirty="0"/>
              <a:t>2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EMC-tasked 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P-3 Missions</a:t>
            </a: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1800" b="1" dirty="0" smtClean="0"/>
              <a:t>1</a:t>
            </a:r>
            <a:r>
              <a:rPr lang="en-US" sz="1800" dirty="0"/>
              <a:t> </a:t>
            </a:r>
            <a:r>
              <a:rPr lang="en-US" sz="1800" dirty="0" smtClean="0"/>
              <a:t>   NHC-tasked </a:t>
            </a:r>
            <a:r>
              <a:rPr lang="en-US" sz="1800" dirty="0"/>
              <a:t>P-3 Mission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18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P-3 </a:t>
            </a:r>
            <a:r>
              <a:rPr lang="en-US" sz="1800" dirty="0">
                <a:solidFill>
                  <a:schemeClr val="dk1"/>
                </a:solidFill>
              </a:rPr>
              <a:t>Flight Hours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45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Dropsondes</a:t>
            </a:r>
            <a:endParaRPr sz="18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1800" b="1" dirty="0">
                <a:solidFill>
                  <a:schemeClr val="dk1"/>
                </a:solidFill>
              </a:rPr>
              <a:t>10</a:t>
            </a:r>
            <a:r>
              <a:rPr lang="en-US" sz="1800" dirty="0">
                <a:solidFill>
                  <a:schemeClr val="dk1"/>
                </a:solidFill>
              </a:rPr>
              <a:t> </a:t>
            </a:r>
            <a:r>
              <a:rPr lang="en-US" sz="1800" dirty="0" smtClean="0">
                <a:solidFill>
                  <a:schemeClr val="dk1"/>
                </a:solidFill>
              </a:rPr>
              <a:t> AXBTs</a:t>
            </a:r>
            <a:endParaRPr sz="18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1800" dirty="0"/>
          </a:p>
        </p:txBody>
      </p:sp>
      <p:sp>
        <p:nvSpPr>
          <p:cNvPr id="180" name="Google Shape;180;p26"/>
          <p:cNvSpPr txBox="1"/>
          <p:nvPr/>
        </p:nvSpPr>
        <p:spPr>
          <a:xfrm>
            <a:off x="565600" y="1504750"/>
            <a:ext cx="3433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>
                <a:solidFill>
                  <a:schemeClr val="accent5"/>
                </a:solidFill>
              </a:rPr>
              <a:t>September</a:t>
            </a:r>
            <a:r>
              <a:rPr lang="en-US" sz="2400" b="1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400" b="1">
                <a:solidFill>
                  <a:schemeClr val="accent5"/>
                </a:solidFill>
              </a:rPr>
              <a:t>3-4</a:t>
            </a:r>
            <a:endParaRPr sz="2400" b="1" i="0" u="none" strike="noStrike" cap="none">
              <a:solidFill>
                <a:schemeClr val="accent5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26"/>
          <p:cNvSpPr/>
          <p:nvPr/>
        </p:nvSpPr>
        <p:spPr>
          <a:xfrm>
            <a:off x="4381775" y="1567050"/>
            <a:ext cx="7296000" cy="18621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26"/>
          <p:cNvSpPr txBox="1"/>
          <p:nvPr/>
        </p:nvSpPr>
        <p:spPr>
          <a:xfrm>
            <a:off x="4664425" y="2222050"/>
            <a:ext cx="1853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  <a:endParaRPr sz="2400" b="0" i="0" u="sng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 txBox="1"/>
          <p:nvPr/>
        </p:nvSpPr>
        <p:spPr>
          <a:xfrm>
            <a:off x="6726000" y="1607325"/>
            <a:ext cx="5063400" cy="18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Missions Overview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Deployment Overview</a:t>
            </a: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-US" sz="1800"/>
              <a:t>903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H1 (</a:t>
            </a:r>
            <a:r>
              <a:rPr lang="en-US" sz="1800"/>
              <a:t>Rogers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-US" sz="1800"/>
              <a:t>9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US" sz="1800"/>
              <a:t>4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1800"/>
              <a:t>1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/>
              <a:t>Alaka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180</a:t>
            </a:r>
            <a:r>
              <a:rPr lang="en-US" sz="1800"/>
              <a:t>904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</a:t>
            </a:r>
            <a:r>
              <a:rPr lang="en-US" sz="1800"/>
              <a:t>2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800"/>
              <a:t>Christophersen</a:t>
            </a:r>
            <a:r>
              <a:rPr lang="en-US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●"/>
            </a:pPr>
            <a:r>
              <a:rPr lang="en-US" sz="1800"/>
              <a:t>EMC Review (Winterbottom)</a:t>
            </a:r>
            <a:endParaRPr sz="1800"/>
          </a:p>
        </p:txBody>
      </p:sp>
      <p:pic>
        <p:nvPicPr>
          <p:cNvPr id="184" name="Google Shape;184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7012" y="3552002"/>
            <a:ext cx="3305974" cy="330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30627" y="3552002"/>
            <a:ext cx="3305999" cy="3305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04275" y="3551988"/>
            <a:ext cx="3305999" cy="330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2437900" y="35520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180903H1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8" name="Google Shape;188;p26"/>
          <p:cNvSpPr txBox="1"/>
          <p:nvPr/>
        </p:nvSpPr>
        <p:spPr>
          <a:xfrm>
            <a:off x="5959425" y="35520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180904H1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189" name="Google Shape;189;p26"/>
          <p:cNvSpPr txBox="1"/>
          <p:nvPr/>
        </p:nvSpPr>
        <p:spPr>
          <a:xfrm>
            <a:off x="9433075" y="35520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180904H2</a:t>
            </a:r>
            <a:endParaRPr b="1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6" name="Google Shape;446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9" name="Google Shape;449;p4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50" name="Google Shape;450;p44"/>
          <p:cNvSpPr txBox="1"/>
          <p:nvPr/>
        </p:nvSpPr>
        <p:spPr>
          <a:xfrm>
            <a:off x="2505750" y="128927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Heading into the flight</a:t>
            </a:r>
            <a:endParaRPr sz="2400" b="1"/>
          </a:p>
        </p:txBody>
      </p:sp>
      <p:pic>
        <p:nvPicPr>
          <p:cNvPr id="451" name="Google Shape;451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425" y="2579750"/>
            <a:ext cx="5046300" cy="412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3600" y="2579750"/>
            <a:ext cx="5501133" cy="412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4"/>
          <p:cNvSpPr txBox="1"/>
          <p:nvPr/>
        </p:nvSpPr>
        <p:spPr>
          <a:xfrm>
            <a:off x="2276000" y="16920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NHC forecast called for Gordon to remain a TS during this mission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Convection very disorganized, mostly east of center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4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9" name="Google Shape;45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4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62" name="Google Shape;462;p4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63" name="Google Shape;463;p45"/>
          <p:cNvSpPr txBox="1"/>
          <p:nvPr/>
        </p:nvSpPr>
        <p:spPr>
          <a:xfrm>
            <a:off x="2527850" y="13474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Forecast Guidance</a:t>
            </a:r>
            <a:endParaRPr sz="2400" b="1"/>
          </a:p>
        </p:txBody>
      </p:sp>
      <p:pic>
        <p:nvPicPr>
          <p:cNvPr id="464" name="Google Shape;464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00" y="3181325"/>
            <a:ext cx="5553173" cy="342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8175" y="3181325"/>
            <a:ext cx="5104786" cy="3424250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5"/>
          <p:cNvSpPr txBox="1"/>
          <p:nvPr/>
        </p:nvSpPr>
        <p:spPr>
          <a:xfrm>
            <a:off x="2284500" y="1827775"/>
            <a:ext cx="8806800" cy="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Models generally agreed on track and intensity forecasts through landfall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Slight westward bias in U.S. model tracks prior to landfall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U.S. model intensities pretty good, slight high bias before landfall</a:t>
            </a:r>
            <a:endParaRPr sz="18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	→ Gordon became a hurricane in HMON, HWRF, HB18 forecasts...</a:t>
            </a:r>
            <a:endParaRPr sz="18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4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5" name="Google Shape;475;p4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476" name="Google Shape;476;p46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Prevalent Environmental Conditions</a:t>
            </a:r>
            <a:endParaRPr sz="2400" b="1"/>
          </a:p>
        </p:txBody>
      </p:sp>
      <p:grpSp>
        <p:nvGrpSpPr>
          <p:cNvPr id="477" name="Google Shape;477;p46"/>
          <p:cNvGrpSpPr/>
          <p:nvPr/>
        </p:nvGrpSpPr>
        <p:grpSpPr>
          <a:xfrm>
            <a:off x="1308225" y="2309729"/>
            <a:ext cx="5178495" cy="4548203"/>
            <a:chOff x="6574746" y="1962125"/>
            <a:chExt cx="5464853" cy="4895805"/>
          </a:xfrm>
        </p:grpSpPr>
        <p:pic>
          <p:nvPicPr>
            <p:cNvPr id="478" name="Google Shape;478;p4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74750" y="1962125"/>
              <a:ext cx="5464850" cy="41290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9" name="Google Shape;479;p46"/>
            <p:cNvSpPr txBox="1"/>
            <p:nvPr/>
          </p:nvSpPr>
          <p:spPr>
            <a:xfrm>
              <a:off x="6574746" y="6091130"/>
              <a:ext cx="5464800" cy="76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/>
                <a:t>CIMSS 200-850 hPa vertical wind shear magnitude (contour; kt) and direction (streamlines) and GOES-East infrared image valid at 0300 UTC 04 September 2018.</a:t>
              </a:r>
              <a:endParaRPr sz="1200"/>
            </a:p>
          </p:txBody>
        </p:sp>
      </p:grpSp>
      <p:pic>
        <p:nvPicPr>
          <p:cNvPr id="480" name="Google Shape;480;p46"/>
          <p:cNvPicPr preferRelativeResize="0"/>
          <p:nvPr/>
        </p:nvPicPr>
        <p:blipFill rotWithShape="1">
          <a:blip r:embed="rId6">
            <a:alphaModFix/>
          </a:blip>
          <a:srcRect r="45232"/>
          <a:stretch/>
        </p:blipFill>
        <p:spPr>
          <a:xfrm>
            <a:off x="6730425" y="2309725"/>
            <a:ext cx="4178525" cy="38354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46"/>
          <p:cNvSpPr/>
          <p:nvPr/>
        </p:nvSpPr>
        <p:spPr>
          <a:xfrm>
            <a:off x="8490924" y="4350800"/>
            <a:ext cx="250500" cy="333300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46"/>
          <p:cNvSpPr/>
          <p:nvPr/>
        </p:nvSpPr>
        <p:spPr>
          <a:xfrm rot="2089801">
            <a:off x="8452631" y="3387702"/>
            <a:ext cx="443321" cy="786024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46"/>
          <p:cNvSpPr/>
          <p:nvPr/>
        </p:nvSpPr>
        <p:spPr>
          <a:xfrm rot="-1435266">
            <a:off x="9347448" y="3813141"/>
            <a:ext cx="1349517" cy="695045"/>
          </a:xfrm>
          <a:prstGeom prst="ellipse">
            <a:avLst/>
          </a:prstGeom>
          <a:noFill/>
          <a:ln w="1905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46"/>
          <p:cNvSpPr txBox="1"/>
          <p:nvPr/>
        </p:nvSpPr>
        <p:spPr>
          <a:xfrm>
            <a:off x="2288875" y="3614100"/>
            <a:ext cx="297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X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85" name="Google Shape;485;p46"/>
          <p:cNvSpPr txBox="1"/>
          <p:nvPr/>
        </p:nvSpPr>
        <p:spPr>
          <a:xfrm>
            <a:off x="8566975" y="3994025"/>
            <a:ext cx="297000" cy="3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0000"/>
                </a:solidFill>
              </a:rPr>
              <a:t>X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86" name="Google Shape;486;p46"/>
          <p:cNvSpPr txBox="1"/>
          <p:nvPr/>
        </p:nvSpPr>
        <p:spPr>
          <a:xfrm>
            <a:off x="6675275" y="6145125"/>
            <a:ext cx="4233600" cy="71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200 hPa relative vorticity (shading), winds (barbs), geopotential heights (contours) </a:t>
            </a:r>
            <a:endParaRPr sz="1200"/>
          </a:p>
        </p:txBody>
      </p:sp>
      <p:sp>
        <p:nvSpPr>
          <p:cNvPr id="487" name="Google Shape;487;p46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Moderate deep-layer shear (~20 kt)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(3) nearby upper-level lows; biggest impact from ULL to Gordon’s north</a:t>
            </a:r>
            <a:endParaRPr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3" name="Google Shape;493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4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6" name="Google Shape;496;p4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97" name="Google Shape;49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13750" y="2280925"/>
            <a:ext cx="3791226" cy="379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11525" y="2308975"/>
            <a:ext cx="3791224" cy="37558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47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Storm-Scale Characteristics</a:t>
            </a:r>
            <a:endParaRPr sz="2400" b="1"/>
          </a:p>
        </p:txBody>
      </p:sp>
      <p:sp>
        <p:nvSpPr>
          <p:cNvPr id="500" name="Google Shape;500;p47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Surface circulation is very asymmetric; strongest winds to the northeast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Mid-level moisture gradient asymmetric, but not too dry on west side</a:t>
            </a:r>
            <a:endParaRPr sz="1800"/>
          </a:p>
        </p:txBody>
      </p:sp>
      <p:sp>
        <p:nvSpPr>
          <p:cNvPr id="501" name="Google Shape;501;p47"/>
          <p:cNvSpPr txBox="1"/>
          <p:nvPr/>
        </p:nvSpPr>
        <p:spPr>
          <a:xfrm>
            <a:off x="2023125" y="6045375"/>
            <a:ext cx="40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Analysis of 10-m wind (kt, shaded, lines) and MSLP (mb, centers) from Basin-Scale HWRF valid at 0600 UTC 04 September 2018.</a:t>
            </a:r>
            <a:endParaRPr sz="1200"/>
          </a:p>
        </p:txBody>
      </p:sp>
      <p:sp>
        <p:nvSpPr>
          <p:cNvPr id="502" name="Google Shape;502;p47"/>
          <p:cNvSpPr txBox="1"/>
          <p:nvPr/>
        </p:nvSpPr>
        <p:spPr>
          <a:xfrm>
            <a:off x="6413750" y="6045375"/>
            <a:ext cx="40728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Analysis of 700-400 mb relative humidity (%, shaded), 700-400 mb wind (kt, barbs) and MSLP (mb, lines, centers) from Basin-Scale HWRF valid at 0600 UTC 04 September 2018.</a:t>
            </a:r>
            <a:endParaRPr sz="12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4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4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11" name="Google Shape;511;p4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2" name="Google Shape;512;p48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Storm-Scale Characteristics</a:t>
            </a:r>
            <a:endParaRPr sz="2400" b="1"/>
          </a:p>
        </p:txBody>
      </p:sp>
      <p:sp>
        <p:nvSpPr>
          <p:cNvPr id="513" name="Google Shape;513;p48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Vortex tilt to the east with height evident up through ~300mb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TC Hodograph shows westerly component to average wind at all levels</a:t>
            </a:r>
            <a:endParaRPr sz="1800"/>
          </a:p>
        </p:txBody>
      </p:sp>
      <p:pic>
        <p:nvPicPr>
          <p:cNvPr id="514" name="Google Shape;514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5150" y="2509525"/>
            <a:ext cx="4034223" cy="369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1850" y="2509525"/>
            <a:ext cx="4091751" cy="3690824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48"/>
          <p:cNvSpPr txBox="1"/>
          <p:nvPr/>
        </p:nvSpPr>
        <p:spPr>
          <a:xfrm>
            <a:off x="1722325" y="6130200"/>
            <a:ext cx="42612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TC center fixes (geopotential height centroid) at each level from Basin-Scale HWRF valid at 0600 UTC 04 September 2018.</a:t>
            </a:r>
            <a:endParaRPr sz="1200"/>
          </a:p>
        </p:txBody>
      </p:sp>
      <p:sp>
        <p:nvSpPr>
          <p:cNvPr id="517" name="Google Shape;517;p48"/>
          <p:cNvSpPr txBox="1"/>
          <p:nvPr/>
        </p:nvSpPr>
        <p:spPr>
          <a:xfrm>
            <a:off x="6155213" y="6130200"/>
            <a:ext cx="4034100" cy="6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Near-TC hodograph (200-800-km annulus at each level) from Basin-Scale HWRF valid at 0600 UTC 04 September 2018.</a:t>
            </a:r>
            <a:endParaRPr sz="12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4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6" name="Google Shape;526;p4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7" name="Google Shape;527;p49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Flight Track</a:t>
            </a:r>
            <a:endParaRPr sz="2400" b="1"/>
          </a:p>
        </p:txBody>
      </p:sp>
      <p:sp>
        <p:nvSpPr>
          <p:cNvPr id="528" name="Google Shape;528;p49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Pre-Flight → rotated IP to the east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TC Hodograph shows westerly component to average wind at all levels</a:t>
            </a:r>
            <a:endParaRPr sz="1800"/>
          </a:p>
        </p:txBody>
      </p:sp>
      <p:pic>
        <p:nvPicPr>
          <p:cNvPr id="529" name="Google Shape;52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09525"/>
            <a:ext cx="5431812" cy="419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Google Shape;53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6601" y="2509525"/>
            <a:ext cx="4785558" cy="3894451"/>
          </a:xfrm>
          <a:prstGeom prst="rect">
            <a:avLst/>
          </a:prstGeom>
          <a:noFill/>
          <a:ln>
            <a:noFill/>
          </a:ln>
        </p:spPr>
      </p:pic>
      <p:sp>
        <p:nvSpPr>
          <p:cNvPr id="531" name="Google Shape;531;p49"/>
          <p:cNvSpPr txBox="1"/>
          <p:nvPr/>
        </p:nvSpPr>
        <p:spPr>
          <a:xfrm>
            <a:off x="975700" y="6403975"/>
            <a:ext cx="35973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Updated proposed flight track for mission 180904H1.</a:t>
            </a:r>
            <a:endParaRPr sz="1200"/>
          </a:p>
        </p:txBody>
      </p:sp>
      <p:sp>
        <p:nvSpPr>
          <p:cNvPr id="532" name="Google Shape;532;p49"/>
          <p:cNvSpPr txBox="1"/>
          <p:nvPr/>
        </p:nvSpPr>
        <p:spPr>
          <a:xfrm>
            <a:off x="5736600" y="6403975"/>
            <a:ext cx="4785600" cy="4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Actual flight track for mission 180904H1.</a:t>
            </a:r>
            <a:endParaRPr sz="12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5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8" name="Google Shape;53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p5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1" name="Google Shape;541;p5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50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Real-Time Analyses</a:t>
            </a:r>
            <a:endParaRPr sz="2400" b="1"/>
          </a:p>
        </p:txBody>
      </p:sp>
      <p:sp>
        <p:nvSpPr>
          <p:cNvPr id="543" name="Google Shape;543;p50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Strongest winds on the NE side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2- &amp; 5-km centers were offset → supported by Basin-Scale HWRF</a:t>
            </a:r>
            <a:endParaRPr sz="1800"/>
          </a:p>
        </p:txBody>
      </p:sp>
      <p:pic>
        <p:nvPicPr>
          <p:cNvPr id="544" name="Google Shape;544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175" y="2407700"/>
            <a:ext cx="7874491" cy="374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36066" y="2509525"/>
            <a:ext cx="3703535" cy="3668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5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4" name="Google Shape;554;p5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5" name="Google Shape;555;p51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Real-Time Analyses</a:t>
            </a:r>
            <a:endParaRPr sz="2400" b="1"/>
          </a:p>
        </p:txBody>
      </p:sp>
      <p:sp>
        <p:nvSpPr>
          <p:cNvPr id="556" name="Google Shape;556;p51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Strongest winds on the NE side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2- &amp; 5-km centers were offset → supported by Basin-Scale HWRF</a:t>
            </a:r>
            <a:endParaRPr sz="1800"/>
          </a:p>
        </p:txBody>
      </p:sp>
      <p:pic>
        <p:nvPicPr>
          <p:cNvPr id="557" name="Google Shape;557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00200" y="2509525"/>
            <a:ext cx="8953829" cy="419607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1"/>
          <p:cNvSpPr txBox="1"/>
          <p:nvPr/>
        </p:nvSpPr>
        <p:spPr>
          <a:xfrm>
            <a:off x="6371075" y="5168300"/>
            <a:ext cx="36060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Few scatterers SW of the center</a:t>
            </a:r>
            <a:endParaRPr sz="1800"/>
          </a:p>
        </p:txBody>
      </p:sp>
      <p:sp>
        <p:nvSpPr>
          <p:cNvPr id="559" name="Google Shape;559;p51"/>
          <p:cNvSpPr txBox="1"/>
          <p:nvPr/>
        </p:nvSpPr>
        <p:spPr>
          <a:xfrm>
            <a:off x="6871350" y="2848325"/>
            <a:ext cx="561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SW</a:t>
            </a:r>
            <a:endParaRPr sz="1800" b="1"/>
          </a:p>
        </p:txBody>
      </p:sp>
      <p:sp>
        <p:nvSpPr>
          <p:cNvPr id="560" name="Google Shape;560;p51"/>
          <p:cNvSpPr txBox="1"/>
          <p:nvPr/>
        </p:nvSpPr>
        <p:spPr>
          <a:xfrm>
            <a:off x="4766925" y="2848325"/>
            <a:ext cx="561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NE</a:t>
            </a:r>
            <a:endParaRPr sz="1800" b="1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5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6" name="Google Shape;566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9" name="Google Shape;569;p5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0" name="Google Shape;570;p52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Real-Time Analyses</a:t>
            </a:r>
            <a:endParaRPr sz="2400" b="1"/>
          </a:p>
        </p:txBody>
      </p:sp>
      <p:sp>
        <p:nvSpPr>
          <p:cNvPr id="571" name="Google Shape;571;p52"/>
          <p:cNvSpPr txBox="1"/>
          <p:nvPr/>
        </p:nvSpPr>
        <p:spPr>
          <a:xfrm>
            <a:off x="2276000" y="1615825"/>
            <a:ext cx="8806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From the final NE-SW pass (4/5) through Gordon’s center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800"/>
              <a:t>Profile much drier on the SW side, where there were few scatterers.</a:t>
            </a:r>
            <a:endParaRPr sz="1800"/>
          </a:p>
        </p:txBody>
      </p:sp>
      <p:pic>
        <p:nvPicPr>
          <p:cNvPr id="572" name="Google Shape;572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509525"/>
            <a:ext cx="3795850" cy="2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00650" y="2509525"/>
            <a:ext cx="3795863" cy="265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48924" y="2509524"/>
            <a:ext cx="3795850" cy="2657097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52"/>
          <p:cNvSpPr txBox="1"/>
          <p:nvPr/>
        </p:nvSpPr>
        <p:spPr>
          <a:xfrm>
            <a:off x="750200" y="5129150"/>
            <a:ext cx="26826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NE of Center</a:t>
            </a:r>
            <a:br>
              <a:rPr lang="en-US" sz="1800" b="1"/>
            </a:br>
            <a:r>
              <a:rPr lang="en-US" sz="1800"/>
              <a:t>moist profile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cloud → 875-950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some drier layers</a:t>
            </a:r>
            <a:endParaRPr sz="1800"/>
          </a:p>
        </p:txBody>
      </p:sp>
      <p:sp>
        <p:nvSpPr>
          <p:cNvPr id="576" name="Google Shape;576;p52"/>
          <p:cNvSpPr txBox="1"/>
          <p:nvPr/>
        </p:nvSpPr>
        <p:spPr>
          <a:xfrm>
            <a:off x="3948250" y="5129150"/>
            <a:ext cx="39483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Center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moist profile, esp. below 900mb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Dry above 900mb → subsidence?</a:t>
            </a:r>
            <a:endParaRPr sz="1800"/>
          </a:p>
        </p:txBody>
      </p:sp>
      <p:sp>
        <p:nvSpPr>
          <p:cNvPr id="577" name="Google Shape;577;p52"/>
          <p:cNvSpPr txBox="1"/>
          <p:nvPr/>
        </p:nvSpPr>
        <p:spPr>
          <a:xfrm>
            <a:off x="8048923" y="5129150"/>
            <a:ext cx="37959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SW of center</a:t>
            </a:r>
            <a:endParaRPr sz="18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much drier profile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shallow layers of dry air (875mb)</a:t>
            </a:r>
            <a:endParaRPr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3" name="Google Shape;583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6" name="Google Shape;586;p5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87" name="Google Shape;587;p53"/>
          <p:cNvSpPr txBox="1"/>
          <p:nvPr/>
        </p:nvSpPr>
        <p:spPr>
          <a:xfrm>
            <a:off x="2527850" y="1271225"/>
            <a:ext cx="7180500" cy="4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Real-Time Analyses</a:t>
            </a:r>
            <a:endParaRPr sz="2400" b="1"/>
          </a:p>
        </p:txBody>
      </p:sp>
      <p:pic>
        <p:nvPicPr>
          <p:cNvPr id="588" name="Google Shape;58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1238" y="1914375"/>
            <a:ext cx="7229513" cy="48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8" name="Google Shape;198;p2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9" name="Google Shape;199;p27"/>
          <p:cNvSpPr txBox="1"/>
          <p:nvPr/>
        </p:nvSpPr>
        <p:spPr>
          <a:xfrm>
            <a:off x="320150" y="15670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Purpose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p27"/>
          <p:cNvSpPr txBox="1"/>
          <p:nvPr/>
        </p:nvSpPr>
        <p:spPr>
          <a:xfrm>
            <a:off x="759700" y="1966550"/>
            <a:ext cx="11441100" cy="21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7"/>
          <p:cNvSpPr txBox="1"/>
          <p:nvPr/>
        </p:nvSpPr>
        <p:spPr>
          <a:xfrm>
            <a:off x="320150" y="3602275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Target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27"/>
          <p:cNvSpPr txBox="1"/>
          <p:nvPr/>
        </p:nvSpPr>
        <p:spPr>
          <a:xfrm>
            <a:off x="312475" y="51159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Timeline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7"/>
          <p:cNvSpPr txBox="1"/>
          <p:nvPr/>
        </p:nvSpPr>
        <p:spPr>
          <a:xfrm>
            <a:off x="7079925" y="6100650"/>
            <a:ext cx="4799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134F5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27"/>
          <p:cNvSpPr txBox="1"/>
          <p:nvPr/>
        </p:nvSpPr>
        <p:spPr>
          <a:xfrm>
            <a:off x="957650" y="1963700"/>
            <a:ext cx="107349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EMC-tasked P-3 data collection targeting the 00 and 12Z HWRF cycles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Accomplish objectives of the “Early Stage Experiment: Objective #1 (AIPEX)”,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“End Stage Experiment: Objective #1 (Landfall)”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7"/>
          <p:cNvSpPr txBox="1"/>
          <p:nvPr/>
        </p:nvSpPr>
        <p:spPr>
          <a:xfrm>
            <a:off x="957650" y="4108375"/>
            <a:ext cx="10734900" cy="13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Intensifying Tropical Storm Gordon as it moved off Florida, northward through the Gulf of Mexico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7"/>
          <p:cNvSpPr txBox="1"/>
          <p:nvPr/>
        </p:nvSpPr>
        <p:spPr>
          <a:xfrm>
            <a:off x="957650" y="5637500"/>
            <a:ext cx="107349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P-3 missions every 12 hours, takeoff at 4:30 AM (0830Z) and 4:30 PM (2030Z)</a:t>
            </a:r>
            <a:endParaRPr sz="22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27"/>
          <p:cNvSpPr txBox="1"/>
          <p:nvPr/>
        </p:nvSpPr>
        <p:spPr>
          <a:xfrm>
            <a:off x="7429550" y="6209300"/>
            <a:ext cx="4263000" cy="5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CC4125"/>
                </a:solidFill>
              </a:rPr>
              <a:t>3 C-130 missions </a:t>
            </a:r>
            <a:endParaRPr sz="22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4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4" name="Google Shape;594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54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i="0" u="none" strike="noStrike" cap="none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597" name="Google Shape;597;p54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98" name="Google Shape;598;p54"/>
          <p:cNvSpPr txBox="1"/>
          <p:nvPr/>
        </p:nvSpPr>
        <p:spPr>
          <a:xfrm>
            <a:off x="533212" y="1525000"/>
            <a:ext cx="4404600" cy="1553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LPS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Christophersen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Radar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Rogers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Hazelton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Ground Radar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Gamache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Guest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Zawislak, Chang, Sapp, De Solo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Google Shape;599;p54" descr="https://lh5.googleusercontent.com/g6gGHyxBrSDuuP_gMTyseE5hIGpm7p2Tos6p7IHP-sPamA25UHuB1VZAhdVjHMBirOd_8cer_gZu56Ce9fZXDkkpiwibT6EzE3-9WbTDPuX96AZ-UvWjBkZOIGMmV3xvZzeXT1W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4680" y="1342120"/>
            <a:ext cx="5073706" cy="5073706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54"/>
          <p:cNvSpPr txBox="1"/>
          <p:nvPr/>
        </p:nvSpPr>
        <p:spPr>
          <a:xfrm>
            <a:off x="6707533" y="1288883"/>
            <a:ext cx="1747500" cy="38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55 kt / 1001 mb</a:t>
            </a: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1" name="Google Shape;601;p54" descr="https://lh3.googleusercontent.com/T-_MRArBYzxDuOTnGvUmTIg-HkFFRAl-N5CHdAFNG04f3h2Njq81GKEDAp6BqSLRpYQtj7DlYhjTHqpOEtEfLUUnzW9HJjMlCdwRbzsAOWUdGlYdszNE3imIzKiEIkgPgyz5AKO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3211" y="4522714"/>
            <a:ext cx="2397665" cy="2405181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54"/>
          <p:cNvSpPr txBox="1"/>
          <p:nvPr/>
        </p:nvSpPr>
        <p:spPr>
          <a:xfrm>
            <a:off x="533211" y="3090794"/>
            <a:ext cx="4404600" cy="1513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Takeoff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2026 UTC, </a:t>
            </a: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Landing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0000 UTC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Pattern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ALPHA, 10 kft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Drops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14 (centers, endpoints, module)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AXBTs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0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Fixes</a:t>
            </a: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	7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54"/>
          <p:cNvSpPr txBox="1"/>
          <p:nvPr/>
        </p:nvSpPr>
        <p:spPr>
          <a:xfrm>
            <a:off x="2778477" y="5030832"/>
            <a:ext cx="18186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Modified ALPHA pattern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Adopted from National hurricane operations plan FCM-P12-2018 Figure 5-7.</a:t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4" name="Google Shape;604;p54"/>
          <p:cNvSpPr/>
          <p:nvPr/>
        </p:nvSpPr>
        <p:spPr>
          <a:xfrm>
            <a:off x="415431" y="1208205"/>
            <a:ext cx="47865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3:  20180904H2 (NHC-Tasked operation)</a:t>
            </a:r>
            <a:endParaRPr sz="16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5" name="Google Shape;605;p54"/>
          <p:cNvCxnSpPr/>
          <p:nvPr/>
        </p:nvCxnSpPr>
        <p:spPr>
          <a:xfrm rot="10800000">
            <a:off x="1732103" y="5633818"/>
            <a:ext cx="842100" cy="924300"/>
          </a:xfrm>
          <a:prstGeom prst="straightConnector1">
            <a:avLst/>
          </a:prstGeom>
          <a:noFill/>
          <a:ln w="317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06" name="Google Shape;606;p54"/>
          <p:cNvCxnSpPr/>
          <p:nvPr/>
        </p:nvCxnSpPr>
        <p:spPr>
          <a:xfrm rot="10800000" flipH="1">
            <a:off x="1757215" y="4867084"/>
            <a:ext cx="842100" cy="76680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07" name="Google Shape;607;p54"/>
          <p:cNvCxnSpPr/>
          <p:nvPr/>
        </p:nvCxnSpPr>
        <p:spPr>
          <a:xfrm rot="10800000">
            <a:off x="875003" y="4866968"/>
            <a:ext cx="1699200" cy="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08" name="Google Shape;608;p54"/>
          <p:cNvCxnSpPr/>
          <p:nvPr/>
        </p:nvCxnSpPr>
        <p:spPr>
          <a:xfrm>
            <a:off x="913166" y="4895334"/>
            <a:ext cx="843900" cy="738600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09" name="Google Shape;609;p54"/>
          <p:cNvSpPr txBox="1"/>
          <p:nvPr/>
        </p:nvSpPr>
        <p:spPr>
          <a:xfrm>
            <a:off x="1347470" y="4889796"/>
            <a:ext cx="1336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Repeat</a:t>
            </a:r>
            <a:endParaRPr/>
          </a:p>
        </p:txBody>
      </p:sp>
      <p:sp>
        <p:nvSpPr>
          <p:cNvPr id="610" name="Google Shape;610;p54"/>
          <p:cNvSpPr txBox="1"/>
          <p:nvPr/>
        </p:nvSpPr>
        <p:spPr>
          <a:xfrm>
            <a:off x="5650948" y="6415827"/>
            <a:ext cx="2077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Motion: 310/13 kt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5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6" name="Google Shape;616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5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55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19" name="Google Shape;619;p55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20" name="Google Shape;620;p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631" y="1883262"/>
            <a:ext cx="4326404" cy="3268838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55"/>
          <p:cNvSpPr/>
          <p:nvPr/>
        </p:nvSpPr>
        <p:spPr>
          <a:xfrm>
            <a:off x="4509691" y="1262454"/>
            <a:ext cx="2892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Synoptic-Scale Evaluation</a:t>
            </a:r>
            <a:endParaRPr/>
          </a:p>
        </p:txBody>
      </p:sp>
      <p:sp>
        <p:nvSpPr>
          <p:cNvPr id="622" name="Google Shape;622;p55"/>
          <p:cNvSpPr/>
          <p:nvPr/>
        </p:nvSpPr>
        <p:spPr>
          <a:xfrm rot="-3180795" flipH="1">
            <a:off x="1449528" y="2640421"/>
            <a:ext cx="264781" cy="1112462"/>
          </a:xfrm>
          <a:prstGeom prst="downArrow">
            <a:avLst>
              <a:gd name="adj1" fmla="val 50000"/>
              <a:gd name="adj2" fmla="val 50000"/>
            </a:avLst>
          </a:prstGeom>
          <a:noFill/>
          <a:ln w="508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3" name="Google Shape;623;p5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55000" y="4375150"/>
            <a:ext cx="3022601" cy="2482850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55"/>
          <p:cNvSpPr txBox="1"/>
          <p:nvPr/>
        </p:nvSpPr>
        <p:spPr>
          <a:xfrm>
            <a:off x="478506" y="5322565"/>
            <a:ext cx="80166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Gordon was situated in a moderate to high shear region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~6 h of over warm SSTs before landfall, diffluent SE upper-level flow, increased convergence from land interaction-&gt; potential room for intensification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NHC forecast it become a Hurricane right before landfall </a:t>
            </a:r>
            <a:endParaRPr/>
          </a:p>
        </p:txBody>
      </p:sp>
      <p:pic>
        <p:nvPicPr>
          <p:cNvPr id="625" name="Google Shape;625;p5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80667" y="1793444"/>
            <a:ext cx="3303831" cy="3634214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p55"/>
          <p:cNvSpPr/>
          <p:nvPr/>
        </p:nvSpPr>
        <p:spPr>
          <a:xfrm>
            <a:off x="1449563" y="2704289"/>
            <a:ext cx="457200" cy="457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5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10835" y="1878842"/>
            <a:ext cx="3813710" cy="2881469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55"/>
          <p:cNvSpPr txBox="1"/>
          <p:nvPr/>
        </p:nvSpPr>
        <p:spPr>
          <a:xfrm>
            <a:off x="7710834" y="1584048"/>
            <a:ext cx="251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Upper-level divergence</a:t>
            </a:r>
            <a:endParaRPr/>
          </a:p>
        </p:txBody>
      </p:sp>
      <p:sp>
        <p:nvSpPr>
          <p:cNvPr id="629" name="Google Shape;629;p55"/>
          <p:cNvSpPr txBox="1"/>
          <p:nvPr/>
        </p:nvSpPr>
        <p:spPr>
          <a:xfrm>
            <a:off x="4433059" y="1599627"/>
            <a:ext cx="251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heat content</a:t>
            </a:r>
            <a:endParaRPr/>
          </a:p>
        </p:txBody>
      </p:sp>
      <p:sp>
        <p:nvSpPr>
          <p:cNvPr id="630" name="Google Shape;630;p55"/>
          <p:cNvSpPr txBox="1"/>
          <p:nvPr/>
        </p:nvSpPr>
        <p:spPr>
          <a:xfrm>
            <a:off x="845247" y="1594036"/>
            <a:ext cx="251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200-850mb deep shear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6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6" name="Google Shape;636;p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6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39" name="Google Shape;639;p56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0" name="Google Shape;640;p5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3697" y="1456822"/>
            <a:ext cx="4676342" cy="5187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p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85946" y="1375062"/>
            <a:ext cx="4699000" cy="469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56"/>
          <p:cNvSpPr/>
          <p:nvPr/>
        </p:nvSpPr>
        <p:spPr>
          <a:xfrm>
            <a:off x="9985656" y="1582881"/>
            <a:ext cx="2092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Overview</a:t>
            </a:r>
            <a:endParaRPr/>
          </a:p>
        </p:txBody>
      </p:sp>
      <p:sp>
        <p:nvSpPr>
          <p:cNvPr id="643" name="Google Shape;643;p56"/>
          <p:cNvSpPr/>
          <p:nvPr/>
        </p:nvSpPr>
        <p:spPr>
          <a:xfrm rot="1825615">
            <a:off x="8260944" y="2896836"/>
            <a:ext cx="1241018" cy="647729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56"/>
          <p:cNvSpPr txBox="1"/>
          <p:nvPr/>
        </p:nvSpPr>
        <p:spPr>
          <a:xfrm>
            <a:off x="9881419" y="2113935"/>
            <a:ext cx="2310600" cy="39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Truncated alpha pattern to target maximum wind region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drops for fixes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Beach survey pattern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intense convection module (3 sondes by HRD)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Records of 8 TDR analyses in real time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57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0" name="Google Shape;65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57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53" name="Google Shape;653;p57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4" name="Google Shape;654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5917" y="1342120"/>
            <a:ext cx="6417574" cy="304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88872" y="3741780"/>
            <a:ext cx="6256747" cy="297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56" name="Google Shape;656;p57"/>
          <p:cNvSpPr/>
          <p:nvPr/>
        </p:nvSpPr>
        <p:spPr>
          <a:xfrm>
            <a:off x="8588266" y="1414961"/>
            <a:ext cx="1545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TDR Analysis</a:t>
            </a:r>
            <a:endParaRPr/>
          </a:p>
        </p:txBody>
      </p:sp>
      <p:sp>
        <p:nvSpPr>
          <p:cNvPr id="657" name="Google Shape;657;p57"/>
          <p:cNvSpPr txBox="1"/>
          <p:nvPr/>
        </p:nvSpPr>
        <p:spPr>
          <a:xfrm>
            <a:off x="1089533" y="1752333"/>
            <a:ext cx="12900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Reflectivity</a:t>
            </a:r>
            <a:endParaRPr/>
          </a:p>
        </p:txBody>
      </p:sp>
      <p:sp>
        <p:nvSpPr>
          <p:cNvPr id="658" name="Google Shape;658;p57"/>
          <p:cNvSpPr txBox="1"/>
          <p:nvPr/>
        </p:nvSpPr>
        <p:spPr>
          <a:xfrm>
            <a:off x="6010578" y="4101167"/>
            <a:ext cx="1373400" cy="3693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Wind speed</a:t>
            </a:r>
            <a:endParaRPr/>
          </a:p>
        </p:txBody>
      </p:sp>
      <p:sp>
        <p:nvSpPr>
          <p:cNvPr id="659" name="Google Shape;659;p57"/>
          <p:cNvSpPr txBox="1"/>
          <p:nvPr/>
        </p:nvSpPr>
        <p:spPr>
          <a:xfrm>
            <a:off x="8013289" y="2005781"/>
            <a:ext cx="3618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asymmetric storm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of the reflectivity and max wind in NE quadrant 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" name="Google Shape;665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5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68" name="Google Shape;668;p5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9" name="Google Shape;669;p58"/>
          <p:cNvSpPr/>
          <p:nvPr/>
        </p:nvSpPr>
        <p:spPr>
          <a:xfrm>
            <a:off x="4119940" y="1352223"/>
            <a:ext cx="40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Intense Convection Module</a:t>
            </a:r>
            <a:endParaRPr/>
          </a:p>
        </p:txBody>
      </p:sp>
      <p:pic>
        <p:nvPicPr>
          <p:cNvPr id="670" name="Google Shape;670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3998" y="2059206"/>
            <a:ext cx="4645895" cy="2617406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58"/>
          <p:cNvSpPr/>
          <p:nvPr/>
        </p:nvSpPr>
        <p:spPr>
          <a:xfrm>
            <a:off x="2340452" y="3133455"/>
            <a:ext cx="726000" cy="10230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58"/>
          <p:cNvSpPr txBox="1"/>
          <p:nvPr/>
        </p:nvSpPr>
        <p:spPr>
          <a:xfrm>
            <a:off x="1868129" y="5102942"/>
            <a:ext cx="6558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intense convective rainband just offshore south of pensacola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Flash flooding was issued from WPC near the cost of mobile and pensacola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58"/>
          <p:cNvSpPr txBox="1"/>
          <p:nvPr/>
        </p:nvSpPr>
        <p:spPr>
          <a:xfrm>
            <a:off x="1739560" y="1688639"/>
            <a:ext cx="192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WSR88D radar</a:t>
            </a:r>
            <a:endParaRPr/>
          </a:p>
        </p:txBody>
      </p:sp>
      <p:sp>
        <p:nvSpPr>
          <p:cNvPr id="674" name="Google Shape;674;p58"/>
          <p:cNvSpPr txBox="1"/>
          <p:nvPr/>
        </p:nvSpPr>
        <p:spPr>
          <a:xfrm>
            <a:off x="6634339" y="1749009"/>
            <a:ext cx="2784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IR screenshot at 0345 UTC</a:t>
            </a:r>
            <a:endParaRPr/>
          </a:p>
        </p:txBody>
      </p:sp>
      <p:pic>
        <p:nvPicPr>
          <p:cNvPr id="675" name="Google Shape;675;p5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4339" y="2108925"/>
            <a:ext cx="3583810" cy="2687858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8"/>
          <p:cNvSpPr/>
          <p:nvPr/>
        </p:nvSpPr>
        <p:spPr>
          <a:xfrm rot="-3340849">
            <a:off x="8256607" y="3257860"/>
            <a:ext cx="1098789" cy="403484"/>
          </a:xfrm>
          <a:prstGeom prst="curvedUpArrow">
            <a:avLst>
              <a:gd name="adj1" fmla="val 25000"/>
              <a:gd name="adj2" fmla="val 50000"/>
              <a:gd name="adj3" fmla="val 35783"/>
            </a:avLst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5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2" name="Google Shape;682;p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684" name="Google Shape;684;p5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685" name="Google Shape;685;p5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86" name="Google Shape;686;p59"/>
          <p:cNvSpPr/>
          <p:nvPr/>
        </p:nvSpPr>
        <p:spPr>
          <a:xfrm>
            <a:off x="3994692" y="1219682"/>
            <a:ext cx="409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Offshore Intense Convection Module</a:t>
            </a:r>
            <a:endParaRPr/>
          </a:p>
        </p:txBody>
      </p:sp>
      <p:pic>
        <p:nvPicPr>
          <p:cNvPr id="687" name="Google Shape;687;p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49417" y="1578074"/>
            <a:ext cx="231648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6292" y="1554556"/>
            <a:ext cx="231648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306135" y="1618551"/>
            <a:ext cx="2316480" cy="1737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46303" y="3117457"/>
            <a:ext cx="2781530" cy="194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205645" y="3324731"/>
            <a:ext cx="2782388" cy="1947671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59"/>
          <p:cNvSpPr txBox="1"/>
          <p:nvPr/>
        </p:nvSpPr>
        <p:spPr>
          <a:xfrm>
            <a:off x="585248" y="1567667"/>
            <a:ext cx="117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0355 UTC</a:t>
            </a:r>
            <a:endParaRPr/>
          </a:p>
        </p:txBody>
      </p:sp>
      <p:sp>
        <p:nvSpPr>
          <p:cNvPr id="693" name="Google Shape;693;p59"/>
          <p:cNvSpPr txBox="1"/>
          <p:nvPr/>
        </p:nvSpPr>
        <p:spPr>
          <a:xfrm>
            <a:off x="3534840" y="1545282"/>
            <a:ext cx="117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0358 UTC</a:t>
            </a:r>
            <a:endParaRPr/>
          </a:p>
        </p:txBody>
      </p:sp>
      <p:sp>
        <p:nvSpPr>
          <p:cNvPr id="694" name="Google Shape;694;p59"/>
          <p:cNvSpPr txBox="1"/>
          <p:nvPr/>
        </p:nvSpPr>
        <p:spPr>
          <a:xfrm>
            <a:off x="9305180" y="1604071"/>
            <a:ext cx="117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0402 UTC</a:t>
            </a:r>
            <a:endParaRPr/>
          </a:p>
        </p:txBody>
      </p:sp>
      <p:pic>
        <p:nvPicPr>
          <p:cNvPr id="695" name="Google Shape;695;p5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79429" y="1601222"/>
            <a:ext cx="2589441" cy="1942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5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397559" y="3797609"/>
            <a:ext cx="2657304" cy="1992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5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49417" y="4914164"/>
            <a:ext cx="2621277" cy="1965958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59"/>
          <p:cNvSpPr txBox="1"/>
          <p:nvPr/>
        </p:nvSpPr>
        <p:spPr>
          <a:xfrm>
            <a:off x="6381986" y="1613054"/>
            <a:ext cx="1172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0400 UTC</a:t>
            </a:r>
            <a:endParaRPr/>
          </a:p>
        </p:txBody>
      </p:sp>
      <p:sp>
        <p:nvSpPr>
          <p:cNvPr id="699" name="Google Shape;699;p59"/>
          <p:cNvSpPr/>
          <p:nvPr/>
        </p:nvSpPr>
        <p:spPr>
          <a:xfrm>
            <a:off x="6420896" y="3772695"/>
            <a:ext cx="1083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0400 UTC</a:t>
            </a:r>
            <a:endParaRPr/>
          </a:p>
        </p:txBody>
      </p:sp>
      <p:pic>
        <p:nvPicPr>
          <p:cNvPr id="700" name="Google Shape;700;p5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1654" y="3052221"/>
            <a:ext cx="2782388" cy="194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5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17970" y="4907332"/>
            <a:ext cx="2616075" cy="1962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6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2700"/>
              <a:buFont typeface="Calibri"/>
              <a:buNone/>
            </a:pPr>
            <a:r>
              <a:rPr lang="en-US" sz="2700" b="1" dirty="0" smtClean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AL07/Gordon </a:t>
            </a:r>
            <a:r>
              <a:rPr lang="en-US" sz="2700" b="1" dirty="0">
                <a:solidFill>
                  <a:srgbClr val="2E75B5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Debrief</a:t>
            </a:r>
            <a:endParaRPr sz="1800" dirty="0">
              <a:solidFill>
                <a:schemeClr val="dk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710" name="Google Shape;710;p6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1" name="Google Shape;711;p60"/>
          <p:cNvSpPr txBox="1"/>
          <p:nvPr/>
        </p:nvSpPr>
        <p:spPr>
          <a:xfrm>
            <a:off x="2459400" y="1294995"/>
            <a:ext cx="7273200" cy="5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 3:  20180904H2 NHC Tasked Operation</a:t>
            </a:r>
            <a:endParaRPr sz="2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60"/>
          <p:cNvSpPr txBox="1"/>
          <p:nvPr/>
        </p:nvSpPr>
        <p:spPr>
          <a:xfrm>
            <a:off x="3505200" y="1915275"/>
            <a:ext cx="5181600" cy="46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r>
              <a:rPr lang="en-US" sz="27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Summary</a:t>
            </a:r>
            <a:endParaRPr sz="27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T/O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1001 mb / 55 kt	</a:t>
            </a: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L/D</a:t>
            </a: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996 mb / 60 kt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Slight intensification, asymmetric precip throughout the mission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Peak 58 kt from a dropsonde in NE max wind quadrant, peak 63 kt flight-level winds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 fixes throughout the mission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Gordon made landfall ~1015 PM CDT (0315 UTC) just west of the Alabama-Mississippi border with estimated maximum sustained winds of 70 mph (110 km/h).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Partially completed offshore intense convention module (only the eastern flank of the convective rainband)</a:t>
            </a:r>
            <a:endParaRPr/>
          </a:p>
        </p:txBody>
      </p:sp>
      <p:sp>
        <p:nvSpPr>
          <p:cNvPr id="713" name="Google Shape;713;p60"/>
          <p:cNvSpPr txBox="1"/>
          <p:nvPr/>
        </p:nvSpPr>
        <p:spPr>
          <a:xfrm>
            <a:off x="217972" y="2294533"/>
            <a:ext cx="3287100" cy="3477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Problems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SFMR not getting surface winds because too close to land? Though it still reads brightness temperature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Textbook module describes a stationary rainband while in real world a rather quick-evolving rainband, not able to sample western flank of the target rainband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p60"/>
          <p:cNvSpPr txBox="1"/>
          <p:nvPr/>
        </p:nvSpPr>
        <p:spPr>
          <a:xfrm>
            <a:off x="8686800" y="2469825"/>
            <a:ext cx="3469500" cy="9249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Expendables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 drops (11 NHC, 3 HRD)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8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7/Gordon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6" name="Google Shape;216;p28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7" name="Google Shape;217;p28"/>
          <p:cNvSpPr txBox="1"/>
          <p:nvPr/>
        </p:nvSpPr>
        <p:spPr>
          <a:xfrm>
            <a:off x="320150" y="156705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Mission Highlights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28"/>
          <p:cNvSpPr txBox="1"/>
          <p:nvPr/>
        </p:nvSpPr>
        <p:spPr>
          <a:xfrm>
            <a:off x="957650" y="2116100"/>
            <a:ext cx="107349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First EMC mission [180903H1] completed “high altitude circumnavigation”, one pass through the center, and 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SFMR High Incidence Angle Module (“circles”), but</a:t>
            </a: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 had to return early due to a mechanical issue 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Second EMC mission [180904H1] completed full rotated Figure 4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Third mission [180904H2] was tasked by NHC for reconnaissance during Gordon’s landall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TDR analyses transmitted to EMC and for AWIPS-II visualization [NHC first?]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9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9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29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8" name="Google Shape;228;p29"/>
          <p:cNvSpPr txBox="1"/>
          <p:nvPr/>
        </p:nvSpPr>
        <p:spPr>
          <a:xfrm>
            <a:off x="320150" y="1580700"/>
            <a:ext cx="10800900" cy="9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Deployment Notes</a:t>
            </a: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957650" y="2116100"/>
            <a:ext cx="107349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HRD crewed all missions, including the final, NHC-tasked mission [180904H2]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Paul Reasor, John Gamache, and Joe Griffin provided ground radar support -- record number of profile analyses on the landfall flight (beach survey)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P-3 did have to return on the first mission -- a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ny other safety issues?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●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Avoid interruption of EMC pattern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Kyle Ahern (FSU) and Joshua Alland (SUNY Albany), HRD collaborators, flew on missions</a:t>
            </a:r>
            <a:endParaRPr sz="2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0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8" name="Google Shape;238;p30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39" name="Google Shape;239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850" y="1856500"/>
            <a:ext cx="5873426" cy="4819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3100" y="1938287"/>
            <a:ext cx="4655625" cy="465562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30"/>
          <p:cNvSpPr txBox="1"/>
          <p:nvPr/>
        </p:nvSpPr>
        <p:spPr>
          <a:xfrm>
            <a:off x="1524000" y="1342325"/>
            <a:ext cx="9144000" cy="43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Sunday, September 2</a:t>
            </a:r>
            <a:endParaRPr sz="1800" b="1"/>
          </a:p>
        </p:txBody>
      </p:sp>
      <p:sp>
        <p:nvSpPr>
          <p:cNvPr id="242" name="Google Shape;242;p30"/>
          <p:cNvSpPr txBox="1"/>
          <p:nvPr/>
        </p:nvSpPr>
        <p:spPr>
          <a:xfrm>
            <a:off x="9751525" y="1945400"/>
            <a:ext cx="1777200" cy="21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FFF00"/>
                </a:solidFill>
              </a:rPr>
              <a:t>180902 1500 UTC</a:t>
            </a:r>
            <a:endParaRPr b="1">
              <a:solidFill>
                <a:srgbClr val="FFFF00"/>
              </a:solidFill>
            </a:endParaRPr>
          </a:p>
        </p:txBody>
      </p:sp>
      <p:sp>
        <p:nvSpPr>
          <p:cNvPr id="243" name="Google Shape;243;p30"/>
          <p:cNvSpPr txBox="1"/>
          <p:nvPr/>
        </p:nvSpPr>
        <p:spPr>
          <a:xfrm>
            <a:off x="3169300" y="2314400"/>
            <a:ext cx="3518700" cy="12504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 INIT  02/2100Z 22.7N  77.3W   25 KT  30 MPH...PTC</a:t>
            </a:r>
            <a:br>
              <a:rPr lang="en-US" sz="1000" b="1"/>
            </a:br>
            <a:r>
              <a:rPr lang="en-US" sz="1000" b="1"/>
              <a:t> 12H  03/0600Z 23.7N  79.3W   30 KT  35 MPH...TD</a:t>
            </a:r>
            <a:endParaRPr sz="1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/>
              <a:t> 24H  03/1800Z 25.1N  81.9W   35 KT  40 MPH</a:t>
            </a:r>
            <a:br>
              <a:rPr lang="en-US" sz="1000" b="1"/>
            </a:br>
            <a:r>
              <a:rPr lang="en-US" sz="1000" b="1"/>
              <a:t> 36H  04/0600Z 26.6N  84.5W   40 KT  45 MPH</a:t>
            </a:r>
            <a:br>
              <a:rPr lang="en-US" sz="1000" b="1"/>
            </a:br>
            <a:r>
              <a:rPr lang="en-US" sz="1000" b="1"/>
              <a:t> 48H  04/1800Z 28.0N  87.1W   50 KT  60 MPH</a:t>
            </a:r>
            <a:br>
              <a:rPr lang="en-US" sz="1000" b="1"/>
            </a:br>
            <a:r>
              <a:rPr lang="en-US" sz="1000" b="1"/>
              <a:t> 72H  05/1800Z 30.6N  91.6W   35 KT  40 MPH...INLAND</a:t>
            </a:r>
            <a:endParaRPr sz="1000" b="1"/>
          </a:p>
        </p:txBody>
      </p:sp>
      <p:sp>
        <p:nvSpPr>
          <p:cNvPr id="244" name="Google Shape;244;p30"/>
          <p:cNvSpPr txBox="1"/>
          <p:nvPr/>
        </p:nvSpPr>
        <p:spPr>
          <a:xfrm>
            <a:off x="10216825" y="5871525"/>
            <a:ext cx="123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NRL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1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1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3" name="Google Shape;253;p31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54" name="Google Shape;25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975" y="2005550"/>
            <a:ext cx="5042374" cy="3939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1824" y="2013065"/>
            <a:ext cx="5676900" cy="392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1"/>
          <p:cNvSpPr txBox="1"/>
          <p:nvPr/>
        </p:nvSpPr>
        <p:spPr>
          <a:xfrm>
            <a:off x="8460725" y="5126400"/>
            <a:ext cx="10596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</a:rPr>
              <a:t>180903H1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257" name="Google Shape;257;p31"/>
          <p:cNvSpPr txBox="1"/>
          <p:nvPr/>
        </p:nvSpPr>
        <p:spPr>
          <a:xfrm>
            <a:off x="6870150" y="4367425"/>
            <a:ext cx="10596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C0000"/>
                </a:solidFill>
              </a:rPr>
              <a:t>180904H1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258" name="Google Shape;258;p31"/>
          <p:cNvSpPr txBox="1"/>
          <p:nvPr/>
        </p:nvSpPr>
        <p:spPr>
          <a:xfrm>
            <a:off x="6726350" y="3252450"/>
            <a:ext cx="10596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93C47D"/>
                </a:solidFill>
              </a:rPr>
              <a:t>180904H2</a:t>
            </a:r>
            <a:endParaRPr>
              <a:solidFill>
                <a:srgbClr val="93C47D"/>
              </a:solidFill>
            </a:endParaRPr>
          </a:p>
        </p:txBody>
      </p:sp>
      <p:sp>
        <p:nvSpPr>
          <p:cNvPr id="259" name="Google Shape;259;p31"/>
          <p:cNvSpPr txBox="1"/>
          <p:nvPr/>
        </p:nvSpPr>
        <p:spPr>
          <a:xfrm>
            <a:off x="602400" y="5484350"/>
            <a:ext cx="123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CIMSS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0" name="Google Shape;260;p31"/>
          <p:cNvSpPr txBox="1"/>
          <p:nvPr/>
        </p:nvSpPr>
        <p:spPr>
          <a:xfrm>
            <a:off x="6025400" y="5482400"/>
            <a:ext cx="1235700" cy="3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</a:rPr>
              <a:t>NASA MTS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61" name="Google Shape;261;p31"/>
          <p:cNvSpPr txBox="1"/>
          <p:nvPr/>
        </p:nvSpPr>
        <p:spPr>
          <a:xfrm>
            <a:off x="558975" y="1513700"/>
            <a:ext cx="5042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Best Track</a:t>
            </a:r>
            <a:endParaRPr sz="1800" b="1"/>
          </a:p>
        </p:txBody>
      </p:sp>
      <p:sp>
        <p:nvSpPr>
          <p:cNvPr id="262" name="Google Shape;262;p31"/>
          <p:cNvSpPr txBox="1"/>
          <p:nvPr/>
        </p:nvSpPr>
        <p:spPr>
          <a:xfrm>
            <a:off x="5901825" y="1513700"/>
            <a:ext cx="5676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P-3 Flight Tracks</a:t>
            </a:r>
            <a:endParaRPr sz="1800"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2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1" name="Google Shape;271;p32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2" name="Google Shape;27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8925" y="1570740"/>
            <a:ext cx="7675301" cy="4924058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2"/>
          <p:cNvSpPr txBox="1"/>
          <p:nvPr/>
        </p:nvSpPr>
        <p:spPr>
          <a:xfrm>
            <a:off x="2879000" y="1923788"/>
            <a:ext cx="133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3F3F3"/>
                </a:solidFill>
              </a:rPr>
              <a:t>53rd WRS</a:t>
            </a:r>
            <a:endParaRPr sz="1800" b="1">
              <a:solidFill>
                <a:srgbClr val="F3F3F3"/>
              </a:solidFill>
            </a:endParaRPr>
          </a:p>
        </p:txBody>
      </p:sp>
      <p:sp>
        <p:nvSpPr>
          <p:cNvPr id="274" name="Google Shape;274;p32"/>
          <p:cNvSpPr txBox="1"/>
          <p:nvPr/>
        </p:nvSpPr>
        <p:spPr>
          <a:xfrm>
            <a:off x="2879000" y="2195100"/>
            <a:ext cx="11961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accent2"/>
                </a:solidFill>
              </a:rPr>
              <a:t>P-3</a:t>
            </a:r>
            <a:endParaRPr sz="1800" b="1">
              <a:solidFill>
                <a:schemeClr val="accent2"/>
              </a:solidFill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8388175" y="2909900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EAD3"/>
                </a:solidFill>
              </a:rPr>
              <a:t>Tropical Storm</a:t>
            </a:r>
            <a:endParaRPr>
              <a:solidFill>
                <a:srgbClr val="D9EAD3"/>
              </a:solidFill>
            </a:endParaRPr>
          </a:p>
        </p:txBody>
      </p:sp>
      <p:sp>
        <p:nvSpPr>
          <p:cNvPr id="276" name="Google Shape;276;p32"/>
          <p:cNvSpPr txBox="1"/>
          <p:nvPr/>
        </p:nvSpPr>
        <p:spPr>
          <a:xfrm>
            <a:off x="7870225" y="1930025"/>
            <a:ext cx="21399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9999"/>
                </a:solidFill>
              </a:rPr>
              <a:t>Category 1 Hurricane</a:t>
            </a:r>
            <a:endParaRPr>
              <a:solidFill>
                <a:srgbClr val="EA9999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3"/>
          <p:cNvSpPr txBox="1"/>
          <p:nvPr/>
        </p:nvSpPr>
        <p:spPr>
          <a:xfrm>
            <a:off x="1524000" y="83487"/>
            <a:ext cx="9144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2018 NOAA/AOML/HRD Hurricane Field Program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Intensity Forecast Experiment (IFEX)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2" name="Google Shape;28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006" y="147181"/>
            <a:ext cx="943197" cy="9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26853" y="165637"/>
            <a:ext cx="924741" cy="92474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33"/>
          <p:cNvSpPr txBox="1"/>
          <p:nvPr/>
        </p:nvSpPr>
        <p:spPr>
          <a:xfrm>
            <a:off x="1524002" y="663960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AL0</a:t>
            </a:r>
            <a:r>
              <a:rPr lang="en-US" sz="2700" b="1">
                <a:solidFill>
                  <a:srgbClr val="2E75B5"/>
                </a:solidFill>
              </a:rPr>
              <a:t>7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700" b="1">
                <a:solidFill>
                  <a:srgbClr val="2E75B5"/>
                </a:solidFill>
              </a:rPr>
              <a:t>Gordon</a:t>
            </a:r>
            <a:r>
              <a:rPr lang="en-US" sz="2700" b="1" i="0" u="none" strike="noStrike" cap="none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 Debrief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5" name="Google Shape;285;p33"/>
          <p:cNvCxnSpPr/>
          <p:nvPr/>
        </p:nvCxnSpPr>
        <p:spPr>
          <a:xfrm rot="10800000" flipH="1">
            <a:off x="1523998" y="1253240"/>
            <a:ext cx="9144000" cy="750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51200" y="1342140"/>
            <a:ext cx="3200400" cy="352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91599" y="3210615"/>
            <a:ext cx="3200400" cy="352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24200" y="1938800"/>
            <a:ext cx="6937951" cy="4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3"/>
          <p:cNvSpPr txBox="1"/>
          <p:nvPr/>
        </p:nvSpPr>
        <p:spPr>
          <a:xfrm>
            <a:off x="956625" y="2619400"/>
            <a:ext cx="11961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accent2"/>
                </a:solidFill>
              </a:rPr>
              <a:t>P-3</a:t>
            </a:r>
            <a:endParaRPr b="1">
              <a:solidFill>
                <a:schemeClr val="accent2"/>
              </a:solidFill>
            </a:endParaRPr>
          </a:p>
        </p:txBody>
      </p:sp>
      <p:sp>
        <p:nvSpPr>
          <p:cNvPr id="290" name="Google Shape;290;p33"/>
          <p:cNvSpPr txBox="1"/>
          <p:nvPr/>
        </p:nvSpPr>
        <p:spPr>
          <a:xfrm>
            <a:off x="956625" y="2360488"/>
            <a:ext cx="1332900" cy="27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F3F3F3"/>
                </a:solidFill>
              </a:rPr>
              <a:t>53rd WRS</a:t>
            </a:r>
            <a:endParaRPr b="1">
              <a:solidFill>
                <a:srgbClr val="F3F3F3"/>
              </a:solidFill>
            </a:endParaRPr>
          </a:p>
        </p:txBody>
      </p:sp>
      <p:sp>
        <p:nvSpPr>
          <p:cNvPr id="291" name="Google Shape;291;p33"/>
          <p:cNvSpPr txBox="1"/>
          <p:nvPr/>
        </p:nvSpPr>
        <p:spPr>
          <a:xfrm>
            <a:off x="5313400" y="2492800"/>
            <a:ext cx="13329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EA9999"/>
                </a:solidFill>
              </a:rPr>
              <a:t>“High” Shear</a:t>
            </a:r>
            <a:endParaRPr>
              <a:solidFill>
                <a:srgbClr val="EA9999"/>
              </a:solidFill>
            </a:endParaRPr>
          </a:p>
        </p:txBody>
      </p:sp>
      <p:sp>
        <p:nvSpPr>
          <p:cNvPr id="292" name="Google Shape;292;p33"/>
          <p:cNvSpPr txBox="1"/>
          <p:nvPr/>
        </p:nvSpPr>
        <p:spPr>
          <a:xfrm>
            <a:off x="4879900" y="3338400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CFE2F3"/>
                </a:solidFill>
              </a:rPr>
              <a:t>“Moderate” Shear</a:t>
            </a:r>
            <a:endParaRPr>
              <a:solidFill>
                <a:srgbClr val="CFE2F3"/>
              </a:solidFill>
            </a:endParaRPr>
          </a:p>
        </p:txBody>
      </p:sp>
      <p:sp>
        <p:nvSpPr>
          <p:cNvPr id="293" name="Google Shape;293;p33"/>
          <p:cNvSpPr txBox="1"/>
          <p:nvPr/>
        </p:nvSpPr>
        <p:spPr>
          <a:xfrm>
            <a:off x="5337100" y="4564675"/>
            <a:ext cx="1621800" cy="3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D9EAD3"/>
                </a:solidFill>
              </a:rPr>
              <a:t>“Low” Shear</a:t>
            </a:r>
            <a:endParaRPr>
              <a:solidFill>
                <a:srgbClr val="D9EAD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1883</Words>
  <Application>Microsoft Office PowerPoint</Application>
  <PresentationFormat>Widescreen</PresentationFormat>
  <Paragraphs>365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Jonathan Zawislak</cp:lastModifiedBy>
  <cp:revision>2</cp:revision>
  <dcterms:modified xsi:type="dcterms:W3CDTF">2018-10-17T14:46:35Z</dcterms:modified>
</cp:coreProperties>
</file>