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Roboto"/>
      <p:regular r:id="rId32"/>
      <p:bold r:id="rId33"/>
      <p:italic r:id="rId34"/>
      <p:boldItalic r:id="rId35"/>
    </p:embeddedFont>
    <p:embeddedFont>
      <p:font typeface="Oswald"/>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12CBFB9-BAD1-44D5-9D3A-6604D42EDB9F}">
  <a:tblStyle styleId="{B12CBFB9-BAD1-44D5-9D3A-6604D42EDB9F}"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bold.fntdata"/><Relationship Id="rId10" Type="http://schemas.openxmlformats.org/officeDocument/2006/relationships/slide" Target="slides/slide4.xml"/><Relationship Id="rId32" Type="http://schemas.openxmlformats.org/officeDocument/2006/relationships/font" Target="fonts/Roboto-regular.fntdata"/><Relationship Id="rId13" Type="http://schemas.openxmlformats.org/officeDocument/2006/relationships/slide" Target="slides/slide7.xml"/><Relationship Id="rId35" Type="http://schemas.openxmlformats.org/officeDocument/2006/relationships/font" Target="fonts/Roboto-boldItalic.fntdata"/><Relationship Id="rId12" Type="http://schemas.openxmlformats.org/officeDocument/2006/relationships/slide" Target="slides/slide6.xml"/><Relationship Id="rId34" Type="http://schemas.openxmlformats.org/officeDocument/2006/relationships/font" Target="fonts/Roboto-italic.fntdata"/><Relationship Id="rId15" Type="http://schemas.openxmlformats.org/officeDocument/2006/relationships/slide" Target="slides/slide9.xml"/><Relationship Id="rId37" Type="http://schemas.openxmlformats.org/officeDocument/2006/relationships/font" Target="fonts/Oswald-bold.fntdata"/><Relationship Id="rId14" Type="http://schemas.openxmlformats.org/officeDocument/2006/relationships/slide" Target="slides/slide8.xml"/><Relationship Id="rId36" Type="http://schemas.openxmlformats.org/officeDocument/2006/relationships/font" Target="fonts/Oswald-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ngress.gov/bill/116th-congress/house-bill/2157/text"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x.doi.org/10.1175/BAMS-D-12-00071.1" TargetMode="External"/><Relationship Id="rId3" Type="http://schemas.openxmlformats.org/officeDocument/2006/relationships/hyperlink" Target="http://www.hfip.or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hfip.org/documents/HFIP_Strategic_Plan_20190625.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 name="Shape 33"/>
        <p:cNvGrpSpPr/>
        <p:nvPr/>
      </p:nvGrpSpPr>
      <p:grpSpPr>
        <a:xfrm>
          <a:off x="0" y="0"/>
          <a:ext cx="0" cy="0"/>
          <a:chOff x="0" y="0"/>
          <a:chExt cx="0" cy="0"/>
        </a:xfrm>
      </p:grpSpPr>
      <p:sp>
        <p:nvSpPr>
          <p:cNvPr id="34" name="Google Shape;34;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chemeClr val="dk1"/>
              </a:solidFill>
              <a:latin typeface="Times New Roman"/>
              <a:ea typeface="Times New Roman"/>
              <a:cs typeface="Times New Roman"/>
              <a:sym typeface="Times New Roman"/>
            </a:endParaRPr>
          </a:p>
        </p:txBody>
      </p:sp>
      <p:sp>
        <p:nvSpPr>
          <p:cNvPr id="35" name="Google Shape;3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 name="Google Shape;3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6:notes"/>
          <p:cNvSpPr txBox="1"/>
          <p:nvPr>
            <p:ph idx="1" type="body"/>
          </p:nvPr>
        </p:nvSpPr>
        <p:spPr>
          <a:xfrm>
            <a:off x="685800" y="4400551"/>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57" name="Google Shape;15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58" name="Google Shape;158;p8:notes"/>
          <p:cNvSpPr txBox="1"/>
          <p:nvPr>
            <p:ph idx="1" type="body"/>
          </p:nvPr>
        </p:nvSpPr>
        <p:spPr>
          <a:xfrm>
            <a:off x="935038" y="4416425"/>
            <a:ext cx="5140200" cy="41832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6575" lIns="93150" spcFirstLastPara="1" rIns="93150" wrap="square" tIns="46575">
            <a:noAutofit/>
          </a:bodyPr>
          <a:lstStyle/>
          <a:p>
            <a:pPr indent="-228600" lvl="0" marL="457200" marR="0" rtl="0" algn="l">
              <a:lnSpc>
                <a:spcPct val="100000"/>
              </a:lnSpc>
              <a:spcBef>
                <a:spcPts val="0"/>
              </a:spcBef>
              <a:spcAft>
                <a:spcPts val="0"/>
              </a:spcAft>
              <a:buClr>
                <a:schemeClr val="dk1"/>
              </a:buClr>
              <a:buSzPts val="1200"/>
              <a:buFont typeface="Calibri"/>
              <a:buNone/>
            </a:pPr>
            <a:r>
              <a:rPr lang="en-US"/>
              <a:t>Both models are coupled to MPIPOM in the Atlantic, initialized by RTOFS</a:t>
            </a:r>
            <a:endParaRPr/>
          </a:p>
          <a:p>
            <a:pPr indent="-228600" lvl="0" marL="457200" marR="0" rtl="0" algn="l">
              <a:lnSpc>
                <a:spcPct val="100000"/>
              </a:lnSpc>
              <a:spcBef>
                <a:spcPts val="0"/>
              </a:spcBef>
              <a:spcAft>
                <a:spcPts val="0"/>
              </a:spcAft>
              <a:buClr>
                <a:schemeClr val="dk1"/>
              </a:buClr>
              <a:buSzPts val="1200"/>
              <a:buFont typeface="Calibri"/>
              <a:buNone/>
            </a:pPr>
            <a:r>
              <a:rPr lang="en-US"/>
              <a:t>HAFS will use HYCOM/MOM6</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050">
                <a:solidFill>
                  <a:srgbClr val="3C4043"/>
                </a:solidFill>
                <a:highlight>
                  <a:srgbClr val="FFFFFF"/>
                </a:highlight>
                <a:latin typeface="Roboto"/>
                <a:ea typeface="Roboto"/>
                <a:cs typeface="Roboto"/>
                <a:sym typeface="Roboto"/>
              </a:rPr>
              <a:t>The goals is to develop telescopic multiple moving nests within all global basins. </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050">
                <a:solidFill>
                  <a:srgbClr val="3C4043"/>
                </a:solidFill>
                <a:highlight>
                  <a:srgbClr val="FFFFFF"/>
                </a:highlight>
                <a:latin typeface="Roboto"/>
                <a:ea typeface="Roboto"/>
                <a:cs typeface="Roboto"/>
                <a:sym typeface="Roboto"/>
              </a:rPr>
              <a:t>This is a prototype with five storms.</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US" sz="1050">
                <a:solidFill>
                  <a:srgbClr val="3C4043"/>
                </a:solidFill>
                <a:highlight>
                  <a:srgbClr val="FFFFFF"/>
                </a:highlight>
                <a:latin typeface="Roboto"/>
                <a:ea typeface="Roboto"/>
                <a:cs typeface="Roboto"/>
                <a:sym typeface="Roboto"/>
              </a:rPr>
              <a:t>Coupling to MOM6 is ongoing effort at EMC</a:t>
            </a:r>
            <a:endParaRPr sz="1050">
              <a:solidFill>
                <a:srgbClr val="3C4043"/>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US" sz="1050">
                <a:solidFill>
                  <a:srgbClr val="3C4043"/>
                </a:solidFill>
                <a:highlight>
                  <a:srgbClr val="FFFFFF"/>
                </a:highlight>
                <a:latin typeface="Roboto"/>
                <a:ea typeface="Roboto"/>
                <a:cs typeface="Roboto"/>
                <a:sym typeface="Roboto"/>
              </a:rPr>
              <a:t>Once the HAFS is fully developed, it is envisioned to extend to include ocean, waves, storm-surge, inundation and severe weather associated with landfalling hurricanes.</a:t>
            </a:r>
            <a:endParaRPr/>
          </a:p>
        </p:txBody>
      </p:sp>
      <p:sp>
        <p:nvSpPr>
          <p:cNvPr id="170" name="Google Shape;17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40:notes"/>
          <p:cNvSpPr txBox="1"/>
          <p:nvPr>
            <p:ph idx="1" type="body"/>
          </p:nvPr>
        </p:nvSpPr>
        <p:spPr>
          <a:xfrm>
            <a:off x="686114" y="4344029"/>
            <a:ext cx="5485800" cy="4114500"/>
          </a:xfrm>
          <a:prstGeom prst="rect">
            <a:avLst/>
          </a:prstGeom>
          <a:noFill/>
          <a:ln>
            <a:noFill/>
          </a:ln>
        </p:spPr>
        <p:txBody>
          <a:bodyPr anchorCtr="0" anchor="t" bIns="91425" lIns="91425" spcFirstLastPara="1" rIns="91425" wrap="square" tIns="91425">
            <a:noAutofit/>
          </a:bodyPr>
          <a:lstStyle/>
          <a:p>
            <a:pPr indent="-215898" lvl="1" marL="458788" marR="0" rtl="0" algn="l">
              <a:lnSpc>
                <a:spcPct val="100000"/>
              </a:lnSpc>
              <a:spcBef>
                <a:spcPts val="225"/>
              </a:spcBef>
              <a:spcAft>
                <a:spcPts val="0"/>
              </a:spcAft>
              <a:buClr>
                <a:schemeClr val="dk1"/>
              </a:buClr>
              <a:buSzPts val="1100"/>
              <a:buFont typeface="Courier New"/>
              <a:buChar char="o"/>
            </a:pPr>
            <a:r>
              <a:rPr b="0" i="0" lang="en-US" u="none" cap="none" strike="noStrike">
                <a:solidFill>
                  <a:schemeClr val="dk1"/>
                </a:solidFill>
                <a:latin typeface="Arial"/>
                <a:ea typeface="Arial"/>
                <a:cs typeface="Arial"/>
                <a:sym typeface="Arial"/>
              </a:rPr>
              <a:t>Calibrate guidance with HAFS </a:t>
            </a:r>
            <a:endParaRPr/>
          </a:p>
          <a:p>
            <a:pPr indent="-215898" lvl="1" marL="458788" marR="0" rtl="0" algn="l">
              <a:lnSpc>
                <a:spcPct val="100000"/>
              </a:lnSpc>
              <a:spcBef>
                <a:spcPts val="225"/>
              </a:spcBef>
              <a:spcAft>
                <a:spcPts val="0"/>
              </a:spcAft>
              <a:buClr>
                <a:schemeClr val="dk1"/>
              </a:buClr>
              <a:buSzPts val="1100"/>
              <a:buFont typeface="Courier New"/>
              <a:buChar char="o"/>
            </a:pPr>
            <a:r>
              <a:rPr b="0" i="0" lang="en-US" u="none" cap="none" strike="noStrike">
                <a:solidFill>
                  <a:schemeClr val="dk1"/>
                </a:solidFill>
                <a:latin typeface="Arial"/>
                <a:ea typeface="Arial"/>
                <a:cs typeface="Arial"/>
                <a:sym typeface="Arial"/>
              </a:rPr>
              <a:t>Incorporate model-based uncertainty into hazard models &amp; products</a:t>
            </a:r>
            <a:endParaRPr/>
          </a:p>
          <a:p>
            <a:pPr indent="-215900" lvl="1" marL="458787" marR="0" rtl="0" algn="l">
              <a:lnSpc>
                <a:spcPct val="100000"/>
              </a:lnSpc>
              <a:spcBef>
                <a:spcPts val="225"/>
              </a:spcBef>
              <a:spcAft>
                <a:spcPts val="0"/>
              </a:spcAft>
              <a:buClr>
                <a:schemeClr val="dk1"/>
              </a:buClr>
              <a:buSzPts val="1100"/>
              <a:buFont typeface="Courier New"/>
              <a:buChar char="o"/>
            </a:pPr>
            <a:r>
              <a:rPr b="0" i="0" lang="en-US" u="none" cap="none" strike="noStrike">
                <a:solidFill>
                  <a:schemeClr val="dk1"/>
                </a:solidFill>
                <a:latin typeface="Arial"/>
                <a:ea typeface="Arial"/>
                <a:cs typeface="Arial"/>
                <a:sym typeface="Arial"/>
              </a:rPr>
              <a:t>R&amp;D for hazard products from HAFS</a:t>
            </a:r>
            <a:endParaRPr/>
          </a:p>
        </p:txBody>
      </p:sp>
      <p:sp>
        <p:nvSpPr>
          <p:cNvPr id="181" name="Google Shape;181;p40:notes"/>
          <p:cNvSpPr txBox="1"/>
          <p:nvPr>
            <p:ph idx="12" type="sldNum"/>
          </p:nvPr>
        </p:nvSpPr>
        <p:spPr>
          <a:xfrm>
            <a:off x="3884316" y="8684913"/>
            <a:ext cx="2972100" cy="4575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769bec52dc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769bec52dc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225"/>
              </a:spcBef>
              <a:spcAft>
                <a:spcPts val="0"/>
              </a:spcAft>
              <a:buClr>
                <a:schemeClr val="dk1"/>
              </a:buClr>
              <a:buSzPts val="1100"/>
              <a:buFont typeface="Courier New"/>
              <a:buChar char="●"/>
            </a:pPr>
            <a:r>
              <a:rPr b="0" i="0" lang="en-US" u="none" cap="none" strike="noStrike">
                <a:solidFill>
                  <a:schemeClr val="dk1"/>
                </a:solidFill>
                <a:latin typeface="Arial"/>
                <a:ea typeface="Arial"/>
                <a:cs typeface="Arial"/>
                <a:sym typeface="Arial"/>
              </a:rPr>
              <a:t>Evaluate TC products for the effective communication of risk</a:t>
            </a:r>
            <a:endParaRPr/>
          </a:p>
          <a:p>
            <a:pPr indent="-298450" lvl="0" marL="457200" marR="0" rtl="0" algn="l">
              <a:lnSpc>
                <a:spcPct val="100000"/>
              </a:lnSpc>
              <a:spcBef>
                <a:spcPts val="225"/>
              </a:spcBef>
              <a:spcAft>
                <a:spcPts val="0"/>
              </a:spcAft>
              <a:buClr>
                <a:schemeClr val="dk1"/>
              </a:buClr>
              <a:buSzPts val="1100"/>
              <a:buFont typeface="Courier New"/>
              <a:buChar char="●"/>
            </a:pPr>
            <a:r>
              <a:rPr b="0" i="0" lang="en-US" u="none" cap="none" strike="noStrike">
                <a:solidFill>
                  <a:schemeClr val="dk1"/>
                </a:solidFill>
                <a:latin typeface="Arial"/>
                <a:ea typeface="Arial"/>
                <a:cs typeface="Arial"/>
                <a:sym typeface="Arial"/>
              </a:rPr>
              <a:t>Modernize TC products as informed by social &amp; behavioral science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cc2d2a5f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7cc2d2a5f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01609" lvl="1" marL="458788" marR="0" rtl="0" algn="l">
              <a:lnSpc>
                <a:spcPct val="100000"/>
              </a:lnSpc>
              <a:spcBef>
                <a:spcPts val="225"/>
              </a:spcBef>
              <a:spcAft>
                <a:spcPts val="0"/>
              </a:spcAft>
              <a:buClr>
                <a:schemeClr val="dk1"/>
              </a:buClr>
              <a:buSzPts val="1100"/>
              <a:buFont typeface="Courier New"/>
              <a:buChar char="o"/>
            </a:pPr>
            <a:r>
              <a:rPr b="0" i="0" lang="en-US" u="none" cap="none" strike="noStrike">
                <a:solidFill>
                  <a:schemeClr val="dk1"/>
                </a:solidFill>
                <a:latin typeface="Arial"/>
                <a:ea typeface="Arial"/>
                <a:cs typeface="Arial"/>
                <a:sym typeface="Arial"/>
              </a:rPr>
              <a:t>Evaluate TC products for the effective communication of risk</a:t>
            </a:r>
            <a:endParaRPr/>
          </a:p>
          <a:p>
            <a:pPr indent="-201611" lvl="1" marL="458787" marR="0" rtl="0" algn="l">
              <a:lnSpc>
                <a:spcPct val="100000"/>
              </a:lnSpc>
              <a:spcBef>
                <a:spcPts val="225"/>
              </a:spcBef>
              <a:spcAft>
                <a:spcPts val="0"/>
              </a:spcAft>
              <a:buClr>
                <a:schemeClr val="dk1"/>
              </a:buClr>
              <a:buSzPts val="1100"/>
              <a:buFont typeface="Courier New"/>
              <a:buChar char="o"/>
            </a:pPr>
            <a:r>
              <a:rPr b="0" i="0" lang="en-US" u="none" cap="none" strike="noStrike">
                <a:solidFill>
                  <a:schemeClr val="dk1"/>
                </a:solidFill>
                <a:latin typeface="Arial"/>
                <a:ea typeface="Arial"/>
                <a:cs typeface="Arial"/>
                <a:sym typeface="Arial"/>
              </a:rPr>
              <a:t>Modernize TC products as informed by social &amp; behavioral science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10" name="Google Shape;210;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HFIP developed very successful O2R2O strategy for hurricane model development. The updated HFIP wants to expand that strategy to address HAFS R&amp;D, development of probabilistic guidance, and improving risk communications</a:t>
            </a:r>
            <a:endParaRPr b="0" i="0" sz="1200" u="none" cap="none" strike="noStrike">
              <a:solidFill>
                <a:schemeClr val="dk1"/>
              </a:solidFill>
              <a:latin typeface="Calibri"/>
              <a:ea typeface="Calibri"/>
              <a:cs typeface="Calibri"/>
              <a:sym typeface="Calibri"/>
            </a:endParaRPr>
          </a:p>
        </p:txBody>
      </p:sp>
      <p:sp>
        <p:nvSpPr>
          <p:cNvPr id="217" name="Google Shape;21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When HFIP started it was one of a kind project linking research and model development to operational forecasting goals. Now HFIP strategies overlap with a number of NOAA research and development efforts</a:t>
            </a:r>
            <a:endParaRPr b="0" i="0" sz="1200" u="none" cap="none" strike="noStrike">
              <a:solidFill>
                <a:schemeClr val="dk1"/>
              </a:solidFill>
              <a:latin typeface="Calibri"/>
              <a:ea typeface="Calibri"/>
              <a:cs typeface="Calibri"/>
              <a:sym typeface="Calibri"/>
            </a:endParaRPr>
          </a:p>
        </p:txBody>
      </p:sp>
      <p:sp>
        <p:nvSpPr>
          <p:cNvPr id="240" name="Google Shape;24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 name="Shape 42"/>
        <p:cNvGrpSpPr/>
        <p:nvPr/>
      </p:nvGrpSpPr>
      <p:grpSpPr>
        <a:xfrm>
          <a:off x="0" y="0"/>
          <a:ext cx="0" cy="0"/>
          <a:chOff x="0" y="0"/>
          <a:chExt cx="0" cy="0"/>
        </a:xfrm>
      </p:grpSpPr>
      <p:sp>
        <p:nvSpPr>
          <p:cNvPr id="43" name="Google Shape;43;g8bbe627304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chemeClr val="dk1"/>
              </a:solidFill>
              <a:latin typeface="Times New Roman"/>
              <a:ea typeface="Times New Roman"/>
              <a:cs typeface="Times New Roman"/>
              <a:sym typeface="Times New Roman"/>
            </a:endParaRPr>
          </a:p>
        </p:txBody>
      </p:sp>
      <p:sp>
        <p:nvSpPr>
          <p:cNvPr id="44" name="Google Shape;44;g8bbe62730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 name="Google Shape;45;g8bbe62730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8b797fc51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8b797fc51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7620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Elaborate as desired.</a:t>
            </a:r>
            <a:endParaRPr b="0" i="0" sz="1200" u="none" cap="none" strike="noStrike">
              <a:solidFill>
                <a:schemeClr val="dk1"/>
              </a:solidFill>
              <a:latin typeface="Calibri"/>
              <a:ea typeface="Calibri"/>
              <a:cs typeface="Calibri"/>
              <a:sym typeface="Calibri"/>
            </a:endParaRPr>
          </a:p>
          <a:p>
            <a:pPr indent="0" lvl="0" marL="7620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260" name="Google Shape;260;g8b797fc51a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8b797fc51a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8b797fc51a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g8b797fc51a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8b797f0a61_0_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00000"/>
              </a:lnSpc>
              <a:spcBef>
                <a:spcPts val="0"/>
              </a:spcBef>
              <a:spcAft>
                <a:spcPts val="0"/>
              </a:spcAft>
              <a:buClr>
                <a:schemeClr val="dk1"/>
              </a:buClr>
              <a:buSzPts val="1200"/>
              <a:buChar char="●"/>
            </a:pPr>
            <a:r>
              <a:rPr b="0" i="0" lang="en-US" sz="1200" u="none" cap="none" strike="noStrike">
                <a:solidFill>
                  <a:srgbClr val="000000"/>
                </a:solidFill>
                <a:latin typeface="Arial"/>
                <a:ea typeface="Arial"/>
                <a:cs typeface="Arial"/>
                <a:sym typeface="Arial"/>
              </a:rPr>
              <a:t>65% </a:t>
            </a:r>
            <a:r>
              <a:rPr b="0" lang="en-US" sz="1200"/>
              <a:t>reduction in FY15/16 &amp; </a:t>
            </a:r>
            <a:r>
              <a:rPr b="0" i="0" lang="en-US" sz="1200" u="none" cap="none" strike="noStrike">
                <a:solidFill>
                  <a:srgbClr val="000000"/>
                </a:solidFill>
                <a:latin typeface="Arial"/>
                <a:ea typeface="Arial"/>
                <a:cs typeface="Arial"/>
                <a:sym typeface="Arial"/>
              </a:rPr>
              <a:t>FY17 slowed progress realized over the 1st 6 years, including reduced engagement with academia.</a:t>
            </a:r>
            <a:endParaRPr/>
          </a:p>
          <a:p>
            <a:pPr indent="-171450" lvl="0" marL="171450" marR="0" rtl="0" algn="l">
              <a:lnSpc>
                <a:spcPct val="100000"/>
              </a:lnSpc>
              <a:spcBef>
                <a:spcPts val="0"/>
              </a:spcBef>
              <a:spcAft>
                <a:spcPts val="0"/>
              </a:spcAft>
              <a:buClr>
                <a:schemeClr val="dk1"/>
              </a:buClr>
              <a:buSzPts val="1200"/>
              <a:buChar char="●"/>
            </a:pPr>
            <a:r>
              <a:rPr b="0" i="0" lang="en-US" sz="1200" u="none" cap="none" strike="noStrike">
                <a:solidFill>
                  <a:srgbClr val="000000"/>
                </a:solidFill>
                <a:latin typeface="Arial"/>
                <a:ea typeface="Arial"/>
                <a:cs typeface="Arial"/>
                <a:sym typeface="Arial"/>
              </a:rPr>
              <a:t>Hurricane Supplemental support in FY13, 18, &amp; 19 allowed for acceleration to HWRF/HMON &amp; HAFS development activities, respectively</a:t>
            </a:r>
            <a:endParaRPr/>
          </a:p>
          <a:p>
            <a:pPr indent="-171450" lvl="0" marL="171450" marR="0" rtl="0" algn="l">
              <a:lnSpc>
                <a:spcPct val="100000"/>
              </a:lnSpc>
              <a:spcBef>
                <a:spcPts val="0"/>
              </a:spcBef>
              <a:spcAft>
                <a:spcPts val="0"/>
              </a:spcAft>
              <a:buClr>
                <a:schemeClr val="dk1"/>
              </a:buClr>
              <a:buSzPts val="1200"/>
              <a:buChar char="●"/>
            </a:pPr>
            <a:r>
              <a:rPr b="1" i="0" lang="en-US" sz="1100" u="none" cap="none" strike="noStrike">
                <a:solidFill>
                  <a:srgbClr val="000000"/>
                </a:solidFill>
                <a:latin typeface="Arial"/>
                <a:ea typeface="Arial"/>
                <a:cs typeface="Arial"/>
                <a:sym typeface="Arial"/>
              </a:rPr>
              <a:t>Bipartisan Budget Act of 2018</a:t>
            </a:r>
            <a:endParaRPr b="0" i="0" sz="12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Char char="●"/>
            </a:pPr>
            <a:r>
              <a:rPr b="0" i="0" lang="en-US" sz="1100" u="sng" cap="none" strike="noStrike">
                <a:solidFill>
                  <a:srgbClr val="000000"/>
                </a:solidFill>
                <a:latin typeface="Arial"/>
                <a:ea typeface="Arial"/>
                <a:cs typeface="Arial"/>
                <a:sym typeface="Arial"/>
                <a:hlinkClick r:id="rId2"/>
              </a:rPr>
              <a:t>H.R.2157 - Additional Supplemental Appropriations for Disaster Relief Act, 2019</a:t>
            </a:r>
            <a:r>
              <a:rPr b="0" i="0" lang="en-US" sz="1100" u="none" cap="none" strike="noStrike">
                <a:solidFill>
                  <a:srgbClr val="000000"/>
                </a:solidFill>
                <a:latin typeface="Arial"/>
                <a:ea typeface="Arial"/>
                <a:cs typeface="Arial"/>
                <a:sym typeface="Arial"/>
              </a:rPr>
              <a:t> </a:t>
            </a:r>
            <a:endParaRPr/>
          </a:p>
          <a:p>
            <a:pPr indent="-298450" lvl="0" marL="457200" rtl="0" algn="l">
              <a:lnSpc>
                <a:spcPct val="100000"/>
              </a:lnSpc>
              <a:spcBef>
                <a:spcPts val="0"/>
              </a:spcBef>
              <a:spcAft>
                <a:spcPts val="0"/>
              </a:spcAft>
              <a:buSzPts val="1100"/>
              <a:buChar char="●"/>
            </a:pPr>
            <a:r>
              <a:rPr b="1" i="0" lang="en-US" sz="1100" u="none" cap="none" strike="noStrike">
                <a:solidFill>
                  <a:srgbClr val="000000"/>
                </a:solidFill>
                <a:latin typeface="Arial"/>
                <a:ea typeface="Arial"/>
                <a:cs typeface="Arial"/>
                <a:sym typeface="Arial"/>
              </a:rPr>
              <a:t>Coordinated 7 Hurricane Supplemental Plans to Accelerate Improvements in Hurricane Intensity Forecasting</a:t>
            </a:r>
            <a:endParaRPr b="1" i="0" sz="12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1A.3: Accelerate Development of Common Infrastructure (NCAR/NESII)</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1A.4: Accelerate NGGPS elements related to severe weather prediction, especially landfalling tropical storms and hurricanes (HRD &amp; GSD)</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3A.1: Accelerate implementation of the updated HFIP Plan (HRD)</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3A.2: Accelerate re-Engineering of Hurricane Analysis and Forecasting System (HAFS) (EMC)</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3B: Sustained Ocean Observations - Train for, prepare, deploy “picket fence” gliders; deliver, assess data (AOML)</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4A.1: Optimize current observing system to improve prediction of extreme weather (AOML)</a:t>
            </a:r>
            <a:endParaRPr/>
          </a:p>
          <a:p>
            <a:pPr indent="-298450" lvl="0" marL="457200" rtl="0" algn="l">
              <a:lnSpc>
                <a:spcPct val="100000"/>
              </a:lnSpc>
              <a:spcBef>
                <a:spcPts val="0"/>
              </a:spcBef>
              <a:spcAft>
                <a:spcPts val="0"/>
              </a:spcAft>
              <a:buSzPts val="1100"/>
              <a:buChar char="●"/>
            </a:pPr>
            <a:r>
              <a:rPr b="0" i="0" lang="en-US" sz="1100" u="none" cap="none" strike="noStrike">
                <a:solidFill>
                  <a:srgbClr val="000000"/>
                </a:solidFill>
                <a:latin typeface="Arial"/>
                <a:ea typeface="Arial"/>
                <a:cs typeface="Arial"/>
                <a:sym typeface="Arial"/>
              </a:rPr>
              <a:t>4A.2: Data Impact Studies (OSE/OSSE) (AOML)</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316" name="Google Shape;316;g8b797f0a6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8213bca4d8_0_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8213bca4d8_0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g8213bca4d8_0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Google Shape;5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 name="Google Shape;5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80975" lvl="0" marL="257175" rtl="0" algn="l">
              <a:lnSpc>
                <a:spcPct val="90000"/>
              </a:lnSpc>
              <a:spcBef>
                <a:spcPts val="600"/>
              </a:spcBef>
              <a:spcAft>
                <a:spcPts val="0"/>
              </a:spcAft>
              <a:buClr>
                <a:srgbClr val="000000"/>
              </a:buClr>
              <a:buSzPts val="1100"/>
              <a:buFont typeface="Arial"/>
              <a:buChar char="•"/>
            </a:pPr>
            <a:r>
              <a:rPr b="1" lang="en-US">
                <a:solidFill>
                  <a:srgbClr val="000000"/>
                </a:solidFill>
                <a:latin typeface="Arial"/>
                <a:ea typeface="Arial"/>
                <a:cs typeface="Arial"/>
                <a:sym typeface="Arial"/>
              </a:rPr>
              <a:t>NOAA-wide HFIP Charter signed August 1, 2007</a:t>
            </a:r>
            <a:endParaRPr>
              <a:latin typeface="Arial"/>
              <a:ea typeface="Arial"/>
              <a:cs typeface="Arial"/>
              <a:sym typeface="Arial"/>
            </a:endParaRPr>
          </a:p>
          <a:p>
            <a:pPr indent="-180975" lvl="0" marL="257175" rtl="0" algn="l">
              <a:lnSpc>
                <a:spcPct val="90000"/>
              </a:lnSpc>
              <a:spcBef>
                <a:spcPts val="600"/>
              </a:spcBef>
              <a:spcAft>
                <a:spcPts val="0"/>
              </a:spcAft>
              <a:buClr>
                <a:srgbClr val="000000"/>
              </a:buClr>
              <a:buSzPts val="1100"/>
              <a:buFont typeface="Arial"/>
              <a:buChar char="•"/>
            </a:pPr>
            <a:r>
              <a:rPr b="1" lang="en-US">
                <a:solidFill>
                  <a:srgbClr val="000000"/>
                </a:solidFill>
                <a:latin typeface="Arial"/>
                <a:ea typeface="Arial"/>
                <a:cs typeface="Arial"/>
                <a:sym typeface="Arial"/>
              </a:rPr>
              <a:t>Hurricane Executive Oversight Board </a:t>
            </a:r>
            <a:endParaRPr>
              <a:latin typeface="Arial"/>
              <a:ea typeface="Arial"/>
              <a:cs typeface="Arial"/>
              <a:sym typeface="Arial"/>
            </a:endParaRPr>
          </a:p>
          <a:p>
            <a:pPr indent="-98758" lvl="1" marL="451184" rtl="0" algn="l">
              <a:lnSpc>
                <a:spcPct val="80000"/>
              </a:lnSpc>
              <a:spcBef>
                <a:spcPts val="600"/>
              </a:spcBef>
              <a:spcAft>
                <a:spcPts val="0"/>
              </a:spcAft>
              <a:buClr>
                <a:srgbClr val="000000"/>
              </a:buClr>
              <a:buSzPts val="1100"/>
              <a:buChar char="•"/>
            </a:pPr>
            <a:r>
              <a:rPr lang="en-US">
                <a:solidFill>
                  <a:srgbClr val="000000"/>
                </a:solidFill>
                <a:latin typeface="Arial"/>
                <a:ea typeface="Arial"/>
                <a:cs typeface="Arial"/>
                <a:sym typeface="Arial"/>
              </a:rPr>
              <a:t>Jointly chaired by AAs for National Weather Services &amp; Oceanic and Atmospheric Research</a:t>
            </a:r>
            <a:endParaRPr>
              <a:latin typeface="Arial"/>
              <a:ea typeface="Arial"/>
              <a:cs typeface="Arial"/>
              <a:sym typeface="Arial"/>
            </a:endParaRPr>
          </a:p>
          <a:p>
            <a:pPr indent="-98758" lvl="1" marL="451184" rtl="0" algn="l">
              <a:lnSpc>
                <a:spcPct val="115000"/>
              </a:lnSpc>
              <a:spcBef>
                <a:spcPts val="600"/>
              </a:spcBef>
              <a:spcAft>
                <a:spcPts val="0"/>
              </a:spcAft>
              <a:buClr>
                <a:srgbClr val="000000"/>
              </a:buClr>
              <a:buSzPts val="1100"/>
              <a:buChar char="•"/>
            </a:pPr>
            <a:r>
              <a:rPr lang="en-US">
                <a:solidFill>
                  <a:srgbClr val="000000"/>
                </a:solidFill>
                <a:latin typeface="Arial"/>
                <a:ea typeface="Arial"/>
                <a:cs typeface="Arial"/>
                <a:sym typeface="Arial"/>
              </a:rPr>
              <a:t>Cross-NOAA Membership</a:t>
            </a:r>
            <a:endParaRPr>
              <a:latin typeface="Arial"/>
              <a:ea typeface="Arial"/>
              <a:cs typeface="Arial"/>
              <a:sym typeface="Arial"/>
            </a:endParaRPr>
          </a:p>
          <a:p>
            <a:pPr indent="-180975" lvl="0" marL="257175" rtl="0" algn="l">
              <a:lnSpc>
                <a:spcPct val="100000"/>
              </a:lnSpc>
              <a:spcBef>
                <a:spcPts val="600"/>
              </a:spcBef>
              <a:spcAft>
                <a:spcPts val="0"/>
              </a:spcAft>
              <a:buClr>
                <a:srgbClr val="000000"/>
              </a:buClr>
              <a:buSzPts val="1100"/>
              <a:buFont typeface="Arial"/>
              <a:buChar char="•"/>
            </a:pPr>
            <a:r>
              <a:rPr b="1" lang="en-US">
                <a:solidFill>
                  <a:srgbClr val="000000"/>
                </a:solidFill>
                <a:latin typeface="Arial"/>
                <a:ea typeface="Arial"/>
                <a:cs typeface="Arial"/>
                <a:sym typeface="Arial"/>
              </a:rPr>
              <a:t> Current HFIP Management</a:t>
            </a:r>
            <a:endParaRPr>
              <a:latin typeface="Arial"/>
              <a:ea typeface="Arial"/>
              <a:cs typeface="Arial"/>
              <a:sym typeface="Arial"/>
            </a:endParaRPr>
          </a:p>
          <a:p>
            <a:pPr indent="-116681" lvl="1" marL="469106" rtl="0" algn="l">
              <a:lnSpc>
                <a:spcPct val="90000"/>
              </a:lnSpc>
              <a:spcBef>
                <a:spcPts val="600"/>
              </a:spcBef>
              <a:spcAft>
                <a:spcPts val="0"/>
              </a:spcAft>
              <a:buClr>
                <a:srgbClr val="000000"/>
              </a:buClr>
              <a:buSzPts val="1100"/>
              <a:buChar char="•"/>
            </a:pPr>
            <a:r>
              <a:rPr lang="en-US">
                <a:solidFill>
                  <a:srgbClr val="000000"/>
                </a:solidFill>
                <a:latin typeface="Arial"/>
                <a:ea typeface="Arial"/>
                <a:cs typeface="Arial"/>
                <a:sym typeface="Arial"/>
              </a:rPr>
              <a:t>Project Manager:  </a:t>
            </a:r>
            <a:r>
              <a:rPr lang="en-US">
                <a:solidFill>
                  <a:schemeClr val="dk1"/>
                </a:solidFill>
                <a:latin typeface="Arial"/>
                <a:ea typeface="Arial"/>
                <a:cs typeface="Arial"/>
                <a:sym typeface="Arial"/>
              </a:rPr>
              <a:t>Dorothy Koch, NWS/OSTI</a:t>
            </a:r>
            <a:endParaRPr/>
          </a:p>
          <a:p>
            <a:pPr indent="-116681" lvl="1" marL="469106" rtl="0" algn="l">
              <a:lnSpc>
                <a:spcPct val="90000"/>
              </a:lnSpc>
              <a:spcBef>
                <a:spcPts val="600"/>
              </a:spcBef>
              <a:spcAft>
                <a:spcPts val="0"/>
              </a:spcAft>
              <a:buClr>
                <a:srgbClr val="000000"/>
              </a:buClr>
              <a:buSzPts val="1100"/>
              <a:buChar char="•"/>
            </a:pPr>
            <a:r>
              <a:rPr lang="en-US">
                <a:solidFill>
                  <a:srgbClr val="000000"/>
                </a:solidFill>
                <a:latin typeface="Arial"/>
                <a:ea typeface="Arial"/>
                <a:cs typeface="Arial"/>
                <a:sym typeface="Arial"/>
              </a:rPr>
              <a:t>Research Lead:  Frank Marks, OAR/AOML/HRD</a:t>
            </a:r>
            <a:endParaRPr>
              <a:latin typeface="Arial"/>
              <a:ea typeface="Arial"/>
              <a:cs typeface="Arial"/>
              <a:sym typeface="Arial"/>
            </a:endParaRPr>
          </a:p>
          <a:p>
            <a:pPr indent="-116681" lvl="1" marL="469106" rtl="0" algn="l">
              <a:lnSpc>
                <a:spcPct val="90000"/>
              </a:lnSpc>
              <a:spcBef>
                <a:spcPts val="600"/>
              </a:spcBef>
              <a:spcAft>
                <a:spcPts val="0"/>
              </a:spcAft>
              <a:buClr>
                <a:srgbClr val="000000"/>
              </a:buClr>
              <a:buSzPts val="1100"/>
              <a:buChar char="•"/>
            </a:pPr>
            <a:r>
              <a:rPr lang="en-US">
                <a:solidFill>
                  <a:srgbClr val="000000"/>
                </a:solidFill>
                <a:latin typeface="Arial"/>
                <a:ea typeface="Arial"/>
                <a:cs typeface="Arial"/>
                <a:sym typeface="Arial"/>
              </a:rPr>
              <a:t>Operations Lead:  Ed Rappaport, NWS/NHC</a:t>
            </a:r>
            <a:endParaRPr/>
          </a:p>
          <a:p>
            <a:pPr indent="-116681" lvl="1" marL="469106" rtl="0" algn="l">
              <a:lnSpc>
                <a:spcPct val="90000"/>
              </a:lnSpc>
              <a:spcBef>
                <a:spcPts val="600"/>
              </a:spcBef>
              <a:spcAft>
                <a:spcPts val="0"/>
              </a:spcAft>
              <a:buClr>
                <a:srgbClr val="000000"/>
              </a:buClr>
              <a:buSzPts val="1100"/>
              <a:buChar char="•"/>
            </a:pPr>
            <a:r>
              <a:rPr lang="en-US">
                <a:solidFill>
                  <a:srgbClr val="000000"/>
                </a:solidFill>
                <a:latin typeface="Arial"/>
                <a:ea typeface="Arial"/>
                <a:cs typeface="Arial"/>
                <a:sym typeface="Arial"/>
              </a:rPr>
              <a:t>Development Managers:  Sundararaman Gopalakrishnan OAR/AOML/HRD &amp; Vijay Tallapragada NWS/EMC</a:t>
            </a:r>
            <a:endParaRPr>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en-US">
                <a:solidFill>
                  <a:schemeClr val="dk1"/>
                </a:solidFill>
                <a:latin typeface="Arial"/>
                <a:ea typeface="Arial"/>
                <a:cs typeface="Arial"/>
                <a:sym typeface="Arial"/>
              </a:rPr>
              <a:t>Gall, R., J. Franklin, </a:t>
            </a:r>
            <a:r>
              <a:rPr lang="en-US" u="none">
                <a:solidFill>
                  <a:schemeClr val="dk1"/>
                </a:solidFill>
                <a:latin typeface="Arial"/>
                <a:ea typeface="Arial"/>
                <a:cs typeface="Arial"/>
                <a:sym typeface="Arial"/>
              </a:rPr>
              <a:t>F. D. Marks, </a:t>
            </a:r>
            <a:r>
              <a:rPr lang="en-US">
                <a:solidFill>
                  <a:schemeClr val="dk1"/>
                </a:solidFill>
                <a:latin typeface="Arial"/>
                <a:ea typeface="Arial"/>
                <a:cs typeface="Arial"/>
                <a:sym typeface="Arial"/>
              </a:rPr>
              <a:t>E. N. Rappaport, F. Toepfer, 2013: The Hurricane Forecast Improvement Project. </a:t>
            </a:r>
            <a:r>
              <a:rPr i="1" lang="en-US">
                <a:solidFill>
                  <a:schemeClr val="dk1"/>
                </a:solidFill>
                <a:latin typeface="Arial"/>
                <a:ea typeface="Arial"/>
                <a:cs typeface="Arial"/>
                <a:sym typeface="Arial"/>
              </a:rPr>
              <a:t>Bull. Amer. Meteor. Soc</a:t>
            </a:r>
            <a:r>
              <a:rPr lang="en-US">
                <a:solidFill>
                  <a:schemeClr val="dk1"/>
                </a:solidFill>
                <a:latin typeface="Arial"/>
                <a:ea typeface="Arial"/>
                <a:cs typeface="Arial"/>
                <a:sym typeface="Arial"/>
              </a:rPr>
              <a:t>., </a:t>
            </a:r>
            <a:r>
              <a:rPr b="1" lang="en-US">
                <a:solidFill>
                  <a:schemeClr val="dk1"/>
                </a:solidFill>
                <a:latin typeface="Arial"/>
                <a:ea typeface="Arial"/>
                <a:cs typeface="Arial"/>
                <a:sym typeface="Arial"/>
              </a:rPr>
              <a:t>94</a:t>
            </a:r>
            <a:r>
              <a:rPr lang="en-US">
                <a:solidFill>
                  <a:schemeClr val="dk1"/>
                </a:solidFill>
                <a:latin typeface="Arial"/>
                <a:ea typeface="Arial"/>
                <a:cs typeface="Arial"/>
                <a:sym typeface="Arial"/>
              </a:rPr>
              <a:t>, 329–343 doi: </a:t>
            </a:r>
            <a:r>
              <a:rPr lang="en-US" u="sng">
                <a:solidFill>
                  <a:schemeClr val="dk1"/>
                </a:solidFill>
                <a:latin typeface="Arial"/>
                <a:ea typeface="Arial"/>
                <a:cs typeface="Arial"/>
                <a:sym typeface="Arial"/>
                <a:hlinkClick r:id="rId2"/>
              </a:rPr>
              <a:t>https://dx.doi.org/10.1175/BAMS-D-12-00071.1</a:t>
            </a:r>
            <a:r>
              <a:rPr lang="en-US">
                <a:solidFill>
                  <a:schemeClr val="dk1"/>
                </a:solidFill>
                <a:latin typeface="Arial"/>
                <a:ea typeface="Arial"/>
                <a:cs typeface="Arial"/>
                <a:sym typeface="Arial"/>
              </a:rPr>
              <a:t>.</a:t>
            </a:r>
            <a:r>
              <a:rPr lang="en-US"/>
              <a:t> </a:t>
            </a:r>
            <a:endParaRPr>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a:solidFill>
                <a:schemeClr val="dk1"/>
              </a:solidFill>
              <a:latin typeface="Arial"/>
              <a:ea typeface="Arial"/>
              <a:cs typeface="Arial"/>
              <a:sym typeface="Arial"/>
            </a:endParaRPr>
          </a:p>
          <a:p>
            <a:pPr indent="-171450" lvl="0" marL="1714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Hurricane Forecast Improvement Program (HFIP) began in 2009 and has significantly improved forecast performance for the last 10 years, while meeting the 5-year goal to reduce track and intensity errors by 20 percent</a:t>
            </a:r>
            <a:r>
              <a:rPr lang="en-US"/>
              <a:t> </a:t>
            </a:r>
            <a:endParaRPr/>
          </a:p>
          <a:p>
            <a:pPr indent="-171450" lvl="0" marL="1714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HFIP provides the unifying organizational infrastructure and funding for NOAA and other agencies to coordinate the research needed to significantly improve guidance for TC track, intensity, and storm-surge forecasts, as well as accelerate the transition of R2O</a:t>
            </a:r>
            <a:r>
              <a:rPr lang="en-US"/>
              <a:t> </a:t>
            </a:r>
            <a:endParaRPr/>
          </a:p>
          <a:p>
            <a:pPr indent="-171450" lvl="0" marL="1714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HFIP focuses activities to research, develop, demonstrate, and implement enhanced operational modeling capabilities, dramatically improving the numerical forecast guidance made available to the National Hurricane Center.</a:t>
            </a:r>
            <a:r>
              <a:rPr lang="en-US"/>
              <a:t> </a:t>
            </a:r>
            <a:endParaRPr/>
          </a:p>
          <a:p>
            <a:pPr indent="-171450" lvl="0" marL="1714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HFIP facilitates the development of the next generation of tropical cyclone (TC) researchers for NOAA.</a:t>
            </a:r>
            <a:endParaRPr/>
          </a:p>
          <a:p>
            <a:pPr indent="-171450" lvl="0" marL="1714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HFIP will build upon the original goals of the program through the following specific goals:</a:t>
            </a:r>
            <a:endParaRPr/>
          </a:p>
          <a:p>
            <a:pPr indent="-171450" lvl="1" marL="6286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Reduce numerical forecast guidance errors, including during rapid intensification, by 50 percent from 2017;</a:t>
            </a:r>
            <a:endParaRPr/>
          </a:p>
          <a:p>
            <a:pPr indent="-171450" lvl="1" marL="6286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Produce 7-day forecast guidance that is similar to the 2017 5-day forecast guidance;</a:t>
            </a:r>
            <a:endParaRPr/>
          </a:p>
          <a:p>
            <a:pPr indent="-171450" lvl="1" marL="6286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Improve guidance on pre-formation disturbances, including genesis timing, and track and intensity forecasts, by 20 percent from 2017; and </a:t>
            </a:r>
            <a:endParaRPr/>
          </a:p>
          <a:p>
            <a:pPr indent="-171450" lvl="1" marL="6286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Improve hazard guidance and risk communication, based on social and behavioral science, to modernize the TC product suite (i.e., products, information, and services) for actionable lead times for storm surge and all other threats.</a:t>
            </a:r>
            <a:r>
              <a:rPr lang="en-US"/>
              <a:t> </a:t>
            </a:r>
            <a:r>
              <a:rPr lang="en-US" u="sng">
                <a:solidFill>
                  <a:schemeClr val="dk1"/>
                </a:solidFill>
                <a:latin typeface="Arial"/>
                <a:ea typeface="Arial"/>
                <a:cs typeface="Arial"/>
                <a:sym typeface="Arial"/>
                <a:hlinkClick r:id="rId3"/>
              </a:rPr>
              <a:t>http://www.hfip.org/</a:t>
            </a:r>
            <a:r>
              <a:rPr lang="en-US">
                <a:solidFill>
                  <a:schemeClr val="dk1"/>
                </a:solidFill>
                <a:latin typeface="Arial"/>
                <a:ea typeface="Arial"/>
                <a:cs typeface="Arial"/>
                <a:sym typeface="Arial"/>
              </a:rPr>
              <a:t> </a:t>
            </a:r>
            <a:endParaRPr/>
          </a:p>
          <a:p>
            <a:pPr indent="-171450" lvl="1" marL="628650" rtl="0" algn="l">
              <a:lnSpc>
                <a:spcPct val="100000"/>
              </a:lnSpc>
              <a:spcBef>
                <a:spcPts val="0"/>
              </a:spcBef>
              <a:spcAft>
                <a:spcPts val="0"/>
              </a:spcAft>
              <a:buSzPts val="1100"/>
              <a:buFont typeface="Arial"/>
              <a:buChar char="•"/>
            </a:pPr>
            <a:r>
              <a:rPr lang="en-US">
                <a:solidFill>
                  <a:schemeClr val="dk1"/>
                </a:solidFill>
                <a:latin typeface="Arial"/>
                <a:ea typeface="Arial"/>
                <a:cs typeface="Arial"/>
                <a:sym typeface="Arial"/>
              </a:rPr>
              <a:t>Percent improvement is determined by evaluating track, intensity, storm size, and rapid intensification error relative to those over the 3-year period, 2015-2017</a:t>
            </a:r>
            <a:endParaRPr/>
          </a:p>
        </p:txBody>
      </p:sp>
      <p:sp>
        <p:nvSpPr>
          <p:cNvPr id="54" name="Google Shape;54;p3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8213bca4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8213bca4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769bec52d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769bec52dc_0_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SzPts val="1200"/>
              <a:buFont typeface="Calibri"/>
              <a:buChar char="●"/>
            </a:pPr>
            <a:r>
              <a:rPr lang="en-US" sz="1200">
                <a:latin typeface="Calibri"/>
                <a:ea typeface="Calibri"/>
                <a:cs typeface="Calibri"/>
                <a:sym typeface="Calibri"/>
              </a:rPr>
              <a:t>Operational HWRF system (example of R2O)</a:t>
            </a:r>
            <a:endParaRPr/>
          </a:p>
          <a:p>
            <a:pPr indent="-190500" lvl="0" marL="228600" rtl="0" algn="l">
              <a:lnSpc>
                <a:spcPct val="100000"/>
              </a:lnSpc>
              <a:spcBef>
                <a:spcPts val="0"/>
              </a:spcBef>
              <a:spcAft>
                <a:spcPts val="0"/>
              </a:spcAft>
              <a:buSzPts val="1200"/>
              <a:buFont typeface="Calibri"/>
              <a:buChar char="●"/>
            </a:pPr>
            <a:r>
              <a:rPr lang="en-US" sz="1200">
                <a:latin typeface="Calibri"/>
                <a:ea typeface="Calibri"/>
                <a:cs typeface="Calibri"/>
                <a:sym typeface="Calibri"/>
              </a:rPr>
              <a:t>Used in all global basins</a:t>
            </a:r>
            <a:endParaRPr/>
          </a:p>
          <a:p>
            <a:pPr indent="-190500" lvl="0" marL="228600" rtl="0" algn="l">
              <a:lnSpc>
                <a:spcPct val="100000"/>
              </a:lnSpc>
              <a:spcBef>
                <a:spcPts val="0"/>
              </a:spcBef>
              <a:spcAft>
                <a:spcPts val="0"/>
              </a:spcAft>
              <a:buSzPts val="1200"/>
              <a:buFont typeface="Calibri"/>
              <a:buChar char="●"/>
            </a:pPr>
            <a:r>
              <a:rPr lang="en-US" sz="1200">
                <a:latin typeface="Calibri"/>
                <a:ea typeface="Calibri"/>
                <a:cs typeface="Calibri"/>
                <a:sym typeface="Calibri"/>
              </a:rPr>
              <a:t>160 countries use NOAA products</a:t>
            </a:r>
            <a:endParaRPr/>
          </a:p>
          <a:p>
            <a:pPr indent="-190500" lvl="0" marL="228600" rtl="0" algn="l">
              <a:lnSpc>
                <a:spcPct val="100000"/>
              </a:lnSpc>
              <a:spcBef>
                <a:spcPts val="0"/>
              </a:spcBef>
              <a:spcAft>
                <a:spcPts val="0"/>
              </a:spcAft>
              <a:buSzPts val="1200"/>
              <a:buFont typeface="Calibri"/>
              <a:buChar char="●"/>
            </a:pPr>
            <a:r>
              <a:rPr lang="en-US" sz="1200">
                <a:latin typeface="Calibri"/>
                <a:ea typeface="Calibri"/>
                <a:cs typeface="Calibri"/>
                <a:sym typeface="Calibri"/>
              </a:rPr>
              <a:t>DA improvements to better use aircraft obs</a:t>
            </a:r>
            <a:endParaRPr sz="1200">
              <a:latin typeface="Calibri"/>
              <a:ea typeface="Calibri"/>
              <a:cs typeface="Calibri"/>
              <a:sym typeface="Calibri"/>
            </a:endParaRPr>
          </a:p>
          <a:p>
            <a:pPr indent="-190500" lvl="0" marL="228600" rtl="0" algn="l">
              <a:lnSpc>
                <a:spcPct val="100000"/>
              </a:lnSpc>
              <a:spcBef>
                <a:spcPts val="0"/>
              </a:spcBef>
              <a:spcAft>
                <a:spcPts val="0"/>
              </a:spcAft>
              <a:buSzPts val="1200"/>
              <a:buFont typeface="Calibri"/>
              <a:buChar char="●"/>
            </a:pPr>
            <a:r>
              <a:rPr lang="en-US" sz="1200">
                <a:latin typeface="Calibri"/>
                <a:ea typeface="Calibri"/>
                <a:cs typeface="Calibri"/>
                <a:sym typeface="Calibri"/>
              </a:rPr>
              <a:t>HMON</a:t>
            </a:r>
            <a:endParaRPr/>
          </a:p>
          <a:p>
            <a:pPr indent="-190500" lvl="0" marL="228600" rtl="0" algn="l">
              <a:lnSpc>
                <a:spcPct val="100000"/>
              </a:lnSpc>
              <a:spcBef>
                <a:spcPts val="0"/>
              </a:spcBef>
              <a:spcAft>
                <a:spcPts val="0"/>
              </a:spcAft>
              <a:buSzPts val="1200"/>
              <a:buFont typeface="Calibri"/>
              <a:buChar char="●"/>
            </a:pPr>
            <a:r>
              <a:rPr lang="en-US" sz="1200">
                <a:solidFill>
                  <a:schemeClr val="dk1"/>
                </a:solidFill>
                <a:latin typeface="Calibri"/>
                <a:ea typeface="Calibri"/>
                <a:cs typeface="Calibri"/>
                <a:sym typeface="Calibri"/>
              </a:rPr>
              <a:t>HFIP Corrected Consensus Approach (HCCA) model</a:t>
            </a:r>
            <a:endParaRPr/>
          </a:p>
          <a:p>
            <a:pPr indent="-190500" lvl="0" marL="22860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100s of publications on hurricane forecast problem</a:t>
            </a:r>
            <a:endParaRPr/>
          </a:p>
          <a:p>
            <a:pPr indent="-190500" lvl="0" marL="228600" rtl="0" algn="l">
              <a:lnSpc>
                <a:spcPct val="100000"/>
              </a:lnSpc>
              <a:spcBef>
                <a:spcPts val="0"/>
              </a:spcBef>
              <a:spcAft>
                <a:spcPts val="0"/>
              </a:spcAft>
              <a:buClr>
                <a:schemeClr val="dk1"/>
              </a:buClr>
              <a:buSzPts val="1200"/>
              <a:buFont typeface="Calibri"/>
              <a:buChar char="●"/>
            </a:pPr>
            <a:r>
              <a:rPr b="1" lang="en-US" sz="1200">
                <a:solidFill>
                  <a:schemeClr val="dk1"/>
                </a:solidFill>
                <a:latin typeface="Calibri"/>
                <a:ea typeface="Calibri"/>
                <a:cs typeface="Calibri"/>
                <a:sym typeface="Calibri"/>
              </a:rPr>
              <a:t>A capacity capable of advancing hurricane prediction</a:t>
            </a:r>
            <a:endParaRPr/>
          </a:p>
          <a:p>
            <a:pPr indent="-114300" lvl="0" marL="228600" rtl="0" algn="l">
              <a:lnSpc>
                <a:spcPct val="100000"/>
              </a:lnSpc>
              <a:spcBef>
                <a:spcPts val="0"/>
              </a:spcBef>
              <a:spcAft>
                <a:spcPts val="0"/>
              </a:spcAft>
              <a:buClr>
                <a:schemeClr val="dk1"/>
              </a:buClr>
              <a:buSzPts val="1200"/>
              <a:buFont typeface="Calibri"/>
              <a:buNone/>
            </a:pPr>
            <a:r>
              <a:t/>
            </a:r>
            <a:endParaRPr b="1" sz="1200">
              <a:solidFill>
                <a:schemeClr val="dk1"/>
              </a:solidFill>
              <a:latin typeface="Calibri"/>
              <a:ea typeface="Calibri"/>
              <a:cs typeface="Calibri"/>
              <a:sym typeface="Calibri"/>
            </a:endParaRPr>
          </a:p>
          <a:p>
            <a:pPr indent="-342900" lvl="2" marL="347662" marR="0" rtl="0" algn="l">
              <a:lnSpc>
                <a:spcPct val="100000"/>
              </a:lnSpc>
              <a:spcBef>
                <a:spcPts val="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Partnerships</a:t>
            </a:r>
            <a:r>
              <a:rPr b="0" i="0" lang="en-US" sz="2200" u="none" cap="none" strike="noStrike">
                <a:solidFill>
                  <a:schemeClr val="dk1"/>
                </a:solidFill>
                <a:latin typeface="Arial"/>
                <a:ea typeface="Arial"/>
                <a:cs typeface="Arial"/>
                <a:sym typeface="Arial"/>
              </a:rPr>
              <a:t>: NOAA research working closely with operations (NWS/NCEP, DOD/JTWC), Federal &amp; academic partners (NASA, NSF, ONR, NRL, NCAR), international collaborations (global TC forecasts)</a:t>
            </a:r>
            <a:endParaRPr/>
          </a:p>
          <a:p>
            <a:pPr indent="-342900" lvl="2" marL="347662" marR="0" rtl="0" algn="l">
              <a:lnSpc>
                <a:spcPct val="100000"/>
              </a:lnSpc>
              <a:spcBef>
                <a:spcPts val="40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Diversity</a:t>
            </a:r>
            <a:r>
              <a:rPr b="0" i="0" lang="en-US" sz="2200" u="none" cap="none" strike="noStrike">
                <a:solidFill>
                  <a:schemeClr val="dk1"/>
                </a:solidFill>
                <a:latin typeface="Arial"/>
                <a:ea typeface="Arial"/>
                <a:cs typeface="Arial"/>
                <a:sym typeface="Arial"/>
              </a:rPr>
              <a:t>: Manpower to evaluate model performance with hurricane datasets</a:t>
            </a:r>
            <a:endParaRPr b="0" i="0" sz="1400" u="none" cap="none" strike="noStrike">
              <a:solidFill>
                <a:srgbClr val="000000"/>
              </a:solidFill>
              <a:latin typeface="Arial"/>
              <a:ea typeface="Arial"/>
              <a:cs typeface="Arial"/>
              <a:sym typeface="Arial"/>
            </a:endParaRPr>
          </a:p>
          <a:p>
            <a:pPr indent="-342900" lvl="2" marL="347662" marR="0" rtl="0" algn="l">
              <a:lnSpc>
                <a:spcPct val="100000"/>
              </a:lnSpc>
              <a:spcBef>
                <a:spcPts val="40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Outreach and community participation </a:t>
            </a:r>
            <a:r>
              <a:rPr b="0" i="0" lang="en-US" sz="2200" u="none" cap="none" strike="noStrike">
                <a:solidFill>
                  <a:schemeClr val="dk1"/>
                </a:solidFill>
                <a:latin typeface="Arial"/>
                <a:ea typeface="Arial"/>
                <a:cs typeface="Arial"/>
                <a:sym typeface="Arial"/>
              </a:rPr>
              <a:t>(e.g. FFOs)</a:t>
            </a:r>
            <a:endParaRPr b="0" i="0" sz="1400" u="none" cap="none" strike="noStrike">
              <a:solidFill>
                <a:srgbClr val="000000"/>
              </a:solidFill>
              <a:latin typeface="Arial"/>
              <a:ea typeface="Arial"/>
              <a:cs typeface="Arial"/>
              <a:sym typeface="Arial"/>
            </a:endParaRPr>
          </a:p>
          <a:p>
            <a:pPr indent="-341313" lvl="3" marL="796925" marR="0" rtl="0" algn="l">
              <a:lnSpc>
                <a:spcPct val="100000"/>
              </a:lnSpc>
              <a:spcBef>
                <a:spcPts val="36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Developed and facilitated next generation of TC researchers for NOAA</a:t>
            </a:r>
            <a:endParaRPr b="0" i="0" sz="1400" u="none" cap="none" strike="noStrike">
              <a:solidFill>
                <a:srgbClr val="000000"/>
              </a:solidFill>
              <a:latin typeface="Arial"/>
              <a:ea typeface="Arial"/>
              <a:cs typeface="Arial"/>
              <a:sym typeface="Arial"/>
            </a:endParaRPr>
          </a:p>
          <a:p>
            <a:pPr indent="-342900" lvl="2" marL="347662" marR="0" rtl="0" algn="l">
              <a:lnSpc>
                <a:spcPct val="100000"/>
              </a:lnSpc>
              <a:spcBef>
                <a:spcPts val="40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HFIP R&amp;D computing</a:t>
            </a:r>
            <a:endParaRPr b="0" i="0" sz="1400" u="none" cap="none" strike="noStrike">
              <a:solidFill>
                <a:srgbClr val="000000"/>
              </a:solidFill>
              <a:latin typeface="Arial"/>
              <a:ea typeface="Arial"/>
              <a:cs typeface="Arial"/>
              <a:sym typeface="Arial"/>
            </a:endParaRPr>
          </a:p>
          <a:p>
            <a:pPr indent="-342900" lvl="2" marL="347662" marR="0" rtl="0" algn="l">
              <a:lnSpc>
                <a:spcPct val="100000"/>
              </a:lnSpc>
              <a:spcBef>
                <a:spcPts val="40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Integrated use &amp; support of testbeds </a:t>
            </a:r>
            <a:r>
              <a:rPr b="0" i="0" lang="en-US" sz="2200" u="none" cap="none" strike="noStrike">
                <a:solidFill>
                  <a:schemeClr val="dk1"/>
                </a:solidFill>
                <a:latin typeface="Arial"/>
                <a:ea typeface="Arial"/>
                <a:cs typeface="Arial"/>
                <a:sym typeface="Arial"/>
              </a:rPr>
              <a:t>(DTC</a:t>
            </a:r>
            <a:r>
              <a:rPr lang="en-US" sz="2200">
                <a:solidFill>
                  <a:schemeClr val="dk1"/>
                </a:solidFill>
              </a:rPr>
              <a:t> &amp; </a:t>
            </a:r>
            <a:r>
              <a:rPr b="0" i="0" lang="en-US" sz="2200" u="none" cap="none" strike="noStrike">
                <a:solidFill>
                  <a:schemeClr val="dk1"/>
                </a:solidFill>
                <a:latin typeface="Arial"/>
                <a:ea typeface="Arial"/>
                <a:cs typeface="Arial"/>
                <a:sym typeface="Arial"/>
              </a:rPr>
              <a:t>JCSDA)</a:t>
            </a:r>
            <a:endParaRPr b="0" i="0" sz="1400" u="none" cap="none" strike="noStrike">
              <a:solidFill>
                <a:srgbClr val="000000"/>
              </a:solidFill>
              <a:latin typeface="Arial"/>
              <a:ea typeface="Arial"/>
              <a:cs typeface="Arial"/>
              <a:sym typeface="Arial"/>
            </a:endParaRPr>
          </a:p>
        </p:txBody>
      </p:sp>
      <p:sp>
        <p:nvSpPr>
          <p:cNvPr id="85" name="Google Shape;85;g769bec52dc_0_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8213bca4d8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39725" lvl="0" marL="339725" rtl="0" algn="l">
              <a:lnSpc>
                <a:spcPct val="100000"/>
              </a:lnSpc>
              <a:spcBef>
                <a:spcPts val="0"/>
              </a:spcBef>
              <a:spcAft>
                <a:spcPts val="0"/>
              </a:spcAft>
              <a:buClr>
                <a:srgbClr val="000000"/>
              </a:buClr>
              <a:buSzPts val="1100"/>
              <a:buFont typeface="Arial"/>
              <a:buChar char="•"/>
            </a:pPr>
            <a:r>
              <a:rPr lang="en-US" sz="1100">
                <a:solidFill>
                  <a:srgbClr val="000000"/>
                </a:solidFill>
                <a:highlight>
                  <a:schemeClr val="lt1"/>
                </a:highlight>
              </a:rPr>
              <a:t>UFS TC application: HAFS is an FV3 based multi-scale model &amp; data assimilation system capable of providing TC analyses &amp; forecasts of inner core structure &amp; large-scale environment.</a:t>
            </a:r>
            <a:endParaRPr/>
          </a:p>
          <a:p>
            <a:pPr indent="-339725" lvl="0" marL="339725" rtl="0" algn="l">
              <a:lnSpc>
                <a:spcPct val="100000"/>
              </a:lnSpc>
              <a:spcBef>
                <a:spcPts val="750"/>
              </a:spcBef>
              <a:spcAft>
                <a:spcPts val="0"/>
              </a:spcAft>
              <a:buClr>
                <a:srgbClr val="000000"/>
              </a:buClr>
              <a:buSzPts val="1100"/>
              <a:buFont typeface="Arial"/>
              <a:buChar char="•"/>
            </a:pPr>
            <a:r>
              <a:rPr lang="en-US" sz="1100">
                <a:solidFill>
                  <a:srgbClr val="000000"/>
                </a:solidFill>
                <a:highlight>
                  <a:schemeClr val="lt1"/>
                </a:highlight>
              </a:rPr>
              <a:t>HAFS development targets an operational system for TC forecasters with reliable, robust and skillful guidance on track &amp; intensity (including RI), storm size, genesis, storm surge, rainfall &amp; associated tornadoes. </a:t>
            </a:r>
            <a:endParaRPr sz="1100">
              <a:solidFill>
                <a:srgbClr val="000000"/>
              </a:solidFill>
            </a:endParaRPr>
          </a:p>
          <a:p>
            <a:pPr indent="-339725" lvl="0" marL="339725" rtl="0" algn="l">
              <a:lnSpc>
                <a:spcPct val="100000"/>
              </a:lnSpc>
              <a:spcBef>
                <a:spcPts val="750"/>
              </a:spcBef>
              <a:spcAft>
                <a:spcPts val="0"/>
              </a:spcAft>
              <a:buClr>
                <a:srgbClr val="000000"/>
              </a:buClr>
              <a:buSzPts val="1100"/>
              <a:buFont typeface="Arial"/>
              <a:buChar char="•"/>
            </a:pPr>
            <a:r>
              <a:rPr lang="en-US" sz="1100">
                <a:solidFill>
                  <a:srgbClr val="000000"/>
                </a:solidFill>
                <a:highlight>
                  <a:schemeClr val="lt1"/>
                </a:highlight>
              </a:rPr>
              <a:t>HAFS provides an advanced analysis and forecast system for cutting-edge research on modeling, physics, data assimilation, and coupling to earth system components for high-resolution TC predictions within (FY20) UFS SIP objectives.</a:t>
            </a:r>
            <a:endParaRPr sz="1100">
              <a:solidFill>
                <a:srgbClr val="000000"/>
              </a:solidFill>
            </a:endParaRPr>
          </a:p>
          <a:p>
            <a:pPr indent="0" lvl="0" marL="0" rtl="0" algn="l">
              <a:lnSpc>
                <a:spcPct val="100000"/>
              </a:lnSpc>
              <a:spcBef>
                <a:spcPts val="0"/>
              </a:spcBef>
              <a:spcAft>
                <a:spcPts val="0"/>
              </a:spcAft>
              <a:buSzPts val="1100"/>
              <a:buNone/>
            </a:pPr>
            <a:r>
              <a:t/>
            </a:r>
            <a:endParaRPr/>
          </a:p>
        </p:txBody>
      </p:sp>
      <p:sp>
        <p:nvSpPr>
          <p:cNvPr id="93" name="Google Shape;93;g8213bca4d8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None/>
            </a:pPr>
            <a:r>
              <a:rPr lang="en-US"/>
              <a:t>The plan submitted to Congress was an executive summary of the updated HFIP Strategic Plan available at </a:t>
            </a:r>
            <a:r>
              <a:rPr lang="en-US" sz="1100" u="sng">
                <a:solidFill>
                  <a:schemeClr val="hlink"/>
                </a:solidFill>
                <a:hlinkClick r:id="rId2"/>
              </a:rPr>
              <a:t>http://www.hfip.org/documents/HFIP_Strategic_Plan_20190625.p</a:t>
            </a:r>
            <a:r>
              <a:rPr lang="en-US" sz="1100" u="sng">
                <a:solidFill>
                  <a:schemeClr val="hlink"/>
                </a:solidFill>
              </a:rPr>
              <a:t>df</a:t>
            </a:r>
            <a:endParaRPr/>
          </a:p>
        </p:txBody>
      </p:sp>
      <p:sp>
        <p:nvSpPr>
          <p:cNvPr id="121" name="Google Shape;12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TALKING POINTS: state the differences in the new version of HFIP (greater emphasis on storm surge and hazard products, including TC rainfall and severe weather)</a:t>
            </a:r>
            <a:endParaRPr b="0" i="0" sz="1200" u="none" cap="none" strike="noStrike">
              <a:solidFill>
                <a:schemeClr val="dk1"/>
              </a:solidFill>
              <a:latin typeface="Calibri"/>
              <a:ea typeface="Calibri"/>
              <a:cs typeface="Calibri"/>
              <a:sym typeface="Calibri"/>
            </a:endParaRPr>
          </a:p>
        </p:txBody>
      </p:sp>
      <p:sp>
        <p:nvSpPr>
          <p:cNvPr id="130" name="Google Shape;13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8213bca4d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8213bca4d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9" name="Shape 19"/>
        <p:cNvGrpSpPr/>
        <p:nvPr/>
      </p:nvGrpSpPr>
      <p:grpSpPr>
        <a:xfrm>
          <a:off x="0" y="0"/>
          <a:ext cx="0" cy="0"/>
          <a:chOff x="0" y="0"/>
          <a:chExt cx="0" cy="0"/>
        </a:xfrm>
      </p:grpSpPr>
      <p:sp>
        <p:nvSpPr>
          <p:cNvPr id="20" name="Google Shape;20;p2"/>
          <p:cNvSpPr txBox="1"/>
          <p:nvPr>
            <p:ph type="ctrTitle"/>
          </p:nvPr>
        </p:nvSpPr>
        <p:spPr>
          <a:xfrm>
            <a:off x="685800" y="1597822"/>
            <a:ext cx="7772400" cy="1102500"/>
          </a:xfrm>
          <a:prstGeom prst="rect">
            <a:avLst/>
          </a:prstGeom>
          <a:noFill/>
          <a:ln>
            <a:noFill/>
          </a:ln>
        </p:spPr>
        <p:txBody>
          <a:bodyPr anchorCtr="0" anchor="ctr" bIns="91425" lIns="91425" spcFirstLastPara="1" rIns="91425" wrap="square" tIns="91425">
            <a:noAutofit/>
          </a:bodyPr>
          <a:lstStyle>
            <a:lvl1pPr lvl="0"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lvl="2"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3pPr>
            <a:lvl4pPr lvl="3"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4pPr>
            <a:lvl5pPr lvl="4"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5pPr>
            <a:lvl6pPr lvl="5" marR="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6pPr>
            <a:lvl7pPr lvl="6" marR="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7pPr>
            <a:lvl8pPr lvl="7" marR="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8pPr>
            <a:lvl9pPr lvl="8" marR="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9pPr>
          </a:lstStyle>
          <a:p/>
        </p:txBody>
      </p:sp>
      <p:sp>
        <p:nvSpPr>
          <p:cNvPr id="21" name="Google Shape;21;p2"/>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21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ctr">
              <a:lnSpc>
                <a:spcPct val="100000"/>
              </a:lnSpc>
              <a:spcBef>
                <a:spcPts val="0"/>
              </a:spcBef>
              <a:spcAft>
                <a:spcPts val="0"/>
              </a:spcAft>
              <a:buClr>
                <a:schemeClr val="accent2"/>
              </a:buClr>
              <a:buSzPts val="2400"/>
              <a:buFont typeface="Arial"/>
              <a:buNone/>
              <a:defRPr b="0" i="0" sz="2400" u="none" cap="none" strike="noStrike">
                <a:solidFill>
                  <a:schemeClr val="dk1"/>
                </a:solidFill>
                <a:latin typeface="Arial"/>
                <a:ea typeface="Arial"/>
                <a:cs typeface="Arial"/>
                <a:sym typeface="Arial"/>
              </a:defRPr>
            </a:lvl2pPr>
            <a:lvl3pPr lvl="2" marR="0" algn="ctr">
              <a:lnSpc>
                <a:spcPct val="100000"/>
              </a:lnSpc>
              <a:spcBef>
                <a:spcPts val="400"/>
              </a:spcBef>
              <a:spcAft>
                <a:spcPts val="0"/>
              </a:spcAft>
              <a:buClr>
                <a:srgbClr val="3333FF"/>
              </a:buClr>
              <a:buSzPts val="1900"/>
              <a:buFont typeface="Courier New"/>
              <a:buNone/>
              <a:defRPr b="0" i="0" sz="2000" u="none" cap="none" strike="noStrike">
                <a:solidFill>
                  <a:schemeClr val="dk1"/>
                </a:solidFill>
                <a:latin typeface="Arial"/>
                <a:ea typeface="Arial"/>
                <a:cs typeface="Arial"/>
                <a:sym typeface="Arial"/>
              </a:defRPr>
            </a:lvl3pPr>
            <a:lvl4pPr lvl="3" marR="0" algn="ctr">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algn="ctr">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algn="ctr">
              <a:lnSpc>
                <a:spcPct val="100000"/>
              </a:lnSpc>
              <a:spcBef>
                <a:spcPts val="360"/>
              </a:spcBef>
              <a:spcAft>
                <a:spcPts val="0"/>
              </a:spcAft>
              <a:buClr>
                <a:schemeClr val="dk1"/>
              </a:buClr>
              <a:buSzPts val="1800"/>
              <a:buFont typeface="Oswald"/>
              <a:buNone/>
              <a:defRPr b="0" i="0" sz="1800" u="none" cap="none" strike="noStrike">
                <a:solidFill>
                  <a:schemeClr val="dk1"/>
                </a:solidFill>
                <a:latin typeface="Oswald"/>
                <a:ea typeface="Oswald"/>
                <a:cs typeface="Oswald"/>
                <a:sym typeface="Oswald"/>
              </a:defRPr>
            </a:lvl6pPr>
            <a:lvl7pPr lvl="6" marR="0" algn="ctr">
              <a:lnSpc>
                <a:spcPct val="100000"/>
              </a:lnSpc>
              <a:spcBef>
                <a:spcPts val="360"/>
              </a:spcBef>
              <a:spcAft>
                <a:spcPts val="0"/>
              </a:spcAft>
              <a:buClr>
                <a:schemeClr val="dk1"/>
              </a:buClr>
              <a:buSzPts val="1800"/>
              <a:buFont typeface="Oswald"/>
              <a:buNone/>
              <a:defRPr b="0" i="0" sz="1800" u="none" cap="none" strike="noStrike">
                <a:solidFill>
                  <a:schemeClr val="dk1"/>
                </a:solidFill>
                <a:latin typeface="Oswald"/>
                <a:ea typeface="Oswald"/>
                <a:cs typeface="Oswald"/>
                <a:sym typeface="Oswald"/>
              </a:defRPr>
            </a:lvl7pPr>
            <a:lvl8pPr lvl="7" marR="0" algn="ctr">
              <a:lnSpc>
                <a:spcPct val="100000"/>
              </a:lnSpc>
              <a:spcBef>
                <a:spcPts val="360"/>
              </a:spcBef>
              <a:spcAft>
                <a:spcPts val="0"/>
              </a:spcAft>
              <a:buClr>
                <a:schemeClr val="dk1"/>
              </a:buClr>
              <a:buSzPts val="1800"/>
              <a:buFont typeface="Oswald"/>
              <a:buNone/>
              <a:defRPr b="0" i="0" sz="1800" u="none" cap="none" strike="noStrike">
                <a:solidFill>
                  <a:schemeClr val="dk1"/>
                </a:solidFill>
                <a:latin typeface="Oswald"/>
                <a:ea typeface="Oswald"/>
                <a:cs typeface="Oswald"/>
                <a:sym typeface="Oswald"/>
              </a:defRPr>
            </a:lvl8pPr>
            <a:lvl9pPr lvl="8" marR="0" algn="ctr">
              <a:lnSpc>
                <a:spcPct val="100000"/>
              </a:lnSpc>
              <a:spcBef>
                <a:spcPts val="360"/>
              </a:spcBef>
              <a:spcAft>
                <a:spcPts val="0"/>
              </a:spcAft>
              <a:buClr>
                <a:schemeClr val="dk1"/>
              </a:buClr>
              <a:buSzPts val="1800"/>
              <a:buFont typeface="Oswald"/>
              <a:buNone/>
              <a:defRPr b="0" i="0" sz="1800" u="none" cap="none" strike="noStrike">
                <a:solidFill>
                  <a:schemeClr val="dk1"/>
                </a:solidFill>
                <a:latin typeface="Oswald"/>
                <a:ea typeface="Oswald"/>
                <a:cs typeface="Oswald"/>
                <a:sym typeface="Oswald"/>
              </a:defRPr>
            </a:lvl9pPr>
          </a:lstStyle>
          <a:p/>
        </p:txBody>
      </p:sp>
      <p:sp>
        <p:nvSpPr>
          <p:cNvPr id="22" name="Google Shape;22;p2"/>
          <p:cNvSpPr txBox="1"/>
          <p:nvPr>
            <p:ph idx="11" type="ftr"/>
          </p:nvPr>
        </p:nvSpPr>
        <p:spPr>
          <a:xfrm>
            <a:off x="3124200" y="4683919"/>
            <a:ext cx="2895600" cy="35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3" name="Shape 23"/>
        <p:cNvGrpSpPr/>
        <p:nvPr/>
      </p:nvGrpSpPr>
      <p:grpSpPr>
        <a:xfrm>
          <a:off x="0" y="0"/>
          <a:ext cx="0" cy="0"/>
          <a:chOff x="0" y="0"/>
          <a:chExt cx="0" cy="0"/>
        </a:xfrm>
      </p:grpSpPr>
      <p:sp>
        <p:nvSpPr>
          <p:cNvPr id="24" name="Google Shape;24;p3"/>
          <p:cNvSpPr txBox="1"/>
          <p:nvPr>
            <p:ph type="title"/>
          </p:nvPr>
        </p:nvSpPr>
        <p:spPr>
          <a:xfrm>
            <a:off x="0" y="0"/>
            <a:ext cx="7696200" cy="1028700"/>
          </a:xfrm>
          <a:prstGeom prst="rect">
            <a:avLst/>
          </a:prstGeom>
          <a:noFill/>
          <a:ln>
            <a:noFill/>
          </a:ln>
        </p:spPr>
        <p:txBody>
          <a:bodyPr anchorCtr="0" anchor="ctr" bIns="91425" lIns="91425" spcFirstLastPara="1" rIns="91425" wrap="square" tIns="91425">
            <a:noAutofit/>
          </a:bodyPr>
          <a:lstStyle>
            <a:lvl1pPr lvl="0"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lvl="2"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3pPr>
            <a:lvl4pPr lvl="3"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4pPr>
            <a:lvl5pPr lvl="4" marR="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5pPr>
            <a:lvl6pPr lvl="5" marR="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6pPr>
            <a:lvl7pPr lvl="6" marR="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7pPr>
            <a:lvl8pPr lvl="7" marR="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8pPr>
            <a:lvl9pPr lvl="8" marR="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9pPr>
          </a:lstStyle>
          <a:p/>
        </p:txBody>
      </p:sp>
      <p:sp>
        <p:nvSpPr>
          <p:cNvPr id="25" name="Google Shape;25;p3"/>
          <p:cNvSpPr txBox="1"/>
          <p:nvPr>
            <p:ph idx="1" type="body"/>
          </p:nvPr>
        </p:nvSpPr>
        <p:spPr>
          <a:xfrm>
            <a:off x="304800" y="1137047"/>
            <a:ext cx="8839200" cy="3657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1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indent="-381000" lvl="1" marL="914400" marR="0" algn="l">
              <a:lnSpc>
                <a:spcPct val="100000"/>
              </a:lnSpc>
              <a:spcBef>
                <a:spcPts val="0"/>
              </a:spcBef>
              <a:spcAft>
                <a:spcPts val="0"/>
              </a:spcAft>
              <a:buClr>
                <a:schemeClr val="accent2"/>
              </a:buClr>
              <a:buSzPts val="2400"/>
              <a:buFont typeface="Arial"/>
              <a:buChar char="•"/>
              <a:defRPr b="0" i="0" sz="2400" u="none" cap="none" strike="noStrike">
                <a:solidFill>
                  <a:schemeClr val="dk1"/>
                </a:solidFill>
                <a:latin typeface="Arial"/>
                <a:ea typeface="Arial"/>
                <a:cs typeface="Arial"/>
                <a:sym typeface="Arial"/>
              </a:defRPr>
            </a:lvl2pPr>
            <a:lvl3pPr indent="-349250" lvl="2" marL="1371600" marR="0" algn="l">
              <a:lnSpc>
                <a:spcPct val="100000"/>
              </a:lnSpc>
              <a:spcBef>
                <a:spcPts val="400"/>
              </a:spcBef>
              <a:spcAft>
                <a:spcPts val="0"/>
              </a:spcAft>
              <a:buClr>
                <a:srgbClr val="3333FF"/>
              </a:buClr>
              <a:buSzPts val="1900"/>
              <a:buFont typeface="Courier New"/>
              <a:buChar char="o"/>
              <a:defRPr b="0" i="0" sz="2000" u="none" cap="none" strike="noStrike">
                <a:solidFill>
                  <a:schemeClr val="dk1"/>
                </a:solidFill>
                <a:latin typeface="Arial"/>
                <a:ea typeface="Arial"/>
                <a:cs typeface="Arial"/>
                <a:sym typeface="Arial"/>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100000"/>
              </a:lnSpc>
              <a:spcBef>
                <a:spcPts val="360"/>
              </a:spcBef>
              <a:spcAft>
                <a:spcPts val="0"/>
              </a:spcAft>
              <a:buClr>
                <a:schemeClr val="dk1"/>
              </a:buClr>
              <a:buSzPts val="1800"/>
              <a:buFont typeface="Oswald"/>
              <a:buChar char="»"/>
              <a:defRPr b="0" i="0" sz="1800" u="none" cap="none" strike="noStrike">
                <a:solidFill>
                  <a:schemeClr val="dk1"/>
                </a:solidFill>
                <a:latin typeface="Oswald"/>
                <a:ea typeface="Oswald"/>
                <a:cs typeface="Oswald"/>
                <a:sym typeface="Oswald"/>
              </a:defRPr>
            </a:lvl6pPr>
            <a:lvl7pPr indent="-342900" lvl="6" marL="3200400" marR="0" algn="l">
              <a:lnSpc>
                <a:spcPct val="100000"/>
              </a:lnSpc>
              <a:spcBef>
                <a:spcPts val="360"/>
              </a:spcBef>
              <a:spcAft>
                <a:spcPts val="0"/>
              </a:spcAft>
              <a:buClr>
                <a:schemeClr val="dk1"/>
              </a:buClr>
              <a:buSzPts val="1800"/>
              <a:buFont typeface="Oswald"/>
              <a:buChar char="»"/>
              <a:defRPr b="0" i="0" sz="1800" u="none" cap="none" strike="noStrike">
                <a:solidFill>
                  <a:schemeClr val="dk1"/>
                </a:solidFill>
                <a:latin typeface="Oswald"/>
                <a:ea typeface="Oswald"/>
                <a:cs typeface="Oswald"/>
                <a:sym typeface="Oswald"/>
              </a:defRPr>
            </a:lvl7pPr>
            <a:lvl8pPr indent="-342900" lvl="7" marL="3657600" marR="0" algn="l">
              <a:lnSpc>
                <a:spcPct val="100000"/>
              </a:lnSpc>
              <a:spcBef>
                <a:spcPts val="360"/>
              </a:spcBef>
              <a:spcAft>
                <a:spcPts val="0"/>
              </a:spcAft>
              <a:buClr>
                <a:schemeClr val="dk1"/>
              </a:buClr>
              <a:buSzPts val="1800"/>
              <a:buFont typeface="Oswald"/>
              <a:buChar char="»"/>
              <a:defRPr b="0" i="0" sz="1800" u="none" cap="none" strike="noStrike">
                <a:solidFill>
                  <a:schemeClr val="dk1"/>
                </a:solidFill>
                <a:latin typeface="Oswald"/>
                <a:ea typeface="Oswald"/>
                <a:cs typeface="Oswald"/>
                <a:sym typeface="Oswald"/>
              </a:defRPr>
            </a:lvl8pPr>
            <a:lvl9pPr indent="-342900" lvl="8" marL="4114800" marR="0" algn="l">
              <a:lnSpc>
                <a:spcPct val="100000"/>
              </a:lnSpc>
              <a:spcBef>
                <a:spcPts val="360"/>
              </a:spcBef>
              <a:spcAft>
                <a:spcPts val="0"/>
              </a:spcAft>
              <a:buClr>
                <a:schemeClr val="dk1"/>
              </a:buClr>
              <a:buSzPts val="1800"/>
              <a:buFont typeface="Oswald"/>
              <a:buChar char="»"/>
              <a:defRPr b="0" i="0" sz="1800" u="none" cap="none" strike="noStrike">
                <a:solidFill>
                  <a:schemeClr val="dk1"/>
                </a:solidFill>
                <a:latin typeface="Oswald"/>
                <a:ea typeface="Oswald"/>
                <a:cs typeface="Oswald"/>
                <a:sym typeface="Oswald"/>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6" name="Shape 2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p:cSld name="2_Title Slide">
    <p:spTree>
      <p:nvGrpSpPr>
        <p:cNvPr id="27" name="Shape 27"/>
        <p:cNvGrpSpPr/>
        <p:nvPr/>
      </p:nvGrpSpPr>
      <p:grpSpPr>
        <a:xfrm>
          <a:off x="0" y="0"/>
          <a:ext cx="0" cy="0"/>
          <a:chOff x="0" y="0"/>
          <a:chExt cx="0" cy="0"/>
        </a:xfrm>
      </p:grpSpPr>
      <p:sp>
        <p:nvSpPr>
          <p:cNvPr id="28" name="Google Shape;28;p5"/>
          <p:cNvSpPr txBox="1"/>
          <p:nvPr>
            <p:ph type="title"/>
          </p:nvPr>
        </p:nvSpPr>
        <p:spPr>
          <a:xfrm>
            <a:off x="-1" y="0"/>
            <a:ext cx="7824000" cy="1028700"/>
          </a:xfrm>
          <a:prstGeom prst="rect">
            <a:avLst/>
          </a:prstGeom>
          <a:noFill/>
          <a:ln>
            <a:noFill/>
          </a:ln>
        </p:spPr>
        <p:txBody>
          <a:bodyPr anchorCtr="0" anchor="ctr" bIns="91425" lIns="91425" spcFirstLastPara="1" rIns="91425" wrap="square" tIns="91425">
            <a:noAutofit/>
          </a:bodyPr>
          <a:lstStyle>
            <a:lvl1pPr lvl="0" algn="l">
              <a:lnSpc>
                <a:spcPct val="85000"/>
              </a:lnSpc>
              <a:spcBef>
                <a:spcPts val="0"/>
              </a:spcBef>
              <a:spcAft>
                <a:spcPts val="0"/>
              </a:spcAft>
              <a:buSzPts val="5400"/>
              <a:buNone/>
              <a:defRPr/>
            </a:lvl1pPr>
            <a:lvl2pPr lvl="1" algn="l">
              <a:lnSpc>
                <a:spcPct val="85000"/>
              </a:lnSpc>
              <a:spcBef>
                <a:spcPts val="0"/>
              </a:spcBef>
              <a:spcAft>
                <a:spcPts val="0"/>
              </a:spcAft>
              <a:buSzPts val="5400"/>
              <a:buNone/>
              <a:defRPr/>
            </a:lvl2pPr>
            <a:lvl3pPr lvl="2" algn="l">
              <a:lnSpc>
                <a:spcPct val="85000"/>
              </a:lnSpc>
              <a:spcBef>
                <a:spcPts val="0"/>
              </a:spcBef>
              <a:spcAft>
                <a:spcPts val="0"/>
              </a:spcAft>
              <a:buSzPts val="5400"/>
              <a:buNone/>
              <a:defRPr/>
            </a:lvl3pPr>
            <a:lvl4pPr lvl="3" algn="l">
              <a:lnSpc>
                <a:spcPct val="85000"/>
              </a:lnSpc>
              <a:spcBef>
                <a:spcPts val="0"/>
              </a:spcBef>
              <a:spcAft>
                <a:spcPts val="0"/>
              </a:spcAft>
              <a:buSzPts val="5400"/>
              <a:buNone/>
              <a:defRPr/>
            </a:lvl4pPr>
            <a:lvl5pPr lvl="4" algn="l">
              <a:lnSpc>
                <a:spcPct val="85000"/>
              </a:lnSpc>
              <a:spcBef>
                <a:spcPts val="0"/>
              </a:spcBef>
              <a:spcAft>
                <a:spcPts val="0"/>
              </a:spcAft>
              <a:buSzPts val="5400"/>
              <a:buNone/>
              <a:defRPr/>
            </a:lvl5pPr>
            <a:lvl6pPr lvl="5" algn="l">
              <a:lnSpc>
                <a:spcPct val="85000"/>
              </a:lnSpc>
              <a:spcBef>
                <a:spcPts val="0"/>
              </a:spcBef>
              <a:spcAft>
                <a:spcPts val="0"/>
              </a:spcAft>
              <a:buSzPts val="5400"/>
              <a:buNone/>
              <a:defRPr/>
            </a:lvl6pPr>
            <a:lvl7pPr lvl="6" algn="l">
              <a:lnSpc>
                <a:spcPct val="85000"/>
              </a:lnSpc>
              <a:spcBef>
                <a:spcPts val="0"/>
              </a:spcBef>
              <a:spcAft>
                <a:spcPts val="0"/>
              </a:spcAft>
              <a:buSzPts val="5400"/>
              <a:buNone/>
              <a:defRPr/>
            </a:lvl7pPr>
            <a:lvl8pPr lvl="7" algn="l">
              <a:lnSpc>
                <a:spcPct val="85000"/>
              </a:lnSpc>
              <a:spcBef>
                <a:spcPts val="0"/>
              </a:spcBef>
              <a:spcAft>
                <a:spcPts val="0"/>
              </a:spcAft>
              <a:buSzPts val="5400"/>
              <a:buNone/>
              <a:defRPr/>
            </a:lvl8pPr>
            <a:lvl9pPr lvl="8" algn="l">
              <a:lnSpc>
                <a:spcPct val="85000"/>
              </a:lnSpc>
              <a:spcBef>
                <a:spcPts val="0"/>
              </a:spcBef>
              <a:spcAft>
                <a:spcPts val="0"/>
              </a:spcAft>
              <a:buSzPts val="5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p:cSld name="1_Section header">
    <p:spTree>
      <p:nvGrpSpPr>
        <p:cNvPr id="29" name="Shape 29"/>
        <p:cNvGrpSpPr/>
        <p:nvPr/>
      </p:nvGrpSpPr>
      <p:grpSpPr>
        <a:xfrm>
          <a:off x="0" y="0"/>
          <a:ext cx="0" cy="0"/>
          <a:chOff x="0" y="0"/>
          <a:chExt cx="0" cy="0"/>
        </a:xfrm>
      </p:grpSpPr>
      <p:sp>
        <p:nvSpPr>
          <p:cNvPr id="30" name="Google Shape;30;p6"/>
          <p:cNvSpPr txBox="1"/>
          <p:nvPr>
            <p:ph type="title"/>
          </p:nvPr>
        </p:nvSpPr>
        <p:spPr>
          <a:xfrm>
            <a:off x="311700" y="595100"/>
            <a:ext cx="8520600" cy="509700"/>
          </a:xfrm>
          <a:prstGeom prst="rect">
            <a:avLst/>
          </a:prstGeom>
          <a:noFill/>
          <a:ln>
            <a:noFill/>
          </a:ln>
        </p:spPr>
        <p:txBody>
          <a:bodyPr anchorCtr="0" anchor="ctr" bIns="91425" lIns="91425" spcFirstLastPara="1" rIns="91425" wrap="square" tIns="91425">
            <a:noAutofit/>
          </a:bodyPr>
          <a:lstStyle>
            <a:lvl1pPr lvl="0" marR="0" algn="ctr">
              <a:lnSpc>
                <a:spcPct val="85000"/>
              </a:lnSpc>
              <a:spcBef>
                <a:spcPts val="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lvl="1" marR="0" algn="ctr">
              <a:lnSpc>
                <a:spcPct val="85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2pPr>
            <a:lvl3pPr lvl="2" marR="0" algn="ctr">
              <a:lnSpc>
                <a:spcPct val="85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3pPr>
            <a:lvl4pPr lvl="3" marR="0" algn="ctr">
              <a:lnSpc>
                <a:spcPct val="85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4pPr>
            <a:lvl5pPr lvl="4" marR="0" algn="ctr">
              <a:lnSpc>
                <a:spcPct val="85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5pPr>
            <a:lvl6pPr lvl="5" marR="0" algn="ctr">
              <a:lnSpc>
                <a:spcPct val="85000"/>
              </a:lnSpc>
              <a:spcBef>
                <a:spcPts val="0"/>
              </a:spcBef>
              <a:spcAft>
                <a:spcPts val="0"/>
              </a:spcAft>
              <a:buClr>
                <a:schemeClr val="lt1"/>
              </a:buClr>
              <a:buSzPts val="3600"/>
              <a:buFont typeface="Oswald"/>
              <a:buNone/>
              <a:defRPr b="0" i="0" sz="3600" u="none" cap="none" strike="noStrike">
                <a:solidFill>
                  <a:schemeClr val="lt1"/>
                </a:solidFill>
                <a:latin typeface="Oswald"/>
                <a:ea typeface="Oswald"/>
                <a:cs typeface="Oswald"/>
                <a:sym typeface="Oswald"/>
              </a:defRPr>
            </a:lvl6pPr>
            <a:lvl7pPr lvl="6" marR="0" algn="ctr">
              <a:lnSpc>
                <a:spcPct val="85000"/>
              </a:lnSpc>
              <a:spcBef>
                <a:spcPts val="0"/>
              </a:spcBef>
              <a:spcAft>
                <a:spcPts val="0"/>
              </a:spcAft>
              <a:buClr>
                <a:schemeClr val="lt1"/>
              </a:buClr>
              <a:buSzPts val="3600"/>
              <a:buFont typeface="Oswald"/>
              <a:buNone/>
              <a:defRPr b="0" i="0" sz="3600" u="none" cap="none" strike="noStrike">
                <a:solidFill>
                  <a:schemeClr val="lt1"/>
                </a:solidFill>
                <a:latin typeface="Oswald"/>
                <a:ea typeface="Oswald"/>
                <a:cs typeface="Oswald"/>
                <a:sym typeface="Oswald"/>
              </a:defRPr>
            </a:lvl7pPr>
            <a:lvl8pPr lvl="7" marR="0" algn="ctr">
              <a:lnSpc>
                <a:spcPct val="85000"/>
              </a:lnSpc>
              <a:spcBef>
                <a:spcPts val="0"/>
              </a:spcBef>
              <a:spcAft>
                <a:spcPts val="0"/>
              </a:spcAft>
              <a:buClr>
                <a:schemeClr val="lt1"/>
              </a:buClr>
              <a:buSzPts val="3600"/>
              <a:buFont typeface="Oswald"/>
              <a:buNone/>
              <a:defRPr b="0" i="0" sz="3600" u="none" cap="none" strike="noStrike">
                <a:solidFill>
                  <a:schemeClr val="lt1"/>
                </a:solidFill>
                <a:latin typeface="Oswald"/>
                <a:ea typeface="Oswald"/>
                <a:cs typeface="Oswald"/>
                <a:sym typeface="Oswald"/>
              </a:defRPr>
            </a:lvl8pPr>
            <a:lvl9pPr lvl="8" marR="0" algn="ctr">
              <a:lnSpc>
                <a:spcPct val="85000"/>
              </a:lnSpc>
              <a:spcBef>
                <a:spcPts val="0"/>
              </a:spcBef>
              <a:spcAft>
                <a:spcPts val="0"/>
              </a:spcAft>
              <a:buClr>
                <a:schemeClr val="lt1"/>
              </a:buClr>
              <a:buSzPts val="3600"/>
              <a:buFont typeface="Oswald"/>
              <a:buNone/>
              <a:defRPr b="0" i="0" sz="3600" u="none" cap="none" strike="noStrike">
                <a:solidFill>
                  <a:schemeClr val="lt1"/>
                </a:solidFill>
                <a:latin typeface="Oswald"/>
                <a:ea typeface="Oswald"/>
                <a:cs typeface="Oswald"/>
                <a:sym typeface="Oswald"/>
              </a:defRPr>
            </a:lvl9pPr>
          </a:lstStyle>
          <a:p/>
        </p:txBody>
      </p:sp>
      <p:sp>
        <p:nvSpPr>
          <p:cNvPr id="31" name="Google Shape;31;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04800" lvl="1" marL="914400" marR="0" algn="l">
              <a:lnSpc>
                <a:spcPct val="100000"/>
              </a:lnSpc>
              <a:spcBef>
                <a:spcPts val="0"/>
              </a:spcBef>
              <a:spcAft>
                <a:spcPts val="0"/>
              </a:spcAft>
              <a:buClr>
                <a:schemeClr val="accent2"/>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algn="l">
              <a:lnSpc>
                <a:spcPct val="100000"/>
              </a:lnSpc>
              <a:spcBef>
                <a:spcPts val="0"/>
              </a:spcBef>
              <a:spcAft>
                <a:spcPts val="0"/>
              </a:spcAft>
              <a:buClr>
                <a:srgbClr val="3333FF"/>
              </a:buClr>
              <a:buSzPts val="1200"/>
              <a:buFont typeface="Courier New"/>
              <a:buChar char="o"/>
              <a:defRPr b="0" i="0" sz="1200" u="none" cap="none" strike="noStrike">
                <a:solidFill>
                  <a:schemeClr val="dk1"/>
                </a:solidFill>
                <a:latin typeface="Arial"/>
                <a:ea typeface="Arial"/>
                <a:cs typeface="Arial"/>
                <a:sym typeface="Arial"/>
              </a:defRPr>
            </a:lvl3pPr>
            <a:lvl4pPr indent="-304800" lvl="3" marL="18288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algn="l">
              <a:lnSpc>
                <a:spcPct val="100000"/>
              </a:lnSpc>
              <a:spcBef>
                <a:spcPts val="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algn="l">
              <a:lnSpc>
                <a:spcPct val="100000"/>
              </a:lnSpc>
              <a:spcBef>
                <a:spcPts val="0"/>
              </a:spcBef>
              <a:spcAft>
                <a:spcPts val="0"/>
              </a:spcAft>
              <a:buClr>
                <a:schemeClr val="dk1"/>
              </a:buClr>
              <a:buSzPts val="1200"/>
              <a:buFont typeface="Oswald"/>
              <a:buChar char="»"/>
              <a:defRPr b="0" i="0" sz="1200" u="none" cap="none" strike="noStrike">
                <a:solidFill>
                  <a:schemeClr val="dk1"/>
                </a:solidFill>
                <a:latin typeface="Oswald"/>
                <a:ea typeface="Oswald"/>
                <a:cs typeface="Oswald"/>
                <a:sym typeface="Oswald"/>
              </a:defRPr>
            </a:lvl6pPr>
            <a:lvl7pPr indent="-304800" lvl="6" marL="3200400" marR="0" algn="l">
              <a:lnSpc>
                <a:spcPct val="100000"/>
              </a:lnSpc>
              <a:spcBef>
                <a:spcPts val="0"/>
              </a:spcBef>
              <a:spcAft>
                <a:spcPts val="0"/>
              </a:spcAft>
              <a:buClr>
                <a:schemeClr val="dk1"/>
              </a:buClr>
              <a:buSzPts val="1200"/>
              <a:buFont typeface="Oswald"/>
              <a:buChar char="»"/>
              <a:defRPr b="0" i="0" sz="1200" u="none" cap="none" strike="noStrike">
                <a:solidFill>
                  <a:schemeClr val="dk1"/>
                </a:solidFill>
                <a:latin typeface="Oswald"/>
                <a:ea typeface="Oswald"/>
                <a:cs typeface="Oswald"/>
                <a:sym typeface="Oswald"/>
              </a:defRPr>
            </a:lvl7pPr>
            <a:lvl8pPr indent="-304800" lvl="7" marL="3657600" marR="0" algn="l">
              <a:lnSpc>
                <a:spcPct val="100000"/>
              </a:lnSpc>
              <a:spcBef>
                <a:spcPts val="0"/>
              </a:spcBef>
              <a:spcAft>
                <a:spcPts val="0"/>
              </a:spcAft>
              <a:buClr>
                <a:schemeClr val="dk1"/>
              </a:buClr>
              <a:buSzPts val="1200"/>
              <a:buFont typeface="Oswald"/>
              <a:buChar char="»"/>
              <a:defRPr b="0" i="0" sz="1200" u="none" cap="none" strike="noStrike">
                <a:solidFill>
                  <a:schemeClr val="dk1"/>
                </a:solidFill>
                <a:latin typeface="Oswald"/>
                <a:ea typeface="Oswald"/>
                <a:cs typeface="Oswald"/>
                <a:sym typeface="Oswald"/>
              </a:defRPr>
            </a:lvl8pPr>
            <a:lvl9pPr indent="-304800" lvl="8" marL="4114800" marR="0" algn="l">
              <a:lnSpc>
                <a:spcPct val="100000"/>
              </a:lnSpc>
              <a:spcBef>
                <a:spcPts val="0"/>
              </a:spcBef>
              <a:spcAft>
                <a:spcPts val="0"/>
              </a:spcAft>
              <a:buClr>
                <a:schemeClr val="dk1"/>
              </a:buClr>
              <a:buSzPts val="1200"/>
              <a:buFont typeface="Oswald"/>
              <a:buChar char="»"/>
              <a:defRPr b="0" i="0" sz="1200" u="none" cap="none" strike="noStrike">
                <a:solidFill>
                  <a:schemeClr val="dk1"/>
                </a:solidFill>
                <a:latin typeface="Oswald"/>
                <a:ea typeface="Oswald"/>
                <a:cs typeface="Oswald"/>
                <a:sym typeface="Oswa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 name="Shape 3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4.xml"/><Relationship Id="rId10" Type="http://schemas.openxmlformats.org/officeDocument/2006/relationships/slideLayout" Target="../slideLayouts/slideLayout3.xml"/><Relationship Id="rId13" Type="http://schemas.openxmlformats.org/officeDocument/2006/relationships/slideLayout" Target="../slideLayouts/slideLayout6.xml"/><Relationship Id="rId12" Type="http://schemas.openxmlformats.org/officeDocument/2006/relationships/slideLayout" Target="../slideLayouts/slideLayout5.xml"/><Relationship Id="rId1" Type="http://schemas.openxmlformats.org/officeDocument/2006/relationships/image" Target="../media/image3.png"/><Relationship Id="rId2" Type="http://schemas.openxmlformats.org/officeDocument/2006/relationships/image" Target="../media/image1.png"/><Relationship Id="rId3" Type="http://schemas.openxmlformats.org/officeDocument/2006/relationships/image" Target="../media/image2.jpg"/><Relationship Id="rId4" Type="http://schemas.openxmlformats.org/officeDocument/2006/relationships/image" Target="../media/image5.jpg"/><Relationship Id="rId9" Type="http://schemas.openxmlformats.org/officeDocument/2006/relationships/slideLayout" Target="../slideLayouts/slideLayout2.xml"/><Relationship Id="rId14" Type="http://schemas.openxmlformats.org/officeDocument/2006/relationships/theme" Target="../theme/theme2.xml"/><Relationship Id="rId5" Type="http://schemas.openxmlformats.org/officeDocument/2006/relationships/image" Target="../media/image7.jpg"/><Relationship Id="rId6" Type="http://schemas.openxmlformats.org/officeDocument/2006/relationships/image" Target="../media/image4.png"/><Relationship Id="rId7" Type="http://schemas.openxmlformats.org/officeDocument/2006/relationships/image" Target="../media/image6.jpg"/><Relationship Id="rId8"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cxnSp>
        <p:nvCxnSpPr>
          <p:cNvPr id="6" name="Google Shape;6;p1"/>
          <p:cNvCxnSpPr/>
          <p:nvPr/>
        </p:nvCxnSpPr>
        <p:spPr>
          <a:xfrm flipH="1" rot="10800000">
            <a:off x="531975" y="4933625"/>
            <a:ext cx="8131800" cy="25200"/>
          </a:xfrm>
          <a:prstGeom prst="straightConnector1">
            <a:avLst/>
          </a:prstGeom>
          <a:noFill/>
          <a:ln cap="flat" cmpd="sng" w="25400">
            <a:solidFill>
              <a:schemeClr val="accent2"/>
            </a:solidFill>
            <a:prstDash val="solid"/>
            <a:round/>
            <a:headEnd len="sm" w="sm" type="none"/>
            <a:tailEnd len="sm" w="sm" type="none"/>
          </a:ln>
          <a:effectLst>
            <a:outerShdw blurRad="40000" rotWithShape="0" dir="5400000" dist="20000">
              <a:srgbClr val="000000">
                <a:alpha val="34509"/>
              </a:srgbClr>
            </a:outerShdw>
          </a:effectLst>
        </p:spPr>
      </p:cxnSp>
      <p:sp>
        <p:nvSpPr>
          <p:cNvPr id="7" name="Google Shape;7;p1"/>
          <p:cNvSpPr txBox="1"/>
          <p:nvPr>
            <p:ph type="title"/>
          </p:nvPr>
        </p:nvSpPr>
        <p:spPr>
          <a:xfrm>
            <a:off x="695925" y="-5953"/>
            <a:ext cx="7696200" cy="952500"/>
          </a:xfrm>
          <a:prstGeom prst="rect">
            <a:avLst/>
          </a:prstGeom>
          <a:noFill/>
          <a:ln>
            <a:noFill/>
          </a:ln>
        </p:spPr>
        <p:txBody>
          <a:bodyPr anchorCtr="0" anchor="ctr" bIns="91425" lIns="91425" spcFirstLastPara="1" rIns="91425" wrap="square" tIns="91425">
            <a:noAutofit/>
          </a:bodyPr>
          <a:lstStyle>
            <a:lvl1pPr lvl="0" marR="0" rtl="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marR="0" rtl="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2pPr>
            <a:lvl3pPr lvl="2" marR="0" rtl="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3pPr>
            <a:lvl4pPr lvl="3" marR="0" rtl="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4pPr>
            <a:lvl5pPr lvl="4" marR="0" rtl="0" algn="l">
              <a:lnSpc>
                <a:spcPct val="85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5pPr>
            <a:lvl6pPr lvl="5" marR="0" rtl="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6pPr>
            <a:lvl7pPr lvl="6" marR="0" rtl="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7pPr>
            <a:lvl8pPr lvl="7" marR="0" rtl="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8pPr>
            <a:lvl9pPr lvl="8" marR="0" rtl="0" algn="l">
              <a:lnSpc>
                <a:spcPct val="85000"/>
              </a:lnSpc>
              <a:spcBef>
                <a:spcPts val="0"/>
              </a:spcBef>
              <a:spcAft>
                <a:spcPts val="0"/>
              </a:spcAft>
              <a:buClr>
                <a:schemeClr val="lt1"/>
              </a:buClr>
              <a:buSzPts val="5400"/>
              <a:buFont typeface="Oswald"/>
              <a:buNone/>
              <a:defRPr b="0" i="0" sz="5400" u="none" cap="none" strike="noStrike">
                <a:solidFill>
                  <a:schemeClr val="lt1"/>
                </a:solidFill>
                <a:latin typeface="Oswald"/>
                <a:ea typeface="Oswald"/>
                <a:cs typeface="Oswald"/>
                <a:sym typeface="Oswald"/>
              </a:defRPr>
            </a:lvl9pPr>
          </a:lstStyle>
          <a:p/>
        </p:txBody>
      </p:sp>
      <p:sp>
        <p:nvSpPr>
          <p:cNvPr id="8" name="Google Shape;8;p1"/>
          <p:cNvSpPr txBox="1"/>
          <p:nvPr>
            <p:ph idx="1" type="body"/>
          </p:nvPr>
        </p:nvSpPr>
        <p:spPr>
          <a:xfrm>
            <a:off x="304800" y="1137047"/>
            <a:ext cx="8839200" cy="3657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21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100000"/>
              </a:lnSpc>
              <a:spcBef>
                <a:spcPts val="0"/>
              </a:spcBef>
              <a:spcAft>
                <a:spcPts val="0"/>
              </a:spcAft>
              <a:buClr>
                <a:schemeClr val="accent2"/>
              </a:buClr>
              <a:buSzPts val="2400"/>
              <a:buFont typeface="Arial"/>
              <a:buChar char="•"/>
              <a:defRPr b="0" i="0" sz="2400" u="none" cap="none" strike="noStrike">
                <a:solidFill>
                  <a:schemeClr val="dk1"/>
                </a:solidFill>
                <a:latin typeface="Arial"/>
                <a:ea typeface="Arial"/>
                <a:cs typeface="Arial"/>
                <a:sym typeface="Arial"/>
              </a:defRPr>
            </a:lvl2pPr>
            <a:lvl3pPr indent="-349250" lvl="2" marL="1371600" marR="0" rtl="0" algn="l">
              <a:lnSpc>
                <a:spcPct val="100000"/>
              </a:lnSpc>
              <a:spcBef>
                <a:spcPts val="400"/>
              </a:spcBef>
              <a:spcAft>
                <a:spcPts val="0"/>
              </a:spcAft>
              <a:buClr>
                <a:srgbClr val="3333FF"/>
              </a:buClr>
              <a:buSzPts val="19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Oswald"/>
              <a:buChar char="»"/>
              <a:defRPr b="0" i="0" sz="1800" u="none" cap="none" strike="noStrike">
                <a:solidFill>
                  <a:schemeClr val="dk1"/>
                </a:solidFill>
                <a:latin typeface="Oswald"/>
                <a:ea typeface="Oswald"/>
                <a:cs typeface="Oswald"/>
                <a:sym typeface="Oswald"/>
              </a:defRPr>
            </a:lvl6pPr>
            <a:lvl7pPr indent="-342900" lvl="6" marL="3200400" marR="0" rtl="0" algn="l">
              <a:lnSpc>
                <a:spcPct val="100000"/>
              </a:lnSpc>
              <a:spcBef>
                <a:spcPts val="360"/>
              </a:spcBef>
              <a:spcAft>
                <a:spcPts val="0"/>
              </a:spcAft>
              <a:buClr>
                <a:schemeClr val="dk1"/>
              </a:buClr>
              <a:buSzPts val="1800"/>
              <a:buFont typeface="Oswald"/>
              <a:buChar char="»"/>
              <a:defRPr b="0" i="0" sz="1800" u="none" cap="none" strike="noStrike">
                <a:solidFill>
                  <a:schemeClr val="dk1"/>
                </a:solidFill>
                <a:latin typeface="Oswald"/>
                <a:ea typeface="Oswald"/>
                <a:cs typeface="Oswald"/>
                <a:sym typeface="Oswald"/>
              </a:defRPr>
            </a:lvl7pPr>
            <a:lvl8pPr indent="-342900" lvl="7" marL="3657600" marR="0" rtl="0" algn="l">
              <a:lnSpc>
                <a:spcPct val="100000"/>
              </a:lnSpc>
              <a:spcBef>
                <a:spcPts val="360"/>
              </a:spcBef>
              <a:spcAft>
                <a:spcPts val="0"/>
              </a:spcAft>
              <a:buClr>
                <a:schemeClr val="dk1"/>
              </a:buClr>
              <a:buSzPts val="1800"/>
              <a:buFont typeface="Oswald"/>
              <a:buChar char="»"/>
              <a:defRPr b="0" i="0" sz="1800" u="none" cap="none" strike="noStrike">
                <a:solidFill>
                  <a:schemeClr val="dk1"/>
                </a:solidFill>
                <a:latin typeface="Oswald"/>
                <a:ea typeface="Oswald"/>
                <a:cs typeface="Oswald"/>
                <a:sym typeface="Oswald"/>
              </a:defRPr>
            </a:lvl8pPr>
            <a:lvl9pPr indent="-342900" lvl="8" marL="4114800" marR="0" rtl="0" algn="l">
              <a:lnSpc>
                <a:spcPct val="100000"/>
              </a:lnSpc>
              <a:spcBef>
                <a:spcPts val="360"/>
              </a:spcBef>
              <a:spcAft>
                <a:spcPts val="0"/>
              </a:spcAft>
              <a:buClr>
                <a:schemeClr val="dk1"/>
              </a:buClr>
              <a:buSzPts val="1800"/>
              <a:buFont typeface="Oswald"/>
              <a:buChar char="»"/>
              <a:defRPr b="0" i="0" sz="1800" u="none" cap="none" strike="noStrike">
                <a:solidFill>
                  <a:schemeClr val="dk1"/>
                </a:solidFill>
                <a:latin typeface="Oswald"/>
                <a:ea typeface="Oswald"/>
                <a:cs typeface="Oswald"/>
                <a:sym typeface="Oswald"/>
              </a:defRPr>
            </a:lvl9pPr>
          </a:lstStyle>
          <a:p/>
        </p:txBody>
      </p:sp>
      <p:pic>
        <p:nvPicPr>
          <p:cNvPr descr="Dept of Commerce Seal" id="9" name="Google Shape;9;p1"/>
          <p:cNvPicPr preferRelativeResize="0"/>
          <p:nvPr/>
        </p:nvPicPr>
        <p:blipFill rotWithShape="1">
          <a:blip r:embed="rId1">
            <a:alphaModFix/>
          </a:blip>
          <a:srcRect b="0" l="0" r="0" t="0"/>
          <a:stretch/>
        </p:blipFill>
        <p:spPr>
          <a:xfrm>
            <a:off x="228600" y="315516"/>
            <a:ext cx="0" cy="0"/>
          </a:xfrm>
          <a:prstGeom prst="rect">
            <a:avLst/>
          </a:prstGeom>
          <a:noFill/>
          <a:ln>
            <a:noFill/>
          </a:ln>
        </p:spPr>
      </p:pic>
      <p:pic>
        <p:nvPicPr>
          <p:cNvPr descr="NOAA" id="10" name="Google Shape;10;p1"/>
          <p:cNvPicPr preferRelativeResize="0"/>
          <p:nvPr/>
        </p:nvPicPr>
        <p:blipFill rotWithShape="1">
          <a:blip r:embed="rId2">
            <a:alphaModFix/>
          </a:blip>
          <a:srcRect b="0" l="0" r="0" t="0"/>
          <a:stretch/>
        </p:blipFill>
        <p:spPr>
          <a:xfrm>
            <a:off x="8392125" y="272870"/>
            <a:ext cx="0" cy="0"/>
          </a:xfrm>
          <a:prstGeom prst="rect">
            <a:avLst/>
          </a:prstGeom>
          <a:noFill/>
          <a:ln>
            <a:noFill/>
          </a:ln>
        </p:spPr>
      </p:pic>
      <p:sp>
        <p:nvSpPr>
          <p:cNvPr id="11" name="Google Shape;11;p1"/>
          <p:cNvSpPr/>
          <p:nvPr/>
        </p:nvSpPr>
        <p:spPr>
          <a:xfrm>
            <a:off x="3073281" y="4704800"/>
            <a:ext cx="4499100" cy="409500"/>
          </a:xfrm>
          <a:prstGeom prst="rect">
            <a:avLst/>
          </a:prstGeom>
          <a:noFill/>
          <a:ln>
            <a:noFill/>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Clr>
                <a:srgbClr val="333399"/>
              </a:buClr>
              <a:buSzPts val="300"/>
              <a:buFont typeface="Arial"/>
              <a:buNone/>
            </a:pPr>
            <a:r>
              <a:rPr b="1" i="0" lang="en-US" sz="1200" u="none" cap="none" strike="noStrike">
                <a:solidFill>
                  <a:srgbClr val="333399"/>
                </a:solidFill>
                <a:latin typeface="Arial"/>
                <a:ea typeface="Arial"/>
                <a:cs typeface="Arial"/>
                <a:sym typeface="Arial"/>
              </a:rPr>
              <a:t>NOAA Hurricane Forecast Improvement Project</a:t>
            </a:r>
            <a:r>
              <a:rPr b="0" i="0" lang="en-US" sz="1200" u="none" cap="none" strike="noStrike">
                <a:solidFill>
                  <a:srgbClr val="333399"/>
                </a:solidFill>
                <a:latin typeface="Arial"/>
                <a:ea typeface="Arial"/>
                <a:cs typeface="Arial"/>
                <a:sym typeface="Arial"/>
              </a:rPr>
              <a:t> </a:t>
            </a:r>
            <a:br>
              <a:rPr b="0" i="0" lang="en-US" sz="1200" u="none" cap="none" strike="noStrike">
                <a:solidFill>
                  <a:srgbClr val="333399"/>
                </a:solidFill>
                <a:latin typeface="Arial"/>
                <a:ea typeface="Arial"/>
                <a:cs typeface="Arial"/>
                <a:sym typeface="Arial"/>
              </a:rPr>
            </a:br>
            <a:r>
              <a:rPr b="0" i="0" lang="en-US" sz="1100" u="none" cap="none" strike="noStrike">
                <a:solidFill>
                  <a:srgbClr val="333399"/>
                </a:solidFill>
                <a:latin typeface="Arial"/>
                <a:ea typeface="Arial"/>
                <a:cs typeface="Arial"/>
                <a:sym typeface="Arial"/>
              </a:rPr>
              <a:t> </a:t>
            </a:r>
            <a:r>
              <a:rPr b="0" i="1" lang="en-US" sz="1100" u="none" cap="none" strike="noStrike">
                <a:solidFill>
                  <a:srgbClr val="333399"/>
                </a:solidFill>
                <a:latin typeface="Arial"/>
                <a:ea typeface="Arial"/>
                <a:cs typeface="Arial"/>
                <a:sym typeface="Arial"/>
              </a:rPr>
              <a:t>Meeting the Nation’s Needs</a:t>
            </a:r>
            <a:endParaRPr b="0" i="0" sz="1100" u="none" cap="none" strike="noStrike">
              <a:solidFill>
                <a:srgbClr val="000000"/>
              </a:solidFill>
              <a:latin typeface="Arial"/>
              <a:ea typeface="Arial"/>
              <a:cs typeface="Arial"/>
              <a:sym typeface="Arial"/>
            </a:endParaRPr>
          </a:p>
        </p:txBody>
      </p:sp>
      <p:pic>
        <p:nvPicPr>
          <p:cNvPr descr="Hurricane_Hunter" id="12" name="Google Shape;12;p1"/>
          <p:cNvPicPr preferRelativeResize="0"/>
          <p:nvPr/>
        </p:nvPicPr>
        <p:blipFill rotWithShape="1">
          <a:blip r:embed="rId3">
            <a:alphaModFix/>
          </a:blip>
          <a:srcRect b="0" l="0" r="0" t="0"/>
          <a:stretch/>
        </p:blipFill>
        <p:spPr>
          <a:xfrm>
            <a:off x="1739900" y="4800600"/>
            <a:ext cx="342900" cy="342900"/>
          </a:xfrm>
          <a:prstGeom prst="rect">
            <a:avLst/>
          </a:prstGeom>
          <a:noFill/>
          <a:ln>
            <a:noFill/>
          </a:ln>
          <a:effectLst>
            <a:outerShdw blurRad="63500" rotWithShape="0" algn="ctr" dir="2700000" dist="38099">
              <a:schemeClr val="lt1">
                <a:alpha val="71372"/>
              </a:schemeClr>
            </a:outerShdw>
          </a:effectLst>
        </p:spPr>
      </p:pic>
      <p:pic>
        <p:nvPicPr>
          <p:cNvPr descr="ivan4x4" id="13" name="Google Shape;13;p1"/>
          <p:cNvPicPr preferRelativeResize="0"/>
          <p:nvPr/>
        </p:nvPicPr>
        <p:blipFill rotWithShape="1">
          <a:blip r:embed="rId4">
            <a:alphaModFix/>
          </a:blip>
          <a:srcRect b="0" l="0" r="0" t="0"/>
          <a:stretch/>
        </p:blipFill>
        <p:spPr>
          <a:xfrm>
            <a:off x="1210685" y="4800600"/>
            <a:ext cx="342900" cy="342900"/>
          </a:xfrm>
          <a:prstGeom prst="rect">
            <a:avLst/>
          </a:prstGeom>
          <a:noFill/>
          <a:ln>
            <a:noFill/>
          </a:ln>
          <a:effectLst>
            <a:outerShdw blurRad="63500" rotWithShape="0" algn="ctr" dir="2700000" dist="38099">
              <a:schemeClr val="lt1">
                <a:alpha val="71372"/>
              </a:schemeClr>
            </a:outerShdw>
          </a:effectLst>
        </p:spPr>
      </p:pic>
      <p:sp>
        <p:nvSpPr>
          <p:cNvPr id="14" name="Google Shape;14;p1"/>
          <p:cNvSpPr txBox="1"/>
          <p:nvPr/>
        </p:nvSpPr>
        <p:spPr>
          <a:xfrm>
            <a:off x="7685088" y="4839894"/>
            <a:ext cx="1420800" cy="2535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400"/>
              <a:buFont typeface="Arial"/>
              <a:buNone/>
            </a:pPr>
            <a:fld id="{00000000-1234-1234-1234-123412341234}" type="slidenum">
              <a:rPr b="0" i="0" lang="en-US" sz="1600" u="none" cap="none" strike="noStrike">
                <a:solidFill>
                  <a:srgbClr val="000000"/>
                </a:solidFill>
                <a:latin typeface="Arial"/>
                <a:ea typeface="Arial"/>
                <a:cs typeface="Arial"/>
                <a:sym typeface="Arial"/>
              </a:rPr>
              <a:t>‹#›</a:t>
            </a:fld>
            <a:endParaRPr b="0" i="0" sz="1600" u="none" cap="none" strike="noStrike">
              <a:solidFill>
                <a:srgbClr val="000000"/>
              </a:solidFill>
              <a:latin typeface="Arial"/>
              <a:ea typeface="Arial"/>
              <a:cs typeface="Arial"/>
              <a:sym typeface="Arial"/>
            </a:endParaRPr>
          </a:p>
        </p:txBody>
      </p:sp>
      <p:pic>
        <p:nvPicPr>
          <p:cNvPr id="15" name="Google Shape;15;p1"/>
          <p:cNvPicPr preferRelativeResize="0"/>
          <p:nvPr/>
        </p:nvPicPr>
        <p:blipFill rotWithShape="1">
          <a:blip r:embed="rId5">
            <a:alphaModFix/>
          </a:blip>
          <a:srcRect b="0" l="0" r="0" t="0"/>
          <a:stretch/>
        </p:blipFill>
        <p:spPr>
          <a:xfrm>
            <a:off x="180025" y="93107"/>
            <a:ext cx="753927" cy="753927"/>
          </a:xfrm>
          <a:prstGeom prst="rect">
            <a:avLst/>
          </a:prstGeom>
          <a:noFill/>
          <a:ln>
            <a:noFill/>
          </a:ln>
        </p:spPr>
      </p:pic>
      <p:cxnSp>
        <p:nvCxnSpPr>
          <p:cNvPr id="16" name="Google Shape;16;p1"/>
          <p:cNvCxnSpPr/>
          <p:nvPr/>
        </p:nvCxnSpPr>
        <p:spPr>
          <a:xfrm>
            <a:off x="457201" y="946547"/>
            <a:ext cx="8094600" cy="0"/>
          </a:xfrm>
          <a:prstGeom prst="straightConnector1">
            <a:avLst/>
          </a:prstGeom>
          <a:noFill/>
          <a:ln cap="flat" cmpd="sng" w="38100">
            <a:solidFill>
              <a:srgbClr val="0070C0"/>
            </a:solidFill>
            <a:prstDash val="solid"/>
            <a:round/>
            <a:headEnd len="sm" w="sm" type="none"/>
            <a:tailEnd len="sm" w="sm" type="none"/>
          </a:ln>
        </p:spPr>
      </p:cxnSp>
      <p:pic>
        <p:nvPicPr>
          <p:cNvPr id="17" name="Google Shape;17;p1"/>
          <p:cNvPicPr preferRelativeResize="0"/>
          <p:nvPr/>
        </p:nvPicPr>
        <p:blipFill rotWithShape="1">
          <a:blip r:embed="rId6">
            <a:alphaModFix/>
          </a:blip>
          <a:srcRect b="0" l="0" r="0" t="0"/>
          <a:stretch/>
        </p:blipFill>
        <p:spPr>
          <a:xfrm>
            <a:off x="722619" y="4803172"/>
            <a:ext cx="301752" cy="340328"/>
          </a:xfrm>
          <a:prstGeom prst="rect">
            <a:avLst/>
          </a:prstGeom>
          <a:noFill/>
          <a:ln>
            <a:noFill/>
          </a:ln>
        </p:spPr>
      </p:pic>
      <p:pic>
        <p:nvPicPr>
          <p:cNvPr id="18" name="Google Shape;18;p1"/>
          <p:cNvPicPr preferRelativeResize="0"/>
          <p:nvPr/>
        </p:nvPicPr>
        <p:blipFill rotWithShape="1">
          <a:blip r:embed="rId7">
            <a:alphaModFix/>
          </a:blip>
          <a:srcRect b="0" l="0" r="0" t="0"/>
          <a:stretch/>
        </p:blipFill>
        <p:spPr>
          <a:xfrm>
            <a:off x="8178304" y="90821"/>
            <a:ext cx="746994" cy="75895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8"/>
    <p:sldLayoutId id="2147483649" r:id="rId9"/>
    <p:sldLayoutId id="2147483650" r:id="rId10"/>
    <p:sldLayoutId id="2147483651" r:id="rId11"/>
    <p:sldLayoutId id="2147483652" r:id="rId12"/>
    <p:sldLayoutId id="214748365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4.gif"/><Relationship Id="rId4" Type="http://schemas.openxmlformats.org/officeDocument/2006/relationships/image" Target="../media/image7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8.gif"/><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hyperlink" Target="https://sites.google.com/a/noaa.gov/tropical-roadmap/hom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7.jpg"/><Relationship Id="rId5" Type="http://schemas.openxmlformats.org/officeDocument/2006/relationships/image" Target="../media/image28.png"/><Relationship Id="rId6"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29.png"/><Relationship Id="rId5"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40" Type="http://schemas.openxmlformats.org/officeDocument/2006/relationships/image" Target="../media/image29.png"/><Relationship Id="rId20" Type="http://schemas.openxmlformats.org/officeDocument/2006/relationships/image" Target="../media/image48.jpg"/><Relationship Id="rId41" Type="http://schemas.openxmlformats.org/officeDocument/2006/relationships/image" Target="../media/image44.jpg"/><Relationship Id="rId22" Type="http://schemas.openxmlformats.org/officeDocument/2006/relationships/image" Target="../media/image59.png"/><Relationship Id="rId21" Type="http://schemas.openxmlformats.org/officeDocument/2006/relationships/image" Target="../media/image51.jpg"/><Relationship Id="rId24" Type="http://schemas.openxmlformats.org/officeDocument/2006/relationships/image" Target="../media/image70.png"/><Relationship Id="rId23"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jpg"/><Relationship Id="rId4" Type="http://schemas.openxmlformats.org/officeDocument/2006/relationships/image" Target="../media/image68.jpg"/><Relationship Id="rId9" Type="http://schemas.openxmlformats.org/officeDocument/2006/relationships/image" Target="../media/image35.png"/><Relationship Id="rId26" Type="http://schemas.openxmlformats.org/officeDocument/2006/relationships/image" Target="../media/image52.png"/><Relationship Id="rId25" Type="http://schemas.openxmlformats.org/officeDocument/2006/relationships/image" Target="../media/image53.jpg"/><Relationship Id="rId28" Type="http://schemas.openxmlformats.org/officeDocument/2006/relationships/image" Target="../media/image69.png"/><Relationship Id="rId27" Type="http://schemas.openxmlformats.org/officeDocument/2006/relationships/image" Target="../media/image54.jpg"/><Relationship Id="rId5" Type="http://schemas.openxmlformats.org/officeDocument/2006/relationships/image" Target="../media/image36.png"/><Relationship Id="rId6" Type="http://schemas.openxmlformats.org/officeDocument/2006/relationships/image" Target="../media/image77.png"/><Relationship Id="rId29" Type="http://schemas.openxmlformats.org/officeDocument/2006/relationships/image" Target="../media/image57.png"/><Relationship Id="rId7" Type="http://schemas.openxmlformats.org/officeDocument/2006/relationships/image" Target="../media/image32.png"/><Relationship Id="rId8" Type="http://schemas.openxmlformats.org/officeDocument/2006/relationships/image" Target="../media/image39.jpg"/><Relationship Id="rId31" Type="http://schemas.openxmlformats.org/officeDocument/2006/relationships/image" Target="../media/image56.png"/><Relationship Id="rId30" Type="http://schemas.openxmlformats.org/officeDocument/2006/relationships/image" Target="../media/image55.png"/><Relationship Id="rId11" Type="http://schemas.openxmlformats.org/officeDocument/2006/relationships/image" Target="../media/image41.png"/><Relationship Id="rId33" Type="http://schemas.openxmlformats.org/officeDocument/2006/relationships/image" Target="../media/image61.jpg"/><Relationship Id="rId10" Type="http://schemas.openxmlformats.org/officeDocument/2006/relationships/image" Target="../media/image31.png"/><Relationship Id="rId32" Type="http://schemas.openxmlformats.org/officeDocument/2006/relationships/image" Target="../media/image58.png"/><Relationship Id="rId13" Type="http://schemas.openxmlformats.org/officeDocument/2006/relationships/image" Target="../media/image40.png"/><Relationship Id="rId35" Type="http://schemas.openxmlformats.org/officeDocument/2006/relationships/image" Target="../media/image60.png"/><Relationship Id="rId12" Type="http://schemas.openxmlformats.org/officeDocument/2006/relationships/image" Target="../media/image38.png"/><Relationship Id="rId34" Type="http://schemas.openxmlformats.org/officeDocument/2006/relationships/image" Target="../media/image66.jpg"/><Relationship Id="rId15" Type="http://schemas.openxmlformats.org/officeDocument/2006/relationships/image" Target="../media/image45.png"/><Relationship Id="rId37" Type="http://schemas.openxmlformats.org/officeDocument/2006/relationships/image" Target="../media/image62.png"/><Relationship Id="rId14" Type="http://schemas.openxmlformats.org/officeDocument/2006/relationships/image" Target="../media/image42.jpg"/><Relationship Id="rId36" Type="http://schemas.openxmlformats.org/officeDocument/2006/relationships/image" Target="../media/image63.png"/><Relationship Id="rId17" Type="http://schemas.openxmlformats.org/officeDocument/2006/relationships/image" Target="../media/image46.jpg"/><Relationship Id="rId39" Type="http://schemas.openxmlformats.org/officeDocument/2006/relationships/image" Target="../media/image67.jpg"/><Relationship Id="rId16" Type="http://schemas.openxmlformats.org/officeDocument/2006/relationships/image" Target="../media/image43.png"/><Relationship Id="rId38" Type="http://schemas.openxmlformats.org/officeDocument/2006/relationships/image" Target="../media/image64.jpg"/><Relationship Id="rId19" Type="http://schemas.openxmlformats.org/officeDocument/2006/relationships/image" Target="../media/image47.png"/><Relationship Id="rId18"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hyperlink" Target="http://www.hfip.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0" Type="http://schemas.openxmlformats.org/officeDocument/2006/relationships/image" Target="../media/image15.jpg"/><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3.jpg"/><Relationship Id="rId9" Type="http://schemas.openxmlformats.org/officeDocument/2006/relationships/image" Target="../media/image14.jpg"/><Relationship Id="rId5" Type="http://schemas.openxmlformats.org/officeDocument/2006/relationships/image" Target="../media/image75.gif"/><Relationship Id="rId6" Type="http://schemas.openxmlformats.org/officeDocument/2006/relationships/image" Target="../media/image16.png"/><Relationship Id="rId7" Type="http://schemas.openxmlformats.org/officeDocument/2006/relationships/image" Target="../media/image12.png"/><Relationship Id="rId8" Type="http://schemas.openxmlformats.org/officeDocument/2006/relationships/image" Target="../media/image7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hfip.org/documents/HFIP_Strategic_Plan_20190625.pdf" TargetMode="External"/><Relationship Id="rId4" Type="http://schemas.openxmlformats.org/officeDocument/2006/relationships/hyperlink" Target="http://www.hfip.org/" TargetMode="External"/><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 name="Shape 37"/>
        <p:cNvGrpSpPr/>
        <p:nvPr/>
      </p:nvGrpSpPr>
      <p:grpSpPr>
        <a:xfrm>
          <a:off x="0" y="0"/>
          <a:ext cx="0" cy="0"/>
          <a:chOff x="0" y="0"/>
          <a:chExt cx="0" cy="0"/>
        </a:xfrm>
      </p:grpSpPr>
      <p:sp>
        <p:nvSpPr>
          <p:cNvPr id="38" name="Google Shape;38;p8"/>
          <p:cNvSpPr txBox="1"/>
          <p:nvPr>
            <p:ph type="ctrTitle"/>
          </p:nvPr>
        </p:nvSpPr>
        <p:spPr>
          <a:xfrm>
            <a:off x="0" y="991851"/>
            <a:ext cx="9144000" cy="1287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None/>
            </a:pPr>
            <a:r>
              <a:rPr b="1" lang="en-US" sz="2800">
                <a:solidFill>
                  <a:schemeClr val="dk1"/>
                </a:solidFill>
              </a:rPr>
              <a:t>Hurricane Forecast Improvement Program (HFIP):</a:t>
            </a:r>
            <a:endParaRPr b="1" sz="2800">
              <a:solidFill>
                <a:schemeClr val="dk1"/>
              </a:solidFill>
            </a:endParaRPr>
          </a:p>
          <a:p>
            <a:pPr indent="0" lvl="0" marL="0" rtl="0" algn="ctr">
              <a:lnSpc>
                <a:spcPct val="115000"/>
              </a:lnSpc>
              <a:spcBef>
                <a:spcPts val="0"/>
              </a:spcBef>
              <a:spcAft>
                <a:spcPts val="0"/>
              </a:spcAft>
              <a:buClr>
                <a:schemeClr val="dk1"/>
              </a:buClr>
              <a:buSzPts val="1100"/>
              <a:buNone/>
            </a:pPr>
            <a:r>
              <a:rPr b="1" lang="en-US" sz="2400">
                <a:solidFill>
                  <a:schemeClr val="dk1"/>
                </a:solidFill>
              </a:rPr>
              <a:t>Addressing Section 104 of the Weather Act</a:t>
            </a:r>
            <a:r>
              <a:rPr b="1" lang="en-US" sz="3200">
                <a:solidFill>
                  <a:schemeClr val="dk1"/>
                </a:solidFill>
              </a:rPr>
              <a:t> </a:t>
            </a:r>
            <a:endParaRPr b="0" i="0" sz="2800" u="none" cap="none" strike="noStrike">
              <a:solidFill>
                <a:schemeClr val="lt1"/>
              </a:solidFill>
              <a:latin typeface="Arial"/>
              <a:ea typeface="Arial"/>
              <a:cs typeface="Arial"/>
              <a:sym typeface="Arial"/>
            </a:endParaRPr>
          </a:p>
        </p:txBody>
      </p:sp>
      <p:pic>
        <p:nvPicPr>
          <p:cNvPr id="39" name="Google Shape;39;p8"/>
          <p:cNvPicPr preferRelativeResize="0"/>
          <p:nvPr/>
        </p:nvPicPr>
        <p:blipFill rotWithShape="1">
          <a:blip r:embed="rId3">
            <a:alphaModFix/>
          </a:blip>
          <a:srcRect b="0" l="0" r="0" t="0"/>
          <a:stretch/>
        </p:blipFill>
        <p:spPr>
          <a:xfrm>
            <a:off x="1038100" y="117569"/>
            <a:ext cx="6858002" cy="760810"/>
          </a:xfrm>
          <a:prstGeom prst="rect">
            <a:avLst/>
          </a:prstGeom>
          <a:noFill/>
          <a:ln>
            <a:noFill/>
          </a:ln>
        </p:spPr>
      </p:pic>
      <p:sp>
        <p:nvSpPr>
          <p:cNvPr id="40" name="Google Shape;40;p8"/>
          <p:cNvSpPr txBox="1"/>
          <p:nvPr/>
        </p:nvSpPr>
        <p:spPr>
          <a:xfrm>
            <a:off x="14028" y="4382996"/>
            <a:ext cx="9125100" cy="23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sz="1200"/>
              <a:t>July 7</a:t>
            </a:r>
            <a:r>
              <a:rPr b="1" i="0" lang="en-US" sz="1200" u="none" cap="none" strike="noStrike">
                <a:solidFill>
                  <a:srgbClr val="000000"/>
                </a:solidFill>
                <a:latin typeface="Arial"/>
                <a:ea typeface="Arial"/>
                <a:cs typeface="Arial"/>
                <a:sym typeface="Arial"/>
              </a:rPr>
              <a:t>, 2020</a:t>
            </a:r>
            <a:endParaRPr b="1" i="0" sz="1200" u="none" cap="none" strike="noStrike">
              <a:solidFill>
                <a:srgbClr val="000000"/>
              </a:solidFill>
              <a:latin typeface="Arial"/>
              <a:ea typeface="Arial"/>
              <a:cs typeface="Arial"/>
              <a:sym typeface="Arial"/>
            </a:endParaRPr>
          </a:p>
        </p:txBody>
      </p:sp>
      <p:sp>
        <p:nvSpPr>
          <p:cNvPr id="41" name="Google Shape;41;p8"/>
          <p:cNvSpPr txBox="1"/>
          <p:nvPr/>
        </p:nvSpPr>
        <p:spPr>
          <a:xfrm>
            <a:off x="0" y="2279450"/>
            <a:ext cx="9144000" cy="203669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Frank Marks (NOAA/AOML/HRD)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Edward Rappaport (NOAA/NWS/NHC)</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Dorothy Koch (NOAA/NWS/OSTI)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Sundararaman Gopalakrishnan (NOAA/AOML/HRD)</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Vijay Tallapragada (NOAA/NWS/EMC)</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17"/>
          <p:cNvSpPr/>
          <p:nvPr/>
        </p:nvSpPr>
        <p:spPr>
          <a:xfrm>
            <a:off x="457201" y="946547"/>
            <a:ext cx="8094980" cy="0"/>
          </a:xfrm>
          <a:custGeom>
            <a:rect b="b" l="l" r="r" t="t"/>
            <a:pathLst>
              <a:path extrusionOk="0" h="120000" w="8094980">
                <a:moveTo>
                  <a:pt x="0" y="0"/>
                </a:moveTo>
                <a:lnTo>
                  <a:pt x="8094600" y="0"/>
                </a:lnTo>
              </a:path>
            </a:pathLst>
          </a:custGeom>
          <a:noFill/>
          <a:ln cap="flat" cmpd="sng" w="38100">
            <a:solidFill>
              <a:srgbClr val="0070C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 name="Google Shape;153;p17"/>
          <p:cNvSpPr txBox="1"/>
          <p:nvPr/>
        </p:nvSpPr>
        <p:spPr>
          <a:xfrm>
            <a:off x="528303" y="1013913"/>
            <a:ext cx="8392859" cy="3673348"/>
          </a:xfrm>
          <a:prstGeom prst="rect">
            <a:avLst/>
          </a:prstGeom>
          <a:noFill/>
          <a:ln>
            <a:noFill/>
          </a:ln>
        </p:spPr>
        <p:txBody>
          <a:bodyPr anchorCtr="0" anchor="t" bIns="0" lIns="0" spcFirstLastPara="1" rIns="0" wrap="square" tIns="0">
            <a:noAutofit/>
          </a:bodyPr>
          <a:lstStyle/>
          <a:p>
            <a:pPr indent="-330200" lvl="0" marL="393700" marR="189865" rtl="0" algn="l">
              <a:lnSpc>
                <a:spcPct val="100000"/>
              </a:lnSpc>
              <a:spcBef>
                <a:spcPts val="0"/>
              </a:spcBef>
              <a:spcAft>
                <a:spcPts val="0"/>
              </a:spcAft>
              <a:buClr>
                <a:srgbClr val="0000FF"/>
              </a:buClr>
              <a:buSzPts val="2400"/>
              <a:buFont typeface="Arial"/>
              <a:buAutoNum type="arabicPeriod"/>
            </a:pPr>
            <a:r>
              <a:rPr b="0" i="0" lang="en-US" sz="2400" u="none" cap="none" strike="noStrike">
                <a:solidFill>
                  <a:srgbClr val="0000FF"/>
                </a:solidFill>
                <a:latin typeface="Arial"/>
                <a:ea typeface="Arial"/>
                <a:cs typeface="Arial"/>
                <a:sym typeface="Arial"/>
              </a:rPr>
              <a:t>Advance an operational Hurricane Analysis &amp; Forecast System (HAFS)</a:t>
            </a:r>
            <a:endParaRPr b="0" i="0" sz="2400" u="none" cap="none" strike="noStrike">
              <a:solidFill>
                <a:srgbClr val="0000FF"/>
              </a:solidFill>
              <a:latin typeface="Arial"/>
              <a:ea typeface="Arial"/>
              <a:cs typeface="Arial"/>
              <a:sym typeface="Arial"/>
            </a:endParaRPr>
          </a:p>
          <a:p>
            <a:pPr indent="-330200" lvl="0" marL="393700" marR="189865" rtl="0" algn="l">
              <a:lnSpc>
                <a:spcPct val="100000"/>
              </a:lnSpc>
              <a:spcBef>
                <a:spcPts val="120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Improve probabilistic guidance</a:t>
            </a:r>
            <a:endParaRPr b="0" i="0" sz="2400" u="none" cap="none" strike="noStrike">
              <a:solidFill>
                <a:srgbClr val="000000"/>
              </a:solidFill>
              <a:latin typeface="Arial"/>
              <a:ea typeface="Arial"/>
              <a:cs typeface="Arial"/>
              <a:sym typeface="Arial"/>
            </a:endParaRPr>
          </a:p>
          <a:p>
            <a:pPr indent="-330200" lvl="0" marL="393700" marR="189865" rtl="0" algn="l">
              <a:lnSpc>
                <a:spcPct val="100000"/>
              </a:lnSpc>
              <a:spcBef>
                <a:spcPts val="120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Enhance communication of risk and uncertainty</a:t>
            </a:r>
            <a:endParaRPr b="0" i="0" sz="2400" u="none" cap="none" strike="noStrike">
              <a:solidFill>
                <a:srgbClr val="000000"/>
              </a:solidFill>
              <a:latin typeface="Arial"/>
              <a:ea typeface="Arial"/>
              <a:cs typeface="Arial"/>
              <a:sym typeface="Arial"/>
            </a:endParaRPr>
          </a:p>
          <a:p>
            <a:pPr indent="-330200" lvl="0" marL="393700" marR="189865" rtl="0" algn="l">
              <a:lnSpc>
                <a:spcPct val="100000"/>
              </a:lnSpc>
              <a:spcBef>
                <a:spcPts val="120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Support dedicated high performance computing allocation</a:t>
            </a:r>
            <a:endParaRPr b="0" i="0" sz="2400" u="none" cap="none" strike="noStrike">
              <a:solidFill>
                <a:srgbClr val="000000"/>
              </a:solidFill>
              <a:latin typeface="Arial"/>
              <a:ea typeface="Arial"/>
              <a:cs typeface="Arial"/>
              <a:sym typeface="Arial"/>
            </a:endParaRPr>
          </a:p>
          <a:p>
            <a:pPr indent="-330200" lvl="0" marL="393700" marR="189865" rtl="0" algn="l">
              <a:lnSpc>
                <a:spcPct val="100000"/>
              </a:lnSpc>
              <a:spcBef>
                <a:spcPts val="120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R2O Enhancement</a:t>
            </a:r>
            <a:endParaRPr b="0" i="0" sz="2400" u="none" cap="none" strike="noStrike">
              <a:solidFill>
                <a:srgbClr val="000000"/>
              </a:solidFill>
              <a:latin typeface="Arial"/>
              <a:ea typeface="Arial"/>
              <a:cs typeface="Arial"/>
              <a:sym typeface="Arial"/>
            </a:endParaRPr>
          </a:p>
          <a:p>
            <a:pPr indent="-330200" lvl="0" marL="393700" marR="189865" rtl="0" algn="l">
              <a:lnSpc>
                <a:spcPct val="100000"/>
              </a:lnSpc>
              <a:spcBef>
                <a:spcPts val="1200"/>
              </a:spcBef>
              <a:spcAft>
                <a:spcPts val="0"/>
              </a:spcAft>
              <a:buClr>
                <a:schemeClr val="dk1"/>
              </a:buClr>
              <a:buSzPts val="2400"/>
              <a:buFont typeface="Arial"/>
              <a:buAutoNum type="arabicPeriod"/>
            </a:pPr>
            <a:r>
              <a:rPr b="0" i="0" lang="en-US" sz="2400" u="none" cap="none" strike="noStrike">
                <a:solidFill>
                  <a:schemeClr val="dk1"/>
                </a:solidFill>
                <a:latin typeface="Arial"/>
                <a:ea typeface="Arial"/>
                <a:cs typeface="Arial"/>
                <a:sym typeface="Arial"/>
              </a:rPr>
              <a:t>Broaden expertise &amp; expand interaction with external community</a:t>
            </a:r>
            <a:endParaRPr b="0" i="0" sz="2400" u="none" cap="none" strike="noStrike">
              <a:solidFill>
                <a:schemeClr val="dk1"/>
              </a:solidFill>
              <a:latin typeface="Arial"/>
              <a:ea typeface="Arial"/>
              <a:cs typeface="Arial"/>
              <a:sym typeface="Arial"/>
            </a:endParaRPr>
          </a:p>
        </p:txBody>
      </p:sp>
      <p:sp>
        <p:nvSpPr>
          <p:cNvPr id="154" name="Google Shape;154;p17"/>
          <p:cNvSpPr txBox="1"/>
          <p:nvPr>
            <p:ph type="title"/>
          </p:nvPr>
        </p:nvSpPr>
        <p:spPr>
          <a:xfrm>
            <a:off x="1193800" y="293385"/>
            <a:ext cx="6756300" cy="392400"/>
          </a:xfrm>
          <a:prstGeom prst="rect">
            <a:avLst/>
          </a:prstGeom>
          <a:noFill/>
          <a:ln>
            <a:noFill/>
          </a:ln>
        </p:spPr>
        <p:txBody>
          <a:bodyPr anchorCtr="0" anchor="t" bIns="0" lIns="0" spcFirstLastPara="1" rIns="0" wrap="square" tIns="0">
            <a:noAutofit/>
          </a:bodyPr>
          <a:lstStyle/>
          <a:p>
            <a:pPr indent="0" lvl="0" marL="0" marR="0" rtl="0" algn="ctr">
              <a:lnSpc>
                <a:spcPct val="85000"/>
              </a:lnSpc>
              <a:spcBef>
                <a:spcPts val="0"/>
              </a:spcBef>
              <a:spcAft>
                <a:spcPts val="0"/>
              </a:spcAft>
              <a:buClr>
                <a:schemeClr val="dk1"/>
              </a:buClr>
              <a:buSzPts val="1200"/>
              <a:buFont typeface="Calibri"/>
              <a:buNone/>
            </a:pPr>
            <a:r>
              <a:rPr b="1" lang="en-US" sz="4000">
                <a:solidFill>
                  <a:schemeClr val="dk1"/>
                </a:solidFill>
              </a:rPr>
              <a:t>Key HFIP Strategies </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18"/>
          <p:cNvSpPr txBox="1"/>
          <p:nvPr>
            <p:ph type="title"/>
          </p:nvPr>
        </p:nvSpPr>
        <p:spPr>
          <a:xfrm>
            <a:off x="867550" y="0"/>
            <a:ext cx="7133495" cy="925737"/>
          </a:xfrm>
          <a:prstGeom prst="rect">
            <a:avLst/>
          </a:prstGeom>
          <a:noFill/>
          <a:ln>
            <a:noFill/>
          </a:ln>
        </p:spPr>
        <p:txBody>
          <a:bodyPr anchorCtr="0" anchor="b" bIns="68550" lIns="68550" spcFirstLastPara="1" rIns="68550" wrap="square" tIns="68550">
            <a:noAutofit/>
          </a:bodyPr>
          <a:lstStyle/>
          <a:p>
            <a:pPr indent="0" lvl="0" marL="0" rtl="0" algn="ctr">
              <a:lnSpc>
                <a:spcPct val="100000"/>
              </a:lnSpc>
              <a:spcBef>
                <a:spcPts val="0"/>
              </a:spcBef>
              <a:spcAft>
                <a:spcPts val="0"/>
              </a:spcAft>
              <a:buSzPts val="5400"/>
              <a:buNone/>
            </a:pPr>
            <a:r>
              <a:rPr b="1" lang="en-US" sz="3600">
                <a:solidFill>
                  <a:schemeClr val="dk1"/>
                </a:solidFill>
                <a:latin typeface="Arial"/>
                <a:ea typeface="Arial"/>
                <a:cs typeface="Arial"/>
                <a:sym typeface="Arial"/>
              </a:rPr>
              <a:t>Key Strategies: HAFS</a:t>
            </a:r>
            <a:br>
              <a:rPr lang="en-US" sz="3600">
                <a:solidFill>
                  <a:schemeClr val="dk1"/>
                </a:solidFill>
                <a:latin typeface="Arial"/>
                <a:ea typeface="Arial"/>
                <a:cs typeface="Arial"/>
                <a:sym typeface="Arial"/>
              </a:rPr>
            </a:br>
            <a:r>
              <a:rPr lang="en-US" sz="2400">
                <a:solidFill>
                  <a:schemeClr val="dk1"/>
                </a:solidFill>
              </a:rPr>
              <a:t>Global to regional Model R&amp;D</a:t>
            </a:r>
            <a:endParaRPr/>
          </a:p>
        </p:txBody>
      </p:sp>
      <p:pic>
        <p:nvPicPr>
          <p:cNvPr id="161" name="Google Shape;161;p18"/>
          <p:cNvPicPr preferRelativeResize="0"/>
          <p:nvPr/>
        </p:nvPicPr>
        <p:blipFill rotWithShape="1">
          <a:blip r:embed="rId3">
            <a:alphaModFix/>
          </a:blip>
          <a:srcRect b="0" l="0" r="0" t="0"/>
          <a:stretch/>
        </p:blipFill>
        <p:spPr>
          <a:xfrm>
            <a:off x="3455900" y="2210548"/>
            <a:ext cx="5232827" cy="2570852"/>
          </a:xfrm>
          <a:prstGeom prst="rect">
            <a:avLst/>
          </a:prstGeom>
          <a:noFill/>
          <a:ln>
            <a:noFill/>
          </a:ln>
        </p:spPr>
      </p:pic>
      <p:pic>
        <p:nvPicPr>
          <p:cNvPr id="162" name="Google Shape;162;p18"/>
          <p:cNvPicPr preferRelativeResize="0"/>
          <p:nvPr/>
        </p:nvPicPr>
        <p:blipFill rotWithShape="1">
          <a:blip r:embed="rId4">
            <a:alphaModFix/>
          </a:blip>
          <a:srcRect b="0" l="0" r="0" t="0"/>
          <a:stretch/>
        </p:blipFill>
        <p:spPr>
          <a:xfrm>
            <a:off x="819250" y="993150"/>
            <a:ext cx="2106726" cy="1757025"/>
          </a:xfrm>
          <a:prstGeom prst="rect">
            <a:avLst/>
          </a:prstGeom>
          <a:noFill/>
          <a:ln>
            <a:noFill/>
          </a:ln>
        </p:spPr>
      </p:pic>
      <p:sp>
        <p:nvSpPr>
          <p:cNvPr id="163" name="Google Shape;163;p18"/>
          <p:cNvSpPr txBox="1"/>
          <p:nvPr/>
        </p:nvSpPr>
        <p:spPr>
          <a:xfrm>
            <a:off x="3273398" y="1075765"/>
            <a:ext cx="5232827" cy="1123585"/>
          </a:xfrm>
          <a:prstGeom prst="rect">
            <a:avLst/>
          </a:prstGeom>
          <a:noFill/>
          <a:ln>
            <a:noFill/>
          </a:ln>
        </p:spPr>
        <p:txBody>
          <a:bodyPr anchorCtr="0" anchor="t" bIns="34275" lIns="68550" spcFirstLastPara="1" rIns="68550" wrap="square" tIns="34275">
            <a:noAutofit/>
          </a:bodyPr>
          <a:lstStyle/>
          <a:p>
            <a:pPr indent="-223837" lvl="0" marL="342900" marR="0" rtl="0" algn="l">
              <a:lnSpc>
                <a:spcPct val="100000"/>
              </a:lnSpc>
              <a:spcBef>
                <a:spcPts val="0"/>
              </a:spcBef>
              <a:spcAft>
                <a:spcPts val="0"/>
              </a:spcAft>
              <a:buClr>
                <a:srgbClr val="000000"/>
              </a:buClr>
              <a:buSzPts val="1100"/>
              <a:buFont typeface="Arial"/>
              <a:buChar char="●"/>
            </a:pPr>
            <a:r>
              <a:rPr b="0" i="0" lang="en-US" sz="1800" u="none" cap="none" strike="noStrike">
                <a:solidFill>
                  <a:srgbClr val="000000"/>
                </a:solidFill>
                <a:latin typeface="Arial"/>
                <a:ea typeface="Arial"/>
                <a:cs typeface="Arial"/>
                <a:sym typeface="Arial"/>
              </a:rPr>
              <a:t>HFIP worked tirelessly to advance hurricane forecasting through HWRF since 2009</a:t>
            </a:r>
            <a:endParaRPr b="0" i="0" sz="1800" u="none" cap="none" strike="noStrike">
              <a:solidFill>
                <a:srgbClr val="000000"/>
              </a:solidFill>
              <a:latin typeface="Arial"/>
              <a:ea typeface="Arial"/>
              <a:cs typeface="Arial"/>
              <a:sym typeface="Arial"/>
            </a:endParaRPr>
          </a:p>
          <a:p>
            <a:pPr indent="-223837" lvl="0" marL="342900" marR="0" rtl="0" algn="l">
              <a:lnSpc>
                <a:spcPct val="100000"/>
              </a:lnSpc>
              <a:spcBef>
                <a:spcPts val="0"/>
              </a:spcBef>
              <a:spcAft>
                <a:spcPts val="0"/>
              </a:spcAft>
              <a:buClr>
                <a:srgbClr val="000000"/>
              </a:buClr>
              <a:buSzPts val="1100"/>
              <a:buFont typeface="Arial"/>
              <a:buChar char="●"/>
            </a:pPr>
            <a:r>
              <a:rPr b="0" i="0" lang="en-US" sz="1800" u="none" cap="none" strike="noStrike">
                <a:solidFill>
                  <a:srgbClr val="000000"/>
                </a:solidFill>
                <a:latin typeface="Arial"/>
                <a:ea typeface="Arial"/>
                <a:cs typeface="Arial"/>
                <a:sym typeface="Arial"/>
              </a:rPr>
              <a:t>HWRF propelled hurricane model intensity guidance forward</a:t>
            </a:r>
            <a:endParaRPr b="0" i="0" sz="1800" u="none" cap="none" strike="noStrike">
              <a:solidFill>
                <a:srgbClr val="000000"/>
              </a:solidFill>
              <a:latin typeface="Arial"/>
              <a:ea typeface="Arial"/>
              <a:cs typeface="Arial"/>
              <a:sym typeface="Arial"/>
            </a:endParaRPr>
          </a:p>
        </p:txBody>
      </p:sp>
      <p:sp>
        <p:nvSpPr>
          <p:cNvPr id="164" name="Google Shape;164;p18"/>
          <p:cNvSpPr txBox="1"/>
          <p:nvPr/>
        </p:nvSpPr>
        <p:spPr>
          <a:xfrm>
            <a:off x="614724" y="2750176"/>
            <a:ext cx="2658674" cy="1878075"/>
          </a:xfrm>
          <a:prstGeom prst="rect">
            <a:avLst/>
          </a:prstGeom>
          <a:noFill/>
          <a:ln>
            <a:noFill/>
          </a:ln>
        </p:spPr>
        <p:txBody>
          <a:bodyPr anchorCtr="0" anchor="t" bIns="34275" lIns="68550" spcFirstLastPara="1" rIns="68550" wrap="square" tIns="34275">
            <a:noAutofit/>
          </a:bodyPr>
          <a:lstStyle/>
          <a:p>
            <a:pPr indent="-257175" lvl="0" marL="257175" marR="0" rtl="0" algn="l">
              <a:lnSpc>
                <a:spcPct val="100000"/>
              </a:lnSpc>
              <a:spcBef>
                <a:spcPts val="0"/>
              </a:spcBef>
              <a:spcAft>
                <a:spcPts val="0"/>
              </a:spcAft>
              <a:buClr>
                <a:srgbClr val="000000"/>
              </a:buClr>
              <a:buSzPts val="2000"/>
              <a:buFont typeface="Arial"/>
              <a:buChar char="•"/>
            </a:pPr>
            <a:r>
              <a:rPr b="0" i="0" lang="en-US" sz="1800" u="none" cap="none" strike="noStrike">
                <a:solidFill>
                  <a:srgbClr val="000000"/>
                </a:solidFill>
                <a:latin typeface="Arial"/>
                <a:ea typeface="Arial"/>
                <a:cs typeface="Arial"/>
                <a:sym typeface="Arial"/>
              </a:rPr>
              <a:t>Basin-scale HWRF enabled storm-storm and land-storm interactions &amp; provides basis for moving nest in HAFS</a:t>
            </a:r>
            <a:endParaRPr b="0" i="0" sz="1200" u="none" cap="none" strike="noStrike">
              <a:solidFill>
                <a:srgbClr val="000000"/>
              </a:solidFill>
              <a:latin typeface="Arial"/>
              <a:ea typeface="Arial"/>
              <a:cs typeface="Arial"/>
              <a:sym typeface="Arial"/>
            </a:endParaRPr>
          </a:p>
        </p:txBody>
      </p:sp>
      <p:cxnSp>
        <p:nvCxnSpPr>
          <p:cNvPr id="165" name="Google Shape;165;p18"/>
          <p:cNvCxnSpPr/>
          <p:nvPr/>
        </p:nvCxnSpPr>
        <p:spPr>
          <a:xfrm>
            <a:off x="2710585" y="2312894"/>
            <a:ext cx="1204306" cy="518334"/>
          </a:xfrm>
          <a:prstGeom prst="straightConnector1">
            <a:avLst/>
          </a:prstGeom>
          <a:noFill/>
          <a:ln cap="flat" cmpd="sng" w="76200">
            <a:solidFill>
              <a:srgbClr val="FD0DFB"/>
            </a:solidFill>
            <a:prstDash val="solid"/>
            <a:round/>
            <a:headEnd len="sm" w="sm" type="none"/>
            <a:tailEnd len="med" w="med" type="triangle"/>
          </a:ln>
          <a:effectLst>
            <a:outerShdw blurRad="40000" rotWithShape="0" dir="5400000" dist="20000">
              <a:srgbClr val="000000">
                <a:alpha val="36470"/>
              </a:srgbClr>
            </a:outerShdw>
          </a:effectLst>
        </p:spPr>
      </p:cxnSp>
      <p:sp>
        <p:nvSpPr>
          <p:cNvPr id="166" name="Google Shape;166;p18"/>
          <p:cNvSpPr txBox="1"/>
          <p:nvPr/>
        </p:nvSpPr>
        <p:spPr>
          <a:xfrm>
            <a:off x="6623637" y="4877069"/>
            <a:ext cx="2184828" cy="26643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1" lang="en-US" sz="800" u="none" cap="none" strike="noStrike">
                <a:solidFill>
                  <a:srgbClr val="000000"/>
                </a:solidFill>
                <a:latin typeface="Arial"/>
                <a:ea typeface="Arial"/>
                <a:cs typeface="Arial"/>
                <a:sym typeface="Arial"/>
              </a:rPr>
              <a:t>Figure Courtesy: Gopal (AOML)</a:t>
            </a:r>
            <a:endParaRPr b="1" i="1" sz="8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19"/>
          <p:cNvPicPr preferRelativeResize="0"/>
          <p:nvPr/>
        </p:nvPicPr>
        <p:blipFill rotWithShape="1">
          <a:blip r:embed="rId3">
            <a:alphaModFix/>
          </a:blip>
          <a:srcRect b="0" l="0" r="0" t="0"/>
          <a:stretch/>
        </p:blipFill>
        <p:spPr>
          <a:xfrm>
            <a:off x="960056" y="118907"/>
            <a:ext cx="7085127" cy="5240511"/>
          </a:xfrm>
          <a:prstGeom prst="rect">
            <a:avLst/>
          </a:prstGeom>
          <a:noFill/>
          <a:ln>
            <a:noFill/>
          </a:ln>
        </p:spPr>
      </p:pic>
      <p:sp>
        <p:nvSpPr>
          <p:cNvPr id="173" name="Google Shape;173;p19"/>
          <p:cNvSpPr txBox="1"/>
          <p:nvPr/>
        </p:nvSpPr>
        <p:spPr>
          <a:xfrm>
            <a:off x="2266269" y="4471939"/>
            <a:ext cx="4472700" cy="31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1" i="0" lang="en-US" sz="1050" u="none" cap="none" strike="noStrike">
                <a:solidFill>
                  <a:srgbClr val="FF0000"/>
                </a:solidFill>
                <a:latin typeface="Arial"/>
                <a:ea typeface="Arial"/>
                <a:cs typeface="Arial"/>
                <a:sym typeface="Arial"/>
              </a:rPr>
              <a:t>06L: Florence; 08L: Helene; 09L: Isaac; 17E: Olivia; 26W: Mangkhut</a:t>
            </a:r>
            <a:endParaRPr b="1" i="0" sz="1050" u="none" cap="none" strike="noStrike">
              <a:solidFill>
                <a:srgbClr val="FF0000"/>
              </a:solidFill>
              <a:latin typeface="Arial"/>
              <a:ea typeface="Arial"/>
              <a:cs typeface="Arial"/>
              <a:sym typeface="Arial"/>
            </a:endParaRPr>
          </a:p>
        </p:txBody>
      </p:sp>
      <p:cxnSp>
        <p:nvCxnSpPr>
          <p:cNvPr id="174" name="Google Shape;174;p19"/>
          <p:cNvCxnSpPr/>
          <p:nvPr/>
        </p:nvCxnSpPr>
        <p:spPr>
          <a:xfrm>
            <a:off x="457201" y="946547"/>
            <a:ext cx="8094600" cy="0"/>
          </a:xfrm>
          <a:prstGeom prst="straightConnector1">
            <a:avLst/>
          </a:prstGeom>
          <a:noFill/>
          <a:ln cap="flat" cmpd="sng" w="38100">
            <a:solidFill>
              <a:srgbClr val="0070C0"/>
            </a:solidFill>
            <a:prstDash val="solid"/>
            <a:round/>
            <a:headEnd len="sm" w="sm" type="none"/>
            <a:tailEnd len="sm" w="sm" type="none"/>
          </a:ln>
        </p:spPr>
      </p:cxnSp>
      <p:sp>
        <p:nvSpPr>
          <p:cNvPr id="175" name="Google Shape;175;p19"/>
          <p:cNvSpPr txBox="1"/>
          <p:nvPr/>
        </p:nvSpPr>
        <p:spPr>
          <a:xfrm>
            <a:off x="6623637" y="4877069"/>
            <a:ext cx="2184828" cy="26643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1" lang="en-US" sz="800" u="none" cap="none" strike="noStrike">
                <a:solidFill>
                  <a:srgbClr val="000000"/>
                </a:solidFill>
                <a:latin typeface="Arial"/>
                <a:ea typeface="Arial"/>
                <a:cs typeface="Arial"/>
                <a:sym typeface="Arial"/>
              </a:rPr>
              <a:t>Figure Courtesy: Bill Ramstrom (AOML)</a:t>
            </a:r>
            <a:endParaRPr b="1" i="1" sz="800" u="none" cap="none" strike="noStrike">
              <a:solidFill>
                <a:srgbClr val="000000"/>
              </a:solidFill>
              <a:latin typeface="Arial"/>
              <a:ea typeface="Arial"/>
              <a:cs typeface="Arial"/>
              <a:sym typeface="Arial"/>
            </a:endParaRPr>
          </a:p>
        </p:txBody>
      </p:sp>
      <p:sp>
        <p:nvSpPr>
          <p:cNvPr id="176" name="Google Shape;176;p19"/>
          <p:cNvSpPr txBox="1"/>
          <p:nvPr>
            <p:ph type="title"/>
          </p:nvPr>
        </p:nvSpPr>
        <p:spPr>
          <a:xfrm>
            <a:off x="867550" y="0"/>
            <a:ext cx="7133495" cy="925737"/>
          </a:xfrm>
          <a:prstGeom prst="rect">
            <a:avLst/>
          </a:prstGeom>
          <a:noFill/>
          <a:ln>
            <a:noFill/>
          </a:ln>
        </p:spPr>
        <p:txBody>
          <a:bodyPr anchorCtr="0" anchor="b" bIns="68550" lIns="68550" spcFirstLastPara="1" rIns="68550" wrap="square" tIns="68550">
            <a:noAutofit/>
          </a:bodyPr>
          <a:lstStyle/>
          <a:p>
            <a:pPr indent="0" lvl="0" marL="0" rtl="0" algn="ctr">
              <a:lnSpc>
                <a:spcPct val="100000"/>
              </a:lnSpc>
              <a:spcBef>
                <a:spcPts val="0"/>
              </a:spcBef>
              <a:spcAft>
                <a:spcPts val="0"/>
              </a:spcAft>
              <a:buSzPts val="5400"/>
              <a:buNone/>
            </a:pPr>
            <a:r>
              <a:rPr b="1" lang="en-US" sz="3600">
                <a:solidFill>
                  <a:schemeClr val="dk1"/>
                </a:solidFill>
              </a:rPr>
              <a:t>Development of HAFS:</a:t>
            </a:r>
            <a:br>
              <a:rPr lang="en-US" sz="3600">
                <a:solidFill>
                  <a:schemeClr val="dk1"/>
                </a:solidFill>
              </a:rPr>
            </a:br>
            <a:r>
              <a:rPr lang="en-US" sz="2400">
                <a:solidFill>
                  <a:schemeClr val="dk1"/>
                </a:solidFill>
              </a:rPr>
              <a:t>Global to regional Model R&amp;D in UFS</a:t>
            </a:r>
            <a:endParaRPr/>
          </a:p>
        </p:txBody>
      </p:sp>
      <p:pic>
        <p:nvPicPr>
          <p:cNvPr id="177" name="Google Shape;177;p19"/>
          <p:cNvPicPr preferRelativeResize="0"/>
          <p:nvPr/>
        </p:nvPicPr>
        <p:blipFill rotWithShape="1">
          <a:blip r:embed="rId4">
            <a:alphaModFix/>
          </a:blip>
          <a:srcRect b="0" l="0" r="0" t="0"/>
          <a:stretch/>
        </p:blipFill>
        <p:spPr>
          <a:xfrm>
            <a:off x="4197812" y="967374"/>
            <a:ext cx="609600" cy="612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0"/>
          <p:cNvSpPr txBox="1"/>
          <p:nvPr>
            <p:ph type="title"/>
          </p:nvPr>
        </p:nvSpPr>
        <p:spPr>
          <a:xfrm>
            <a:off x="449948" y="4068250"/>
            <a:ext cx="2956200" cy="701100"/>
          </a:xfrm>
          <a:prstGeom prst="rect">
            <a:avLst/>
          </a:prstGeom>
          <a:solidFill>
            <a:srgbClr val="182C4C"/>
          </a:solidFill>
          <a:ln>
            <a:noFill/>
          </a:ln>
        </p:spPr>
        <p:txBody>
          <a:bodyPr anchorCtr="0" anchor="ctr" bIns="34275" lIns="68550" spcFirstLastPara="1" rIns="68550" wrap="square" tIns="34275">
            <a:noAutofit/>
          </a:bodyPr>
          <a:lstStyle/>
          <a:p>
            <a:pPr indent="0" lvl="0" marL="0" rtl="0" algn="l">
              <a:lnSpc>
                <a:spcPct val="90000"/>
              </a:lnSpc>
              <a:spcBef>
                <a:spcPts val="0"/>
              </a:spcBef>
              <a:spcAft>
                <a:spcPts val="0"/>
              </a:spcAft>
              <a:buSzPts val="4000"/>
              <a:buNone/>
            </a:pPr>
            <a:r>
              <a:rPr b="1" lang="en-US" sz="1650"/>
              <a:t>Tropical Timeline: </a:t>
            </a:r>
            <a:endParaRPr b="1" sz="1650"/>
          </a:p>
          <a:p>
            <a:pPr indent="0" lvl="0" marL="0" rtl="0" algn="l">
              <a:lnSpc>
                <a:spcPct val="90000"/>
              </a:lnSpc>
              <a:spcBef>
                <a:spcPts val="0"/>
              </a:spcBef>
              <a:spcAft>
                <a:spcPts val="0"/>
              </a:spcAft>
              <a:buSzPts val="4000"/>
              <a:buNone/>
            </a:pPr>
            <a:r>
              <a:rPr b="1" lang="en-US" sz="1500"/>
              <a:t>Hurricane Threats and Impacts </a:t>
            </a:r>
            <a:endParaRPr b="1" i="1" sz="1425"/>
          </a:p>
        </p:txBody>
      </p:sp>
      <p:pic>
        <p:nvPicPr>
          <p:cNvPr id="184" name="Google Shape;184;p20"/>
          <p:cNvPicPr preferRelativeResize="0"/>
          <p:nvPr/>
        </p:nvPicPr>
        <p:blipFill rotWithShape="1">
          <a:blip r:embed="rId3">
            <a:alphaModFix/>
          </a:blip>
          <a:srcRect b="0" l="0" r="0" t="0"/>
          <a:stretch/>
        </p:blipFill>
        <p:spPr>
          <a:xfrm>
            <a:off x="273212" y="979311"/>
            <a:ext cx="2268824" cy="3088949"/>
          </a:xfrm>
          <a:prstGeom prst="rect">
            <a:avLst/>
          </a:prstGeom>
          <a:noFill/>
          <a:ln>
            <a:noFill/>
          </a:ln>
        </p:spPr>
      </p:pic>
      <p:pic>
        <p:nvPicPr>
          <p:cNvPr id="185" name="Google Shape;185;p20"/>
          <p:cNvPicPr preferRelativeResize="0"/>
          <p:nvPr/>
        </p:nvPicPr>
        <p:blipFill rotWithShape="1">
          <a:blip r:embed="rId4">
            <a:alphaModFix/>
          </a:blip>
          <a:srcRect b="0" l="0" r="0" t="0"/>
          <a:stretch/>
        </p:blipFill>
        <p:spPr>
          <a:xfrm>
            <a:off x="2388076" y="1256204"/>
            <a:ext cx="2268825" cy="3091754"/>
          </a:xfrm>
          <a:prstGeom prst="rect">
            <a:avLst/>
          </a:prstGeom>
          <a:noFill/>
          <a:ln>
            <a:noFill/>
          </a:ln>
        </p:spPr>
      </p:pic>
      <p:pic>
        <p:nvPicPr>
          <p:cNvPr id="186" name="Google Shape;186;p20"/>
          <p:cNvPicPr preferRelativeResize="0"/>
          <p:nvPr/>
        </p:nvPicPr>
        <p:blipFill rotWithShape="1">
          <a:blip r:embed="rId5">
            <a:alphaModFix/>
          </a:blip>
          <a:srcRect b="0" l="0" r="0" t="0"/>
          <a:stretch/>
        </p:blipFill>
        <p:spPr>
          <a:xfrm>
            <a:off x="4475645" y="1522248"/>
            <a:ext cx="2268824" cy="3088955"/>
          </a:xfrm>
          <a:prstGeom prst="rect">
            <a:avLst/>
          </a:prstGeom>
          <a:noFill/>
          <a:ln>
            <a:noFill/>
          </a:ln>
        </p:spPr>
      </p:pic>
      <p:pic>
        <p:nvPicPr>
          <p:cNvPr id="187" name="Google Shape;187;p20"/>
          <p:cNvPicPr preferRelativeResize="0"/>
          <p:nvPr/>
        </p:nvPicPr>
        <p:blipFill rotWithShape="1">
          <a:blip r:embed="rId6">
            <a:alphaModFix/>
          </a:blip>
          <a:srcRect b="0" l="0" r="0" t="0"/>
          <a:stretch/>
        </p:blipFill>
        <p:spPr>
          <a:xfrm>
            <a:off x="6610982" y="1788296"/>
            <a:ext cx="2307976" cy="3088951"/>
          </a:xfrm>
          <a:prstGeom prst="rect">
            <a:avLst/>
          </a:prstGeom>
          <a:noFill/>
          <a:ln>
            <a:noFill/>
          </a:ln>
        </p:spPr>
      </p:pic>
      <p:sp>
        <p:nvSpPr>
          <p:cNvPr id="188" name="Google Shape;188;p20"/>
          <p:cNvSpPr txBox="1"/>
          <p:nvPr/>
        </p:nvSpPr>
        <p:spPr>
          <a:xfrm>
            <a:off x="599355" y="-47732"/>
            <a:ext cx="7899186" cy="102424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lt1"/>
              </a:buClr>
              <a:buSzPts val="1400"/>
              <a:buFont typeface="Arial"/>
              <a:buNone/>
            </a:pPr>
            <a:r>
              <a:rPr b="1" i="0" lang="en-US" sz="3600" u="none" cap="none" strike="noStrike">
                <a:solidFill>
                  <a:schemeClr val="dk1"/>
                </a:solidFill>
                <a:latin typeface="Arial"/>
                <a:ea typeface="Arial"/>
                <a:cs typeface="Arial"/>
                <a:sym typeface="Arial"/>
              </a:rPr>
              <a:t>Key Strategies: Probabilistic Guidance</a:t>
            </a:r>
            <a:endParaRPr b="0" i="0" sz="2400" u="none" cap="none" strike="noStrike">
              <a:solidFill>
                <a:schemeClr val="dk1"/>
              </a:solidFill>
              <a:latin typeface="Arial"/>
              <a:ea typeface="Arial"/>
              <a:cs typeface="Arial"/>
              <a:sym typeface="Arial"/>
            </a:endParaRPr>
          </a:p>
        </p:txBody>
      </p:sp>
      <p:sp>
        <p:nvSpPr>
          <p:cNvPr id="189" name="Google Shape;189;p20"/>
          <p:cNvSpPr txBox="1"/>
          <p:nvPr/>
        </p:nvSpPr>
        <p:spPr>
          <a:xfrm>
            <a:off x="6371975" y="4877075"/>
            <a:ext cx="2436600" cy="26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1" lang="en-US" sz="800" u="none" cap="none" strike="noStrike">
                <a:solidFill>
                  <a:srgbClr val="000000"/>
                </a:solidFill>
                <a:latin typeface="Arial"/>
                <a:ea typeface="Arial"/>
                <a:cs typeface="Arial"/>
                <a:sym typeface="Arial"/>
              </a:rPr>
              <a:t>Figure Courtesy: </a:t>
            </a:r>
            <a:r>
              <a:rPr b="1" i="1" lang="en-US" sz="800"/>
              <a:t>Jessica Schauer (NWS/AFS)</a:t>
            </a:r>
            <a:endParaRPr b="1" i="1" sz="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2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2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2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21"/>
          <p:cNvPicPr preferRelativeResize="0"/>
          <p:nvPr/>
        </p:nvPicPr>
        <p:blipFill rotWithShape="1">
          <a:blip r:embed="rId3">
            <a:alphaModFix/>
          </a:blip>
          <a:srcRect b="0" l="0" r="0" t="0"/>
          <a:stretch/>
        </p:blipFill>
        <p:spPr>
          <a:xfrm>
            <a:off x="3005125" y="1049325"/>
            <a:ext cx="5685006" cy="3592200"/>
          </a:xfrm>
          <a:prstGeom prst="rect">
            <a:avLst/>
          </a:prstGeom>
          <a:noFill/>
          <a:ln>
            <a:noFill/>
          </a:ln>
        </p:spPr>
      </p:pic>
      <p:sp>
        <p:nvSpPr>
          <p:cNvPr id="195" name="Google Shape;195;p21"/>
          <p:cNvSpPr txBox="1"/>
          <p:nvPr/>
        </p:nvSpPr>
        <p:spPr>
          <a:xfrm>
            <a:off x="5132975" y="1394475"/>
            <a:ext cx="3673500" cy="19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900" u="sng" cap="none" strike="noStrike">
                <a:solidFill>
                  <a:srgbClr val="000000"/>
                </a:solidFill>
                <a:latin typeface="Arial"/>
                <a:ea typeface="Arial"/>
                <a:cs typeface="Arial"/>
                <a:sym typeface="Arial"/>
                <a:hlinkClick r:id="rId4"/>
              </a:rPr>
              <a:t>https://sites.google.com/a/noaa.gov/tropical-roadmap/home</a:t>
            </a:r>
            <a:endParaRPr b="0" i="0" sz="900" u="none" cap="none" strike="noStrike">
              <a:solidFill>
                <a:srgbClr val="000000"/>
              </a:solidFill>
              <a:latin typeface="Arial"/>
              <a:ea typeface="Arial"/>
              <a:cs typeface="Arial"/>
              <a:sym typeface="Arial"/>
            </a:endParaRPr>
          </a:p>
        </p:txBody>
      </p:sp>
      <p:sp>
        <p:nvSpPr>
          <p:cNvPr id="196" name="Google Shape;196;p21"/>
          <p:cNvSpPr txBox="1"/>
          <p:nvPr/>
        </p:nvSpPr>
        <p:spPr>
          <a:xfrm>
            <a:off x="245889" y="1098797"/>
            <a:ext cx="2759233" cy="34932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Coordinated Social &amp; Behavioral Science Approach:</a:t>
            </a:r>
            <a:r>
              <a:rPr b="0" i="0" lang="en-US" sz="2000" u="none" cap="none" strike="noStrike">
                <a:solidFill>
                  <a:srgbClr val="000000"/>
                </a:solidFill>
                <a:latin typeface="Arial"/>
                <a:ea typeface="Arial"/>
                <a:cs typeface="Arial"/>
                <a:sym typeface="Arial"/>
              </a:rPr>
              <a:t> OAR and NWS work together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NWS &amp; OAR formed FACETs Working Groups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NWS created Tropical Products Roadmap</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OAR supporting cadre of FACETs post docs</a:t>
            </a:r>
            <a:endParaRPr b="0" i="0" sz="1400" u="none" cap="none" strike="noStrike">
              <a:solidFill>
                <a:srgbClr val="000000"/>
              </a:solidFill>
              <a:latin typeface="Arial"/>
              <a:ea typeface="Arial"/>
              <a:cs typeface="Arial"/>
              <a:sym typeface="Arial"/>
            </a:endParaRPr>
          </a:p>
        </p:txBody>
      </p:sp>
      <p:sp>
        <p:nvSpPr>
          <p:cNvPr id="197" name="Google Shape;197;p21"/>
          <p:cNvSpPr txBox="1"/>
          <p:nvPr/>
        </p:nvSpPr>
        <p:spPr>
          <a:xfrm>
            <a:off x="822192" y="-28839"/>
            <a:ext cx="7507300" cy="1028698"/>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5400"/>
              <a:buFont typeface="Arial"/>
              <a:buNone/>
            </a:pPr>
            <a:r>
              <a:rPr b="1" i="0" lang="en-US" sz="3600" u="none" cap="none" strike="noStrike">
                <a:solidFill>
                  <a:schemeClr val="dk1"/>
                </a:solidFill>
                <a:latin typeface="Arial"/>
                <a:ea typeface="Arial"/>
                <a:cs typeface="Arial"/>
                <a:sym typeface="Arial"/>
              </a:rPr>
              <a:t>Key Strategies: Communication of risk &amp; uncertainty</a:t>
            </a:r>
            <a:endParaRPr b="1" i="0" sz="2800" u="none" cap="none" strike="noStrike">
              <a:solidFill>
                <a:srgbClr val="000000"/>
              </a:solidFill>
              <a:latin typeface="Arial"/>
              <a:ea typeface="Arial"/>
              <a:cs typeface="Arial"/>
              <a:sym typeface="Arial"/>
            </a:endParaRPr>
          </a:p>
        </p:txBody>
      </p:sp>
      <p:sp>
        <p:nvSpPr>
          <p:cNvPr id="198" name="Google Shape;198;p21"/>
          <p:cNvSpPr txBox="1"/>
          <p:nvPr/>
        </p:nvSpPr>
        <p:spPr>
          <a:xfrm>
            <a:off x="6371975" y="4877075"/>
            <a:ext cx="2436600" cy="26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1" lang="en-US" sz="800" u="none" cap="none" strike="noStrike">
                <a:solidFill>
                  <a:srgbClr val="000000"/>
                </a:solidFill>
                <a:latin typeface="Arial"/>
                <a:ea typeface="Arial"/>
                <a:cs typeface="Arial"/>
                <a:sym typeface="Arial"/>
              </a:rPr>
              <a:t>Figure Courtesy: </a:t>
            </a:r>
            <a:r>
              <a:rPr b="1" i="1" lang="en-US" sz="800"/>
              <a:t>Jessica Schauer (NWS/AFS)</a:t>
            </a:r>
            <a:endParaRPr b="1" i="1" sz="8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22"/>
          <p:cNvPicPr preferRelativeResize="0"/>
          <p:nvPr/>
        </p:nvPicPr>
        <p:blipFill rotWithShape="1">
          <a:blip r:embed="rId3">
            <a:alphaModFix/>
          </a:blip>
          <a:srcRect b="725" l="0" r="0" t="0"/>
          <a:stretch/>
        </p:blipFill>
        <p:spPr>
          <a:xfrm>
            <a:off x="4393845" y="971719"/>
            <a:ext cx="4346959" cy="3763451"/>
          </a:xfrm>
          <a:prstGeom prst="rect">
            <a:avLst/>
          </a:prstGeom>
          <a:noFill/>
          <a:ln>
            <a:noFill/>
          </a:ln>
        </p:spPr>
      </p:pic>
      <p:sp>
        <p:nvSpPr>
          <p:cNvPr id="204" name="Google Shape;204;p22"/>
          <p:cNvSpPr txBox="1"/>
          <p:nvPr>
            <p:ph idx="4294967295" type="title"/>
          </p:nvPr>
        </p:nvSpPr>
        <p:spPr>
          <a:xfrm>
            <a:off x="937453" y="1"/>
            <a:ext cx="7253728" cy="1028699"/>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400"/>
              <a:buNone/>
            </a:pPr>
            <a:r>
              <a:rPr b="1" lang="en-US" sz="3600">
                <a:solidFill>
                  <a:schemeClr val="dk1"/>
                </a:solidFill>
              </a:rPr>
              <a:t>Communication of risk &amp; uncertainty</a:t>
            </a:r>
            <a:endParaRPr b="1" sz="3600">
              <a:solidFill>
                <a:srgbClr val="000000"/>
              </a:solidFill>
              <a:latin typeface="Arial"/>
              <a:ea typeface="Arial"/>
              <a:cs typeface="Arial"/>
              <a:sym typeface="Arial"/>
            </a:endParaRPr>
          </a:p>
        </p:txBody>
      </p:sp>
      <p:sp>
        <p:nvSpPr>
          <p:cNvPr id="205" name="Google Shape;205;p22"/>
          <p:cNvSpPr txBox="1"/>
          <p:nvPr/>
        </p:nvSpPr>
        <p:spPr>
          <a:xfrm>
            <a:off x="263066" y="1028700"/>
            <a:ext cx="4280006" cy="356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Coordinated Social &amp; Behavioral Science Approach:</a:t>
            </a:r>
            <a:r>
              <a:rPr b="0" i="0" lang="en-US" sz="2000" u="none" cap="none" strike="noStrike">
                <a:solidFill>
                  <a:srgbClr val="000000"/>
                </a:solidFill>
                <a:latin typeface="Arial"/>
                <a:ea typeface="Arial"/>
                <a:cs typeface="Arial"/>
                <a:sym typeface="Arial"/>
              </a:rPr>
              <a:t> Hurricane Supplemental</a:t>
            </a:r>
            <a:endParaRPr b="0" i="0" sz="2000" u="none" cap="none" strike="noStrike">
              <a:solidFill>
                <a:srgbClr val="000000"/>
              </a:solidFill>
              <a:latin typeface="Arial"/>
              <a:ea typeface="Arial"/>
              <a:cs typeface="Arial"/>
              <a:sym typeface="Arial"/>
            </a:endParaRPr>
          </a:p>
          <a:p>
            <a:pPr indent="-330200" lvl="0" marL="457200" marR="0" rtl="0" algn="l">
              <a:lnSpc>
                <a:spcPct val="100000"/>
              </a:lnSpc>
              <a:spcBef>
                <a:spcPts val="1000"/>
              </a:spcBef>
              <a:spcAft>
                <a:spcPts val="0"/>
              </a:spcAft>
              <a:buClr>
                <a:srgbClr val="000000"/>
              </a:buClr>
              <a:buSzPts val="1600"/>
              <a:buFont typeface="Arial"/>
              <a:buChar char="●"/>
            </a:pPr>
            <a:r>
              <a:rPr b="0" i="0" lang="en-US" sz="1800" u="none" cap="none" strike="noStrike">
                <a:solidFill>
                  <a:srgbClr val="000000"/>
                </a:solidFill>
                <a:latin typeface="Arial"/>
                <a:ea typeface="Arial"/>
                <a:cs typeface="Arial"/>
                <a:sym typeface="Arial"/>
              </a:rPr>
              <a:t>6 projects supported</a:t>
            </a:r>
            <a:endParaRPr b="0" i="0" sz="18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US" sz="1800" u="none" cap="none" strike="noStrike">
                <a:solidFill>
                  <a:srgbClr val="000000"/>
                </a:solidFill>
                <a:latin typeface="Arial"/>
                <a:ea typeface="Arial"/>
                <a:cs typeface="Arial"/>
                <a:sym typeface="Arial"/>
              </a:rPr>
              <a:t>Projects </a:t>
            </a:r>
            <a:r>
              <a:rPr b="0" i="1" lang="en-US" sz="1800" u="none" cap="none" strike="noStrike">
                <a:solidFill>
                  <a:srgbClr val="000000"/>
                </a:solidFill>
                <a:latin typeface="Arial"/>
                <a:ea typeface="Arial"/>
                <a:cs typeface="Arial"/>
                <a:sym typeface="Arial"/>
              </a:rPr>
              <a:t>purposely</a:t>
            </a:r>
            <a:r>
              <a:rPr b="0" i="0" lang="en-US" sz="1800" u="none" cap="none" strike="noStrike">
                <a:solidFill>
                  <a:srgbClr val="000000"/>
                </a:solidFill>
                <a:latin typeface="Arial"/>
                <a:ea typeface="Arial"/>
                <a:cs typeface="Arial"/>
                <a:sym typeface="Arial"/>
              </a:rPr>
              <a:t> complement one another</a:t>
            </a:r>
            <a:endParaRPr b="0" i="0" sz="18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US" sz="1800" u="none" cap="none" strike="noStrike">
                <a:solidFill>
                  <a:srgbClr val="000000"/>
                </a:solidFill>
                <a:latin typeface="Arial"/>
                <a:ea typeface="Arial"/>
                <a:cs typeface="Arial"/>
                <a:sym typeface="Arial"/>
              </a:rPr>
              <a:t>Projects differ in their audience, theoretical focus and application to provide broader application to NWS</a:t>
            </a:r>
            <a:endParaRPr b="0" i="0" sz="18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US" sz="1800" u="none" cap="none" strike="noStrike">
                <a:solidFill>
                  <a:srgbClr val="000000"/>
                </a:solidFill>
                <a:latin typeface="Arial"/>
                <a:ea typeface="Arial"/>
                <a:cs typeface="Arial"/>
                <a:sym typeface="Arial"/>
              </a:rPr>
              <a:t>OAR focuses more on long-term</a:t>
            </a:r>
            <a:endParaRPr b="0" i="0" sz="18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US" sz="1800" u="none" cap="none" strike="noStrike">
                <a:solidFill>
                  <a:srgbClr val="000000"/>
                </a:solidFill>
                <a:latin typeface="Arial"/>
                <a:ea typeface="Arial"/>
                <a:cs typeface="Arial"/>
                <a:sym typeface="Arial"/>
              </a:rPr>
              <a:t>NWS focuses on more urgent needs </a:t>
            </a:r>
            <a:endParaRPr b="0" i="0" sz="1800" u="none" cap="none" strike="noStrike">
              <a:solidFill>
                <a:srgbClr val="000000"/>
              </a:solidFill>
              <a:latin typeface="Arial"/>
              <a:ea typeface="Arial"/>
              <a:cs typeface="Arial"/>
              <a:sym typeface="Arial"/>
            </a:endParaRPr>
          </a:p>
        </p:txBody>
      </p:sp>
      <p:sp>
        <p:nvSpPr>
          <p:cNvPr id="206" name="Google Shape;206;p22"/>
          <p:cNvSpPr txBox="1"/>
          <p:nvPr/>
        </p:nvSpPr>
        <p:spPr>
          <a:xfrm>
            <a:off x="6371975" y="4877075"/>
            <a:ext cx="2436600" cy="26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1" lang="en-US" sz="800" u="none" cap="none" strike="noStrike">
                <a:solidFill>
                  <a:srgbClr val="000000"/>
                </a:solidFill>
                <a:latin typeface="Arial"/>
                <a:ea typeface="Arial"/>
                <a:cs typeface="Arial"/>
                <a:sym typeface="Arial"/>
              </a:rPr>
              <a:t>Figure Courtesy: </a:t>
            </a:r>
            <a:r>
              <a:rPr b="1" i="1" lang="en-US" sz="800"/>
              <a:t>Jennifer Sprague</a:t>
            </a:r>
            <a:r>
              <a:rPr b="1" i="1" lang="en-US" sz="800"/>
              <a:t> (NWS)</a:t>
            </a:r>
            <a:endParaRPr b="1" i="1" sz="8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3"/>
          <p:cNvSpPr txBox="1"/>
          <p:nvPr/>
        </p:nvSpPr>
        <p:spPr>
          <a:xfrm>
            <a:off x="1143000" y="0"/>
            <a:ext cx="6858000" cy="1028700"/>
          </a:xfrm>
          <a:prstGeom prst="rect">
            <a:avLst/>
          </a:prstGeom>
          <a:noFill/>
          <a:ln>
            <a:noFill/>
          </a:ln>
        </p:spPr>
        <p:txBody>
          <a:bodyPr anchorCtr="0" anchor="ctr" bIns="34275" lIns="68550" spcFirstLastPara="1" rIns="68550" wrap="square" tIns="34275">
            <a:noAutofit/>
          </a:bodyPr>
          <a:lstStyle/>
          <a:p>
            <a:pPr indent="0" lvl="0" marL="0" marR="0" rtl="0" algn="ctr">
              <a:lnSpc>
                <a:spcPct val="85000"/>
              </a:lnSpc>
              <a:spcBef>
                <a:spcPts val="0"/>
              </a:spcBef>
              <a:spcAft>
                <a:spcPts val="0"/>
              </a:spcAft>
              <a:buClr>
                <a:srgbClr val="000000"/>
              </a:buClr>
              <a:buSzPts val="3600"/>
              <a:buFont typeface="Arial"/>
              <a:buNone/>
            </a:pPr>
            <a:r>
              <a:rPr b="1" i="0" lang="en-US" sz="3600" u="none" cap="none" strike="noStrike">
                <a:solidFill>
                  <a:schemeClr val="dk1"/>
                </a:solidFill>
                <a:latin typeface="Arial"/>
                <a:ea typeface="Arial"/>
                <a:cs typeface="Arial"/>
                <a:sym typeface="Arial"/>
              </a:rPr>
              <a:t>Key Strategies: HPC</a:t>
            </a:r>
            <a:endParaRPr b="1" i="0" sz="3600" u="none" cap="none" strike="noStrike">
              <a:solidFill>
                <a:schemeClr val="dk1"/>
              </a:solidFill>
              <a:latin typeface="Arial"/>
              <a:ea typeface="Arial"/>
              <a:cs typeface="Arial"/>
              <a:sym typeface="Arial"/>
            </a:endParaRPr>
          </a:p>
        </p:txBody>
      </p:sp>
      <p:pic>
        <p:nvPicPr>
          <p:cNvPr id="213" name="Google Shape;213;p23"/>
          <p:cNvPicPr preferRelativeResize="0"/>
          <p:nvPr/>
        </p:nvPicPr>
        <p:blipFill rotWithShape="1">
          <a:blip r:embed="rId3">
            <a:alphaModFix/>
          </a:blip>
          <a:srcRect b="0" l="0" r="0" t="0"/>
          <a:stretch/>
        </p:blipFill>
        <p:spPr>
          <a:xfrm>
            <a:off x="4745450" y="1742625"/>
            <a:ext cx="4113400" cy="2965975"/>
          </a:xfrm>
          <a:prstGeom prst="rect">
            <a:avLst/>
          </a:prstGeom>
          <a:noFill/>
          <a:ln>
            <a:noFill/>
          </a:ln>
        </p:spPr>
      </p:pic>
      <p:sp>
        <p:nvSpPr>
          <p:cNvPr id="214" name="Google Shape;214;p23"/>
          <p:cNvSpPr txBox="1"/>
          <p:nvPr/>
        </p:nvSpPr>
        <p:spPr>
          <a:xfrm>
            <a:off x="363851" y="1028700"/>
            <a:ext cx="8034900" cy="35802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Arial"/>
                <a:ea typeface="Arial"/>
                <a:cs typeface="Arial"/>
                <a:sym typeface="Arial"/>
              </a:rPr>
              <a:t>Hurricane Supplemental Provided two new RDHPC Systems dedicated to hurricane research beyond </a:t>
            </a:r>
            <a:r>
              <a:rPr b="1" i="0" lang="en-US" sz="2000" u="none" cap="none" strike="noStrike">
                <a:solidFill>
                  <a:srgbClr val="000000"/>
                </a:solidFill>
                <a:latin typeface="Arial"/>
                <a:ea typeface="Arial"/>
                <a:cs typeface="Arial"/>
                <a:sym typeface="Arial"/>
              </a:rPr>
              <a:t>Jet system</a:t>
            </a:r>
            <a:endParaRPr b="1" i="0" sz="20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1" i="0" lang="en-US" sz="2000" u="none" cap="none" strike="noStrike">
                <a:solidFill>
                  <a:srgbClr val="000000"/>
                </a:solidFill>
                <a:latin typeface="Arial"/>
                <a:ea typeface="Arial"/>
                <a:cs typeface="Arial"/>
                <a:sym typeface="Arial"/>
              </a:rPr>
              <a:t>MSU System</a:t>
            </a:r>
            <a:endParaRPr b="1" i="0" sz="20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Arial"/>
                <a:ea typeface="Arial"/>
                <a:cs typeface="Arial"/>
                <a:sym typeface="Arial"/>
              </a:rPr>
              <a:t>Orion</a:t>
            </a:r>
            <a:endParaRPr b="0" i="0" sz="20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Arial"/>
                <a:ea typeface="Arial"/>
                <a:cs typeface="Arial"/>
                <a:sym typeface="Arial"/>
              </a:rPr>
              <a:t>72,000 Skylake Processors</a:t>
            </a:r>
            <a:endParaRPr b="0" i="0" sz="20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Arial"/>
                <a:ea typeface="Arial"/>
                <a:cs typeface="Arial"/>
                <a:sym typeface="Arial"/>
              </a:rPr>
              <a:t>Dell System</a:t>
            </a:r>
            <a:endParaRPr b="0" i="0" sz="20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1" i="0" lang="en-US" sz="2000" u="none" cap="none" strike="noStrike">
                <a:solidFill>
                  <a:srgbClr val="000000"/>
                </a:solidFill>
                <a:latin typeface="Arial"/>
                <a:ea typeface="Arial"/>
                <a:cs typeface="Arial"/>
                <a:sym typeface="Arial"/>
              </a:rPr>
              <a:t>Theia Replacement</a:t>
            </a:r>
            <a:endParaRPr b="1" i="0" sz="20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Arial"/>
                <a:ea typeface="Arial"/>
                <a:cs typeface="Arial"/>
                <a:sym typeface="Arial"/>
              </a:rPr>
              <a:t>Hera</a:t>
            </a:r>
            <a:endParaRPr b="0" i="0" sz="20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Arial"/>
                <a:ea typeface="Arial"/>
                <a:cs typeface="Arial"/>
                <a:sym typeface="Arial"/>
              </a:rPr>
              <a:t>52,000 Skylake Processors</a:t>
            </a:r>
            <a:endParaRPr b="0" i="0" sz="2000" u="none" cap="none" strike="noStrike">
              <a:solidFill>
                <a:srgbClr val="000000"/>
              </a:solidFill>
              <a:latin typeface="Arial"/>
              <a:ea typeface="Arial"/>
              <a:cs typeface="Arial"/>
              <a:sym typeface="Arial"/>
            </a:endParaRPr>
          </a:p>
          <a:p>
            <a:pPr indent="-342900" lvl="1" marL="91440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Arial"/>
                <a:ea typeface="Arial"/>
                <a:cs typeface="Arial"/>
                <a:sym typeface="Arial"/>
              </a:rPr>
              <a:t>Cray System</a:t>
            </a:r>
            <a:endParaRPr b="0" i="0" sz="20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US" sz="2000" u="none" cap="none" strike="noStrike">
                <a:solidFill>
                  <a:srgbClr val="000000"/>
                </a:solidFill>
                <a:latin typeface="Arial"/>
                <a:ea typeface="Arial"/>
                <a:cs typeface="Arial"/>
                <a:sym typeface="Arial"/>
              </a:rPr>
              <a:t>HAFS development allocated 20M CPU h/month</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4"/>
          <p:cNvSpPr/>
          <p:nvPr/>
        </p:nvSpPr>
        <p:spPr>
          <a:xfrm>
            <a:off x="532203" y="912902"/>
            <a:ext cx="8296752" cy="1687596"/>
          </a:xfrm>
          <a:prstGeom prst="rect">
            <a:avLst/>
          </a:prstGeom>
          <a:noFill/>
          <a:ln>
            <a:noFill/>
          </a:ln>
        </p:spPr>
        <p:txBody>
          <a:bodyPr anchorCtr="0" anchor="t" bIns="34275" lIns="68550" spcFirstLastPara="1" rIns="68550" wrap="square" tIns="34275">
            <a:noAutofit/>
          </a:bodyPr>
          <a:lstStyle/>
          <a:p>
            <a:pPr indent="0" lvl="0" marL="0" marR="0" rtl="0" algn="l">
              <a:lnSpc>
                <a:spcPct val="6875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l">
              <a:lnSpc>
                <a:spcPct val="6875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Research to Operations (R20) Enhancements</a:t>
            </a:r>
            <a:endParaRPr b="0" i="0" sz="1100" u="none" cap="none" strike="noStrike">
              <a:solidFill>
                <a:srgbClr val="000000"/>
              </a:solidFill>
              <a:latin typeface="Arial"/>
              <a:ea typeface="Arial"/>
              <a:cs typeface="Arial"/>
              <a:sym typeface="Arial"/>
            </a:endParaRPr>
          </a:p>
          <a:p>
            <a:pPr indent="-222247" lvl="0" marL="458788" marR="567214" rtl="0" algn="l">
              <a:lnSpc>
                <a:spcPct val="100000"/>
              </a:lnSpc>
              <a:spcBef>
                <a:spcPts val="225"/>
              </a:spcBef>
              <a:spcAft>
                <a:spcPts val="0"/>
              </a:spcAft>
              <a:buClr>
                <a:srgbClr val="000000"/>
              </a:buClr>
              <a:buSzPts val="2000"/>
              <a:buFont typeface="Courier New"/>
              <a:buChar char="o"/>
            </a:pPr>
            <a:r>
              <a:rPr b="0" i="0" lang="en-US" sz="1800" u="none" cap="none" strike="noStrike">
                <a:solidFill>
                  <a:srgbClr val="000000"/>
                </a:solidFill>
                <a:latin typeface="Arial"/>
                <a:ea typeface="Arial"/>
                <a:cs typeface="Arial"/>
                <a:sym typeface="Arial"/>
              </a:rPr>
              <a:t>Accelerate transition to operations following NOAA’s best practices for promoting readiness levels (RLs)</a:t>
            </a:r>
            <a:endParaRPr b="0" i="0" sz="1800" u="none" cap="none" strike="noStrike">
              <a:solidFill>
                <a:srgbClr val="000000"/>
              </a:solidFill>
              <a:latin typeface="Arial"/>
              <a:ea typeface="Arial"/>
              <a:cs typeface="Arial"/>
              <a:sym typeface="Arial"/>
            </a:endParaRPr>
          </a:p>
          <a:p>
            <a:pPr indent="-222247" lvl="0" marL="458788" marR="567214" rtl="0" algn="l">
              <a:lnSpc>
                <a:spcPct val="100000"/>
              </a:lnSpc>
              <a:spcBef>
                <a:spcPts val="225"/>
              </a:spcBef>
              <a:spcAft>
                <a:spcPts val="0"/>
              </a:spcAft>
              <a:buClr>
                <a:srgbClr val="000000"/>
              </a:buClr>
              <a:buSzPts val="2000"/>
              <a:buFont typeface="Courier New"/>
              <a:buChar char="o"/>
            </a:pPr>
            <a:r>
              <a:rPr b="0" i="0" lang="en-US" sz="1800" u="none" cap="none" strike="noStrike">
                <a:solidFill>
                  <a:srgbClr val="000000"/>
                </a:solidFill>
                <a:latin typeface="Arial"/>
                <a:ea typeface="Arial"/>
                <a:cs typeface="Arial"/>
                <a:sym typeface="Arial"/>
              </a:rPr>
              <a:t>Develop a process to prioritize research targeted for operations</a:t>
            </a:r>
            <a:endParaRPr b="0" i="0" sz="1400" u="none" cap="none" strike="noStrike">
              <a:solidFill>
                <a:srgbClr val="000000"/>
              </a:solidFill>
              <a:latin typeface="Arial"/>
              <a:ea typeface="Arial"/>
              <a:cs typeface="Arial"/>
              <a:sym typeface="Arial"/>
            </a:endParaRPr>
          </a:p>
          <a:p>
            <a:pPr indent="-222247" lvl="0" marL="458788" marR="567214" rtl="0" algn="l">
              <a:lnSpc>
                <a:spcPct val="100000"/>
              </a:lnSpc>
              <a:spcBef>
                <a:spcPts val="225"/>
              </a:spcBef>
              <a:spcAft>
                <a:spcPts val="0"/>
              </a:spcAft>
              <a:buClr>
                <a:srgbClr val="000000"/>
              </a:buClr>
              <a:buSzPts val="2000"/>
              <a:buFont typeface="Courier New"/>
              <a:buChar char="o"/>
            </a:pPr>
            <a:r>
              <a:rPr b="0" i="0" lang="en-US" sz="1800" u="none" cap="none" strike="noStrike">
                <a:solidFill>
                  <a:srgbClr val="000000"/>
                </a:solidFill>
                <a:latin typeface="Arial"/>
                <a:ea typeface="Arial"/>
                <a:cs typeface="Arial"/>
                <a:sym typeface="Arial"/>
              </a:rPr>
              <a:t>More integrated use &amp; support of Testbeds (JHT, DTC, JCSDA, </a:t>
            </a:r>
            <a:r>
              <a:rPr b="1" i="0" lang="en-US" sz="1800" u="none" cap="none" strike="noStrike">
                <a:solidFill>
                  <a:srgbClr val="C00000"/>
                </a:solidFill>
                <a:latin typeface="Arial"/>
                <a:ea typeface="Arial"/>
                <a:cs typeface="Arial"/>
                <a:sym typeface="Arial"/>
              </a:rPr>
              <a:t>EPIC</a:t>
            </a:r>
            <a:r>
              <a:rPr b="0" i="0" lang="en-US" sz="1800" u="none" cap="none" strike="noStrike">
                <a:solidFill>
                  <a:srgbClr val="000000"/>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sp>
        <p:nvSpPr>
          <p:cNvPr id="220" name="Google Shape;220;p24"/>
          <p:cNvSpPr txBox="1"/>
          <p:nvPr/>
        </p:nvSpPr>
        <p:spPr>
          <a:xfrm>
            <a:off x="1143003" y="0"/>
            <a:ext cx="6858000" cy="1028700"/>
          </a:xfrm>
          <a:prstGeom prst="rect">
            <a:avLst/>
          </a:prstGeom>
          <a:noFill/>
          <a:ln>
            <a:noFill/>
          </a:ln>
        </p:spPr>
        <p:txBody>
          <a:bodyPr anchorCtr="0" anchor="ctr" bIns="34275" lIns="137150" spcFirstLastPara="1" rIns="137150" wrap="square" tIns="34275">
            <a:noAutofit/>
          </a:bodyPr>
          <a:lstStyle/>
          <a:p>
            <a:pPr indent="0" lvl="0" marL="0" marR="0" rtl="0" algn="ctr">
              <a:lnSpc>
                <a:spcPct val="85000"/>
              </a:lnSpc>
              <a:spcBef>
                <a:spcPts val="0"/>
              </a:spcBef>
              <a:spcAft>
                <a:spcPts val="0"/>
              </a:spcAft>
              <a:buClr>
                <a:srgbClr val="000000"/>
              </a:buClr>
              <a:buSzPts val="3600"/>
              <a:buFont typeface="Arial"/>
              <a:buNone/>
            </a:pPr>
            <a:r>
              <a:rPr b="1" i="0" lang="en-US" sz="3600" u="none" cap="none" strike="noStrike">
                <a:solidFill>
                  <a:schemeClr val="dk1"/>
                </a:solidFill>
                <a:latin typeface="Arial"/>
                <a:ea typeface="Arial"/>
                <a:cs typeface="Arial"/>
                <a:sym typeface="Arial"/>
              </a:rPr>
              <a:t>Key Strategies: R2O</a:t>
            </a:r>
            <a:endParaRPr b="1" i="0" sz="3600" u="none" cap="none" strike="noStrike">
              <a:solidFill>
                <a:schemeClr val="dk1"/>
              </a:solidFill>
              <a:latin typeface="Arial"/>
              <a:ea typeface="Arial"/>
              <a:cs typeface="Arial"/>
              <a:sym typeface="Arial"/>
            </a:endParaRPr>
          </a:p>
        </p:txBody>
      </p:sp>
      <p:sp>
        <p:nvSpPr>
          <p:cNvPr id="221" name="Google Shape;221;p24"/>
          <p:cNvSpPr txBox="1"/>
          <p:nvPr/>
        </p:nvSpPr>
        <p:spPr>
          <a:xfrm>
            <a:off x="3593775" y="3828314"/>
            <a:ext cx="2582758"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VALLEY OF DEATH</a:t>
            </a:r>
            <a:endParaRPr b="0" i="0" sz="1400" u="none" cap="none" strike="noStrike">
              <a:solidFill>
                <a:srgbClr val="000000"/>
              </a:solidFill>
              <a:latin typeface="Arial"/>
              <a:ea typeface="Arial"/>
              <a:cs typeface="Arial"/>
              <a:sym typeface="Arial"/>
            </a:endParaRPr>
          </a:p>
        </p:txBody>
      </p:sp>
      <p:pic>
        <p:nvPicPr>
          <p:cNvPr id="222" name="Google Shape;222;p24"/>
          <p:cNvPicPr preferRelativeResize="0"/>
          <p:nvPr/>
        </p:nvPicPr>
        <p:blipFill rotWithShape="1">
          <a:blip r:embed="rId3">
            <a:alphaModFix/>
          </a:blip>
          <a:srcRect b="0" l="0" r="0" t="0"/>
          <a:stretch/>
        </p:blipFill>
        <p:spPr>
          <a:xfrm>
            <a:off x="6340350" y="3023892"/>
            <a:ext cx="1574375" cy="1750295"/>
          </a:xfrm>
          <a:prstGeom prst="rect">
            <a:avLst/>
          </a:prstGeom>
          <a:noFill/>
          <a:ln>
            <a:noFill/>
          </a:ln>
        </p:spPr>
      </p:pic>
      <p:pic>
        <p:nvPicPr>
          <p:cNvPr id="223" name="Google Shape;223;p24"/>
          <p:cNvPicPr preferRelativeResize="0"/>
          <p:nvPr/>
        </p:nvPicPr>
        <p:blipFill rotWithShape="1">
          <a:blip r:embed="rId3">
            <a:alphaModFix/>
          </a:blip>
          <a:srcRect b="0" l="0" r="0" t="0"/>
          <a:stretch/>
        </p:blipFill>
        <p:spPr>
          <a:xfrm flipH="1">
            <a:off x="1309698" y="3023892"/>
            <a:ext cx="1574375" cy="1750295"/>
          </a:xfrm>
          <a:prstGeom prst="rect">
            <a:avLst/>
          </a:prstGeom>
          <a:noFill/>
          <a:ln>
            <a:noFill/>
          </a:ln>
        </p:spPr>
      </p:pic>
      <p:pic>
        <p:nvPicPr>
          <p:cNvPr descr="https://ak7.picdn.net/shutterstock/videos/16765657/thumb/1.jpg" id="224" name="Google Shape;224;p24"/>
          <p:cNvPicPr preferRelativeResize="0"/>
          <p:nvPr/>
        </p:nvPicPr>
        <p:blipFill rotWithShape="1">
          <a:blip r:embed="rId4">
            <a:alphaModFix/>
          </a:blip>
          <a:srcRect b="0" l="0" r="0" t="0"/>
          <a:stretch/>
        </p:blipFill>
        <p:spPr>
          <a:xfrm>
            <a:off x="2371300" y="2975200"/>
            <a:ext cx="4459099" cy="1451925"/>
          </a:xfrm>
          <a:prstGeom prst="rect">
            <a:avLst/>
          </a:prstGeom>
          <a:noFill/>
          <a:ln>
            <a:noFill/>
          </a:ln>
        </p:spPr>
      </p:pic>
      <p:sp>
        <p:nvSpPr>
          <p:cNvPr id="225" name="Google Shape;225;p24"/>
          <p:cNvSpPr/>
          <p:nvPr/>
        </p:nvSpPr>
        <p:spPr>
          <a:xfrm>
            <a:off x="2425000" y="3166250"/>
            <a:ext cx="4358700" cy="365400"/>
          </a:xfrm>
          <a:prstGeom prst="leftRightArrow">
            <a:avLst>
              <a:gd fmla="val 50000" name="adj1"/>
              <a:gd fmla="val 50000" name="adj2"/>
            </a:avLst>
          </a:prstGeom>
          <a:solidFill>
            <a:srgbClr val="FF000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Arial"/>
                <a:ea typeface="Arial"/>
                <a:cs typeface="Arial"/>
                <a:sym typeface="Arial"/>
              </a:rPr>
              <a:t>O2R</a:t>
            </a:r>
            <a:r>
              <a:rPr b="0" i="0" lang="en-US" sz="1100" u="none" cap="none" strike="noStrike">
                <a:solidFill>
                  <a:schemeClr val="lt1"/>
                </a:solidFill>
                <a:latin typeface="Arial"/>
                <a:ea typeface="Arial"/>
                <a:cs typeface="Arial"/>
                <a:sym typeface="Arial"/>
              </a:rPr>
              <a:t>			</a:t>
            </a:r>
            <a:r>
              <a:rPr b="1" i="0" lang="en-US" sz="1100" u="none" cap="none" strike="noStrike">
                <a:solidFill>
                  <a:schemeClr val="lt1"/>
                </a:solidFill>
                <a:latin typeface="Arial"/>
                <a:ea typeface="Arial"/>
                <a:cs typeface="Arial"/>
                <a:sym typeface="Arial"/>
              </a:rPr>
              <a:t>R2O</a:t>
            </a:r>
            <a:endParaRPr b="0" i="0" sz="1400" u="none" cap="none" strike="noStrike">
              <a:solidFill>
                <a:srgbClr val="000000"/>
              </a:solidFill>
              <a:latin typeface="Arial"/>
              <a:ea typeface="Arial"/>
              <a:cs typeface="Arial"/>
              <a:sym typeface="Arial"/>
            </a:endParaRPr>
          </a:p>
        </p:txBody>
      </p:sp>
      <p:sp>
        <p:nvSpPr>
          <p:cNvPr id="226" name="Google Shape;226;p24"/>
          <p:cNvSpPr txBox="1"/>
          <p:nvPr/>
        </p:nvSpPr>
        <p:spPr>
          <a:xfrm rot="2043479">
            <a:off x="6940580" y="2940264"/>
            <a:ext cx="1438312" cy="4001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Operations</a:t>
            </a:r>
            <a:endParaRPr b="0" i="0" sz="1400" u="none" cap="none" strike="noStrike">
              <a:solidFill>
                <a:srgbClr val="000000"/>
              </a:solidFill>
              <a:latin typeface="Arial"/>
              <a:ea typeface="Arial"/>
              <a:cs typeface="Arial"/>
              <a:sym typeface="Arial"/>
            </a:endParaRPr>
          </a:p>
        </p:txBody>
      </p:sp>
      <p:pic>
        <p:nvPicPr>
          <p:cNvPr descr="https://lh5.googleusercontent.com/xWNRM--DXiSOUmWOcFjsYmkBuh_PKBiWpHqnZl8qGkkgHOAJUpnmOPgGm-8brN6EZWEXxs-Pk-D-Hw7-ZezEEW4UZSPRj3ZXGiPwRcAPhrk0MqG4rFaA-ZJ9_5YQv4zOizdHPyE2x1M" id="227" name="Google Shape;227;p24"/>
          <p:cNvPicPr preferRelativeResize="0"/>
          <p:nvPr/>
        </p:nvPicPr>
        <p:blipFill rotWithShape="1">
          <a:blip r:embed="rId5">
            <a:alphaModFix/>
          </a:blip>
          <a:srcRect b="0" l="0" r="0" t="0"/>
          <a:stretch/>
        </p:blipFill>
        <p:spPr>
          <a:xfrm>
            <a:off x="2537549" y="2632800"/>
            <a:ext cx="4133600" cy="501150"/>
          </a:xfrm>
          <a:prstGeom prst="rect">
            <a:avLst/>
          </a:prstGeom>
          <a:noFill/>
          <a:ln>
            <a:noFill/>
          </a:ln>
        </p:spPr>
      </p:pic>
      <p:grpSp>
        <p:nvGrpSpPr>
          <p:cNvPr id="228" name="Google Shape;228;p24"/>
          <p:cNvGrpSpPr/>
          <p:nvPr/>
        </p:nvGrpSpPr>
        <p:grpSpPr>
          <a:xfrm>
            <a:off x="5371500" y="3607450"/>
            <a:ext cx="1234825" cy="608800"/>
            <a:chOff x="3537265" y="5189157"/>
            <a:chExt cx="4105136" cy="1408933"/>
          </a:xfrm>
        </p:grpSpPr>
        <p:pic>
          <p:nvPicPr>
            <p:cNvPr descr="https://image.shutterstock.com/image-vector/truck-cartoon-red-no-simple-260nw-491918500.jpg" id="229" name="Google Shape;229;p24"/>
            <p:cNvPicPr preferRelativeResize="0"/>
            <p:nvPr/>
          </p:nvPicPr>
          <p:blipFill rotWithShape="1">
            <a:blip r:embed="rId6">
              <a:alphaModFix/>
            </a:blip>
            <a:srcRect b="9318" l="3936" r="4947" t="24339"/>
            <a:stretch/>
          </p:blipFill>
          <p:spPr>
            <a:xfrm flipH="1">
              <a:off x="3537265" y="5189157"/>
              <a:ext cx="4105136" cy="1408933"/>
            </a:xfrm>
            <a:prstGeom prst="rect">
              <a:avLst/>
            </a:prstGeom>
            <a:noFill/>
            <a:ln>
              <a:noFill/>
            </a:ln>
          </p:spPr>
        </p:pic>
        <p:sp>
          <p:nvSpPr>
            <p:cNvPr id="230" name="Google Shape;230;p24"/>
            <p:cNvSpPr txBox="1"/>
            <p:nvPr/>
          </p:nvSpPr>
          <p:spPr>
            <a:xfrm>
              <a:off x="3660325" y="5189168"/>
              <a:ext cx="2680431" cy="9258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HFIP</a:t>
              </a:r>
              <a:endParaRPr b="0" i="0" sz="1400" u="none" cap="none" strike="noStrike">
                <a:solidFill>
                  <a:srgbClr val="000000"/>
                </a:solidFill>
                <a:latin typeface="Arial"/>
                <a:ea typeface="Arial"/>
                <a:cs typeface="Arial"/>
                <a:sym typeface="Arial"/>
              </a:endParaRPr>
            </a:p>
          </p:txBody>
        </p:sp>
      </p:grpSp>
      <p:sp>
        <p:nvSpPr>
          <p:cNvPr id="231" name="Google Shape;231;p24"/>
          <p:cNvSpPr txBox="1"/>
          <p:nvPr/>
        </p:nvSpPr>
        <p:spPr>
          <a:xfrm rot="-1900295">
            <a:off x="885524" y="2966128"/>
            <a:ext cx="1282736" cy="4000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Research</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1200"/>
                                        <p:tgtEl>
                                          <p:spTgt spid="22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5"/>
          <p:cNvSpPr txBox="1"/>
          <p:nvPr>
            <p:ph idx="1" type="body"/>
          </p:nvPr>
        </p:nvSpPr>
        <p:spPr>
          <a:xfrm>
            <a:off x="382137" y="944176"/>
            <a:ext cx="8175009" cy="3804557"/>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600"/>
              </a:spcBef>
              <a:spcAft>
                <a:spcPts val="0"/>
              </a:spcAft>
              <a:buSzPts val="2000"/>
              <a:buFont typeface="Calibri"/>
              <a:buChar char="●"/>
            </a:pPr>
            <a:r>
              <a:rPr lang="en-US" sz="2000">
                <a:latin typeface="Arial"/>
                <a:ea typeface="Arial"/>
                <a:cs typeface="Arial"/>
                <a:sym typeface="Arial"/>
              </a:rPr>
              <a:t>NOAA Hurricane community continues to engage University partners through Notice of Federal Opportunity (NOFO) awarded projects</a:t>
            </a:r>
            <a:endParaRPr/>
          </a:p>
          <a:p>
            <a:pPr indent="-355600" lvl="0" marL="457200" rtl="0" algn="l">
              <a:lnSpc>
                <a:spcPct val="100000"/>
              </a:lnSpc>
              <a:spcBef>
                <a:spcPts val="600"/>
              </a:spcBef>
              <a:spcAft>
                <a:spcPts val="0"/>
              </a:spcAft>
              <a:buSzPts val="2000"/>
              <a:buFont typeface="Calibri"/>
              <a:buChar char="●"/>
            </a:pPr>
            <a:r>
              <a:rPr lang="en-US" sz="2000">
                <a:latin typeface="Arial"/>
                <a:ea typeface="Arial"/>
                <a:cs typeface="Arial"/>
                <a:sym typeface="Arial"/>
              </a:rPr>
              <a:t>Next round Announcement of Opportunity published 4 Nov. 2019</a:t>
            </a:r>
            <a:endParaRPr b="1" sz="2000">
              <a:solidFill>
                <a:srgbClr val="0000FF"/>
              </a:solidFill>
              <a:latin typeface="Arial"/>
              <a:ea typeface="Arial"/>
              <a:cs typeface="Arial"/>
              <a:sym typeface="Arial"/>
            </a:endParaRPr>
          </a:p>
          <a:p>
            <a:pPr indent="-355600" lvl="1" marL="914400" rtl="0" algn="l">
              <a:lnSpc>
                <a:spcPct val="100000"/>
              </a:lnSpc>
              <a:spcBef>
                <a:spcPts val="600"/>
              </a:spcBef>
              <a:spcAft>
                <a:spcPts val="0"/>
              </a:spcAft>
              <a:buSzPts val="2000"/>
              <a:buFont typeface="Calibri"/>
              <a:buChar char="○"/>
            </a:pPr>
            <a:r>
              <a:rPr lang="en-US" sz="2000">
                <a:latin typeface="Arial"/>
                <a:ea typeface="Arial"/>
                <a:cs typeface="Arial"/>
                <a:sym typeface="Arial"/>
              </a:rPr>
              <a:t>Expected award date for selected proposals 1 Sept. 2020;</a:t>
            </a:r>
            <a:endParaRPr sz="2000">
              <a:latin typeface="Arial"/>
              <a:ea typeface="Arial"/>
              <a:cs typeface="Arial"/>
              <a:sym typeface="Arial"/>
            </a:endParaRPr>
          </a:p>
          <a:p>
            <a:pPr indent="-355600" lvl="0" marL="457200" rtl="0" algn="l">
              <a:lnSpc>
                <a:spcPct val="100000"/>
              </a:lnSpc>
              <a:spcBef>
                <a:spcPts val="600"/>
              </a:spcBef>
              <a:spcAft>
                <a:spcPts val="0"/>
              </a:spcAft>
              <a:buSzPts val="2000"/>
              <a:buFont typeface="Calibri"/>
              <a:buChar char="●"/>
            </a:pPr>
            <a:r>
              <a:rPr lang="en-US" sz="2000">
                <a:latin typeface="Arial"/>
                <a:ea typeface="Arial"/>
                <a:cs typeface="Arial"/>
                <a:sym typeface="Arial"/>
              </a:rPr>
              <a:t>34th Conference on Hurricanes &amp; Tropical Meteorology, </a:t>
            </a:r>
            <a:r>
              <a:rPr lang="en-US" sz="2000"/>
              <a:t>9</a:t>
            </a:r>
            <a:r>
              <a:rPr lang="en-US" sz="2000">
                <a:latin typeface="Arial"/>
                <a:ea typeface="Arial"/>
                <a:cs typeface="Arial"/>
                <a:sym typeface="Arial"/>
              </a:rPr>
              <a:t>-1</a:t>
            </a:r>
            <a:r>
              <a:rPr lang="en-US" sz="2000"/>
              <a:t>4</a:t>
            </a:r>
            <a:r>
              <a:rPr lang="en-US" sz="2000">
                <a:latin typeface="Arial"/>
                <a:ea typeface="Arial"/>
                <a:cs typeface="Arial"/>
                <a:sym typeface="Arial"/>
              </a:rPr>
              <a:t> May 202</a:t>
            </a:r>
            <a:r>
              <a:rPr lang="en-US" sz="2000"/>
              <a:t>1</a:t>
            </a:r>
            <a:r>
              <a:rPr lang="en-US" sz="2000">
                <a:latin typeface="Arial"/>
                <a:ea typeface="Arial"/>
                <a:cs typeface="Arial"/>
                <a:sym typeface="Arial"/>
              </a:rPr>
              <a:t>, New Orleans, LA</a:t>
            </a:r>
            <a:endParaRPr sz="2000">
              <a:latin typeface="Arial"/>
              <a:ea typeface="Arial"/>
              <a:cs typeface="Arial"/>
              <a:sym typeface="Arial"/>
            </a:endParaRPr>
          </a:p>
          <a:p>
            <a:pPr indent="-187325" lvl="1" marL="746125" rtl="0" algn="l">
              <a:lnSpc>
                <a:spcPct val="100000"/>
              </a:lnSpc>
              <a:spcBef>
                <a:spcPts val="600"/>
              </a:spcBef>
              <a:spcAft>
                <a:spcPts val="0"/>
              </a:spcAft>
              <a:buClr>
                <a:srgbClr val="000000"/>
              </a:buClr>
              <a:buSzPts val="2000"/>
              <a:buFont typeface="Courier New"/>
              <a:buChar char="o"/>
            </a:pPr>
            <a:r>
              <a:rPr b="1" lang="en-US" sz="2000">
                <a:latin typeface="Arial"/>
                <a:ea typeface="Arial"/>
                <a:cs typeface="Arial"/>
                <a:sym typeface="Arial"/>
              </a:rPr>
              <a:t>Session Topic Title</a:t>
            </a:r>
            <a:r>
              <a:rPr lang="en-US" sz="2000">
                <a:latin typeface="Arial"/>
                <a:ea typeface="Arial"/>
                <a:cs typeface="Arial"/>
                <a:sym typeface="Arial"/>
              </a:rPr>
              <a:t>: Hurricane Forecast Improvement Program (HFIP) &amp; Hurricane Analysis and Forecast System (HAFS)</a:t>
            </a:r>
            <a:endParaRPr sz="2000">
              <a:latin typeface="Arial"/>
              <a:ea typeface="Arial"/>
              <a:cs typeface="Arial"/>
              <a:sym typeface="Arial"/>
            </a:endParaRPr>
          </a:p>
          <a:p>
            <a:pPr indent="0" lvl="0" marL="0" rtl="0" algn="l">
              <a:lnSpc>
                <a:spcPct val="100000"/>
              </a:lnSpc>
              <a:spcBef>
                <a:spcPts val="600"/>
              </a:spcBef>
              <a:spcAft>
                <a:spcPts val="0"/>
              </a:spcAft>
              <a:buSzPts val="2800"/>
              <a:buNone/>
            </a:pPr>
            <a:r>
              <a:t/>
            </a:r>
            <a:endParaRPr sz="1800">
              <a:latin typeface="Arial"/>
              <a:ea typeface="Arial"/>
              <a:cs typeface="Arial"/>
              <a:sym typeface="Arial"/>
            </a:endParaRPr>
          </a:p>
          <a:p>
            <a:pPr indent="0" lvl="0" marL="0" rtl="0" algn="l">
              <a:lnSpc>
                <a:spcPct val="100000"/>
              </a:lnSpc>
              <a:spcBef>
                <a:spcPts val="600"/>
              </a:spcBef>
              <a:spcAft>
                <a:spcPts val="0"/>
              </a:spcAft>
              <a:buSzPts val="2800"/>
              <a:buNone/>
            </a:pPr>
            <a:r>
              <a:rPr lang="en-US" sz="1800">
                <a:latin typeface="Arial"/>
                <a:ea typeface="Arial"/>
                <a:cs typeface="Arial"/>
                <a:sym typeface="Arial"/>
              </a:rPr>
              <a:t> </a:t>
            </a:r>
            <a:endParaRPr sz="1800">
              <a:latin typeface="Arial"/>
              <a:ea typeface="Arial"/>
              <a:cs typeface="Arial"/>
              <a:sym typeface="Arial"/>
            </a:endParaRPr>
          </a:p>
        </p:txBody>
      </p:sp>
      <p:sp>
        <p:nvSpPr>
          <p:cNvPr id="237" name="Google Shape;237;p25"/>
          <p:cNvSpPr txBox="1"/>
          <p:nvPr/>
        </p:nvSpPr>
        <p:spPr>
          <a:xfrm>
            <a:off x="1143000" y="0"/>
            <a:ext cx="6858000" cy="1028700"/>
          </a:xfrm>
          <a:prstGeom prst="rect">
            <a:avLst/>
          </a:prstGeom>
          <a:noFill/>
          <a:ln>
            <a:noFill/>
          </a:ln>
        </p:spPr>
        <p:txBody>
          <a:bodyPr anchorCtr="0" anchor="ctr" bIns="34275" lIns="137150" spcFirstLastPara="1" rIns="137150" wrap="square" tIns="34275">
            <a:noAutofit/>
          </a:bodyPr>
          <a:lstStyle/>
          <a:p>
            <a:pPr indent="0" lvl="0" marL="0" marR="0" rtl="0" algn="ctr">
              <a:lnSpc>
                <a:spcPct val="85000"/>
              </a:lnSpc>
              <a:spcBef>
                <a:spcPts val="0"/>
              </a:spcBef>
              <a:spcAft>
                <a:spcPts val="0"/>
              </a:spcAft>
              <a:buClr>
                <a:srgbClr val="000000"/>
              </a:buClr>
              <a:buSzPts val="3600"/>
              <a:buFont typeface="Arial"/>
              <a:buNone/>
            </a:pPr>
            <a:r>
              <a:rPr b="1" i="0" lang="en-US" sz="3600" u="none" cap="none" strike="noStrike">
                <a:solidFill>
                  <a:schemeClr val="dk1"/>
                </a:solidFill>
                <a:latin typeface="Arial"/>
                <a:ea typeface="Arial"/>
                <a:cs typeface="Arial"/>
                <a:sym typeface="Arial"/>
              </a:rPr>
              <a:t>Key Strategies: External Community</a:t>
            </a:r>
            <a:endParaRPr b="1" i="0" sz="36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6"/>
          <p:cNvSpPr txBox="1"/>
          <p:nvPr/>
        </p:nvSpPr>
        <p:spPr>
          <a:xfrm>
            <a:off x="1143000" y="0"/>
            <a:ext cx="6858000" cy="1028700"/>
          </a:xfrm>
          <a:prstGeom prst="rect">
            <a:avLst/>
          </a:prstGeom>
          <a:noFill/>
          <a:ln>
            <a:noFill/>
          </a:ln>
        </p:spPr>
        <p:txBody>
          <a:bodyPr anchorCtr="0" anchor="ctr" bIns="34275" lIns="137150" spcFirstLastPara="1" rIns="137150" wrap="square" tIns="34275">
            <a:noAutofit/>
          </a:bodyPr>
          <a:lstStyle/>
          <a:p>
            <a:pPr indent="0" lvl="0" marL="0" marR="0" rtl="0" algn="ctr">
              <a:lnSpc>
                <a:spcPct val="85000"/>
              </a:lnSpc>
              <a:spcBef>
                <a:spcPts val="0"/>
              </a:spcBef>
              <a:spcAft>
                <a:spcPts val="0"/>
              </a:spcAft>
              <a:buClr>
                <a:srgbClr val="000000"/>
              </a:buClr>
              <a:buSzPts val="4050"/>
              <a:buFont typeface="Arial"/>
              <a:buNone/>
            </a:pPr>
            <a:r>
              <a:rPr b="1" i="0" lang="en-US" sz="4050" u="none" cap="none" strike="noStrike">
                <a:solidFill>
                  <a:schemeClr val="dk1"/>
                </a:solidFill>
                <a:latin typeface="Arial"/>
                <a:ea typeface="Arial"/>
                <a:cs typeface="Arial"/>
                <a:sym typeface="Arial"/>
              </a:rPr>
              <a:t>Connections</a:t>
            </a:r>
            <a:endParaRPr b="0" i="0" sz="1050" u="none" cap="none" strike="noStrike">
              <a:solidFill>
                <a:srgbClr val="000000"/>
              </a:solidFill>
              <a:latin typeface="Arial"/>
              <a:ea typeface="Arial"/>
              <a:cs typeface="Arial"/>
              <a:sym typeface="Arial"/>
            </a:endParaRPr>
          </a:p>
        </p:txBody>
      </p:sp>
      <p:pic>
        <p:nvPicPr>
          <p:cNvPr id="243" name="Google Shape;243;p26"/>
          <p:cNvPicPr preferRelativeResize="0"/>
          <p:nvPr/>
        </p:nvPicPr>
        <p:blipFill rotWithShape="1">
          <a:blip r:embed="rId3">
            <a:alphaModFix/>
          </a:blip>
          <a:srcRect b="0" l="0" r="0" t="0"/>
          <a:stretch/>
        </p:blipFill>
        <p:spPr>
          <a:xfrm>
            <a:off x="1073075" y="989100"/>
            <a:ext cx="6961502" cy="3793199"/>
          </a:xfrm>
          <a:prstGeom prst="rect">
            <a:avLst/>
          </a:prstGeom>
          <a:noFill/>
          <a:ln>
            <a:noFill/>
          </a:ln>
        </p:spPr>
      </p:pic>
      <p:pic>
        <p:nvPicPr>
          <p:cNvPr id="244" name="Google Shape;244;p26"/>
          <p:cNvPicPr preferRelativeResize="0"/>
          <p:nvPr/>
        </p:nvPicPr>
        <p:blipFill rotWithShape="1">
          <a:blip r:embed="rId4">
            <a:alphaModFix/>
          </a:blip>
          <a:srcRect b="0" l="0" r="69214" t="8550"/>
          <a:stretch/>
        </p:blipFill>
        <p:spPr>
          <a:xfrm>
            <a:off x="6433975" y="3786725"/>
            <a:ext cx="715599" cy="244975"/>
          </a:xfrm>
          <a:prstGeom prst="rect">
            <a:avLst/>
          </a:prstGeom>
          <a:noFill/>
          <a:ln>
            <a:noFill/>
          </a:ln>
        </p:spPr>
      </p:pic>
      <p:pic>
        <p:nvPicPr>
          <p:cNvPr id="245" name="Google Shape;245;p26"/>
          <p:cNvPicPr preferRelativeResize="0"/>
          <p:nvPr/>
        </p:nvPicPr>
        <p:blipFill>
          <a:blip r:embed="rId5">
            <a:alphaModFix/>
          </a:blip>
          <a:stretch>
            <a:fillRect/>
          </a:stretch>
        </p:blipFill>
        <p:spPr>
          <a:xfrm>
            <a:off x="3773547" y="4362047"/>
            <a:ext cx="1670239" cy="244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 name="Shape 46"/>
        <p:cNvGrpSpPr/>
        <p:nvPr/>
      </p:nvGrpSpPr>
      <p:grpSpPr>
        <a:xfrm>
          <a:off x="0" y="0"/>
          <a:ext cx="0" cy="0"/>
          <a:chOff x="0" y="0"/>
          <a:chExt cx="0" cy="0"/>
        </a:xfrm>
      </p:grpSpPr>
      <p:sp>
        <p:nvSpPr>
          <p:cNvPr id="47" name="Google Shape;47;p9"/>
          <p:cNvSpPr txBox="1"/>
          <p:nvPr>
            <p:ph type="ctrTitle"/>
          </p:nvPr>
        </p:nvSpPr>
        <p:spPr>
          <a:xfrm>
            <a:off x="0" y="991851"/>
            <a:ext cx="9144000" cy="1287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None/>
            </a:pPr>
            <a:r>
              <a:rPr b="1" lang="en-US" sz="2800">
                <a:solidFill>
                  <a:schemeClr val="dk1"/>
                </a:solidFill>
              </a:rPr>
              <a:t>Hurricane Forecast Improvement Program (HFIP):</a:t>
            </a:r>
            <a:endParaRPr b="1" sz="2800">
              <a:solidFill>
                <a:schemeClr val="dk1"/>
              </a:solidFill>
            </a:endParaRPr>
          </a:p>
          <a:p>
            <a:pPr indent="0" lvl="0" marL="0" rtl="0" algn="ctr">
              <a:lnSpc>
                <a:spcPct val="115000"/>
              </a:lnSpc>
              <a:spcBef>
                <a:spcPts val="0"/>
              </a:spcBef>
              <a:spcAft>
                <a:spcPts val="0"/>
              </a:spcAft>
              <a:buClr>
                <a:schemeClr val="dk1"/>
              </a:buClr>
              <a:buSzPts val="1100"/>
              <a:buNone/>
            </a:pPr>
            <a:r>
              <a:rPr b="1" lang="en-US" sz="2400">
                <a:solidFill>
                  <a:schemeClr val="dk1"/>
                </a:solidFill>
              </a:rPr>
              <a:t>Addressing Section 104 of the Weather Act</a:t>
            </a:r>
            <a:r>
              <a:rPr b="1" lang="en-US" sz="3200">
                <a:solidFill>
                  <a:schemeClr val="dk1"/>
                </a:solidFill>
              </a:rPr>
              <a:t> </a:t>
            </a:r>
            <a:endParaRPr b="0" i="0" sz="2800" u="none" cap="none" strike="noStrike">
              <a:solidFill>
                <a:schemeClr val="lt1"/>
              </a:solidFill>
              <a:latin typeface="Arial"/>
              <a:ea typeface="Arial"/>
              <a:cs typeface="Arial"/>
              <a:sym typeface="Arial"/>
            </a:endParaRPr>
          </a:p>
        </p:txBody>
      </p:sp>
      <p:pic>
        <p:nvPicPr>
          <p:cNvPr id="48" name="Google Shape;48;p9"/>
          <p:cNvPicPr preferRelativeResize="0"/>
          <p:nvPr/>
        </p:nvPicPr>
        <p:blipFill rotWithShape="1">
          <a:blip r:embed="rId3">
            <a:alphaModFix/>
          </a:blip>
          <a:srcRect b="0" l="0" r="0" t="0"/>
          <a:stretch/>
        </p:blipFill>
        <p:spPr>
          <a:xfrm>
            <a:off x="1038100" y="117569"/>
            <a:ext cx="6858001" cy="760810"/>
          </a:xfrm>
          <a:prstGeom prst="rect">
            <a:avLst/>
          </a:prstGeom>
          <a:noFill/>
          <a:ln>
            <a:noFill/>
          </a:ln>
        </p:spPr>
      </p:pic>
      <p:sp>
        <p:nvSpPr>
          <p:cNvPr id="49" name="Google Shape;49;p9"/>
          <p:cNvSpPr txBox="1"/>
          <p:nvPr/>
        </p:nvSpPr>
        <p:spPr>
          <a:xfrm>
            <a:off x="14028" y="4382996"/>
            <a:ext cx="9125100" cy="23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sz="1200"/>
              <a:t>July 7</a:t>
            </a:r>
            <a:r>
              <a:rPr b="1" i="0" lang="en-US" sz="1200" u="none" cap="none" strike="noStrike">
                <a:solidFill>
                  <a:srgbClr val="000000"/>
                </a:solidFill>
                <a:latin typeface="Arial"/>
                <a:ea typeface="Arial"/>
                <a:cs typeface="Arial"/>
                <a:sym typeface="Arial"/>
              </a:rPr>
              <a:t>, 2020</a:t>
            </a:r>
            <a:endParaRPr b="1" i="0" sz="1200" u="none" cap="none" strike="noStrike">
              <a:solidFill>
                <a:srgbClr val="000000"/>
              </a:solidFill>
              <a:latin typeface="Arial"/>
              <a:ea typeface="Arial"/>
              <a:cs typeface="Arial"/>
              <a:sym typeface="Arial"/>
            </a:endParaRPr>
          </a:p>
        </p:txBody>
      </p:sp>
      <p:sp>
        <p:nvSpPr>
          <p:cNvPr id="50" name="Google Shape;50;p9"/>
          <p:cNvSpPr txBox="1"/>
          <p:nvPr/>
        </p:nvSpPr>
        <p:spPr>
          <a:xfrm>
            <a:off x="0" y="2279450"/>
            <a:ext cx="9144000" cy="2036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Frank Marks (NOAA/AOML/HRD)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Edward Rappaport (NOAA/NWS/NHC)</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Dorothy Koch (NOAA/NWS/OSTI)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Sundararaman Gopalakrishnan (NOAA/AOML/HRD)</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Vijay Tallapragada (NOAA/NWS/EMC)</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7"/>
          <p:cNvSpPr txBox="1"/>
          <p:nvPr>
            <p:ph type="title"/>
          </p:nvPr>
        </p:nvSpPr>
        <p:spPr>
          <a:xfrm>
            <a:off x="691563" y="0"/>
            <a:ext cx="7388812" cy="1028700"/>
          </a:xfrm>
          <a:prstGeom prst="rect">
            <a:avLst/>
          </a:prstGeom>
          <a:noFill/>
          <a:ln>
            <a:noFill/>
          </a:ln>
        </p:spPr>
        <p:txBody>
          <a:bodyPr anchorCtr="0" anchor="ctr" bIns="91425" lIns="91425" spcFirstLastPara="1" rIns="91425" wrap="square" tIns="91425">
            <a:noAutofit/>
          </a:bodyPr>
          <a:lstStyle/>
          <a:p>
            <a:pPr indent="0" lvl="0" marL="0" marR="0" rtl="0" algn="ctr">
              <a:lnSpc>
                <a:spcPct val="85000"/>
              </a:lnSpc>
              <a:spcBef>
                <a:spcPts val="0"/>
              </a:spcBef>
              <a:spcAft>
                <a:spcPts val="0"/>
              </a:spcAft>
              <a:buSzPts val="5400"/>
              <a:buNone/>
            </a:pPr>
            <a:r>
              <a:rPr b="1" lang="en-US" sz="3600">
                <a:solidFill>
                  <a:schemeClr val="dk1"/>
                </a:solidFill>
              </a:rPr>
              <a:t>HFIP Priorities for 2020 </a:t>
            </a:r>
            <a:endParaRPr b="1" sz="3600">
              <a:solidFill>
                <a:schemeClr val="dk1"/>
              </a:solidFill>
            </a:endParaRPr>
          </a:p>
        </p:txBody>
      </p:sp>
      <p:sp>
        <p:nvSpPr>
          <p:cNvPr id="251" name="Google Shape;251;p27"/>
          <p:cNvSpPr txBox="1"/>
          <p:nvPr>
            <p:ph idx="1" type="body"/>
          </p:nvPr>
        </p:nvSpPr>
        <p:spPr>
          <a:xfrm>
            <a:off x="463282" y="952075"/>
            <a:ext cx="8112100" cy="3794100"/>
          </a:xfrm>
          <a:prstGeom prst="rect">
            <a:avLst/>
          </a:prstGeom>
          <a:noFill/>
          <a:ln>
            <a:noFill/>
          </a:ln>
        </p:spPr>
        <p:txBody>
          <a:bodyPr anchorCtr="0" anchor="t" bIns="0" lIns="91425" spcFirstLastPara="1" rIns="91425" wrap="square" tIns="0">
            <a:noAutofit/>
          </a:bodyPr>
          <a:lstStyle/>
          <a:p>
            <a:pPr indent="-355600" lvl="0" marL="457200" rtl="0" algn="l">
              <a:lnSpc>
                <a:spcPct val="100000"/>
              </a:lnSpc>
              <a:spcBef>
                <a:spcPts val="300"/>
              </a:spcBef>
              <a:spcAft>
                <a:spcPts val="0"/>
              </a:spcAft>
              <a:buClr>
                <a:srgbClr val="000000"/>
              </a:buClr>
              <a:buSzPts val="2000"/>
              <a:buFont typeface="Calibri"/>
              <a:buChar char="●"/>
            </a:pPr>
            <a:r>
              <a:rPr lang="en-US" sz="2000">
                <a:solidFill>
                  <a:srgbClr val="000000"/>
                </a:solidFill>
                <a:latin typeface="Arial"/>
                <a:ea typeface="Arial"/>
                <a:cs typeface="Arial"/>
                <a:sym typeface="Arial"/>
              </a:rPr>
              <a:t>Continue development of operational </a:t>
            </a:r>
            <a:r>
              <a:rPr lang="en-US" sz="2000">
                <a:solidFill>
                  <a:srgbClr val="000000"/>
                </a:solidFill>
                <a:highlight>
                  <a:schemeClr val="lt1"/>
                </a:highlight>
                <a:latin typeface="Arial"/>
                <a:ea typeface="Arial"/>
                <a:cs typeface="Arial"/>
                <a:sym typeface="Arial"/>
              </a:rPr>
              <a:t>HWRF &amp; HMON upgrades until HAFS transition – WCOSS upgrade</a:t>
            </a:r>
            <a:endParaRPr sz="2000">
              <a:solidFill>
                <a:srgbClr val="000000"/>
              </a:solidFill>
              <a:highlight>
                <a:schemeClr val="lt1"/>
              </a:highlight>
              <a:latin typeface="Arial"/>
              <a:ea typeface="Arial"/>
              <a:cs typeface="Arial"/>
              <a:sym typeface="Arial"/>
            </a:endParaRPr>
          </a:p>
          <a:p>
            <a:pPr indent="-355600" lvl="0" marL="457200" rtl="0" algn="l">
              <a:lnSpc>
                <a:spcPct val="100000"/>
              </a:lnSpc>
              <a:spcBef>
                <a:spcPts val="300"/>
              </a:spcBef>
              <a:spcAft>
                <a:spcPts val="0"/>
              </a:spcAft>
              <a:buClr>
                <a:srgbClr val="000000"/>
              </a:buClr>
              <a:buSzPts val="2000"/>
              <a:buFont typeface="Calibri"/>
              <a:buChar char="●"/>
            </a:pPr>
            <a:r>
              <a:rPr lang="en-US" sz="2000">
                <a:solidFill>
                  <a:srgbClr val="000000"/>
                </a:solidFill>
                <a:latin typeface="Arial"/>
                <a:ea typeface="Arial"/>
                <a:cs typeface="Arial"/>
                <a:sym typeface="Arial"/>
              </a:rPr>
              <a:t>Align TC models with UFS through UFS TC application team </a:t>
            </a:r>
            <a:endParaRPr sz="2000">
              <a:solidFill>
                <a:srgbClr val="000000"/>
              </a:solidFill>
              <a:latin typeface="Arial"/>
              <a:ea typeface="Arial"/>
              <a:cs typeface="Arial"/>
              <a:sym typeface="Arial"/>
            </a:endParaRPr>
          </a:p>
          <a:p>
            <a:pPr indent="-355600" lvl="0" marL="457200" marR="189865" rtl="0" algn="l">
              <a:lnSpc>
                <a:spcPct val="100000"/>
              </a:lnSpc>
              <a:spcBef>
                <a:spcPts val="300"/>
              </a:spcBef>
              <a:spcAft>
                <a:spcPts val="0"/>
              </a:spcAft>
              <a:buClr>
                <a:srgbClr val="000000"/>
              </a:buClr>
              <a:buSzPts val="2000"/>
              <a:buFont typeface="Calibri"/>
              <a:buChar char="●"/>
            </a:pPr>
            <a:r>
              <a:rPr lang="en-US" sz="2000">
                <a:solidFill>
                  <a:srgbClr val="000000"/>
                </a:solidFill>
              </a:rPr>
              <a:t>HAFS v0.1 - advance single storm configuration over ATL basin running in real-time</a:t>
            </a:r>
            <a:endParaRPr/>
          </a:p>
          <a:p>
            <a:pPr indent="-355600" lvl="0" marL="457200" marR="189865" rtl="0" algn="l">
              <a:lnSpc>
                <a:spcPct val="100000"/>
              </a:lnSpc>
              <a:spcBef>
                <a:spcPts val="300"/>
              </a:spcBef>
              <a:spcAft>
                <a:spcPts val="0"/>
              </a:spcAft>
              <a:buClr>
                <a:srgbClr val="000000"/>
              </a:buClr>
              <a:buSzPts val="2000"/>
              <a:buFont typeface="Calibri"/>
              <a:buChar char="●"/>
            </a:pPr>
            <a:r>
              <a:rPr lang="en-US" sz="2000"/>
              <a:t>TC model physics consistent with UFS - use Common Community Physics Package (CCPP)</a:t>
            </a:r>
            <a:endParaRPr sz="2000">
              <a:solidFill>
                <a:srgbClr val="000000"/>
              </a:solidFill>
            </a:endParaRPr>
          </a:p>
          <a:p>
            <a:pPr indent="-355600" lvl="0" marL="457200" marR="189865" rtl="0" algn="l">
              <a:lnSpc>
                <a:spcPct val="100000"/>
              </a:lnSpc>
              <a:spcBef>
                <a:spcPts val="300"/>
              </a:spcBef>
              <a:spcAft>
                <a:spcPts val="0"/>
              </a:spcAft>
              <a:buClr>
                <a:srgbClr val="000000"/>
              </a:buClr>
              <a:buSzPts val="2000"/>
              <a:buFont typeface="Calibri"/>
              <a:buChar char="●"/>
            </a:pPr>
            <a:r>
              <a:rPr lang="en-US" sz="2000">
                <a:latin typeface="Arial"/>
                <a:ea typeface="Arial"/>
                <a:cs typeface="Arial"/>
                <a:sym typeface="Arial"/>
              </a:rPr>
              <a:t>Move towards 7-day forecast</a:t>
            </a:r>
            <a:endParaRPr sz="2000">
              <a:solidFill>
                <a:srgbClr val="000000"/>
              </a:solidFill>
              <a:latin typeface="Arial"/>
              <a:ea typeface="Arial"/>
              <a:cs typeface="Arial"/>
              <a:sym typeface="Arial"/>
            </a:endParaRPr>
          </a:p>
          <a:p>
            <a:pPr indent="-355600" lvl="0" marL="457200" rtl="0" algn="l">
              <a:lnSpc>
                <a:spcPct val="100000"/>
              </a:lnSpc>
              <a:spcBef>
                <a:spcPts val="300"/>
              </a:spcBef>
              <a:spcAft>
                <a:spcPts val="0"/>
              </a:spcAft>
              <a:buClr>
                <a:srgbClr val="000000"/>
              </a:buClr>
              <a:buSzPts val="2000"/>
              <a:buFont typeface="Calibri"/>
              <a:buChar char="●"/>
            </a:pPr>
            <a:r>
              <a:rPr lang="en-US" sz="2000">
                <a:solidFill>
                  <a:srgbClr val="000000"/>
                </a:solidFill>
                <a:highlight>
                  <a:schemeClr val="lt1"/>
                </a:highlight>
                <a:latin typeface="Arial"/>
                <a:ea typeface="Arial"/>
                <a:cs typeface="Arial"/>
                <a:sym typeface="Arial"/>
              </a:rPr>
              <a:t>RI evaluated with new metrics </a:t>
            </a:r>
            <a:endParaRPr sz="2000">
              <a:solidFill>
                <a:srgbClr val="000000"/>
              </a:solidFill>
              <a:highlight>
                <a:schemeClr val="lt1"/>
              </a:highlight>
              <a:latin typeface="Arial"/>
              <a:ea typeface="Arial"/>
              <a:cs typeface="Arial"/>
              <a:sym typeface="Arial"/>
            </a:endParaRPr>
          </a:p>
          <a:p>
            <a:pPr indent="-355600" lvl="0" marL="457200" rtl="0" algn="l">
              <a:lnSpc>
                <a:spcPct val="100000"/>
              </a:lnSpc>
              <a:spcBef>
                <a:spcPts val="300"/>
              </a:spcBef>
              <a:spcAft>
                <a:spcPts val="0"/>
              </a:spcAft>
              <a:buClr>
                <a:srgbClr val="000000"/>
              </a:buClr>
              <a:buSzPts val="2000"/>
              <a:buFont typeface="Calibri"/>
              <a:buChar char="●"/>
            </a:pPr>
            <a:r>
              <a:rPr lang="en-US" sz="2000">
                <a:solidFill>
                  <a:srgbClr val="000000"/>
                </a:solidFill>
                <a:highlight>
                  <a:schemeClr val="lt1"/>
                </a:highlight>
                <a:latin typeface="Arial"/>
                <a:ea typeface="Arial"/>
                <a:cs typeface="Arial"/>
                <a:sym typeface="Arial"/>
              </a:rPr>
              <a:t>Continue improvement of storm surge models, including OCONUS</a:t>
            </a:r>
            <a:endParaRPr sz="2000">
              <a:solidFill>
                <a:srgbClr val="000000"/>
              </a:solidFill>
              <a:highlight>
                <a:schemeClr val="lt1"/>
              </a:highlight>
              <a:latin typeface="Arial"/>
              <a:ea typeface="Arial"/>
              <a:cs typeface="Arial"/>
              <a:sym typeface="Arial"/>
            </a:endParaRPr>
          </a:p>
          <a:p>
            <a:pPr indent="-355600" lvl="0" marL="457200" rtl="0" algn="l">
              <a:lnSpc>
                <a:spcPct val="100000"/>
              </a:lnSpc>
              <a:spcBef>
                <a:spcPts val="300"/>
              </a:spcBef>
              <a:spcAft>
                <a:spcPts val="0"/>
              </a:spcAft>
              <a:buClr>
                <a:srgbClr val="000000"/>
              </a:buClr>
              <a:buSzPts val="2000"/>
              <a:buFont typeface="Calibri"/>
              <a:buChar char="●"/>
            </a:pPr>
            <a:r>
              <a:rPr lang="en-US" sz="2000">
                <a:solidFill>
                  <a:srgbClr val="000000"/>
                </a:solidFill>
                <a:latin typeface="Arial"/>
                <a:ea typeface="Arial"/>
                <a:cs typeface="Arial"/>
                <a:sym typeface="Arial"/>
              </a:rPr>
              <a:t>Improve extreme precipitation forecast </a:t>
            </a:r>
            <a:endParaRPr sz="2000">
              <a:solidFill>
                <a:srgbClr val="000000"/>
              </a:solidFill>
              <a:latin typeface="Arial"/>
              <a:ea typeface="Arial"/>
              <a:cs typeface="Arial"/>
              <a:sym typeface="Arial"/>
            </a:endParaRPr>
          </a:p>
          <a:p>
            <a:pPr indent="0" lvl="0" marL="914400" rtl="0" algn="l">
              <a:lnSpc>
                <a:spcPct val="100000"/>
              </a:lnSpc>
              <a:spcBef>
                <a:spcPts val="300"/>
              </a:spcBef>
              <a:spcAft>
                <a:spcPts val="1000"/>
              </a:spcAft>
              <a:buSzPts val="2800"/>
              <a:buNone/>
            </a:pPr>
            <a:r>
              <a:t/>
            </a:r>
            <a:endParaRPr sz="16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28"/>
          <p:cNvSpPr txBox="1"/>
          <p:nvPr>
            <p:ph idx="1" type="body"/>
          </p:nvPr>
        </p:nvSpPr>
        <p:spPr>
          <a:xfrm>
            <a:off x="304800" y="1137047"/>
            <a:ext cx="8462682" cy="3288956"/>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2100"/>
              </a:spcBef>
              <a:spcAft>
                <a:spcPts val="0"/>
              </a:spcAft>
              <a:buSzPts val="2800"/>
              <a:buNone/>
            </a:pPr>
            <a:r>
              <a:rPr b="1" lang="en-US" sz="4800">
                <a:latin typeface="Arial"/>
                <a:ea typeface="Arial"/>
                <a:cs typeface="Arial"/>
                <a:sym typeface="Arial"/>
              </a:rPr>
              <a:t>Questions?</a:t>
            </a:r>
            <a:endParaRPr b="1" sz="48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9"/>
          <p:cNvSpPr txBox="1"/>
          <p:nvPr/>
        </p:nvSpPr>
        <p:spPr>
          <a:xfrm>
            <a:off x="685800" y="0"/>
            <a:ext cx="7696200" cy="1028700"/>
          </a:xfrm>
          <a:prstGeom prst="rect">
            <a:avLst/>
          </a:prstGeom>
          <a:noFill/>
          <a:ln>
            <a:noFill/>
          </a:ln>
        </p:spPr>
        <p:txBody>
          <a:bodyPr anchorCtr="0" anchor="ctr" bIns="45700" lIns="182875" spcFirstLastPara="1" rIns="182875" wrap="square" tIns="45700">
            <a:noAutofit/>
          </a:bodyPr>
          <a:lstStyle/>
          <a:p>
            <a:pPr indent="0" lvl="0" marL="0" marR="0" rtl="0" algn="ctr">
              <a:lnSpc>
                <a:spcPct val="85000"/>
              </a:lnSpc>
              <a:spcBef>
                <a:spcPts val="0"/>
              </a:spcBef>
              <a:spcAft>
                <a:spcPts val="0"/>
              </a:spcAft>
              <a:buClr>
                <a:schemeClr val="dk1"/>
              </a:buClr>
              <a:buSzPts val="1100"/>
              <a:buFont typeface="Calibri"/>
              <a:buNone/>
            </a:pPr>
            <a:r>
              <a:rPr b="1" i="0" lang="en-US" sz="4400" u="none" cap="none" strike="noStrike">
                <a:solidFill>
                  <a:schemeClr val="dk1"/>
                </a:solidFill>
                <a:latin typeface="Calibri"/>
                <a:ea typeface="Calibri"/>
                <a:cs typeface="Calibri"/>
                <a:sym typeface="Calibri"/>
              </a:rPr>
              <a:t>Keys to Success</a:t>
            </a:r>
            <a:endParaRPr b="1" i="0" sz="3600" u="none" cap="none" strike="noStrike">
              <a:solidFill>
                <a:schemeClr val="dk1"/>
              </a:solidFill>
              <a:latin typeface="Calibri"/>
              <a:ea typeface="Calibri"/>
              <a:cs typeface="Calibri"/>
              <a:sym typeface="Calibri"/>
            </a:endParaRPr>
          </a:p>
        </p:txBody>
      </p:sp>
      <p:sp>
        <p:nvSpPr>
          <p:cNvPr id="263" name="Google Shape;263;p29"/>
          <p:cNvSpPr txBox="1"/>
          <p:nvPr/>
        </p:nvSpPr>
        <p:spPr>
          <a:xfrm>
            <a:off x="419089" y="968875"/>
            <a:ext cx="8305800" cy="2998200"/>
          </a:xfrm>
          <a:prstGeom prst="rect">
            <a:avLst/>
          </a:prstGeom>
          <a:noFill/>
          <a:ln>
            <a:noFill/>
          </a:ln>
        </p:spPr>
        <p:txBody>
          <a:bodyPr anchorCtr="0" anchor="t" bIns="91425" lIns="91425" spcFirstLastPara="1" rIns="91425" wrap="square" tIns="91425">
            <a:noAutofit/>
          </a:bodyPr>
          <a:lstStyle/>
          <a:p>
            <a:pPr indent="-341312" lvl="2" marL="346075" marR="0" rtl="0" algn="l">
              <a:lnSpc>
                <a:spcPct val="100000"/>
              </a:lnSpc>
              <a:spcBef>
                <a:spcPts val="0"/>
              </a:spcBef>
              <a:spcAft>
                <a:spcPts val="0"/>
              </a:spcAft>
              <a:buClr>
                <a:schemeClr val="dk1"/>
              </a:buClr>
              <a:buSzPts val="2200"/>
              <a:buFont typeface="Courier New"/>
              <a:buChar char="●"/>
            </a:pPr>
            <a:r>
              <a:rPr b="1" i="0" lang="en-US" sz="2200" u="none" cap="none" strike="noStrike">
                <a:solidFill>
                  <a:schemeClr val="dk1"/>
                </a:solidFill>
                <a:latin typeface="Arial"/>
                <a:ea typeface="Arial"/>
                <a:cs typeface="Arial"/>
                <a:sym typeface="Arial"/>
              </a:rPr>
              <a:t>Partnerships</a:t>
            </a:r>
            <a:r>
              <a:rPr b="0" i="0" lang="en-US" sz="2200" u="none" cap="none" strike="noStrike">
                <a:solidFill>
                  <a:schemeClr val="dk1"/>
                </a:solidFill>
                <a:latin typeface="Arial"/>
                <a:ea typeface="Arial"/>
                <a:cs typeface="Arial"/>
                <a:sym typeface="Arial"/>
              </a:rPr>
              <a:t>: NOAA research working closely with operations (NWS/NCEP, DOD/JTWC), Federal &amp; academic partners (NASA, NSF, ONR, NRL, NCAR), international collaborations (global TC forecasts)</a:t>
            </a:r>
            <a:endParaRPr b="0" i="0" sz="2200" u="none" cap="none" strike="noStrike">
              <a:solidFill>
                <a:schemeClr val="dk1"/>
              </a:solidFill>
              <a:latin typeface="Arial"/>
              <a:ea typeface="Arial"/>
              <a:cs typeface="Arial"/>
              <a:sym typeface="Arial"/>
            </a:endParaRPr>
          </a:p>
          <a:p>
            <a:pPr indent="-341312" lvl="2" marL="346075" marR="0" rtl="0" algn="l">
              <a:lnSpc>
                <a:spcPct val="100000"/>
              </a:lnSpc>
              <a:spcBef>
                <a:spcPts val="400"/>
              </a:spcBef>
              <a:spcAft>
                <a:spcPts val="0"/>
              </a:spcAft>
              <a:buClr>
                <a:schemeClr val="dk1"/>
              </a:buClr>
              <a:buSzPts val="2200"/>
              <a:buFont typeface="Courier New"/>
              <a:buChar char="●"/>
            </a:pPr>
            <a:r>
              <a:rPr b="1" i="0" lang="en-US" sz="2200" u="none" cap="none" strike="noStrike">
                <a:solidFill>
                  <a:schemeClr val="dk1"/>
                </a:solidFill>
                <a:latin typeface="Arial"/>
                <a:ea typeface="Arial"/>
                <a:cs typeface="Arial"/>
                <a:sym typeface="Arial"/>
              </a:rPr>
              <a:t>Diversity</a:t>
            </a:r>
            <a:r>
              <a:rPr b="0" i="0" lang="en-US" sz="2200" u="none" cap="none" strike="noStrike">
                <a:solidFill>
                  <a:schemeClr val="dk1"/>
                </a:solidFill>
                <a:latin typeface="Arial"/>
                <a:ea typeface="Arial"/>
                <a:cs typeface="Arial"/>
                <a:sym typeface="Arial"/>
              </a:rPr>
              <a:t>: Manpower to evaluate model performance with hurricane datasets</a:t>
            </a:r>
            <a:endParaRPr b="0" i="0" sz="1400" u="none" cap="none" strike="noStrike">
              <a:solidFill>
                <a:srgbClr val="000000"/>
              </a:solidFill>
              <a:latin typeface="Arial"/>
              <a:ea typeface="Arial"/>
              <a:cs typeface="Arial"/>
              <a:sym typeface="Arial"/>
            </a:endParaRPr>
          </a:p>
          <a:p>
            <a:pPr indent="-341312" lvl="2" marL="346075" marR="0" rtl="0" algn="l">
              <a:lnSpc>
                <a:spcPct val="100000"/>
              </a:lnSpc>
              <a:spcBef>
                <a:spcPts val="400"/>
              </a:spcBef>
              <a:spcAft>
                <a:spcPts val="0"/>
              </a:spcAft>
              <a:buClr>
                <a:schemeClr val="dk1"/>
              </a:buClr>
              <a:buSzPts val="2200"/>
              <a:buFont typeface="Courier New"/>
              <a:buChar char="●"/>
            </a:pPr>
            <a:r>
              <a:rPr b="1" i="0" lang="en-US" sz="2200" u="none" cap="none" strike="noStrike">
                <a:solidFill>
                  <a:schemeClr val="dk1"/>
                </a:solidFill>
                <a:latin typeface="Arial"/>
                <a:ea typeface="Arial"/>
                <a:cs typeface="Arial"/>
                <a:sym typeface="Arial"/>
              </a:rPr>
              <a:t>Outreach and community participation </a:t>
            </a:r>
            <a:r>
              <a:rPr b="0" i="0" lang="en-US" sz="2200" u="none" cap="none" strike="noStrike">
                <a:solidFill>
                  <a:schemeClr val="dk1"/>
                </a:solidFill>
                <a:latin typeface="Arial"/>
                <a:ea typeface="Arial"/>
                <a:cs typeface="Arial"/>
                <a:sym typeface="Arial"/>
              </a:rPr>
              <a:t>(e.g. FFOs)</a:t>
            </a:r>
            <a:endParaRPr b="0" i="0" sz="1400" u="none" cap="none" strike="noStrike">
              <a:solidFill>
                <a:srgbClr val="000000"/>
              </a:solidFill>
              <a:latin typeface="Arial"/>
              <a:ea typeface="Arial"/>
              <a:cs typeface="Arial"/>
              <a:sym typeface="Arial"/>
            </a:endParaRPr>
          </a:p>
          <a:p>
            <a:pPr indent="-341312" lvl="3" marL="796925" marR="0" rtl="0" algn="l">
              <a:lnSpc>
                <a:spcPct val="100000"/>
              </a:lnSpc>
              <a:spcBef>
                <a:spcPts val="36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Develop </a:t>
            </a:r>
            <a:r>
              <a:rPr lang="en-US" sz="2000">
                <a:solidFill>
                  <a:schemeClr val="dk1"/>
                </a:solidFill>
              </a:rPr>
              <a:t>&amp;</a:t>
            </a:r>
            <a:r>
              <a:rPr b="0" i="0" lang="en-US" sz="2000" u="none" cap="none" strike="noStrike">
                <a:solidFill>
                  <a:schemeClr val="dk1"/>
                </a:solidFill>
                <a:latin typeface="Arial"/>
                <a:ea typeface="Arial"/>
                <a:cs typeface="Arial"/>
                <a:sym typeface="Arial"/>
              </a:rPr>
              <a:t> facilitate next generation of TC researchers for NOAA</a:t>
            </a:r>
            <a:endParaRPr b="0" i="0" sz="1400" u="none" cap="none" strike="noStrike">
              <a:solidFill>
                <a:srgbClr val="000000"/>
              </a:solidFill>
              <a:latin typeface="Arial"/>
              <a:ea typeface="Arial"/>
              <a:cs typeface="Arial"/>
              <a:sym typeface="Arial"/>
            </a:endParaRPr>
          </a:p>
          <a:p>
            <a:pPr indent="-341312" lvl="2" marL="346075" marR="0" rtl="0" algn="l">
              <a:lnSpc>
                <a:spcPct val="100000"/>
              </a:lnSpc>
              <a:spcBef>
                <a:spcPts val="400"/>
              </a:spcBef>
              <a:spcAft>
                <a:spcPts val="0"/>
              </a:spcAft>
              <a:buClr>
                <a:schemeClr val="dk1"/>
              </a:buClr>
              <a:buSzPts val="2200"/>
              <a:buFont typeface="Courier New"/>
              <a:buChar char="●"/>
            </a:pPr>
            <a:r>
              <a:rPr b="1" i="0" lang="en-US" sz="2200" u="none" cap="none" strike="noStrike">
                <a:solidFill>
                  <a:schemeClr val="dk1"/>
                </a:solidFill>
                <a:latin typeface="Arial"/>
                <a:ea typeface="Arial"/>
                <a:cs typeface="Arial"/>
                <a:sym typeface="Arial"/>
              </a:rPr>
              <a:t>HFIP R&amp;D computing</a:t>
            </a:r>
            <a:endParaRPr b="0" i="0" sz="1400" u="none" cap="none" strike="noStrike">
              <a:solidFill>
                <a:srgbClr val="000000"/>
              </a:solidFill>
              <a:latin typeface="Arial"/>
              <a:ea typeface="Arial"/>
              <a:cs typeface="Arial"/>
              <a:sym typeface="Arial"/>
            </a:endParaRPr>
          </a:p>
          <a:p>
            <a:pPr indent="-341312" lvl="2" marL="346075" marR="0" rtl="0" algn="l">
              <a:lnSpc>
                <a:spcPct val="100000"/>
              </a:lnSpc>
              <a:spcBef>
                <a:spcPts val="400"/>
              </a:spcBef>
              <a:spcAft>
                <a:spcPts val="0"/>
              </a:spcAft>
              <a:buClr>
                <a:schemeClr val="dk1"/>
              </a:buClr>
              <a:buSzPts val="2200"/>
              <a:buFont typeface="Courier New"/>
              <a:buChar char="●"/>
            </a:pPr>
            <a:r>
              <a:rPr b="1" i="0" lang="en-US" sz="2200" u="none" cap="none" strike="noStrike">
                <a:solidFill>
                  <a:schemeClr val="dk1"/>
                </a:solidFill>
                <a:latin typeface="Arial"/>
                <a:ea typeface="Arial"/>
                <a:cs typeface="Arial"/>
                <a:sym typeface="Arial"/>
              </a:rPr>
              <a:t>Integrated use &amp; support of testbeds </a:t>
            </a:r>
            <a:r>
              <a:rPr b="0" i="0" lang="en-US" sz="2200" u="none" cap="none" strike="noStrike">
                <a:solidFill>
                  <a:schemeClr val="dk1"/>
                </a:solidFill>
                <a:latin typeface="Arial"/>
                <a:ea typeface="Arial"/>
                <a:cs typeface="Arial"/>
                <a:sym typeface="Arial"/>
              </a:rPr>
              <a:t>(DTC &amp; JCSDA)</a:t>
            </a:r>
            <a:endParaRPr b="0" i="0" sz="1400" u="none" cap="none" strike="noStrike">
              <a:solidFill>
                <a:srgbClr val="000000"/>
              </a:solidFill>
              <a:latin typeface="Arial"/>
              <a:ea typeface="Arial"/>
              <a:cs typeface="Arial"/>
              <a:sym typeface="Arial"/>
            </a:endParaRPr>
          </a:p>
          <a:p>
            <a:pPr indent="0" lvl="2" marL="850901" marR="0" rtl="0" algn="l">
              <a:lnSpc>
                <a:spcPct val="100000"/>
              </a:lnSpc>
              <a:spcBef>
                <a:spcPts val="400"/>
              </a:spcBef>
              <a:spcAft>
                <a:spcPts val="0"/>
              </a:spcAft>
              <a:buClr>
                <a:srgbClr val="3333FF"/>
              </a:buClr>
              <a:buSzPts val="2090"/>
              <a:buFont typeface="Courier New"/>
              <a:buNone/>
            </a:pPr>
            <a:r>
              <a:t/>
            </a:r>
            <a:endParaRPr b="0" i="0" sz="22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0"/>
          <p:cNvSpPr txBox="1"/>
          <p:nvPr>
            <p:ph type="title"/>
          </p:nvPr>
        </p:nvSpPr>
        <p:spPr>
          <a:xfrm>
            <a:off x="954150" y="101900"/>
            <a:ext cx="7235700" cy="7716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3000"/>
              <a:buFont typeface="Arial"/>
              <a:buNone/>
            </a:pPr>
            <a:r>
              <a:rPr lang="en-US" sz="4400">
                <a:solidFill>
                  <a:schemeClr val="dk1"/>
                </a:solidFill>
                <a:latin typeface="Calibri"/>
                <a:ea typeface="Calibri"/>
                <a:cs typeface="Calibri"/>
                <a:sym typeface="Calibri"/>
              </a:rPr>
              <a:t>Partners/Stakeholders</a:t>
            </a:r>
            <a:endParaRPr sz="4400">
              <a:latin typeface="Calibri"/>
              <a:ea typeface="Calibri"/>
              <a:cs typeface="Calibri"/>
              <a:sym typeface="Calibri"/>
            </a:endParaRPr>
          </a:p>
        </p:txBody>
      </p:sp>
      <p:pic>
        <p:nvPicPr>
          <p:cNvPr id="270" name="Google Shape;270;p30"/>
          <p:cNvPicPr preferRelativeResize="0"/>
          <p:nvPr/>
        </p:nvPicPr>
        <p:blipFill rotWithShape="1">
          <a:blip r:embed="rId3">
            <a:alphaModFix/>
          </a:blip>
          <a:srcRect b="0" l="0" r="0" t="0"/>
          <a:stretch/>
        </p:blipFill>
        <p:spPr>
          <a:xfrm>
            <a:off x="4007969" y="2655709"/>
            <a:ext cx="654710" cy="635975"/>
          </a:xfrm>
          <a:prstGeom prst="rect">
            <a:avLst/>
          </a:prstGeom>
          <a:noFill/>
          <a:ln>
            <a:noFill/>
          </a:ln>
        </p:spPr>
      </p:pic>
      <p:pic>
        <p:nvPicPr>
          <p:cNvPr id="271" name="Google Shape;271;p30"/>
          <p:cNvPicPr preferRelativeResize="0"/>
          <p:nvPr/>
        </p:nvPicPr>
        <p:blipFill rotWithShape="1">
          <a:blip r:embed="rId4">
            <a:alphaModFix/>
          </a:blip>
          <a:srcRect b="0" l="0" r="0" t="0"/>
          <a:stretch/>
        </p:blipFill>
        <p:spPr>
          <a:xfrm>
            <a:off x="3214561" y="2655709"/>
            <a:ext cx="645923" cy="627439"/>
          </a:xfrm>
          <a:prstGeom prst="rect">
            <a:avLst/>
          </a:prstGeom>
          <a:noFill/>
          <a:ln>
            <a:noFill/>
          </a:ln>
        </p:spPr>
      </p:pic>
      <p:pic>
        <p:nvPicPr>
          <p:cNvPr id="272" name="Google Shape;272;p30"/>
          <p:cNvPicPr preferRelativeResize="0"/>
          <p:nvPr/>
        </p:nvPicPr>
        <p:blipFill rotWithShape="1">
          <a:blip r:embed="rId5">
            <a:alphaModFix/>
          </a:blip>
          <a:srcRect b="0" l="0" r="0" t="0"/>
          <a:stretch/>
        </p:blipFill>
        <p:spPr>
          <a:xfrm>
            <a:off x="6644479" y="3775471"/>
            <a:ext cx="1014552" cy="891161"/>
          </a:xfrm>
          <a:prstGeom prst="rect">
            <a:avLst/>
          </a:prstGeom>
          <a:noFill/>
          <a:ln>
            <a:noFill/>
          </a:ln>
        </p:spPr>
      </p:pic>
      <p:pic>
        <p:nvPicPr>
          <p:cNvPr id="273" name="Google Shape;273;p30"/>
          <p:cNvPicPr preferRelativeResize="0"/>
          <p:nvPr/>
        </p:nvPicPr>
        <p:blipFill rotWithShape="1">
          <a:blip r:embed="rId6">
            <a:alphaModFix/>
          </a:blip>
          <a:srcRect b="0" l="0" r="0" t="0"/>
          <a:stretch/>
        </p:blipFill>
        <p:spPr>
          <a:xfrm>
            <a:off x="5558200" y="2592350"/>
            <a:ext cx="730374" cy="709484"/>
          </a:xfrm>
          <a:prstGeom prst="rect">
            <a:avLst/>
          </a:prstGeom>
          <a:noFill/>
          <a:ln>
            <a:noFill/>
          </a:ln>
        </p:spPr>
      </p:pic>
      <p:pic>
        <p:nvPicPr>
          <p:cNvPr id="274" name="Google Shape;274;p30"/>
          <p:cNvPicPr preferRelativeResize="0"/>
          <p:nvPr/>
        </p:nvPicPr>
        <p:blipFill rotWithShape="1">
          <a:blip r:embed="rId7">
            <a:alphaModFix/>
          </a:blip>
          <a:srcRect b="0" l="0" r="0" t="0"/>
          <a:stretch/>
        </p:blipFill>
        <p:spPr>
          <a:xfrm>
            <a:off x="6533287" y="2524227"/>
            <a:ext cx="1222975" cy="541173"/>
          </a:xfrm>
          <a:prstGeom prst="rect">
            <a:avLst/>
          </a:prstGeom>
          <a:noFill/>
          <a:ln>
            <a:noFill/>
          </a:ln>
        </p:spPr>
      </p:pic>
      <p:pic>
        <p:nvPicPr>
          <p:cNvPr id="275" name="Google Shape;275;p30"/>
          <p:cNvPicPr preferRelativeResize="0"/>
          <p:nvPr/>
        </p:nvPicPr>
        <p:blipFill rotWithShape="1">
          <a:blip r:embed="rId8">
            <a:alphaModFix/>
          </a:blip>
          <a:srcRect b="0" l="0" r="0" t="0"/>
          <a:stretch/>
        </p:blipFill>
        <p:spPr>
          <a:xfrm>
            <a:off x="6779593" y="3150704"/>
            <a:ext cx="730379" cy="709478"/>
          </a:xfrm>
          <a:prstGeom prst="rect">
            <a:avLst/>
          </a:prstGeom>
          <a:noFill/>
          <a:ln>
            <a:noFill/>
          </a:ln>
        </p:spPr>
      </p:pic>
      <p:pic>
        <p:nvPicPr>
          <p:cNvPr id="276" name="Google Shape;276;p30"/>
          <p:cNvPicPr preferRelativeResize="0"/>
          <p:nvPr/>
        </p:nvPicPr>
        <p:blipFill rotWithShape="1">
          <a:blip r:embed="rId9">
            <a:alphaModFix/>
          </a:blip>
          <a:srcRect b="0" l="0" r="0" t="0"/>
          <a:stretch/>
        </p:blipFill>
        <p:spPr>
          <a:xfrm>
            <a:off x="1863630" y="4260113"/>
            <a:ext cx="1004645" cy="464712"/>
          </a:xfrm>
          <a:prstGeom prst="rect">
            <a:avLst/>
          </a:prstGeom>
          <a:noFill/>
          <a:ln>
            <a:noFill/>
          </a:ln>
        </p:spPr>
      </p:pic>
      <p:pic>
        <p:nvPicPr>
          <p:cNvPr id="277" name="Google Shape;277;p30"/>
          <p:cNvPicPr preferRelativeResize="0"/>
          <p:nvPr/>
        </p:nvPicPr>
        <p:blipFill rotWithShape="1">
          <a:blip r:embed="rId10">
            <a:alphaModFix/>
          </a:blip>
          <a:srcRect b="0" l="0" r="0" t="0"/>
          <a:stretch/>
        </p:blipFill>
        <p:spPr>
          <a:xfrm>
            <a:off x="1263082" y="3680188"/>
            <a:ext cx="1705844" cy="463967"/>
          </a:xfrm>
          <a:prstGeom prst="rect">
            <a:avLst/>
          </a:prstGeom>
          <a:noFill/>
          <a:ln>
            <a:noFill/>
          </a:ln>
        </p:spPr>
      </p:pic>
      <p:pic>
        <p:nvPicPr>
          <p:cNvPr id="278" name="Google Shape;278;p30"/>
          <p:cNvPicPr preferRelativeResize="0"/>
          <p:nvPr/>
        </p:nvPicPr>
        <p:blipFill rotWithShape="1">
          <a:blip r:embed="rId11">
            <a:alphaModFix/>
          </a:blip>
          <a:srcRect b="0" l="0" r="0" t="0"/>
          <a:stretch/>
        </p:blipFill>
        <p:spPr>
          <a:xfrm>
            <a:off x="6721226" y="1612316"/>
            <a:ext cx="847100" cy="826596"/>
          </a:xfrm>
          <a:prstGeom prst="rect">
            <a:avLst/>
          </a:prstGeom>
          <a:noFill/>
          <a:ln>
            <a:noFill/>
          </a:ln>
        </p:spPr>
      </p:pic>
      <p:pic>
        <p:nvPicPr>
          <p:cNvPr id="279" name="Google Shape;279;p30"/>
          <p:cNvPicPr preferRelativeResize="0"/>
          <p:nvPr/>
        </p:nvPicPr>
        <p:blipFill rotWithShape="1">
          <a:blip r:embed="rId12">
            <a:alphaModFix/>
          </a:blip>
          <a:srcRect b="0" l="0" r="0" t="0"/>
          <a:stretch/>
        </p:blipFill>
        <p:spPr>
          <a:xfrm>
            <a:off x="529203" y="4316414"/>
            <a:ext cx="1184335" cy="354336"/>
          </a:xfrm>
          <a:prstGeom prst="rect">
            <a:avLst/>
          </a:prstGeom>
          <a:noFill/>
          <a:ln>
            <a:noFill/>
          </a:ln>
        </p:spPr>
      </p:pic>
      <p:pic>
        <p:nvPicPr>
          <p:cNvPr id="280" name="Google Shape;280;p30"/>
          <p:cNvPicPr preferRelativeResize="0"/>
          <p:nvPr/>
        </p:nvPicPr>
        <p:blipFill rotWithShape="1">
          <a:blip r:embed="rId13">
            <a:alphaModFix/>
          </a:blip>
          <a:srcRect b="0" l="0" r="0" t="0"/>
          <a:stretch/>
        </p:blipFill>
        <p:spPr>
          <a:xfrm>
            <a:off x="589434" y="3650513"/>
            <a:ext cx="659220" cy="575136"/>
          </a:xfrm>
          <a:prstGeom prst="rect">
            <a:avLst/>
          </a:prstGeom>
          <a:noFill/>
          <a:ln>
            <a:noFill/>
          </a:ln>
        </p:spPr>
      </p:pic>
      <p:pic>
        <p:nvPicPr>
          <p:cNvPr id="281" name="Google Shape;281;p30"/>
          <p:cNvPicPr preferRelativeResize="0"/>
          <p:nvPr/>
        </p:nvPicPr>
        <p:blipFill rotWithShape="1">
          <a:blip r:embed="rId14">
            <a:alphaModFix/>
          </a:blip>
          <a:srcRect b="0" l="0" r="0" t="0"/>
          <a:stretch/>
        </p:blipFill>
        <p:spPr>
          <a:xfrm>
            <a:off x="8003186" y="1646390"/>
            <a:ext cx="769862" cy="747832"/>
          </a:xfrm>
          <a:prstGeom prst="rect">
            <a:avLst/>
          </a:prstGeom>
          <a:noFill/>
          <a:ln>
            <a:noFill/>
          </a:ln>
        </p:spPr>
      </p:pic>
      <p:pic>
        <p:nvPicPr>
          <p:cNvPr id="282" name="Google Shape;282;p30"/>
          <p:cNvPicPr preferRelativeResize="0"/>
          <p:nvPr/>
        </p:nvPicPr>
        <p:blipFill rotWithShape="1">
          <a:blip r:embed="rId15">
            <a:alphaModFix/>
          </a:blip>
          <a:srcRect b="0" l="0" r="0" t="0"/>
          <a:stretch/>
        </p:blipFill>
        <p:spPr>
          <a:xfrm>
            <a:off x="7986089" y="3066154"/>
            <a:ext cx="730379" cy="709479"/>
          </a:xfrm>
          <a:prstGeom prst="rect">
            <a:avLst/>
          </a:prstGeom>
          <a:noFill/>
          <a:ln>
            <a:noFill/>
          </a:ln>
        </p:spPr>
      </p:pic>
      <p:pic>
        <p:nvPicPr>
          <p:cNvPr id="283" name="Google Shape;283;p30"/>
          <p:cNvPicPr preferRelativeResize="0"/>
          <p:nvPr/>
        </p:nvPicPr>
        <p:blipFill rotWithShape="1">
          <a:blip r:embed="rId16">
            <a:alphaModFix/>
          </a:blip>
          <a:srcRect b="0" l="0" r="0" t="0"/>
          <a:stretch/>
        </p:blipFill>
        <p:spPr>
          <a:xfrm>
            <a:off x="7880610" y="3757437"/>
            <a:ext cx="904665" cy="868438"/>
          </a:xfrm>
          <a:prstGeom prst="rect">
            <a:avLst/>
          </a:prstGeom>
          <a:noFill/>
          <a:ln>
            <a:noFill/>
          </a:ln>
        </p:spPr>
      </p:pic>
      <p:pic>
        <p:nvPicPr>
          <p:cNvPr id="284" name="Google Shape;284;p30"/>
          <p:cNvPicPr preferRelativeResize="0"/>
          <p:nvPr/>
        </p:nvPicPr>
        <p:blipFill rotWithShape="1">
          <a:blip r:embed="rId17">
            <a:alphaModFix/>
          </a:blip>
          <a:srcRect b="27409" l="0" r="0" t="0"/>
          <a:stretch/>
        </p:blipFill>
        <p:spPr>
          <a:xfrm>
            <a:off x="7953587" y="2455197"/>
            <a:ext cx="800588" cy="564514"/>
          </a:xfrm>
          <a:prstGeom prst="rect">
            <a:avLst/>
          </a:prstGeom>
          <a:noFill/>
          <a:ln>
            <a:noFill/>
          </a:ln>
        </p:spPr>
      </p:pic>
      <p:pic>
        <p:nvPicPr>
          <p:cNvPr id="285" name="Google Shape;285;p30"/>
          <p:cNvPicPr preferRelativeResize="0"/>
          <p:nvPr/>
        </p:nvPicPr>
        <p:blipFill rotWithShape="1">
          <a:blip r:embed="rId18">
            <a:alphaModFix/>
          </a:blip>
          <a:srcRect b="0" l="0" r="0" t="0"/>
          <a:stretch/>
        </p:blipFill>
        <p:spPr>
          <a:xfrm>
            <a:off x="4726201" y="2559144"/>
            <a:ext cx="771005" cy="814887"/>
          </a:xfrm>
          <a:prstGeom prst="rect">
            <a:avLst/>
          </a:prstGeom>
          <a:noFill/>
          <a:ln>
            <a:noFill/>
          </a:ln>
        </p:spPr>
      </p:pic>
      <p:pic>
        <p:nvPicPr>
          <p:cNvPr id="286" name="Google Shape;286;p30"/>
          <p:cNvPicPr preferRelativeResize="0"/>
          <p:nvPr/>
        </p:nvPicPr>
        <p:blipFill rotWithShape="1">
          <a:blip r:embed="rId19">
            <a:alphaModFix/>
          </a:blip>
          <a:srcRect b="28576" l="0" r="0" t="28047"/>
          <a:stretch/>
        </p:blipFill>
        <p:spPr>
          <a:xfrm>
            <a:off x="4481791" y="4243822"/>
            <a:ext cx="1005293" cy="367168"/>
          </a:xfrm>
          <a:prstGeom prst="rect">
            <a:avLst/>
          </a:prstGeom>
          <a:noFill/>
          <a:ln>
            <a:noFill/>
          </a:ln>
        </p:spPr>
      </p:pic>
      <p:cxnSp>
        <p:nvCxnSpPr>
          <p:cNvPr id="287" name="Google Shape;287;p30"/>
          <p:cNvCxnSpPr/>
          <p:nvPr/>
        </p:nvCxnSpPr>
        <p:spPr>
          <a:xfrm rot="10800000">
            <a:off x="590250" y="3604750"/>
            <a:ext cx="2377800" cy="3600"/>
          </a:xfrm>
          <a:prstGeom prst="straightConnector1">
            <a:avLst/>
          </a:prstGeom>
          <a:noFill/>
          <a:ln cap="rnd" cmpd="sng" w="38100">
            <a:solidFill>
              <a:srgbClr val="0070C0"/>
            </a:solidFill>
            <a:prstDash val="dot"/>
            <a:miter lim="800000"/>
            <a:headEnd len="sm" w="sm" type="none"/>
            <a:tailEnd len="sm" w="sm" type="none"/>
          </a:ln>
        </p:spPr>
      </p:cxnSp>
      <p:pic>
        <p:nvPicPr>
          <p:cNvPr id="288" name="Google Shape;288;p30"/>
          <p:cNvPicPr preferRelativeResize="0"/>
          <p:nvPr/>
        </p:nvPicPr>
        <p:blipFill rotWithShape="1">
          <a:blip r:embed="rId20">
            <a:alphaModFix/>
          </a:blip>
          <a:srcRect b="30467" l="11487" r="13969" t="30937"/>
          <a:stretch/>
        </p:blipFill>
        <p:spPr>
          <a:xfrm>
            <a:off x="529204" y="2652111"/>
            <a:ext cx="2188359" cy="382198"/>
          </a:xfrm>
          <a:prstGeom prst="rect">
            <a:avLst/>
          </a:prstGeom>
          <a:noFill/>
          <a:ln>
            <a:noFill/>
          </a:ln>
        </p:spPr>
      </p:pic>
      <p:pic>
        <p:nvPicPr>
          <p:cNvPr id="289" name="Google Shape;289;p30"/>
          <p:cNvPicPr preferRelativeResize="0"/>
          <p:nvPr/>
        </p:nvPicPr>
        <p:blipFill rotWithShape="1">
          <a:blip r:embed="rId21">
            <a:alphaModFix/>
          </a:blip>
          <a:srcRect b="32012" l="0" r="0" t="32138"/>
          <a:stretch/>
        </p:blipFill>
        <p:spPr>
          <a:xfrm>
            <a:off x="579926" y="2995891"/>
            <a:ext cx="1656338" cy="302741"/>
          </a:xfrm>
          <a:prstGeom prst="rect">
            <a:avLst/>
          </a:prstGeom>
          <a:noFill/>
          <a:ln>
            <a:noFill/>
          </a:ln>
        </p:spPr>
      </p:pic>
      <p:pic>
        <p:nvPicPr>
          <p:cNvPr id="290" name="Google Shape;290;p30"/>
          <p:cNvPicPr preferRelativeResize="0"/>
          <p:nvPr/>
        </p:nvPicPr>
        <p:blipFill rotWithShape="1">
          <a:blip r:embed="rId22">
            <a:alphaModFix/>
          </a:blip>
          <a:srcRect b="0" l="0" r="60319" t="0"/>
          <a:stretch/>
        </p:blipFill>
        <p:spPr>
          <a:xfrm>
            <a:off x="1907066" y="2207007"/>
            <a:ext cx="847116" cy="482681"/>
          </a:xfrm>
          <a:prstGeom prst="rect">
            <a:avLst/>
          </a:prstGeom>
          <a:noFill/>
          <a:ln>
            <a:noFill/>
          </a:ln>
        </p:spPr>
      </p:pic>
      <p:pic>
        <p:nvPicPr>
          <p:cNvPr id="291" name="Google Shape;291;p30"/>
          <p:cNvPicPr preferRelativeResize="0"/>
          <p:nvPr/>
        </p:nvPicPr>
        <p:blipFill rotWithShape="1">
          <a:blip r:embed="rId23">
            <a:alphaModFix/>
          </a:blip>
          <a:srcRect b="0" l="0" r="0" t="0"/>
          <a:stretch/>
        </p:blipFill>
        <p:spPr>
          <a:xfrm>
            <a:off x="3198075" y="1154175"/>
            <a:ext cx="3097994" cy="525800"/>
          </a:xfrm>
          <a:prstGeom prst="rect">
            <a:avLst/>
          </a:prstGeom>
          <a:noFill/>
          <a:ln>
            <a:noFill/>
          </a:ln>
        </p:spPr>
      </p:pic>
      <p:pic>
        <p:nvPicPr>
          <p:cNvPr id="292" name="Google Shape;292;p30"/>
          <p:cNvPicPr preferRelativeResize="0"/>
          <p:nvPr/>
        </p:nvPicPr>
        <p:blipFill rotWithShape="1">
          <a:blip r:embed="rId24">
            <a:alphaModFix/>
          </a:blip>
          <a:srcRect b="0" l="0" r="0" t="0"/>
          <a:stretch/>
        </p:blipFill>
        <p:spPr>
          <a:xfrm>
            <a:off x="5558194" y="1838003"/>
            <a:ext cx="730375" cy="709475"/>
          </a:xfrm>
          <a:prstGeom prst="rect">
            <a:avLst/>
          </a:prstGeom>
          <a:noFill/>
          <a:ln>
            <a:noFill/>
          </a:ln>
        </p:spPr>
      </p:pic>
      <p:pic>
        <p:nvPicPr>
          <p:cNvPr id="293" name="Google Shape;293;p30"/>
          <p:cNvPicPr preferRelativeResize="0"/>
          <p:nvPr/>
        </p:nvPicPr>
        <p:blipFill rotWithShape="1">
          <a:blip r:embed="rId25">
            <a:alphaModFix/>
          </a:blip>
          <a:srcRect b="0" l="0" r="0" t="0"/>
          <a:stretch/>
        </p:blipFill>
        <p:spPr>
          <a:xfrm>
            <a:off x="3186474" y="1757017"/>
            <a:ext cx="897120" cy="871446"/>
          </a:xfrm>
          <a:prstGeom prst="rect">
            <a:avLst/>
          </a:prstGeom>
          <a:noFill/>
          <a:ln>
            <a:noFill/>
          </a:ln>
        </p:spPr>
      </p:pic>
      <p:pic>
        <p:nvPicPr>
          <p:cNvPr id="294" name="Google Shape;294;p30"/>
          <p:cNvPicPr preferRelativeResize="0"/>
          <p:nvPr/>
        </p:nvPicPr>
        <p:blipFill rotWithShape="1">
          <a:blip r:embed="rId26">
            <a:alphaModFix/>
          </a:blip>
          <a:srcRect b="0" l="0" r="0" t="0"/>
          <a:stretch/>
        </p:blipFill>
        <p:spPr>
          <a:xfrm>
            <a:off x="4159802" y="1805100"/>
            <a:ext cx="1169186" cy="686169"/>
          </a:xfrm>
          <a:prstGeom prst="rect">
            <a:avLst/>
          </a:prstGeom>
          <a:noFill/>
          <a:ln>
            <a:noFill/>
          </a:ln>
        </p:spPr>
      </p:pic>
      <p:pic>
        <p:nvPicPr>
          <p:cNvPr id="295" name="Google Shape;295;p30"/>
          <p:cNvPicPr preferRelativeResize="0"/>
          <p:nvPr/>
        </p:nvPicPr>
        <p:blipFill rotWithShape="1">
          <a:blip r:embed="rId27">
            <a:alphaModFix/>
          </a:blip>
          <a:srcRect b="0" l="0" r="0" t="0"/>
          <a:stretch/>
        </p:blipFill>
        <p:spPr>
          <a:xfrm>
            <a:off x="325775" y="1643331"/>
            <a:ext cx="1301934" cy="643178"/>
          </a:xfrm>
          <a:prstGeom prst="rect">
            <a:avLst/>
          </a:prstGeom>
          <a:noFill/>
          <a:ln>
            <a:noFill/>
          </a:ln>
        </p:spPr>
      </p:pic>
      <p:pic>
        <p:nvPicPr>
          <p:cNvPr id="296" name="Google Shape;296;p30"/>
          <p:cNvPicPr preferRelativeResize="0"/>
          <p:nvPr/>
        </p:nvPicPr>
        <p:blipFill rotWithShape="1">
          <a:blip r:embed="rId28">
            <a:alphaModFix/>
          </a:blip>
          <a:srcRect b="13261" l="7993" r="10018" t="9992"/>
          <a:stretch/>
        </p:blipFill>
        <p:spPr>
          <a:xfrm>
            <a:off x="1501283" y="1720648"/>
            <a:ext cx="1318389" cy="554107"/>
          </a:xfrm>
          <a:prstGeom prst="rect">
            <a:avLst/>
          </a:prstGeom>
          <a:noFill/>
          <a:ln>
            <a:noFill/>
          </a:ln>
        </p:spPr>
      </p:pic>
      <p:pic>
        <p:nvPicPr>
          <p:cNvPr id="297" name="Google Shape;297;p30"/>
          <p:cNvPicPr preferRelativeResize="0"/>
          <p:nvPr/>
        </p:nvPicPr>
        <p:blipFill rotWithShape="1">
          <a:blip r:embed="rId29">
            <a:alphaModFix/>
          </a:blip>
          <a:srcRect b="10976" l="0" r="86268" t="0"/>
          <a:stretch/>
        </p:blipFill>
        <p:spPr>
          <a:xfrm>
            <a:off x="2327858" y="1056378"/>
            <a:ext cx="574244" cy="633315"/>
          </a:xfrm>
          <a:prstGeom prst="rect">
            <a:avLst/>
          </a:prstGeom>
          <a:noFill/>
          <a:ln>
            <a:noFill/>
          </a:ln>
        </p:spPr>
      </p:pic>
      <p:pic>
        <p:nvPicPr>
          <p:cNvPr id="298" name="Google Shape;298;p30"/>
          <p:cNvPicPr preferRelativeResize="0"/>
          <p:nvPr/>
        </p:nvPicPr>
        <p:blipFill rotWithShape="1">
          <a:blip r:embed="rId30">
            <a:alphaModFix/>
          </a:blip>
          <a:srcRect b="0" l="0" r="0" t="0"/>
          <a:stretch/>
        </p:blipFill>
        <p:spPr>
          <a:xfrm>
            <a:off x="6466365" y="1119110"/>
            <a:ext cx="1356817" cy="494245"/>
          </a:xfrm>
          <a:prstGeom prst="rect">
            <a:avLst/>
          </a:prstGeom>
          <a:noFill/>
          <a:ln>
            <a:noFill/>
          </a:ln>
        </p:spPr>
      </p:pic>
      <p:pic>
        <p:nvPicPr>
          <p:cNvPr id="299" name="Google Shape;299;p30"/>
          <p:cNvPicPr preferRelativeResize="0"/>
          <p:nvPr/>
        </p:nvPicPr>
        <p:blipFill rotWithShape="1">
          <a:blip r:embed="rId31">
            <a:alphaModFix/>
          </a:blip>
          <a:srcRect b="0" l="0" r="64507" t="0"/>
          <a:stretch/>
        </p:blipFill>
        <p:spPr>
          <a:xfrm>
            <a:off x="600077" y="2248312"/>
            <a:ext cx="1222975" cy="433520"/>
          </a:xfrm>
          <a:prstGeom prst="rect">
            <a:avLst/>
          </a:prstGeom>
          <a:noFill/>
          <a:ln>
            <a:noFill/>
          </a:ln>
        </p:spPr>
      </p:pic>
      <p:pic>
        <p:nvPicPr>
          <p:cNvPr id="300" name="Google Shape;300;p30"/>
          <p:cNvPicPr preferRelativeResize="0"/>
          <p:nvPr/>
        </p:nvPicPr>
        <p:blipFill rotWithShape="1">
          <a:blip r:embed="rId32">
            <a:alphaModFix/>
          </a:blip>
          <a:srcRect b="0" l="0" r="0" t="0"/>
          <a:stretch/>
        </p:blipFill>
        <p:spPr>
          <a:xfrm>
            <a:off x="2384949" y="3013883"/>
            <a:ext cx="623764" cy="416565"/>
          </a:xfrm>
          <a:prstGeom prst="rect">
            <a:avLst/>
          </a:prstGeom>
          <a:noFill/>
          <a:ln>
            <a:noFill/>
          </a:ln>
        </p:spPr>
      </p:pic>
      <p:pic>
        <p:nvPicPr>
          <p:cNvPr id="301" name="Google Shape;301;p30"/>
          <p:cNvPicPr preferRelativeResize="0"/>
          <p:nvPr/>
        </p:nvPicPr>
        <p:blipFill rotWithShape="1">
          <a:blip r:embed="rId33">
            <a:alphaModFix/>
          </a:blip>
          <a:srcRect b="0" l="0" r="0" t="0"/>
          <a:stretch/>
        </p:blipFill>
        <p:spPr>
          <a:xfrm>
            <a:off x="5493815" y="3860175"/>
            <a:ext cx="766375" cy="766375"/>
          </a:xfrm>
          <a:prstGeom prst="rect">
            <a:avLst/>
          </a:prstGeom>
          <a:noFill/>
          <a:ln>
            <a:noFill/>
          </a:ln>
        </p:spPr>
      </p:pic>
      <p:sp>
        <p:nvSpPr>
          <p:cNvPr id="302" name="Google Shape;302;p30"/>
          <p:cNvSpPr txBox="1"/>
          <p:nvPr/>
        </p:nvSpPr>
        <p:spPr>
          <a:xfrm>
            <a:off x="4797986" y="2310091"/>
            <a:ext cx="531000" cy="216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Arial"/>
                <a:ea typeface="Arial"/>
                <a:cs typeface="Arial"/>
                <a:sym typeface="Arial"/>
              </a:rPr>
              <a:t>OMAO</a:t>
            </a:r>
            <a:endParaRPr b="0" i="0" sz="1100" u="none" cap="none" strike="noStrike">
              <a:solidFill>
                <a:srgbClr val="000000"/>
              </a:solidFill>
              <a:latin typeface="Arial"/>
              <a:ea typeface="Arial"/>
              <a:cs typeface="Arial"/>
              <a:sym typeface="Arial"/>
            </a:endParaRPr>
          </a:p>
        </p:txBody>
      </p:sp>
      <p:pic>
        <p:nvPicPr>
          <p:cNvPr id="303" name="Google Shape;303;p30"/>
          <p:cNvPicPr preferRelativeResize="0"/>
          <p:nvPr/>
        </p:nvPicPr>
        <p:blipFill rotWithShape="1">
          <a:blip r:embed="rId34">
            <a:alphaModFix/>
          </a:blip>
          <a:srcRect b="0" l="0" r="0" t="0"/>
          <a:stretch/>
        </p:blipFill>
        <p:spPr>
          <a:xfrm>
            <a:off x="3147575" y="4195292"/>
            <a:ext cx="1292935" cy="525820"/>
          </a:xfrm>
          <a:prstGeom prst="rect">
            <a:avLst/>
          </a:prstGeom>
          <a:noFill/>
          <a:ln>
            <a:noFill/>
          </a:ln>
        </p:spPr>
      </p:pic>
      <p:pic>
        <p:nvPicPr>
          <p:cNvPr id="304" name="Google Shape;304;p30"/>
          <p:cNvPicPr preferRelativeResize="0"/>
          <p:nvPr/>
        </p:nvPicPr>
        <p:blipFill rotWithShape="1">
          <a:blip r:embed="rId35">
            <a:alphaModFix/>
          </a:blip>
          <a:srcRect b="0" l="0" r="0" t="0"/>
          <a:stretch/>
        </p:blipFill>
        <p:spPr>
          <a:xfrm>
            <a:off x="3235713" y="3779647"/>
            <a:ext cx="1014550" cy="383253"/>
          </a:xfrm>
          <a:prstGeom prst="rect">
            <a:avLst/>
          </a:prstGeom>
          <a:noFill/>
          <a:ln>
            <a:noFill/>
          </a:ln>
        </p:spPr>
      </p:pic>
      <p:pic>
        <p:nvPicPr>
          <p:cNvPr id="305" name="Google Shape;305;p30"/>
          <p:cNvPicPr preferRelativeResize="0"/>
          <p:nvPr/>
        </p:nvPicPr>
        <p:blipFill rotWithShape="1">
          <a:blip r:embed="rId36">
            <a:alphaModFix/>
          </a:blip>
          <a:srcRect b="0" l="0" r="0" t="0"/>
          <a:stretch/>
        </p:blipFill>
        <p:spPr>
          <a:xfrm>
            <a:off x="8000869" y="971700"/>
            <a:ext cx="769864" cy="747833"/>
          </a:xfrm>
          <a:prstGeom prst="rect">
            <a:avLst/>
          </a:prstGeom>
          <a:noFill/>
          <a:ln>
            <a:noFill/>
          </a:ln>
        </p:spPr>
      </p:pic>
      <p:pic>
        <p:nvPicPr>
          <p:cNvPr id="306" name="Google Shape;306;p30"/>
          <p:cNvPicPr preferRelativeResize="0"/>
          <p:nvPr/>
        </p:nvPicPr>
        <p:blipFill rotWithShape="1">
          <a:blip r:embed="rId37">
            <a:alphaModFix/>
          </a:blip>
          <a:srcRect b="0" l="0" r="0" t="0"/>
          <a:stretch/>
        </p:blipFill>
        <p:spPr>
          <a:xfrm>
            <a:off x="570364" y="3349425"/>
            <a:ext cx="1922417" cy="189818"/>
          </a:xfrm>
          <a:prstGeom prst="rect">
            <a:avLst/>
          </a:prstGeom>
          <a:noFill/>
          <a:ln>
            <a:noFill/>
          </a:ln>
        </p:spPr>
      </p:pic>
      <p:pic>
        <p:nvPicPr>
          <p:cNvPr id="307" name="Google Shape;307;p30"/>
          <p:cNvPicPr preferRelativeResize="0"/>
          <p:nvPr/>
        </p:nvPicPr>
        <p:blipFill rotWithShape="1">
          <a:blip r:embed="rId38">
            <a:alphaModFix/>
          </a:blip>
          <a:srcRect b="35695" l="0" r="18253" t="0"/>
          <a:stretch/>
        </p:blipFill>
        <p:spPr>
          <a:xfrm>
            <a:off x="582376" y="1051231"/>
            <a:ext cx="1140361" cy="536200"/>
          </a:xfrm>
          <a:prstGeom prst="rect">
            <a:avLst/>
          </a:prstGeom>
          <a:noFill/>
          <a:ln>
            <a:noFill/>
          </a:ln>
        </p:spPr>
      </p:pic>
      <p:pic>
        <p:nvPicPr>
          <p:cNvPr id="308" name="Google Shape;308;p30"/>
          <p:cNvPicPr preferRelativeResize="0"/>
          <p:nvPr/>
        </p:nvPicPr>
        <p:blipFill rotWithShape="1">
          <a:blip r:embed="rId39">
            <a:alphaModFix/>
          </a:blip>
          <a:srcRect b="0" l="0" r="0" t="0"/>
          <a:stretch/>
        </p:blipFill>
        <p:spPr>
          <a:xfrm>
            <a:off x="1607346" y="1031911"/>
            <a:ext cx="672945" cy="653690"/>
          </a:xfrm>
          <a:prstGeom prst="rect">
            <a:avLst/>
          </a:prstGeom>
          <a:noFill/>
          <a:ln>
            <a:noFill/>
          </a:ln>
        </p:spPr>
      </p:pic>
      <p:pic>
        <p:nvPicPr>
          <p:cNvPr id="309" name="Google Shape;309;p30"/>
          <p:cNvPicPr preferRelativeResize="0"/>
          <p:nvPr/>
        </p:nvPicPr>
        <p:blipFill rotWithShape="1">
          <a:blip r:embed="rId40">
            <a:alphaModFix/>
          </a:blip>
          <a:srcRect b="0" l="0" r="69214" t="0"/>
          <a:stretch/>
        </p:blipFill>
        <p:spPr>
          <a:xfrm>
            <a:off x="4369724" y="3790324"/>
            <a:ext cx="1004649" cy="376075"/>
          </a:xfrm>
          <a:prstGeom prst="rect">
            <a:avLst/>
          </a:prstGeom>
          <a:noFill/>
          <a:ln>
            <a:noFill/>
          </a:ln>
        </p:spPr>
      </p:pic>
      <p:cxnSp>
        <p:nvCxnSpPr>
          <p:cNvPr id="310" name="Google Shape;310;p30"/>
          <p:cNvCxnSpPr/>
          <p:nvPr/>
        </p:nvCxnSpPr>
        <p:spPr>
          <a:xfrm rot="10800000">
            <a:off x="3074625" y="1069525"/>
            <a:ext cx="0" cy="3566700"/>
          </a:xfrm>
          <a:prstGeom prst="straightConnector1">
            <a:avLst/>
          </a:prstGeom>
          <a:noFill/>
          <a:ln cap="rnd" cmpd="sng" w="38100">
            <a:solidFill>
              <a:srgbClr val="0070C0"/>
            </a:solidFill>
            <a:prstDash val="dot"/>
            <a:miter lim="800000"/>
            <a:headEnd len="sm" w="sm" type="none"/>
            <a:tailEnd len="sm" w="sm" type="none"/>
          </a:ln>
        </p:spPr>
      </p:cxnSp>
      <p:cxnSp>
        <p:nvCxnSpPr>
          <p:cNvPr id="311" name="Google Shape;311;p30"/>
          <p:cNvCxnSpPr/>
          <p:nvPr/>
        </p:nvCxnSpPr>
        <p:spPr>
          <a:xfrm rot="10800000">
            <a:off x="6422925" y="1059850"/>
            <a:ext cx="0" cy="3566700"/>
          </a:xfrm>
          <a:prstGeom prst="straightConnector1">
            <a:avLst/>
          </a:prstGeom>
          <a:noFill/>
          <a:ln cap="rnd" cmpd="sng" w="38100">
            <a:solidFill>
              <a:srgbClr val="0070C0"/>
            </a:solidFill>
            <a:prstDash val="dot"/>
            <a:miter lim="800000"/>
            <a:headEnd len="sm" w="sm" type="none"/>
            <a:tailEnd len="sm" w="sm" type="none"/>
          </a:ln>
        </p:spPr>
      </p:cxnSp>
      <p:cxnSp>
        <p:nvCxnSpPr>
          <p:cNvPr id="312" name="Google Shape;312;p30"/>
          <p:cNvCxnSpPr/>
          <p:nvPr/>
        </p:nvCxnSpPr>
        <p:spPr>
          <a:xfrm rot="10800000">
            <a:off x="7866613" y="1077975"/>
            <a:ext cx="0" cy="3566700"/>
          </a:xfrm>
          <a:prstGeom prst="straightConnector1">
            <a:avLst/>
          </a:prstGeom>
          <a:noFill/>
          <a:ln cap="rnd" cmpd="sng" w="38100">
            <a:solidFill>
              <a:srgbClr val="0070C0"/>
            </a:solidFill>
            <a:prstDash val="dot"/>
            <a:miter lim="800000"/>
            <a:headEnd len="sm" w="sm" type="none"/>
            <a:tailEnd len="sm" w="sm" type="none"/>
          </a:ln>
        </p:spPr>
      </p:cxnSp>
      <p:pic>
        <p:nvPicPr>
          <p:cNvPr id="313" name="Google Shape;313;p30"/>
          <p:cNvPicPr preferRelativeResize="0"/>
          <p:nvPr/>
        </p:nvPicPr>
        <p:blipFill>
          <a:blip r:embed="rId41">
            <a:alphaModFix/>
          </a:blip>
          <a:stretch>
            <a:fillRect/>
          </a:stretch>
        </p:blipFill>
        <p:spPr>
          <a:xfrm>
            <a:off x="3390300" y="3327136"/>
            <a:ext cx="2840238" cy="41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1"/>
          <p:cNvSpPr txBox="1"/>
          <p:nvPr>
            <p:ph type="title"/>
          </p:nvPr>
        </p:nvSpPr>
        <p:spPr>
          <a:xfrm>
            <a:off x="1485900" y="0"/>
            <a:ext cx="6172200" cy="1063200"/>
          </a:xfrm>
          <a:prstGeom prst="rect">
            <a:avLst/>
          </a:prstGeom>
          <a:noFill/>
          <a:ln>
            <a:noFill/>
          </a:ln>
        </p:spPr>
        <p:txBody>
          <a:bodyPr anchorCtr="0" anchor="ctr" bIns="34250" lIns="34250" spcFirstLastPara="1" rIns="34250" wrap="square" tIns="34250">
            <a:noAutofit/>
          </a:bodyPr>
          <a:lstStyle/>
          <a:p>
            <a:pPr indent="0" lvl="0" marL="0" rtl="0" algn="ctr">
              <a:lnSpc>
                <a:spcPct val="100000"/>
              </a:lnSpc>
              <a:spcBef>
                <a:spcPts val="0"/>
              </a:spcBef>
              <a:spcAft>
                <a:spcPts val="0"/>
              </a:spcAft>
              <a:buClr>
                <a:srgbClr val="000000"/>
              </a:buClr>
              <a:buSzPts val="1000"/>
              <a:buNone/>
            </a:pPr>
            <a:r>
              <a:rPr b="1" lang="en-US" sz="3600">
                <a:solidFill>
                  <a:srgbClr val="000000"/>
                </a:solidFill>
              </a:rPr>
              <a:t>Appropriation History</a:t>
            </a:r>
            <a:br>
              <a:rPr b="1" lang="en-US" sz="2700">
                <a:solidFill>
                  <a:srgbClr val="000000"/>
                </a:solidFill>
              </a:rPr>
            </a:br>
            <a:r>
              <a:rPr b="1" lang="en-US" sz="1800">
                <a:solidFill>
                  <a:srgbClr val="000000"/>
                </a:solidFill>
              </a:rPr>
              <a:t>(2009-2019)</a:t>
            </a:r>
            <a:endParaRPr b="1" sz="1800">
              <a:solidFill>
                <a:srgbClr val="000000"/>
              </a:solidFill>
            </a:endParaRPr>
          </a:p>
        </p:txBody>
      </p:sp>
      <p:graphicFrame>
        <p:nvGraphicFramePr>
          <p:cNvPr id="319" name="Google Shape;319;p31"/>
          <p:cNvGraphicFramePr/>
          <p:nvPr/>
        </p:nvGraphicFramePr>
        <p:xfrm>
          <a:off x="9669482" y="4943102"/>
          <a:ext cx="3000000" cy="3000000"/>
        </p:xfrm>
        <a:graphic>
          <a:graphicData uri="http://schemas.openxmlformats.org/drawingml/2006/table">
            <a:tbl>
              <a:tblPr>
                <a:noFill/>
                <a:tableStyleId>{B12CBFB9-BAD1-44D5-9D3A-6604D42EDB9F}</a:tableStyleId>
              </a:tblPr>
              <a:tblGrid>
                <a:gridCol w="156225"/>
              </a:tblGrid>
              <a:tr h="228600">
                <a:tc>
                  <a:txBody>
                    <a:bodyPr/>
                    <a:lstStyle/>
                    <a:p>
                      <a:pPr indent="0" lvl="0" marL="0" marR="0" rtl="0" algn="l">
                        <a:lnSpc>
                          <a:spcPct val="100000"/>
                        </a:lnSpc>
                        <a:spcBef>
                          <a:spcPts val="0"/>
                        </a:spcBef>
                        <a:spcAft>
                          <a:spcPts val="0"/>
                        </a:spcAft>
                        <a:buClr>
                          <a:schemeClr val="dk1"/>
                        </a:buClr>
                        <a:buSzPts val="350"/>
                        <a:buFont typeface="Arial"/>
                        <a:buNone/>
                      </a:pPr>
                      <a:r>
                        <a:t/>
                      </a:r>
                      <a:endParaRPr sz="1100" u="none" cap="none" strike="noStrike"/>
                    </a:p>
                  </a:txBody>
                  <a:tcPr marT="34300" marB="34300" marR="34300" marL="34300">
                    <a:lnL cap="flat" cmpd="sng" w="12700">
                      <a:solidFill>
                        <a:srgbClr val="9DD2D6"/>
                      </a:solidFill>
                      <a:prstDash val="solid"/>
                      <a:round/>
                      <a:headEnd len="sm" w="sm" type="none"/>
                      <a:tailEnd len="sm" w="sm" type="none"/>
                    </a:lnL>
                    <a:lnR cap="flat" cmpd="sng" w="12700">
                      <a:solidFill>
                        <a:srgbClr val="9DD2D6"/>
                      </a:solidFill>
                      <a:prstDash val="solid"/>
                      <a:round/>
                      <a:headEnd len="sm" w="sm" type="none"/>
                      <a:tailEnd len="sm" w="sm" type="none"/>
                    </a:lnR>
                    <a:lnT cap="flat" cmpd="sng" w="12700">
                      <a:solidFill>
                        <a:srgbClr val="9DD2D6"/>
                      </a:solidFill>
                      <a:prstDash val="solid"/>
                      <a:round/>
                      <a:headEnd len="sm" w="sm" type="none"/>
                      <a:tailEnd len="sm" w="sm" type="none"/>
                    </a:lnT>
                    <a:lnB cap="flat" cmpd="sng" w="12700">
                      <a:solidFill>
                        <a:srgbClr val="9DD2D6"/>
                      </a:solidFill>
                      <a:prstDash val="solid"/>
                      <a:round/>
                      <a:headEnd len="sm" w="sm" type="none"/>
                      <a:tailEnd len="sm" w="sm" type="none"/>
                    </a:lnB>
                  </a:tcPr>
                </a:tc>
              </a:tr>
            </a:tbl>
          </a:graphicData>
        </a:graphic>
      </p:graphicFrame>
      <p:graphicFrame>
        <p:nvGraphicFramePr>
          <p:cNvPr id="320" name="Google Shape;320;p31"/>
          <p:cNvGraphicFramePr/>
          <p:nvPr/>
        </p:nvGraphicFramePr>
        <p:xfrm>
          <a:off x="10096994" y="3241963"/>
          <a:ext cx="3000000" cy="3000000"/>
        </p:xfrm>
        <a:graphic>
          <a:graphicData uri="http://schemas.openxmlformats.org/drawingml/2006/table">
            <a:tbl>
              <a:tblPr>
                <a:noFill/>
                <a:tableStyleId>{B12CBFB9-BAD1-44D5-9D3A-6604D42EDB9F}</a:tableStyleId>
              </a:tblPr>
              <a:tblGrid>
                <a:gridCol w="156225"/>
              </a:tblGrid>
              <a:tr h="228600">
                <a:tc>
                  <a:txBody>
                    <a:bodyPr/>
                    <a:lstStyle/>
                    <a:p>
                      <a:pPr indent="0" lvl="0" marL="0" marR="0" rtl="0" algn="l">
                        <a:lnSpc>
                          <a:spcPct val="100000"/>
                        </a:lnSpc>
                        <a:spcBef>
                          <a:spcPts val="0"/>
                        </a:spcBef>
                        <a:spcAft>
                          <a:spcPts val="0"/>
                        </a:spcAft>
                        <a:buClr>
                          <a:schemeClr val="dk1"/>
                        </a:buClr>
                        <a:buSzPts val="350"/>
                        <a:buFont typeface="Arial"/>
                        <a:buNone/>
                      </a:pPr>
                      <a:r>
                        <a:t/>
                      </a:r>
                      <a:endParaRPr sz="1100" u="none" cap="none" strike="noStrike"/>
                    </a:p>
                  </a:txBody>
                  <a:tcPr marT="34300" marB="34300" marR="34300" marL="34300">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pic>
        <p:nvPicPr>
          <p:cNvPr id="321" name="Google Shape;321;p31" title="Chart"/>
          <p:cNvPicPr preferRelativeResize="0"/>
          <p:nvPr/>
        </p:nvPicPr>
        <p:blipFill rotWithShape="1">
          <a:blip r:embed="rId3">
            <a:alphaModFix/>
          </a:blip>
          <a:srcRect b="13973" l="0" r="0" t="9755"/>
          <a:stretch/>
        </p:blipFill>
        <p:spPr>
          <a:xfrm>
            <a:off x="1241650" y="965725"/>
            <a:ext cx="6870576" cy="3796651"/>
          </a:xfrm>
          <a:prstGeom prst="rect">
            <a:avLst/>
          </a:prstGeom>
          <a:noFill/>
          <a:ln>
            <a:noFill/>
          </a:ln>
        </p:spPr>
      </p:pic>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32"/>
          <p:cNvSpPr txBox="1"/>
          <p:nvPr>
            <p:ph type="title"/>
          </p:nvPr>
        </p:nvSpPr>
        <p:spPr>
          <a:xfrm>
            <a:off x="443127" y="226767"/>
            <a:ext cx="8070900" cy="491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1" lang="en-US" sz="3000">
                <a:solidFill>
                  <a:srgbClr val="000000"/>
                </a:solidFill>
                <a:latin typeface="Arial"/>
                <a:ea typeface="Arial"/>
                <a:cs typeface="Arial"/>
                <a:sym typeface="Arial"/>
              </a:rPr>
              <a:t>Hurricane Moving Nest Development</a:t>
            </a:r>
            <a:endParaRPr b="1" sz="3000">
              <a:solidFill>
                <a:srgbClr val="000000"/>
              </a:solidFill>
              <a:latin typeface="Arial"/>
              <a:ea typeface="Arial"/>
              <a:cs typeface="Arial"/>
              <a:sym typeface="Arial"/>
            </a:endParaRPr>
          </a:p>
        </p:txBody>
      </p:sp>
      <p:sp>
        <p:nvSpPr>
          <p:cNvPr id="328" name="Google Shape;328;p32"/>
          <p:cNvSpPr txBox="1"/>
          <p:nvPr/>
        </p:nvSpPr>
        <p:spPr>
          <a:xfrm>
            <a:off x="3719123" y="862108"/>
            <a:ext cx="5201100" cy="43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u="none" cap="none" strike="noStrike">
                <a:solidFill>
                  <a:srgbClr val="0000FF"/>
                </a:solidFill>
                <a:latin typeface="Arial"/>
                <a:ea typeface="Arial"/>
                <a:cs typeface="Arial"/>
                <a:sym typeface="Arial"/>
              </a:rPr>
              <a:t>Irma, Maria, Jose (NATL) and Otis (EPAC)</a:t>
            </a:r>
            <a:endParaRPr b="1" i="0" u="none" cap="none" strike="noStrike">
              <a:solidFill>
                <a:srgbClr val="0000FF"/>
              </a:solidFill>
              <a:latin typeface="Arial"/>
              <a:ea typeface="Arial"/>
              <a:cs typeface="Arial"/>
              <a:sym typeface="Arial"/>
            </a:endParaRPr>
          </a:p>
        </p:txBody>
      </p:sp>
      <p:sp>
        <p:nvSpPr>
          <p:cNvPr id="329" name="Google Shape;329;p32"/>
          <p:cNvSpPr txBox="1"/>
          <p:nvPr/>
        </p:nvSpPr>
        <p:spPr>
          <a:xfrm>
            <a:off x="399819" y="983808"/>
            <a:ext cx="3580500" cy="3672600"/>
          </a:xfrm>
          <a:prstGeom prst="rect">
            <a:avLst/>
          </a:prstGeom>
          <a:noFill/>
          <a:ln>
            <a:noFill/>
          </a:ln>
        </p:spPr>
        <p:txBody>
          <a:bodyPr anchorCtr="0" anchor="t" bIns="91425" lIns="91425" spcFirstLastPara="1" rIns="91425" wrap="square" tIns="91425">
            <a:noAutofit/>
          </a:bodyPr>
          <a:lstStyle/>
          <a:p>
            <a:pPr indent="-214312" lvl="0" marL="228600" marR="0" rtl="0" algn="l">
              <a:lnSpc>
                <a:spcPct val="90000"/>
              </a:lnSpc>
              <a:spcBef>
                <a:spcPts val="600"/>
              </a:spcBef>
              <a:spcAft>
                <a:spcPts val="0"/>
              </a:spcAft>
              <a:buClr>
                <a:schemeClr val="accent2"/>
              </a:buClr>
              <a:buSzPts val="1998"/>
              <a:buFont typeface="Arial"/>
              <a:buChar char="•"/>
            </a:pPr>
            <a:r>
              <a:rPr b="0" i="0" lang="en-US" sz="2000" u="none" cap="none" strike="noStrike">
                <a:solidFill>
                  <a:schemeClr val="dk1"/>
                </a:solidFill>
                <a:latin typeface="Arial"/>
                <a:ea typeface="Arial"/>
                <a:cs typeface="Arial"/>
                <a:sym typeface="Arial"/>
              </a:rPr>
              <a:t>Grid &amp; terrain generation</a:t>
            </a:r>
            <a:endParaRPr b="0" i="0" sz="1400" u="none" cap="none" strike="noStrike">
              <a:solidFill>
                <a:srgbClr val="000000"/>
              </a:solidFill>
              <a:latin typeface="Arial"/>
              <a:ea typeface="Arial"/>
              <a:cs typeface="Arial"/>
              <a:sym typeface="Arial"/>
            </a:endParaRPr>
          </a:p>
          <a:p>
            <a:pPr indent="-214312" lvl="0" marL="228600" marR="0" rtl="0" algn="l">
              <a:lnSpc>
                <a:spcPct val="90000"/>
              </a:lnSpc>
              <a:spcBef>
                <a:spcPts val="600"/>
              </a:spcBef>
              <a:spcAft>
                <a:spcPts val="0"/>
              </a:spcAft>
              <a:buClr>
                <a:schemeClr val="accent2"/>
              </a:buClr>
              <a:buSzPts val="1998"/>
              <a:buFont typeface="Arial"/>
              <a:buChar char="•"/>
            </a:pPr>
            <a:r>
              <a:rPr b="0" i="0" lang="en-US" sz="2000" u="none" cap="none" strike="noStrike">
                <a:solidFill>
                  <a:schemeClr val="dk1"/>
                </a:solidFill>
                <a:latin typeface="Arial"/>
                <a:ea typeface="Arial"/>
                <a:cs typeface="Arial"/>
                <a:sym typeface="Arial"/>
              </a:rPr>
              <a:t>Interpolate GFS ICs</a:t>
            </a:r>
            <a:endParaRPr b="0" i="0" sz="2000" u="none" cap="none" strike="noStrike">
              <a:solidFill>
                <a:srgbClr val="000000"/>
              </a:solidFill>
              <a:latin typeface="Arial"/>
              <a:ea typeface="Arial"/>
              <a:cs typeface="Arial"/>
              <a:sym typeface="Arial"/>
            </a:endParaRPr>
          </a:p>
          <a:p>
            <a:pPr indent="-214312" lvl="0" marL="228600" marR="0" rtl="0" algn="l">
              <a:lnSpc>
                <a:spcPct val="90000"/>
              </a:lnSpc>
              <a:spcBef>
                <a:spcPts val="600"/>
              </a:spcBef>
              <a:spcAft>
                <a:spcPts val="0"/>
              </a:spcAft>
              <a:buClr>
                <a:schemeClr val="accent2"/>
              </a:buClr>
              <a:buSzPts val="1998"/>
              <a:buFont typeface="Arial"/>
              <a:buChar char="•"/>
            </a:pPr>
            <a:r>
              <a:rPr b="0" i="0" lang="en-US" sz="2000" u="none" cap="none" strike="noStrike">
                <a:solidFill>
                  <a:schemeClr val="dk1"/>
                </a:solidFill>
                <a:latin typeface="Arial"/>
                <a:ea typeface="Arial"/>
                <a:cs typeface="Arial"/>
                <a:sym typeface="Arial"/>
              </a:rPr>
              <a:t>Changes to FMS &amp; FV3 dynamic core</a:t>
            </a:r>
            <a:endParaRPr b="0" i="0" sz="2000" u="none" cap="none" strike="noStrike">
              <a:solidFill>
                <a:srgbClr val="000000"/>
              </a:solidFill>
              <a:latin typeface="Arial"/>
              <a:ea typeface="Arial"/>
              <a:cs typeface="Arial"/>
              <a:sym typeface="Arial"/>
            </a:endParaRPr>
          </a:p>
          <a:p>
            <a:pPr indent="-214312" lvl="0" marL="228600" marR="0" rtl="0" algn="l">
              <a:lnSpc>
                <a:spcPct val="90000"/>
              </a:lnSpc>
              <a:spcBef>
                <a:spcPts val="600"/>
              </a:spcBef>
              <a:spcAft>
                <a:spcPts val="0"/>
              </a:spcAft>
              <a:buClr>
                <a:schemeClr val="accent2"/>
              </a:buClr>
              <a:buSzPts val="1998"/>
              <a:buFont typeface="Arial"/>
              <a:buChar char="•"/>
            </a:pPr>
            <a:r>
              <a:rPr b="0" i="0" lang="en-US" sz="2000" u="none" cap="none" strike="noStrike">
                <a:solidFill>
                  <a:schemeClr val="dk1"/>
                </a:solidFill>
                <a:latin typeface="Arial"/>
                <a:ea typeface="Arial"/>
                <a:cs typeface="Arial"/>
                <a:sym typeface="Arial"/>
              </a:rPr>
              <a:t>Testing &amp; evaluation</a:t>
            </a:r>
            <a:endParaRPr b="0" i="0" sz="2000" u="none" cap="none" strike="noStrike">
              <a:solidFill>
                <a:srgbClr val="000000"/>
              </a:solidFill>
              <a:latin typeface="Arial"/>
              <a:ea typeface="Arial"/>
              <a:cs typeface="Arial"/>
              <a:sym typeface="Arial"/>
            </a:endParaRPr>
          </a:p>
          <a:p>
            <a:pPr indent="-214312" lvl="0" marL="228600" marR="0" rtl="0" algn="l">
              <a:lnSpc>
                <a:spcPct val="90000"/>
              </a:lnSpc>
              <a:spcBef>
                <a:spcPts val="600"/>
              </a:spcBef>
              <a:spcAft>
                <a:spcPts val="0"/>
              </a:spcAft>
              <a:buClr>
                <a:schemeClr val="accent2"/>
              </a:buClr>
              <a:buSzPts val="1998"/>
              <a:buFont typeface="Arial"/>
              <a:buChar char="•"/>
            </a:pPr>
            <a:r>
              <a:rPr b="0" i="0" lang="en-US" sz="2000" u="none" cap="none" strike="noStrike">
                <a:solidFill>
                  <a:schemeClr val="dk1"/>
                </a:solidFill>
                <a:latin typeface="Arial"/>
                <a:ea typeface="Arial"/>
                <a:cs typeface="Arial"/>
                <a:sym typeface="Arial"/>
              </a:rPr>
              <a:t>Commit to FV3 community repository</a:t>
            </a:r>
            <a:endParaRPr b="0" i="0" sz="2000" u="none" cap="none" strike="noStrike">
              <a:solidFill>
                <a:srgbClr val="000000"/>
              </a:solidFill>
              <a:latin typeface="Arial"/>
              <a:ea typeface="Arial"/>
              <a:cs typeface="Arial"/>
              <a:sym typeface="Arial"/>
            </a:endParaRPr>
          </a:p>
          <a:p>
            <a:pPr indent="-214312" lvl="0" marL="228600" marR="0" rtl="0" algn="l">
              <a:lnSpc>
                <a:spcPct val="90000"/>
              </a:lnSpc>
              <a:spcBef>
                <a:spcPts val="600"/>
              </a:spcBef>
              <a:spcAft>
                <a:spcPts val="0"/>
              </a:spcAft>
              <a:buClr>
                <a:schemeClr val="accent2"/>
              </a:buClr>
              <a:buSzPts val="1998"/>
              <a:buFont typeface="Arial"/>
              <a:buChar char="•"/>
            </a:pPr>
            <a:r>
              <a:rPr b="0" i="0" lang="en-US" sz="2000" u="none" cap="none" strike="noStrike">
                <a:solidFill>
                  <a:schemeClr val="dk1"/>
                </a:solidFill>
                <a:latin typeface="Arial"/>
                <a:ea typeface="Arial"/>
                <a:cs typeface="Arial"/>
                <a:sym typeface="Arial"/>
              </a:rPr>
              <a:t>Real-time vortex-scale products and validation</a:t>
            </a:r>
            <a:endParaRPr b="0" i="0" sz="2000" u="none" cap="none" strike="noStrike">
              <a:solidFill>
                <a:srgbClr val="000000"/>
              </a:solidFill>
              <a:latin typeface="Arial"/>
              <a:ea typeface="Arial"/>
              <a:cs typeface="Arial"/>
              <a:sym typeface="Arial"/>
            </a:endParaRPr>
          </a:p>
          <a:p>
            <a:pPr indent="-214312" lvl="0" marL="228600" marR="0" rtl="0" algn="l">
              <a:lnSpc>
                <a:spcPct val="90000"/>
              </a:lnSpc>
              <a:spcBef>
                <a:spcPts val="600"/>
              </a:spcBef>
              <a:spcAft>
                <a:spcPts val="0"/>
              </a:spcAft>
              <a:buClr>
                <a:schemeClr val="accent2"/>
              </a:buClr>
              <a:buSzPts val="1998"/>
              <a:buFont typeface="Arial"/>
              <a:buChar char="•"/>
            </a:pPr>
            <a:r>
              <a:rPr b="0" i="0" lang="en-US" sz="2000" u="none" cap="none" strike="noStrike">
                <a:solidFill>
                  <a:schemeClr val="dk1"/>
                </a:solidFill>
                <a:latin typeface="Arial"/>
                <a:ea typeface="Arial"/>
                <a:cs typeface="Arial"/>
                <a:sym typeface="Arial"/>
              </a:rPr>
              <a:t>Physics (PBL &amp; MP) improvement (ongoing)</a:t>
            </a:r>
            <a:endParaRPr b="0" i="0" sz="2000" u="none" cap="none" strike="noStrike">
              <a:solidFill>
                <a:srgbClr val="000000"/>
              </a:solidFill>
              <a:latin typeface="Arial"/>
              <a:ea typeface="Arial"/>
              <a:cs typeface="Arial"/>
              <a:sym typeface="Arial"/>
            </a:endParaRPr>
          </a:p>
        </p:txBody>
      </p:sp>
      <p:pic>
        <p:nvPicPr>
          <p:cNvPr id="330" name="Google Shape;330;p32"/>
          <p:cNvPicPr preferRelativeResize="0"/>
          <p:nvPr/>
        </p:nvPicPr>
        <p:blipFill rotWithShape="1">
          <a:blip r:embed="rId3">
            <a:alphaModFix/>
          </a:blip>
          <a:srcRect b="4039" l="3807" r="1468" t="1576"/>
          <a:stretch/>
        </p:blipFill>
        <p:spPr>
          <a:xfrm>
            <a:off x="3938625" y="1169900"/>
            <a:ext cx="4660374" cy="3554500"/>
          </a:xfrm>
          <a:prstGeom prst="rect">
            <a:avLst/>
          </a:prstGeom>
          <a:noFill/>
          <a:ln>
            <a:noFill/>
          </a:ln>
        </p:spPr>
      </p:pic>
      <p:sp>
        <p:nvSpPr>
          <p:cNvPr id="331" name="Google Shape;331;p32"/>
          <p:cNvSpPr txBox="1"/>
          <p:nvPr/>
        </p:nvSpPr>
        <p:spPr>
          <a:xfrm>
            <a:off x="6623637" y="4877069"/>
            <a:ext cx="2184900" cy="26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1" i="1" lang="en-US" sz="800" u="none" cap="none" strike="noStrike">
                <a:solidFill>
                  <a:srgbClr val="000000"/>
                </a:solidFill>
                <a:latin typeface="Arial"/>
                <a:ea typeface="Arial"/>
                <a:cs typeface="Arial"/>
                <a:sym typeface="Arial"/>
              </a:rPr>
              <a:t>Figure Courtesy: Bill Ramstrom (AOML)</a:t>
            </a:r>
            <a:endParaRPr b="1" i="1" sz="8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pic>
        <p:nvPicPr>
          <p:cNvPr id="56" name="Google Shape;56;p10"/>
          <p:cNvPicPr preferRelativeResize="0"/>
          <p:nvPr/>
        </p:nvPicPr>
        <p:blipFill rotWithShape="1">
          <a:blip r:embed="rId3">
            <a:alphaModFix/>
          </a:blip>
          <a:srcRect b="0" l="0" r="0" t="0"/>
          <a:stretch/>
        </p:blipFill>
        <p:spPr>
          <a:xfrm>
            <a:off x="5575997" y="1066248"/>
            <a:ext cx="2859534" cy="3610586"/>
          </a:xfrm>
          <a:prstGeom prst="rect">
            <a:avLst/>
          </a:prstGeom>
          <a:noFill/>
          <a:ln>
            <a:noFill/>
          </a:ln>
        </p:spPr>
      </p:pic>
      <p:sp>
        <p:nvSpPr>
          <p:cNvPr id="57" name="Google Shape;57;p10"/>
          <p:cNvSpPr txBox="1"/>
          <p:nvPr>
            <p:ph idx="12" type="sldNum"/>
          </p:nvPr>
        </p:nvSpPr>
        <p:spPr>
          <a:xfrm>
            <a:off x="11634592" y="274574"/>
            <a:ext cx="38100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666666"/>
                </a:solidFill>
                <a:latin typeface="Arial"/>
                <a:ea typeface="Arial"/>
                <a:cs typeface="Arial"/>
                <a:sym typeface="Arial"/>
              </a:rPr>
              <a:t>‹#›</a:t>
            </a:fld>
            <a:endParaRPr b="0" i="0" sz="1000" u="none" cap="none" strike="noStrike">
              <a:solidFill>
                <a:srgbClr val="666666"/>
              </a:solidFill>
              <a:latin typeface="Arial"/>
              <a:ea typeface="Arial"/>
              <a:cs typeface="Arial"/>
              <a:sym typeface="Arial"/>
            </a:endParaRPr>
          </a:p>
        </p:txBody>
      </p:sp>
      <p:sp>
        <p:nvSpPr>
          <p:cNvPr id="58" name="Google Shape;58;p10"/>
          <p:cNvSpPr txBox="1"/>
          <p:nvPr/>
        </p:nvSpPr>
        <p:spPr>
          <a:xfrm>
            <a:off x="263625" y="1171775"/>
            <a:ext cx="4471200" cy="3201000"/>
          </a:xfrm>
          <a:prstGeom prst="rect">
            <a:avLst/>
          </a:prstGeom>
          <a:noFill/>
          <a:ln>
            <a:noFill/>
          </a:ln>
        </p:spPr>
        <p:txBody>
          <a:bodyPr anchorCtr="0" anchor="t" bIns="45700" lIns="91425" spcFirstLastPara="1" rIns="91425" wrap="square" tIns="45700">
            <a:noAutofit/>
          </a:bodyPr>
          <a:lstStyle/>
          <a:p>
            <a:pPr indent="-274638" lvl="0" marL="347663" marR="0" rtl="0" algn="l">
              <a:lnSpc>
                <a:spcPct val="100000"/>
              </a:lnSpc>
              <a:spcBef>
                <a:spcPts val="0"/>
              </a:spcBef>
              <a:spcAft>
                <a:spcPts val="0"/>
              </a:spcAft>
              <a:buClr>
                <a:schemeClr val="dk1"/>
              </a:buClr>
              <a:buSzPts val="2000"/>
              <a:buFont typeface="Arial"/>
              <a:buChar char="•"/>
            </a:pPr>
            <a:r>
              <a:rPr b="0" i="0" lang="en-US" sz="2000" u="none" cap="none" strike="noStrike">
                <a:solidFill>
                  <a:srgbClr val="000000"/>
                </a:solidFill>
                <a:latin typeface="Arial"/>
                <a:ea typeface="Arial"/>
                <a:cs typeface="Arial"/>
                <a:sym typeface="Arial"/>
              </a:rPr>
              <a:t>Unified approach to guide &amp; accelerate forecast improvements</a:t>
            </a:r>
            <a:endParaRPr b="0" i="0" sz="2000" u="none" cap="none" strike="noStrike">
              <a:solidFill>
                <a:srgbClr val="000000"/>
              </a:solidFill>
              <a:latin typeface="Arial"/>
              <a:ea typeface="Arial"/>
              <a:cs typeface="Arial"/>
              <a:sym typeface="Arial"/>
            </a:endParaRPr>
          </a:p>
          <a:p>
            <a:pPr indent="-306388" lvl="3" marL="576263"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Improve forecast guidance for track &amp; intensity by 20% in 5 years, 50% in 10 years</a:t>
            </a:r>
            <a:endParaRPr b="0" i="0" sz="2000" u="none" cap="none" strike="noStrike">
              <a:solidFill>
                <a:srgbClr val="000000"/>
              </a:solidFill>
              <a:latin typeface="Arial"/>
              <a:ea typeface="Arial"/>
              <a:cs typeface="Arial"/>
              <a:sym typeface="Arial"/>
            </a:endParaRPr>
          </a:p>
          <a:p>
            <a:pPr indent="-306388" lvl="3" marL="576263"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Extend forecast guidance to 7 days with skill comparable to current 5 day forecasts</a:t>
            </a:r>
            <a:endParaRPr b="0" i="0" sz="2000" u="none" cap="none" strike="noStrike">
              <a:solidFill>
                <a:srgbClr val="000000"/>
              </a:solidFill>
              <a:latin typeface="Arial"/>
              <a:ea typeface="Arial"/>
              <a:cs typeface="Arial"/>
              <a:sym typeface="Arial"/>
            </a:endParaRPr>
          </a:p>
          <a:p>
            <a:pPr indent="-306388" lvl="3" marL="576263"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Increase probability of predicting Rapid Intensity Change (RI/RW)</a:t>
            </a:r>
            <a:endParaRPr b="0" i="0" sz="2000" u="none" cap="none" strike="noStrike">
              <a:solidFill>
                <a:srgbClr val="000000"/>
              </a:solidFill>
              <a:latin typeface="Arial"/>
              <a:ea typeface="Arial"/>
              <a:cs typeface="Arial"/>
              <a:sym typeface="Arial"/>
            </a:endParaRPr>
          </a:p>
        </p:txBody>
      </p:sp>
      <p:sp>
        <p:nvSpPr>
          <p:cNvPr id="59" name="Google Shape;59;p10"/>
          <p:cNvSpPr/>
          <p:nvPr/>
        </p:nvSpPr>
        <p:spPr>
          <a:xfrm>
            <a:off x="1270716" y="4414878"/>
            <a:ext cx="1607904" cy="261954"/>
          </a:xfrm>
          <a:custGeom>
            <a:rect b="b" l="l" r="r" t="t"/>
            <a:pathLst>
              <a:path extrusionOk="0" h="21600" w="21600">
                <a:moveTo>
                  <a:pt x="0" y="0"/>
                </a:moveTo>
                <a:lnTo>
                  <a:pt x="21600" y="0"/>
                </a:lnTo>
                <a:lnTo>
                  <a:pt x="21600" y="21599"/>
                </a:lnTo>
                <a:lnTo>
                  <a:pt x="0" y="21599"/>
                </a:lnTo>
                <a:close/>
              </a:path>
            </a:pathLst>
          </a:cu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rPr>
              <a:t>http://www.hfip.org</a:t>
            </a:r>
            <a:endParaRPr b="0" i="0" sz="1400" u="none" cap="none" strike="noStrike">
              <a:solidFill>
                <a:srgbClr val="000000"/>
              </a:solidFill>
              <a:latin typeface="Arial"/>
              <a:ea typeface="Arial"/>
              <a:cs typeface="Arial"/>
              <a:sym typeface="Arial"/>
            </a:endParaRPr>
          </a:p>
        </p:txBody>
      </p:sp>
      <p:sp>
        <p:nvSpPr>
          <p:cNvPr id="60" name="Google Shape;60;p10"/>
          <p:cNvSpPr txBox="1"/>
          <p:nvPr>
            <p:ph type="title"/>
          </p:nvPr>
        </p:nvSpPr>
        <p:spPr>
          <a:xfrm>
            <a:off x="604898" y="0"/>
            <a:ext cx="7886700" cy="932907"/>
          </a:xfrm>
          <a:prstGeom prst="rect">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SzPts val="5400"/>
              <a:buNone/>
            </a:pPr>
            <a:r>
              <a:rPr b="1" lang="en-US" sz="3600">
                <a:solidFill>
                  <a:schemeClr val="dk1"/>
                </a:solidFill>
                <a:latin typeface="Arial"/>
                <a:ea typeface="Arial"/>
                <a:cs typeface="Arial"/>
                <a:sym typeface="Arial"/>
              </a:rPr>
              <a:t>Hurricane Forecast Improvement Program (HFIP)</a:t>
            </a:r>
            <a:endParaRPr/>
          </a:p>
        </p:txBody>
      </p:sp>
      <p:sp>
        <p:nvSpPr>
          <p:cNvPr id="61" name="Google Shape;61;p10"/>
          <p:cNvSpPr txBox="1"/>
          <p:nvPr/>
        </p:nvSpPr>
        <p:spPr>
          <a:xfrm>
            <a:off x="7005764" y="4946275"/>
            <a:ext cx="1421729" cy="207749"/>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Gall et al., BAMS, 2013</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1"/>
          <p:cNvSpPr txBox="1"/>
          <p:nvPr>
            <p:ph type="title"/>
          </p:nvPr>
        </p:nvSpPr>
        <p:spPr>
          <a:xfrm>
            <a:off x="794582" y="0"/>
            <a:ext cx="7384500" cy="933300"/>
          </a:xfrm>
          <a:prstGeom prst="rect">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SzPts val="5400"/>
              <a:buNone/>
            </a:pPr>
            <a:r>
              <a:rPr b="1" lang="en-US" sz="3600">
                <a:solidFill>
                  <a:schemeClr val="dk1"/>
                </a:solidFill>
                <a:latin typeface="Arial"/>
                <a:ea typeface="Arial"/>
                <a:cs typeface="Arial"/>
                <a:sym typeface="Arial"/>
              </a:rPr>
              <a:t>HFIP Goal: TC Track &amp; Intensity Guidance</a:t>
            </a:r>
            <a:endParaRPr sz="3600">
              <a:solidFill>
                <a:schemeClr val="dk1"/>
              </a:solidFill>
              <a:latin typeface="Arial"/>
              <a:ea typeface="Arial"/>
              <a:cs typeface="Arial"/>
              <a:sym typeface="Arial"/>
            </a:endParaRPr>
          </a:p>
        </p:txBody>
      </p:sp>
      <p:grpSp>
        <p:nvGrpSpPr>
          <p:cNvPr id="67" name="Google Shape;67;p11"/>
          <p:cNvGrpSpPr/>
          <p:nvPr/>
        </p:nvGrpSpPr>
        <p:grpSpPr>
          <a:xfrm>
            <a:off x="432214" y="1008917"/>
            <a:ext cx="5760836" cy="3733072"/>
            <a:chOff x="261937" y="1828800"/>
            <a:chExt cx="7308851" cy="4721225"/>
          </a:xfrm>
        </p:grpSpPr>
        <p:pic>
          <p:nvPicPr>
            <p:cNvPr id="68" name="Google Shape;68;p11"/>
            <p:cNvPicPr preferRelativeResize="0"/>
            <p:nvPr/>
          </p:nvPicPr>
          <p:blipFill rotWithShape="1">
            <a:blip r:embed="rId3">
              <a:alphaModFix/>
            </a:blip>
            <a:srcRect b="0" l="0" r="0" t="0"/>
            <a:stretch/>
          </p:blipFill>
          <p:spPr>
            <a:xfrm>
              <a:off x="261937" y="1835150"/>
              <a:ext cx="7308851" cy="4714875"/>
            </a:xfrm>
            <a:prstGeom prst="rect">
              <a:avLst/>
            </a:prstGeom>
            <a:noFill/>
            <a:ln>
              <a:noFill/>
            </a:ln>
          </p:spPr>
        </p:pic>
        <p:sp>
          <p:nvSpPr>
            <p:cNvPr id="69" name="Google Shape;69;p11"/>
            <p:cNvSpPr txBox="1"/>
            <p:nvPr/>
          </p:nvSpPr>
          <p:spPr>
            <a:xfrm>
              <a:off x="1057275" y="1828800"/>
              <a:ext cx="6248400" cy="39990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Arial"/>
                  <a:ea typeface="Arial"/>
                  <a:cs typeface="Arial"/>
                  <a:sym typeface="Arial"/>
                </a:rPr>
                <a:t>NHC 48-h Normalized Forecast Errors</a:t>
              </a:r>
              <a:endParaRPr b="0" i="0" sz="1400" u="none" cap="none" strike="noStrike">
                <a:solidFill>
                  <a:srgbClr val="000000"/>
                </a:solidFill>
                <a:latin typeface="Arial"/>
                <a:ea typeface="Arial"/>
                <a:cs typeface="Arial"/>
                <a:sym typeface="Arial"/>
              </a:endParaRPr>
            </a:p>
          </p:txBody>
        </p:sp>
        <p:sp>
          <p:nvSpPr>
            <p:cNvPr id="70" name="Google Shape;70;p11"/>
            <p:cNvSpPr txBox="1"/>
            <p:nvPr/>
          </p:nvSpPr>
          <p:spPr>
            <a:xfrm>
              <a:off x="1165225" y="4341812"/>
              <a:ext cx="912000" cy="46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050"/>
                </a:buClr>
                <a:buSzPts val="3200"/>
                <a:buFont typeface="Calibri"/>
                <a:buNone/>
              </a:pPr>
              <a:r>
                <a:rPr b="1" i="0" lang="en-US" sz="1600" u="none" cap="none" strike="noStrike">
                  <a:solidFill>
                    <a:srgbClr val="00B050"/>
                  </a:solidFill>
                  <a:latin typeface="Arial"/>
                  <a:ea typeface="Arial"/>
                  <a:cs typeface="Arial"/>
                  <a:sym typeface="Arial"/>
                </a:rPr>
                <a:t>track</a:t>
              </a:r>
              <a:endParaRPr b="0" i="0" sz="900" u="none" cap="none" strike="noStrike">
                <a:solidFill>
                  <a:srgbClr val="000000"/>
                </a:solidFill>
                <a:latin typeface="Arial"/>
                <a:ea typeface="Arial"/>
                <a:cs typeface="Arial"/>
                <a:sym typeface="Arial"/>
              </a:endParaRPr>
            </a:p>
          </p:txBody>
        </p:sp>
        <p:sp>
          <p:nvSpPr>
            <p:cNvPr id="71" name="Google Shape;71;p11"/>
            <p:cNvSpPr txBox="1"/>
            <p:nvPr/>
          </p:nvSpPr>
          <p:spPr>
            <a:xfrm>
              <a:off x="1192212" y="2486025"/>
              <a:ext cx="1298700" cy="4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3200"/>
                <a:buFont typeface="Calibri"/>
                <a:buNone/>
              </a:pPr>
              <a:r>
                <a:rPr b="1" i="0" lang="en-US" sz="1600" u="none" cap="none" strike="noStrike">
                  <a:solidFill>
                    <a:srgbClr val="FF0000"/>
                  </a:solidFill>
                  <a:latin typeface="Arial"/>
                  <a:ea typeface="Arial"/>
                  <a:cs typeface="Arial"/>
                  <a:sym typeface="Arial"/>
                </a:rPr>
                <a:t>intensity</a:t>
              </a:r>
              <a:endParaRPr b="0" i="0" sz="900" u="none" cap="none" strike="noStrike">
                <a:solidFill>
                  <a:srgbClr val="000000"/>
                </a:solidFill>
                <a:latin typeface="Arial"/>
                <a:ea typeface="Arial"/>
                <a:cs typeface="Arial"/>
                <a:sym typeface="Arial"/>
              </a:endParaRPr>
            </a:p>
          </p:txBody>
        </p:sp>
      </p:grpSp>
      <p:grpSp>
        <p:nvGrpSpPr>
          <p:cNvPr id="72" name="Google Shape;72;p11"/>
          <p:cNvGrpSpPr/>
          <p:nvPr/>
        </p:nvGrpSpPr>
        <p:grpSpPr>
          <a:xfrm>
            <a:off x="6529660" y="1216554"/>
            <a:ext cx="2153351" cy="1778100"/>
            <a:chOff x="7593012" y="2905125"/>
            <a:chExt cx="2438400" cy="1778100"/>
          </a:xfrm>
        </p:grpSpPr>
        <p:sp>
          <p:nvSpPr>
            <p:cNvPr id="73" name="Google Shape;73;p11"/>
            <p:cNvSpPr txBox="1"/>
            <p:nvPr/>
          </p:nvSpPr>
          <p:spPr>
            <a:xfrm>
              <a:off x="7862887" y="3667125"/>
              <a:ext cx="1905000" cy="101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C000"/>
                </a:buClr>
                <a:buSzPts val="6000"/>
                <a:buFont typeface="Calibri"/>
                <a:buNone/>
              </a:pPr>
              <a:r>
                <a:rPr b="1" i="0" lang="en-US" sz="4400" u="none" cap="none" strike="noStrike">
                  <a:solidFill>
                    <a:schemeClr val="dk1"/>
                  </a:solidFill>
                  <a:latin typeface="Arial"/>
                  <a:ea typeface="Arial"/>
                  <a:cs typeface="Arial"/>
                  <a:sym typeface="Arial"/>
                </a:rPr>
                <a:t>70%</a:t>
              </a:r>
              <a:endParaRPr b="0" i="0" sz="1050" u="none" cap="none" strike="noStrike">
                <a:solidFill>
                  <a:schemeClr val="dk1"/>
                </a:solidFill>
                <a:latin typeface="Arial"/>
                <a:ea typeface="Arial"/>
                <a:cs typeface="Arial"/>
                <a:sym typeface="Arial"/>
              </a:endParaRPr>
            </a:p>
          </p:txBody>
        </p:sp>
        <p:sp>
          <p:nvSpPr>
            <p:cNvPr id="74" name="Google Shape;74;p11"/>
            <p:cNvSpPr txBox="1"/>
            <p:nvPr/>
          </p:nvSpPr>
          <p:spPr>
            <a:xfrm>
              <a:off x="7593012" y="2905125"/>
              <a:ext cx="24384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Times New Roman"/>
                <a:buNone/>
              </a:pPr>
              <a:r>
                <a:rPr b="1" i="0" lang="en-US" sz="1600" u="none" cap="none" strike="noStrike">
                  <a:solidFill>
                    <a:schemeClr val="dk1"/>
                  </a:solidFill>
                  <a:latin typeface="Arial"/>
                  <a:ea typeface="Arial"/>
                  <a:cs typeface="Arial"/>
                  <a:sym typeface="Arial"/>
                </a:rPr>
                <a:t>Track forecast </a:t>
              </a:r>
              <a:endParaRPr b="0"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000"/>
                <a:buFont typeface="Times New Roman"/>
                <a:buNone/>
              </a:pPr>
              <a:r>
                <a:rPr b="1" i="0" lang="en-US" sz="1600" u="none" cap="none" strike="noStrike">
                  <a:solidFill>
                    <a:schemeClr val="dk1"/>
                  </a:solidFill>
                  <a:latin typeface="Arial"/>
                  <a:ea typeface="Arial"/>
                  <a:cs typeface="Arial"/>
                  <a:sym typeface="Arial"/>
                </a:rPr>
                <a:t>errors reduced by</a:t>
              </a:r>
              <a:endParaRPr b="0" i="0" sz="1100" u="none" cap="none" strike="noStrike">
                <a:solidFill>
                  <a:schemeClr val="dk1"/>
                </a:solidFill>
                <a:latin typeface="Arial"/>
                <a:ea typeface="Arial"/>
                <a:cs typeface="Arial"/>
                <a:sym typeface="Arial"/>
              </a:endParaRPr>
            </a:p>
          </p:txBody>
        </p:sp>
      </p:grpSp>
      <p:grpSp>
        <p:nvGrpSpPr>
          <p:cNvPr id="75" name="Google Shape;75;p11"/>
          <p:cNvGrpSpPr/>
          <p:nvPr/>
        </p:nvGrpSpPr>
        <p:grpSpPr>
          <a:xfrm>
            <a:off x="6543650" y="2994503"/>
            <a:ext cx="2119490" cy="1784457"/>
            <a:chOff x="9768101" y="3030882"/>
            <a:chExt cx="2400600" cy="1784100"/>
          </a:xfrm>
        </p:grpSpPr>
        <p:sp>
          <p:nvSpPr>
            <p:cNvPr id="76" name="Google Shape;76;p11"/>
            <p:cNvSpPr txBox="1"/>
            <p:nvPr/>
          </p:nvSpPr>
          <p:spPr>
            <a:xfrm>
              <a:off x="10060169" y="3799182"/>
              <a:ext cx="1981200" cy="101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C000"/>
                </a:buClr>
                <a:buSzPts val="6000"/>
                <a:buFont typeface="Times New Roman"/>
                <a:buNone/>
              </a:pPr>
              <a:r>
                <a:rPr b="1" i="0" lang="en-US" sz="4400" u="none" cap="none" strike="noStrike">
                  <a:solidFill>
                    <a:schemeClr val="dk1"/>
                  </a:solidFill>
                  <a:latin typeface="Arial"/>
                  <a:ea typeface="Arial"/>
                  <a:cs typeface="Arial"/>
                  <a:sym typeface="Arial"/>
                </a:rPr>
                <a:t>30%</a:t>
              </a:r>
              <a:endParaRPr b="0" i="0" sz="1050" u="none" cap="none" strike="noStrike">
                <a:solidFill>
                  <a:schemeClr val="dk1"/>
                </a:solidFill>
                <a:latin typeface="Arial"/>
                <a:ea typeface="Arial"/>
                <a:cs typeface="Arial"/>
                <a:sym typeface="Arial"/>
              </a:endParaRPr>
            </a:p>
          </p:txBody>
        </p:sp>
        <p:sp>
          <p:nvSpPr>
            <p:cNvPr id="77" name="Google Shape;77;p11"/>
            <p:cNvSpPr txBox="1"/>
            <p:nvPr/>
          </p:nvSpPr>
          <p:spPr>
            <a:xfrm>
              <a:off x="9768101" y="3030882"/>
              <a:ext cx="24006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Times New Roman"/>
                <a:buNone/>
              </a:pPr>
              <a:r>
                <a:rPr b="1" i="0" lang="en-US" sz="1600" u="none" cap="none" strike="noStrike">
                  <a:solidFill>
                    <a:schemeClr val="dk1"/>
                  </a:solidFill>
                  <a:latin typeface="Arial"/>
                  <a:ea typeface="Arial"/>
                  <a:cs typeface="Arial"/>
                  <a:sym typeface="Arial"/>
                </a:rPr>
                <a:t>Intensity forecast errors reduced by</a:t>
              </a:r>
              <a:endParaRPr b="0" i="0" sz="1100" u="none" cap="none" strike="noStrike">
                <a:solidFill>
                  <a:schemeClr val="dk1"/>
                </a:solidFill>
                <a:latin typeface="Arial"/>
                <a:ea typeface="Arial"/>
                <a:cs typeface="Arial"/>
                <a:sym typeface="Arial"/>
              </a:endParaRPr>
            </a:p>
          </p:txBody>
        </p:sp>
      </p:grpSp>
      <p:grpSp>
        <p:nvGrpSpPr>
          <p:cNvPr id="78" name="Google Shape;78;p11"/>
          <p:cNvGrpSpPr/>
          <p:nvPr/>
        </p:nvGrpSpPr>
        <p:grpSpPr>
          <a:xfrm>
            <a:off x="1211018" y="1445643"/>
            <a:ext cx="3504187" cy="2755813"/>
            <a:chOff x="1204486" y="1437815"/>
            <a:chExt cx="3504187" cy="2755813"/>
          </a:xfrm>
        </p:grpSpPr>
        <p:sp>
          <p:nvSpPr>
            <p:cNvPr id="79" name="Google Shape;79;p11"/>
            <p:cNvSpPr txBox="1"/>
            <p:nvPr/>
          </p:nvSpPr>
          <p:spPr>
            <a:xfrm>
              <a:off x="4092773" y="1437815"/>
              <a:ext cx="6159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 HFIP ---&gt;</a:t>
              </a:r>
              <a:endParaRPr/>
            </a:p>
          </p:txBody>
        </p:sp>
        <p:sp>
          <p:nvSpPr>
            <p:cNvPr id="80" name="Google Shape;80;p11"/>
            <p:cNvSpPr/>
            <p:nvPr/>
          </p:nvSpPr>
          <p:spPr>
            <a:xfrm>
              <a:off x="1204486" y="1437815"/>
              <a:ext cx="2929200" cy="2755800"/>
            </a:xfrm>
            <a:prstGeom prst="rect">
              <a:avLst/>
            </a:prstGeom>
            <a:solidFill>
              <a:schemeClr val="accen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81" name="Google Shape;81;p11"/>
            <p:cNvCxnSpPr/>
            <p:nvPr/>
          </p:nvCxnSpPr>
          <p:spPr>
            <a:xfrm rot="10800000">
              <a:off x="4149483" y="1437828"/>
              <a:ext cx="0" cy="2755800"/>
            </a:xfrm>
            <a:prstGeom prst="straightConnector1">
              <a:avLst/>
            </a:prstGeom>
            <a:noFill/>
            <a:ln cap="flat" cmpd="sng" w="28575">
              <a:solidFill>
                <a:schemeClr val="dk1"/>
              </a:solidFill>
              <a:prstDash val="dash"/>
              <a:round/>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26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2"/>
          <p:cNvSpPr txBox="1"/>
          <p:nvPr>
            <p:ph idx="1" type="body"/>
          </p:nvPr>
        </p:nvSpPr>
        <p:spPr>
          <a:xfrm>
            <a:off x="351775" y="1505600"/>
            <a:ext cx="3789600" cy="3001200"/>
          </a:xfrm>
          <a:prstGeom prst="rect">
            <a:avLst/>
          </a:prstGeom>
          <a:noFill/>
          <a:ln>
            <a:noFill/>
          </a:ln>
        </p:spPr>
        <p:txBody>
          <a:bodyPr anchorCtr="0" anchor="t" bIns="34275" lIns="68550" spcFirstLastPara="1" rIns="68550" wrap="square" tIns="34275">
            <a:noAutofit/>
          </a:bodyPr>
          <a:lstStyle/>
          <a:p>
            <a:pPr indent="-285750" lvl="0" marL="285750" rtl="0" algn="l">
              <a:lnSpc>
                <a:spcPct val="90000"/>
              </a:lnSpc>
              <a:spcBef>
                <a:spcPts val="0"/>
              </a:spcBef>
              <a:spcAft>
                <a:spcPts val="0"/>
              </a:spcAft>
              <a:buClr>
                <a:schemeClr val="dk1"/>
              </a:buClr>
              <a:buSzPts val="2400"/>
              <a:buFont typeface="Arial"/>
              <a:buChar char="•"/>
            </a:pPr>
            <a:r>
              <a:rPr lang="en-US" sz="2000">
                <a:solidFill>
                  <a:schemeClr val="dk1"/>
                </a:solidFill>
                <a:latin typeface="Arial"/>
                <a:ea typeface="Arial"/>
                <a:cs typeface="Arial"/>
                <a:sym typeface="Arial"/>
              </a:rPr>
              <a:t>Remarkable improvements in HWRF since HFIP</a:t>
            </a:r>
            <a:endParaRPr sz="2000">
              <a:solidFill>
                <a:schemeClr val="dk1"/>
              </a:solidFill>
              <a:latin typeface="Arial"/>
              <a:ea typeface="Arial"/>
              <a:cs typeface="Arial"/>
              <a:sym typeface="Arial"/>
            </a:endParaRPr>
          </a:p>
          <a:p>
            <a:pPr indent="-285750" lvl="0" marL="285750" rtl="0" algn="l">
              <a:lnSpc>
                <a:spcPct val="90000"/>
              </a:lnSpc>
              <a:spcBef>
                <a:spcPts val="750"/>
              </a:spcBef>
              <a:spcAft>
                <a:spcPts val="0"/>
              </a:spcAft>
              <a:buClr>
                <a:schemeClr val="dk1"/>
              </a:buClr>
              <a:buSzPts val="2400"/>
              <a:buFont typeface="Arial"/>
              <a:buChar char="•"/>
            </a:pPr>
            <a:r>
              <a:rPr lang="en-US" sz="2000">
                <a:solidFill>
                  <a:schemeClr val="dk1"/>
                </a:solidFill>
                <a:latin typeface="Arial"/>
                <a:ea typeface="Arial"/>
                <a:cs typeface="Arial"/>
                <a:sym typeface="Arial"/>
              </a:rPr>
              <a:t>HWRF model demonstrated ~15% improvement in hurricane intensity forecast accuracy </a:t>
            </a:r>
            <a:r>
              <a:rPr lang="en-US" sz="2000" u="sng">
                <a:solidFill>
                  <a:schemeClr val="dk1"/>
                </a:solidFill>
                <a:latin typeface="Arial"/>
                <a:ea typeface="Arial"/>
                <a:cs typeface="Arial"/>
                <a:sym typeface="Arial"/>
              </a:rPr>
              <a:t>each year</a:t>
            </a:r>
            <a:r>
              <a:rPr lang="en-US" sz="2000">
                <a:solidFill>
                  <a:schemeClr val="dk1"/>
                </a:solidFill>
                <a:latin typeface="Arial"/>
                <a:ea typeface="Arial"/>
                <a:cs typeface="Arial"/>
                <a:sym typeface="Arial"/>
              </a:rPr>
              <a:t> since 2011</a:t>
            </a:r>
            <a:endParaRPr sz="2000">
              <a:solidFill>
                <a:schemeClr val="dk1"/>
              </a:solidFill>
              <a:latin typeface="Arial"/>
              <a:ea typeface="Arial"/>
              <a:cs typeface="Arial"/>
              <a:sym typeface="Arial"/>
            </a:endParaRPr>
          </a:p>
          <a:p>
            <a:pPr indent="-285750" lvl="1" marL="285750" rtl="0" algn="l">
              <a:lnSpc>
                <a:spcPct val="90000"/>
              </a:lnSpc>
              <a:spcBef>
                <a:spcPts val="450"/>
              </a:spcBef>
              <a:spcAft>
                <a:spcPts val="0"/>
              </a:spcAft>
              <a:buClr>
                <a:schemeClr val="dk1"/>
              </a:buClr>
              <a:buSzPts val="2400"/>
              <a:buFont typeface="Arial"/>
              <a:buChar char="•"/>
            </a:pPr>
            <a:r>
              <a:rPr lang="en-US" sz="2000">
                <a:solidFill>
                  <a:schemeClr val="dk1"/>
                </a:solidFill>
                <a:latin typeface="Arial"/>
                <a:ea typeface="Arial"/>
                <a:cs typeface="Arial"/>
                <a:sym typeface="Arial"/>
              </a:rPr>
              <a:t>NOAA upgraded HWRF model resolution; now 1.5 km</a:t>
            </a:r>
            <a:endParaRPr sz="2000">
              <a:solidFill>
                <a:schemeClr val="dk1"/>
              </a:solidFill>
              <a:latin typeface="Arial"/>
              <a:ea typeface="Arial"/>
              <a:cs typeface="Arial"/>
              <a:sym typeface="Arial"/>
            </a:endParaRPr>
          </a:p>
        </p:txBody>
      </p:sp>
      <p:sp>
        <p:nvSpPr>
          <p:cNvPr id="88" name="Google Shape;88;p12"/>
          <p:cNvSpPr txBox="1"/>
          <p:nvPr/>
        </p:nvSpPr>
        <p:spPr>
          <a:xfrm>
            <a:off x="584472" y="1051967"/>
            <a:ext cx="2989307" cy="380873"/>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HWRF Improvements</a:t>
            </a:r>
            <a:endParaRPr b="1" i="0" sz="2000" u="none" cap="none" strike="noStrike">
              <a:solidFill>
                <a:schemeClr val="dk1"/>
              </a:solidFill>
              <a:latin typeface="Arial"/>
              <a:ea typeface="Arial"/>
              <a:cs typeface="Arial"/>
              <a:sym typeface="Arial"/>
            </a:endParaRPr>
          </a:p>
        </p:txBody>
      </p:sp>
      <p:pic>
        <p:nvPicPr>
          <p:cNvPr id="89" name="Google Shape;89;p12"/>
          <p:cNvPicPr preferRelativeResize="0"/>
          <p:nvPr/>
        </p:nvPicPr>
        <p:blipFill rotWithShape="1">
          <a:blip r:embed="rId3">
            <a:alphaModFix/>
          </a:blip>
          <a:srcRect b="0" l="0" r="0" t="0"/>
          <a:stretch/>
        </p:blipFill>
        <p:spPr>
          <a:xfrm>
            <a:off x="4136410" y="1153236"/>
            <a:ext cx="4703586" cy="3473120"/>
          </a:xfrm>
          <a:prstGeom prst="rect">
            <a:avLst/>
          </a:prstGeom>
          <a:noFill/>
          <a:ln>
            <a:noFill/>
          </a:ln>
        </p:spPr>
      </p:pic>
      <p:sp>
        <p:nvSpPr>
          <p:cNvPr id="90" name="Google Shape;90;p12"/>
          <p:cNvSpPr txBox="1"/>
          <p:nvPr>
            <p:ph type="title"/>
          </p:nvPr>
        </p:nvSpPr>
        <p:spPr>
          <a:xfrm>
            <a:off x="187556" y="57795"/>
            <a:ext cx="8893779" cy="994172"/>
          </a:xfrm>
          <a:prstGeom prst="rect">
            <a:avLst/>
          </a:prstGeom>
          <a:noFill/>
          <a:ln>
            <a:noFill/>
          </a:ln>
        </p:spPr>
        <p:txBody>
          <a:bodyPr anchorCtr="0" anchor="ctr" bIns="34275" lIns="68550" spcFirstLastPara="1" rIns="68550" wrap="square" tIns="34275">
            <a:noAutofit/>
          </a:bodyPr>
          <a:lstStyle/>
          <a:p>
            <a:pPr indent="0" lvl="0" marL="0" rtl="0" algn="ctr">
              <a:lnSpc>
                <a:spcPct val="85000"/>
              </a:lnSpc>
              <a:spcBef>
                <a:spcPts val="0"/>
              </a:spcBef>
              <a:spcAft>
                <a:spcPts val="0"/>
              </a:spcAft>
              <a:buClr>
                <a:srgbClr val="F2F2F2"/>
              </a:buClr>
              <a:buSzPts val="5400"/>
              <a:buNone/>
            </a:pPr>
            <a:r>
              <a:rPr b="1" lang="en-US" sz="3600">
                <a:solidFill>
                  <a:schemeClr val="dk1"/>
                </a:solidFill>
                <a:latin typeface="Arial"/>
                <a:ea typeface="Arial"/>
                <a:cs typeface="Arial"/>
                <a:sym typeface="Arial"/>
              </a:rPr>
              <a:t>Forecast Improvement</a:t>
            </a:r>
            <a:endParaRPr b="1" sz="40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grpSp>
        <p:nvGrpSpPr>
          <p:cNvPr id="95" name="Google Shape;95;p13"/>
          <p:cNvGrpSpPr/>
          <p:nvPr/>
        </p:nvGrpSpPr>
        <p:grpSpPr>
          <a:xfrm>
            <a:off x="3086699" y="1187051"/>
            <a:ext cx="3267818" cy="3490222"/>
            <a:chOff x="2739769" y="2380903"/>
            <a:chExt cx="3826036" cy="4176406"/>
          </a:xfrm>
        </p:grpSpPr>
        <p:pic>
          <p:nvPicPr>
            <p:cNvPr descr="Three Legged Stool Outline Clip Art at Clker.com - vector ..." id="96" name="Google Shape;96;p13"/>
            <p:cNvPicPr preferRelativeResize="0"/>
            <p:nvPr/>
          </p:nvPicPr>
          <p:blipFill rotWithShape="1">
            <a:blip r:embed="rId3">
              <a:alphaModFix/>
            </a:blip>
            <a:srcRect b="0" l="0" r="0" t="0"/>
            <a:stretch/>
          </p:blipFill>
          <p:spPr>
            <a:xfrm>
              <a:off x="2739769" y="2380903"/>
              <a:ext cx="3826036" cy="4176406"/>
            </a:xfrm>
            <a:prstGeom prst="rect">
              <a:avLst/>
            </a:prstGeom>
            <a:noFill/>
            <a:ln>
              <a:noFill/>
            </a:ln>
          </p:spPr>
        </p:pic>
        <p:sp>
          <p:nvSpPr>
            <p:cNvPr id="97" name="Google Shape;97;p13"/>
            <p:cNvSpPr/>
            <p:nvPr/>
          </p:nvSpPr>
          <p:spPr>
            <a:xfrm>
              <a:off x="3555598" y="2514161"/>
              <a:ext cx="2194398" cy="573696"/>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Understanding &amp; prediction of TCs</a:t>
              </a:r>
              <a:endParaRPr b="1" i="0" sz="1350" u="none" cap="none" strike="noStrike">
                <a:solidFill>
                  <a:srgbClr val="000000"/>
                </a:solidFill>
                <a:latin typeface="Arial"/>
                <a:ea typeface="Arial"/>
                <a:cs typeface="Arial"/>
                <a:sym typeface="Arial"/>
              </a:endParaRPr>
            </a:p>
          </p:txBody>
        </p:sp>
        <p:sp>
          <p:nvSpPr>
            <p:cNvPr id="98" name="Google Shape;98;p13"/>
            <p:cNvSpPr/>
            <p:nvPr/>
          </p:nvSpPr>
          <p:spPr>
            <a:xfrm rot="4340356">
              <a:off x="4340648" y="4481320"/>
              <a:ext cx="3043172" cy="339354"/>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Analysis system</a:t>
              </a:r>
              <a:endParaRPr b="1" i="0" sz="1350" u="none" cap="none" strike="noStrike">
                <a:solidFill>
                  <a:srgbClr val="000000"/>
                </a:solidFill>
                <a:latin typeface="Arial"/>
                <a:ea typeface="Arial"/>
                <a:cs typeface="Arial"/>
                <a:sym typeface="Arial"/>
              </a:endParaRPr>
            </a:p>
          </p:txBody>
        </p:sp>
        <p:sp>
          <p:nvSpPr>
            <p:cNvPr id="99" name="Google Shape;99;p13"/>
            <p:cNvSpPr/>
            <p:nvPr/>
          </p:nvSpPr>
          <p:spPr>
            <a:xfrm rot="-5400000">
              <a:off x="3493935" y="4683340"/>
              <a:ext cx="2302182" cy="321462"/>
            </a:xfrm>
            <a:custGeom>
              <a:rect b="b" l="l" r="r" t="t"/>
              <a:pathLst>
                <a:path extrusionOk="0" h="21600" w="21600">
                  <a:moveTo>
                    <a:pt x="0" y="0"/>
                  </a:moveTo>
                  <a:lnTo>
                    <a:pt x="21600" y="0"/>
                  </a:lnTo>
                  <a:lnTo>
                    <a:pt x="21600" y="21599"/>
                  </a:lnTo>
                  <a:lnTo>
                    <a:pt x="0" y="21599"/>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Model</a:t>
              </a:r>
              <a:endParaRPr b="1" i="0" sz="1350" u="none" cap="none" strike="noStrike">
                <a:solidFill>
                  <a:srgbClr val="000000"/>
                </a:solidFill>
                <a:latin typeface="Arial"/>
                <a:ea typeface="Arial"/>
                <a:cs typeface="Arial"/>
                <a:sym typeface="Arial"/>
              </a:endParaRPr>
            </a:p>
          </p:txBody>
        </p:sp>
        <p:sp>
          <p:nvSpPr>
            <p:cNvPr id="100" name="Google Shape;100;p13"/>
            <p:cNvSpPr/>
            <p:nvPr/>
          </p:nvSpPr>
          <p:spPr>
            <a:xfrm rot="-4388778">
              <a:off x="1944876" y="4423642"/>
              <a:ext cx="2925840" cy="343672"/>
            </a:xfrm>
            <a:custGeom>
              <a:rect b="b" l="l" r="r" t="t"/>
              <a:pathLst>
                <a:path extrusionOk="0" h="21600" w="21600">
                  <a:moveTo>
                    <a:pt x="0" y="0"/>
                  </a:moveTo>
                  <a:lnTo>
                    <a:pt x="21600" y="0"/>
                  </a:lnTo>
                  <a:lnTo>
                    <a:pt x="21600" y="21599"/>
                  </a:lnTo>
                  <a:lnTo>
                    <a:pt x="0" y="21599"/>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350"/>
                <a:buFont typeface="Arial"/>
                <a:buNone/>
              </a:pPr>
              <a:r>
                <a:rPr b="1" i="0" lang="en-US" sz="1350" u="none" cap="none" strike="noStrike">
                  <a:solidFill>
                    <a:srgbClr val="000000"/>
                  </a:solidFill>
                  <a:latin typeface="Arial"/>
                  <a:ea typeface="Arial"/>
                  <a:cs typeface="Arial"/>
                  <a:sym typeface="Arial"/>
                </a:rPr>
                <a:t>Observations</a:t>
              </a:r>
              <a:endParaRPr b="1" i="0" sz="1350" u="none" cap="none" strike="noStrike">
                <a:solidFill>
                  <a:srgbClr val="000000"/>
                </a:solidFill>
                <a:latin typeface="Arial"/>
                <a:ea typeface="Arial"/>
                <a:cs typeface="Arial"/>
                <a:sym typeface="Arial"/>
              </a:endParaRPr>
            </a:p>
          </p:txBody>
        </p:sp>
      </p:grpSp>
      <p:grpSp>
        <p:nvGrpSpPr>
          <p:cNvPr id="101" name="Google Shape;101;p13"/>
          <p:cNvGrpSpPr/>
          <p:nvPr/>
        </p:nvGrpSpPr>
        <p:grpSpPr>
          <a:xfrm>
            <a:off x="4776384" y="3967718"/>
            <a:ext cx="1860700" cy="930600"/>
            <a:chOff x="4844514" y="5290291"/>
            <a:chExt cx="2480933" cy="1240800"/>
          </a:xfrm>
        </p:grpSpPr>
        <p:sp>
          <p:nvSpPr>
            <p:cNvPr id="102" name="Google Shape;102;p13"/>
            <p:cNvSpPr/>
            <p:nvPr/>
          </p:nvSpPr>
          <p:spPr>
            <a:xfrm rot="-6753490">
              <a:off x="5577321" y="4938379"/>
              <a:ext cx="535685" cy="1944624"/>
            </a:xfrm>
            <a:prstGeom prst="curvedRightArrow">
              <a:avLst>
                <a:gd fmla="val 25000" name="adj1"/>
                <a:gd fmla="val 50000" name="adj2"/>
                <a:gd fmla="val 25000" name="adj3"/>
              </a:avLst>
            </a:prstGeom>
            <a:gradFill>
              <a:gsLst>
                <a:gs pos="0">
                  <a:srgbClr val="B5E5E9"/>
                </a:gs>
                <a:gs pos="100000">
                  <a:srgbClr val="CAFFFF"/>
                </a:gs>
              </a:gsLst>
              <a:lin ang="16200038" scaled="0"/>
            </a:gradFill>
            <a:ln cap="flat" cmpd="sng" w="9525">
              <a:solidFill>
                <a:srgbClr val="B5DADD"/>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103" name="Google Shape;103;p13"/>
            <p:cNvSpPr/>
            <p:nvPr/>
          </p:nvSpPr>
          <p:spPr>
            <a:xfrm>
              <a:off x="5307791" y="5765397"/>
              <a:ext cx="2017656" cy="310122"/>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Evaluation</a:t>
              </a:r>
              <a:endParaRPr b="1" i="0" sz="1200" u="none" cap="none" strike="noStrike">
                <a:solidFill>
                  <a:srgbClr val="000000"/>
                </a:solidFill>
                <a:latin typeface="Arial"/>
                <a:ea typeface="Arial"/>
                <a:cs typeface="Arial"/>
                <a:sym typeface="Arial"/>
              </a:endParaRPr>
            </a:p>
          </p:txBody>
        </p:sp>
      </p:grpSp>
      <p:grpSp>
        <p:nvGrpSpPr>
          <p:cNvPr id="104" name="Google Shape;104;p13"/>
          <p:cNvGrpSpPr/>
          <p:nvPr/>
        </p:nvGrpSpPr>
        <p:grpSpPr>
          <a:xfrm>
            <a:off x="3133970" y="3967718"/>
            <a:ext cx="1507143" cy="930600"/>
            <a:chOff x="2654626" y="5290291"/>
            <a:chExt cx="2009524" cy="1240800"/>
          </a:xfrm>
        </p:grpSpPr>
        <p:sp>
          <p:nvSpPr>
            <p:cNvPr id="105" name="Google Shape;105;p13"/>
            <p:cNvSpPr/>
            <p:nvPr/>
          </p:nvSpPr>
          <p:spPr>
            <a:xfrm flipH="1" rot="6753490">
              <a:off x="3395657" y="4938379"/>
              <a:ext cx="535685" cy="1944624"/>
            </a:xfrm>
            <a:prstGeom prst="curvedRightArrow">
              <a:avLst>
                <a:gd fmla="val 25000" name="adj1"/>
                <a:gd fmla="val 50000" name="adj2"/>
                <a:gd fmla="val 25000" name="adj3"/>
              </a:avLst>
            </a:prstGeom>
            <a:gradFill>
              <a:gsLst>
                <a:gs pos="0">
                  <a:srgbClr val="B5E5E9"/>
                </a:gs>
                <a:gs pos="100000">
                  <a:srgbClr val="CAFFFF"/>
                </a:gs>
              </a:gsLst>
              <a:lin ang="16200038" scaled="0"/>
            </a:gradFill>
            <a:ln cap="flat" cmpd="sng" w="9525">
              <a:solidFill>
                <a:srgbClr val="B5DADD"/>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106" name="Google Shape;106;p13"/>
            <p:cNvSpPr/>
            <p:nvPr/>
          </p:nvSpPr>
          <p:spPr>
            <a:xfrm>
              <a:off x="2654626" y="5681898"/>
              <a:ext cx="1559142" cy="597618"/>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Arial"/>
                  <a:ea typeface="Arial"/>
                  <a:cs typeface="Arial"/>
                  <a:sym typeface="Arial"/>
                </a:rPr>
                <a:t>Observing strategies</a:t>
              </a:r>
              <a:endParaRPr b="1" i="0" sz="1200" u="none" cap="none" strike="noStrike">
                <a:solidFill>
                  <a:srgbClr val="000000"/>
                </a:solidFill>
                <a:latin typeface="Arial"/>
                <a:ea typeface="Arial"/>
                <a:cs typeface="Arial"/>
                <a:sym typeface="Arial"/>
              </a:endParaRPr>
            </a:p>
          </p:txBody>
        </p:sp>
      </p:grpSp>
      <p:pic>
        <p:nvPicPr>
          <p:cNvPr id="107" name="Google Shape;107;p13"/>
          <p:cNvPicPr preferRelativeResize="0"/>
          <p:nvPr/>
        </p:nvPicPr>
        <p:blipFill rotWithShape="1">
          <a:blip r:embed="rId4">
            <a:alphaModFix/>
          </a:blip>
          <a:srcRect b="0" l="0" r="0" t="0"/>
          <a:stretch/>
        </p:blipFill>
        <p:spPr>
          <a:xfrm>
            <a:off x="849402" y="3926407"/>
            <a:ext cx="1807893" cy="829574"/>
          </a:xfrm>
          <a:prstGeom prst="rect">
            <a:avLst/>
          </a:prstGeom>
          <a:noFill/>
          <a:ln>
            <a:noFill/>
          </a:ln>
        </p:spPr>
      </p:pic>
      <p:pic>
        <p:nvPicPr>
          <p:cNvPr id="108" name="Google Shape;108;p13"/>
          <p:cNvPicPr preferRelativeResize="0"/>
          <p:nvPr/>
        </p:nvPicPr>
        <p:blipFill rotWithShape="1">
          <a:blip r:embed="rId5">
            <a:alphaModFix/>
          </a:blip>
          <a:srcRect b="0" l="0" r="0" t="0"/>
          <a:stretch/>
        </p:blipFill>
        <p:spPr>
          <a:xfrm>
            <a:off x="810100" y="1144540"/>
            <a:ext cx="1886496" cy="1361428"/>
          </a:xfrm>
          <a:prstGeom prst="rect">
            <a:avLst/>
          </a:prstGeom>
          <a:noFill/>
          <a:ln>
            <a:noFill/>
          </a:ln>
        </p:spPr>
      </p:pic>
      <p:pic>
        <p:nvPicPr>
          <p:cNvPr id="109" name="Google Shape;109;p13"/>
          <p:cNvPicPr preferRelativeResize="0"/>
          <p:nvPr/>
        </p:nvPicPr>
        <p:blipFill rotWithShape="1">
          <a:blip r:embed="rId6">
            <a:alphaModFix/>
          </a:blip>
          <a:srcRect b="0" l="0" r="0" t="0"/>
          <a:stretch/>
        </p:blipFill>
        <p:spPr>
          <a:xfrm>
            <a:off x="1866478" y="949129"/>
            <a:ext cx="1226665" cy="692555"/>
          </a:xfrm>
          <a:prstGeom prst="rect">
            <a:avLst/>
          </a:prstGeom>
          <a:noFill/>
          <a:ln>
            <a:noFill/>
          </a:ln>
        </p:spPr>
      </p:pic>
      <p:pic>
        <p:nvPicPr>
          <p:cNvPr id="110" name="Google Shape;110;p13"/>
          <p:cNvPicPr preferRelativeResize="0"/>
          <p:nvPr/>
        </p:nvPicPr>
        <p:blipFill rotWithShape="1">
          <a:blip r:embed="rId7">
            <a:alphaModFix/>
          </a:blip>
          <a:srcRect b="0" l="0" r="0" t="0"/>
          <a:stretch/>
        </p:blipFill>
        <p:spPr>
          <a:xfrm>
            <a:off x="6594808" y="2789345"/>
            <a:ext cx="1766990" cy="1418293"/>
          </a:xfrm>
          <a:prstGeom prst="rect">
            <a:avLst/>
          </a:prstGeom>
          <a:noFill/>
          <a:ln>
            <a:noFill/>
          </a:ln>
        </p:spPr>
      </p:pic>
      <p:pic>
        <p:nvPicPr>
          <p:cNvPr id="111" name="Google Shape;111;p13"/>
          <p:cNvPicPr preferRelativeResize="0"/>
          <p:nvPr/>
        </p:nvPicPr>
        <p:blipFill rotWithShape="1">
          <a:blip r:embed="rId8">
            <a:alphaModFix/>
          </a:blip>
          <a:srcRect b="0" l="0" r="0" t="0"/>
          <a:stretch/>
        </p:blipFill>
        <p:spPr>
          <a:xfrm>
            <a:off x="6482471" y="1122823"/>
            <a:ext cx="1871161" cy="1540000"/>
          </a:xfrm>
          <a:prstGeom prst="rect">
            <a:avLst/>
          </a:prstGeom>
          <a:noFill/>
          <a:ln>
            <a:noFill/>
          </a:ln>
        </p:spPr>
      </p:pic>
      <p:grpSp>
        <p:nvGrpSpPr>
          <p:cNvPr id="112" name="Google Shape;112;p13"/>
          <p:cNvGrpSpPr/>
          <p:nvPr/>
        </p:nvGrpSpPr>
        <p:grpSpPr>
          <a:xfrm>
            <a:off x="8275215" y="2028655"/>
            <a:ext cx="636250" cy="1697184"/>
            <a:chOff x="10960705" y="3238471"/>
            <a:chExt cx="750648" cy="2171700"/>
          </a:xfrm>
        </p:grpSpPr>
        <p:sp>
          <p:nvSpPr>
            <p:cNvPr id="113" name="Google Shape;113;p13"/>
            <p:cNvSpPr/>
            <p:nvPr/>
          </p:nvSpPr>
          <p:spPr>
            <a:xfrm flipH="1">
              <a:off x="10960705" y="3238471"/>
              <a:ext cx="370200" cy="2171700"/>
            </a:xfrm>
            <a:prstGeom prst="curvedRightArrow">
              <a:avLst>
                <a:gd fmla="val 25000" name="adj1"/>
                <a:gd fmla="val 50000" name="adj2"/>
                <a:gd fmla="val 25000" name="adj3"/>
              </a:avLst>
            </a:prstGeom>
            <a:gradFill>
              <a:gsLst>
                <a:gs pos="0">
                  <a:srgbClr val="B5E5E9"/>
                </a:gs>
                <a:gs pos="100000">
                  <a:srgbClr val="CAFFFF"/>
                </a:gs>
              </a:gsLst>
              <a:lin ang="16200038" scaled="0"/>
            </a:gradFill>
            <a:ln cap="flat" cmpd="sng" w="9525">
              <a:solidFill>
                <a:srgbClr val="B5DADD"/>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14" name="Google Shape;114;p13"/>
            <p:cNvSpPr/>
            <p:nvPr/>
          </p:nvSpPr>
          <p:spPr>
            <a:xfrm rot="5400000">
              <a:off x="10889122" y="4068719"/>
              <a:ext cx="1368738" cy="275724"/>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FACETs</a:t>
              </a:r>
              <a:endParaRPr b="1" i="0" sz="1600" u="none" cap="none" strike="noStrike">
                <a:solidFill>
                  <a:srgbClr val="000000"/>
                </a:solidFill>
                <a:latin typeface="Arial"/>
                <a:ea typeface="Arial"/>
                <a:cs typeface="Arial"/>
                <a:sym typeface="Arial"/>
              </a:endParaRPr>
            </a:p>
          </p:txBody>
        </p:sp>
      </p:grpSp>
      <p:sp>
        <p:nvSpPr>
          <p:cNvPr id="115" name="Google Shape;115;p13"/>
          <p:cNvSpPr/>
          <p:nvPr/>
        </p:nvSpPr>
        <p:spPr>
          <a:xfrm flipH="1" rot="-5178319">
            <a:off x="5691770" y="99453"/>
            <a:ext cx="335197" cy="2209281"/>
          </a:xfrm>
          <a:prstGeom prst="curvedRightArrow">
            <a:avLst>
              <a:gd fmla="val 25000" name="adj1"/>
              <a:gd fmla="val 50000" name="adj2"/>
              <a:gd fmla="val 25000" name="adj3"/>
            </a:avLst>
          </a:prstGeom>
          <a:gradFill>
            <a:gsLst>
              <a:gs pos="0">
                <a:srgbClr val="B5E5E9"/>
              </a:gs>
              <a:gs pos="100000">
                <a:srgbClr val="CAFFFF"/>
              </a:gs>
            </a:gsLst>
            <a:lin ang="16200038" scaled="0"/>
          </a:gradFill>
          <a:ln cap="flat" cmpd="sng" w="9525">
            <a:solidFill>
              <a:srgbClr val="B5DADD"/>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sp>
        <p:nvSpPr>
          <p:cNvPr id="116" name="Google Shape;116;p13"/>
          <p:cNvSpPr txBox="1"/>
          <p:nvPr>
            <p:ph type="title"/>
          </p:nvPr>
        </p:nvSpPr>
        <p:spPr>
          <a:xfrm>
            <a:off x="867550" y="0"/>
            <a:ext cx="7133400" cy="1002000"/>
          </a:xfrm>
          <a:prstGeom prst="rect">
            <a:avLst/>
          </a:prstGeom>
          <a:noFill/>
          <a:ln>
            <a:noFill/>
          </a:ln>
        </p:spPr>
        <p:txBody>
          <a:bodyPr anchorCtr="0" anchor="b" bIns="68550" lIns="68550" spcFirstLastPara="1" rIns="68550" wrap="square" tIns="68550">
            <a:noAutofit/>
          </a:bodyPr>
          <a:lstStyle/>
          <a:p>
            <a:pPr indent="0" lvl="0" marL="0" rtl="0" algn="ctr">
              <a:lnSpc>
                <a:spcPct val="100000"/>
              </a:lnSpc>
              <a:spcBef>
                <a:spcPts val="0"/>
              </a:spcBef>
              <a:spcAft>
                <a:spcPts val="0"/>
              </a:spcAft>
              <a:buSzPts val="5400"/>
              <a:buNone/>
            </a:pPr>
            <a:r>
              <a:rPr b="1" lang="en-US" sz="3100">
                <a:solidFill>
                  <a:schemeClr val="dk1"/>
                </a:solidFill>
              </a:rPr>
              <a:t>Lessons Learned: Link Obs, DA, &amp; Model</a:t>
            </a:r>
            <a:endParaRPr b="1" sz="3100"/>
          </a:p>
        </p:txBody>
      </p:sp>
      <p:pic>
        <p:nvPicPr>
          <p:cNvPr id="117" name="Google Shape;117;p13"/>
          <p:cNvPicPr preferRelativeResize="0"/>
          <p:nvPr/>
        </p:nvPicPr>
        <p:blipFill rotWithShape="1">
          <a:blip r:embed="rId9">
            <a:alphaModFix/>
          </a:blip>
          <a:srcRect b="0" l="0" r="0" t="0"/>
          <a:stretch/>
        </p:blipFill>
        <p:spPr>
          <a:xfrm>
            <a:off x="866180" y="2517478"/>
            <a:ext cx="1791116" cy="712471"/>
          </a:xfrm>
          <a:prstGeom prst="rect">
            <a:avLst/>
          </a:prstGeom>
          <a:noFill/>
          <a:ln>
            <a:noFill/>
          </a:ln>
        </p:spPr>
      </p:pic>
      <p:pic>
        <p:nvPicPr>
          <p:cNvPr id="118" name="Google Shape;118;p13"/>
          <p:cNvPicPr preferRelativeResize="0"/>
          <p:nvPr/>
        </p:nvPicPr>
        <p:blipFill rotWithShape="1">
          <a:blip r:embed="rId10">
            <a:alphaModFix/>
          </a:blip>
          <a:srcRect b="0" l="0" r="0" t="0"/>
          <a:stretch/>
        </p:blipFill>
        <p:spPr>
          <a:xfrm>
            <a:off x="849400" y="3229951"/>
            <a:ext cx="1807900" cy="6863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1000"/>
                                  </p:stCondLst>
                                  <p:childTnLst>
                                    <p:set>
                                      <p:cBhvr>
                                        <p:cTn dur="1" fill="hold">
                                          <p:stCondLst>
                                            <p:cond delay="0"/>
                                          </p:stCondLst>
                                        </p:cTn>
                                        <p:tgtEl>
                                          <p:spTgt spid="104"/>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0"/>
                                  </p:stCondLst>
                                  <p:childTnLst>
                                    <p:set>
                                      <p:cBhvr>
                                        <p:cTn dur="1" fill="hold">
                                          <p:stCondLst>
                                            <p:cond delay="0"/>
                                          </p:stCondLst>
                                        </p:cTn>
                                        <p:tgtEl>
                                          <p:spTgt spid="101"/>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1500"/>
                                  </p:stCondLst>
                                  <p:childTnLst>
                                    <p:set>
                                      <p:cBhvr>
                                        <p:cTn dur="1" fill="hold">
                                          <p:stCondLst>
                                            <p:cond delay="0"/>
                                          </p:stCondLst>
                                        </p:cTn>
                                        <p:tgtEl>
                                          <p:spTgt spid="115"/>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1500"/>
                                  </p:stCondLst>
                                  <p:childTnLst>
                                    <p:set>
                                      <p:cBhvr>
                                        <p:cTn dur="1" fill="hold">
                                          <p:stCondLst>
                                            <p:cond delay="0"/>
                                          </p:stCondLst>
                                        </p:cTn>
                                        <p:tgtEl>
                                          <p:spTgt spid="110"/>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150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14"/>
          <p:cNvSpPr txBox="1"/>
          <p:nvPr>
            <p:ph idx="1" type="body"/>
          </p:nvPr>
        </p:nvSpPr>
        <p:spPr>
          <a:xfrm>
            <a:off x="652660" y="1072802"/>
            <a:ext cx="7737716" cy="3657600"/>
          </a:xfrm>
          <a:prstGeom prst="rect">
            <a:avLst/>
          </a:prstGeom>
          <a:noFill/>
          <a:ln>
            <a:noFill/>
          </a:ln>
        </p:spPr>
        <p:txBody>
          <a:bodyPr anchorCtr="0" anchor="t" bIns="34275" lIns="68550" spcFirstLastPara="1" rIns="68550" wrap="square" tIns="34275">
            <a:noAutofit/>
          </a:bodyPr>
          <a:lstStyle/>
          <a:p>
            <a:pPr indent="-5954" lvl="0" marL="5954" rtl="0" algn="l">
              <a:lnSpc>
                <a:spcPct val="100000"/>
              </a:lnSpc>
              <a:spcBef>
                <a:spcPts val="0"/>
              </a:spcBef>
              <a:spcAft>
                <a:spcPts val="0"/>
              </a:spcAft>
              <a:buSzPts val="600"/>
              <a:buNone/>
            </a:pPr>
            <a:r>
              <a:rPr lang="en-US" sz="2000"/>
              <a:t>Developed</a:t>
            </a:r>
            <a:r>
              <a:rPr lang="en-US" sz="2000">
                <a:solidFill>
                  <a:schemeClr val="dk1"/>
                </a:solidFill>
                <a:latin typeface="Arial"/>
                <a:ea typeface="Arial"/>
                <a:cs typeface="Arial"/>
                <a:sym typeface="Arial"/>
              </a:rPr>
              <a:t> plan, detailing specific research, development, &amp; technology transfer activities necessary to sustain HFIP &amp; achieve 3 focus areas: </a:t>
            </a:r>
            <a:endParaRPr sz="3200">
              <a:solidFill>
                <a:schemeClr val="dk1"/>
              </a:solidFill>
              <a:latin typeface="Arial"/>
              <a:ea typeface="Arial"/>
              <a:cs typeface="Arial"/>
              <a:sym typeface="Arial"/>
            </a:endParaRPr>
          </a:p>
          <a:p>
            <a:pPr indent="-342900" lvl="0" marL="342900" rtl="0" algn="l">
              <a:lnSpc>
                <a:spcPct val="100000"/>
              </a:lnSpc>
              <a:spcBef>
                <a:spcPts val="450"/>
              </a:spcBef>
              <a:spcAft>
                <a:spcPts val="0"/>
              </a:spcAft>
              <a:buSzPts val="2000"/>
              <a:buFont typeface="Calibri"/>
              <a:buAutoNum type="arabicPeriod"/>
            </a:pPr>
            <a:r>
              <a:rPr lang="en-US" sz="2000">
                <a:solidFill>
                  <a:schemeClr val="dk1"/>
                </a:solidFill>
                <a:latin typeface="Arial"/>
                <a:ea typeface="Arial"/>
                <a:cs typeface="Arial"/>
                <a:sym typeface="Arial"/>
              </a:rPr>
              <a:t>improve prediction of rapid intensification and track of hurricanes</a:t>
            </a:r>
            <a:endParaRPr sz="3200">
              <a:solidFill>
                <a:schemeClr val="dk1"/>
              </a:solidFill>
              <a:latin typeface="Arial"/>
              <a:ea typeface="Arial"/>
              <a:cs typeface="Arial"/>
              <a:sym typeface="Arial"/>
            </a:endParaRPr>
          </a:p>
          <a:p>
            <a:pPr indent="-342900" lvl="0" marL="342900" rtl="0" algn="l">
              <a:lnSpc>
                <a:spcPct val="100000"/>
              </a:lnSpc>
              <a:spcBef>
                <a:spcPts val="450"/>
              </a:spcBef>
              <a:spcAft>
                <a:spcPts val="0"/>
              </a:spcAft>
              <a:buSzPts val="2000"/>
              <a:buFont typeface="Calibri"/>
              <a:buAutoNum type="arabicPeriod"/>
            </a:pPr>
            <a:r>
              <a:rPr lang="en-US" sz="2000">
                <a:solidFill>
                  <a:schemeClr val="dk1"/>
                </a:solidFill>
                <a:latin typeface="Arial"/>
                <a:ea typeface="Arial"/>
                <a:cs typeface="Arial"/>
                <a:sym typeface="Arial"/>
              </a:rPr>
              <a:t>improve forecast and communication of storm surges from hurricanes</a:t>
            </a:r>
            <a:endParaRPr sz="3200">
              <a:solidFill>
                <a:schemeClr val="dk1"/>
              </a:solidFill>
              <a:latin typeface="Arial"/>
              <a:ea typeface="Arial"/>
              <a:cs typeface="Arial"/>
              <a:sym typeface="Arial"/>
            </a:endParaRPr>
          </a:p>
          <a:p>
            <a:pPr indent="-342900" lvl="0" marL="342900" rtl="0" algn="l">
              <a:lnSpc>
                <a:spcPct val="100000"/>
              </a:lnSpc>
              <a:spcBef>
                <a:spcPts val="450"/>
              </a:spcBef>
              <a:spcAft>
                <a:spcPts val="0"/>
              </a:spcAft>
              <a:buSzPts val="2000"/>
              <a:buFont typeface="Calibri"/>
              <a:buAutoNum type="arabicPeriod"/>
            </a:pPr>
            <a:r>
              <a:rPr lang="en-US" sz="2000">
                <a:solidFill>
                  <a:schemeClr val="dk1"/>
                </a:solidFill>
                <a:latin typeface="Arial"/>
                <a:ea typeface="Arial"/>
                <a:cs typeface="Arial"/>
                <a:sym typeface="Arial"/>
              </a:rPr>
              <a:t>incorporate risk communication research to create more effective watch and warning products</a:t>
            </a:r>
            <a:endParaRPr sz="3200">
              <a:solidFill>
                <a:schemeClr val="dk1"/>
              </a:solidFill>
              <a:latin typeface="Arial"/>
              <a:ea typeface="Arial"/>
              <a:cs typeface="Arial"/>
              <a:sym typeface="Arial"/>
            </a:endParaRPr>
          </a:p>
          <a:p>
            <a:pPr indent="-5954" lvl="0" marL="5954" rtl="0" algn="l">
              <a:lnSpc>
                <a:spcPct val="100000"/>
              </a:lnSpc>
              <a:spcBef>
                <a:spcPts val="1350"/>
              </a:spcBef>
              <a:spcAft>
                <a:spcPts val="0"/>
              </a:spcAft>
              <a:buSzPts val="600"/>
              <a:buNone/>
            </a:pPr>
            <a:r>
              <a:rPr lang="en-US" sz="2000">
                <a:solidFill>
                  <a:schemeClr val="dk1"/>
                </a:solidFill>
                <a:latin typeface="Arial"/>
                <a:ea typeface="Arial"/>
                <a:cs typeface="Arial"/>
                <a:sym typeface="Arial"/>
              </a:rPr>
              <a:t>Plan submitted to C</a:t>
            </a:r>
            <a:r>
              <a:rPr lang="en-US" sz="2000"/>
              <a:t>o</a:t>
            </a:r>
            <a:r>
              <a:rPr lang="en-US" sz="2000">
                <a:solidFill>
                  <a:schemeClr val="dk1"/>
                </a:solidFill>
                <a:latin typeface="Arial"/>
                <a:ea typeface="Arial"/>
                <a:cs typeface="Arial"/>
                <a:sym typeface="Arial"/>
              </a:rPr>
              <a:t>ngress detail</a:t>
            </a:r>
            <a:r>
              <a:rPr lang="en-US" sz="2000"/>
              <a:t>ed</a:t>
            </a:r>
            <a:r>
              <a:rPr lang="en-US" sz="2000">
                <a:solidFill>
                  <a:schemeClr val="dk1"/>
                </a:solidFill>
                <a:latin typeface="Arial"/>
                <a:ea typeface="Arial"/>
                <a:cs typeface="Arial"/>
                <a:sym typeface="Arial"/>
              </a:rPr>
              <a:t> long-term HFIP goals, priorities, </a:t>
            </a:r>
            <a:r>
              <a:rPr lang="en-US" sz="2000"/>
              <a:t>&amp;</a:t>
            </a:r>
            <a:r>
              <a:rPr lang="en-US" sz="2000">
                <a:solidFill>
                  <a:schemeClr val="dk1"/>
                </a:solidFill>
                <a:latin typeface="Arial"/>
                <a:ea typeface="Arial"/>
                <a:cs typeface="Arial"/>
                <a:sym typeface="Arial"/>
              </a:rPr>
              <a:t> approaches. </a:t>
            </a:r>
            <a:endParaRPr sz="3200">
              <a:solidFill>
                <a:schemeClr val="dk1"/>
              </a:solidFill>
              <a:latin typeface="Arial"/>
              <a:ea typeface="Arial"/>
              <a:cs typeface="Arial"/>
              <a:sym typeface="Arial"/>
            </a:endParaRPr>
          </a:p>
          <a:p>
            <a:pPr indent="-257175" lvl="0" marL="257175" rtl="0" algn="l">
              <a:lnSpc>
                <a:spcPct val="100000"/>
              </a:lnSpc>
              <a:spcBef>
                <a:spcPts val="1350"/>
              </a:spcBef>
              <a:spcAft>
                <a:spcPts val="0"/>
              </a:spcAft>
              <a:buSzPts val="600"/>
              <a:buNone/>
            </a:pPr>
            <a:r>
              <a:t/>
            </a:r>
            <a:endParaRPr sz="2000">
              <a:solidFill>
                <a:schemeClr val="dk1"/>
              </a:solidFill>
              <a:latin typeface="Arial"/>
              <a:ea typeface="Arial"/>
              <a:cs typeface="Arial"/>
              <a:sym typeface="Arial"/>
            </a:endParaRPr>
          </a:p>
        </p:txBody>
      </p:sp>
      <p:sp>
        <p:nvSpPr>
          <p:cNvPr id="124" name="Google Shape;124;p14"/>
          <p:cNvSpPr/>
          <p:nvPr/>
        </p:nvSpPr>
        <p:spPr>
          <a:xfrm>
            <a:off x="1485901" y="946547"/>
            <a:ext cx="6071235" cy="0"/>
          </a:xfrm>
          <a:custGeom>
            <a:rect b="b" l="l" r="r" t="t"/>
            <a:pathLst>
              <a:path extrusionOk="0" h="120000" w="8094980">
                <a:moveTo>
                  <a:pt x="0" y="0"/>
                </a:moveTo>
                <a:lnTo>
                  <a:pt x="8094600" y="0"/>
                </a:lnTo>
              </a:path>
            </a:pathLst>
          </a:custGeom>
          <a:noFill/>
          <a:ln cap="flat" cmpd="sng" w="38100">
            <a:solidFill>
              <a:srgbClr val="0070C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Arial"/>
              <a:ea typeface="Arial"/>
              <a:cs typeface="Arial"/>
              <a:sym typeface="Arial"/>
            </a:endParaRPr>
          </a:p>
        </p:txBody>
      </p:sp>
      <p:sp>
        <p:nvSpPr>
          <p:cNvPr id="125" name="Google Shape;125;p14"/>
          <p:cNvSpPr txBox="1"/>
          <p:nvPr>
            <p:ph type="title"/>
          </p:nvPr>
        </p:nvSpPr>
        <p:spPr>
          <a:xfrm>
            <a:off x="1167973" y="61472"/>
            <a:ext cx="6738897" cy="885075"/>
          </a:xfrm>
          <a:prstGeom prst="rect">
            <a:avLst/>
          </a:prstGeom>
          <a:noFill/>
          <a:ln>
            <a:noFill/>
          </a:ln>
        </p:spPr>
        <p:txBody>
          <a:bodyPr anchorCtr="0" anchor="t" bIns="0" lIns="0" spcFirstLastPara="1" rIns="0" wrap="square" tIns="0">
            <a:noAutofit/>
          </a:bodyPr>
          <a:lstStyle/>
          <a:p>
            <a:pPr indent="0" lvl="0" marL="0" marR="3810" rtl="0" algn="ctr">
              <a:lnSpc>
                <a:spcPct val="85000"/>
              </a:lnSpc>
              <a:spcBef>
                <a:spcPts val="1000"/>
              </a:spcBef>
              <a:spcAft>
                <a:spcPts val="0"/>
              </a:spcAft>
              <a:buSzPts val="5400"/>
              <a:buNone/>
            </a:pPr>
            <a:r>
              <a:rPr b="1" lang="en-US" sz="3600">
                <a:solidFill>
                  <a:schemeClr val="dk1"/>
                </a:solidFill>
                <a:latin typeface="Arial"/>
                <a:ea typeface="Arial"/>
                <a:cs typeface="Arial"/>
                <a:sym typeface="Arial"/>
              </a:rPr>
              <a:t>2017 Weather Act Sec.104: </a:t>
            </a:r>
            <a:endParaRPr sz="3600">
              <a:solidFill>
                <a:schemeClr val="dk1"/>
              </a:solidFill>
              <a:latin typeface="Arial"/>
              <a:ea typeface="Arial"/>
              <a:cs typeface="Arial"/>
              <a:sym typeface="Arial"/>
            </a:endParaRPr>
          </a:p>
        </p:txBody>
      </p:sp>
      <p:sp>
        <p:nvSpPr>
          <p:cNvPr id="126" name="Google Shape;126;p14"/>
          <p:cNvSpPr txBox="1"/>
          <p:nvPr/>
        </p:nvSpPr>
        <p:spPr>
          <a:xfrm>
            <a:off x="3516168" y="4440902"/>
            <a:ext cx="5246700" cy="28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Arial"/>
                <a:ea typeface="Arial"/>
                <a:cs typeface="Arial"/>
                <a:sym typeface="Arial"/>
                <a:hlinkClick r:id="rId3"/>
              </a:rPr>
              <a:t>http://www.hfip.org/documents/HFIP_Strategic_Plan_20190625.pdf</a:t>
            </a:r>
            <a:endParaRPr b="0" i="0" sz="1200" u="none" cap="none" strike="noStrike">
              <a:solidFill>
                <a:srgbClr val="000000"/>
              </a:solidFill>
              <a:latin typeface="Arial"/>
              <a:ea typeface="Arial"/>
              <a:cs typeface="Arial"/>
              <a:sym typeface="Arial"/>
            </a:endParaRPr>
          </a:p>
        </p:txBody>
      </p:sp>
      <p:pic>
        <p:nvPicPr>
          <p:cNvPr id="127" name="Google Shape;127;p14">
            <a:hlinkClick r:id="rId4"/>
          </p:cNvPr>
          <p:cNvPicPr preferRelativeResize="0"/>
          <p:nvPr/>
        </p:nvPicPr>
        <p:blipFill rotWithShape="1">
          <a:blip r:embed="rId5">
            <a:alphaModFix/>
          </a:blip>
          <a:srcRect b="0" l="0" r="0" t="0"/>
          <a:stretch/>
        </p:blipFill>
        <p:spPr>
          <a:xfrm>
            <a:off x="2951400" y="1019550"/>
            <a:ext cx="3311350" cy="3764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15"/>
          <p:cNvSpPr txBox="1"/>
          <p:nvPr>
            <p:ph idx="1" type="body"/>
          </p:nvPr>
        </p:nvSpPr>
        <p:spPr>
          <a:xfrm>
            <a:off x="283975" y="1028700"/>
            <a:ext cx="8583400" cy="35154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600"/>
              </a:spcBef>
              <a:spcAft>
                <a:spcPts val="0"/>
              </a:spcAft>
              <a:buClr>
                <a:srgbClr val="000000"/>
              </a:buClr>
              <a:buSzPts val="2000"/>
              <a:buFont typeface="Calibri"/>
              <a:buChar char="●"/>
            </a:pPr>
            <a:r>
              <a:rPr i="0" lang="en-US" sz="2000" u="none" cap="none" strike="noStrike">
                <a:solidFill>
                  <a:srgbClr val="000000"/>
                </a:solidFill>
                <a:latin typeface="Arial"/>
                <a:ea typeface="Arial"/>
                <a:cs typeface="Arial"/>
                <a:sym typeface="Arial"/>
              </a:rPr>
              <a:t>Reduce numerical forecast guidance errors, </a:t>
            </a:r>
            <a:r>
              <a:rPr i="0" lang="en-US" sz="2000" u="none" cap="none" strike="noStrike">
                <a:solidFill>
                  <a:srgbClr val="0000FF"/>
                </a:solidFill>
                <a:latin typeface="Arial"/>
                <a:ea typeface="Arial"/>
                <a:cs typeface="Arial"/>
                <a:sym typeface="Arial"/>
              </a:rPr>
              <a:t>including during </a:t>
            </a:r>
            <a:r>
              <a:rPr lang="en-US" sz="2000">
                <a:solidFill>
                  <a:srgbClr val="0000FF"/>
                </a:solidFill>
                <a:latin typeface="Arial"/>
                <a:ea typeface="Arial"/>
                <a:cs typeface="Arial"/>
                <a:sym typeface="Arial"/>
              </a:rPr>
              <a:t>rapid intensification</a:t>
            </a:r>
            <a:r>
              <a:rPr i="0" lang="en-US" sz="2000" u="none" cap="none" strike="noStrike">
                <a:solidFill>
                  <a:srgbClr val="000000"/>
                </a:solidFill>
                <a:latin typeface="Arial"/>
                <a:ea typeface="Arial"/>
                <a:cs typeface="Arial"/>
                <a:sym typeface="Arial"/>
              </a:rPr>
              <a:t>, by 50% from 2017</a:t>
            </a:r>
            <a:endParaRPr i="0" sz="2000" u="none" cap="none" strike="noStrike">
              <a:solidFill>
                <a:srgbClr val="000000"/>
              </a:solidFill>
              <a:latin typeface="Arial"/>
              <a:ea typeface="Arial"/>
              <a:cs typeface="Arial"/>
              <a:sym typeface="Arial"/>
            </a:endParaRPr>
          </a:p>
          <a:p>
            <a:pPr indent="-355600" lvl="0" marL="457200" marR="0" rtl="0" algn="l">
              <a:lnSpc>
                <a:spcPct val="100000"/>
              </a:lnSpc>
              <a:spcBef>
                <a:spcPts val="1000"/>
              </a:spcBef>
              <a:spcAft>
                <a:spcPts val="0"/>
              </a:spcAft>
              <a:buClr>
                <a:srgbClr val="000000"/>
              </a:buClr>
              <a:buSzPts val="2000"/>
              <a:buFont typeface="Calibri"/>
              <a:buChar char="●"/>
            </a:pPr>
            <a:r>
              <a:rPr i="0" lang="en-US" sz="2000" u="none" cap="none" strike="noStrike">
                <a:solidFill>
                  <a:srgbClr val="000000"/>
                </a:solidFill>
                <a:latin typeface="Arial"/>
                <a:ea typeface="Arial"/>
                <a:cs typeface="Arial"/>
                <a:sym typeface="Arial"/>
              </a:rPr>
              <a:t>Produce 7-day forecast </a:t>
            </a:r>
            <a:r>
              <a:rPr lang="en-US" sz="2000">
                <a:solidFill>
                  <a:srgbClr val="000000"/>
                </a:solidFill>
                <a:latin typeface="Arial"/>
                <a:ea typeface="Arial"/>
                <a:cs typeface="Arial"/>
                <a:sym typeface="Arial"/>
              </a:rPr>
              <a:t>accuracy</a:t>
            </a:r>
            <a:r>
              <a:rPr i="0" lang="en-US" sz="2000" u="none" cap="none" strike="noStrike">
                <a:solidFill>
                  <a:srgbClr val="000000"/>
                </a:solidFill>
                <a:latin typeface="Arial"/>
                <a:ea typeface="Arial"/>
                <a:cs typeface="Arial"/>
                <a:sym typeface="Arial"/>
              </a:rPr>
              <a:t> similar to 2017 5-day forecast </a:t>
            </a:r>
            <a:r>
              <a:rPr lang="en-US" sz="2000">
                <a:solidFill>
                  <a:srgbClr val="000000"/>
                </a:solidFill>
                <a:latin typeface="Arial"/>
                <a:ea typeface="Arial"/>
                <a:cs typeface="Arial"/>
                <a:sym typeface="Arial"/>
              </a:rPr>
              <a:t>accuracy</a:t>
            </a:r>
            <a:endParaRPr i="0" sz="2000" u="none" cap="none" strike="noStrike">
              <a:solidFill>
                <a:srgbClr val="000000"/>
              </a:solidFill>
              <a:latin typeface="Arial"/>
              <a:ea typeface="Arial"/>
              <a:cs typeface="Arial"/>
              <a:sym typeface="Arial"/>
            </a:endParaRPr>
          </a:p>
          <a:p>
            <a:pPr indent="-355600" lvl="0" marL="457200" marR="0" rtl="0" algn="l">
              <a:lnSpc>
                <a:spcPct val="100000"/>
              </a:lnSpc>
              <a:spcBef>
                <a:spcPts val="600"/>
              </a:spcBef>
              <a:spcAft>
                <a:spcPts val="0"/>
              </a:spcAft>
              <a:buClr>
                <a:srgbClr val="0000FF"/>
              </a:buClr>
              <a:buSzPts val="2000"/>
              <a:buFont typeface="Calibri"/>
              <a:buChar char="●"/>
            </a:pPr>
            <a:r>
              <a:rPr i="0" lang="en-US" sz="2000" u="none" cap="none" strike="noStrike">
                <a:solidFill>
                  <a:srgbClr val="0000FF"/>
                </a:solidFill>
                <a:latin typeface="Arial"/>
                <a:ea typeface="Arial"/>
                <a:cs typeface="Arial"/>
                <a:sym typeface="Arial"/>
              </a:rPr>
              <a:t>Improve guidance on pre-formation disturbances, including genesis timing, and track and intensity forecasts, by 20% from 2017</a:t>
            </a:r>
            <a:endParaRPr i="0" sz="2000" u="none" cap="none" strike="noStrike">
              <a:solidFill>
                <a:srgbClr val="0000FF"/>
              </a:solidFill>
              <a:latin typeface="Arial"/>
              <a:ea typeface="Arial"/>
              <a:cs typeface="Arial"/>
              <a:sym typeface="Arial"/>
            </a:endParaRPr>
          </a:p>
          <a:p>
            <a:pPr indent="-355600" lvl="0" marL="457200" marR="0" rtl="0" algn="l">
              <a:lnSpc>
                <a:spcPct val="100000"/>
              </a:lnSpc>
              <a:spcBef>
                <a:spcPts val="600"/>
              </a:spcBef>
              <a:spcAft>
                <a:spcPts val="0"/>
              </a:spcAft>
              <a:buClr>
                <a:srgbClr val="0000FF"/>
              </a:buClr>
              <a:buSzPts val="2000"/>
              <a:buFont typeface="Calibri"/>
              <a:buChar char="●"/>
            </a:pPr>
            <a:r>
              <a:rPr i="0" lang="en-US" sz="2000" u="none" cap="none" strike="noStrike">
                <a:solidFill>
                  <a:srgbClr val="0000FF"/>
                </a:solidFill>
                <a:latin typeface="Arial"/>
                <a:ea typeface="Arial"/>
                <a:cs typeface="Arial"/>
                <a:sym typeface="Arial"/>
              </a:rPr>
              <a:t>Improve hazard guidance and risk communication, based on social and behavioral science, </a:t>
            </a:r>
            <a:r>
              <a:rPr i="0" lang="en-US" sz="2000" u="none" cap="none" strike="noStrike">
                <a:solidFill>
                  <a:srgbClr val="000000"/>
                </a:solidFill>
                <a:latin typeface="Arial"/>
                <a:ea typeface="Arial"/>
                <a:cs typeface="Arial"/>
                <a:sym typeface="Arial"/>
              </a:rPr>
              <a:t>to modernize the TC product suite (products, information, and services) for actionable lead-times for storm surge</a:t>
            </a:r>
            <a:r>
              <a:rPr i="0" lang="en-US" sz="2000" u="none" cap="none" strike="noStrike">
                <a:solidFill>
                  <a:srgbClr val="0000FF"/>
                </a:solidFill>
                <a:latin typeface="Arial"/>
                <a:ea typeface="Arial"/>
                <a:cs typeface="Arial"/>
                <a:sym typeface="Arial"/>
              </a:rPr>
              <a:t> and all other threats</a:t>
            </a:r>
            <a:endParaRPr i="0" sz="2000" u="none" cap="none" strike="noStrike">
              <a:solidFill>
                <a:srgbClr val="0000FF"/>
              </a:solidFill>
              <a:latin typeface="Arial"/>
              <a:ea typeface="Arial"/>
              <a:cs typeface="Arial"/>
              <a:sym typeface="Arial"/>
            </a:endParaRPr>
          </a:p>
        </p:txBody>
      </p:sp>
      <p:sp>
        <p:nvSpPr>
          <p:cNvPr id="133" name="Google Shape;133;p15"/>
          <p:cNvSpPr txBox="1"/>
          <p:nvPr>
            <p:ph type="title"/>
          </p:nvPr>
        </p:nvSpPr>
        <p:spPr>
          <a:xfrm>
            <a:off x="1214000" y="0"/>
            <a:ext cx="6690600" cy="1028700"/>
          </a:xfrm>
          <a:prstGeom prst="rect">
            <a:avLst/>
          </a:prstGeom>
          <a:noFill/>
          <a:ln>
            <a:noFill/>
          </a:ln>
        </p:spPr>
        <p:txBody>
          <a:bodyPr anchorCtr="0" anchor="ctr" bIns="45700" lIns="182875" spcFirstLastPara="1" rIns="182875" wrap="square" tIns="45700">
            <a:noAutofit/>
          </a:bodyPr>
          <a:lstStyle/>
          <a:p>
            <a:pPr indent="0" lvl="0" marL="0" marR="0" rtl="0" algn="ctr">
              <a:lnSpc>
                <a:spcPct val="85000"/>
              </a:lnSpc>
              <a:spcBef>
                <a:spcPts val="0"/>
              </a:spcBef>
              <a:spcAft>
                <a:spcPts val="0"/>
              </a:spcAft>
              <a:buClr>
                <a:schemeClr val="dk1"/>
              </a:buClr>
              <a:buSzPts val="1200"/>
              <a:buFont typeface="Calibri"/>
              <a:buNone/>
            </a:pPr>
            <a:r>
              <a:rPr b="1" lang="en-US" sz="3600">
                <a:solidFill>
                  <a:srgbClr val="000000"/>
                </a:solidFill>
                <a:latin typeface="Arial"/>
                <a:ea typeface="Arial"/>
                <a:cs typeface="Arial"/>
                <a:sym typeface="Arial"/>
              </a:rPr>
              <a:t>Updat</a:t>
            </a:r>
            <a:r>
              <a:rPr b="1" i="0" lang="en-US" sz="3600" u="none" cap="none" strike="noStrike">
                <a:solidFill>
                  <a:srgbClr val="000000"/>
                </a:solidFill>
                <a:latin typeface="Arial"/>
                <a:ea typeface="Arial"/>
                <a:cs typeface="Arial"/>
                <a:sym typeface="Arial"/>
              </a:rPr>
              <a:t>ed</a:t>
            </a:r>
            <a:r>
              <a:rPr b="1" i="0" lang="en-US" sz="3600" u="none" cap="none" strike="noStrike">
                <a:solidFill>
                  <a:schemeClr val="dk1"/>
                </a:solidFill>
                <a:latin typeface="Arial"/>
                <a:ea typeface="Arial"/>
                <a:cs typeface="Arial"/>
                <a:sym typeface="Arial"/>
              </a:rPr>
              <a:t> HFIP Goals</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16"/>
          <p:cNvSpPr txBox="1"/>
          <p:nvPr>
            <p:ph type="title"/>
          </p:nvPr>
        </p:nvSpPr>
        <p:spPr>
          <a:xfrm>
            <a:off x="794575" y="0"/>
            <a:ext cx="7473600" cy="933300"/>
          </a:xfrm>
          <a:prstGeom prst="rect">
            <a:avLst/>
          </a:prstGeom>
          <a:noFill/>
          <a:ln>
            <a:noFill/>
          </a:ln>
        </p:spPr>
        <p:txBody>
          <a:bodyPr anchorCtr="0" anchor="ctr" bIns="91425" lIns="91425" spcFirstLastPara="1" rIns="91425" wrap="square" tIns="91425">
            <a:noAutofit/>
          </a:bodyPr>
          <a:lstStyle/>
          <a:p>
            <a:pPr indent="0" lvl="0" marL="0" rtl="0" algn="ctr">
              <a:lnSpc>
                <a:spcPct val="85000"/>
              </a:lnSpc>
              <a:spcBef>
                <a:spcPts val="0"/>
              </a:spcBef>
              <a:spcAft>
                <a:spcPts val="0"/>
              </a:spcAft>
              <a:buSzPts val="5400"/>
              <a:buNone/>
            </a:pPr>
            <a:r>
              <a:rPr b="1" lang="en-US" sz="3600">
                <a:solidFill>
                  <a:schemeClr val="dk1"/>
                </a:solidFill>
              </a:rPr>
              <a:t>HFIP Goal: </a:t>
            </a:r>
            <a:r>
              <a:rPr b="1" lang="en-US" sz="3600">
                <a:solidFill>
                  <a:schemeClr val="dk1"/>
                </a:solidFill>
              </a:rPr>
              <a:t>TC Intensity Guidance</a:t>
            </a:r>
            <a:endParaRPr sz="3600">
              <a:solidFill>
                <a:schemeClr val="dk1"/>
              </a:solidFill>
            </a:endParaRPr>
          </a:p>
        </p:txBody>
      </p:sp>
      <p:grpSp>
        <p:nvGrpSpPr>
          <p:cNvPr id="139" name="Google Shape;139;p16"/>
          <p:cNvGrpSpPr/>
          <p:nvPr/>
        </p:nvGrpSpPr>
        <p:grpSpPr>
          <a:xfrm>
            <a:off x="1696445" y="990191"/>
            <a:ext cx="5574980" cy="3777826"/>
            <a:chOff x="2057392" y="1447871"/>
            <a:chExt cx="7583974" cy="5176522"/>
          </a:xfrm>
        </p:grpSpPr>
        <p:grpSp>
          <p:nvGrpSpPr>
            <p:cNvPr id="140" name="Google Shape;140;p16"/>
            <p:cNvGrpSpPr/>
            <p:nvPr/>
          </p:nvGrpSpPr>
          <p:grpSpPr>
            <a:xfrm>
              <a:off x="2057392" y="1447871"/>
              <a:ext cx="7583974" cy="5176522"/>
              <a:chOff x="6198205" y="1441703"/>
              <a:chExt cx="7162802" cy="4842850"/>
            </a:xfrm>
          </p:grpSpPr>
          <p:pic>
            <p:nvPicPr>
              <p:cNvPr id="141" name="Google Shape;141;p16"/>
              <p:cNvPicPr preferRelativeResize="0"/>
              <p:nvPr/>
            </p:nvPicPr>
            <p:blipFill rotWithShape="1">
              <a:blip r:embed="rId3">
                <a:alphaModFix/>
              </a:blip>
              <a:srcRect b="0" l="0" r="0" t="0"/>
              <a:stretch/>
            </p:blipFill>
            <p:spPr>
              <a:xfrm>
                <a:off x="6198205" y="1441703"/>
                <a:ext cx="7162802" cy="4842850"/>
              </a:xfrm>
              <a:prstGeom prst="rect">
                <a:avLst/>
              </a:prstGeom>
              <a:noFill/>
              <a:ln>
                <a:noFill/>
              </a:ln>
            </p:spPr>
          </p:pic>
          <p:sp>
            <p:nvSpPr>
              <p:cNvPr id="142" name="Google Shape;142;p16"/>
              <p:cNvSpPr txBox="1"/>
              <p:nvPr/>
            </p:nvSpPr>
            <p:spPr>
              <a:xfrm>
                <a:off x="8014522" y="2363935"/>
                <a:ext cx="527700" cy="41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000"/>
                  <a:buFont typeface="Arial"/>
                  <a:buNone/>
                </a:pPr>
                <a:r>
                  <a:rPr b="1" i="0" lang="en-US" sz="1400" u="none" cap="none" strike="noStrike">
                    <a:solidFill>
                      <a:srgbClr val="FF0000"/>
                    </a:solidFill>
                    <a:latin typeface="Arial"/>
                    <a:ea typeface="Arial"/>
                    <a:cs typeface="Arial"/>
                    <a:sym typeface="Arial"/>
                  </a:rPr>
                  <a:t>RI</a:t>
                </a:r>
                <a:endParaRPr b="0" i="0" sz="1050" u="none" cap="none" strike="noStrike">
                  <a:solidFill>
                    <a:srgbClr val="000000"/>
                  </a:solidFill>
                  <a:latin typeface="Arial"/>
                  <a:ea typeface="Arial"/>
                  <a:cs typeface="Arial"/>
                  <a:sym typeface="Arial"/>
                </a:endParaRPr>
              </a:p>
            </p:txBody>
          </p:sp>
          <p:sp>
            <p:nvSpPr>
              <p:cNvPr id="143" name="Google Shape;143;p16"/>
              <p:cNvSpPr txBox="1"/>
              <p:nvPr/>
            </p:nvSpPr>
            <p:spPr>
              <a:xfrm>
                <a:off x="7486680" y="4324243"/>
                <a:ext cx="1055700" cy="41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1400" u="none" cap="none" strike="noStrike">
                    <a:solidFill>
                      <a:srgbClr val="000000"/>
                    </a:solidFill>
                    <a:latin typeface="Arial"/>
                    <a:ea typeface="Arial"/>
                    <a:cs typeface="Arial"/>
                    <a:sym typeface="Arial"/>
                  </a:rPr>
                  <a:t>Non-RI</a:t>
                </a:r>
                <a:endParaRPr b="0" i="0" sz="1050" u="none" cap="none" strike="noStrike">
                  <a:solidFill>
                    <a:srgbClr val="000000"/>
                  </a:solidFill>
                  <a:latin typeface="Arial"/>
                  <a:ea typeface="Arial"/>
                  <a:cs typeface="Arial"/>
                  <a:sym typeface="Arial"/>
                </a:endParaRPr>
              </a:p>
            </p:txBody>
          </p:sp>
        </p:grpSp>
        <p:grpSp>
          <p:nvGrpSpPr>
            <p:cNvPr id="144" name="Google Shape;144;p16"/>
            <p:cNvGrpSpPr/>
            <p:nvPr/>
          </p:nvGrpSpPr>
          <p:grpSpPr>
            <a:xfrm>
              <a:off x="5442021" y="2884235"/>
              <a:ext cx="2186348" cy="1514100"/>
              <a:chOff x="8669788" y="2777851"/>
              <a:chExt cx="2186348" cy="1514100"/>
            </a:xfrm>
          </p:grpSpPr>
          <p:cxnSp>
            <p:nvCxnSpPr>
              <p:cNvPr id="145" name="Google Shape;145;p16"/>
              <p:cNvCxnSpPr/>
              <p:nvPr/>
            </p:nvCxnSpPr>
            <p:spPr>
              <a:xfrm rot="10800000">
                <a:off x="8669788" y="2777851"/>
                <a:ext cx="4500" cy="1514100"/>
              </a:xfrm>
              <a:prstGeom prst="straightConnector1">
                <a:avLst/>
              </a:prstGeom>
              <a:noFill/>
              <a:ln cap="flat" cmpd="sng" w="57150">
                <a:solidFill>
                  <a:srgbClr val="FF0000"/>
                </a:solidFill>
                <a:prstDash val="solid"/>
                <a:round/>
                <a:headEnd len="sm" w="sm" type="none"/>
                <a:tailEnd len="med" w="med" type="stealth"/>
              </a:ln>
            </p:spPr>
          </p:cxnSp>
          <p:sp>
            <p:nvSpPr>
              <p:cNvPr id="146" name="Google Shape;146;p16"/>
              <p:cNvSpPr txBox="1"/>
              <p:nvPr/>
            </p:nvSpPr>
            <p:spPr>
              <a:xfrm>
                <a:off x="8764236" y="3256868"/>
                <a:ext cx="2091900" cy="74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2000"/>
                  <a:buFont typeface="Arial"/>
                  <a:buNone/>
                </a:pPr>
                <a:r>
                  <a:rPr b="1" i="0" lang="en-US" sz="1600" u="none" cap="none" strike="noStrike">
                    <a:solidFill>
                      <a:srgbClr val="FF0000"/>
                    </a:solidFill>
                    <a:latin typeface="Arial"/>
                    <a:ea typeface="Arial"/>
                    <a:cs typeface="Arial"/>
                    <a:sym typeface="Arial"/>
                  </a:rPr>
                  <a:t>3x larger error</a:t>
                </a:r>
                <a:endParaRPr b="0" i="0" sz="1100" u="none" cap="none" strike="noStrike">
                  <a:solidFill>
                    <a:srgbClr val="000000"/>
                  </a:solidFill>
                  <a:latin typeface="Arial"/>
                  <a:ea typeface="Arial"/>
                  <a:cs typeface="Arial"/>
                  <a:sym typeface="Arial"/>
                </a:endParaRPr>
              </a:p>
            </p:txBody>
          </p:sp>
        </p:grpSp>
        <p:sp>
          <p:nvSpPr>
            <p:cNvPr id="147" name="Google Shape;147;p16"/>
            <p:cNvSpPr txBox="1"/>
            <p:nvPr/>
          </p:nvSpPr>
          <p:spPr>
            <a:xfrm>
              <a:off x="2898570" y="1451780"/>
              <a:ext cx="6029100" cy="647700"/>
            </a:xfrm>
            <a:prstGeom prst="rect">
              <a:avLst/>
            </a:prstGeom>
            <a:solidFill>
              <a:srgbClr val="F2F2F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rgbClr val="000000"/>
                  </a:solidFill>
                  <a:latin typeface="Arial"/>
                  <a:ea typeface="Arial"/>
                  <a:cs typeface="Arial"/>
                  <a:sym typeface="Arial"/>
                </a:rPr>
                <a:t>Intensity Forecast Errors for Rapid Intensification (RI) &amp; Non-RI Events </a:t>
              </a:r>
              <a:r>
                <a:rPr b="1" i="0" lang="en-US" sz="1200" u="none" cap="none" strike="noStrike">
                  <a:solidFill>
                    <a:srgbClr val="000000"/>
                  </a:solidFill>
                  <a:latin typeface="Arial"/>
                  <a:ea typeface="Arial"/>
                  <a:cs typeface="Arial"/>
                  <a:sym typeface="Arial"/>
                </a:rPr>
                <a:t>(2015-2017)</a:t>
              </a:r>
              <a:endParaRPr b="0" i="0" sz="1200" u="none" cap="none" strike="noStrik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