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0" r:id="rId4"/>
    <p:sldId id="261" r:id="rId5"/>
    <p:sldId id="259" r:id="rId6"/>
    <p:sldId id="267" r:id="rId7"/>
    <p:sldId id="271" r:id="rId8"/>
    <p:sldId id="270" r:id="rId9"/>
    <p:sldId id="269" r:id="rId10"/>
    <p:sldId id="272" r:id="rId11"/>
    <p:sldId id="273" r:id="rId12"/>
    <p:sldId id="276" r:id="rId13"/>
    <p:sldId id="277" r:id="rId14"/>
    <p:sldId id="274" r:id="rId15"/>
    <p:sldId id="279" r:id="rId16"/>
    <p:sldId id="275" r:id="rId17"/>
    <p:sldId id="280" r:id="rId18"/>
    <p:sldId id="263" r:id="rId19"/>
    <p:sldId id="278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5827"/>
  </p:normalViewPr>
  <p:slideViewPr>
    <p:cSldViewPr snapToGrid="0" snapToObjects="1">
      <p:cViewPr>
        <p:scale>
          <a:sx n="158" d="100"/>
          <a:sy n="158" d="100"/>
        </p:scale>
        <p:origin x="-184" y="-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1B0FA-CE4D-4E42-A8EE-EEF85352FED4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464C6-B70F-034A-9A05-C62038797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9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464C6-B70F-034A-9A05-C62038797F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6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464C6-B70F-034A-9A05-C62038797F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5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F1DF-4CBC-FA4E-8D69-8A285F777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0EAE8-40E5-0844-82DC-8FE3DB0A0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D14D1-00F0-1549-B3E5-A9651B0B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94918-6D41-3049-A893-70FBD669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8DD3-8C3A-2148-9E00-7FBD323A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6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EA94-36F0-FF47-8728-474B356A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7B14C-EF08-1A44-9945-03ADE1070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F0F36-D6A3-2545-A464-FCC471EF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9B5AD-B47B-B040-AB94-1AED33E9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D5D70-C6D6-5348-AF9A-81A4C84E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28137C-3FED-1D4D-9655-EBECD8056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CC847-98A0-F64E-AE45-3EA29A3A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86F30-7033-E144-A393-5D68C499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5F923-0E7E-3248-BB3C-D46A1BDF6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C66E9-FCEC-BB49-9599-CCA42642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2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E79F-25EE-554D-8E76-86A4E2FD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F2E92-F7D6-8C4B-B433-8092A91B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E633F-F0F9-C24C-A608-A0A3DA975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B0F63-6B42-1D44-9F17-ADF7E9EE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8BA2B-3812-4048-81BA-964159ABE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9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FA0E-DB1B-7E4E-9FD5-C822158E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6EF2F-4614-C247-A6D8-AFB5C064A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5903-0718-A44E-9182-B599946C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DF61F-B6F6-0348-A2CF-46637950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45BDF-BA31-7649-8896-3FDFD13D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5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AD05-92B9-5F4A-939E-BD94608F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EFE7-A65C-A142-9E21-CE6DF9C6E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1A0EB-6FA8-5645-B6C8-AE608A238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F2DF2-5004-6543-878D-45F88343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35A6D-F180-1949-9114-F9C0EB09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6CFC6-1148-B346-ADB1-A9FD324A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6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11E8-446D-914F-87ED-8BA454EC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080A-F392-7440-94C4-F128AC7EE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34978-FBAA-E742-BA6E-2CC137B98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16BAEF-E96C-3B4F-9A02-1BBFAB491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F40217-A856-3E47-B52E-A016ABE2F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E4351-1549-1949-A348-73E914C3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6338C-F7C7-EF47-9A1B-547A4F80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F0671-2649-A444-AF44-50271E54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4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47C6-7DA6-524A-81BA-82C0CB72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82E1E-B436-2A40-866A-757E6D8B3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A9B15-E924-0241-A60C-4CB036A75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113CB-1D44-BB4A-AB70-6EADAB4D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7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49CB91-A2D8-4847-8140-43961532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3D898-28F3-394B-B373-501DCD61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A7DB9-0A0F-3A4A-90A1-1A2F8190F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CE4E-9A09-8349-8469-3A1C6237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7B8D-338E-BA41-9F58-F07F76186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5338D-09FB-4441-88F9-8509476A5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A2C0A-775A-FD46-BC65-8DE830B9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A3BA1-C59E-C14B-8930-D9AF8AEC5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5E020-46FF-8342-9BE1-8A9B7B4C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6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FB8D-76B8-6D4B-96A7-6D3D7E3B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5956C-C393-4B48-B581-78901EA0A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CF022-CA52-C544-B8A6-637164EF9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CDD72-0777-1F4B-A9C7-E4516A59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A5DCC-38E3-744B-97E6-C4B3C01D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ADFD-B01A-0040-A97C-023CE50C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0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EB5ED-6FE1-E34A-A738-243D3C334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8DE99-4E42-AB46-AA0F-531287CCD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6F188-8B15-5441-B72F-91CF712D2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AA0C2-FE8F-5949-976F-7610E2EBB2F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CBA60-3E4A-C346-8805-CB41C503A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7200-41F4-344F-B5DE-A1FFFD921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1C3B-D4BE-264D-809A-181DF812E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amantha.Michlowitz@noaa.go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60CE8C-830C-3B46-91AC-59DFC13C8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1638321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Air-Sea Interactions in Hurricanes: How Much Does the Ocean Cool Underneath a Storm?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EAF0E-CABA-E645-8B1D-586DAC310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3883465"/>
            <a:ext cx="6105194" cy="189683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NOAA Mission Goal: Weather-Ready Nation </a:t>
            </a:r>
          </a:p>
          <a:p>
            <a:endParaRPr lang="en-US" sz="4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Samantha Michlowitz</a:t>
            </a:r>
            <a:r>
              <a:rPr lang="en-US" sz="2000" baseline="30000" dirty="0">
                <a:solidFill>
                  <a:srgbClr val="FFFFFF"/>
                </a:solidFill>
              </a:rPr>
              <a:t>1</a:t>
            </a:r>
            <a:r>
              <a:rPr lang="en-US" sz="2000" dirty="0">
                <a:solidFill>
                  <a:srgbClr val="FFFFFF"/>
                </a:solidFill>
              </a:rPr>
              <a:t>, Dr. Joseph Cione</a:t>
            </a:r>
            <a:r>
              <a:rPr lang="en-US" sz="2000" baseline="30000" dirty="0">
                <a:solidFill>
                  <a:srgbClr val="FFFFFF"/>
                </a:solidFill>
              </a:rPr>
              <a:t>2</a:t>
            </a:r>
            <a:r>
              <a:rPr lang="en-US" sz="2000" dirty="0">
                <a:solidFill>
                  <a:srgbClr val="FFFFFF"/>
                </a:solidFill>
              </a:rPr>
              <a:t>, and Dr. Joshua Wadler</a:t>
            </a:r>
            <a:r>
              <a:rPr lang="en-US" sz="2000" baseline="30000" dirty="0">
                <a:solidFill>
                  <a:srgbClr val="FFFFFF"/>
                </a:solidFill>
              </a:rPr>
              <a:t>3</a:t>
            </a:r>
          </a:p>
          <a:p>
            <a:endParaRPr lang="en-US" sz="400" dirty="0">
              <a:solidFill>
                <a:srgbClr val="FFFFFF"/>
              </a:solidFill>
            </a:endParaRPr>
          </a:p>
          <a:p>
            <a:r>
              <a:rPr lang="en-US" sz="2000" baseline="30000" dirty="0">
                <a:solidFill>
                  <a:srgbClr val="FFFFFF"/>
                </a:solidFill>
              </a:rPr>
              <a:t>1</a:t>
            </a:r>
            <a:r>
              <a:rPr lang="en-US" sz="2000" dirty="0">
                <a:solidFill>
                  <a:srgbClr val="FFFFFF"/>
                </a:solidFill>
              </a:rPr>
              <a:t> University of South Alabama Meteorology</a:t>
            </a:r>
          </a:p>
          <a:p>
            <a:r>
              <a:rPr lang="en-US" sz="2000" baseline="30000" dirty="0">
                <a:solidFill>
                  <a:srgbClr val="FFFFFF"/>
                </a:solidFill>
              </a:rPr>
              <a:t>2</a:t>
            </a:r>
            <a:r>
              <a:rPr lang="en-US" sz="2000" dirty="0">
                <a:solidFill>
                  <a:srgbClr val="FFFFFF"/>
                </a:solidFill>
              </a:rPr>
              <a:t> NOAA/OAR/AOML/HRD</a:t>
            </a:r>
          </a:p>
          <a:p>
            <a:r>
              <a:rPr lang="en-US" sz="2000" baseline="30000" dirty="0">
                <a:solidFill>
                  <a:srgbClr val="FFFFFF"/>
                </a:solidFill>
              </a:rPr>
              <a:t>3</a:t>
            </a:r>
            <a:r>
              <a:rPr lang="en-US" sz="2000" dirty="0">
                <a:solidFill>
                  <a:srgbClr val="FFFFFF"/>
                </a:solidFill>
              </a:rPr>
              <a:t> University of Miami RSMAS</a:t>
            </a:r>
            <a:endParaRPr lang="en-US" sz="2000" baseline="30000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E13F9-E041-3144-9DA3-D54BBD2FB4AB}"/>
              </a:ext>
            </a:extLst>
          </p:cNvPr>
          <p:cNvSpPr txBox="1"/>
          <p:nvPr/>
        </p:nvSpPr>
        <p:spPr>
          <a:xfrm>
            <a:off x="365760" y="6230112"/>
            <a:ext cx="33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Hollings Final 7/27/20</a:t>
            </a:r>
          </a:p>
        </p:txBody>
      </p:sp>
    </p:spTree>
    <p:extLst>
      <p:ext uri="{BB962C8B-B14F-4D97-AF65-F5344CB8AC3E}">
        <p14:creationId xmlns:p14="http://schemas.microsoft.com/office/powerpoint/2010/main" val="170555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37A0E-58E2-C541-A494-9CA6C41D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50646"/>
            <a:ext cx="8253984" cy="11373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Part II: Multi-variant Algorithm within </a:t>
            </a:r>
            <a:r>
              <a:rPr lang="en-US" sz="3600" dirty="0">
                <a:solidFill>
                  <a:srgbClr val="000000"/>
                </a:solidFill>
              </a:rPr>
              <a:t>6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0km Radius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9FA3A-0202-7B40-8CD1-28C1EA1B8A29}"/>
              </a:ext>
            </a:extLst>
          </p:cNvPr>
          <p:cNvSpPr txBox="1"/>
          <p:nvPr/>
        </p:nvSpPr>
        <p:spPr>
          <a:xfrm>
            <a:off x="537210" y="1617344"/>
            <a:ext cx="67058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Variables investigated: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 SST - TCBD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Latitude - TCBD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Ocean Heat Content - SMARTS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Mixed Layer Depth - SMARTS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Translation Speed - TCBD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 Wind Speed - TCBD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original algorithm from JHT Report used: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 SST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Translation Speed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Latitude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3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37A0E-58E2-C541-A494-9CA6C41D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50646"/>
            <a:ext cx="8253984" cy="11373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Part II: 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Multi-variant Algorithm within </a:t>
            </a:r>
            <a:r>
              <a:rPr lang="en-US" sz="3600" dirty="0">
                <a:solidFill>
                  <a:srgbClr val="000000"/>
                </a:solidFill>
              </a:rPr>
              <a:t>6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0km Radius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9FA3A-0202-7B40-8CD1-28C1EA1B8A29}"/>
              </a:ext>
            </a:extLst>
          </p:cNvPr>
          <p:cNvSpPr txBox="1"/>
          <p:nvPr/>
        </p:nvSpPr>
        <p:spPr>
          <a:xfrm>
            <a:off x="537210" y="1617344"/>
            <a:ext cx="67058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Variables investigated: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 SST - TCBD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Latitude - TCBD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Ocean Heat Content - SMARTS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Mixed Layer Depth - SMARTS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Translation Speed - TCBD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 Wind Speed - TCBD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original algorithm from JHT Report used: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 SST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Translation Speed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Latitude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6C883-1645-F348-B4AD-2DEEDD9CFE78}"/>
              </a:ext>
            </a:extLst>
          </p:cNvPr>
          <p:cNvSpPr txBox="1"/>
          <p:nvPr/>
        </p:nvSpPr>
        <p:spPr>
          <a:xfrm>
            <a:off x="8869680" y="2274838"/>
            <a:ext cx="2313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But what’s the point?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predict the ocean cooling given pre-storm measurements given more data to work with</a:t>
            </a:r>
          </a:p>
        </p:txBody>
      </p:sp>
    </p:spTree>
    <p:extLst>
      <p:ext uri="{BB962C8B-B14F-4D97-AF65-F5344CB8AC3E}">
        <p14:creationId xmlns:p14="http://schemas.microsoft.com/office/powerpoint/2010/main" val="170530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49B197D2-ADBB-8D43-86F0-0784BA705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1" t="7167" r="8722" b="4833"/>
          <a:stretch/>
        </p:blipFill>
        <p:spPr>
          <a:xfrm>
            <a:off x="0" y="891539"/>
            <a:ext cx="5800554" cy="57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49B197D2-ADBB-8D43-86F0-0784BA705B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1" t="7167" r="8722" b="4833"/>
          <a:stretch/>
        </p:blipFill>
        <p:spPr>
          <a:xfrm>
            <a:off x="0" y="891539"/>
            <a:ext cx="5800554" cy="5724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358F526-5E89-D546-9588-DE7A72B2CF0C}"/>
              </a:ext>
            </a:extLst>
          </p:cNvPr>
          <p:cNvSpPr/>
          <p:nvPr/>
        </p:nvSpPr>
        <p:spPr>
          <a:xfrm>
            <a:off x="6391448" y="1278374"/>
            <a:ext cx="53280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Algorithm Results: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testing, Latitude, Initial SST, and Maximum Wind Speed produced the best predictability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process looks at the inner-core (60km) observations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Tested all combinations of single, double, triple, and quadruple variable algorithms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simple linear regression shows a predictability of 35.47%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However, testing different linear regressions may heed results closer to the 1:1 line and increase the skill of the overall equation</a:t>
            </a:r>
          </a:p>
        </p:txBody>
      </p:sp>
    </p:spTree>
    <p:extLst>
      <p:ext uri="{BB962C8B-B14F-4D97-AF65-F5344CB8AC3E}">
        <p14:creationId xmlns:p14="http://schemas.microsoft.com/office/powerpoint/2010/main" val="141274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B9855C6-5EFB-A743-8017-641A4FA2E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" t="7739" r="8447" b="4535"/>
          <a:stretch/>
        </p:blipFill>
        <p:spPr>
          <a:xfrm>
            <a:off x="6250115" y="850653"/>
            <a:ext cx="5294716" cy="515669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2AC14B7-AEF6-014D-A7B1-B8D96E7FA4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24" r="8715" b="3803"/>
          <a:stretch/>
        </p:blipFill>
        <p:spPr>
          <a:xfrm>
            <a:off x="698302" y="850653"/>
            <a:ext cx="5267044" cy="515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4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B9855C6-5EFB-A743-8017-641A4FA2EF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" t="7739" r="8447" b="4535"/>
          <a:stretch/>
        </p:blipFill>
        <p:spPr>
          <a:xfrm>
            <a:off x="335280" y="388381"/>
            <a:ext cx="6435716" cy="62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1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291429-96A5-3449-8A28-CF009CDD2902}"/>
              </a:ext>
            </a:extLst>
          </p:cNvPr>
          <p:cNvSpPr txBox="1"/>
          <p:nvPr/>
        </p:nvSpPr>
        <p:spPr>
          <a:xfrm>
            <a:off x="7133750" y="939476"/>
            <a:ext cx="48691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Algorithm Results: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Predictability with pre-storm observations is 59.76%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Looking at the initial SST, a piecewise linear regression was used to best fit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piecewise broke at 30°C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process increased the cooling predictability by over 24%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Increased the cases observed and tested from the previous study by 471% over 42 years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151CE99B-EADB-2B48-8960-4DB4C82C4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" t="7739" r="8447" b="4535"/>
          <a:stretch/>
        </p:blipFill>
        <p:spPr>
          <a:xfrm>
            <a:off x="335280" y="388381"/>
            <a:ext cx="6435716" cy="626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9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5B9855C6-5EFB-A743-8017-641A4FA2E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" t="7739" r="8447" b="4535"/>
          <a:stretch/>
        </p:blipFill>
        <p:spPr>
          <a:xfrm>
            <a:off x="608185" y="816290"/>
            <a:ext cx="5329998" cy="5191056"/>
          </a:xfrm>
          <a:prstGeom prst="rect">
            <a:avLst/>
          </a:prstGeom>
        </p:spPr>
      </p:pic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6A1EDFF-89FD-9941-AB78-DFB884B83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1" t="7167" r="8722" b="4833"/>
          <a:stretch/>
        </p:blipFill>
        <p:spPr>
          <a:xfrm>
            <a:off x="6253817" y="816290"/>
            <a:ext cx="5294715" cy="52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3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B22AF-0D43-3148-BCE1-99B035FA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12" y="738619"/>
            <a:ext cx="4977976" cy="61436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In Conclusion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Play">
            <a:extLst>
              <a:ext uri="{FF2B5EF4-FFF2-40B4-BE49-F238E27FC236}">
                <a16:creationId xmlns:a16="http://schemas.microsoft.com/office/drawing/2014/main" id="{2686F636-2897-4E70-9743-38B1C3048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4E0E-4F7D-2543-B855-8CD70BBDF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1629088"/>
            <a:ext cx="5419436" cy="4966021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900" dirty="0">
                <a:solidFill>
                  <a:srgbClr val="000000"/>
                </a:solidFill>
              </a:rPr>
              <a:t>I recreated the Cione and Uhlhorn (2003) study: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Found that typically &lt; 1</a:t>
            </a:r>
            <a:r>
              <a:rPr lang="en-US" sz="1600" dirty="0"/>
              <a:t> ℃ </a:t>
            </a:r>
            <a:r>
              <a:rPr lang="en-US" sz="1600" dirty="0">
                <a:solidFill>
                  <a:srgbClr val="000000"/>
                </a:solidFill>
              </a:rPr>
              <a:t>cooling occurs in the rear of the storm</a:t>
            </a:r>
          </a:p>
          <a:p>
            <a:r>
              <a:rPr lang="en-US" sz="1900" dirty="0">
                <a:solidFill>
                  <a:srgbClr val="000000"/>
                </a:solidFill>
              </a:rPr>
              <a:t>I recreated and updated the JHT report by testing variables to create an algorithm that produces the best skill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Found that Latitude, Initial SST, and Max Wind Speed produced the best skill</a:t>
            </a:r>
          </a:p>
          <a:p>
            <a:pPr lvl="1"/>
            <a:r>
              <a:rPr lang="en-US" sz="1500" dirty="0">
                <a:solidFill>
                  <a:srgbClr val="000000"/>
                </a:solidFill>
              </a:rPr>
              <a:t>Increased the number of observable cases from 28, in the previous study, to 160</a:t>
            </a:r>
          </a:p>
          <a:p>
            <a:r>
              <a:rPr lang="en-US" sz="1900" dirty="0">
                <a:solidFill>
                  <a:srgbClr val="000000"/>
                </a:solidFill>
              </a:rPr>
              <a:t>Next step: Work the new algorithm into the testing of SHIPS</a:t>
            </a:r>
          </a:p>
          <a:p>
            <a:r>
              <a:rPr lang="en-US" sz="1900" dirty="0">
                <a:solidFill>
                  <a:srgbClr val="000000"/>
                </a:solidFill>
              </a:rPr>
              <a:t>Next Step: Publish results </a:t>
            </a:r>
          </a:p>
          <a:p>
            <a:endParaRPr lang="en-US" sz="1900" dirty="0">
              <a:solidFill>
                <a:srgbClr val="000000"/>
              </a:solidFill>
            </a:endParaRPr>
          </a:p>
          <a:p>
            <a:r>
              <a:rPr lang="en-US" sz="1900" dirty="0">
                <a:solidFill>
                  <a:srgbClr val="000000"/>
                </a:solidFill>
              </a:rPr>
              <a:t>Learned more about air-sea interactions and the researching field of meteorology </a:t>
            </a:r>
          </a:p>
          <a:p>
            <a:r>
              <a:rPr lang="en-US" sz="1900" dirty="0">
                <a:solidFill>
                  <a:srgbClr val="000000"/>
                </a:solidFill>
              </a:rPr>
              <a:t>Learned how to create researching and networking relationships</a:t>
            </a:r>
          </a:p>
          <a:p>
            <a:r>
              <a:rPr lang="en-US" sz="1900" dirty="0">
                <a:solidFill>
                  <a:srgbClr val="000000"/>
                </a:solidFill>
              </a:rPr>
              <a:t>Learned to code more efficiently</a:t>
            </a:r>
          </a:p>
        </p:txBody>
      </p:sp>
    </p:spTree>
    <p:extLst>
      <p:ext uri="{BB962C8B-B14F-4D97-AF65-F5344CB8AC3E}">
        <p14:creationId xmlns:p14="http://schemas.microsoft.com/office/powerpoint/2010/main" val="3048436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E9890-36DE-2547-BAE2-613049FD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Acknowledgements </a:t>
            </a:r>
          </a:p>
        </p:txBody>
      </p:sp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A985F-38F8-EE48-A5F3-48B697DBB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063" r="-817" b="-3"/>
          <a:stretch/>
        </p:blipFill>
        <p:spPr>
          <a:xfrm>
            <a:off x="-33714" y="907231"/>
            <a:ext cx="5000440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F8E897-38C6-734E-A9A3-D674200A6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Thank you to my mentors Josh Wadler and Joe Cione for your guidance throughout my internship 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Thank you to NOAA/OAR/AOML/HRD for hosting me during my internship and making me feel so welcome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Thank you to the NOAA Ernest F. Hollings Scholarship Program for funding this research</a:t>
            </a:r>
          </a:p>
          <a:p>
            <a:pPr marL="0" indent="0">
              <a:buNone/>
            </a:pPr>
            <a:endParaRPr lang="en-US" sz="17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000000"/>
                </a:solidFill>
              </a:rPr>
              <a:t>I look forward to our collaborations in the future</a:t>
            </a:r>
          </a:p>
        </p:txBody>
      </p:sp>
    </p:spTree>
    <p:extLst>
      <p:ext uri="{BB962C8B-B14F-4D97-AF65-F5344CB8AC3E}">
        <p14:creationId xmlns:p14="http://schemas.microsoft.com/office/powerpoint/2010/main" val="46543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F69A98-8712-1547-9499-0D5ABC34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Motivation	</a:t>
            </a:r>
          </a:p>
        </p:txBody>
      </p:sp>
      <p:sp>
        <p:nvSpPr>
          <p:cNvPr id="23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Frigid">
            <a:extLst>
              <a:ext uri="{FF2B5EF4-FFF2-40B4-BE49-F238E27FC236}">
                <a16:creationId xmlns:a16="http://schemas.microsoft.com/office/drawing/2014/main" id="{A897311A-5EB2-4F95-A025-E5C8F1EE8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01C0E-B855-9D40-B70A-03679FB14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 the absence of measurements and observations, can we estimate in storm SST changes?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Can we accurately estimate inner-core SSTs using pre-storm satellite measurements? Is this a good proxy for inner-core temperatures?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Increase the knowledge and understanding of air-sea interactions and bring it to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4060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C5A988-FD06-C948-841E-D79BEBC15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0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Reach out to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5742-3293-B749-B013-AA9A9169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09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Samantha Michlowitz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University of South Alabama – NOAA Hollings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Samantha.Michlowitz@noaa.gov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Network remotely, get to know what you do and how you got to your position, or suggestions you may have regarding this research.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63B712AD-E890-4CC1-A8FB-6EABBFB14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8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E9890-36DE-2547-BAE2-613049FD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97" y="1401859"/>
            <a:ext cx="3510845" cy="405428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Ideas for this Research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F8E897-38C6-734E-A9A3-D674200A6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8432" y="755904"/>
            <a:ext cx="7522464" cy="5074602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To explore in-storm SST cooling variability, updating results found in the Cione and Uhlhorn (2003) study: 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Added (2002 – 2017) – creating a 42-year sample size</a:t>
            </a:r>
            <a:endParaRPr lang="en-US" sz="2200" dirty="0">
              <a:solidFill>
                <a:srgbClr val="FFFFFF"/>
              </a:solidFill>
            </a:endParaRPr>
          </a:p>
          <a:p>
            <a:pPr lvl="1"/>
            <a:r>
              <a:rPr lang="en-US" sz="1800" dirty="0">
                <a:solidFill>
                  <a:srgbClr val="FFFFFF"/>
                </a:solidFill>
              </a:rPr>
              <a:t>Created a 2D map of the ∆SST to observe at what distance cooling occurs from the TC and the radial &amp; azimuthal cooling distribution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To create an SST cooling algorithm also found in the JHT Report from 2005. We found the variables that produce the maximum predictability for cooling 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Update the SHIPS model with new algorithm results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3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125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91EE4-8A05-E14C-88A5-60402583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98" y="1213610"/>
            <a:ext cx="4977578" cy="3054227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1975 – 2017 Tropical Cyclone Buoy Database (TCBD):</a:t>
            </a: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Total buoys time series observations: 2,393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Within 200km radius: 785 time series</a:t>
            </a:r>
          </a:p>
          <a:p>
            <a:pPr lvl="2"/>
            <a:endParaRPr lang="en-US" sz="1800" dirty="0">
              <a:solidFill>
                <a:srgbClr val="000000"/>
              </a:solidFill>
            </a:endParaRP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Within 60km radius: 160 time series</a:t>
            </a:r>
          </a:p>
          <a:p>
            <a:pPr lvl="2"/>
            <a:endParaRPr lang="en-US" sz="1800" dirty="0">
              <a:solidFill>
                <a:srgbClr val="000000"/>
              </a:solidFill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Total Storms: 317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91562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Rainy scene">
            <a:extLst>
              <a:ext uri="{FF2B5EF4-FFF2-40B4-BE49-F238E27FC236}">
                <a16:creationId xmlns:a16="http://schemas.microsoft.com/office/drawing/2014/main" id="{E49FBC2C-2742-498E-982B-676D0A4B5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E9CDCB8-502D-C847-B397-9208B353DE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2" t="3232" r="7268"/>
          <a:stretch/>
        </p:blipFill>
        <p:spPr>
          <a:xfrm>
            <a:off x="7058025" y="1787178"/>
            <a:ext cx="5133975" cy="362002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D35336-B010-EF45-8AF4-79DB12D4FEFD}"/>
              </a:ext>
            </a:extLst>
          </p:cNvPr>
          <p:cNvCxnSpPr>
            <a:cxnSpLocks/>
          </p:cNvCxnSpPr>
          <p:nvPr/>
        </p:nvCxnSpPr>
        <p:spPr>
          <a:xfrm>
            <a:off x="7191562" y="1608890"/>
            <a:ext cx="1598870" cy="9270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9733F3-2D60-B545-A905-F6917B65F90B}"/>
              </a:ext>
            </a:extLst>
          </p:cNvPr>
          <p:cNvSpPr txBox="1"/>
          <p:nvPr/>
        </p:nvSpPr>
        <p:spPr>
          <a:xfrm>
            <a:off x="8062567" y="1434324"/>
            <a:ext cx="169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∆SST</a:t>
            </a:r>
            <a:r>
              <a:rPr lang="en-US" baseline="-25000" dirty="0">
                <a:solidFill>
                  <a:srgbClr val="000000"/>
                </a:solidFill>
              </a:rPr>
              <a:t>200</a:t>
            </a:r>
            <a:r>
              <a:rPr lang="en-US" dirty="0">
                <a:solidFill>
                  <a:srgbClr val="000000"/>
                </a:solidFill>
              </a:rPr>
              <a:t> = -.23 °C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D43411-BDC8-0C40-800B-A6ACE20AAF45}"/>
              </a:ext>
            </a:extLst>
          </p:cNvPr>
          <p:cNvCxnSpPr>
            <a:cxnSpLocks/>
          </p:cNvCxnSpPr>
          <p:nvPr/>
        </p:nvCxnSpPr>
        <p:spPr>
          <a:xfrm flipV="1">
            <a:off x="7468815" y="4757519"/>
            <a:ext cx="1187505" cy="9715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24B766-CC9C-8747-AF6F-CF82D9D4D79A}"/>
              </a:ext>
            </a:extLst>
          </p:cNvPr>
          <p:cNvSpPr txBox="1"/>
          <p:nvPr/>
        </p:nvSpPr>
        <p:spPr>
          <a:xfrm>
            <a:off x="6416614" y="5760237"/>
            <a:ext cx="4621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satellite observation in SMARTS</a:t>
            </a:r>
          </a:p>
          <a:p>
            <a:r>
              <a:rPr lang="en-US" dirty="0"/>
              <a:t>climatology, not measured as often as the buoy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117F05-CEE2-6C42-A9E2-19E8376EB5ED}"/>
              </a:ext>
            </a:extLst>
          </p:cNvPr>
          <p:cNvSpPr txBox="1"/>
          <p:nvPr/>
        </p:nvSpPr>
        <p:spPr>
          <a:xfrm>
            <a:off x="5775387" y="1213610"/>
            <a:ext cx="2025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Initial SST = 27.92</a:t>
            </a:r>
            <a:r>
              <a:rPr lang="en-US" sz="1400" dirty="0">
                <a:solidFill>
                  <a:srgbClr val="000000"/>
                </a:solidFill>
              </a:rPr>
              <a:t> °C</a:t>
            </a:r>
            <a:endParaRPr lang="en-US" sz="1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348345-398C-7646-8AA0-AEF0A358DAF7}"/>
              </a:ext>
            </a:extLst>
          </p:cNvPr>
          <p:cNvCxnSpPr>
            <a:cxnSpLocks/>
          </p:cNvCxnSpPr>
          <p:nvPr/>
        </p:nvCxnSpPr>
        <p:spPr>
          <a:xfrm flipV="1">
            <a:off x="8656320" y="2672080"/>
            <a:ext cx="213360" cy="389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92E271A-4DFB-8448-8641-B19AB9CCB5EA}"/>
              </a:ext>
            </a:extLst>
          </p:cNvPr>
          <p:cNvSpPr txBox="1"/>
          <p:nvPr/>
        </p:nvSpPr>
        <p:spPr>
          <a:xfrm>
            <a:off x="7613058" y="3074294"/>
            <a:ext cx="1946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Final SST</a:t>
            </a:r>
            <a:r>
              <a:rPr lang="en-US" sz="1400" baseline="-25000" dirty="0"/>
              <a:t>200</a:t>
            </a:r>
            <a:r>
              <a:rPr lang="en-US" sz="1400" dirty="0"/>
              <a:t> = 27.68</a:t>
            </a:r>
            <a:r>
              <a:rPr lang="en-US" sz="1400" dirty="0">
                <a:solidFill>
                  <a:srgbClr val="000000"/>
                </a:solidFill>
              </a:rPr>
              <a:t> °C</a:t>
            </a:r>
            <a:endParaRPr lang="en-US" sz="140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5D5F46D-2501-0A40-A41F-BBFCB96D7B0B}"/>
              </a:ext>
            </a:extLst>
          </p:cNvPr>
          <p:cNvCxnSpPr>
            <a:cxnSpLocks/>
          </p:cNvCxnSpPr>
          <p:nvPr/>
        </p:nvCxnSpPr>
        <p:spPr>
          <a:xfrm flipH="1" flipV="1">
            <a:off x="10009644" y="2836614"/>
            <a:ext cx="480900" cy="23395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0FFE7E6-6981-4842-814B-2CAE23147630}"/>
              </a:ext>
            </a:extLst>
          </p:cNvPr>
          <p:cNvSpPr txBox="1"/>
          <p:nvPr/>
        </p:nvSpPr>
        <p:spPr>
          <a:xfrm>
            <a:off x="10033169" y="3061823"/>
            <a:ext cx="1452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SST</a:t>
            </a:r>
            <a:r>
              <a:rPr lang="en-US" sz="1400" baseline="-25000" dirty="0" err="1"/>
              <a:t>wake</a:t>
            </a:r>
            <a:r>
              <a:rPr lang="en-US" sz="1400" dirty="0"/>
              <a:t> = 27.65</a:t>
            </a:r>
            <a:r>
              <a:rPr lang="en-US" sz="1400" dirty="0">
                <a:solidFill>
                  <a:srgbClr val="000000"/>
                </a:solidFill>
              </a:rPr>
              <a:t> °C</a:t>
            </a:r>
            <a:endParaRPr lang="en-US" sz="14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CA0F553-972A-5E47-8715-EECBA707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31" y="193632"/>
            <a:ext cx="4977976" cy="7115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Part I: Calculating ∆SST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B6E996-94E3-E84C-819B-A0AD56EB9004}"/>
              </a:ext>
            </a:extLst>
          </p:cNvPr>
          <p:cNvSpPr txBox="1"/>
          <p:nvPr/>
        </p:nvSpPr>
        <p:spPr>
          <a:xfrm>
            <a:off x="9976028" y="1424853"/>
            <a:ext cx="169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∆SST</a:t>
            </a:r>
            <a:r>
              <a:rPr lang="en-US" baseline="-25000" dirty="0">
                <a:solidFill>
                  <a:srgbClr val="000000"/>
                </a:solidFill>
              </a:rPr>
              <a:t>60</a:t>
            </a:r>
            <a:r>
              <a:rPr lang="en-US" dirty="0">
                <a:solidFill>
                  <a:srgbClr val="000000"/>
                </a:solidFill>
              </a:rPr>
              <a:t> = None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4534D3-EF66-974A-84E7-E5E11F084831}"/>
              </a:ext>
            </a:extLst>
          </p:cNvPr>
          <p:cNvSpPr txBox="1"/>
          <p:nvPr/>
        </p:nvSpPr>
        <p:spPr>
          <a:xfrm>
            <a:off x="105674" y="4479080"/>
            <a:ext cx="5509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∆SST definitions: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Final SST – minimum SST observation when the TC is within 200km and 60km of the buoy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 SST – Maximum SST from the beginning of the time series up to the Final SST observation</a:t>
            </a:r>
          </a:p>
        </p:txBody>
      </p:sp>
    </p:spTree>
    <p:extLst>
      <p:ext uri="{BB962C8B-B14F-4D97-AF65-F5344CB8AC3E}">
        <p14:creationId xmlns:p14="http://schemas.microsoft.com/office/powerpoint/2010/main" val="392613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4EA89AC-4D4D-0F48-9AAE-D6B352E96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349" r="8524" b="3403"/>
          <a:stretch/>
        </p:blipFill>
        <p:spPr>
          <a:xfrm>
            <a:off x="761464" y="883920"/>
            <a:ext cx="4952104" cy="4831532"/>
          </a:xfr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01271C1-C757-B145-AABC-ECCF6EE655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49" r="8524" b="3402"/>
          <a:stretch/>
        </p:blipFill>
        <p:spPr>
          <a:xfrm>
            <a:off x="6472699" y="883920"/>
            <a:ext cx="4952104" cy="4831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B820D27-58B1-CE4F-B305-B9A099CEA8AA}"/>
              </a:ext>
            </a:extLst>
          </p:cNvPr>
          <p:cNvSpPr txBox="1"/>
          <p:nvPr/>
        </p:nvSpPr>
        <p:spPr>
          <a:xfrm>
            <a:off x="3240201" y="6159666"/>
            <a:ext cx="570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away: the larger the initial SST, the greater the cooling</a:t>
            </a:r>
          </a:p>
        </p:txBody>
      </p:sp>
    </p:spTree>
    <p:extLst>
      <p:ext uri="{BB962C8B-B14F-4D97-AF65-F5344CB8AC3E}">
        <p14:creationId xmlns:p14="http://schemas.microsoft.com/office/powerpoint/2010/main" val="29243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85D82C7-10E5-1042-B313-5D561620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88" y="822325"/>
            <a:ext cx="1058971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2D Map</a:t>
            </a:r>
          </a:p>
        </p:txBody>
      </p:sp>
      <p:pic>
        <p:nvPicPr>
          <p:cNvPr id="11" name="Content Placeholder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CCCACFB-D136-9641-A5C8-C44E67968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29" t="6876" r="14722" b="4902"/>
          <a:stretch/>
        </p:blipFill>
        <p:spPr>
          <a:xfrm>
            <a:off x="227038" y="2717209"/>
            <a:ext cx="41003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5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85D82C7-10E5-1042-B313-5D561620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88" y="822325"/>
            <a:ext cx="1058971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2D Map</a:t>
            </a:r>
          </a:p>
        </p:txBody>
      </p:sp>
      <p:pic>
        <p:nvPicPr>
          <p:cNvPr id="11" name="Content Placeholder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CCCACFB-D136-9641-A5C8-C44E67968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29" t="6876" r="14722" b="4902"/>
          <a:stretch/>
        </p:blipFill>
        <p:spPr>
          <a:xfrm>
            <a:off x="227038" y="2717209"/>
            <a:ext cx="4100314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E6B86E-04F2-6B46-9E91-75FE5056B89F}"/>
              </a:ext>
            </a:extLst>
          </p:cNvPr>
          <p:cNvSpPr txBox="1"/>
          <p:nvPr/>
        </p:nvSpPr>
        <p:spPr>
          <a:xfrm>
            <a:off x="8618219" y="2753936"/>
            <a:ext cx="34264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average, &lt; 1℃ is observed within 555 km of the TC center, with most of the cooling occurring within the core and rear quadrants of the TC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Cooling of 0.5℃ or greater is found starting at an average of 420 km ahead of the 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Contrary to popular belief, we found that cooling is not only found primarily in the right rear, but all the rear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85D82C7-10E5-1042-B313-5D561620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88" y="822325"/>
            <a:ext cx="10589712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2D Map</a:t>
            </a:r>
          </a:p>
        </p:txBody>
      </p:sp>
      <p:pic>
        <p:nvPicPr>
          <p:cNvPr id="11" name="Content Placeholder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CCCACFB-D136-9641-A5C8-C44E67968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29" t="6876" r="14722" b="4902"/>
          <a:stretch/>
        </p:blipFill>
        <p:spPr>
          <a:xfrm>
            <a:off x="227038" y="2717209"/>
            <a:ext cx="4100314" cy="3429000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F9AFCD-2514-904C-9609-59B425A835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9" t="7408" r="14388" b="5185"/>
          <a:stretch/>
        </p:blipFill>
        <p:spPr>
          <a:xfrm>
            <a:off x="4554390" y="2785094"/>
            <a:ext cx="4083519" cy="33637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E6B86E-04F2-6B46-9E91-75FE5056B89F}"/>
              </a:ext>
            </a:extLst>
          </p:cNvPr>
          <p:cNvSpPr txBox="1"/>
          <p:nvPr/>
        </p:nvSpPr>
        <p:spPr>
          <a:xfrm>
            <a:off x="8626479" y="2758803"/>
            <a:ext cx="34252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average, &lt; 1℃ is observed within 555 km of the TC center, with most of the cooling occurring within the core and rear quadrants of the TC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Cooling of 0.5℃ or greater is found starting at an average of 420 km ahead of the 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Contrary to popular belief, we found that cooling is not only found primarily in the right rear, but all the rear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3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7027C52-EAEF-417D-B99C-DBFD6D134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40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977BDD-F21B-4E52-8FAE-69AA18080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 flipH="1">
            <a:off x="5562194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F39A25-DBCE-442D-A2E3-C0FE3312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37A0E-58E2-C541-A494-9CA6C41D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50646"/>
            <a:ext cx="8253984" cy="11373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Part II: Multi-variant Algorithm within </a:t>
            </a:r>
            <a:r>
              <a:rPr lang="en-US" sz="3600" dirty="0">
                <a:solidFill>
                  <a:srgbClr val="000000"/>
                </a:solidFill>
              </a:rPr>
              <a:t>6</a:t>
            </a:r>
            <a:r>
              <a:rPr lang="en-US" sz="3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0km Radius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39FA3A-0202-7B40-8CD1-28C1EA1B8A29}"/>
              </a:ext>
            </a:extLst>
          </p:cNvPr>
          <p:cNvSpPr txBox="1"/>
          <p:nvPr/>
        </p:nvSpPr>
        <p:spPr>
          <a:xfrm>
            <a:off x="537210" y="1617344"/>
            <a:ext cx="67058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Variables investigated: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Initial SST - TCBD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Latitude - TCBD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Ocean Heat Content - SMARTS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Mixed Layer Depth - SMARTS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Translation Speed - TCBD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 Wind Speed - TCBD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74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1009</Words>
  <Application>Microsoft Macintosh PowerPoint</Application>
  <PresentationFormat>Widescreen</PresentationFormat>
  <Paragraphs>150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Air-Sea Interactions in Hurricanes: How Much Does the Ocean Cool Underneath a Storm?</vt:lpstr>
      <vt:lpstr>Motivation </vt:lpstr>
      <vt:lpstr>Ideas for this Research</vt:lpstr>
      <vt:lpstr>Part I: Calculating ∆SST</vt:lpstr>
      <vt:lpstr>PowerPoint Presentation</vt:lpstr>
      <vt:lpstr>2D Map</vt:lpstr>
      <vt:lpstr>2D Map</vt:lpstr>
      <vt:lpstr>2D Map</vt:lpstr>
      <vt:lpstr>Part II: Multi-variant Algorithm within 60km Radius</vt:lpstr>
      <vt:lpstr>Part II: Multi-variant Algorithm within 60km Radius</vt:lpstr>
      <vt:lpstr>Part II: Multi-variant Algorithm within 60km Radius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Conclusion</vt:lpstr>
      <vt:lpstr>Acknowledgements </vt:lpstr>
      <vt:lpstr>Reach out to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Air-Sea Interactions in Hurricanes: How Much Does the Ocean Cool Underneath a Storm?</dc:title>
  <dc:creator>Samantha Michlowitz</dc:creator>
  <cp:lastModifiedBy>Samantha Michlowitz</cp:lastModifiedBy>
  <cp:revision>6</cp:revision>
  <dcterms:created xsi:type="dcterms:W3CDTF">2020-07-27T15:43:56Z</dcterms:created>
  <dcterms:modified xsi:type="dcterms:W3CDTF">2020-07-27T19:42:39Z</dcterms:modified>
</cp:coreProperties>
</file>