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7" r:id="rId2"/>
    <p:sldId id="256" r:id="rId3"/>
    <p:sldId id="265" r:id="rId4"/>
    <p:sldId id="259" r:id="rId5"/>
    <p:sldId id="261" r:id="rId6"/>
    <p:sldId id="263" r:id="rId7"/>
    <p:sldId id="262" r:id="rId8"/>
    <p:sldId id="264" r:id="rId9"/>
    <p:sldId id="266" r:id="rId10"/>
    <p:sldId id="267" r:id="rId11"/>
    <p:sldId id="258" r:id="rId12"/>
    <p:sldId id="260" r:id="rId13"/>
    <p:sldId id="269" r:id="rId14"/>
    <p:sldId id="268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30" autoAdjust="0"/>
    <p:restoredTop sz="94660"/>
  </p:normalViewPr>
  <p:slideViewPr>
    <p:cSldViewPr snapToGrid="0" showGuides="1">
      <p:cViewPr varScale="1">
        <p:scale>
          <a:sx n="47" d="100"/>
          <a:sy n="47" d="100"/>
        </p:scale>
        <p:origin x="48" y="29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A6BAE9A-BE76-472F-8037-125B388AE410}" type="datetimeFigureOut">
              <a:rPr lang="en-US" smtClean="0"/>
              <a:t>4/16/2019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3F0E705-E287-4656-BA9A-13DECD8B90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3350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Use Stadium Eye picture as background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3F0E705-E287-4656-BA9A-13DECD8B90EF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987570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Add flight tracks to background or insert figure? Add max wind from NHC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3F0E705-E287-4656-BA9A-13DECD8B90EF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363265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Also from Lane but similar </a:t>
            </a:r>
            <a:r>
              <a:rPr lang="en-US" dirty="0" err="1"/>
              <a:t>sondes</a:t>
            </a:r>
            <a:r>
              <a:rPr lang="en-US" dirty="0"/>
              <a:t> from Michael and Florence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3F0E705-E287-4656-BA9A-13DECD8B90EF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185277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Doesn’t have “spikey” winds associated with fast fall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3F0E705-E287-4656-BA9A-13DECD8B90EF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110855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Check values for buddy and outlier checks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3F0E705-E287-4656-BA9A-13DECD8B90EF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752988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Check values for buddy and outlier checks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3F0E705-E287-4656-BA9A-13DECD8B90EF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79282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3F0F13-40E2-470E-9042-5E277A519C9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F10B91A-21A5-48C1-AF9C-2C30FF6D794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D8B1B6-529B-4ED3-9FA6-B026E93E67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16DFDA-2488-422C-876A-5550FD587963}" type="datetimeFigureOut">
              <a:rPr lang="en-US" smtClean="0"/>
              <a:t>4/16/2019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313A137-76C9-42ED-9088-428CAEDB46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2511980-FA71-4C2E-B88A-A8928359EA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577FE5-66BD-4AE9-85A2-4E9D391A05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26804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7B092F-FC36-41D0-81B5-E597CF7CFF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39CE03B-7C63-4475-A45C-8EECB5FE93D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243286B-DFB1-4D62-AAC1-4AC5329125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16DFDA-2488-422C-876A-5550FD587963}" type="datetimeFigureOut">
              <a:rPr lang="en-US" smtClean="0"/>
              <a:t>4/16/2019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D28767-56A5-44E0-B28A-03E6F8E56B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7BA08A-FF84-4C10-A7B5-0C971F29F0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577FE5-66BD-4AE9-85A2-4E9D391A05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08183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8168C9E-49FE-438A-8507-DA3C7A2C659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C783F04-FCC2-4410-9980-F22FC1FE743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B2E40BA-E888-44DC-AA0A-36FA262F68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16DFDA-2488-422C-876A-5550FD587963}" type="datetimeFigureOut">
              <a:rPr lang="en-US" smtClean="0"/>
              <a:t>4/16/2019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1AC435-ADFF-4D07-84B4-98257BC3DE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87FECFB-5B81-48B8-A014-7CC1FA0E06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577FE5-66BD-4AE9-85A2-4E9D391A05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30117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85FCB9-B703-45E2-88CF-5846955C26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AEA1968-4F55-48D7-9B32-DAB036D01B3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A208C8B-5CC6-4593-A681-CBCB2A9863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16DFDA-2488-422C-876A-5550FD587963}" type="datetimeFigureOut">
              <a:rPr lang="en-US" smtClean="0"/>
              <a:t>4/16/2019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4DE83B-2C72-410E-885F-A4A8305073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D03935D-658D-4E40-90C9-753FB85801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577FE5-66BD-4AE9-85A2-4E9D391A05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18685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7AC150-0F8B-47D5-BBC5-D5BC5AE045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07F8F5D-EE49-47A4-95FC-B7843657987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C96BC03-94AC-4DF0-9B97-79AD319FCE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16DFDA-2488-422C-876A-5550FD587963}" type="datetimeFigureOut">
              <a:rPr lang="en-US" smtClean="0"/>
              <a:t>4/16/2019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546A22B-91CC-4067-824E-24FB7E3469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FDCC68E-1C38-4586-A1B9-A11043D998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577FE5-66BD-4AE9-85A2-4E9D391A05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34795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19D44D-8187-4ACD-B894-5F8591594A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A4DBCF-068D-43E6-9FB0-564F435C4AE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721ED7E-F535-4F56-9EF7-FBA68CD7197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445F89A-8A4F-422A-8168-B069BD382D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16DFDA-2488-422C-876A-5550FD587963}" type="datetimeFigureOut">
              <a:rPr lang="en-US" smtClean="0"/>
              <a:t>4/16/2019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E0B08DC-41C4-4E08-8C70-064AAE92C0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6856781-3349-4D4D-B75F-E9B47A9803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577FE5-66BD-4AE9-85A2-4E9D391A05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44794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DFEBDE-B405-40E0-ADA4-4E6F8082B5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7746B5-6A75-47C6-BEE2-09D1DD1DF18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1FAF45B-00D4-413F-A5A1-84EF3A2B533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4B59163-B99A-49B4-A98A-0B4128CBF9D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7F04A5F-1753-46E9-B20F-558E49D548D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7EFD6EA-5B87-408F-B14B-2DD0538FB9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16DFDA-2488-422C-876A-5550FD587963}" type="datetimeFigureOut">
              <a:rPr lang="en-US" smtClean="0"/>
              <a:t>4/16/2019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04A02B7-5C1D-47D0-9EBE-263741FFA5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922F5EB-A1B6-4BDD-9BD2-246E5EA1A5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577FE5-66BD-4AE9-85A2-4E9D391A05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95465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2DE452-8226-42B2-A839-333F23F3F8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2E23396-C00E-4176-B022-C3A519B7C3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16DFDA-2488-422C-876A-5550FD587963}" type="datetimeFigureOut">
              <a:rPr lang="en-US" smtClean="0"/>
              <a:t>4/16/2019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D021457-2483-4558-9B01-69B2ACBD86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A4DCBBA-66C2-47C0-B976-2551606589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577FE5-66BD-4AE9-85A2-4E9D391A05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63962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71408CA-8CC0-49BD-8A64-CB0E2D3B95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16DFDA-2488-422C-876A-5550FD587963}" type="datetimeFigureOut">
              <a:rPr lang="en-US" smtClean="0"/>
              <a:t>4/16/2019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B977B4C-35C1-44BF-B02B-F49C795DA6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2228123-8F5B-4B94-983C-4878FABD85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577FE5-66BD-4AE9-85A2-4E9D391A05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21288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2533FB-4A2C-4677-92C6-EEDC22DF5A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65D0652-1527-4459-A266-80BF6543E03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ED160A4-D723-4C91-A438-34C5D4530C6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607061F-108B-4C0B-BC8D-0934C03F63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16DFDA-2488-422C-876A-5550FD587963}" type="datetimeFigureOut">
              <a:rPr lang="en-US" smtClean="0"/>
              <a:t>4/16/2019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391F75D-13F7-476A-8FD9-9BA37E1DFD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299454F-5F3E-40DB-81B1-EB57731C29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577FE5-66BD-4AE9-85A2-4E9D391A05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60725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A4BF43-A375-43FC-BEA4-9AE6ED2052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8E762BE-1D56-4856-9C16-24EB7059C7C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4D386E1-9855-47CE-9D75-ECB52BEFEB0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4F16B6B-AD06-4009-BE64-9F4FFA7A87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16DFDA-2488-422C-876A-5550FD587963}" type="datetimeFigureOut">
              <a:rPr lang="en-US" smtClean="0"/>
              <a:t>4/16/2019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987FA5F-A5B3-4C9F-909C-344884FEB4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89AD671-1C20-4BB7-A805-B0A6F6D245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577FE5-66BD-4AE9-85A2-4E9D391A05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53856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0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EAB2116-3A60-4826-8C32-328EEC7C94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3690135-E0F3-489E-B757-C708A3B1F3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DE28331-429B-40D5-888B-15AB3DAFDF7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16DFDA-2488-422C-876A-5550FD587963}" type="datetimeFigureOut">
              <a:rPr lang="en-US" smtClean="0"/>
              <a:t>4/16/2019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6B49B11-92B1-4326-AEF1-D330B78E9F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20AF860-5B66-47EB-9520-47BC91ED80F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577FE5-66BD-4AE9-85A2-4E9D391A05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47937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jp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mailto:kathryn.sellwood@noaa.gov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69000" b="-6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9FB9E891-32A3-4AB2-9CA7-C4DA428A2294}"/>
              </a:ext>
            </a:extLst>
          </p:cNvPr>
          <p:cNvSpPr txBox="1"/>
          <p:nvPr/>
        </p:nvSpPr>
        <p:spPr>
          <a:xfrm>
            <a:off x="491301" y="3030845"/>
            <a:ext cx="11520846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>
                <a:solidFill>
                  <a:srgbClr val="7030A0"/>
                </a:solidFill>
              </a:rPr>
              <a:t>DROPSONDE BEHAVIOUR IN HIGH WIND / TURBULENCE  REGIMES</a:t>
            </a:r>
            <a:endParaRPr lang="en-US" b="1" dirty="0">
              <a:solidFill>
                <a:srgbClr val="7030A0"/>
              </a:solidFill>
            </a:endParaRPr>
          </a:p>
          <a:p>
            <a:r>
              <a:rPr lang="en-US" dirty="0"/>
              <a:t>                                                                               </a:t>
            </a:r>
            <a:r>
              <a:rPr lang="en-US" sz="2800" b="1" dirty="0"/>
              <a:t>Kathryn </a:t>
            </a:r>
            <a:r>
              <a:rPr lang="en-US" sz="2800" b="1" dirty="0" err="1"/>
              <a:t>Sellwood</a:t>
            </a:r>
            <a:endParaRPr lang="en-US" sz="2800" b="1" dirty="0"/>
          </a:p>
          <a:p>
            <a:r>
              <a:rPr lang="en-US" sz="2800" b="1" dirty="0"/>
              <a:t>                       University of Miami CIMAS and NOAA/AOML/HRD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E704D72-A135-4A5A-B12F-57A09E90881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89703" y="33783"/>
            <a:ext cx="1521619" cy="1314193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49535B1D-1CCB-4A67-B75B-FB99774CA89F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9167"/>
          <a:stretch/>
        </p:blipFill>
        <p:spPr>
          <a:xfrm>
            <a:off x="1780678" y="0"/>
            <a:ext cx="2540000" cy="1246626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E8281D2C-1B37-471B-8A78-E1E3561932D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45451" y="33783"/>
            <a:ext cx="1446549" cy="1246626"/>
          </a:xfrm>
          <a:prstGeom prst="rect">
            <a:avLst/>
          </a:prstGeom>
        </p:spPr>
      </p:pic>
      <p:pic>
        <p:nvPicPr>
          <p:cNvPr id="1026" name="Picture 2" descr="Image result for university of miami logo">
            <a:extLst>
              <a:ext uri="{FF2B5EF4-FFF2-40B4-BE49-F238E27FC236}">
                <a16:creationId xmlns:a16="http://schemas.microsoft.com/office/drawing/2014/main" id="{A6DE4149-C598-4F6C-B233-6685BDD4022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66" y="0"/>
            <a:ext cx="1438275" cy="1246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3832289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970AC827-36EE-4E8B-80AA-0990CAEFC3C6}"/>
              </a:ext>
            </a:extLst>
          </p:cNvPr>
          <p:cNvSpPr txBox="1"/>
          <p:nvPr/>
        </p:nvSpPr>
        <p:spPr>
          <a:xfrm>
            <a:off x="464939" y="251460"/>
            <a:ext cx="752366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rgbClr val="FFFF00"/>
                </a:solidFill>
              </a:rPr>
              <a:t>Temperature / Humidity Profile: Cloud Layer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4298061-6624-4934-80C4-13979CEAE15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8857" y="1101778"/>
            <a:ext cx="8914286" cy="5504762"/>
          </a:xfrm>
          <a:prstGeom prst="rect">
            <a:avLst/>
          </a:prstGeom>
        </p:spPr>
      </p:pic>
      <p:sp>
        <p:nvSpPr>
          <p:cNvPr id="6" name="Arrow: Up-Down 5">
            <a:extLst>
              <a:ext uri="{FF2B5EF4-FFF2-40B4-BE49-F238E27FC236}">
                <a16:creationId xmlns:a16="http://schemas.microsoft.com/office/drawing/2014/main" id="{8B7F8F87-8420-4935-B452-B51B2F5C3A30}"/>
              </a:ext>
            </a:extLst>
          </p:cNvPr>
          <p:cNvSpPr/>
          <p:nvPr/>
        </p:nvSpPr>
        <p:spPr>
          <a:xfrm rot="5400000">
            <a:off x="6404339" y="2228190"/>
            <a:ext cx="237477" cy="4067860"/>
          </a:xfrm>
          <a:prstGeom prst="upDown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648664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36399F3A-16E7-45DF-8958-2C3D005A1EB2}"/>
              </a:ext>
            </a:extLst>
          </p:cNvPr>
          <p:cNvSpPr txBox="1"/>
          <p:nvPr/>
        </p:nvSpPr>
        <p:spPr>
          <a:xfrm>
            <a:off x="406400" y="366623"/>
            <a:ext cx="12010980" cy="65556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rgbClr val="FFFF00"/>
                </a:solidFill>
              </a:rPr>
              <a:t>Sharp gradients and extreme values caused many good wind data flagged</a:t>
            </a:r>
          </a:p>
          <a:p>
            <a:r>
              <a:rPr lang="en-US" sz="2800" dirty="0">
                <a:solidFill>
                  <a:srgbClr val="FFFF00"/>
                </a:solidFill>
              </a:rPr>
              <a:t>by ASPEN QC procedures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bg1"/>
                </a:solidFill>
              </a:rPr>
              <a:t>No surface wind values produced without unflagging multiple data points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bg1"/>
                </a:solidFill>
              </a:rPr>
              <a:t>Difficult to determine which points to retain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bg1"/>
                </a:solidFill>
              </a:rPr>
              <a:t>Value of surface wind in </a:t>
            </a:r>
            <a:r>
              <a:rPr lang="en-US" sz="2800" dirty="0" err="1">
                <a:solidFill>
                  <a:schemeClr val="bg1"/>
                </a:solidFill>
              </a:rPr>
              <a:t>Tempdrop</a:t>
            </a:r>
            <a:r>
              <a:rPr lang="en-US" sz="2800" dirty="0">
                <a:solidFill>
                  <a:schemeClr val="bg1"/>
                </a:solidFill>
              </a:rPr>
              <a:t> message strongly dependent on the choice</a:t>
            </a:r>
          </a:p>
          <a:p>
            <a:r>
              <a:rPr lang="en-US" sz="2800" dirty="0">
                <a:solidFill>
                  <a:schemeClr val="bg1"/>
                </a:solidFill>
              </a:rPr>
              <a:t>      of observations retained and QC parameters for wind</a:t>
            </a:r>
          </a:p>
          <a:p>
            <a:endParaRPr lang="en-US" sz="2800" dirty="0">
              <a:solidFill>
                <a:schemeClr val="bg1"/>
              </a:solidFill>
            </a:endParaRPr>
          </a:p>
          <a:p>
            <a:r>
              <a:rPr lang="en-US" sz="2800" dirty="0">
                <a:solidFill>
                  <a:srgbClr val="FFFF00"/>
                </a:solidFill>
              </a:rPr>
              <a:t>Default parameters found to be too strict for the observed winds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bg1"/>
                </a:solidFill>
              </a:rPr>
              <a:t>Buddy Check slope of 1.5 m/s</a:t>
            </a:r>
            <a:r>
              <a:rPr lang="en-US" sz="2800" baseline="30000" dirty="0">
                <a:solidFill>
                  <a:schemeClr val="bg1"/>
                </a:solidFill>
              </a:rPr>
              <a:t>2 </a:t>
            </a:r>
            <a:r>
              <a:rPr lang="en-US" sz="2800" dirty="0">
                <a:solidFill>
                  <a:schemeClr val="bg1"/>
                </a:solidFill>
              </a:rPr>
              <a:t> increased to 4.5 m/s</a:t>
            </a:r>
            <a:r>
              <a:rPr lang="en-US" sz="2800" baseline="30000" dirty="0">
                <a:solidFill>
                  <a:schemeClr val="bg1"/>
                </a:solidFill>
              </a:rPr>
              <a:t>2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bg1"/>
                </a:solidFill>
              </a:rPr>
              <a:t>Default value to be increased to 10 m/s</a:t>
            </a:r>
            <a:r>
              <a:rPr lang="en-US" sz="2800" baseline="30000" dirty="0">
                <a:solidFill>
                  <a:schemeClr val="bg1"/>
                </a:solidFill>
              </a:rPr>
              <a:t>2 </a:t>
            </a:r>
            <a:r>
              <a:rPr lang="en-US" sz="2800" dirty="0">
                <a:solidFill>
                  <a:schemeClr val="bg1"/>
                </a:solidFill>
              </a:rPr>
              <a:t> for 2019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bg1"/>
                </a:solidFill>
              </a:rPr>
              <a:t>Outlier check increased from 5 to 10 std.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bg1"/>
                </a:solidFill>
              </a:rPr>
              <a:t>Larger Buddy check slope should make this unnecessary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bg1"/>
                </a:solidFill>
              </a:rPr>
              <a:t>No adjustment to vertical velocity 2.5 m/s 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800" dirty="0">
              <a:solidFill>
                <a:schemeClr val="bg1"/>
              </a:solidFill>
            </a:endParaRPr>
          </a:p>
          <a:p>
            <a:r>
              <a:rPr lang="en-US" sz="2800" dirty="0">
                <a:solidFill>
                  <a:srgbClr val="FFFF00"/>
                </a:solidFill>
              </a:rPr>
              <a:t>Move towards a uniform approach to processing extreme </a:t>
            </a:r>
            <a:r>
              <a:rPr lang="en-US" sz="2800" dirty="0" err="1">
                <a:solidFill>
                  <a:srgbClr val="FFFF00"/>
                </a:solidFill>
              </a:rPr>
              <a:t>sondes</a:t>
            </a:r>
            <a:endParaRPr lang="en-US" sz="28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679946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6B5DA67F-DEC1-42DF-A3DF-D93CEF3944F5}"/>
              </a:ext>
            </a:extLst>
          </p:cNvPr>
          <p:cNvSpPr txBox="1"/>
          <p:nvPr/>
        </p:nvSpPr>
        <p:spPr>
          <a:xfrm>
            <a:off x="162560" y="203200"/>
            <a:ext cx="1202944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rgbClr val="FFFF00"/>
                </a:solidFill>
              </a:rPr>
              <a:t>Surface Wind Speed coding may vary, depending on retained observations and QC parameters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C359F00B-4A79-4775-B142-8F65E5E25993}"/>
              </a:ext>
            </a:extLst>
          </p:cNvPr>
          <p:cNvSpPr/>
          <p:nvPr/>
        </p:nvSpPr>
        <p:spPr>
          <a:xfrm>
            <a:off x="162560" y="1569660"/>
            <a:ext cx="5933440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UZPN13 KWBC</a:t>
            </a:r>
          </a:p>
          <a:p>
            <a:r>
              <a:rPr lang="en-US" dirty="0">
                <a:solidFill>
                  <a:schemeClr val="bg1"/>
                </a:solidFill>
              </a:rPr>
              <a:t>XXAA  71088 99141 71511 05241 99965 24600 </a:t>
            </a:r>
            <a:r>
              <a:rPr lang="en-US" dirty="0">
                <a:solidFill>
                  <a:srgbClr val="FF0000"/>
                </a:solidFill>
              </a:rPr>
              <a:t>00639</a:t>
            </a:r>
            <a:r>
              <a:rPr lang="en-US" dirty="0">
                <a:solidFill>
                  <a:schemeClr val="bg1"/>
                </a:solidFill>
              </a:rPr>
              <a:t> 00813 ///// /////</a:t>
            </a:r>
          </a:p>
          <a:p>
            <a:r>
              <a:rPr lang="en-US" dirty="0">
                <a:solidFill>
                  <a:schemeClr val="bg1"/>
                </a:solidFill>
              </a:rPr>
              <a:t>92372 22400 04155 85107 19400 07148 88999 77999</a:t>
            </a:r>
          </a:p>
          <a:p>
            <a:r>
              <a:rPr lang="en-US" dirty="0">
                <a:solidFill>
                  <a:schemeClr val="bg1"/>
                </a:solidFill>
              </a:rPr>
              <a:t>31313 09608 80743</a:t>
            </a:r>
          </a:p>
          <a:p>
            <a:r>
              <a:rPr lang="en-US" dirty="0">
                <a:solidFill>
                  <a:schemeClr val="bg1"/>
                </a:solidFill>
              </a:rPr>
              <a:t>61616 AF100 WXWXA TRAIN        OB 99</a:t>
            </a:r>
          </a:p>
          <a:p>
            <a:r>
              <a:rPr lang="en-US" dirty="0">
                <a:solidFill>
                  <a:schemeClr val="bg1"/>
                </a:solidFill>
              </a:rPr>
              <a:t>62626 MBL WND 03147 AEV 33666 DLM WND 06128 965750 WL150 01654 07</a:t>
            </a:r>
          </a:p>
          <a:p>
            <a:r>
              <a:rPr lang="en-US" dirty="0">
                <a:solidFill>
                  <a:schemeClr val="bg1"/>
                </a:solidFill>
              </a:rPr>
              <a:t>6 REL 1407N15111W 074349 SPG 1402N15122W 074714 =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9D83EF09-3646-4103-95F5-CBC66DB7C095}"/>
              </a:ext>
            </a:extLst>
          </p:cNvPr>
          <p:cNvSpPr/>
          <p:nvPr/>
        </p:nvSpPr>
        <p:spPr>
          <a:xfrm>
            <a:off x="6319520" y="1569659"/>
            <a:ext cx="6096000" cy="258532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UZPN13 KWBC</a:t>
            </a:r>
          </a:p>
          <a:p>
            <a:r>
              <a:rPr lang="en-US" dirty="0">
                <a:solidFill>
                  <a:schemeClr val="bg1"/>
                </a:solidFill>
              </a:rPr>
              <a:t>XXAA  71088 99141 71511 05241 99965 24600 </a:t>
            </a:r>
            <a:r>
              <a:rPr lang="en-US" dirty="0">
                <a:solidFill>
                  <a:srgbClr val="FF0000"/>
                </a:solidFill>
              </a:rPr>
              <a:t>00640</a:t>
            </a:r>
            <a:r>
              <a:rPr lang="en-US" dirty="0">
                <a:solidFill>
                  <a:schemeClr val="bg1"/>
                </a:solidFill>
              </a:rPr>
              <a:t> 00813 ///// /////</a:t>
            </a:r>
          </a:p>
          <a:p>
            <a:r>
              <a:rPr lang="en-US" dirty="0">
                <a:solidFill>
                  <a:schemeClr val="bg1"/>
                </a:solidFill>
              </a:rPr>
              <a:t>92372 22400 04155 85107 19400 07147 88999 77999</a:t>
            </a:r>
          </a:p>
          <a:p>
            <a:r>
              <a:rPr lang="en-US" dirty="0">
                <a:solidFill>
                  <a:schemeClr val="bg1"/>
                </a:solidFill>
              </a:rPr>
              <a:t>31313 09608 80743</a:t>
            </a:r>
          </a:p>
          <a:p>
            <a:r>
              <a:rPr lang="en-US" dirty="0">
                <a:solidFill>
                  <a:schemeClr val="bg1"/>
                </a:solidFill>
              </a:rPr>
              <a:t>61616 AF100 WXWXA TRAIN        OB 99</a:t>
            </a:r>
          </a:p>
          <a:p>
            <a:r>
              <a:rPr lang="en-US" dirty="0">
                <a:solidFill>
                  <a:schemeClr val="bg1"/>
                </a:solidFill>
              </a:rPr>
              <a:t>62626 MBL WND 03148 AEV 33666 DLM WND 06128 965750 WL150 01654 07</a:t>
            </a:r>
          </a:p>
          <a:p>
            <a:r>
              <a:rPr lang="en-US" dirty="0">
                <a:solidFill>
                  <a:schemeClr val="bg1"/>
                </a:solidFill>
              </a:rPr>
              <a:t>7 REL 1407N15111W 074349 SPG 1402N15122W 074716 =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ADE5DB4-3DCE-4D16-BF33-B2D15ACF6B65}"/>
              </a:ext>
            </a:extLst>
          </p:cNvPr>
          <p:cNvSpPr/>
          <p:nvPr/>
        </p:nvSpPr>
        <p:spPr>
          <a:xfrm>
            <a:off x="3129280" y="4231287"/>
            <a:ext cx="6096000" cy="286232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UZPN13 KWBC</a:t>
            </a:r>
          </a:p>
          <a:p>
            <a:r>
              <a:rPr lang="en-US" dirty="0">
                <a:solidFill>
                  <a:schemeClr val="bg1"/>
                </a:solidFill>
              </a:rPr>
              <a:t>XXAA  71088 99141 71511 05241 99965 24600 </a:t>
            </a:r>
            <a:r>
              <a:rPr lang="en-US" dirty="0">
                <a:solidFill>
                  <a:srgbClr val="FF0000"/>
                </a:solidFill>
              </a:rPr>
              <a:t>01139</a:t>
            </a:r>
            <a:r>
              <a:rPr lang="en-US" dirty="0">
                <a:solidFill>
                  <a:schemeClr val="bg1"/>
                </a:solidFill>
              </a:rPr>
              <a:t> 00813 ///// /////</a:t>
            </a:r>
          </a:p>
          <a:p>
            <a:r>
              <a:rPr lang="en-US" dirty="0">
                <a:solidFill>
                  <a:schemeClr val="bg1"/>
                </a:solidFill>
              </a:rPr>
              <a:t>92372 22400 04155 85107 19400 07147 88999 77999</a:t>
            </a:r>
          </a:p>
          <a:p>
            <a:r>
              <a:rPr lang="en-US" dirty="0">
                <a:solidFill>
                  <a:schemeClr val="bg1"/>
                </a:solidFill>
              </a:rPr>
              <a:t>31313 09608 80743</a:t>
            </a:r>
          </a:p>
          <a:p>
            <a:r>
              <a:rPr lang="en-US" dirty="0">
                <a:solidFill>
                  <a:schemeClr val="bg1"/>
                </a:solidFill>
              </a:rPr>
              <a:t>61616 AF100 WXWXA TRAIN        OB 99</a:t>
            </a:r>
          </a:p>
          <a:p>
            <a:r>
              <a:rPr lang="en-US" dirty="0">
                <a:solidFill>
                  <a:schemeClr val="bg1"/>
                </a:solidFill>
              </a:rPr>
              <a:t>62626 MBL WND 03148 AEV 33666 DLM WND 06128 965750 WL150 01655 08</a:t>
            </a:r>
          </a:p>
          <a:p>
            <a:r>
              <a:rPr lang="en-US" dirty="0">
                <a:solidFill>
                  <a:schemeClr val="bg1"/>
                </a:solidFill>
              </a:rPr>
              <a:t>0 REL 1407N15111W 074349 SPG 1402N15122W 074715 =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482714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36399F3A-16E7-45DF-8958-2C3D005A1EB2}"/>
              </a:ext>
            </a:extLst>
          </p:cNvPr>
          <p:cNvSpPr txBox="1"/>
          <p:nvPr/>
        </p:nvSpPr>
        <p:spPr>
          <a:xfrm>
            <a:off x="460450" y="815196"/>
            <a:ext cx="11341695" cy="56938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rgbClr val="FFFF00"/>
                </a:solidFill>
              </a:rPr>
              <a:t>2019 ASPEN training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bg1"/>
                </a:solidFill>
              </a:rPr>
              <a:t>QC procedure document and </a:t>
            </a:r>
            <a:r>
              <a:rPr lang="en-US" sz="2800" dirty="0" err="1">
                <a:solidFill>
                  <a:schemeClr val="bg1"/>
                </a:solidFill>
              </a:rPr>
              <a:t>powerpoint</a:t>
            </a:r>
            <a:r>
              <a:rPr lang="en-US" sz="2800" dirty="0">
                <a:solidFill>
                  <a:schemeClr val="bg1"/>
                </a:solidFill>
              </a:rPr>
              <a:t> to be available via Google drive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bg1"/>
                </a:solidFill>
              </a:rPr>
              <a:t>Set of practice dropsondes to process prior to in-person or online training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bg1"/>
                </a:solidFill>
              </a:rPr>
              <a:t>Completion of practice </a:t>
            </a:r>
            <a:r>
              <a:rPr lang="en-US" sz="2800" dirty="0" err="1">
                <a:solidFill>
                  <a:schemeClr val="bg1"/>
                </a:solidFill>
              </a:rPr>
              <a:t>sondes</a:t>
            </a:r>
            <a:r>
              <a:rPr lang="en-US" sz="2800" dirty="0">
                <a:solidFill>
                  <a:schemeClr val="bg1"/>
                </a:solidFill>
              </a:rPr>
              <a:t> and training required for field program</a:t>
            </a:r>
          </a:p>
          <a:p>
            <a:r>
              <a:rPr lang="en-US" sz="2800" dirty="0">
                <a:solidFill>
                  <a:schemeClr val="bg1"/>
                </a:solidFill>
              </a:rPr>
              <a:t>      participation as dropsonde scientist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bg1"/>
                </a:solidFill>
              </a:rPr>
              <a:t>Will use 2019 operational version of AVAPS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bg1"/>
                </a:solidFill>
              </a:rPr>
              <a:t>Practice dropsondes should be available by end of May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bg1"/>
                </a:solidFill>
              </a:rPr>
              <a:t>Examples of problem </a:t>
            </a:r>
            <a:r>
              <a:rPr lang="en-US" sz="2800" dirty="0" err="1">
                <a:solidFill>
                  <a:schemeClr val="bg1"/>
                </a:solidFill>
              </a:rPr>
              <a:t>sondes</a:t>
            </a:r>
            <a:r>
              <a:rPr lang="en-US" sz="2800" dirty="0">
                <a:solidFill>
                  <a:schemeClr val="bg1"/>
                </a:solidFill>
              </a:rPr>
              <a:t> will be included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bg1"/>
                </a:solidFill>
              </a:rPr>
              <a:t>In person (go to meeting available) training in early June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bg1"/>
                </a:solidFill>
              </a:rPr>
              <a:t>Plan is to record training session and place on Google drive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bg1"/>
                </a:solidFill>
              </a:rPr>
              <a:t>Contact myself </a:t>
            </a:r>
            <a:r>
              <a:rPr lang="en-US" sz="2800" dirty="0">
                <a:solidFill>
                  <a:schemeClr val="bg1"/>
                </a:solidFill>
                <a:hlinkClick r:id="rId3"/>
              </a:rPr>
              <a:t>kathryn.sellwood@noaa.gov</a:t>
            </a:r>
            <a:r>
              <a:rPr lang="en-US" sz="2800" dirty="0">
                <a:solidFill>
                  <a:schemeClr val="bg1"/>
                </a:solidFill>
              </a:rPr>
              <a:t> to share Google drive folder</a:t>
            </a:r>
          </a:p>
          <a:p>
            <a:r>
              <a:rPr lang="en-US" sz="2800" dirty="0">
                <a:solidFill>
                  <a:schemeClr val="bg1"/>
                </a:solidFill>
              </a:rPr>
              <a:t>      and / or to be added to email list</a:t>
            </a:r>
          </a:p>
          <a:p>
            <a:endParaRPr lang="en-US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060571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60E833D3-E21C-45B9-A78D-90FF1D703DBC}"/>
              </a:ext>
            </a:extLst>
          </p:cNvPr>
          <p:cNvSpPr txBox="1"/>
          <p:nvPr/>
        </p:nvSpPr>
        <p:spPr>
          <a:xfrm>
            <a:off x="325120" y="274637"/>
            <a:ext cx="12029440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rgbClr val="FFFF00"/>
                </a:solidFill>
              </a:rPr>
              <a:t>FUTURE CONSIDERATIONS </a:t>
            </a:r>
          </a:p>
          <a:p>
            <a:r>
              <a:rPr lang="en-US" sz="2800" dirty="0">
                <a:solidFill>
                  <a:srgbClr val="FFFF00"/>
                </a:solidFill>
              </a:rPr>
              <a:t>-    </a:t>
            </a:r>
            <a:r>
              <a:rPr lang="en-US" sz="2800" dirty="0">
                <a:solidFill>
                  <a:schemeClr val="bg1"/>
                </a:solidFill>
              </a:rPr>
              <a:t>Move to BUFR format may produce more extreme observations</a:t>
            </a:r>
          </a:p>
          <a:p>
            <a:pPr marL="457200" indent="-457200">
              <a:buFontTx/>
              <a:buChar char="-"/>
            </a:pPr>
            <a:r>
              <a:rPr lang="en-US" sz="2800" dirty="0" err="1">
                <a:solidFill>
                  <a:schemeClr val="bg1"/>
                </a:solidFill>
              </a:rPr>
              <a:t>Tempdrop</a:t>
            </a:r>
            <a:r>
              <a:rPr lang="en-US" sz="2800" dirty="0">
                <a:solidFill>
                  <a:schemeClr val="bg1"/>
                </a:solidFill>
              </a:rPr>
              <a:t> constrains significant levels</a:t>
            </a:r>
          </a:p>
          <a:p>
            <a:pPr marL="457200" indent="-457200">
              <a:buFontTx/>
              <a:buChar char="-"/>
            </a:pPr>
            <a:r>
              <a:rPr lang="en-US" sz="2800" dirty="0">
                <a:solidFill>
                  <a:schemeClr val="bg1"/>
                </a:solidFill>
              </a:rPr>
              <a:t>How can we avoid sending bad data in BUFR?</a:t>
            </a:r>
          </a:p>
          <a:p>
            <a:pPr marL="457200" indent="-457200">
              <a:buFontTx/>
              <a:buChar char="-"/>
            </a:pPr>
            <a:r>
              <a:rPr lang="en-US" sz="2800" dirty="0">
                <a:solidFill>
                  <a:schemeClr val="bg1"/>
                </a:solidFill>
              </a:rPr>
              <a:t>Should we thin BUFR data?</a:t>
            </a:r>
          </a:p>
          <a:p>
            <a:pPr marL="457200" indent="-457200">
              <a:buFontTx/>
              <a:buChar char="-"/>
            </a:pPr>
            <a:r>
              <a:rPr lang="en-US" sz="2800" dirty="0">
                <a:solidFill>
                  <a:schemeClr val="bg1"/>
                </a:solidFill>
              </a:rPr>
              <a:t>How to thin?</a:t>
            </a:r>
          </a:p>
          <a:p>
            <a:pPr marL="457200" indent="-457200">
              <a:buFontTx/>
              <a:buChar char="-"/>
            </a:pPr>
            <a:r>
              <a:rPr lang="en-US" sz="2800" dirty="0">
                <a:solidFill>
                  <a:schemeClr val="bg1"/>
                </a:solidFill>
              </a:rPr>
              <a:t>OSE experiments </a:t>
            </a:r>
            <a:r>
              <a:rPr lang="en-US" sz="2800">
                <a:solidFill>
                  <a:schemeClr val="bg1"/>
                </a:solidFill>
              </a:rPr>
              <a:t>in process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CC640E0C-284A-4537-8743-3EB12A27997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2064" y="2239963"/>
            <a:ext cx="6429375" cy="4343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09011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9596D88B-835E-4B36-B4FE-E474C050854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29748700"/>
              </p:ext>
            </p:extLst>
          </p:nvPr>
        </p:nvGraphicFramePr>
        <p:xfrm>
          <a:off x="524931" y="3010118"/>
          <a:ext cx="11142138" cy="2374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22400">
                  <a:extLst>
                    <a:ext uri="{9D8B030D-6E8A-4147-A177-3AD203B41FA5}">
                      <a16:colId xmlns:a16="http://schemas.microsoft.com/office/drawing/2014/main" val="1384889197"/>
                    </a:ext>
                  </a:extLst>
                </a:gridCol>
                <a:gridCol w="1794934">
                  <a:extLst>
                    <a:ext uri="{9D8B030D-6E8A-4147-A177-3AD203B41FA5}">
                      <a16:colId xmlns:a16="http://schemas.microsoft.com/office/drawing/2014/main" val="441923742"/>
                    </a:ext>
                  </a:extLst>
                </a:gridCol>
                <a:gridCol w="2099733">
                  <a:extLst>
                    <a:ext uri="{9D8B030D-6E8A-4147-A177-3AD203B41FA5}">
                      <a16:colId xmlns:a16="http://schemas.microsoft.com/office/drawing/2014/main" val="2469121405"/>
                    </a:ext>
                  </a:extLst>
                </a:gridCol>
                <a:gridCol w="2692400">
                  <a:extLst>
                    <a:ext uri="{9D8B030D-6E8A-4147-A177-3AD203B41FA5}">
                      <a16:colId xmlns:a16="http://schemas.microsoft.com/office/drawing/2014/main" val="3980927636"/>
                    </a:ext>
                  </a:extLst>
                </a:gridCol>
                <a:gridCol w="1275648">
                  <a:extLst>
                    <a:ext uri="{9D8B030D-6E8A-4147-A177-3AD203B41FA5}">
                      <a16:colId xmlns:a16="http://schemas.microsoft.com/office/drawing/2014/main" val="1335764081"/>
                    </a:ext>
                  </a:extLst>
                </a:gridCol>
                <a:gridCol w="1857023">
                  <a:extLst>
                    <a:ext uri="{9D8B030D-6E8A-4147-A177-3AD203B41FA5}">
                      <a16:colId xmlns:a16="http://schemas.microsoft.com/office/drawing/2014/main" val="3924032969"/>
                    </a:ext>
                  </a:extLst>
                </a:gridCol>
              </a:tblGrid>
              <a:tr h="593670">
                <a:tc>
                  <a:txBody>
                    <a:bodyPr/>
                    <a:lstStyle/>
                    <a:p>
                      <a:r>
                        <a:rPr lang="en-US" dirty="0"/>
                        <a:t>STORM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TOTAL SONDES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UPDRAFT &gt; 10 m/s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 DOWNDRAFT &lt; -10 m/s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UPSONDES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 WINDS &gt; 100kts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37636052"/>
                  </a:ext>
                </a:extLst>
              </a:tr>
              <a:tr h="593670">
                <a:tc>
                  <a:txBody>
                    <a:bodyPr/>
                    <a:lstStyle/>
                    <a:p>
                      <a:r>
                        <a:rPr lang="en-US" dirty="0"/>
                        <a:t>LANE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135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50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08592645"/>
                  </a:ext>
                </a:extLst>
              </a:tr>
              <a:tr h="593670">
                <a:tc>
                  <a:txBody>
                    <a:bodyPr/>
                    <a:lstStyle/>
                    <a:p>
                      <a:r>
                        <a:rPr lang="en-US" dirty="0"/>
                        <a:t>FLORENCE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118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886731"/>
                  </a:ext>
                </a:extLst>
              </a:tr>
              <a:tr h="593670">
                <a:tc>
                  <a:txBody>
                    <a:bodyPr/>
                    <a:lstStyle/>
                    <a:p>
                      <a:r>
                        <a:rPr lang="en-US" dirty="0"/>
                        <a:t>MICHAEL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163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42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61031256"/>
                  </a:ext>
                </a:extLst>
              </a:tr>
            </a:tbl>
          </a:graphicData>
        </a:graphic>
      </p:graphicFrame>
      <p:sp>
        <p:nvSpPr>
          <p:cNvPr id="2" name="TextBox 1">
            <a:extLst>
              <a:ext uri="{FF2B5EF4-FFF2-40B4-BE49-F238E27FC236}">
                <a16:creationId xmlns:a16="http://schemas.microsoft.com/office/drawing/2014/main" id="{D01032C4-536B-4489-8ED1-B9846288369B}"/>
              </a:ext>
            </a:extLst>
          </p:cNvPr>
          <p:cNvSpPr txBox="1"/>
          <p:nvPr/>
        </p:nvSpPr>
        <p:spPr>
          <a:xfrm>
            <a:off x="325120" y="548640"/>
            <a:ext cx="8374729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rgbClr val="FFFF00"/>
                </a:solidFill>
              </a:rPr>
              <a:t>2018: NOAA AIRCRAFT SAMPLED 3 MAJOR HURRICANES</a:t>
            </a:r>
          </a:p>
          <a:p>
            <a:r>
              <a:rPr lang="en-US" sz="2800" dirty="0">
                <a:solidFill>
                  <a:schemeClr val="bg1"/>
                </a:solidFill>
              </a:rPr>
              <a:t>           Florence in the tropical Atlantic Sept. 8-12</a:t>
            </a:r>
          </a:p>
          <a:p>
            <a:r>
              <a:rPr lang="en-US" sz="2800" dirty="0">
                <a:solidFill>
                  <a:schemeClr val="bg1"/>
                </a:solidFill>
              </a:rPr>
              <a:t>           Michael in the Gulf of Mexico Oct 8-10</a:t>
            </a:r>
          </a:p>
          <a:p>
            <a:r>
              <a:rPr lang="en-US" sz="2800" dirty="0">
                <a:solidFill>
                  <a:schemeClr val="bg1"/>
                </a:solidFill>
              </a:rPr>
              <a:t>           Lane in the Central Pacific Aug. 19-22</a:t>
            </a:r>
          </a:p>
        </p:txBody>
      </p:sp>
    </p:spTree>
    <p:extLst>
      <p:ext uri="{BB962C8B-B14F-4D97-AF65-F5344CB8AC3E}">
        <p14:creationId xmlns:p14="http://schemas.microsoft.com/office/powerpoint/2010/main" val="27353114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0297EB8D-2A9E-4907-9E44-480E687460E7}"/>
              </a:ext>
            </a:extLst>
          </p:cNvPr>
          <p:cNvSpPr txBox="1"/>
          <p:nvPr/>
        </p:nvSpPr>
        <p:spPr>
          <a:xfrm>
            <a:off x="1134224" y="0"/>
            <a:ext cx="8902950" cy="68634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FF00"/>
                </a:solidFill>
              </a:rPr>
              <a:t>“</a:t>
            </a:r>
            <a:r>
              <a:rPr lang="en-US" sz="2000" dirty="0">
                <a:solidFill>
                  <a:srgbClr val="FFFF00"/>
                </a:solidFill>
              </a:rPr>
              <a:t>UPSONDES”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/>
                </a:solidFill>
              </a:rPr>
              <a:t>Vertical velocities great enough to propel dropsonde upward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/>
                </a:solidFill>
              </a:rPr>
              <a:t>Associated with eyewall region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/>
                </a:solidFill>
              </a:rPr>
              <a:t>Major updraft above the boundary layer ~ 1500m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/>
                </a:solidFill>
              </a:rPr>
              <a:t>Large vertical wind speeds throughout the boundary layer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/>
                </a:solidFill>
              </a:rPr>
              <a:t>Very strong horizontal winds from below updraft to surface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/>
                </a:solidFill>
              </a:rPr>
              <a:t>Radially fluctuating motion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>
              <a:solidFill>
                <a:srgbClr val="FFFF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FFFF00"/>
                </a:solidFill>
              </a:rPr>
              <a:t>SONDES WITH BOTH LARGE UPDRAFTS AND DOWNDRAFTS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/>
                </a:solidFill>
              </a:rPr>
              <a:t>Also in eyewall region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/>
                </a:solidFill>
              </a:rPr>
              <a:t>Far more common than </a:t>
            </a:r>
            <a:r>
              <a:rPr lang="en-US" sz="2000" dirty="0" err="1">
                <a:solidFill>
                  <a:schemeClr val="bg1"/>
                </a:solidFill>
              </a:rPr>
              <a:t>upsondes</a:t>
            </a:r>
            <a:endParaRPr lang="en-US" sz="2000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/>
                </a:solidFill>
              </a:rPr>
              <a:t>Large updraft above boundary layer + Large downdraft closer to surface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/>
                </a:solidFill>
              </a:rPr>
              <a:t>Wind maxima  near level of both upward and downward vertical velocity maxima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/>
                </a:solidFill>
              </a:rPr>
              <a:t>Strong horizontal winds to surface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/>
                </a:solidFill>
              </a:rPr>
              <a:t>Little radial motion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>
              <a:solidFill>
                <a:srgbClr val="FFFF00"/>
              </a:solidFill>
            </a:endParaRPr>
          </a:p>
          <a:p>
            <a:r>
              <a:rPr lang="en-US" sz="2000" dirty="0">
                <a:solidFill>
                  <a:srgbClr val="FFFF00"/>
                </a:solidFill>
              </a:rPr>
              <a:t>SONDES WITH LARGE DOWNDRAFTS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/>
                </a:solidFill>
              </a:rPr>
              <a:t>Flagged as possible fast fall ( may cause ASPEN to crash unexpectedly)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/>
                </a:solidFill>
              </a:rPr>
              <a:t>Eyewall slightly  outside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/>
                </a:solidFill>
              </a:rPr>
              <a:t>Moist cool layer (probable cloud)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/>
                </a:solidFill>
              </a:rPr>
              <a:t>Strong horizontal winds below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/>
                </a:solidFill>
              </a:rPr>
              <a:t>Radially fluctuating motion</a:t>
            </a:r>
          </a:p>
        </p:txBody>
      </p:sp>
    </p:spTree>
    <p:extLst>
      <p:ext uri="{BB962C8B-B14F-4D97-AF65-F5344CB8AC3E}">
        <p14:creationId xmlns:p14="http://schemas.microsoft.com/office/powerpoint/2010/main" val="33238010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39C4CEB2-1038-42E5-8E51-651F235E3729}"/>
              </a:ext>
            </a:extLst>
          </p:cNvPr>
          <p:cNvSpPr txBox="1"/>
          <p:nvPr/>
        </p:nvSpPr>
        <p:spPr>
          <a:xfrm>
            <a:off x="355600" y="441144"/>
            <a:ext cx="1057656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rgbClr val="FFFF00"/>
                </a:solidFill>
              </a:rPr>
              <a:t>21 m/s updraft observed in Hurricane Lane 08/21 5:21Z</a:t>
            </a:r>
          </a:p>
          <a:p>
            <a:r>
              <a:rPr lang="en-US" sz="3600" dirty="0">
                <a:solidFill>
                  <a:srgbClr val="FFFF00"/>
                </a:solidFill>
              </a:rPr>
              <a:t>Upward </a:t>
            </a:r>
            <a:r>
              <a:rPr lang="en-US" sz="3600" dirty="0" err="1">
                <a:solidFill>
                  <a:srgbClr val="FFFF00"/>
                </a:solidFill>
              </a:rPr>
              <a:t>sonde</a:t>
            </a:r>
            <a:r>
              <a:rPr lang="en-US" sz="3600" dirty="0">
                <a:solidFill>
                  <a:srgbClr val="FFFF00"/>
                </a:solidFill>
              </a:rPr>
              <a:t> motion for &gt; 1 minute (800-1500m)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F9541FC-860D-49AD-9F9C-3BD208C40D41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217" y="1855128"/>
            <a:ext cx="5824952" cy="4810667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34ED0BFA-BBE5-48D2-B5E6-7142E2516FC4}"/>
              </a:ext>
            </a:extLst>
          </p:cNvPr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61832" y="1900830"/>
            <a:ext cx="5824952" cy="4810667"/>
          </a:xfrm>
          <a:prstGeom prst="rect">
            <a:avLst/>
          </a:prstGeom>
        </p:spPr>
      </p:pic>
      <p:sp>
        <p:nvSpPr>
          <p:cNvPr id="7" name="Arrow: Up 6">
            <a:extLst>
              <a:ext uri="{FF2B5EF4-FFF2-40B4-BE49-F238E27FC236}">
                <a16:creationId xmlns:a16="http://schemas.microsoft.com/office/drawing/2014/main" id="{2A803F84-F619-4841-8702-17E270D79D48}"/>
              </a:ext>
            </a:extLst>
          </p:cNvPr>
          <p:cNvSpPr/>
          <p:nvPr/>
        </p:nvSpPr>
        <p:spPr>
          <a:xfrm rot="2874960">
            <a:off x="10863189" y="3685651"/>
            <a:ext cx="428035" cy="935236"/>
          </a:xfrm>
          <a:prstGeom prst="up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Arrow: Up 7">
            <a:extLst>
              <a:ext uri="{FF2B5EF4-FFF2-40B4-BE49-F238E27FC236}">
                <a16:creationId xmlns:a16="http://schemas.microsoft.com/office/drawing/2014/main" id="{DE6F070B-D572-4D2C-BE85-E557DFAED8F4}"/>
              </a:ext>
            </a:extLst>
          </p:cNvPr>
          <p:cNvSpPr/>
          <p:nvPr/>
        </p:nvSpPr>
        <p:spPr>
          <a:xfrm>
            <a:off x="3456723" y="4260462"/>
            <a:ext cx="404078" cy="730099"/>
          </a:xfrm>
          <a:prstGeom prst="up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995D381-0216-4C12-B226-6BDAD177865F}"/>
              </a:ext>
            </a:extLst>
          </p:cNvPr>
          <p:cNvSpPr txBox="1"/>
          <p:nvPr/>
        </p:nvSpPr>
        <p:spPr>
          <a:xfrm>
            <a:off x="2153920" y="6216801"/>
            <a:ext cx="2269211" cy="4001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000" b="1" dirty="0"/>
              <a:t>Pressure / Altitude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F97E8B3-8195-46F1-AE58-27D636169E05}"/>
              </a:ext>
            </a:extLst>
          </p:cNvPr>
          <p:cNvSpPr txBox="1"/>
          <p:nvPr/>
        </p:nvSpPr>
        <p:spPr>
          <a:xfrm>
            <a:off x="8294297" y="6311386"/>
            <a:ext cx="2292422" cy="4001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000" b="1" dirty="0"/>
              <a:t>Vertical wind Speed</a:t>
            </a:r>
          </a:p>
        </p:txBody>
      </p:sp>
    </p:spTree>
    <p:extLst>
      <p:ext uri="{BB962C8B-B14F-4D97-AF65-F5344CB8AC3E}">
        <p14:creationId xmlns:p14="http://schemas.microsoft.com/office/powerpoint/2010/main" val="7598035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C8BC877E-9B7B-4CBA-B35C-95AC70BFBA6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954107"/>
            <a:ext cx="5198409" cy="5504762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9D800A41-ED78-4F4D-BE67-46D3EFC332C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72807" y="954107"/>
            <a:ext cx="5161993" cy="5504762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1D19EFBA-2763-4C04-A25B-281191297C7D}"/>
              </a:ext>
            </a:extLst>
          </p:cNvPr>
          <p:cNvSpPr txBox="1"/>
          <p:nvPr/>
        </p:nvSpPr>
        <p:spPr>
          <a:xfrm>
            <a:off x="457200" y="137521"/>
            <a:ext cx="1047718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rgbClr val="FFFF00"/>
                </a:solidFill>
              </a:rPr>
              <a:t>Updraft region: </a:t>
            </a:r>
          </a:p>
        </p:txBody>
      </p:sp>
      <p:sp>
        <p:nvSpPr>
          <p:cNvPr id="7" name="Arrow: Up 6">
            <a:extLst>
              <a:ext uri="{FF2B5EF4-FFF2-40B4-BE49-F238E27FC236}">
                <a16:creationId xmlns:a16="http://schemas.microsoft.com/office/drawing/2014/main" id="{7203D6DF-B4F5-4C04-A555-BD79FC3C38FC}"/>
              </a:ext>
            </a:extLst>
          </p:cNvPr>
          <p:cNvSpPr/>
          <p:nvPr/>
        </p:nvSpPr>
        <p:spPr>
          <a:xfrm rot="5776241">
            <a:off x="7134001" y="1224348"/>
            <a:ext cx="404078" cy="3613006"/>
          </a:xfrm>
          <a:prstGeom prst="up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BE94C59-54F2-4D23-8AE7-D04B7FDB6817}"/>
              </a:ext>
            </a:extLst>
          </p:cNvPr>
          <p:cNvSpPr txBox="1"/>
          <p:nvPr/>
        </p:nvSpPr>
        <p:spPr>
          <a:xfrm>
            <a:off x="2194560" y="6058759"/>
            <a:ext cx="2292422" cy="4001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000" b="1" dirty="0"/>
              <a:t>Vertical wind Speed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CFD7E99-49FA-4036-96E9-9B0E493C6EEA}"/>
              </a:ext>
            </a:extLst>
          </p:cNvPr>
          <p:cNvSpPr txBox="1"/>
          <p:nvPr/>
        </p:nvSpPr>
        <p:spPr>
          <a:xfrm>
            <a:off x="7569200" y="6058759"/>
            <a:ext cx="3788922" cy="4001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000" b="1" dirty="0"/>
              <a:t>Horizontal wind Speed / Direction</a:t>
            </a:r>
          </a:p>
        </p:txBody>
      </p:sp>
    </p:spTree>
    <p:extLst>
      <p:ext uri="{BB962C8B-B14F-4D97-AF65-F5344CB8AC3E}">
        <p14:creationId xmlns:p14="http://schemas.microsoft.com/office/powerpoint/2010/main" val="428270543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25CAEA56-99CD-4F16-B0B6-58DF5AB9C97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802" y="960362"/>
            <a:ext cx="6417426" cy="5504762"/>
          </a:xfrm>
          <a:prstGeom prst="rect">
            <a:avLst/>
          </a:prstGeom>
        </p:spPr>
      </p:pic>
      <p:sp>
        <p:nvSpPr>
          <p:cNvPr id="4" name="Arrow: Up 3">
            <a:extLst>
              <a:ext uri="{FF2B5EF4-FFF2-40B4-BE49-F238E27FC236}">
                <a16:creationId xmlns:a16="http://schemas.microsoft.com/office/drawing/2014/main" id="{23707985-8CFD-422A-A86F-1B71CFEED9DB}"/>
              </a:ext>
            </a:extLst>
          </p:cNvPr>
          <p:cNvSpPr/>
          <p:nvPr/>
        </p:nvSpPr>
        <p:spPr>
          <a:xfrm rot="10800000">
            <a:off x="10689481" y="3712743"/>
            <a:ext cx="404078" cy="2073836"/>
          </a:xfrm>
          <a:prstGeom prst="up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ECC88FF-850B-4DC2-8DD6-76104E8A0AEC}"/>
              </a:ext>
            </a:extLst>
          </p:cNvPr>
          <p:cNvSpPr txBox="1"/>
          <p:nvPr/>
        </p:nvSpPr>
        <p:spPr>
          <a:xfrm>
            <a:off x="251830" y="1498354"/>
            <a:ext cx="4399409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rgbClr val="FFFF00"/>
                </a:solidFill>
              </a:rPr>
              <a:t>High winds extend to surface</a:t>
            </a:r>
          </a:p>
          <a:p>
            <a:r>
              <a:rPr lang="en-US" sz="2800" dirty="0">
                <a:solidFill>
                  <a:srgbClr val="FFFF00"/>
                </a:solidFill>
              </a:rPr>
              <a:t>Radial wind fluctuations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5636061-8452-4EF1-B847-C85FFAE784EE}"/>
              </a:ext>
            </a:extLst>
          </p:cNvPr>
          <p:cNvSpPr txBox="1"/>
          <p:nvPr/>
        </p:nvSpPr>
        <p:spPr>
          <a:xfrm>
            <a:off x="6900559" y="6065014"/>
            <a:ext cx="3788922" cy="4001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000" b="1" dirty="0"/>
              <a:t>Horizontal wind Speed / Direction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4458E0C-09A5-468F-A780-0917195962A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0719" y="2633432"/>
            <a:ext cx="3703510" cy="37644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999915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C76849D0-AF03-43A6-AF19-C4AF003D7396}"/>
              </a:ext>
            </a:extLst>
          </p:cNvPr>
          <p:cNvSpPr txBox="1"/>
          <p:nvPr/>
        </p:nvSpPr>
        <p:spPr>
          <a:xfrm>
            <a:off x="417979" y="190500"/>
            <a:ext cx="10637207" cy="13542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rgbClr val="FFFF00"/>
                </a:solidFill>
              </a:rPr>
              <a:t>14m/s Updraft above boundary layer - local wind max below</a:t>
            </a:r>
          </a:p>
          <a:p>
            <a:r>
              <a:rPr lang="en-US" sz="3200" dirty="0">
                <a:solidFill>
                  <a:srgbClr val="FFFF00"/>
                </a:solidFill>
              </a:rPr>
              <a:t>5m/s Downdraft within boundary layer - local wind max above</a:t>
            </a:r>
          </a:p>
          <a:p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FA8A8AE-D2B0-4B37-BD9F-68962CC4EF5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101" y="1343188"/>
            <a:ext cx="5542993" cy="478122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DAFAFDA7-93C5-4767-A833-ED875E30AD17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704"/>
          <a:stretch/>
        </p:blipFill>
        <p:spPr>
          <a:xfrm>
            <a:off x="6229908" y="1343188"/>
            <a:ext cx="5447743" cy="4781224"/>
          </a:xfrm>
          <a:prstGeom prst="rect">
            <a:avLst/>
          </a:prstGeom>
        </p:spPr>
      </p:pic>
      <p:sp>
        <p:nvSpPr>
          <p:cNvPr id="9" name="Arrow: Up-Down 8">
            <a:extLst>
              <a:ext uri="{FF2B5EF4-FFF2-40B4-BE49-F238E27FC236}">
                <a16:creationId xmlns:a16="http://schemas.microsoft.com/office/drawing/2014/main" id="{E4ABBF33-3D71-42A6-A906-F3D562F0DA6A}"/>
              </a:ext>
            </a:extLst>
          </p:cNvPr>
          <p:cNvSpPr/>
          <p:nvPr/>
        </p:nvSpPr>
        <p:spPr>
          <a:xfrm rot="3988205">
            <a:off x="3071857" y="1699870"/>
            <a:ext cx="237477" cy="4067860"/>
          </a:xfrm>
          <a:prstGeom prst="upDown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Circle: Hollow 9">
            <a:extLst>
              <a:ext uri="{FF2B5EF4-FFF2-40B4-BE49-F238E27FC236}">
                <a16:creationId xmlns:a16="http://schemas.microsoft.com/office/drawing/2014/main" id="{35977F21-74C6-4815-B543-70067A50E755}"/>
              </a:ext>
            </a:extLst>
          </p:cNvPr>
          <p:cNvSpPr/>
          <p:nvPr/>
        </p:nvSpPr>
        <p:spPr>
          <a:xfrm>
            <a:off x="10000697" y="2933700"/>
            <a:ext cx="838477" cy="800100"/>
          </a:xfrm>
          <a:prstGeom prst="donut">
            <a:avLst>
              <a:gd name="adj" fmla="val 1903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2" name="Circle: Hollow 11">
            <a:extLst>
              <a:ext uri="{FF2B5EF4-FFF2-40B4-BE49-F238E27FC236}">
                <a16:creationId xmlns:a16="http://schemas.microsoft.com/office/drawing/2014/main" id="{394F8B53-9EF8-41A9-BC88-CC95003AEDDE}"/>
              </a:ext>
            </a:extLst>
          </p:cNvPr>
          <p:cNvSpPr/>
          <p:nvPr/>
        </p:nvSpPr>
        <p:spPr>
          <a:xfrm>
            <a:off x="10839174" y="3854568"/>
            <a:ext cx="838477" cy="800100"/>
          </a:xfrm>
          <a:prstGeom prst="donut">
            <a:avLst>
              <a:gd name="adj" fmla="val 1903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6FB0820-41D7-437E-B7BA-6D9952319FEB}"/>
              </a:ext>
            </a:extLst>
          </p:cNvPr>
          <p:cNvSpPr txBox="1"/>
          <p:nvPr/>
        </p:nvSpPr>
        <p:spPr>
          <a:xfrm>
            <a:off x="7469490" y="5643541"/>
            <a:ext cx="3788922" cy="4001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000" b="1" dirty="0"/>
              <a:t>Horizontal wind Speed / Direction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A28D7C7-A3AE-438B-A5B7-CA1A282AF5B0}"/>
              </a:ext>
            </a:extLst>
          </p:cNvPr>
          <p:cNvSpPr txBox="1"/>
          <p:nvPr/>
        </p:nvSpPr>
        <p:spPr>
          <a:xfrm>
            <a:off x="2171484" y="5724302"/>
            <a:ext cx="2292422" cy="4001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000" b="1" dirty="0"/>
              <a:t>Vertical wind Speed</a:t>
            </a:r>
          </a:p>
        </p:txBody>
      </p:sp>
    </p:spTree>
    <p:extLst>
      <p:ext uri="{BB962C8B-B14F-4D97-AF65-F5344CB8AC3E}">
        <p14:creationId xmlns:p14="http://schemas.microsoft.com/office/powerpoint/2010/main" val="368721758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24B9E43B-5B52-4AD4-9A15-21D712A4558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54946" y="713493"/>
            <a:ext cx="5737303" cy="5504762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34A5A2AE-BE3F-4B65-BEDA-7373C9E0E7B8}"/>
              </a:ext>
            </a:extLst>
          </p:cNvPr>
          <p:cNvSpPr txBox="1"/>
          <p:nvPr/>
        </p:nvSpPr>
        <p:spPr>
          <a:xfrm>
            <a:off x="299258" y="1338457"/>
            <a:ext cx="4481163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rgbClr val="FFFF00"/>
                </a:solidFill>
              </a:rPr>
              <a:t>High winds extend to surface </a:t>
            </a:r>
          </a:p>
          <a:p>
            <a:r>
              <a:rPr lang="en-US" sz="2800" dirty="0">
                <a:solidFill>
                  <a:srgbClr val="FFFF00"/>
                </a:solidFill>
              </a:rPr>
              <a:t>Less radial fluctuation  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72C4A73-2677-4B36-9DE6-CD45CA5CF5BB}"/>
              </a:ext>
            </a:extLst>
          </p:cNvPr>
          <p:cNvSpPr txBox="1"/>
          <p:nvPr/>
        </p:nvSpPr>
        <p:spPr>
          <a:xfrm>
            <a:off x="6904099" y="5744397"/>
            <a:ext cx="3788922" cy="4001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000" b="1" dirty="0"/>
              <a:t>Horizontal wind Speed / Direction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143F488-6DFC-44E4-B3C2-FCA081B955C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1438" y="2858469"/>
            <a:ext cx="3558723" cy="34139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771040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4F43AFF3-1AB3-4DDE-A271-38A0EAD70EA8}"/>
              </a:ext>
            </a:extLst>
          </p:cNvPr>
          <p:cNvSpPr txBox="1"/>
          <p:nvPr/>
        </p:nvSpPr>
        <p:spPr>
          <a:xfrm>
            <a:off x="464939" y="251460"/>
            <a:ext cx="9917587" cy="13542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rgbClr val="FFFF00"/>
                </a:solidFill>
              </a:rPr>
              <a:t>Wind Profile:</a:t>
            </a:r>
          </a:p>
          <a:p>
            <a:r>
              <a:rPr lang="en-US" sz="3200" dirty="0">
                <a:solidFill>
                  <a:srgbClr val="FFFF00"/>
                </a:solidFill>
              </a:rPr>
              <a:t>15m/s downdraft + multiple downward vertical wind gusts</a:t>
            </a:r>
          </a:p>
          <a:p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561D15C-9ADB-4B15-86D9-F2BEC1250EB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419" y="1353238"/>
            <a:ext cx="5427861" cy="5504762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B71C63B3-068B-4969-B683-7D3DA45B936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44484" y="1353238"/>
            <a:ext cx="5382577" cy="5504762"/>
          </a:xfrm>
          <a:prstGeom prst="rect">
            <a:avLst/>
          </a:prstGeom>
        </p:spPr>
      </p:pic>
      <p:sp>
        <p:nvSpPr>
          <p:cNvPr id="7" name="Arrow: Up 6">
            <a:extLst>
              <a:ext uri="{FF2B5EF4-FFF2-40B4-BE49-F238E27FC236}">
                <a16:creationId xmlns:a16="http://schemas.microsoft.com/office/drawing/2014/main" id="{59F118FB-A03E-4753-9FD8-F72A525197AB}"/>
              </a:ext>
            </a:extLst>
          </p:cNvPr>
          <p:cNvSpPr/>
          <p:nvPr/>
        </p:nvSpPr>
        <p:spPr>
          <a:xfrm rot="5400000">
            <a:off x="10168508" y="5037144"/>
            <a:ext cx="428035" cy="935236"/>
          </a:xfrm>
          <a:prstGeom prst="up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8EEAA06-4533-4331-B5DE-C50F25A6D7E8}"/>
              </a:ext>
            </a:extLst>
          </p:cNvPr>
          <p:cNvSpPr txBox="1"/>
          <p:nvPr/>
        </p:nvSpPr>
        <p:spPr>
          <a:xfrm>
            <a:off x="7426960" y="6420448"/>
            <a:ext cx="3788922" cy="4001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000" b="1" dirty="0"/>
              <a:t>Horizontal wind Speed / Direction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4DD8047-D471-41B9-A6D5-8AC8D97C4034}"/>
              </a:ext>
            </a:extLst>
          </p:cNvPr>
          <p:cNvSpPr txBox="1"/>
          <p:nvPr/>
        </p:nvSpPr>
        <p:spPr>
          <a:xfrm>
            <a:off x="2015417" y="6457890"/>
            <a:ext cx="2292422" cy="4001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000" b="1" dirty="0"/>
              <a:t>Vertical wind Speed</a:t>
            </a:r>
          </a:p>
        </p:txBody>
      </p:sp>
    </p:spTree>
    <p:extLst>
      <p:ext uri="{BB962C8B-B14F-4D97-AF65-F5344CB8AC3E}">
        <p14:creationId xmlns:p14="http://schemas.microsoft.com/office/powerpoint/2010/main" val="212463628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471</TotalTime>
  <Words>848</Words>
  <Application>Microsoft Office PowerPoint</Application>
  <PresentationFormat>Widescreen</PresentationFormat>
  <Paragraphs>143</Paragraphs>
  <Slides>14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8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Sellwood, Kathryn Julie</dc:creator>
  <cp:lastModifiedBy>Sellwood, Kathryn Julie</cp:lastModifiedBy>
  <cp:revision>45</cp:revision>
  <dcterms:created xsi:type="dcterms:W3CDTF">2019-04-13T23:48:48Z</dcterms:created>
  <dcterms:modified xsi:type="dcterms:W3CDTF">2019-04-16T19:24:33Z</dcterms:modified>
</cp:coreProperties>
</file>