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4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72" r:id="rId15"/>
    <p:sldId id="270" r:id="rId16"/>
    <p:sldId id="271" r:id="rId17"/>
    <p:sldId id="273" r:id="rId18"/>
    <p:sldId id="277" r:id="rId19"/>
    <p:sldId id="274" r:id="rId20"/>
    <p:sldId id="275" r:id="rId21"/>
    <p:sldId id="276" r:id="rId22"/>
    <p:sldId id="279" r:id="rId23"/>
    <p:sldId id="278" r:id="rId24"/>
    <p:sldId id="285" r:id="rId25"/>
    <p:sldId id="288" r:id="rId26"/>
    <p:sldId id="280" r:id="rId27"/>
    <p:sldId id="283" r:id="rId28"/>
    <p:sldId id="284" r:id="rId29"/>
    <p:sldId id="286" r:id="rId30"/>
    <p:sldId id="287" r:id="rId31"/>
    <p:sldId id="289" r:id="rId32"/>
    <p:sldId id="290" r:id="rId33"/>
    <p:sldId id="294" r:id="rId34"/>
    <p:sldId id="292" r:id="rId35"/>
    <p:sldId id="293" r:id="rId36"/>
    <p:sldId id="295" r:id="rId37"/>
    <p:sldId id="296" r:id="rId38"/>
    <p:sldId id="297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592" autoAdjust="0"/>
  </p:normalViewPr>
  <p:slideViewPr>
    <p:cSldViewPr snapToGrid="0" snapToObjects="1">
      <p:cViewPr varScale="1">
        <p:scale>
          <a:sx n="93" d="100"/>
          <a:sy n="93" d="100"/>
        </p:scale>
        <p:origin x="-18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notesMaster" Target="notesMasters/notes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621369-B650-6742-80F5-883F5A075B18}" type="datetimeFigureOut">
              <a:rPr lang="en-US" smtClean="0"/>
              <a:t>2/23/18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C8884-7096-BD40-A240-D9CD857B8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940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108941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82ABC-CB32-DF41-99AA-66196D527B8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4440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82ABC-CB32-DF41-99AA-66196D527B8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4440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82ABC-CB32-DF41-99AA-66196D527B8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4440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82ABC-CB32-DF41-99AA-66196D527B8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4440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82ABC-CB32-DF41-99AA-66196D527B88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4440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82ABC-CB32-DF41-99AA-66196D527B88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444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10894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10894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108941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A127E-2FA7-4AC7-B9D5-3BC96656050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3147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108941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10894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10894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82ABC-CB32-DF41-99AA-66196D527B8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444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BF012-AD73-BC4B-BB5D-4D50D6804535}" type="datetimeFigureOut">
              <a:rPr lang="en-US" smtClean="0"/>
              <a:t>2/23/18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9417-2AA1-9B40-B4C9-1842285BB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677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BF012-AD73-BC4B-BB5D-4D50D6804535}" type="datetimeFigureOut">
              <a:rPr lang="en-US" smtClean="0"/>
              <a:t>2/23/18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9417-2AA1-9B40-B4C9-1842285BB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896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BF012-AD73-BC4B-BB5D-4D50D6804535}" type="datetimeFigureOut">
              <a:rPr lang="en-US" smtClean="0"/>
              <a:t>2/23/18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9417-2AA1-9B40-B4C9-1842285BB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3913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ndara"/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>
                <a:solidFill>
                  <a:srgbClr val="073E87"/>
                </a:solidFill>
                <a:latin typeface="Candara"/>
              </a:rPr>
              <a:pPr/>
              <a:t>2/23/18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  <a:latin typeface="Candara"/>
              </a:rPr>
              <a:pPr/>
              <a:t>‹#›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2551454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>
                <a:solidFill>
                  <a:srgbClr val="073E87"/>
                </a:solidFill>
                <a:latin typeface="Candara"/>
              </a:rPr>
              <a:pPr/>
              <a:t>2/23/18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  <a:latin typeface="Candara"/>
              </a:rPr>
              <a:pPr/>
              <a:t>‹#›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741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ndara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>
              <a:solidFill>
                <a:prstClr val="black"/>
              </a:solidFill>
              <a:latin typeface="Candara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>
              <a:solidFill>
                <a:prstClr val="black"/>
              </a:solidFill>
              <a:latin typeface="Candara"/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>
              <a:solidFill>
                <a:prstClr val="black"/>
              </a:solidFill>
              <a:latin typeface="Candara"/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>
              <a:solidFill>
                <a:prstClr val="black"/>
              </a:solidFill>
              <a:latin typeface="Candara"/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>
              <a:solidFill>
                <a:prstClr val="black"/>
              </a:solidFill>
              <a:latin typeface="Candar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>
                <a:solidFill>
                  <a:srgbClr val="073E87"/>
                </a:solidFill>
                <a:latin typeface="Candara"/>
              </a:rPr>
              <a:pPr/>
              <a:t>2/23/18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  <a:latin typeface="Candara"/>
              </a:rPr>
              <a:pPr/>
              <a:t>‹#›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27651950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>
                <a:solidFill>
                  <a:srgbClr val="073E87"/>
                </a:solidFill>
                <a:latin typeface="Candara"/>
              </a:rPr>
              <a:pPr/>
              <a:t>2/23/18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  <a:latin typeface="Candara"/>
              </a:rPr>
              <a:pPr/>
              <a:t>‹#›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379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>
                <a:solidFill>
                  <a:srgbClr val="073E87"/>
                </a:solidFill>
                <a:latin typeface="Candara"/>
              </a:rPr>
              <a:pPr/>
              <a:t>2/23/18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  <a:latin typeface="Candara"/>
              </a:rPr>
              <a:pPr/>
              <a:t>‹#›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24243965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>
                <a:solidFill>
                  <a:srgbClr val="073E87"/>
                </a:solidFill>
                <a:latin typeface="Candara"/>
              </a:rPr>
              <a:pPr/>
              <a:t>2/23/18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  <a:latin typeface="Candara"/>
              </a:rPr>
              <a:pPr/>
              <a:t>‹#›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38423261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ndara"/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>
                <a:solidFill>
                  <a:srgbClr val="073E87"/>
                </a:solidFill>
                <a:latin typeface="Candara"/>
              </a:rPr>
              <a:pPr/>
              <a:t>2/23/18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  <a:latin typeface="Candara"/>
              </a:rPr>
              <a:pPr/>
              <a:t>‹#›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5810861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ndara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>
                <a:solidFill>
                  <a:srgbClr val="073E87"/>
                </a:solidFill>
                <a:latin typeface="Candara"/>
              </a:rPr>
              <a:pPr/>
              <a:t>2/23/18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  <a:latin typeface="Candara"/>
              </a:rPr>
              <a:pPr/>
              <a:t>‹#›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442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BF012-AD73-BC4B-BB5D-4D50D6804535}" type="datetimeFigureOut">
              <a:rPr lang="en-US" smtClean="0"/>
              <a:t>2/23/18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9417-2AA1-9B40-B4C9-1842285BB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2020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ndara"/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>
                <a:solidFill>
                  <a:srgbClr val="073E87"/>
                </a:solidFill>
                <a:latin typeface="Candara"/>
              </a:rPr>
              <a:pPr/>
              <a:t>2/23/18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  <a:latin typeface="Candara"/>
              </a:rPr>
              <a:pPr/>
              <a:t>‹#›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0049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>
                <a:solidFill>
                  <a:srgbClr val="073E87"/>
                </a:solidFill>
                <a:latin typeface="Candara"/>
              </a:rPr>
              <a:pPr/>
              <a:t>2/23/18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  <a:latin typeface="Candara"/>
              </a:rPr>
              <a:pPr/>
              <a:t>‹#›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21902810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ndar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>
                <a:solidFill>
                  <a:srgbClr val="073E87"/>
                </a:solidFill>
                <a:latin typeface="Candara"/>
              </a:rPr>
              <a:pPr/>
              <a:t>2/23/18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  <a:latin typeface="Candara"/>
              </a:rPr>
              <a:pPr/>
              <a:t>‹#›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369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BF012-AD73-BC4B-BB5D-4D50D6804535}" type="datetimeFigureOut">
              <a:rPr lang="en-US" smtClean="0"/>
              <a:t>2/23/18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9417-2AA1-9B40-B4C9-1842285BB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254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BF012-AD73-BC4B-BB5D-4D50D6804535}" type="datetimeFigureOut">
              <a:rPr lang="en-US" smtClean="0"/>
              <a:t>2/23/18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9417-2AA1-9B40-B4C9-1842285BB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83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BF012-AD73-BC4B-BB5D-4D50D6804535}" type="datetimeFigureOut">
              <a:rPr lang="en-US" smtClean="0"/>
              <a:t>2/23/18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9417-2AA1-9B40-B4C9-1842285BB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57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BF012-AD73-BC4B-BB5D-4D50D6804535}" type="datetimeFigureOut">
              <a:rPr lang="en-US" smtClean="0"/>
              <a:t>2/23/18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9417-2AA1-9B40-B4C9-1842285BB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18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BF012-AD73-BC4B-BB5D-4D50D6804535}" type="datetimeFigureOut">
              <a:rPr lang="en-US" smtClean="0"/>
              <a:t>2/23/18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9417-2AA1-9B40-B4C9-1842285BB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389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BF012-AD73-BC4B-BB5D-4D50D6804535}" type="datetimeFigureOut">
              <a:rPr lang="en-US" smtClean="0"/>
              <a:t>2/23/18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9417-2AA1-9B40-B4C9-1842285BB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9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BF012-AD73-BC4B-BB5D-4D50D6804535}" type="datetimeFigureOut">
              <a:rPr lang="en-US" smtClean="0"/>
              <a:t>2/23/18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E9417-2AA1-9B40-B4C9-1842285BB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299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BF012-AD73-BC4B-BB5D-4D50D6804535}" type="datetimeFigureOut">
              <a:rPr lang="en-US" smtClean="0"/>
              <a:t>2/23/18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E9417-2AA1-9B40-B4C9-1842285BB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3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ndara"/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>
                <a:solidFill>
                  <a:prstClr val="black"/>
                </a:solidFill>
                <a:latin typeface="Candara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defTabSz="914400"/>
            <a:fld id="{9D1D110F-3F4E-48D9-B8AA-5D0E825AFDBA}" type="datetime1">
              <a:rPr lang="en-US" smtClean="0">
                <a:solidFill>
                  <a:srgbClr val="073E87"/>
                </a:solidFill>
                <a:latin typeface="Candara"/>
              </a:rPr>
              <a:pPr defTabSz="914400"/>
              <a:t>2/23/18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defTabSz="914400"/>
            <a:endParaRPr lang="en-US" dirty="0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defTabSz="914400"/>
            <a:fld id="{687D7A59-36E2-48B9-B146-C1E59501F63F}" type="slidenum">
              <a:rPr lang="en-US" smtClean="0">
                <a:solidFill>
                  <a:srgbClr val="073E87"/>
                </a:solidFill>
                <a:latin typeface="Candara"/>
              </a:rPr>
              <a:pPr defTabSz="914400"/>
              <a:t>‹#›</a:t>
            </a:fld>
            <a:endParaRPr lang="en-US">
              <a:solidFill>
                <a:srgbClr val="073E87"/>
              </a:solidFill>
              <a:latin typeface="Candar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366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6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Tropical Cyclone Modeling and Data Assimilation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Jason Sippel NOAA AOML/HRD</a:t>
            </a:r>
            <a:endParaRPr lang="en-US" dirty="0"/>
          </a:p>
          <a:p>
            <a:r>
              <a:rPr lang="en-US" dirty="0" smtClean="0"/>
              <a:t>2018 WMO Workshop at NHC</a:t>
            </a:r>
            <a:endParaRPr lang="en-US" dirty="0"/>
          </a:p>
        </p:txBody>
      </p:sp>
      <p:pic>
        <p:nvPicPr>
          <p:cNvPr id="4" name="Picture 3" descr="DOC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665" y="2907595"/>
            <a:ext cx="972735" cy="972735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5" name="Picture 4" descr="NOAA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893940"/>
            <a:ext cx="972735" cy="972735"/>
          </a:xfrm>
          <a:prstGeom prst="rect">
            <a:avLst/>
          </a:prstGeom>
          <a:effectLst>
            <a:softEdge rad="38100"/>
          </a:effectLst>
        </p:spPr>
      </p:pic>
    </p:spTree>
    <p:extLst>
      <p:ext uri="{BB962C8B-B14F-4D97-AF65-F5344CB8AC3E}">
        <p14:creationId xmlns:p14="http://schemas.microsoft.com/office/powerpoint/2010/main" val="1137522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Using TC Observations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236" y="4337806"/>
            <a:ext cx="2894709" cy="23408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9983" t="-1" r="15" b="-69"/>
          <a:stretch/>
        </p:blipFill>
        <p:spPr>
          <a:xfrm>
            <a:off x="1085706" y="2014705"/>
            <a:ext cx="2873709" cy="2293219"/>
          </a:xfrm>
          <a:prstGeom prst="rect">
            <a:avLst/>
          </a:prstGeom>
        </p:spPr>
      </p:pic>
      <p:sp>
        <p:nvSpPr>
          <p:cNvPr id="6" name="Content Placeholder 3"/>
          <p:cNvSpPr txBox="1">
            <a:spLocks/>
          </p:cNvSpPr>
          <p:nvPr/>
        </p:nvSpPr>
        <p:spPr>
          <a:xfrm>
            <a:off x="5026935" y="2175055"/>
            <a:ext cx="370283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Starting in 2008, it became apparent that assimilating Doppler velocity data had potential for forecast improvement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Assimilating radar data significantly improved analyses and forecasts of Hurricane </a:t>
            </a:r>
            <a:r>
              <a:rPr lang="en-US" dirty="0" err="1" smtClean="0"/>
              <a:t>Humberto</a:t>
            </a: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14902" y="3870666"/>
            <a:ext cx="25124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Obs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and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NODA forecasts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8118" y="6269193"/>
            <a:ext cx="25124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Obs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and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DA forecasts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02535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595268" y="2082444"/>
            <a:ext cx="3902325" cy="4470345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Using TC Observations</a:t>
            </a:r>
            <a:endParaRPr lang="en-US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026935" y="2175055"/>
            <a:ext cx="370283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Subsequent work showed forecast improvements from assimilating Doppler velocity from recon (TDR)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For the sample examined, the forecast improvement was significant</a:t>
            </a: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656" y="2589985"/>
            <a:ext cx="3166544" cy="270421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47428" y="5186082"/>
            <a:ext cx="3298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Operational and experimental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intensity forecasts of Hurricane Ike (2008) prior to landfall near Houston.  The forecast from EnKF used assimilation of TDR velocity data.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8339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556886" y="2347042"/>
            <a:ext cx="4244954" cy="4131145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Using TC Observations</a:t>
            </a:r>
            <a:endParaRPr lang="en-US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026935" y="2175055"/>
            <a:ext cx="370283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Subsequent work showed forecast improvements from assimilating Doppler velocity from recon (TDR)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For the sample examined, the forecast improvement was significant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110812" y="5332883"/>
            <a:ext cx="36293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Operational and experimental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intensity forecasts </a:t>
            </a: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of cases from 2008-2010.  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The forecast from EnKF used assimilation of TDR velocity data.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672" y="2622827"/>
            <a:ext cx="3414539" cy="2642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3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</p:spPr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Using TC Observations</a:t>
            </a:r>
            <a:endParaRPr lang="en-US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026935" y="2175055"/>
            <a:ext cx="370283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As a result of this work, TDR data began being assimilated in HWRF in 2013  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For weak storms like Karen, there was substantial improvement of a positive intensity bias in HWRF (purple)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796414" y="2058494"/>
            <a:ext cx="3473545" cy="4270487"/>
            <a:chOff x="884002" y="2000098"/>
            <a:chExt cx="3473545" cy="427048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6458" y="3668095"/>
              <a:ext cx="3446267" cy="260249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/>
            <a:srcRect t="11650" b="4810"/>
            <a:stretch/>
          </p:blipFill>
          <p:spPr>
            <a:xfrm>
              <a:off x="884002" y="2000098"/>
              <a:ext cx="3473545" cy="2176272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984042" y="6174861"/>
            <a:ext cx="33662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Forecast of Karen from HWRF without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(top) and with (bottom) TDR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DA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40521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5515981" y="1711035"/>
            <a:ext cx="3232341" cy="4843776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fig_2_ALT_bars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596"/>
          <a:stretch/>
        </p:blipFill>
        <p:spPr>
          <a:xfrm>
            <a:off x="5933590" y="1809288"/>
            <a:ext cx="2370540" cy="4514201"/>
          </a:xfrm>
          <a:prstGeom prst="rect">
            <a:avLst/>
          </a:prstGeom>
        </p:spPr>
      </p:pic>
      <p:sp>
        <p:nvSpPr>
          <p:cNvPr id="6" name="Content Placeholder 3"/>
          <p:cNvSpPr txBox="1">
            <a:spLocks/>
          </p:cNvSpPr>
          <p:nvPr/>
        </p:nvSpPr>
        <p:spPr>
          <a:xfrm>
            <a:off x="914560" y="1935999"/>
            <a:ext cx="3702833" cy="4443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Results diminished over a larger sample (</a:t>
            </a:r>
            <a:r>
              <a:rPr lang="en-US" dirty="0" err="1" smtClean="0"/>
              <a:t>cf</a:t>
            </a:r>
            <a:r>
              <a:rPr lang="en-US" dirty="0" smtClean="0"/>
              <a:t> red &amp; black lines)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Major problem was a substantial negative bias in the first 24 h 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The problem is worse for stronger storms and is the result of physics and DA deficiencies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</p:spPr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Using TC Observations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287763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950198" y="1791447"/>
            <a:ext cx="7317076" cy="4746518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fig_3_newall_bar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644" y="2032715"/>
            <a:ext cx="6080645" cy="43088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3863" y="3385659"/>
            <a:ext cx="1297265" cy="738664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Consistent </a:t>
            </a:r>
            <a:r>
              <a:rPr lang="en-US" sz="1400" dirty="0" err="1" smtClean="0">
                <a:solidFill>
                  <a:srgbClr val="000000"/>
                </a:solidFill>
              </a:rPr>
              <a:t>Vmax</a:t>
            </a:r>
            <a:r>
              <a:rPr lang="en-US" sz="1400" dirty="0" smtClean="0">
                <a:solidFill>
                  <a:srgbClr val="000000"/>
                </a:solidFill>
              </a:rPr>
              <a:t> benefit for TS cycles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88887" y="2479700"/>
            <a:ext cx="1801027" cy="1169551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Spindown</a:t>
            </a:r>
            <a:r>
              <a:rPr lang="en-US" sz="1400" dirty="0" smtClean="0"/>
              <a:t> for strong storms due to inaccurate error covariance and physics deficiencies</a:t>
            </a:r>
            <a:endParaRPr lang="en-US" sz="14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</p:spPr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Using TC Observations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916655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5515981" y="1711035"/>
            <a:ext cx="3232341" cy="4843776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fig_2_ALT_bars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596"/>
          <a:stretch/>
        </p:blipFill>
        <p:spPr>
          <a:xfrm>
            <a:off x="5933590" y="1809288"/>
            <a:ext cx="2370540" cy="4514201"/>
          </a:xfrm>
          <a:prstGeom prst="rect">
            <a:avLst/>
          </a:prstGeom>
        </p:spPr>
      </p:pic>
      <p:sp>
        <p:nvSpPr>
          <p:cNvPr id="6" name="Content Placeholder 3"/>
          <p:cNvSpPr txBox="1">
            <a:spLocks/>
          </p:cNvSpPr>
          <p:nvPr/>
        </p:nvSpPr>
        <p:spPr>
          <a:xfrm>
            <a:off x="908820" y="1935999"/>
            <a:ext cx="370283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HDOB data (i.e., flight-level and SFMR) </a:t>
            </a:r>
            <a:r>
              <a:rPr lang="en-US" dirty="0"/>
              <a:t>reduce track error more (more data continuity</a:t>
            </a:r>
            <a:r>
              <a:rPr lang="en-US" dirty="0" smtClean="0"/>
              <a:t>)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err="1" smtClean="0"/>
              <a:t>Spindown</a:t>
            </a:r>
            <a:r>
              <a:rPr lang="en-US" dirty="0" smtClean="0"/>
              <a:t> problem worse for HDOB data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Best results from using all data</a:t>
            </a:r>
            <a:endParaRPr lang="en-US" dirty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</p:spPr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Using TC Observations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100592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 txBox="1">
            <a:spLocks/>
          </p:cNvSpPr>
          <p:nvPr/>
        </p:nvSpPr>
        <p:spPr>
          <a:xfrm>
            <a:off x="908820" y="1935999"/>
            <a:ext cx="7777980" cy="47192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CURRENT OBSERVATIONS ASSIMILATED BY HWRF INCLUDE:</a:t>
            </a:r>
          </a:p>
          <a:p>
            <a:pPr>
              <a:buFont typeface="Arial"/>
              <a:buChar char="•"/>
            </a:pPr>
            <a:r>
              <a:rPr lang="en-US" dirty="0" smtClean="0"/>
              <a:t>Conventional </a:t>
            </a:r>
            <a:r>
              <a:rPr lang="en-US" dirty="0"/>
              <a:t>observations (</a:t>
            </a:r>
            <a:r>
              <a:rPr lang="en-US" dirty="0" err="1"/>
              <a:t>radiosondes</a:t>
            </a:r>
            <a:r>
              <a:rPr lang="en-US" dirty="0"/>
              <a:t>, dropwindsondes, aircraft reports, </a:t>
            </a:r>
            <a:r>
              <a:rPr lang="en-US" dirty="0" smtClean="0"/>
              <a:t>ship </a:t>
            </a:r>
            <a:r>
              <a:rPr lang="en-US" dirty="0"/>
              <a:t>and buoy </a:t>
            </a:r>
            <a:r>
              <a:rPr lang="en-US" dirty="0" err="1" smtClean="0"/>
              <a:t>obs</a:t>
            </a:r>
            <a:r>
              <a:rPr lang="en-US" dirty="0" smtClean="0"/>
              <a:t>, </a:t>
            </a:r>
            <a:r>
              <a:rPr lang="en-US" dirty="0"/>
              <a:t>surface observations over land, </a:t>
            </a:r>
            <a:r>
              <a:rPr lang="en-US" dirty="0" err="1"/>
              <a:t>pibal</a:t>
            </a:r>
            <a:r>
              <a:rPr lang="en-US" dirty="0"/>
              <a:t> winds, wind profilers, VAD wind, </a:t>
            </a:r>
            <a:r>
              <a:rPr lang="en-US" dirty="0" err="1"/>
              <a:t>WindSat</a:t>
            </a:r>
            <a:r>
              <a:rPr lang="en-US" dirty="0"/>
              <a:t> scatterometer wins, PW derived from GPS)</a:t>
            </a:r>
          </a:p>
          <a:p>
            <a:pPr>
              <a:buFont typeface="Arial"/>
              <a:buChar char="•"/>
            </a:pPr>
            <a:r>
              <a:rPr lang="en-US" dirty="0"/>
              <a:t>NOAA P3 aircraft Tail Doppler </a:t>
            </a:r>
            <a:r>
              <a:rPr lang="en-US" dirty="0" smtClean="0"/>
              <a:t>Radar</a:t>
            </a: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Flight-level data from reconnaissance</a:t>
            </a:r>
          </a:p>
          <a:p>
            <a:pPr>
              <a:buFont typeface="Arial"/>
              <a:buChar char="•"/>
            </a:pPr>
            <a:r>
              <a:rPr lang="en-US" dirty="0" smtClean="0"/>
              <a:t>IR</a:t>
            </a:r>
            <a:r>
              <a:rPr lang="en-US" dirty="0"/>
              <a:t>/VIS cloud drift winds and water vapor winds </a:t>
            </a:r>
            <a:r>
              <a:rPr lang="en-US" dirty="0" smtClean="0"/>
              <a:t>from GOES</a:t>
            </a:r>
            <a:r>
              <a:rPr lang="en-US" dirty="0"/>
              <a:t>, EUMETSAT, MODIS, JMA</a:t>
            </a: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Clear-sky satellite </a:t>
            </a:r>
            <a:r>
              <a:rPr lang="en-US" dirty="0"/>
              <a:t>radiance observations including </a:t>
            </a:r>
            <a:r>
              <a:rPr lang="en-US" dirty="0" smtClean="0"/>
              <a:t>data </a:t>
            </a:r>
            <a:r>
              <a:rPr lang="en-US" dirty="0"/>
              <a:t>from HIRS, AIRS, IASI, GOES Sounders, </a:t>
            </a:r>
            <a:r>
              <a:rPr lang="en-US" dirty="0" err="1"/>
              <a:t>CrIS</a:t>
            </a:r>
            <a:r>
              <a:rPr lang="en-US" dirty="0" smtClean="0"/>
              <a:t>, SSMIS, </a:t>
            </a:r>
            <a:r>
              <a:rPr lang="en-US" dirty="0" err="1" smtClean="0"/>
              <a:t>Metop</a:t>
            </a:r>
            <a:r>
              <a:rPr lang="en-US" dirty="0"/>
              <a:t>-</a:t>
            </a:r>
            <a:r>
              <a:rPr lang="en-US" dirty="0" smtClean="0"/>
              <a:t>B, AMSU</a:t>
            </a:r>
            <a:r>
              <a:rPr lang="en-US" dirty="0"/>
              <a:t>-A, </a:t>
            </a:r>
            <a:r>
              <a:rPr lang="en-US" dirty="0" smtClean="0"/>
              <a:t>MHS </a:t>
            </a:r>
            <a:r>
              <a:rPr lang="en-US" dirty="0"/>
              <a:t>and </a:t>
            </a:r>
            <a:r>
              <a:rPr lang="en-US" dirty="0" smtClean="0"/>
              <a:t>IASI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</p:spPr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Using TC Observations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09394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Battling </a:t>
            </a:r>
            <a:r>
              <a:rPr lang="en-US" dirty="0" err="1" smtClean="0"/>
              <a:t>spindown</a:t>
            </a:r>
            <a:endParaRPr lang="en-US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026935" y="2175055"/>
            <a:ext cx="370283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/>
              <a:t>Vortex </a:t>
            </a:r>
            <a:r>
              <a:rPr lang="en-US" dirty="0" smtClean="0"/>
              <a:t>initialization (VI) procedure in HWRF produces </a:t>
            </a:r>
            <a:r>
              <a:rPr lang="en-US" dirty="0"/>
              <a:t>less </a:t>
            </a:r>
            <a:r>
              <a:rPr lang="en-US" dirty="0" err="1"/>
              <a:t>spindown</a:t>
            </a:r>
            <a:r>
              <a:rPr lang="en-US" dirty="0"/>
              <a:t> than does </a:t>
            </a:r>
            <a:r>
              <a:rPr lang="en-US" dirty="0" smtClean="0"/>
              <a:t>DA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Blending zero’s </a:t>
            </a:r>
            <a:r>
              <a:rPr lang="en-US" dirty="0" smtClean="0"/>
              <a:t>DA </a:t>
            </a:r>
            <a:r>
              <a:rPr lang="en-US" dirty="0"/>
              <a:t>increments near center for </a:t>
            </a:r>
            <a:r>
              <a:rPr lang="en-US" dirty="0" err="1"/>
              <a:t>Vmax</a:t>
            </a:r>
            <a:r>
              <a:rPr lang="en-US" dirty="0"/>
              <a:t> &gt; 64 </a:t>
            </a:r>
            <a:r>
              <a:rPr lang="en-US" dirty="0" err="1" smtClean="0"/>
              <a:t>kt</a:t>
            </a: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Not a long-term solution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389248"/>
            <a:ext cx="4343400" cy="393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24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701093" y="2175055"/>
            <a:ext cx="3902325" cy="4320780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Battling </a:t>
            </a:r>
            <a:r>
              <a:rPr lang="en-US" dirty="0" err="1" smtClean="0"/>
              <a:t>spindown</a:t>
            </a:r>
            <a:endParaRPr lang="en-US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026935" y="2175055"/>
            <a:ext cx="3702833" cy="4443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Recent work showed that increasing resolution AND improving physics (diffusion/mixing) are necessary to reduce </a:t>
            </a:r>
            <a:r>
              <a:rPr lang="en-US" dirty="0" err="1" smtClean="0"/>
              <a:t>spindown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The challenge is to make physics changes that don’t make every TD a Cat 5</a:t>
            </a: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163587" y="5763478"/>
            <a:ext cx="3319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Experimental HWRF forecasts of RI of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Hurricane Patricia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412" y="2434935"/>
            <a:ext cx="3419832" cy="330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206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Arial"/>
              <a:buChar char="•"/>
            </a:pPr>
            <a:r>
              <a:rPr lang="en-US" sz="3200" dirty="0" smtClean="0"/>
              <a:t>History of TC forecast improvements in relation to model development</a:t>
            </a:r>
          </a:p>
          <a:p>
            <a:pPr>
              <a:buFont typeface="Arial"/>
              <a:buChar char="•"/>
            </a:pPr>
            <a:endParaRPr lang="en-US" sz="3200" dirty="0"/>
          </a:p>
          <a:p>
            <a:pPr>
              <a:buFont typeface="Arial"/>
              <a:buChar char="•"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Ongoing modeling/DA developments</a:t>
            </a:r>
          </a:p>
          <a:p>
            <a:pPr>
              <a:buFont typeface="Arial"/>
              <a:buChar char="•"/>
            </a:pPr>
            <a:endParaRPr lang="en-US" sz="32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/>
              <a:buChar char="•"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Future direction</a:t>
            </a:r>
            <a:endParaRPr 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5987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Battling </a:t>
            </a:r>
            <a:r>
              <a:rPr lang="en-US" dirty="0" err="1" smtClean="0"/>
              <a:t>spindown</a:t>
            </a:r>
            <a:endParaRPr lang="en-US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026935" y="2175055"/>
            <a:ext cx="3814684" cy="4443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It was found that unrealistic wind profiles were causing DA problems in HWRF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Lowering the drag coefficient produces better wind profiles and improves DA 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Other PBL </a:t>
            </a:r>
            <a:r>
              <a:rPr lang="en-US" dirty="0" smtClean="0"/>
              <a:t>changes have been made, more needed</a:t>
            </a: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95282" y="6211596"/>
            <a:ext cx="3319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Old (top) and new (bottom) HWRF wind profiles as a result of changing Cd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5" name="Picture 4" descr="profiles_h215_h16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587" y="2013791"/>
            <a:ext cx="2858435" cy="419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197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Battling </a:t>
            </a:r>
            <a:r>
              <a:rPr lang="en-US" dirty="0" err="1" smtClean="0"/>
              <a:t>spindown</a:t>
            </a:r>
            <a:endParaRPr lang="en-US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026935" y="2175055"/>
            <a:ext cx="386269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It also was evident that DA system improvements were necessary to reduce </a:t>
            </a:r>
            <a:r>
              <a:rPr lang="en-US" dirty="0" err="1" smtClean="0"/>
              <a:t>spindown</a:t>
            </a: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Results from experimental OU system showed significant improvements with use of self-cycled covariance  </a:t>
            </a: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08806" y="5500274"/>
            <a:ext cx="36226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0" noProof="0" dirty="0" err="1" smtClean="0">
                <a:solidFill>
                  <a:srgbClr val="000000"/>
                </a:solidFill>
                <a:latin typeface="Arial"/>
              </a:rPr>
              <a:t>Vmax</a:t>
            </a:r>
            <a:r>
              <a:rPr lang="en-US" sz="1400" kern="0" noProof="0" dirty="0" smtClean="0">
                <a:solidFill>
                  <a:srgbClr val="000000"/>
                </a:solidFill>
                <a:latin typeface="Arial"/>
              </a:rPr>
              <a:t> errors for Hurricane </a:t>
            </a:r>
            <a:r>
              <a:rPr lang="en-US" sz="1400" kern="0" noProof="0" dirty="0" err="1" smtClean="0">
                <a:solidFill>
                  <a:srgbClr val="000000"/>
                </a:solidFill>
                <a:latin typeface="Arial"/>
              </a:rPr>
              <a:t>Edouard</a:t>
            </a:r>
            <a:r>
              <a:rPr lang="en-US" sz="1400" kern="0" noProof="0" dirty="0" smtClean="0">
                <a:solidFill>
                  <a:srgbClr val="000000"/>
                </a:solidFill>
                <a:latin typeface="Arial"/>
              </a:rPr>
              <a:t> in the operational HWRF </a:t>
            </a:r>
            <a:r>
              <a:rPr lang="en-US" sz="1400" kern="0" noProof="0" dirty="0" err="1" smtClean="0">
                <a:solidFill>
                  <a:srgbClr val="000000"/>
                </a:solidFill>
                <a:latin typeface="Arial"/>
              </a:rPr>
              <a:t>vs</a:t>
            </a:r>
            <a:r>
              <a:rPr lang="en-US" sz="1400" kern="0" noProof="0" dirty="0" smtClean="0">
                <a:solidFill>
                  <a:srgbClr val="000000"/>
                </a:solidFill>
                <a:latin typeface="Arial"/>
              </a:rPr>
              <a:t> the experimental OU HWRF system with fully-cycled covariance.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7" name="Picture 6" descr="C:\Users\xlu\Dropbox\papers\2nd-MWR2017\review2\Fig8-new.jpe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27" t="36687" r="2449" b="41648"/>
          <a:stretch/>
        </p:blipFill>
        <p:spPr bwMode="auto">
          <a:xfrm>
            <a:off x="457200" y="2175055"/>
            <a:ext cx="3814994" cy="32490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9622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Battling </a:t>
            </a:r>
            <a:r>
              <a:rPr lang="en-US" dirty="0" err="1" smtClean="0"/>
              <a:t>spindown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1316880" y="1973633"/>
            <a:ext cx="6588030" cy="4666473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2919" y="2096112"/>
            <a:ext cx="5458007" cy="4356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2431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96954" y="2201321"/>
            <a:ext cx="3902325" cy="3804818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Battling </a:t>
            </a:r>
            <a:r>
              <a:rPr lang="en-US" dirty="0" err="1" smtClean="0"/>
              <a:t>spindown</a:t>
            </a:r>
            <a:endParaRPr lang="en-US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026935" y="2175055"/>
            <a:ext cx="386269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New </a:t>
            </a:r>
            <a:r>
              <a:rPr lang="en-US" dirty="0" smtClean="0"/>
              <a:t>DA system shows less negative bias during early part of forecast</a:t>
            </a: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To this point this does not improve intensity error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Ongoing tuning is improving performance</a:t>
            </a: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46914" y="5125319"/>
            <a:ext cx="3319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Intensity bias from the old and new HWRD data assimilation systems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3" name="Picture 2" descr="fig_ALAL1416_bi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92" y="2407135"/>
            <a:ext cx="3556000" cy="257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43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Arial"/>
              <a:buChar char="•"/>
            </a:pPr>
            <a:r>
              <a:rPr lang="en-US" sz="3200" dirty="0" smtClean="0">
                <a:solidFill>
                  <a:srgbClr val="7F7F7F"/>
                </a:solidFill>
              </a:rPr>
              <a:t>History of TC forecast improvements in relation to model development</a:t>
            </a:r>
          </a:p>
          <a:p>
            <a:pPr>
              <a:buFont typeface="Arial"/>
              <a:buChar char="•"/>
            </a:pPr>
            <a:endParaRPr lang="en-US" sz="3200" dirty="0"/>
          </a:p>
          <a:p>
            <a:pPr>
              <a:buFont typeface="Arial"/>
              <a:buChar char="•"/>
            </a:pPr>
            <a:r>
              <a:rPr lang="en-US" sz="3200" dirty="0" smtClean="0"/>
              <a:t>Ongoing modeling/DA developments</a:t>
            </a:r>
          </a:p>
          <a:p>
            <a:pPr>
              <a:buFont typeface="Arial"/>
              <a:buChar char="•"/>
            </a:pPr>
            <a:endParaRPr lang="en-US" sz="3200" dirty="0"/>
          </a:p>
          <a:p>
            <a:pPr>
              <a:buFont typeface="Arial"/>
              <a:buChar char="•"/>
            </a:pPr>
            <a:r>
              <a:rPr lang="en-US" sz="3200" dirty="0" smtClean="0">
                <a:solidFill>
                  <a:srgbClr val="7F7F7F"/>
                </a:solidFill>
              </a:rPr>
              <a:t>Future direction</a:t>
            </a:r>
            <a:endParaRPr lang="en-US" sz="3200" dirty="0">
              <a:solidFill>
                <a:srgbClr val="7F7F7F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655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Ongoing developments:</a:t>
            </a:r>
            <a:br>
              <a:rPr lang="en-US" dirty="0" smtClean="0"/>
            </a:br>
            <a:r>
              <a:rPr lang="en-US" dirty="0" smtClean="0"/>
              <a:t>Using more </a:t>
            </a:r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026935" y="2175055"/>
            <a:ext cx="386269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/>
              <a:t>Dropsonde observations currently transmitted in TEMPDROP format 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Only report release location in main body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NCEP does not consider drift, which causes problems in the vortex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205" y="1796671"/>
            <a:ext cx="3670300" cy="511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656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265693" y="1915586"/>
            <a:ext cx="3335331" cy="4168136"/>
            <a:chOff x="5265693" y="1540641"/>
            <a:chExt cx="3335331" cy="4168136"/>
          </a:xfrm>
        </p:grpSpPr>
        <p:sp>
          <p:nvSpPr>
            <p:cNvPr id="4" name="Oval 3"/>
            <p:cNvSpPr/>
            <p:nvPr/>
          </p:nvSpPr>
          <p:spPr>
            <a:xfrm>
              <a:off x="5265693" y="2208070"/>
              <a:ext cx="3145575" cy="3145575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/>
            <p:cNvCxnSpPr/>
            <p:nvPr/>
          </p:nvCxnSpPr>
          <p:spPr>
            <a:xfrm flipH="1">
              <a:off x="6838481" y="3809603"/>
              <a:ext cx="1572787" cy="0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6490547" y="3444106"/>
              <a:ext cx="21104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Max (111 km, 3*RMW)</a:t>
              </a:r>
              <a:endParaRPr lang="en-US" sz="14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38481" y="2640749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x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510406" y="1725307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x</a:t>
              </a:r>
              <a:endParaRPr 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735362" y="3382551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x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360365" y="4438203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x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519063" y="3751883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x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435280" y="5339445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x</a:t>
              </a:r>
              <a:endParaRPr 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435280" y="1540641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x</a:t>
              </a:r>
              <a:endParaRPr lang="en-US" dirty="0"/>
            </a:p>
          </p:txBody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</p:spPr>
        <p:txBody>
          <a:bodyPr/>
          <a:lstStyle/>
          <a:p>
            <a:r>
              <a:rPr lang="en-US" dirty="0" smtClean="0"/>
              <a:t>Ongoing developments:</a:t>
            </a:r>
            <a:br>
              <a:rPr lang="en-US" dirty="0" smtClean="0"/>
            </a:br>
            <a:r>
              <a:rPr lang="en-US" dirty="0" smtClean="0"/>
              <a:t>Using more </a:t>
            </a:r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18" name="Content Placeholder 3"/>
          <p:cNvSpPr txBox="1">
            <a:spLocks/>
          </p:cNvSpPr>
          <p:nvPr/>
        </p:nvSpPr>
        <p:spPr>
          <a:xfrm>
            <a:off x="890445" y="2175055"/>
            <a:ext cx="386269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/>
              <a:t>U/V rejected in vortex due to concerns regarding drift 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Current rejection radius is max(111 km, 3*RMW)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This gets rid of a lot of data (too much?)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330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4920892" y="2148595"/>
            <a:ext cx="3902325" cy="3804818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fig_ALAL1416_si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116" y="2524320"/>
            <a:ext cx="3556000" cy="257048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</p:spPr>
        <p:txBody>
          <a:bodyPr/>
          <a:lstStyle/>
          <a:p>
            <a:r>
              <a:rPr lang="en-US" dirty="0" smtClean="0"/>
              <a:t>Ongoing developments:</a:t>
            </a:r>
            <a:br>
              <a:rPr lang="en-US" dirty="0" smtClean="0"/>
            </a:br>
            <a:r>
              <a:rPr lang="en-US" dirty="0" smtClean="0"/>
              <a:t>Using more </a:t>
            </a:r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890445" y="2175055"/>
            <a:ext cx="386269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/>
              <a:t>Drift probably not an issue in all cases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Unflagging u/v outside of R64 increases intensity skill by 5-10</a:t>
            </a:r>
            <a:r>
              <a:rPr lang="en-US" dirty="0" smtClean="0"/>
              <a:t>% (neutral track)</a:t>
            </a:r>
            <a:endParaRPr lang="en-US" dirty="0"/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Suggests we should be dropping far more in vortex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090888" y="5165009"/>
            <a:ext cx="3662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Change in intensity skill due to assimilating more dropsonde winds in the TC vortex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1105793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</p:spPr>
        <p:txBody>
          <a:bodyPr/>
          <a:lstStyle/>
          <a:p>
            <a:r>
              <a:rPr lang="en-US" dirty="0" smtClean="0"/>
              <a:t>Ongoing developments:</a:t>
            </a:r>
            <a:br>
              <a:rPr lang="en-US" dirty="0" smtClean="0"/>
            </a:br>
            <a:r>
              <a:rPr lang="en-US" dirty="0" smtClean="0"/>
              <a:t>Using </a:t>
            </a:r>
            <a:r>
              <a:rPr lang="en-US" dirty="0" smtClean="0"/>
              <a:t>more observations</a:t>
            </a:r>
            <a:endParaRPr lang="en-US" dirty="0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890445" y="2175055"/>
            <a:ext cx="386269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Code has been developed to estimate dropsonde location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Ongoing test uses all dropsonde observations with estimated location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Track improves up to 5%, intensity neutral (different sample)</a:t>
            </a: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4920892" y="2148595"/>
            <a:ext cx="3994922" cy="3804818"/>
            <a:chOff x="4854752" y="2135365"/>
            <a:chExt cx="3994922" cy="3804818"/>
          </a:xfrm>
        </p:grpSpPr>
        <p:sp>
          <p:nvSpPr>
            <p:cNvPr id="7" name="Rounded Rectangle 6"/>
            <p:cNvSpPr/>
            <p:nvPr/>
          </p:nvSpPr>
          <p:spPr>
            <a:xfrm>
              <a:off x="4854752" y="2135365"/>
              <a:ext cx="3902325" cy="3804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187623" y="5179761"/>
              <a:ext cx="36620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kern="0" dirty="0" smtClean="0">
                  <a:solidFill>
                    <a:srgbClr val="000000"/>
                  </a:solidFill>
                  <a:latin typeface="Arial"/>
                </a:rPr>
                <a:t>Change in track skill due to considering dropsonde drift and using all data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pic>
          <p:nvPicPr>
            <p:cNvPr id="2" name="Picture 1" descr="fig_ALAL1417_st0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2824" y="2512045"/>
              <a:ext cx="3556000" cy="2570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8119141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920892" y="2148595"/>
            <a:ext cx="3902325" cy="3804818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</p:spPr>
        <p:txBody>
          <a:bodyPr/>
          <a:lstStyle/>
          <a:p>
            <a:r>
              <a:rPr lang="en-US" dirty="0" smtClean="0"/>
              <a:t>Ongoing developments:</a:t>
            </a:r>
            <a:br>
              <a:rPr lang="en-US" dirty="0" smtClean="0"/>
            </a:br>
            <a:r>
              <a:rPr lang="en-US" dirty="0" smtClean="0"/>
              <a:t>Physics tests</a:t>
            </a:r>
            <a:endParaRPr lang="en-US" dirty="0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890445" y="2175055"/>
            <a:ext cx="386269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Current HWRF PBL is GFS PBL + band aids + band aids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Wholesale change likely needed, and YSU is the best candidate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Initial tests look very promising for both track and intensity!</a:t>
            </a: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117345" y="5228981"/>
            <a:ext cx="3662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Change in track skill due to using YSU PBL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4344" y="2536691"/>
            <a:ext cx="3556000" cy="257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547192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improvements: </a:t>
            </a:r>
            <a:br>
              <a:rPr lang="en-US" dirty="0" smtClean="0"/>
            </a:br>
            <a:r>
              <a:rPr lang="en-US" dirty="0" smtClean="0"/>
              <a:t>Error trends</a:t>
            </a:r>
            <a:endParaRPr lang="en-US" dirty="0"/>
          </a:p>
        </p:txBody>
      </p:sp>
      <p:sp>
        <p:nvSpPr>
          <p:cNvPr id="16" name="Content Placeholder 3"/>
          <p:cNvSpPr txBox="1">
            <a:spLocks/>
          </p:cNvSpPr>
          <p:nvPr/>
        </p:nvSpPr>
        <p:spPr>
          <a:xfrm>
            <a:off x="5026935" y="2175055"/>
            <a:ext cx="3702833" cy="4443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Hurricane track forecasts have improved markedly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The average Day-3 forecast location error is now about what Day-1 error was in 1990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These improvements are largely tied to improvements in large-scale forecasts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58" y="2275745"/>
            <a:ext cx="4889500" cy="39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821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Arial"/>
              <a:buChar char="•"/>
            </a:pPr>
            <a:r>
              <a:rPr lang="en-US" sz="3200" dirty="0" smtClean="0">
                <a:solidFill>
                  <a:srgbClr val="7F7F7F"/>
                </a:solidFill>
              </a:rPr>
              <a:t>History of TC forecast improvements in relation to model development</a:t>
            </a:r>
          </a:p>
          <a:p>
            <a:pPr>
              <a:buFont typeface="Arial"/>
              <a:buChar char="•"/>
            </a:pPr>
            <a:endParaRPr lang="en-US" sz="3200" dirty="0"/>
          </a:p>
          <a:p>
            <a:pPr>
              <a:buFont typeface="Arial"/>
              <a:buChar char="•"/>
            </a:pPr>
            <a:r>
              <a:rPr lang="en-US" sz="3200" dirty="0" smtClean="0">
                <a:solidFill>
                  <a:srgbClr val="7F7F7F"/>
                </a:solidFill>
              </a:rPr>
              <a:t>Ongoing modeling/DA developments</a:t>
            </a:r>
          </a:p>
          <a:p>
            <a:pPr>
              <a:buFont typeface="Arial"/>
              <a:buChar char="•"/>
            </a:pPr>
            <a:endParaRPr lang="en-US" sz="3200" dirty="0"/>
          </a:p>
          <a:p>
            <a:pPr>
              <a:buFont typeface="Arial"/>
              <a:buChar char="•"/>
            </a:pPr>
            <a:r>
              <a:rPr lang="en-US" sz="3200" dirty="0" smtClean="0"/>
              <a:t>Future direction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292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911602" y="1548193"/>
            <a:ext cx="8081203" cy="4460635"/>
            <a:chOff x="681797" y="1641501"/>
            <a:chExt cx="8081203" cy="4460635"/>
          </a:xfrm>
          <a:noFill/>
        </p:grpSpPr>
        <p:grpSp>
          <p:nvGrpSpPr>
            <p:cNvPr id="11" name="Group 10"/>
            <p:cNvGrpSpPr/>
            <p:nvPr/>
          </p:nvGrpSpPr>
          <p:grpSpPr>
            <a:xfrm>
              <a:off x="681797" y="1641501"/>
              <a:ext cx="8081203" cy="4460635"/>
              <a:chOff x="681797" y="1641501"/>
              <a:chExt cx="8081203" cy="4460635"/>
            </a:xfrm>
            <a:grpFill/>
          </p:grpSpPr>
          <p:grpSp>
            <p:nvGrpSpPr>
              <p:cNvPr id="7" name="Group 6"/>
              <p:cNvGrpSpPr/>
              <p:nvPr/>
            </p:nvGrpSpPr>
            <p:grpSpPr>
              <a:xfrm>
                <a:off x="681797" y="1641501"/>
                <a:ext cx="7205579" cy="4460635"/>
                <a:chOff x="949158" y="2615632"/>
                <a:chExt cx="7205579" cy="4460635"/>
              </a:xfrm>
              <a:grpFill/>
            </p:grpSpPr>
            <p:sp>
              <p:nvSpPr>
                <p:cNvPr id="5" name="Rounded Rectangle 4"/>
                <p:cNvSpPr/>
                <p:nvPr/>
              </p:nvSpPr>
              <p:spPr>
                <a:xfrm>
                  <a:off x="949158" y="2615632"/>
                  <a:ext cx="7205579" cy="4460635"/>
                </a:xfrm>
                <a:prstGeom prst="roundRect">
                  <a:avLst/>
                </a:prstGeom>
                <a:solidFill>
                  <a:schemeClr val="bg1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3" name="Group 2"/>
                <p:cNvGrpSpPr/>
                <p:nvPr/>
              </p:nvGrpSpPr>
              <p:grpSpPr>
                <a:xfrm>
                  <a:off x="1255492" y="3498996"/>
                  <a:ext cx="6530528" cy="2817202"/>
                  <a:chOff x="1847480" y="3886668"/>
                  <a:chExt cx="6530528" cy="2817202"/>
                </a:xfrm>
                <a:grpFill/>
              </p:grpSpPr>
              <p:pic>
                <p:nvPicPr>
                  <p:cNvPr id="1029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130658" y="3886668"/>
                    <a:ext cx="2247350" cy="2817202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030" name="Picture 6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4" cstate="email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8" b="13005"/>
                  <a:stretch/>
                </p:blipFill>
                <p:spPr bwMode="auto">
                  <a:xfrm>
                    <a:off x="4016264" y="3913632"/>
                    <a:ext cx="2345267" cy="2450592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0184" name="Picture 3"/>
                  <p:cNvPicPr>
                    <a:picLocks noChangeAspect="1"/>
                  </p:cNvPicPr>
                  <p:nvPr/>
                </p:nvPicPr>
                <p:blipFill rotWithShape="1">
                  <a:blip r:embed="rId5" cstate="email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-1" b="17550"/>
                  <a:stretch/>
                </p:blipFill>
                <p:spPr bwMode="auto">
                  <a:xfrm>
                    <a:off x="1847480" y="3890889"/>
                    <a:ext cx="2376264" cy="250007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6" name="TextBox 5"/>
                <p:cNvSpPr txBox="1"/>
                <p:nvPr/>
              </p:nvSpPr>
              <p:spPr>
                <a:xfrm>
                  <a:off x="1319020" y="5972359"/>
                  <a:ext cx="2834105" cy="276999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/>
                    <a:t>Courtesy </a:t>
                  </a:r>
                  <a:r>
                    <a:rPr lang="en-US" sz="1200" dirty="0" err="1" smtClean="0"/>
                    <a:t>Xuguang</a:t>
                  </a:r>
                  <a:r>
                    <a:rPr lang="en-US" sz="1200" dirty="0" smtClean="0"/>
                    <a:t> Wang, HFIP partner</a:t>
                  </a:r>
                  <a:endParaRPr lang="en-US" sz="1200" dirty="0"/>
                </a:p>
              </p:txBody>
            </p:sp>
          </p:grpSp>
          <p:cxnSp>
            <p:nvCxnSpPr>
              <p:cNvPr id="17" name="Straight Arrow Connector 16"/>
              <p:cNvCxnSpPr/>
              <p:nvPr/>
            </p:nvCxnSpPr>
            <p:spPr>
              <a:xfrm flipH="1">
                <a:off x="4445000" y="3224351"/>
                <a:ext cx="2584727" cy="553155"/>
              </a:xfrm>
              <a:prstGeom prst="straightConnector1">
                <a:avLst/>
              </a:prstGeom>
              <a:grpFill/>
              <a:ln w="57150" cmpd="sng">
                <a:solidFill>
                  <a:schemeClr val="accent1">
                    <a:lumMod val="5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/>
              <p:cNvCxnSpPr/>
              <p:nvPr/>
            </p:nvCxnSpPr>
            <p:spPr>
              <a:xfrm flipH="1">
                <a:off x="6603041" y="3224351"/>
                <a:ext cx="426686" cy="654755"/>
              </a:xfrm>
              <a:prstGeom prst="straightConnector1">
                <a:avLst/>
              </a:prstGeom>
              <a:grpFill/>
              <a:ln w="57150" cmpd="sng">
                <a:solidFill>
                  <a:schemeClr val="accent1">
                    <a:lumMod val="50000"/>
                  </a:schemeClr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>
                <a:off x="7029727" y="2924859"/>
                <a:ext cx="1733273" cy="73866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solidFill>
                      <a:srgbClr val="000000"/>
                    </a:solidFill>
                  </a:rPr>
                  <a:t>High-frequency full cycling alleviates imbalance.</a:t>
                </a:r>
                <a:endParaRPr lang="en-US" sz="140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3781750" y="4482283"/>
              <a:ext cx="1955101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0000"/>
                  </a:solidFill>
                </a:rPr>
                <a:t>3DEnVAR – 6h</a:t>
              </a:r>
              <a:endParaRPr 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811013" y="4480482"/>
              <a:ext cx="1955101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0000"/>
                  </a:solidFill>
                </a:rPr>
                <a:t>3DEnVAR – 1h</a:t>
              </a:r>
              <a:endParaRPr lang="en-US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061987" y="1811803"/>
            <a:ext cx="75291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</a:t>
            </a:r>
            <a:r>
              <a:rPr lang="en-US" sz="2400" dirty="0" smtClean="0"/>
              <a:t>onsidering rapid error </a:t>
            </a:r>
            <a:r>
              <a:rPr lang="en-US" sz="2400" dirty="0" smtClean="0"/>
              <a:t>evolution reduces </a:t>
            </a:r>
            <a:r>
              <a:rPr lang="en-US" sz="2400" dirty="0" smtClean="0"/>
              <a:t>imbalance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447983" y="5308685"/>
            <a:ext cx="67612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A comparison of the HRD TDR analysis with the OU 3DEnVar hybrid HWRF analysis from </a:t>
            </a:r>
            <a:r>
              <a:rPr lang="en-US" sz="1600" dirty="0" err="1" smtClean="0">
                <a:solidFill>
                  <a:srgbClr val="000000"/>
                </a:solidFill>
              </a:rPr>
              <a:t>Edouard</a:t>
            </a:r>
            <a:r>
              <a:rPr lang="en-US" sz="1600" dirty="0" smtClean="0">
                <a:solidFill>
                  <a:srgbClr val="000000"/>
                </a:solidFill>
              </a:rPr>
              <a:t> with 6-h and 1-h cycling.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direction: 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855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911602" y="1548193"/>
            <a:ext cx="7205579" cy="4460635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791" y="2441574"/>
            <a:ext cx="2205935" cy="298194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217936" y="2435778"/>
            <a:ext cx="4514051" cy="2500071"/>
            <a:chOff x="1847480" y="3890889"/>
            <a:chExt cx="4514051" cy="2500071"/>
          </a:xfrm>
          <a:noFill/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" b="13005"/>
            <a:stretch/>
          </p:blipFill>
          <p:spPr bwMode="auto">
            <a:xfrm>
              <a:off x="4016264" y="3913632"/>
              <a:ext cx="2345267" cy="2450592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184" name="Picture 3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17550"/>
            <a:stretch/>
          </p:blipFill>
          <p:spPr bwMode="auto">
            <a:xfrm>
              <a:off x="1847480" y="3890889"/>
              <a:ext cx="2376264" cy="2500071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1281464" y="4904920"/>
            <a:ext cx="2834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Courtesy </a:t>
            </a:r>
            <a:r>
              <a:rPr lang="en-US" sz="1200" dirty="0" err="1" smtClean="0"/>
              <a:t>Xuguang</a:t>
            </a:r>
            <a:r>
              <a:rPr lang="en-US" sz="1200" dirty="0" smtClean="0"/>
              <a:t> Wang, HFIP partner</a:t>
            </a:r>
            <a:endParaRPr lang="en-US" sz="1200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4674805" y="3131043"/>
            <a:ext cx="2584727" cy="553155"/>
          </a:xfrm>
          <a:prstGeom prst="straightConnector1">
            <a:avLst/>
          </a:prstGeom>
          <a:noFill/>
          <a:ln w="57150" cmpd="sng">
            <a:solidFill>
              <a:schemeClr val="accent1">
                <a:lumMod val="5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6832846" y="3131043"/>
            <a:ext cx="426686" cy="654755"/>
          </a:xfrm>
          <a:prstGeom prst="straightConnector1">
            <a:avLst/>
          </a:prstGeom>
          <a:noFill/>
          <a:ln w="57150" cmpd="sng">
            <a:solidFill>
              <a:schemeClr val="accent1">
                <a:lumMod val="5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259532" y="2831551"/>
            <a:ext cx="1733273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4DEnVAR alleviates imbalance as well.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011555" y="4388975"/>
            <a:ext cx="1955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3DEnVAR – 6h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40818" y="4387174"/>
            <a:ext cx="1955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4DEnVAR </a:t>
            </a:r>
            <a:r>
              <a:rPr lang="en-US" b="1" dirty="0" smtClean="0">
                <a:solidFill>
                  <a:srgbClr val="000000"/>
                </a:solidFill>
              </a:rPr>
              <a:t>– </a:t>
            </a:r>
            <a:r>
              <a:rPr lang="en-US" b="1" dirty="0" smtClean="0">
                <a:solidFill>
                  <a:srgbClr val="000000"/>
                </a:solidFill>
              </a:rPr>
              <a:t>6h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61987" y="1811803"/>
            <a:ext cx="75291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</a:t>
            </a:r>
            <a:r>
              <a:rPr lang="en-US" sz="2400" dirty="0" smtClean="0"/>
              <a:t>onsidering rapid error </a:t>
            </a:r>
            <a:r>
              <a:rPr lang="en-US" sz="2400" dirty="0" smtClean="0"/>
              <a:t>evolution reduces </a:t>
            </a:r>
            <a:r>
              <a:rPr lang="en-US" sz="2400" dirty="0" smtClean="0"/>
              <a:t>imbalance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447983" y="5308685"/>
            <a:ext cx="67612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A comparison of the HRD TDR analysis with the OU 3DEnVar hybrid HWRF analysis from </a:t>
            </a:r>
            <a:r>
              <a:rPr lang="en-US" sz="1600" dirty="0" err="1" smtClean="0">
                <a:solidFill>
                  <a:srgbClr val="000000"/>
                </a:solidFill>
              </a:rPr>
              <a:t>Edouard</a:t>
            </a:r>
            <a:r>
              <a:rPr lang="en-US" sz="1600" dirty="0" smtClean="0">
                <a:solidFill>
                  <a:srgbClr val="000000"/>
                </a:solidFill>
              </a:rPr>
              <a:t> with 6-h and 1-h cycling.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direction: 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106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943819" y="5329749"/>
            <a:ext cx="7529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On average, forecasts initialized from 4DEnVAR have lower </a:t>
            </a:r>
            <a:r>
              <a:rPr lang="en-US" sz="2400" dirty="0" err="1" smtClean="0"/>
              <a:t>Vmax</a:t>
            </a:r>
            <a:r>
              <a:rPr lang="en-US" sz="2400" dirty="0" smtClean="0"/>
              <a:t> error for first 36h</a:t>
            </a:r>
            <a:endParaRPr lang="en-US" sz="2400" dirty="0"/>
          </a:p>
        </p:txBody>
      </p:sp>
      <p:grpSp>
        <p:nvGrpSpPr>
          <p:cNvPr id="3" name="Group 2"/>
          <p:cNvGrpSpPr/>
          <p:nvPr/>
        </p:nvGrpSpPr>
        <p:grpSpPr>
          <a:xfrm>
            <a:off x="638984" y="1526546"/>
            <a:ext cx="7923481" cy="3619291"/>
            <a:chOff x="681797" y="1417638"/>
            <a:chExt cx="7923481" cy="3619291"/>
          </a:xfrm>
        </p:grpSpPr>
        <p:grpSp>
          <p:nvGrpSpPr>
            <p:cNvPr id="7" name="Group 6"/>
            <p:cNvGrpSpPr/>
            <p:nvPr/>
          </p:nvGrpSpPr>
          <p:grpSpPr>
            <a:xfrm>
              <a:off x="681797" y="1417638"/>
              <a:ext cx="7923481" cy="3619291"/>
              <a:chOff x="949158" y="3364957"/>
              <a:chExt cx="7205579" cy="2867396"/>
            </a:xfrm>
          </p:grpSpPr>
          <p:sp>
            <p:nvSpPr>
              <p:cNvPr id="5" name="Rounded Rectangle 4"/>
              <p:cNvSpPr/>
              <p:nvPr/>
            </p:nvSpPr>
            <p:spPr>
              <a:xfrm>
                <a:off x="949158" y="3364957"/>
                <a:ext cx="7205579" cy="2867396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1595192" y="5872542"/>
                <a:ext cx="2834105" cy="2194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Courtesy </a:t>
                </a:r>
                <a:r>
                  <a:rPr lang="en-US" sz="1200" dirty="0" err="1" smtClean="0"/>
                  <a:t>Xuguang</a:t>
                </a:r>
                <a:r>
                  <a:rPr lang="en-US" sz="1200" dirty="0" smtClean="0"/>
                  <a:t> Wang, HFIP partner</a:t>
                </a:r>
                <a:endParaRPr lang="en-US" sz="1200" dirty="0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392196" y="3959267"/>
              <a:ext cx="6761204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0000"/>
                  </a:solidFill>
                </a:rPr>
                <a:t>Track, SLP, and </a:t>
              </a:r>
              <a:r>
                <a:rPr lang="en-US" sz="1600" dirty="0" err="1" smtClean="0">
                  <a:solidFill>
                    <a:srgbClr val="000000"/>
                  </a:solidFill>
                </a:rPr>
                <a:t>Vmax</a:t>
              </a:r>
              <a:r>
                <a:rPr lang="en-US" sz="1600" dirty="0" smtClean="0">
                  <a:solidFill>
                    <a:srgbClr val="000000"/>
                  </a:solidFill>
                </a:rPr>
                <a:t> errors from </a:t>
              </a:r>
              <a:r>
                <a:rPr lang="en-US" sz="1600" dirty="0" err="1" smtClean="0">
                  <a:solidFill>
                    <a:srgbClr val="000000"/>
                  </a:solidFill>
                </a:rPr>
                <a:t>Edouard</a:t>
              </a:r>
              <a:r>
                <a:rPr lang="en-US" sz="1600" dirty="0" smtClean="0">
                  <a:solidFill>
                    <a:srgbClr val="000000"/>
                  </a:solidFill>
                </a:rPr>
                <a:t> in the OU hybrid 3DVar and 4DVar systems</a:t>
              </a:r>
              <a:endParaRPr lang="en-US" sz="1600" dirty="0">
                <a:solidFill>
                  <a:srgbClr val="000000"/>
                </a:solidFill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3045" y="1740573"/>
              <a:ext cx="2513983" cy="2154843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12743" y="1740573"/>
              <a:ext cx="2477121" cy="2154843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29547" y="1740573"/>
              <a:ext cx="2461783" cy="2154843"/>
            </a:xfrm>
            <a:prstGeom prst="rect">
              <a:avLst/>
            </a:prstGeom>
          </p:spPr>
        </p:pic>
      </p:grpSp>
      <p:sp>
        <p:nvSpPr>
          <p:cNvPr id="1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direction: 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875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4909364" y="1589484"/>
            <a:ext cx="3846891" cy="4766519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9651" y="1911747"/>
            <a:ext cx="3293670" cy="304829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483614" y="4984826"/>
            <a:ext cx="30088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rgbClr val="000000"/>
                </a:solidFill>
              </a:rPr>
              <a:t>Vmax</a:t>
            </a:r>
            <a:r>
              <a:rPr lang="en-US" sz="1600" dirty="0" smtClean="0">
                <a:solidFill>
                  <a:srgbClr val="000000"/>
                </a:solidFill>
              </a:rPr>
              <a:t> from the 12Z17 cycle of </a:t>
            </a:r>
            <a:r>
              <a:rPr lang="en-US" sz="1600" dirty="0" err="1" smtClean="0">
                <a:solidFill>
                  <a:srgbClr val="000000"/>
                </a:solidFill>
              </a:rPr>
              <a:t>Edouard</a:t>
            </a:r>
            <a:r>
              <a:rPr lang="en-US" sz="1600" dirty="0" smtClean="0">
                <a:solidFill>
                  <a:srgbClr val="000000"/>
                </a:solidFill>
              </a:rPr>
              <a:t> in the OU hybrid 3DVar and 4DVar systems. </a:t>
            </a:r>
            <a:r>
              <a:rPr lang="en-US" sz="1600" dirty="0">
                <a:solidFill>
                  <a:srgbClr val="000000"/>
                </a:solidFill>
              </a:rPr>
              <a:t>Courtesy </a:t>
            </a:r>
            <a:r>
              <a:rPr lang="en-US" sz="1600" dirty="0" err="1">
                <a:solidFill>
                  <a:srgbClr val="000000"/>
                </a:solidFill>
              </a:rPr>
              <a:t>Xuguang</a:t>
            </a:r>
            <a:r>
              <a:rPr lang="en-US" sz="1600" dirty="0">
                <a:solidFill>
                  <a:srgbClr val="000000"/>
                </a:solidFill>
              </a:rPr>
              <a:t> Wang, HFIP </a:t>
            </a:r>
            <a:r>
              <a:rPr lang="en-US" sz="1600" dirty="0" smtClean="0">
                <a:solidFill>
                  <a:srgbClr val="000000"/>
                </a:solidFill>
              </a:rPr>
              <a:t>partner.</a:t>
            </a:r>
            <a:endParaRPr lang="en-US" sz="1600" dirty="0">
              <a:solidFill>
                <a:srgbClr val="000000"/>
              </a:solidFill>
            </a:endParaRPr>
          </a:p>
          <a:p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direction: DA</a:t>
            </a:r>
            <a:endParaRPr lang="en-US" dirty="0"/>
          </a:p>
        </p:txBody>
      </p:sp>
      <p:sp>
        <p:nvSpPr>
          <p:cNvPr id="13" name="Content Placeholder 3"/>
          <p:cNvSpPr txBox="1">
            <a:spLocks/>
          </p:cNvSpPr>
          <p:nvPr/>
        </p:nvSpPr>
        <p:spPr>
          <a:xfrm>
            <a:off x="890445" y="2175055"/>
            <a:ext cx="386269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/>
              <a:t>Results from OU system show hourly cycling helps with inner core </a:t>
            </a:r>
            <a:r>
              <a:rPr lang="en-US" dirty="0" smtClean="0"/>
              <a:t>balance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Current priority is to develop/test this for operational </a:t>
            </a:r>
            <a:r>
              <a:rPr lang="en-US" dirty="0" smtClean="0"/>
              <a:t>HWRF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This should appeal to researchers as well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999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direction: </a:t>
            </a:r>
            <a:br>
              <a:rPr lang="en-US" dirty="0" smtClean="0"/>
            </a:br>
            <a:r>
              <a:rPr lang="en-US" dirty="0" smtClean="0"/>
              <a:t>Other DA issues</a:t>
            </a:r>
            <a:endParaRPr lang="en-US" dirty="0"/>
          </a:p>
        </p:txBody>
      </p:sp>
      <p:sp>
        <p:nvSpPr>
          <p:cNvPr id="13" name="Content Placeholder 3"/>
          <p:cNvSpPr txBox="1">
            <a:spLocks/>
          </p:cNvSpPr>
          <p:nvPr/>
        </p:nvSpPr>
        <p:spPr>
          <a:xfrm>
            <a:off x="890445" y="2175055"/>
            <a:ext cx="3862693" cy="44438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/>
              <a:t>Replace vortex initialization with self-consistent DA of something derived from </a:t>
            </a:r>
            <a:r>
              <a:rPr lang="en-US" dirty="0" err="1"/>
              <a:t>TCVitals</a:t>
            </a:r>
            <a:r>
              <a:rPr lang="en-US" dirty="0"/>
              <a:t> 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Update condensate (and w?) with each cycle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Assimilation of </a:t>
            </a:r>
            <a:r>
              <a:rPr lang="en-US" dirty="0" smtClean="0"/>
              <a:t>cloudy radiances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Coupled atmosphere-ocean DA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5158004" y="2034529"/>
            <a:ext cx="3397975" cy="4543054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75785483-43D7-4FC6-98D4-9DB9E106B2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597" y="2533677"/>
            <a:ext cx="2971948" cy="261410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37684" y="5224868"/>
            <a:ext cx="30552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dirty="0" smtClean="0">
                <a:solidFill>
                  <a:srgbClr val="000000"/>
                </a:solidFill>
              </a:rPr>
              <a:t>Vertical cross-section of U analysis increments (filled) and U wind (contoured) in a cycle of Irma.  Note strong </a:t>
            </a:r>
            <a:r>
              <a:rPr lang="en-US" sz="1400" dirty="0" err="1" smtClean="0">
                <a:solidFill>
                  <a:srgbClr val="000000"/>
                </a:solidFill>
              </a:rPr>
              <a:t>anticyclonic</a:t>
            </a:r>
            <a:r>
              <a:rPr lang="en-US" sz="1400" dirty="0">
                <a:solidFill>
                  <a:srgbClr val="000000"/>
                </a:solidFill>
              </a:rPr>
              <a:t> </a:t>
            </a:r>
            <a:r>
              <a:rPr lang="en-US" sz="1400" dirty="0" smtClean="0">
                <a:solidFill>
                  <a:srgbClr val="000000"/>
                </a:solidFill>
              </a:rPr>
              <a:t>increments.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008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5158004" y="2034529"/>
            <a:ext cx="3397975" cy="4301184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direction: </a:t>
            </a:r>
            <a:br>
              <a:rPr lang="en-US" dirty="0" smtClean="0"/>
            </a:br>
            <a:r>
              <a:rPr lang="en-US" dirty="0" smtClean="0"/>
              <a:t>Other non-DA issues</a:t>
            </a:r>
            <a:endParaRPr lang="en-US" dirty="0"/>
          </a:p>
        </p:txBody>
      </p:sp>
      <p:sp>
        <p:nvSpPr>
          <p:cNvPr id="13" name="Content Placeholder 3"/>
          <p:cNvSpPr txBox="1">
            <a:spLocks/>
          </p:cNvSpPr>
          <p:nvPr/>
        </p:nvSpPr>
        <p:spPr>
          <a:xfrm>
            <a:off x="890445" y="2175055"/>
            <a:ext cx="386269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Intensity-dependent biases (</a:t>
            </a:r>
            <a:r>
              <a:rPr lang="en-US" dirty="0" err="1" smtClean="0"/>
              <a:t>overintensification</a:t>
            </a:r>
            <a:r>
              <a:rPr lang="en-US" dirty="0" smtClean="0"/>
              <a:t> of weak systems)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Multi-storm approach (e.g., basin-scale)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Probabilistic forecasting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Targeting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9859"/>
          <a:stretch/>
        </p:blipFill>
        <p:spPr>
          <a:xfrm>
            <a:off x="5278634" y="2497932"/>
            <a:ext cx="3064817" cy="28661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97125" y="5351923"/>
            <a:ext cx="29463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Track skill of 2017 basin-scale HWRF as compared with operational HWRF and GFS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362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13" name="Content Placeholder 3"/>
          <p:cNvSpPr txBox="1">
            <a:spLocks/>
          </p:cNvSpPr>
          <p:nvPr/>
        </p:nvSpPr>
        <p:spPr>
          <a:xfrm>
            <a:off x="890445" y="1710785"/>
            <a:ext cx="7138933" cy="4443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/>
              <a:t>NOAA TC prediction is undergoing dramatic advancements, lead </a:t>
            </a:r>
            <a:r>
              <a:rPr lang="en-US" dirty="0" smtClean="0"/>
              <a:t>by improvements in global models and HWRF</a:t>
            </a:r>
            <a:endParaRPr lang="en-US" dirty="0"/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We </a:t>
            </a:r>
            <a:r>
              <a:rPr lang="en-US" dirty="0" smtClean="0"/>
              <a:t>are using </a:t>
            </a:r>
            <a:r>
              <a:rPr lang="en-US" dirty="0"/>
              <a:t>more of the available data in DA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Long term plans address ongoing issues (e.g., </a:t>
            </a:r>
            <a:r>
              <a:rPr lang="en-US" dirty="0" err="1"/>
              <a:t>spindown</a:t>
            </a:r>
            <a:r>
              <a:rPr lang="en-US" dirty="0"/>
              <a:t>, bias) and allow for greater data usage </a:t>
            </a: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The above </a:t>
            </a:r>
            <a:r>
              <a:rPr lang="en-US" dirty="0"/>
              <a:t>factors should contribute to intensity improvement in particular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5579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improvements: </a:t>
            </a:r>
            <a:br>
              <a:rPr lang="en-US" dirty="0" smtClean="0"/>
            </a:br>
            <a:r>
              <a:rPr lang="en-US" dirty="0" smtClean="0"/>
              <a:t>Error trends</a:t>
            </a:r>
            <a:endParaRPr lang="en-US" dirty="0"/>
          </a:p>
        </p:txBody>
      </p:sp>
      <p:sp>
        <p:nvSpPr>
          <p:cNvPr id="16" name="Content Placeholder 3"/>
          <p:cNvSpPr txBox="1">
            <a:spLocks/>
          </p:cNvSpPr>
          <p:nvPr/>
        </p:nvSpPr>
        <p:spPr>
          <a:xfrm>
            <a:off x="5026935" y="2175055"/>
            <a:ext cx="3702833" cy="4443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Hurricane track forecasts have improved markedly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The average Day-3 forecast location error is now about what Day-1 error was in 1990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These improvements are largely tied to improvements in large-scale forecasts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" name="Picture 19" descr="ncep-operational-skil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56610"/>
            <a:ext cx="4569735" cy="360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3369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improvements: </a:t>
            </a:r>
            <a:br>
              <a:rPr lang="en-US" dirty="0" smtClean="0"/>
            </a:br>
            <a:r>
              <a:rPr lang="en-US" dirty="0" smtClean="0"/>
              <a:t>Error trends</a:t>
            </a:r>
            <a:endParaRPr lang="en-US" dirty="0"/>
          </a:p>
        </p:txBody>
      </p:sp>
      <p:sp>
        <p:nvSpPr>
          <p:cNvPr id="16" name="Content Placeholder 3"/>
          <p:cNvSpPr txBox="1">
            <a:spLocks/>
          </p:cNvSpPr>
          <p:nvPr/>
        </p:nvSpPr>
        <p:spPr>
          <a:xfrm>
            <a:off x="5026935" y="2175055"/>
            <a:ext cx="370283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Hurricane intensity forecasts have only recently improved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Improvement in intensity forecast largely corresponds with commencement of Hurricane Forecast Improvement Project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35" y="2107825"/>
            <a:ext cx="4711700" cy="427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861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002" y="2283815"/>
            <a:ext cx="4834048" cy="31471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Error trends</a:t>
            </a:r>
            <a:endParaRPr lang="en-US" dirty="0"/>
          </a:p>
        </p:txBody>
      </p:sp>
      <p:sp>
        <p:nvSpPr>
          <p:cNvPr id="16" name="Content Placeholder 3"/>
          <p:cNvSpPr txBox="1">
            <a:spLocks/>
          </p:cNvSpPr>
          <p:nvPr/>
        </p:nvSpPr>
        <p:spPr>
          <a:xfrm>
            <a:off x="5026935" y="2175055"/>
            <a:ext cx="370283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Significant focus of HFIP has been the development of the HWRF model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As a result, HWRF intensity errors have decreased significantly over the past decade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2598495" y="4584166"/>
            <a:ext cx="613858" cy="11533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307044" y="5695610"/>
            <a:ext cx="31670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HWRF intensity error at 72 h has decreased by almost 50% in last decade!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938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687865" y="2029527"/>
            <a:ext cx="3902325" cy="4466308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Using TC Observations</a:t>
            </a:r>
            <a:endParaRPr lang="en-US" dirty="0"/>
          </a:p>
        </p:txBody>
      </p:sp>
      <p:sp>
        <p:nvSpPr>
          <p:cNvPr id="16" name="Content Placeholder 3"/>
          <p:cNvSpPr txBox="1">
            <a:spLocks/>
          </p:cNvSpPr>
          <p:nvPr/>
        </p:nvSpPr>
        <p:spPr>
          <a:xfrm>
            <a:off x="5026935" y="2175055"/>
            <a:ext cx="370283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US has used dropsondes for TC model forecast improvement since 1997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err="1" smtClean="0"/>
              <a:t>Aberson</a:t>
            </a:r>
            <a:r>
              <a:rPr lang="en-US" dirty="0" smtClean="0"/>
              <a:t> </a:t>
            </a:r>
            <a:r>
              <a:rPr lang="en-US" dirty="0"/>
              <a:t>(2010, 2011) examined impact of dropsondes in GFS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Significant track </a:t>
            </a:r>
            <a:r>
              <a:rPr lang="en-US" dirty="0" smtClean="0"/>
              <a:t>improvement globally</a:t>
            </a:r>
            <a:endParaRPr lang="en-US" dirty="0"/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014291" y="2381365"/>
            <a:ext cx="3228979" cy="3220336"/>
            <a:chOff x="5617057" y="1546728"/>
            <a:chExt cx="2552103" cy="2634967"/>
          </a:xfrm>
        </p:grpSpPr>
        <p:pic>
          <p:nvPicPr>
            <p:cNvPr id="8" name="Picture 7" descr="2011mwr3634.1-f2.gi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4" b="93207"/>
            <a:stretch/>
          </p:blipFill>
          <p:spPr>
            <a:xfrm>
              <a:off x="5617057" y="1546728"/>
              <a:ext cx="2552103" cy="320040"/>
            </a:xfrm>
            <a:prstGeom prst="rect">
              <a:avLst/>
            </a:prstGeom>
          </p:spPr>
        </p:pic>
        <p:pic>
          <p:nvPicPr>
            <p:cNvPr id="9" name="Picture 8" descr="2011mwr3634.1-f2.gi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571" b="-94"/>
            <a:stretch/>
          </p:blipFill>
          <p:spPr>
            <a:xfrm>
              <a:off x="5617057" y="1849975"/>
              <a:ext cx="2552103" cy="233172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793694" y="5529798"/>
            <a:ext cx="3743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Percent improvement as a result of assimilating NOAA, DOTSTAR, and THORPEX dropsondes in September 2008 (</a:t>
            </a:r>
            <a:r>
              <a:rPr lang="en-US" sz="1400" dirty="0" err="1" smtClean="0">
                <a:solidFill>
                  <a:srgbClr val="000000"/>
                </a:solidFill>
              </a:rPr>
              <a:t>Aberson</a:t>
            </a:r>
            <a:r>
              <a:rPr lang="en-US" sz="1400" dirty="0" smtClean="0">
                <a:solidFill>
                  <a:srgbClr val="000000"/>
                </a:solidFill>
              </a:rPr>
              <a:t> 2011)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047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Using TC Observations</a:t>
            </a:r>
            <a:endParaRPr lang="en-US" dirty="0"/>
          </a:p>
        </p:txBody>
      </p:sp>
      <p:sp>
        <p:nvSpPr>
          <p:cNvPr id="16" name="Content Placeholder 3"/>
          <p:cNvSpPr txBox="1">
            <a:spLocks/>
          </p:cNvSpPr>
          <p:nvPr/>
        </p:nvSpPr>
        <p:spPr>
          <a:xfrm>
            <a:off x="5026935" y="2175055"/>
            <a:ext cx="370283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/>
              <a:t>Recent GFS (v2017) retrospectives assimilated Global Hawk dropsondes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/>
              <a:t>SUBSTANTIAL benefits for GFS track!!!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Ongoing work suggests very high altitude of GH </a:t>
            </a:r>
            <a:r>
              <a:rPr lang="en-US" dirty="0" err="1" smtClean="0"/>
              <a:t>sondes</a:t>
            </a:r>
            <a:r>
              <a:rPr lang="en-US" dirty="0" smtClean="0"/>
              <a:t> is important </a:t>
            </a: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1" name="Picture 10" descr="fig_ALAL1616_tk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457" y="4213416"/>
            <a:ext cx="3289300" cy="2377694"/>
          </a:xfrm>
          <a:prstGeom prst="rect">
            <a:avLst/>
          </a:prstGeom>
        </p:spPr>
      </p:pic>
      <p:pic>
        <p:nvPicPr>
          <p:cNvPr id="12" name="Picture 11" descr="fig_ALAL1616_st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06" y="1955964"/>
            <a:ext cx="3289300" cy="23776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63323" y="4165827"/>
            <a:ext cx="3297332" cy="307777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Track error </a:t>
            </a:r>
            <a:r>
              <a:rPr kumimoji="0" lang="mr-I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ngal"/>
              </a:rPr>
              <a:t>–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2016 NATL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38564" y="1902370"/>
            <a:ext cx="2407083" cy="307777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     Track skill </a:t>
            </a:r>
            <a:r>
              <a:rPr kumimoji="0" lang="mr-I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ngal"/>
              </a:rPr>
              <a:t>–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2016 NATL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1235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improvements:</a:t>
            </a:r>
            <a:br>
              <a:rPr lang="en-US" dirty="0" smtClean="0"/>
            </a:br>
            <a:r>
              <a:rPr lang="en-US" dirty="0" smtClean="0"/>
              <a:t>Using TC Observations</a:t>
            </a:r>
            <a:endParaRPr lang="en-US" dirty="0"/>
          </a:p>
        </p:txBody>
      </p:sp>
      <p:sp>
        <p:nvSpPr>
          <p:cNvPr id="16" name="Content Placeholder 3"/>
          <p:cNvSpPr txBox="1">
            <a:spLocks/>
          </p:cNvSpPr>
          <p:nvPr/>
        </p:nvSpPr>
        <p:spPr>
          <a:xfrm>
            <a:off x="5026935" y="2175055"/>
            <a:ext cx="3702833" cy="4443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dirty="0" smtClean="0"/>
              <a:t>Starting in 2008, it became apparent that assimilating Doppler velocity data had potential for forecast improvement</a:t>
            </a:r>
          </a:p>
          <a:p>
            <a:pPr>
              <a:buFont typeface="Arial"/>
              <a:buChar char="•"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Assimilating radar data significantly improved analyses and forecasts of Hurricane </a:t>
            </a:r>
            <a:r>
              <a:rPr lang="en-US" dirty="0" err="1" smtClean="0"/>
              <a:t>Humberto</a:t>
            </a:r>
            <a:endParaRPr lang="en-US" dirty="0"/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" t="33325" r="35590" b="3"/>
          <a:stretch/>
        </p:blipFill>
        <p:spPr>
          <a:xfrm>
            <a:off x="500994" y="2248051"/>
            <a:ext cx="4188726" cy="376684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98807" y="6001228"/>
            <a:ext cx="4569735" cy="523220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Observations (left) and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analyses (right) of reflectivity from Hurricane </a:t>
            </a:r>
            <a:r>
              <a:rPr kumimoji="0" lang="en-US" sz="14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Humberto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with an experimental system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2278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</TotalTime>
  <Words>1631</Words>
  <Application>Microsoft Macintosh PowerPoint</Application>
  <PresentationFormat>On-screen Show (4:3)</PresentationFormat>
  <Paragraphs>275</Paragraphs>
  <Slides>37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Office Theme</vt:lpstr>
      <vt:lpstr>Waveform</vt:lpstr>
      <vt:lpstr>Tropical Cyclone Modeling and Data Assimilation</vt:lpstr>
      <vt:lpstr>Outline</vt:lpstr>
      <vt:lpstr>History of improvements:  Error trends</vt:lpstr>
      <vt:lpstr>History of improvements:  Error trends</vt:lpstr>
      <vt:lpstr>History of improvements:  Error trends</vt:lpstr>
      <vt:lpstr>History of improvements: Error trends</vt:lpstr>
      <vt:lpstr>History of improvements: Using TC Observations</vt:lpstr>
      <vt:lpstr>History of improvements: Using TC Observations</vt:lpstr>
      <vt:lpstr>History of improvements: Using TC Observations</vt:lpstr>
      <vt:lpstr>History of improvements: Using TC Observations</vt:lpstr>
      <vt:lpstr>History of improvements: Using TC Observations</vt:lpstr>
      <vt:lpstr>History of improvements: Using TC Observations</vt:lpstr>
      <vt:lpstr>History of improvements: Using TC Observations</vt:lpstr>
      <vt:lpstr>History of improvements: Using TC Observations</vt:lpstr>
      <vt:lpstr>History of improvements: Using TC Observations</vt:lpstr>
      <vt:lpstr>History of improvements: Using TC Observations</vt:lpstr>
      <vt:lpstr>History of improvements: Using TC Observations</vt:lpstr>
      <vt:lpstr>History of improvements: Battling spindown</vt:lpstr>
      <vt:lpstr>History of improvements: Battling spindown</vt:lpstr>
      <vt:lpstr>History of improvements: Battling spindown</vt:lpstr>
      <vt:lpstr>History of improvements: Battling spindown</vt:lpstr>
      <vt:lpstr>History of improvements: Battling spindown</vt:lpstr>
      <vt:lpstr>History of improvements: Battling spindown</vt:lpstr>
      <vt:lpstr>Outline</vt:lpstr>
      <vt:lpstr>Ongoing developments: Using more observations</vt:lpstr>
      <vt:lpstr>Ongoing developments: Using more observations</vt:lpstr>
      <vt:lpstr>Ongoing developments: Using more observations</vt:lpstr>
      <vt:lpstr>Ongoing developments: Using more observations</vt:lpstr>
      <vt:lpstr>Ongoing developments: Physics tests</vt:lpstr>
      <vt:lpstr>Outline</vt:lpstr>
      <vt:lpstr>Future direction: DA</vt:lpstr>
      <vt:lpstr>Future direction: DA</vt:lpstr>
      <vt:lpstr>Future direction: DA</vt:lpstr>
      <vt:lpstr>Future direction: DA</vt:lpstr>
      <vt:lpstr>Future direction:  Other DA issues</vt:lpstr>
      <vt:lpstr>Future direction:  Other non-DA issues</vt:lpstr>
      <vt:lpstr>Conclusions</vt:lpstr>
    </vt:vector>
  </TitlesOfParts>
  <Company>NASA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Tropical Cyclone Modeling and Data Assimilation</dc:title>
  <dc:creator>Jason Sippel</dc:creator>
  <cp:lastModifiedBy>Jason Sippel</cp:lastModifiedBy>
  <cp:revision>67</cp:revision>
  <dcterms:created xsi:type="dcterms:W3CDTF">2018-02-22T14:35:15Z</dcterms:created>
  <dcterms:modified xsi:type="dcterms:W3CDTF">2018-02-23T21:25:34Z</dcterms:modified>
</cp:coreProperties>
</file>