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4"/>
  </p:notesMasterIdLst>
  <p:handoutMasterIdLst>
    <p:handoutMasterId r:id="rId25"/>
  </p:handoutMasterIdLst>
  <p:sldIdLst>
    <p:sldId id="305" r:id="rId2"/>
    <p:sldId id="256" r:id="rId3"/>
    <p:sldId id="332" r:id="rId4"/>
    <p:sldId id="333" r:id="rId5"/>
    <p:sldId id="295" r:id="rId6"/>
    <p:sldId id="334" r:id="rId7"/>
    <p:sldId id="306" r:id="rId8"/>
    <p:sldId id="273" r:id="rId9"/>
    <p:sldId id="259" r:id="rId10"/>
    <p:sldId id="309" r:id="rId11"/>
    <p:sldId id="277" r:id="rId12"/>
    <p:sldId id="331" r:id="rId13"/>
    <p:sldId id="297" r:id="rId14"/>
    <p:sldId id="261" r:id="rId15"/>
    <p:sldId id="337" r:id="rId16"/>
    <p:sldId id="319" r:id="rId17"/>
    <p:sldId id="310" r:id="rId18"/>
    <p:sldId id="320" r:id="rId19"/>
    <p:sldId id="339" r:id="rId20"/>
    <p:sldId id="340" r:id="rId21"/>
    <p:sldId id="335" r:id="rId22"/>
    <p:sldId id="321"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111" charset="0"/>
        <a:ea typeface="ＭＳ Ｐゴシック" pitchFamily="-111" charset="-128"/>
        <a:cs typeface="ＭＳ Ｐゴシック" pitchFamily="-111" charset="-128"/>
      </a:defRPr>
    </a:lvl1pPr>
    <a:lvl2pPr marL="457200" algn="l" rtl="0" eaLnBrk="0" fontAlgn="base" hangingPunct="0">
      <a:spcBef>
        <a:spcPct val="0"/>
      </a:spcBef>
      <a:spcAft>
        <a:spcPct val="0"/>
      </a:spcAft>
      <a:defRPr sz="2400" kern="1200">
        <a:solidFill>
          <a:schemeClr val="tx1"/>
        </a:solidFill>
        <a:latin typeface="Arial" pitchFamily="-111" charset="0"/>
        <a:ea typeface="ＭＳ Ｐゴシック" pitchFamily="-111" charset="-128"/>
        <a:cs typeface="ＭＳ Ｐゴシック" pitchFamily="-111" charset="-128"/>
      </a:defRPr>
    </a:lvl2pPr>
    <a:lvl3pPr marL="914400" algn="l" rtl="0" eaLnBrk="0" fontAlgn="base" hangingPunct="0">
      <a:spcBef>
        <a:spcPct val="0"/>
      </a:spcBef>
      <a:spcAft>
        <a:spcPct val="0"/>
      </a:spcAft>
      <a:defRPr sz="2400" kern="1200">
        <a:solidFill>
          <a:schemeClr val="tx1"/>
        </a:solidFill>
        <a:latin typeface="Arial" pitchFamily="-111" charset="0"/>
        <a:ea typeface="ＭＳ Ｐゴシック" pitchFamily="-111" charset="-128"/>
        <a:cs typeface="ＭＳ Ｐゴシック" pitchFamily="-111" charset="-128"/>
      </a:defRPr>
    </a:lvl3pPr>
    <a:lvl4pPr marL="1371600" algn="l" rtl="0" eaLnBrk="0" fontAlgn="base" hangingPunct="0">
      <a:spcBef>
        <a:spcPct val="0"/>
      </a:spcBef>
      <a:spcAft>
        <a:spcPct val="0"/>
      </a:spcAft>
      <a:defRPr sz="2400" kern="1200">
        <a:solidFill>
          <a:schemeClr val="tx1"/>
        </a:solidFill>
        <a:latin typeface="Arial" pitchFamily="-111" charset="0"/>
        <a:ea typeface="ＭＳ Ｐゴシック" pitchFamily="-111" charset="-128"/>
        <a:cs typeface="ＭＳ Ｐゴシック" pitchFamily="-111" charset="-128"/>
      </a:defRPr>
    </a:lvl4pPr>
    <a:lvl5pPr marL="1828800" algn="l" rtl="0" eaLnBrk="0" fontAlgn="base" hangingPunct="0">
      <a:spcBef>
        <a:spcPct val="0"/>
      </a:spcBef>
      <a:spcAft>
        <a:spcPct val="0"/>
      </a:spcAft>
      <a:defRPr sz="2400" kern="1200">
        <a:solidFill>
          <a:schemeClr val="tx1"/>
        </a:solidFill>
        <a:latin typeface="Arial" pitchFamily="-111" charset="0"/>
        <a:ea typeface="ＭＳ Ｐゴシック" pitchFamily="-111" charset="-128"/>
        <a:cs typeface="ＭＳ Ｐゴシック" pitchFamily="-111" charset="-128"/>
      </a:defRPr>
    </a:lvl5pPr>
    <a:lvl6pPr marL="2286000" algn="l" defTabSz="457200" rtl="0" eaLnBrk="1" latinLnBrk="0" hangingPunct="1">
      <a:defRPr sz="2400" kern="1200">
        <a:solidFill>
          <a:schemeClr val="tx1"/>
        </a:solidFill>
        <a:latin typeface="Arial" pitchFamily="-111" charset="0"/>
        <a:ea typeface="ＭＳ Ｐゴシック" pitchFamily="-111" charset="-128"/>
        <a:cs typeface="ＭＳ Ｐゴシック" pitchFamily="-111" charset="-128"/>
      </a:defRPr>
    </a:lvl6pPr>
    <a:lvl7pPr marL="2743200" algn="l" defTabSz="457200" rtl="0" eaLnBrk="1" latinLnBrk="0" hangingPunct="1">
      <a:defRPr sz="2400" kern="1200">
        <a:solidFill>
          <a:schemeClr val="tx1"/>
        </a:solidFill>
        <a:latin typeface="Arial" pitchFamily="-111" charset="0"/>
        <a:ea typeface="ＭＳ Ｐゴシック" pitchFamily="-111" charset="-128"/>
        <a:cs typeface="ＭＳ Ｐゴシック" pitchFamily="-111" charset="-128"/>
      </a:defRPr>
    </a:lvl7pPr>
    <a:lvl8pPr marL="3200400" algn="l" defTabSz="457200" rtl="0" eaLnBrk="1" latinLnBrk="0" hangingPunct="1">
      <a:defRPr sz="2400" kern="1200">
        <a:solidFill>
          <a:schemeClr val="tx1"/>
        </a:solidFill>
        <a:latin typeface="Arial" pitchFamily="-111" charset="0"/>
        <a:ea typeface="ＭＳ Ｐゴシック" pitchFamily="-111" charset="-128"/>
        <a:cs typeface="ＭＳ Ｐゴシック" pitchFamily="-111" charset="-128"/>
      </a:defRPr>
    </a:lvl8pPr>
    <a:lvl9pPr marL="3657600" algn="l" defTabSz="457200" rtl="0" eaLnBrk="1" latinLnBrk="0" hangingPunct="1">
      <a:defRPr sz="2400" kern="1200">
        <a:solidFill>
          <a:schemeClr val="tx1"/>
        </a:solidFill>
        <a:latin typeface="Arial" pitchFamily="-111" charset="0"/>
        <a:ea typeface="ＭＳ Ｐゴシック" pitchFamily="-111" charset="-128"/>
        <a:cs typeface="ＭＳ Ｐゴシック" pitchFamily="-111"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0000"/>
    <a:srgbClr val="28287A"/>
    <a:srgbClr val="A21010"/>
    <a:srgbClr val="FF020C"/>
    <a:srgbClr val="D2E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0" autoAdjust="0"/>
    <p:restoredTop sz="93353" autoAdjust="0"/>
  </p:normalViewPr>
  <p:slideViewPr>
    <p:cSldViewPr snapToGrid="0">
      <p:cViewPr varScale="1">
        <p:scale>
          <a:sx n="174" d="100"/>
          <a:sy n="174" d="100"/>
        </p:scale>
        <p:origin x="192" y="6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401B7-685F-2F45-81F9-3230358E6B36}" type="datetimeFigureOut">
              <a:rPr lang="en-US" smtClean="0"/>
              <a:t>2/23/18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74BF41B-7507-A446-9B98-2F52BF7F56FB}" type="slidenum">
              <a:rPr lang="en-US" smtClean="0"/>
              <a:t>‹#›</a:t>
            </a:fld>
            <a:endParaRPr lang="en-US"/>
          </a:p>
        </p:txBody>
      </p:sp>
    </p:spTree>
    <p:extLst>
      <p:ext uri="{BB962C8B-B14F-4D97-AF65-F5344CB8AC3E}">
        <p14:creationId xmlns:p14="http://schemas.microsoft.com/office/powerpoint/2010/main" val="2768397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22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22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22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2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22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861388F4-A9B6-3642-863F-A177C24E1C33}" type="slidenum">
              <a:rPr lang="en-US"/>
              <a:pPr/>
              <a:t>‹#›</a:t>
            </a:fld>
            <a:endParaRPr lang="en-US"/>
          </a:p>
        </p:txBody>
      </p:sp>
    </p:spTree>
    <p:extLst>
      <p:ext uri="{BB962C8B-B14F-4D97-AF65-F5344CB8AC3E}">
        <p14:creationId xmlns:p14="http://schemas.microsoft.com/office/powerpoint/2010/main" val="4236897738"/>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pitchFamily="-111" charset="0"/>
        <a:ea typeface="ＭＳ Ｐゴシック" pitchFamily="-111" charset="-128"/>
        <a:cs typeface="ＭＳ Ｐゴシック" pitchFamily="-111" charset="-128"/>
      </a:defRPr>
    </a:lvl1pPr>
    <a:lvl2pPr marL="457200" algn="l" rtl="0" fontAlgn="base">
      <a:spcBef>
        <a:spcPct val="30000"/>
      </a:spcBef>
      <a:spcAft>
        <a:spcPct val="0"/>
      </a:spcAft>
      <a:defRPr sz="1200" kern="1200">
        <a:solidFill>
          <a:schemeClr val="tx1"/>
        </a:solidFill>
        <a:latin typeface="Arial" pitchFamily="-111" charset="0"/>
        <a:ea typeface="ＭＳ Ｐゴシック" pitchFamily="-111" charset="-128"/>
        <a:cs typeface="+mn-cs"/>
      </a:defRPr>
    </a:lvl2pPr>
    <a:lvl3pPr marL="914400" algn="l" rtl="0" fontAlgn="base">
      <a:spcBef>
        <a:spcPct val="30000"/>
      </a:spcBef>
      <a:spcAft>
        <a:spcPct val="0"/>
      </a:spcAft>
      <a:defRPr sz="1200" kern="1200">
        <a:solidFill>
          <a:schemeClr val="tx1"/>
        </a:solidFill>
        <a:latin typeface="Arial" pitchFamily="-111" charset="0"/>
        <a:ea typeface="ＭＳ Ｐゴシック" pitchFamily="-111" charset="-128"/>
        <a:cs typeface="+mn-cs"/>
      </a:defRPr>
    </a:lvl3pPr>
    <a:lvl4pPr marL="1371600" algn="l" rtl="0" fontAlgn="base">
      <a:spcBef>
        <a:spcPct val="30000"/>
      </a:spcBef>
      <a:spcAft>
        <a:spcPct val="0"/>
      </a:spcAft>
      <a:defRPr sz="1200" kern="1200">
        <a:solidFill>
          <a:schemeClr val="tx1"/>
        </a:solidFill>
        <a:latin typeface="Arial" pitchFamily="-111" charset="0"/>
        <a:ea typeface="ＭＳ Ｐゴシック" pitchFamily="-111" charset="-128"/>
        <a:cs typeface="+mn-cs"/>
      </a:defRPr>
    </a:lvl4pPr>
    <a:lvl5pPr marL="1828800" algn="l" rtl="0" fontAlgn="base">
      <a:spcBef>
        <a:spcPct val="30000"/>
      </a:spcBef>
      <a:spcAft>
        <a:spcPct val="0"/>
      </a:spcAft>
      <a:defRPr sz="12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p:cNvSpPr>
          <p:nvPr>
            <p:ph type="sldImg"/>
          </p:nvPr>
        </p:nvSpPr>
        <p:spPr>
          <a:ln/>
        </p:spPr>
      </p:sp>
      <p:sp>
        <p:nvSpPr>
          <p:cNvPr id="14339" name="Notes Placeholder 2"/>
          <p:cNvSpPr>
            <a:spLocks noGrp="1"/>
          </p:cNvSpPr>
          <p:nvPr>
            <p:ph type="body" idx="1"/>
          </p:nvPr>
        </p:nvSpPr>
        <p:spPr>
          <a:noFill/>
          <a:ln/>
        </p:spPr>
        <p:txBody>
          <a:bodyPr/>
          <a:lstStyle/>
          <a:p>
            <a:r>
              <a:rPr lang="en-US" dirty="0">
                <a:latin typeface="Arial" charset="0"/>
                <a:ea typeface="ＭＳ Ｐゴシック" charset="-128"/>
                <a:cs typeface="ＭＳ Ｐゴシック" charset="-128"/>
              </a:rPr>
              <a:t>Hurricanes Irma and Jose </a:t>
            </a:r>
            <a:r>
              <a:rPr lang="en-US" sz="1200" kern="1200" dirty="0">
                <a:solidFill>
                  <a:schemeClr val="tx1"/>
                </a:solidFill>
                <a:effectLst/>
                <a:latin typeface="Arial" pitchFamily="-111" charset="0"/>
                <a:ea typeface="ＭＳ Ｐゴシック" pitchFamily="-111" charset="-128"/>
                <a:cs typeface="ＭＳ Ｐゴシック" pitchFamily="-111" charset="-128"/>
              </a:rPr>
              <a:t>captured on 8 September 2017</a:t>
            </a:r>
            <a:r>
              <a:rPr lang="en-US" dirty="0">
                <a:effectLst/>
              </a:rPr>
              <a:t> </a:t>
            </a:r>
            <a:endParaRPr lang="en-US" dirty="0">
              <a:latin typeface="Arial" charset="0"/>
              <a:ea typeface="ＭＳ Ｐゴシック" charset="-128"/>
              <a:cs typeface="ＭＳ Ｐゴシック" charset="-128"/>
            </a:endParaRPr>
          </a:p>
        </p:txBody>
      </p:sp>
      <p:sp>
        <p:nvSpPr>
          <p:cNvPr id="14340" name="Slide Number Placeholder 3"/>
          <p:cNvSpPr>
            <a:spLocks noGrp="1"/>
          </p:cNvSpPr>
          <p:nvPr>
            <p:ph type="sldNum" sz="quarter" idx="5"/>
          </p:nvPr>
        </p:nvSpPr>
        <p:spPr>
          <a:noFill/>
        </p:spPr>
        <p:txBody>
          <a:bodyPr/>
          <a:lstStyle/>
          <a:p>
            <a:fld id="{BC985613-3CB2-F54B-8A0B-523B4FEE7926}" type="slidenum">
              <a:rPr lang="en-US" smtClean="0">
                <a:latin typeface="Arial" charset="0"/>
              </a:rPr>
              <a:pPr/>
              <a:t>1</a:t>
            </a:fld>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4C2C64-2AA4-A443-897B-DC201FAC8CD6}" type="slidenum">
              <a:rPr lang="en-US"/>
              <a:pPr/>
              <a:t>10</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sz="1000"/>
              <a:t>• As the new models are developed to deal with intensity and structure we need to develop new metrics for model and forecast evaluation beyond the traditional minimum central pressure and peak surface wind. The NWS metric of the peak 1-min sustained surface wind anywhere is not as meaningful anymore. A model or forecast could be correct on those parameters for the wrong reason. Customers want to know more about the impacts to expect and that means structure and size matter. Proposed new metrics are structure (radii of 35, 50, 65 kt, and radius of maximum wind in different quadrants) and rapid intensification (FAR vs POD). They need to be tested and improved with data as well as model output.</a:t>
            </a:r>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B64D90-29C0-7447-9DD1-3A630E6033A3}" type="slidenum">
              <a:rPr lang="en-US"/>
              <a:pPr/>
              <a:t>11</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900" dirty="0"/>
              <a:t>• Figure shows </a:t>
            </a:r>
            <a:r>
              <a:rPr lang="en-US" sz="1200" kern="1200" dirty="0">
                <a:solidFill>
                  <a:schemeClr val="tx1"/>
                </a:solidFill>
                <a:effectLst/>
                <a:latin typeface="Arial" pitchFamily="-111" charset="0"/>
                <a:ea typeface="ＭＳ Ｐゴシック" pitchFamily="-111" charset="-128"/>
                <a:cs typeface="ＭＳ Ｐゴシック" pitchFamily="-111" charset="-128"/>
              </a:rPr>
              <a:t>Reliability diagrams of 2014-2016 SHIPS-RII rerun forecasts for ATL and EPAC</a:t>
            </a:r>
            <a:r>
              <a:rPr lang="en-US" sz="900" dirty="0"/>
              <a:t>.</a:t>
            </a:r>
          </a:p>
          <a:p>
            <a:r>
              <a:rPr lang="en-US" sz="900" dirty="0"/>
              <a:t>• Important note: SHIPS is an example of providing guidance on guidance, as it uses the global model initial conditions and forecast output as predictors. SST is one of the most important of the predictors and the operational version uses the Reynold’s weekly SST. Where the new version is providing improvements is by adding internal storm information, the correction of the Reynold’s SST by a value more representative of what should be under the eyewall. This is a trend in the development of SHIPS that is telling us that to do intensity right we need to know more about the current state of the inner vortex that is not represented in the global model fields. Mark DeMaria has demonstrated similar improvements by using IR satellite information and flight level data. Unfortunately, that information is only available at the initial time and does not seem to show that much improvement to longer time intervals, whereas </a:t>
            </a:r>
            <a:r>
              <a:rPr lang="en-US" sz="900" dirty="0" err="1"/>
              <a:t>Cione’s</a:t>
            </a:r>
            <a:r>
              <a:rPr lang="en-US" sz="900" dirty="0"/>
              <a:t> algorithm is applied to all forecast times and seems to better reflect the actual storm conditions.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4C2C64-2AA4-A443-897B-DC201FAC8CD6}" type="slidenum">
              <a:rPr lang="en-US"/>
              <a:pPr/>
              <a:t>13</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sz="1000"/>
              <a:t>• As the new models are developed to deal with intensity and structure we need to develop new metrics for model and forecast evaluation beyond the traditional minimum central pressure and peak surface wind. The NWS metric of the peak 1-min sustained surface wind anywhere is not as meaningful anymore. A model or forecast could be correct on those parameters for the wrong reason. Customers want to know more about the impacts to expect and that means structure and size matter. Proposed new metrics are structure (radii of 35, 50, 65 kt, and radius of maximum wind in different quadrants) and rapid intensification (FAR vs POD). They need to be tested and improved with data as well as model output.</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9C88E-AD9F-AA4F-A2CF-0EC05605EFA7}" type="slidenum">
              <a:rPr lang="en-US"/>
              <a:pPr/>
              <a:t>14</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sz="1000" dirty="0"/>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sz="1000" dirty="0"/>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32 real-time analyses sent via SATCOM for NHC</a:t>
            </a:r>
          </a:p>
          <a:p>
            <a:pPr eaLnBrk="0" hangingPunct="0">
              <a:spcBef>
                <a:spcPct val="0"/>
              </a:spcBef>
            </a:pPr>
            <a:r>
              <a:rPr lang="en-US" sz="1000" dirty="0"/>
              <a:t>Katrina:	5 analyses on 25 August</a:t>
            </a:r>
          </a:p>
          <a:p>
            <a:pPr eaLnBrk="0" hangingPunct="0">
              <a:spcBef>
                <a:spcPct val="0"/>
              </a:spcBef>
            </a:pPr>
            <a:r>
              <a:rPr lang="en-US" sz="1000" dirty="0"/>
              <a:t>		4 analyses on 27 August</a:t>
            </a:r>
          </a:p>
          <a:p>
            <a:pPr eaLnBrk="0" hangingPunct="0">
              <a:spcBef>
                <a:spcPct val="0"/>
              </a:spcBef>
            </a:pPr>
            <a:r>
              <a:rPr lang="en-US" sz="1000" dirty="0"/>
              <a:t>		5 analyses on 28 August</a:t>
            </a:r>
          </a:p>
          <a:p>
            <a:pPr eaLnBrk="0" hangingPunct="0">
              <a:spcBef>
                <a:spcPct val="0"/>
              </a:spcBef>
            </a:pPr>
            <a:r>
              <a:rPr lang="en-US" sz="1000" dirty="0"/>
              <a:t>Ophelia:	2 analyses on 8 September</a:t>
            </a:r>
          </a:p>
          <a:p>
            <a:pPr eaLnBrk="0" hangingPunct="0">
              <a:spcBef>
                <a:spcPct val="0"/>
              </a:spcBef>
            </a:pPr>
            <a:r>
              <a:rPr lang="en-US" sz="1000" dirty="0"/>
              <a:t>		3 analyses on 9 September</a:t>
            </a:r>
          </a:p>
          <a:p>
            <a:pPr eaLnBrk="0" hangingPunct="0">
              <a:spcBef>
                <a:spcPct val="0"/>
              </a:spcBef>
            </a:pPr>
            <a:r>
              <a:rPr lang="en-US" sz="1000" dirty="0"/>
              <a:t>		5 analyses on 11 September</a:t>
            </a:r>
          </a:p>
          <a:p>
            <a:pPr eaLnBrk="0" hangingPunct="0">
              <a:spcBef>
                <a:spcPct val="0"/>
              </a:spcBef>
            </a:pPr>
            <a:r>
              <a:rPr lang="en-US" sz="1000" dirty="0"/>
              <a:t>		2 analyses on 12 September</a:t>
            </a:r>
          </a:p>
          <a:p>
            <a:pPr eaLnBrk="0" hangingPunct="0">
              <a:spcBef>
                <a:spcPct val="0"/>
              </a:spcBef>
            </a:pPr>
            <a:r>
              <a:rPr lang="en-US" sz="1000" dirty="0"/>
              <a:t>Rita:		1 analysis on 20 September</a:t>
            </a:r>
          </a:p>
          <a:p>
            <a:pPr eaLnBrk="0" hangingPunct="0">
              <a:spcBef>
                <a:spcPct val="0"/>
              </a:spcBef>
            </a:pPr>
            <a:r>
              <a:rPr lang="en-US" sz="1000" dirty="0"/>
              <a:t>		4 analyses on 21 September</a:t>
            </a:r>
          </a:p>
          <a:p>
            <a:pPr eaLnBrk="0" hangingPunct="0">
              <a:spcBef>
                <a:spcPct val="0"/>
              </a:spcBef>
            </a:pPr>
            <a:r>
              <a:rPr lang="en-US" sz="1000" dirty="0"/>
              <a:t>		1 analysis on 22 September</a:t>
            </a:r>
          </a:p>
          <a:p>
            <a:endParaRPr lang="en-US" sz="10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69C88E-AD9F-AA4F-A2CF-0EC05605EFA7}" type="slidenum">
              <a:rPr lang="en-US"/>
              <a:pPr/>
              <a:t>15</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sz="1000" dirty="0"/>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sz="1000" dirty="0"/>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32 real-time analyses sent via SATCOM for NHC</a:t>
            </a:r>
          </a:p>
          <a:p>
            <a:pPr eaLnBrk="0" hangingPunct="0">
              <a:spcBef>
                <a:spcPct val="0"/>
              </a:spcBef>
            </a:pPr>
            <a:r>
              <a:rPr lang="en-US" sz="1000" dirty="0"/>
              <a:t>Katrina:	5 analyses on 25 August</a:t>
            </a:r>
          </a:p>
          <a:p>
            <a:pPr eaLnBrk="0" hangingPunct="0">
              <a:spcBef>
                <a:spcPct val="0"/>
              </a:spcBef>
            </a:pPr>
            <a:r>
              <a:rPr lang="en-US" sz="1000" dirty="0"/>
              <a:t>		4 analyses on 27 August</a:t>
            </a:r>
          </a:p>
          <a:p>
            <a:pPr eaLnBrk="0" hangingPunct="0">
              <a:spcBef>
                <a:spcPct val="0"/>
              </a:spcBef>
            </a:pPr>
            <a:r>
              <a:rPr lang="en-US" sz="1000" dirty="0"/>
              <a:t>		5 analyses on 28 August</a:t>
            </a:r>
          </a:p>
          <a:p>
            <a:pPr eaLnBrk="0" hangingPunct="0">
              <a:spcBef>
                <a:spcPct val="0"/>
              </a:spcBef>
            </a:pPr>
            <a:r>
              <a:rPr lang="en-US" sz="1000" dirty="0"/>
              <a:t>Ophelia:	2 analyses on 8 September</a:t>
            </a:r>
          </a:p>
          <a:p>
            <a:pPr eaLnBrk="0" hangingPunct="0">
              <a:spcBef>
                <a:spcPct val="0"/>
              </a:spcBef>
            </a:pPr>
            <a:r>
              <a:rPr lang="en-US" sz="1000" dirty="0"/>
              <a:t>		3 analyses on 9 September</a:t>
            </a:r>
          </a:p>
          <a:p>
            <a:pPr eaLnBrk="0" hangingPunct="0">
              <a:spcBef>
                <a:spcPct val="0"/>
              </a:spcBef>
            </a:pPr>
            <a:r>
              <a:rPr lang="en-US" sz="1000" dirty="0"/>
              <a:t>		5 analyses on 11 September</a:t>
            </a:r>
          </a:p>
          <a:p>
            <a:pPr eaLnBrk="0" hangingPunct="0">
              <a:spcBef>
                <a:spcPct val="0"/>
              </a:spcBef>
            </a:pPr>
            <a:r>
              <a:rPr lang="en-US" sz="1000" dirty="0"/>
              <a:t>		2 analyses on 12 September</a:t>
            </a:r>
          </a:p>
          <a:p>
            <a:pPr eaLnBrk="0" hangingPunct="0">
              <a:spcBef>
                <a:spcPct val="0"/>
              </a:spcBef>
            </a:pPr>
            <a:r>
              <a:rPr lang="en-US" sz="1000" dirty="0"/>
              <a:t>Rita:		1 analysis on 20 September</a:t>
            </a:r>
          </a:p>
          <a:p>
            <a:pPr eaLnBrk="0" hangingPunct="0">
              <a:spcBef>
                <a:spcPct val="0"/>
              </a:spcBef>
            </a:pPr>
            <a:r>
              <a:rPr lang="en-US" sz="1000" dirty="0"/>
              <a:t>		4 analyses on 21 September</a:t>
            </a:r>
          </a:p>
          <a:p>
            <a:pPr eaLnBrk="0" hangingPunct="0">
              <a:spcBef>
                <a:spcPct val="0"/>
              </a:spcBef>
            </a:pPr>
            <a:r>
              <a:rPr lang="en-US" sz="1000" dirty="0"/>
              <a:t>		1 analysis on 22 September</a:t>
            </a:r>
          </a:p>
          <a:p>
            <a:endParaRPr lang="en-US" sz="1000" dirty="0"/>
          </a:p>
        </p:txBody>
      </p:sp>
    </p:spTree>
    <p:extLst>
      <p:ext uri="{BB962C8B-B14F-4D97-AF65-F5344CB8AC3E}">
        <p14:creationId xmlns:p14="http://schemas.microsoft.com/office/powerpoint/2010/main" val="1774054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0ABA0E-DE16-F844-BF51-796131774116}" type="slidenum">
              <a:rPr lang="en-US"/>
              <a:pPr/>
              <a:t>17</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sz="1000"/>
              <a:t>• Surface wind field work is mainly supported through a NOPP that Hans Graber controls (collaboration between UM, USACE, HRD, and Vince Cardone’s Ocean Weather). HRD receives support to provide them near real-time surface winds to drive their surge and wave models. HRD also receives support for these wind fields from the USACE, particularly for the production of wind fields for past storms to use for model testing. Finally, some of the support comes from the development of a wind model for the State of Florida CAT model effort in collaboration with FSU, FIU, and UF.</a:t>
            </a:r>
          </a:p>
          <a:p>
            <a:endParaRPr lang="en-US" sz="1000"/>
          </a:p>
          <a:p>
            <a:endParaRPr lang="en-US"/>
          </a:p>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1388F4-A9B6-3642-863F-A177C24E1C33}" type="slidenum">
              <a:rPr lang="en-US" smtClean="0"/>
              <a:pPr/>
              <a:t>21</a:t>
            </a:fld>
            <a:endParaRPr lang="en-US"/>
          </a:p>
        </p:txBody>
      </p:sp>
    </p:spTree>
    <p:extLst>
      <p:ext uri="{BB962C8B-B14F-4D97-AF65-F5344CB8AC3E}">
        <p14:creationId xmlns:p14="http://schemas.microsoft.com/office/powerpoint/2010/main" val="955266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xfrm>
            <a:off x="1143000" y="685800"/>
            <a:ext cx="4572000" cy="3429000"/>
          </a:xfrm>
          <a:prstGeom prst="rect">
            <a:avLst/>
          </a:prstGeo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33795" name="Rectangle 3"/>
          <p:cNvSpPr>
            <a:spLocks noGrp="1"/>
          </p:cNvSpPr>
          <p:nvPr>
            <p:ph type="body" idx="1"/>
          </p:nvPr>
        </p:nvSpPr>
        <p:spPr bwMode="auto">
          <a:xfrm>
            <a:off x="685800" y="4343400"/>
            <a:ext cx="5486400" cy="4114800"/>
          </a:xfrm>
          <a:prstGeom prst="rect">
            <a:avLst/>
          </a:prstGeo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txBody>
          <a:bodyPr/>
          <a:lstStyle/>
          <a:p>
            <a:pPr eaLnBrk="1" hangingPunct="1">
              <a:defRPr/>
            </a:pPr>
            <a:r>
              <a:rPr lang="en-US" dirty="0">
                <a:latin typeface="Arial" charset="0"/>
              </a:rPr>
              <a:t>Since 15 May 2010 HRD has maintained our Blog on </a:t>
            </a:r>
            <a:r>
              <a:rPr lang="en-US" dirty="0" err="1">
                <a:latin typeface="Arial" charset="0"/>
              </a:rPr>
              <a:t>Wordpress</a:t>
            </a:r>
            <a:r>
              <a:rPr lang="en-US" dirty="0">
                <a:latin typeface="Arial" charset="0"/>
              </a:rPr>
              <a:t> which supports a RSS feed, Twitter, and Facebook accounts. </a:t>
            </a:r>
          </a:p>
          <a:p>
            <a:pPr eaLnBrk="1" hangingPunct="1">
              <a:defRPr/>
            </a:pPr>
            <a:endParaRPr lang="en-US" dirty="0">
              <a:latin typeface="Arial" charset="0"/>
            </a:endParaRPr>
          </a:p>
          <a:p>
            <a:pPr eaLnBrk="1" hangingPunct="1">
              <a:defRPr/>
            </a:pPr>
            <a:r>
              <a:rPr lang="en-US" dirty="0" err="1">
                <a:latin typeface="Arial" charset="0"/>
              </a:rPr>
              <a:t>Wordpress</a:t>
            </a:r>
            <a:r>
              <a:rPr lang="en-US" dirty="0">
                <a:latin typeface="Arial" charset="0"/>
              </a:rPr>
              <a:t> Stats: 1,580 posts (18-19 posts per month), 335 comments. Most posts are during the hurricane season where we post our updates on field activities whenever we are operating.</a:t>
            </a:r>
          </a:p>
          <a:p>
            <a:pPr eaLnBrk="1" hangingPunct="1">
              <a:defRPr/>
            </a:pPr>
            <a:endParaRPr lang="en-US" dirty="0">
              <a:latin typeface="Arial" charset="0"/>
            </a:endParaRPr>
          </a:p>
          <a:p>
            <a:pPr eaLnBrk="1" hangingPunct="1">
              <a:defRPr/>
            </a:pPr>
            <a:r>
              <a:rPr lang="en-US" dirty="0" err="1">
                <a:latin typeface="Arial" charset="0"/>
              </a:rPr>
              <a:t>Wordpress</a:t>
            </a:r>
            <a:r>
              <a:rPr lang="en-US" dirty="0">
                <a:latin typeface="Arial" charset="0"/>
              </a:rPr>
              <a:t> Blog Views by Month and Year</a:t>
            </a:r>
          </a:p>
          <a:p>
            <a:pPr eaLnBrk="1">
              <a:defRPr/>
            </a:pPr>
            <a:endParaRPr lang="en-US" sz="1200" b="1" kern="1200" dirty="0">
              <a:solidFill>
                <a:schemeClr val="tx1"/>
              </a:solidFill>
              <a:latin typeface="Arial" pitchFamily="-65" charset="0"/>
              <a:ea typeface="ＭＳ Ｐゴシック" pitchFamily="-111" charset="-128"/>
              <a:cs typeface="ＭＳ Ｐゴシック" pitchFamily="-111" charset="-128"/>
            </a:endParaRP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	Jan	Feb	Mar	Apr	May	Jun	Jul	Aug	Sep	Oct	Nov	Dec	Total	</a:t>
            </a: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2010	</a:t>
            </a:r>
            <a:r>
              <a:rPr lang="en-US" sz="1200" kern="1200" dirty="0">
                <a:solidFill>
                  <a:schemeClr val="tx1"/>
                </a:solidFill>
                <a:latin typeface="Arial" pitchFamily="-65" charset="0"/>
                <a:ea typeface="ＭＳ Ｐゴシック" pitchFamily="-111" charset="-128"/>
                <a:cs typeface="ＭＳ Ｐゴシック" pitchFamily="-111" charset="-128"/>
              </a:rPr>
              <a:t>				152	753	1,790	3,463	5,521	2,047	1,479	1,019	16,224	</a:t>
            </a: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2011	</a:t>
            </a:r>
            <a:r>
              <a:rPr lang="en-US" sz="1200" kern="1200" dirty="0">
                <a:solidFill>
                  <a:schemeClr val="tx1"/>
                </a:solidFill>
                <a:latin typeface="Arial" pitchFamily="-65" charset="0"/>
                <a:ea typeface="ＭＳ Ｐゴシック" pitchFamily="-111" charset="-128"/>
                <a:cs typeface="ＭＳ Ｐゴシック" pitchFamily="-111" charset="-128"/>
              </a:rPr>
              <a:t>1,028	927	1,152	1,143	1,417	1,495	1,959	7,195	2,588	1,885	1,659	1,231	23,679	</a:t>
            </a: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2012	</a:t>
            </a:r>
            <a:r>
              <a:rPr lang="en-US" sz="1200" kern="1200" dirty="0">
                <a:solidFill>
                  <a:schemeClr val="tx1"/>
                </a:solidFill>
                <a:latin typeface="Arial" pitchFamily="-65" charset="0"/>
                <a:ea typeface="ＭＳ Ｐゴシック" pitchFamily="-111" charset="-128"/>
                <a:cs typeface="ＭＳ Ｐゴシック" pitchFamily="-111" charset="-128"/>
              </a:rPr>
              <a:t>1,139	1,179	1,305	1,456	1,754	1,855	1,929	14,433	4,537	5,302	3,179	2,770	40,838	</a:t>
            </a: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2013	</a:t>
            </a:r>
            <a:r>
              <a:rPr lang="en-US" sz="1200" kern="1200" dirty="0">
                <a:solidFill>
                  <a:schemeClr val="tx1"/>
                </a:solidFill>
                <a:latin typeface="Arial" pitchFamily="-65" charset="0"/>
                <a:ea typeface="ＭＳ Ｐゴシック" pitchFamily="-111" charset="-128"/>
                <a:cs typeface="ＭＳ Ｐゴシック" pitchFamily="-111" charset="-128"/>
              </a:rPr>
              <a:t>3,702	1,880	1,687	1,323	2,264	1,736	2,622	4,619	7,276	1,369	1,167	1,292	30,937	</a:t>
            </a:r>
          </a:p>
          <a:p>
            <a:pPr eaLnBrk="1">
              <a:defRPr/>
            </a:pPr>
            <a:r>
              <a:rPr lang="en-US" sz="1200" b="1" kern="1200" dirty="0">
                <a:solidFill>
                  <a:schemeClr val="tx1"/>
                </a:solidFill>
                <a:latin typeface="Arial" pitchFamily="-65" charset="0"/>
                <a:ea typeface="ＭＳ Ｐゴシック" pitchFamily="-111" charset="-128"/>
                <a:cs typeface="ＭＳ Ｐゴシック" pitchFamily="-111" charset="-128"/>
              </a:rPr>
              <a:t>2014	</a:t>
            </a:r>
            <a:r>
              <a:rPr lang="en-US" sz="1200" dirty="0">
                <a:effectLst/>
              </a:rPr>
              <a:t>1,591	1,493	1,457	1,608	1,738	2,390	3,773	4,744	4,591	3,314	2,271	2,423	</a:t>
            </a:r>
            <a:r>
              <a:rPr lang="en-US" sz="1200" dirty="0"/>
              <a:t>31,393	</a:t>
            </a:r>
          </a:p>
          <a:p>
            <a:pPr marL="228600" indent="-228600" eaLnBrk="1">
              <a:buAutoNum type="arabicPlain" startAt="2015"/>
              <a:defRPr/>
            </a:pPr>
            <a:r>
              <a:rPr lang="fi-FI" dirty="0">
                <a:effectLst/>
              </a:rPr>
              <a:t>	1,913	1,880	1,867	2,280	2,403	2,733	3,234	7,312	6,330	6,949	2,265	1,730	</a:t>
            </a:r>
            <a:r>
              <a:rPr lang="fi-FI" dirty="0"/>
              <a:t>40,896</a:t>
            </a:r>
          </a:p>
          <a:p>
            <a:pPr marL="228600" indent="-228600" eaLnBrk="1">
              <a:buAutoNum type="arabicPlain" startAt="2015"/>
              <a:defRPr/>
            </a:pPr>
            <a:r>
              <a:rPr lang="fi-FI" dirty="0"/>
              <a:t>	</a:t>
            </a:r>
            <a:r>
              <a:rPr lang="fi-FI" dirty="0">
                <a:effectLst/>
              </a:rPr>
              <a:t>2,009	2,167	2,748	2,645	2,840	3,633	2,823	7,575	5,807	13,203	3,127	2,809	</a:t>
            </a:r>
            <a:r>
              <a:rPr lang="fi-FI" dirty="0"/>
              <a:t>51,386</a:t>
            </a:r>
            <a:r>
              <a:rPr lang="en-US" sz="1200" dirty="0">
                <a:effectLst/>
              </a:rPr>
              <a:t>						</a:t>
            </a:r>
            <a:r>
              <a:rPr lang="en-US" sz="1200" kern="1200" dirty="0">
                <a:solidFill>
                  <a:schemeClr val="tx1"/>
                </a:solidFill>
                <a:latin typeface="Arial" pitchFamily="-65" charset="0"/>
                <a:ea typeface="ＭＳ Ｐゴシック" pitchFamily="-111" charset="-128"/>
                <a:cs typeface="ＭＳ Ｐゴシック" pitchFamily="-111" charset="-128"/>
              </a:rPr>
              <a:t>									</a:t>
            </a:r>
          </a:p>
          <a:p>
            <a:pPr eaLnBrk="1">
              <a:defRPr/>
            </a:pPr>
            <a:r>
              <a:rPr lang="en-US" sz="1200" kern="1200" dirty="0">
                <a:solidFill>
                  <a:schemeClr val="tx1"/>
                </a:solidFill>
                <a:latin typeface="Arial" pitchFamily="-65" charset="0"/>
                <a:ea typeface="ＭＳ Ｐゴシック" pitchFamily="-111" charset="-128"/>
                <a:cs typeface="ＭＳ Ｐゴシック" pitchFamily="-111" charset="-128"/>
              </a:rPr>
              <a:t>Since late September 2013 HRD has tracked web pages using Google Analytics:</a:t>
            </a:r>
          </a:p>
          <a:p>
            <a:pPr eaLnBrk="1">
              <a:defRPr/>
            </a:pPr>
            <a:r>
              <a:rPr lang="en-US" sz="1200" kern="1200" dirty="0">
                <a:solidFill>
                  <a:schemeClr val="tx1"/>
                </a:solidFill>
                <a:latin typeface="Arial" pitchFamily="-65" charset="0"/>
                <a:ea typeface="ＭＳ Ｐゴシック" pitchFamily="-111" charset="-128"/>
                <a:cs typeface="ＭＳ Ｐゴシック" pitchFamily="-111" charset="-128"/>
              </a:rPr>
              <a:t>HRD Web site Stats: Since late September 2013 a total of 188,460 visits or 31,769 visits per month with 57,383 page views</a:t>
            </a:r>
          </a:p>
          <a:p>
            <a:pPr eaLnBrk="1">
              <a:defRPr/>
            </a:pPr>
            <a:endParaRPr lang="en-US" sz="1200" kern="1200" dirty="0">
              <a:solidFill>
                <a:schemeClr val="tx1"/>
              </a:solidFill>
              <a:latin typeface="Arial" pitchFamily="-65" charset="0"/>
              <a:ea typeface="ＭＳ Ｐゴシック" pitchFamily="-111" charset="-128"/>
              <a:cs typeface="ＭＳ Ｐゴシック" pitchFamily="-111" charset="-128"/>
            </a:endParaRPr>
          </a:p>
          <a:p>
            <a:pPr eaLnBrk="1">
              <a:defRPr/>
            </a:pPr>
            <a:r>
              <a:rPr lang="en-US" sz="1200" kern="1200" dirty="0">
                <a:solidFill>
                  <a:schemeClr val="tx1"/>
                </a:solidFill>
                <a:latin typeface="Arial" pitchFamily="-65" charset="0"/>
                <a:ea typeface="ＭＳ Ｐゴシック" pitchFamily="-111" charset="-128"/>
                <a:cs typeface="ＭＳ Ｐゴシック" pitchFamily="-111" charset="-128"/>
              </a:rPr>
              <a:t>Twitter Stats: 2,425 tweets of which 1,580 are directly from the </a:t>
            </a:r>
            <a:r>
              <a:rPr lang="en-US" sz="1200" kern="1200" dirty="0" err="1">
                <a:solidFill>
                  <a:schemeClr val="tx1"/>
                </a:solidFill>
                <a:latin typeface="Arial" pitchFamily="-65" charset="0"/>
                <a:ea typeface="ＭＳ Ｐゴシック" pitchFamily="-111" charset="-128"/>
                <a:cs typeface="ＭＳ Ｐゴシック" pitchFamily="-111" charset="-128"/>
              </a:rPr>
              <a:t>Wordpress</a:t>
            </a:r>
            <a:r>
              <a:rPr lang="en-US" sz="1200" kern="1200" dirty="0">
                <a:solidFill>
                  <a:schemeClr val="tx1"/>
                </a:solidFill>
                <a:latin typeface="Arial" pitchFamily="-65" charset="0"/>
                <a:ea typeface="ＭＳ Ｐゴシック" pitchFamily="-111" charset="-128"/>
                <a:cs typeface="ＭＳ Ｐゴシック" pitchFamily="-111" charset="-128"/>
              </a:rPr>
              <a:t> Blog and the rest from “Tweets from the Eye” which we do directly to Twitter from the NOAA aircraft during missions. “Tweets from the Eye” are a very effective and popular outreach tool helping educate the Public to what NOAA does. </a:t>
            </a:r>
          </a:p>
          <a:p>
            <a:pPr eaLnBrk="1" hangingPunct="1">
              <a:defRPr/>
            </a:pPr>
            <a:endParaRPr lang="en-US" dirty="0">
              <a:latin typeface="Arial" charset="0"/>
            </a:endParaRPr>
          </a:p>
          <a:p>
            <a:endParaRPr lang="en-US" dirty="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06851-D515-6541-BC22-B8BDCD3CCA76}" type="slidenum">
              <a:rPr lang="en-US"/>
              <a:pPr/>
              <a:t>2</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06851-D515-6541-BC22-B8BDCD3CCA76}" type="slidenum">
              <a:rPr lang="en-US"/>
              <a:pPr/>
              <a:t>3</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F06851-D515-6541-BC22-B8BDCD3CCA76}" type="slidenum">
              <a:rPr lang="en-US"/>
              <a:pPr/>
              <a:t>4</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AB8E17B-C71A-BF40-84B8-05D1E3EFCEC4}" type="slidenum">
              <a:rPr lang="en-US"/>
              <a:pPr/>
              <a:t>5</a:t>
            </a:fld>
            <a:endParaRPr lang="en-US"/>
          </a:p>
        </p:txBody>
      </p:sp>
      <p:sp>
        <p:nvSpPr>
          <p:cNvPr id="82946"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89710" tIns="44855" rIns="89710" bIns="44855" anchor="b">
            <a:prstTxWarp prst="textNoShape">
              <a:avLst/>
            </a:prstTxWarp>
          </a:bodyPr>
          <a:lstStyle/>
          <a:p>
            <a:pPr algn="r" defTabSz="896938" eaLnBrk="1" hangingPunct="1"/>
            <a:fld id="{B780996D-9324-7D47-AE0A-C8B6B01AA95F}" type="slidenum">
              <a:rPr lang="en-US" sz="1100"/>
              <a:pPr algn="r" defTabSz="896938" eaLnBrk="1" hangingPunct="1"/>
              <a:t>5</a:t>
            </a:fld>
            <a:endParaRPr lang="en-US" sz="1100"/>
          </a:p>
        </p:txBody>
      </p:sp>
      <p:sp>
        <p:nvSpPr>
          <p:cNvPr id="82947" name="Text Box 2"/>
          <p:cNvSpPr txBox="1">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2948" name="Text Box 3"/>
          <p:cNvSpPr txBox="1">
            <a:spLocks noGrp="1" noChangeArrowheads="1"/>
          </p:cNvSpPr>
          <p:nvPr>
            <p:ph type="body" idx="1"/>
          </p:nvPr>
        </p:nvSpPr>
        <p:spPr bwMode="auto">
          <a:xfrm>
            <a:off x="890588" y="4284663"/>
            <a:ext cx="4905375" cy="3921125"/>
          </a:xfrm>
          <a:prstGeom prst="rect">
            <a:avLst/>
          </a:prstGeom>
          <a:noFill/>
          <a:ln>
            <a:solidFill>
              <a:srgbClr val="000000"/>
            </a:solidFill>
            <a:round/>
            <a:headEnd/>
            <a:tailEnd/>
          </a:ln>
        </p:spPr>
        <p:txBody>
          <a:bodyPr lIns="89710" tIns="44855" rIns="89710" bIns="44855" anchor="ctr">
            <a:prstTxWarp prst="textNoShape">
              <a:avLst/>
            </a:prstTxWarp>
          </a:bodyPr>
          <a:lstStyle/>
          <a:p>
            <a:pPr marL="114300" lvl="1">
              <a:lnSpc>
                <a:spcPct val="95000"/>
              </a:lnSpc>
              <a:spcBef>
                <a:spcPts val="675"/>
              </a:spcBef>
              <a:spcAft>
                <a:spcPts val="450"/>
              </a:spcAft>
            </a:pPr>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6</a:t>
            </a:fld>
            <a:endParaRPr lang="en-US"/>
          </a:p>
        </p:txBody>
      </p:sp>
    </p:spTree>
    <p:extLst>
      <p:ext uri="{BB962C8B-B14F-4D97-AF65-F5344CB8AC3E}">
        <p14:creationId xmlns:p14="http://schemas.microsoft.com/office/powerpoint/2010/main" val="728670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2E495B9-8133-0B44-B079-11DECFE9F67A}" type="slidenum">
              <a:rPr lang="en-US"/>
              <a:pPr/>
              <a:t>7</a:t>
            </a:fld>
            <a:endParaRPr lang="en-US"/>
          </a:p>
        </p:txBody>
      </p:sp>
      <p:sp>
        <p:nvSpPr>
          <p:cNvPr id="78850"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lIns="89710" tIns="44855" rIns="89710" bIns="44855" anchor="b">
            <a:prstTxWarp prst="textNoShape">
              <a:avLst/>
            </a:prstTxWarp>
          </a:bodyPr>
          <a:lstStyle/>
          <a:p>
            <a:pPr algn="r" defTabSz="896938" eaLnBrk="1" hangingPunct="1"/>
            <a:fld id="{9F6E2073-17FB-4548-A861-964FE153D6CC}" type="slidenum">
              <a:rPr lang="en-US" sz="1100"/>
              <a:pPr algn="r" defTabSz="896938" eaLnBrk="1" hangingPunct="1"/>
              <a:t>7</a:t>
            </a:fld>
            <a:endParaRPr lang="en-US" sz="1100"/>
          </a:p>
        </p:txBody>
      </p:sp>
      <p:sp>
        <p:nvSpPr>
          <p:cNvPr id="78851" name="Text Box 2"/>
          <p:cNvSpPr txBox="1">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2" name="Text Box 3"/>
          <p:cNvSpPr txBox="1">
            <a:spLocks noGrp="1" noChangeArrowheads="1"/>
          </p:cNvSpPr>
          <p:nvPr>
            <p:ph type="body" idx="1"/>
          </p:nvPr>
        </p:nvSpPr>
        <p:spPr bwMode="auto">
          <a:xfrm>
            <a:off x="890588" y="4284663"/>
            <a:ext cx="4905375" cy="3921125"/>
          </a:xfrm>
          <a:prstGeom prst="rect">
            <a:avLst/>
          </a:prstGeom>
          <a:noFill/>
          <a:ln>
            <a:solidFill>
              <a:srgbClr val="000000"/>
            </a:solidFill>
            <a:round/>
            <a:headEnd/>
            <a:tailEnd/>
          </a:ln>
        </p:spPr>
        <p:txBody>
          <a:bodyPr lIns="89710" tIns="44855" rIns="89710" bIns="44855" anchor="ctr">
            <a:prstTxWarp prst="textNoShape">
              <a:avLst/>
            </a:prstTxWarp>
          </a:bodyPr>
          <a:lstStyle/>
          <a:p>
            <a:pPr>
              <a:lnSpc>
                <a:spcPct val="90000"/>
              </a:lnSpc>
              <a:spcBef>
                <a:spcPct val="20000"/>
              </a:spcBef>
              <a:buFontTx/>
              <a:buChar char="•"/>
            </a:pPr>
            <a:r>
              <a:rPr lang="en-GB"/>
              <a:t>Guide and accelerate HFS improvements (HFS)</a:t>
            </a:r>
          </a:p>
          <a:p>
            <a:pPr marL="114300" lvl="1">
              <a:lnSpc>
                <a:spcPct val="90000"/>
              </a:lnSpc>
            </a:pPr>
            <a:r>
              <a:rPr lang="en-GB"/>
              <a:t>Accelerate NOAA operational HFS &amp; GFS development </a:t>
            </a:r>
          </a:p>
          <a:p>
            <a:pPr marL="114300" lvl="1">
              <a:lnSpc>
                <a:spcPct val="90000"/>
              </a:lnSpc>
            </a:pPr>
            <a:r>
              <a:rPr lang="en-GB"/>
              <a:t>R&amp;D to improve HFS and GFS (need basic research)</a:t>
            </a:r>
            <a:endParaRPr lang="en-US"/>
          </a:p>
          <a:p>
            <a:pPr marL="114300" lvl="1">
              <a:lnSpc>
                <a:spcPct val="90000"/>
              </a:lnSpc>
            </a:pPr>
            <a:r>
              <a:rPr lang="en-GB"/>
              <a:t>R&amp;D </a:t>
            </a:r>
            <a:r>
              <a:rPr lang="en-US"/>
              <a:t>for HFS and GFS ensemble systems (need basic research)</a:t>
            </a:r>
          </a:p>
          <a:p>
            <a:pPr>
              <a:lnSpc>
                <a:spcPct val="90000"/>
              </a:lnSpc>
              <a:spcBef>
                <a:spcPct val="20000"/>
              </a:spcBef>
              <a:buFontTx/>
              <a:buChar char="•"/>
            </a:pPr>
            <a:r>
              <a:rPr lang="en-GB"/>
              <a:t>Develop observing system strategy analysis capability (OSE)</a:t>
            </a:r>
          </a:p>
          <a:p>
            <a:pPr marL="114300" lvl="1">
              <a:lnSpc>
                <a:spcPct val="90000"/>
              </a:lnSpc>
            </a:pPr>
            <a:r>
              <a:rPr lang="en-GB"/>
              <a:t>R&amp;D to improve observing strategy to improve forecasts &amp; inform NOAA investments </a:t>
            </a:r>
          </a:p>
          <a:p>
            <a:pPr>
              <a:lnSpc>
                <a:spcPct val="90000"/>
              </a:lnSpc>
              <a:spcBef>
                <a:spcPct val="20000"/>
              </a:spcBef>
              <a:buFontTx/>
              <a:buChar char="•"/>
            </a:pPr>
            <a:r>
              <a:rPr lang="en-GB"/>
              <a:t>Fully fund transition of research to operations (R2O)</a:t>
            </a:r>
          </a:p>
          <a:p>
            <a:pPr marL="114300" lvl="1">
              <a:lnSpc>
                <a:spcPct val="90000"/>
              </a:lnSpc>
            </a:pPr>
            <a:r>
              <a:rPr lang="en-GB"/>
              <a:t>Broaden JHT charter and increase support </a:t>
            </a:r>
          </a:p>
          <a:p>
            <a:pPr marL="114300" lvl="1">
              <a:lnSpc>
                <a:spcPct val="90000"/>
              </a:lnSpc>
            </a:pPr>
            <a:r>
              <a:rPr lang="en-GB"/>
              <a:t>Develop interactions between JHT, DTC and JCSDA</a:t>
            </a:r>
          </a:p>
          <a:p>
            <a:pPr>
              <a:lnSpc>
                <a:spcPct val="90000"/>
              </a:lnSpc>
              <a:spcBef>
                <a:spcPct val="20000"/>
              </a:spcBef>
              <a:buFontTx/>
              <a:buChar char="•"/>
            </a:pPr>
            <a:r>
              <a:rPr lang="en-GB"/>
              <a:t>Increase high performance computing (res &amp; ops) </a:t>
            </a:r>
          </a:p>
          <a:p>
            <a:pPr>
              <a:lnSpc>
                <a:spcPct val="90000"/>
              </a:lnSpc>
              <a:spcBef>
                <a:spcPct val="20000"/>
              </a:spcBef>
              <a:buFontTx/>
              <a:buChar char="•"/>
            </a:pPr>
            <a:r>
              <a:rPr lang="en-GB"/>
              <a:t>Coordinate with research community on basic research</a:t>
            </a:r>
          </a:p>
          <a:p>
            <a:pPr marL="114300" lvl="1">
              <a:lnSpc>
                <a:spcPct val="90000"/>
              </a:lnSpc>
            </a:pPr>
            <a:r>
              <a:rPr lang="en-GB" b="1"/>
              <a:t>NOAA can not meet goals alone!</a:t>
            </a:r>
            <a:endParaRPr lang="en-GB"/>
          </a:p>
          <a:p>
            <a:pPr marL="114300" lvl="1">
              <a:lnSpc>
                <a:spcPct val="90000"/>
              </a:lnSpc>
            </a:pPr>
            <a:r>
              <a:rPr lang="en-GB"/>
              <a:t>Broaden base of expertise in tropical cyclone research community </a:t>
            </a:r>
          </a:p>
          <a:p>
            <a:pPr marL="114300" lvl="1">
              <a:lnSpc>
                <a:spcPct val="90000"/>
              </a:lnSpc>
            </a:pPr>
            <a:r>
              <a:rPr lang="en-GB"/>
              <a:t>Work closely with federal, academic, and private sector communities</a:t>
            </a:r>
            <a:r>
              <a:rPr lang="en-US"/>
              <a:t> Provide dedicated high performance computing capacity for HFS operations and research &amp; development</a:t>
            </a:r>
            <a:endParaRPr lang="en-GB">
              <a:solidFill>
                <a:srgbClr val="000000"/>
              </a:solidFill>
              <a:ea typeface="MS Gothic" pitchFamily="49" charset="-128"/>
              <a:cs typeface="MS Gothic" pitchFamily="49"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E4C714-40E5-DE48-BFAD-58BAED2DD35B}" type="slidenum">
              <a:rPr lang="en-US"/>
              <a:pPr/>
              <a:t>8</a:t>
            </a:fld>
            <a:endParaRPr lang="en-US"/>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p:txBody>
          <a:bodyPr/>
          <a:lstStyle/>
          <a:p>
            <a:r>
              <a:rPr lang="en-US" sz="800" dirty="0"/>
              <a:t>• AOML/HRD provides operational support for G-IV surveillance (2 people) and WP-3D reconnaissance SFMR (1 person) missions despite transitioning activities to operations. HRD augments AOC staff by providing meteorological expertise for data QC because they do not have manpower, but we receive no support for these activities. Will become greater issue as we transition airborne Doppler. HRD no longer has internal resources to support these activities.</a:t>
            </a:r>
          </a:p>
          <a:p>
            <a:r>
              <a:rPr lang="en-US" sz="800" dirty="0"/>
              <a:t>• 2 tropical cyclones flown from beginning to end of life cycle</a:t>
            </a:r>
          </a:p>
          <a:p>
            <a:r>
              <a:rPr lang="en-US" sz="800" dirty="0"/>
              <a:t>	</a:t>
            </a:r>
            <a:r>
              <a:rPr lang="en-US" sz="800" baseline="0" dirty="0"/>
              <a:t> Irene</a:t>
            </a:r>
          </a:p>
          <a:p>
            <a:r>
              <a:rPr lang="en-US" sz="800" baseline="0" dirty="0"/>
              <a:t>	 </a:t>
            </a:r>
            <a:r>
              <a:rPr lang="en-US" sz="800" baseline="0" dirty="0" err="1"/>
              <a:t>Rina</a:t>
            </a:r>
            <a:endParaRPr lang="en-US" sz="8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6F81AD-85E0-DA43-BC16-E960DA464883}" type="slidenum">
              <a:rPr lang="en-US"/>
              <a:pPr/>
              <a:t>9</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r>
              <a:rPr lang="en-US" sz="1000"/>
              <a:t>• Track work in partnerships with NWS and NSF. Partially supported through JHT. Work has been slowed by lack of ability to run operational models on EMC development machines since latest model upgrades done at the beginning of 2005 season. Sim has been unable to evaluate 2005 performance to date. This inability to run on development machine is a major stumbling block for this type of model evaluation work like we are proposing for other parameters (surface wind speed, structure). Not sure how we can work  with EMC to alleviate this roadblock.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609600"/>
            <a:ext cx="17907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609600"/>
            <a:ext cx="52197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54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53000" y="1981200"/>
            <a:ext cx="3505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hyperlink" Target="mailto:Frank.Marks@noaa.gov"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noaa.gov"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Picture 8"/>
          <p:cNvPicPr>
            <a:picLocks noChangeAspect="1" noChangeArrowheads="1"/>
          </p:cNvPicPr>
          <p:nvPr userDrawn="1"/>
        </p:nvPicPr>
        <p:blipFill>
          <a:blip r:embed="rId13"/>
          <a:srcRect/>
          <a:stretch>
            <a:fillRect/>
          </a:stretch>
        </p:blipFill>
        <p:spPr bwMode="auto">
          <a:xfrm>
            <a:off x="0" y="0"/>
            <a:ext cx="1295400" cy="6858000"/>
          </a:xfrm>
          <a:prstGeom prst="rect">
            <a:avLst/>
          </a:prstGeom>
          <a:noFill/>
          <a:ln w="9525">
            <a:noFill/>
            <a:miter lim="800000"/>
            <a:headEnd/>
            <a:tailEnd/>
          </a:ln>
          <a:effectLst/>
        </p:spPr>
      </p:pic>
      <p:sp>
        <p:nvSpPr>
          <p:cNvPr id="1026" name="Rectangle 2"/>
          <p:cNvSpPr>
            <a:spLocks noGrp="1" noChangeArrowheads="1"/>
          </p:cNvSpPr>
          <p:nvPr>
            <p:ph type="title"/>
          </p:nvPr>
        </p:nvSpPr>
        <p:spPr bwMode="auto">
          <a:xfrm>
            <a:off x="1295400" y="177800"/>
            <a:ext cx="7696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95400" y="1485900"/>
            <a:ext cx="7696200" cy="5041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33" name="Picture 9">
            <a:hlinkClick r:id="rId14"/>
          </p:cNvPr>
          <p:cNvPicPr>
            <a:picLocks noChangeAspect="1" noChangeArrowheads="1"/>
          </p:cNvPicPr>
          <p:nvPr userDrawn="1"/>
        </p:nvPicPr>
        <p:blipFill>
          <a:blip r:embed="rId15"/>
          <a:srcRect/>
          <a:stretch>
            <a:fillRect/>
          </a:stretch>
        </p:blipFill>
        <p:spPr bwMode="auto">
          <a:xfrm>
            <a:off x="0" y="812800"/>
            <a:ext cx="1244600" cy="342900"/>
          </a:xfrm>
          <a:prstGeom prst="rect">
            <a:avLst/>
          </a:prstGeom>
          <a:noFill/>
          <a:ln w="9525">
            <a:noFill/>
            <a:miter lim="800000"/>
            <a:headEnd/>
            <a:tailEnd/>
          </a:ln>
          <a:effectLst/>
        </p:spPr>
      </p:pic>
      <p:sp>
        <p:nvSpPr>
          <p:cNvPr id="1036" name="Rectangle 12"/>
          <p:cNvSpPr>
            <a:spLocks noChangeArrowheads="1"/>
          </p:cNvSpPr>
          <p:nvPr userDrawn="1"/>
        </p:nvSpPr>
        <p:spPr bwMode="auto">
          <a:xfrm>
            <a:off x="0" y="2209800"/>
            <a:ext cx="1397000" cy="2492990"/>
          </a:xfrm>
          <a:prstGeom prst="rect">
            <a:avLst/>
          </a:prstGeom>
          <a:noFill/>
          <a:ln w="9525">
            <a:noFill/>
            <a:miter lim="800000"/>
            <a:headEnd/>
            <a:tailEnd/>
          </a:ln>
        </p:spPr>
        <p:txBody>
          <a:bodyPr>
            <a:prstTxWarp prst="textNoShape">
              <a:avLst/>
            </a:prstTxWarp>
            <a:spAutoFit/>
          </a:bodyPr>
          <a:lstStyle/>
          <a:p>
            <a:pPr marL="115888" indent="-115888"/>
            <a:r>
              <a:rPr lang="en-US" sz="1200" b="1" dirty="0">
                <a:solidFill>
                  <a:srgbClr val="00008E"/>
                </a:solidFill>
                <a:latin typeface="Calibri"/>
                <a:cs typeface="Calibri"/>
              </a:rPr>
              <a:t>Outline</a:t>
            </a:r>
            <a:r>
              <a:rPr lang="en-US" sz="1200" dirty="0">
                <a:solidFill>
                  <a:srgbClr val="000000"/>
                </a:solidFill>
                <a:latin typeface="Calibri"/>
                <a:cs typeface="Calibri"/>
              </a:rPr>
              <a:t>:</a:t>
            </a:r>
          </a:p>
          <a:p>
            <a:pPr marL="115888" indent="-115888">
              <a:buFontTx/>
              <a:buChar char="•"/>
            </a:pPr>
            <a:r>
              <a:rPr lang="en-US" sz="1200" dirty="0">
                <a:solidFill>
                  <a:srgbClr val="000000"/>
                </a:solidFill>
                <a:latin typeface="Calibri"/>
                <a:cs typeface="Calibri"/>
              </a:rPr>
              <a:t>Hurricane Research</a:t>
            </a:r>
          </a:p>
          <a:p>
            <a:pPr marL="349250" lvl="1" indent="-119063">
              <a:buFont typeface="Times" pitchFamily="-111" charset="0"/>
              <a:buChar char="•"/>
            </a:pPr>
            <a:r>
              <a:rPr lang="en-US" sz="1200" dirty="0">
                <a:solidFill>
                  <a:srgbClr val="000000"/>
                </a:solidFill>
                <a:latin typeface="Calibri"/>
                <a:cs typeface="Calibri"/>
              </a:rPr>
              <a:t>Mission</a:t>
            </a:r>
          </a:p>
          <a:p>
            <a:pPr marL="349250" lvl="1" indent="-119063">
              <a:buFont typeface="Times" pitchFamily="-111" charset="0"/>
              <a:buChar char="•"/>
            </a:pPr>
            <a:r>
              <a:rPr lang="en-US" sz="1200" dirty="0">
                <a:solidFill>
                  <a:srgbClr val="000000"/>
                </a:solidFill>
                <a:latin typeface="Calibri"/>
                <a:cs typeface="Calibri"/>
              </a:rPr>
              <a:t>Vision</a:t>
            </a:r>
          </a:p>
          <a:p>
            <a:pPr marL="349250" marR="0" lvl="1" indent="-119063" algn="l" defTabSz="914400" rtl="0" eaLnBrk="0" fontAlgn="base" latinLnBrk="0" hangingPunct="0">
              <a:lnSpc>
                <a:spcPct val="100000"/>
              </a:lnSpc>
              <a:spcBef>
                <a:spcPct val="0"/>
              </a:spcBef>
              <a:spcAft>
                <a:spcPct val="0"/>
              </a:spcAft>
              <a:buClrTx/>
              <a:buSzTx/>
              <a:buFont typeface="Times" pitchFamily="-111" charset="0"/>
              <a:buChar char="•"/>
              <a:tabLst/>
              <a:defRPr/>
            </a:pPr>
            <a:r>
              <a:rPr lang="en-US" sz="1200" dirty="0">
                <a:solidFill>
                  <a:srgbClr val="000000"/>
                </a:solidFill>
                <a:latin typeface="Calibri"/>
                <a:cs typeface="Calibri"/>
              </a:rPr>
              <a:t>Who?</a:t>
            </a:r>
          </a:p>
          <a:p>
            <a:pPr marL="349250" lvl="1" indent="-119063">
              <a:buFont typeface="Times" pitchFamily="-111" charset="0"/>
              <a:buChar char="•"/>
            </a:pPr>
            <a:r>
              <a:rPr lang="en-US" sz="1200" dirty="0">
                <a:solidFill>
                  <a:srgbClr val="000000"/>
                </a:solidFill>
                <a:latin typeface="Calibri"/>
                <a:cs typeface="Calibri"/>
              </a:rPr>
              <a:t>How?</a:t>
            </a:r>
          </a:p>
          <a:p>
            <a:pPr marL="349250" lvl="1" indent="-119063">
              <a:buFont typeface="Times" pitchFamily="-111" charset="0"/>
              <a:buChar char="•"/>
            </a:pPr>
            <a:r>
              <a:rPr lang="en-US" sz="1200" dirty="0">
                <a:solidFill>
                  <a:srgbClr val="000000"/>
                </a:solidFill>
                <a:latin typeface="Calibri"/>
                <a:cs typeface="Calibri"/>
              </a:rPr>
              <a:t>What?</a:t>
            </a:r>
          </a:p>
          <a:p>
            <a:pPr marL="576263" lvl="2" indent="-112713">
              <a:buFont typeface="Times" pitchFamily="-111" charset="0"/>
              <a:buChar char="•"/>
            </a:pPr>
            <a:r>
              <a:rPr lang="en-US" sz="1200" dirty="0">
                <a:solidFill>
                  <a:srgbClr val="000000"/>
                </a:solidFill>
                <a:latin typeface="Calibri"/>
                <a:cs typeface="Calibri"/>
              </a:rPr>
              <a:t>Track</a:t>
            </a:r>
          </a:p>
          <a:p>
            <a:pPr marL="576263" lvl="2" indent="-112713">
              <a:buFont typeface="Times" pitchFamily="-111" charset="0"/>
              <a:buChar char="•"/>
            </a:pPr>
            <a:r>
              <a:rPr lang="en-US" sz="1200" dirty="0">
                <a:solidFill>
                  <a:srgbClr val="000000"/>
                </a:solidFill>
                <a:latin typeface="Calibri"/>
                <a:cs typeface="Calibri"/>
              </a:rPr>
              <a:t>Intensity</a:t>
            </a:r>
          </a:p>
          <a:p>
            <a:pPr marL="576263" lvl="2" indent="-112713">
              <a:buFont typeface="Times" pitchFamily="-111" charset="0"/>
              <a:buChar char="•"/>
            </a:pPr>
            <a:r>
              <a:rPr lang="en-US" sz="1200" dirty="0">
                <a:solidFill>
                  <a:srgbClr val="000000"/>
                </a:solidFill>
                <a:latin typeface="Calibri"/>
                <a:cs typeface="Calibri"/>
              </a:rPr>
              <a:t>Structure</a:t>
            </a:r>
          </a:p>
          <a:p>
            <a:pPr marL="576263" lvl="2" indent="-112713">
              <a:buFont typeface="Times" pitchFamily="-111" charset="0"/>
              <a:buChar char="•"/>
            </a:pPr>
            <a:r>
              <a:rPr lang="en-US" sz="1200" dirty="0">
                <a:solidFill>
                  <a:srgbClr val="000000"/>
                </a:solidFill>
                <a:latin typeface="Calibri"/>
                <a:cs typeface="Calibri"/>
              </a:rPr>
              <a:t>Impacts</a:t>
            </a:r>
          </a:p>
          <a:p>
            <a:pPr marL="346075" lvl="1" indent="-107950">
              <a:buFont typeface="Times" pitchFamily="-111" charset="0"/>
              <a:buChar char="•"/>
              <a:tabLst/>
            </a:pPr>
            <a:r>
              <a:rPr lang="en-US" sz="1200" dirty="0">
                <a:solidFill>
                  <a:srgbClr val="000000"/>
                </a:solidFill>
                <a:latin typeface="Calibri"/>
                <a:cs typeface="Calibri"/>
              </a:rPr>
              <a:t>What’s Next?</a:t>
            </a:r>
          </a:p>
        </p:txBody>
      </p:sp>
      <p:sp>
        <p:nvSpPr>
          <p:cNvPr id="1037" name="Rectangle 13"/>
          <p:cNvSpPr>
            <a:spLocks noChangeArrowheads="1"/>
          </p:cNvSpPr>
          <p:nvPr userDrawn="1"/>
        </p:nvSpPr>
        <p:spPr bwMode="auto">
          <a:xfrm>
            <a:off x="274897" y="5934448"/>
            <a:ext cx="744114" cy="830997"/>
          </a:xfrm>
          <a:prstGeom prst="rect">
            <a:avLst/>
          </a:prstGeom>
          <a:noFill/>
          <a:ln w="9525">
            <a:noFill/>
            <a:miter lim="800000"/>
            <a:headEnd/>
            <a:tailEnd/>
          </a:ln>
        </p:spPr>
        <p:txBody>
          <a:bodyPr wrap="none">
            <a:prstTxWarp prst="textNoShape">
              <a:avLst/>
            </a:prstTxWarp>
            <a:spAutoFit/>
          </a:bodyPr>
          <a:lstStyle/>
          <a:p>
            <a:pPr algn="ctr"/>
            <a:r>
              <a:rPr lang="en-US" sz="1000" dirty="0">
                <a:solidFill>
                  <a:schemeClr val="tx1"/>
                </a:solidFill>
                <a:latin typeface="Calibri"/>
                <a:cs typeface="Calibri"/>
                <a:hlinkClick r:id="rId16"/>
              </a:rPr>
              <a:t>F. Marks</a:t>
            </a:r>
            <a:endParaRPr lang="en-US" sz="1000" dirty="0">
              <a:solidFill>
                <a:schemeClr val="tx1"/>
              </a:solidFill>
              <a:latin typeface="Calibri"/>
              <a:cs typeface="Calibri"/>
            </a:endParaRPr>
          </a:p>
          <a:p>
            <a:pPr algn="ctr"/>
            <a:r>
              <a:rPr lang="en-US" sz="1000" dirty="0">
                <a:solidFill>
                  <a:schemeClr val="tx1"/>
                </a:solidFill>
                <a:latin typeface="Calibri"/>
                <a:cs typeface="Calibri"/>
              </a:rPr>
              <a:t>2/26/2018</a:t>
            </a:r>
          </a:p>
          <a:p>
            <a:pPr algn="ctr"/>
            <a:endParaRPr lang="en-US" sz="1000" dirty="0">
              <a:solidFill>
                <a:schemeClr val="tx1"/>
              </a:solidFill>
              <a:latin typeface="Calibri"/>
              <a:cs typeface="Calibri"/>
            </a:endParaRPr>
          </a:p>
          <a:p>
            <a:pPr algn="ctr"/>
            <a:fld id="{E2E172C4-EFB3-114E-AA72-7FA25FC899BB}" type="slidenum">
              <a:rPr lang="en-US" sz="1800" smtClean="0">
                <a:solidFill>
                  <a:schemeClr val="tx1"/>
                </a:solidFill>
                <a:latin typeface="Calibri"/>
                <a:cs typeface="Calibri"/>
              </a:rPr>
              <a:pPr algn="ctr"/>
              <a:t>‹#›</a:t>
            </a:fld>
            <a:r>
              <a:rPr lang="en-US" sz="1800" dirty="0">
                <a:solidFill>
                  <a:schemeClr val="tx1"/>
                </a:solidFill>
                <a:latin typeface="Calibri"/>
                <a:cs typeface="Calibri"/>
              </a:rPr>
              <a:t> </a:t>
            </a:r>
          </a:p>
        </p:txBody>
      </p:sp>
      <p:pic>
        <p:nvPicPr>
          <p:cNvPr id="1038" name="Picture 14" descr="DOC_logo"/>
          <p:cNvPicPr>
            <a:picLocks noChangeAspect="1" noChangeArrowheads="1"/>
          </p:cNvPicPr>
          <p:nvPr userDrawn="1"/>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8925" y="38100"/>
            <a:ext cx="752475" cy="752475"/>
          </a:xfrm>
          <a:prstGeom prst="rect">
            <a:avLst/>
          </a:prstGeom>
          <a:noFill/>
        </p:spPr>
      </p:pic>
      <p:pic>
        <p:nvPicPr>
          <p:cNvPr id="1040" name="Picture 16" descr="OAR_logo"/>
          <p:cNvPicPr>
            <a:picLocks noChangeAspect="1" noChangeArrowheads="1"/>
          </p:cNvPicPr>
          <p:nvPr userDrawn="1"/>
        </p:nvPicPr>
        <p:blipFill>
          <a:blip r:embed="rId18" cstate="email">
            <a:clrChange>
              <a:clrFrom>
                <a:srgbClr val="FBFBFD"/>
              </a:clrFrom>
              <a:clrTo>
                <a:srgbClr val="FBFBFD">
                  <a:alpha val="0"/>
                </a:srgbClr>
              </a:clrTo>
            </a:clrChange>
            <a:extLst>
              <a:ext uri="{28A0092B-C50C-407E-A947-70E740481C1C}">
                <a14:useLocalDpi xmlns:a14="http://schemas.microsoft.com/office/drawing/2010/main"/>
              </a:ext>
            </a:extLst>
          </a:blip>
          <a:srcRect/>
          <a:stretch>
            <a:fillRect/>
          </a:stretch>
        </p:blipFill>
        <p:spPr bwMode="auto">
          <a:xfrm>
            <a:off x="150813" y="1203325"/>
            <a:ext cx="1020762" cy="411163"/>
          </a:xfrm>
          <a:prstGeom prst="rect">
            <a:avLst/>
          </a:prstGeom>
          <a:noFill/>
        </p:spPr>
      </p:pic>
      <p:pic>
        <p:nvPicPr>
          <p:cNvPr id="2" name="Picture 1"/>
          <p:cNvPicPr>
            <a:picLocks noChangeAspect="1"/>
          </p:cNvPicPr>
          <p:nvPr userDrawn="1"/>
        </p:nvPicPr>
        <p:blipFill rotWithShape="1">
          <a:blip r:embed="rId19" cstate="screen">
            <a:extLst>
              <a:ext uri="{28A0092B-C50C-407E-A947-70E740481C1C}">
                <a14:useLocalDpi xmlns:a14="http://schemas.microsoft.com/office/drawing/2010/main"/>
              </a:ext>
            </a:extLst>
          </a:blip>
          <a:srcRect/>
          <a:stretch/>
        </p:blipFill>
        <p:spPr>
          <a:xfrm>
            <a:off x="-14252" y="1667395"/>
            <a:ext cx="1322409" cy="51206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a:solidFill>
            <a:schemeClr val="tx2"/>
          </a:solidFill>
          <a:latin typeface="Calibri"/>
          <a:ea typeface="+mj-ea"/>
          <a:cs typeface="Calibri"/>
        </a:defRPr>
      </a:lvl1pPr>
      <a:lvl2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p:titleStyle>
    <p:bodyStyle>
      <a:lvl1pPr marL="342900" indent="-342900" algn="l" rtl="0" fontAlgn="base">
        <a:spcBef>
          <a:spcPct val="20000"/>
        </a:spcBef>
        <a:spcAft>
          <a:spcPct val="0"/>
        </a:spcAft>
        <a:buChar char="•"/>
        <a:defRPr sz="3200">
          <a:solidFill>
            <a:schemeClr val="tx1"/>
          </a:solidFill>
          <a:latin typeface="Calibri"/>
          <a:ea typeface="+mn-ea"/>
          <a:cs typeface="Calibri"/>
        </a:defRPr>
      </a:lvl1pPr>
      <a:lvl2pPr marL="742950" indent="-285750" algn="l" rtl="0" fontAlgn="base">
        <a:spcBef>
          <a:spcPct val="20000"/>
        </a:spcBef>
        <a:spcAft>
          <a:spcPct val="0"/>
        </a:spcAft>
        <a:buChar char="–"/>
        <a:defRPr sz="2800">
          <a:solidFill>
            <a:schemeClr val="tx1"/>
          </a:solidFill>
          <a:latin typeface="Calibri"/>
          <a:ea typeface="+mn-ea"/>
          <a:cs typeface="Calibri"/>
        </a:defRPr>
      </a:lvl2pPr>
      <a:lvl3pPr marL="1143000" indent="-228600" algn="l" rtl="0" fontAlgn="base">
        <a:spcBef>
          <a:spcPct val="20000"/>
        </a:spcBef>
        <a:spcAft>
          <a:spcPct val="0"/>
        </a:spcAft>
        <a:buChar char="•"/>
        <a:defRPr sz="2400">
          <a:solidFill>
            <a:schemeClr val="tx1"/>
          </a:solidFill>
          <a:latin typeface="Calibri"/>
          <a:ea typeface="+mn-ea"/>
          <a:cs typeface="Calibri"/>
        </a:defRPr>
      </a:lvl3pPr>
      <a:lvl4pPr marL="1600200" indent="-228600" algn="l" rtl="0" fontAlgn="base">
        <a:spcBef>
          <a:spcPct val="20000"/>
        </a:spcBef>
        <a:spcAft>
          <a:spcPct val="0"/>
        </a:spcAft>
        <a:buChar char="–"/>
        <a:defRPr sz="2000">
          <a:solidFill>
            <a:schemeClr val="tx1"/>
          </a:solidFill>
          <a:latin typeface="Calibri"/>
          <a:ea typeface="+mn-ea"/>
          <a:cs typeface="Calibri"/>
        </a:defRPr>
      </a:lvl4pPr>
      <a:lvl5pPr marL="2057400" indent="-228600" algn="l" rtl="0" fontAlgn="base">
        <a:spcBef>
          <a:spcPct val="20000"/>
        </a:spcBef>
        <a:spcAft>
          <a:spcPct val="0"/>
        </a:spcAft>
        <a:buChar char="»"/>
        <a:defRPr sz="2000">
          <a:solidFill>
            <a:schemeClr val="tx1"/>
          </a:solidFill>
          <a:latin typeface="Calibri"/>
          <a:ea typeface="+mn-ea"/>
          <a:cs typeface="Calibri"/>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emc.ncep.noaa.gov/gc_wmb/vxt/"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8.tiff"/></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gif"/><Relationship Id="rId4" Type="http://schemas.openxmlformats.org/officeDocument/2006/relationships/hyperlink" Target="http://storm.aoml.noaa.gov/basin/?projectName=BASI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hyperlink" Target="http://www.aoml.noaa.gov/hrd/Storm_pages/harvey2017/radar.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hyperlink" Target="http://www.aoml.noaa.gov/hrd/Storm_pages/irma2017/radar.html" TargetMode="Externa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nrc.noaa.gov/plans.html"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aoml.noaa.gov/hrd/"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png"/><Relationship Id="rId12" Type="http://schemas.microsoft.com/office/2007/relationships/hdphoto" Target="../media/hdphoto1.wdp"/><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15.jpeg"/><Relationship Id="rId4" Type="http://schemas.openxmlformats.org/officeDocument/2006/relationships/image" Target="../media/image14.png"/><Relationship Id="rId9"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aoml.noaa.gov/hrd/Storm_pages/ifex2005/index.html" TargetMode="External"/><Relationship Id="rId5" Type="http://schemas.openxmlformats.org/officeDocument/2006/relationships/hyperlink" Target="http://www.aoml.noaa.gov/hrd/HFP2017/index.html" TargetMode="Externa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hyperlink" Target="http://www.aoml.noaa.gov/hrd/data_sub/assesment.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D552D0-FDF9-9445-9FA3-AABEC698B1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81027" y="2"/>
            <a:ext cx="7955071" cy="6857999"/>
          </a:xfrm>
          <a:prstGeom prst="rect">
            <a:avLst/>
          </a:prstGeom>
        </p:spPr>
      </p:pic>
      <p:sp>
        <p:nvSpPr>
          <p:cNvPr id="13314" name="Subtitle 1"/>
          <p:cNvSpPr>
            <a:spLocks noGrp="1"/>
          </p:cNvSpPr>
          <p:nvPr>
            <p:ph type="subTitle" idx="1"/>
          </p:nvPr>
        </p:nvSpPr>
        <p:spPr>
          <a:xfrm>
            <a:off x="2833687" y="5543855"/>
            <a:ext cx="6310313" cy="1314146"/>
          </a:xfrm>
        </p:spPr>
        <p:txBody>
          <a:bodyPr/>
          <a:lstStyle/>
          <a:p>
            <a:pPr algn="r"/>
            <a:r>
              <a:rPr lang="en-US" sz="2400" b="1" dirty="0">
                <a:solidFill>
                  <a:srgbClr val="FFFFFF"/>
                </a:solidFill>
                <a:effectLst>
                  <a:outerShdw blurRad="50800" dist="38100" dir="2700000" algn="tl" rotWithShape="0">
                    <a:prstClr val="black">
                      <a:alpha val="40000"/>
                    </a:prstClr>
                  </a:outerShdw>
                </a:effectLst>
                <a:ea typeface="ＭＳ Ｐゴシック" charset="-128"/>
              </a:rPr>
              <a:t>F. Marks</a:t>
            </a:r>
          </a:p>
          <a:p>
            <a:pPr algn="r"/>
            <a:r>
              <a:rPr lang="en-US" sz="2400" b="1" dirty="0">
                <a:solidFill>
                  <a:srgbClr val="FFFFFF"/>
                </a:solidFill>
                <a:effectLst>
                  <a:outerShdw blurRad="50800" dist="38100" dir="2700000" algn="tl" rotWithShape="0">
                    <a:prstClr val="black">
                      <a:alpha val="40000"/>
                    </a:prstClr>
                  </a:outerShdw>
                </a:effectLst>
                <a:ea typeface="ＭＳ Ｐゴシック" charset="-128"/>
              </a:rPr>
              <a:t>NOAA HFIP Research Lead</a:t>
            </a:r>
          </a:p>
          <a:p>
            <a:pPr algn="r"/>
            <a:r>
              <a:rPr lang="en-US" sz="2400" b="1" dirty="0">
                <a:solidFill>
                  <a:srgbClr val="FFFFFF"/>
                </a:solidFill>
                <a:effectLst>
                  <a:outerShdw blurRad="50800" dist="38100" dir="2700000" algn="tl" rotWithShape="0">
                    <a:prstClr val="black">
                      <a:alpha val="40000"/>
                    </a:prstClr>
                  </a:outerShdw>
                </a:effectLst>
                <a:ea typeface="ＭＳ Ｐゴシック" charset="-128"/>
              </a:rPr>
              <a:t>NOAA/AOML Hurricane Research Division</a:t>
            </a:r>
          </a:p>
        </p:txBody>
      </p:sp>
      <p:sp>
        <p:nvSpPr>
          <p:cNvPr id="15363" name="Title 2"/>
          <p:cNvSpPr>
            <a:spLocks noGrp="1"/>
          </p:cNvSpPr>
          <p:nvPr>
            <p:ph type="ctrTitle" sz="quarter"/>
          </p:nvPr>
        </p:nvSpPr>
        <p:spPr>
          <a:xfrm>
            <a:off x="1281027" y="2"/>
            <a:ext cx="7862973" cy="1402357"/>
          </a:xfrm>
          <a:effectLst>
            <a:outerShdw blurRad="50800" dist="38100" dir="2700000">
              <a:srgbClr val="000000">
                <a:alpha val="43000"/>
              </a:srgbClr>
            </a:outerShdw>
          </a:effectLst>
        </p:spPr>
        <p:txBody>
          <a:bodyPr/>
          <a:lstStyle/>
          <a:p>
            <a:pPr algn="r">
              <a:defRPr/>
            </a:pPr>
            <a:r>
              <a:rPr lang="en-US" sz="5400" b="1" dirty="0">
                <a:solidFill>
                  <a:srgbClr val="FFFFFF"/>
                </a:solidFill>
                <a:effectLst>
                  <a:outerShdw blurRad="50800" dist="38100" dir="2700000" algn="tl" rotWithShape="0">
                    <a:srgbClr val="000000">
                      <a:alpha val="43000"/>
                    </a:srgbClr>
                  </a:outerShdw>
                </a:effectLst>
              </a:rPr>
              <a:t>NOAA Hurricane Research</a:t>
            </a:r>
            <a:endParaRPr lang="en-US" sz="5400" b="1" dirty="0">
              <a:solidFill>
                <a:srgbClr val="FFFFFF"/>
              </a:solidFill>
              <a:effectLst>
                <a:outerShdw blurRad="50800" dist="38100" dir="2700000" algn="tl" rotWithShape="0">
                  <a:srgbClr val="000000">
                    <a:alpha val="43000"/>
                  </a:srgbClr>
                </a:outerShdw>
              </a:effectLst>
              <a:ea typeface="ＭＳ Ｐゴシック" pitchFamily="-106" charset="-128"/>
            </a:endParaRPr>
          </a:p>
        </p:txBody>
      </p:sp>
      <p:sp>
        <p:nvSpPr>
          <p:cNvPr id="8" name="TextBox 7"/>
          <p:cNvSpPr txBox="1"/>
          <p:nvPr/>
        </p:nvSpPr>
        <p:spPr>
          <a:xfrm>
            <a:off x="1480994" y="2905781"/>
            <a:ext cx="1128826" cy="523220"/>
          </a:xfrm>
          <a:prstGeom prst="rect">
            <a:avLst/>
          </a:prstGeom>
          <a:noFill/>
          <a:effectLst>
            <a:outerShdw blurRad="50800" dist="38100" algn="l" rotWithShape="0">
              <a:prstClr val="black">
                <a:alpha val="40000"/>
              </a:prstClr>
            </a:outerShdw>
          </a:effectLst>
        </p:spPr>
        <p:txBody>
          <a:bodyPr wrap="square" rtlCol="0">
            <a:spAutoFit/>
          </a:bodyPr>
          <a:lstStyle/>
          <a:p>
            <a:pPr algn="ctr"/>
            <a:r>
              <a:rPr lang="en-US" sz="1400" b="1" dirty="0">
                <a:solidFill>
                  <a:schemeClr val="bg1"/>
                </a:solidFill>
                <a:latin typeface="Calibri"/>
                <a:cs typeface="Calibri"/>
              </a:rPr>
              <a:t>Hurricane Irma</a:t>
            </a:r>
          </a:p>
        </p:txBody>
      </p:sp>
      <p:sp>
        <p:nvSpPr>
          <p:cNvPr id="7" name="TextBox 6"/>
          <p:cNvSpPr txBox="1"/>
          <p:nvPr/>
        </p:nvSpPr>
        <p:spPr>
          <a:xfrm>
            <a:off x="7804665" y="4604276"/>
            <a:ext cx="1128826" cy="523220"/>
          </a:xfrm>
          <a:prstGeom prst="rect">
            <a:avLst/>
          </a:prstGeom>
          <a:noFill/>
          <a:effectLst>
            <a:outerShdw blurRad="50800" dist="38100" algn="l" rotWithShape="0">
              <a:prstClr val="black">
                <a:alpha val="40000"/>
              </a:prstClr>
            </a:outerShdw>
          </a:effectLst>
        </p:spPr>
        <p:txBody>
          <a:bodyPr wrap="square" rtlCol="0">
            <a:spAutoFit/>
          </a:bodyPr>
          <a:lstStyle/>
          <a:p>
            <a:pPr algn="ctr"/>
            <a:r>
              <a:rPr lang="en-US" sz="1400" b="1" dirty="0">
                <a:solidFill>
                  <a:schemeClr val="bg1"/>
                </a:solidFill>
                <a:latin typeface="Calibri"/>
                <a:cs typeface="Calibri"/>
              </a:rPr>
              <a:t>Hurricane Jose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1425982" y="251115"/>
            <a:ext cx="4005755" cy="1461029"/>
          </a:xfrm>
        </p:spPr>
        <p:txBody>
          <a:bodyPr/>
          <a:lstStyle/>
          <a:p>
            <a:pPr>
              <a:lnSpc>
                <a:spcPct val="90000"/>
              </a:lnSpc>
              <a:buFontTx/>
              <a:buNone/>
            </a:pPr>
            <a:r>
              <a:rPr lang="en-US" b="1" dirty="0">
                <a:solidFill>
                  <a:srgbClr val="8E0000"/>
                </a:solidFill>
              </a:rPr>
              <a:t>Track </a:t>
            </a:r>
            <a:r>
              <a:rPr lang="en-US" sz="2400" dirty="0">
                <a:solidFill>
                  <a:srgbClr val="8E0000"/>
                </a:solidFill>
              </a:rPr>
              <a:t>(continued)</a:t>
            </a:r>
            <a:r>
              <a:rPr lang="en-US" sz="2800" dirty="0">
                <a:solidFill>
                  <a:srgbClr val="000000"/>
                </a:solidFill>
              </a:rPr>
              <a:t>:</a:t>
            </a:r>
            <a:r>
              <a:rPr lang="en-US" sz="2000" dirty="0">
                <a:solidFill>
                  <a:srgbClr val="000000"/>
                </a:solidFill>
              </a:rPr>
              <a:t> </a:t>
            </a:r>
          </a:p>
          <a:p>
            <a:pPr>
              <a:lnSpc>
                <a:spcPct val="90000"/>
              </a:lnSpc>
            </a:pPr>
            <a:r>
              <a:rPr lang="en-US" sz="2000" dirty="0">
                <a:solidFill>
                  <a:srgbClr val="000000"/>
                </a:solidFill>
              </a:rPr>
              <a:t>Ensembles: Single &amp; Multi-model</a:t>
            </a:r>
          </a:p>
        </p:txBody>
      </p:sp>
      <p:sp>
        <p:nvSpPr>
          <p:cNvPr id="50" name="Rectangle 13"/>
          <p:cNvSpPr>
            <a:spLocks noChangeArrowheads="1"/>
          </p:cNvSpPr>
          <p:nvPr/>
        </p:nvSpPr>
        <p:spPr bwMode="auto">
          <a:xfrm>
            <a:off x="0" y="3533700"/>
            <a:ext cx="1295400" cy="381000"/>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51" name="Rectangle 17"/>
          <p:cNvSpPr>
            <a:spLocks noChangeArrowheads="1"/>
          </p:cNvSpPr>
          <p:nvPr/>
        </p:nvSpPr>
        <p:spPr bwMode="auto">
          <a:xfrm>
            <a:off x="1645435" y="6394006"/>
            <a:ext cx="3178349" cy="276999"/>
          </a:xfrm>
          <a:prstGeom prst="rect">
            <a:avLst/>
          </a:prstGeom>
          <a:noFill/>
          <a:ln w="9525">
            <a:noFill/>
            <a:miter lim="800000"/>
            <a:headEnd/>
            <a:tailEnd/>
          </a:ln>
        </p:spPr>
        <p:txBody>
          <a:bodyPr wrap="none">
            <a:prstTxWarp prst="textNoShape">
              <a:avLst/>
            </a:prstTxWarp>
            <a:spAutoFit/>
          </a:bodyPr>
          <a:lstStyle/>
          <a:p>
            <a:r>
              <a:rPr lang="en-US" sz="1200" dirty="0">
                <a:solidFill>
                  <a:srgbClr val="FF0000"/>
                </a:solidFill>
                <a:latin typeface="Arial"/>
                <a:cs typeface="Arial"/>
                <a:hlinkClick r:id="rId3"/>
              </a:rPr>
              <a:t>http://</a:t>
            </a:r>
            <a:r>
              <a:rPr lang="en-US" sz="1200" dirty="0" err="1">
                <a:solidFill>
                  <a:srgbClr val="FF0000"/>
                </a:solidFill>
                <a:latin typeface="Arial"/>
                <a:cs typeface="Arial"/>
                <a:hlinkClick r:id="rId3"/>
              </a:rPr>
              <a:t>www.emc.ncep.noaa.gov</a:t>
            </a:r>
            <a:r>
              <a:rPr lang="en-US" sz="1200" dirty="0">
                <a:solidFill>
                  <a:srgbClr val="FF0000"/>
                </a:solidFill>
                <a:latin typeface="Arial"/>
                <a:cs typeface="Arial"/>
                <a:hlinkClick r:id="rId3"/>
              </a:rPr>
              <a:t>/</a:t>
            </a:r>
            <a:r>
              <a:rPr lang="en-US" sz="1200" dirty="0" err="1">
                <a:solidFill>
                  <a:srgbClr val="FF0000"/>
                </a:solidFill>
                <a:latin typeface="Arial"/>
                <a:cs typeface="Arial"/>
                <a:hlinkClick r:id="rId3"/>
              </a:rPr>
              <a:t>gc_wmb</a:t>
            </a:r>
            <a:r>
              <a:rPr lang="en-US" sz="1200" dirty="0">
                <a:solidFill>
                  <a:srgbClr val="FF0000"/>
                </a:solidFill>
                <a:latin typeface="Arial"/>
                <a:cs typeface="Arial"/>
                <a:hlinkClick r:id="rId3"/>
              </a:rPr>
              <a:t>/</a:t>
            </a:r>
            <a:r>
              <a:rPr lang="en-US" sz="1200" dirty="0" err="1">
                <a:solidFill>
                  <a:srgbClr val="FF0000"/>
                </a:solidFill>
                <a:latin typeface="Arial"/>
                <a:cs typeface="Arial"/>
                <a:hlinkClick r:id="rId3"/>
              </a:rPr>
              <a:t>vxt</a:t>
            </a:r>
            <a:r>
              <a:rPr lang="en-US" sz="1200" dirty="0">
                <a:solidFill>
                  <a:srgbClr val="FF0000"/>
                </a:solidFill>
                <a:latin typeface="Arial"/>
                <a:cs typeface="Arial"/>
                <a:hlinkClick r:id="rId3"/>
              </a:rPr>
              <a:t>/</a:t>
            </a:r>
            <a:endParaRPr lang="en-US" sz="1200" dirty="0">
              <a:solidFill>
                <a:srgbClr val="FF0000"/>
              </a:solidFill>
              <a:latin typeface="Arial"/>
              <a:cs typeface="Arial"/>
            </a:endParaRPr>
          </a:p>
        </p:txBody>
      </p:sp>
      <p:sp>
        <p:nvSpPr>
          <p:cNvPr id="54" name="TextBox 53"/>
          <p:cNvSpPr txBox="1"/>
          <p:nvPr/>
        </p:nvSpPr>
        <p:spPr>
          <a:xfrm>
            <a:off x="1425982" y="4540055"/>
            <a:ext cx="3911735" cy="175432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marL="228600" indent="-228600">
              <a:buFont typeface="Arial"/>
              <a:buChar char="•"/>
            </a:pPr>
            <a:r>
              <a:rPr lang="en-US" sz="1800" dirty="0">
                <a:latin typeface="Arial"/>
                <a:cs typeface="Arial"/>
              </a:rPr>
              <a:t>HWRF EPS (27/9/3 km, 42 levels)           – 20 members</a:t>
            </a:r>
          </a:p>
          <a:p>
            <a:pPr marL="228600" indent="-228600">
              <a:buFont typeface="Arial"/>
              <a:buChar char="•"/>
            </a:pPr>
            <a:r>
              <a:rPr lang="en-US" sz="1800" dirty="0">
                <a:latin typeface="Arial"/>
                <a:cs typeface="Arial"/>
              </a:rPr>
              <a:t>HMON EPS (18/6/2 km, 42 levels) – 10 members</a:t>
            </a:r>
          </a:p>
          <a:p>
            <a:pPr marL="228600" indent="-228600">
              <a:buFont typeface="Arial"/>
              <a:buChar char="•"/>
            </a:pPr>
            <a:r>
              <a:rPr lang="en-US" sz="1800" dirty="0">
                <a:latin typeface="Arial"/>
                <a:cs typeface="Arial"/>
              </a:rPr>
              <a:t>COAMPS-TC EPS (27/9/3 km, 40 levels) – 10 members</a:t>
            </a:r>
          </a:p>
        </p:txBody>
      </p:sp>
      <p:sp>
        <p:nvSpPr>
          <p:cNvPr id="11" name="Shape 150"/>
          <p:cNvSpPr/>
          <p:nvPr/>
        </p:nvSpPr>
        <p:spPr>
          <a:xfrm>
            <a:off x="5785974" y="401535"/>
            <a:ext cx="2951749" cy="317483"/>
          </a:xfrm>
          <a:prstGeom prst="rect">
            <a:avLst/>
          </a:prstGeom>
          <a:noFill/>
          <a:ln>
            <a:noFill/>
          </a:ln>
        </p:spPr>
        <p:txBody>
          <a:bodyPr lIns="45700" tIns="45700" rIns="45700"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600" b="1" i="0" u="none" strike="noStrike" cap="none" dirty="0">
                <a:solidFill>
                  <a:srgbClr val="000000"/>
                </a:solidFill>
                <a:latin typeface="Arial"/>
                <a:ea typeface="Arial"/>
                <a:cs typeface="Arial"/>
                <a:sym typeface="Arial"/>
              </a:rPr>
              <a:t>Harvey (</a:t>
            </a:r>
            <a:r>
              <a:rPr lang="en-US" sz="1600" b="1" dirty="0">
                <a:solidFill>
                  <a:srgbClr val="000000"/>
                </a:solidFill>
                <a:latin typeface="Arial"/>
                <a:ea typeface="Arial"/>
                <a:cs typeface="Arial"/>
                <a:sym typeface="Arial"/>
              </a:rPr>
              <a:t>10</a:t>
            </a:r>
            <a:r>
              <a:rPr lang="en-US" sz="1600" b="1" i="0" u="none" strike="noStrike" cap="none" dirty="0">
                <a:solidFill>
                  <a:srgbClr val="000000"/>
                </a:solidFill>
                <a:latin typeface="Arial"/>
                <a:ea typeface="Arial"/>
                <a:cs typeface="Arial"/>
                <a:sym typeface="Arial"/>
              </a:rPr>
              <a:t>L) 2017 real-time</a:t>
            </a:r>
          </a:p>
        </p:txBody>
      </p:sp>
      <p:pic>
        <p:nvPicPr>
          <p:cNvPr id="5" name="Picture 4">
            <a:extLst>
              <a:ext uri="{FF2B5EF4-FFF2-40B4-BE49-F238E27FC236}">
                <a16:creationId xmlns:a16="http://schemas.microsoft.com/office/drawing/2014/main" id="{759E6A61-00F2-2E4F-8D42-5968ABD356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37524" y="1208280"/>
            <a:ext cx="4134147" cy="3232151"/>
          </a:xfrm>
          <a:prstGeom prst="rect">
            <a:avLst/>
          </a:prstGeom>
        </p:spPr>
      </p:pic>
      <p:pic>
        <p:nvPicPr>
          <p:cNvPr id="7" name="Picture 6">
            <a:extLst>
              <a:ext uri="{FF2B5EF4-FFF2-40B4-BE49-F238E27FC236}">
                <a16:creationId xmlns:a16="http://schemas.microsoft.com/office/drawing/2014/main" id="{A2DE1345-DC78-C641-A473-BA91AE6263B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91405" y="961538"/>
            <a:ext cx="3562031" cy="514432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1364075" y="125692"/>
            <a:ext cx="4750402" cy="5261621"/>
          </a:xfrm>
        </p:spPr>
        <p:txBody>
          <a:bodyPr/>
          <a:lstStyle/>
          <a:p>
            <a:pPr marL="230188" indent="-230188">
              <a:buFontTx/>
              <a:buNone/>
            </a:pPr>
            <a:r>
              <a:rPr lang="en-US" b="1" dirty="0">
                <a:solidFill>
                  <a:srgbClr val="8E0000"/>
                </a:solidFill>
              </a:rPr>
              <a:t>Intensity</a:t>
            </a:r>
            <a:r>
              <a:rPr lang="en-US" dirty="0">
                <a:solidFill>
                  <a:srgbClr val="000000"/>
                </a:solidFill>
              </a:rPr>
              <a:t>:</a:t>
            </a:r>
            <a:r>
              <a:rPr lang="en-US" sz="2400" dirty="0">
                <a:solidFill>
                  <a:srgbClr val="000000"/>
                </a:solidFill>
              </a:rPr>
              <a:t> </a:t>
            </a:r>
          </a:p>
          <a:p>
            <a:pPr marL="230188" indent="-230188"/>
            <a:r>
              <a:rPr lang="en-US" sz="2800" dirty="0">
                <a:solidFill>
                  <a:srgbClr val="000000"/>
                </a:solidFill>
              </a:rPr>
              <a:t>Statistical-Dynamical Models</a:t>
            </a:r>
          </a:p>
          <a:p>
            <a:pPr marL="569913" lvl="1" indent="-225425">
              <a:lnSpc>
                <a:spcPct val="95000"/>
              </a:lnSpc>
            </a:pPr>
            <a:r>
              <a:rPr lang="en-US" sz="2400" dirty="0"/>
              <a:t>Since 1997, D-SHIPS most skillful intensity guidance to NHC/TPC.</a:t>
            </a:r>
          </a:p>
          <a:p>
            <a:pPr marL="569913" lvl="1" indent="-225425">
              <a:lnSpc>
                <a:spcPct val="95000"/>
              </a:lnSpc>
            </a:pPr>
            <a:r>
              <a:rPr lang="en-US" sz="2400" dirty="0"/>
              <a:t>Incorporates wind field decay after landfall.</a:t>
            </a:r>
          </a:p>
          <a:p>
            <a:pPr marL="569913" lvl="1" indent="-225425">
              <a:lnSpc>
                <a:spcPct val="95000"/>
              </a:lnSpc>
            </a:pPr>
            <a:r>
              <a:rPr lang="en-US" sz="2400" dirty="0"/>
              <a:t>Incorporates inner-core SST impact with 6-8% increase in forecast skill.</a:t>
            </a:r>
          </a:p>
          <a:p>
            <a:pPr marL="569913" lvl="1" indent="-225425">
              <a:lnSpc>
                <a:spcPct val="95000"/>
              </a:lnSpc>
            </a:pPr>
            <a:r>
              <a:rPr lang="en-US" sz="2400" dirty="0"/>
              <a:t>Developed Rapid intensification index (RII) that average 5% &amp; 30% improvement for ATL &amp; EPAC </a:t>
            </a:r>
            <a:r>
              <a:rPr lang="en-US" sz="2400" dirty="0">
                <a:ea typeface="Calibri" charset="0"/>
              </a:rPr>
              <a:t>(EPAC easier than ATL)</a:t>
            </a:r>
            <a:r>
              <a:rPr lang="en-US" sz="2400" dirty="0"/>
              <a:t>.</a:t>
            </a:r>
            <a:endParaRPr lang="en-US" sz="2400" dirty="0">
              <a:effectLst>
                <a:outerShdw blurRad="38100" dist="38100" dir="2700000" algn="tl">
                  <a:srgbClr val="DDDDDD"/>
                </a:outerShdw>
              </a:effectLst>
            </a:endParaRPr>
          </a:p>
          <a:p>
            <a:pPr marL="569913" lvl="1" indent="-225425">
              <a:lnSpc>
                <a:spcPct val="95000"/>
              </a:lnSpc>
              <a:buFontTx/>
              <a:buNone/>
            </a:pPr>
            <a:endParaRPr lang="en-US" sz="1400" dirty="0">
              <a:effectLst>
                <a:outerShdw blurRad="38100" dist="38100" dir="2700000" algn="tl">
                  <a:srgbClr val="DDDDDD"/>
                </a:outerShdw>
              </a:effectLst>
            </a:endParaRPr>
          </a:p>
        </p:txBody>
      </p:sp>
      <p:sp>
        <p:nvSpPr>
          <p:cNvPr id="11" name="Text Box 10"/>
          <p:cNvSpPr txBox="1">
            <a:spLocks noChangeArrowheads="1"/>
          </p:cNvSpPr>
          <p:nvPr/>
        </p:nvSpPr>
        <p:spPr bwMode="auto">
          <a:xfrm>
            <a:off x="1674106" y="5669110"/>
            <a:ext cx="6786070" cy="1139286"/>
          </a:xfrm>
          <a:prstGeom prst="rect">
            <a:avLst/>
          </a:prstGeom>
          <a:noFill/>
          <a:ln w="9525">
            <a:noFill/>
            <a:miter lim="800000"/>
            <a:headEnd/>
            <a:tailEnd/>
          </a:ln>
        </p:spPr>
        <p:txBody>
          <a:bodyPr wrap="square">
            <a:prstTxWarp prst="textNoShape">
              <a:avLst/>
            </a:prstTxWarp>
            <a:spAutoFit/>
          </a:bodyPr>
          <a:lstStyle/>
          <a:p>
            <a:pPr marL="234950" indent="-234950">
              <a:lnSpc>
                <a:spcPct val="90000"/>
              </a:lnSpc>
              <a:spcBef>
                <a:spcPts val="500"/>
              </a:spcBef>
              <a:spcAft>
                <a:spcPts val="500"/>
              </a:spcAft>
              <a:buClr>
                <a:srgbClr val="000066"/>
              </a:buClr>
              <a:buSzPct val="115000"/>
              <a:buFont typeface="Lucida Grande"/>
              <a:buChar char="-"/>
            </a:pPr>
            <a:r>
              <a:rPr lang="en-US" dirty="0">
                <a:latin typeface="Calibri"/>
                <a:ea typeface="Calibri" charset="0"/>
                <a:cs typeface="Calibri"/>
              </a:rPr>
              <a:t>RII POD higher than any dynamical model &amp; OFCL in both ATL and EPAC, while FAR comparable </a:t>
            </a:r>
          </a:p>
          <a:p>
            <a:pPr>
              <a:lnSpc>
                <a:spcPct val="90000"/>
              </a:lnSpc>
              <a:spcBef>
                <a:spcPts val="500"/>
              </a:spcBef>
              <a:spcAft>
                <a:spcPts val="500"/>
              </a:spcAft>
              <a:buClr>
                <a:srgbClr val="000066"/>
              </a:buClr>
              <a:buSzPct val="115000"/>
            </a:pPr>
            <a:r>
              <a:rPr lang="en-US" sz="1800" dirty="0">
                <a:latin typeface="Calibri"/>
                <a:ea typeface="Calibri" charset="0"/>
                <a:cs typeface="Calibri"/>
              </a:rPr>
              <a:t>Kaplan et al (2009)</a:t>
            </a:r>
          </a:p>
        </p:txBody>
      </p:sp>
      <p:sp>
        <p:nvSpPr>
          <p:cNvPr id="9"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pic>
        <p:nvPicPr>
          <p:cNvPr id="2" name="Picture 1">
            <a:extLst>
              <a:ext uri="{FF2B5EF4-FFF2-40B4-BE49-F238E27FC236}">
                <a16:creationId xmlns:a16="http://schemas.microsoft.com/office/drawing/2014/main" id="{06301A77-E24C-4A46-8A08-36F19D7D56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56405" y="395020"/>
            <a:ext cx="2942940" cy="2611859"/>
          </a:xfrm>
          <a:prstGeom prst="rect">
            <a:avLst/>
          </a:prstGeom>
        </p:spPr>
      </p:pic>
      <p:pic>
        <p:nvPicPr>
          <p:cNvPr id="3" name="Picture 2">
            <a:extLst>
              <a:ext uri="{FF2B5EF4-FFF2-40B4-BE49-F238E27FC236}">
                <a16:creationId xmlns:a16="http://schemas.microsoft.com/office/drawing/2014/main" id="{2564FA20-EC6D-4D41-8865-597839BA01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56629" y="3074376"/>
            <a:ext cx="2931578" cy="2611859"/>
          </a:xfrm>
          <a:prstGeom prst="rect">
            <a:avLst/>
          </a:prstGeom>
        </p:spPr>
      </p:pic>
      <p:sp>
        <p:nvSpPr>
          <p:cNvPr id="8" name="TextBox 12"/>
          <p:cNvSpPr txBox="1">
            <a:spLocks noChangeArrowheads="1"/>
          </p:cNvSpPr>
          <p:nvPr/>
        </p:nvSpPr>
        <p:spPr bwMode="auto">
          <a:xfrm>
            <a:off x="6802507" y="554233"/>
            <a:ext cx="518091" cy="338554"/>
          </a:xfrm>
          <a:prstGeom prst="rect">
            <a:avLst/>
          </a:prstGeom>
          <a:noFill/>
          <a:ln w="9525">
            <a:noFill/>
            <a:miter lim="800000"/>
            <a:headEnd/>
            <a:tailEnd/>
          </a:ln>
        </p:spPr>
        <p:txBody>
          <a:bodyPr wrap="none">
            <a:prstTxWarp prst="textNoShape">
              <a:avLst/>
            </a:prstTxWarp>
            <a:spAutoFit/>
          </a:bodyPr>
          <a:lstStyle/>
          <a:p>
            <a:r>
              <a:rPr lang="en-US" sz="1600" b="1" dirty="0">
                <a:latin typeface="Calibri"/>
                <a:ea typeface="Calibri" charset="0"/>
                <a:cs typeface="Calibri"/>
              </a:rPr>
              <a:t>ATL</a:t>
            </a:r>
          </a:p>
        </p:txBody>
      </p:sp>
      <p:sp>
        <p:nvSpPr>
          <p:cNvPr id="10" name="TextBox 12">
            <a:extLst>
              <a:ext uri="{FF2B5EF4-FFF2-40B4-BE49-F238E27FC236}">
                <a16:creationId xmlns:a16="http://schemas.microsoft.com/office/drawing/2014/main" id="{C04CA659-1AFE-EB44-BD58-B520A8F1B115}"/>
              </a:ext>
            </a:extLst>
          </p:cNvPr>
          <p:cNvSpPr txBox="1">
            <a:spLocks noChangeArrowheads="1"/>
          </p:cNvSpPr>
          <p:nvPr/>
        </p:nvSpPr>
        <p:spPr bwMode="auto">
          <a:xfrm>
            <a:off x="8278959" y="4905558"/>
            <a:ext cx="610745" cy="338554"/>
          </a:xfrm>
          <a:prstGeom prst="rect">
            <a:avLst/>
          </a:prstGeom>
          <a:noFill/>
          <a:ln w="9525">
            <a:noFill/>
            <a:miter lim="800000"/>
            <a:headEnd/>
            <a:tailEnd/>
          </a:ln>
        </p:spPr>
        <p:txBody>
          <a:bodyPr wrap="none">
            <a:prstTxWarp prst="textNoShape">
              <a:avLst/>
            </a:prstTxWarp>
            <a:spAutoFit/>
          </a:bodyPr>
          <a:lstStyle/>
          <a:p>
            <a:r>
              <a:rPr lang="en-US" sz="1600" b="1" dirty="0">
                <a:latin typeface="Calibri"/>
                <a:ea typeface="Calibri" charset="0"/>
                <a:cs typeface="Calibri"/>
              </a:rPr>
              <a:t>EPAC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4FA648-6782-414E-83CB-F2C62D1EBAD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97547" y="1306727"/>
            <a:ext cx="5457223" cy="4984641"/>
          </a:xfrm>
          <a:prstGeom prst="rect">
            <a:avLst/>
          </a:prstGeom>
        </p:spPr>
      </p:pic>
      <p:sp>
        <p:nvSpPr>
          <p:cNvPr id="30" name="Rectangle 1"/>
          <p:cNvSpPr txBox="1">
            <a:spLocks/>
          </p:cNvSpPr>
          <p:nvPr/>
        </p:nvSpPr>
        <p:spPr bwMode="auto">
          <a:xfrm>
            <a:off x="1486899" y="132810"/>
            <a:ext cx="6667871" cy="128774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0" tIns="0" rIns="0" bIns="0" numCol="1" anchor="ctr" anchorCtr="0" compatLnSpc="1">
            <a:prstTxWarp prst="textNoShape">
              <a:avLst/>
            </a:prstTxWarp>
          </a:bodyPr>
          <a:lstStyle>
            <a:lvl1pPr algn="ctr" rtl="0" fontAlgn="base">
              <a:spcBef>
                <a:spcPct val="0"/>
              </a:spcBef>
              <a:spcAft>
                <a:spcPct val="0"/>
              </a:spcAft>
              <a:defRPr sz="4400">
                <a:solidFill>
                  <a:schemeClr val="tx2"/>
                </a:solidFill>
                <a:latin typeface="Calibri"/>
                <a:ea typeface="+mj-ea"/>
                <a:cs typeface="Calibri"/>
              </a:defRPr>
            </a:lvl1pPr>
            <a:lvl2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a:lstStyle>
          <a:p>
            <a:pPr algn="l" defTabSz="1300163"/>
            <a:r>
              <a:rPr lang="en-US" sz="3200" b="1" dirty="0">
                <a:solidFill>
                  <a:srgbClr val="8E0000"/>
                </a:solidFill>
              </a:rPr>
              <a:t>Intensity </a:t>
            </a:r>
            <a:r>
              <a:rPr lang="en-US" sz="2800" dirty="0">
                <a:solidFill>
                  <a:srgbClr val="8E0000"/>
                </a:solidFill>
              </a:rPr>
              <a:t>(continued)</a:t>
            </a:r>
            <a:r>
              <a:rPr lang="en-US" sz="3200" dirty="0">
                <a:solidFill>
                  <a:srgbClr val="000000"/>
                </a:solidFill>
              </a:rPr>
              <a:t>:</a:t>
            </a:r>
            <a:r>
              <a:rPr lang="en-US" sz="2400" dirty="0">
                <a:solidFill>
                  <a:srgbClr val="000000"/>
                </a:solidFill>
              </a:rPr>
              <a:t> </a:t>
            </a:r>
          </a:p>
          <a:p>
            <a:pPr marL="342900" indent="-342900" algn="l" defTabSz="1300163">
              <a:buFont typeface="Arial"/>
              <a:buChar char="•"/>
            </a:pPr>
            <a:r>
              <a:rPr lang="en-US" sz="2800" dirty="0">
                <a:solidFill>
                  <a:srgbClr val="000000"/>
                </a:solidFill>
              </a:rPr>
              <a:t>3-D modeling of TC</a:t>
            </a:r>
          </a:p>
          <a:p>
            <a:pPr algn="l" defTabSz="1300163"/>
            <a:r>
              <a:rPr lang="en-US" sz="2400" b="1" dirty="0">
                <a:solidFill>
                  <a:srgbClr val="000000"/>
                </a:solidFill>
                <a:sym typeface="Helvetica" charset="0"/>
              </a:rPr>
              <a:t>HWRF:</a:t>
            </a:r>
            <a:endParaRPr lang="en-US" sz="2800" b="1" dirty="0">
              <a:solidFill>
                <a:srgbClr val="000000"/>
              </a:solidFill>
            </a:endParaRPr>
          </a:p>
        </p:txBody>
      </p:sp>
      <p:sp>
        <p:nvSpPr>
          <p:cNvPr id="41"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7" name="Shape 117"/>
          <p:cNvSpPr/>
          <p:nvPr/>
        </p:nvSpPr>
        <p:spPr>
          <a:xfrm>
            <a:off x="1611574" y="6329422"/>
            <a:ext cx="7304979" cy="350662"/>
          </a:xfrm>
          <a:prstGeom prst="rect">
            <a:avLst/>
          </a:prstGeom>
          <a:noFill/>
          <a:ln>
            <a:noFill/>
          </a:ln>
        </p:spPr>
        <p:txBody>
          <a:bodyPr lIns="45700" tIns="45700" rIns="45700" bIns="45700" anchor="t" anchorCtr="0">
            <a:noAutofit/>
          </a:bodyPr>
          <a:lstStyle/>
          <a:p>
            <a:pPr marL="0" marR="0" lvl="0" indent="0" algn="ctr" rtl="0">
              <a:lnSpc>
                <a:spcPct val="100000"/>
              </a:lnSpc>
              <a:spcBef>
                <a:spcPts val="0"/>
              </a:spcBef>
              <a:spcAft>
                <a:spcPts val="0"/>
              </a:spcAft>
              <a:buClr>
                <a:srgbClr val="FF0000"/>
              </a:buClr>
              <a:buSzPct val="25000"/>
              <a:buFont typeface="Arial"/>
              <a:buNone/>
            </a:pPr>
            <a:r>
              <a:rPr lang="en-US" sz="1800" dirty="0">
                <a:solidFill>
                  <a:srgbClr val="FF0000"/>
                </a:solidFill>
                <a:latin typeface="Arial"/>
                <a:ea typeface="Arial"/>
                <a:cs typeface="Arial"/>
                <a:sym typeface="Arial"/>
              </a:rPr>
              <a:t>7</a:t>
            </a:r>
            <a:r>
              <a:rPr lang="en-US" sz="1800" b="0" i="0" u="none" strike="noStrike" cap="none" dirty="0">
                <a:solidFill>
                  <a:srgbClr val="FF0000"/>
                </a:solidFill>
                <a:latin typeface="Arial"/>
                <a:ea typeface="Arial"/>
                <a:cs typeface="Arial"/>
                <a:sym typeface="Arial"/>
              </a:rPr>
              <a:t> years of continuous improvements in intensity forecasts</a:t>
            </a:r>
          </a:p>
        </p:txBody>
      </p:sp>
      <p:sp>
        <p:nvSpPr>
          <p:cNvPr id="10" name="Rectangle 12"/>
          <p:cNvSpPr txBox="1">
            <a:spLocks noChangeArrowheads="1"/>
          </p:cNvSpPr>
          <p:nvPr/>
        </p:nvSpPr>
        <p:spPr>
          <a:xfrm>
            <a:off x="0" y="0"/>
            <a:ext cx="7696200" cy="1371600"/>
          </a:xfrm>
          <a:prstGeom prst="rect">
            <a:avLst/>
          </a:prstGeom>
        </p:spPr>
        <p:txBody>
          <a:bodyPr/>
          <a:lstStyle>
            <a:lvl1pPr algn="ctr" rtl="0" fontAlgn="base">
              <a:spcBef>
                <a:spcPct val="0"/>
              </a:spcBef>
              <a:spcAft>
                <a:spcPct val="0"/>
              </a:spcAft>
              <a:defRPr sz="4400">
                <a:solidFill>
                  <a:schemeClr val="tx2"/>
                </a:solidFill>
                <a:latin typeface="Calibri"/>
                <a:ea typeface="+mj-ea"/>
                <a:cs typeface="Calibri"/>
              </a:defRPr>
            </a:lvl1pPr>
            <a:lvl2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2pPr>
            <a:lvl3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3pPr>
            <a:lvl4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4pPr>
            <a:lvl5pPr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6pPr>
            <a:lvl7pPr marL="9144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7pPr>
            <a:lvl8pPr marL="13716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8pPr>
            <a:lvl9pPr marL="1828800" algn="ctr" rtl="0" fontAlgn="base">
              <a:spcBef>
                <a:spcPct val="0"/>
              </a:spcBef>
              <a:spcAft>
                <a:spcPct val="0"/>
              </a:spcAft>
              <a:defRPr sz="4400">
                <a:solidFill>
                  <a:schemeClr val="tx2"/>
                </a:solidFill>
                <a:latin typeface="Arial" pitchFamily="-111" charset="0"/>
                <a:ea typeface="ＭＳ Ｐゴシック" pitchFamily="-111" charset="-128"/>
                <a:cs typeface="ＭＳ Ｐゴシック" pitchFamily="-111" charset="-128"/>
              </a:defRPr>
            </a:lvl9pPr>
          </a:lstStyle>
          <a:p>
            <a:pPr eaLnBrk="1" hangingPunct="1"/>
            <a:br>
              <a:rPr lang="en-US" kern="0">
                <a:ea typeface="Calibri" charset="0"/>
                <a:cs typeface="Arial"/>
              </a:rPr>
            </a:br>
            <a:endParaRPr lang="en-US" kern="0" dirty="0">
              <a:ea typeface="Calibri" charset="0"/>
              <a:cs typeface="Arial"/>
            </a:endParaRPr>
          </a:p>
        </p:txBody>
      </p:sp>
      <p:grpSp>
        <p:nvGrpSpPr>
          <p:cNvPr id="2" name="Group 1">
            <a:extLst>
              <a:ext uri="{FF2B5EF4-FFF2-40B4-BE49-F238E27FC236}">
                <a16:creationId xmlns:a16="http://schemas.microsoft.com/office/drawing/2014/main" id="{615D65CB-F333-D344-AAB6-F98BD5214479}"/>
              </a:ext>
            </a:extLst>
          </p:cNvPr>
          <p:cNvGrpSpPr/>
          <p:nvPr/>
        </p:nvGrpSpPr>
        <p:grpSpPr>
          <a:xfrm>
            <a:off x="1756437" y="1369098"/>
            <a:ext cx="6854711" cy="4901375"/>
            <a:chOff x="1756437" y="1369098"/>
            <a:chExt cx="6854711" cy="4901375"/>
          </a:xfrm>
        </p:grpSpPr>
        <p:grpSp>
          <p:nvGrpSpPr>
            <p:cNvPr id="14" name="Shape 388">
              <a:extLst>
                <a:ext uri="{FF2B5EF4-FFF2-40B4-BE49-F238E27FC236}">
                  <a16:creationId xmlns:a16="http://schemas.microsoft.com/office/drawing/2014/main" id="{7068DCC5-C4FA-C840-96E9-C6B96356FB63}"/>
                </a:ext>
              </a:extLst>
            </p:cNvPr>
            <p:cNvGrpSpPr/>
            <p:nvPr/>
          </p:nvGrpSpPr>
          <p:grpSpPr>
            <a:xfrm>
              <a:off x="1756437" y="1369098"/>
              <a:ext cx="6854711" cy="4901375"/>
              <a:chOff x="609600" y="1295400"/>
              <a:chExt cx="7802722" cy="4988628"/>
            </a:xfrm>
          </p:grpSpPr>
          <p:pic>
            <p:nvPicPr>
              <p:cNvPr id="15" name="Shape 389" descr="image10.png">
                <a:extLst>
                  <a:ext uri="{FF2B5EF4-FFF2-40B4-BE49-F238E27FC236}">
                    <a16:creationId xmlns:a16="http://schemas.microsoft.com/office/drawing/2014/main" id="{E80A33F8-787A-3C44-A389-E610FF76E6D8}"/>
                  </a:ext>
                </a:extLst>
              </p:cNvPr>
              <p:cNvPicPr preferRelativeResize="0"/>
              <p:nvPr/>
            </p:nvPicPr>
            <p:blipFill rotWithShape="1">
              <a:blip r:embed="rId3">
                <a:alphaModFix/>
              </a:blip>
              <a:srcRect/>
              <a:stretch/>
            </p:blipFill>
            <p:spPr>
              <a:xfrm>
                <a:off x="609600" y="1295400"/>
                <a:ext cx="7802722" cy="4988628"/>
              </a:xfrm>
              <a:prstGeom prst="rect">
                <a:avLst/>
              </a:prstGeom>
              <a:noFill/>
              <a:ln>
                <a:noFill/>
              </a:ln>
            </p:spPr>
          </p:pic>
          <p:sp>
            <p:nvSpPr>
              <p:cNvPr id="16" name="Shape 390">
                <a:extLst>
                  <a:ext uri="{FF2B5EF4-FFF2-40B4-BE49-F238E27FC236}">
                    <a16:creationId xmlns:a16="http://schemas.microsoft.com/office/drawing/2014/main" id="{33CCC88A-C9DA-1247-B16F-EE637B58D594}"/>
                  </a:ext>
                </a:extLst>
              </p:cNvPr>
              <p:cNvSpPr/>
              <p:nvPr/>
            </p:nvSpPr>
            <p:spPr>
              <a:xfrm rot="-543526">
                <a:off x="3173089" y="3843822"/>
                <a:ext cx="3703363" cy="914400"/>
              </a:xfrm>
              <a:prstGeom prst="ellipse">
                <a:avLst/>
              </a:prstGeom>
              <a:noFill/>
              <a:ln w="38100" cap="flat" cmpd="sng">
                <a:solidFill>
                  <a:schemeClr val="dk1"/>
                </a:solidFill>
                <a:prstDash val="solid"/>
                <a:round/>
                <a:headEnd type="none" w="med" len="med"/>
                <a:tailEnd type="none" w="med" len="med"/>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cxnSp>
            <p:nvCxnSpPr>
              <p:cNvPr id="17" name="Shape 391">
                <a:extLst>
                  <a:ext uri="{FF2B5EF4-FFF2-40B4-BE49-F238E27FC236}">
                    <a16:creationId xmlns:a16="http://schemas.microsoft.com/office/drawing/2014/main" id="{95B6BC05-EB8B-B54C-9B76-F92CBC00F834}"/>
                  </a:ext>
                </a:extLst>
              </p:cNvPr>
              <p:cNvCxnSpPr/>
              <p:nvPr/>
            </p:nvCxnSpPr>
            <p:spPr>
              <a:xfrm>
                <a:off x="4510961" y="2292629"/>
                <a:ext cx="442039" cy="2279371"/>
              </a:xfrm>
              <a:prstGeom prst="straightConnector1">
                <a:avLst/>
              </a:prstGeom>
              <a:noFill/>
              <a:ln w="9525" cap="flat" cmpd="sng">
                <a:solidFill>
                  <a:schemeClr val="dk1"/>
                </a:solidFill>
                <a:prstDash val="solid"/>
                <a:round/>
                <a:headEnd type="none" w="med" len="med"/>
                <a:tailEnd type="triangle" w="lg" len="lg"/>
              </a:ln>
            </p:spPr>
          </p:cxnSp>
          <p:cxnSp>
            <p:nvCxnSpPr>
              <p:cNvPr id="18" name="Shape 392">
                <a:extLst>
                  <a:ext uri="{FF2B5EF4-FFF2-40B4-BE49-F238E27FC236}">
                    <a16:creationId xmlns:a16="http://schemas.microsoft.com/office/drawing/2014/main" id="{81BB62A3-2628-6745-9B3F-599A186C64F7}"/>
                  </a:ext>
                </a:extLst>
              </p:cNvPr>
              <p:cNvCxnSpPr/>
              <p:nvPr/>
            </p:nvCxnSpPr>
            <p:spPr>
              <a:xfrm>
                <a:off x="4510961" y="2292629"/>
                <a:ext cx="762000" cy="2438400"/>
              </a:xfrm>
              <a:prstGeom prst="straightConnector1">
                <a:avLst/>
              </a:prstGeom>
              <a:noFill/>
              <a:ln w="9525" cap="flat" cmpd="sng">
                <a:solidFill>
                  <a:schemeClr val="dk1"/>
                </a:solidFill>
                <a:prstDash val="solid"/>
                <a:round/>
                <a:headEnd type="none" w="med" len="med"/>
                <a:tailEnd type="triangle" w="lg" len="lg"/>
              </a:ln>
            </p:spPr>
          </p:cxnSp>
        </p:grpSp>
        <p:sp>
          <p:nvSpPr>
            <p:cNvPr id="11" name="TextBox 10"/>
            <p:cNvSpPr txBox="1"/>
            <p:nvPr/>
          </p:nvSpPr>
          <p:spPr>
            <a:xfrm>
              <a:off x="3492594" y="1825665"/>
              <a:ext cx="3382396" cy="523220"/>
            </a:xfrm>
            <a:prstGeom prst="rect">
              <a:avLst/>
            </a:prstGeom>
            <a:solidFill>
              <a:schemeClr val="bg1"/>
            </a:solidFill>
            <a:ln>
              <a:solidFill>
                <a:schemeClr val="tx1"/>
              </a:solidFill>
            </a:ln>
          </p:spPr>
          <p:txBody>
            <a:bodyPr wrap="square" rtlCol="0">
              <a:spAutoFit/>
            </a:bodyPr>
            <a:lstStyle/>
            <a:p>
              <a:pPr algn="ctr"/>
              <a:r>
                <a:rPr lang="en-US" sz="1400" b="1" dirty="0"/>
                <a:t>Improvements of the order of 10-15% each year since 2012</a:t>
              </a:r>
            </a:p>
          </p:txBody>
        </p:sp>
      </p:grpSp>
    </p:spTree>
    <p:extLst>
      <p:ext uri="{BB962C8B-B14F-4D97-AF65-F5344CB8AC3E}">
        <p14:creationId xmlns:p14="http://schemas.microsoft.com/office/powerpoint/2010/main" val="3942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2EBB33B-234D-BA43-AE2C-E1534BF90F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6446" y="2132234"/>
            <a:ext cx="7597234" cy="3442637"/>
          </a:xfrm>
          <a:prstGeom prst="rect">
            <a:avLst/>
          </a:prstGeom>
        </p:spPr>
      </p:pic>
      <p:sp>
        <p:nvSpPr>
          <p:cNvPr id="9218" name="Rectangle 2"/>
          <p:cNvSpPr>
            <a:spLocks noGrp="1" noChangeArrowheads="1"/>
          </p:cNvSpPr>
          <p:nvPr>
            <p:ph type="body" idx="1"/>
          </p:nvPr>
        </p:nvSpPr>
        <p:spPr>
          <a:xfrm>
            <a:off x="1416576" y="166452"/>
            <a:ext cx="5695420" cy="981251"/>
          </a:xfrm>
        </p:spPr>
        <p:txBody>
          <a:bodyPr/>
          <a:lstStyle/>
          <a:p>
            <a:pPr>
              <a:lnSpc>
                <a:spcPct val="90000"/>
              </a:lnSpc>
              <a:buFontTx/>
              <a:buNone/>
            </a:pPr>
            <a:r>
              <a:rPr lang="en-US" b="1" dirty="0">
                <a:solidFill>
                  <a:srgbClr val="8E0000"/>
                </a:solidFill>
              </a:rPr>
              <a:t>Intensity</a:t>
            </a:r>
            <a:r>
              <a:rPr lang="en-US" sz="2800" b="1" dirty="0">
                <a:solidFill>
                  <a:srgbClr val="8E0000"/>
                </a:solidFill>
              </a:rPr>
              <a:t> </a:t>
            </a:r>
            <a:r>
              <a:rPr lang="en-US" sz="2400" dirty="0">
                <a:solidFill>
                  <a:srgbClr val="8E0000"/>
                </a:solidFill>
              </a:rPr>
              <a:t>(continued)</a:t>
            </a:r>
            <a:r>
              <a:rPr lang="en-US" sz="2800" dirty="0">
                <a:solidFill>
                  <a:srgbClr val="000000"/>
                </a:solidFill>
              </a:rPr>
              <a:t>: </a:t>
            </a:r>
          </a:p>
          <a:p>
            <a:pPr>
              <a:lnSpc>
                <a:spcPct val="90000"/>
              </a:lnSpc>
              <a:buFontTx/>
              <a:buNone/>
            </a:pPr>
            <a:r>
              <a:rPr lang="en-US" sz="2800" b="1" dirty="0">
                <a:solidFill>
                  <a:srgbClr val="000000"/>
                </a:solidFill>
              </a:rPr>
              <a:t>HWRF: </a:t>
            </a:r>
            <a:r>
              <a:rPr lang="en-US" sz="2800" dirty="0">
                <a:solidFill>
                  <a:srgbClr val="000000"/>
                </a:solidFill>
              </a:rPr>
              <a:t>Global to local</a:t>
            </a:r>
          </a:p>
        </p:txBody>
      </p:sp>
      <p:sp>
        <p:nvSpPr>
          <p:cNvPr id="7" name="TextBox 7"/>
          <p:cNvSpPr txBox="1">
            <a:spLocks noChangeArrowheads="1"/>
          </p:cNvSpPr>
          <p:nvPr/>
        </p:nvSpPr>
        <p:spPr bwMode="auto">
          <a:xfrm>
            <a:off x="1665112" y="1076884"/>
            <a:ext cx="7215481" cy="707886"/>
          </a:xfrm>
          <a:prstGeom prst="rect">
            <a:avLst/>
          </a:prstGeom>
          <a:noFill/>
          <a:ln w="9525">
            <a:noFill/>
            <a:miter lim="800000"/>
            <a:headEnd/>
            <a:tailEnd/>
          </a:ln>
        </p:spPr>
        <p:txBody>
          <a:bodyPr wrap="square">
            <a:prstTxWarp prst="textNoShape">
              <a:avLst/>
            </a:prstTxWarp>
            <a:spAutoFit/>
          </a:bodyPr>
          <a:lstStyle/>
          <a:p>
            <a:pPr algn="ctr"/>
            <a:r>
              <a:rPr lang="en-US" sz="2000" dirty="0">
                <a:latin typeface="Calibri"/>
                <a:ea typeface="Calibri" charset="0"/>
                <a:cs typeface="Calibri"/>
              </a:rPr>
              <a:t>Experimental Basin-HWRF simulations</a:t>
            </a:r>
          </a:p>
          <a:p>
            <a:pPr algn="ctr"/>
            <a:r>
              <a:rPr lang="en-US" sz="2000" dirty="0">
                <a:latin typeface="Calibri"/>
                <a:ea typeface="Calibri" charset="0"/>
                <a:cs typeface="Calibri"/>
              </a:rPr>
              <a:t>(</a:t>
            </a:r>
            <a:r>
              <a:rPr lang="en-US" sz="2000" dirty="0">
                <a:latin typeface="Calibri"/>
                <a:ea typeface="Calibri" charset="0"/>
                <a:cs typeface="Calibri"/>
                <a:hlinkClick r:id="rId4"/>
              </a:rPr>
              <a:t>http://</a:t>
            </a:r>
            <a:r>
              <a:rPr lang="en-US" sz="2000" dirty="0" err="1">
                <a:latin typeface="Calibri"/>
                <a:ea typeface="Calibri" charset="0"/>
                <a:cs typeface="Calibri"/>
                <a:hlinkClick r:id="rId4"/>
              </a:rPr>
              <a:t>storm.aoml.noaa.gov</a:t>
            </a:r>
            <a:r>
              <a:rPr lang="en-US" sz="2000" dirty="0">
                <a:latin typeface="Calibri"/>
                <a:ea typeface="Calibri" charset="0"/>
                <a:cs typeface="Calibri"/>
                <a:hlinkClick r:id="rId4"/>
              </a:rPr>
              <a:t>/basin/?</a:t>
            </a:r>
            <a:r>
              <a:rPr lang="en-US" sz="2000" dirty="0" err="1">
                <a:latin typeface="Calibri"/>
                <a:ea typeface="Calibri" charset="0"/>
                <a:cs typeface="Calibri"/>
                <a:hlinkClick r:id="rId4"/>
              </a:rPr>
              <a:t>projectName</a:t>
            </a:r>
            <a:r>
              <a:rPr lang="en-US" sz="2000" dirty="0">
                <a:latin typeface="Calibri"/>
                <a:ea typeface="Calibri" charset="0"/>
                <a:cs typeface="Calibri"/>
                <a:hlinkClick r:id="rId4"/>
              </a:rPr>
              <a:t>=BASIN</a:t>
            </a:r>
            <a:r>
              <a:rPr lang="en-US" sz="2000" dirty="0">
                <a:latin typeface="Calibri"/>
                <a:ea typeface="Calibri" charset="0"/>
                <a:cs typeface="Calibri"/>
              </a:rPr>
              <a:t>)</a:t>
            </a:r>
          </a:p>
        </p:txBody>
      </p:sp>
      <p:sp>
        <p:nvSpPr>
          <p:cNvPr id="10"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33" name="Shape 213"/>
          <p:cNvSpPr txBox="1">
            <a:spLocks noGrp="1"/>
          </p:cNvSpPr>
          <p:nvPr>
            <p:ph type="title"/>
          </p:nvPr>
        </p:nvSpPr>
        <p:spPr>
          <a:xfrm>
            <a:off x="1416576" y="5774286"/>
            <a:ext cx="4596097" cy="630140"/>
          </a:xfrm>
          <a:prstGeom prst="rect">
            <a:avLst/>
          </a:prstGeom>
          <a:noFill/>
          <a:ln>
            <a:noFill/>
          </a:ln>
        </p:spPr>
        <p:txBody>
          <a:bodyPr vert="horz" lIns="91425" tIns="45700" rIns="91425" bIns="45700" rtlCol="0" anchor="ctr" anchorCtr="0">
            <a:noAutofit/>
          </a:bodyPr>
          <a:lstStyle/>
          <a:p>
            <a:pPr algn="ctr">
              <a:spcBef>
                <a:spcPts val="0"/>
              </a:spcBef>
              <a:buClr>
                <a:schemeClr val="lt1"/>
              </a:buClr>
              <a:buSzPct val="25000"/>
            </a:pPr>
            <a:r>
              <a:rPr lang="en-US" sz="2800" b="1" dirty="0">
                <a:latin typeface="Calibri"/>
                <a:ea typeface="Calibri"/>
                <a:cs typeface="Calibri"/>
                <a:sym typeface="Calibri"/>
              </a:rPr>
              <a:t>Harvey (11L)</a:t>
            </a:r>
          </a:p>
        </p:txBody>
      </p:sp>
      <p:pic>
        <p:nvPicPr>
          <p:cNvPr id="16" name="Shape 461">
            <a:extLst>
              <a:ext uri="{FF2B5EF4-FFF2-40B4-BE49-F238E27FC236}">
                <a16:creationId xmlns:a16="http://schemas.microsoft.com/office/drawing/2014/main" id="{B3D76415-12D0-6547-8F99-972853EA59BB}"/>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341861" y="1831730"/>
            <a:ext cx="4276107" cy="3759925"/>
          </a:xfrm>
          <a:prstGeom prst="rect">
            <a:avLst/>
          </a:prstGeom>
          <a:noFill/>
          <a:ln>
            <a:noFill/>
          </a:ln>
        </p:spPr>
      </p:pic>
      <p:pic>
        <p:nvPicPr>
          <p:cNvPr id="17" name="Shape 464" descr="Model/IntensityTrend.HB17.harvey09l.2017082406.png">
            <a:extLst>
              <a:ext uri="{FF2B5EF4-FFF2-40B4-BE49-F238E27FC236}">
                <a16:creationId xmlns:a16="http://schemas.microsoft.com/office/drawing/2014/main" id="{8E4BC03D-22F7-7541-A6C4-88DF41EBB963}"/>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671508" y="3858036"/>
            <a:ext cx="3287891" cy="1839193"/>
          </a:xfrm>
          <a:prstGeom prst="rect">
            <a:avLst/>
          </a:prstGeom>
          <a:noFill/>
          <a:ln>
            <a:noFill/>
          </a:ln>
        </p:spPr>
      </p:pic>
      <p:pic>
        <p:nvPicPr>
          <p:cNvPr id="3" name="Picture 2">
            <a:extLst>
              <a:ext uri="{FF2B5EF4-FFF2-40B4-BE49-F238E27FC236}">
                <a16:creationId xmlns:a16="http://schemas.microsoft.com/office/drawing/2014/main" id="{BB965A28-B17E-6B47-8AC1-10923C443D9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71508" y="1798234"/>
            <a:ext cx="3291840" cy="20298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9757E3BF-B97F-9041-8CEC-F3A1EFDBDB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66173" y="1203764"/>
            <a:ext cx="5068343" cy="5068344"/>
          </a:xfrm>
          <a:prstGeom prst="rect">
            <a:avLst/>
          </a:prstGeom>
        </p:spPr>
      </p:pic>
      <p:sp>
        <p:nvSpPr>
          <p:cNvPr id="14" name="Rectangle 13"/>
          <p:cNvSpPr/>
          <p:nvPr/>
        </p:nvSpPr>
        <p:spPr>
          <a:xfrm>
            <a:off x="4328043" y="3019750"/>
            <a:ext cx="1720421" cy="1676246"/>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sp>
        <p:nvSpPr>
          <p:cNvPr id="7171" name="Rectangle 3"/>
          <p:cNvSpPr>
            <a:spLocks noGrp="1" noChangeArrowheads="1"/>
          </p:cNvSpPr>
          <p:nvPr>
            <p:ph type="body" idx="1"/>
          </p:nvPr>
        </p:nvSpPr>
        <p:spPr>
          <a:xfrm>
            <a:off x="1444797" y="189084"/>
            <a:ext cx="7464846" cy="1035104"/>
          </a:xfrm>
        </p:spPr>
        <p:txBody>
          <a:bodyPr/>
          <a:lstStyle/>
          <a:p>
            <a:pPr>
              <a:lnSpc>
                <a:spcPct val="90000"/>
              </a:lnSpc>
              <a:buFontTx/>
              <a:buNone/>
            </a:pPr>
            <a:r>
              <a:rPr lang="en-US" b="1" dirty="0">
                <a:solidFill>
                  <a:srgbClr val="8E0000"/>
                </a:solidFill>
              </a:rPr>
              <a:t>Intensity </a:t>
            </a:r>
            <a:r>
              <a:rPr lang="en-US" sz="2800" dirty="0">
                <a:solidFill>
                  <a:srgbClr val="8E0000"/>
                </a:solidFill>
              </a:rPr>
              <a:t>(continued)</a:t>
            </a:r>
            <a:r>
              <a:rPr lang="en-US" sz="2800" dirty="0">
                <a:solidFill>
                  <a:srgbClr val="000000"/>
                </a:solidFill>
              </a:rPr>
              <a:t>:</a:t>
            </a:r>
            <a:r>
              <a:rPr lang="en-US" sz="1800" dirty="0">
                <a:solidFill>
                  <a:srgbClr val="000000"/>
                </a:solidFill>
              </a:rPr>
              <a:t> </a:t>
            </a:r>
          </a:p>
          <a:p>
            <a:r>
              <a:rPr lang="en-US" sz="2400" dirty="0"/>
              <a:t>Real-time Situation Awareness from TDR</a:t>
            </a:r>
          </a:p>
        </p:txBody>
      </p:sp>
      <p:sp>
        <p:nvSpPr>
          <p:cNvPr id="7172"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7174" name="Rectangle 6"/>
          <p:cNvSpPr>
            <a:spLocks noChangeArrowheads="1"/>
          </p:cNvSpPr>
          <p:nvPr/>
        </p:nvSpPr>
        <p:spPr bwMode="auto">
          <a:xfrm>
            <a:off x="2386012" y="6282082"/>
            <a:ext cx="5428666" cy="307777"/>
          </a:xfrm>
          <a:prstGeom prst="rect">
            <a:avLst/>
          </a:prstGeom>
          <a:noFill/>
          <a:ln w="9525">
            <a:noFill/>
            <a:miter lim="800000"/>
            <a:headEnd/>
            <a:tailEnd/>
          </a:ln>
        </p:spPr>
        <p:txBody>
          <a:bodyPr wrap="none">
            <a:prstTxWarp prst="textNoShape">
              <a:avLst/>
            </a:prstTxWarp>
            <a:spAutoFit/>
          </a:bodyPr>
          <a:lstStyle/>
          <a:p>
            <a:r>
              <a:rPr lang="en-US" sz="1400" dirty="0">
                <a:solidFill>
                  <a:srgbClr val="000000"/>
                </a:solidFill>
                <a:latin typeface="Calibri"/>
                <a:cs typeface="Calibri"/>
              </a:rPr>
              <a:t>Airborne Doppler-analyzed wind field Hurricane Harvey, 24 August 2017</a:t>
            </a:r>
          </a:p>
        </p:txBody>
      </p:sp>
      <p:sp>
        <p:nvSpPr>
          <p:cNvPr id="7175" name="Rectangle 7"/>
          <p:cNvSpPr>
            <a:spLocks noChangeArrowheads="1"/>
          </p:cNvSpPr>
          <p:nvPr/>
        </p:nvSpPr>
        <p:spPr bwMode="auto">
          <a:xfrm>
            <a:off x="2922153" y="6542284"/>
            <a:ext cx="4532203" cy="276999"/>
          </a:xfrm>
          <a:prstGeom prst="rect">
            <a:avLst/>
          </a:prstGeom>
          <a:noFill/>
          <a:ln w="9525">
            <a:noFill/>
            <a:miter lim="800000"/>
            <a:headEnd/>
            <a:tailEnd/>
          </a:ln>
        </p:spPr>
        <p:txBody>
          <a:bodyPr wrap="none">
            <a:prstTxWarp prst="textNoShape">
              <a:avLst/>
            </a:prstTxWarp>
            <a:spAutoFit/>
          </a:bodyPr>
          <a:lstStyle/>
          <a:p>
            <a:r>
              <a:rPr lang="en-US" sz="1200" u="sng" dirty="0">
                <a:solidFill>
                  <a:srgbClr val="1F00FF"/>
                </a:solidFill>
                <a:latin typeface="Calibri"/>
                <a:cs typeface="Calibri"/>
                <a:hlinkClick r:id="rId4"/>
              </a:rPr>
              <a:t>http://www.aoml.noaa.gov/hrd/Storm_pages/harvey2017/radar.html</a:t>
            </a:r>
            <a:endParaRPr lang="en-US" sz="1200" u="sng" dirty="0">
              <a:solidFill>
                <a:srgbClr val="1F00FF"/>
              </a:solidFill>
              <a:latin typeface="Calibri"/>
              <a:cs typeface="Calibri"/>
            </a:endParaRPr>
          </a:p>
        </p:txBody>
      </p:sp>
      <p:pic>
        <p:nvPicPr>
          <p:cNvPr id="33" name="Picture 32">
            <a:extLst>
              <a:ext uri="{FF2B5EF4-FFF2-40B4-BE49-F238E27FC236}">
                <a16:creationId xmlns:a16="http://schemas.microsoft.com/office/drawing/2014/main" id="{86D7E744-3FFD-AB4A-931A-07D749A28E0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86012" y="1204799"/>
            <a:ext cx="5261323" cy="5077283"/>
          </a:xfrm>
          <a:prstGeom prst="rect">
            <a:avLst/>
          </a:prstGeom>
        </p:spPr>
      </p:pic>
      <p:cxnSp>
        <p:nvCxnSpPr>
          <p:cNvPr id="7" name="Straight Arrow Connector 6"/>
          <p:cNvCxnSpPr>
            <a:cxnSpLocks/>
          </p:cNvCxnSpPr>
          <p:nvPr/>
        </p:nvCxnSpPr>
        <p:spPr bwMode="auto">
          <a:xfrm flipH="1">
            <a:off x="4328043" y="2541030"/>
            <a:ext cx="1802095" cy="2595497"/>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pic>
        <p:nvPicPr>
          <p:cNvPr id="37" name="Picture 36">
            <a:extLst>
              <a:ext uri="{FF2B5EF4-FFF2-40B4-BE49-F238E27FC236}">
                <a16:creationId xmlns:a16="http://schemas.microsoft.com/office/drawing/2014/main" id="{DD84B9A8-B4F9-864F-928B-86F9BDC31AA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95400" y="1993318"/>
            <a:ext cx="7699203" cy="3624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250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childTnLst>
                                </p:cTn>
                              </p:par>
                              <p:par>
                                <p:cTn id="18" presetID="1" presetClass="exit" presetSubtype="0" fill="hold" nodeType="withEffect">
                                  <p:stCondLst>
                                    <p:cond delay="0"/>
                                  </p:stCondLst>
                                  <p:childTnLst>
                                    <p:set>
                                      <p:cBhvr>
                                        <p:cTn id="19" dur="1" fill="hold">
                                          <p:stCondLst>
                                            <p:cond delay="0"/>
                                          </p:stCondLst>
                                        </p:cTn>
                                        <p:tgtEl>
                                          <p:spTgt spid="33"/>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6681EE8-E2FF-3643-A87D-BB0614BED16A}"/>
              </a:ext>
            </a:extLst>
          </p:cNvPr>
          <p:cNvPicPr>
            <a:picLocks noChangeAspect="1"/>
          </p:cNvPicPr>
          <p:nvPr/>
        </p:nvPicPr>
        <p:blipFill>
          <a:blip r:embed="rId3"/>
          <a:stretch>
            <a:fillRect/>
          </a:stretch>
        </p:blipFill>
        <p:spPr>
          <a:xfrm>
            <a:off x="2463069" y="1361809"/>
            <a:ext cx="4924493" cy="4924493"/>
          </a:xfrm>
          <a:prstGeom prst="rect">
            <a:avLst/>
          </a:prstGeom>
        </p:spPr>
      </p:pic>
      <p:pic>
        <p:nvPicPr>
          <p:cNvPr id="15" name="Picture 14">
            <a:extLst>
              <a:ext uri="{FF2B5EF4-FFF2-40B4-BE49-F238E27FC236}">
                <a16:creationId xmlns:a16="http://schemas.microsoft.com/office/drawing/2014/main" id="{2528E314-A3A9-B248-8FFE-F01F5071300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45602" y="1332020"/>
            <a:ext cx="5304259" cy="4966363"/>
          </a:xfrm>
          <a:prstGeom prst="rect">
            <a:avLst/>
          </a:prstGeom>
        </p:spPr>
      </p:pic>
      <p:grpSp>
        <p:nvGrpSpPr>
          <p:cNvPr id="5" name="Group 4"/>
          <p:cNvGrpSpPr/>
          <p:nvPr/>
        </p:nvGrpSpPr>
        <p:grpSpPr>
          <a:xfrm>
            <a:off x="4390447" y="2777032"/>
            <a:ext cx="1830966" cy="1685982"/>
            <a:chOff x="4390447" y="2967794"/>
            <a:chExt cx="1830966" cy="1685982"/>
          </a:xfrm>
        </p:grpSpPr>
        <p:grpSp>
          <p:nvGrpSpPr>
            <p:cNvPr id="3" name="Group 2"/>
            <p:cNvGrpSpPr/>
            <p:nvPr/>
          </p:nvGrpSpPr>
          <p:grpSpPr>
            <a:xfrm rot="19208785">
              <a:off x="4431307" y="2967794"/>
              <a:ext cx="1790106" cy="1606550"/>
              <a:chOff x="4390448" y="2985555"/>
              <a:chExt cx="1790106" cy="1606550"/>
            </a:xfrm>
          </p:grpSpPr>
          <p:cxnSp>
            <p:nvCxnSpPr>
              <p:cNvPr id="11" name="Straight Arrow Connector 10"/>
              <p:cNvCxnSpPr/>
              <p:nvPr/>
            </p:nvCxnSpPr>
            <p:spPr bwMode="auto">
              <a:xfrm rot="5400000" flipH="1" flipV="1">
                <a:off x="4411086" y="3753905"/>
                <a:ext cx="1606550" cy="69850"/>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bwMode="auto">
              <a:xfrm rot="2544518" flipH="1">
                <a:off x="5068926" y="3317511"/>
                <a:ext cx="1111628" cy="9331"/>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bwMode="auto">
              <a:xfrm rot="10800000" flipH="1">
                <a:off x="4390448" y="3734855"/>
                <a:ext cx="1608138" cy="69850"/>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14" name="Rectangle 13"/>
            <p:cNvSpPr/>
            <p:nvPr/>
          </p:nvSpPr>
          <p:spPr>
            <a:xfrm>
              <a:off x="4390447" y="2977530"/>
              <a:ext cx="1720421" cy="1676246"/>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sp>
        <p:nvSpPr>
          <p:cNvPr id="7171" name="Rectangle 3"/>
          <p:cNvSpPr>
            <a:spLocks noGrp="1" noChangeArrowheads="1"/>
          </p:cNvSpPr>
          <p:nvPr>
            <p:ph type="body" idx="1"/>
          </p:nvPr>
        </p:nvSpPr>
        <p:spPr>
          <a:xfrm>
            <a:off x="1444797" y="189084"/>
            <a:ext cx="7464846" cy="1035104"/>
          </a:xfrm>
        </p:spPr>
        <p:txBody>
          <a:bodyPr/>
          <a:lstStyle/>
          <a:p>
            <a:pPr>
              <a:lnSpc>
                <a:spcPct val="90000"/>
              </a:lnSpc>
              <a:buFontTx/>
              <a:buNone/>
            </a:pPr>
            <a:r>
              <a:rPr lang="en-US" b="1" dirty="0">
                <a:solidFill>
                  <a:srgbClr val="8E0000"/>
                </a:solidFill>
              </a:rPr>
              <a:t>Intensity </a:t>
            </a:r>
            <a:r>
              <a:rPr lang="en-US" sz="2800" dirty="0">
                <a:solidFill>
                  <a:srgbClr val="8E0000"/>
                </a:solidFill>
              </a:rPr>
              <a:t>(continued)</a:t>
            </a:r>
            <a:r>
              <a:rPr lang="en-US" sz="2800" dirty="0">
                <a:solidFill>
                  <a:srgbClr val="000000"/>
                </a:solidFill>
              </a:rPr>
              <a:t>:</a:t>
            </a:r>
            <a:r>
              <a:rPr lang="en-US" sz="1800" dirty="0">
                <a:solidFill>
                  <a:srgbClr val="000000"/>
                </a:solidFill>
              </a:rPr>
              <a:t> </a:t>
            </a:r>
          </a:p>
          <a:p>
            <a:r>
              <a:rPr lang="en-US" sz="2400" dirty="0"/>
              <a:t>Real-time Situation Awareness from TDR</a:t>
            </a:r>
          </a:p>
        </p:txBody>
      </p:sp>
      <p:sp>
        <p:nvSpPr>
          <p:cNvPr id="7172"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7174" name="Rectangle 6"/>
          <p:cNvSpPr>
            <a:spLocks noChangeArrowheads="1"/>
          </p:cNvSpPr>
          <p:nvPr/>
        </p:nvSpPr>
        <p:spPr bwMode="auto">
          <a:xfrm>
            <a:off x="2386012" y="6282082"/>
            <a:ext cx="5469254" cy="307777"/>
          </a:xfrm>
          <a:prstGeom prst="rect">
            <a:avLst/>
          </a:prstGeom>
          <a:noFill/>
          <a:ln w="9525">
            <a:noFill/>
            <a:miter lim="800000"/>
            <a:headEnd/>
            <a:tailEnd/>
          </a:ln>
        </p:spPr>
        <p:txBody>
          <a:bodyPr wrap="none">
            <a:prstTxWarp prst="textNoShape">
              <a:avLst/>
            </a:prstTxWarp>
            <a:spAutoFit/>
          </a:bodyPr>
          <a:lstStyle/>
          <a:p>
            <a:r>
              <a:rPr lang="en-US" sz="1400" dirty="0">
                <a:solidFill>
                  <a:srgbClr val="000000"/>
                </a:solidFill>
                <a:latin typeface="Calibri"/>
                <a:cs typeface="Calibri"/>
              </a:rPr>
              <a:t>Airborne Doppler-analyzed wind field Hurricane Irma, 5 September 2017</a:t>
            </a:r>
          </a:p>
        </p:txBody>
      </p:sp>
      <p:sp>
        <p:nvSpPr>
          <p:cNvPr id="7175" name="Rectangle 7"/>
          <p:cNvSpPr>
            <a:spLocks noChangeArrowheads="1"/>
          </p:cNvSpPr>
          <p:nvPr/>
        </p:nvSpPr>
        <p:spPr bwMode="auto">
          <a:xfrm>
            <a:off x="2922153" y="6542284"/>
            <a:ext cx="4396973" cy="276999"/>
          </a:xfrm>
          <a:prstGeom prst="rect">
            <a:avLst/>
          </a:prstGeom>
          <a:noFill/>
          <a:ln w="9525">
            <a:noFill/>
            <a:miter lim="800000"/>
            <a:headEnd/>
            <a:tailEnd/>
          </a:ln>
        </p:spPr>
        <p:txBody>
          <a:bodyPr wrap="none">
            <a:prstTxWarp prst="textNoShape">
              <a:avLst/>
            </a:prstTxWarp>
            <a:spAutoFit/>
          </a:bodyPr>
          <a:lstStyle/>
          <a:p>
            <a:r>
              <a:rPr lang="en-US" sz="1200" u="sng" dirty="0">
                <a:solidFill>
                  <a:srgbClr val="1F00FF"/>
                </a:solidFill>
                <a:latin typeface="Calibri"/>
                <a:cs typeface="Calibri"/>
                <a:hlinkClick r:id="rId5"/>
              </a:rPr>
              <a:t>http://www.aoml.noaa.gov/hrd/Storm_pages/irma2017/radar.html</a:t>
            </a:r>
            <a:endParaRPr lang="en-US" sz="1200" u="sng" dirty="0">
              <a:solidFill>
                <a:srgbClr val="1F00FF"/>
              </a:solidFill>
              <a:latin typeface="Calibri"/>
              <a:cs typeface="Calibri"/>
            </a:endParaRPr>
          </a:p>
        </p:txBody>
      </p:sp>
      <p:cxnSp>
        <p:nvCxnSpPr>
          <p:cNvPr id="7" name="Straight Arrow Connector 6"/>
          <p:cNvCxnSpPr>
            <a:cxnSpLocks/>
          </p:cNvCxnSpPr>
          <p:nvPr/>
        </p:nvCxnSpPr>
        <p:spPr bwMode="auto">
          <a:xfrm flipH="1" flipV="1">
            <a:off x="4045306" y="2735884"/>
            <a:ext cx="2399385" cy="2371919"/>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pic>
        <p:nvPicPr>
          <p:cNvPr id="18" name="Picture 17">
            <a:extLst>
              <a:ext uri="{FF2B5EF4-FFF2-40B4-BE49-F238E27FC236}">
                <a16:creationId xmlns:a16="http://schemas.microsoft.com/office/drawing/2014/main" id="{BBD3AD93-5396-4842-8ACA-74F077A15C2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16632" y="2067976"/>
            <a:ext cx="7784507" cy="3664871"/>
          </a:xfrm>
          <a:prstGeom prst="rect">
            <a:avLst/>
          </a:prstGeom>
        </p:spPr>
      </p:pic>
    </p:spTree>
    <p:extLst>
      <p:ext uri="{BB962C8B-B14F-4D97-AF65-F5344CB8AC3E}">
        <p14:creationId xmlns:p14="http://schemas.microsoft.com/office/powerpoint/2010/main" val="41163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5"/>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99FBE6-F09E-A84B-B7A1-CDD5DEC1FD8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43627" y="2073703"/>
            <a:ext cx="3655278" cy="4317490"/>
          </a:xfrm>
          <a:prstGeom prst="rect">
            <a:avLst/>
          </a:prstGeom>
        </p:spPr>
      </p:pic>
      <p:pic>
        <p:nvPicPr>
          <p:cNvPr id="29699" name="Picture 23" descr="Earl_obs_20100819180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33937" y="2009141"/>
            <a:ext cx="2013250" cy="20650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1" name="Text Box 8"/>
          <p:cNvSpPr txBox="1">
            <a:spLocks/>
          </p:cNvSpPr>
          <p:nvPr/>
        </p:nvSpPr>
        <p:spPr bwMode="auto">
          <a:xfrm>
            <a:off x="1365065" y="6349061"/>
            <a:ext cx="242123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eaLnBrk="0" hangingPunct="0">
              <a:defRPr sz="2400">
                <a:solidFill>
                  <a:schemeClr val="bg1"/>
                </a:solidFill>
                <a:latin typeface="Times New Roman" charset="0"/>
                <a:ea typeface="ＭＳ Ｐゴシック" charset="0"/>
                <a:cs typeface="ＭＳ Ｐゴシック" charset="0"/>
              </a:defRPr>
            </a:lvl1pPr>
            <a:lvl2pPr marL="742950" indent="-285750" eaLnBrk="0" hangingPunct="0">
              <a:defRPr sz="2400">
                <a:solidFill>
                  <a:schemeClr val="bg1"/>
                </a:solidFill>
                <a:latin typeface="Times New Roman" charset="0"/>
                <a:ea typeface="ＭＳ Ｐゴシック" charset="0"/>
              </a:defRPr>
            </a:lvl2pPr>
            <a:lvl3pPr marL="1143000" indent="-228600" eaLnBrk="0" hangingPunct="0">
              <a:defRPr sz="2400">
                <a:solidFill>
                  <a:schemeClr val="bg1"/>
                </a:solidFill>
                <a:latin typeface="Times New Roman" charset="0"/>
                <a:ea typeface="ＭＳ Ｐゴシック" charset="0"/>
              </a:defRPr>
            </a:lvl3pPr>
            <a:lvl4pPr marL="1600200" indent="-228600" eaLnBrk="0" hangingPunct="0">
              <a:defRPr sz="2400">
                <a:solidFill>
                  <a:schemeClr val="bg1"/>
                </a:solidFill>
                <a:latin typeface="Times New Roman" charset="0"/>
                <a:ea typeface="ＭＳ Ｐゴシック" charset="0"/>
              </a:defRPr>
            </a:lvl4pPr>
            <a:lvl5pPr marL="2057400" indent="-228600" eaLnBrk="0" hangingPunct="0">
              <a:defRPr sz="2400">
                <a:solidFill>
                  <a:schemeClr val="bg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bg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bg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bg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bg1"/>
                </a:solidFill>
                <a:latin typeface="Times New Roman" charset="0"/>
                <a:ea typeface="ＭＳ Ｐゴシック" charset="0"/>
              </a:defRPr>
            </a:lvl9pPr>
          </a:lstStyle>
          <a:p>
            <a:pPr eaLnBrk="1" hangingPunct="1">
              <a:spcBef>
                <a:spcPct val="50000"/>
              </a:spcBef>
            </a:pPr>
            <a:r>
              <a:rPr lang="en-US" sz="1600" b="1" dirty="0">
                <a:solidFill>
                  <a:schemeClr val="tx1"/>
                </a:solidFill>
                <a:latin typeface="Calibri" charset="0"/>
                <a:cs typeface="Arial" charset="0"/>
                <a:sym typeface="Arial" charset="0"/>
              </a:rPr>
              <a:t>Hurricane Harvey (2017)</a:t>
            </a:r>
          </a:p>
        </p:txBody>
      </p:sp>
      <p:pic>
        <p:nvPicPr>
          <p:cNvPr id="29705" name="Picture 15" descr="TA_rada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13790">
            <a:off x="6330476" y="2775748"/>
            <a:ext cx="1095640" cy="11800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1">
            <a:extLst>
              <a:ext uri="{FF2B5EF4-FFF2-40B4-BE49-F238E27FC236}">
                <a16:creationId xmlns:a16="http://schemas.microsoft.com/office/drawing/2014/main" id="{010EC4B7-AD71-DE44-AD1E-2722FF486670}"/>
              </a:ext>
            </a:extLst>
          </p:cNvPr>
          <p:cNvGrpSpPr/>
          <p:nvPr/>
        </p:nvGrpSpPr>
        <p:grpSpPr>
          <a:xfrm>
            <a:off x="2915238" y="4003723"/>
            <a:ext cx="3884426" cy="1998308"/>
            <a:chOff x="2915238" y="4003723"/>
            <a:chExt cx="3884426" cy="1998308"/>
          </a:xfrm>
        </p:grpSpPr>
        <p:pic>
          <p:nvPicPr>
            <p:cNvPr id="7" name="Picture 6">
              <a:extLst>
                <a:ext uri="{FF2B5EF4-FFF2-40B4-BE49-F238E27FC236}">
                  <a16:creationId xmlns:a16="http://schemas.microsoft.com/office/drawing/2014/main" id="{4ABE8D4A-8AC3-034B-8344-FD10C01637F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60656" y="4175079"/>
              <a:ext cx="1739008" cy="1826952"/>
            </a:xfrm>
            <a:prstGeom prst="rect">
              <a:avLst/>
            </a:prstGeom>
          </p:spPr>
        </p:pic>
        <p:sp>
          <p:nvSpPr>
            <p:cNvPr id="10" name="Rectangle 9"/>
            <p:cNvSpPr>
              <a:spLocks noChangeArrowheads="1"/>
            </p:cNvSpPr>
            <p:nvPr/>
          </p:nvSpPr>
          <p:spPr bwMode="auto">
            <a:xfrm>
              <a:off x="2915238" y="4030319"/>
              <a:ext cx="766686" cy="731874"/>
            </a:xfrm>
            <a:prstGeom prst="rect">
              <a:avLst/>
            </a:prstGeom>
            <a:noFill/>
            <a:ln w="38100">
              <a:solidFill>
                <a:schemeClr val="bg1"/>
              </a:solidFill>
              <a:prstDash val="dash"/>
              <a:round/>
              <a:headEnd/>
              <a:tailEnd/>
            </a:ln>
            <a:effectLst>
              <a:outerShdw blurRad="635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algn="ctr">
                <a:defRPr/>
              </a:pPr>
              <a:endParaRPr lang="en-US">
                <a:solidFill>
                  <a:schemeClr val="lt1"/>
                </a:solidFill>
                <a:latin typeface="Calibri"/>
                <a:ea typeface="+mn-ea"/>
                <a:cs typeface="Calibri"/>
              </a:endParaRPr>
            </a:p>
          </p:txBody>
        </p:sp>
        <p:cxnSp>
          <p:nvCxnSpPr>
            <p:cNvPr id="16" name="Straight Connector 15"/>
            <p:cNvCxnSpPr>
              <a:cxnSpLocks noChangeShapeType="1"/>
            </p:cNvCxnSpPr>
            <p:nvPr/>
          </p:nvCxnSpPr>
          <p:spPr bwMode="auto">
            <a:xfrm>
              <a:off x="3681924" y="4003723"/>
              <a:ext cx="1388107" cy="182417"/>
            </a:xfrm>
            <a:prstGeom prst="line">
              <a:avLst/>
            </a:prstGeom>
            <a:noFill/>
            <a:ln w="25400">
              <a:solidFill>
                <a:schemeClr val="bg1"/>
              </a:solidFill>
              <a:prstDash val="sysDash"/>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7" name="Straight Connector 16"/>
            <p:cNvCxnSpPr>
              <a:cxnSpLocks noChangeShapeType="1"/>
            </p:cNvCxnSpPr>
            <p:nvPr/>
          </p:nvCxnSpPr>
          <p:spPr bwMode="auto">
            <a:xfrm>
              <a:off x="3681924" y="4773317"/>
              <a:ext cx="1407860" cy="1228714"/>
            </a:xfrm>
            <a:prstGeom prst="line">
              <a:avLst/>
            </a:prstGeom>
            <a:noFill/>
            <a:ln w="25400">
              <a:solidFill>
                <a:schemeClr val="bg1"/>
              </a:solidFill>
              <a:prstDash val="sysDash"/>
              <a:round/>
              <a:headEnd/>
              <a:tailEn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grpSp>
      <p:sp>
        <p:nvSpPr>
          <p:cNvPr id="29710" name="TextBox 38"/>
          <p:cNvSpPr txBox="1">
            <a:spLocks noChangeArrowheads="1"/>
          </p:cNvSpPr>
          <p:nvPr/>
        </p:nvSpPr>
        <p:spPr bwMode="auto">
          <a:xfrm>
            <a:off x="1706516" y="1106128"/>
            <a:ext cx="6766536" cy="830997"/>
          </a:xfrm>
          <a:prstGeom prst="rect">
            <a:avLst/>
          </a:prstGeom>
          <a:ln/>
          <a:effectLst>
            <a:outerShdw blurRad="50800" dist="38100" dir="2700000" algn="tl" rotWithShape="0">
              <a:prstClr val="black">
                <a:alpha val="40000"/>
              </a:prstClr>
            </a:outerShdw>
          </a:effectLst>
          <a:extLst/>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lvl1pPr eaLnBrk="0" hangingPunct="0">
              <a:defRPr sz="2400">
                <a:solidFill>
                  <a:schemeClr val="bg1"/>
                </a:solidFill>
                <a:latin typeface="Times New Roman" charset="0"/>
                <a:ea typeface="ＭＳ Ｐゴシック" charset="0"/>
                <a:cs typeface="ＭＳ Ｐゴシック" charset="0"/>
              </a:defRPr>
            </a:lvl1pPr>
            <a:lvl2pPr marL="742950" indent="-285750" eaLnBrk="0" hangingPunct="0">
              <a:defRPr sz="2400">
                <a:solidFill>
                  <a:schemeClr val="bg1"/>
                </a:solidFill>
                <a:latin typeface="Times New Roman" charset="0"/>
                <a:ea typeface="ＭＳ Ｐゴシック" charset="0"/>
              </a:defRPr>
            </a:lvl2pPr>
            <a:lvl3pPr marL="1143000" indent="-228600" eaLnBrk="0" hangingPunct="0">
              <a:defRPr sz="2400">
                <a:solidFill>
                  <a:schemeClr val="bg1"/>
                </a:solidFill>
                <a:latin typeface="Times New Roman" charset="0"/>
                <a:ea typeface="ＭＳ Ｐゴシック" charset="0"/>
              </a:defRPr>
            </a:lvl3pPr>
            <a:lvl4pPr marL="1600200" indent="-228600" eaLnBrk="0" hangingPunct="0">
              <a:defRPr sz="2400">
                <a:solidFill>
                  <a:schemeClr val="bg1"/>
                </a:solidFill>
                <a:latin typeface="Times New Roman" charset="0"/>
                <a:ea typeface="ＭＳ Ｐゴシック" charset="0"/>
              </a:defRPr>
            </a:lvl4pPr>
            <a:lvl5pPr marL="2057400" indent="-228600" eaLnBrk="0" hangingPunct="0">
              <a:defRPr sz="2400">
                <a:solidFill>
                  <a:schemeClr val="bg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bg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bg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bg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bg1"/>
                </a:solidFill>
                <a:latin typeface="Times New Roman" charset="0"/>
                <a:ea typeface="ＭＳ Ｐゴシック" charset="0"/>
              </a:defRPr>
            </a:lvl9pPr>
          </a:lstStyle>
          <a:p>
            <a:pPr algn="ctr" eaLnBrk="1" hangingPunct="1"/>
            <a:r>
              <a:rPr lang="en-US" dirty="0">
                <a:solidFill>
                  <a:schemeClr val="tx1"/>
                </a:solidFill>
                <a:latin typeface="Calibri" charset="0"/>
              </a:rPr>
              <a:t>Synergy of high resolution forecast and airborne observations    </a:t>
            </a:r>
          </a:p>
        </p:txBody>
      </p:sp>
      <p:sp>
        <p:nvSpPr>
          <p:cNvPr id="19" name="TextBox 18"/>
          <p:cNvSpPr txBox="1">
            <a:spLocks noChangeArrowheads="1"/>
          </p:cNvSpPr>
          <p:nvPr/>
        </p:nvSpPr>
        <p:spPr bwMode="auto">
          <a:xfrm>
            <a:off x="7417202" y="2442237"/>
            <a:ext cx="1625600" cy="738664"/>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txBody>
          <a:bodyPr>
            <a:spAutoFit/>
          </a:bodyPr>
          <a:lstStyle/>
          <a:p>
            <a:pPr algn="ctr">
              <a:defRPr/>
            </a:pPr>
            <a:r>
              <a:rPr lang="en-US" sz="1400" b="1" dirty="0">
                <a:solidFill>
                  <a:schemeClr val="tx1"/>
                </a:solidFill>
                <a:latin typeface="Calibri"/>
                <a:ea typeface="ＭＳ Ｐゴシック" pitchFamily="34" charset="-128"/>
                <a:cs typeface="Calibri"/>
              </a:rPr>
              <a:t>P-3 and G-IV observations – superobs (SO)</a:t>
            </a:r>
          </a:p>
        </p:txBody>
      </p:sp>
      <p:sp>
        <p:nvSpPr>
          <p:cNvPr id="20" name="TextBox 19"/>
          <p:cNvSpPr txBox="1">
            <a:spLocks noChangeArrowheads="1"/>
          </p:cNvSpPr>
          <p:nvPr/>
        </p:nvSpPr>
        <p:spPr bwMode="auto">
          <a:xfrm>
            <a:off x="7366402" y="4298134"/>
            <a:ext cx="1627187" cy="738188"/>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txBody>
          <a:bodyPr>
            <a:spAutoFit/>
          </a:bodyPr>
          <a:lstStyle/>
          <a:p>
            <a:pPr algn="ctr">
              <a:defRPr/>
            </a:pPr>
            <a:r>
              <a:rPr lang="en-US" sz="1400" b="1" dirty="0">
                <a:solidFill>
                  <a:schemeClr val="tx1"/>
                </a:solidFill>
                <a:latin typeface="Calibri" pitchFamily="34" charset="0"/>
                <a:ea typeface="ＭＳ Ｐゴシック" pitchFamily="34" charset="-128"/>
                <a:cs typeface="Arial" pitchFamily="34" charset="0"/>
              </a:rPr>
              <a:t>Improving the initial condition in storm core region </a:t>
            </a:r>
          </a:p>
        </p:txBody>
      </p:sp>
      <p:sp>
        <p:nvSpPr>
          <p:cNvPr id="21" name="TextBox 20"/>
          <p:cNvSpPr txBox="1">
            <a:spLocks noChangeArrowheads="1"/>
          </p:cNvSpPr>
          <p:nvPr/>
        </p:nvSpPr>
        <p:spPr bwMode="auto">
          <a:xfrm>
            <a:off x="7387039" y="3605984"/>
            <a:ext cx="1627188" cy="307975"/>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txBody>
          <a:bodyPr>
            <a:spAutoFit/>
          </a:bodyPr>
          <a:lstStyle/>
          <a:p>
            <a:pPr>
              <a:defRPr/>
            </a:pPr>
            <a:r>
              <a:rPr lang="en-US" sz="1400" b="1" dirty="0">
                <a:solidFill>
                  <a:schemeClr val="tx1"/>
                </a:solidFill>
                <a:latin typeface="Calibri" pitchFamily="34" charset="0"/>
                <a:ea typeface="ＭＳ Ｐゴシック" pitchFamily="34" charset="-128"/>
                <a:cs typeface="Arial" pitchFamily="34" charset="0"/>
              </a:rPr>
              <a:t>Data assimilation</a:t>
            </a:r>
          </a:p>
        </p:txBody>
      </p:sp>
      <p:sp>
        <p:nvSpPr>
          <p:cNvPr id="22" name="TextBox 21"/>
          <p:cNvSpPr txBox="1">
            <a:spLocks noChangeArrowheads="1"/>
          </p:cNvSpPr>
          <p:nvPr/>
        </p:nvSpPr>
        <p:spPr bwMode="auto">
          <a:xfrm>
            <a:off x="7388627" y="5393509"/>
            <a:ext cx="1625600" cy="738188"/>
          </a:xfrm>
          <a:prstGeom prst="rect">
            <a:avLst/>
          </a:prstGeom>
          <a:noFill/>
          <a:ln w="15875">
            <a:solidFill>
              <a:schemeClr val="tx1"/>
            </a:solidFill>
            <a:miter lim="800000"/>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txBody>
          <a:bodyPr>
            <a:spAutoFit/>
          </a:bodyPr>
          <a:lstStyle/>
          <a:p>
            <a:pPr algn="ctr">
              <a:defRPr/>
            </a:pPr>
            <a:r>
              <a:rPr lang="en-US" sz="1400" b="1" dirty="0">
                <a:solidFill>
                  <a:schemeClr val="tx1"/>
                </a:solidFill>
                <a:latin typeface="Calibri" pitchFamily="34" charset="0"/>
                <a:ea typeface="ＭＳ Ｐゴシック" pitchFamily="34" charset="-128"/>
                <a:cs typeface="Arial" pitchFamily="34" charset="0"/>
              </a:rPr>
              <a:t>Improving the high resolution regional forecast </a:t>
            </a:r>
          </a:p>
        </p:txBody>
      </p:sp>
      <p:sp>
        <p:nvSpPr>
          <p:cNvPr id="23" name="Down Arrow 22"/>
          <p:cNvSpPr>
            <a:spLocks noChangeArrowheads="1"/>
          </p:cNvSpPr>
          <p:nvPr/>
        </p:nvSpPr>
        <p:spPr bwMode="auto">
          <a:xfrm>
            <a:off x="8128402" y="3236097"/>
            <a:ext cx="195262" cy="260350"/>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dirty="0">
              <a:solidFill>
                <a:schemeClr val="lt1"/>
              </a:solidFill>
              <a:latin typeface="+mn-lt"/>
              <a:ea typeface="+mn-ea"/>
              <a:cs typeface="+mn-cs"/>
            </a:endParaRPr>
          </a:p>
        </p:txBody>
      </p:sp>
      <p:sp>
        <p:nvSpPr>
          <p:cNvPr id="24" name="Down Arrow 23"/>
          <p:cNvSpPr>
            <a:spLocks noChangeArrowheads="1"/>
          </p:cNvSpPr>
          <p:nvPr/>
        </p:nvSpPr>
        <p:spPr bwMode="auto">
          <a:xfrm>
            <a:off x="8133164" y="3955234"/>
            <a:ext cx="190500" cy="257175"/>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5" name="Down Arrow 24"/>
          <p:cNvSpPr>
            <a:spLocks noChangeArrowheads="1"/>
          </p:cNvSpPr>
          <p:nvPr/>
        </p:nvSpPr>
        <p:spPr bwMode="auto">
          <a:xfrm>
            <a:off x="8133164" y="5107759"/>
            <a:ext cx="190500" cy="188913"/>
          </a:xfrm>
          <a:prstGeom prst="downArrow">
            <a:avLst>
              <a:gd name="adj1" fmla="val 50000"/>
              <a:gd name="adj2" fmla="val 50000"/>
            </a:avLst>
          </a:prstGeom>
          <a:gradFill rotWithShape="1">
            <a:gsLst>
              <a:gs pos="0">
                <a:srgbClr val="CC8AFF"/>
              </a:gs>
              <a:gs pos="100000">
                <a:srgbClr val="E29FFF"/>
              </a:gs>
            </a:gsLst>
            <a:lin ang="16200000"/>
          </a:gradFill>
          <a:ln w="9525">
            <a:solidFill>
              <a:srgbClr val="C793FC"/>
            </a:solidFill>
            <a:miter lim="800000"/>
            <a:headEnd/>
            <a:tailEnd/>
          </a:ln>
          <a:effectLst>
            <a:outerShdw blurRad="63500" dist="23000" dir="5400000" rotWithShape="0">
              <a:srgbClr val="000000">
                <a:alpha val="34999"/>
              </a:srgbClr>
            </a:outerShdw>
          </a:effectLst>
        </p:spPr>
        <p:txBody>
          <a:bodyPr anchor="ctr"/>
          <a:lstStyle/>
          <a:p>
            <a:pPr algn="ctr">
              <a:defRPr/>
            </a:pPr>
            <a:endParaRPr lang="en-US">
              <a:solidFill>
                <a:schemeClr val="lt1"/>
              </a:solidFill>
              <a:latin typeface="+mn-lt"/>
              <a:ea typeface="+mn-ea"/>
              <a:cs typeface="+mn-cs"/>
            </a:endParaRPr>
          </a:p>
        </p:txBody>
      </p:sp>
      <p:cxnSp>
        <p:nvCxnSpPr>
          <p:cNvPr id="26" name="Straight Arrow Connector 25"/>
          <p:cNvCxnSpPr>
            <a:cxnSpLocks noChangeShapeType="1"/>
            <a:stCxn id="20" idx="1"/>
          </p:cNvCxnSpPr>
          <p:nvPr/>
        </p:nvCxnSpPr>
        <p:spPr bwMode="auto">
          <a:xfrm flipH="1" flipV="1">
            <a:off x="6523439" y="4655322"/>
            <a:ext cx="842963" cy="11112"/>
          </a:xfrm>
          <a:prstGeom prst="straightConnector1">
            <a:avLst/>
          </a:prstGeom>
          <a:noFill/>
          <a:ln w="25400">
            <a:solidFill>
              <a:schemeClr val="accent1">
                <a:lumMod val="10000"/>
              </a:schemeClr>
            </a:solidFill>
            <a:round/>
            <a:headEnd/>
            <a:tailEnd type="arrow"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7" name="Rectangle 5"/>
          <p:cNvSpPr txBox="1">
            <a:spLocks noChangeArrowheads="1"/>
          </p:cNvSpPr>
          <p:nvPr/>
        </p:nvSpPr>
        <p:spPr bwMode="auto">
          <a:xfrm>
            <a:off x="1365065" y="97735"/>
            <a:ext cx="6763337" cy="922668"/>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p>
            <a:pPr lvl="0">
              <a:defRPr/>
            </a:pPr>
            <a:r>
              <a:rPr kumimoji="0" lang="en-US" sz="3200" b="1" i="0" u="none" strike="noStrike" kern="0" cap="none" spc="0" normalizeH="0" baseline="0" noProof="0" dirty="0">
                <a:ln>
                  <a:noFill/>
                </a:ln>
                <a:solidFill>
                  <a:srgbClr val="A21010"/>
                </a:solidFill>
                <a:effectLst/>
                <a:uLnTx/>
                <a:uFillTx/>
                <a:latin typeface="Calibri"/>
                <a:ea typeface="Calibri" charset="0"/>
                <a:cs typeface="Calibri"/>
              </a:rPr>
              <a:t>Intensity</a:t>
            </a:r>
            <a:r>
              <a:rPr kumimoji="0" lang="en-US" sz="2800" b="0" i="0" u="none" strike="noStrike" kern="0" cap="none" spc="0" normalizeH="0" baseline="0" noProof="0" dirty="0">
                <a:ln>
                  <a:noFill/>
                </a:ln>
                <a:solidFill>
                  <a:srgbClr val="A21010"/>
                </a:solidFill>
                <a:effectLst/>
                <a:uLnTx/>
                <a:uFillTx/>
                <a:latin typeface="Calibri"/>
                <a:ea typeface="Calibri" charset="0"/>
                <a:cs typeface="Calibri"/>
              </a:rPr>
              <a:t> </a:t>
            </a:r>
            <a:r>
              <a:rPr kumimoji="0" lang="en-US" b="0" i="0" u="none" strike="noStrike" kern="0" cap="none" spc="0" normalizeH="0" baseline="0" noProof="0" dirty="0">
                <a:ln>
                  <a:noFill/>
                </a:ln>
                <a:solidFill>
                  <a:srgbClr val="A21010"/>
                </a:solidFill>
                <a:effectLst/>
                <a:uLnTx/>
                <a:uFillTx/>
                <a:latin typeface="Calibri"/>
                <a:ea typeface="Calibri" charset="0"/>
                <a:cs typeface="Calibri"/>
              </a:rPr>
              <a:t>(continued)</a:t>
            </a:r>
            <a:r>
              <a:rPr kumimoji="0" lang="en-US" sz="2800" b="0" i="0" u="none" strike="noStrike" kern="0" cap="none" spc="0" normalizeH="0" baseline="0" noProof="0" dirty="0">
                <a:ln>
                  <a:noFill/>
                </a:ln>
                <a:solidFill>
                  <a:srgbClr val="A21010"/>
                </a:solidFill>
                <a:effectLst/>
                <a:uLnTx/>
                <a:uFillTx/>
                <a:latin typeface="Calibri"/>
                <a:ea typeface="Calibri" charset="0"/>
                <a:cs typeface="Calibri"/>
              </a:rPr>
              <a:t>:</a:t>
            </a:r>
            <a:br>
              <a:rPr kumimoji="0" lang="en-US" sz="3600" b="0" i="0" u="none" strike="noStrike" kern="0" cap="none" spc="0" normalizeH="0" baseline="0" noProof="0" dirty="0">
                <a:ln>
                  <a:noFill/>
                </a:ln>
                <a:effectLst/>
                <a:uLnTx/>
                <a:uFillTx/>
                <a:latin typeface="Calibri"/>
                <a:ea typeface="Calibri" charset="0"/>
                <a:cs typeface="Calibri"/>
              </a:rPr>
            </a:br>
            <a:r>
              <a:rPr lang="en-US" dirty="0">
                <a:cs typeface="Arial"/>
              </a:rPr>
              <a:t>Better HWRF Initialization </a:t>
            </a:r>
            <a:r>
              <a:rPr lang="mr-IN" dirty="0">
                <a:cs typeface="Arial"/>
              </a:rPr>
              <a:t>–</a:t>
            </a:r>
            <a:r>
              <a:rPr lang="en-US" dirty="0">
                <a:cs typeface="Arial"/>
              </a:rPr>
              <a:t> aircraft data &amp; TDR</a:t>
            </a:r>
            <a:endParaRPr kumimoji="0" lang="en-US" sz="2800" b="0" i="0" u="none" strike="noStrike" kern="0" cap="none" spc="0" normalizeH="0" baseline="0" noProof="0" dirty="0">
              <a:ln>
                <a:noFill/>
              </a:ln>
              <a:effectLst/>
              <a:uLnTx/>
              <a:uFillTx/>
              <a:latin typeface="Calibri"/>
              <a:ea typeface="Calibri" charset="0"/>
              <a:cs typeface="Calibri"/>
            </a:endParaRPr>
          </a:p>
        </p:txBody>
      </p:sp>
      <p:sp>
        <p:nvSpPr>
          <p:cNvPr id="30" name="Rectangle 4"/>
          <p:cNvSpPr>
            <a:spLocks noChangeArrowheads="1"/>
          </p:cNvSpPr>
          <p:nvPr/>
        </p:nvSpPr>
        <p:spPr bwMode="auto">
          <a:xfrm>
            <a:off x="0" y="3900412"/>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Tree>
    <p:extLst>
      <p:ext uri="{BB962C8B-B14F-4D97-AF65-F5344CB8AC3E}">
        <p14:creationId xmlns:p14="http://schemas.microsoft.com/office/powerpoint/2010/main" val="275055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0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9699"/>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grpId="0" nodeType="afterEffect">
                                  <p:stCondLst>
                                    <p:cond delay="1500"/>
                                  </p:stCondLst>
                                  <p:childTnLst>
                                    <p:set>
                                      <p:cBhvr>
                                        <p:cTn id="15" dur="1" fill="hold">
                                          <p:stCondLst>
                                            <p:cond delay="0"/>
                                          </p:stCondLst>
                                        </p:cTn>
                                        <p:tgtEl>
                                          <p:spTgt spid="23"/>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21"/>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1000"/>
                                  </p:stCondLst>
                                  <p:childTnLst>
                                    <p:set>
                                      <p:cBhvr>
                                        <p:cTn id="21" dur="1" fill="hold">
                                          <p:stCondLst>
                                            <p:cond delay="0"/>
                                          </p:stCondLst>
                                        </p:cTn>
                                        <p:tgtEl>
                                          <p:spTgt spid="24"/>
                                        </p:tgtEl>
                                        <p:attrNameLst>
                                          <p:attrName>style.visibility</p:attrName>
                                        </p:attrNameLst>
                                      </p:cBhvr>
                                      <p:to>
                                        <p:strVal val="visible"/>
                                      </p:to>
                                    </p:set>
                                  </p:childTnLst>
                                </p:cTn>
                              </p:par>
                            </p:childTnLst>
                          </p:cTn>
                        </p:par>
                        <p:par>
                          <p:cTn id="22" fill="hold">
                            <p:stCondLst>
                              <p:cond delay="3500"/>
                            </p:stCondLst>
                            <p:childTnLst>
                              <p:par>
                                <p:cTn id="23" presetID="1" presetClass="entr" presetSubtype="0" fill="hold" grpId="0" nodeType="afterEffect">
                                  <p:stCondLst>
                                    <p:cond delay="500"/>
                                  </p:stCondLst>
                                  <p:childTnLst>
                                    <p:set>
                                      <p:cBhvr>
                                        <p:cTn id="24" dur="1" fill="hold">
                                          <p:stCondLst>
                                            <p:cond delay="0"/>
                                          </p:stCondLst>
                                        </p:cTn>
                                        <p:tgtEl>
                                          <p:spTgt spid="20"/>
                                        </p:tgtEl>
                                        <p:attrNameLst>
                                          <p:attrName>style.visibility</p:attrName>
                                        </p:attrNameLst>
                                      </p:cBhvr>
                                      <p:to>
                                        <p:strVal val="visible"/>
                                      </p:to>
                                    </p:set>
                                  </p:childTnLst>
                                </p:cTn>
                              </p:par>
                            </p:childTnLst>
                          </p:cTn>
                        </p:par>
                        <p:par>
                          <p:cTn id="25" fill="hold">
                            <p:stCondLst>
                              <p:cond delay="4000"/>
                            </p:stCondLst>
                            <p:childTnLst>
                              <p:par>
                                <p:cTn id="26" presetID="1" presetClass="entr" presetSubtype="0" fill="hold" nodeType="afterEffect">
                                  <p:stCondLst>
                                    <p:cond delay="500"/>
                                  </p:stCondLst>
                                  <p:childTnLst>
                                    <p:set>
                                      <p:cBhvr>
                                        <p:cTn id="27" dur="1" fill="hold">
                                          <p:stCondLst>
                                            <p:cond delay="0"/>
                                          </p:stCondLst>
                                        </p:cTn>
                                        <p:tgtEl>
                                          <p:spTgt spid="2"/>
                                        </p:tgtEl>
                                        <p:attrNameLst>
                                          <p:attrName>style.visibility</p:attrName>
                                        </p:attrNameLst>
                                      </p:cBhvr>
                                      <p:to>
                                        <p:strVal val="visible"/>
                                      </p:to>
                                    </p:set>
                                  </p:childTnLst>
                                </p:cTn>
                              </p:par>
                            </p:childTnLst>
                          </p:cTn>
                        </p:par>
                        <p:par>
                          <p:cTn id="28" fill="hold">
                            <p:stCondLst>
                              <p:cond delay="4500"/>
                            </p:stCondLst>
                            <p:childTnLst>
                              <p:par>
                                <p:cTn id="29" presetID="1"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500"/>
                                  </p:stCondLst>
                                  <p:childTnLst>
                                    <p:set>
                                      <p:cBhvr>
                                        <p:cTn id="33" dur="1" fill="hold">
                                          <p:stCondLst>
                                            <p:cond delay="0"/>
                                          </p:stCondLst>
                                        </p:cTn>
                                        <p:tgtEl>
                                          <p:spTgt spid="25"/>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grpId="0" nodeType="afterEffect">
                                  <p:stCondLst>
                                    <p:cond delay="100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1482425" y="260522"/>
            <a:ext cx="7162800" cy="924806"/>
          </a:xfrm>
        </p:spPr>
        <p:txBody>
          <a:bodyPr/>
          <a:lstStyle/>
          <a:p>
            <a:pPr>
              <a:lnSpc>
                <a:spcPct val="90000"/>
              </a:lnSpc>
              <a:buFontTx/>
              <a:buNone/>
            </a:pPr>
            <a:r>
              <a:rPr lang="en-US" b="1" dirty="0">
                <a:solidFill>
                  <a:srgbClr val="8E0000"/>
                </a:solidFill>
              </a:rPr>
              <a:t>Structure:</a:t>
            </a:r>
            <a:r>
              <a:rPr lang="en-US" sz="2400" b="1" dirty="0">
                <a:solidFill>
                  <a:srgbClr val="8E0000"/>
                </a:solidFill>
              </a:rPr>
              <a:t> </a:t>
            </a:r>
          </a:p>
          <a:p>
            <a:pPr>
              <a:lnSpc>
                <a:spcPct val="90000"/>
              </a:lnSpc>
            </a:pPr>
            <a:r>
              <a:rPr lang="en-US" sz="2400" dirty="0">
                <a:solidFill>
                  <a:srgbClr val="000000"/>
                </a:solidFill>
              </a:rPr>
              <a:t>Evaluation of Model structure</a:t>
            </a:r>
          </a:p>
        </p:txBody>
      </p:sp>
      <p:pic>
        <p:nvPicPr>
          <p:cNvPr id="31" name="Picture 3" descr="hwind_bill090819_16z_hwrfx_datacov"/>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73000" y="2245341"/>
            <a:ext cx="3479960" cy="3386012"/>
          </a:xfrm>
          <a:prstGeom prst="rect">
            <a:avLst/>
          </a:prstGeom>
          <a:noFill/>
          <a:ln w="9525">
            <a:noFill/>
            <a:miter lim="800000"/>
            <a:headEnd/>
            <a:tailEnd/>
          </a:ln>
        </p:spPr>
      </p:pic>
      <p:sp>
        <p:nvSpPr>
          <p:cNvPr id="32" name="Text Box 6"/>
          <p:cNvSpPr txBox="1">
            <a:spLocks/>
          </p:cNvSpPr>
          <p:nvPr/>
        </p:nvSpPr>
        <p:spPr bwMode="auto">
          <a:xfrm>
            <a:off x="6139238" y="1609591"/>
            <a:ext cx="1721412" cy="326441"/>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1700" b="1" dirty="0">
                <a:solidFill>
                  <a:srgbClr val="000000"/>
                </a:solidFill>
                <a:latin typeface="Calibri"/>
                <a:cs typeface="Calibri"/>
                <a:sym typeface="Helvetica Neue Light" pitchFamily="-106" charset="0"/>
              </a:rPr>
              <a:t>HWRF 10m winds</a:t>
            </a:r>
            <a:endParaRPr lang="en-US"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pic>
        <p:nvPicPr>
          <p:cNvPr id="33" name="Picture 9" descr="data_coverage_bill09"/>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29067" y="2266577"/>
            <a:ext cx="3734779" cy="3343541"/>
          </a:xfrm>
          <a:prstGeom prst="rect">
            <a:avLst/>
          </a:prstGeom>
          <a:noFill/>
          <a:ln w="9525">
            <a:noFill/>
            <a:miter lim="800000"/>
            <a:headEnd/>
            <a:tailEnd/>
          </a:ln>
        </p:spPr>
      </p:pic>
      <p:sp>
        <p:nvSpPr>
          <p:cNvPr id="34" name="Text Box 10"/>
          <p:cNvSpPr txBox="1">
            <a:spLocks/>
          </p:cNvSpPr>
          <p:nvPr/>
        </p:nvSpPr>
        <p:spPr bwMode="auto">
          <a:xfrm>
            <a:off x="1956998" y="1644400"/>
            <a:ext cx="2119312" cy="327025"/>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700" b="1" dirty="0">
                <a:solidFill>
                  <a:srgbClr val="000000"/>
                </a:solidFill>
                <a:latin typeface="Calibri"/>
                <a:cs typeface="Calibri"/>
                <a:sym typeface="Helvetica Neue Light" pitchFamily="-106" charset="0"/>
              </a:rPr>
              <a:t>H*Wind 10m winds</a:t>
            </a:r>
            <a:endParaRPr lang="en-US"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sp>
        <p:nvSpPr>
          <p:cNvPr id="35" name="Text Box 11"/>
          <p:cNvSpPr txBox="1">
            <a:spLocks/>
          </p:cNvSpPr>
          <p:nvPr/>
        </p:nvSpPr>
        <p:spPr bwMode="auto">
          <a:xfrm>
            <a:off x="4157802" y="1340071"/>
            <a:ext cx="1669776" cy="372608"/>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2000" b="1" dirty="0">
                <a:solidFill>
                  <a:srgbClr val="000000"/>
                </a:solidFill>
                <a:latin typeface="Calibri"/>
                <a:cs typeface="Calibri"/>
                <a:sym typeface="Helvetica Neue Light" pitchFamily="-106" charset="0"/>
              </a:rPr>
              <a:t>Data Coverage</a:t>
            </a:r>
            <a:endParaRPr lang="en-US" sz="3200"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grpSp>
        <p:nvGrpSpPr>
          <p:cNvPr id="16" name="Group 15"/>
          <p:cNvGrpSpPr/>
          <p:nvPr/>
        </p:nvGrpSpPr>
        <p:grpSpPr>
          <a:xfrm>
            <a:off x="1404315" y="2060928"/>
            <a:ext cx="7698337" cy="3663226"/>
            <a:chOff x="1376095" y="2013904"/>
            <a:chExt cx="7698337" cy="3663226"/>
          </a:xfrm>
        </p:grpSpPr>
        <p:pic>
          <p:nvPicPr>
            <p:cNvPr id="17" name="Picture 20" descr="C:\Users\gopal\Desktop\SANDY18L_HWRF.gif"/>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15056" r="2113" b="6622"/>
            <a:stretch/>
          </p:blipFill>
          <p:spPr bwMode="auto">
            <a:xfrm>
              <a:off x="4948299" y="2013904"/>
              <a:ext cx="4126133" cy="36632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Rectangle 21"/>
            <p:cNvSpPr>
              <a:spLocks/>
            </p:cNvSpPr>
            <p:nvPr/>
          </p:nvSpPr>
          <p:spPr bwMode="auto">
            <a:xfrm>
              <a:off x="5380862" y="2442140"/>
              <a:ext cx="2960948" cy="280853"/>
            </a:xfrm>
            <a:prstGeom prst="rect">
              <a:avLst/>
            </a:prstGeom>
            <a:noFill/>
            <a:ln>
              <a:noFill/>
            </a:ln>
            <a:effectLst/>
            <a:extLst>
              <a:ext uri="{909E8E84-426E-40dd-AFC4-6F175D3DCCD1}">
                <a14:hiddenFill xmlns:a14="http://schemas.microsoft.com/office/drawing/2010/main" xmlns="">
                  <a:solidFill>
                    <a:srgbClr val="095CC4"/>
                  </a:solidFill>
                </a14:hiddenFill>
              </a:ext>
              <a:ext uri="{91240B29-F687-4f45-9708-019B960494DF}">
                <a14:hiddenLine xmlns:a14="http://schemas.microsoft.com/office/drawing/2010/main" xmlns="" w="12700">
                  <a:solidFill>
                    <a:schemeClr val="tx1"/>
                  </a:solidFill>
                  <a:miter lim="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50800" tIns="50800" rIns="50800" bIns="50800" anchor="ctr"/>
            <a:lstStyle/>
            <a:p>
              <a:r>
                <a:rPr lang="en-US" sz="2000" dirty="0">
                  <a:solidFill>
                    <a:srgbClr val="FFFFFF"/>
                  </a:solidFill>
                  <a:latin typeface="Calibri"/>
                  <a:cs typeface="Calibri"/>
                </a:rPr>
                <a:t>HWRF Forecast (108 h)</a:t>
              </a:r>
            </a:p>
          </p:txBody>
        </p:sp>
        <p:pic>
          <p:nvPicPr>
            <p:cNvPr id="19" name="Picture 19" descr="C:\Users\gopal\Desktop\SANDY18L_HWIND-ANAL_2012-10-30_0130Z.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76095" y="2196758"/>
              <a:ext cx="3581611" cy="34320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Rectangle 23"/>
            <p:cNvSpPr>
              <a:spLocks/>
            </p:cNvSpPr>
            <p:nvPr/>
          </p:nvSpPr>
          <p:spPr bwMode="auto">
            <a:xfrm>
              <a:off x="2301202" y="2443959"/>
              <a:ext cx="2317087" cy="298278"/>
            </a:xfrm>
            <a:prstGeom prst="rect">
              <a:avLst/>
            </a:prstGeom>
            <a:noFill/>
            <a:ln>
              <a:noFill/>
            </a:ln>
            <a:effectLst/>
            <a:extLst>
              <a:ext uri="{909E8E84-426E-40dd-AFC4-6F175D3DCCD1}">
                <a14:hiddenFill xmlns:a14="http://schemas.microsoft.com/office/drawing/2010/main" xmlns="">
                  <a:solidFill>
                    <a:srgbClr val="095CC4"/>
                  </a:solidFill>
                </a14:hiddenFill>
              </a:ext>
              <a:ext uri="{91240B29-F687-4f45-9708-019B960494DF}">
                <a14:hiddenLine xmlns:a14="http://schemas.microsoft.com/office/drawing/2010/main" xmlns="" w="12700">
                  <a:solidFill>
                    <a:schemeClr val="tx1"/>
                  </a:solidFill>
                  <a:miter lim="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50800" tIns="50800" rIns="50800" bIns="50800" anchor="ctr"/>
            <a:lstStyle/>
            <a:p>
              <a:r>
                <a:rPr lang="en-US" sz="2000" dirty="0">
                  <a:solidFill>
                    <a:srgbClr val="FFFFFF"/>
                  </a:solidFill>
                  <a:latin typeface="Calibri"/>
                  <a:cs typeface="Calibri"/>
                </a:rPr>
                <a:t>HWIND analysis</a:t>
              </a:r>
            </a:p>
          </p:txBody>
        </p:sp>
      </p:grpSp>
      <p:sp>
        <p:nvSpPr>
          <p:cNvPr id="14" name="Rectangle 3"/>
          <p:cNvSpPr>
            <a:spLocks noChangeArrowheads="1"/>
          </p:cNvSpPr>
          <p:nvPr/>
        </p:nvSpPr>
        <p:spPr bwMode="auto">
          <a:xfrm>
            <a:off x="0" y="4090794"/>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1"/>
                                        </p:tgtEl>
                                        <p:attrNameLst>
                                          <p:attrName>style.visibility</p:attrName>
                                        </p:attrNameLst>
                                      </p:cBhvr>
                                      <p:to>
                                        <p:strVal val="hidden"/>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561" y="132642"/>
            <a:ext cx="6595808" cy="1015059"/>
          </a:xfrm>
        </p:spPr>
        <p:txBody>
          <a:bodyPr/>
          <a:lstStyle/>
          <a:p>
            <a:pPr algn="l"/>
            <a:r>
              <a:rPr lang="en-US" sz="3200" b="1" dirty="0">
                <a:solidFill>
                  <a:srgbClr val="A21010"/>
                </a:solidFill>
              </a:rPr>
              <a:t>Impacts</a:t>
            </a:r>
            <a:r>
              <a:rPr lang="en-US" sz="3200" dirty="0">
                <a:solidFill>
                  <a:srgbClr val="A21010"/>
                </a:solidFill>
              </a:rPr>
              <a:t>:</a:t>
            </a:r>
            <a:br>
              <a:rPr lang="en-US" sz="3200" dirty="0">
                <a:solidFill>
                  <a:srgbClr val="A21010"/>
                </a:solidFill>
              </a:rPr>
            </a:br>
            <a:r>
              <a:rPr lang="en-US" sz="2800" b="1" dirty="0">
                <a:solidFill>
                  <a:srgbClr val="000000"/>
                </a:solidFill>
              </a:rPr>
              <a:t>Rainfall</a:t>
            </a:r>
            <a:endParaRPr lang="en-US" sz="2000" b="1" dirty="0">
              <a:solidFill>
                <a:srgbClr val="000000"/>
              </a:solidFill>
            </a:endParaRPr>
          </a:p>
        </p:txBody>
      </p:sp>
      <p:sp>
        <p:nvSpPr>
          <p:cNvPr id="18" name="Rectangle 4"/>
          <p:cNvSpPr>
            <a:spLocks noChangeArrowheads="1"/>
          </p:cNvSpPr>
          <p:nvPr/>
        </p:nvSpPr>
        <p:spPr bwMode="auto">
          <a:xfrm>
            <a:off x="0" y="4268523"/>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12" name="Text Box 11"/>
          <p:cNvSpPr txBox="1">
            <a:spLocks/>
          </p:cNvSpPr>
          <p:nvPr/>
        </p:nvSpPr>
        <p:spPr bwMode="auto">
          <a:xfrm>
            <a:off x="3650361" y="5741644"/>
            <a:ext cx="3233024" cy="434163"/>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2400" b="1" dirty="0">
                <a:solidFill>
                  <a:srgbClr val="000000"/>
                </a:solidFill>
                <a:latin typeface="Calibri"/>
                <a:cs typeface="Calibri"/>
                <a:sym typeface="Helvetica Neue Light" pitchFamily="-106" charset="0"/>
              </a:rPr>
              <a:t>Hurricane Harvey (2017)</a:t>
            </a:r>
            <a:endParaRPr lang="en-US" sz="3600"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sp>
        <p:nvSpPr>
          <p:cNvPr id="13" name="TextBox 12">
            <a:extLst>
              <a:ext uri="{FF2B5EF4-FFF2-40B4-BE49-F238E27FC236}">
                <a16:creationId xmlns:a16="http://schemas.microsoft.com/office/drawing/2014/main" id="{91415E49-182B-4144-ABEC-EFE5B7E3338B}"/>
              </a:ext>
            </a:extLst>
          </p:cNvPr>
          <p:cNvSpPr txBox="1"/>
          <p:nvPr/>
        </p:nvSpPr>
        <p:spPr>
          <a:xfrm>
            <a:off x="1786057" y="1420605"/>
            <a:ext cx="3323921" cy="369332"/>
          </a:xfrm>
          <a:prstGeom prst="rect">
            <a:avLst/>
          </a:prstGeom>
          <a:noFill/>
          <a:ln>
            <a:solidFill>
              <a:schemeClr val="tx1"/>
            </a:solidFill>
          </a:ln>
        </p:spPr>
        <p:txBody>
          <a:bodyPr wrap="square" rtlCol="0">
            <a:spAutoFit/>
          </a:bodyPr>
          <a:lstStyle/>
          <a:p>
            <a:pPr algn="ctr"/>
            <a:r>
              <a:rPr lang="en-US" sz="1800">
                <a:latin typeface="+mn-lt"/>
              </a:rPr>
              <a:t>Model</a:t>
            </a:r>
            <a:endParaRPr lang="en-US" sz="1800" dirty="0">
              <a:latin typeface="+mn-lt"/>
            </a:endParaRPr>
          </a:p>
        </p:txBody>
      </p:sp>
      <p:sp>
        <p:nvSpPr>
          <p:cNvPr id="15" name="TextBox 14">
            <a:extLst>
              <a:ext uri="{FF2B5EF4-FFF2-40B4-BE49-F238E27FC236}">
                <a16:creationId xmlns:a16="http://schemas.microsoft.com/office/drawing/2014/main" id="{0DE4A2A7-2D7C-3040-9640-844325338B2B}"/>
              </a:ext>
            </a:extLst>
          </p:cNvPr>
          <p:cNvSpPr txBox="1"/>
          <p:nvPr/>
        </p:nvSpPr>
        <p:spPr>
          <a:xfrm>
            <a:off x="5426507" y="1420605"/>
            <a:ext cx="3323921" cy="369332"/>
          </a:xfrm>
          <a:prstGeom prst="rect">
            <a:avLst/>
          </a:prstGeom>
          <a:noFill/>
          <a:ln>
            <a:solidFill>
              <a:schemeClr val="tx1"/>
            </a:solidFill>
          </a:ln>
        </p:spPr>
        <p:txBody>
          <a:bodyPr wrap="square" rtlCol="0">
            <a:spAutoFit/>
          </a:bodyPr>
          <a:lstStyle/>
          <a:p>
            <a:pPr algn="ctr"/>
            <a:r>
              <a:rPr lang="en-US" sz="1800" dirty="0">
                <a:latin typeface="+mn-lt"/>
              </a:rPr>
              <a:t>Stage IV radar/gage</a:t>
            </a:r>
          </a:p>
        </p:txBody>
      </p:sp>
      <p:pic>
        <p:nvPicPr>
          <p:cNvPr id="17" name="Picture 16">
            <a:extLst>
              <a:ext uri="{FF2B5EF4-FFF2-40B4-BE49-F238E27FC236}">
                <a16:creationId xmlns:a16="http://schemas.microsoft.com/office/drawing/2014/main" id="{0B3C2ADD-E365-BC4A-AE9F-B04BA2261BF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16739" y="2021902"/>
            <a:ext cx="4061902" cy="3528414"/>
          </a:xfrm>
          <a:prstGeom prst="rect">
            <a:avLst/>
          </a:prstGeom>
        </p:spPr>
      </p:pic>
      <p:pic>
        <p:nvPicPr>
          <p:cNvPr id="16" name="Picture 15">
            <a:extLst>
              <a:ext uri="{FF2B5EF4-FFF2-40B4-BE49-F238E27FC236}">
                <a16:creationId xmlns:a16="http://schemas.microsoft.com/office/drawing/2014/main" id="{DD8EC18C-086A-F04C-93E1-F8B1B0F2BA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58194" y="2021902"/>
            <a:ext cx="4061902" cy="3528414"/>
          </a:xfrm>
          <a:prstGeom prst="rect">
            <a:avLst/>
          </a:prstGeom>
        </p:spPr>
      </p:pic>
      <p:pic>
        <p:nvPicPr>
          <p:cNvPr id="19" name="Picture 18">
            <a:extLst>
              <a:ext uri="{FF2B5EF4-FFF2-40B4-BE49-F238E27FC236}">
                <a16:creationId xmlns:a16="http://schemas.microsoft.com/office/drawing/2014/main" id="{83F69ED2-13D9-464B-9EE9-A5840B64546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56841" y="2021902"/>
            <a:ext cx="4063255" cy="3529584"/>
          </a:xfrm>
          <a:prstGeom prst="rect">
            <a:avLst/>
          </a:prstGeom>
        </p:spPr>
      </p:pic>
      <p:sp>
        <p:nvSpPr>
          <p:cNvPr id="20" name="TextBox 19">
            <a:extLst>
              <a:ext uri="{FF2B5EF4-FFF2-40B4-BE49-F238E27FC236}">
                <a16:creationId xmlns:a16="http://schemas.microsoft.com/office/drawing/2014/main" id="{134DC168-F899-D740-8F23-8458D499A43E}"/>
              </a:ext>
            </a:extLst>
          </p:cNvPr>
          <p:cNvSpPr txBox="1"/>
          <p:nvPr/>
        </p:nvSpPr>
        <p:spPr>
          <a:xfrm>
            <a:off x="5426506" y="1425323"/>
            <a:ext cx="3323921" cy="369332"/>
          </a:xfrm>
          <a:prstGeom prst="rect">
            <a:avLst/>
          </a:prstGeom>
          <a:solidFill>
            <a:schemeClr val="bg1"/>
          </a:solidFill>
          <a:ln>
            <a:solidFill>
              <a:schemeClr val="tx1"/>
            </a:solidFill>
          </a:ln>
        </p:spPr>
        <p:txBody>
          <a:bodyPr wrap="square" rtlCol="0">
            <a:spAutoFit/>
          </a:bodyPr>
          <a:lstStyle/>
          <a:p>
            <a:pPr algn="ctr"/>
            <a:r>
              <a:rPr lang="en-US" sz="1800" dirty="0">
                <a:latin typeface="+mn-lt"/>
              </a:rPr>
              <a:t>IMERG Final</a:t>
            </a:r>
          </a:p>
        </p:txBody>
      </p:sp>
    </p:spTree>
    <p:extLst>
      <p:ext uri="{BB962C8B-B14F-4D97-AF65-F5344CB8AC3E}">
        <p14:creationId xmlns:p14="http://schemas.microsoft.com/office/powerpoint/2010/main" val="177502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494561" y="132642"/>
            <a:ext cx="6595808" cy="1015059"/>
          </a:xfrm>
        </p:spPr>
        <p:txBody>
          <a:bodyPr/>
          <a:lstStyle/>
          <a:p>
            <a:pPr algn="l"/>
            <a:r>
              <a:rPr lang="en-US" sz="3200" b="1" dirty="0">
                <a:solidFill>
                  <a:srgbClr val="A21010"/>
                </a:solidFill>
              </a:rPr>
              <a:t>Impacts</a:t>
            </a:r>
            <a:r>
              <a:rPr lang="en-US" sz="3200" dirty="0">
                <a:solidFill>
                  <a:srgbClr val="A21010"/>
                </a:solidFill>
              </a:rPr>
              <a:t>:</a:t>
            </a:r>
            <a:br>
              <a:rPr lang="en-US" sz="3200" dirty="0">
                <a:solidFill>
                  <a:srgbClr val="A21010"/>
                </a:solidFill>
              </a:rPr>
            </a:br>
            <a:r>
              <a:rPr lang="en-US" sz="2800" b="1" dirty="0">
                <a:solidFill>
                  <a:srgbClr val="000000"/>
                </a:solidFill>
              </a:rPr>
              <a:t>Rainfall</a:t>
            </a:r>
            <a:endParaRPr lang="en-US" sz="2000" b="1" dirty="0">
              <a:solidFill>
                <a:srgbClr val="000000"/>
              </a:solidFill>
            </a:endParaRPr>
          </a:p>
        </p:txBody>
      </p:sp>
      <p:sp>
        <p:nvSpPr>
          <p:cNvPr id="18" name="Rectangle 4"/>
          <p:cNvSpPr>
            <a:spLocks noChangeArrowheads="1"/>
          </p:cNvSpPr>
          <p:nvPr/>
        </p:nvSpPr>
        <p:spPr bwMode="auto">
          <a:xfrm>
            <a:off x="0" y="4268523"/>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12" name="Text Box 11"/>
          <p:cNvSpPr txBox="1">
            <a:spLocks/>
          </p:cNvSpPr>
          <p:nvPr/>
        </p:nvSpPr>
        <p:spPr bwMode="auto">
          <a:xfrm>
            <a:off x="3650361" y="5741644"/>
            <a:ext cx="2926722" cy="434163"/>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2400" b="1" dirty="0">
                <a:solidFill>
                  <a:srgbClr val="000000"/>
                </a:solidFill>
                <a:latin typeface="Calibri"/>
                <a:cs typeface="Calibri"/>
                <a:sym typeface="Helvetica Neue Light" pitchFamily="-106" charset="0"/>
              </a:rPr>
              <a:t>Hurricane Irma (2017)</a:t>
            </a:r>
            <a:endParaRPr lang="en-US" sz="3600"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sp>
        <p:nvSpPr>
          <p:cNvPr id="13" name="TextBox 12">
            <a:extLst>
              <a:ext uri="{FF2B5EF4-FFF2-40B4-BE49-F238E27FC236}">
                <a16:creationId xmlns:a16="http://schemas.microsoft.com/office/drawing/2014/main" id="{91415E49-182B-4144-ABEC-EFE5B7E3338B}"/>
              </a:ext>
            </a:extLst>
          </p:cNvPr>
          <p:cNvSpPr txBox="1"/>
          <p:nvPr/>
        </p:nvSpPr>
        <p:spPr>
          <a:xfrm>
            <a:off x="1786057" y="1420605"/>
            <a:ext cx="3323921" cy="369332"/>
          </a:xfrm>
          <a:prstGeom prst="rect">
            <a:avLst/>
          </a:prstGeom>
          <a:noFill/>
          <a:ln>
            <a:solidFill>
              <a:schemeClr val="tx1"/>
            </a:solidFill>
          </a:ln>
        </p:spPr>
        <p:txBody>
          <a:bodyPr wrap="square" rtlCol="0">
            <a:spAutoFit/>
          </a:bodyPr>
          <a:lstStyle/>
          <a:p>
            <a:pPr algn="ctr"/>
            <a:r>
              <a:rPr lang="en-US" sz="1800">
                <a:latin typeface="+mn-lt"/>
              </a:rPr>
              <a:t>Model</a:t>
            </a:r>
            <a:endParaRPr lang="en-US" sz="1800" dirty="0">
              <a:latin typeface="+mn-lt"/>
            </a:endParaRPr>
          </a:p>
        </p:txBody>
      </p:sp>
      <p:sp>
        <p:nvSpPr>
          <p:cNvPr id="15" name="TextBox 14">
            <a:extLst>
              <a:ext uri="{FF2B5EF4-FFF2-40B4-BE49-F238E27FC236}">
                <a16:creationId xmlns:a16="http://schemas.microsoft.com/office/drawing/2014/main" id="{0DE4A2A7-2D7C-3040-9640-844325338B2B}"/>
              </a:ext>
            </a:extLst>
          </p:cNvPr>
          <p:cNvSpPr txBox="1"/>
          <p:nvPr/>
        </p:nvSpPr>
        <p:spPr>
          <a:xfrm>
            <a:off x="5698380" y="1420605"/>
            <a:ext cx="3323921" cy="369332"/>
          </a:xfrm>
          <a:prstGeom prst="rect">
            <a:avLst/>
          </a:prstGeom>
          <a:noFill/>
          <a:ln>
            <a:solidFill>
              <a:schemeClr val="tx1"/>
            </a:solidFill>
          </a:ln>
        </p:spPr>
        <p:txBody>
          <a:bodyPr wrap="square" rtlCol="0">
            <a:spAutoFit/>
          </a:bodyPr>
          <a:lstStyle/>
          <a:p>
            <a:pPr algn="ctr"/>
            <a:r>
              <a:rPr lang="en-US" sz="1800" dirty="0">
                <a:latin typeface="+mn-lt"/>
              </a:rPr>
              <a:t>Stage IV radar/gage</a:t>
            </a:r>
          </a:p>
        </p:txBody>
      </p:sp>
      <p:pic>
        <p:nvPicPr>
          <p:cNvPr id="9" name="Picture 8">
            <a:extLst>
              <a:ext uri="{FF2B5EF4-FFF2-40B4-BE49-F238E27FC236}">
                <a16:creationId xmlns:a16="http://schemas.microsoft.com/office/drawing/2014/main" id="{287DB3D0-BF62-2F47-AFE2-5F0E3E0145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87637" y="1963766"/>
            <a:ext cx="3890678" cy="3838956"/>
          </a:xfrm>
          <a:prstGeom prst="rect">
            <a:avLst/>
          </a:prstGeom>
        </p:spPr>
      </p:pic>
      <p:pic>
        <p:nvPicPr>
          <p:cNvPr id="10" name="Picture 9">
            <a:extLst>
              <a:ext uri="{FF2B5EF4-FFF2-40B4-BE49-F238E27FC236}">
                <a16:creationId xmlns:a16="http://schemas.microsoft.com/office/drawing/2014/main" id="{33C4EEF6-3C3F-2245-92C9-D1BBDEDE76F2}"/>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83130" y="1963766"/>
            <a:ext cx="3890677" cy="3838956"/>
          </a:xfrm>
          <a:prstGeom prst="rect">
            <a:avLst/>
          </a:prstGeom>
        </p:spPr>
      </p:pic>
    </p:spTree>
    <p:extLst>
      <p:ext uri="{BB962C8B-B14F-4D97-AF65-F5344CB8AC3E}">
        <p14:creationId xmlns:p14="http://schemas.microsoft.com/office/powerpoint/2010/main" val="4282121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Text Box 9"/>
          <p:cNvSpPr txBox="1">
            <a:spLocks noChangeArrowheads="1"/>
          </p:cNvSpPr>
          <p:nvPr/>
        </p:nvSpPr>
        <p:spPr bwMode="auto">
          <a:xfrm>
            <a:off x="1447800" y="939717"/>
            <a:ext cx="7545681" cy="5239895"/>
          </a:xfrm>
          <a:prstGeom prst="rect">
            <a:avLst/>
          </a:prstGeom>
          <a:noFill/>
          <a:ln w="9525">
            <a:noFill/>
            <a:miter lim="800000"/>
            <a:headEnd/>
            <a:tailEnd/>
          </a:ln>
          <a:effectLst/>
        </p:spPr>
        <p:txBody>
          <a:bodyPr wrap="square">
            <a:prstTxWarp prst="textNoShape">
              <a:avLst/>
            </a:prstTxWarp>
            <a:spAutoFit/>
          </a:bodyPr>
          <a:lstStyle/>
          <a:p>
            <a:pPr eaLnBrk="1" hangingPunct="1">
              <a:spcBef>
                <a:spcPct val="20000"/>
              </a:spcBef>
            </a:pPr>
            <a:r>
              <a:rPr lang="en-US" b="1" dirty="0">
                <a:latin typeface="Calibri"/>
                <a:cs typeface="Calibri"/>
              </a:rPr>
              <a:t>Advance understanding and prediction</a:t>
            </a:r>
            <a:r>
              <a:rPr lang="en-US" dirty="0">
                <a:latin typeface="Calibri"/>
                <a:cs typeface="Calibri"/>
              </a:rPr>
              <a:t> of TCs through observations, numerical models, and theory, with </a:t>
            </a:r>
            <a:r>
              <a:rPr lang="en-US" b="1" dirty="0">
                <a:latin typeface="Calibri"/>
                <a:cs typeface="Calibri"/>
              </a:rPr>
              <a:t>emphasis on processes within inner part of storm</a:t>
            </a:r>
            <a:r>
              <a:rPr lang="en-US" dirty="0">
                <a:latin typeface="Calibri"/>
                <a:cs typeface="Calibri"/>
              </a:rPr>
              <a:t>.</a:t>
            </a:r>
          </a:p>
          <a:p>
            <a:pPr>
              <a:spcBef>
                <a:spcPts val="900"/>
              </a:spcBef>
              <a:defRPr/>
            </a:pPr>
            <a:r>
              <a:rPr lang="en-US" b="1" dirty="0">
                <a:latin typeface="Calibri"/>
                <a:cs typeface="Calibri"/>
              </a:rPr>
              <a:t>HRD research supports </a:t>
            </a:r>
            <a:r>
              <a:rPr lang="en-US" b="1" dirty="0">
                <a:latin typeface="Calibri"/>
                <a:cs typeface="Calibri"/>
                <a:hlinkClick r:id="rId3"/>
              </a:rPr>
              <a:t>NOAA's Strategic Plan:</a:t>
            </a:r>
          </a:p>
          <a:p>
            <a:pPr marL="457200" indent="-457200">
              <a:spcBef>
                <a:spcPts val="900"/>
              </a:spcBef>
              <a:buFont typeface="Arial"/>
              <a:buChar char="•"/>
              <a:defRPr/>
            </a:pPr>
            <a:r>
              <a:rPr lang="en-US" dirty="0">
                <a:latin typeface="Calibri"/>
                <a:cs typeface="Calibri"/>
              </a:rPr>
              <a:t>Advance understanding and prediction of changes in the environment through world class science and observations</a:t>
            </a:r>
          </a:p>
          <a:p>
            <a:pPr marL="457200" indent="-457200">
              <a:spcBef>
                <a:spcPts val="900"/>
              </a:spcBef>
              <a:buFont typeface="Arial"/>
              <a:buChar char="•"/>
              <a:defRPr/>
            </a:pPr>
            <a:r>
              <a:rPr lang="en-US" dirty="0">
                <a:latin typeface="Calibri"/>
                <a:cs typeface="Calibri"/>
              </a:rPr>
              <a:t>Improve preparedness, response, and recovery from weather and water events by building a </a:t>
            </a:r>
            <a:r>
              <a:rPr lang="en-US" b="1" dirty="0">
                <a:latin typeface="Calibri"/>
                <a:cs typeface="Calibri"/>
              </a:rPr>
              <a:t>Weather-Ready Nation</a:t>
            </a:r>
            <a:endParaRPr lang="en-US" dirty="0">
              <a:solidFill>
                <a:srgbClr val="000000"/>
              </a:solidFill>
              <a:latin typeface="Calibri"/>
              <a:cs typeface="Calibri"/>
            </a:endParaRPr>
          </a:p>
          <a:p>
            <a:pPr algn="ctr"/>
            <a:r>
              <a:rPr lang="en-US" sz="2000" u="sng" dirty="0">
                <a:solidFill>
                  <a:srgbClr val="1C00E3"/>
                </a:solidFill>
                <a:latin typeface="Calibri"/>
                <a:cs typeface="Calibri"/>
                <a:hlinkClick r:id="rId4"/>
              </a:rPr>
              <a:t>http://www.aoml.noaa.gov/hrd/</a:t>
            </a:r>
            <a:endParaRPr lang="en-US" sz="2000" u="sng" dirty="0">
              <a:solidFill>
                <a:srgbClr val="1C00E3"/>
              </a:solidFill>
              <a:latin typeface="Calibri"/>
              <a:cs typeface="Calibri"/>
            </a:endParaRPr>
          </a:p>
          <a:p>
            <a:pPr algn="ctr"/>
            <a:endParaRPr lang="en-US" dirty="0">
              <a:latin typeface="Arial"/>
              <a:cs typeface="Arial"/>
              <a:sym typeface="Arial" charset="0"/>
            </a:endParaRPr>
          </a:p>
          <a:p>
            <a:pPr algn="ctr"/>
            <a:r>
              <a:rPr lang="en-US" sz="2800" b="1" dirty="0">
                <a:solidFill>
                  <a:srgbClr val="A21010"/>
                </a:solidFill>
                <a:latin typeface="Calibri"/>
                <a:cs typeface="Calibri"/>
              </a:rPr>
              <a:t>NOAA’s hurricane research focus for &gt;60 years</a:t>
            </a:r>
            <a:r>
              <a:rPr lang="en-US" sz="2800" dirty="0">
                <a:solidFill>
                  <a:srgbClr val="000000"/>
                </a:solidFill>
                <a:latin typeface="Calibri"/>
                <a:cs typeface="Calibri"/>
              </a:rPr>
              <a:t> </a:t>
            </a:r>
          </a:p>
        </p:txBody>
      </p:sp>
      <p:sp>
        <p:nvSpPr>
          <p:cNvPr id="2058" name="Rectangle 10"/>
          <p:cNvSpPr>
            <a:spLocks noChangeArrowheads="1"/>
          </p:cNvSpPr>
          <p:nvPr/>
        </p:nvSpPr>
        <p:spPr bwMode="auto">
          <a:xfrm>
            <a:off x="0" y="2438400"/>
            <a:ext cx="1295400" cy="581378"/>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2061" name="Text Box 13"/>
          <p:cNvSpPr txBox="1">
            <a:spLocks noChangeArrowheads="1"/>
          </p:cNvSpPr>
          <p:nvPr/>
        </p:nvSpPr>
        <p:spPr bwMode="auto">
          <a:xfrm>
            <a:off x="1447800" y="189052"/>
            <a:ext cx="1989647" cy="707886"/>
          </a:xfrm>
          <a:prstGeom prst="rect">
            <a:avLst/>
          </a:prstGeom>
          <a:noFill/>
          <a:ln w="9525">
            <a:noFill/>
            <a:miter lim="800000"/>
            <a:headEnd/>
            <a:tailEnd/>
          </a:ln>
        </p:spPr>
        <p:txBody>
          <a:bodyPr wrap="none">
            <a:prstTxWarp prst="textNoShape">
              <a:avLst/>
            </a:prstTxWarp>
            <a:spAutoFit/>
          </a:bodyPr>
          <a:lstStyle/>
          <a:p>
            <a:r>
              <a:rPr lang="en-US" sz="4000" b="1" dirty="0">
                <a:latin typeface="Calibri"/>
                <a:cs typeface="Calibri"/>
              </a:rPr>
              <a:t>Mission:</a:t>
            </a:r>
          </a:p>
        </p:txBody>
      </p:sp>
      <p:sp>
        <p:nvSpPr>
          <p:cNvPr id="2062"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4561" y="132642"/>
            <a:ext cx="6595808" cy="1015059"/>
          </a:xfrm>
        </p:spPr>
        <p:txBody>
          <a:bodyPr/>
          <a:lstStyle/>
          <a:p>
            <a:pPr algn="l"/>
            <a:r>
              <a:rPr lang="en-US" sz="3200" b="1" dirty="0">
                <a:solidFill>
                  <a:srgbClr val="A21010"/>
                </a:solidFill>
              </a:rPr>
              <a:t>Impacts</a:t>
            </a:r>
            <a:r>
              <a:rPr lang="en-US" sz="3200" dirty="0">
                <a:solidFill>
                  <a:srgbClr val="A21010"/>
                </a:solidFill>
              </a:rPr>
              <a:t>:</a:t>
            </a:r>
            <a:br>
              <a:rPr lang="en-US" sz="3200" dirty="0">
                <a:solidFill>
                  <a:srgbClr val="A21010"/>
                </a:solidFill>
              </a:rPr>
            </a:br>
            <a:r>
              <a:rPr lang="en-US" sz="2800" b="1" dirty="0">
                <a:solidFill>
                  <a:srgbClr val="000000"/>
                </a:solidFill>
              </a:rPr>
              <a:t>Tornadoes</a:t>
            </a:r>
            <a:endParaRPr lang="en-US" sz="2000" b="1" dirty="0">
              <a:solidFill>
                <a:srgbClr val="000000"/>
              </a:solidFill>
            </a:endParaRPr>
          </a:p>
        </p:txBody>
      </p:sp>
      <p:sp>
        <p:nvSpPr>
          <p:cNvPr id="18" name="Rectangle 4"/>
          <p:cNvSpPr>
            <a:spLocks noChangeArrowheads="1"/>
          </p:cNvSpPr>
          <p:nvPr/>
        </p:nvSpPr>
        <p:spPr bwMode="auto">
          <a:xfrm>
            <a:off x="0" y="4268523"/>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12" name="Text Box 11"/>
          <p:cNvSpPr txBox="1">
            <a:spLocks/>
          </p:cNvSpPr>
          <p:nvPr/>
        </p:nvSpPr>
        <p:spPr bwMode="auto">
          <a:xfrm>
            <a:off x="1770147" y="1127807"/>
            <a:ext cx="3233024" cy="434163"/>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2400" b="1" dirty="0">
                <a:solidFill>
                  <a:srgbClr val="000000"/>
                </a:solidFill>
                <a:latin typeface="Calibri"/>
                <a:cs typeface="Calibri"/>
                <a:sym typeface="Helvetica Neue Light" pitchFamily="-106" charset="0"/>
              </a:rPr>
              <a:t>Hurricane Harvey (2017)</a:t>
            </a:r>
            <a:endParaRPr lang="en-US" sz="3600" dirty="0">
              <a:solidFill>
                <a:srgbClr val="000000"/>
              </a:solidFill>
              <a:effectLst>
                <a:outerShdw blurRad="38100" dist="38100" dir="2700000" algn="tl">
                  <a:srgbClr val="DDDDDD"/>
                </a:outerShdw>
              </a:effectLst>
              <a:latin typeface="Calibri"/>
              <a:cs typeface="Calibri"/>
              <a:sym typeface="Helvetica Neue Light" pitchFamily="-106" charset="0"/>
            </a:endParaRPr>
          </a:p>
        </p:txBody>
      </p:sp>
      <p:pic>
        <p:nvPicPr>
          <p:cNvPr id="14" name="Picture 13" descr="SPC_StormReports_20170825.png">
            <a:extLst>
              <a:ext uri="{FF2B5EF4-FFF2-40B4-BE49-F238E27FC236}">
                <a16:creationId xmlns:a16="http://schemas.microsoft.com/office/drawing/2014/main" id="{57B16D92-4159-BD4B-AA49-3F845DEFAB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23492" y="1677517"/>
            <a:ext cx="4126334" cy="2892688"/>
          </a:xfrm>
          <a:prstGeom prst="rect">
            <a:avLst/>
          </a:prstGeom>
        </p:spPr>
      </p:pic>
      <p:sp>
        <p:nvSpPr>
          <p:cNvPr id="16" name="Oval 15">
            <a:extLst>
              <a:ext uri="{FF2B5EF4-FFF2-40B4-BE49-F238E27FC236}">
                <a16:creationId xmlns:a16="http://schemas.microsoft.com/office/drawing/2014/main" id="{B7E6B533-EE5C-3848-831A-B8D44F3F7C56}"/>
              </a:ext>
            </a:extLst>
          </p:cNvPr>
          <p:cNvSpPr/>
          <p:nvPr/>
        </p:nvSpPr>
        <p:spPr>
          <a:xfrm>
            <a:off x="3269898" y="3533242"/>
            <a:ext cx="519375" cy="568451"/>
          </a:xfrm>
          <a:prstGeom prst="ellipse">
            <a:avLst/>
          </a:prstGeom>
          <a:noFill/>
          <a:ln w="38100"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7" name="TextBox 16">
            <a:extLst>
              <a:ext uri="{FF2B5EF4-FFF2-40B4-BE49-F238E27FC236}">
                <a16:creationId xmlns:a16="http://schemas.microsoft.com/office/drawing/2014/main" id="{D818C919-6876-ED46-8851-506D170F9974}"/>
              </a:ext>
            </a:extLst>
          </p:cNvPr>
          <p:cNvSpPr txBox="1"/>
          <p:nvPr/>
        </p:nvSpPr>
        <p:spPr>
          <a:xfrm>
            <a:off x="1770278" y="4983783"/>
            <a:ext cx="6868972" cy="1631216"/>
          </a:xfrm>
          <a:prstGeom prst="rect">
            <a:avLst/>
          </a:prstGeom>
          <a:solidFill>
            <a:srgbClr val="FFFFFF"/>
          </a:solidFill>
          <a:ln>
            <a:solidFill>
              <a:srgbClr val="000000"/>
            </a:solidFill>
          </a:ln>
        </p:spPr>
        <p:txBody>
          <a:bodyPr wrap="square" rtlCol="0">
            <a:spAutoFit/>
          </a:bodyPr>
          <a:lstStyle/>
          <a:p>
            <a:pPr marL="285750" indent="-285750">
              <a:buFont typeface="Arial"/>
              <a:buChar char="•"/>
            </a:pPr>
            <a:r>
              <a:rPr lang="en-US" sz="2000" kern="0" dirty="0">
                <a:solidFill>
                  <a:prstClr val="black"/>
                </a:solidFill>
                <a:latin typeface="+mn-lt"/>
              </a:rPr>
              <a:t>HWRF-B can provide useful guidance on TC-induced tornadoes</a:t>
            </a:r>
          </a:p>
          <a:p>
            <a:pPr marL="285750" indent="-285750">
              <a:buFont typeface="Arial"/>
              <a:buChar char="•"/>
            </a:pPr>
            <a:r>
              <a:rPr lang="en-US" sz="2000" kern="0" dirty="0">
                <a:solidFill>
                  <a:prstClr val="black"/>
                </a:solidFill>
              </a:rPr>
              <a:t>HWRF-B</a:t>
            </a:r>
            <a:r>
              <a:rPr lang="en-US" sz="2000" dirty="0">
                <a:latin typeface="+mn-lt"/>
              </a:rPr>
              <a:t> predicts high CAPE and helicity along the TX coast, especially from Matagorda Bay to Galveston Bay</a:t>
            </a:r>
          </a:p>
          <a:p>
            <a:pPr marL="285750" indent="-285750">
              <a:buFont typeface="Arial"/>
              <a:buChar char="•"/>
            </a:pPr>
            <a:r>
              <a:rPr lang="en-US" sz="2000" dirty="0">
                <a:latin typeface="+mn-lt"/>
              </a:rPr>
              <a:t>Matches up well with SPC Storm Reports</a:t>
            </a:r>
          </a:p>
        </p:txBody>
      </p:sp>
      <p:pic>
        <p:nvPicPr>
          <p:cNvPr id="11" name="Picture 10">
            <a:extLst>
              <a:ext uri="{FF2B5EF4-FFF2-40B4-BE49-F238E27FC236}">
                <a16:creationId xmlns:a16="http://schemas.microsoft.com/office/drawing/2014/main" id="{FCDCA7B6-3A48-BA49-A2B2-5CB2BC2D69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7816" y="1147701"/>
            <a:ext cx="3811219" cy="3729851"/>
          </a:xfrm>
          <a:prstGeom prst="rect">
            <a:avLst/>
          </a:prstGeom>
        </p:spPr>
      </p:pic>
      <p:sp>
        <p:nvSpPr>
          <p:cNvPr id="20" name="Oval 19">
            <a:extLst>
              <a:ext uri="{FF2B5EF4-FFF2-40B4-BE49-F238E27FC236}">
                <a16:creationId xmlns:a16="http://schemas.microsoft.com/office/drawing/2014/main" id="{84AC1D9A-EA08-A741-95FF-147038E2D3A9}"/>
              </a:ext>
            </a:extLst>
          </p:cNvPr>
          <p:cNvSpPr/>
          <p:nvPr/>
        </p:nvSpPr>
        <p:spPr>
          <a:xfrm rot="19946337">
            <a:off x="6290865" y="2114864"/>
            <a:ext cx="1267892" cy="401763"/>
          </a:xfrm>
          <a:prstGeom prst="ellipse">
            <a:avLst/>
          </a:prstGeom>
          <a:noFill/>
          <a:ln w="19050" cmpd="sng">
            <a:solidFill>
              <a:srgbClr val="00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427867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a:spLocks noGrp="1"/>
          </p:cNvSpPr>
          <p:nvPr>
            <p:ph type="title"/>
          </p:nvPr>
        </p:nvSpPr>
        <p:spPr>
          <a:xfrm>
            <a:off x="1457324" y="94004"/>
            <a:ext cx="7686675" cy="795458"/>
          </a:xfrm>
        </p:spPr>
        <p:txBody>
          <a:bodyPr/>
          <a:lstStyle/>
          <a:p>
            <a:pPr algn="l"/>
            <a:r>
              <a:rPr lang="en-US" sz="4000" b="1" dirty="0">
                <a:ea typeface="Calibri" charset="0"/>
                <a:cs typeface="Arial"/>
              </a:rPr>
              <a:t>What’s Next?</a:t>
            </a:r>
          </a:p>
        </p:txBody>
      </p:sp>
      <p:sp>
        <p:nvSpPr>
          <p:cNvPr id="2" name="TextBox 1"/>
          <p:cNvSpPr txBox="1"/>
          <p:nvPr/>
        </p:nvSpPr>
        <p:spPr>
          <a:xfrm>
            <a:off x="1479664" y="889462"/>
            <a:ext cx="7565525" cy="5432256"/>
          </a:xfrm>
          <a:prstGeom prst="rect">
            <a:avLst/>
          </a:prstGeom>
          <a:noFill/>
        </p:spPr>
        <p:txBody>
          <a:bodyPr wrap="square" rtlCol="0">
            <a:spAutoFit/>
          </a:bodyPr>
          <a:lstStyle/>
          <a:p>
            <a:pPr indent="-230187">
              <a:spcBef>
                <a:spcPts val="600"/>
              </a:spcBef>
            </a:pPr>
            <a:r>
              <a:rPr lang="en-US" b="1" dirty="0"/>
              <a:t>Operational Impact </a:t>
            </a:r>
          </a:p>
          <a:p>
            <a:pPr marL="230188" indent="-230188">
              <a:spcBef>
                <a:spcPts val="600"/>
              </a:spcBef>
              <a:buFont typeface="Arial"/>
              <a:buChar char="•"/>
            </a:pPr>
            <a:r>
              <a:rPr lang="en-US" sz="2000" dirty="0"/>
              <a:t>Demonstrate Basin-HWRF during hurricane season </a:t>
            </a:r>
          </a:p>
          <a:p>
            <a:pPr marL="230188" indent="-230188">
              <a:spcBef>
                <a:spcPts val="600"/>
              </a:spcBef>
              <a:buFont typeface="Arial"/>
              <a:buChar char="•"/>
            </a:pPr>
            <a:r>
              <a:rPr lang="en-US" sz="2000" dirty="0"/>
              <a:t>Demonstrate impact of aircraft data &amp; Doppler Radar (TDR) </a:t>
            </a:r>
          </a:p>
          <a:p>
            <a:pPr marL="230188" indent="-230188">
              <a:spcBef>
                <a:spcPts val="600"/>
              </a:spcBef>
              <a:buFont typeface="Arial"/>
              <a:buChar char="•"/>
            </a:pPr>
            <a:r>
              <a:rPr lang="en-US" sz="2000" dirty="0"/>
              <a:t>Demonstrate multi-model ensembles for Intensity </a:t>
            </a:r>
          </a:p>
          <a:p>
            <a:pPr indent="-230187">
              <a:spcBef>
                <a:spcPts val="600"/>
              </a:spcBef>
            </a:pPr>
            <a:r>
              <a:rPr lang="en-US" b="1" dirty="0"/>
              <a:t>Research &amp; Development </a:t>
            </a:r>
          </a:p>
          <a:p>
            <a:pPr marL="230188" indent="-230188">
              <a:spcBef>
                <a:spcPts val="600"/>
              </a:spcBef>
              <a:buFont typeface="Arial"/>
              <a:buChar char="•"/>
            </a:pPr>
            <a:r>
              <a:rPr lang="en-US" sz="2000" dirty="0"/>
              <a:t>Develop fully cycled HWRF GSI-hybrid DA - Focus on high-resolution domains </a:t>
            </a:r>
          </a:p>
          <a:p>
            <a:pPr marL="230188" indent="-230188">
              <a:spcBef>
                <a:spcPts val="600"/>
              </a:spcBef>
              <a:buFont typeface="Arial"/>
              <a:buChar char="•"/>
            </a:pPr>
            <a:r>
              <a:rPr lang="en-US" sz="2000" dirty="0"/>
              <a:t>Improve use of satellite data in TC DA </a:t>
            </a:r>
          </a:p>
          <a:p>
            <a:pPr marL="230188" indent="-230188">
              <a:spcBef>
                <a:spcPts val="600"/>
              </a:spcBef>
              <a:buFont typeface="Arial"/>
              <a:buChar char="•"/>
            </a:pPr>
            <a:r>
              <a:rPr lang="en-US" sz="2000" dirty="0"/>
              <a:t>Improve use of inner core observations in operations, TDR, UAS, DWL, etc. </a:t>
            </a:r>
          </a:p>
          <a:p>
            <a:pPr marL="230188" indent="-230188">
              <a:spcBef>
                <a:spcPts val="600"/>
              </a:spcBef>
              <a:buFont typeface="Arial"/>
              <a:buChar char="•"/>
            </a:pPr>
            <a:r>
              <a:rPr lang="en-US" sz="2000" dirty="0"/>
              <a:t>Improve HWRF physics using aircraft observations </a:t>
            </a:r>
            <a:r>
              <a:rPr lang="en-US" sz="2000" dirty="0">
                <a:solidFill>
                  <a:srgbClr val="000000"/>
                </a:solidFill>
              </a:rPr>
              <a:t>(IFEX)</a:t>
            </a:r>
          </a:p>
          <a:p>
            <a:pPr marL="230188" indent="-230188">
              <a:spcBef>
                <a:spcPts val="600"/>
              </a:spcBef>
              <a:buFont typeface="Arial"/>
              <a:buChar char="•"/>
            </a:pPr>
            <a:r>
              <a:rPr lang="en-US" sz="2000" dirty="0">
                <a:solidFill>
                  <a:srgbClr val="000000"/>
                </a:solidFill>
              </a:rPr>
              <a:t>Develop global physics for high resolution (NGGPS)</a:t>
            </a:r>
          </a:p>
          <a:p>
            <a:pPr indent="-230187">
              <a:spcBef>
                <a:spcPts val="600"/>
              </a:spcBef>
            </a:pPr>
            <a:r>
              <a:rPr lang="en-US" b="1" dirty="0"/>
              <a:t>Technical Advancements </a:t>
            </a:r>
          </a:p>
          <a:p>
            <a:pPr marL="230188" indent="-230188">
              <a:spcBef>
                <a:spcPts val="600"/>
              </a:spcBef>
              <a:buFont typeface="Arial"/>
              <a:buChar char="•"/>
            </a:pPr>
            <a:r>
              <a:rPr lang="en-US" sz="2000" dirty="0">
                <a:solidFill>
                  <a:srgbClr val="000000"/>
                </a:solidFill>
              </a:rPr>
              <a:t>Transition HWRF to FVGFS (NGGPS)</a:t>
            </a:r>
          </a:p>
        </p:txBody>
      </p:sp>
      <p:sp>
        <p:nvSpPr>
          <p:cNvPr id="4" name="Rectangle 4"/>
          <p:cNvSpPr>
            <a:spLocks noChangeArrowheads="1"/>
          </p:cNvSpPr>
          <p:nvPr/>
        </p:nvSpPr>
        <p:spPr bwMode="auto">
          <a:xfrm>
            <a:off x="0" y="4422349"/>
            <a:ext cx="1295400" cy="214313"/>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5"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spTree>
    <p:extLst>
      <p:ext uri="{BB962C8B-B14F-4D97-AF65-F5344CB8AC3E}">
        <p14:creationId xmlns:p14="http://schemas.microsoft.com/office/powerpoint/2010/main" val="2003219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81" name="Picture 13" descr="20110825-093808"/>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866912" y="4549376"/>
            <a:ext cx="2586461" cy="197509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IMG_4068.JPG"/>
          <p:cNvPicPr>
            <a:picLocks noChangeAspect="1"/>
          </p:cNvPicPr>
          <p:nvPr/>
        </p:nvPicPr>
        <p:blipFill rotWithShape="1">
          <a:blip r:embed="rId4" cstate="screen">
            <a:extLst>
              <a:ext uri="{28A0092B-C50C-407E-A947-70E740481C1C}">
                <a14:useLocalDpi xmlns:a14="http://schemas.microsoft.com/office/drawing/2010/main"/>
              </a:ext>
            </a:extLst>
          </a:blip>
          <a:srcRect t="-1" r="-3171" b="-5010"/>
          <a:stretch/>
        </p:blipFill>
        <p:spPr>
          <a:xfrm>
            <a:off x="6331185" y="4581408"/>
            <a:ext cx="2859851" cy="2072913"/>
          </a:xfrm>
          <a:prstGeom prst="rect">
            <a:avLst/>
          </a:prstGeom>
        </p:spPr>
      </p:pic>
      <p:sp>
        <p:nvSpPr>
          <p:cNvPr id="32772" name="TextBox 3"/>
          <p:cNvSpPr txBox="1">
            <a:spLocks noChangeArrowheads="1"/>
          </p:cNvSpPr>
          <p:nvPr/>
        </p:nvSpPr>
        <p:spPr bwMode="auto">
          <a:xfrm>
            <a:off x="1415405" y="76113"/>
            <a:ext cx="280096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400" b="1" dirty="0">
                <a:solidFill>
                  <a:srgbClr val="000000"/>
                </a:solidFill>
                <a:latin typeface="Calibri" charset="0"/>
              </a:rPr>
              <a:t>Questions?</a:t>
            </a:r>
          </a:p>
        </p:txBody>
      </p:sp>
      <p:pic>
        <p:nvPicPr>
          <p:cNvPr id="22533" name="Picture 5" descr="Facebook-Logo.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85556" y="1225915"/>
            <a:ext cx="845002" cy="8450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5" name="Picture 7" descr="Lastfm+for+Wordpress+logo.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847303" y="1226318"/>
            <a:ext cx="844197" cy="844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7" name="Picture 9" descr="RSS-Feed-Symbol.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24614" y="1286273"/>
            <a:ext cx="724287" cy="724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82" name="Text Box 14"/>
          <p:cNvSpPr txBox="1">
            <a:spLocks noChangeArrowheads="1"/>
          </p:cNvSpPr>
          <p:nvPr/>
        </p:nvSpPr>
        <p:spPr bwMode="auto">
          <a:xfrm>
            <a:off x="3980423" y="4571171"/>
            <a:ext cx="2415845"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2000" b="1" i="1" dirty="0">
                <a:solidFill>
                  <a:schemeClr val="bg1"/>
                </a:solidFill>
                <a:latin typeface="Calibri" charset="0"/>
              </a:rPr>
              <a:t>Tweets from the eye</a:t>
            </a:r>
          </a:p>
        </p:txBody>
      </p:sp>
      <p:sp>
        <p:nvSpPr>
          <p:cNvPr id="32785" name="Text Box 17"/>
          <p:cNvSpPr txBox="1">
            <a:spLocks noChangeArrowheads="1"/>
          </p:cNvSpPr>
          <p:nvPr/>
        </p:nvSpPr>
        <p:spPr bwMode="auto">
          <a:xfrm>
            <a:off x="6560078" y="6147387"/>
            <a:ext cx="2461631"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sz="1600" dirty="0">
                <a:solidFill>
                  <a:schemeClr val="bg1"/>
                </a:solidFill>
              </a:rPr>
              <a:t>Visiting scientist program</a:t>
            </a:r>
          </a:p>
        </p:txBody>
      </p:sp>
      <p:pic>
        <p:nvPicPr>
          <p:cNvPr id="22532" name="Picture 4" descr="twitter-logo.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7842956" y="1296961"/>
            <a:ext cx="1207145" cy="702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7" descr="Screen Shot 2014-10-21 at 5.06.04 PM.png"/>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bwMode="auto">
          <a:xfrm>
            <a:off x="1307630" y="4531540"/>
            <a:ext cx="2521186" cy="2012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17" descr="Screen Shot 2014-10-21 at 5.08.58 PM.png"/>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3848755" y="4523611"/>
            <a:ext cx="2660650" cy="203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Box 13"/>
          <p:cNvSpPr txBox="1">
            <a:spLocks noChangeArrowheads="1"/>
          </p:cNvSpPr>
          <p:nvPr/>
        </p:nvSpPr>
        <p:spPr bwMode="auto">
          <a:xfrm>
            <a:off x="1364129" y="1116546"/>
            <a:ext cx="4699947" cy="3316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a:defRPr sz="2400">
                <a:solidFill>
                  <a:srgbClr val="000000"/>
                </a:solidFill>
                <a:latin typeface="Arial" charset="0"/>
                <a:ea typeface="ＭＳ Ｐゴシック" charset="0"/>
                <a:cs typeface="ＭＳ Ｐゴシック" charset="0"/>
                <a:sym typeface="Arial" charset="0"/>
              </a:defRPr>
            </a:lvl1pPr>
            <a:lvl2pPr marL="742950" indent="-285750" eaLnBrk="0">
              <a:defRPr sz="2400">
                <a:solidFill>
                  <a:srgbClr val="000000"/>
                </a:solidFill>
                <a:latin typeface="Arial" charset="0"/>
                <a:ea typeface="ＭＳ Ｐゴシック" charset="0"/>
                <a:sym typeface="Arial" charset="0"/>
              </a:defRPr>
            </a:lvl2pPr>
            <a:lvl3pPr marL="1143000" indent="-228600" eaLnBrk="0">
              <a:defRPr sz="2400">
                <a:solidFill>
                  <a:srgbClr val="000000"/>
                </a:solidFill>
                <a:latin typeface="Arial" charset="0"/>
                <a:ea typeface="ＭＳ Ｐゴシック" charset="0"/>
                <a:sym typeface="Arial" charset="0"/>
              </a:defRPr>
            </a:lvl3pPr>
            <a:lvl4pPr marL="1600200" indent="-228600" eaLnBrk="0">
              <a:defRPr sz="2400">
                <a:solidFill>
                  <a:srgbClr val="000000"/>
                </a:solidFill>
                <a:latin typeface="Arial" charset="0"/>
                <a:ea typeface="ＭＳ Ｐゴシック" charset="0"/>
                <a:sym typeface="Arial" charset="0"/>
              </a:defRPr>
            </a:lvl4pPr>
            <a:lvl5pPr marL="2057400" indent="-228600" eaLnBrk="0">
              <a:defRPr sz="2400">
                <a:solidFill>
                  <a:srgbClr val="000000"/>
                </a:solidFill>
                <a:latin typeface="Arial" charset="0"/>
                <a:ea typeface="ＭＳ Ｐゴシック" charset="0"/>
                <a:sym typeface="Arial" charset="0"/>
              </a:defRPr>
            </a:lvl5pPr>
            <a:lvl6pPr marL="2514600" indent="-228600" eaLnBrk="0" fontAlgn="base" hangingPunct="0">
              <a:spcBef>
                <a:spcPct val="0"/>
              </a:spcBef>
              <a:spcAft>
                <a:spcPct val="0"/>
              </a:spcAft>
              <a:defRPr sz="2400">
                <a:solidFill>
                  <a:srgbClr val="000000"/>
                </a:solidFill>
                <a:latin typeface="Arial" charset="0"/>
                <a:ea typeface="ＭＳ Ｐゴシック" charset="0"/>
                <a:sym typeface="Arial" charset="0"/>
              </a:defRPr>
            </a:lvl6pPr>
            <a:lvl7pPr marL="2971800" indent="-228600" eaLnBrk="0" fontAlgn="base" hangingPunct="0">
              <a:spcBef>
                <a:spcPct val="0"/>
              </a:spcBef>
              <a:spcAft>
                <a:spcPct val="0"/>
              </a:spcAft>
              <a:defRPr sz="2400">
                <a:solidFill>
                  <a:srgbClr val="000000"/>
                </a:solidFill>
                <a:latin typeface="Arial" charset="0"/>
                <a:ea typeface="ＭＳ Ｐゴシック" charset="0"/>
                <a:sym typeface="Arial" charset="0"/>
              </a:defRPr>
            </a:lvl7pPr>
            <a:lvl8pPr marL="3429000" indent="-228600" eaLnBrk="0" fontAlgn="base" hangingPunct="0">
              <a:spcBef>
                <a:spcPct val="0"/>
              </a:spcBef>
              <a:spcAft>
                <a:spcPct val="0"/>
              </a:spcAft>
              <a:defRPr sz="2400">
                <a:solidFill>
                  <a:srgbClr val="000000"/>
                </a:solidFill>
                <a:latin typeface="Arial" charset="0"/>
                <a:ea typeface="ＭＳ Ｐゴシック" charset="0"/>
                <a:sym typeface="Arial" charset="0"/>
              </a:defRPr>
            </a:lvl8pPr>
            <a:lvl9pPr marL="3886200" indent="-228600" eaLnBrk="0" fontAlgn="base" hangingPunct="0">
              <a:spcBef>
                <a:spcPct val="0"/>
              </a:spcBef>
              <a:spcAft>
                <a:spcPct val="0"/>
              </a:spcAft>
              <a:defRPr sz="2400">
                <a:solidFill>
                  <a:srgbClr val="000000"/>
                </a:solidFill>
                <a:latin typeface="Arial" charset="0"/>
                <a:ea typeface="ＭＳ Ｐゴシック" charset="0"/>
                <a:sym typeface="Arial" charset="0"/>
              </a:defRPr>
            </a:lvl9pPr>
          </a:lstStyle>
          <a:p>
            <a:pPr eaLnBrk="1" hangingPunct="1">
              <a:spcAft>
                <a:spcPts val="300"/>
              </a:spcAft>
              <a:buFont typeface="Arial" charset="0"/>
              <a:buChar char="•"/>
            </a:pPr>
            <a:r>
              <a:rPr lang="en-US" sz="2800" dirty="0">
                <a:ea typeface="Arial" charset="0"/>
                <a:cs typeface="Arial" charset="0"/>
              </a:rPr>
              <a:t> Our blog</a:t>
            </a:r>
          </a:p>
          <a:p>
            <a:pPr eaLnBrk="1" hangingPunct="1">
              <a:spcAft>
                <a:spcPts val="300"/>
              </a:spcAft>
            </a:pPr>
            <a:r>
              <a:rPr lang="en-US" sz="2000" dirty="0">
                <a:ea typeface="Arial" charset="0"/>
                <a:cs typeface="Arial" charset="0"/>
              </a:rPr>
              <a:t>http://</a:t>
            </a:r>
            <a:r>
              <a:rPr lang="en-US" sz="2000" dirty="0" err="1">
                <a:ea typeface="Arial" charset="0"/>
                <a:cs typeface="Arial" charset="0"/>
              </a:rPr>
              <a:t>noaahrd.wordpress.com</a:t>
            </a:r>
            <a:endParaRPr lang="en-US" sz="2000" dirty="0">
              <a:ea typeface="Arial" charset="0"/>
              <a:cs typeface="Arial" charset="0"/>
            </a:endParaRPr>
          </a:p>
          <a:p>
            <a:pPr eaLnBrk="1" hangingPunct="1">
              <a:spcAft>
                <a:spcPts val="300"/>
              </a:spcAft>
              <a:buFont typeface="Arial" charset="0"/>
              <a:buChar char="•"/>
            </a:pPr>
            <a:r>
              <a:rPr lang="en-US" sz="2800" dirty="0">
                <a:ea typeface="Arial" charset="0"/>
                <a:cs typeface="Arial" charset="0"/>
              </a:rPr>
              <a:t> HRD Web page</a:t>
            </a:r>
          </a:p>
          <a:p>
            <a:pPr eaLnBrk="1" hangingPunct="1">
              <a:spcAft>
                <a:spcPts val="300"/>
              </a:spcAft>
            </a:pPr>
            <a:r>
              <a:rPr lang="en-US" sz="2000" dirty="0">
                <a:ea typeface="Arial" charset="0"/>
                <a:cs typeface="Arial" charset="0"/>
              </a:rPr>
              <a:t>http://</a:t>
            </a:r>
            <a:r>
              <a:rPr lang="en-US" sz="2000" dirty="0" err="1">
                <a:ea typeface="Arial" charset="0"/>
                <a:cs typeface="Arial" charset="0"/>
              </a:rPr>
              <a:t>www.aoml.noaa.gov</a:t>
            </a:r>
            <a:r>
              <a:rPr lang="en-US" sz="2000" dirty="0">
                <a:ea typeface="Arial" charset="0"/>
                <a:cs typeface="Arial" charset="0"/>
              </a:rPr>
              <a:t>/</a:t>
            </a:r>
            <a:r>
              <a:rPr lang="en-US" sz="2000" dirty="0" err="1">
                <a:ea typeface="Arial" charset="0"/>
                <a:cs typeface="Arial" charset="0"/>
              </a:rPr>
              <a:t>hrd</a:t>
            </a:r>
            <a:endParaRPr lang="en-US" sz="2000" dirty="0">
              <a:ea typeface="Arial" charset="0"/>
              <a:cs typeface="Arial" charset="0"/>
            </a:endParaRPr>
          </a:p>
          <a:p>
            <a:pPr eaLnBrk="1" hangingPunct="1">
              <a:spcAft>
                <a:spcPts val="300"/>
              </a:spcAft>
              <a:buFont typeface="Arial" charset="0"/>
              <a:buChar char="•"/>
            </a:pPr>
            <a:r>
              <a:rPr lang="en-US" sz="2800" dirty="0">
                <a:ea typeface="Arial" charset="0"/>
                <a:cs typeface="Arial" charset="0"/>
              </a:rPr>
              <a:t> Facebook </a:t>
            </a:r>
            <a:r>
              <a:rPr lang="en-US" dirty="0">
                <a:ea typeface="Arial" charset="0"/>
                <a:cs typeface="Arial" charset="0"/>
              </a:rPr>
              <a:t>(5,420 likes)</a:t>
            </a:r>
            <a:endParaRPr lang="en-US" sz="2800" dirty="0">
              <a:ea typeface="Arial" charset="0"/>
              <a:cs typeface="Arial" charset="0"/>
            </a:endParaRPr>
          </a:p>
          <a:p>
            <a:pPr eaLnBrk="1" hangingPunct="1">
              <a:spcAft>
                <a:spcPts val="300"/>
              </a:spcAft>
            </a:pPr>
            <a:r>
              <a:rPr lang="en-US" sz="2000" dirty="0">
                <a:ea typeface="Arial" charset="0"/>
                <a:cs typeface="Arial" charset="0"/>
              </a:rPr>
              <a:t>http://</a:t>
            </a:r>
            <a:r>
              <a:rPr lang="en-US" sz="2000" dirty="0" err="1">
                <a:ea typeface="Arial" charset="0"/>
                <a:cs typeface="Arial" charset="0"/>
              </a:rPr>
              <a:t>www.facebook.com</a:t>
            </a:r>
            <a:r>
              <a:rPr lang="en-US" sz="2000" dirty="0">
                <a:ea typeface="Arial" charset="0"/>
                <a:cs typeface="Arial" charset="0"/>
              </a:rPr>
              <a:t>/</a:t>
            </a:r>
            <a:r>
              <a:rPr lang="en-US" sz="2000" dirty="0" err="1">
                <a:ea typeface="Arial" charset="0"/>
                <a:cs typeface="Arial" charset="0"/>
              </a:rPr>
              <a:t>noaahrd</a:t>
            </a:r>
            <a:endParaRPr lang="en-US" sz="2000" dirty="0">
              <a:ea typeface="Arial" charset="0"/>
              <a:cs typeface="Arial" charset="0"/>
            </a:endParaRPr>
          </a:p>
          <a:p>
            <a:pPr eaLnBrk="1" hangingPunct="1">
              <a:spcAft>
                <a:spcPts val="300"/>
              </a:spcAft>
              <a:buFont typeface="Arial" charset="0"/>
              <a:buChar char="•"/>
            </a:pPr>
            <a:r>
              <a:rPr lang="en-US" sz="2800" dirty="0">
                <a:ea typeface="Arial" charset="0"/>
                <a:cs typeface="Arial" charset="0"/>
              </a:rPr>
              <a:t> Twitter </a:t>
            </a:r>
            <a:r>
              <a:rPr lang="en-US" dirty="0">
                <a:ea typeface="Arial" charset="0"/>
                <a:cs typeface="Arial" charset="0"/>
              </a:rPr>
              <a:t>(30,200 followers)</a:t>
            </a:r>
          </a:p>
          <a:p>
            <a:pPr eaLnBrk="1" hangingPunct="1">
              <a:spcAft>
                <a:spcPts val="300"/>
              </a:spcAft>
            </a:pPr>
            <a:r>
              <a:rPr lang="en-US" sz="2000" dirty="0">
                <a:ea typeface="Arial" charset="0"/>
                <a:cs typeface="Arial" charset="0"/>
              </a:rPr>
              <a:t>http://</a:t>
            </a:r>
            <a:r>
              <a:rPr lang="en-US" sz="2000" dirty="0" err="1">
                <a:ea typeface="Arial" charset="0"/>
                <a:cs typeface="Arial" charset="0"/>
              </a:rPr>
              <a:t>twitter.com</a:t>
            </a:r>
            <a:r>
              <a:rPr lang="en-US" sz="2000" dirty="0">
                <a:ea typeface="Arial" charset="0"/>
                <a:cs typeface="Arial" charset="0"/>
              </a:rPr>
              <a:t>/#!/HRD_AOML_NOAA</a:t>
            </a:r>
          </a:p>
        </p:txBody>
      </p:sp>
      <p:pic>
        <p:nvPicPr>
          <p:cNvPr id="15" name="Picture 14" descr="BucciMarks.jpg"/>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6213739" y="2175506"/>
            <a:ext cx="2870324" cy="2152743"/>
          </a:xfrm>
          <a:prstGeom prst="rect">
            <a:avLst/>
          </a:prstGeom>
          <a:ln>
            <a:noFill/>
          </a:ln>
          <a:effectLst>
            <a:outerShdw blurRad="292100" dist="139700" dir="2700000" algn="tl" rotWithShape="0">
              <a:srgbClr val="333333">
                <a:alpha val="65000"/>
              </a:srgbClr>
            </a:outerShdw>
          </a:effectLst>
        </p:spPr>
      </p:pic>
      <p:sp>
        <p:nvSpPr>
          <p:cNvPr id="16"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spTree>
    <p:extLst>
      <p:ext uri="{BB962C8B-B14F-4D97-AF65-F5344CB8AC3E}">
        <p14:creationId xmlns:p14="http://schemas.microsoft.com/office/powerpoint/2010/main" val="3088362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2535"/>
                                        </p:tgtEl>
                                        <p:attrNameLst>
                                          <p:attrName>style.visibility</p:attrName>
                                        </p:attrNameLst>
                                      </p:cBhvr>
                                      <p:to>
                                        <p:strVal val="visible"/>
                                      </p:to>
                                    </p:set>
                                    <p:animEffect transition="in" filter="fade">
                                      <p:cBhvr>
                                        <p:cTn id="7" dur="500"/>
                                        <p:tgtEl>
                                          <p:spTgt spid="2253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2533"/>
                                        </p:tgtEl>
                                        <p:attrNameLst>
                                          <p:attrName>style.visibility</p:attrName>
                                        </p:attrNameLst>
                                      </p:cBhvr>
                                      <p:to>
                                        <p:strVal val="visible"/>
                                      </p:to>
                                    </p:set>
                                    <p:animEffect transition="in" filter="fade">
                                      <p:cBhvr>
                                        <p:cTn id="11" dur="500"/>
                                        <p:tgtEl>
                                          <p:spTgt spid="22533"/>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537"/>
                                        </p:tgtEl>
                                        <p:attrNameLst>
                                          <p:attrName>style.visibility</p:attrName>
                                        </p:attrNameLst>
                                      </p:cBhvr>
                                      <p:to>
                                        <p:strVal val="visible"/>
                                      </p:to>
                                    </p:set>
                                    <p:animEffect transition="in" filter="fade">
                                      <p:cBhvr>
                                        <p:cTn id="15" dur="500"/>
                                        <p:tgtEl>
                                          <p:spTgt spid="22537"/>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532"/>
                                        </p:tgtEl>
                                        <p:attrNameLst>
                                          <p:attrName>style.visibility</p:attrName>
                                        </p:attrNameLst>
                                      </p:cBhvr>
                                      <p:to>
                                        <p:strVal val="visible"/>
                                      </p:to>
                                    </p:set>
                                    <p:animEffect transition="in" filter="fade">
                                      <p:cBhvr>
                                        <p:cTn id="19" dur="500"/>
                                        <p:tgtEl>
                                          <p:spTgt spid="22532"/>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32782"/>
                                        </p:tgtEl>
                                        <p:attrNameLst>
                                          <p:attrName>style.visibility</p:attrName>
                                        </p:attrNameLst>
                                      </p:cBhvr>
                                      <p:to>
                                        <p:strVal val="visible"/>
                                      </p:to>
                                    </p:set>
                                    <p:anim calcmode="lin" valueType="num">
                                      <p:cBhvr>
                                        <p:cTn id="23" dur="1000" fill="hold"/>
                                        <p:tgtEl>
                                          <p:spTgt spid="32782"/>
                                        </p:tgtEl>
                                        <p:attrNameLst>
                                          <p:attrName>ppt_w</p:attrName>
                                        </p:attrNameLst>
                                      </p:cBhvr>
                                      <p:tavLst>
                                        <p:tav tm="0">
                                          <p:val>
                                            <p:fltVal val="0"/>
                                          </p:val>
                                        </p:tav>
                                        <p:tav tm="100000">
                                          <p:val>
                                            <p:strVal val="#ppt_w"/>
                                          </p:val>
                                        </p:tav>
                                      </p:tavLst>
                                    </p:anim>
                                    <p:anim calcmode="lin" valueType="num">
                                      <p:cBhvr>
                                        <p:cTn id="24" dur="1000" fill="hold"/>
                                        <p:tgtEl>
                                          <p:spTgt spid="32782"/>
                                        </p:tgtEl>
                                        <p:attrNameLst>
                                          <p:attrName>ppt_h</p:attrName>
                                        </p:attrNameLst>
                                      </p:cBhvr>
                                      <p:tavLst>
                                        <p:tav tm="0">
                                          <p:val>
                                            <p:fltVal val="0"/>
                                          </p:val>
                                        </p:tav>
                                        <p:tav tm="100000">
                                          <p:val>
                                            <p:strVal val="#ppt_h"/>
                                          </p:val>
                                        </p:tav>
                                      </p:tavLst>
                                    </p:anim>
                                    <p:anim calcmode="lin" valueType="num">
                                      <p:cBhvr>
                                        <p:cTn id="25" dur="1000" fill="hold"/>
                                        <p:tgtEl>
                                          <p:spTgt spid="32782"/>
                                        </p:tgtEl>
                                        <p:attrNameLst>
                                          <p:attrName>style.rotation</p:attrName>
                                        </p:attrNameLst>
                                      </p:cBhvr>
                                      <p:tavLst>
                                        <p:tav tm="0">
                                          <p:val>
                                            <p:fltVal val="90"/>
                                          </p:val>
                                        </p:tav>
                                        <p:tav tm="100000">
                                          <p:val>
                                            <p:fltVal val="0"/>
                                          </p:val>
                                        </p:tav>
                                      </p:tavLst>
                                    </p:anim>
                                    <p:animEffect transition="in" filter="fade">
                                      <p:cBhvr>
                                        <p:cTn id="26" dur="1000"/>
                                        <p:tgtEl>
                                          <p:spTgt spid="32782"/>
                                        </p:tgtEl>
                                      </p:cBhvr>
                                    </p:animEffect>
                                  </p:childTnLst>
                                </p:cTn>
                              </p:par>
                            </p:childTnLst>
                          </p:cTn>
                        </p:par>
                        <p:par>
                          <p:cTn id="27" fill="hold">
                            <p:stCondLst>
                              <p:cond delay="3000"/>
                            </p:stCondLst>
                            <p:childTnLst>
                              <p:par>
                                <p:cTn id="28" presetID="1" presetClass="entr" presetSubtype="0" fill="hold" nodeType="afterEffect">
                                  <p:stCondLst>
                                    <p:cond delay="200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Rectangle 10"/>
          <p:cNvSpPr>
            <a:spLocks noChangeArrowheads="1"/>
          </p:cNvSpPr>
          <p:nvPr/>
        </p:nvSpPr>
        <p:spPr bwMode="auto">
          <a:xfrm>
            <a:off x="0" y="2972730"/>
            <a:ext cx="1295400" cy="224837"/>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2061" name="Text Box 13"/>
          <p:cNvSpPr txBox="1">
            <a:spLocks noChangeArrowheads="1"/>
          </p:cNvSpPr>
          <p:nvPr/>
        </p:nvSpPr>
        <p:spPr bwMode="auto">
          <a:xfrm>
            <a:off x="1457325" y="173929"/>
            <a:ext cx="1638590" cy="707886"/>
          </a:xfrm>
          <a:prstGeom prst="rect">
            <a:avLst/>
          </a:prstGeom>
          <a:noFill/>
          <a:ln w="9525">
            <a:noFill/>
            <a:miter lim="800000"/>
            <a:headEnd/>
            <a:tailEnd/>
          </a:ln>
        </p:spPr>
        <p:txBody>
          <a:bodyPr wrap="none">
            <a:prstTxWarp prst="textNoShape">
              <a:avLst/>
            </a:prstTxWarp>
            <a:spAutoFit/>
          </a:bodyPr>
          <a:lstStyle/>
          <a:p>
            <a:r>
              <a:rPr lang="en-US" sz="4000" b="1" dirty="0">
                <a:latin typeface="Calibri"/>
                <a:cs typeface="Calibri"/>
              </a:rPr>
              <a:t>Vision:</a:t>
            </a:r>
          </a:p>
        </p:txBody>
      </p:sp>
      <p:sp>
        <p:nvSpPr>
          <p:cNvPr id="2062"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sp>
        <p:nvSpPr>
          <p:cNvPr id="6" name="AutoShape 4"/>
          <p:cNvSpPr>
            <a:spLocks/>
          </p:cNvSpPr>
          <p:nvPr/>
        </p:nvSpPr>
        <p:spPr bwMode="auto">
          <a:xfrm>
            <a:off x="1529813" y="4828467"/>
            <a:ext cx="7543229" cy="12989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spcBef>
                <a:spcPts val="1400"/>
              </a:spcBef>
              <a:defRPr/>
            </a:pPr>
            <a:r>
              <a:rPr lang="en-US" sz="2400" dirty="0">
                <a:latin typeface="Calibri"/>
                <a:cs typeface="Calibri"/>
                <a:sym typeface="Arial Bold" charset="0"/>
              </a:rPr>
              <a:t>HRD is uniquely positioned to advance </a:t>
            </a:r>
            <a:r>
              <a:rPr lang="en-US" sz="2400" b="1" dirty="0">
                <a:latin typeface="Calibri"/>
                <a:cs typeface="Calibri"/>
                <a:sym typeface="Arial Bold" charset="0"/>
              </a:rPr>
              <a:t>understanding</a:t>
            </a:r>
            <a:r>
              <a:rPr lang="en-US" sz="2400" dirty="0">
                <a:latin typeface="Calibri"/>
                <a:cs typeface="Calibri"/>
                <a:sym typeface="Arial Bold" charset="0"/>
              </a:rPr>
              <a:t> of TC processes </a:t>
            </a:r>
            <a:r>
              <a:rPr lang="en-US" sz="2400" b="1" dirty="0">
                <a:latin typeface="Calibri"/>
                <a:cs typeface="Calibri"/>
              </a:rPr>
              <a:t>in close cooperation</a:t>
            </a:r>
            <a:r>
              <a:rPr lang="en-US" sz="2400" dirty="0">
                <a:latin typeface="Calibri"/>
                <a:cs typeface="Calibri"/>
                <a:sym typeface="Arial Bold" charset="0"/>
              </a:rPr>
              <a:t> with efforts to improve observing strategies and numerical prediction.</a:t>
            </a:r>
            <a:endParaRPr lang="en-US" dirty="0">
              <a:latin typeface="Calibri"/>
              <a:cs typeface="Calibri"/>
            </a:endParaRPr>
          </a:p>
        </p:txBody>
      </p:sp>
      <p:grpSp>
        <p:nvGrpSpPr>
          <p:cNvPr id="7" name="Group 5"/>
          <p:cNvGrpSpPr>
            <a:grpSpLocks/>
          </p:cNvGrpSpPr>
          <p:nvPr/>
        </p:nvGrpSpPr>
        <p:grpSpPr bwMode="auto">
          <a:xfrm>
            <a:off x="5349530" y="1298951"/>
            <a:ext cx="3636914" cy="3105911"/>
            <a:chOff x="-1" y="328144"/>
            <a:chExt cx="4016620" cy="3208858"/>
          </a:xfrm>
        </p:grpSpPr>
        <p:sp>
          <p:nvSpPr>
            <p:cNvPr id="8" name="AutoShape 6"/>
            <p:cNvSpPr>
              <a:spLocks/>
            </p:cNvSpPr>
            <p:nvPr/>
          </p:nvSpPr>
          <p:spPr bwMode="auto">
            <a:xfrm>
              <a:off x="1420738" y="1532606"/>
              <a:ext cx="2595881" cy="7117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rgbClr val="BBE0E3"/>
            </a:solidFill>
            <a:ln w="25400" cap="flat" cmpd="sng">
              <a:solidFill>
                <a:srgbClr val="000000"/>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Understanding of TC processes</a:t>
              </a:r>
              <a:endParaRPr lang="en-US" sz="2000" dirty="0">
                <a:latin typeface="Arial"/>
                <a:cs typeface="Arial"/>
              </a:endParaRPr>
            </a:p>
          </p:txBody>
        </p:sp>
        <p:grpSp>
          <p:nvGrpSpPr>
            <p:cNvPr id="9" name="Group 7"/>
            <p:cNvGrpSpPr>
              <a:grpSpLocks/>
            </p:cNvGrpSpPr>
            <p:nvPr/>
          </p:nvGrpSpPr>
          <p:grpSpPr bwMode="auto">
            <a:xfrm>
              <a:off x="73758" y="2305549"/>
              <a:ext cx="2927065" cy="1231453"/>
              <a:chOff x="-1" y="0"/>
              <a:chExt cx="2927066" cy="1231452"/>
            </a:xfrm>
          </p:grpSpPr>
          <p:sp>
            <p:nvSpPr>
              <p:cNvPr id="18" name="AutoShape 8"/>
              <p:cNvSpPr>
                <a:spLocks/>
              </p:cNvSpPr>
              <p:nvPr/>
            </p:nvSpPr>
            <p:spPr bwMode="auto">
              <a:xfrm rot="10296636">
                <a:off x="42822" y="203402"/>
                <a:ext cx="2839924" cy="8257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53" y="21599"/>
                    </a:moveTo>
                    <a:lnTo>
                      <a:pt x="18238" y="12070"/>
                    </a:lnTo>
                    <a:lnTo>
                      <a:pt x="19132" y="12070"/>
                    </a:lnTo>
                    <a:cubicBezTo>
                      <a:pt x="17436" y="4681"/>
                      <a:pt x="13927" y="0"/>
                      <a:pt x="10083" y="0"/>
                    </a:cubicBezTo>
                    <a:lnTo>
                      <a:pt x="11656" y="0"/>
                    </a:lnTo>
                    <a:cubicBezTo>
                      <a:pt x="15500" y="0"/>
                      <a:pt x="19009" y="4681"/>
                      <a:pt x="20705" y="12070"/>
                    </a:cubicBezTo>
                    <a:lnTo>
                      <a:pt x="21599" y="12070"/>
                    </a:lnTo>
                    <a:close/>
                    <a:moveTo>
                      <a:pt x="10869" y="65"/>
                    </a:moveTo>
                    <a:lnTo>
                      <a:pt x="10869" y="65"/>
                    </a:lnTo>
                    <a:cubicBezTo>
                      <a:pt x="5622" y="945"/>
                      <a:pt x="1573" y="10324"/>
                      <a:pt x="1573" y="21600"/>
                    </a:cubicBezTo>
                    <a:lnTo>
                      <a:pt x="0" y="21599"/>
                    </a:lnTo>
                    <a:cubicBezTo>
                      <a:pt x="0" y="9670"/>
                      <a:pt x="4514" y="0"/>
                      <a:pt x="10083" y="0"/>
                    </a:cubicBezTo>
                    <a:cubicBezTo>
                      <a:pt x="10345" y="0"/>
                      <a:pt x="10608" y="21"/>
                      <a:pt x="10869" y="65"/>
                    </a:cubicBezTo>
                    <a:close/>
                  </a:path>
                </a:pathLst>
              </a:custGeom>
              <a:gradFill rotWithShape="0">
                <a:gsLst>
                  <a:gs pos="0">
                    <a:srgbClr val="D3FBFF"/>
                  </a:gs>
                  <a:gs pos="100000">
                    <a:srgbClr val="B5E5E9"/>
                  </a:gs>
                </a:gsLst>
                <a:lin ang="5400000"/>
              </a:gradFill>
              <a:ln>
                <a:noFill/>
              </a:ln>
              <a:effectLst>
                <a:outerShdw blurRad="38100" dist="23000" dir="5400000" algn="ctr" rotWithShape="0">
                  <a:srgbClr val="000000">
                    <a:alpha val="34999"/>
                  </a:srgbClr>
                </a:outerShdw>
              </a:effectLst>
              <a:extLs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nchor="ctr"/>
              <a:lstStyle/>
              <a:p>
                <a:pPr algn="ctr">
                  <a:defRPr/>
                </a:pPr>
                <a:endParaRPr lang="en-US">
                  <a:latin typeface="Arial"/>
                  <a:cs typeface="Arial"/>
                </a:endParaRPr>
              </a:p>
            </p:txBody>
          </p:sp>
          <p:sp>
            <p:nvSpPr>
              <p:cNvPr id="19" name="AutoShape 9"/>
              <p:cNvSpPr>
                <a:spLocks/>
              </p:cNvSpPr>
              <p:nvPr/>
            </p:nvSpPr>
            <p:spPr bwMode="auto">
              <a:xfrm rot="10296636">
                <a:off x="1444908" y="99989"/>
                <a:ext cx="1430066" cy="8273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5"/>
                    </a:moveTo>
                    <a:lnTo>
                      <a:pt x="21599" y="65"/>
                    </a:lnTo>
                    <a:cubicBezTo>
                      <a:pt x="11171" y="945"/>
                      <a:pt x="3125" y="10324"/>
                      <a:pt x="3125" y="21600"/>
                    </a:cubicBezTo>
                    <a:lnTo>
                      <a:pt x="0" y="21599"/>
                    </a:lnTo>
                    <a:cubicBezTo>
                      <a:pt x="0" y="9670"/>
                      <a:pt x="8970" y="0"/>
                      <a:pt x="20037" y="0"/>
                    </a:cubicBezTo>
                    <a:cubicBezTo>
                      <a:pt x="20558" y="0"/>
                      <a:pt x="21080" y="21"/>
                      <a:pt x="21599" y="65"/>
                    </a:cubicBezTo>
                    <a:close/>
                  </a:path>
                </a:pathLst>
              </a:custGeom>
              <a:solidFill>
                <a:srgbClr val="000000">
                  <a:alpha val="2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sp>
            <p:nvSpPr>
              <p:cNvPr id="20" name="AutoShape 10"/>
              <p:cNvSpPr>
                <a:spLocks/>
              </p:cNvSpPr>
              <p:nvPr/>
            </p:nvSpPr>
            <p:spPr bwMode="auto">
              <a:xfrm rot="10296636">
                <a:off x="42822" y="203402"/>
                <a:ext cx="2839924" cy="8257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9" y="65"/>
                    </a:moveTo>
                    <a:lnTo>
                      <a:pt x="10869" y="65"/>
                    </a:lnTo>
                    <a:cubicBezTo>
                      <a:pt x="5622" y="945"/>
                      <a:pt x="1573" y="10324"/>
                      <a:pt x="1573" y="21600"/>
                    </a:cubicBezTo>
                    <a:lnTo>
                      <a:pt x="0" y="21599"/>
                    </a:lnTo>
                    <a:cubicBezTo>
                      <a:pt x="0" y="9670"/>
                      <a:pt x="4514" y="0"/>
                      <a:pt x="10083" y="0"/>
                    </a:cubicBezTo>
                    <a:lnTo>
                      <a:pt x="11656" y="0"/>
                    </a:lnTo>
                    <a:cubicBezTo>
                      <a:pt x="15500" y="0"/>
                      <a:pt x="19009" y="4681"/>
                      <a:pt x="20705" y="12070"/>
                    </a:cubicBezTo>
                    <a:lnTo>
                      <a:pt x="21599" y="12070"/>
                    </a:lnTo>
                    <a:lnTo>
                      <a:pt x="20953" y="21599"/>
                    </a:lnTo>
                    <a:lnTo>
                      <a:pt x="18238" y="12070"/>
                    </a:lnTo>
                    <a:lnTo>
                      <a:pt x="19132" y="12070"/>
                    </a:lnTo>
                    <a:cubicBezTo>
                      <a:pt x="17436" y="4681"/>
                      <a:pt x="13927" y="0"/>
                      <a:pt x="10083" y="0"/>
                    </a:cubicBezTo>
                  </a:path>
                </a:pathLst>
              </a:custGeom>
              <a:noFill/>
              <a:ln w="9525" cap="flat" cmpd="sng">
                <a:solidFill>
                  <a:srgbClr val="B6DCDF"/>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grpSp>
        <p:grpSp>
          <p:nvGrpSpPr>
            <p:cNvPr id="10" name="Group 11"/>
            <p:cNvGrpSpPr>
              <a:grpSpLocks/>
            </p:cNvGrpSpPr>
            <p:nvPr/>
          </p:nvGrpSpPr>
          <p:grpSpPr bwMode="auto">
            <a:xfrm>
              <a:off x="-1" y="328144"/>
              <a:ext cx="2919869" cy="1145239"/>
              <a:chOff x="0" y="0"/>
              <a:chExt cx="2919868" cy="1145239"/>
            </a:xfrm>
          </p:grpSpPr>
          <p:sp>
            <p:nvSpPr>
              <p:cNvPr id="15" name="AutoShape 12"/>
              <p:cNvSpPr>
                <a:spLocks/>
              </p:cNvSpPr>
              <p:nvPr/>
            </p:nvSpPr>
            <p:spPr bwMode="auto">
              <a:xfrm rot="392743" flipH="1">
                <a:off x="38861" y="159683"/>
                <a:ext cx="2841478" cy="8273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58" y="21600"/>
                    </a:moveTo>
                    <a:lnTo>
                      <a:pt x="18246" y="12070"/>
                    </a:lnTo>
                    <a:lnTo>
                      <a:pt x="19138" y="12070"/>
                    </a:lnTo>
                    <a:cubicBezTo>
                      <a:pt x="17442" y="4681"/>
                      <a:pt x="13931" y="0"/>
                      <a:pt x="10086" y="0"/>
                    </a:cubicBezTo>
                    <a:lnTo>
                      <a:pt x="11655" y="0"/>
                    </a:lnTo>
                    <a:cubicBezTo>
                      <a:pt x="15500" y="0"/>
                      <a:pt x="19011" y="4681"/>
                      <a:pt x="20707" y="12070"/>
                    </a:cubicBezTo>
                    <a:lnTo>
                      <a:pt x="21599" y="12070"/>
                    </a:lnTo>
                    <a:close/>
                    <a:moveTo>
                      <a:pt x="10871" y="65"/>
                    </a:moveTo>
                    <a:lnTo>
                      <a:pt x="10871" y="65"/>
                    </a:lnTo>
                    <a:cubicBezTo>
                      <a:pt x="5620" y="942"/>
                      <a:pt x="1568" y="10322"/>
                      <a:pt x="1568" y="21599"/>
                    </a:cubicBezTo>
                    <a:lnTo>
                      <a:pt x="0" y="21600"/>
                    </a:lnTo>
                    <a:cubicBezTo>
                      <a:pt x="0" y="9670"/>
                      <a:pt x="4516" y="0"/>
                      <a:pt x="10086" y="0"/>
                    </a:cubicBezTo>
                    <a:cubicBezTo>
                      <a:pt x="10348" y="0"/>
                      <a:pt x="10610" y="21"/>
                      <a:pt x="10871" y="65"/>
                    </a:cubicBezTo>
                    <a:close/>
                  </a:path>
                </a:pathLst>
              </a:custGeom>
              <a:gradFill rotWithShape="0">
                <a:gsLst>
                  <a:gs pos="0">
                    <a:srgbClr val="D3FBFF"/>
                  </a:gs>
                  <a:gs pos="100000">
                    <a:srgbClr val="B5E5E9"/>
                  </a:gs>
                </a:gsLst>
                <a:lin ang="5400000"/>
              </a:gradFill>
              <a:ln>
                <a:noFill/>
              </a:ln>
              <a:effectLst>
                <a:outerShdw blurRad="38100" dist="23000" dir="5400000" algn="ctr" rotWithShape="0">
                  <a:srgbClr val="000000">
                    <a:alpha val="34999"/>
                  </a:srgbClr>
                </a:outerShdw>
              </a:effectLst>
              <a:extLs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nchor="ctr"/>
              <a:lstStyle/>
              <a:p>
                <a:pPr algn="ctr">
                  <a:defRPr/>
                </a:pPr>
                <a:endParaRPr lang="en-US">
                  <a:latin typeface="Arial"/>
                  <a:cs typeface="Arial"/>
                </a:endParaRPr>
              </a:p>
            </p:txBody>
          </p:sp>
          <p:sp>
            <p:nvSpPr>
              <p:cNvPr id="16" name="AutoShape 13"/>
              <p:cNvSpPr>
                <a:spLocks/>
              </p:cNvSpPr>
              <p:nvPr/>
            </p:nvSpPr>
            <p:spPr bwMode="auto">
              <a:xfrm rot="392743" flipH="1">
                <a:off x="1445610" y="240284"/>
                <a:ext cx="1430066" cy="8257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5"/>
                    </a:moveTo>
                    <a:lnTo>
                      <a:pt x="21599" y="65"/>
                    </a:lnTo>
                    <a:cubicBezTo>
                      <a:pt x="11167" y="942"/>
                      <a:pt x="3117" y="10322"/>
                      <a:pt x="3117" y="21599"/>
                    </a:cubicBezTo>
                    <a:lnTo>
                      <a:pt x="0" y="21600"/>
                    </a:lnTo>
                    <a:cubicBezTo>
                      <a:pt x="0" y="9670"/>
                      <a:pt x="8972" y="0"/>
                      <a:pt x="20041" y="0"/>
                    </a:cubicBezTo>
                    <a:cubicBezTo>
                      <a:pt x="20561" y="0"/>
                      <a:pt x="21081" y="21"/>
                      <a:pt x="21599" y="65"/>
                    </a:cubicBezTo>
                    <a:close/>
                  </a:path>
                </a:pathLst>
              </a:custGeom>
              <a:solidFill>
                <a:srgbClr val="000000">
                  <a:alpha val="2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sp>
            <p:nvSpPr>
              <p:cNvPr id="17" name="AutoShape 14"/>
              <p:cNvSpPr>
                <a:spLocks/>
              </p:cNvSpPr>
              <p:nvPr/>
            </p:nvSpPr>
            <p:spPr bwMode="auto">
              <a:xfrm rot="392743" flipH="1">
                <a:off x="38861" y="159683"/>
                <a:ext cx="2841478" cy="8273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71" y="65"/>
                    </a:moveTo>
                    <a:lnTo>
                      <a:pt x="10871" y="65"/>
                    </a:lnTo>
                    <a:cubicBezTo>
                      <a:pt x="5620" y="942"/>
                      <a:pt x="1568" y="10322"/>
                      <a:pt x="1568" y="21599"/>
                    </a:cubicBezTo>
                    <a:lnTo>
                      <a:pt x="0" y="21600"/>
                    </a:lnTo>
                    <a:cubicBezTo>
                      <a:pt x="0" y="9670"/>
                      <a:pt x="4516" y="0"/>
                      <a:pt x="10086" y="0"/>
                    </a:cubicBezTo>
                    <a:lnTo>
                      <a:pt x="11655" y="0"/>
                    </a:lnTo>
                    <a:cubicBezTo>
                      <a:pt x="15500" y="0"/>
                      <a:pt x="19011" y="4681"/>
                      <a:pt x="20707" y="12070"/>
                    </a:cubicBezTo>
                    <a:lnTo>
                      <a:pt x="21599" y="12070"/>
                    </a:lnTo>
                    <a:lnTo>
                      <a:pt x="20958" y="21600"/>
                    </a:lnTo>
                    <a:lnTo>
                      <a:pt x="18246" y="12070"/>
                    </a:lnTo>
                    <a:lnTo>
                      <a:pt x="19138" y="12070"/>
                    </a:lnTo>
                    <a:cubicBezTo>
                      <a:pt x="17442" y="4681"/>
                      <a:pt x="13931" y="0"/>
                      <a:pt x="10086" y="0"/>
                    </a:cubicBezTo>
                  </a:path>
                </a:pathLst>
              </a:custGeom>
              <a:noFill/>
              <a:ln w="9525" cap="flat" cmpd="sng">
                <a:solidFill>
                  <a:srgbClr val="B6DCDF"/>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grpSp>
        <p:sp>
          <p:nvSpPr>
            <p:cNvPr id="11" name="AutoShape 15"/>
            <p:cNvSpPr>
              <a:spLocks/>
            </p:cNvSpPr>
            <p:nvPr/>
          </p:nvSpPr>
          <p:spPr bwMode="auto">
            <a:xfrm rot="846473">
              <a:off x="464771" y="1544773"/>
              <a:ext cx="900008" cy="249409"/>
            </a:xfrm>
            <a:prstGeom prst="rightArrow">
              <a:avLst>
                <a:gd name="adj1" fmla="val 50000"/>
                <a:gd name="adj2" fmla="val 49994"/>
              </a:avLst>
            </a:prstGeom>
            <a:gradFill rotWithShape="0">
              <a:gsLst>
                <a:gs pos="0">
                  <a:srgbClr val="D3FBFF"/>
                </a:gs>
                <a:gs pos="100000">
                  <a:srgbClr val="B5E5E9"/>
                </a:gs>
              </a:gsLst>
              <a:lin ang="5400000"/>
            </a:gradFill>
            <a:ln w="9525" cap="flat" cmpd="sng">
              <a:solidFill>
                <a:srgbClr val="B6DCDF"/>
              </a:solidFill>
              <a:prstDash val="solid"/>
              <a:round/>
              <a:headEnd/>
              <a:tailEnd/>
            </a:ln>
            <a:effectLst>
              <a:outerShdw blurRad="38100" dist="23000" dir="5400000" algn="ctr" rotWithShape="0">
                <a:srgbClr val="000000">
                  <a:alpha val="34999"/>
                </a:srgbClr>
              </a:outerShdw>
            </a:effectLst>
          </p:spPr>
          <p:txBody>
            <a:bodyPr lIns="0" tIns="0" rIns="0" bIns="0" anchor="ctr"/>
            <a:lstStyle/>
            <a:p>
              <a:pPr algn="ctr">
                <a:defRPr/>
              </a:pPr>
              <a:endParaRPr lang="en-US">
                <a:solidFill>
                  <a:srgbClr val="FFFFFF"/>
                </a:solidFill>
                <a:latin typeface="Arial"/>
                <a:cs typeface="Arial"/>
              </a:endParaRPr>
            </a:p>
          </p:txBody>
        </p:sp>
        <p:sp>
          <p:nvSpPr>
            <p:cNvPr id="12" name="AutoShape 16"/>
            <p:cNvSpPr>
              <a:spLocks/>
            </p:cNvSpPr>
            <p:nvPr/>
          </p:nvSpPr>
          <p:spPr bwMode="auto">
            <a:xfrm rot="20786807">
              <a:off x="464771" y="2070965"/>
              <a:ext cx="909335" cy="249409"/>
            </a:xfrm>
            <a:prstGeom prst="rightArrow">
              <a:avLst>
                <a:gd name="adj1" fmla="val 50000"/>
                <a:gd name="adj2" fmla="val 49994"/>
              </a:avLst>
            </a:prstGeom>
            <a:gradFill rotWithShape="0">
              <a:gsLst>
                <a:gs pos="0">
                  <a:srgbClr val="D3FBFF"/>
                </a:gs>
                <a:gs pos="100000">
                  <a:srgbClr val="B5E5E9"/>
                </a:gs>
              </a:gsLst>
              <a:lin ang="5400000"/>
            </a:gradFill>
            <a:ln w="9525" cap="flat" cmpd="sng">
              <a:solidFill>
                <a:srgbClr val="B6DCDF"/>
              </a:solidFill>
              <a:prstDash val="solid"/>
              <a:round/>
              <a:headEnd/>
              <a:tailEnd/>
            </a:ln>
            <a:effectLst>
              <a:outerShdw blurRad="38100" dist="23000" dir="5400000" algn="ctr" rotWithShape="0">
                <a:srgbClr val="000000">
                  <a:alpha val="34999"/>
                </a:srgbClr>
              </a:outerShdw>
            </a:effectLst>
          </p:spPr>
          <p:txBody>
            <a:bodyPr lIns="0" tIns="0" rIns="0" bIns="0" anchor="ctr"/>
            <a:lstStyle/>
            <a:p>
              <a:pPr algn="ctr">
                <a:defRPr/>
              </a:pPr>
              <a:endParaRPr lang="en-US">
                <a:solidFill>
                  <a:srgbClr val="FFFFFF"/>
                </a:solidFill>
                <a:latin typeface="Arial"/>
                <a:cs typeface="Arial"/>
              </a:endParaRPr>
            </a:p>
          </p:txBody>
        </p:sp>
        <p:sp>
          <p:nvSpPr>
            <p:cNvPr id="13" name="AutoShape 17"/>
            <p:cNvSpPr>
              <a:spLocks/>
            </p:cNvSpPr>
            <p:nvPr/>
          </p:nvSpPr>
          <p:spPr bwMode="auto">
            <a:xfrm rot="1727247">
              <a:off x="1252861" y="355518"/>
              <a:ext cx="1672555" cy="6174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Observing strategies</a:t>
              </a:r>
              <a:endParaRPr lang="en-US" sz="2000" dirty="0">
                <a:latin typeface="Arial"/>
                <a:cs typeface="Arial"/>
              </a:endParaRPr>
            </a:p>
          </p:txBody>
        </p:sp>
        <p:sp>
          <p:nvSpPr>
            <p:cNvPr id="14" name="AutoShape 18"/>
            <p:cNvSpPr>
              <a:spLocks/>
            </p:cNvSpPr>
            <p:nvPr/>
          </p:nvSpPr>
          <p:spPr bwMode="auto">
            <a:xfrm rot="20259575">
              <a:off x="1343017" y="2893710"/>
              <a:ext cx="1357009" cy="6189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Analysis systems</a:t>
              </a:r>
              <a:endParaRPr lang="en-US" sz="2000" dirty="0">
                <a:latin typeface="Arial"/>
                <a:cs typeface="Arial"/>
              </a:endParaRPr>
            </a:p>
          </p:txBody>
        </p:sp>
      </p:grpSp>
      <p:grpSp>
        <p:nvGrpSpPr>
          <p:cNvPr id="21" name="Group 19"/>
          <p:cNvGrpSpPr>
            <a:grpSpLocks/>
          </p:cNvGrpSpPr>
          <p:nvPr/>
        </p:nvGrpSpPr>
        <p:grpSpPr bwMode="auto">
          <a:xfrm>
            <a:off x="1433592" y="2280384"/>
            <a:ext cx="4179129" cy="2013353"/>
            <a:chOff x="-67879" y="0"/>
            <a:chExt cx="4914433" cy="2081977"/>
          </a:xfrm>
        </p:grpSpPr>
        <p:sp>
          <p:nvSpPr>
            <p:cNvPr id="22" name="AutoShape 20"/>
            <p:cNvSpPr>
              <a:spLocks/>
            </p:cNvSpPr>
            <p:nvPr/>
          </p:nvSpPr>
          <p:spPr bwMode="auto">
            <a:xfrm>
              <a:off x="3066746" y="0"/>
              <a:ext cx="1779808" cy="630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BBE0E3"/>
            </a:solidFill>
            <a:ln w="12700" cap="flat" cmpd="sng">
              <a:solidFill>
                <a:srgbClr val="000000"/>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Aircraft observations</a:t>
              </a:r>
              <a:endParaRPr lang="en-US" sz="2000" dirty="0">
                <a:latin typeface="Arial"/>
                <a:cs typeface="Arial"/>
              </a:endParaRPr>
            </a:p>
          </p:txBody>
        </p:sp>
        <p:sp>
          <p:nvSpPr>
            <p:cNvPr id="23" name="AutoShape 21"/>
            <p:cNvSpPr>
              <a:spLocks/>
            </p:cNvSpPr>
            <p:nvPr/>
          </p:nvSpPr>
          <p:spPr bwMode="auto">
            <a:xfrm>
              <a:off x="3264502" y="871604"/>
              <a:ext cx="1539458" cy="6225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BBE0E3"/>
            </a:solidFill>
            <a:ln w="12700" cap="flat" cmpd="sng">
              <a:solidFill>
                <a:srgbClr val="000000"/>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HWRF model</a:t>
              </a:r>
              <a:endParaRPr lang="en-US" sz="2000" dirty="0">
                <a:latin typeface="Arial"/>
                <a:cs typeface="Arial"/>
              </a:endParaRPr>
            </a:p>
          </p:txBody>
        </p:sp>
        <p:grpSp>
          <p:nvGrpSpPr>
            <p:cNvPr id="24" name="Group 22"/>
            <p:cNvGrpSpPr>
              <a:grpSpLocks/>
            </p:cNvGrpSpPr>
            <p:nvPr/>
          </p:nvGrpSpPr>
          <p:grpSpPr bwMode="auto">
            <a:xfrm>
              <a:off x="1284140" y="1006458"/>
              <a:ext cx="2307630" cy="1075519"/>
              <a:chOff x="0" y="0"/>
              <a:chExt cx="2307630" cy="1075518"/>
            </a:xfrm>
          </p:grpSpPr>
          <p:sp>
            <p:nvSpPr>
              <p:cNvPr id="28" name="AutoShape 23"/>
              <p:cNvSpPr>
                <a:spLocks/>
              </p:cNvSpPr>
              <p:nvPr/>
            </p:nvSpPr>
            <p:spPr bwMode="auto">
              <a:xfrm rot="11293266" flipH="1">
                <a:off x="42349" y="155276"/>
                <a:ext cx="2222479" cy="76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20" y="21600"/>
                    </a:moveTo>
                    <a:lnTo>
                      <a:pt x="17620" y="12070"/>
                    </a:lnTo>
                    <a:lnTo>
                      <a:pt x="18679" y="12070"/>
                    </a:lnTo>
                    <a:cubicBezTo>
                      <a:pt x="17023" y="4681"/>
                      <a:pt x="13597" y="0"/>
                      <a:pt x="9844" y="0"/>
                    </a:cubicBezTo>
                    <a:lnTo>
                      <a:pt x="11706" y="0"/>
                    </a:lnTo>
                    <a:cubicBezTo>
                      <a:pt x="15459" y="0"/>
                      <a:pt x="18885" y="4681"/>
                      <a:pt x="20541" y="12070"/>
                    </a:cubicBezTo>
                    <a:lnTo>
                      <a:pt x="21599" y="12070"/>
                    </a:lnTo>
                    <a:close/>
                    <a:moveTo>
                      <a:pt x="10775" y="96"/>
                    </a:moveTo>
                    <a:lnTo>
                      <a:pt x="10775" y="96"/>
                    </a:lnTo>
                    <a:cubicBezTo>
                      <a:pt x="5721" y="1150"/>
                      <a:pt x="1861" y="10461"/>
                      <a:pt x="1861" y="21599"/>
                    </a:cubicBezTo>
                    <a:lnTo>
                      <a:pt x="0" y="21600"/>
                    </a:lnTo>
                    <a:cubicBezTo>
                      <a:pt x="0" y="9670"/>
                      <a:pt x="4407" y="0"/>
                      <a:pt x="9844" y="0"/>
                    </a:cubicBezTo>
                    <a:cubicBezTo>
                      <a:pt x="10155" y="0"/>
                      <a:pt x="10466" y="32"/>
                      <a:pt x="10775" y="96"/>
                    </a:cubicBezTo>
                    <a:close/>
                  </a:path>
                </a:pathLst>
              </a:custGeom>
              <a:gradFill rotWithShape="0">
                <a:gsLst>
                  <a:gs pos="0">
                    <a:srgbClr val="D3FBFF"/>
                  </a:gs>
                  <a:gs pos="100000">
                    <a:srgbClr val="B5E5E9"/>
                  </a:gs>
                </a:gsLst>
                <a:lin ang="5400000"/>
              </a:gradFill>
              <a:ln>
                <a:noFill/>
              </a:ln>
              <a:effectLst>
                <a:outerShdw blurRad="38100" dist="23000" dir="5400000" algn="ctr" rotWithShape="0">
                  <a:srgbClr val="000000">
                    <a:alpha val="34999"/>
                  </a:srgbClr>
                </a:outerShdw>
              </a:effectLst>
              <a:extLs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nchor="ctr"/>
              <a:lstStyle/>
              <a:p>
                <a:pPr algn="ctr">
                  <a:defRPr/>
                </a:pPr>
                <a:endParaRPr lang="en-US">
                  <a:latin typeface="Arial"/>
                  <a:cs typeface="Arial"/>
                </a:endParaRPr>
              </a:p>
            </p:txBody>
          </p:sp>
          <p:sp>
            <p:nvSpPr>
              <p:cNvPr id="29" name="AutoShape 24"/>
              <p:cNvSpPr>
                <a:spLocks/>
              </p:cNvSpPr>
              <p:nvPr/>
            </p:nvSpPr>
            <p:spPr bwMode="auto">
              <a:xfrm rot="11293266" flipH="1">
                <a:off x="48434" y="73826"/>
                <a:ext cx="1108958" cy="767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96"/>
                    </a:moveTo>
                    <a:lnTo>
                      <a:pt x="21599" y="96"/>
                    </a:lnTo>
                    <a:cubicBezTo>
                      <a:pt x="11469" y="1150"/>
                      <a:pt x="3732" y="10461"/>
                      <a:pt x="3732" y="21599"/>
                    </a:cubicBezTo>
                    <a:lnTo>
                      <a:pt x="0" y="21600"/>
                    </a:lnTo>
                    <a:cubicBezTo>
                      <a:pt x="0" y="9670"/>
                      <a:pt x="8835" y="0"/>
                      <a:pt x="19733" y="0"/>
                    </a:cubicBezTo>
                    <a:cubicBezTo>
                      <a:pt x="20356" y="0"/>
                      <a:pt x="20979" y="32"/>
                      <a:pt x="21599" y="96"/>
                    </a:cubicBezTo>
                    <a:close/>
                  </a:path>
                </a:pathLst>
              </a:custGeom>
              <a:solidFill>
                <a:srgbClr val="000000">
                  <a:alpha val="20000"/>
                </a:srgbClr>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sp>
            <p:nvSpPr>
              <p:cNvPr id="30" name="AutoShape 25"/>
              <p:cNvSpPr>
                <a:spLocks/>
              </p:cNvSpPr>
              <p:nvPr/>
            </p:nvSpPr>
            <p:spPr bwMode="auto">
              <a:xfrm rot="11293266" flipH="1">
                <a:off x="42349" y="155276"/>
                <a:ext cx="2222479" cy="76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5" y="96"/>
                    </a:moveTo>
                    <a:lnTo>
                      <a:pt x="10775" y="96"/>
                    </a:lnTo>
                    <a:cubicBezTo>
                      <a:pt x="5721" y="1150"/>
                      <a:pt x="1861" y="10461"/>
                      <a:pt x="1861" y="21599"/>
                    </a:cubicBezTo>
                    <a:lnTo>
                      <a:pt x="0" y="21600"/>
                    </a:lnTo>
                    <a:cubicBezTo>
                      <a:pt x="0" y="9670"/>
                      <a:pt x="4407" y="0"/>
                      <a:pt x="9844" y="0"/>
                    </a:cubicBezTo>
                    <a:lnTo>
                      <a:pt x="11706" y="0"/>
                    </a:lnTo>
                    <a:cubicBezTo>
                      <a:pt x="15459" y="0"/>
                      <a:pt x="18885" y="4681"/>
                      <a:pt x="20541" y="12070"/>
                    </a:cubicBezTo>
                    <a:lnTo>
                      <a:pt x="21599" y="12070"/>
                    </a:lnTo>
                    <a:lnTo>
                      <a:pt x="20620" y="21600"/>
                    </a:lnTo>
                    <a:lnTo>
                      <a:pt x="17620" y="12070"/>
                    </a:lnTo>
                    <a:lnTo>
                      <a:pt x="18679" y="12070"/>
                    </a:lnTo>
                    <a:cubicBezTo>
                      <a:pt x="17023" y="4681"/>
                      <a:pt x="13597" y="0"/>
                      <a:pt x="9844" y="0"/>
                    </a:cubicBezTo>
                  </a:path>
                </a:pathLst>
              </a:custGeom>
              <a:noFill/>
              <a:ln w="9525" cap="flat" cmpd="sng">
                <a:solidFill>
                  <a:srgbClr val="B6DCDF"/>
                </a:solidFill>
                <a:prstDash val="solid"/>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ctr"/>
              <a:lstStyle/>
              <a:p>
                <a:pPr algn="ctr">
                  <a:defRPr/>
                </a:pPr>
                <a:endParaRPr lang="en-US">
                  <a:latin typeface="Arial"/>
                  <a:cs typeface="Arial"/>
                </a:endParaRPr>
              </a:p>
            </p:txBody>
          </p:sp>
        </p:grpSp>
        <p:sp>
          <p:nvSpPr>
            <p:cNvPr id="25" name="AutoShape 26"/>
            <p:cNvSpPr>
              <a:spLocks/>
            </p:cNvSpPr>
            <p:nvPr/>
          </p:nvSpPr>
          <p:spPr bwMode="auto">
            <a:xfrm rot="9792714">
              <a:off x="2322878" y="338660"/>
              <a:ext cx="704317" cy="248637"/>
            </a:xfrm>
            <a:prstGeom prst="rightArrow">
              <a:avLst>
                <a:gd name="adj1" fmla="val 50000"/>
                <a:gd name="adj2" fmla="val 49994"/>
              </a:avLst>
            </a:prstGeom>
            <a:gradFill rotWithShape="0">
              <a:gsLst>
                <a:gs pos="0">
                  <a:srgbClr val="D3FBFF"/>
                </a:gs>
                <a:gs pos="100000">
                  <a:srgbClr val="B5E5E9"/>
                </a:gs>
              </a:gsLst>
              <a:lin ang="5400000"/>
            </a:gradFill>
            <a:ln w="9525" cap="flat" cmpd="sng">
              <a:solidFill>
                <a:srgbClr val="B6DCDF"/>
              </a:solidFill>
              <a:prstDash val="solid"/>
              <a:round/>
              <a:headEnd/>
              <a:tailEnd/>
            </a:ln>
            <a:effectLst>
              <a:outerShdw blurRad="38100" dist="23000" dir="5400000" algn="ctr" rotWithShape="0">
                <a:srgbClr val="000000">
                  <a:alpha val="34999"/>
                </a:srgbClr>
              </a:outerShdw>
            </a:effectLst>
          </p:spPr>
          <p:txBody>
            <a:bodyPr lIns="0" tIns="0" rIns="0" bIns="0" anchor="ctr"/>
            <a:lstStyle/>
            <a:p>
              <a:pPr algn="ctr">
                <a:defRPr/>
              </a:pPr>
              <a:endParaRPr lang="en-US">
                <a:solidFill>
                  <a:srgbClr val="FFFFFF"/>
                </a:solidFill>
                <a:latin typeface="Arial"/>
                <a:cs typeface="Arial"/>
              </a:endParaRPr>
            </a:p>
          </p:txBody>
        </p:sp>
        <p:sp>
          <p:nvSpPr>
            <p:cNvPr id="26" name="AutoShape 27"/>
            <p:cNvSpPr>
              <a:spLocks/>
            </p:cNvSpPr>
            <p:nvPr/>
          </p:nvSpPr>
          <p:spPr bwMode="auto">
            <a:xfrm>
              <a:off x="-67879" y="285790"/>
              <a:ext cx="2387322" cy="6301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rgbClr val="BBE0E3"/>
            </a:solidFill>
            <a:ln w="12700" cap="flat" cmpd="sng">
              <a:solidFill>
                <a:srgbClr val="000000"/>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lstStyle/>
            <a:p>
              <a:pPr algn="ctr">
                <a:defRPr/>
              </a:pPr>
              <a:r>
                <a:rPr lang="en-US" sz="2000" dirty="0">
                  <a:latin typeface="Arial"/>
                  <a:cs typeface="Arial"/>
                  <a:sym typeface="Arial Bold" charset="0"/>
                </a:rPr>
                <a:t>Physical parameterizations</a:t>
              </a:r>
              <a:endParaRPr lang="en-US" sz="2000" dirty="0">
                <a:latin typeface="Arial"/>
                <a:cs typeface="Arial"/>
              </a:endParaRPr>
            </a:p>
          </p:txBody>
        </p:sp>
        <p:sp>
          <p:nvSpPr>
            <p:cNvPr id="27" name="AutoShape 28"/>
            <p:cNvSpPr>
              <a:spLocks/>
            </p:cNvSpPr>
            <p:nvPr/>
          </p:nvSpPr>
          <p:spPr bwMode="auto">
            <a:xfrm>
              <a:off x="3962735" y="591585"/>
              <a:ext cx="152120" cy="3043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6200"/>
                  </a:moveTo>
                  <a:lnTo>
                    <a:pt x="5400" y="16200"/>
                  </a:lnTo>
                  <a:lnTo>
                    <a:pt x="5400" y="0"/>
                  </a:lnTo>
                  <a:lnTo>
                    <a:pt x="16200" y="0"/>
                  </a:lnTo>
                  <a:lnTo>
                    <a:pt x="16200" y="16200"/>
                  </a:lnTo>
                  <a:lnTo>
                    <a:pt x="21600" y="16200"/>
                  </a:lnTo>
                  <a:lnTo>
                    <a:pt x="10800" y="21600"/>
                  </a:lnTo>
                  <a:close/>
                </a:path>
              </a:pathLst>
            </a:custGeom>
            <a:solidFill>
              <a:srgbClr val="FF0000"/>
            </a:solidFill>
            <a:ln w="9525" cap="flat" cmpd="sng">
              <a:solidFill>
                <a:srgbClr val="FF0000"/>
              </a:solidFill>
              <a:prstDash val="solid"/>
              <a:round/>
              <a:headEnd/>
              <a:tailEnd/>
            </a:ln>
            <a:effectLst>
              <a:outerShdw blurRad="38100" dist="23000" dir="5400000" algn="ctr" rotWithShape="0">
                <a:srgbClr val="000000">
                  <a:alpha val="34999"/>
                </a:srgbClr>
              </a:outerShdw>
            </a:effectLst>
          </p:spPr>
          <p:txBody>
            <a:bodyPr lIns="0" tIns="0" rIns="0" bIns="0" anchor="ctr"/>
            <a:lstStyle/>
            <a:p>
              <a:pPr algn="ctr">
                <a:defRPr/>
              </a:pPr>
              <a:endParaRPr lang="en-US">
                <a:solidFill>
                  <a:srgbClr val="FFFFFF"/>
                </a:solidFill>
                <a:latin typeface="Arial"/>
                <a:cs typeface="Arial"/>
              </a:endParaRPr>
            </a:p>
          </p:txBody>
        </p:sp>
      </p:grpSp>
    </p:spTree>
    <p:extLst>
      <p:ext uri="{BB962C8B-B14F-4D97-AF65-F5344CB8AC3E}">
        <p14:creationId xmlns:p14="http://schemas.microsoft.com/office/powerpoint/2010/main" val="76215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Rectangle 10"/>
          <p:cNvSpPr>
            <a:spLocks noChangeArrowheads="1"/>
          </p:cNvSpPr>
          <p:nvPr/>
        </p:nvSpPr>
        <p:spPr bwMode="auto">
          <a:xfrm>
            <a:off x="0" y="3170277"/>
            <a:ext cx="1295400" cy="224837"/>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2061" name="Text Box 13"/>
          <p:cNvSpPr txBox="1">
            <a:spLocks noChangeArrowheads="1"/>
          </p:cNvSpPr>
          <p:nvPr/>
        </p:nvSpPr>
        <p:spPr bwMode="auto">
          <a:xfrm>
            <a:off x="1457325" y="189052"/>
            <a:ext cx="1438214" cy="707886"/>
          </a:xfrm>
          <a:prstGeom prst="rect">
            <a:avLst/>
          </a:prstGeom>
          <a:noFill/>
          <a:ln w="9525">
            <a:noFill/>
            <a:miter lim="800000"/>
            <a:headEnd/>
            <a:tailEnd/>
          </a:ln>
        </p:spPr>
        <p:txBody>
          <a:bodyPr wrap="none">
            <a:prstTxWarp prst="textNoShape">
              <a:avLst/>
            </a:prstTxWarp>
            <a:spAutoFit/>
          </a:bodyPr>
          <a:lstStyle/>
          <a:p>
            <a:r>
              <a:rPr lang="en-US" sz="4000" b="1" dirty="0">
                <a:latin typeface="Calibri"/>
                <a:cs typeface="Calibri"/>
              </a:rPr>
              <a:t>Who?</a:t>
            </a:r>
          </a:p>
        </p:txBody>
      </p:sp>
      <p:sp>
        <p:nvSpPr>
          <p:cNvPr id="2062"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sp>
        <p:nvSpPr>
          <p:cNvPr id="31" name="Rectangle 4"/>
          <p:cNvSpPr txBox="1">
            <a:spLocks noChangeArrowheads="1"/>
          </p:cNvSpPr>
          <p:nvPr/>
        </p:nvSpPr>
        <p:spPr bwMode="auto">
          <a:xfrm>
            <a:off x="1392287" y="1042815"/>
            <a:ext cx="7497711" cy="564217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ctr" rtl="0" fontAlgn="base">
              <a:spcBef>
                <a:spcPct val="20000"/>
              </a:spcBef>
              <a:spcAft>
                <a:spcPct val="0"/>
              </a:spcAft>
              <a:buNone/>
              <a:defRPr sz="3200">
                <a:solidFill>
                  <a:schemeClr val="tx1"/>
                </a:solidFill>
                <a:latin typeface="Calibri"/>
                <a:ea typeface="+mn-ea"/>
                <a:cs typeface="Calibri"/>
              </a:defRPr>
            </a:lvl1pPr>
            <a:lvl2pPr marL="457200" indent="0" algn="ctr" rtl="0" fontAlgn="base">
              <a:spcBef>
                <a:spcPct val="20000"/>
              </a:spcBef>
              <a:spcAft>
                <a:spcPct val="0"/>
              </a:spcAft>
              <a:buNone/>
              <a:defRPr sz="2800">
                <a:solidFill>
                  <a:schemeClr val="tx1"/>
                </a:solidFill>
                <a:latin typeface="Calibri"/>
                <a:ea typeface="+mn-ea"/>
                <a:cs typeface="Calibri"/>
              </a:defRPr>
            </a:lvl2pPr>
            <a:lvl3pPr marL="914400" indent="0" algn="ctr" rtl="0" fontAlgn="base">
              <a:spcBef>
                <a:spcPct val="20000"/>
              </a:spcBef>
              <a:spcAft>
                <a:spcPct val="0"/>
              </a:spcAft>
              <a:buNone/>
              <a:defRPr sz="2400">
                <a:solidFill>
                  <a:schemeClr val="tx1"/>
                </a:solidFill>
                <a:latin typeface="Calibri"/>
                <a:ea typeface="+mn-ea"/>
                <a:cs typeface="Calibri"/>
              </a:defRPr>
            </a:lvl3pPr>
            <a:lvl4pPr marL="1371600" indent="0" algn="ctr" rtl="0" fontAlgn="base">
              <a:spcBef>
                <a:spcPct val="20000"/>
              </a:spcBef>
              <a:spcAft>
                <a:spcPct val="0"/>
              </a:spcAft>
              <a:buNone/>
              <a:defRPr sz="2000">
                <a:solidFill>
                  <a:schemeClr val="tx1"/>
                </a:solidFill>
                <a:latin typeface="Calibri"/>
                <a:ea typeface="+mn-ea"/>
                <a:cs typeface="Calibri"/>
              </a:defRPr>
            </a:lvl4pPr>
            <a:lvl5pPr marL="1828800" indent="0" algn="ctr" rtl="0" fontAlgn="base">
              <a:spcBef>
                <a:spcPct val="20000"/>
              </a:spcBef>
              <a:spcAft>
                <a:spcPct val="0"/>
              </a:spcAft>
              <a:buNone/>
              <a:defRPr sz="2000">
                <a:solidFill>
                  <a:schemeClr val="tx1"/>
                </a:solidFill>
                <a:latin typeface="Calibri"/>
                <a:ea typeface="+mn-ea"/>
                <a:cs typeface="Calibri"/>
              </a:defRPr>
            </a:lvl5pPr>
            <a:lvl6pPr marL="2286000" indent="0" algn="ctr" rtl="0" fontAlgn="base">
              <a:spcBef>
                <a:spcPct val="20000"/>
              </a:spcBef>
              <a:spcAft>
                <a:spcPct val="0"/>
              </a:spcAft>
              <a:buNone/>
              <a:defRPr sz="2000">
                <a:solidFill>
                  <a:schemeClr val="tx1"/>
                </a:solidFill>
                <a:latin typeface="+mn-lt"/>
                <a:ea typeface="+mn-ea"/>
              </a:defRPr>
            </a:lvl6pPr>
            <a:lvl7pPr marL="2743200" indent="0" algn="ctr" rtl="0" fontAlgn="base">
              <a:spcBef>
                <a:spcPct val="20000"/>
              </a:spcBef>
              <a:spcAft>
                <a:spcPct val="0"/>
              </a:spcAft>
              <a:buNone/>
              <a:defRPr sz="2000">
                <a:solidFill>
                  <a:schemeClr val="tx1"/>
                </a:solidFill>
                <a:latin typeface="+mn-lt"/>
                <a:ea typeface="+mn-ea"/>
              </a:defRPr>
            </a:lvl7pPr>
            <a:lvl8pPr marL="3200400" indent="0" algn="ctr" rtl="0" fontAlgn="base">
              <a:spcBef>
                <a:spcPct val="20000"/>
              </a:spcBef>
              <a:spcAft>
                <a:spcPct val="0"/>
              </a:spcAft>
              <a:buNone/>
              <a:defRPr sz="2000">
                <a:solidFill>
                  <a:schemeClr val="tx1"/>
                </a:solidFill>
                <a:latin typeface="+mn-lt"/>
                <a:ea typeface="+mn-ea"/>
              </a:defRPr>
            </a:lvl8pPr>
            <a:lvl9pPr marL="3657600" indent="0" algn="ctr" rtl="0" fontAlgn="base">
              <a:spcBef>
                <a:spcPct val="20000"/>
              </a:spcBef>
              <a:spcAft>
                <a:spcPct val="0"/>
              </a:spcAft>
              <a:buNone/>
              <a:defRPr sz="2000">
                <a:solidFill>
                  <a:schemeClr val="tx1"/>
                </a:solidFill>
                <a:latin typeface="+mn-lt"/>
                <a:ea typeface="+mn-ea"/>
              </a:defRPr>
            </a:lvl9pPr>
          </a:lstStyle>
          <a:p>
            <a:pPr algn="l">
              <a:lnSpc>
                <a:spcPct val="95000"/>
              </a:lnSpc>
              <a:spcBef>
                <a:spcPts val="500"/>
              </a:spcBef>
              <a:defRPr/>
            </a:pPr>
            <a:r>
              <a:rPr lang="en-US" sz="2400" dirty="0">
                <a:sym typeface="Arial" charset="0"/>
              </a:rPr>
              <a:t>Staff includes 44 employees: 21 federal &amp; 24 contract</a:t>
            </a:r>
          </a:p>
          <a:p>
            <a:pPr marL="257175" indent="-257175" algn="l">
              <a:lnSpc>
                <a:spcPct val="95000"/>
              </a:lnSpc>
              <a:spcBef>
                <a:spcPts val="500"/>
              </a:spcBef>
              <a:buFontTx/>
              <a:buChar char="•"/>
              <a:defRPr/>
            </a:pPr>
            <a:r>
              <a:rPr lang="en-US" sz="2400" dirty="0">
                <a:sym typeface="Arial" charset="0"/>
              </a:rPr>
              <a:t>23 research scientists</a:t>
            </a:r>
          </a:p>
          <a:p>
            <a:pPr marL="736600" lvl="1" indent="-292100" algn="l">
              <a:lnSpc>
                <a:spcPct val="95000"/>
              </a:lnSpc>
              <a:spcBef>
                <a:spcPts val="400"/>
              </a:spcBef>
              <a:buClr>
                <a:srgbClr val="000066"/>
              </a:buClr>
              <a:buSzPct val="115000"/>
              <a:buFontTx/>
              <a:buChar char="•"/>
              <a:defRPr/>
            </a:pPr>
            <a:r>
              <a:rPr lang="en-US" sz="2000" dirty="0">
                <a:ea typeface="ＭＳ Ｐゴシック" charset="0"/>
                <a:sym typeface="Arial" charset="0"/>
              </a:rPr>
              <a:t>3 post-docs</a:t>
            </a:r>
          </a:p>
          <a:p>
            <a:pPr marL="257175" indent="-257175" algn="l">
              <a:lnSpc>
                <a:spcPct val="95000"/>
              </a:lnSpc>
              <a:spcBef>
                <a:spcPts val="500"/>
              </a:spcBef>
              <a:buFontTx/>
              <a:buChar char="•"/>
              <a:defRPr/>
            </a:pPr>
            <a:r>
              <a:rPr lang="en-US" sz="2400" dirty="0">
                <a:sym typeface="Arial" charset="0"/>
              </a:rPr>
              <a:t>16 support personnel</a:t>
            </a:r>
          </a:p>
          <a:p>
            <a:pPr marL="257175" indent="-257175" algn="l">
              <a:lnSpc>
                <a:spcPct val="95000"/>
              </a:lnSpc>
              <a:spcBef>
                <a:spcPts val="500"/>
              </a:spcBef>
              <a:buFontTx/>
              <a:buChar char="•"/>
              <a:defRPr/>
            </a:pPr>
            <a:r>
              <a:rPr lang="en-US" sz="2400" dirty="0">
                <a:sym typeface="Arial" charset="0"/>
              </a:rPr>
              <a:t>2-3 summer students</a:t>
            </a:r>
          </a:p>
          <a:p>
            <a:pPr marL="257175" indent="-257175" algn="l">
              <a:lnSpc>
                <a:spcPct val="90000"/>
              </a:lnSpc>
              <a:spcBef>
                <a:spcPts val="600"/>
              </a:spcBef>
              <a:defRPr/>
            </a:pPr>
            <a:endParaRPr lang="en-US" sz="500" dirty="0">
              <a:sym typeface="Arial" charset="0"/>
            </a:endParaRPr>
          </a:p>
          <a:p>
            <a:pPr marL="257175" indent="-257175" algn="l">
              <a:lnSpc>
                <a:spcPct val="90000"/>
              </a:lnSpc>
              <a:spcBef>
                <a:spcPts val="1400"/>
              </a:spcBef>
              <a:buFontTx/>
              <a:buChar char="•"/>
              <a:defRPr/>
            </a:pPr>
            <a:r>
              <a:rPr lang="en-US" sz="2400" dirty="0">
                <a:sym typeface="Arial" charset="0"/>
              </a:rPr>
              <a:t>HRD scientists collaborates locally with scientists in other AOML divisions, </a:t>
            </a:r>
            <a:r>
              <a:rPr lang="en-US" sz="2400" b="1" dirty="0">
                <a:sym typeface="Arial Bold" charset="0"/>
              </a:rPr>
              <a:t>CIMAS</a:t>
            </a:r>
            <a:r>
              <a:rPr lang="en-US" sz="2400" dirty="0">
                <a:sym typeface="Arial Bold" charset="0"/>
              </a:rPr>
              <a:t>, </a:t>
            </a:r>
            <a:r>
              <a:rPr lang="en-US" sz="2400" b="1" dirty="0">
                <a:sym typeface="Arial Bold" charset="0"/>
              </a:rPr>
              <a:t>UM</a:t>
            </a:r>
            <a:r>
              <a:rPr lang="en-US" sz="2400" dirty="0">
                <a:sym typeface="Arial Bold" charset="0"/>
              </a:rPr>
              <a:t>/</a:t>
            </a:r>
            <a:r>
              <a:rPr lang="en-US" sz="2400" b="1" dirty="0">
                <a:sym typeface="Arial Bold" charset="0"/>
              </a:rPr>
              <a:t>RSMAS</a:t>
            </a:r>
            <a:r>
              <a:rPr lang="en-US" sz="2400" dirty="0">
                <a:sym typeface="Arial Bold" charset="0"/>
              </a:rPr>
              <a:t>, </a:t>
            </a:r>
            <a:r>
              <a:rPr lang="en-US" sz="2400" dirty="0">
                <a:sym typeface="Arial" charset="0"/>
              </a:rPr>
              <a:t>and</a:t>
            </a:r>
            <a:r>
              <a:rPr lang="en-US" sz="2400" dirty="0">
                <a:sym typeface="Arial Bold" charset="0"/>
              </a:rPr>
              <a:t> </a:t>
            </a:r>
            <a:r>
              <a:rPr lang="en-US" sz="2400" b="1" dirty="0">
                <a:sym typeface="Arial Bold" charset="0"/>
              </a:rPr>
              <a:t>FIU</a:t>
            </a:r>
          </a:p>
          <a:p>
            <a:pPr marL="257175" indent="-257175" algn="l">
              <a:lnSpc>
                <a:spcPct val="90000"/>
              </a:lnSpc>
              <a:spcBef>
                <a:spcPts val="1400"/>
              </a:spcBef>
              <a:buFontTx/>
              <a:buChar char="•"/>
              <a:defRPr/>
            </a:pPr>
            <a:r>
              <a:rPr lang="en-US" sz="2400" dirty="0">
                <a:sym typeface="Arial" charset="0"/>
              </a:rPr>
              <a:t>HRD coordinates its research with </a:t>
            </a:r>
            <a:r>
              <a:rPr lang="en-US" sz="2400" b="1" dirty="0">
                <a:sym typeface="Arial Bold" charset="0"/>
              </a:rPr>
              <a:t>OAR</a:t>
            </a:r>
            <a:r>
              <a:rPr lang="en-US" sz="2400" dirty="0">
                <a:sym typeface="Arial" charset="0"/>
              </a:rPr>
              <a:t> laboratories (</a:t>
            </a:r>
            <a:r>
              <a:rPr lang="en-US" sz="2400" b="1" dirty="0">
                <a:sym typeface="Arial Bold" charset="0"/>
              </a:rPr>
              <a:t>ESRL</a:t>
            </a:r>
            <a:r>
              <a:rPr lang="en-US" sz="2400" dirty="0">
                <a:sym typeface="Arial" charset="0"/>
              </a:rPr>
              <a:t>, </a:t>
            </a:r>
            <a:r>
              <a:rPr lang="en-US" sz="2400" b="1" dirty="0">
                <a:sym typeface="Arial Bold" charset="0"/>
              </a:rPr>
              <a:t>GFDL</a:t>
            </a:r>
            <a:r>
              <a:rPr lang="en-US" sz="2400" dirty="0">
                <a:sym typeface="Arial" charset="0"/>
              </a:rPr>
              <a:t>, </a:t>
            </a:r>
            <a:r>
              <a:rPr lang="en-US" sz="2400" b="1" dirty="0">
                <a:sym typeface="Arial Bold" charset="0"/>
              </a:rPr>
              <a:t>ARL</a:t>
            </a:r>
            <a:r>
              <a:rPr lang="en-US" sz="2400" dirty="0">
                <a:sym typeface="Arial" charset="0"/>
              </a:rPr>
              <a:t>, </a:t>
            </a:r>
            <a:r>
              <a:rPr lang="en-US" sz="2400" b="1" dirty="0">
                <a:sym typeface="Arial Bold" charset="0"/>
              </a:rPr>
              <a:t>NSSL</a:t>
            </a:r>
            <a:r>
              <a:rPr lang="en-US" sz="2400" dirty="0">
                <a:sym typeface="Arial" charset="0"/>
              </a:rPr>
              <a:t>), </a:t>
            </a:r>
            <a:r>
              <a:rPr lang="en-US" sz="2400" b="1" dirty="0">
                <a:sym typeface="Arial Bold" charset="0"/>
              </a:rPr>
              <a:t>AOC</a:t>
            </a:r>
            <a:r>
              <a:rPr lang="en-US" sz="2400" dirty="0">
                <a:sym typeface="Arial" charset="0"/>
              </a:rPr>
              <a:t>, </a:t>
            </a:r>
            <a:r>
              <a:rPr lang="en-US" sz="2400" b="1" dirty="0">
                <a:sym typeface="Arial Bold" charset="0"/>
              </a:rPr>
              <a:t>NESDIS</a:t>
            </a:r>
            <a:r>
              <a:rPr lang="en-US" sz="2400" dirty="0">
                <a:sym typeface="Arial" charset="0"/>
              </a:rPr>
              <a:t>, </a:t>
            </a:r>
            <a:r>
              <a:rPr lang="en-US" sz="2400" b="1" dirty="0">
                <a:sym typeface="Arial Bold" charset="0"/>
              </a:rPr>
              <a:t>NWS</a:t>
            </a:r>
            <a:r>
              <a:rPr lang="en-US" sz="2400" dirty="0">
                <a:sym typeface="Arial" charset="0"/>
              </a:rPr>
              <a:t> (</a:t>
            </a:r>
            <a:r>
              <a:rPr lang="en-US" sz="2400" b="1" dirty="0">
                <a:sym typeface="Arial Bold" charset="0"/>
              </a:rPr>
              <a:t>EMC</a:t>
            </a:r>
            <a:r>
              <a:rPr lang="en-US" sz="2400" dirty="0">
                <a:sym typeface="Arial Bold" charset="0"/>
              </a:rPr>
              <a:t>, </a:t>
            </a:r>
            <a:r>
              <a:rPr lang="en-US" sz="2400" b="1" dirty="0">
                <a:sym typeface="Arial Bold" charset="0"/>
              </a:rPr>
              <a:t>NHC</a:t>
            </a:r>
            <a:r>
              <a:rPr lang="en-US" sz="2400" dirty="0">
                <a:sym typeface="Arial Bold" charset="0"/>
              </a:rPr>
              <a:t>, &amp; </a:t>
            </a:r>
            <a:r>
              <a:rPr lang="en-US" sz="2400" b="1" dirty="0">
                <a:sym typeface="Arial Bold" charset="0"/>
              </a:rPr>
              <a:t>WFOs), </a:t>
            </a:r>
            <a:r>
              <a:rPr lang="en-US" sz="2400" dirty="0">
                <a:sym typeface="Arial Bold" charset="0"/>
              </a:rPr>
              <a:t>and </a:t>
            </a:r>
            <a:r>
              <a:rPr lang="en-US" sz="2400" dirty="0" err="1">
                <a:sym typeface="Arial Bold" charset="0"/>
              </a:rPr>
              <a:t>Testbeds</a:t>
            </a:r>
            <a:r>
              <a:rPr lang="en-US" sz="2400" dirty="0">
                <a:sym typeface="Arial Bold" charset="0"/>
              </a:rPr>
              <a:t> (</a:t>
            </a:r>
            <a:r>
              <a:rPr lang="en-US" sz="2400" b="1" dirty="0">
                <a:sym typeface="Arial Bold" charset="0"/>
              </a:rPr>
              <a:t>JHT</a:t>
            </a:r>
            <a:r>
              <a:rPr lang="en-US" sz="2400" dirty="0">
                <a:sym typeface="Arial Bold" charset="0"/>
              </a:rPr>
              <a:t>, </a:t>
            </a:r>
            <a:r>
              <a:rPr lang="en-US" sz="2400" b="1" dirty="0">
                <a:sym typeface="Arial Bold" charset="0"/>
              </a:rPr>
              <a:t>DTC</a:t>
            </a:r>
            <a:r>
              <a:rPr lang="en-US" sz="2400" dirty="0">
                <a:sym typeface="Arial Bold" charset="0"/>
              </a:rPr>
              <a:t>, </a:t>
            </a:r>
            <a:r>
              <a:rPr lang="en-US" sz="2400" b="1" dirty="0">
                <a:sym typeface="Arial Bold" charset="0"/>
              </a:rPr>
              <a:t>JCSDA</a:t>
            </a:r>
            <a:r>
              <a:rPr lang="en-US" sz="2400" dirty="0">
                <a:sym typeface="Arial Bold" charset="0"/>
              </a:rPr>
              <a:t>, &amp; </a:t>
            </a:r>
            <a:r>
              <a:rPr lang="en-US" sz="2400" b="1" dirty="0">
                <a:sym typeface="Arial Bold" charset="0"/>
              </a:rPr>
              <a:t>OSSE</a:t>
            </a:r>
            <a:r>
              <a:rPr lang="en-US" sz="2400" dirty="0">
                <a:sym typeface="Arial Bold" charset="0"/>
              </a:rPr>
              <a:t>)</a:t>
            </a:r>
            <a:r>
              <a:rPr lang="en-US" sz="2400" dirty="0">
                <a:sym typeface="Arial" charset="0"/>
              </a:rPr>
              <a:t>. </a:t>
            </a:r>
          </a:p>
          <a:p>
            <a:pPr marL="257175" indent="-257175" algn="l">
              <a:lnSpc>
                <a:spcPct val="90000"/>
              </a:lnSpc>
              <a:spcBef>
                <a:spcPts val="1400"/>
              </a:spcBef>
              <a:buFontTx/>
              <a:buChar char="•"/>
              <a:defRPr/>
            </a:pPr>
            <a:r>
              <a:rPr lang="en-US" sz="2400" b="1" dirty="0">
                <a:sym typeface="Arial" charset="0"/>
              </a:rPr>
              <a:t>Funded Priorities</a:t>
            </a:r>
            <a:r>
              <a:rPr lang="en-US" sz="2400" dirty="0">
                <a:sym typeface="Arial" charset="0"/>
              </a:rPr>
              <a:t>: NOAA Hurricane Forecast Improvement Project</a:t>
            </a:r>
            <a:r>
              <a:rPr lang="en-US" sz="2400" dirty="0">
                <a:sym typeface="Arial Bold" charset="0"/>
              </a:rPr>
              <a:t> (</a:t>
            </a:r>
            <a:r>
              <a:rPr lang="en-US" sz="2400" b="1" dirty="0">
                <a:sym typeface="Arial Bold" charset="0"/>
              </a:rPr>
              <a:t>HFIP</a:t>
            </a:r>
            <a:r>
              <a:rPr lang="en-US" sz="2400" dirty="0">
                <a:sym typeface="Arial Bold" charset="0"/>
              </a:rPr>
              <a:t>), Quantitative Observing System Assessment Project (</a:t>
            </a:r>
            <a:r>
              <a:rPr lang="en-US" sz="2400" b="1" dirty="0">
                <a:sym typeface="Arial Bold" charset="0"/>
              </a:rPr>
              <a:t>QOSAP</a:t>
            </a:r>
            <a:r>
              <a:rPr lang="en-US" sz="2400" dirty="0">
                <a:sym typeface="Arial Bold" charset="0"/>
              </a:rPr>
              <a:t>), &amp; Next Generation Global Prediction System (</a:t>
            </a:r>
            <a:r>
              <a:rPr lang="en-US" sz="2400" b="1" dirty="0">
                <a:sym typeface="Arial Bold" charset="0"/>
              </a:rPr>
              <a:t>NGGPS</a:t>
            </a:r>
            <a:r>
              <a:rPr lang="en-US" sz="2400" dirty="0">
                <a:sym typeface="Arial Bold" charset="0"/>
              </a:rPr>
              <a:t>)</a:t>
            </a:r>
            <a:r>
              <a:rPr lang="en-US" sz="2400" dirty="0">
                <a:sym typeface="Arial" charset="0"/>
              </a:rPr>
              <a:t>. </a:t>
            </a:r>
          </a:p>
          <a:p>
            <a:pPr algn="l">
              <a:lnSpc>
                <a:spcPct val="90000"/>
              </a:lnSpc>
              <a:spcBef>
                <a:spcPts val="1400"/>
              </a:spcBef>
              <a:defRPr/>
            </a:pPr>
            <a:r>
              <a:rPr lang="en-US" sz="2400" dirty="0">
                <a:sym typeface="Arial" charset="0"/>
              </a:rPr>
              <a:t> </a:t>
            </a:r>
            <a:endParaRPr lang="en-US" dirty="0"/>
          </a:p>
        </p:txBody>
      </p:sp>
      <p:pic>
        <p:nvPicPr>
          <p:cNvPr id="32" name="Picture 5" descr="hrd_p516112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71515" y="1486370"/>
            <a:ext cx="3466446" cy="16328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3" name="Picture 6" descr="1013681_10200512873969318_1964121295_n.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66333" y="1487734"/>
            <a:ext cx="1101349" cy="162987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908263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3" name="Picture 4" descr="HFIP"/>
          <p:cNvPicPr>
            <a:picLocks noChangeAspect="1" noChangeArrowheads="1"/>
          </p:cNvPicPr>
          <p:nvPr/>
        </p:nvPicPr>
        <p:blipFill>
          <a:blip r:embed="rId3"/>
          <a:srcRect/>
          <a:stretch>
            <a:fillRect/>
          </a:stretch>
        </p:blipFill>
        <p:spPr bwMode="auto">
          <a:xfrm>
            <a:off x="1401763" y="198438"/>
            <a:ext cx="7615237" cy="866775"/>
          </a:xfrm>
          <a:prstGeom prst="rect">
            <a:avLst/>
          </a:prstGeom>
          <a:noFill/>
          <a:ln w="9525">
            <a:noFill/>
            <a:miter lim="800000"/>
            <a:headEnd/>
            <a:tailEnd/>
          </a:ln>
        </p:spPr>
      </p:pic>
      <p:sp>
        <p:nvSpPr>
          <p:cNvPr id="14" name="Rectangle 10"/>
          <p:cNvSpPr>
            <a:spLocks noChangeArrowheads="1"/>
          </p:cNvSpPr>
          <p:nvPr/>
        </p:nvSpPr>
        <p:spPr bwMode="auto">
          <a:xfrm>
            <a:off x="0" y="3339629"/>
            <a:ext cx="1295400" cy="225779"/>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6" name="Rectangle 7"/>
          <p:cNvSpPr txBox="1">
            <a:spLocks/>
          </p:cNvSpPr>
          <p:nvPr/>
        </p:nvSpPr>
        <p:spPr>
          <a:xfrm>
            <a:off x="1386843" y="1107960"/>
            <a:ext cx="4389592" cy="2300689"/>
          </a:xfrm>
          <a:prstGeom prst="rect">
            <a:avLst/>
          </a:prstGeom>
        </p:spPr>
        <p:txBody>
          <a:bodyPr/>
          <a:lstStyle>
            <a:lvl1pPr marL="342900" indent="-342900" algn="l" rtl="0" fontAlgn="base">
              <a:spcBef>
                <a:spcPct val="20000"/>
              </a:spcBef>
              <a:spcAft>
                <a:spcPct val="0"/>
              </a:spcAft>
              <a:buChar char="•"/>
              <a:defRPr sz="3200">
                <a:solidFill>
                  <a:schemeClr val="tx1"/>
                </a:solidFill>
                <a:latin typeface="Calibri"/>
                <a:ea typeface="+mn-ea"/>
                <a:cs typeface="Calibri"/>
              </a:defRPr>
            </a:lvl1pPr>
            <a:lvl2pPr marL="742950" indent="-285750" algn="l" rtl="0" fontAlgn="base">
              <a:spcBef>
                <a:spcPct val="20000"/>
              </a:spcBef>
              <a:spcAft>
                <a:spcPct val="0"/>
              </a:spcAft>
              <a:buChar char="–"/>
              <a:defRPr sz="2800">
                <a:solidFill>
                  <a:schemeClr val="tx1"/>
                </a:solidFill>
                <a:latin typeface="Calibri"/>
                <a:ea typeface="+mn-ea"/>
                <a:cs typeface="Calibri"/>
              </a:defRPr>
            </a:lvl2pPr>
            <a:lvl3pPr marL="1143000" indent="-228600" algn="l" rtl="0" fontAlgn="base">
              <a:spcBef>
                <a:spcPct val="20000"/>
              </a:spcBef>
              <a:spcAft>
                <a:spcPct val="0"/>
              </a:spcAft>
              <a:buChar char="•"/>
              <a:defRPr sz="2400">
                <a:solidFill>
                  <a:schemeClr val="tx1"/>
                </a:solidFill>
                <a:latin typeface="Calibri"/>
                <a:ea typeface="+mn-ea"/>
                <a:cs typeface="Calibri"/>
              </a:defRPr>
            </a:lvl3pPr>
            <a:lvl4pPr marL="1600200" indent="-228600" algn="l" rtl="0" fontAlgn="base">
              <a:spcBef>
                <a:spcPct val="20000"/>
              </a:spcBef>
              <a:spcAft>
                <a:spcPct val="0"/>
              </a:spcAft>
              <a:buChar char="–"/>
              <a:defRPr sz="2000">
                <a:solidFill>
                  <a:schemeClr val="tx1"/>
                </a:solidFill>
                <a:latin typeface="Calibri"/>
                <a:ea typeface="+mn-ea"/>
                <a:cs typeface="Calibri"/>
              </a:defRPr>
            </a:lvl4pPr>
            <a:lvl5pPr marL="2057400" indent="-228600" algn="l" rtl="0" fontAlgn="base">
              <a:spcBef>
                <a:spcPct val="20000"/>
              </a:spcBef>
              <a:spcAft>
                <a:spcPct val="0"/>
              </a:spcAft>
              <a:buChar char="»"/>
              <a:defRPr sz="2000">
                <a:solidFill>
                  <a:schemeClr val="tx1"/>
                </a:solidFill>
                <a:latin typeface="Calibri"/>
                <a:ea typeface="+mn-ea"/>
                <a:cs typeface="Calibri"/>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spcBef>
                <a:spcPts val="0"/>
              </a:spcBef>
              <a:buNone/>
            </a:pPr>
            <a:r>
              <a:rPr lang="en-US" b="1" i="1" kern="0" dirty="0">
                <a:solidFill>
                  <a:srgbClr val="A10000"/>
                </a:solidFill>
                <a:cs typeface="Arial"/>
              </a:rPr>
              <a:t>Vision</a:t>
            </a:r>
            <a:endParaRPr lang="en-US" sz="2400" b="1" i="1" kern="0" dirty="0">
              <a:solidFill>
                <a:srgbClr val="A10000"/>
              </a:solidFill>
              <a:cs typeface="Arial"/>
            </a:endParaRPr>
          </a:p>
          <a:p>
            <a:pPr marL="342900" lvl="1" indent="-342900" eaLnBrk="1" hangingPunct="1">
              <a:spcBef>
                <a:spcPts val="0"/>
              </a:spcBef>
              <a:buClr>
                <a:srgbClr val="A10000"/>
              </a:buClr>
              <a:buFont typeface="Arial"/>
              <a:buChar char="•"/>
            </a:pPr>
            <a:r>
              <a:rPr lang="en-US" sz="2400" kern="0" dirty="0">
                <a:cs typeface="Arial"/>
              </a:rPr>
              <a:t>Organize hurricane community to dramatically improve numerical forecast guidance to NHC in 5-10 years</a:t>
            </a:r>
          </a:p>
        </p:txBody>
      </p:sp>
      <p:sp>
        <p:nvSpPr>
          <p:cNvPr id="2" name="TextBox 1"/>
          <p:cNvSpPr txBox="1"/>
          <p:nvPr/>
        </p:nvSpPr>
        <p:spPr>
          <a:xfrm>
            <a:off x="1401763" y="3368700"/>
            <a:ext cx="7766509" cy="3170099"/>
          </a:xfrm>
          <a:prstGeom prst="rect">
            <a:avLst/>
          </a:prstGeom>
          <a:noFill/>
        </p:spPr>
        <p:txBody>
          <a:bodyPr wrap="square" rtlCol="0">
            <a:spAutoFit/>
          </a:bodyPr>
          <a:lstStyle/>
          <a:p>
            <a:pPr eaLnBrk="1" hangingPunct="1">
              <a:spcBef>
                <a:spcPts val="0"/>
              </a:spcBef>
            </a:pPr>
            <a:r>
              <a:rPr lang="en-US" sz="3200" b="1" i="1" kern="0" dirty="0">
                <a:solidFill>
                  <a:srgbClr val="A50021"/>
                </a:solidFill>
                <a:ea typeface="Calibri" charset="0"/>
                <a:cs typeface="Arial"/>
              </a:rPr>
              <a:t>Goals</a:t>
            </a:r>
            <a:endParaRPr lang="en-US" b="1" i="1" kern="0" dirty="0">
              <a:solidFill>
                <a:srgbClr val="A50021"/>
              </a:solidFill>
              <a:ea typeface="Calibri" charset="0"/>
              <a:cs typeface="Arial"/>
            </a:endParaRPr>
          </a:p>
          <a:p>
            <a:pPr marL="342900" indent="-342900" eaLnBrk="1" hangingPunct="1">
              <a:spcBef>
                <a:spcPts val="0"/>
              </a:spcBef>
              <a:buFont typeface="Arial" charset="0"/>
              <a:buChar char="•"/>
            </a:pPr>
            <a:r>
              <a:rPr lang="en-US" kern="0" dirty="0">
                <a:solidFill>
                  <a:srgbClr val="A50021"/>
                </a:solidFill>
                <a:ea typeface="Calibri" charset="0"/>
                <a:cs typeface="Arial"/>
              </a:rPr>
              <a:t>Improve </a:t>
            </a:r>
            <a:r>
              <a:rPr lang="en-US" kern="0" dirty="0">
                <a:ea typeface="Calibri" charset="0"/>
                <a:cs typeface="Arial"/>
              </a:rPr>
              <a:t>forecast accuracy for track &amp; intensity by 20% in 5 years, 50% in 10 years</a:t>
            </a:r>
          </a:p>
          <a:p>
            <a:pPr marL="338138" indent="-338138" eaLnBrk="1" hangingPunct="1">
              <a:spcBef>
                <a:spcPts val="0"/>
              </a:spcBef>
              <a:buFont typeface="Arial"/>
              <a:buChar char="•"/>
            </a:pPr>
            <a:r>
              <a:rPr lang="en-US" kern="0" dirty="0">
                <a:solidFill>
                  <a:srgbClr val="A50021"/>
                </a:solidFill>
                <a:ea typeface="Calibri" charset="0"/>
                <a:cs typeface="Arial"/>
              </a:rPr>
              <a:t>Extend </a:t>
            </a:r>
            <a:r>
              <a:rPr lang="en-US" kern="0" dirty="0">
                <a:ea typeface="Calibri" charset="0"/>
                <a:cs typeface="Arial"/>
              </a:rPr>
              <a:t>forecast guidance to 7 days with skill comparable to current 5 day forecasts</a:t>
            </a:r>
          </a:p>
          <a:p>
            <a:pPr marL="338138" indent="-338138" eaLnBrk="1" hangingPunct="1">
              <a:spcBef>
                <a:spcPts val="0"/>
              </a:spcBef>
              <a:buFont typeface="Arial"/>
              <a:buChar char="•"/>
            </a:pPr>
            <a:r>
              <a:rPr lang="en-US" kern="0" dirty="0">
                <a:solidFill>
                  <a:srgbClr val="A50021"/>
                </a:solidFill>
                <a:ea typeface="Calibri" charset="0"/>
                <a:cs typeface="Arial"/>
              </a:rPr>
              <a:t>Increase </a:t>
            </a:r>
            <a:r>
              <a:rPr lang="en-US" kern="0" dirty="0">
                <a:ea typeface="Calibri" charset="0"/>
                <a:cs typeface="Arial"/>
              </a:rPr>
              <a:t>probability of predicting Rapid Intensity Change (RI/RW)</a:t>
            </a:r>
          </a:p>
          <a:p>
            <a:endParaRPr lang="en-US" dirty="0"/>
          </a:p>
        </p:txBody>
      </p:sp>
      <p:pic>
        <p:nvPicPr>
          <p:cNvPr id="7" name="Shape 438">
            <a:extLst>
              <a:ext uri="{FF2B5EF4-FFF2-40B4-BE49-F238E27FC236}">
                <a16:creationId xmlns:a16="http://schemas.microsoft.com/office/drawing/2014/main" id="{DF8AE044-FC25-B44A-9BD7-22D08FA64733}"/>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776435" y="1167626"/>
            <a:ext cx="3233318" cy="2500195"/>
          </a:xfrm>
          <a:prstGeom prst="rect">
            <a:avLst/>
          </a:prstGeom>
          <a:ln>
            <a:noFill/>
          </a:ln>
          <a:effectLst>
            <a:outerShdw blurRad="190500" algn="tl" rotWithShape="0">
              <a:srgbClr val="000000">
                <a:alpha val="70000"/>
              </a:srgb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641069F-692F-0E4D-B39A-9944DB7B2F65}"/>
              </a:ext>
            </a:extLst>
          </p:cNvPr>
          <p:cNvGrpSpPr/>
          <p:nvPr/>
        </p:nvGrpSpPr>
        <p:grpSpPr>
          <a:xfrm>
            <a:off x="1329981" y="1638613"/>
            <a:ext cx="5634322" cy="4590288"/>
            <a:chOff x="1329981" y="1646526"/>
            <a:chExt cx="5634322" cy="4590288"/>
          </a:xfrm>
        </p:grpSpPr>
        <p:pic>
          <p:nvPicPr>
            <p:cNvPr id="20" name="Shape 400">
              <a:extLst>
                <a:ext uri="{FF2B5EF4-FFF2-40B4-BE49-F238E27FC236}">
                  <a16:creationId xmlns:a16="http://schemas.microsoft.com/office/drawing/2014/main" id="{65DB2D06-64BC-2849-B275-4ED1C9AE6D42}"/>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329981" y="1646526"/>
              <a:ext cx="5340096" cy="4590288"/>
            </a:xfrm>
            <a:prstGeom prst="rect">
              <a:avLst/>
            </a:prstGeom>
            <a:noFill/>
            <a:ln>
              <a:noFill/>
            </a:ln>
          </p:spPr>
        </p:pic>
        <p:sp>
          <p:nvSpPr>
            <p:cNvPr id="21" name="Shape 401">
              <a:extLst>
                <a:ext uri="{FF2B5EF4-FFF2-40B4-BE49-F238E27FC236}">
                  <a16:creationId xmlns:a16="http://schemas.microsoft.com/office/drawing/2014/main" id="{AD965618-8F94-E649-85BF-D564D3D49B67}"/>
                </a:ext>
              </a:extLst>
            </p:cNvPr>
            <p:cNvSpPr txBox="1"/>
            <p:nvPr/>
          </p:nvSpPr>
          <p:spPr>
            <a:xfrm>
              <a:off x="4555592" y="2408180"/>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b="0" i="0" u="none" strike="noStrike" cap="none" dirty="0">
                  <a:solidFill>
                    <a:srgbClr val="994DBB"/>
                  </a:solidFill>
                  <a:latin typeface="+mn-lt"/>
                  <a:ea typeface="Calibri"/>
                  <a:cs typeface="Calibri"/>
                  <a:sym typeface="Calibri"/>
                </a:rPr>
                <a:t>1960-69</a:t>
              </a:r>
              <a:endParaRPr sz="1400" dirty="0">
                <a:solidFill>
                  <a:srgbClr val="994DBB"/>
                </a:solidFill>
                <a:latin typeface="+mn-lt"/>
                <a:ea typeface="Calibri"/>
                <a:cs typeface="Calibri"/>
                <a:sym typeface="Calibri"/>
              </a:endParaRPr>
            </a:p>
          </p:txBody>
        </p:sp>
        <p:sp>
          <p:nvSpPr>
            <p:cNvPr id="22" name="Shape 402">
              <a:extLst>
                <a:ext uri="{FF2B5EF4-FFF2-40B4-BE49-F238E27FC236}">
                  <a16:creationId xmlns:a16="http://schemas.microsoft.com/office/drawing/2014/main" id="{02CCC08F-6A25-9E44-8A43-6CC40EED3FAB}"/>
                </a:ext>
              </a:extLst>
            </p:cNvPr>
            <p:cNvSpPr txBox="1"/>
            <p:nvPr/>
          </p:nvSpPr>
          <p:spPr>
            <a:xfrm>
              <a:off x="4564548" y="2688013"/>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33CC"/>
                  </a:solidFill>
                  <a:latin typeface="+mn-lt"/>
                  <a:ea typeface="Calibri"/>
                  <a:cs typeface="Calibri"/>
                  <a:sym typeface="Calibri"/>
                </a:rPr>
                <a:t>1970-79</a:t>
              </a:r>
              <a:endParaRPr sz="1400">
                <a:solidFill>
                  <a:srgbClr val="0033CC"/>
                </a:solidFill>
                <a:latin typeface="+mn-lt"/>
                <a:ea typeface="Calibri"/>
                <a:cs typeface="Calibri"/>
                <a:sym typeface="Calibri"/>
              </a:endParaRPr>
            </a:p>
          </p:txBody>
        </p:sp>
        <p:sp>
          <p:nvSpPr>
            <p:cNvPr id="23" name="Shape 403">
              <a:extLst>
                <a:ext uri="{FF2B5EF4-FFF2-40B4-BE49-F238E27FC236}">
                  <a16:creationId xmlns:a16="http://schemas.microsoft.com/office/drawing/2014/main" id="{D5C09753-054D-374E-8B8B-A5EF0A289FDB}"/>
                </a:ext>
              </a:extLst>
            </p:cNvPr>
            <p:cNvSpPr txBox="1"/>
            <p:nvPr/>
          </p:nvSpPr>
          <p:spPr>
            <a:xfrm>
              <a:off x="4557982" y="2967845"/>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8000"/>
                  </a:solidFill>
                  <a:latin typeface="+mn-lt"/>
                  <a:ea typeface="Calibri"/>
                  <a:cs typeface="Calibri"/>
                  <a:sym typeface="Calibri"/>
                </a:rPr>
                <a:t>1980-89</a:t>
              </a:r>
              <a:endParaRPr sz="1400" dirty="0">
                <a:solidFill>
                  <a:srgbClr val="008000"/>
                </a:solidFill>
                <a:latin typeface="+mn-lt"/>
                <a:ea typeface="Calibri"/>
                <a:cs typeface="Calibri"/>
                <a:sym typeface="Calibri"/>
              </a:endParaRPr>
            </a:p>
          </p:txBody>
        </p:sp>
        <p:sp>
          <p:nvSpPr>
            <p:cNvPr id="24" name="Shape 404">
              <a:extLst>
                <a:ext uri="{FF2B5EF4-FFF2-40B4-BE49-F238E27FC236}">
                  <a16:creationId xmlns:a16="http://schemas.microsoft.com/office/drawing/2014/main" id="{1C496993-2914-5F4A-A6E6-437C3B9726F9}"/>
                </a:ext>
              </a:extLst>
            </p:cNvPr>
            <p:cNvSpPr txBox="1"/>
            <p:nvPr/>
          </p:nvSpPr>
          <p:spPr>
            <a:xfrm>
              <a:off x="4577437" y="3846927"/>
              <a:ext cx="1069454"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FF9933"/>
                  </a:solidFill>
                  <a:latin typeface="+mn-lt"/>
                  <a:ea typeface="Calibri"/>
                  <a:cs typeface="Calibri"/>
                  <a:sym typeface="Calibri"/>
                </a:rPr>
                <a:t>1990-99</a:t>
              </a:r>
              <a:endParaRPr sz="1400" dirty="0">
                <a:solidFill>
                  <a:srgbClr val="FF9933"/>
                </a:solidFill>
                <a:latin typeface="+mn-lt"/>
                <a:ea typeface="Calibri"/>
                <a:cs typeface="Calibri"/>
                <a:sym typeface="Calibri"/>
              </a:endParaRPr>
            </a:p>
          </p:txBody>
        </p:sp>
        <p:sp>
          <p:nvSpPr>
            <p:cNvPr id="25" name="Shape 405">
              <a:extLst>
                <a:ext uri="{FF2B5EF4-FFF2-40B4-BE49-F238E27FC236}">
                  <a16:creationId xmlns:a16="http://schemas.microsoft.com/office/drawing/2014/main" id="{CCCE12AB-3705-C647-B734-99E2D74A4777}"/>
                </a:ext>
              </a:extLst>
            </p:cNvPr>
            <p:cNvSpPr txBox="1"/>
            <p:nvPr/>
          </p:nvSpPr>
          <p:spPr>
            <a:xfrm>
              <a:off x="5849037" y="4730580"/>
              <a:ext cx="1038769" cy="5332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0000"/>
                  </a:solidFill>
                  <a:latin typeface="+mn-lt"/>
                  <a:ea typeface="Calibri"/>
                  <a:cs typeface="Calibri"/>
                  <a:sym typeface="Calibri"/>
                </a:rPr>
                <a:t>2017</a:t>
              </a:r>
              <a:endParaRPr sz="1800" dirty="0">
                <a:latin typeface="+mn-lt"/>
              </a:endParaRPr>
            </a:p>
            <a:p>
              <a:pPr marL="0" marR="0" lvl="0" indent="0" algn="l" rtl="0">
                <a:spcBef>
                  <a:spcPts val="0"/>
                </a:spcBef>
                <a:spcAft>
                  <a:spcPts val="0"/>
                </a:spcAft>
                <a:buNone/>
              </a:pPr>
              <a:r>
                <a:rPr lang="en-US" sz="1050" dirty="0">
                  <a:solidFill>
                    <a:srgbClr val="000000"/>
                  </a:solidFill>
                  <a:latin typeface="+mn-lt"/>
                  <a:ea typeface="Calibri"/>
                  <a:cs typeface="Calibri"/>
                  <a:sym typeface="Calibri"/>
                </a:rPr>
                <a:t>Preliminary</a:t>
              </a:r>
              <a:endParaRPr sz="1050" dirty="0">
                <a:solidFill>
                  <a:srgbClr val="000000"/>
                </a:solidFill>
                <a:latin typeface="+mn-lt"/>
                <a:ea typeface="Calibri"/>
                <a:cs typeface="Calibri"/>
                <a:sym typeface="Calibri"/>
              </a:endParaRPr>
            </a:p>
          </p:txBody>
        </p:sp>
        <p:sp>
          <p:nvSpPr>
            <p:cNvPr id="26" name="Shape 406">
              <a:extLst>
                <a:ext uri="{FF2B5EF4-FFF2-40B4-BE49-F238E27FC236}">
                  <a16:creationId xmlns:a16="http://schemas.microsoft.com/office/drawing/2014/main" id="{FBB6B509-8EA9-4C45-A7C3-D705D2527C8D}"/>
                </a:ext>
              </a:extLst>
            </p:cNvPr>
            <p:cNvSpPr txBox="1"/>
            <p:nvPr/>
          </p:nvSpPr>
          <p:spPr>
            <a:xfrm>
              <a:off x="5849037" y="3468926"/>
              <a:ext cx="1107017"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E60000"/>
                  </a:solidFill>
                  <a:latin typeface="+mn-lt"/>
                  <a:ea typeface="Calibri"/>
                  <a:cs typeface="Calibri"/>
                  <a:sym typeface="Calibri"/>
                </a:rPr>
                <a:t>2000-09</a:t>
              </a:r>
              <a:endParaRPr sz="1400" dirty="0">
                <a:solidFill>
                  <a:srgbClr val="E60000"/>
                </a:solidFill>
                <a:latin typeface="+mn-lt"/>
                <a:ea typeface="Calibri"/>
                <a:cs typeface="Calibri"/>
                <a:sym typeface="Calibri"/>
              </a:endParaRPr>
            </a:p>
          </p:txBody>
        </p:sp>
        <p:sp>
          <p:nvSpPr>
            <p:cNvPr id="27" name="Shape 407">
              <a:extLst>
                <a:ext uri="{FF2B5EF4-FFF2-40B4-BE49-F238E27FC236}">
                  <a16:creationId xmlns:a16="http://schemas.microsoft.com/office/drawing/2014/main" id="{2D553DC1-8C87-EB43-9F39-D99FB608F171}"/>
                </a:ext>
              </a:extLst>
            </p:cNvPr>
            <p:cNvSpPr txBox="1"/>
            <p:nvPr/>
          </p:nvSpPr>
          <p:spPr>
            <a:xfrm>
              <a:off x="1843774" y="4707466"/>
              <a:ext cx="912462"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FFFF00"/>
                  </a:solidFill>
                  <a:highlight>
                    <a:srgbClr val="B7B7B7"/>
                  </a:highlight>
                  <a:latin typeface="+mn-lt"/>
                  <a:ea typeface="Calibri"/>
                  <a:cs typeface="Calibri"/>
                  <a:sym typeface="Calibri"/>
                </a:rPr>
                <a:t>1954-59</a:t>
              </a:r>
              <a:endParaRPr sz="1400" dirty="0">
                <a:solidFill>
                  <a:srgbClr val="FFFF00"/>
                </a:solidFill>
                <a:highlight>
                  <a:srgbClr val="B7B7B7"/>
                </a:highlight>
                <a:latin typeface="+mn-lt"/>
                <a:ea typeface="Calibri"/>
                <a:cs typeface="Calibri"/>
                <a:sym typeface="Calibri"/>
              </a:endParaRPr>
            </a:p>
          </p:txBody>
        </p:sp>
        <p:sp>
          <p:nvSpPr>
            <p:cNvPr id="28" name="Shape 409">
              <a:extLst>
                <a:ext uri="{FF2B5EF4-FFF2-40B4-BE49-F238E27FC236}">
                  <a16:creationId xmlns:a16="http://schemas.microsoft.com/office/drawing/2014/main" id="{2ED6C9D5-CEE4-7B42-8878-11C784CBAE36}"/>
                </a:ext>
              </a:extLst>
            </p:cNvPr>
            <p:cNvSpPr txBox="1"/>
            <p:nvPr/>
          </p:nvSpPr>
          <p:spPr>
            <a:xfrm>
              <a:off x="5857286" y="3974973"/>
              <a:ext cx="1107017" cy="35547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D60093"/>
                  </a:solidFill>
                  <a:latin typeface="+mn-lt"/>
                  <a:ea typeface="Calibri"/>
                  <a:cs typeface="Calibri"/>
                  <a:sym typeface="Calibri"/>
                </a:rPr>
                <a:t>2010-16</a:t>
              </a:r>
              <a:endParaRPr sz="1400" dirty="0">
                <a:solidFill>
                  <a:srgbClr val="D60093"/>
                </a:solidFill>
                <a:latin typeface="+mn-lt"/>
                <a:ea typeface="Calibri"/>
                <a:cs typeface="Calibri"/>
                <a:sym typeface="Calibri"/>
              </a:endParaRPr>
            </a:p>
          </p:txBody>
        </p:sp>
      </p:grpSp>
      <p:sp>
        <p:nvSpPr>
          <p:cNvPr id="29697" name="Title 1"/>
          <p:cNvSpPr>
            <a:spLocks noGrp="1"/>
          </p:cNvSpPr>
          <p:nvPr>
            <p:ph type="title"/>
          </p:nvPr>
        </p:nvSpPr>
        <p:spPr>
          <a:xfrm>
            <a:off x="1329981" y="-12101"/>
            <a:ext cx="7696200" cy="1084443"/>
          </a:xfrm>
        </p:spPr>
        <p:txBody>
          <a:bodyPr/>
          <a:lstStyle/>
          <a:p>
            <a:pPr algn="l" eaLnBrk="1" hangingPunct="1"/>
            <a:r>
              <a:rPr lang="en-US" b="1" dirty="0">
                <a:latin typeface="Calibri" charset="0"/>
                <a:ea typeface="Calibri" charset="0"/>
                <a:cs typeface="Calibri" charset="0"/>
              </a:rPr>
              <a:t>Current State of the Art</a:t>
            </a:r>
          </a:p>
        </p:txBody>
      </p:sp>
      <p:sp>
        <p:nvSpPr>
          <p:cNvPr id="29698" name="Content Placeholder 17"/>
          <p:cNvSpPr>
            <a:spLocks noGrp="1"/>
          </p:cNvSpPr>
          <p:nvPr>
            <p:ph sz="half" idx="2"/>
          </p:nvPr>
        </p:nvSpPr>
        <p:spPr>
          <a:xfrm>
            <a:off x="6612941" y="1541824"/>
            <a:ext cx="2413240" cy="4800167"/>
          </a:xfrm>
        </p:spPr>
        <p:txBody>
          <a:bodyPr/>
          <a:lstStyle/>
          <a:p>
            <a:pPr marL="342900" lvl="1" indent="-342900">
              <a:spcBef>
                <a:spcPts val="600"/>
              </a:spcBef>
              <a:buClrTx/>
              <a:buFont typeface="Arial"/>
              <a:buChar char="•"/>
            </a:pPr>
            <a:r>
              <a:rPr lang="en-US" sz="2200" dirty="0">
                <a:cs typeface="Arial"/>
              </a:rPr>
              <a:t>Since HFIP began in 2008, forecast error has decreased by 20-25% for 1-5 day forecasts.</a:t>
            </a:r>
          </a:p>
          <a:p>
            <a:pPr marL="342900" lvl="1" indent="-342900">
              <a:spcBef>
                <a:spcPts val="600"/>
              </a:spcBef>
              <a:buClrTx/>
              <a:buFont typeface="Arial"/>
              <a:buChar char="•"/>
            </a:pPr>
            <a:r>
              <a:rPr lang="en-US" sz="2200" dirty="0">
                <a:cs typeface="Arial"/>
              </a:rPr>
              <a:t>NOAA upgraded HWRF model resolution; now 2 km</a:t>
            </a:r>
          </a:p>
          <a:p>
            <a:pPr marL="342900" lvl="1" indent="-342900">
              <a:spcBef>
                <a:spcPts val="600"/>
              </a:spcBef>
              <a:buClrTx/>
              <a:buFont typeface="Arial"/>
              <a:buChar char="•"/>
            </a:pPr>
            <a:r>
              <a:rPr lang="en-US" sz="2200" dirty="0">
                <a:cs typeface="Arial"/>
              </a:rPr>
              <a:t>Remarkable improvements in HWRF since HFIP</a:t>
            </a:r>
            <a:endParaRPr lang="en-US" sz="2200" dirty="0">
              <a:solidFill>
                <a:srgbClr val="FF3300"/>
              </a:solidFill>
              <a:cs typeface="Arial"/>
            </a:endParaRPr>
          </a:p>
        </p:txBody>
      </p:sp>
      <p:sp>
        <p:nvSpPr>
          <p:cNvPr id="29699" name="TextBox 5"/>
          <p:cNvSpPr txBox="1">
            <a:spLocks noChangeArrowheads="1"/>
          </p:cNvSpPr>
          <p:nvPr/>
        </p:nvSpPr>
        <p:spPr bwMode="auto">
          <a:xfrm>
            <a:off x="1843774" y="1141714"/>
            <a:ext cx="4491596"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sto MT" charset="0"/>
                <a:ea typeface="ＭＳ Ｐゴシック" charset="0"/>
                <a:cs typeface="ＭＳ Ｐゴシック" charset="0"/>
              </a:defRPr>
            </a:lvl1pPr>
            <a:lvl2pPr marL="742950" indent="-285750" eaLnBrk="0" hangingPunct="0">
              <a:defRPr sz="2400">
                <a:solidFill>
                  <a:schemeClr val="tx1"/>
                </a:solidFill>
                <a:latin typeface="Calisto MT" charset="0"/>
                <a:ea typeface="ＭＳ Ｐゴシック" charset="0"/>
              </a:defRPr>
            </a:lvl2pPr>
            <a:lvl3pPr marL="1143000" indent="-228600" eaLnBrk="0" hangingPunct="0">
              <a:defRPr sz="2400">
                <a:solidFill>
                  <a:schemeClr val="tx1"/>
                </a:solidFill>
                <a:latin typeface="Calisto MT" charset="0"/>
                <a:ea typeface="ＭＳ Ｐゴシック" charset="0"/>
              </a:defRPr>
            </a:lvl3pPr>
            <a:lvl4pPr marL="1600200" indent="-228600" eaLnBrk="0" hangingPunct="0">
              <a:defRPr sz="2400">
                <a:solidFill>
                  <a:schemeClr val="tx1"/>
                </a:solidFill>
                <a:latin typeface="Calisto MT" charset="0"/>
                <a:ea typeface="ＭＳ Ｐゴシック" charset="0"/>
              </a:defRPr>
            </a:lvl4pPr>
            <a:lvl5pPr marL="2057400" indent="-228600" eaLnBrk="0" hangingPunct="0">
              <a:defRPr sz="2400">
                <a:solidFill>
                  <a:schemeClr val="tx1"/>
                </a:solidFill>
                <a:latin typeface="Calisto MT" charset="0"/>
                <a:ea typeface="ＭＳ Ｐゴシック" charset="0"/>
              </a:defRPr>
            </a:lvl5pPr>
            <a:lvl6pPr marL="2514600" indent="-228600" eaLnBrk="0" fontAlgn="base" hangingPunct="0">
              <a:spcBef>
                <a:spcPct val="0"/>
              </a:spcBef>
              <a:spcAft>
                <a:spcPct val="0"/>
              </a:spcAft>
              <a:defRPr sz="2400">
                <a:solidFill>
                  <a:schemeClr val="tx1"/>
                </a:solidFill>
                <a:latin typeface="Calisto MT" charset="0"/>
                <a:ea typeface="ＭＳ Ｐゴシック" charset="0"/>
              </a:defRPr>
            </a:lvl6pPr>
            <a:lvl7pPr marL="2971800" indent="-228600" eaLnBrk="0" fontAlgn="base" hangingPunct="0">
              <a:spcBef>
                <a:spcPct val="0"/>
              </a:spcBef>
              <a:spcAft>
                <a:spcPct val="0"/>
              </a:spcAft>
              <a:defRPr sz="2400">
                <a:solidFill>
                  <a:schemeClr val="tx1"/>
                </a:solidFill>
                <a:latin typeface="Calisto MT" charset="0"/>
                <a:ea typeface="ＭＳ Ｐゴシック" charset="0"/>
              </a:defRPr>
            </a:lvl7pPr>
            <a:lvl8pPr marL="3429000" indent="-228600" eaLnBrk="0" fontAlgn="base" hangingPunct="0">
              <a:spcBef>
                <a:spcPct val="0"/>
              </a:spcBef>
              <a:spcAft>
                <a:spcPct val="0"/>
              </a:spcAft>
              <a:defRPr sz="2400">
                <a:solidFill>
                  <a:schemeClr val="tx1"/>
                </a:solidFill>
                <a:latin typeface="Calisto MT" charset="0"/>
                <a:ea typeface="ＭＳ Ｐゴシック" charset="0"/>
              </a:defRPr>
            </a:lvl8pPr>
            <a:lvl9pPr marL="3886200" indent="-228600" eaLnBrk="0" fontAlgn="base" hangingPunct="0">
              <a:spcBef>
                <a:spcPct val="0"/>
              </a:spcBef>
              <a:spcAft>
                <a:spcPct val="0"/>
              </a:spcAft>
              <a:defRPr sz="2400">
                <a:solidFill>
                  <a:schemeClr val="tx1"/>
                </a:solidFill>
                <a:latin typeface="Calisto MT" charset="0"/>
                <a:ea typeface="ＭＳ Ｐゴシック" charset="0"/>
              </a:defRPr>
            </a:lvl9pPr>
          </a:lstStyle>
          <a:p>
            <a:pPr algn="ctr" eaLnBrk="1" hangingPunct="1"/>
            <a:r>
              <a:rPr lang="en-US" sz="2000" b="1" dirty="0">
                <a:latin typeface="Arial"/>
                <a:cs typeface="Arial"/>
              </a:rPr>
              <a:t>Operational Forecast Performance</a:t>
            </a:r>
          </a:p>
        </p:txBody>
      </p:sp>
      <p:sp>
        <p:nvSpPr>
          <p:cNvPr id="10"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grpSp>
        <p:nvGrpSpPr>
          <p:cNvPr id="3" name="Group 2">
            <a:extLst>
              <a:ext uri="{FF2B5EF4-FFF2-40B4-BE49-F238E27FC236}">
                <a16:creationId xmlns:a16="http://schemas.microsoft.com/office/drawing/2014/main" id="{FEB8FBAF-58FC-4F4B-AF98-569DE7035B5C}"/>
              </a:ext>
            </a:extLst>
          </p:cNvPr>
          <p:cNvGrpSpPr/>
          <p:nvPr/>
        </p:nvGrpSpPr>
        <p:grpSpPr>
          <a:xfrm>
            <a:off x="1315350" y="1646526"/>
            <a:ext cx="5544543" cy="4593340"/>
            <a:chOff x="1315350" y="1646526"/>
            <a:chExt cx="5544543" cy="4593340"/>
          </a:xfrm>
        </p:grpSpPr>
        <p:pic>
          <p:nvPicPr>
            <p:cNvPr id="11" name="Shape 416">
              <a:extLst>
                <a:ext uri="{FF2B5EF4-FFF2-40B4-BE49-F238E27FC236}">
                  <a16:creationId xmlns:a16="http://schemas.microsoft.com/office/drawing/2014/main" id="{4234E2FC-F999-6B44-8DA1-2CD3B55BBD93}"/>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315350" y="1646526"/>
              <a:ext cx="5341589" cy="4593340"/>
            </a:xfrm>
            <a:prstGeom prst="rect">
              <a:avLst/>
            </a:prstGeom>
            <a:noFill/>
            <a:ln>
              <a:noFill/>
            </a:ln>
          </p:spPr>
        </p:pic>
        <p:sp>
          <p:nvSpPr>
            <p:cNvPr id="12" name="Shape 418">
              <a:extLst>
                <a:ext uri="{FF2B5EF4-FFF2-40B4-BE49-F238E27FC236}">
                  <a16:creationId xmlns:a16="http://schemas.microsoft.com/office/drawing/2014/main" id="{BA1EE24B-79F6-E74E-A2CB-FD94341C36E2}"/>
                </a:ext>
              </a:extLst>
            </p:cNvPr>
            <p:cNvSpPr txBox="1"/>
            <p:nvPr/>
          </p:nvSpPr>
          <p:spPr>
            <a:xfrm>
              <a:off x="3593394" y="2950214"/>
              <a:ext cx="1968316" cy="29614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33CC"/>
                  </a:solidFill>
                  <a:latin typeface="+mn-lt"/>
                  <a:ea typeface="Calibri"/>
                  <a:cs typeface="Calibri"/>
                  <a:sym typeface="Calibri"/>
                </a:rPr>
                <a:t>1970-79, </a:t>
              </a:r>
              <a:r>
                <a:rPr lang="en-US" sz="1400" dirty="0">
                  <a:solidFill>
                    <a:srgbClr val="008000"/>
                  </a:solidFill>
                  <a:latin typeface="+mn-lt"/>
                  <a:ea typeface="Calibri"/>
                  <a:cs typeface="Calibri"/>
                  <a:sym typeface="Calibri"/>
                </a:rPr>
                <a:t>80-89,</a:t>
              </a:r>
              <a:r>
                <a:rPr lang="en-US" sz="1400" dirty="0">
                  <a:solidFill>
                    <a:srgbClr val="0033CC"/>
                  </a:solidFill>
                  <a:latin typeface="+mn-lt"/>
                  <a:ea typeface="Calibri"/>
                  <a:cs typeface="Calibri"/>
                  <a:sym typeface="Calibri"/>
                </a:rPr>
                <a:t> </a:t>
              </a:r>
              <a:r>
                <a:rPr lang="en-US" sz="1400" dirty="0">
                  <a:solidFill>
                    <a:srgbClr val="FF9933"/>
                  </a:solidFill>
                  <a:latin typeface="+mn-lt"/>
                  <a:ea typeface="Calibri"/>
                  <a:cs typeface="Calibri"/>
                  <a:sym typeface="Calibri"/>
                </a:rPr>
                <a:t>90-99</a:t>
              </a:r>
              <a:endParaRPr sz="1400" dirty="0">
                <a:solidFill>
                  <a:srgbClr val="FF9933"/>
                </a:solidFill>
                <a:latin typeface="+mn-lt"/>
                <a:ea typeface="Calibri"/>
                <a:cs typeface="Calibri"/>
                <a:sym typeface="Calibri"/>
              </a:endParaRPr>
            </a:p>
          </p:txBody>
        </p:sp>
        <p:sp>
          <p:nvSpPr>
            <p:cNvPr id="13" name="Shape 419">
              <a:extLst>
                <a:ext uri="{FF2B5EF4-FFF2-40B4-BE49-F238E27FC236}">
                  <a16:creationId xmlns:a16="http://schemas.microsoft.com/office/drawing/2014/main" id="{F778C23F-E51F-7849-A311-1A3AB1B51DB3}"/>
                </a:ext>
              </a:extLst>
            </p:cNvPr>
            <p:cNvSpPr txBox="1"/>
            <p:nvPr/>
          </p:nvSpPr>
          <p:spPr>
            <a:xfrm>
              <a:off x="5810848" y="3933757"/>
              <a:ext cx="1049045" cy="49310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000000"/>
                  </a:solidFill>
                  <a:latin typeface="+mn-lt"/>
                  <a:ea typeface="Calibri"/>
                  <a:cs typeface="Calibri"/>
                  <a:sym typeface="Calibri"/>
                </a:rPr>
                <a:t>2017</a:t>
              </a:r>
              <a:endParaRPr sz="1800" dirty="0">
                <a:latin typeface="+mn-lt"/>
              </a:endParaRPr>
            </a:p>
            <a:p>
              <a:pPr marL="0" marR="0" lvl="0" indent="0" algn="l" rtl="0">
                <a:spcBef>
                  <a:spcPts val="0"/>
                </a:spcBef>
                <a:spcAft>
                  <a:spcPts val="0"/>
                </a:spcAft>
                <a:buNone/>
              </a:pPr>
              <a:r>
                <a:rPr lang="en-US" sz="1050" dirty="0">
                  <a:solidFill>
                    <a:srgbClr val="000000"/>
                  </a:solidFill>
                  <a:latin typeface="+mn-lt"/>
                  <a:ea typeface="Calibri"/>
                  <a:cs typeface="Calibri"/>
                  <a:sym typeface="Calibri"/>
                </a:rPr>
                <a:t>Preliminary</a:t>
              </a:r>
              <a:endParaRPr sz="1050" dirty="0">
                <a:solidFill>
                  <a:srgbClr val="000000"/>
                </a:solidFill>
                <a:latin typeface="+mn-lt"/>
                <a:ea typeface="Calibri"/>
                <a:cs typeface="Calibri"/>
                <a:sym typeface="Calibri"/>
              </a:endParaRPr>
            </a:p>
          </p:txBody>
        </p:sp>
        <p:sp>
          <p:nvSpPr>
            <p:cNvPr id="17" name="Shape 420">
              <a:extLst>
                <a:ext uri="{FF2B5EF4-FFF2-40B4-BE49-F238E27FC236}">
                  <a16:creationId xmlns:a16="http://schemas.microsoft.com/office/drawing/2014/main" id="{BB9C15E5-4B9D-D049-8F6D-84A8484A16BB}"/>
                </a:ext>
              </a:extLst>
            </p:cNvPr>
            <p:cNvSpPr txBox="1"/>
            <p:nvPr/>
          </p:nvSpPr>
          <p:spPr>
            <a:xfrm>
              <a:off x="5810848" y="2866303"/>
              <a:ext cx="1043603" cy="32884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E60000"/>
                  </a:solidFill>
                  <a:latin typeface="+mn-lt"/>
                  <a:ea typeface="Calibri"/>
                  <a:cs typeface="Calibri"/>
                  <a:sym typeface="Calibri"/>
                </a:rPr>
                <a:t>2000-09</a:t>
              </a:r>
              <a:endParaRPr sz="1400" dirty="0">
                <a:solidFill>
                  <a:srgbClr val="E60000"/>
                </a:solidFill>
                <a:latin typeface="+mn-lt"/>
                <a:ea typeface="Calibri"/>
                <a:cs typeface="Calibri"/>
                <a:sym typeface="Calibri"/>
              </a:endParaRPr>
            </a:p>
          </p:txBody>
        </p:sp>
        <p:sp>
          <p:nvSpPr>
            <p:cNvPr id="18" name="Shape 423">
              <a:extLst>
                <a:ext uri="{FF2B5EF4-FFF2-40B4-BE49-F238E27FC236}">
                  <a16:creationId xmlns:a16="http://schemas.microsoft.com/office/drawing/2014/main" id="{DA112348-9248-2E44-9D4B-D28B49ACB8C1}"/>
                </a:ext>
              </a:extLst>
            </p:cNvPr>
            <p:cNvSpPr txBox="1"/>
            <p:nvPr/>
          </p:nvSpPr>
          <p:spPr>
            <a:xfrm>
              <a:off x="5810848" y="3518080"/>
              <a:ext cx="846092" cy="32884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dirty="0">
                  <a:solidFill>
                    <a:srgbClr val="D60093"/>
                  </a:solidFill>
                  <a:latin typeface="+mn-lt"/>
                  <a:ea typeface="Calibri"/>
                  <a:cs typeface="Calibri"/>
                  <a:sym typeface="Calibri"/>
                </a:rPr>
                <a:t>2010-16</a:t>
              </a:r>
              <a:endParaRPr sz="1400" dirty="0">
                <a:solidFill>
                  <a:srgbClr val="D60093"/>
                </a:solidFill>
                <a:latin typeface="+mn-lt"/>
                <a:ea typeface="Calibri"/>
                <a:cs typeface="Calibri"/>
                <a:sym typeface="Calibri"/>
              </a:endParaRPr>
            </a:p>
          </p:txBody>
        </p:sp>
      </p:grpSp>
      <p:sp>
        <p:nvSpPr>
          <p:cNvPr id="19" name="Shape 421">
            <a:extLst>
              <a:ext uri="{FF2B5EF4-FFF2-40B4-BE49-F238E27FC236}">
                <a16:creationId xmlns:a16="http://schemas.microsoft.com/office/drawing/2014/main" id="{9AD51BE6-FD7C-BC49-9322-FFA3D3280DF6}"/>
              </a:ext>
            </a:extLst>
          </p:cNvPr>
          <p:cNvSpPr txBox="1"/>
          <p:nvPr/>
        </p:nvSpPr>
        <p:spPr>
          <a:xfrm>
            <a:off x="1830774" y="2039085"/>
            <a:ext cx="2597295" cy="80642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600" dirty="0">
                <a:solidFill>
                  <a:srgbClr val="000000"/>
                </a:solidFill>
                <a:latin typeface="+mn-lt"/>
                <a:ea typeface="Arial"/>
                <a:cs typeface="Arial"/>
                <a:sym typeface="Arial"/>
              </a:rPr>
              <a:t>1954: 24 hour forecasts began</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1961: 48 hour forecasts began</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1964: 72 hour forecasts began</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1967: 12 hour forecasts began</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1970: Verification scheme changed</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1988: 36 hour forecasts began</a:t>
            </a:r>
            <a:endParaRPr dirty="0">
              <a:latin typeface="+mn-lt"/>
            </a:endParaRPr>
          </a:p>
          <a:p>
            <a:pPr marL="0" marR="0" lvl="0" indent="0" algn="l" rtl="0">
              <a:spcBef>
                <a:spcPts val="0"/>
              </a:spcBef>
              <a:spcAft>
                <a:spcPts val="0"/>
              </a:spcAft>
              <a:buNone/>
            </a:pPr>
            <a:r>
              <a:rPr lang="en-US" sz="600" dirty="0">
                <a:solidFill>
                  <a:srgbClr val="000000"/>
                </a:solidFill>
                <a:latin typeface="+mn-lt"/>
                <a:ea typeface="Arial"/>
                <a:cs typeface="Arial"/>
                <a:sym typeface="Arial"/>
              </a:rPr>
              <a:t>2001: 96 and 120 hour forecasts began (became public in 2003)</a:t>
            </a:r>
            <a:endParaRPr sz="600" dirty="0">
              <a:solidFill>
                <a:srgbClr val="000000"/>
              </a:solidFill>
              <a:latin typeface="+mn-lt"/>
              <a:ea typeface="Arial"/>
              <a:cs typeface="Arial"/>
              <a:sym typeface="Arial"/>
            </a:endParaRPr>
          </a:p>
        </p:txBody>
      </p:sp>
    </p:spTree>
    <p:extLst>
      <p:ext uri="{BB962C8B-B14F-4D97-AF65-F5344CB8AC3E}">
        <p14:creationId xmlns:p14="http://schemas.microsoft.com/office/powerpoint/2010/main" val="207622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9698">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9698">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69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bldLvl="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F1CCEC-FD26-804A-A2D0-21470E595F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74185" y="4331536"/>
            <a:ext cx="1304057" cy="1004124"/>
          </a:xfrm>
          <a:prstGeom prst="rect">
            <a:avLst/>
          </a:prstGeom>
        </p:spPr>
      </p:pic>
      <p:pic>
        <p:nvPicPr>
          <p:cNvPr id="20" name="Picture 19">
            <a:extLst>
              <a:ext uri="{FF2B5EF4-FFF2-40B4-BE49-F238E27FC236}">
                <a16:creationId xmlns:a16="http://schemas.microsoft.com/office/drawing/2014/main" id="{DE03EF50-504D-444A-92F6-1E135A357D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91823" y="2063455"/>
            <a:ext cx="1686419" cy="1500191"/>
          </a:xfrm>
          <a:prstGeom prst="rect">
            <a:avLst/>
          </a:prstGeom>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32322" y="1131155"/>
            <a:ext cx="1645920" cy="1048792"/>
          </a:xfrm>
          <a:prstGeom prst="rect">
            <a:avLst/>
          </a:prstGeom>
        </p:spPr>
      </p:pic>
      <p:pic>
        <p:nvPicPr>
          <p:cNvPr id="77832" name="Picture 4" descr="HFIP"/>
          <p:cNvPicPr>
            <a:picLocks noChangeAspect="1" noChangeArrowheads="1"/>
          </p:cNvPicPr>
          <p:nvPr/>
        </p:nvPicPr>
        <p:blipFill>
          <a:blip r:embed="rId6"/>
          <a:srcRect/>
          <a:stretch>
            <a:fillRect/>
          </a:stretch>
        </p:blipFill>
        <p:spPr bwMode="auto">
          <a:xfrm>
            <a:off x="1341941" y="18972"/>
            <a:ext cx="7615237" cy="866775"/>
          </a:xfrm>
          <a:prstGeom prst="rect">
            <a:avLst/>
          </a:prstGeom>
          <a:noFill/>
          <a:ln w="9525">
            <a:noFill/>
            <a:miter lim="800000"/>
            <a:headEnd/>
            <a:tailEnd/>
          </a:ln>
        </p:spPr>
      </p:pic>
      <p:sp>
        <p:nvSpPr>
          <p:cNvPr id="8" name="Rectangle 5"/>
          <p:cNvSpPr txBox="1">
            <a:spLocks/>
          </p:cNvSpPr>
          <p:nvPr/>
        </p:nvSpPr>
        <p:spPr bwMode="auto">
          <a:xfrm>
            <a:off x="1349276" y="1529975"/>
            <a:ext cx="5848431" cy="49915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38138" indent="-338138" eaLnBrk="1" hangingPunct="1">
              <a:spcBef>
                <a:spcPts val="300"/>
              </a:spcBef>
              <a:buSzPct val="110000"/>
              <a:buFont typeface="Arial"/>
              <a:buChar char="•"/>
              <a:defRPr/>
            </a:pPr>
            <a:r>
              <a:rPr kumimoji="0" lang="en-US" sz="3000" b="0" i="0" u="none" strike="noStrike" kern="0" cap="none" spc="0" normalizeH="0" baseline="0" noProof="0" dirty="0">
                <a:ln>
                  <a:noFill/>
                </a:ln>
                <a:solidFill>
                  <a:schemeClr val="tx1"/>
                </a:solidFill>
                <a:effectLst/>
                <a:uLnTx/>
                <a:uFillTx/>
                <a:latin typeface="Calibri"/>
                <a:ea typeface="Calibri" charset="0"/>
                <a:cs typeface="Calibri"/>
              </a:rPr>
              <a:t>Science</a:t>
            </a:r>
          </a:p>
          <a:p>
            <a:pPr marL="458788" lvl="2" indent="-341313" eaLnBrk="1" hangingPunct="1">
              <a:spcBef>
                <a:spcPts val="300"/>
              </a:spcBef>
              <a:buClr>
                <a:schemeClr val="accent2"/>
              </a:buClr>
              <a:buFont typeface="Arial" charset="0"/>
              <a:buChar char="•"/>
              <a:defRPr/>
            </a:pP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Improved understanding from combination of observations &amp; models</a:t>
            </a:r>
          </a:p>
          <a:p>
            <a:pPr marL="458788" lvl="2" indent="-341313" eaLnBrk="1" hangingPunct="1">
              <a:spcBef>
                <a:spcPts val="300"/>
              </a:spcBef>
              <a:buClr>
                <a:schemeClr val="accent2"/>
              </a:buClr>
              <a:buFont typeface="Arial" charset="0"/>
              <a:buChar char="•"/>
              <a:defRPr/>
            </a:pP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High resolution coupled models – especially rapid intensity change</a:t>
            </a:r>
          </a:p>
          <a:p>
            <a:pPr marL="458788" lvl="2" indent="-341313" eaLnBrk="1" hangingPunct="1">
              <a:spcBef>
                <a:spcPts val="300"/>
              </a:spcBef>
              <a:buClr>
                <a:schemeClr val="accent2"/>
              </a:buClr>
              <a:buFont typeface="Arial" charset="0"/>
              <a:buChar char="•"/>
              <a:defRPr/>
            </a:pPr>
            <a:r>
              <a:rPr lang="en-US" sz="1900" kern="0" dirty="0">
                <a:latin typeface="Calibri"/>
                <a:ea typeface="Calibri" charset="0"/>
                <a:cs typeface="Calibri"/>
              </a:rPr>
              <a:t>Research</a:t>
            </a: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 to understand, reduce &amp; communicate uncertainty</a:t>
            </a:r>
          </a:p>
          <a:p>
            <a:pPr marL="338138" marR="0" lvl="0" indent="-338138" algn="l" defTabSz="914400" rtl="0" eaLnBrk="1" fontAlgn="base" latinLnBrk="0" hangingPunct="1">
              <a:spcBef>
                <a:spcPts val="300"/>
              </a:spcBef>
              <a:spcAft>
                <a:spcPct val="0"/>
              </a:spcAft>
              <a:buClrTx/>
              <a:buSzPct val="110000"/>
              <a:buFont typeface="Arial"/>
              <a:buChar char="•"/>
              <a:tabLst/>
              <a:defRPr/>
            </a:pPr>
            <a:r>
              <a:rPr kumimoji="0" lang="en-US" sz="3000" b="0" i="0" u="none" strike="noStrike" kern="0" cap="none" spc="0" normalizeH="0" baseline="0" noProof="0" dirty="0">
                <a:ln>
                  <a:noFill/>
                </a:ln>
                <a:solidFill>
                  <a:schemeClr val="tx1"/>
                </a:solidFill>
                <a:effectLst/>
                <a:uLnTx/>
                <a:uFillTx/>
                <a:latin typeface="Calibri"/>
                <a:ea typeface="Calibri" charset="0"/>
                <a:cs typeface="Calibri"/>
              </a:rPr>
              <a:t>Information Technology</a:t>
            </a:r>
          </a:p>
          <a:p>
            <a:pPr marL="463550" marR="0" lvl="1" indent="-341313" algn="l" defTabSz="914400" rtl="0" eaLnBrk="1" fontAlgn="base" latinLnBrk="0" hangingPunct="1">
              <a:spcBef>
                <a:spcPts val="300"/>
              </a:spcBef>
              <a:spcAft>
                <a:spcPct val="0"/>
              </a:spcAft>
              <a:buClr>
                <a:schemeClr val="accent2"/>
              </a:buClr>
              <a:buSzTx/>
              <a:buFont typeface="Arial" charset="0"/>
              <a:buChar char="•"/>
              <a:tabLst/>
              <a:defRPr/>
            </a:pP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Increased computing power</a:t>
            </a:r>
          </a:p>
          <a:p>
            <a:pPr marL="463550" marR="0" lvl="1" indent="-341313" algn="l" defTabSz="914400" rtl="0" eaLnBrk="1" fontAlgn="base" latinLnBrk="0" hangingPunct="1">
              <a:spcBef>
                <a:spcPts val="300"/>
              </a:spcBef>
              <a:spcAft>
                <a:spcPct val="0"/>
              </a:spcAft>
              <a:buClr>
                <a:schemeClr val="accent2"/>
              </a:buClr>
              <a:buSzTx/>
              <a:buFont typeface="Arial" charset="0"/>
              <a:buChar char="•"/>
              <a:tabLst/>
              <a:defRPr/>
            </a:pP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IT infrastructure for inter-agency data exchange</a:t>
            </a:r>
          </a:p>
          <a:p>
            <a:pPr marL="338138" marR="0" lvl="0" indent="-338138" algn="l" defTabSz="914400" rtl="0" eaLnBrk="1" fontAlgn="base" latinLnBrk="0" hangingPunct="1">
              <a:spcBef>
                <a:spcPts val="300"/>
              </a:spcBef>
              <a:spcAft>
                <a:spcPct val="0"/>
              </a:spcAft>
              <a:buClrTx/>
              <a:buSzPct val="110000"/>
              <a:buFont typeface="Arial"/>
              <a:buChar char="•"/>
              <a:tabLst/>
              <a:defRPr/>
            </a:pPr>
            <a:r>
              <a:rPr kumimoji="0" lang="en-US" sz="3000" b="0" i="0" u="none" strike="noStrike" kern="0" cap="none" spc="0" normalizeH="0" baseline="0" noProof="0" dirty="0">
                <a:ln>
                  <a:noFill/>
                </a:ln>
                <a:solidFill>
                  <a:schemeClr val="tx1"/>
                </a:solidFill>
                <a:effectLst/>
                <a:uLnTx/>
                <a:uFillTx/>
                <a:latin typeface="Calibri"/>
                <a:ea typeface="Calibri" charset="0"/>
                <a:cs typeface="Calibri"/>
              </a:rPr>
              <a:t>Observing Strategy</a:t>
            </a:r>
          </a:p>
          <a:p>
            <a:pPr marL="455613" marR="0" lvl="0" indent="-342900" algn="l" defTabSz="914400" rtl="0" eaLnBrk="0" fontAlgn="base" latinLnBrk="0" hangingPunct="0">
              <a:spcBef>
                <a:spcPts val="300"/>
              </a:spcBef>
              <a:spcAft>
                <a:spcPct val="0"/>
              </a:spcAft>
              <a:buClrTx/>
              <a:buSzTx/>
              <a:buFontTx/>
              <a:buChar char="•"/>
              <a:tabLst/>
              <a:defRPr/>
            </a:pPr>
            <a:r>
              <a:rPr kumimoji="0" lang="en-US" sz="1900" b="0" i="0" u="none" strike="noStrike" kern="0" cap="none" spc="0" normalizeH="0" baseline="0" noProof="0" dirty="0">
                <a:ln>
                  <a:noFill/>
                </a:ln>
                <a:solidFill>
                  <a:schemeClr val="tx1"/>
                </a:solidFill>
                <a:effectLst/>
                <a:uLnTx/>
                <a:uFillTx/>
                <a:latin typeface="Calibri"/>
                <a:ea typeface="Calibri" charset="0"/>
                <a:cs typeface="Calibri"/>
              </a:rPr>
              <a:t>Improved use of existing and planned systems</a:t>
            </a:r>
          </a:p>
          <a:p>
            <a:pPr marL="338138" lvl="0" indent="-338138" eaLnBrk="1" hangingPunct="1">
              <a:spcBef>
                <a:spcPts val="300"/>
              </a:spcBef>
              <a:buSzPct val="110000"/>
              <a:buFont typeface="Arial"/>
              <a:buChar char="•"/>
            </a:pPr>
            <a:r>
              <a:rPr lang="en-US" sz="3000" kern="0" dirty="0">
                <a:latin typeface="Calibri"/>
                <a:ea typeface="Calibri" charset="0"/>
                <a:cs typeface="Calibri"/>
              </a:rPr>
              <a:t>Improved Forecaster Products</a:t>
            </a:r>
            <a:endParaRPr kumimoji="0" lang="en-US" sz="3000" b="0" i="0" u="none" strike="noStrike" kern="0" cap="none" spc="0" normalizeH="0" baseline="0" noProof="0" dirty="0">
              <a:ln>
                <a:noFill/>
              </a:ln>
              <a:solidFill>
                <a:schemeClr val="tx1"/>
              </a:solidFill>
              <a:effectLst/>
              <a:uLnTx/>
              <a:uFillTx/>
              <a:latin typeface="Calibri"/>
              <a:ea typeface="Calibri" charset="0"/>
              <a:cs typeface="Calibri"/>
            </a:endParaRPr>
          </a:p>
        </p:txBody>
      </p:sp>
      <p:sp>
        <p:nvSpPr>
          <p:cNvPr id="11" name="Title 4"/>
          <p:cNvSpPr txBox="1">
            <a:spLocks/>
          </p:cNvSpPr>
          <p:nvPr/>
        </p:nvSpPr>
        <p:spPr bwMode="auto">
          <a:xfrm>
            <a:off x="1309594" y="877290"/>
            <a:ext cx="6294009" cy="86781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3600" b="1" i="0" u="none" strike="noStrike" kern="0" cap="none" spc="0" normalizeH="0" baseline="0" noProof="0" dirty="0">
                <a:ln>
                  <a:noFill/>
                </a:ln>
                <a:effectLst/>
                <a:uLnTx/>
                <a:uFillTx/>
                <a:latin typeface="Calibri"/>
                <a:ea typeface="Calibri" charset="0"/>
                <a:cs typeface="Calibri"/>
              </a:rPr>
              <a:t>How to get there?</a:t>
            </a:r>
          </a:p>
        </p:txBody>
      </p:sp>
      <p:sp>
        <p:nvSpPr>
          <p:cNvPr id="12" name="Rectangle 19"/>
          <p:cNvSpPr>
            <a:spLocks noChangeArrowheads="1"/>
          </p:cNvSpPr>
          <p:nvPr/>
        </p:nvSpPr>
        <p:spPr bwMode="auto">
          <a:xfrm>
            <a:off x="0" y="3338673"/>
            <a:ext cx="1295400" cy="228600"/>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21" name="AutoShape 9"/>
          <p:cNvSpPr>
            <a:spLocks/>
          </p:cNvSpPr>
          <p:nvPr/>
        </p:nvSpPr>
        <p:spPr bwMode="auto">
          <a:xfrm>
            <a:off x="7152680" y="2022600"/>
            <a:ext cx="1580521" cy="192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outerShdw blurRad="50800" dist="38100" dir="2700000" algn="ctr" rotWithShape="0">
              <a:srgbClr val="000000">
                <a:alpha val="42999"/>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lstStyle/>
          <a:p>
            <a:pPr algn="ctr">
              <a:spcBef>
                <a:spcPts val="700"/>
              </a:spcBef>
              <a:defRPr/>
            </a:pPr>
            <a:r>
              <a:rPr lang="en-US" sz="900" b="1" dirty="0">
                <a:solidFill>
                  <a:schemeClr val="bg1"/>
                </a:solidFill>
                <a:effectLst>
                  <a:outerShdw blurRad="38100" dist="38100" dir="2700000" algn="tl">
                    <a:srgbClr val="DDDDDD"/>
                  </a:outerShdw>
                </a:effectLst>
                <a:latin typeface="Arial Bold" charset="0"/>
                <a:cs typeface="Arial Bold" charset="0"/>
                <a:sym typeface="Arial Bold" charset="0"/>
              </a:rPr>
              <a:t>2017 HFIP Annual Workshop</a:t>
            </a:r>
            <a:endParaRPr lang="en-US" sz="1400" b="1" dirty="0">
              <a:solidFill>
                <a:schemeClr val="bg1"/>
              </a:solidFill>
              <a:cs typeface="Arial" charset="0"/>
            </a:endParaRPr>
          </a:p>
        </p:txBody>
      </p:sp>
      <p:sp>
        <p:nvSpPr>
          <p:cNvPr id="18"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pic>
        <p:nvPicPr>
          <p:cNvPr id="19" name="Shape 438">
            <a:extLst>
              <a:ext uri="{FF2B5EF4-FFF2-40B4-BE49-F238E27FC236}">
                <a16:creationId xmlns:a16="http://schemas.microsoft.com/office/drawing/2014/main" id="{183F8283-F6EE-494F-97A7-CA0B7A973D51}"/>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7071707" y="5335660"/>
            <a:ext cx="1706535" cy="1240705"/>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contourClr>
              <a:srgbClr val="FFFFFF"/>
            </a:contourClr>
          </a:sp3d>
        </p:spPr>
      </p:pic>
      <p:pic>
        <p:nvPicPr>
          <p:cNvPr id="6" name="Picture 5">
            <a:extLst>
              <a:ext uri="{FF2B5EF4-FFF2-40B4-BE49-F238E27FC236}">
                <a16:creationId xmlns:a16="http://schemas.microsoft.com/office/drawing/2014/main" id="{D229158E-AFC7-2042-A596-9CD09ABDE23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132027" y="4964074"/>
            <a:ext cx="936790" cy="355859"/>
          </a:xfrm>
          <a:prstGeom prst="rect">
            <a:avLst/>
          </a:prstGeom>
        </p:spPr>
      </p:pic>
      <p:pic>
        <p:nvPicPr>
          <p:cNvPr id="28" name="Shape 287" descr="32 bit system">
            <a:extLst>
              <a:ext uri="{FF2B5EF4-FFF2-40B4-BE49-F238E27FC236}">
                <a16:creationId xmlns:a16="http://schemas.microsoft.com/office/drawing/2014/main" id="{0690D624-5BB7-AE4A-9EC5-CAB48F5568C2}"/>
              </a:ext>
            </a:extLst>
          </p:cNvPr>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7132322" y="3379600"/>
            <a:ext cx="1645920" cy="1019954"/>
          </a:xfrm>
          <a:prstGeom prst="rect">
            <a:avLst/>
          </a:prstGeom>
          <a:noFill/>
          <a:ln>
            <a:noFill/>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191399" y="6532891"/>
            <a:ext cx="1607556" cy="276999"/>
          </a:xfrm>
          <a:prstGeom prst="rect">
            <a:avLst/>
          </a:prstGeom>
          <a:noFill/>
        </p:spPr>
        <p:txBody>
          <a:bodyPr wrap="none">
            <a:spAutoFit/>
          </a:bodyPr>
          <a:lstStyle/>
          <a:p>
            <a:pPr>
              <a:defRPr/>
            </a:pPr>
            <a:r>
              <a:rPr lang="en-US" sz="1200" dirty="0">
                <a:solidFill>
                  <a:srgbClr val="000000"/>
                </a:solidFill>
                <a:latin typeface="Calibri"/>
                <a:ea typeface="MS PGothic" pitchFamily="34" charset="-128"/>
                <a:cs typeface="+mn-cs"/>
              </a:rPr>
              <a:t>Gall et al., BAMS, 2013</a:t>
            </a:r>
          </a:p>
        </p:txBody>
      </p:sp>
      <p:pic>
        <p:nvPicPr>
          <p:cNvPr id="9" name="Picture 1" descr="Screen Shot 2013-07-13 at 3.11.34 P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7093184" y="4392185"/>
            <a:ext cx="1902119" cy="22062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7172974" y="6532891"/>
            <a:ext cx="1786323" cy="276999"/>
          </a:xfrm>
          <a:prstGeom prst="rect">
            <a:avLst/>
          </a:prstGeom>
          <a:noFill/>
        </p:spPr>
        <p:txBody>
          <a:bodyPr wrap="none">
            <a:spAutoFit/>
          </a:bodyPr>
          <a:lstStyle/>
          <a:p>
            <a:pPr>
              <a:defRPr/>
            </a:pPr>
            <a:r>
              <a:rPr lang="en-US" sz="1200" dirty="0">
                <a:solidFill>
                  <a:srgbClr val="000000"/>
                </a:solidFill>
                <a:latin typeface="Calibri"/>
                <a:ea typeface="MS PGothic" pitchFamily="34" charset="-128"/>
                <a:cs typeface="+mn-cs"/>
              </a:rPr>
              <a:t>Rogers et al., BAMS, 2013</a:t>
            </a:r>
          </a:p>
        </p:txBody>
      </p:sp>
      <p:pic>
        <p:nvPicPr>
          <p:cNvPr id="12" name="Picture 11" descr="screen-shot-2013-04-12-at-10-21-47-am.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auto">
          <a:xfrm>
            <a:off x="5092801" y="4392185"/>
            <a:ext cx="1934540" cy="211422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Rectangle 19"/>
          <p:cNvSpPr>
            <a:spLocks noChangeArrowheads="1"/>
          </p:cNvSpPr>
          <p:nvPr/>
        </p:nvSpPr>
        <p:spPr bwMode="auto">
          <a:xfrm>
            <a:off x="0" y="3338673"/>
            <a:ext cx="1295400" cy="228600"/>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sp>
        <p:nvSpPr>
          <p:cNvPr id="37894" name="Rectangle 6"/>
          <p:cNvSpPr>
            <a:spLocks noChangeArrowheads="1"/>
          </p:cNvSpPr>
          <p:nvPr/>
        </p:nvSpPr>
        <p:spPr bwMode="auto">
          <a:xfrm>
            <a:off x="1393337" y="6532891"/>
            <a:ext cx="3503908" cy="276999"/>
          </a:xfrm>
          <a:prstGeom prst="rect">
            <a:avLst/>
          </a:prstGeom>
          <a:noFill/>
          <a:ln w="9525">
            <a:noFill/>
            <a:miter lim="800000"/>
            <a:headEnd/>
            <a:tailEnd/>
          </a:ln>
        </p:spPr>
        <p:txBody>
          <a:bodyPr wrap="none">
            <a:prstTxWarp prst="textNoShape">
              <a:avLst/>
            </a:prstTxWarp>
            <a:spAutoFit/>
          </a:bodyPr>
          <a:lstStyle/>
          <a:p>
            <a:r>
              <a:rPr lang="en-US" sz="1200" u="sng" dirty="0">
                <a:solidFill>
                  <a:srgbClr val="1F00FF"/>
                </a:solidFill>
                <a:latin typeface="Calibri"/>
                <a:cs typeface="Calibri"/>
                <a:hlinkClick r:id="rId5"/>
              </a:rPr>
              <a:t>http://</a:t>
            </a:r>
            <a:r>
              <a:rPr lang="en-US" sz="1200" u="sng" dirty="0" err="1">
                <a:solidFill>
                  <a:srgbClr val="1F00FF"/>
                </a:solidFill>
                <a:latin typeface="Calibri"/>
                <a:cs typeface="Calibri"/>
                <a:hlinkClick r:id="rId5"/>
              </a:rPr>
              <a:t>www.aoml.noaa.gov</a:t>
            </a:r>
            <a:r>
              <a:rPr lang="en-US" sz="1200" u="sng" dirty="0">
                <a:solidFill>
                  <a:srgbClr val="1F00FF"/>
                </a:solidFill>
                <a:latin typeface="Calibri"/>
                <a:cs typeface="Calibri"/>
                <a:hlinkClick r:id="rId5"/>
              </a:rPr>
              <a:t>/</a:t>
            </a:r>
            <a:r>
              <a:rPr lang="en-US" sz="1200" u="sng" dirty="0" err="1">
                <a:solidFill>
                  <a:srgbClr val="1F00FF"/>
                </a:solidFill>
                <a:latin typeface="Calibri"/>
                <a:cs typeface="Calibri"/>
                <a:hlinkClick r:id="rId5"/>
              </a:rPr>
              <a:t>hrd</a:t>
            </a:r>
            <a:r>
              <a:rPr lang="en-US" sz="1200" u="sng" dirty="0">
                <a:solidFill>
                  <a:srgbClr val="1F00FF"/>
                </a:solidFill>
                <a:latin typeface="Calibri"/>
                <a:cs typeface="Calibri"/>
                <a:hlinkClick r:id="rId5"/>
              </a:rPr>
              <a:t>/HFP2017/</a:t>
            </a:r>
            <a:r>
              <a:rPr lang="en-US" sz="1200" u="sng" dirty="0" err="1">
                <a:solidFill>
                  <a:srgbClr val="1F00FF"/>
                </a:solidFill>
                <a:latin typeface="Calibri"/>
                <a:cs typeface="Calibri"/>
                <a:hlinkClick r:id="rId5"/>
              </a:rPr>
              <a:t>index.html</a:t>
            </a:r>
            <a:endParaRPr lang="en-US" sz="1200" u="sng" dirty="0">
              <a:solidFill>
                <a:srgbClr val="1F00FF"/>
              </a:solidFill>
              <a:latin typeface="Calibri"/>
              <a:cs typeface="Calibri"/>
            </a:endParaRPr>
          </a:p>
        </p:txBody>
      </p:sp>
      <p:sp>
        <p:nvSpPr>
          <p:cNvPr id="37891" name="Rectangle 3"/>
          <p:cNvSpPr>
            <a:spLocks noGrp="1" noChangeArrowheads="1"/>
          </p:cNvSpPr>
          <p:nvPr>
            <p:ph type="body" idx="1"/>
          </p:nvPr>
        </p:nvSpPr>
        <p:spPr>
          <a:xfrm>
            <a:off x="1393337" y="77812"/>
            <a:ext cx="7417377" cy="4739699"/>
          </a:xfrm>
        </p:spPr>
        <p:txBody>
          <a:bodyPr/>
          <a:lstStyle/>
          <a:p>
            <a:pPr marL="282575" indent="-282575">
              <a:lnSpc>
                <a:spcPct val="90000"/>
              </a:lnSpc>
              <a:buFontTx/>
              <a:buNone/>
            </a:pPr>
            <a:r>
              <a:rPr lang="en-US" sz="4400" b="1" dirty="0">
                <a:effectLst>
                  <a:outerShdw blurRad="38100" dist="38100" dir="2700000" algn="tl">
                    <a:srgbClr val="DDDDDD"/>
                  </a:outerShdw>
                </a:effectLst>
              </a:rPr>
              <a:t>HOW?:</a:t>
            </a:r>
          </a:p>
          <a:p>
            <a:pPr marL="282575" indent="-282575">
              <a:lnSpc>
                <a:spcPct val="90000"/>
              </a:lnSpc>
              <a:buFontTx/>
              <a:buNone/>
            </a:pPr>
            <a:r>
              <a:rPr lang="en-US" sz="2800" b="1" dirty="0">
                <a:solidFill>
                  <a:srgbClr val="A21010"/>
                </a:solidFill>
                <a:effectLst>
                  <a:outerShdw blurRad="38100" dist="38100" dir="2700000" algn="tl">
                    <a:srgbClr val="DDDDDD"/>
                  </a:outerShdw>
                </a:effectLst>
              </a:rPr>
              <a:t>NOAA Intensity Forecast Experiment (</a:t>
            </a:r>
            <a:r>
              <a:rPr lang="en-US" sz="2800" b="1" dirty="0">
                <a:effectLst>
                  <a:outerShdw blurRad="38100" dist="38100" dir="2700000" algn="tl">
                    <a:srgbClr val="DDDDDD"/>
                  </a:outerShdw>
                </a:effectLst>
                <a:hlinkClick r:id="rId6"/>
              </a:rPr>
              <a:t>IFEX</a:t>
            </a:r>
            <a:r>
              <a:rPr lang="en-US" sz="2800" b="1" dirty="0">
                <a:solidFill>
                  <a:srgbClr val="A21010"/>
                </a:solidFill>
                <a:effectLst>
                  <a:outerShdw blurRad="38100" dist="38100" dir="2700000" algn="tl">
                    <a:srgbClr val="DDDDDD"/>
                  </a:outerShdw>
                </a:effectLst>
              </a:rPr>
              <a:t>)</a:t>
            </a:r>
            <a:endParaRPr lang="en-US" sz="2800" b="1" dirty="0">
              <a:effectLst>
                <a:outerShdw blurRad="38100" dist="38100" dir="2700000" algn="tl">
                  <a:srgbClr val="DDDDDD"/>
                </a:outerShdw>
              </a:effectLst>
            </a:endParaRPr>
          </a:p>
          <a:p>
            <a:pPr marL="282575" indent="-282575">
              <a:lnSpc>
                <a:spcPts val="2600"/>
              </a:lnSpc>
              <a:spcBef>
                <a:spcPct val="50000"/>
              </a:spcBef>
              <a:spcAft>
                <a:spcPts val="600"/>
              </a:spcAft>
              <a:buFontTx/>
              <a:buNone/>
            </a:pPr>
            <a:r>
              <a:rPr lang="en-US" sz="2400" dirty="0"/>
              <a:t>Partnership to improve TC intensity/ structure forecasts</a:t>
            </a:r>
          </a:p>
          <a:p>
            <a:pPr marL="622300" fontAlgn="auto">
              <a:spcBef>
                <a:spcPts val="300"/>
              </a:spcBef>
              <a:spcAft>
                <a:spcPts val="0"/>
              </a:spcAft>
              <a:buSzPct val="100000"/>
              <a:defRPr/>
            </a:pPr>
            <a:r>
              <a:rPr lang="en-US" sz="2400" dirty="0">
                <a:latin typeface="Calibri" pitchFamily="34" charset="0"/>
                <a:ea typeface="MS PGothic" pitchFamily="34" charset="-128"/>
              </a:rPr>
              <a:t>Collect observations over TC life cycle for model initialization and evaluation</a:t>
            </a:r>
          </a:p>
          <a:p>
            <a:pPr marL="622300" fontAlgn="auto">
              <a:spcBef>
                <a:spcPts val="300"/>
              </a:spcBef>
              <a:spcAft>
                <a:spcPts val="0"/>
              </a:spcAft>
              <a:buSzPct val="100000"/>
              <a:defRPr/>
            </a:pPr>
            <a:r>
              <a:rPr lang="en-US" sz="2400" dirty="0">
                <a:latin typeface="Calibri" pitchFamily="34" charset="0"/>
                <a:ea typeface="MS PGothic" pitchFamily="34" charset="-128"/>
              </a:rPr>
              <a:t>Develop measurement technologies to provide improved real-time monitoring of TC intensity, structure, and environment</a:t>
            </a:r>
          </a:p>
          <a:p>
            <a:pPr marL="622300" fontAlgn="auto">
              <a:spcBef>
                <a:spcPts val="300"/>
              </a:spcBef>
              <a:spcAft>
                <a:spcPts val="0"/>
              </a:spcAft>
              <a:buSzPct val="100000"/>
              <a:defRPr/>
            </a:pPr>
            <a:r>
              <a:rPr lang="en-US" sz="2400" dirty="0">
                <a:latin typeface="Calibri" pitchFamily="34" charset="0"/>
                <a:ea typeface="MS PGothic" pitchFamily="34" charset="-128"/>
              </a:rPr>
              <a:t>Improve understanding of physical processes </a:t>
            </a:r>
            <a:r>
              <a:rPr lang="en-US" sz="2400" dirty="0">
                <a:solidFill>
                  <a:srgbClr val="000000"/>
                </a:solidFill>
                <a:latin typeface="Calibri" pitchFamily="34" charset="0"/>
                <a:ea typeface="MS PGothic" pitchFamily="34" charset="-128"/>
              </a:rPr>
              <a:t>important in intensity change</a:t>
            </a:r>
          </a:p>
        </p:txBody>
      </p:sp>
      <p:sp>
        <p:nvSpPr>
          <p:cNvPr id="11" name="Line 14"/>
          <p:cNvSpPr>
            <a:spLocks noChangeShapeType="1"/>
          </p:cNvSpPr>
          <p:nvPr/>
        </p:nvSpPr>
        <p:spPr bwMode="auto">
          <a:xfrm>
            <a:off x="1457325" y="76874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pic>
        <p:nvPicPr>
          <p:cNvPr id="4" name="Picture 3">
            <a:extLst>
              <a:ext uri="{FF2B5EF4-FFF2-40B4-BE49-F238E27FC236}">
                <a16:creationId xmlns:a16="http://schemas.microsoft.com/office/drawing/2014/main" id="{85383496-3BAB-7341-9EF5-C413965A68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489467" y="4392185"/>
            <a:ext cx="1632204" cy="211226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a:xfrm>
            <a:off x="1295400" y="228600"/>
            <a:ext cx="3779838" cy="6018213"/>
          </a:xfrm>
        </p:spPr>
        <p:txBody>
          <a:bodyPr/>
          <a:lstStyle/>
          <a:p>
            <a:pPr>
              <a:buFontTx/>
              <a:buNone/>
            </a:pPr>
            <a:r>
              <a:rPr lang="en-US" sz="4000" b="1" dirty="0"/>
              <a:t>WHAT?:</a:t>
            </a:r>
          </a:p>
          <a:p>
            <a:pPr>
              <a:buFontTx/>
              <a:buNone/>
            </a:pPr>
            <a:r>
              <a:rPr lang="en-US" b="1" dirty="0">
                <a:solidFill>
                  <a:srgbClr val="8E0000"/>
                </a:solidFill>
              </a:rPr>
              <a:t>Current TC research:</a:t>
            </a:r>
          </a:p>
          <a:p>
            <a:pPr>
              <a:buFontTx/>
              <a:buNone/>
            </a:pPr>
            <a:r>
              <a:rPr lang="en-US" b="1" dirty="0">
                <a:solidFill>
                  <a:srgbClr val="8E0000"/>
                </a:solidFill>
              </a:rPr>
              <a:t>Track</a:t>
            </a:r>
            <a:r>
              <a:rPr lang="en-US" sz="2800" dirty="0">
                <a:solidFill>
                  <a:srgbClr val="000000"/>
                </a:solidFill>
              </a:rPr>
              <a:t>:</a:t>
            </a:r>
          </a:p>
          <a:p>
            <a:r>
              <a:rPr lang="en-US" sz="2000" dirty="0">
                <a:solidFill>
                  <a:srgbClr val="000000"/>
                </a:solidFill>
              </a:rPr>
              <a:t>Synoptic-surveillance using dropsondes.</a:t>
            </a: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endParaRPr lang="en-US" sz="2000" dirty="0">
              <a:solidFill>
                <a:srgbClr val="000000"/>
              </a:solidFill>
            </a:endParaRPr>
          </a:p>
          <a:p>
            <a:r>
              <a:rPr lang="en-US" sz="2000" dirty="0">
                <a:solidFill>
                  <a:srgbClr val="000000"/>
                </a:solidFill>
              </a:rPr>
              <a:t>Analytical &amp; numerical studies.</a:t>
            </a:r>
          </a:p>
          <a:p>
            <a:r>
              <a:rPr lang="en-US" sz="2000" dirty="0">
                <a:solidFill>
                  <a:srgbClr val="000000"/>
                </a:solidFill>
              </a:rPr>
              <a:t>Ensemble track forecasting &amp; targeted observations.</a:t>
            </a:r>
            <a:endParaRPr lang="en-US" sz="2400" dirty="0">
              <a:solidFill>
                <a:srgbClr val="000000"/>
              </a:solidFill>
            </a:endParaRPr>
          </a:p>
        </p:txBody>
      </p:sp>
      <p:sp>
        <p:nvSpPr>
          <p:cNvPr id="5127" name="Rectangle 7"/>
          <p:cNvSpPr>
            <a:spLocks noChangeArrowheads="1"/>
          </p:cNvSpPr>
          <p:nvPr/>
        </p:nvSpPr>
        <p:spPr bwMode="auto">
          <a:xfrm>
            <a:off x="1295400" y="6331367"/>
            <a:ext cx="3779851" cy="276999"/>
          </a:xfrm>
          <a:prstGeom prst="rect">
            <a:avLst/>
          </a:prstGeom>
          <a:noFill/>
          <a:ln w="9525">
            <a:noFill/>
            <a:miter lim="800000"/>
            <a:headEnd/>
            <a:tailEnd/>
          </a:ln>
        </p:spPr>
        <p:txBody>
          <a:bodyPr wrap="none">
            <a:prstTxWarp prst="textNoShape">
              <a:avLst/>
            </a:prstTxWarp>
            <a:spAutoFit/>
          </a:bodyPr>
          <a:lstStyle/>
          <a:p>
            <a:r>
              <a:rPr lang="en-US" sz="1200" u="sng" dirty="0">
                <a:solidFill>
                  <a:srgbClr val="1F00FF"/>
                </a:solidFill>
                <a:latin typeface="Calibri"/>
                <a:cs typeface="Calibri"/>
                <a:hlinkClick r:id="rId3"/>
              </a:rPr>
              <a:t>http:/www.aoml.noaa.gov/hrd/data_sub/assesment.html</a:t>
            </a:r>
            <a:endParaRPr lang="en-US" sz="1200" u="sng" dirty="0">
              <a:solidFill>
                <a:srgbClr val="1F00FF"/>
              </a:solidFill>
              <a:latin typeface="Calibri"/>
              <a:cs typeface="Calibri"/>
            </a:endParaRPr>
          </a:p>
        </p:txBody>
      </p:sp>
      <p:sp>
        <p:nvSpPr>
          <p:cNvPr id="5133" name="Rectangle 13"/>
          <p:cNvSpPr>
            <a:spLocks noChangeArrowheads="1"/>
          </p:cNvSpPr>
          <p:nvPr/>
        </p:nvSpPr>
        <p:spPr bwMode="auto">
          <a:xfrm>
            <a:off x="0" y="3533700"/>
            <a:ext cx="1295400" cy="381000"/>
          </a:xfrm>
          <a:prstGeom prst="rect">
            <a:avLst/>
          </a:prstGeom>
          <a:solidFill>
            <a:schemeClr val="accent2">
              <a:alpha val="42999"/>
            </a:schemeClr>
          </a:solidFill>
          <a:ln w="9525">
            <a:noFill/>
            <a:miter lim="800000"/>
            <a:headEnd/>
            <a:tailEnd/>
          </a:ln>
        </p:spPr>
        <p:txBody>
          <a:bodyPr wrap="none" anchor="ctr">
            <a:prstTxWarp prst="textNoShape">
              <a:avLst/>
            </a:prstTxWarp>
          </a:bodyPr>
          <a:lstStyle/>
          <a:p>
            <a:endParaRPr lang="en-US">
              <a:latin typeface="Calibri"/>
              <a:cs typeface="Calibri"/>
            </a:endParaRPr>
          </a:p>
        </p:txBody>
      </p:sp>
      <p:pic>
        <p:nvPicPr>
          <p:cNvPr id="5134" name="Picture 14" descr="v3_slide0008_image01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77719" y="965306"/>
            <a:ext cx="2043113" cy="2544762"/>
          </a:xfrm>
          <a:prstGeom prst="rect">
            <a:avLst/>
          </a:prstGeom>
          <a:noFill/>
        </p:spPr>
      </p:pic>
      <p:pic>
        <p:nvPicPr>
          <p:cNvPr id="3" name="Picture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66188" y="2960948"/>
            <a:ext cx="3238261" cy="1714511"/>
          </a:xfrm>
          <a:prstGeom prst="rect">
            <a:avLst/>
          </a:prstGeom>
        </p:spPr>
      </p:pic>
      <p:sp>
        <p:nvSpPr>
          <p:cNvPr id="11" name="Line 14"/>
          <p:cNvSpPr>
            <a:spLocks noChangeShapeType="1"/>
          </p:cNvSpPr>
          <p:nvPr/>
        </p:nvSpPr>
        <p:spPr bwMode="auto">
          <a:xfrm>
            <a:off x="1457325" y="896938"/>
            <a:ext cx="7265988" cy="0"/>
          </a:xfrm>
          <a:prstGeom prst="line">
            <a:avLst/>
          </a:prstGeom>
          <a:noFill/>
          <a:ln w="38100">
            <a:solidFill>
              <a:schemeClr val="tx1"/>
            </a:solidFill>
            <a:round/>
            <a:headEnd/>
            <a:tailEnd/>
          </a:ln>
        </p:spPr>
        <p:txBody>
          <a:bodyPr wrap="none" anchor="ctr">
            <a:prstTxWarp prst="textNoShape">
              <a:avLst/>
            </a:prstTxWarp>
          </a:bodyPr>
          <a:lstStyle/>
          <a:p>
            <a:endParaRPr lang="en-US">
              <a:latin typeface="Calibri"/>
              <a:cs typeface="Calibri"/>
            </a:endParaRPr>
          </a:p>
        </p:txBody>
      </p:sp>
      <p:pic>
        <p:nvPicPr>
          <p:cNvPr id="5" name="Picture 4">
            <a:extLst>
              <a:ext uri="{FF2B5EF4-FFF2-40B4-BE49-F238E27FC236}">
                <a16:creationId xmlns:a16="http://schemas.microsoft.com/office/drawing/2014/main" id="{55E9C5D6-D973-3547-AAF8-F9F0620C2C2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36490" y="3594622"/>
            <a:ext cx="3613252" cy="3013744"/>
          </a:xfrm>
          <a:prstGeom prst="rect">
            <a:avLst/>
          </a:prstGeom>
        </p:spPr>
      </p:pic>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17886</TotalTime>
  <Words>2581</Words>
  <Application>Microsoft Macintosh PowerPoint</Application>
  <PresentationFormat>On-screen Show (4:3)</PresentationFormat>
  <Paragraphs>273</Paragraphs>
  <Slides>22</Slides>
  <Notes>17</Notes>
  <HiddenSlides>2</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22</vt:i4>
      </vt:variant>
    </vt:vector>
  </HeadingPairs>
  <TitlesOfParts>
    <vt:vector size="33" baseType="lpstr">
      <vt:lpstr>MS Gothic</vt:lpstr>
      <vt:lpstr>MS PGothic</vt:lpstr>
      <vt:lpstr>MS PGothic</vt:lpstr>
      <vt:lpstr>Arial</vt:lpstr>
      <vt:lpstr>Arial Bold</vt:lpstr>
      <vt:lpstr>Calibri</vt:lpstr>
      <vt:lpstr>Helvetica</vt:lpstr>
      <vt:lpstr>Helvetica Neue Light</vt:lpstr>
      <vt:lpstr>Lucida Grande</vt:lpstr>
      <vt:lpstr>Times</vt:lpstr>
      <vt:lpstr>Blank Presentation</vt:lpstr>
      <vt:lpstr>NOAA Hurricane Research</vt:lpstr>
      <vt:lpstr>PowerPoint Presentation</vt:lpstr>
      <vt:lpstr>PowerPoint Presentation</vt:lpstr>
      <vt:lpstr>PowerPoint Presentation</vt:lpstr>
      <vt:lpstr>PowerPoint Presentation</vt:lpstr>
      <vt:lpstr>Current State of the Art</vt:lpstr>
      <vt:lpstr>PowerPoint Presentation</vt:lpstr>
      <vt:lpstr>PowerPoint Presentation</vt:lpstr>
      <vt:lpstr>PowerPoint Presentation</vt:lpstr>
      <vt:lpstr>PowerPoint Presentation</vt:lpstr>
      <vt:lpstr>PowerPoint Presentation</vt:lpstr>
      <vt:lpstr>PowerPoint Presentation</vt:lpstr>
      <vt:lpstr>Harvey (11L)</vt:lpstr>
      <vt:lpstr>PowerPoint Presentation</vt:lpstr>
      <vt:lpstr>PowerPoint Presentation</vt:lpstr>
      <vt:lpstr>PowerPoint Presentation</vt:lpstr>
      <vt:lpstr>PowerPoint Presentation</vt:lpstr>
      <vt:lpstr>Impacts: Rainfall</vt:lpstr>
      <vt:lpstr>Impacts: Rainfall</vt:lpstr>
      <vt:lpstr>Impacts: Tornadoes</vt:lpstr>
      <vt:lpstr>What’s Next?</vt:lpstr>
      <vt:lpstr>PowerPoint Presentation</vt:lpstr>
    </vt:vector>
  </TitlesOfParts>
  <Company>NOAA/AOML Hurricane Research Division</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 Marks</dc:creator>
  <cp:lastModifiedBy>Frank Marks</cp:lastModifiedBy>
  <cp:revision>323</cp:revision>
  <cp:lastPrinted>2007-04-16T12:51:16Z</cp:lastPrinted>
  <dcterms:created xsi:type="dcterms:W3CDTF">2011-03-21T02:07:59Z</dcterms:created>
  <dcterms:modified xsi:type="dcterms:W3CDTF">2018-02-23T19:52:33Z</dcterms:modified>
</cp:coreProperties>
</file>