
<file path=[Content_Types].xml><?xml version="1.0" encoding="utf-8"?>
<Types xmlns="http://schemas.openxmlformats.org/package/2006/content-types">
  <Default Extension="xml" ContentType="application/xml"/>
  <Default Extension="jpg" ContentType="image/jpeg"/>
  <Default Extension="jpeg" ContentType="image/jpeg"/>
  <Default Extension="emf" ContentType="image/x-emf"/>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sldIdLst>
    <p:sldId id="258" r:id="rId2"/>
    <p:sldId id="260" r:id="rId3"/>
    <p:sldId id="262" r:id="rId4"/>
    <p:sldId id="310" r:id="rId5"/>
    <p:sldId id="311" r:id="rId6"/>
    <p:sldId id="312" r:id="rId7"/>
    <p:sldId id="313" r:id="rId8"/>
    <p:sldId id="314" r:id="rId9"/>
    <p:sldId id="291" r:id="rId10"/>
    <p:sldId id="292" r:id="rId11"/>
    <p:sldId id="293" r:id="rId12"/>
    <p:sldId id="294" r:id="rId13"/>
    <p:sldId id="321" r:id="rId14"/>
    <p:sldId id="322" r:id="rId15"/>
    <p:sldId id="325" r:id="rId16"/>
    <p:sldId id="299" r:id="rId17"/>
    <p:sldId id="300" r:id="rId18"/>
    <p:sldId id="301" r:id="rId19"/>
    <p:sldId id="302" r:id="rId20"/>
    <p:sldId id="303" r:id="rId21"/>
    <p:sldId id="315" r:id="rId22"/>
    <p:sldId id="318" r:id="rId23"/>
    <p:sldId id="278" r:id="rId24"/>
    <p:sldId id="271" r:id="rId25"/>
    <p:sldId id="267" r:id="rId26"/>
    <p:sldId id="268" r:id="rId27"/>
    <p:sldId id="269" r:id="rId28"/>
    <p:sldId id="270" r:id="rId29"/>
    <p:sldId id="308" r:id="rId30"/>
    <p:sldId id="309" r:id="rId31"/>
    <p:sldId id="320" r:id="rId32"/>
    <p:sldId id="335" r:id="rId33"/>
    <p:sldId id="334" r:id="rId34"/>
    <p:sldId id="333" r:id="rId35"/>
    <p:sldId id="281" r:id="rId36"/>
    <p:sldId id="331" r:id="rId37"/>
    <p:sldId id="265" r:id="rId38"/>
    <p:sldId id="284" r:id="rId39"/>
    <p:sldId id="285" r:id="rId40"/>
    <p:sldId id="266" r:id="rId41"/>
    <p:sldId id="289" r:id="rId42"/>
    <p:sldId id="263" r:id="rId43"/>
    <p:sldId id="264" r:id="rId44"/>
    <p:sldId id="323" r:id="rId45"/>
    <p:sldId id="296" r:id="rId46"/>
    <p:sldId id="324" r:id="rId47"/>
    <p:sldId id="326" r:id="rId48"/>
    <p:sldId id="327" r:id="rId49"/>
    <p:sldId id="329" r:id="rId50"/>
    <p:sldId id="330" r:id="rId51"/>
    <p:sldId id="328" r:id="rId52"/>
    <p:sldId id="332" r:id="rId53"/>
    <p:sldId id="272" r:id="rId54"/>
    <p:sldId id="273" r:id="rId55"/>
    <p:sldId id="274" r:id="rId56"/>
    <p:sldId id="275" r:id="rId57"/>
    <p:sldId id="276" r:id="rId58"/>
    <p:sldId id="277" r:id="rId59"/>
    <p:sldId id="316" r:id="rId6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46" autoAdjust="0"/>
    <p:restoredTop sz="94660"/>
  </p:normalViewPr>
  <p:slideViewPr>
    <p:cSldViewPr snapToGrid="0">
      <p:cViewPr>
        <p:scale>
          <a:sx n="100" d="100"/>
          <a:sy n="100" d="100"/>
        </p:scale>
        <p:origin x="-280" y="-19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presProps" Target="presProps.xml"/><Relationship Id="rId64" Type="http://schemas.openxmlformats.org/officeDocument/2006/relationships/viewProps" Target="viewProps.xml"/><Relationship Id="rId65" Type="http://schemas.openxmlformats.org/officeDocument/2006/relationships/theme" Target="theme/theme1.xml"/><Relationship Id="rId66"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notesMaster" Target="notesMasters/notesMaster1.xml"/><Relationship Id="rId62"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33E20F-E42C-4314-AE15-E0AB78B26DC9}" type="datetimeFigureOut">
              <a:rPr lang="en-US" smtClean="0"/>
              <a:t>6/20/18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187C88-7BD3-47C2-8A69-056DE0B7283F}" type="slidenum">
              <a:rPr lang="en-US" smtClean="0"/>
              <a:t>‹#›</a:t>
            </a:fld>
            <a:endParaRPr lang="en-US"/>
          </a:p>
        </p:txBody>
      </p:sp>
    </p:spTree>
    <p:extLst>
      <p:ext uri="{BB962C8B-B14F-4D97-AF65-F5344CB8AC3E}">
        <p14:creationId xmlns:p14="http://schemas.microsoft.com/office/powerpoint/2010/main" val="795722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R"/>
            </a:pPr>
            <a:r>
              <a:rPr lang="en-US" dirty="0"/>
              <a:t>In situ vertical velocity  and water vapor mixing ratio (WVMR)</a:t>
            </a:r>
          </a:p>
          <a:p>
            <a:pPr marL="228600" indent="-228600">
              <a:buAutoNum type="alphaLcParenR"/>
            </a:pPr>
            <a:r>
              <a:rPr lang="en-US" dirty="0"/>
              <a:t>CRL WVMR profiles</a:t>
            </a:r>
          </a:p>
          <a:p>
            <a:pPr marL="228600" indent="-228600">
              <a:buAutoNum type="alphaLcParenR"/>
            </a:pPr>
            <a:r>
              <a:rPr lang="en-US" dirty="0" smtClean="0"/>
              <a:t>Aerosol </a:t>
            </a:r>
            <a:r>
              <a:rPr lang="en-US" dirty="0" err="1" smtClean="0"/>
              <a:t>lidar</a:t>
            </a:r>
            <a:r>
              <a:rPr lang="en-US" dirty="0" smtClean="0"/>
              <a:t> scattering ratio (LSR, </a:t>
            </a:r>
            <a:r>
              <a:rPr lang="en-US" dirty="0"/>
              <a:t>the ratio of total backscattering to molecular backscattering)</a:t>
            </a:r>
          </a:p>
        </p:txBody>
      </p:sp>
      <p:sp>
        <p:nvSpPr>
          <p:cNvPr id="4" name="Slide Number Placeholder 3"/>
          <p:cNvSpPr>
            <a:spLocks noGrp="1"/>
          </p:cNvSpPr>
          <p:nvPr>
            <p:ph type="sldNum" sz="quarter" idx="10"/>
          </p:nvPr>
        </p:nvSpPr>
        <p:spPr/>
        <p:txBody>
          <a:bodyPr/>
          <a:lstStyle/>
          <a:p>
            <a:fld id="{F22EF22D-C2BD-B04E-A429-3904A1073B9E}" type="slidenum">
              <a:rPr lang="en-US" smtClean="0"/>
              <a:t>33</a:t>
            </a:fld>
            <a:endParaRPr lang="en-US"/>
          </a:p>
        </p:txBody>
      </p:sp>
    </p:spTree>
    <p:extLst>
      <p:ext uri="{BB962C8B-B14F-4D97-AF65-F5344CB8AC3E}">
        <p14:creationId xmlns:p14="http://schemas.microsoft.com/office/powerpoint/2010/main" val="1592459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04E33C-E822-44CF-A4C5-508213C3C3E2}" type="datetimeFigureOut">
              <a:rPr lang="en-US" smtClean="0"/>
              <a:t>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877F24-74CA-4105-A30C-DFB90CBB733B}" type="slidenum">
              <a:rPr lang="en-US" smtClean="0"/>
              <a:t>‹#›</a:t>
            </a:fld>
            <a:endParaRPr lang="en-US"/>
          </a:p>
        </p:txBody>
      </p:sp>
    </p:spTree>
    <p:extLst>
      <p:ext uri="{BB962C8B-B14F-4D97-AF65-F5344CB8AC3E}">
        <p14:creationId xmlns:p14="http://schemas.microsoft.com/office/powerpoint/2010/main" val="3840727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04E33C-E822-44CF-A4C5-508213C3C3E2}" type="datetimeFigureOut">
              <a:rPr lang="en-US" smtClean="0"/>
              <a:t>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877F24-74CA-4105-A30C-DFB90CBB733B}" type="slidenum">
              <a:rPr lang="en-US" smtClean="0"/>
              <a:t>‹#›</a:t>
            </a:fld>
            <a:endParaRPr lang="en-US"/>
          </a:p>
        </p:txBody>
      </p:sp>
    </p:spTree>
    <p:extLst>
      <p:ext uri="{BB962C8B-B14F-4D97-AF65-F5344CB8AC3E}">
        <p14:creationId xmlns:p14="http://schemas.microsoft.com/office/powerpoint/2010/main" val="29869435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04E33C-E822-44CF-A4C5-508213C3C3E2}" type="datetimeFigureOut">
              <a:rPr lang="en-US" smtClean="0"/>
              <a:t>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877F24-74CA-4105-A30C-DFB90CBB733B}" type="slidenum">
              <a:rPr lang="en-US" smtClean="0"/>
              <a:t>‹#›</a:t>
            </a:fld>
            <a:endParaRPr lang="en-US"/>
          </a:p>
        </p:txBody>
      </p:sp>
    </p:spTree>
    <p:extLst>
      <p:ext uri="{BB962C8B-B14F-4D97-AF65-F5344CB8AC3E}">
        <p14:creationId xmlns:p14="http://schemas.microsoft.com/office/powerpoint/2010/main" val="3405931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04E33C-E822-44CF-A4C5-508213C3C3E2}" type="datetimeFigureOut">
              <a:rPr lang="en-US" smtClean="0"/>
              <a:t>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877F24-74CA-4105-A30C-DFB90CBB733B}" type="slidenum">
              <a:rPr lang="en-US" smtClean="0"/>
              <a:t>‹#›</a:t>
            </a:fld>
            <a:endParaRPr lang="en-US"/>
          </a:p>
        </p:txBody>
      </p:sp>
    </p:spTree>
    <p:extLst>
      <p:ext uri="{BB962C8B-B14F-4D97-AF65-F5344CB8AC3E}">
        <p14:creationId xmlns:p14="http://schemas.microsoft.com/office/powerpoint/2010/main" val="627382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04E33C-E822-44CF-A4C5-508213C3C3E2}" type="datetimeFigureOut">
              <a:rPr lang="en-US" smtClean="0"/>
              <a:t>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877F24-74CA-4105-A30C-DFB90CBB733B}" type="slidenum">
              <a:rPr lang="en-US" smtClean="0"/>
              <a:t>‹#›</a:t>
            </a:fld>
            <a:endParaRPr lang="en-US"/>
          </a:p>
        </p:txBody>
      </p:sp>
    </p:spTree>
    <p:extLst>
      <p:ext uri="{BB962C8B-B14F-4D97-AF65-F5344CB8AC3E}">
        <p14:creationId xmlns:p14="http://schemas.microsoft.com/office/powerpoint/2010/main" val="5617715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04E33C-E822-44CF-A4C5-508213C3C3E2}" type="datetimeFigureOut">
              <a:rPr lang="en-US" smtClean="0"/>
              <a:t>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877F24-74CA-4105-A30C-DFB90CBB733B}" type="slidenum">
              <a:rPr lang="en-US" smtClean="0"/>
              <a:t>‹#›</a:t>
            </a:fld>
            <a:endParaRPr lang="en-US"/>
          </a:p>
        </p:txBody>
      </p:sp>
    </p:spTree>
    <p:extLst>
      <p:ext uri="{BB962C8B-B14F-4D97-AF65-F5344CB8AC3E}">
        <p14:creationId xmlns:p14="http://schemas.microsoft.com/office/powerpoint/2010/main" val="923071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304E33C-E822-44CF-A4C5-508213C3C3E2}" type="datetimeFigureOut">
              <a:rPr lang="en-US" smtClean="0"/>
              <a:t>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877F24-74CA-4105-A30C-DFB90CBB733B}" type="slidenum">
              <a:rPr lang="en-US" smtClean="0"/>
              <a:t>‹#›</a:t>
            </a:fld>
            <a:endParaRPr lang="en-US"/>
          </a:p>
        </p:txBody>
      </p:sp>
    </p:spTree>
    <p:extLst>
      <p:ext uri="{BB962C8B-B14F-4D97-AF65-F5344CB8AC3E}">
        <p14:creationId xmlns:p14="http://schemas.microsoft.com/office/powerpoint/2010/main" val="704959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304E33C-E822-44CF-A4C5-508213C3C3E2}" type="datetimeFigureOut">
              <a:rPr lang="en-US" smtClean="0"/>
              <a:t>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877F24-74CA-4105-A30C-DFB90CBB733B}" type="slidenum">
              <a:rPr lang="en-US" smtClean="0"/>
              <a:t>‹#›</a:t>
            </a:fld>
            <a:endParaRPr lang="en-US"/>
          </a:p>
        </p:txBody>
      </p:sp>
    </p:spTree>
    <p:extLst>
      <p:ext uri="{BB962C8B-B14F-4D97-AF65-F5344CB8AC3E}">
        <p14:creationId xmlns:p14="http://schemas.microsoft.com/office/powerpoint/2010/main" val="33402874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04E33C-E822-44CF-A4C5-508213C3C3E2}" type="datetimeFigureOut">
              <a:rPr lang="en-US" smtClean="0"/>
              <a:t>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877F24-74CA-4105-A30C-DFB90CBB733B}" type="slidenum">
              <a:rPr lang="en-US" smtClean="0"/>
              <a:t>‹#›</a:t>
            </a:fld>
            <a:endParaRPr lang="en-US"/>
          </a:p>
        </p:txBody>
      </p:sp>
    </p:spTree>
    <p:extLst>
      <p:ext uri="{BB962C8B-B14F-4D97-AF65-F5344CB8AC3E}">
        <p14:creationId xmlns:p14="http://schemas.microsoft.com/office/powerpoint/2010/main" val="30393905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304E33C-E822-44CF-A4C5-508213C3C3E2}" type="datetimeFigureOut">
              <a:rPr lang="en-US" smtClean="0"/>
              <a:t>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877F24-74CA-4105-A30C-DFB90CBB733B}" type="slidenum">
              <a:rPr lang="en-US" smtClean="0"/>
              <a:t>‹#›</a:t>
            </a:fld>
            <a:endParaRPr lang="en-US"/>
          </a:p>
        </p:txBody>
      </p:sp>
    </p:spTree>
    <p:extLst>
      <p:ext uri="{BB962C8B-B14F-4D97-AF65-F5344CB8AC3E}">
        <p14:creationId xmlns:p14="http://schemas.microsoft.com/office/powerpoint/2010/main" val="36166453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304E33C-E822-44CF-A4C5-508213C3C3E2}" type="datetimeFigureOut">
              <a:rPr lang="en-US" smtClean="0"/>
              <a:t>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877F24-74CA-4105-A30C-DFB90CBB733B}" type="slidenum">
              <a:rPr lang="en-US" smtClean="0"/>
              <a:t>‹#›</a:t>
            </a:fld>
            <a:endParaRPr lang="en-US"/>
          </a:p>
        </p:txBody>
      </p:sp>
    </p:spTree>
    <p:extLst>
      <p:ext uri="{BB962C8B-B14F-4D97-AF65-F5344CB8AC3E}">
        <p14:creationId xmlns:p14="http://schemas.microsoft.com/office/powerpoint/2010/main" val="416515037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04E33C-E822-44CF-A4C5-508213C3C3E2}" type="datetimeFigureOut">
              <a:rPr lang="en-US" smtClean="0"/>
              <a:t>6/20/18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877F24-74CA-4105-A30C-DFB90CBB733B}" type="slidenum">
              <a:rPr lang="en-US" smtClean="0"/>
              <a:t>‹#›</a:t>
            </a:fld>
            <a:endParaRPr lang="en-US"/>
          </a:p>
        </p:txBody>
      </p:sp>
    </p:spTree>
    <p:extLst>
      <p:ext uri="{BB962C8B-B14F-4D97-AF65-F5344CB8AC3E}">
        <p14:creationId xmlns:p14="http://schemas.microsoft.com/office/powerpoint/2010/main" val="21064807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gif"/><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0.jpg"/><Relationship Id="rId5" Type="http://schemas.openxmlformats.org/officeDocument/2006/relationships/image" Target="../media/image11.emf"/><Relationship Id="rId6" Type="http://schemas.openxmlformats.org/officeDocument/2006/relationships/image" Target="../media/image12.png"/><Relationship Id="rId7"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4.jpg"/><Relationship Id="rId5" Type="http://schemas.openxmlformats.org/officeDocument/2006/relationships/image" Target="../media/image10.jpg"/><Relationship Id="rId6" Type="http://schemas.openxmlformats.org/officeDocument/2006/relationships/image" Target="../media/image11.emf"/><Relationship Id="rId7" Type="http://schemas.openxmlformats.org/officeDocument/2006/relationships/image" Target="../media/image15.png"/><Relationship Id="rId8"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6.png"/><Relationship Id="rId5" Type="http://schemas.openxmlformats.org/officeDocument/2006/relationships/image" Target="../media/image17.jpeg"/><Relationship Id="rId6"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20.png"/><Relationship Id="rId5"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22.jpg"/><Relationship Id="rId5" Type="http://schemas.openxmlformats.org/officeDocument/2006/relationships/image" Target="../media/image23.jp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24.jpg"/><Relationship Id="rId5" Type="http://schemas.openxmlformats.org/officeDocument/2006/relationships/image" Target="../media/image25.jp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26.png"/><Relationship Id="rId5"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1.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34.xml.rels><?xml version="1.0" encoding="UTF-8" standalone="yes"?>
<Relationships xmlns="http://schemas.openxmlformats.org/package/2006/relationships"><Relationship Id="rId11" Type="http://schemas.openxmlformats.org/officeDocument/2006/relationships/hyperlink" Target="mailto:Kathryn.sellwood@noaa.gov" TargetMode="External"/><Relationship Id="rId12" Type="http://schemas.openxmlformats.org/officeDocument/2006/relationships/hyperlink" Target="mailto:joe.cione@noaa.gov" TargetMode="External"/><Relationship Id="rId13" Type="http://schemas.openxmlformats.org/officeDocument/2006/relationships/hyperlink" Target="mailto:Kelly.ryan@noaa.gov" TargetMode="External"/><Relationship Id="rId14" Type="http://schemas.openxmlformats.org/officeDocument/2006/relationships/hyperlink" Target="mailto:nshay@miami.edu" TargetMode="External"/><Relationship Id="rId15" Type="http://schemas.openxmlformats.org/officeDocument/2006/relationships/hyperlink" Target="mailto:altug.aksoy@noaa.gov" TargetMode="External"/><Relationship Id="rId16" Type="http://schemas.openxmlformats.org/officeDocument/2006/relationships/hyperlink" Target="mailto:ghassan.alaka@noaa.gov" TargetMode="External"/><Relationship Id="rId17" Type="http://schemas.openxmlformats.org/officeDocument/2006/relationships/hyperlink" Target="mailto:sim.aberson@noaa.gov" TargetMode="External"/><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hyperlink" Target="mailto:john.gamache@noaa.gov" TargetMode="External"/><Relationship Id="rId5" Type="http://schemas.openxmlformats.org/officeDocument/2006/relationships/hyperlink" Target="mailto:paul.reasor@noaa.gov" TargetMode="External"/><Relationship Id="rId6" Type="http://schemas.openxmlformats.org/officeDocument/2006/relationships/hyperlink" Target="mailto:heather.holbach@noaa.gov" TargetMode="External"/><Relationship Id="rId7" Type="http://schemas.openxmlformats.org/officeDocument/2006/relationships/hyperlink" Target="mailto:lisa.bucci@noaa.gov" TargetMode="External"/><Relationship Id="rId8" Type="http://schemas.openxmlformats.org/officeDocument/2006/relationships/hyperlink" Target="mailto:Robert.a.black@noaa.gov" TargetMode="External"/><Relationship Id="rId9" Type="http://schemas.openxmlformats.org/officeDocument/2006/relationships/hyperlink" Target="mailto:jun.zhang@noaa.gov" TargetMode="External"/><Relationship Id="rId10" Type="http://schemas.openxmlformats.org/officeDocument/2006/relationships/hyperlink" Target="mailto:neal.m.dorst@noaa.gov"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2.emf"/><Relationship Id="rId5" Type="http://schemas.openxmlformats.org/officeDocument/2006/relationships/image" Target="../media/image33.emf"/><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2.emf"/><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4.emf"/><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5.emf"/><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38.png"/><Relationship Id="rId7"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40.jpe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57.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1.pn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image" Target="../media/image41.pn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0" y="221737"/>
            <a:ext cx="9144000" cy="830997"/>
          </a:xfrm>
          <a:prstGeom prst="rect">
            <a:avLst/>
          </a:prstGeom>
          <a:noFill/>
        </p:spPr>
        <p:txBody>
          <a:bodyPr wrap="square" rtlCol="0">
            <a:spAutoFit/>
          </a:bodyPr>
          <a:lstStyle/>
          <a:p>
            <a:pPr algn="ctr"/>
            <a:r>
              <a:rPr lang="en-US" sz="2400" dirty="0">
                <a:latin typeface="Arial" panose="020B0604020202020204" pitchFamily="34" charset="0"/>
                <a:cs typeface="Arial" panose="020B0604020202020204" pitchFamily="34" charset="0"/>
              </a:rPr>
              <a:t>2018 NOAA/AOML/HRD Hurricane Field Program</a:t>
            </a:r>
          </a:p>
          <a:p>
            <a:pPr algn="ctr"/>
            <a:r>
              <a:rPr lang="en-US" sz="2400"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26356" y="3079597"/>
            <a:ext cx="2939283" cy="2939283"/>
          </a:xfrm>
          <a:prstGeom prst="rect">
            <a:avLst/>
          </a:prstGeom>
        </p:spPr>
      </p:pic>
      <p:cxnSp>
        <p:nvCxnSpPr>
          <p:cNvPr id="11" name="Straight Connector 10"/>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523998" y="1939336"/>
            <a:ext cx="9144003" cy="461665"/>
          </a:xfrm>
          <a:prstGeom prst="rect">
            <a:avLst/>
          </a:prstGeom>
          <a:noFill/>
        </p:spPr>
        <p:txBody>
          <a:bodyPr wrap="square" rtlCol="0">
            <a:spAutoFit/>
          </a:bodyPr>
          <a:lstStyle/>
          <a:p>
            <a:pPr algn="ctr"/>
            <a:r>
              <a:rPr lang="en-US" sz="2400" dirty="0">
                <a:latin typeface="Arial" panose="020B0604020202020204" pitchFamily="34" charset="0"/>
                <a:cs typeface="Arial" panose="020B0604020202020204" pitchFamily="34" charset="0"/>
              </a:rPr>
              <a:t>Jon </a:t>
            </a:r>
            <a:r>
              <a:rPr lang="en-US" sz="2400" dirty="0" smtClean="0">
                <a:latin typeface="Arial" panose="020B0604020202020204" pitchFamily="34" charset="0"/>
                <a:cs typeface="Arial" panose="020B0604020202020204" pitchFamily="34" charset="0"/>
              </a:rPr>
              <a:t>Zawislak – HFP Director</a:t>
            </a:r>
            <a:endParaRPr lang="en-US" sz="2400" dirty="0">
              <a:latin typeface="Arial" panose="020B0604020202020204" pitchFamily="34" charset="0"/>
              <a:cs typeface="Arial" panose="020B0604020202020204" pitchFamily="34" charset="0"/>
            </a:endParaRPr>
          </a:p>
        </p:txBody>
      </p:sp>
      <p:sp>
        <p:nvSpPr>
          <p:cNvPr id="14" name="TextBox 13"/>
          <p:cNvSpPr txBox="1"/>
          <p:nvPr/>
        </p:nvSpPr>
        <p:spPr>
          <a:xfrm>
            <a:off x="6318582" y="6534836"/>
            <a:ext cx="4349416" cy="323165"/>
          </a:xfrm>
          <a:prstGeom prst="rect">
            <a:avLst/>
          </a:prstGeom>
          <a:noFill/>
        </p:spPr>
        <p:txBody>
          <a:bodyPr wrap="square" rtlCol="0">
            <a:spAutoFit/>
          </a:bodyPr>
          <a:lstStyle/>
          <a:p>
            <a:pPr algn="r"/>
            <a:r>
              <a:rPr lang="en-US" sz="1500" dirty="0" smtClean="0">
                <a:latin typeface="Arial" panose="020B0604020202020204" pitchFamily="34" charset="0"/>
                <a:cs typeface="Arial" panose="020B0604020202020204" pitchFamily="34" charset="0"/>
              </a:rPr>
              <a:t>AOC HFP Briefing, June 21, </a:t>
            </a:r>
            <a:r>
              <a:rPr lang="en-US" sz="1500" dirty="0">
                <a:latin typeface="Arial" panose="020B0604020202020204" pitchFamily="34" charset="0"/>
                <a:cs typeface="Arial" panose="020B0604020202020204" pitchFamily="34" charset="0"/>
              </a:rPr>
              <a:t>2018</a:t>
            </a:r>
          </a:p>
        </p:txBody>
      </p:sp>
      <p:sp>
        <p:nvSpPr>
          <p:cNvPr id="15" name="TextBox 14"/>
          <p:cNvSpPr txBox="1"/>
          <p:nvPr/>
        </p:nvSpPr>
        <p:spPr>
          <a:xfrm>
            <a:off x="1523999" y="1350583"/>
            <a:ext cx="9143999" cy="584775"/>
          </a:xfrm>
          <a:prstGeom prst="rect">
            <a:avLst/>
          </a:prstGeom>
          <a:noFill/>
        </p:spPr>
        <p:txBody>
          <a:bodyPr wrap="square" rtlCol="0">
            <a:spAutoFit/>
          </a:bodyPr>
          <a:lstStyle/>
          <a:p>
            <a:pPr algn="ctr"/>
            <a:r>
              <a:rPr lang="en-US" sz="3200" b="1" dirty="0" smtClean="0">
                <a:solidFill>
                  <a:schemeClr val="accent1">
                    <a:lumMod val="75000"/>
                  </a:schemeClr>
                </a:solidFill>
                <a:latin typeface="Arial" panose="020B0604020202020204" pitchFamily="34" charset="0"/>
                <a:cs typeface="Arial" panose="020B0604020202020204" pitchFamily="34" charset="0"/>
              </a:rPr>
              <a:t>AOC Briefing</a:t>
            </a:r>
            <a:endParaRPr lang="en-US" sz="3200" b="1" dirty="0">
              <a:solidFill>
                <a:schemeClr val="accent1">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432227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838197" y="2018769"/>
            <a:ext cx="10843519" cy="1097280"/>
          </a:xfrm>
        </p:spPr>
        <p:txBody>
          <a:bodyPr>
            <a:noAutofit/>
          </a:bodyPr>
          <a:lstStyle/>
          <a:p>
            <a:pPr marL="457200" lvl="0" indent="-457200">
              <a:lnSpc>
                <a:spcPct val="100000"/>
              </a:lnSpc>
              <a:spcBef>
                <a:spcPts val="0"/>
              </a:spcBef>
              <a:buFont typeface="+mj-lt"/>
              <a:buAutoNum type="arabicPeriod"/>
            </a:pPr>
            <a:r>
              <a:rPr lang="en-US" sz="2000" i="1" dirty="0" smtClean="0">
                <a:solidFill>
                  <a:srgbClr val="0070C0"/>
                </a:solidFill>
                <a:cs typeface="Arial" panose="020B0604020202020204" pitchFamily="34" charset="0"/>
              </a:rPr>
              <a:t>Analysis of Intensity Change Processes Experiment, AIPEX: </a:t>
            </a:r>
            <a:r>
              <a:rPr lang="en-US" sz="2000" dirty="0"/>
              <a:t>Collect datasets that can be used to improve the </a:t>
            </a:r>
            <a:r>
              <a:rPr lang="en-US" sz="2000" b="1" dirty="0">
                <a:solidFill>
                  <a:schemeClr val="accent4">
                    <a:lumMod val="75000"/>
                  </a:schemeClr>
                </a:solidFill>
              </a:rPr>
              <a:t>understanding of intensity change processes</a:t>
            </a:r>
            <a:r>
              <a:rPr lang="en-US" sz="2000" dirty="0"/>
              <a:t>, as well as the initialization and evaluation of 3-D numerical models, particularly for </a:t>
            </a:r>
            <a:r>
              <a:rPr lang="en-US" sz="2000" b="1" dirty="0">
                <a:solidFill>
                  <a:schemeClr val="accent4">
                    <a:lumMod val="75000"/>
                  </a:schemeClr>
                </a:solidFill>
              </a:rPr>
              <a:t>TCs experiencing moderate vertical wind shear </a:t>
            </a:r>
            <a:r>
              <a:rPr lang="en-US" sz="2000" dirty="0"/>
              <a:t>[</a:t>
            </a:r>
            <a:r>
              <a:rPr lang="en-US" sz="2000" i="1" dirty="0"/>
              <a:t>IFEX Goals 1, 3</a:t>
            </a:r>
            <a:r>
              <a:rPr lang="en-US" sz="2000" dirty="0"/>
              <a:t>]</a:t>
            </a:r>
            <a:endParaRPr lang="en-US" sz="2000" dirty="0">
              <a:cs typeface="Arial" panose="020B0604020202020204" pitchFamily="34" charset="0"/>
            </a:endParaRPr>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Early Stage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xmlns="" id="{73C03C4A-EF20-3B4A-92F4-BC4AA8B29E79}"/>
              </a:ext>
            </a:extLst>
          </p:cNvPr>
          <p:cNvSpPr>
            <a:spLocks noGrp="1"/>
          </p:cNvSpPr>
          <p:nvPr>
            <p:ph type="title"/>
          </p:nvPr>
        </p:nvSpPr>
        <p:spPr>
          <a:xfrm>
            <a:off x="838198" y="1345681"/>
            <a:ext cx="10515600" cy="548640"/>
          </a:xfrm>
        </p:spPr>
        <p:txBody>
          <a:bodyPr>
            <a:normAutofit/>
          </a:bodyPr>
          <a:lstStyle/>
          <a:p>
            <a:pPr algn="ctr"/>
            <a:r>
              <a:rPr lang="en-US" sz="3200" u="sng" dirty="0">
                <a:latin typeface="Calibri" panose="020F0502020204030204" pitchFamily="34" charset="0"/>
              </a:rPr>
              <a:t>Science Objectives and </a:t>
            </a:r>
            <a:r>
              <a:rPr lang="en-US" sz="3200" u="sng" dirty="0" smtClean="0">
                <a:latin typeface="Calibri" panose="020F0502020204030204" pitchFamily="34" charset="0"/>
              </a:rPr>
              <a:t>Goals</a:t>
            </a:r>
            <a:endParaRPr lang="en-US" sz="3200" u="sng" dirty="0">
              <a:latin typeface="Calibri" panose="020F0502020204030204" pitchFamily="34" charset="0"/>
            </a:endParaRPr>
          </a:p>
        </p:txBody>
      </p:sp>
      <p:sp>
        <p:nvSpPr>
          <p:cNvPr id="17" name="Content Placeholder 2">
            <a:extLst>
              <a:ext uri="{FF2B5EF4-FFF2-40B4-BE49-F238E27FC236}">
                <a16:creationId xmlns:a16="http://schemas.microsoft.com/office/drawing/2014/main" xmlns="" id="{92BEE52B-5759-3B45-BCA9-7E2395ED2481}"/>
              </a:ext>
            </a:extLst>
          </p:cNvPr>
          <p:cNvSpPr txBox="1">
            <a:spLocks/>
          </p:cNvSpPr>
          <p:nvPr/>
        </p:nvSpPr>
        <p:spPr>
          <a:xfrm>
            <a:off x="838197" y="3539577"/>
            <a:ext cx="10843519" cy="10972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00000"/>
              </a:lnSpc>
              <a:spcBef>
                <a:spcPts val="0"/>
              </a:spcBef>
              <a:buFont typeface="+mj-lt"/>
              <a:buAutoNum type="arabicPeriod" startAt="2"/>
            </a:pPr>
            <a:r>
              <a:rPr lang="en-US" sz="2000" i="1" dirty="0" smtClean="0">
                <a:solidFill>
                  <a:srgbClr val="0070C0"/>
                </a:solidFill>
                <a:cs typeface="Arial" panose="020B0604020202020204" pitchFamily="34" charset="0"/>
              </a:rPr>
              <a:t>Convective Burst Structure and Evolution Module, CBM: </a:t>
            </a:r>
            <a:r>
              <a:rPr lang="en-US" sz="2000" dirty="0"/>
              <a:t>Obtain a quantitative description of the kinematic and thermodynamic structure and </a:t>
            </a:r>
            <a:r>
              <a:rPr lang="en-US" sz="2000" b="1" dirty="0">
                <a:solidFill>
                  <a:srgbClr val="BF9000"/>
                </a:solidFill>
              </a:rPr>
              <a:t>evolution of intense convective systems (convective bursts) and the nearby environment</a:t>
            </a:r>
            <a:r>
              <a:rPr lang="en-US" sz="2000" dirty="0"/>
              <a:t> to examine their role in TC intensity change [</a:t>
            </a:r>
            <a:r>
              <a:rPr lang="en-US" sz="2000" i="1" dirty="0"/>
              <a:t>IFEX Goals 1, 3</a:t>
            </a:r>
            <a:r>
              <a:rPr lang="en-US" sz="2000" dirty="0"/>
              <a:t>]</a:t>
            </a:r>
            <a:endParaRPr lang="en-US" sz="2000" dirty="0">
              <a:cs typeface="Arial" panose="020B0604020202020204" pitchFamily="34" charset="0"/>
            </a:endParaRPr>
          </a:p>
        </p:txBody>
      </p:sp>
      <p:sp>
        <p:nvSpPr>
          <p:cNvPr id="18" name="Content Placeholder 2">
            <a:extLst>
              <a:ext uri="{FF2B5EF4-FFF2-40B4-BE49-F238E27FC236}">
                <a16:creationId xmlns:a16="http://schemas.microsoft.com/office/drawing/2014/main" xmlns="" id="{92BEE52B-5759-3B45-BCA9-7E2395ED2481}"/>
              </a:ext>
            </a:extLst>
          </p:cNvPr>
          <p:cNvSpPr txBox="1">
            <a:spLocks/>
          </p:cNvSpPr>
          <p:nvPr/>
        </p:nvSpPr>
        <p:spPr>
          <a:xfrm>
            <a:off x="838196" y="4791312"/>
            <a:ext cx="10843519" cy="10972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00000"/>
              </a:lnSpc>
              <a:spcBef>
                <a:spcPts val="0"/>
              </a:spcBef>
              <a:buFont typeface="+mj-lt"/>
              <a:buAutoNum type="arabicPeriod" startAt="3"/>
            </a:pPr>
            <a:r>
              <a:rPr lang="en-US" sz="2000" i="1" dirty="0" smtClean="0">
                <a:solidFill>
                  <a:srgbClr val="0070C0"/>
                </a:solidFill>
                <a:cs typeface="Arial" panose="020B0604020202020204" pitchFamily="34" charset="0"/>
              </a:rPr>
              <a:t>Arc Cloud Module: </a:t>
            </a:r>
            <a:r>
              <a:rPr lang="en-US" sz="2000" dirty="0"/>
              <a:t>Improve our understanding of the </a:t>
            </a:r>
            <a:r>
              <a:rPr lang="en-US" sz="2000" b="1" dirty="0">
                <a:solidFill>
                  <a:srgbClr val="BF9000"/>
                </a:solidFill>
              </a:rPr>
              <a:t>physical processes responsible for the formation and evolution of arc clouds</a:t>
            </a:r>
            <a:r>
              <a:rPr lang="en-US" sz="2000" dirty="0"/>
              <a:t>, as well as their impacts on TC structure and intensity in the short-term [</a:t>
            </a:r>
            <a:r>
              <a:rPr lang="en-US" sz="2000" i="1" dirty="0"/>
              <a:t>IFEX Goals 1, 3</a:t>
            </a:r>
            <a:r>
              <a:rPr lang="en-US" sz="2000" dirty="0"/>
              <a:t>]</a:t>
            </a:r>
            <a:endParaRPr lang="en-US" sz="2000" dirty="0">
              <a:cs typeface="Arial" panose="020B0604020202020204" pitchFamily="34" charset="0"/>
            </a:endParaRPr>
          </a:p>
        </p:txBody>
      </p:sp>
    </p:spTree>
    <p:extLst>
      <p:ext uri="{BB962C8B-B14F-4D97-AF65-F5344CB8AC3E}">
        <p14:creationId xmlns:p14="http://schemas.microsoft.com/office/powerpoint/2010/main" val="179941322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0" y="1342153"/>
            <a:ext cx="12191999" cy="365760"/>
          </a:xfrm>
        </p:spPr>
        <p:txBody>
          <a:bodyPr>
            <a:noAutofit/>
          </a:bodyPr>
          <a:lstStyle/>
          <a:p>
            <a:pPr marL="457200" lvl="0" indent="-457200" algn="ctr">
              <a:lnSpc>
                <a:spcPct val="100000"/>
              </a:lnSpc>
              <a:spcBef>
                <a:spcPts val="0"/>
              </a:spcBef>
              <a:buFont typeface="+mj-lt"/>
              <a:buAutoNum type="arabicPeriod"/>
            </a:pPr>
            <a:r>
              <a:rPr lang="en-US" sz="2400" dirty="0" smtClean="0">
                <a:cs typeface="Arial" panose="020B0604020202020204" pitchFamily="34" charset="0"/>
              </a:rPr>
              <a:t>Analysis of Intensity Change Processes Experiment, AIPEX</a:t>
            </a:r>
            <a:endParaRPr lang="en-US" sz="2400" dirty="0">
              <a:cs typeface="Arial" panose="020B0604020202020204" pitchFamily="34" charset="0"/>
            </a:endParaRPr>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Early Stage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431580" y="4401638"/>
            <a:ext cx="8980920" cy="2246769"/>
          </a:xfrm>
          <a:prstGeom prst="rect">
            <a:avLst/>
          </a:prstGeom>
        </p:spPr>
        <p:txBody>
          <a:bodyPr wrap="square">
            <a:spAutoFit/>
          </a:bodyPr>
          <a:lstStyle/>
          <a:p>
            <a:pPr marL="342900" indent="-342900">
              <a:buFont typeface="Courier New"/>
              <a:buChar char="o"/>
            </a:pPr>
            <a:r>
              <a:rPr lang="en-US" sz="2000" b="1" u="sng" dirty="0" smtClean="0">
                <a:solidFill>
                  <a:srgbClr val="7F6000"/>
                </a:solidFill>
                <a:cs typeface="Helvetica"/>
              </a:rPr>
              <a:t>G-IV </a:t>
            </a:r>
            <a:r>
              <a:rPr lang="en-US" sz="2000" b="1" i="1" u="sng" dirty="0" smtClean="0">
                <a:solidFill>
                  <a:srgbClr val="7F6000"/>
                </a:solidFill>
                <a:cs typeface="Helvetica"/>
              </a:rPr>
              <a:t>[Circumnavigation]</a:t>
            </a:r>
            <a:r>
              <a:rPr lang="en-US" sz="2000" b="1" u="sng" dirty="0" smtClean="0">
                <a:solidFill>
                  <a:srgbClr val="7F6000"/>
                </a:solidFill>
                <a:cs typeface="Helvetica"/>
              </a:rPr>
              <a:t> &amp; P-3 </a:t>
            </a:r>
            <a:r>
              <a:rPr lang="en-US" sz="2000" b="1" i="1" u="sng" dirty="0" smtClean="0">
                <a:solidFill>
                  <a:srgbClr val="7F6000"/>
                </a:solidFill>
                <a:cs typeface="Helvetica"/>
              </a:rPr>
              <a:t>[Rot. Fig. 4]</a:t>
            </a:r>
            <a:r>
              <a:rPr lang="en-US" sz="2000" dirty="0" smtClean="0">
                <a:cs typeface="Helvetica"/>
              </a:rPr>
              <a:t>	</a:t>
            </a:r>
            <a:endParaRPr lang="en-US" sz="2000" i="1" dirty="0" smtClean="0">
              <a:cs typeface="Helvetica"/>
            </a:endParaRPr>
          </a:p>
          <a:p>
            <a:pPr marL="342900" indent="-342900">
              <a:buFont typeface="Courier New"/>
              <a:buChar char="o"/>
            </a:pPr>
            <a:r>
              <a:rPr lang="en-US" sz="2000" dirty="0" smtClean="0">
                <a:cs typeface="Helvetica"/>
              </a:rPr>
              <a:t>P-3 Only</a:t>
            </a:r>
          </a:p>
          <a:p>
            <a:r>
              <a:rPr lang="en-US" sz="2000" dirty="0">
                <a:cs typeface="Helvetica"/>
              </a:rPr>
              <a:t> </a:t>
            </a:r>
            <a:r>
              <a:rPr lang="en-US" sz="2000" dirty="0" smtClean="0">
                <a:cs typeface="Helvetica"/>
              </a:rPr>
              <a:t>       </a:t>
            </a:r>
            <a:r>
              <a:rPr lang="en-US" sz="2000" b="1" dirty="0" smtClean="0">
                <a:solidFill>
                  <a:srgbClr val="FF0000"/>
                </a:solidFill>
                <a:cs typeface="Helvetica"/>
              </a:rPr>
              <a:t>Asymmetric Rainfall </a:t>
            </a:r>
          </a:p>
          <a:p>
            <a:r>
              <a:rPr lang="en-US" sz="2000" i="1" dirty="0">
                <a:cs typeface="Helvetica"/>
              </a:rPr>
              <a:t>	</a:t>
            </a:r>
            <a:r>
              <a:rPr lang="en-US" sz="2000" i="1" dirty="0" smtClean="0">
                <a:cs typeface="Helvetica"/>
              </a:rPr>
              <a:t>[</a:t>
            </a:r>
            <a:r>
              <a:rPr lang="en-US" sz="2000" b="1" i="1" u="sng" dirty="0" smtClean="0">
                <a:solidFill>
                  <a:srgbClr val="FF0000"/>
                </a:solidFill>
                <a:cs typeface="Helvetica"/>
              </a:rPr>
              <a:t>High-altitude (&gt; 25 kft) circumnavigation</a:t>
            </a:r>
            <a:r>
              <a:rPr lang="en-US" sz="2000" b="1" i="1" dirty="0" smtClean="0">
                <a:solidFill>
                  <a:srgbClr val="7F6000"/>
                </a:solidFill>
                <a:cs typeface="Helvetica"/>
              </a:rPr>
              <a:t>, Fig. 4 or Rot. Fig. 4</a:t>
            </a:r>
            <a:r>
              <a:rPr lang="en-US" sz="2000" i="1" dirty="0" smtClean="0">
                <a:cs typeface="Helvetica"/>
              </a:rPr>
              <a:t>]</a:t>
            </a:r>
            <a:endParaRPr lang="en-US" sz="2000" i="1" dirty="0">
              <a:cs typeface="Helvetica"/>
            </a:endParaRPr>
          </a:p>
          <a:p>
            <a:pPr lvl="1"/>
            <a:r>
              <a:rPr lang="en-US" sz="2000" b="1" dirty="0" smtClean="0">
                <a:solidFill>
                  <a:srgbClr val="7F6000"/>
                </a:solidFill>
                <a:cs typeface="Helvetica"/>
              </a:rPr>
              <a:t>Symmetric Rainfall</a:t>
            </a:r>
          </a:p>
          <a:p>
            <a:pPr lvl="1"/>
            <a:r>
              <a:rPr lang="en-US" sz="2000" i="1" dirty="0" smtClean="0">
                <a:cs typeface="Helvetica"/>
              </a:rPr>
              <a:t>	[</a:t>
            </a:r>
            <a:r>
              <a:rPr lang="en-US" sz="2000" b="1" i="1" dirty="0" smtClean="0">
                <a:solidFill>
                  <a:srgbClr val="7F6000"/>
                </a:solidFill>
                <a:cs typeface="Helvetica"/>
              </a:rPr>
              <a:t>Rot. Fig. </a:t>
            </a:r>
            <a:r>
              <a:rPr lang="en-US" sz="2000" b="1" i="1" dirty="0">
                <a:solidFill>
                  <a:srgbClr val="7F6000"/>
                </a:solidFill>
                <a:cs typeface="Helvetica"/>
              </a:rPr>
              <a:t>4</a:t>
            </a:r>
            <a:r>
              <a:rPr lang="en-US" sz="2000" i="1" dirty="0" smtClean="0">
                <a:cs typeface="Helvetica"/>
              </a:rPr>
              <a:t>]</a:t>
            </a:r>
          </a:p>
          <a:p>
            <a:pPr marL="342900" indent="-342900">
              <a:buFont typeface="Courier New"/>
              <a:buChar char="o"/>
            </a:pPr>
            <a:r>
              <a:rPr lang="en-US" sz="2000" dirty="0" smtClean="0">
                <a:cs typeface="Helvetica"/>
              </a:rPr>
              <a:t>G-IV Only </a:t>
            </a:r>
            <a:r>
              <a:rPr lang="en-US" sz="2000" i="1" dirty="0" smtClean="0">
                <a:cs typeface="Helvetica"/>
              </a:rPr>
              <a:t>[Circumnavigation, Star + Circumnavigation]</a:t>
            </a:r>
          </a:p>
        </p:txBody>
      </p:sp>
      <p:pic>
        <p:nvPicPr>
          <p:cNvPr id="15" name="image05.png"/>
          <p:cNvPicPr/>
          <p:nvPr/>
        </p:nvPicPr>
        <p:blipFill>
          <a:blip r:embed="rId4"/>
          <a:srcRect/>
          <a:stretch>
            <a:fillRect/>
          </a:stretch>
        </p:blipFill>
        <p:spPr>
          <a:xfrm>
            <a:off x="8695723" y="3612695"/>
            <a:ext cx="3115331" cy="2685079"/>
          </a:xfrm>
          <a:prstGeom prst="rect">
            <a:avLst/>
          </a:prstGeom>
          <a:ln/>
        </p:spPr>
      </p:pic>
      <p:cxnSp>
        <p:nvCxnSpPr>
          <p:cNvPr id="19" name="Straight Connector 18"/>
          <p:cNvCxnSpPr/>
          <p:nvPr/>
        </p:nvCxnSpPr>
        <p:spPr>
          <a:xfrm rot="180000" flipH="1" flipV="1">
            <a:off x="9657605" y="4628696"/>
            <a:ext cx="1087968" cy="457200"/>
          </a:xfrm>
          <a:prstGeom prst="line">
            <a:avLst/>
          </a:prstGeom>
          <a:ln w="12700">
            <a:solidFill>
              <a:srgbClr val="FFFF00"/>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9671787" y="4609008"/>
            <a:ext cx="0" cy="513512"/>
          </a:xfrm>
          <a:prstGeom prst="line">
            <a:avLst/>
          </a:prstGeom>
          <a:ln w="12700">
            <a:solidFill>
              <a:srgbClr val="FFFF00"/>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flipV="1">
            <a:off x="9663320" y="5122520"/>
            <a:ext cx="316020" cy="276644"/>
          </a:xfrm>
          <a:prstGeom prst="line">
            <a:avLst/>
          </a:prstGeom>
          <a:ln w="12700">
            <a:solidFill>
              <a:srgbClr val="FFFF00"/>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9973730" y="5399164"/>
            <a:ext cx="445875" cy="0"/>
          </a:xfrm>
          <a:prstGeom prst="line">
            <a:avLst/>
          </a:prstGeom>
          <a:ln w="12700">
            <a:solidFill>
              <a:srgbClr val="FFFF00"/>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21300000" flipH="1">
            <a:off x="10419606" y="5122520"/>
            <a:ext cx="337186" cy="276644"/>
          </a:xfrm>
          <a:prstGeom prst="line">
            <a:avLst/>
          </a:prstGeom>
          <a:ln w="12700">
            <a:solidFill>
              <a:srgbClr val="FFFF00"/>
            </a:solidFill>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5910160" y="4722807"/>
            <a:ext cx="1778000" cy="523220"/>
          </a:xfrm>
          <a:prstGeom prst="rect">
            <a:avLst/>
          </a:prstGeom>
          <a:noFill/>
        </p:spPr>
        <p:txBody>
          <a:bodyPr wrap="square" rtlCol="0">
            <a:spAutoFit/>
          </a:bodyPr>
          <a:lstStyle/>
          <a:p>
            <a:r>
              <a:rPr lang="en-US" sz="1400" b="1" dirty="0" smtClean="0">
                <a:solidFill>
                  <a:srgbClr val="FF0000"/>
                </a:solidFill>
                <a:latin typeface="Helvetica"/>
                <a:cs typeface="Helvetica"/>
              </a:rPr>
              <a:t>Coincident (OPTIMAL)</a:t>
            </a:r>
            <a:endParaRPr lang="en-US" sz="1400" b="1" dirty="0">
              <a:solidFill>
                <a:srgbClr val="FF0000"/>
              </a:solidFill>
              <a:latin typeface="Helvetica"/>
              <a:cs typeface="Helvetica"/>
            </a:endParaRPr>
          </a:p>
        </p:txBody>
      </p:sp>
      <p:cxnSp>
        <p:nvCxnSpPr>
          <p:cNvPr id="27" name="Straight Arrow Connector 26"/>
          <p:cNvCxnSpPr>
            <a:stCxn id="26" idx="1"/>
          </p:cNvCxnSpPr>
          <p:nvPr/>
        </p:nvCxnSpPr>
        <p:spPr>
          <a:xfrm flipH="1" flipV="1">
            <a:off x="5448728" y="4722808"/>
            <a:ext cx="461432" cy="261609"/>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8695723" y="6306241"/>
            <a:ext cx="3115331" cy="461665"/>
          </a:xfrm>
          <a:prstGeom prst="rect">
            <a:avLst/>
          </a:prstGeom>
          <a:noFill/>
        </p:spPr>
        <p:txBody>
          <a:bodyPr wrap="square" rtlCol="0">
            <a:spAutoFit/>
          </a:bodyPr>
          <a:lstStyle/>
          <a:p>
            <a:pPr algn="just"/>
            <a:r>
              <a:rPr lang="en-US" sz="1200" b="1" dirty="0" smtClean="0">
                <a:latin typeface="Helvetica"/>
                <a:cs typeface="Helvetica"/>
              </a:rPr>
              <a:t>Circumnavigation is as close to inner-core precipitation shield as possible</a:t>
            </a:r>
            <a:endParaRPr lang="en-US" sz="1200" b="1" dirty="0">
              <a:latin typeface="Helvetica"/>
              <a:cs typeface="Helvetica"/>
            </a:endParaRPr>
          </a:p>
        </p:txBody>
      </p:sp>
      <p:sp>
        <p:nvSpPr>
          <p:cNvPr id="29" name="Rectangle 28"/>
          <p:cNvSpPr/>
          <p:nvPr/>
        </p:nvSpPr>
        <p:spPr>
          <a:xfrm>
            <a:off x="409038" y="2462647"/>
            <a:ext cx="11576422" cy="1261884"/>
          </a:xfrm>
          <a:prstGeom prst="rect">
            <a:avLst/>
          </a:prstGeom>
        </p:spPr>
        <p:txBody>
          <a:bodyPr wrap="square">
            <a:spAutoFit/>
          </a:bodyPr>
          <a:lstStyle/>
          <a:p>
            <a:pPr marL="285750" indent="-285750">
              <a:buFont typeface="Courier New"/>
              <a:buChar char="o"/>
            </a:pPr>
            <a:r>
              <a:rPr lang="en-US" sz="2000" b="1" dirty="0" smtClean="0">
                <a:solidFill>
                  <a:srgbClr val="0070C0"/>
                </a:solidFill>
                <a:cs typeface="Helvetica"/>
              </a:rPr>
              <a:t>TCs that have a reasonable potential for intensification</a:t>
            </a:r>
          </a:p>
          <a:p>
            <a:pPr marL="285750" indent="-285750">
              <a:buFont typeface="Courier New"/>
              <a:buChar char="o"/>
            </a:pPr>
            <a:r>
              <a:rPr lang="en-US" sz="2000" b="1" dirty="0">
                <a:solidFill>
                  <a:srgbClr val="0070C0"/>
                </a:solidFill>
                <a:cs typeface="Helvetica"/>
              </a:rPr>
              <a:t>S</a:t>
            </a:r>
            <a:r>
              <a:rPr lang="en-US" sz="2000" b="1" dirty="0" smtClean="0">
                <a:solidFill>
                  <a:srgbClr val="0070C0"/>
                </a:solidFill>
                <a:cs typeface="Helvetica"/>
              </a:rPr>
              <a:t>torms experiencing moderate shear (5-10 m s</a:t>
            </a:r>
            <a:r>
              <a:rPr lang="en-US" sz="2000" b="1" baseline="30000" dirty="0" smtClean="0">
                <a:solidFill>
                  <a:srgbClr val="0070C0"/>
                </a:solidFill>
                <a:cs typeface="Helvetica"/>
              </a:rPr>
              <a:t>-1</a:t>
            </a:r>
            <a:r>
              <a:rPr lang="en-US" sz="2000" b="1" dirty="0" smtClean="0">
                <a:solidFill>
                  <a:srgbClr val="0070C0"/>
                </a:solidFill>
                <a:cs typeface="Helvetica"/>
              </a:rPr>
              <a:t>)</a:t>
            </a:r>
          </a:p>
          <a:p>
            <a:pPr marL="285750" indent="-285750">
              <a:buFont typeface="Courier New"/>
              <a:buChar char="o"/>
            </a:pPr>
            <a:r>
              <a:rPr lang="en-US" sz="2000" b="1" dirty="0" smtClean="0">
                <a:solidFill>
                  <a:srgbClr val="0070C0"/>
                </a:solidFill>
                <a:cs typeface="Helvetica"/>
              </a:rPr>
              <a:t>Optimally every 12 h -- minimally every 24 h -- beginning 24 h before forecast intensification</a:t>
            </a:r>
          </a:p>
          <a:p>
            <a:endParaRPr lang="en-US" sz="1600" dirty="0">
              <a:cs typeface="Helvetica"/>
            </a:endParaRPr>
          </a:p>
        </p:txBody>
      </p:sp>
      <p:sp>
        <p:nvSpPr>
          <p:cNvPr id="6" name="Rectangle 5"/>
          <p:cNvSpPr/>
          <p:nvPr/>
        </p:nvSpPr>
        <p:spPr>
          <a:xfrm>
            <a:off x="322724" y="1953371"/>
            <a:ext cx="1308834" cy="461665"/>
          </a:xfrm>
          <a:prstGeom prst="rect">
            <a:avLst/>
          </a:prstGeom>
        </p:spPr>
        <p:txBody>
          <a:bodyPr wrap="none">
            <a:spAutoFit/>
          </a:bodyPr>
          <a:lstStyle/>
          <a:p>
            <a:r>
              <a:rPr lang="en-US" sz="2400" b="1" i="1" u="sng" dirty="0" smtClean="0">
                <a:solidFill>
                  <a:srgbClr val="0070C0"/>
                </a:solidFill>
                <a:cs typeface="Helvetica"/>
              </a:rPr>
              <a:t>Targets: </a:t>
            </a:r>
            <a:endParaRPr lang="en-US" sz="2400" b="1" i="1" u="sng" dirty="0">
              <a:solidFill>
                <a:srgbClr val="0070C0"/>
              </a:solidFill>
              <a:cs typeface="Helvetica"/>
            </a:endParaRPr>
          </a:p>
        </p:txBody>
      </p:sp>
      <p:sp>
        <p:nvSpPr>
          <p:cNvPr id="2" name="Rectangle 1"/>
          <p:cNvSpPr/>
          <p:nvPr/>
        </p:nvSpPr>
        <p:spPr>
          <a:xfrm>
            <a:off x="321649" y="3873112"/>
            <a:ext cx="1426805" cy="461665"/>
          </a:xfrm>
          <a:prstGeom prst="rect">
            <a:avLst/>
          </a:prstGeom>
        </p:spPr>
        <p:txBody>
          <a:bodyPr wrap="none">
            <a:spAutoFit/>
          </a:bodyPr>
          <a:lstStyle/>
          <a:p>
            <a:r>
              <a:rPr lang="en-US" sz="2400" b="1" i="1" u="sng" dirty="0">
                <a:cs typeface="Helvetica"/>
              </a:rPr>
              <a:t>Patterns: </a:t>
            </a:r>
          </a:p>
        </p:txBody>
      </p:sp>
    </p:spTree>
    <p:extLst>
      <p:ext uri="{BB962C8B-B14F-4D97-AF65-F5344CB8AC3E}">
        <p14:creationId xmlns:p14="http://schemas.microsoft.com/office/powerpoint/2010/main" val="288211550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0" y="1342153"/>
            <a:ext cx="12191999" cy="365760"/>
          </a:xfrm>
        </p:spPr>
        <p:txBody>
          <a:bodyPr>
            <a:noAutofit/>
          </a:bodyPr>
          <a:lstStyle/>
          <a:p>
            <a:pPr marL="457200" lvl="0" indent="-457200" algn="ctr">
              <a:lnSpc>
                <a:spcPct val="100000"/>
              </a:lnSpc>
              <a:spcBef>
                <a:spcPts val="0"/>
              </a:spcBef>
              <a:buFont typeface="+mj-lt"/>
              <a:buAutoNum type="arabicPeriod" startAt="2"/>
            </a:pPr>
            <a:r>
              <a:rPr lang="en-US" sz="2400" dirty="0" smtClean="0">
                <a:cs typeface="Arial" panose="020B0604020202020204" pitchFamily="34" charset="0"/>
              </a:rPr>
              <a:t>Convective Burst Structure and Evolution Module, CBM</a:t>
            </a:r>
            <a:endParaRPr lang="en-US" sz="2400" dirty="0">
              <a:cs typeface="Arial" panose="020B0604020202020204" pitchFamily="34" charset="0"/>
            </a:endParaRPr>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Early Stage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09038" y="2327957"/>
            <a:ext cx="6718120" cy="1631216"/>
          </a:xfrm>
          <a:prstGeom prst="rect">
            <a:avLst/>
          </a:prstGeom>
        </p:spPr>
        <p:txBody>
          <a:bodyPr wrap="square">
            <a:spAutoFit/>
          </a:bodyPr>
          <a:lstStyle/>
          <a:p>
            <a:pPr marL="285750" indent="-285750">
              <a:buFont typeface="Courier New"/>
              <a:buChar char="o"/>
            </a:pPr>
            <a:r>
              <a:rPr lang="en-US" sz="2000" b="1" dirty="0">
                <a:solidFill>
                  <a:srgbClr val="0070C0"/>
                </a:solidFill>
                <a:cs typeface="Helvetica"/>
              </a:rPr>
              <a:t>An area of vigorous, deep convection occurring within the circulation of </a:t>
            </a:r>
            <a:r>
              <a:rPr lang="en-US" sz="2000" b="1" dirty="0" smtClean="0">
                <a:solidFill>
                  <a:srgbClr val="0070C0"/>
                </a:solidFill>
                <a:cs typeface="Helvetica"/>
              </a:rPr>
              <a:t>a TC</a:t>
            </a:r>
          </a:p>
          <a:p>
            <a:pPr marL="285750" indent="-285750">
              <a:buFont typeface="Courier New"/>
              <a:buChar char="o"/>
            </a:pPr>
            <a:r>
              <a:rPr lang="en-US" sz="2000" b="1" dirty="0" smtClean="0">
                <a:solidFill>
                  <a:srgbClr val="0070C0"/>
                </a:solidFill>
                <a:cs typeface="Helvetica"/>
              </a:rPr>
              <a:t>Deep convection </a:t>
            </a:r>
            <a:r>
              <a:rPr lang="en-US" sz="2000" b="1" dirty="0">
                <a:solidFill>
                  <a:srgbClr val="0070C0"/>
                </a:solidFill>
                <a:cs typeface="Helvetica"/>
              </a:rPr>
              <a:t>identified either by radar or satellite during </a:t>
            </a:r>
            <a:r>
              <a:rPr lang="en-US" sz="2000" b="1" dirty="0" smtClean="0">
                <a:solidFill>
                  <a:srgbClr val="0070C0"/>
                </a:solidFill>
                <a:cs typeface="Helvetica"/>
              </a:rPr>
              <a:t>a </a:t>
            </a:r>
            <a:r>
              <a:rPr lang="en-US" sz="2000" b="1" dirty="0">
                <a:solidFill>
                  <a:srgbClr val="0070C0"/>
                </a:solidFill>
                <a:cs typeface="Helvetica"/>
              </a:rPr>
              <a:t>survey pattern </a:t>
            </a:r>
            <a:r>
              <a:rPr lang="en-US" sz="2000" b="1" dirty="0" smtClean="0">
                <a:solidFill>
                  <a:srgbClr val="0070C0"/>
                </a:solidFill>
                <a:cs typeface="Helvetica"/>
              </a:rPr>
              <a:t>near RMW of a TD, TS, Cat1</a:t>
            </a:r>
          </a:p>
          <a:p>
            <a:pPr marL="285750" indent="-285750">
              <a:buFont typeface="Courier New"/>
              <a:buChar char="o"/>
            </a:pPr>
            <a:r>
              <a:rPr lang="en-US" sz="2000" b="1" dirty="0" smtClean="0">
                <a:solidFill>
                  <a:srgbClr val="0070C0"/>
                </a:solidFill>
                <a:cs typeface="Helvetica"/>
              </a:rPr>
              <a:t>Downshear convection </a:t>
            </a:r>
            <a:endParaRPr lang="en-US" sz="2000" b="1" dirty="0">
              <a:cs typeface="Helvetica"/>
            </a:endParaRPr>
          </a:p>
        </p:txBody>
      </p:sp>
      <p:sp>
        <p:nvSpPr>
          <p:cNvPr id="17" name="Rectangle 16"/>
          <p:cNvSpPr/>
          <p:nvPr/>
        </p:nvSpPr>
        <p:spPr>
          <a:xfrm>
            <a:off x="322724" y="1842410"/>
            <a:ext cx="1308834" cy="461665"/>
          </a:xfrm>
          <a:prstGeom prst="rect">
            <a:avLst/>
          </a:prstGeom>
        </p:spPr>
        <p:txBody>
          <a:bodyPr wrap="none">
            <a:spAutoFit/>
          </a:bodyPr>
          <a:lstStyle/>
          <a:p>
            <a:r>
              <a:rPr lang="en-US" sz="2400" b="1" i="1" u="sng" dirty="0" smtClean="0">
                <a:solidFill>
                  <a:srgbClr val="0070C0"/>
                </a:solidFill>
                <a:cs typeface="Helvetica"/>
              </a:rPr>
              <a:t>Targets: </a:t>
            </a:r>
            <a:endParaRPr lang="en-US" sz="2400" b="1" i="1" u="sng" dirty="0">
              <a:solidFill>
                <a:srgbClr val="0070C0"/>
              </a:solidFill>
              <a:cs typeface="Helvetica"/>
            </a:endParaRPr>
          </a:p>
        </p:txBody>
      </p:sp>
      <p:sp>
        <p:nvSpPr>
          <p:cNvPr id="18" name="Rectangle 17"/>
          <p:cNvSpPr/>
          <p:nvPr/>
        </p:nvSpPr>
        <p:spPr>
          <a:xfrm>
            <a:off x="321649" y="4021060"/>
            <a:ext cx="1426805" cy="461665"/>
          </a:xfrm>
          <a:prstGeom prst="rect">
            <a:avLst/>
          </a:prstGeom>
        </p:spPr>
        <p:txBody>
          <a:bodyPr wrap="none">
            <a:spAutoFit/>
          </a:bodyPr>
          <a:lstStyle/>
          <a:p>
            <a:r>
              <a:rPr lang="en-US" sz="2400" b="1" i="1" u="sng" dirty="0">
                <a:cs typeface="Helvetica"/>
              </a:rPr>
              <a:t>Patterns: </a:t>
            </a:r>
          </a:p>
        </p:txBody>
      </p:sp>
      <p:sp>
        <p:nvSpPr>
          <p:cNvPr id="4" name="Rectangle 3"/>
          <p:cNvSpPr/>
          <p:nvPr/>
        </p:nvSpPr>
        <p:spPr>
          <a:xfrm>
            <a:off x="458547" y="4549586"/>
            <a:ext cx="6853569" cy="1938992"/>
          </a:xfrm>
          <a:prstGeom prst="rect">
            <a:avLst/>
          </a:prstGeom>
        </p:spPr>
        <p:txBody>
          <a:bodyPr wrap="square">
            <a:spAutoFit/>
          </a:bodyPr>
          <a:lstStyle/>
          <a:p>
            <a:pPr marL="342900" indent="-342900">
              <a:buFont typeface="Courier New"/>
              <a:buChar char="o"/>
            </a:pPr>
            <a:r>
              <a:rPr lang="en-US" sz="2000" dirty="0">
                <a:cs typeface="Helvetica"/>
              </a:rPr>
              <a:t>P-3 only, </a:t>
            </a:r>
            <a:r>
              <a:rPr lang="en-US" sz="2000" b="1" dirty="0">
                <a:solidFill>
                  <a:schemeClr val="accent4">
                    <a:lumMod val="50000"/>
                  </a:schemeClr>
                </a:solidFill>
              </a:rPr>
              <a:t>series of inbound/outbound radial </a:t>
            </a:r>
            <a:r>
              <a:rPr lang="en-US" sz="2000" b="1" dirty="0" smtClean="0">
                <a:solidFill>
                  <a:schemeClr val="accent4">
                    <a:lumMod val="50000"/>
                  </a:schemeClr>
                </a:solidFill>
              </a:rPr>
              <a:t>penetrations</a:t>
            </a:r>
            <a:endParaRPr lang="en-US" sz="2000" dirty="0" smtClean="0"/>
          </a:p>
          <a:p>
            <a:pPr marL="342900" indent="-342900">
              <a:buFont typeface="Courier New"/>
              <a:buChar char="o"/>
            </a:pPr>
            <a:r>
              <a:rPr lang="en-US" sz="2000" b="1" dirty="0" smtClean="0">
                <a:solidFill>
                  <a:srgbClr val="7F6000"/>
                </a:solidFill>
              </a:rPr>
              <a:t>Repeated </a:t>
            </a:r>
            <a:r>
              <a:rPr lang="en-US" sz="2000" b="1" dirty="0">
                <a:solidFill>
                  <a:srgbClr val="7F6000"/>
                </a:solidFill>
              </a:rPr>
              <a:t>sampling</a:t>
            </a:r>
            <a:r>
              <a:rPr lang="en-US" sz="2000" dirty="0">
                <a:solidFill>
                  <a:srgbClr val="7F6000"/>
                </a:solidFill>
              </a:rPr>
              <a:t> </a:t>
            </a:r>
            <a:r>
              <a:rPr lang="en-US" sz="2000" dirty="0"/>
              <a:t>can allow for </a:t>
            </a:r>
            <a:r>
              <a:rPr lang="en-US" sz="2000" dirty="0" smtClean="0"/>
              <a:t>a </a:t>
            </a:r>
            <a:r>
              <a:rPr lang="en-US" sz="2000" b="1" dirty="0" smtClean="0">
                <a:solidFill>
                  <a:srgbClr val="7F6000"/>
                </a:solidFill>
              </a:rPr>
              <a:t>following of the burst around the storm</a:t>
            </a:r>
          </a:p>
          <a:p>
            <a:pPr marL="342900" indent="-342900">
              <a:buFont typeface="Courier New"/>
              <a:buChar char="o"/>
            </a:pPr>
            <a:r>
              <a:rPr lang="en-US" sz="2000" dirty="0" smtClean="0"/>
              <a:t>Repeat </a:t>
            </a:r>
            <a:r>
              <a:rPr lang="en-US" sz="2000" dirty="0"/>
              <a:t>penetrations </a:t>
            </a:r>
            <a:r>
              <a:rPr lang="en-US" sz="2000" dirty="0" smtClean="0"/>
              <a:t>within ~</a:t>
            </a:r>
            <a:r>
              <a:rPr lang="en-US" sz="2000" b="1" dirty="0" smtClean="0">
                <a:solidFill>
                  <a:srgbClr val="7F6000"/>
                </a:solidFill>
              </a:rPr>
              <a:t>1</a:t>
            </a:r>
            <a:r>
              <a:rPr lang="en-US" sz="2000" b="1" dirty="0">
                <a:solidFill>
                  <a:srgbClr val="7F6000"/>
                </a:solidFill>
              </a:rPr>
              <a:t>–2 h window</a:t>
            </a:r>
          </a:p>
          <a:p>
            <a:pPr marL="342900" indent="-342900">
              <a:buFont typeface="Courier New"/>
              <a:buChar char="o"/>
            </a:pPr>
            <a:r>
              <a:rPr lang="en-US" sz="2000" b="1" dirty="0" smtClean="0">
                <a:solidFill>
                  <a:srgbClr val="7F6000"/>
                </a:solidFill>
              </a:rPr>
              <a:t>Coordinate </a:t>
            </a:r>
            <a:r>
              <a:rPr lang="en-US" sz="2000" b="1" dirty="0">
                <a:solidFill>
                  <a:srgbClr val="7F6000"/>
                </a:solidFill>
              </a:rPr>
              <a:t>the pattern with the high-altitude aircraft</a:t>
            </a:r>
            <a:r>
              <a:rPr lang="en-US" sz="2000" dirty="0"/>
              <a:t>, </a:t>
            </a:r>
            <a:r>
              <a:rPr lang="en-US" sz="2000" dirty="0" smtClean="0"/>
              <a:t>vertically </a:t>
            </a:r>
            <a:r>
              <a:rPr lang="en-US" sz="2000" dirty="0"/>
              <a:t>stacked as </a:t>
            </a:r>
            <a:r>
              <a:rPr lang="en-US" sz="2000" dirty="0" smtClean="0"/>
              <a:t>possible</a:t>
            </a:r>
            <a:endParaRPr lang="en-US" sz="2000" dirty="0"/>
          </a:p>
        </p:txBody>
      </p:sp>
      <p:pic>
        <p:nvPicPr>
          <p:cNvPr id="19" name="Picture 18"/>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33125" y="2096568"/>
            <a:ext cx="4413615" cy="4650471"/>
          </a:xfrm>
          <a:prstGeom prst="rect">
            <a:avLst/>
          </a:prstGeom>
          <a:noFill/>
        </p:spPr>
      </p:pic>
    </p:spTree>
    <p:extLst>
      <p:ext uri="{BB962C8B-B14F-4D97-AF65-F5344CB8AC3E}">
        <p14:creationId xmlns:p14="http://schemas.microsoft.com/office/powerpoint/2010/main" val="298529650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05AEC03-5611-BB47-BCF5-11213F1E8164}"/>
              </a:ext>
            </a:extLst>
          </p:cNvPr>
          <p:cNvSpPr>
            <a:spLocks noGrp="1"/>
          </p:cNvSpPr>
          <p:nvPr>
            <p:ph type="ctrTitle"/>
          </p:nvPr>
        </p:nvSpPr>
        <p:spPr>
          <a:xfrm>
            <a:off x="1523998" y="2501153"/>
            <a:ext cx="9144002" cy="1008810"/>
          </a:xfrm>
        </p:spPr>
        <p:txBody>
          <a:bodyPr>
            <a:normAutofit/>
          </a:bodyPr>
          <a:lstStyle/>
          <a:p>
            <a:r>
              <a:rPr lang="en-US" sz="5400" dirty="0">
                <a:latin typeface="Arial" panose="020B0604020202020204" pitchFamily="34" charset="0"/>
                <a:cs typeface="Arial" panose="020B0604020202020204" pitchFamily="34" charset="0"/>
              </a:rPr>
              <a:t>Mature Stage Experiment</a:t>
            </a:r>
          </a:p>
        </p:txBody>
      </p:sp>
      <p:sp>
        <p:nvSpPr>
          <p:cNvPr id="3" name="Subtitle 2">
            <a:extLst>
              <a:ext uri="{FF2B5EF4-FFF2-40B4-BE49-F238E27FC236}">
                <a16:creationId xmlns:a16="http://schemas.microsoft.com/office/drawing/2014/main" xmlns="" id="{D00C6651-6391-3B45-A630-AA55644CFF6A}"/>
              </a:ext>
            </a:extLst>
          </p:cNvPr>
          <p:cNvSpPr>
            <a:spLocks noGrp="1"/>
          </p:cNvSpPr>
          <p:nvPr>
            <p:ph type="subTitle" idx="1"/>
          </p:nvPr>
        </p:nvSpPr>
        <p:spPr>
          <a:xfrm>
            <a:off x="1523998" y="3575144"/>
            <a:ext cx="9144000" cy="418633"/>
          </a:xfrm>
        </p:spPr>
        <p:txBody>
          <a:bodyPr>
            <a:noAutofit/>
          </a:bodyPr>
          <a:lstStyle/>
          <a:p>
            <a:r>
              <a:rPr lang="en-US" sz="2800" dirty="0">
                <a:latin typeface="Arial" panose="020B0604020202020204" pitchFamily="34" charset="0"/>
                <a:cs typeface="Arial" panose="020B0604020202020204" pitchFamily="34" charset="0"/>
              </a:rPr>
              <a:t>Co-PIs: Paul </a:t>
            </a:r>
            <a:r>
              <a:rPr lang="en-US" sz="2800" dirty="0" err="1">
                <a:latin typeface="Arial" panose="020B0604020202020204" pitchFamily="34" charset="0"/>
                <a:cs typeface="Arial" panose="020B0604020202020204" pitchFamily="34" charset="0"/>
              </a:rPr>
              <a:t>Reasor</a:t>
            </a:r>
            <a:r>
              <a:rPr lang="en-US" sz="2800" dirty="0">
                <a:latin typeface="Arial" panose="020B0604020202020204" pitchFamily="34" charset="0"/>
                <a:cs typeface="Arial" panose="020B0604020202020204" pitchFamily="34" charset="0"/>
              </a:rPr>
              <a:t> and Jason </a:t>
            </a:r>
            <a:r>
              <a:rPr lang="en-US" sz="2800" dirty="0" err="1">
                <a:latin typeface="Arial" panose="020B0604020202020204" pitchFamily="34" charset="0"/>
                <a:cs typeface="Arial" panose="020B0604020202020204" pitchFamily="34" charset="0"/>
              </a:rPr>
              <a:t>Dunion</a:t>
            </a:r>
            <a:endParaRPr lang="en-US" sz="2800" dirty="0">
              <a:latin typeface="Arial" panose="020B0604020202020204" pitchFamily="34" charset="0"/>
              <a:cs typeface="Arial" panose="020B0604020202020204" pitchFamily="34" charset="0"/>
            </a:endParaRPr>
          </a:p>
          <a:p>
            <a:r>
              <a:rPr lang="en-US" i="1" dirty="0">
                <a:latin typeface="+mj-lt"/>
              </a:rPr>
              <a:t>Co-Is: Sim </a:t>
            </a:r>
            <a:r>
              <a:rPr lang="en-US" i="1" dirty="0" err="1">
                <a:latin typeface="+mj-lt"/>
              </a:rPr>
              <a:t>Aberson</a:t>
            </a:r>
            <a:r>
              <a:rPr lang="en-US" i="1" dirty="0">
                <a:latin typeface="+mj-lt"/>
              </a:rPr>
              <a:t>, Hui </a:t>
            </a:r>
            <a:r>
              <a:rPr lang="en-US" i="1" dirty="0" err="1">
                <a:latin typeface="+mj-lt"/>
              </a:rPr>
              <a:t>Christophersen</a:t>
            </a:r>
            <a:r>
              <a:rPr lang="en-US" i="1" dirty="0">
                <a:latin typeface="+mj-lt"/>
              </a:rPr>
              <a:t>, Paul Chang (NESDIS), Joe </a:t>
            </a:r>
            <a:r>
              <a:rPr lang="en-US" i="1" dirty="0" err="1">
                <a:latin typeface="+mj-lt"/>
              </a:rPr>
              <a:t>Cione</a:t>
            </a:r>
            <a:r>
              <a:rPr lang="en-US" i="1" dirty="0">
                <a:latin typeface="+mj-lt"/>
              </a:rPr>
              <a:t>, John Gamache, Heather Holbach, Ghassan </a:t>
            </a:r>
            <a:r>
              <a:rPr lang="en-US" i="1" dirty="0" err="1">
                <a:latin typeface="+mj-lt"/>
              </a:rPr>
              <a:t>Alaka</a:t>
            </a:r>
            <a:r>
              <a:rPr lang="en-US" i="1" dirty="0">
                <a:latin typeface="+mj-lt"/>
              </a:rPr>
              <a:t>, Kelly Ryan, Paul Leighton, Robert Rogers, </a:t>
            </a:r>
            <a:r>
              <a:rPr lang="en-US" i="1" dirty="0" err="1">
                <a:latin typeface="+mj-lt"/>
              </a:rPr>
              <a:t>Zorana</a:t>
            </a:r>
            <a:r>
              <a:rPr lang="en-US" i="1" dirty="0">
                <a:latin typeface="+mj-lt"/>
              </a:rPr>
              <a:t> </a:t>
            </a:r>
            <a:r>
              <a:rPr lang="en-US" i="1" dirty="0" err="1">
                <a:latin typeface="+mj-lt"/>
              </a:rPr>
              <a:t>Jelenak</a:t>
            </a:r>
            <a:r>
              <a:rPr lang="en-US" i="1" dirty="0">
                <a:latin typeface="+mj-lt"/>
              </a:rPr>
              <a:t> (NESDIS), Jun Zhang</a:t>
            </a:r>
            <a:endParaRPr lang="en-US" sz="2800" dirty="0">
              <a:latin typeface="+mj-lt"/>
              <a:cs typeface="Arial" panose="020B0604020202020204" pitchFamily="34" charset="0"/>
            </a:endParaRPr>
          </a:p>
        </p:txBody>
      </p:sp>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7" name="TextBox 6"/>
          <p:cNvSpPr txBox="1"/>
          <p:nvPr/>
        </p:nvSpPr>
        <p:spPr>
          <a:xfrm>
            <a:off x="1524002" y="663960"/>
            <a:ext cx="9143999" cy="507831"/>
          </a:xfrm>
          <a:prstGeom prst="rect">
            <a:avLst/>
          </a:prstGeom>
          <a:noFill/>
        </p:spPr>
        <p:txBody>
          <a:bodyPr wrap="square" rtlCol="0">
            <a:spAutoFit/>
          </a:bodyPr>
          <a:lstStyle/>
          <a:p>
            <a:pPr algn="ctr"/>
            <a:r>
              <a:rPr lang="en-US" sz="2700" b="1" dirty="0">
                <a:solidFill>
                  <a:schemeClr val="accent1">
                    <a:lumMod val="75000"/>
                  </a:schemeClr>
                </a:solidFill>
                <a:latin typeface="Arial" panose="020B0604020202020204" pitchFamily="34" charset="0"/>
                <a:cs typeface="Arial" panose="020B0604020202020204" pitchFamily="34" charset="0"/>
              </a:rPr>
              <a:t>Mature Stage </a:t>
            </a:r>
            <a:r>
              <a:rPr lang="en-US" sz="2700" b="1" dirty="0" smtClean="0">
                <a:solidFill>
                  <a:schemeClr val="accent1">
                    <a:lumMod val="75000"/>
                  </a:schemeClr>
                </a:solidFill>
                <a:latin typeface="Arial" panose="020B0604020202020204" pitchFamily="34" charset="0"/>
                <a:cs typeface="Arial" panose="020B0604020202020204" pitchFamily="34" charset="0"/>
              </a:rPr>
              <a:t>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8" name="Straight Connector 7"/>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pic>
        <p:nvPicPr>
          <p:cNvPr id="9" name="image6.jpg" descr="Macintosh HD:Users:jason:Desktop:DesktopOld:SAL:SAL2011:tc_diurnal_cycle:clock_times3:template.jpg">
            <a:extLst>
              <a:ext uri="{FF2B5EF4-FFF2-40B4-BE49-F238E27FC236}">
                <a16:creationId xmlns:a16="http://schemas.microsoft.com/office/drawing/2014/main" xmlns="" id="{9728E0F1-E0AA-4549-8433-CBDC391E8479}"/>
              </a:ext>
            </a:extLst>
          </p:cNvPr>
          <p:cNvPicPr>
            <a:picLocks noChangeAspect="1"/>
          </p:cNvPicPr>
          <p:nvPr/>
        </p:nvPicPr>
        <p:blipFill>
          <a:blip r:embed="rId4">
            <a:alphaModFix amt="60000"/>
          </a:blip>
          <a:srcRect/>
          <a:stretch>
            <a:fillRect/>
          </a:stretch>
        </p:blipFill>
        <p:spPr>
          <a:xfrm>
            <a:off x="2021243" y="5271791"/>
            <a:ext cx="1371600" cy="1371600"/>
          </a:xfrm>
          <a:prstGeom prst="rect">
            <a:avLst/>
          </a:prstGeom>
          <a:ln>
            <a:noFill/>
          </a:ln>
        </p:spPr>
      </p:pic>
      <p:pic>
        <p:nvPicPr>
          <p:cNvPr id="10" name="Picture 9">
            <a:extLst>
              <a:ext uri="{FF2B5EF4-FFF2-40B4-BE49-F238E27FC236}">
                <a16:creationId xmlns:a16="http://schemas.microsoft.com/office/drawing/2014/main" xmlns="" id="{01DC9C86-E9E7-244C-85CD-E47D1C9F569D}"/>
              </a:ext>
            </a:extLst>
          </p:cNvPr>
          <p:cNvPicPr/>
          <p:nvPr/>
        </p:nvPicPr>
        <p:blipFill>
          <a:blip r:embed="rId5" cstate="print">
            <a:alphaModFix amt="60000"/>
            <a:extLst>
              <a:ext uri="{28A0092B-C50C-407E-A947-70E740481C1C}">
                <a14:useLocalDpi xmlns:a14="http://schemas.microsoft.com/office/drawing/2010/main" val="0"/>
              </a:ext>
            </a:extLst>
          </a:blip>
          <a:srcRect/>
          <a:stretch>
            <a:fillRect/>
          </a:stretch>
        </p:blipFill>
        <p:spPr bwMode="auto">
          <a:xfrm>
            <a:off x="3897704" y="5271791"/>
            <a:ext cx="2011680" cy="1371600"/>
          </a:xfrm>
          <a:prstGeom prst="rect">
            <a:avLst/>
          </a:prstGeom>
          <a:noFill/>
          <a:ln>
            <a:noFill/>
          </a:ln>
        </p:spPr>
      </p:pic>
      <p:pic>
        <p:nvPicPr>
          <p:cNvPr id="11" name="Picture 10">
            <a:extLst>
              <a:ext uri="{FF2B5EF4-FFF2-40B4-BE49-F238E27FC236}">
                <a16:creationId xmlns:a16="http://schemas.microsoft.com/office/drawing/2014/main" xmlns="" id="{462F8928-DC5D-8F42-B114-AC0C345EE3E9}"/>
              </a:ext>
            </a:extLst>
          </p:cNvPr>
          <p:cNvPicPr/>
          <p:nvPr/>
        </p:nvPicPr>
        <p:blipFill>
          <a:blip r:embed="rId6" cstate="print">
            <a:alphaModFix amt="50000"/>
            <a:extLst>
              <a:ext uri="{28A0092B-C50C-407E-A947-70E740481C1C}">
                <a14:useLocalDpi xmlns:a14="http://schemas.microsoft.com/office/drawing/2010/main" val="0"/>
              </a:ext>
            </a:extLst>
          </a:blip>
          <a:srcRect/>
          <a:stretch>
            <a:fillRect/>
          </a:stretch>
        </p:blipFill>
        <p:spPr bwMode="auto">
          <a:xfrm>
            <a:off x="6318087" y="5271791"/>
            <a:ext cx="2103120" cy="1371600"/>
          </a:xfrm>
          <a:prstGeom prst="rect">
            <a:avLst/>
          </a:prstGeom>
          <a:noFill/>
          <a:ln>
            <a:noFill/>
          </a:ln>
        </p:spPr>
      </p:pic>
      <p:pic>
        <p:nvPicPr>
          <p:cNvPr id="12" name="image6.png">
            <a:extLst>
              <a:ext uri="{FF2B5EF4-FFF2-40B4-BE49-F238E27FC236}">
                <a16:creationId xmlns:a16="http://schemas.microsoft.com/office/drawing/2014/main" xmlns="" id="{5DA828B6-A72E-3A49-A05B-6E7C977EB826}"/>
              </a:ext>
            </a:extLst>
          </p:cNvPr>
          <p:cNvPicPr/>
          <p:nvPr/>
        </p:nvPicPr>
        <p:blipFill>
          <a:blip r:embed="rId7">
            <a:alphaModFix amt="50000"/>
          </a:blip>
          <a:srcRect/>
          <a:stretch>
            <a:fillRect/>
          </a:stretch>
        </p:blipFill>
        <p:spPr>
          <a:xfrm>
            <a:off x="8927166" y="5271791"/>
            <a:ext cx="1645920" cy="1371600"/>
          </a:xfrm>
          <a:prstGeom prst="rect">
            <a:avLst/>
          </a:prstGeom>
          <a:ln>
            <a:noFill/>
          </a:ln>
        </p:spPr>
      </p:pic>
      <p:sp>
        <p:nvSpPr>
          <p:cNvPr id="13" name="TextBox 12">
            <a:extLst>
              <a:ext uri="{FF2B5EF4-FFF2-40B4-BE49-F238E27FC236}">
                <a16:creationId xmlns:a16="http://schemas.microsoft.com/office/drawing/2014/main" xmlns="" id="{20C0E622-A74B-7B47-B52C-A502E0C19BCF}"/>
              </a:ext>
            </a:extLst>
          </p:cNvPr>
          <p:cNvSpPr txBox="1"/>
          <p:nvPr/>
        </p:nvSpPr>
        <p:spPr>
          <a:xfrm>
            <a:off x="2021242" y="6658432"/>
            <a:ext cx="1370503" cy="184666"/>
          </a:xfrm>
          <a:prstGeom prst="rect">
            <a:avLst/>
          </a:prstGeom>
          <a:noFill/>
        </p:spPr>
        <p:txBody>
          <a:bodyPr wrap="square" lIns="0" tIns="0" rIns="0" bIns="0" rtlCol="0">
            <a:spAutoFit/>
          </a:bodyPr>
          <a:lstStyle/>
          <a:p>
            <a:pPr algn="ctr"/>
            <a:r>
              <a:rPr lang="en-US" sz="1200" i="1" dirty="0"/>
              <a:t>TC Diurnal Cycle</a:t>
            </a:r>
          </a:p>
        </p:txBody>
      </p:sp>
      <p:sp>
        <p:nvSpPr>
          <p:cNvPr id="14" name="TextBox 13">
            <a:extLst>
              <a:ext uri="{FF2B5EF4-FFF2-40B4-BE49-F238E27FC236}">
                <a16:creationId xmlns:a16="http://schemas.microsoft.com/office/drawing/2014/main" xmlns="" id="{027584D5-EA08-5C41-8920-57295A91F67C}"/>
              </a:ext>
            </a:extLst>
          </p:cNvPr>
          <p:cNvSpPr txBox="1"/>
          <p:nvPr/>
        </p:nvSpPr>
        <p:spPr>
          <a:xfrm>
            <a:off x="3897704" y="6655011"/>
            <a:ext cx="1828538" cy="184666"/>
          </a:xfrm>
          <a:prstGeom prst="rect">
            <a:avLst/>
          </a:prstGeom>
          <a:noFill/>
        </p:spPr>
        <p:txBody>
          <a:bodyPr wrap="square" lIns="0" tIns="0" rIns="0" bIns="0" rtlCol="0">
            <a:spAutoFit/>
          </a:bodyPr>
          <a:lstStyle/>
          <a:p>
            <a:pPr algn="ctr"/>
            <a:r>
              <a:rPr lang="en-US" sz="1200" i="1" dirty="0"/>
              <a:t>Gravity Wave</a:t>
            </a:r>
          </a:p>
        </p:txBody>
      </p:sp>
      <p:sp>
        <p:nvSpPr>
          <p:cNvPr id="15" name="TextBox 14">
            <a:extLst>
              <a:ext uri="{FF2B5EF4-FFF2-40B4-BE49-F238E27FC236}">
                <a16:creationId xmlns:a16="http://schemas.microsoft.com/office/drawing/2014/main" xmlns="" id="{66F12EFD-6A40-164E-AF96-62E6E56BBD86}"/>
              </a:ext>
            </a:extLst>
          </p:cNvPr>
          <p:cNvSpPr txBox="1"/>
          <p:nvPr/>
        </p:nvSpPr>
        <p:spPr>
          <a:xfrm>
            <a:off x="6318087" y="6655011"/>
            <a:ext cx="2103120" cy="184666"/>
          </a:xfrm>
          <a:prstGeom prst="rect">
            <a:avLst/>
          </a:prstGeom>
          <a:noFill/>
        </p:spPr>
        <p:txBody>
          <a:bodyPr wrap="square" lIns="0" tIns="0" rIns="0" bIns="0" rtlCol="0">
            <a:spAutoFit/>
          </a:bodyPr>
          <a:lstStyle/>
          <a:p>
            <a:pPr algn="ctr"/>
            <a:r>
              <a:rPr lang="en-US" sz="1200" i="1" dirty="0"/>
              <a:t>SEF</a:t>
            </a:r>
          </a:p>
        </p:txBody>
      </p:sp>
      <p:sp>
        <p:nvSpPr>
          <p:cNvPr id="16" name="TextBox 15">
            <a:extLst>
              <a:ext uri="{FF2B5EF4-FFF2-40B4-BE49-F238E27FC236}">
                <a16:creationId xmlns:a16="http://schemas.microsoft.com/office/drawing/2014/main" xmlns="" id="{1B81867A-C4A6-9743-B3C3-E84F73FBFEE2}"/>
              </a:ext>
            </a:extLst>
          </p:cNvPr>
          <p:cNvSpPr txBox="1"/>
          <p:nvPr/>
        </p:nvSpPr>
        <p:spPr>
          <a:xfrm>
            <a:off x="8927166" y="6655011"/>
            <a:ext cx="1624428" cy="184666"/>
          </a:xfrm>
          <a:prstGeom prst="rect">
            <a:avLst/>
          </a:prstGeom>
          <a:noFill/>
        </p:spPr>
        <p:txBody>
          <a:bodyPr wrap="square" lIns="0" tIns="0" rIns="0" bIns="0" rtlCol="0">
            <a:spAutoFit/>
          </a:bodyPr>
          <a:lstStyle/>
          <a:p>
            <a:pPr algn="ctr"/>
            <a:r>
              <a:rPr lang="en-US" sz="1200" i="1" dirty="0"/>
              <a:t>Eye-Eyewall Mixing</a:t>
            </a:r>
          </a:p>
        </p:txBody>
      </p:sp>
    </p:spTree>
    <p:extLst>
      <p:ext uri="{BB962C8B-B14F-4D97-AF65-F5344CB8AC3E}">
        <p14:creationId xmlns:p14="http://schemas.microsoft.com/office/powerpoint/2010/main" val="223807147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3C03C4A-EF20-3B4A-92F4-BC4AA8B29E79}"/>
              </a:ext>
            </a:extLst>
          </p:cNvPr>
          <p:cNvSpPr>
            <a:spLocks noGrp="1"/>
          </p:cNvSpPr>
          <p:nvPr>
            <p:ph type="title"/>
          </p:nvPr>
        </p:nvSpPr>
        <p:spPr>
          <a:xfrm>
            <a:off x="838198" y="1345681"/>
            <a:ext cx="10515600" cy="548640"/>
          </a:xfrm>
        </p:spPr>
        <p:txBody>
          <a:bodyPr>
            <a:normAutofit/>
          </a:bodyPr>
          <a:lstStyle/>
          <a:p>
            <a:pPr algn="ctr"/>
            <a:r>
              <a:rPr lang="en-US" sz="3200" u="sng" dirty="0">
                <a:latin typeface="Calibri" panose="020F0502020204030204" pitchFamily="34" charset="0"/>
              </a:rPr>
              <a:t>Science Objectives and Goals</a:t>
            </a:r>
          </a:p>
        </p:txBody>
      </p:sp>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838199" y="2019825"/>
            <a:ext cx="10793820" cy="1280160"/>
          </a:xfrm>
        </p:spPr>
        <p:txBody>
          <a:bodyPr>
            <a:noAutofit/>
          </a:bodyPr>
          <a:lstStyle/>
          <a:p>
            <a:pPr marL="514350" indent="-514350">
              <a:lnSpc>
                <a:spcPct val="100000"/>
              </a:lnSpc>
              <a:spcBef>
                <a:spcPts val="0"/>
              </a:spcBef>
              <a:buFont typeface="+mj-lt"/>
              <a:buAutoNum type="arabicPeriod"/>
            </a:pPr>
            <a:r>
              <a:rPr lang="en-US" sz="2000" i="1" dirty="0" smtClean="0">
                <a:solidFill>
                  <a:srgbClr val="0070C0"/>
                </a:solidFill>
                <a:latin typeface="Calibri" panose="020F0502020204030204" pitchFamily="34" charset="0"/>
              </a:rPr>
              <a:t> Internal Processes</a:t>
            </a:r>
            <a:r>
              <a:rPr lang="en-US" sz="2000" dirty="0" smtClean="0">
                <a:solidFill>
                  <a:srgbClr val="0070C0"/>
                </a:solidFill>
                <a:latin typeface="Calibri" panose="020F0502020204030204" pitchFamily="34" charset="0"/>
              </a:rPr>
              <a:t>: </a:t>
            </a:r>
            <a:r>
              <a:rPr lang="en-US" sz="2000" dirty="0" smtClean="0"/>
              <a:t>Collect </a:t>
            </a:r>
            <a:r>
              <a:rPr lang="en-US" sz="2000" dirty="0"/>
              <a:t>observations targeted at </a:t>
            </a:r>
            <a:r>
              <a:rPr lang="en-US" sz="2000" b="1" dirty="0">
                <a:solidFill>
                  <a:schemeClr val="accent4">
                    <a:lumMod val="75000"/>
                  </a:schemeClr>
                </a:solidFill>
              </a:rPr>
              <a:t>better understanding </a:t>
            </a:r>
            <a:r>
              <a:rPr lang="en-US" sz="2000" b="1" i="1" dirty="0">
                <a:solidFill>
                  <a:schemeClr val="accent4">
                    <a:lumMod val="75000"/>
                  </a:schemeClr>
                </a:solidFill>
              </a:rPr>
              <a:t>internal </a:t>
            </a:r>
            <a:r>
              <a:rPr lang="en-US" sz="2000" b="1" i="1" dirty="0" smtClean="0">
                <a:solidFill>
                  <a:schemeClr val="accent4">
                    <a:lumMod val="75000"/>
                  </a:schemeClr>
                </a:solidFill>
              </a:rPr>
              <a:t>processes  </a:t>
            </a:r>
            <a:r>
              <a:rPr lang="en-US" sz="2000" b="1" dirty="0" smtClean="0">
                <a:solidFill>
                  <a:schemeClr val="accent4">
                    <a:lumMod val="75000"/>
                  </a:schemeClr>
                </a:solidFill>
              </a:rPr>
              <a:t>contributing </a:t>
            </a:r>
            <a:r>
              <a:rPr lang="en-US" sz="2000" b="1" dirty="0">
                <a:solidFill>
                  <a:schemeClr val="accent4">
                    <a:lumMod val="75000"/>
                  </a:schemeClr>
                </a:solidFill>
              </a:rPr>
              <a:t>to mature hurricane structure and intensity change</a:t>
            </a:r>
            <a:r>
              <a:rPr lang="en-US" sz="2000" dirty="0"/>
              <a:t>. These processes include mixing between the eye and eyewall, secondary eyewall formation, the TC diurnal cycle, and gravity waves that emanate from the TC inner core [IFEX Goal 3]  </a:t>
            </a:r>
            <a:endParaRPr lang="en-US" sz="2000" dirty="0">
              <a:latin typeface="Calibri" panose="020F0502020204030204" pitchFamily="34" charset="0"/>
            </a:endParaRPr>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a:solidFill>
                  <a:schemeClr val="accent1">
                    <a:lumMod val="75000"/>
                  </a:schemeClr>
                </a:solidFill>
                <a:latin typeface="Arial" panose="020B0604020202020204" pitchFamily="34" charset="0"/>
                <a:cs typeface="Arial" panose="020B0604020202020204" pitchFamily="34" charset="0"/>
              </a:rPr>
              <a:t>Mature Stage </a:t>
            </a:r>
            <a:r>
              <a:rPr lang="en-US" sz="2700" b="1" dirty="0" smtClean="0">
                <a:solidFill>
                  <a:schemeClr val="accent1">
                    <a:lumMod val="75000"/>
                  </a:schemeClr>
                </a:solidFill>
                <a:latin typeface="Arial" panose="020B0604020202020204" pitchFamily="34" charset="0"/>
                <a:cs typeface="Arial" panose="020B0604020202020204" pitchFamily="34" charset="0"/>
              </a:rPr>
              <a:t>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6" name="Content Placeholder 2">
            <a:extLst>
              <a:ext uri="{FF2B5EF4-FFF2-40B4-BE49-F238E27FC236}">
                <a16:creationId xmlns:a16="http://schemas.microsoft.com/office/drawing/2014/main" xmlns="" id="{0D2F7667-39A9-C045-B722-46696BB1F509}"/>
              </a:ext>
            </a:extLst>
          </p:cNvPr>
          <p:cNvSpPr txBox="1">
            <a:spLocks/>
          </p:cNvSpPr>
          <p:nvPr/>
        </p:nvSpPr>
        <p:spPr>
          <a:xfrm>
            <a:off x="838197" y="3668046"/>
            <a:ext cx="10843519" cy="10972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00000"/>
              </a:lnSpc>
              <a:spcBef>
                <a:spcPts val="0"/>
              </a:spcBef>
              <a:buFont typeface="+mj-lt"/>
              <a:buAutoNum type="arabicPeriod" startAt="2"/>
            </a:pPr>
            <a:r>
              <a:rPr lang="en-US" sz="2000" i="1" dirty="0" smtClean="0">
                <a:solidFill>
                  <a:schemeClr val="bg1">
                    <a:lumMod val="50000"/>
                  </a:schemeClr>
                </a:solidFill>
                <a:cs typeface="Arial" panose="020B0604020202020204" pitchFamily="34" charset="0"/>
              </a:rPr>
              <a:t> </a:t>
            </a:r>
            <a:r>
              <a:rPr lang="en-US" sz="2000" i="1" dirty="0" smtClean="0">
                <a:solidFill>
                  <a:srgbClr val="0070C0"/>
                </a:solidFill>
                <a:cs typeface="Arial" panose="020B0604020202020204" pitchFamily="34" charset="0"/>
              </a:rPr>
              <a:t>Environment Interaction</a:t>
            </a:r>
            <a:r>
              <a:rPr lang="en-US" sz="2000" dirty="0" smtClean="0">
                <a:solidFill>
                  <a:schemeClr val="bg1">
                    <a:lumMod val="50000"/>
                  </a:schemeClr>
                </a:solidFill>
                <a:cs typeface="Arial" panose="020B0604020202020204" pitchFamily="34" charset="0"/>
              </a:rPr>
              <a:t>: </a:t>
            </a:r>
            <a:r>
              <a:rPr lang="en-US" sz="2000" dirty="0" smtClean="0">
                <a:cs typeface="Arial" panose="020B0604020202020204" pitchFamily="34" charset="0"/>
              </a:rPr>
              <a:t>Collect </a:t>
            </a:r>
            <a:r>
              <a:rPr lang="en-US" sz="2000" dirty="0">
                <a:cs typeface="Arial" panose="020B0604020202020204" pitchFamily="34" charset="0"/>
              </a:rPr>
              <a:t>observations targeted at better </a:t>
            </a:r>
            <a:r>
              <a:rPr lang="en-US" sz="2000" b="1" dirty="0">
                <a:solidFill>
                  <a:schemeClr val="accent4">
                    <a:lumMod val="75000"/>
                  </a:schemeClr>
                </a:solidFill>
                <a:cs typeface="Arial" panose="020B0604020202020204" pitchFamily="34" charset="0"/>
              </a:rPr>
              <a:t>understanding the response of mature hurricanes to their changing environment</a:t>
            </a:r>
            <a:r>
              <a:rPr lang="en-US" sz="2000" dirty="0">
                <a:cs typeface="Arial" panose="020B0604020202020204" pitchFamily="34" charset="0"/>
              </a:rPr>
              <a:t>, including changes in </a:t>
            </a:r>
            <a:r>
              <a:rPr lang="en-US" sz="2000" b="1" dirty="0">
                <a:solidFill>
                  <a:schemeClr val="accent4">
                    <a:lumMod val="75000"/>
                  </a:schemeClr>
                </a:solidFill>
                <a:cs typeface="Arial" panose="020B0604020202020204" pitchFamily="34" charset="0"/>
              </a:rPr>
              <a:t>vertical wind shear </a:t>
            </a:r>
            <a:r>
              <a:rPr lang="en-US" sz="2000" dirty="0">
                <a:cs typeface="Arial" panose="020B0604020202020204" pitchFamily="34" charset="0"/>
              </a:rPr>
              <a:t>and underlying </a:t>
            </a:r>
            <a:r>
              <a:rPr lang="en-US" sz="2000" b="1" dirty="0">
                <a:solidFill>
                  <a:srgbClr val="BF9000"/>
                </a:solidFill>
                <a:cs typeface="Arial" panose="020B0604020202020204" pitchFamily="34" charset="0"/>
              </a:rPr>
              <a:t>oceanic conditions</a:t>
            </a:r>
            <a:r>
              <a:rPr lang="en-US" sz="2000" dirty="0">
                <a:cs typeface="Arial" panose="020B0604020202020204" pitchFamily="34" charset="0"/>
              </a:rPr>
              <a:t> </a:t>
            </a:r>
            <a:r>
              <a:rPr lang="en-US" sz="2000" dirty="0" smtClean="0">
                <a:cs typeface="Arial" panose="020B0604020202020204" pitchFamily="34" charset="0"/>
              </a:rPr>
              <a:t>[IFEX Goal 3]</a:t>
            </a:r>
            <a:endParaRPr lang="en-US" sz="2000" dirty="0">
              <a:cs typeface="Arial" panose="020B0604020202020204" pitchFamily="34" charset="0"/>
            </a:endParaRPr>
          </a:p>
        </p:txBody>
      </p:sp>
      <p:sp>
        <p:nvSpPr>
          <p:cNvPr id="21" name="Content Placeholder 2">
            <a:extLst>
              <a:ext uri="{FF2B5EF4-FFF2-40B4-BE49-F238E27FC236}">
                <a16:creationId xmlns:a16="http://schemas.microsoft.com/office/drawing/2014/main" xmlns="" id="{63487594-F06F-B447-BFB0-72B430C19E46}"/>
              </a:ext>
            </a:extLst>
          </p:cNvPr>
          <p:cNvSpPr txBox="1">
            <a:spLocks/>
          </p:cNvSpPr>
          <p:nvPr/>
        </p:nvSpPr>
        <p:spPr>
          <a:xfrm>
            <a:off x="838196" y="4919781"/>
            <a:ext cx="10843519" cy="10972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00000"/>
              </a:lnSpc>
              <a:spcBef>
                <a:spcPts val="0"/>
              </a:spcBef>
              <a:buFont typeface="+mj-lt"/>
              <a:buAutoNum type="arabicPeriod" startAt="3"/>
            </a:pPr>
            <a:r>
              <a:rPr lang="en-US" sz="2000" i="1" dirty="0" smtClean="0">
                <a:solidFill>
                  <a:schemeClr val="bg1">
                    <a:lumMod val="50000"/>
                  </a:schemeClr>
                </a:solidFill>
                <a:cs typeface="Arial" panose="020B0604020202020204" pitchFamily="34" charset="0"/>
              </a:rPr>
              <a:t> </a:t>
            </a:r>
            <a:r>
              <a:rPr lang="en-US" sz="2000" i="1" dirty="0" smtClean="0">
                <a:solidFill>
                  <a:srgbClr val="0070C0"/>
                </a:solidFill>
                <a:cs typeface="Arial" panose="020B0604020202020204" pitchFamily="34" charset="0"/>
              </a:rPr>
              <a:t>New Observing Systems (NOS)</a:t>
            </a:r>
            <a:r>
              <a:rPr lang="en-US" sz="2000" dirty="0" smtClean="0">
                <a:solidFill>
                  <a:schemeClr val="bg1">
                    <a:lumMod val="50000"/>
                  </a:schemeClr>
                </a:solidFill>
                <a:cs typeface="Arial" panose="020B0604020202020204" pitchFamily="34" charset="0"/>
              </a:rPr>
              <a:t>: </a:t>
            </a:r>
            <a:r>
              <a:rPr lang="en-US" sz="2000" dirty="0" smtClean="0">
                <a:cs typeface="Arial" panose="020B0604020202020204" pitchFamily="34" charset="0"/>
              </a:rPr>
              <a:t>Test </a:t>
            </a:r>
            <a:r>
              <a:rPr lang="en-US" sz="2000" b="1" dirty="0">
                <a:solidFill>
                  <a:srgbClr val="BF9000"/>
                </a:solidFill>
                <a:cs typeface="Arial" panose="020B0604020202020204" pitchFamily="34" charset="0"/>
              </a:rPr>
              <a:t>new (or improved) technologies with the potential to fill gaps</a:t>
            </a:r>
            <a:r>
              <a:rPr lang="en-US" sz="2000" dirty="0">
                <a:cs typeface="Arial" panose="020B0604020202020204" pitchFamily="34" charset="0"/>
              </a:rPr>
              <a:t>, both spatially and temporally, in the existing suite of airborne measurements in mature hurricanes. These measurements include improved three-dimensional representation of the hurricane wind field, more spatially dense thermodynamic sampling of the boundary layer, and more accurate measurements of ocean surface winds </a:t>
            </a:r>
            <a:r>
              <a:rPr lang="en-US" sz="2000" dirty="0" smtClean="0">
                <a:cs typeface="Arial" panose="020B0604020202020204" pitchFamily="34" charset="0"/>
              </a:rPr>
              <a:t>[IFEX Goal 2]</a:t>
            </a:r>
            <a:endParaRPr lang="en-US" sz="2000" dirty="0">
              <a:cs typeface="Arial" panose="020B0604020202020204" pitchFamily="34" charset="0"/>
            </a:endParaRPr>
          </a:p>
        </p:txBody>
      </p:sp>
    </p:spTree>
    <p:extLst>
      <p:ext uri="{BB962C8B-B14F-4D97-AF65-F5344CB8AC3E}">
        <p14:creationId xmlns:p14="http://schemas.microsoft.com/office/powerpoint/2010/main" val="1207919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129073" y="1721697"/>
            <a:ext cx="7979229" cy="4751022"/>
          </a:xfrm>
        </p:spPr>
        <p:txBody>
          <a:bodyPr>
            <a:noAutofit/>
          </a:bodyPr>
          <a:lstStyle/>
          <a:p>
            <a:pPr marL="0" indent="0">
              <a:lnSpc>
                <a:spcPct val="100000"/>
              </a:lnSpc>
              <a:spcBef>
                <a:spcPts val="0"/>
              </a:spcBef>
              <a:buNone/>
            </a:pPr>
            <a:r>
              <a:rPr lang="en-US" sz="2400" b="1" i="1" u="sng" dirty="0"/>
              <a:t>Patterns:</a:t>
            </a:r>
          </a:p>
          <a:p>
            <a:pPr marL="514350" indent="-514350">
              <a:lnSpc>
                <a:spcPct val="100000"/>
              </a:lnSpc>
              <a:spcBef>
                <a:spcPts val="0"/>
              </a:spcBef>
              <a:buFont typeface="+mj-lt"/>
              <a:buAutoNum type="arabicPeriod"/>
            </a:pPr>
            <a:r>
              <a:rPr lang="en-US" sz="2000" u="sng" dirty="0"/>
              <a:t>TC Diurnal Cycle</a:t>
            </a:r>
            <a:r>
              <a:rPr lang="en-US" sz="2000" dirty="0"/>
              <a:t>:</a:t>
            </a:r>
          </a:p>
          <a:p>
            <a:pPr marL="1028700" lvl="1" indent="-165100">
              <a:lnSpc>
                <a:spcPct val="100000"/>
              </a:lnSpc>
              <a:spcBef>
                <a:spcPts val="0"/>
              </a:spcBef>
            </a:pPr>
            <a:r>
              <a:rPr lang="en-US" sz="1600" dirty="0">
                <a:cs typeface="Arial" panose="020B0604020202020204" pitchFamily="34" charset="0"/>
              </a:rPr>
              <a:t>P-3 &gt;&gt; standard with </a:t>
            </a:r>
            <a:r>
              <a:rPr lang="en-US" sz="1600" b="1" dirty="0">
                <a:solidFill>
                  <a:schemeClr val="accent2">
                    <a:lumMod val="50000"/>
                  </a:schemeClr>
                </a:solidFill>
                <a:cs typeface="Arial" panose="020B0604020202020204" pitchFamily="34" charset="0"/>
              </a:rPr>
              <a:t>extended legs</a:t>
            </a:r>
            <a:r>
              <a:rPr lang="en-US" sz="1600" dirty="0">
                <a:cs typeface="Arial" panose="020B0604020202020204" pitchFamily="34" charset="0"/>
              </a:rPr>
              <a:t> (cross TC diurnal pulse perpendicularly)</a:t>
            </a:r>
          </a:p>
          <a:p>
            <a:pPr marL="1028700" lvl="1" indent="-165100">
              <a:lnSpc>
                <a:spcPct val="100000"/>
              </a:lnSpc>
              <a:spcBef>
                <a:spcPts val="0"/>
              </a:spcBef>
            </a:pPr>
            <a:r>
              <a:rPr lang="en-US" sz="1600" dirty="0">
                <a:cs typeface="Arial" panose="020B0604020202020204" pitchFamily="34" charset="0"/>
              </a:rPr>
              <a:t>G-IV &gt;&gt;  </a:t>
            </a:r>
            <a:r>
              <a:rPr lang="en-US" sz="1600" b="1" dirty="0">
                <a:solidFill>
                  <a:srgbClr val="843C0C"/>
                </a:solidFill>
                <a:cs typeface="Arial" panose="020B0604020202020204" pitchFamily="34" charset="0"/>
              </a:rPr>
              <a:t>star or star w/ circumnavigation</a:t>
            </a:r>
            <a:r>
              <a:rPr lang="en-US" sz="1600" dirty="0">
                <a:cs typeface="Arial" panose="020B0604020202020204" pitchFamily="34" charset="0"/>
              </a:rPr>
              <a:t> (cross TC diurnal pulse perpendicularly)</a:t>
            </a:r>
            <a:endParaRPr lang="en-US" sz="800" dirty="0">
              <a:cs typeface="Arial" panose="020B0604020202020204" pitchFamily="34" charset="0"/>
            </a:endParaRPr>
          </a:p>
          <a:p>
            <a:pPr marL="514350" indent="-514350">
              <a:lnSpc>
                <a:spcPct val="100000"/>
              </a:lnSpc>
              <a:spcBef>
                <a:spcPts val="0"/>
              </a:spcBef>
              <a:buFont typeface="+mj-lt"/>
              <a:buAutoNum type="arabicPeriod"/>
            </a:pPr>
            <a:endParaRPr lang="en-US" sz="500" dirty="0">
              <a:cs typeface="Arial" panose="020B0604020202020204" pitchFamily="34" charset="0"/>
            </a:endParaRPr>
          </a:p>
          <a:p>
            <a:pPr marL="514350" indent="-514350">
              <a:lnSpc>
                <a:spcPct val="100000"/>
              </a:lnSpc>
              <a:spcBef>
                <a:spcPts val="0"/>
              </a:spcBef>
              <a:buFont typeface="+mj-lt"/>
              <a:buAutoNum type="arabicPeriod"/>
            </a:pPr>
            <a:r>
              <a:rPr lang="en-US" sz="2000" b="1" u="sng" dirty="0">
                <a:solidFill>
                  <a:srgbClr val="FF0000"/>
                </a:solidFill>
                <a:cs typeface="Arial" panose="020B0604020202020204" pitchFamily="34" charset="0"/>
              </a:rPr>
              <a:t>Gravity Wave (break-away: 40-60 min):</a:t>
            </a:r>
          </a:p>
          <a:p>
            <a:pPr marL="1028700" lvl="1" indent="-165100">
              <a:lnSpc>
                <a:spcPct val="100000"/>
              </a:lnSpc>
              <a:spcBef>
                <a:spcPts val="0"/>
              </a:spcBef>
            </a:pPr>
            <a:r>
              <a:rPr lang="en-US" sz="1600" b="1" dirty="0">
                <a:solidFill>
                  <a:srgbClr val="FF0000"/>
                </a:solidFill>
                <a:cs typeface="Arial" panose="020B0604020202020204" pitchFamily="34" charset="0"/>
              </a:rPr>
              <a:t>P-3 &gt;&gt; </a:t>
            </a:r>
            <a:r>
              <a:rPr lang="en-US" sz="1600" b="1" dirty="0" smtClean="0">
                <a:solidFill>
                  <a:srgbClr val="FF0000"/>
                </a:solidFill>
                <a:cs typeface="Arial" panose="020B0604020202020204" pitchFamily="34" charset="0"/>
              </a:rPr>
              <a:t>extended </a:t>
            </a:r>
            <a:r>
              <a:rPr lang="en-US" sz="1600" b="1" dirty="0">
                <a:solidFill>
                  <a:srgbClr val="FF0000"/>
                </a:solidFill>
                <a:cs typeface="Arial" panose="020B0604020202020204" pitchFamily="34" charset="0"/>
              </a:rPr>
              <a:t>leg in </a:t>
            </a:r>
            <a:r>
              <a:rPr lang="en-US" sz="1600" b="1" dirty="0" smtClean="0">
                <a:solidFill>
                  <a:srgbClr val="FF0000"/>
                </a:solidFill>
                <a:cs typeface="Arial" panose="020B0604020202020204" pitchFamily="34" charset="0"/>
              </a:rPr>
              <a:t>less rain quadrant, ~160 nmi and return to center</a:t>
            </a:r>
            <a:endParaRPr lang="en-US" sz="1600" b="1" dirty="0">
              <a:solidFill>
                <a:srgbClr val="FF0000"/>
              </a:solidFill>
              <a:cs typeface="Arial" panose="020B0604020202020204" pitchFamily="34" charset="0"/>
            </a:endParaRPr>
          </a:p>
          <a:p>
            <a:pPr marL="1028700" lvl="1" indent="-165100">
              <a:lnSpc>
                <a:spcPct val="100000"/>
              </a:lnSpc>
              <a:spcBef>
                <a:spcPts val="0"/>
              </a:spcBef>
            </a:pPr>
            <a:endParaRPr lang="en-US" sz="500" dirty="0">
              <a:cs typeface="Arial" panose="020B0604020202020204" pitchFamily="34" charset="0"/>
            </a:endParaRPr>
          </a:p>
          <a:p>
            <a:pPr marL="514350" indent="-514350">
              <a:lnSpc>
                <a:spcPct val="100000"/>
              </a:lnSpc>
              <a:spcBef>
                <a:spcPts val="0"/>
              </a:spcBef>
              <a:buFont typeface="+mj-lt"/>
              <a:buAutoNum type="arabicPeriod"/>
            </a:pPr>
            <a:r>
              <a:rPr lang="en-US" sz="2000" u="sng" dirty="0">
                <a:cs typeface="Arial" panose="020B0604020202020204" pitchFamily="34" charset="0"/>
              </a:rPr>
              <a:t>SEF</a:t>
            </a:r>
            <a:r>
              <a:rPr lang="en-US" sz="2000" dirty="0">
                <a:cs typeface="Arial" panose="020B0604020202020204" pitchFamily="34" charset="0"/>
              </a:rPr>
              <a:t>:</a:t>
            </a:r>
          </a:p>
          <a:p>
            <a:pPr marL="1028700" lvl="1" indent="-165100">
              <a:lnSpc>
                <a:spcPct val="100000"/>
              </a:lnSpc>
              <a:spcBef>
                <a:spcPts val="0"/>
              </a:spcBef>
            </a:pPr>
            <a:r>
              <a:rPr lang="en-US" sz="1600" dirty="0">
                <a:cs typeface="Arial" panose="020B0604020202020204" pitchFamily="34" charset="0"/>
              </a:rPr>
              <a:t>Pre-SEF: P3 &gt;&gt; </a:t>
            </a:r>
            <a:r>
              <a:rPr lang="en-US" sz="1600" b="1" dirty="0">
                <a:solidFill>
                  <a:srgbClr val="843C0C"/>
                </a:solidFill>
                <a:cs typeface="Arial" panose="020B0604020202020204" pitchFamily="34" charset="0"/>
              </a:rPr>
              <a:t>rotated fig-4 + </a:t>
            </a:r>
            <a:r>
              <a:rPr lang="en-US" sz="1600" b="1" dirty="0" err="1">
                <a:solidFill>
                  <a:srgbClr val="843C0C"/>
                </a:solidFill>
                <a:cs typeface="Arial" panose="020B0604020202020204" pitchFamily="34" charset="0"/>
              </a:rPr>
              <a:t>rainband</a:t>
            </a:r>
            <a:r>
              <a:rPr lang="en-US" sz="1600" b="1" dirty="0">
                <a:solidFill>
                  <a:srgbClr val="843C0C"/>
                </a:solidFill>
                <a:cs typeface="Arial" panose="020B0604020202020204" pitchFamily="34" charset="0"/>
              </a:rPr>
              <a:t> spiral (inside edge)</a:t>
            </a:r>
          </a:p>
          <a:p>
            <a:pPr marL="1028700" lvl="1" indent="-165100">
              <a:lnSpc>
                <a:spcPct val="100000"/>
              </a:lnSpc>
              <a:spcBef>
                <a:spcPts val="0"/>
              </a:spcBef>
            </a:pPr>
            <a:r>
              <a:rPr lang="en-US" sz="1600" dirty="0">
                <a:cs typeface="Arial" panose="020B0604020202020204" pitchFamily="34" charset="0"/>
              </a:rPr>
              <a:t>Post-SEF: P-3 &gt;&gt; </a:t>
            </a:r>
            <a:r>
              <a:rPr lang="en-US" sz="1600" b="1" dirty="0">
                <a:solidFill>
                  <a:srgbClr val="843C0C"/>
                </a:solidFill>
                <a:cs typeface="Arial" panose="020B0604020202020204" pitchFamily="34" charset="0"/>
              </a:rPr>
              <a:t>rotated fig-4 + moat region</a:t>
            </a:r>
            <a:r>
              <a:rPr lang="en-US" sz="1600" dirty="0">
                <a:cs typeface="Arial" panose="020B0604020202020204" pitchFamily="34" charset="0"/>
              </a:rPr>
              <a:t> (inner edge of outer eyewall)</a:t>
            </a:r>
          </a:p>
          <a:p>
            <a:pPr marL="1028700" lvl="1" indent="-165100">
              <a:lnSpc>
                <a:spcPct val="100000"/>
              </a:lnSpc>
              <a:spcBef>
                <a:spcPts val="0"/>
              </a:spcBef>
            </a:pPr>
            <a:r>
              <a:rPr lang="en-US" sz="1600" dirty="0">
                <a:cs typeface="Arial" panose="020B0604020202020204" pitchFamily="34" charset="0"/>
              </a:rPr>
              <a:t>Pre- or Post-SEF: G-IV &gt;&gt; standard circumnavigation (inner circumnavigation &gt;&gt; along outer edge of </a:t>
            </a:r>
            <a:r>
              <a:rPr lang="en-US" sz="1600" dirty="0" err="1">
                <a:cs typeface="Arial" panose="020B0604020202020204" pitchFamily="34" charset="0"/>
              </a:rPr>
              <a:t>rainband</a:t>
            </a:r>
            <a:r>
              <a:rPr lang="en-US" sz="1600" dirty="0">
                <a:cs typeface="Arial" panose="020B0604020202020204" pitchFamily="34" charset="0"/>
              </a:rPr>
              <a:t>)</a:t>
            </a:r>
          </a:p>
          <a:p>
            <a:pPr marL="863600" lvl="1" indent="0">
              <a:lnSpc>
                <a:spcPct val="100000"/>
              </a:lnSpc>
              <a:spcBef>
                <a:spcPts val="0"/>
              </a:spcBef>
              <a:buNone/>
            </a:pPr>
            <a:endParaRPr lang="en-US" sz="800" dirty="0">
              <a:cs typeface="Arial" panose="020B0604020202020204" pitchFamily="34" charset="0"/>
            </a:endParaRPr>
          </a:p>
          <a:p>
            <a:pPr marL="514350" indent="-514350">
              <a:lnSpc>
                <a:spcPct val="100000"/>
              </a:lnSpc>
              <a:spcBef>
                <a:spcPts val="0"/>
              </a:spcBef>
              <a:buFont typeface="+mj-lt"/>
              <a:buAutoNum type="arabicPeriod"/>
            </a:pPr>
            <a:r>
              <a:rPr lang="en-US" sz="2000" u="sng" dirty="0">
                <a:cs typeface="Arial" panose="020B0604020202020204" pitchFamily="34" charset="0"/>
              </a:rPr>
              <a:t>Eye-Eyewall Mixing (break-away: 30-60 min):</a:t>
            </a:r>
            <a:endParaRPr lang="en-US" sz="2000" dirty="0">
              <a:cs typeface="Arial" panose="020B0604020202020204" pitchFamily="34" charset="0"/>
            </a:endParaRPr>
          </a:p>
          <a:p>
            <a:pPr marL="1028700" lvl="1" indent="-165100">
              <a:lnSpc>
                <a:spcPct val="100000"/>
              </a:lnSpc>
              <a:spcBef>
                <a:spcPts val="0"/>
              </a:spcBef>
            </a:pPr>
            <a:r>
              <a:rPr lang="en-US" sz="1600" dirty="0">
                <a:cs typeface="Arial" panose="020B0604020202020204" pitchFamily="34" charset="0"/>
              </a:rPr>
              <a:t>P-3 &gt;&gt; any standard pattern that includes eye pass (except square spiral or lawnmower)</a:t>
            </a:r>
          </a:p>
          <a:p>
            <a:pPr marL="1028700" lvl="1" indent="-165100">
              <a:lnSpc>
                <a:spcPct val="100000"/>
              </a:lnSpc>
              <a:spcBef>
                <a:spcPts val="0"/>
              </a:spcBef>
            </a:pPr>
            <a:r>
              <a:rPr lang="en-US" sz="1600" dirty="0">
                <a:cs typeface="Arial" panose="020B0604020202020204" pitchFamily="34" charset="0"/>
              </a:rPr>
              <a:t>Perform </a:t>
            </a:r>
            <a:r>
              <a:rPr lang="en-US" sz="1600" b="1" dirty="0">
                <a:solidFill>
                  <a:srgbClr val="843C0C"/>
                </a:solidFill>
                <a:cs typeface="Arial" panose="020B0604020202020204" pitchFamily="34" charset="0"/>
              </a:rPr>
              <a:t>Fig-4 in the eye with legs 2+ nm from edge of inner eyewall followed by standard circumnavigation</a:t>
            </a:r>
            <a:r>
              <a:rPr lang="en-US" sz="1600" dirty="0">
                <a:cs typeface="Arial" panose="020B0604020202020204" pitchFamily="34" charset="0"/>
              </a:rPr>
              <a:t> in eye with legs 2+ nm from edge of inner eyewall </a:t>
            </a:r>
            <a:endParaRPr lang="en-US" sz="800" dirty="0">
              <a:cs typeface="Arial" panose="020B0604020202020204" pitchFamily="34" charset="0"/>
            </a:endParaRPr>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a:solidFill>
                  <a:schemeClr val="accent1">
                    <a:lumMod val="75000"/>
                  </a:schemeClr>
                </a:solidFill>
                <a:latin typeface="Arial" panose="020B0604020202020204" pitchFamily="34" charset="0"/>
                <a:cs typeface="Arial" panose="020B0604020202020204" pitchFamily="34" charset="0"/>
              </a:rPr>
              <a:t>Mature Stage </a:t>
            </a:r>
            <a:r>
              <a:rPr lang="en-US" sz="2700" b="1" dirty="0" smtClean="0">
                <a:solidFill>
                  <a:schemeClr val="accent1">
                    <a:lumMod val="75000"/>
                  </a:schemeClr>
                </a:solidFill>
                <a:latin typeface="Arial" panose="020B0604020202020204" pitchFamily="34" charset="0"/>
                <a:cs typeface="Arial" panose="020B0604020202020204" pitchFamily="34" charset="0"/>
              </a:rPr>
              <a:t>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26" name="Title 1">
            <a:extLst>
              <a:ext uri="{FF2B5EF4-FFF2-40B4-BE49-F238E27FC236}">
                <a16:creationId xmlns:a16="http://schemas.microsoft.com/office/drawing/2014/main" xmlns="" id="{1B196995-D531-2C4C-B1DD-C53302F53F43}"/>
              </a:ext>
            </a:extLst>
          </p:cNvPr>
          <p:cNvSpPr txBox="1">
            <a:spLocks/>
          </p:cNvSpPr>
          <p:nvPr/>
        </p:nvSpPr>
        <p:spPr>
          <a:xfrm>
            <a:off x="838198" y="1345681"/>
            <a:ext cx="10515600" cy="5486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lgn="ctr">
              <a:buFont typeface="+mj-lt"/>
              <a:buAutoNum type="arabicPeriod"/>
            </a:pPr>
            <a:r>
              <a:rPr lang="en-US" sz="2400" dirty="0" smtClean="0">
                <a:latin typeface="Calibri" panose="020F0502020204030204" pitchFamily="34" charset="0"/>
              </a:rPr>
              <a:t>Internal Processes</a:t>
            </a:r>
            <a:endParaRPr lang="en-US" sz="2400" u="sng" dirty="0">
              <a:latin typeface="Calibri" panose="020F0502020204030204" pitchFamily="34" charset="0"/>
            </a:endParaRPr>
          </a:p>
        </p:txBody>
      </p:sp>
      <p:grpSp>
        <p:nvGrpSpPr>
          <p:cNvPr id="6" name="Group 5">
            <a:extLst>
              <a:ext uri="{FF2B5EF4-FFF2-40B4-BE49-F238E27FC236}">
                <a16:creationId xmlns:a16="http://schemas.microsoft.com/office/drawing/2014/main" xmlns="" id="{6802F7F1-710B-294C-A872-F7E73E472325}"/>
              </a:ext>
            </a:extLst>
          </p:cNvPr>
          <p:cNvGrpSpPr/>
          <p:nvPr/>
        </p:nvGrpSpPr>
        <p:grpSpPr>
          <a:xfrm>
            <a:off x="8080312" y="2181503"/>
            <a:ext cx="1976709" cy="1702659"/>
            <a:chOff x="8108302" y="2164712"/>
            <a:chExt cx="1976709" cy="1702659"/>
          </a:xfrm>
        </p:grpSpPr>
        <p:grpSp>
          <p:nvGrpSpPr>
            <p:cNvPr id="27" name="Group 26">
              <a:extLst>
                <a:ext uri="{FF2B5EF4-FFF2-40B4-BE49-F238E27FC236}">
                  <a16:creationId xmlns:a16="http://schemas.microsoft.com/office/drawing/2014/main" xmlns="" id="{6763A584-AAB7-A544-A1D8-AA9959085680}"/>
                </a:ext>
              </a:extLst>
            </p:cNvPr>
            <p:cNvGrpSpPr/>
            <p:nvPr/>
          </p:nvGrpSpPr>
          <p:grpSpPr>
            <a:xfrm>
              <a:off x="8108302" y="2164712"/>
              <a:ext cx="1976709" cy="1463040"/>
              <a:chOff x="34331" y="5052555"/>
              <a:chExt cx="1976709" cy="1463040"/>
            </a:xfrm>
          </p:grpSpPr>
          <p:pic>
            <p:nvPicPr>
              <p:cNvPr id="28" name="Picture 27">
                <a:extLst>
                  <a:ext uri="{FF2B5EF4-FFF2-40B4-BE49-F238E27FC236}">
                    <a16:creationId xmlns:a16="http://schemas.microsoft.com/office/drawing/2014/main" xmlns="" id="{41A0F650-BA74-9E46-9648-60303756B623}"/>
                  </a:ext>
                </a:extLst>
              </p:cNvPr>
              <p:cNvPicPr>
                <a:picLocks noChangeAspect="1"/>
              </p:cNvPicPr>
              <p:nvPr/>
            </p:nvPicPr>
            <p:blipFill>
              <a:blip r:embed="rId4"/>
              <a:stretch>
                <a:fillRect/>
              </a:stretch>
            </p:blipFill>
            <p:spPr>
              <a:xfrm>
                <a:off x="34331" y="5052555"/>
                <a:ext cx="1976709" cy="1463040"/>
              </a:xfrm>
              <a:prstGeom prst="rect">
                <a:avLst/>
              </a:prstGeom>
            </p:spPr>
          </p:pic>
          <p:pic>
            <p:nvPicPr>
              <p:cNvPr id="29" name="image6.jpg" descr="Macintosh HD:Users:jason:Desktop:DesktopOld:SAL:SAL2011:tc_diurnal_cycle:clock_times3:template.jpg">
                <a:extLst>
                  <a:ext uri="{FF2B5EF4-FFF2-40B4-BE49-F238E27FC236}">
                    <a16:creationId xmlns:a16="http://schemas.microsoft.com/office/drawing/2014/main" xmlns="" id="{59E3AFCD-9EED-3A4E-B9ED-DC56CF5E05A9}"/>
                  </a:ext>
                </a:extLst>
              </p:cNvPr>
              <p:cNvPicPr>
                <a:picLocks noChangeAspect="1"/>
              </p:cNvPicPr>
              <p:nvPr/>
            </p:nvPicPr>
            <p:blipFill>
              <a:blip r:embed="rId5">
                <a:alphaModFix/>
              </a:blip>
              <a:srcRect/>
              <a:stretch>
                <a:fillRect/>
              </a:stretch>
            </p:blipFill>
            <p:spPr>
              <a:xfrm>
                <a:off x="49084" y="5993605"/>
                <a:ext cx="521989" cy="521989"/>
              </a:xfrm>
              <a:prstGeom prst="rect">
                <a:avLst/>
              </a:prstGeom>
              <a:ln>
                <a:solidFill>
                  <a:schemeClr val="tx1"/>
                </a:solidFill>
              </a:ln>
            </p:spPr>
          </p:pic>
        </p:grpSp>
        <p:sp>
          <p:nvSpPr>
            <p:cNvPr id="30" name="TextBox 29">
              <a:extLst>
                <a:ext uri="{FF2B5EF4-FFF2-40B4-BE49-F238E27FC236}">
                  <a16:creationId xmlns:a16="http://schemas.microsoft.com/office/drawing/2014/main" xmlns="" id="{636BAF1E-B67C-D543-B87A-C38961B27EA2}"/>
                </a:ext>
              </a:extLst>
            </p:cNvPr>
            <p:cNvSpPr txBox="1"/>
            <p:nvPr/>
          </p:nvSpPr>
          <p:spPr>
            <a:xfrm>
              <a:off x="8108302" y="3621150"/>
              <a:ext cx="1971796" cy="246221"/>
            </a:xfrm>
            <a:prstGeom prst="rect">
              <a:avLst/>
            </a:prstGeom>
            <a:noFill/>
          </p:spPr>
          <p:txBody>
            <a:bodyPr wrap="square" lIns="0" tIns="0" rIns="0" bIns="0" rtlCol="0">
              <a:spAutoFit/>
            </a:bodyPr>
            <a:lstStyle/>
            <a:p>
              <a:pPr algn="ctr"/>
              <a:r>
                <a:rPr lang="en-US" sz="1600" i="1" dirty="0"/>
                <a:t>TC Diurnal Cycle</a:t>
              </a:r>
            </a:p>
          </p:txBody>
        </p:sp>
      </p:grpSp>
      <p:grpSp>
        <p:nvGrpSpPr>
          <p:cNvPr id="7" name="Group 6">
            <a:extLst>
              <a:ext uri="{FF2B5EF4-FFF2-40B4-BE49-F238E27FC236}">
                <a16:creationId xmlns:a16="http://schemas.microsoft.com/office/drawing/2014/main" xmlns="" id="{B807E691-84CB-9E40-A10C-7D04404FCFC2}"/>
              </a:ext>
            </a:extLst>
          </p:cNvPr>
          <p:cNvGrpSpPr/>
          <p:nvPr/>
        </p:nvGrpSpPr>
        <p:grpSpPr>
          <a:xfrm>
            <a:off x="8080312" y="4399550"/>
            <a:ext cx="1831438" cy="1699239"/>
            <a:chOff x="8108302" y="4352669"/>
            <a:chExt cx="1831438" cy="1699239"/>
          </a:xfrm>
        </p:grpSpPr>
        <p:pic>
          <p:nvPicPr>
            <p:cNvPr id="31" name="Picture 30">
              <a:extLst>
                <a:ext uri="{FF2B5EF4-FFF2-40B4-BE49-F238E27FC236}">
                  <a16:creationId xmlns:a16="http://schemas.microsoft.com/office/drawing/2014/main" xmlns="" id="{9544BFAF-F1F5-864B-94D0-9ECD28D0B8AD}"/>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08302" y="4352669"/>
              <a:ext cx="1831438" cy="1463040"/>
            </a:xfrm>
            <a:prstGeom prst="rect">
              <a:avLst/>
            </a:prstGeom>
            <a:noFill/>
            <a:ln>
              <a:noFill/>
            </a:ln>
          </p:spPr>
        </p:pic>
        <p:sp>
          <p:nvSpPr>
            <p:cNvPr id="32" name="TextBox 31">
              <a:extLst>
                <a:ext uri="{FF2B5EF4-FFF2-40B4-BE49-F238E27FC236}">
                  <a16:creationId xmlns:a16="http://schemas.microsoft.com/office/drawing/2014/main" xmlns="" id="{C6E1F35D-B487-C944-AAD0-364882CD57DD}"/>
                </a:ext>
              </a:extLst>
            </p:cNvPr>
            <p:cNvSpPr txBox="1"/>
            <p:nvPr/>
          </p:nvSpPr>
          <p:spPr>
            <a:xfrm>
              <a:off x="8108302" y="5805687"/>
              <a:ext cx="1831438" cy="246221"/>
            </a:xfrm>
            <a:prstGeom prst="rect">
              <a:avLst/>
            </a:prstGeom>
            <a:noFill/>
          </p:spPr>
          <p:txBody>
            <a:bodyPr wrap="square" lIns="0" tIns="0" rIns="0" bIns="0" rtlCol="0">
              <a:spAutoFit/>
            </a:bodyPr>
            <a:lstStyle/>
            <a:p>
              <a:pPr algn="ctr"/>
              <a:r>
                <a:rPr lang="en-US" sz="1600" i="1" dirty="0"/>
                <a:t>Gravity Wave</a:t>
              </a:r>
            </a:p>
          </p:txBody>
        </p:sp>
      </p:grpSp>
      <p:grpSp>
        <p:nvGrpSpPr>
          <p:cNvPr id="37" name="Group 36">
            <a:extLst>
              <a:ext uri="{FF2B5EF4-FFF2-40B4-BE49-F238E27FC236}">
                <a16:creationId xmlns:a16="http://schemas.microsoft.com/office/drawing/2014/main" xmlns="" id="{0834C80F-54EA-E544-9E59-7F9CFD425994}"/>
              </a:ext>
            </a:extLst>
          </p:cNvPr>
          <p:cNvGrpSpPr/>
          <p:nvPr/>
        </p:nvGrpSpPr>
        <p:grpSpPr>
          <a:xfrm>
            <a:off x="10351549" y="2181503"/>
            <a:ext cx="1567544" cy="1699239"/>
            <a:chOff x="10295564" y="2181503"/>
            <a:chExt cx="1567544" cy="1699239"/>
          </a:xfrm>
        </p:grpSpPr>
        <p:pic>
          <p:nvPicPr>
            <p:cNvPr id="33" name="Picture 32">
              <a:extLst>
                <a:ext uri="{FF2B5EF4-FFF2-40B4-BE49-F238E27FC236}">
                  <a16:creationId xmlns:a16="http://schemas.microsoft.com/office/drawing/2014/main" xmlns="" id="{CB7D2DD4-1D8D-944D-ABC4-0F1CF38B1DED}"/>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295564" y="2181503"/>
              <a:ext cx="1567543" cy="1463040"/>
            </a:xfrm>
            <a:prstGeom prst="rect">
              <a:avLst/>
            </a:prstGeom>
            <a:noFill/>
          </p:spPr>
        </p:pic>
        <p:sp>
          <p:nvSpPr>
            <p:cNvPr id="34" name="TextBox 33">
              <a:extLst>
                <a:ext uri="{FF2B5EF4-FFF2-40B4-BE49-F238E27FC236}">
                  <a16:creationId xmlns:a16="http://schemas.microsoft.com/office/drawing/2014/main" xmlns="" id="{D6AF14CA-EE68-EA42-A8DB-686FD7EFD4D9}"/>
                </a:ext>
              </a:extLst>
            </p:cNvPr>
            <p:cNvSpPr txBox="1"/>
            <p:nvPr/>
          </p:nvSpPr>
          <p:spPr>
            <a:xfrm>
              <a:off x="10358294" y="3634521"/>
              <a:ext cx="1504814" cy="246221"/>
            </a:xfrm>
            <a:prstGeom prst="rect">
              <a:avLst/>
            </a:prstGeom>
            <a:noFill/>
          </p:spPr>
          <p:txBody>
            <a:bodyPr wrap="square" lIns="0" tIns="0" rIns="0" bIns="0" rtlCol="0">
              <a:spAutoFit/>
            </a:bodyPr>
            <a:lstStyle/>
            <a:p>
              <a:pPr algn="ctr"/>
              <a:r>
                <a:rPr lang="en-US" sz="1600" i="1" dirty="0"/>
                <a:t>SEF</a:t>
              </a:r>
            </a:p>
          </p:txBody>
        </p:sp>
      </p:grpSp>
      <p:grpSp>
        <p:nvGrpSpPr>
          <p:cNvPr id="8" name="Group 7">
            <a:extLst>
              <a:ext uri="{FF2B5EF4-FFF2-40B4-BE49-F238E27FC236}">
                <a16:creationId xmlns:a16="http://schemas.microsoft.com/office/drawing/2014/main" xmlns="" id="{C6F64830-730E-FD47-BBE2-44FAA0021D4F}"/>
              </a:ext>
            </a:extLst>
          </p:cNvPr>
          <p:cNvGrpSpPr/>
          <p:nvPr/>
        </p:nvGrpSpPr>
        <p:grpSpPr>
          <a:xfrm>
            <a:off x="10348964" y="4399550"/>
            <a:ext cx="1667067" cy="1699239"/>
            <a:chOff x="10358294" y="4389528"/>
            <a:chExt cx="1667067" cy="1699239"/>
          </a:xfrm>
        </p:grpSpPr>
        <p:pic>
          <p:nvPicPr>
            <p:cNvPr id="35" name="image6.png">
              <a:extLst>
                <a:ext uri="{FF2B5EF4-FFF2-40B4-BE49-F238E27FC236}">
                  <a16:creationId xmlns:a16="http://schemas.microsoft.com/office/drawing/2014/main" xmlns="" id="{374022D9-956A-C34D-9A6E-C30402D546C7}"/>
                </a:ext>
              </a:extLst>
            </p:cNvPr>
            <p:cNvPicPr>
              <a:picLocks noChangeAspect="1"/>
            </p:cNvPicPr>
            <p:nvPr/>
          </p:nvPicPr>
          <p:blipFill>
            <a:blip r:embed="rId8">
              <a:alphaModFix/>
            </a:blip>
            <a:srcRect/>
            <a:stretch>
              <a:fillRect/>
            </a:stretch>
          </p:blipFill>
          <p:spPr>
            <a:xfrm>
              <a:off x="10451163" y="4389528"/>
              <a:ext cx="1463040" cy="1463040"/>
            </a:xfrm>
            <a:prstGeom prst="rect">
              <a:avLst/>
            </a:prstGeom>
            <a:ln>
              <a:solidFill>
                <a:schemeClr val="tx1"/>
              </a:solidFill>
            </a:ln>
          </p:spPr>
        </p:pic>
        <p:sp>
          <p:nvSpPr>
            <p:cNvPr id="36" name="TextBox 35">
              <a:extLst>
                <a:ext uri="{FF2B5EF4-FFF2-40B4-BE49-F238E27FC236}">
                  <a16:creationId xmlns:a16="http://schemas.microsoft.com/office/drawing/2014/main" xmlns="" id="{470FCF05-D430-0445-945D-66F2B1234525}"/>
                </a:ext>
              </a:extLst>
            </p:cNvPr>
            <p:cNvSpPr txBox="1"/>
            <p:nvPr/>
          </p:nvSpPr>
          <p:spPr>
            <a:xfrm>
              <a:off x="10358294" y="5842546"/>
              <a:ext cx="1667067" cy="246221"/>
            </a:xfrm>
            <a:prstGeom prst="rect">
              <a:avLst/>
            </a:prstGeom>
            <a:noFill/>
          </p:spPr>
          <p:txBody>
            <a:bodyPr wrap="square" lIns="0" tIns="0" rIns="0" bIns="0" rtlCol="0">
              <a:spAutoFit/>
            </a:bodyPr>
            <a:lstStyle/>
            <a:p>
              <a:pPr algn="ctr"/>
              <a:r>
                <a:rPr lang="en-US" sz="1600" i="1" dirty="0"/>
                <a:t>Eye-Eyewall Mixing</a:t>
              </a:r>
            </a:p>
          </p:txBody>
        </p:sp>
      </p:grpSp>
    </p:spTree>
    <p:extLst>
      <p:ext uri="{BB962C8B-B14F-4D97-AF65-F5344CB8AC3E}">
        <p14:creationId xmlns:p14="http://schemas.microsoft.com/office/powerpoint/2010/main" val="293372915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05AEC03-5611-BB47-BCF5-11213F1E8164}"/>
              </a:ext>
            </a:extLst>
          </p:cNvPr>
          <p:cNvSpPr>
            <a:spLocks noGrp="1"/>
          </p:cNvSpPr>
          <p:nvPr>
            <p:ph type="ctrTitle"/>
          </p:nvPr>
        </p:nvSpPr>
        <p:spPr>
          <a:xfrm>
            <a:off x="1523998" y="2501153"/>
            <a:ext cx="9144002" cy="1008810"/>
          </a:xfrm>
        </p:spPr>
        <p:txBody>
          <a:bodyPr>
            <a:normAutofit/>
          </a:bodyPr>
          <a:lstStyle/>
          <a:p>
            <a:r>
              <a:rPr lang="en-US" sz="5400" dirty="0">
                <a:latin typeface="Arial" panose="020B0604020202020204" pitchFamily="34" charset="0"/>
                <a:cs typeface="Arial" panose="020B0604020202020204" pitchFamily="34" charset="0"/>
              </a:rPr>
              <a:t>End Stage Experiment</a:t>
            </a:r>
          </a:p>
        </p:txBody>
      </p:sp>
      <p:sp>
        <p:nvSpPr>
          <p:cNvPr id="3" name="Subtitle 2">
            <a:extLst>
              <a:ext uri="{FF2B5EF4-FFF2-40B4-BE49-F238E27FC236}">
                <a16:creationId xmlns:a16="http://schemas.microsoft.com/office/drawing/2014/main" xmlns="" id="{D00C6651-6391-3B45-A630-AA55644CFF6A}"/>
              </a:ext>
            </a:extLst>
          </p:cNvPr>
          <p:cNvSpPr>
            <a:spLocks noGrp="1"/>
          </p:cNvSpPr>
          <p:nvPr>
            <p:ph type="subTitle" idx="1"/>
          </p:nvPr>
        </p:nvSpPr>
        <p:spPr>
          <a:xfrm>
            <a:off x="1523998" y="3575144"/>
            <a:ext cx="9144000" cy="418633"/>
          </a:xfrm>
        </p:spPr>
        <p:txBody>
          <a:bodyPr>
            <a:noAutofit/>
          </a:bodyPr>
          <a:lstStyle/>
          <a:p>
            <a:r>
              <a:rPr lang="en-US" sz="2800" dirty="0">
                <a:latin typeface="Arial" panose="020B0604020202020204" pitchFamily="34" charset="0"/>
                <a:cs typeface="Arial" panose="020B0604020202020204" pitchFamily="34" charset="0"/>
              </a:rPr>
              <a:t>Co-PIs: Sim Aberson and John Kaplan</a:t>
            </a:r>
          </a:p>
        </p:txBody>
      </p:sp>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7" name="TextBox 6"/>
          <p:cNvSpPr txBox="1"/>
          <p:nvPr/>
        </p:nvSpPr>
        <p:spPr>
          <a:xfrm>
            <a:off x="1524002" y="663960"/>
            <a:ext cx="9143999" cy="507831"/>
          </a:xfrm>
          <a:prstGeom prst="rect">
            <a:avLst/>
          </a:prstGeom>
          <a:noFill/>
        </p:spPr>
        <p:txBody>
          <a:bodyPr wrap="square" rtlCol="0">
            <a:spAutoFit/>
          </a:bodyPr>
          <a:lstStyle/>
          <a:p>
            <a:pPr algn="ctr"/>
            <a:r>
              <a:rPr lang="en-US" sz="2700" b="1" dirty="0">
                <a:solidFill>
                  <a:schemeClr val="accent1">
                    <a:lumMod val="75000"/>
                  </a:schemeClr>
                </a:solidFill>
                <a:latin typeface="Arial" panose="020B0604020202020204" pitchFamily="34" charset="0"/>
                <a:cs typeface="Arial" panose="020B0604020202020204" pitchFamily="34" charset="0"/>
              </a:rPr>
              <a:t>End Stage Experiment</a:t>
            </a:r>
          </a:p>
        </p:txBody>
      </p:sp>
      <p:cxnSp>
        <p:nvCxnSpPr>
          <p:cNvPr id="8" name="Straight Connector 7"/>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9" name="Title 3"/>
          <p:cNvSpPr txBox="1">
            <a:spLocks/>
          </p:cNvSpPr>
          <p:nvPr/>
        </p:nvSpPr>
        <p:spPr>
          <a:xfrm>
            <a:off x="152398" y="4058958"/>
            <a:ext cx="11887199" cy="78036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i="1" dirty="0"/>
              <a:t>Co-Is: Peter Dodge, Ghassan Alaka, Heather Holbach, Jun Zhang, and Jason Dunion</a:t>
            </a:r>
            <a:endParaRPr lang="en-US" sz="2400" dirty="0"/>
          </a:p>
        </p:txBody>
      </p:sp>
    </p:spTree>
    <p:extLst>
      <p:ext uri="{BB962C8B-B14F-4D97-AF65-F5344CB8AC3E}">
        <p14:creationId xmlns:p14="http://schemas.microsoft.com/office/powerpoint/2010/main" val="353522429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838197" y="2018769"/>
            <a:ext cx="10843519" cy="1097280"/>
          </a:xfrm>
        </p:spPr>
        <p:txBody>
          <a:bodyPr>
            <a:noAutofit/>
          </a:bodyPr>
          <a:lstStyle/>
          <a:p>
            <a:pPr marL="457200" lvl="0" indent="-457200">
              <a:lnSpc>
                <a:spcPct val="100000"/>
              </a:lnSpc>
              <a:spcBef>
                <a:spcPts val="0"/>
              </a:spcBef>
              <a:buFont typeface="+mj-lt"/>
              <a:buAutoNum type="arabicPeriod"/>
            </a:pPr>
            <a:r>
              <a:rPr lang="en-US" sz="2000" i="1" dirty="0">
                <a:solidFill>
                  <a:srgbClr val="0070C0"/>
                </a:solidFill>
                <a:cs typeface="Arial" panose="020B0604020202020204" pitchFamily="34" charset="0"/>
              </a:rPr>
              <a:t>Landfall: </a:t>
            </a:r>
            <a:r>
              <a:rPr lang="en-US" sz="2000" dirty="0"/>
              <a:t>Collect observations targeted at better </a:t>
            </a:r>
            <a:r>
              <a:rPr lang="en-US" sz="2000" b="1" dirty="0">
                <a:solidFill>
                  <a:schemeClr val="accent4">
                    <a:lumMod val="75000"/>
                  </a:schemeClr>
                </a:solidFill>
              </a:rPr>
              <a:t>understanding changes TCs undergo at landfall</a:t>
            </a:r>
            <a:r>
              <a:rPr lang="en-US" sz="2000" dirty="0"/>
              <a:t>. Objectives include validation of surface wind speed estimates and model forecasts, understanding factors that modulate intensity changes near and after landfall, and to understand processes that lead to tornadoes in outer rainbands [</a:t>
            </a:r>
            <a:r>
              <a:rPr lang="en-US" sz="2000" i="1" dirty="0"/>
              <a:t>IFEX Goals 1, 3</a:t>
            </a:r>
            <a:r>
              <a:rPr lang="en-US" sz="2000" dirty="0"/>
              <a:t>]</a:t>
            </a:r>
            <a:endParaRPr lang="en-US" sz="2000" dirty="0">
              <a:cs typeface="Arial" panose="020B0604020202020204" pitchFamily="34" charset="0"/>
            </a:endParaRPr>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a:solidFill>
                  <a:schemeClr val="accent1">
                    <a:lumMod val="75000"/>
                  </a:schemeClr>
                </a:solidFill>
                <a:latin typeface="Arial" panose="020B0604020202020204" pitchFamily="34" charset="0"/>
                <a:cs typeface="Arial" panose="020B0604020202020204" pitchFamily="34" charset="0"/>
              </a:rPr>
              <a:t>End Stage Experiment</a:t>
            </a: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xmlns="" id="{73C03C4A-EF20-3B4A-92F4-BC4AA8B29E79}"/>
              </a:ext>
            </a:extLst>
          </p:cNvPr>
          <p:cNvSpPr>
            <a:spLocks noGrp="1"/>
          </p:cNvSpPr>
          <p:nvPr>
            <p:ph type="title"/>
          </p:nvPr>
        </p:nvSpPr>
        <p:spPr>
          <a:xfrm>
            <a:off x="838198" y="1345681"/>
            <a:ext cx="10515600" cy="548640"/>
          </a:xfrm>
        </p:spPr>
        <p:txBody>
          <a:bodyPr>
            <a:normAutofit/>
          </a:bodyPr>
          <a:lstStyle/>
          <a:p>
            <a:pPr algn="ctr"/>
            <a:r>
              <a:rPr lang="en-US" sz="3200" u="sng" dirty="0">
                <a:latin typeface="Calibri" panose="020F0502020204030204" pitchFamily="34" charset="0"/>
              </a:rPr>
              <a:t>Science Objectives and Goals</a:t>
            </a:r>
          </a:p>
        </p:txBody>
      </p:sp>
      <p:sp>
        <p:nvSpPr>
          <p:cNvPr id="17" name="Content Placeholder 2">
            <a:extLst>
              <a:ext uri="{FF2B5EF4-FFF2-40B4-BE49-F238E27FC236}">
                <a16:creationId xmlns:a16="http://schemas.microsoft.com/office/drawing/2014/main" xmlns="" id="{92BEE52B-5759-3B45-BCA9-7E2395ED2481}"/>
              </a:ext>
            </a:extLst>
          </p:cNvPr>
          <p:cNvSpPr txBox="1">
            <a:spLocks/>
          </p:cNvSpPr>
          <p:nvPr/>
        </p:nvSpPr>
        <p:spPr>
          <a:xfrm>
            <a:off x="838197" y="3539577"/>
            <a:ext cx="10843519" cy="10972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00000"/>
              </a:lnSpc>
              <a:spcBef>
                <a:spcPts val="0"/>
              </a:spcBef>
              <a:buFont typeface="+mj-lt"/>
              <a:buAutoNum type="arabicPeriod" startAt="2"/>
            </a:pPr>
            <a:r>
              <a:rPr lang="en-US" sz="2000" i="1" dirty="0">
                <a:solidFill>
                  <a:srgbClr val="0070C0"/>
                </a:solidFill>
                <a:cs typeface="Arial" panose="020B0604020202020204" pitchFamily="34" charset="0"/>
              </a:rPr>
              <a:t>Weakening/Extratropical Transition (ET): </a:t>
            </a:r>
            <a:r>
              <a:rPr lang="en-US" sz="2000" dirty="0"/>
              <a:t>Collect observations targeted at better understanding changes </a:t>
            </a:r>
            <a:r>
              <a:rPr lang="en-US" sz="2000" b="1" dirty="0">
                <a:solidFill>
                  <a:srgbClr val="BF9000"/>
                </a:solidFill>
              </a:rPr>
              <a:t>TCs undergo while rapidly weakening over the open ocean or undergo extratropical transition</a:t>
            </a:r>
            <a:r>
              <a:rPr lang="en-US" sz="2000" dirty="0"/>
              <a:t> [</a:t>
            </a:r>
            <a:r>
              <a:rPr lang="en-US" sz="2000" i="1" dirty="0"/>
              <a:t>IFEX Goals 1, 3</a:t>
            </a:r>
            <a:r>
              <a:rPr lang="en-US" sz="2000" dirty="0"/>
              <a:t>]</a:t>
            </a:r>
            <a:endParaRPr lang="en-US" sz="2000" dirty="0">
              <a:cs typeface="Arial" panose="020B0604020202020204" pitchFamily="34" charset="0"/>
            </a:endParaRPr>
          </a:p>
        </p:txBody>
      </p:sp>
    </p:spTree>
    <p:extLst>
      <p:ext uri="{BB962C8B-B14F-4D97-AF65-F5344CB8AC3E}">
        <p14:creationId xmlns:p14="http://schemas.microsoft.com/office/powerpoint/2010/main" val="281472946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0" y="1342153"/>
            <a:ext cx="12191999" cy="365760"/>
          </a:xfrm>
        </p:spPr>
        <p:txBody>
          <a:bodyPr>
            <a:noAutofit/>
          </a:bodyPr>
          <a:lstStyle/>
          <a:p>
            <a:pPr marL="457200" lvl="0" indent="-457200" algn="ctr">
              <a:lnSpc>
                <a:spcPct val="100000"/>
              </a:lnSpc>
              <a:spcBef>
                <a:spcPts val="0"/>
              </a:spcBef>
              <a:buFont typeface="+mj-lt"/>
              <a:buAutoNum type="arabicPeriod"/>
            </a:pPr>
            <a:r>
              <a:rPr lang="en-US" sz="2400" dirty="0">
                <a:cs typeface="Arial" panose="020B0604020202020204" pitchFamily="34" charset="0"/>
              </a:rPr>
              <a:t>Landfall</a:t>
            </a:r>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a:solidFill>
                  <a:schemeClr val="accent1">
                    <a:lumMod val="75000"/>
                  </a:schemeClr>
                </a:solidFill>
                <a:latin typeface="Arial" panose="020B0604020202020204" pitchFamily="34" charset="0"/>
                <a:cs typeface="Arial" panose="020B0604020202020204" pitchFamily="34" charset="0"/>
              </a:rPr>
              <a:t>End Stage Experiment</a:t>
            </a: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xmlns="" id="{51D3F76B-75A0-5049-876F-C357CFDD2589}"/>
              </a:ext>
            </a:extLst>
          </p:cNvPr>
          <p:cNvSpPr/>
          <p:nvPr/>
        </p:nvSpPr>
        <p:spPr>
          <a:xfrm>
            <a:off x="489098" y="1870908"/>
            <a:ext cx="11382357" cy="923330"/>
          </a:xfrm>
          <a:prstGeom prst="rect">
            <a:avLst/>
          </a:prstGeom>
        </p:spPr>
        <p:txBody>
          <a:bodyPr wrap="square">
            <a:spAutoFit/>
          </a:bodyPr>
          <a:lstStyle/>
          <a:p>
            <a:pPr>
              <a:spcBef>
                <a:spcPct val="0"/>
              </a:spcBef>
            </a:pPr>
            <a:r>
              <a:rPr lang="en-US" altLang="en-US" b="1" dirty="0">
                <a:ea typeface="Times New Roman" panose="02020603050405020304" pitchFamily="18" charset="0"/>
                <a:cs typeface="Arial" panose="020B0604020202020204" pitchFamily="34" charset="0"/>
              </a:rPr>
              <a:t>Mission Description:</a:t>
            </a:r>
            <a:r>
              <a:rPr lang="en-US" altLang="en-US" dirty="0">
                <a:ea typeface="Times New Roman" panose="02020603050405020304" pitchFamily="18" charset="0"/>
                <a:cs typeface="Arial" panose="020B0604020202020204" pitchFamily="34" charset="0"/>
              </a:rPr>
              <a:t> </a:t>
            </a:r>
            <a:r>
              <a:rPr lang="en-US" altLang="en-US" dirty="0">
                <a:ea typeface="Arial" panose="020B0604020202020204" pitchFamily="34" charset="0"/>
                <a:cs typeface="TimesNewRomanPSMT" panose="02020603050405020304" pitchFamily="18" charset="0"/>
              </a:rPr>
              <a:t>This is a </a:t>
            </a:r>
            <a:r>
              <a:rPr lang="en-US" altLang="en-US" b="1" i="1" dirty="0">
                <a:cs typeface="Arial" panose="020B0604020202020204" pitchFamily="34" charset="0"/>
              </a:rPr>
              <a:t>multi-option (4)</a:t>
            </a:r>
            <a:r>
              <a:rPr lang="en-US" altLang="en-US" b="1" dirty="0">
                <a:cs typeface="Arial" panose="020B0604020202020204" pitchFamily="34" charset="0"/>
              </a:rPr>
              <a:t>, multi-flight (1-2), </a:t>
            </a:r>
            <a:r>
              <a:rPr lang="en-US" altLang="en-US" b="1" i="1" dirty="0">
                <a:cs typeface="Arial" panose="020B0604020202020204" pitchFamily="34" charset="0"/>
              </a:rPr>
              <a:t>single-aircraft (P-3) </a:t>
            </a:r>
            <a:r>
              <a:rPr lang="en-US" altLang="en-US" dirty="0">
                <a:cs typeface="Arial" panose="020B0604020202020204" pitchFamily="34" charset="0"/>
              </a:rPr>
              <a:t>experiment designed to study the changes in tropical cyclone surface wind structure and document TC supercell characteristics just prior to (&lt;24-h) and after  landfall. </a:t>
            </a:r>
            <a:endParaRPr lang="en-US" altLang="en-US" dirty="0"/>
          </a:p>
        </p:txBody>
      </p:sp>
      <p:grpSp>
        <p:nvGrpSpPr>
          <p:cNvPr id="14" name="Group 19">
            <a:extLst>
              <a:ext uri="{FF2B5EF4-FFF2-40B4-BE49-F238E27FC236}">
                <a16:creationId xmlns:a16="http://schemas.microsoft.com/office/drawing/2014/main" xmlns="" id="{636083A0-150C-1F42-946A-44F106E18AC0}"/>
              </a:ext>
            </a:extLst>
          </p:cNvPr>
          <p:cNvGrpSpPr>
            <a:grpSpLocks/>
          </p:cNvGrpSpPr>
          <p:nvPr/>
        </p:nvGrpSpPr>
        <p:grpSpPr bwMode="auto">
          <a:xfrm>
            <a:off x="711023" y="2868871"/>
            <a:ext cx="11160433" cy="2940933"/>
            <a:chOff x="474007" y="2575802"/>
            <a:chExt cx="11456704" cy="3060164"/>
          </a:xfrm>
        </p:grpSpPr>
        <p:pic>
          <p:nvPicPr>
            <p:cNvPr id="15" name="Picture 4">
              <a:extLst>
                <a:ext uri="{FF2B5EF4-FFF2-40B4-BE49-F238E27FC236}">
                  <a16:creationId xmlns:a16="http://schemas.microsoft.com/office/drawing/2014/main" xmlns="" id="{628C3888-35C9-764E-897B-9D263819F7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007" y="2591254"/>
              <a:ext cx="4056540" cy="304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5">
              <a:extLst>
                <a:ext uri="{FF2B5EF4-FFF2-40B4-BE49-F238E27FC236}">
                  <a16:creationId xmlns:a16="http://schemas.microsoft.com/office/drawing/2014/main" xmlns="" id="{FB8FB46C-4AC0-7F48-AD7B-9431A7B585B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25495" y="2700349"/>
              <a:ext cx="3181092" cy="2854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Group 8">
              <a:extLst>
                <a:ext uri="{FF2B5EF4-FFF2-40B4-BE49-F238E27FC236}">
                  <a16:creationId xmlns:a16="http://schemas.microsoft.com/office/drawing/2014/main" xmlns="" id="{71E3CDAC-E678-284D-8433-E66E95969696}"/>
                </a:ext>
              </a:extLst>
            </p:cNvPr>
            <p:cNvGrpSpPr>
              <a:grpSpLocks/>
            </p:cNvGrpSpPr>
            <p:nvPr/>
          </p:nvGrpSpPr>
          <p:grpSpPr bwMode="auto">
            <a:xfrm>
              <a:off x="7528018" y="2575802"/>
              <a:ext cx="4402693" cy="2906046"/>
              <a:chOff x="0" y="0"/>
              <a:chExt cx="6623" cy="9217"/>
            </a:xfrm>
          </p:grpSpPr>
          <p:grpSp>
            <p:nvGrpSpPr>
              <p:cNvPr id="18" name="Group 9">
                <a:extLst>
                  <a:ext uri="{FF2B5EF4-FFF2-40B4-BE49-F238E27FC236}">
                    <a16:creationId xmlns:a16="http://schemas.microsoft.com/office/drawing/2014/main" xmlns="" id="{8FD7E384-2B31-174C-8401-4F7E9A61E967}"/>
                  </a:ext>
                </a:extLst>
              </p:cNvPr>
              <p:cNvGrpSpPr>
                <a:grpSpLocks/>
              </p:cNvGrpSpPr>
              <p:nvPr/>
            </p:nvGrpSpPr>
            <p:grpSpPr bwMode="auto">
              <a:xfrm>
                <a:off x="0" y="0"/>
                <a:ext cx="2" cy="5"/>
                <a:chOff x="0" y="0"/>
                <a:chExt cx="2" cy="5"/>
              </a:xfrm>
            </p:grpSpPr>
            <p:sp>
              <p:nvSpPr>
                <p:cNvPr id="22" name="Freeform 13">
                  <a:extLst>
                    <a:ext uri="{FF2B5EF4-FFF2-40B4-BE49-F238E27FC236}">
                      <a16:creationId xmlns:a16="http://schemas.microsoft.com/office/drawing/2014/main" xmlns="" id="{E3D6DDE2-793C-3240-BC9D-73FD62F2F702}"/>
                    </a:ext>
                  </a:extLst>
                </p:cNvPr>
                <p:cNvSpPr>
                  <a:spLocks/>
                </p:cNvSpPr>
                <p:nvPr/>
              </p:nvSpPr>
              <p:spPr bwMode="auto">
                <a:xfrm>
                  <a:off x="0" y="0"/>
                  <a:ext cx="2" cy="5"/>
                </a:xfrm>
                <a:custGeom>
                  <a:avLst/>
                  <a:gdLst>
                    <a:gd name="T0" fmla="*/ 0 w 2"/>
                    <a:gd name="T1" fmla="*/ -8668 h 5"/>
                    <a:gd name="T2" fmla="*/ 0 w 2"/>
                    <a:gd name="T3" fmla="*/ -8663 h 5"/>
                    <a:gd name="T4" fmla="*/ 0 60000 65536"/>
                    <a:gd name="T5" fmla="*/ 0 60000 65536"/>
                  </a:gdLst>
                  <a:ahLst/>
                  <a:cxnLst>
                    <a:cxn ang="T4">
                      <a:pos x="T0" y="T1"/>
                    </a:cxn>
                    <a:cxn ang="T5">
                      <a:pos x="T2" y="T3"/>
                    </a:cxn>
                  </a:cxnLst>
                  <a:rect l="0" t="0" r="r" b="b"/>
                  <a:pathLst>
                    <a:path w="2" h="5">
                      <a:moveTo>
                        <a:pt x="0" y="4"/>
                      </a:moveTo>
                      <a:lnTo>
                        <a:pt x="0" y="9"/>
                      </a:lnTo>
                    </a:path>
                  </a:pathLst>
                </a:cu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grpSp>
          <p:grpSp>
            <p:nvGrpSpPr>
              <p:cNvPr id="19" name="Group 10">
                <a:extLst>
                  <a:ext uri="{FF2B5EF4-FFF2-40B4-BE49-F238E27FC236}">
                    <a16:creationId xmlns:a16="http://schemas.microsoft.com/office/drawing/2014/main" xmlns="" id="{64ECE85B-CBE0-E246-8FA7-107270C75BEE}"/>
                  </a:ext>
                </a:extLst>
              </p:cNvPr>
              <p:cNvGrpSpPr>
                <a:grpSpLocks/>
              </p:cNvGrpSpPr>
              <p:nvPr/>
            </p:nvGrpSpPr>
            <p:grpSpPr bwMode="auto">
              <a:xfrm>
                <a:off x="0" y="0"/>
                <a:ext cx="6623" cy="9217"/>
                <a:chOff x="0" y="0"/>
                <a:chExt cx="6623" cy="9217"/>
              </a:xfrm>
            </p:grpSpPr>
            <p:sp>
              <p:nvSpPr>
                <p:cNvPr id="20" name="Freeform 11">
                  <a:extLst>
                    <a:ext uri="{FF2B5EF4-FFF2-40B4-BE49-F238E27FC236}">
                      <a16:creationId xmlns:a16="http://schemas.microsoft.com/office/drawing/2014/main" xmlns="" id="{85945A89-C115-A94D-A180-13BBE258DC09}"/>
                    </a:ext>
                  </a:extLst>
                </p:cNvPr>
                <p:cNvSpPr>
                  <a:spLocks/>
                </p:cNvSpPr>
                <p:nvPr/>
              </p:nvSpPr>
              <p:spPr bwMode="auto">
                <a:xfrm>
                  <a:off x="0" y="0"/>
                  <a:ext cx="2" cy="5"/>
                </a:xfrm>
                <a:custGeom>
                  <a:avLst/>
                  <a:gdLst>
                    <a:gd name="T0" fmla="*/ 0 w 2"/>
                    <a:gd name="T1" fmla="*/ -8668 h 5"/>
                    <a:gd name="T2" fmla="*/ 0 w 2"/>
                    <a:gd name="T3" fmla="*/ -8663 h 5"/>
                    <a:gd name="T4" fmla="*/ 0 60000 65536"/>
                    <a:gd name="T5" fmla="*/ 0 60000 65536"/>
                  </a:gdLst>
                  <a:ahLst/>
                  <a:cxnLst>
                    <a:cxn ang="T4">
                      <a:pos x="T0" y="T1"/>
                    </a:cxn>
                    <a:cxn ang="T5">
                      <a:pos x="T2" y="T3"/>
                    </a:cxn>
                  </a:cxnLst>
                  <a:rect l="0" t="0" r="r" b="b"/>
                  <a:pathLst>
                    <a:path w="2" h="5">
                      <a:moveTo>
                        <a:pt x="0" y="4"/>
                      </a:moveTo>
                      <a:lnTo>
                        <a:pt x="0" y="9"/>
                      </a:lnTo>
                    </a:path>
                  </a:pathLst>
                </a:cu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pic>
              <p:nvPicPr>
                <p:cNvPr id="21" name="Picture 12">
                  <a:extLst>
                    <a:ext uri="{FF2B5EF4-FFF2-40B4-BE49-F238E27FC236}">
                      <a16:creationId xmlns:a16="http://schemas.microsoft.com/office/drawing/2014/main" xmlns="" id="{09BB0EAE-4B2C-9B46-A639-C2D96906555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2" y="1673"/>
                  <a:ext cx="5981" cy="7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sp>
        <p:nvSpPr>
          <p:cNvPr id="5" name="Rectangle 4">
            <a:extLst>
              <a:ext uri="{FF2B5EF4-FFF2-40B4-BE49-F238E27FC236}">
                <a16:creationId xmlns:a16="http://schemas.microsoft.com/office/drawing/2014/main" xmlns="" id="{EC98077F-F6F2-1B44-8987-BD769F58E0F0}"/>
              </a:ext>
            </a:extLst>
          </p:cNvPr>
          <p:cNvSpPr/>
          <p:nvPr/>
        </p:nvSpPr>
        <p:spPr>
          <a:xfrm>
            <a:off x="4459817" y="5838816"/>
            <a:ext cx="3665281" cy="958917"/>
          </a:xfrm>
          <a:prstGeom prst="rect">
            <a:avLst/>
          </a:prstGeom>
        </p:spPr>
        <p:txBody>
          <a:bodyPr wrap="square">
            <a:spAutoFit/>
          </a:bodyPr>
          <a:lstStyle/>
          <a:p>
            <a:pPr marL="228600" marR="0" algn="ctr">
              <a:lnSpc>
                <a:spcPct val="115000"/>
              </a:lnSpc>
              <a:spcBef>
                <a:spcPts val="0"/>
              </a:spcBef>
              <a:spcAft>
                <a:spcPts val="0"/>
              </a:spcAft>
            </a:pPr>
            <a:r>
              <a:rPr lang="en-US" b="1" i="1" dirty="0">
                <a:ea typeface="Times New Roman" panose="02020603050405020304" pitchFamily="18" charset="0"/>
                <a:cs typeface="Calibri" panose="020F0502020204030204" pitchFamily="34" charset="0"/>
              </a:rPr>
              <a:t>Module 1b: Coastal Survey</a:t>
            </a:r>
          </a:p>
          <a:p>
            <a:pPr marL="228600" marR="0" algn="ctr">
              <a:lnSpc>
                <a:spcPct val="115000"/>
              </a:lnSpc>
              <a:spcBef>
                <a:spcPts val="0"/>
              </a:spcBef>
              <a:spcAft>
                <a:spcPts val="0"/>
              </a:spcAft>
            </a:pPr>
            <a:r>
              <a:rPr lang="en-US" altLang="x-none" sz="1600" i="1" dirty="0">
                <a:ea typeface="Times New Roman" charset="0"/>
                <a:cs typeface="Calibri" panose="020F0502020204030204" pitchFamily="34" charset="0"/>
              </a:rPr>
              <a:t>Required Intensity: </a:t>
            </a:r>
            <a:r>
              <a:rPr lang="en-US" altLang="x-none" sz="1600" i="1" u="sng" dirty="0">
                <a:ea typeface="Times New Roman" charset="0"/>
                <a:cs typeface="Calibri" panose="020F0502020204030204" pitchFamily="34" charset="0"/>
              </a:rPr>
              <a:t>&gt;</a:t>
            </a:r>
            <a:r>
              <a:rPr lang="en-US" altLang="x-none" sz="1600" i="1" dirty="0">
                <a:ea typeface="Times New Roman" charset="0"/>
                <a:cs typeface="Calibri" panose="020F0502020204030204" pitchFamily="34" charset="0"/>
              </a:rPr>
              <a:t> TS</a:t>
            </a:r>
          </a:p>
          <a:p>
            <a:pPr marL="228600" marR="0" algn="ctr">
              <a:lnSpc>
                <a:spcPct val="115000"/>
              </a:lnSpc>
              <a:spcBef>
                <a:spcPts val="0"/>
              </a:spcBef>
              <a:spcAft>
                <a:spcPts val="0"/>
              </a:spcAft>
            </a:pPr>
            <a:r>
              <a:rPr lang="en-US" altLang="en-US" sz="1600" i="1" dirty="0">
                <a:cs typeface="Calibri" panose="020F0502020204030204" pitchFamily="34" charset="0"/>
              </a:rPr>
              <a:t>Altitude: 5,000-7,500-ft, Duration 2 h</a:t>
            </a:r>
            <a:endParaRPr lang="en-US" sz="1600" i="1" dirty="0">
              <a:ea typeface="Arial" panose="020B060402020202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xmlns="" id="{1E21D567-5A29-A545-82B7-9EDB14CC067A}"/>
              </a:ext>
            </a:extLst>
          </p:cNvPr>
          <p:cNvSpPr/>
          <p:nvPr/>
        </p:nvSpPr>
        <p:spPr>
          <a:xfrm>
            <a:off x="384470" y="5862566"/>
            <a:ext cx="4188939" cy="861774"/>
          </a:xfrm>
          <a:prstGeom prst="rect">
            <a:avLst/>
          </a:prstGeom>
        </p:spPr>
        <p:txBody>
          <a:bodyPr wrap="square">
            <a:spAutoFit/>
          </a:bodyPr>
          <a:lstStyle/>
          <a:p>
            <a:pPr algn="ctr">
              <a:spcBef>
                <a:spcPct val="0"/>
              </a:spcBef>
            </a:pPr>
            <a:r>
              <a:rPr lang="en-US" b="1" i="1" dirty="0">
                <a:ea typeface="Times New Roman" panose="02020603050405020304" pitchFamily="18" charset="0"/>
              </a:rPr>
              <a:t>Module 1a: Offshore Intense Convection </a:t>
            </a:r>
            <a:endParaRPr lang="en-US" altLang="en-US" b="1" i="1" dirty="0">
              <a:ea typeface="Times New Roman" panose="02020603050405020304" pitchFamily="18" charset="0"/>
              <a:cs typeface="Arial" panose="020B0604020202020204" pitchFamily="34" charset="0"/>
            </a:endParaRPr>
          </a:p>
          <a:p>
            <a:pPr algn="ctr">
              <a:spcBef>
                <a:spcPct val="0"/>
              </a:spcBef>
            </a:pPr>
            <a:r>
              <a:rPr lang="en-US" altLang="en-US" sz="1600" i="1" dirty="0">
                <a:ea typeface="Times New Roman" panose="02020603050405020304" pitchFamily="18" charset="0"/>
                <a:cs typeface="Arial" panose="020B0604020202020204" pitchFamily="34" charset="0"/>
              </a:rPr>
              <a:t>    Required Intensity: </a:t>
            </a:r>
            <a:r>
              <a:rPr lang="en-US" altLang="en-US" sz="1600" i="1" u="sng" dirty="0">
                <a:ea typeface="Times New Roman" panose="02020603050405020304" pitchFamily="18" charset="0"/>
                <a:cs typeface="Arial" panose="020B0604020202020204" pitchFamily="34" charset="0"/>
              </a:rPr>
              <a:t>&gt;</a:t>
            </a:r>
            <a:r>
              <a:rPr lang="en-US" altLang="en-US" sz="1600" i="1" dirty="0">
                <a:ea typeface="Times New Roman" panose="02020603050405020304" pitchFamily="18" charset="0"/>
                <a:cs typeface="Arial" panose="020B0604020202020204" pitchFamily="34" charset="0"/>
              </a:rPr>
              <a:t> TS</a:t>
            </a:r>
          </a:p>
          <a:p>
            <a:pPr algn="ctr">
              <a:spcBef>
                <a:spcPct val="0"/>
              </a:spcBef>
            </a:pPr>
            <a:r>
              <a:rPr lang="en-US" altLang="en-US" sz="1600" i="1" dirty="0">
                <a:ea typeface="Times New Roman" panose="02020603050405020304" pitchFamily="18" charset="0"/>
                <a:cs typeface="Arial" panose="020B0604020202020204" pitchFamily="34" charset="0"/>
              </a:rPr>
              <a:t>   Altitude: ~10,000-ft, Duration 1-2 h </a:t>
            </a:r>
          </a:p>
        </p:txBody>
      </p:sp>
      <p:sp>
        <p:nvSpPr>
          <p:cNvPr id="4" name="Rectangle 3">
            <a:extLst>
              <a:ext uri="{FF2B5EF4-FFF2-40B4-BE49-F238E27FC236}">
                <a16:creationId xmlns:a16="http://schemas.microsoft.com/office/drawing/2014/main" xmlns="" id="{83C47056-A05C-6E48-8894-16A93E5AA271}"/>
              </a:ext>
            </a:extLst>
          </p:cNvPr>
          <p:cNvSpPr/>
          <p:nvPr/>
        </p:nvSpPr>
        <p:spPr>
          <a:xfrm>
            <a:off x="7994468" y="5802168"/>
            <a:ext cx="4153989" cy="1027461"/>
          </a:xfrm>
          <a:prstGeom prst="rect">
            <a:avLst/>
          </a:prstGeom>
        </p:spPr>
        <p:txBody>
          <a:bodyPr wrap="square">
            <a:spAutoFit/>
          </a:bodyPr>
          <a:lstStyle/>
          <a:p>
            <a:pPr marL="228600" marR="0" algn="ctr">
              <a:lnSpc>
                <a:spcPct val="115000"/>
              </a:lnSpc>
              <a:spcBef>
                <a:spcPts val="0"/>
              </a:spcBef>
              <a:spcAft>
                <a:spcPts val="0"/>
              </a:spcAft>
            </a:pPr>
            <a:r>
              <a:rPr lang="en-US" b="1" i="1" dirty="0">
                <a:ea typeface="Times New Roman" panose="02020603050405020304" pitchFamily="18" charset="0"/>
                <a:cs typeface="Calibri" panose="020F0502020204030204" pitchFamily="34" charset="0"/>
              </a:rPr>
              <a:t>Module 1c: Real-time</a:t>
            </a:r>
          </a:p>
          <a:p>
            <a:pPr marL="228600" marR="0" algn="ctr">
              <a:lnSpc>
                <a:spcPct val="115000"/>
              </a:lnSpc>
              <a:spcBef>
                <a:spcPts val="0"/>
              </a:spcBef>
              <a:spcAft>
                <a:spcPts val="0"/>
              </a:spcAft>
            </a:pPr>
            <a:r>
              <a:rPr lang="en-US" altLang="x-none" i="1" dirty="0">
                <a:ea typeface="Times New Roman" charset="0"/>
                <a:cs typeface="Calibri" panose="020F0502020204030204" pitchFamily="34" charset="0"/>
              </a:rPr>
              <a:t>Required Intensity: Hurricane</a:t>
            </a:r>
          </a:p>
          <a:p>
            <a:pPr marL="228600" marR="0" algn="ctr">
              <a:lnSpc>
                <a:spcPct val="115000"/>
              </a:lnSpc>
              <a:spcBef>
                <a:spcPts val="0"/>
              </a:spcBef>
              <a:spcAft>
                <a:spcPts val="0"/>
              </a:spcAft>
            </a:pPr>
            <a:r>
              <a:rPr lang="en-US" altLang="en-US" i="1" dirty="0">
                <a:cs typeface="Calibri" panose="020F0502020204030204" pitchFamily="34" charset="0"/>
              </a:rPr>
              <a:t>Altitude: 5,000-10,00-ft, Duration 2-3 h</a:t>
            </a:r>
            <a:endParaRPr lang="en-US" i="1" dirty="0">
              <a:ea typeface="Arial" panose="020B0604020202020204" pitchFamily="34" charset="0"/>
              <a:cs typeface="Calibri" panose="020F0502020204030204" pitchFamily="34" charset="0"/>
            </a:endParaRPr>
          </a:p>
        </p:txBody>
      </p:sp>
    </p:spTree>
    <p:extLst>
      <p:ext uri="{BB962C8B-B14F-4D97-AF65-F5344CB8AC3E}">
        <p14:creationId xmlns:p14="http://schemas.microsoft.com/office/powerpoint/2010/main" val="22196113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12.png">
            <a:extLst>
              <a:ext uri="{FF2B5EF4-FFF2-40B4-BE49-F238E27FC236}">
                <a16:creationId xmlns:a16="http://schemas.microsoft.com/office/drawing/2014/main" xmlns="" id="{805E3E53-EE8B-A342-BBD3-E0744655C0AB}"/>
              </a:ext>
            </a:extLst>
          </p:cNvPr>
          <p:cNvPicPr>
            <a:picLocks noGrp="1"/>
          </p:cNvPicPr>
          <p:nvPr>
            <p:ph idx="1"/>
          </p:nvPr>
        </p:nvPicPr>
        <p:blipFill>
          <a:blip r:embed="rId2"/>
          <a:srcRect/>
          <a:stretch>
            <a:fillRect/>
          </a:stretch>
        </p:blipFill>
        <p:spPr>
          <a:xfrm>
            <a:off x="4241798" y="1873075"/>
            <a:ext cx="3708400" cy="3759200"/>
          </a:xfrm>
          <a:prstGeom prst="rect">
            <a:avLst/>
          </a:prstGeom>
          <a:ln/>
        </p:spPr>
      </p:pic>
      <p:sp>
        <p:nvSpPr>
          <p:cNvPr id="5" name="Rectangle 4">
            <a:extLst>
              <a:ext uri="{FF2B5EF4-FFF2-40B4-BE49-F238E27FC236}">
                <a16:creationId xmlns:a16="http://schemas.microsoft.com/office/drawing/2014/main" xmlns="" id="{F97B8700-1178-AE4D-AFBE-C2B6F3CC7096}"/>
              </a:ext>
            </a:extLst>
          </p:cNvPr>
          <p:cNvSpPr/>
          <p:nvPr/>
        </p:nvSpPr>
        <p:spPr>
          <a:xfrm>
            <a:off x="3727401" y="5603070"/>
            <a:ext cx="4737194" cy="1022396"/>
          </a:xfrm>
          <a:prstGeom prst="rect">
            <a:avLst/>
          </a:prstGeom>
        </p:spPr>
        <p:txBody>
          <a:bodyPr wrap="none">
            <a:spAutoFit/>
          </a:bodyPr>
          <a:lstStyle/>
          <a:p>
            <a:pPr marL="228600" marR="0" algn="ctr">
              <a:lnSpc>
                <a:spcPct val="115000"/>
              </a:lnSpc>
              <a:spcBef>
                <a:spcPts val="0"/>
              </a:spcBef>
              <a:spcAft>
                <a:spcPts val="0"/>
              </a:spcAft>
            </a:pPr>
            <a:r>
              <a:rPr lang="en-US" b="1" i="1" dirty="0">
                <a:ea typeface="Times New Roman" panose="02020603050405020304" pitchFamily="18" charset="0"/>
              </a:rPr>
              <a:t>Module 1d: SFMR Coastal Pattern</a:t>
            </a:r>
          </a:p>
          <a:p>
            <a:pPr marL="228600" algn="ctr">
              <a:lnSpc>
                <a:spcPct val="115000"/>
              </a:lnSpc>
            </a:pPr>
            <a:r>
              <a:rPr lang="en-US" i="1" dirty="0"/>
              <a:t>Required Intensity: </a:t>
            </a:r>
            <a:r>
              <a:rPr lang="en-US" i="1" u="sng" dirty="0"/>
              <a:t>&gt;</a:t>
            </a:r>
            <a:r>
              <a:rPr lang="en-US" i="1" dirty="0"/>
              <a:t> TS</a:t>
            </a:r>
          </a:p>
          <a:p>
            <a:pPr marL="228600" marR="0" algn="ctr">
              <a:lnSpc>
                <a:spcPct val="115000"/>
              </a:lnSpc>
              <a:spcBef>
                <a:spcPts val="0"/>
              </a:spcBef>
              <a:spcAft>
                <a:spcPts val="0"/>
              </a:spcAft>
            </a:pPr>
            <a:r>
              <a:rPr lang="en-US" i="1" dirty="0">
                <a:ea typeface="Times New Roman" panose="02020603050405020304" pitchFamily="18" charset="0"/>
              </a:rPr>
              <a:t>Altitude: 5,000-12,000 ft, Duration: 30-45 min.</a:t>
            </a:r>
          </a:p>
        </p:txBody>
      </p:sp>
      <p:sp>
        <p:nvSpPr>
          <p:cNvPr id="6" name="Content Placeholder 2">
            <a:extLst>
              <a:ext uri="{FF2B5EF4-FFF2-40B4-BE49-F238E27FC236}">
                <a16:creationId xmlns:a16="http://schemas.microsoft.com/office/drawing/2014/main" xmlns="" id="{92BEE52B-5759-3B45-BCA9-7E2395ED2481}"/>
              </a:ext>
            </a:extLst>
          </p:cNvPr>
          <p:cNvSpPr txBox="1">
            <a:spLocks/>
          </p:cNvSpPr>
          <p:nvPr/>
        </p:nvSpPr>
        <p:spPr>
          <a:xfrm>
            <a:off x="0" y="1342153"/>
            <a:ext cx="12191999" cy="3657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gn="ctr">
              <a:lnSpc>
                <a:spcPct val="100000"/>
              </a:lnSpc>
              <a:spcBef>
                <a:spcPts val="0"/>
              </a:spcBef>
              <a:buFont typeface="+mj-lt"/>
              <a:buAutoNum type="arabicPeriod"/>
            </a:pPr>
            <a:r>
              <a:rPr lang="en-US" sz="2400" smtClean="0">
                <a:cs typeface="Arial" panose="020B0604020202020204" pitchFamily="34" charset="0"/>
              </a:rPr>
              <a:t>Landfall</a:t>
            </a:r>
            <a:endParaRPr lang="en-US" sz="2400" dirty="0">
              <a:cs typeface="Arial" panose="020B0604020202020204" pitchFamily="34" charset="0"/>
            </a:endParaRPr>
          </a:p>
        </p:txBody>
      </p:sp>
      <p:sp>
        <p:nvSpPr>
          <p:cNvPr id="7" name="TextBox 6"/>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0" name="TextBox 9"/>
          <p:cNvSpPr txBox="1"/>
          <p:nvPr/>
        </p:nvSpPr>
        <p:spPr>
          <a:xfrm>
            <a:off x="1524002" y="663960"/>
            <a:ext cx="9143999" cy="507831"/>
          </a:xfrm>
          <a:prstGeom prst="rect">
            <a:avLst/>
          </a:prstGeom>
          <a:noFill/>
        </p:spPr>
        <p:txBody>
          <a:bodyPr wrap="square" rtlCol="0">
            <a:spAutoFit/>
          </a:bodyPr>
          <a:lstStyle/>
          <a:p>
            <a:pPr algn="ctr"/>
            <a:r>
              <a:rPr lang="en-US" sz="2700" b="1" dirty="0">
                <a:solidFill>
                  <a:schemeClr val="accent1">
                    <a:lumMod val="75000"/>
                  </a:schemeClr>
                </a:solidFill>
                <a:latin typeface="Arial" panose="020B0604020202020204" pitchFamily="34" charset="0"/>
                <a:cs typeface="Arial" panose="020B0604020202020204" pitchFamily="34" charset="0"/>
              </a:rPr>
              <a:t>End Stage Experiment</a:t>
            </a:r>
          </a:p>
        </p:txBody>
      </p:sp>
      <p:cxnSp>
        <p:nvCxnSpPr>
          <p:cNvPr id="11" name="Straight Connector 10"/>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234225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9" name="TextBox 8"/>
          <p:cNvSpPr txBox="1"/>
          <p:nvPr/>
        </p:nvSpPr>
        <p:spPr>
          <a:xfrm>
            <a:off x="1524002" y="663960"/>
            <a:ext cx="9143999" cy="507831"/>
          </a:xfrm>
          <a:prstGeom prst="rect">
            <a:avLst/>
          </a:prstGeom>
          <a:noFill/>
        </p:spPr>
        <p:txBody>
          <a:bodyPr wrap="square" rtlCol="0">
            <a:spAutoFit/>
          </a:bodyPr>
          <a:lstStyle/>
          <a:p>
            <a:pPr algn="ctr"/>
            <a:r>
              <a:rPr lang="en-US" sz="2700" b="1" dirty="0">
                <a:solidFill>
                  <a:schemeClr val="accent1">
                    <a:lumMod val="75000"/>
                  </a:schemeClr>
                </a:solidFill>
                <a:latin typeface="Arial" panose="020B0604020202020204" pitchFamily="34" charset="0"/>
                <a:cs typeface="Arial" panose="020B0604020202020204" pitchFamily="34" charset="0"/>
              </a:rPr>
              <a:t>Overview of </a:t>
            </a:r>
            <a:r>
              <a:rPr lang="en-US" sz="2700" b="1" dirty="0" smtClean="0">
                <a:solidFill>
                  <a:schemeClr val="accent1">
                    <a:lumMod val="75000"/>
                  </a:schemeClr>
                </a:solidFill>
                <a:latin typeface="Arial" panose="020B0604020202020204" pitchFamily="34" charset="0"/>
                <a:cs typeface="Arial" panose="020B0604020202020204" pitchFamily="34" charset="0"/>
              </a:rPr>
              <a:t>HFP-IFEX</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1" name="Straight Connector 10"/>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1523998" y="2211733"/>
            <a:ext cx="9144000" cy="864852"/>
          </a:xfrm>
          <a:prstGeom prst="rect">
            <a:avLst/>
          </a:prstGeom>
        </p:spPr>
        <p:txBody>
          <a:bodyPr wrap="square">
            <a:spAutoFit/>
          </a:bodyPr>
          <a:lstStyle/>
          <a:p>
            <a:pPr marL="257168" indent="-257168" algn="just">
              <a:lnSpc>
                <a:spcPct val="105000"/>
              </a:lnSpc>
              <a:buFont typeface="Courier New" panose="02070309020205020404" pitchFamily="49" charset="0"/>
              <a:buChar char="o"/>
              <a:tabLst>
                <a:tab pos="214308" algn="l"/>
              </a:tabLst>
            </a:pPr>
            <a:r>
              <a:rPr lang="en-US" sz="2400" b="1" dirty="0">
                <a:solidFill>
                  <a:srgbClr val="000000"/>
                </a:solidFill>
                <a:latin typeface="Arial" panose="020B0604020202020204" pitchFamily="34" charset="0"/>
                <a:ea typeface="Arial" panose="020B0604020202020204" pitchFamily="34" charset="0"/>
                <a:cs typeface="Arial" panose="020B0604020202020204" pitchFamily="34" charset="0"/>
              </a:rPr>
              <a:t>Goal 1</a:t>
            </a:r>
            <a:r>
              <a:rPr lang="en-US" sz="2400" i="1" dirty="0">
                <a:solidFill>
                  <a:srgbClr val="000000"/>
                </a:solidFill>
                <a:latin typeface="Arial" panose="020B0604020202020204" pitchFamily="34" charset="0"/>
                <a:ea typeface="Arial" panose="020B0604020202020204" pitchFamily="34" charset="0"/>
                <a:cs typeface="Arial" panose="020B0604020202020204" pitchFamily="34" charset="0"/>
              </a:rPr>
              <a:t>: </a:t>
            </a:r>
            <a:r>
              <a:rPr lang="en-US" sz="2400" dirty="0">
                <a:solidFill>
                  <a:srgbClr val="000000"/>
                </a:solidFill>
                <a:latin typeface="Arial" panose="020B0604020202020204" pitchFamily="34" charset="0"/>
                <a:ea typeface="Arial" panose="020B0604020202020204" pitchFamily="34" charset="0"/>
                <a:cs typeface="Arial" panose="020B0604020202020204" pitchFamily="34" charset="0"/>
              </a:rPr>
              <a:t>Collect observations that </a:t>
            </a:r>
            <a:r>
              <a:rPr lang="en-US" sz="2400" u="sng" dirty="0">
                <a:solidFill>
                  <a:srgbClr val="0000FF"/>
                </a:solidFill>
                <a:latin typeface="Arial" panose="020B0604020202020204" pitchFamily="34" charset="0"/>
                <a:ea typeface="Arial" panose="020B0604020202020204" pitchFamily="34" charset="0"/>
                <a:cs typeface="Arial" panose="020B0604020202020204" pitchFamily="34" charset="0"/>
              </a:rPr>
              <a:t>span the TC life cycle</a:t>
            </a:r>
            <a:r>
              <a:rPr lang="en-US" sz="2400" dirty="0">
                <a:solidFill>
                  <a:srgbClr val="000000"/>
                </a:solidFill>
                <a:latin typeface="Arial" panose="020B0604020202020204" pitchFamily="34" charset="0"/>
                <a:ea typeface="Arial" panose="020B0604020202020204" pitchFamily="34" charset="0"/>
                <a:cs typeface="Arial" panose="020B0604020202020204" pitchFamily="34" charset="0"/>
              </a:rPr>
              <a:t> in a variety of environments for model initialization and evaluation</a:t>
            </a:r>
            <a:r>
              <a:rPr lang="en-US" sz="2400" i="1" dirty="0">
                <a:solidFill>
                  <a:srgbClr val="000000"/>
                </a:solidFill>
                <a:latin typeface="Arial" panose="020B0604020202020204" pitchFamily="34" charset="0"/>
                <a:ea typeface="Arial" panose="020B0604020202020204" pitchFamily="34" charset="0"/>
                <a:cs typeface="Arial" panose="020B0604020202020204" pitchFamily="34" charset="0"/>
              </a:rPr>
              <a:t>;</a:t>
            </a:r>
            <a:endParaRPr lang="en-US" sz="2400" i="1" dirty="0">
              <a:solidFill>
                <a:srgbClr val="000000"/>
              </a:solidFill>
              <a:latin typeface="Arial" panose="020B0604020202020204" pitchFamily="34" charset="0"/>
              <a:ea typeface="Courier New" panose="02070309020205020404" pitchFamily="49" charset="0"/>
              <a:cs typeface="Arial" panose="020B0604020202020204" pitchFamily="34" charset="0"/>
            </a:endParaRPr>
          </a:p>
        </p:txBody>
      </p:sp>
      <p:sp>
        <p:nvSpPr>
          <p:cNvPr id="3" name="Rectangle 2"/>
          <p:cNvSpPr/>
          <p:nvPr/>
        </p:nvSpPr>
        <p:spPr>
          <a:xfrm>
            <a:off x="1523998" y="3241160"/>
            <a:ext cx="9144000" cy="1255728"/>
          </a:xfrm>
          <a:prstGeom prst="rect">
            <a:avLst/>
          </a:prstGeom>
        </p:spPr>
        <p:txBody>
          <a:bodyPr wrap="square">
            <a:spAutoFit/>
          </a:bodyPr>
          <a:lstStyle/>
          <a:p>
            <a:pPr marL="257168" indent="-257168" algn="just">
              <a:lnSpc>
                <a:spcPct val="105000"/>
              </a:lnSpc>
              <a:buFont typeface="Courier New" panose="02070309020205020404" pitchFamily="49" charset="0"/>
              <a:buChar char="o"/>
              <a:tabLst>
                <a:tab pos="214308" algn="l"/>
              </a:tabLst>
            </a:pPr>
            <a:r>
              <a:rPr lang="en-US" sz="2400" b="1" dirty="0">
                <a:solidFill>
                  <a:srgbClr val="000000"/>
                </a:solidFill>
                <a:latin typeface="Arial" panose="020B0604020202020204" pitchFamily="34" charset="0"/>
                <a:ea typeface="Arial" panose="020B0604020202020204" pitchFamily="34" charset="0"/>
                <a:cs typeface="Arial" panose="020B0604020202020204" pitchFamily="34" charset="0"/>
              </a:rPr>
              <a:t>Goal 2</a:t>
            </a:r>
            <a:r>
              <a:rPr lang="en-US" sz="2400" dirty="0">
                <a:solidFill>
                  <a:srgbClr val="000000"/>
                </a:solidFill>
                <a:latin typeface="Arial" panose="020B0604020202020204" pitchFamily="34" charset="0"/>
                <a:ea typeface="Arial" panose="020B0604020202020204" pitchFamily="34" charset="0"/>
                <a:cs typeface="Arial" panose="020B0604020202020204" pitchFamily="34" charset="0"/>
              </a:rPr>
              <a:t>: Develop and refine measurement technologies that provide improved real-time monitoring of TC intensity, structure, and environment;</a:t>
            </a:r>
            <a:endParaRPr lang="en-US" sz="2400" dirty="0">
              <a:solidFill>
                <a:srgbClr val="000000"/>
              </a:solidFill>
              <a:latin typeface="Arial" panose="020B0604020202020204" pitchFamily="34" charset="0"/>
              <a:ea typeface="Courier New" panose="02070309020205020404" pitchFamily="49" charset="0"/>
              <a:cs typeface="Arial" panose="020B0604020202020204" pitchFamily="34" charset="0"/>
            </a:endParaRPr>
          </a:p>
        </p:txBody>
      </p:sp>
      <p:sp>
        <p:nvSpPr>
          <p:cNvPr id="7" name="Rectangle 6"/>
          <p:cNvSpPr/>
          <p:nvPr/>
        </p:nvSpPr>
        <p:spPr>
          <a:xfrm>
            <a:off x="1523998" y="4673544"/>
            <a:ext cx="9144000" cy="867930"/>
          </a:xfrm>
          <a:prstGeom prst="rect">
            <a:avLst/>
          </a:prstGeom>
        </p:spPr>
        <p:txBody>
          <a:bodyPr wrap="square">
            <a:spAutoFit/>
          </a:bodyPr>
          <a:lstStyle/>
          <a:p>
            <a:pPr marL="257168" indent="-257168" algn="just">
              <a:lnSpc>
                <a:spcPct val="105000"/>
              </a:lnSpc>
              <a:buFont typeface="Courier New" panose="02070309020205020404" pitchFamily="49" charset="0"/>
              <a:buChar char="o"/>
              <a:tabLst>
                <a:tab pos="214308" algn="l"/>
              </a:tabLst>
            </a:pPr>
            <a:r>
              <a:rPr lang="en-US" sz="2400" b="1" dirty="0">
                <a:solidFill>
                  <a:srgbClr val="000000"/>
                </a:solidFill>
                <a:latin typeface="Arial" panose="020B0604020202020204" pitchFamily="34" charset="0"/>
                <a:ea typeface="Arial" panose="020B0604020202020204" pitchFamily="34" charset="0"/>
                <a:cs typeface="Arial" panose="020B0604020202020204" pitchFamily="34" charset="0"/>
              </a:rPr>
              <a:t>Goal 3</a:t>
            </a:r>
            <a:r>
              <a:rPr lang="en-US" sz="2400" dirty="0">
                <a:solidFill>
                  <a:srgbClr val="000000"/>
                </a:solidFill>
                <a:latin typeface="Arial" panose="020B0604020202020204" pitchFamily="34" charset="0"/>
                <a:ea typeface="Arial" panose="020B0604020202020204" pitchFamily="34" charset="0"/>
                <a:cs typeface="Arial" panose="020B0604020202020204" pitchFamily="34" charset="0"/>
              </a:rPr>
              <a:t>: Improve understanding of the physical processes important in intensity change for a TC at all stages of its </a:t>
            </a:r>
            <a:r>
              <a:rPr lang="en-US" sz="2400" dirty="0" smtClean="0">
                <a:solidFill>
                  <a:srgbClr val="000000"/>
                </a:solidFill>
                <a:latin typeface="Arial" panose="020B0604020202020204" pitchFamily="34" charset="0"/>
                <a:ea typeface="Arial" panose="020B0604020202020204" pitchFamily="34" charset="0"/>
                <a:cs typeface="Arial" panose="020B0604020202020204" pitchFamily="34" charset="0"/>
              </a:rPr>
              <a:t>lifecycle</a:t>
            </a:r>
            <a:endParaRPr lang="en-US" sz="2400" dirty="0">
              <a:solidFill>
                <a:srgbClr val="000000"/>
              </a:solidFill>
              <a:latin typeface="Arial" panose="020B0604020202020204" pitchFamily="34" charset="0"/>
              <a:ea typeface="Courier New" panose="02070309020205020404" pitchFamily="49" charset="0"/>
              <a:cs typeface="Arial" panose="020B0604020202020204" pitchFamily="34" charset="0"/>
            </a:endParaRPr>
          </a:p>
        </p:txBody>
      </p:sp>
      <p:sp>
        <p:nvSpPr>
          <p:cNvPr id="12" name="TextBox 11"/>
          <p:cNvSpPr txBox="1"/>
          <p:nvPr/>
        </p:nvSpPr>
        <p:spPr>
          <a:xfrm>
            <a:off x="1524000" y="1533510"/>
            <a:ext cx="9143998" cy="523220"/>
          </a:xfrm>
          <a:prstGeom prst="rect">
            <a:avLst/>
          </a:prstGeom>
          <a:noFill/>
        </p:spPr>
        <p:txBody>
          <a:bodyPr wrap="square" rtlCol="0">
            <a:spAutoFit/>
          </a:bodyPr>
          <a:lstStyle/>
          <a:p>
            <a:pPr algn="ctr"/>
            <a:r>
              <a:rPr lang="en-US" sz="2800" b="1" u="sng" dirty="0">
                <a:latin typeface="Arial" panose="020B0604020202020204" pitchFamily="34" charset="0"/>
                <a:cs typeface="Arial" panose="020B0604020202020204" pitchFamily="34" charset="0"/>
              </a:rPr>
              <a:t>IFEX GOALS</a:t>
            </a:r>
          </a:p>
        </p:txBody>
      </p:sp>
      <p:sp>
        <p:nvSpPr>
          <p:cNvPr id="15" name="TextBox 14"/>
          <p:cNvSpPr txBox="1"/>
          <p:nvPr/>
        </p:nvSpPr>
        <p:spPr>
          <a:xfrm>
            <a:off x="6318582" y="6534836"/>
            <a:ext cx="4349416" cy="323165"/>
          </a:xfrm>
          <a:prstGeom prst="rect">
            <a:avLst/>
          </a:prstGeom>
          <a:noFill/>
        </p:spPr>
        <p:txBody>
          <a:bodyPr wrap="square" rtlCol="0">
            <a:spAutoFit/>
          </a:bodyPr>
          <a:lstStyle/>
          <a:p>
            <a:pPr algn="r"/>
            <a:r>
              <a:rPr lang="en-US" sz="1500" dirty="0" smtClean="0">
                <a:latin typeface="Arial" panose="020B0604020202020204" pitchFamily="34" charset="0"/>
                <a:cs typeface="Arial" panose="020B0604020202020204" pitchFamily="34" charset="0"/>
              </a:rPr>
              <a:t>AOC HFP Briefing, June 21, </a:t>
            </a:r>
            <a:r>
              <a:rPr lang="en-US" sz="1500" dirty="0">
                <a:latin typeface="Arial" panose="020B0604020202020204" pitchFamily="34" charset="0"/>
                <a:cs typeface="Arial" panose="020B0604020202020204" pitchFamily="34" charset="0"/>
              </a:rPr>
              <a:t>2018</a:t>
            </a:r>
          </a:p>
        </p:txBody>
      </p:sp>
    </p:spTree>
    <p:extLst>
      <p:ext uri="{BB962C8B-B14F-4D97-AF65-F5344CB8AC3E}">
        <p14:creationId xmlns:p14="http://schemas.microsoft.com/office/powerpoint/2010/main" val="63832639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0" y="1342153"/>
            <a:ext cx="12191999" cy="561076"/>
          </a:xfrm>
        </p:spPr>
        <p:txBody>
          <a:bodyPr>
            <a:noAutofit/>
          </a:bodyPr>
          <a:lstStyle/>
          <a:p>
            <a:pPr marL="457200" lvl="0" indent="-457200" algn="ctr">
              <a:lnSpc>
                <a:spcPct val="100000"/>
              </a:lnSpc>
              <a:spcBef>
                <a:spcPts val="0"/>
              </a:spcBef>
              <a:buFont typeface="+mj-lt"/>
              <a:buAutoNum type="arabicPeriod" startAt="2"/>
            </a:pPr>
            <a:r>
              <a:rPr lang="en-US" sz="2400" dirty="0">
                <a:cs typeface="Arial" panose="020B0604020202020204" pitchFamily="34" charset="0"/>
              </a:rPr>
              <a:t>Weakening/Extratropical Transition (ET)</a:t>
            </a:r>
            <a:endParaRPr lang="en-US" sz="1800" b="1" dirty="0">
              <a:cs typeface="Arial" panose="020B0604020202020204" pitchFamily="34" charset="0"/>
            </a:endParaRPr>
          </a:p>
          <a:p>
            <a:pPr marL="0" lvl="0" indent="0" algn="ctr">
              <a:lnSpc>
                <a:spcPct val="100000"/>
              </a:lnSpc>
              <a:spcBef>
                <a:spcPts val="0"/>
              </a:spcBef>
              <a:buNone/>
            </a:pPr>
            <a:endParaRPr lang="en-US" sz="1800" b="1" dirty="0">
              <a:cs typeface="Arial" panose="020B0604020202020204" pitchFamily="34" charset="0"/>
            </a:endParaRPr>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a:solidFill>
                  <a:schemeClr val="accent1">
                    <a:lumMod val="75000"/>
                  </a:schemeClr>
                </a:solidFill>
                <a:latin typeface="Arial" panose="020B0604020202020204" pitchFamily="34" charset="0"/>
                <a:cs typeface="Arial" panose="020B0604020202020204" pitchFamily="34" charset="0"/>
              </a:rPr>
              <a:t>End Stage Experiment</a:t>
            </a: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pic>
        <p:nvPicPr>
          <p:cNvPr id="8" name="image6.png">
            <a:extLst>
              <a:ext uri="{FF2B5EF4-FFF2-40B4-BE49-F238E27FC236}">
                <a16:creationId xmlns:a16="http://schemas.microsoft.com/office/drawing/2014/main" xmlns="" id="{9C30E75F-81AB-2A41-96E7-F3D9F43D44FD}"/>
              </a:ext>
            </a:extLst>
          </p:cNvPr>
          <p:cNvPicPr/>
          <p:nvPr/>
        </p:nvPicPr>
        <p:blipFill rotWithShape="1">
          <a:blip r:embed="rId4"/>
          <a:srcRect l="7517" t="4327" b="11298"/>
          <a:stretch/>
        </p:blipFill>
        <p:spPr bwMode="auto">
          <a:xfrm>
            <a:off x="6968726" y="2566107"/>
            <a:ext cx="3594100" cy="3200400"/>
          </a:xfrm>
          <a:prstGeom prst="rect">
            <a:avLst/>
          </a:prstGeom>
          <a:ln>
            <a:noFill/>
          </a:ln>
          <a:extLst>
            <a:ext uri="{53640926-AAD7-44d8-BBD7-CCE9431645EC}">
              <a14:shadowObscured xmlns:a14="http://schemas.microsoft.com/office/drawing/2010/main"/>
            </a:ext>
          </a:extLst>
        </p:spPr>
      </p:pic>
      <p:sp>
        <p:nvSpPr>
          <p:cNvPr id="2" name="TextBox 1">
            <a:extLst>
              <a:ext uri="{FF2B5EF4-FFF2-40B4-BE49-F238E27FC236}">
                <a16:creationId xmlns:a16="http://schemas.microsoft.com/office/drawing/2014/main" xmlns="" id="{D6BDB72C-69F7-3C45-9E6C-3C4A6BFD5EE5}"/>
              </a:ext>
            </a:extLst>
          </p:cNvPr>
          <p:cNvSpPr txBox="1"/>
          <p:nvPr/>
        </p:nvSpPr>
        <p:spPr>
          <a:xfrm>
            <a:off x="7023586" y="5854977"/>
            <a:ext cx="3350597" cy="923330"/>
          </a:xfrm>
          <a:prstGeom prst="rect">
            <a:avLst/>
          </a:prstGeom>
          <a:noFill/>
        </p:spPr>
        <p:txBody>
          <a:bodyPr wrap="none" rtlCol="0">
            <a:spAutoFit/>
          </a:bodyPr>
          <a:lstStyle/>
          <a:p>
            <a:pPr algn="ctr"/>
            <a:r>
              <a:rPr lang="en-US" b="1" i="1" dirty="0"/>
              <a:t>Module 2b: G-IV  Pattern</a:t>
            </a:r>
          </a:p>
          <a:p>
            <a:pPr algn="ctr"/>
            <a:r>
              <a:rPr lang="en-US" i="1" dirty="0"/>
              <a:t>Required intensity: TC </a:t>
            </a:r>
          </a:p>
          <a:p>
            <a:pPr algn="ctr"/>
            <a:r>
              <a:rPr lang="en-US" i="1" dirty="0"/>
              <a:t>Altitude: Standard, Duration: ~8 h</a:t>
            </a:r>
          </a:p>
        </p:txBody>
      </p:sp>
      <p:pic>
        <p:nvPicPr>
          <p:cNvPr id="14" name="image8.png">
            <a:extLst>
              <a:ext uri="{FF2B5EF4-FFF2-40B4-BE49-F238E27FC236}">
                <a16:creationId xmlns:a16="http://schemas.microsoft.com/office/drawing/2014/main" xmlns="" id="{2138DFF0-A11D-6A4C-9D89-8F3AD38E0CD3}"/>
              </a:ext>
            </a:extLst>
          </p:cNvPr>
          <p:cNvPicPr/>
          <p:nvPr/>
        </p:nvPicPr>
        <p:blipFill rotWithShape="1">
          <a:blip r:embed="rId5"/>
          <a:srcRect l="30342" t="8214" r="34402" b="6516"/>
          <a:stretch/>
        </p:blipFill>
        <p:spPr bwMode="auto">
          <a:xfrm>
            <a:off x="2530212" y="2620582"/>
            <a:ext cx="2806700" cy="3200400"/>
          </a:xfrm>
          <a:prstGeom prst="rect">
            <a:avLst/>
          </a:prstGeom>
          <a:ln>
            <a:noFill/>
          </a:ln>
          <a:extLst>
            <a:ext uri="{53640926-AAD7-44d8-BBD7-CCE9431645EC}">
              <a14:shadowObscured xmlns:a14="http://schemas.microsoft.com/office/drawing/2010/main"/>
            </a:ext>
          </a:extLst>
        </p:spPr>
      </p:pic>
      <p:sp>
        <p:nvSpPr>
          <p:cNvPr id="4" name="Rectangle 3">
            <a:extLst>
              <a:ext uri="{FF2B5EF4-FFF2-40B4-BE49-F238E27FC236}">
                <a16:creationId xmlns:a16="http://schemas.microsoft.com/office/drawing/2014/main" xmlns="" id="{8A86688F-E7D8-2C45-BF37-0ADB94DB71E2}"/>
              </a:ext>
            </a:extLst>
          </p:cNvPr>
          <p:cNvSpPr/>
          <p:nvPr/>
        </p:nvSpPr>
        <p:spPr>
          <a:xfrm>
            <a:off x="786709" y="5849998"/>
            <a:ext cx="6096000" cy="923330"/>
          </a:xfrm>
          <a:prstGeom prst="rect">
            <a:avLst/>
          </a:prstGeom>
        </p:spPr>
        <p:txBody>
          <a:bodyPr>
            <a:spAutoFit/>
          </a:bodyPr>
          <a:lstStyle/>
          <a:p>
            <a:pPr algn="ctr"/>
            <a:r>
              <a:rPr lang="en-US" b="1" i="1" dirty="0"/>
              <a:t>Module 2a: P3 Pattern</a:t>
            </a:r>
          </a:p>
          <a:p>
            <a:pPr algn="ctr"/>
            <a:r>
              <a:rPr lang="en-US" i="1" dirty="0"/>
              <a:t>Required intensity: TC </a:t>
            </a:r>
          </a:p>
          <a:p>
            <a:pPr algn="ctr"/>
            <a:r>
              <a:rPr lang="en-US" i="1" dirty="0"/>
              <a:t>Altitude: As high as safety permits, Duration: ~8 h</a:t>
            </a:r>
          </a:p>
        </p:txBody>
      </p:sp>
      <p:sp>
        <p:nvSpPr>
          <p:cNvPr id="5" name="Rectangle 4"/>
          <p:cNvSpPr/>
          <p:nvPr/>
        </p:nvSpPr>
        <p:spPr>
          <a:xfrm>
            <a:off x="506823" y="1840035"/>
            <a:ext cx="11465442" cy="923330"/>
          </a:xfrm>
          <a:prstGeom prst="rect">
            <a:avLst/>
          </a:prstGeom>
        </p:spPr>
        <p:txBody>
          <a:bodyPr wrap="square">
            <a:spAutoFit/>
          </a:bodyPr>
          <a:lstStyle/>
          <a:p>
            <a:pPr lvl="0"/>
            <a:r>
              <a:rPr lang="en-US" b="1" dirty="0">
                <a:cs typeface="Arial" panose="020B0604020202020204" pitchFamily="34" charset="0"/>
              </a:rPr>
              <a:t>Mission Description: </a:t>
            </a:r>
            <a:r>
              <a:rPr lang="en-US" dirty="0">
                <a:cs typeface="Arial" panose="020B0604020202020204" pitchFamily="34" charset="0"/>
              </a:rPr>
              <a:t>This is a </a:t>
            </a:r>
            <a:r>
              <a:rPr lang="en-US" b="1" dirty="0">
                <a:cs typeface="Arial" panose="020B0604020202020204" pitchFamily="34" charset="0"/>
              </a:rPr>
              <a:t>multi-aircraft (P-3,G-IV) </a:t>
            </a:r>
            <a:r>
              <a:rPr lang="en-US" dirty="0">
                <a:cs typeface="Arial" panose="020B0604020202020204" pitchFamily="34" charset="0"/>
              </a:rPr>
              <a:t>experiment designed to target overwater TCs  with the potential  to undergo ET by sampling the inner-core and environment every 12-h from the time ET begins until ET termination or dissipation. </a:t>
            </a:r>
          </a:p>
        </p:txBody>
      </p:sp>
    </p:spTree>
    <p:extLst>
      <p:ext uri="{BB962C8B-B14F-4D97-AF65-F5344CB8AC3E}">
        <p14:creationId xmlns:p14="http://schemas.microsoft.com/office/powerpoint/2010/main" val="28175030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05AEC03-5611-BB47-BCF5-11213F1E8164}"/>
              </a:ext>
            </a:extLst>
          </p:cNvPr>
          <p:cNvSpPr>
            <a:spLocks noGrp="1"/>
          </p:cNvSpPr>
          <p:nvPr>
            <p:ph type="ctrTitle"/>
          </p:nvPr>
        </p:nvSpPr>
        <p:spPr>
          <a:xfrm>
            <a:off x="1523998" y="2501153"/>
            <a:ext cx="9144002" cy="1008810"/>
          </a:xfrm>
        </p:spPr>
        <p:txBody>
          <a:bodyPr>
            <a:normAutofit/>
          </a:bodyPr>
          <a:lstStyle/>
          <a:p>
            <a:r>
              <a:rPr lang="en-US" sz="5400" dirty="0">
                <a:latin typeface="Arial" panose="020B0604020202020204" pitchFamily="34" charset="0"/>
                <a:cs typeface="Arial" panose="020B0604020202020204" pitchFamily="34" charset="0"/>
              </a:rPr>
              <a:t>Synoptic Flow Experiment</a:t>
            </a:r>
          </a:p>
        </p:txBody>
      </p:sp>
      <p:sp>
        <p:nvSpPr>
          <p:cNvPr id="3" name="Subtitle 2">
            <a:extLst>
              <a:ext uri="{FF2B5EF4-FFF2-40B4-BE49-F238E27FC236}">
                <a16:creationId xmlns:a16="http://schemas.microsoft.com/office/drawing/2014/main" xmlns="" id="{D00C6651-6391-3B45-A630-AA55644CFF6A}"/>
              </a:ext>
            </a:extLst>
          </p:cNvPr>
          <p:cNvSpPr>
            <a:spLocks noGrp="1"/>
          </p:cNvSpPr>
          <p:nvPr>
            <p:ph type="subTitle" idx="1"/>
          </p:nvPr>
        </p:nvSpPr>
        <p:spPr>
          <a:xfrm>
            <a:off x="1523998" y="3575144"/>
            <a:ext cx="9144000" cy="418633"/>
          </a:xfrm>
        </p:spPr>
        <p:txBody>
          <a:bodyPr>
            <a:noAutofit/>
          </a:bodyPr>
          <a:lstStyle/>
          <a:p>
            <a:r>
              <a:rPr lang="en-US" sz="2800" dirty="0">
                <a:latin typeface="Arial" panose="020B0604020202020204" pitchFamily="34" charset="0"/>
                <a:cs typeface="Arial" panose="020B0604020202020204" pitchFamily="34" charset="0"/>
              </a:rPr>
              <a:t>Co-PIs: Jason </a:t>
            </a:r>
            <a:r>
              <a:rPr lang="en-US" sz="2800" dirty="0" err="1">
                <a:latin typeface="Arial" panose="020B0604020202020204" pitchFamily="34" charset="0"/>
                <a:cs typeface="Arial" panose="020B0604020202020204" pitchFamily="34" charset="0"/>
              </a:rPr>
              <a:t>Dunion</a:t>
            </a:r>
            <a:r>
              <a:rPr lang="en-US" sz="2800" dirty="0">
                <a:latin typeface="Arial" panose="020B0604020202020204" pitchFamily="34" charset="0"/>
                <a:cs typeface="Arial" panose="020B0604020202020204" pitchFamily="34" charset="0"/>
              </a:rPr>
              <a:t> and Sim </a:t>
            </a:r>
            <a:r>
              <a:rPr lang="en-US" sz="2800" dirty="0" err="1">
                <a:latin typeface="Arial" panose="020B0604020202020204" pitchFamily="34" charset="0"/>
                <a:cs typeface="Arial" panose="020B0604020202020204" pitchFamily="34" charset="0"/>
              </a:rPr>
              <a:t>Aberson</a:t>
            </a:r>
            <a:endParaRPr lang="en-US" sz="2800" dirty="0">
              <a:latin typeface="Arial" panose="020B0604020202020204" pitchFamily="34" charset="0"/>
              <a:cs typeface="Arial" panose="020B0604020202020204" pitchFamily="34" charset="0"/>
            </a:endParaRPr>
          </a:p>
          <a:p>
            <a:r>
              <a:rPr lang="en-US" i="1" dirty="0"/>
              <a:t>Co-Is: Kelly Ryan, Jason Sippel, Rob Rogers, Ryan Torn (University at Albany-SUNY), Eric Blake (NWS/NHC), Mike Brennan (NWS/NHC), Chris Landsea (NWS</a:t>
            </a:r>
            <a:r>
              <a:rPr lang="en-US" i="1" dirty="0" smtClean="0"/>
              <a:t>/NHC)</a:t>
            </a:r>
            <a:endParaRPr lang="en-US" i="1" dirty="0"/>
          </a:p>
        </p:txBody>
      </p:sp>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7" name="TextBox 6"/>
          <p:cNvSpPr txBox="1"/>
          <p:nvPr/>
        </p:nvSpPr>
        <p:spPr>
          <a:xfrm>
            <a:off x="1524002" y="663960"/>
            <a:ext cx="9143999" cy="507831"/>
          </a:xfrm>
          <a:prstGeom prst="rect">
            <a:avLst/>
          </a:prstGeom>
          <a:noFill/>
        </p:spPr>
        <p:txBody>
          <a:bodyPr wrap="square" rtlCol="0">
            <a:spAutoFit/>
          </a:bodyPr>
          <a:lstStyle/>
          <a:p>
            <a:pPr algn="ctr"/>
            <a:r>
              <a:rPr lang="en-US" sz="2700" b="1" dirty="0">
                <a:solidFill>
                  <a:schemeClr val="accent1">
                    <a:lumMod val="75000"/>
                  </a:schemeClr>
                </a:solidFill>
                <a:latin typeface="Arial" panose="020B0604020202020204" pitchFamily="34" charset="0"/>
                <a:cs typeface="Arial" panose="020B0604020202020204" pitchFamily="34" charset="0"/>
              </a:rPr>
              <a:t>Synoptic Flow Experiment</a:t>
            </a:r>
          </a:p>
        </p:txBody>
      </p:sp>
      <p:cxnSp>
        <p:nvCxnSpPr>
          <p:cNvPr id="8" name="Straight Connector 7"/>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xmlns="" id="{898ED819-7B3A-BF49-AAE8-D77FC5D1269E}"/>
              </a:ext>
            </a:extLst>
          </p:cNvPr>
          <p:cNvPicPr>
            <a:picLocks/>
          </p:cNvPicPr>
          <p:nvPr/>
        </p:nvPicPr>
        <p:blipFill>
          <a:blip r:embed="rId4">
            <a:alphaModFix amt="50000"/>
          </a:blip>
          <a:stretch>
            <a:fillRect/>
          </a:stretch>
        </p:blipFill>
        <p:spPr>
          <a:xfrm>
            <a:off x="6092890" y="5234190"/>
            <a:ext cx="6099110" cy="1710746"/>
          </a:xfrm>
          <a:prstGeom prst="rect">
            <a:avLst/>
          </a:prstGeom>
        </p:spPr>
      </p:pic>
      <p:pic>
        <p:nvPicPr>
          <p:cNvPr id="10" name="Picture 9">
            <a:extLst>
              <a:ext uri="{FF2B5EF4-FFF2-40B4-BE49-F238E27FC236}">
                <a16:creationId xmlns:a16="http://schemas.microsoft.com/office/drawing/2014/main" xmlns="" id="{8DEEE21A-4666-424D-AAF2-CD3353942F72}"/>
              </a:ext>
            </a:extLst>
          </p:cNvPr>
          <p:cNvPicPr>
            <a:picLocks/>
          </p:cNvPicPr>
          <p:nvPr/>
        </p:nvPicPr>
        <p:blipFill>
          <a:blip r:embed="rId5">
            <a:alphaModFix amt="50000"/>
          </a:blip>
          <a:stretch>
            <a:fillRect/>
          </a:stretch>
        </p:blipFill>
        <p:spPr>
          <a:xfrm>
            <a:off x="0" y="5234190"/>
            <a:ext cx="6092890" cy="1623810"/>
          </a:xfrm>
          <a:prstGeom prst="rect">
            <a:avLst/>
          </a:prstGeom>
        </p:spPr>
      </p:pic>
    </p:spTree>
    <p:extLst>
      <p:ext uri="{BB962C8B-B14F-4D97-AF65-F5344CB8AC3E}">
        <p14:creationId xmlns:p14="http://schemas.microsoft.com/office/powerpoint/2010/main" val="392200567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a:solidFill>
                  <a:schemeClr val="accent1">
                    <a:lumMod val="75000"/>
                  </a:schemeClr>
                </a:solidFill>
                <a:latin typeface="Arial" panose="020B0604020202020204" pitchFamily="34" charset="0"/>
                <a:cs typeface="Arial" panose="020B0604020202020204" pitchFamily="34" charset="0"/>
              </a:rPr>
              <a:t>Synoptic Flow Experiment</a:t>
            </a: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322724" y="1534186"/>
            <a:ext cx="1308834" cy="461665"/>
          </a:xfrm>
          <a:prstGeom prst="rect">
            <a:avLst/>
          </a:prstGeom>
        </p:spPr>
        <p:txBody>
          <a:bodyPr wrap="none">
            <a:spAutoFit/>
          </a:bodyPr>
          <a:lstStyle/>
          <a:p>
            <a:r>
              <a:rPr lang="en-US" sz="2400" b="1" i="1" u="sng" dirty="0" smtClean="0">
                <a:solidFill>
                  <a:srgbClr val="0070C0"/>
                </a:solidFill>
                <a:cs typeface="Helvetica"/>
              </a:rPr>
              <a:t>Targets: </a:t>
            </a:r>
            <a:endParaRPr lang="en-US" sz="2400" b="1" i="1" u="sng" dirty="0">
              <a:solidFill>
                <a:srgbClr val="0070C0"/>
              </a:solidFill>
              <a:cs typeface="Helvetica"/>
            </a:endParaRPr>
          </a:p>
        </p:txBody>
      </p:sp>
      <p:sp>
        <p:nvSpPr>
          <p:cNvPr id="16" name="Rectangle 15"/>
          <p:cNvSpPr/>
          <p:nvPr/>
        </p:nvSpPr>
        <p:spPr>
          <a:xfrm>
            <a:off x="409038" y="2018803"/>
            <a:ext cx="6668796" cy="2800767"/>
          </a:xfrm>
          <a:prstGeom prst="rect">
            <a:avLst/>
          </a:prstGeom>
        </p:spPr>
        <p:txBody>
          <a:bodyPr wrap="square">
            <a:spAutoFit/>
          </a:bodyPr>
          <a:lstStyle/>
          <a:p>
            <a:pPr marL="285750" indent="-285750">
              <a:buFont typeface="Courier New"/>
              <a:buChar char="o"/>
            </a:pPr>
            <a:r>
              <a:rPr lang="en-US" sz="2000" b="1" dirty="0" smtClean="0">
                <a:solidFill>
                  <a:srgbClr val="2E75B6"/>
                </a:solidFill>
                <a:cs typeface="Helvetica"/>
              </a:rPr>
              <a:t>Sample the core and surrounding environment of the TC or pre-genesis invest</a:t>
            </a:r>
          </a:p>
          <a:p>
            <a:pPr marL="285750" indent="-285750">
              <a:buFont typeface="Courier New"/>
              <a:buChar char="o"/>
            </a:pPr>
            <a:r>
              <a:rPr lang="en-US" sz="2000" b="1" dirty="0" smtClean="0">
                <a:solidFill>
                  <a:srgbClr val="2E75B6"/>
                </a:solidFill>
                <a:cs typeface="Arial" panose="020B0604020202020204" pitchFamily="34" charset="0"/>
              </a:rPr>
              <a:t>Sample when model-targeting guidance indicates viable targets that could positively impact TC or pre-genesis invest track, intensity, or structure</a:t>
            </a:r>
          </a:p>
          <a:p>
            <a:pPr marL="285750" indent="-285750">
              <a:buFont typeface="Courier New"/>
              <a:buChar char="o"/>
            </a:pPr>
            <a:r>
              <a:rPr lang="en-US" sz="2000" b="1" dirty="0" smtClean="0">
                <a:solidFill>
                  <a:srgbClr val="2E75B6"/>
                </a:solidFill>
                <a:cs typeface="Arial" panose="020B0604020202020204" pitchFamily="34" charset="0"/>
              </a:rPr>
              <a:t>Any </a:t>
            </a:r>
            <a:r>
              <a:rPr lang="en-US" sz="2000" b="1" dirty="0" smtClean="0">
                <a:solidFill>
                  <a:srgbClr val="2E75B6"/>
                </a:solidFill>
                <a:cs typeface="Arial" panose="020B0604020202020204" pitchFamily="34" charset="0"/>
              </a:rPr>
              <a:t>intensity </a:t>
            </a:r>
            <a:r>
              <a:rPr lang="en-US" sz="2000" b="1" dirty="0" smtClean="0">
                <a:solidFill>
                  <a:srgbClr val="2E75B6"/>
                </a:solidFill>
                <a:cs typeface="Arial" panose="020B0604020202020204" pitchFamily="34" charset="0"/>
              </a:rPr>
              <a:t>TC (or invest)</a:t>
            </a:r>
          </a:p>
          <a:p>
            <a:pPr marL="285750" indent="-285750">
              <a:buFont typeface="Courier New"/>
              <a:buChar char="o"/>
            </a:pPr>
            <a:r>
              <a:rPr lang="en-US" sz="2000" b="1" dirty="0" smtClean="0">
                <a:solidFill>
                  <a:srgbClr val="2E75B6"/>
                </a:solidFill>
                <a:cs typeface="Arial" panose="020B0604020202020204" pitchFamily="34" charset="0"/>
              </a:rPr>
              <a:t>No land restrictions or specific </a:t>
            </a:r>
            <a:r>
              <a:rPr lang="en-US" sz="2000" b="1" dirty="0" err="1" smtClean="0">
                <a:solidFill>
                  <a:srgbClr val="2E75B6"/>
                </a:solidFill>
                <a:cs typeface="Arial" panose="020B0604020202020204" pitchFamily="34" charset="0"/>
              </a:rPr>
              <a:t>take-off</a:t>
            </a:r>
            <a:r>
              <a:rPr lang="en-US" sz="2000" b="1" dirty="0" smtClean="0">
                <a:solidFill>
                  <a:srgbClr val="2E75B6"/>
                </a:solidFill>
                <a:cs typeface="Arial" panose="020B0604020202020204" pitchFamily="34" charset="0"/>
              </a:rPr>
              <a:t> time requirements</a:t>
            </a:r>
          </a:p>
          <a:p>
            <a:pPr marL="285750" indent="-285750">
              <a:buFont typeface="Courier New"/>
              <a:buChar char="o"/>
            </a:pPr>
            <a:endParaRPr lang="en-US" sz="2000" b="1" dirty="0" smtClean="0">
              <a:solidFill>
                <a:srgbClr val="0070C0"/>
              </a:solidFill>
              <a:cs typeface="Helvetica"/>
            </a:endParaRPr>
          </a:p>
          <a:p>
            <a:endParaRPr lang="en-US" sz="1600" dirty="0">
              <a:cs typeface="Helvetica"/>
            </a:endParaRPr>
          </a:p>
        </p:txBody>
      </p:sp>
      <p:sp>
        <p:nvSpPr>
          <p:cNvPr id="17" name="Rectangle 16"/>
          <p:cNvSpPr/>
          <p:nvPr/>
        </p:nvSpPr>
        <p:spPr>
          <a:xfrm>
            <a:off x="321649" y="4353943"/>
            <a:ext cx="1426805" cy="461665"/>
          </a:xfrm>
          <a:prstGeom prst="rect">
            <a:avLst/>
          </a:prstGeom>
        </p:spPr>
        <p:txBody>
          <a:bodyPr wrap="none">
            <a:spAutoFit/>
          </a:bodyPr>
          <a:lstStyle/>
          <a:p>
            <a:r>
              <a:rPr lang="en-US" sz="2400" b="1" i="1" u="sng" dirty="0">
                <a:cs typeface="Helvetica"/>
              </a:rPr>
              <a:t>Patterns: </a:t>
            </a:r>
          </a:p>
        </p:txBody>
      </p:sp>
      <p:sp>
        <p:nvSpPr>
          <p:cNvPr id="8" name="Rectangle 7"/>
          <p:cNvSpPr/>
          <p:nvPr/>
        </p:nvSpPr>
        <p:spPr>
          <a:xfrm>
            <a:off x="174942" y="4998738"/>
            <a:ext cx="6841237" cy="1323439"/>
          </a:xfrm>
          <a:prstGeom prst="rect">
            <a:avLst/>
          </a:prstGeom>
        </p:spPr>
        <p:txBody>
          <a:bodyPr wrap="square">
            <a:spAutoFit/>
          </a:bodyPr>
          <a:lstStyle/>
          <a:p>
            <a:pPr marL="517525" indent="-285750">
              <a:lnSpc>
                <a:spcPct val="100000"/>
              </a:lnSpc>
              <a:spcBef>
                <a:spcPts val="0"/>
              </a:spcBef>
              <a:buFont typeface="Courier New"/>
              <a:buChar char="o"/>
            </a:pPr>
            <a:r>
              <a:rPr lang="en-US" sz="2000" dirty="0">
                <a:cs typeface="Arial" panose="020B0604020202020204" pitchFamily="34" charset="0"/>
              </a:rPr>
              <a:t>P-3 &gt;&gt; </a:t>
            </a:r>
            <a:r>
              <a:rPr lang="en-US" sz="2000" b="1" dirty="0">
                <a:solidFill>
                  <a:schemeClr val="accent4">
                    <a:lumMod val="50000"/>
                  </a:schemeClr>
                </a:solidFill>
                <a:cs typeface="Arial" panose="020B0604020202020204" pitchFamily="34" charset="0"/>
              </a:rPr>
              <a:t>standard with symmetric coverage </a:t>
            </a:r>
            <a:r>
              <a:rPr lang="en-US" sz="2000" dirty="0">
                <a:cs typeface="Arial" panose="020B0604020202020204" pitchFamily="34" charset="0"/>
              </a:rPr>
              <a:t>(R~105-125 nm)</a:t>
            </a:r>
          </a:p>
          <a:p>
            <a:pPr marL="517525" indent="-285750">
              <a:lnSpc>
                <a:spcPct val="100000"/>
              </a:lnSpc>
              <a:spcBef>
                <a:spcPts val="0"/>
              </a:spcBef>
              <a:buFont typeface="Courier New"/>
              <a:buChar char="o"/>
            </a:pPr>
            <a:r>
              <a:rPr lang="en-US" sz="2000" dirty="0">
                <a:cs typeface="Arial" panose="020B0604020202020204" pitchFamily="34" charset="0"/>
              </a:rPr>
              <a:t>G-IV &gt;&gt; </a:t>
            </a:r>
            <a:r>
              <a:rPr lang="en-US" sz="2000" b="1" u="sng" dirty="0">
                <a:solidFill>
                  <a:srgbClr val="FF0000"/>
                </a:solidFill>
                <a:cs typeface="Arial" panose="020B0604020202020204" pitchFamily="34" charset="0"/>
              </a:rPr>
              <a:t>non-standard pattern defined by regions identified by model targeting techniques</a:t>
            </a:r>
            <a:r>
              <a:rPr lang="en-US" sz="2000" dirty="0">
                <a:cs typeface="Arial" panose="020B0604020202020204" pitchFamily="34" charset="0"/>
              </a:rPr>
              <a:t>. Standard patterns for over storm/near </a:t>
            </a:r>
            <a:r>
              <a:rPr lang="en-US" sz="2000" dirty="0" smtClean="0">
                <a:cs typeface="Arial" panose="020B0604020202020204" pitchFamily="34" charset="0"/>
              </a:rPr>
              <a:t>storm</a:t>
            </a:r>
            <a:endParaRPr lang="en-US" sz="2000" dirty="0">
              <a:cs typeface="Arial" panose="020B0604020202020204" pitchFamily="34" charset="0"/>
            </a:endParaRPr>
          </a:p>
        </p:txBody>
      </p:sp>
      <p:sp>
        <p:nvSpPr>
          <p:cNvPr id="18" name="TextBox 17">
            <a:extLst>
              <a:ext uri="{FF2B5EF4-FFF2-40B4-BE49-F238E27FC236}">
                <a16:creationId xmlns:a16="http://schemas.microsoft.com/office/drawing/2014/main" xmlns="" id="{CDEEBF47-31B6-2F44-9423-3D07F8B6A8C9}"/>
              </a:ext>
            </a:extLst>
          </p:cNvPr>
          <p:cNvSpPr txBox="1"/>
          <p:nvPr/>
        </p:nvSpPr>
        <p:spPr>
          <a:xfrm>
            <a:off x="7461377" y="3780951"/>
            <a:ext cx="4730623" cy="215444"/>
          </a:xfrm>
          <a:prstGeom prst="rect">
            <a:avLst/>
          </a:prstGeom>
          <a:noFill/>
        </p:spPr>
        <p:txBody>
          <a:bodyPr wrap="square" lIns="0" tIns="0" rIns="0" bIns="0" rtlCol="0">
            <a:spAutoFit/>
          </a:bodyPr>
          <a:lstStyle/>
          <a:p>
            <a:r>
              <a:rPr lang="en-US" sz="1400" i="1" dirty="0"/>
              <a:t>P-3 pattern: optimal model targets are indicated by warm colors.</a:t>
            </a:r>
          </a:p>
        </p:txBody>
      </p:sp>
      <p:pic>
        <p:nvPicPr>
          <p:cNvPr id="19" name="Picture 18">
            <a:extLst>
              <a:ext uri="{FF2B5EF4-FFF2-40B4-BE49-F238E27FC236}">
                <a16:creationId xmlns:a16="http://schemas.microsoft.com/office/drawing/2014/main" xmlns="" id="{1B75D86E-9110-814C-A72D-086E26371A5A}"/>
              </a:ext>
            </a:extLst>
          </p:cNvPr>
          <p:cNvPicPr>
            <a:picLocks noChangeAspect="1"/>
          </p:cNvPicPr>
          <p:nvPr/>
        </p:nvPicPr>
        <p:blipFill>
          <a:blip r:embed="rId4"/>
          <a:stretch>
            <a:fillRect/>
          </a:stretch>
        </p:blipFill>
        <p:spPr>
          <a:xfrm>
            <a:off x="7526692" y="1397220"/>
            <a:ext cx="4572000" cy="2368344"/>
          </a:xfrm>
          <a:prstGeom prst="rect">
            <a:avLst/>
          </a:prstGeom>
        </p:spPr>
      </p:pic>
      <p:pic>
        <p:nvPicPr>
          <p:cNvPr id="20" name="Picture 19">
            <a:extLst>
              <a:ext uri="{FF2B5EF4-FFF2-40B4-BE49-F238E27FC236}">
                <a16:creationId xmlns:a16="http://schemas.microsoft.com/office/drawing/2014/main" xmlns="" id="{D3D3ACE8-F72C-B44D-BACA-892831FB8FF9}"/>
              </a:ext>
            </a:extLst>
          </p:cNvPr>
          <p:cNvPicPr>
            <a:picLocks noChangeAspect="1"/>
          </p:cNvPicPr>
          <p:nvPr/>
        </p:nvPicPr>
        <p:blipFill>
          <a:blip r:embed="rId5"/>
          <a:stretch>
            <a:fillRect/>
          </a:stretch>
        </p:blipFill>
        <p:spPr>
          <a:xfrm>
            <a:off x="7508033" y="4147864"/>
            <a:ext cx="4572000" cy="2368344"/>
          </a:xfrm>
          <a:prstGeom prst="rect">
            <a:avLst/>
          </a:prstGeom>
        </p:spPr>
      </p:pic>
      <p:sp>
        <p:nvSpPr>
          <p:cNvPr id="21" name="TextBox 20">
            <a:extLst>
              <a:ext uri="{FF2B5EF4-FFF2-40B4-BE49-F238E27FC236}">
                <a16:creationId xmlns:a16="http://schemas.microsoft.com/office/drawing/2014/main" xmlns="" id="{D45630E5-8A3F-BF48-9178-16CC4EE62E04}"/>
              </a:ext>
            </a:extLst>
          </p:cNvPr>
          <p:cNvSpPr txBox="1"/>
          <p:nvPr/>
        </p:nvSpPr>
        <p:spPr>
          <a:xfrm>
            <a:off x="7302758" y="6531595"/>
            <a:ext cx="4889242" cy="215444"/>
          </a:xfrm>
          <a:prstGeom prst="rect">
            <a:avLst/>
          </a:prstGeom>
          <a:noFill/>
        </p:spPr>
        <p:txBody>
          <a:bodyPr wrap="square" lIns="0" tIns="0" rIns="0" bIns="0" rtlCol="0">
            <a:spAutoFit/>
          </a:bodyPr>
          <a:lstStyle/>
          <a:p>
            <a:r>
              <a:rPr lang="en-US" sz="1400" i="1" dirty="0"/>
              <a:t>G-IV pattern: optimal model targets are indicated by warm colors.</a:t>
            </a:r>
          </a:p>
        </p:txBody>
      </p:sp>
    </p:spTree>
    <p:extLst>
      <p:ext uri="{BB962C8B-B14F-4D97-AF65-F5344CB8AC3E}">
        <p14:creationId xmlns:p14="http://schemas.microsoft.com/office/powerpoint/2010/main" val="126526998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05AEC03-5611-BB47-BCF5-11213F1E8164}"/>
              </a:ext>
            </a:extLst>
          </p:cNvPr>
          <p:cNvSpPr>
            <a:spLocks noGrp="1"/>
          </p:cNvSpPr>
          <p:nvPr>
            <p:ph type="ctrTitle"/>
          </p:nvPr>
        </p:nvSpPr>
        <p:spPr>
          <a:xfrm>
            <a:off x="1523998" y="2501153"/>
            <a:ext cx="9144002" cy="1008810"/>
          </a:xfrm>
        </p:spPr>
        <p:txBody>
          <a:bodyPr>
            <a:normAutofit/>
          </a:bodyPr>
          <a:lstStyle/>
          <a:p>
            <a:r>
              <a:rPr lang="en-US" sz="5400" dirty="0" smtClean="0">
                <a:latin typeface="Arial" panose="020B0604020202020204" pitchFamily="34" charset="0"/>
                <a:cs typeface="Arial" panose="020B0604020202020204" pitchFamily="34" charset="0"/>
              </a:rPr>
              <a:t>Ocean Survey Experiment</a:t>
            </a:r>
            <a:endParaRPr lang="en-US" sz="5400"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xmlns="" id="{D00C6651-6391-3B45-A630-AA55644CFF6A}"/>
              </a:ext>
            </a:extLst>
          </p:cNvPr>
          <p:cNvSpPr>
            <a:spLocks noGrp="1"/>
          </p:cNvSpPr>
          <p:nvPr>
            <p:ph type="subTitle" idx="1"/>
          </p:nvPr>
        </p:nvSpPr>
        <p:spPr>
          <a:xfrm>
            <a:off x="1523998" y="3575144"/>
            <a:ext cx="9144000" cy="418633"/>
          </a:xfrm>
        </p:spPr>
        <p:txBody>
          <a:bodyPr>
            <a:noAutofit/>
          </a:bodyPr>
          <a:lstStyle/>
          <a:p>
            <a:r>
              <a:rPr lang="en-US" sz="2800" dirty="0" smtClean="0">
                <a:latin typeface="Arial" panose="020B0604020202020204" pitchFamily="34" charset="0"/>
                <a:cs typeface="Arial" panose="020B0604020202020204" pitchFamily="34" charset="0"/>
              </a:rPr>
              <a:t>Co-PIs: Jun Zhang and Nick Shay (UM/RSMAS)</a:t>
            </a:r>
            <a:endParaRPr lang="en-US" sz="2800" dirty="0">
              <a:latin typeface="Arial" panose="020B0604020202020204" pitchFamily="34" charset="0"/>
              <a:cs typeface="Arial" panose="020B0604020202020204" pitchFamily="34" charset="0"/>
            </a:endParaRPr>
          </a:p>
        </p:txBody>
      </p:sp>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7" name="TextBox 6"/>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Ocean Survey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8" name="Straight Connector 7"/>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9" name="Title 3"/>
          <p:cNvSpPr txBox="1">
            <a:spLocks/>
          </p:cNvSpPr>
          <p:nvPr/>
        </p:nvSpPr>
        <p:spPr>
          <a:xfrm>
            <a:off x="152398" y="4360192"/>
            <a:ext cx="11887199" cy="78036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i="1" dirty="0" smtClean="0"/>
              <a:t>Co-Is: Benjamin Jaimes (</a:t>
            </a:r>
            <a:r>
              <a:rPr lang="en-US" sz="2400" i="1" dirty="0" err="1" smtClean="0"/>
              <a:t>U.Miami</a:t>
            </a:r>
            <a:r>
              <a:rPr lang="en-US" sz="2400" i="1" dirty="0" smtClean="0"/>
              <a:t>/RSMAS),  Rick Lumpkin (NOAA/</a:t>
            </a:r>
            <a:r>
              <a:rPr lang="en-US" sz="2400" i="1" dirty="0" err="1" smtClean="0"/>
              <a:t>PhOD</a:t>
            </a:r>
            <a:r>
              <a:rPr lang="en-US" sz="2400" i="1" dirty="0" smtClean="0"/>
              <a:t>), </a:t>
            </a:r>
          </a:p>
          <a:p>
            <a:r>
              <a:rPr lang="en-US" sz="2400" i="1" dirty="0" smtClean="0"/>
              <a:t>George </a:t>
            </a:r>
            <a:r>
              <a:rPr lang="en-US" sz="2400" i="1" dirty="0" err="1" smtClean="0"/>
              <a:t>Halliwell</a:t>
            </a:r>
            <a:r>
              <a:rPr lang="en-US" sz="2400" i="1" dirty="0" smtClean="0"/>
              <a:t> (NOAA/</a:t>
            </a:r>
            <a:r>
              <a:rPr lang="en-US" sz="2400" i="1" dirty="0" err="1" smtClean="0"/>
              <a:t>PhOD</a:t>
            </a:r>
            <a:r>
              <a:rPr lang="en-US" sz="2400" i="1" dirty="0" smtClean="0"/>
              <a:t>), Elizabeth </a:t>
            </a:r>
            <a:r>
              <a:rPr lang="en-US" sz="2400" i="1" dirty="0" err="1" smtClean="0"/>
              <a:t>Sanabia</a:t>
            </a:r>
            <a:r>
              <a:rPr lang="en-US" sz="2400" i="1" dirty="0" smtClean="0"/>
              <a:t> (USNA)</a:t>
            </a:r>
            <a:endParaRPr lang="en-US" sz="2400" dirty="0"/>
          </a:p>
        </p:txBody>
      </p:sp>
    </p:spTree>
    <p:extLst>
      <p:ext uri="{BB962C8B-B14F-4D97-AF65-F5344CB8AC3E}">
        <p14:creationId xmlns:p14="http://schemas.microsoft.com/office/powerpoint/2010/main" val="270828729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198" y="1928947"/>
            <a:ext cx="10772555" cy="822960"/>
          </a:xfrm>
        </p:spPr>
        <p:txBody>
          <a:bodyPr>
            <a:noAutofit/>
          </a:bodyPr>
          <a:lstStyle/>
          <a:p>
            <a:pPr marL="457200" lvl="0" indent="-457200">
              <a:lnSpc>
                <a:spcPct val="100000"/>
              </a:lnSpc>
              <a:spcBef>
                <a:spcPts val="0"/>
              </a:spcBef>
              <a:buAutoNum type="arabicPeriod"/>
            </a:pPr>
            <a:r>
              <a:rPr lang="en-US" sz="2400" i="1" dirty="0" smtClean="0">
                <a:solidFill>
                  <a:srgbClr val="0070C0"/>
                </a:solidFill>
                <a:latin typeface="Calibri" panose="020F0502020204030204" pitchFamily="34" charset="0"/>
              </a:rPr>
              <a:t>TC-Ocean Interaction</a:t>
            </a:r>
            <a:r>
              <a:rPr lang="en-US" sz="2400" dirty="0" smtClean="0">
                <a:solidFill>
                  <a:srgbClr val="0070C0"/>
                </a:solidFill>
                <a:latin typeface="Calibri" panose="020F0502020204030204" pitchFamily="34" charset="0"/>
              </a:rPr>
              <a:t>: </a:t>
            </a:r>
            <a:r>
              <a:rPr lang="en-US" sz="2400" dirty="0" smtClean="0">
                <a:latin typeface="Calibri" panose="020F0502020204030204" pitchFamily="34" charset="0"/>
              </a:rPr>
              <a:t>Obtain </a:t>
            </a:r>
            <a:r>
              <a:rPr lang="en-US" sz="2400" b="1" dirty="0" smtClean="0">
                <a:solidFill>
                  <a:schemeClr val="accent4">
                    <a:lumMod val="50000"/>
                  </a:schemeClr>
                </a:solidFill>
                <a:latin typeface="Calibri" panose="020F0502020204030204" pitchFamily="34" charset="0"/>
              </a:rPr>
              <a:t>observations on TC-Ocean interaction </a:t>
            </a:r>
            <a:r>
              <a:rPr lang="en-US" sz="2400" dirty="0" smtClean="0">
                <a:latin typeface="Calibri" panose="020F0502020204030204" pitchFamily="34" charset="0"/>
              </a:rPr>
              <a:t>to improve flux parameterizations and to test coupled TC models [</a:t>
            </a:r>
            <a:r>
              <a:rPr lang="en-US" sz="2400" i="1" dirty="0" smtClean="0">
                <a:latin typeface="Calibri" panose="020F0502020204030204" pitchFamily="34" charset="0"/>
              </a:rPr>
              <a:t>IFEX Goals 1, 3</a:t>
            </a:r>
            <a:r>
              <a:rPr lang="en-US" sz="2400" dirty="0" smtClean="0">
                <a:latin typeface="Calibri" panose="020F0502020204030204" pitchFamily="34" charset="0"/>
              </a:rPr>
              <a:t>]</a:t>
            </a:r>
          </a:p>
          <a:p>
            <a:pPr marL="0" lvl="0" indent="0">
              <a:buNone/>
            </a:pPr>
            <a:endParaRPr lang="en-US" sz="2400" dirty="0" smtClean="0">
              <a:solidFill>
                <a:srgbClr val="0000FF"/>
              </a:solidFill>
              <a:latin typeface="Calibri" panose="020F0502020204030204" pitchFamily="34" charset="0"/>
            </a:endParaRPr>
          </a:p>
        </p:txBody>
      </p:sp>
      <p:sp>
        <p:nvSpPr>
          <p:cNvPr id="6" name="TextBox 5"/>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9" name="TextBox 8"/>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Ocean Survey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0" name="Straight Connector 9"/>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xmlns="" id="{73C03C4A-EF20-3B4A-92F4-BC4AA8B29E79}"/>
              </a:ext>
            </a:extLst>
          </p:cNvPr>
          <p:cNvSpPr>
            <a:spLocks noGrp="1"/>
          </p:cNvSpPr>
          <p:nvPr>
            <p:ph type="title"/>
          </p:nvPr>
        </p:nvSpPr>
        <p:spPr>
          <a:xfrm>
            <a:off x="838198" y="1345681"/>
            <a:ext cx="10515600" cy="548640"/>
          </a:xfrm>
        </p:spPr>
        <p:txBody>
          <a:bodyPr>
            <a:normAutofit/>
          </a:bodyPr>
          <a:lstStyle/>
          <a:p>
            <a:pPr algn="ctr"/>
            <a:r>
              <a:rPr lang="en-US" sz="3200" u="sng" dirty="0">
                <a:latin typeface="Calibri" panose="020F0502020204030204" pitchFamily="34" charset="0"/>
              </a:rPr>
              <a:t>Science Objectives and </a:t>
            </a:r>
            <a:r>
              <a:rPr lang="en-US" sz="3200" u="sng" dirty="0" smtClean="0">
                <a:latin typeface="Calibri" panose="020F0502020204030204" pitchFamily="34" charset="0"/>
              </a:rPr>
              <a:t>Goals</a:t>
            </a:r>
            <a:endParaRPr lang="en-US" sz="3200" u="sng" dirty="0">
              <a:latin typeface="Calibri" panose="020F0502020204030204" pitchFamily="34" charset="0"/>
            </a:endParaRPr>
          </a:p>
        </p:txBody>
      </p:sp>
      <p:pic>
        <p:nvPicPr>
          <p:cNvPr id="14" name="Picture 13"/>
          <p:cNvPicPr/>
          <p:nvPr/>
        </p:nvPicPr>
        <p:blipFill rotWithShape="1">
          <a:blip r:embed="rId4">
            <a:extLst>
              <a:ext uri="{28A0092B-C50C-407E-A947-70E740481C1C}">
                <a14:useLocalDpi xmlns:a14="http://schemas.microsoft.com/office/drawing/2010/main" val="0"/>
              </a:ext>
            </a:extLst>
          </a:blip>
          <a:srcRect l="50531" t="4390" r="3676" b="51489"/>
          <a:stretch/>
        </p:blipFill>
        <p:spPr bwMode="auto">
          <a:xfrm>
            <a:off x="7891670" y="3205536"/>
            <a:ext cx="3834855" cy="2921971"/>
          </a:xfrm>
          <a:prstGeom prst="rect">
            <a:avLst/>
          </a:prstGeom>
          <a:noFill/>
          <a:ln>
            <a:noFill/>
          </a:ln>
        </p:spPr>
      </p:pic>
      <p:pic>
        <p:nvPicPr>
          <p:cNvPr id="15" name="Content Placeholder 3"/>
          <p:cNvPicPr>
            <a:picLocks/>
          </p:cNvPicPr>
          <p:nvPr/>
        </p:nvPicPr>
        <p:blipFill rotWithShape="1">
          <a:blip r:embed="rId5">
            <a:extLst>
              <a:ext uri="{28A0092B-C50C-407E-A947-70E740481C1C}">
                <a14:useLocalDpi xmlns:a14="http://schemas.microsoft.com/office/drawing/2010/main" val="0"/>
              </a:ext>
            </a:extLst>
          </a:blip>
          <a:srcRect l="4300" t="30704" r="15522" b="30932"/>
          <a:stretch/>
        </p:blipFill>
        <p:spPr bwMode="auto">
          <a:xfrm>
            <a:off x="517900" y="3205537"/>
            <a:ext cx="7361440" cy="2897312"/>
          </a:xfrm>
          <a:prstGeom prst="rect">
            <a:avLst/>
          </a:prstGeom>
          <a:noFill/>
          <a:ln>
            <a:noFill/>
          </a:ln>
        </p:spPr>
      </p:pic>
      <p:sp>
        <p:nvSpPr>
          <p:cNvPr id="2" name="TextBox 1"/>
          <p:cNvSpPr txBox="1"/>
          <p:nvPr/>
        </p:nvSpPr>
        <p:spPr>
          <a:xfrm>
            <a:off x="4956949" y="2897312"/>
            <a:ext cx="2799074" cy="369332"/>
          </a:xfrm>
          <a:prstGeom prst="rect">
            <a:avLst/>
          </a:prstGeom>
          <a:noFill/>
        </p:spPr>
        <p:txBody>
          <a:bodyPr wrap="square" rtlCol="0">
            <a:spAutoFit/>
          </a:bodyPr>
          <a:lstStyle/>
          <a:p>
            <a:r>
              <a:rPr lang="en-US" b="1" dirty="0" smtClean="0"/>
              <a:t>Pre- and post-storm survey</a:t>
            </a:r>
            <a:endParaRPr lang="en-US" b="1" dirty="0"/>
          </a:p>
        </p:txBody>
      </p:sp>
      <p:sp>
        <p:nvSpPr>
          <p:cNvPr id="16" name="TextBox 15"/>
          <p:cNvSpPr txBox="1"/>
          <p:nvPr/>
        </p:nvSpPr>
        <p:spPr>
          <a:xfrm>
            <a:off x="7920753" y="2901764"/>
            <a:ext cx="3731777" cy="369332"/>
          </a:xfrm>
          <a:prstGeom prst="rect">
            <a:avLst/>
          </a:prstGeom>
          <a:noFill/>
        </p:spPr>
        <p:txBody>
          <a:bodyPr wrap="square" rtlCol="0">
            <a:spAutoFit/>
          </a:bodyPr>
          <a:lstStyle/>
          <a:p>
            <a:pPr algn="ctr"/>
            <a:r>
              <a:rPr lang="en-US" b="1" dirty="0" smtClean="0"/>
              <a:t>In-storm</a:t>
            </a:r>
            <a:endParaRPr lang="en-US" b="1" dirty="0"/>
          </a:p>
        </p:txBody>
      </p:sp>
      <p:sp>
        <p:nvSpPr>
          <p:cNvPr id="3" name="TextBox 2"/>
          <p:cNvSpPr txBox="1"/>
          <p:nvPr/>
        </p:nvSpPr>
        <p:spPr>
          <a:xfrm>
            <a:off x="1" y="6263126"/>
            <a:ext cx="12192000" cy="461665"/>
          </a:xfrm>
          <a:prstGeom prst="rect">
            <a:avLst/>
          </a:prstGeom>
          <a:noFill/>
        </p:spPr>
        <p:txBody>
          <a:bodyPr wrap="square" rtlCol="0">
            <a:spAutoFit/>
          </a:bodyPr>
          <a:lstStyle/>
          <a:p>
            <a:pPr algn="ctr"/>
            <a:r>
              <a:rPr lang="en-US" sz="2400" b="1" u="sng" dirty="0" smtClean="0">
                <a:solidFill>
                  <a:srgbClr val="FF0000"/>
                </a:solidFill>
              </a:rPr>
              <a:t>Not just Gulf of Mexico this season</a:t>
            </a:r>
            <a:endParaRPr lang="en-US" sz="2400" b="1" u="sng" dirty="0">
              <a:solidFill>
                <a:srgbClr val="FF0000"/>
              </a:solidFill>
            </a:endParaRPr>
          </a:p>
        </p:txBody>
      </p:sp>
    </p:spTree>
    <p:extLst>
      <p:ext uri="{BB962C8B-B14F-4D97-AF65-F5344CB8AC3E}">
        <p14:creationId xmlns:p14="http://schemas.microsoft.com/office/powerpoint/2010/main" val="408429279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05AEC03-5611-BB47-BCF5-11213F1E8164}"/>
              </a:ext>
            </a:extLst>
          </p:cNvPr>
          <p:cNvSpPr>
            <a:spLocks noGrp="1"/>
          </p:cNvSpPr>
          <p:nvPr>
            <p:ph type="ctrTitle"/>
          </p:nvPr>
        </p:nvSpPr>
        <p:spPr>
          <a:xfrm>
            <a:off x="1523998" y="2501153"/>
            <a:ext cx="9144002" cy="1008810"/>
          </a:xfrm>
        </p:spPr>
        <p:txBody>
          <a:bodyPr>
            <a:normAutofit/>
          </a:bodyPr>
          <a:lstStyle/>
          <a:p>
            <a:r>
              <a:rPr lang="en-US" sz="5400" dirty="0">
                <a:latin typeface="Arial" panose="020B0604020202020204" pitchFamily="34" charset="0"/>
                <a:cs typeface="Arial" panose="020B0604020202020204" pitchFamily="34" charset="0"/>
              </a:rPr>
              <a:t>SFMR </a:t>
            </a:r>
            <a:r>
              <a:rPr lang="en-US" sz="5400" dirty="0" smtClean="0">
                <a:latin typeface="Arial" panose="020B0604020202020204" pitchFamily="34" charset="0"/>
                <a:cs typeface="Arial" panose="020B0604020202020204" pitchFamily="34" charset="0"/>
              </a:rPr>
              <a:t>Experiment</a:t>
            </a:r>
            <a:endParaRPr lang="en-US" sz="5400"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xmlns="" id="{D00C6651-6391-3B45-A630-AA55644CFF6A}"/>
              </a:ext>
            </a:extLst>
          </p:cNvPr>
          <p:cNvSpPr>
            <a:spLocks noGrp="1"/>
          </p:cNvSpPr>
          <p:nvPr>
            <p:ph type="subTitle" idx="1"/>
          </p:nvPr>
        </p:nvSpPr>
        <p:spPr>
          <a:xfrm>
            <a:off x="1523998" y="3575144"/>
            <a:ext cx="9144000" cy="418633"/>
          </a:xfrm>
        </p:spPr>
        <p:txBody>
          <a:bodyPr>
            <a:noAutofit/>
          </a:bodyPr>
          <a:lstStyle/>
          <a:p>
            <a:r>
              <a:rPr lang="en-US" sz="2800" dirty="0" smtClean="0">
                <a:latin typeface="Arial" panose="020B0604020202020204" pitchFamily="34" charset="0"/>
                <a:cs typeface="Arial" panose="020B0604020202020204" pitchFamily="34" charset="0"/>
              </a:rPr>
              <a:t>PI: Heather </a:t>
            </a:r>
            <a:r>
              <a:rPr lang="en-US" sz="2800" dirty="0">
                <a:latin typeface="Arial" panose="020B0604020202020204" pitchFamily="34" charset="0"/>
                <a:cs typeface="Arial" panose="020B0604020202020204" pitchFamily="34" charset="0"/>
              </a:rPr>
              <a:t>Holbach</a:t>
            </a:r>
          </a:p>
        </p:txBody>
      </p:sp>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7" name="TextBox 6"/>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SFMR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8" name="Straight Connector 7"/>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9" name="Title 3"/>
          <p:cNvSpPr txBox="1">
            <a:spLocks/>
          </p:cNvSpPr>
          <p:nvPr/>
        </p:nvSpPr>
        <p:spPr>
          <a:xfrm>
            <a:off x="152398" y="4058958"/>
            <a:ext cx="11887199" cy="78036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i="1" dirty="0" smtClean="0"/>
              <a:t>Co-I: Mark Bourassa (FSU)</a:t>
            </a:r>
            <a:endParaRPr lang="en-US" sz="2400" dirty="0"/>
          </a:p>
        </p:txBody>
      </p:sp>
    </p:spTree>
    <p:extLst>
      <p:ext uri="{BB962C8B-B14F-4D97-AF65-F5344CB8AC3E}">
        <p14:creationId xmlns:p14="http://schemas.microsoft.com/office/powerpoint/2010/main" val="221810350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3C03C4A-EF20-3B4A-92F4-BC4AA8B29E79}"/>
              </a:ext>
            </a:extLst>
          </p:cNvPr>
          <p:cNvSpPr>
            <a:spLocks noGrp="1"/>
          </p:cNvSpPr>
          <p:nvPr>
            <p:ph type="title"/>
          </p:nvPr>
        </p:nvSpPr>
        <p:spPr>
          <a:xfrm>
            <a:off x="838198" y="1345681"/>
            <a:ext cx="10515600" cy="548640"/>
          </a:xfrm>
        </p:spPr>
        <p:txBody>
          <a:bodyPr>
            <a:normAutofit/>
          </a:bodyPr>
          <a:lstStyle/>
          <a:p>
            <a:pPr algn="ctr"/>
            <a:r>
              <a:rPr lang="en-US" sz="3200" u="sng" dirty="0">
                <a:latin typeface="Calibri" panose="020F0502020204030204" pitchFamily="34" charset="0"/>
              </a:rPr>
              <a:t>Science Objectives and </a:t>
            </a:r>
            <a:r>
              <a:rPr lang="en-US" sz="3200" u="sng" dirty="0" smtClean="0">
                <a:latin typeface="Calibri" panose="020F0502020204030204" pitchFamily="34" charset="0"/>
              </a:rPr>
              <a:t>Goals</a:t>
            </a:r>
            <a:endParaRPr lang="en-US" sz="3200" u="sng" dirty="0">
              <a:latin typeface="Calibri" panose="020F0502020204030204" pitchFamily="34" charset="0"/>
            </a:endParaRPr>
          </a:p>
        </p:txBody>
      </p:sp>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838199" y="1891356"/>
            <a:ext cx="10793820" cy="1280160"/>
          </a:xfrm>
        </p:spPr>
        <p:txBody>
          <a:bodyPr>
            <a:normAutofit/>
          </a:bodyPr>
          <a:lstStyle/>
          <a:p>
            <a:pPr marL="514350" indent="-514350">
              <a:lnSpc>
                <a:spcPct val="100000"/>
              </a:lnSpc>
              <a:spcBef>
                <a:spcPts val="0"/>
              </a:spcBef>
              <a:buFont typeface="+mj-lt"/>
              <a:buAutoNum type="arabicPeriod"/>
            </a:pPr>
            <a:r>
              <a:rPr lang="en-US" sz="2400" i="1" dirty="0">
                <a:solidFill>
                  <a:srgbClr val="0070C0"/>
                </a:solidFill>
                <a:latin typeface="Calibri" panose="020F0502020204030204" pitchFamily="34" charset="0"/>
              </a:rPr>
              <a:t>SFMR High-incidence Angle </a:t>
            </a:r>
            <a:r>
              <a:rPr lang="en-US" sz="2400" i="1" dirty="0" smtClean="0">
                <a:solidFill>
                  <a:srgbClr val="0070C0"/>
                </a:solidFill>
                <a:latin typeface="Calibri" panose="020F0502020204030204" pitchFamily="34" charset="0"/>
              </a:rPr>
              <a:t>Measurements (</a:t>
            </a:r>
            <a:r>
              <a:rPr lang="en-US" sz="2400" i="1" dirty="0" err="1" smtClean="0">
                <a:solidFill>
                  <a:srgbClr val="0070C0"/>
                </a:solidFill>
                <a:latin typeface="Calibri" panose="020F0502020204030204" pitchFamily="34" charset="0"/>
              </a:rPr>
              <a:t>HiSFMR</a:t>
            </a:r>
            <a:r>
              <a:rPr lang="en-US" sz="2400" i="1" dirty="0" smtClean="0">
                <a:solidFill>
                  <a:srgbClr val="0070C0"/>
                </a:solidFill>
                <a:latin typeface="Calibri" panose="020F0502020204030204" pitchFamily="34" charset="0"/>
              </a:rPr>
              <a:t>)</a:t>
            </a:r>
            <a:r>
              <a:rPr lang="en-US" sz="2400" dirty="0" smtClean="0">
                <a:latin typeface="Calibri" panose="020F0502020204030204" pitchFamily="34" charset="0"/>
              </a:rPr>
              <a:t>: </a:t>
            </a:r>
            <a:r>
              <a:rPr lang="en-US" sz="2400" dirty="0">
                <a:latin typeface="Calibri" panose="020F0502020204030204" pitchFamily="34" charset="0"/>
              </a:rPr>
              <a:t>Collect </a:t>
            </a:r>
            <a:r>
              <a:rPr lang="en-US" sz="2400" dirty="0">
                <a:solidFill>
                  <a:schemeClr val="accent2"/>
                </a:solidFill>
                <a:latin typeface="Calibri" panose="020F0502020204030204" pitchFamily="34" charset="0"/>
              </a:rPr>
              <a:t>high-incidence angle (off-nadir) SFMR data</a:t>
            </a:r>
            <a:r>
              <a:rPr lang="en-US" sz="2400" dirty="0">
                <a:latin typeface="Calibri" panose="020F0502020204030204" pitchFamily="34" charset="0"/>
              </a:rPr>
              <a:t> in regions with different wind speeds (≥ 15 m/s), rain rates, storm relative quadrants, and radii from the storm </a:t>
            </a:r>
            <a:r>
              <a:rPr lang="en-US" sz="2400" dirty="0" smtClean="0">
                <a:latin typeface="Calibri" panose="020F0502020204030204" pitchFamily="34" charset="0"/>
              </a:rPr>
              <a:t>center [</a:t>
            </a:r>
            <a:r>
              <a:rPr lang="en-US" sz="2400" i="1" dirty="0" smtClean="0">
                <a:latin typeface="Calibri" panose="020F0502020204030204" pitchFamily="34" charset="0"/>
              </a:rPr>
              <a:t>IFEX Goal 2</a:t>
            </a:r>
            <a:r>
              <a:rPr lang="en-US" sz="2400" dirty="0" smtClean="0">
                <a:latin typeface="Calibri" panose="020F0502020204030204" pitchFamily="34" charset="0"/>
              </a:rPr>
              <a:t>]</a:t>
            </a:r>
            <a:endParaRPr lang="en-US" sz="2400" dirty="0">
              <a:latin typeface="Calibri" panose="020F0502020204030204" pitchFamily="34" charset="0"/>
            </a:endParaRPr>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SFMR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523998" y="3176475"/>
            <a:ext cx="9829800" cy="806375"/>
          </a:xfrm>
          <a:prstGeom prst="rect">
            <a:avLst/>
          </a:prstGeom>
        </p:spPr>
        <p:txBody>
          <a:bodyPr wrap="square">
            <a:spAutoFit/>
          </a:bodyPr>
          <a:lstStyle/>
          <a:p>
            <a:pPr lvl="1">
              <a:lnSpc>
                <a:spcPct val="120000"/>
              </a:lnSpc>
              <a:spcAft>
                <a:spcPts val="1200"/>
              </a:spcAft>
              <a:buFont typeface="Wingdings" pitchFamily="2" charset="2"/>
              <a:buChar char="Ø"/>
            </a:pPr>
            <a:r>
              <a:rPr lang="en-US" sz="2000" dirty="0"/>
              <a:t> Goal: Obtain SFMR measurements when the aircraft exceeds the current pitch and/or roll thresholds.  These measurements will also aid the continued development of </a:t>
            </a:r>
            <a:r>
              <a:rPr lang="en-US" sz="2000" dirty="0" err="1"/>
              <a:t>HiRAD</a:t>
            </a:r>
            <a:r>
              <a:rPr lang="en-US" sz="2000" dirty="0"/>
              <a:t>.</a:t>
            </a:r>
          </a:p>
        </p:txBody>
      </p:sp>
      <p:sp>
        <p:nvSpPr>
          <p:cNvPr id="15" name="Rectangle 14"/>
          <p:cNvSpPr/>
          <p:nvPr/>
        </p:nvSpPr>
        <p:spPr>
          <a:xfrm>
            <a:off x="838198" y="4175630"/>
            <a:ext cx="10793820" cy="1640449"/>
          </a:xfrm>
          <a:prstGeom prst="rect">
            <a:avLst/>
          </a:prstGeom>
        </p:spPr>
        <p:txBody>
          <a:bodyPr wrap="square">
            <a:spAutoFit/>
          </a:bodyPr>
          <a:lstStyle/>
          <a:p>
            <a:pPr marL="342900" indent="-342900">
              <a:buFont typeface="+mj-lt"/>
              <a:buAutoNum type="arabicPeriod" startAt="2"/>
            </a:pPr>
            <a:r>
              <a:rPr lang="en-US" sz="2400" i="1" dirty="0" smtClean="0">
                <a:solidFill>
                  <a:srgbClr val="0070C0"/>
                </a:solidFill>
                <a:latin typeface="Calibri" panose="020F0502020204030204" pitchFamily="34" charset="0"/>
              </a:rPr>
              <a:t>G-IV </a:t>
            </a:r>
            <a:r>
              <a:rPr lang="en-US" sz="2400" i="1" dirty="0">
                <a:solidFill>
                  <a:srgbClr val="0070C0"/>
                </a:solidFill>
                <a:latin typeface="Calibri" panose="020F0502020204030204" pitchFamily="34" charset="0"/>
              </a:rPr>
              <a:t>SFMR Validation</a:t>
            </a:r>
            <a:r>
              <a:rPr lang="en-US" sz="2400" dirty="0">
                <a:latin typeface="Calibri" panose="020F0502020204030204" pitchFamily="34" charset="0"/>
              </a:rPr>
              <a:t>: Sample the wind speed and rain rate from the </a:t>
            </a:r>
            <a:r>
              <a:rPr lang="en-US" sz="2400" dirty="0">
                <a:solidFill>
                  <a:srgbClr val="ED7D31"/>
                </a:solidFill>
                <a:latin typeface="Calibri" panose="020F0502020204030204" pitchFamily="34" charset="0"/>
              </a:rPr>
              <a:t>G-IV SFMR in coordination with the P-3 SFMR</a:t>
            </a:r>
            <a:r>
              <a:rPr lang="en-US" sz="2400" dirty="0">
                <a:latin typeface="Calibri" panose="020F0502020204030204" pitchFamily="34" charset="0"/>
              </a:rPr>
              <a:t> [</a:t>
            </a:r>
            <a:r>
              <a:rPr lang="en-US" sz="2400" i="1" dirty="0">
                <a:latin typeface="Calibri" panose="020F0502020204030204" pitchFamily="34" charset="0"/>
              </a:rPr>
              <a:t>IFEX Goal </a:t>
            </a:r>
            <a:r>
              <a:rPr lang="en-US" sz="2400" i="1" dirty="0" smtClean="0">
                <a:latin typeface="Calibri" panose="020F0502020204030204" pitchFamily="34" charset="0"/>
              </a:rPr>
              <a:t>2</a:t>
            </a:r>
            <a:r>
              <a:rPr lang="en-US" sz="2400" dirty="0">
                <a:latin typeface="Calibri" panose="020F0502020204030204" pitchFamily="34" charset="0"/>
              </a:rPr>
              <a:t>]</a:t>
            </a:r>
            <a:endParaRPr lang="en-US" sz="2400" dirty="0" smtClean="0">
              <a:latin typeface="Calibri" panose="020F0502020204030204" pitchFamily="34" charset="0"/>
            </a:endParaRPr>
          </a:p>
          <a:p>
            <a:pPr marL="342900" indent="-342900">
              <a:lnSpc>
                <a:spcPct val="120000"/>
              </a:lnSpc>
              <a:spcAft>
                <a:spcPts val="1200"/>
              </a:spcAft>
              <a:buAutoNum type="arabicPeriod"/>
            </a:pPr>
            <a:endParaRPr lang="en-US" dirty="0" smtClean="0"/>
          </a:p>
          <a:p>
            <a:pPr>
              <a:lnSpc>
                <a:spcPct val="120000"/>
              </a:lnSpc>
              <a:spcAft>
                <a:spcPts val="1200"/>
              </a:spcAft>
            </a:pPr>
            <a:endParaRPr lang="en-US" dirty="0"/>
          </a:p>
        </p:txBody>
      </p:sp>
      <p:sp>
        <p:nvSpPr>
          <p:cNvPr id="16" name="Rectangle 15"/>
          <p:cNvSpPr/>
          <p:nvPr/>
        </p:nvSpPr>
        <p:spPr>
          <a:xfrm>
            <a:off x="1523998" y="5074260"/>
            <a:ext cx="9144000" cy="830997"/>
          </a:xfrm>
          <a:prstGeom prst="rect">
            <a:avLst/>
          </a:prstGeom>
        </p:spPr>
        <p:txBody>
          <a:bodyPr wrap="square">
            <a:spAutoFit/>
          </a:bodyPr>
          <a:lstStyle/>
          <a:p>
            <a:pPr lvl="1">
              <a:lnSpc>
                <a:spcPct val="120000"/>
              </a:lnSpc>
              <a:spcAft>
                <a:spcPts val="1200"/>
              </a:spcAft>
              <a:buFont typeface="Wingdings" pitchFamily="2" charset="2"/>
              <a:buChar char="Ø"/>
            </a:pPr>
            <a:r>
              <a:rPr lang="en-US" sz="2000" dirty="0" smtClean="0"/>
              <a:t> Goal</a:t>
            </a:r>
            <a:r>
              <a:rPr lang="en-US" sz="2000" dirty="0"/>
              <a:t>: Develop a modified algorithm to obtain wind speed and rain rate measurements from the G-IV SFMR</a:t>
            </a:r>
          </a:p>
        </p:txBody>
      </p:sp>
    </p:spTree>
    <p:extLst>
      <p:ext uri="{BB962C8B-B14F-4D97-AF65-F5344CB8AC3E}">
        <p14:creationId xmlns:p14="http://schemas.microsoft.com/office/powerpoint/2010/main" val="3716689514"/>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AA4F891-DA4C-9C4E-A4D8-D2943B401396}"/>
              </a:ext>
            </a:extLst>
          </p:cNvPr>
          <p:cNvSpPr>
            <a:spLocks noGrp="1"/>
          </p:cNvSpPr>
          <p:nvPr>
            <p:ph type="title"/>
          </p:nvPr>
        </p:nvSpPr>
        <p:spPr>
          <a:xfrm>
            <a:off x="0" y="1390779"/>
            <a:ext cx="12192000" cy="365760"/>
          </a:xfrm>
        </p:spPr>
        <p:txBody>
          <a:bodyPr>
            <a:noAutofit/>
          </a:bodyPr>
          <a:lstStyle/>
          <a:p>
            <a:pPr marL="514350" indent="-514350" algn="ctr">
              <a:buFont typeface="+mj-lt"/>
              <a:buAutoNum type="arabicPeriod"/>
            </a:pPr>
            <a:r>
              <a:rPr lang="en-US" sz="3200" dirty="0" smtClean="0">
                <a:latin typeface="+mn-lt"/>
              </a:rPr>
              <a:t>SFMR </a:t>
            </a:r>
            <a:r>
              <a:rPr lang="en-US" sz="3200" dirty="0">
                <a:latin typeface="+mn-lt"/>
              </a:rPr>
              <a:t>High Incidence Angle </a:t>
            </a:r>
            <a:r>
              <a:rPr lang="en-US" sz="3200" dirty="0" smtClean="0">
                <a:latin typeface="+mn-lt"/>
              </a:rPr>
              <a:t>Measurements (</a:t>
            </a:r>
            <a:r>
              <a:rPr lang="en-US" sz="3200" dirty="0" err="1" smtClean="0">
                <a:latin typeface="+mn-lt"/>
              </a:rPr>
              <a:t>HiSFMR</a:t>
            </a:r>
            <a:r>
              <a:rPr lang="en-US" sz="3200" dirty="0" smtClean="0">
                <a:latin typeface="+mn-lt"/>
              </a:rPr>
              <a:t>)</a:t>
            </a:r>
            <a:endParaRPr lang="en-US" sz="3200" dirty="0">
              <a:latin typeface="+mn-lt"/>
            </a:endParaRPr>
          </a:p>
        </p:txBody>
      </p:sp>
      <p:sp>
        <p:nvSpPr>
          <p:cNvPr id="3" name="Content Placeholder 2">
            <a:extLst>
              <a:ext uri="{FF2B5EF4-FFF2-40B4-BE49-F238E27FC236}">
                <a16:creationId xmlns:a16="http://schemas.microsoft.com/office/drawing/2014/main" xmlns="" id="{5621A156-B737-1248-8152-32F926497207}"/>
              </a:ext>
            </a:extLst>
          </p:cNvPr>
          <p:cNvSpPr>
            <a:spLocks noGrp="1"/>
          </p:cNvSpPr>
          <p:nvPr>
            <p:ph idx="1"/>
          </p:nvPr>
        </p:nvSpPr>
        <p:spPr>
          <a:xfrm>
            <a:off x="555812" y="2017236"/>
            <a:ext cx="6251388" cy="4736176"/>
          </a:xfrm>
        </p:spPr>
        <p:txBody>
          <a:bodyPr>
            <a:normAutofit fontScale="92500" lnSpcReduction="10000"/>
          </a:bodyPr>
          <a:lstStyle/>
          <a:p>
            <a:r>
              <a:rPr lang="en-US" sz="2600" dirty="0"/>
              <a:t>Primary target is </a:t>
            </a:r>
            <a:r>
              <a:rPr lang="en-US" sz="2600" b="1" u="sng" dirty="0">
                <a:solidFill>
                  <a:srgbClr val="FF0000"/>
                </a:solidFill>
              </a:rPr>
              <a:t>rear left quadrant</a:t>
            </a:r>
            <a:r>
              <a:rPr lang="en-US" sz="2600" b="1" dirty="0">
                <a:solidFill>
                  <a:srgbClr val="0070C0"/>
                </a:solidFill>
              </a:rPr>
              <a:t> </a:t>
            </a:r>
            <a:r>
              <a:rPr lang="en-US" sz="2600" dirty="0"/>
              <a:t>and </a:t>
            </a:r>
            <a:r>
              <a:rPr lang="en-US" sz="2600" b="1" dirty="0">
                <a:solidFill>
                  <a:srgbClr val="0070C0"/>
                </a:solidFill>
              </a:rPr>
              <a:t>wind speeds &gt; 20 m/s</a:t>
            </a:r>
          </a:p>
          <a:p>
            <a:pPr lvl="1"/>
            <a:r>
              <a:rPr lang="en-US" sz="2200" dirty="0"/>
              <a:t>Secondary target </a:t>
            </a:r>
            <a:r>
              <a:rPr lang="en-US" sz="2200" b="1" dirty="0">
                <a:solidFill>
                  <a:schemeClr val="accent4">
                    <a:lumMod val="50000"/>
                  </a:schemeClr>
                </a:solidFill>
              </a:rPr>
              <a:t>is </a:t>
            </a:r>
            <a:r>
              <a:rPr lang="en-US" sz="2600" b="1" u="sng" dirty="0">
                <a:solidFill>
                  <a:srgbClr val="FF0000"/>
                </a:solidFill>
              </a:rPr>
              <a:t>regions of stratiform precipitation</a:t>
            </a:r>
          </a:p>
          <a:p>
            <a:r>
              <a:rPr lang="en-US" sz="2600" dirty="0"/>
              <a:t>When </a:t>
            </a:r>
            <a:r>
              <a:rPr lang="en-US" sz="2600" b="1" dirty="0">
                <a:solidFill>
                  <a:srgbClr val="7F6000"/>
                </a:solidFill>
              </a:rPr>
              <a:t>both SFMR units are on aircraft 15°, 30°, and 45°</a:t>
            </a:r>
            <a:r>
              <a:rPr lang="en-US" sz="2600" b="1" dirty="0">
                <a:solidFill>
                  <a:srgbClr val="0070C0"/>
                </a:solidFill>
              </a:rPr>
              <a:t> </a:t>
            </a:r>
            <a:r>
              <a:rPr lang="en-US" sz="2600" dirty="0"/>
              <a:t>(~31 mins)</a:t>
            </a:r>
          </a:p>
          <a:p>
            <a:pPr lvl="1"/>
            <a:r>
              <a:rPr lang="en-US" sz="2200" dirty="0"/>
              <a:t>When only operational SFMR unit is on, can skip 15° (~14 mins)</a:t>
            </a:r>
          </a:p>
          <a:p>
            <a:r>
              <a:rPr lang="en-US" sz="2600" b="1" dirty="0">
                <a:solidFill>
                  <a:srgbClr val="7F6000"/>
                </a:solidFill>
              </a:rPr>
              <a:t>Combo drop</a:t>
            </a:r>
            <a:r>
              <a:rPr lang="en-US" sz="2600" b="1" dirty="0">
                <a:solidFill>
                  <a:srgbClr val="0070C0"/>
                </a:solidFill>
              </a:rPr>
              <a:t> </a:t>
            </a:r>
            <a:r>
              <a:rPr lang="en-US" sz="2600" b="1" dirty="0">
                <a:solidFill>
                  <a:schemeClr val="accent4">
                    <a:lumMod val="50000"/>
                  </a:schemeClr>
                </a:solidFill>
              </a:rPr>
              <a:t>at beginning of circles</a:t>
            </a:r>
          </a:p>
          <a:p>
            <a:r>
              <a:rPr lang="en-US" sz="2600" dirty="0"/>
              <a:t>Would like to fly this module </a:t>
            </a:r>
            <a:r>
              <a:rPr lang="en-US" sz="2600" b="1" u="sng" dirty="0">
                <a:solidFill>
                  <a:srgbClr val="FF0000"/>
                </a:solidFill>
              </a:rPr>
              <a:t>closer to the core</a:t>
            </a:r>
            <a:r>
              <a:rPr lang="en-US" sz="2600" dirty="0"/>
              <a:t> of the storms this season</a:t>
            </a:r>
          </a:p>
          <a:p>
            <a:r>
              <a:rPr lang="en-US" sz="2600" dirty="0"/>
              <a:t>Preferable to avoid flying </a:t>
            </a:r>
            <a:r>
              <a:rPr lang="en-US" sz="2600" b="1" u="sng" dirty="0" smtClean="0">
                <a:solidFill>
                  <a:srgbClr val="FF0000"/>
                </a:solidFill>
              </a:rPr>
              <a:t>night</a:t>
            </a:r>
            <a:r>
              <a:rPr lang="en-US" sz="2600" dirty="0" smtClean="0"/>
              <a:t> or sun </a:t>
            </a:r>
            <a:r>
              <a:rPr lang="en-US" sz="2600" dirty="0"/>
              <a:t>is higher in the sky (want to </a:t>
            </a:r>
            <a:r>
              <a:rPr lang="en-US" sz="2600" b="1" dirty="0">
                <a:solidFill>
                  <a:srgbClr val="7F6000"/>
                </a:solidFill>
              </a:rPr>
              <a:t>avoid </a:t>
            </a:r>
            <a:r>
              <a:rPr lang="en-US" sz="2600" b="1" dirty="0" err="1">
                <a:solidFill>
                  <a:srgbClr val="7F6000"/>
                </a:solidFill>
              </a:rPr>
              <a:t>sunglint</a:t>
            </a:r>
            <a:r>
              <a:rPr lang="en-US" sz="2600" dirty="0"/>
              <a:t>)</a:t>
            </a:r>
          </a:p>
        </p:txBody>
      </p:sp>
      <p:pic>
        <p:nvPicPr>
          <p:cNvPr id="5" name="Picture 4">
            <a:extLst>
              <a:ext uri="{FF2B5EF4-FFF2-40B4-BE49-F238E27FC236}">
                <a16:creationId xmlns:a16="http://schemas.microsoft.com/office/drawing/2014/main" xmlns="" id="{B90BF1A5-8F48-714B-81B9-A4E78137AF3F}"/>
              </a:ext>
            </a:extLst>
          </p:cNvPr>
          <p:cNvPicPr>
            <a:picLocks noChangeAspect="1"/>
          </p:cNvPicPr>
          <p:nvPr/>
        </p:nvPicPr>
        <p:blipFill>
          <a:blip r:embed="rId2"/>
          <a:stretch>
            <a:fillRect/>
          </a:stretch>
        </p:blipFill>
        <p:spPr>
          <a:xfrm>
            <a:off x="7117976" y="1861930"/>
            <a:ext cx="4996070" cy="4996070"/>
          </a:xfrm>
          <a:prstGeom prst="rect">
            <a:avLst/>
          </a:prstGeom>
        </p:spPr>
      </p:pic>
      <p:sp>
        <p:nvSpPr>
          <p:cNvPr id="6" name="TextBox 5"/>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9" name="TextBox 8"/>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SFMR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0" name="Straight Connector 9"/>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772400" y="4381500"/>
            <a:ext cx="1917700" cy="1917700"/>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179988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739B5054-A756-5044-8DE4-053E0F94E8CC}"/>
              </a:ext>
            </a:extLst>
          </p:cNvPr>
          <p:cNvSpPr>
            <a:spLocks noGrp="1"/>
          </p:cNvSpPr>
          <p:nvPr>
            <p:ph idx="1"/>
          </p:nvPr>
        </p:nvSpPr>
        <p:spPr>
          <a:xfrm>
            <a:off x="838200" y="1946648"/>
            <a:ext cx="10515600" cy="4351338"/>
          </a:xfrm>
        </p:spPr>
        <p:txBody>
          <a:bodyPr/>
          <a:lstStyle/>
          <a:p>
            <a:r>
              <a:rPr lang="en-US" u="sng" dirty="0">
                <a:solidFill>
                  <a:srgbClr val="FF0000"/>
                </a:solidFill>
              </a:rPr>
              <a:t>Coordinate one leg of flight for P-3 and G-IV</a:t>
            </a:r>
            <a:r>
              <a:rPr lang="en-US" dirty="0"/>
              <a:t>.  Travel on the same heading for ~20-25 </a:t>
            </a:r>
            <a:r>
              <a:rPr lang="en-US" dirty="0" err="1"/>
              <a:t>nmi</a:t>
            </a:r>
            <a:r>
              <a:rPr lang="en-US" dirty="0"/>
              <a:t> on either side of center point. (~8 mins)</a:t>
            </a:r>
          </a:p>
          <a:p>
            <a:pPr lvl="1"/>
            <a:r>
              <a:rPr lang="en-US" dirty="0"/>
              <a:t>Release sonde at center point (required).  2 additional dropsondes at ~10 </a:t>
            </a:r>
            <a:r>
              <a:rPr lang="en-US" dirty="0" err="1"/>
              <a:t>nmi</a:t>
            </a:r>
            <a:r>
              <a:rPr lang="en-US" dirty="0"/>
              <a:t> on either side of the center point (optional)</a:t>
            </a:r>
          </a:p>
          <a:p>
            <a:pPr lvl="1"/>
            <a:endParaRPr lang="en-US" dirty="0"/>
          </a:p>
        </p:txBody>
      </p:sp>
      <p:pic>
        <p:nvPicPr>
          <p:cNvPr id="4" name="Picture 3">
            <a:extLst>
              <a:ext uri="{FF2B5EF4-FFF2-40B4-BE49-F238E27FC236}">
                <a16:creationId xmlns:a16="http://schemas.microsoft.com/office/drawing/2014/main" xmlns="" id="{00EFCC7C-862B-D549-B01F-6C162A7D7F2E}"/>
              </a:ext>
            </a:extLst>
          </p:cNvPr>
          <p:cNvPicPr/>
          <p:nvPr/>
        </p:nvPicPr>
        <p:blipFill>
          <a:blip r:embed="rId2">
            <a:extLst>
              <a:ext uri="{28A0092B-C50C-407E-A947-70E740481C1C}">
                <a14:useLocalDpi xmlns:a14="http://schemas.microsoft.com/office/drawing/2010/main" val="0"/>
              </a:ext>
            </a:extLst>
          </a:blip>
          <a:stretch>
            <a:fillRect/>
          </a:stretch>
        </p:blipFill>
        <p:spPr>
          <a:xfrm>
            <a:off x="3001617" y="3630093"/>
            <a:ext cx="6188765" cy="3156461"/>
          </a:xfrm>
          <a:prstGeom prst="rect">
            <a:avLst/>
          </a:prstGeom>
        </p:spPr>
      </p:pic>
      <p:sp>
        <p:nvSpPr>
          <p:cNvPr id="5" name="TextBox 4"/>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8" name="TextBox 7"/>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SFMR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9" name="Straight Connector 8"/>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xmlns="" id="{BAA4F891-DA4C-9C4E-A4D8-D2943B401396}"/>
              </a:ext>
            </a:extLst>
          </p:cNvPr>
          <p:cNvSpPr txBox="1">
            <a:spLocks/>
          </p:cNvSpPr>
          <p:nvPr/>
        </p:nvSpPr>
        <p:spPr>
          <a:xfrm>
            <a:off x="0" y="1390779"/>
            <a:ext cx="12192000" cy="3657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514350" indent="-514350" algn="ctr">
              <a:buFont typeface="+mj-lt"/>
              <a:buAutoNum type="arabicPeriod" startAt="2"/>
            </a:pPr>
            <a:r>
              <a:rPr lang="en-US" sz="3200" dirty="0" smtClean="0">
                <a:latin typeface="+mn-lt"/>
              </a:rPr>
              <a:t>G-IV SFMR Validation</a:t>
            </a:r>
            <a:endParaRPr lang="en-US" sz="3200" dirty="0">
              <a:latin typeface="+mn-lt"/>
            </a:endParaRPr>
          </a:p>
        </p:txBody>
      </p:sp>
    </p:spTree>
    <p:extLst>
      <p:ext uri="{BB962C8B-B14F-4D97-AF65-F5344CB8AC3E}">
        <p14:creationId xmlns:p14="http://schemas.microsoft.com/office/powerpoint/2010/main" val="1243941903"/>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05AEC03-5611-BB47-BCF5-11213F1E8164}"/>
              </a:ext>
            </a:extLst>
          </p:cNvPr>
          <p:cNvSpPr>
            <a:spLocks noGrp="1"/>
          </p:cNvSpPr>
          <p:nvPr>
            <p:ph type="ctrTitle"/>
          </p:nvPr>
        </p:nvSpPr>
        <p:spPr>
          <a:xfrm>
            <a:off x="1523998" y="2501153"/>
            <a:ext cx="9144002" cy="1008810"/>
          </a:xfrm>
        </p:spPr>
        <p:txBody>
          <a:bodyPr>
            <a:normAutofit/>
          </a:bodyPr>
          <a:lstStyle/>
          <a:p>
            <a:r>
              <a:rPr lang="en-US" sz="5400" dirty="0" smtClean="0">
                <a:latin typeface="Arial" panose="020B0604020202020204" pitchFamily="34" charset="0"/>
                <a:cs typeface="Arial" panose="020B0604020202020204" pitchFamily="34" charset="0"/>
              </a:rPr>
              <a:t>TDR Experiment</a:t>
            </a:r>
            <a:endParaRPr lang="en-US" sz="5400"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xmlns="" id="{D00C6651-6391-3B45-A630-AA55644CFF6A}"/>
              </a:ext>
            </a:extLst>
          </p:cNvPr>
          <p:cNvSpPr>
            <a:spLocks noGrp="1"/>
          </p:cNvSpPr>
          <p:nvPr>
            <p:ph type="subTitle" idx="1"/>
          </p:nvPr>
        </p:nvSpPr>
        <p:spPr>
          <a:xfrm>
            <a:off x="1523998" y="3575144"/>
            <a:ext cx="9144000" cy="418633"/>
          </a:xfrm>
        </p:spPr>
        <p:txBody>
          <a:bodyPr>
            <a:noAutofit/>
          </a:bodyPr>
          <a:lstStyle/>
          <a:p>
            <a:r>
              <a:rPr lang="en-US" sz="2800" dirty="0">
                <a:latin typeface="Arial" panose="020B0604020202020204" pitchFamily="34" charset="0"/>
                <a:cs typeface="Arial" panose="020B0604020202020204" pitchFamily="34" charset="0"/>
              </a:rPr>
              <a:t>Co-PIs: </a:t>
            </a:r>
            <a:r>
              <a:rPr lang="en-US" sz="2800" dirty="0" smtClean="0">
                <a:latin typeface="Arial" panose="020B0604020202020204" pitchFamily="34" charset="0"/>
                <a:cs typeface="Arial" panose="020B0604020202020204" pitchFamily="34" charset="0"/>
              </a:rPr>
              <a:t>John </a:t>
            </a:r>
            <a:r>
              <a:rPr lang="en-US" sz="2800" dirty="0" err="1" smtClean="0">
                <a:latin typeface="Arial" panose="020B0604020202020204" pitchFamily="34" charset="0"/>
                <a:cs typeface="Arial" panose="020B0604020202020204" pitchFamily="34" charset="0"/>
              </a:rPr>
              <a:t>Gamache</a:t>
            </a:r>
            <a:r>
              <a:rPr lang="en-US" sz="2800" dirty="0" smtClean="0">
                <a:latin typeface="Arial" panose="020B0604020202020204" pitchFamily="34" charset="0"/>
                <a:cs typeface="Arial" panose="020B0604020202020204" pitchFamily="34" charset="0"/>
              </a:rPr>
              <a:t> and Paul </a:t>
            </a:r>
            <a:r>
              <a:rPr lang="en-US" sz="2800" dirty="0" err="1" smtClean="0">
                <a:latin typeface="Arial" panose="020B0604020202020204" pitchFamily="34" charset="0"/>
                <a:cs typeface="Arial" panose="020B0604020202020204" pitchFamily="34" charset="0"/>
              </a:rPr>
              <a:t>Reasor</a:t>
            </a:r>
            <a:endParaRPr lang="en-US" sz="2800" dirty="0">
              <a:latin typeface="Arial" panose="020B0604020202020204" pitchFamily="34" charset="0"/>
              <a:cs typeface="Arial" panose="020B0604020202020204" pitchFamily="34" charset="0"/>
            </a:endParaRPr>
          </a:p>
        </p:txBody>
      </p:sp>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7" name="TextBox 6"/>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TDR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8" name="Straight Connector 7"/>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2869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9" name="TextBox 8"/>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2018 HFP-IFEX Experiments</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1" name="Straight Connector 10"/>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102604" y="1441515"/>
            <a:ext cx="7971576" cy="5583580"/>
          </a:xfrm>
          <a:prstGeom prst="rect">
            <a:avLst/>
          </a:prstGeom>
        </p:spPr>
        <p:txBody>
          <a:bodyPr wrap="square">
            <a:spAutoFit/>
          </a:bodyPr>
          <a:lstStyle/>
          <a:p>
            <a:pPr algn="ctr">
              <a:lnSpc>
                <a:spcPct val="105000"/>
              </a:lnSpc>
              <a:tabLst>
                <a:tab pos="214308" algn="l"/>
              </a:tabLst>
            </a:pPr>
            <a:r>
              <a:rPr lang="en-US" sz="2400" b="1" dirty="0" smtClean="0">
                <a:solidFill>
                  <a:srgbClr val="FF0000"/>
                </a:solidFill>
                <a:latin typeface="Arial" panose="020B0604020202020204" pitchFamily="34" charset="0"/>
                <a:ea typeface="Courier New" panose="02070309020205020404" pitchFamily="49" charset="0"/>
                <a:cs typeface="Arial" panose="020B0604020202020204" pitchFamily="34" charset="0"/>
              </a:rPr>
              <a:t>Genesis Stage</a:t>
            </a:r>
            <a:r>
              <a:rPr lang="en-US" sz="2400" b="1" dirty="0" smtClean="0">
                <a:latin typeface="Arial" panose="020B0604020202020204" pitchFamily="34" charset="0"/>
                <a:ea typeface="Courier New" panose="02070309020205020404" pitchFamily="49" charset="0"/>
                <a:cs typeface="Arial" panose="020B0604020202020204" pitchFamily="34" charset="0"/>
              </a:rPr>
              <a:t> </a:t>
            </a:r>
          </a:p>
          <a:p>
            <a:pPr algn="ctr">
              <a:lnSpc>
                <a:spcPct val="105000"/>
              </a:lnSpc>
              <a:tabLst>
                <a:tab pos="214308" algn="l"/>
              </a:tabLst>
            </a:pPr>
            <a:r>
              <a:rPr lang="en-US" sz="1600" dirty="0" err="1" smtClean="0">
                <a:solidFill>
                  <a:srgbClr val="000000"/>
                </a:solidFill>
                <a:latin typeface="Arial" panose="020B0604020202020204" pitchFamily="34" charset="0"/>
                <a:ea typeface="Courier New" panose="02070309020205020404" pitchFamily="49" charset="0"/>
                <a:cs typeface="Arial" panose="020B0604020202020204" pitchFamily="34" charset="0"/>
              </a:rPr>
              <a:t>Ghassan</a:t>
            </a:r>
            <a:r>
              <a:rPr lang="en-US" sz="1600" dirty="0" smtClean="0">
                <a:solidFill>
                  <a:srgbClr val="000000"/>
                </a:solidFill>
                <a:latin typeface="Arial" panose="020B0604020202020204" pitchFamily="34" charset="0"/>
                <a:ea typeface="Courier New" panose="02070309020205020404" pitchFamily="49" charset="0"/>
                <a:cs typeface="Arial" panose="020B0604020202020204" pitchFamily="34" charset="0"/>
              </a:rPr>
              <a:t> </a:t>
            </a:r>
            <a:r>
              <a:rPr lang="en-US" sz="1600" dirty="0" err="1" smtClean="0">
                <a:solidFill>
                  <a:srgbClr val="000000"/>
                </a:solidFill>
                <a:latin typeface="Arial" panose="020B0604020202020204" pitchFamily="34" charset="0"/>
                <a:ea typeface="Courier New" panose="02070309020205020404" pitchFamily="49" charset="0"/>
                <a:cs typeface="Arial" panose="020B0604020202020204" pitchFamily="34" charset="0"/>
              </a:rPr>
              <a:t>Alaka</a:t>
            </a:r>
            <a:r>
              <a:rPr lang="en-US" sz="1600" dirty="0" smtClean="0">
                <a:solidFill>
                  <a:srgbClr val="000000"/>
                </a:solidFill>
                <a:latin typeface="Arial" panose="020B0604020202020204" pitchFamily="34" charset="0"/>
                <a:ea typeface="Courier New" panose="02070309020205020404" pitchFamily="49" charset="0"/>
                <a:cs typeface="Arial" panose="020B0604020202020204" pitchFamily="34" charset="0"/>
              </a:rPr>
              <a:t> and Jon Zawislak</a:t>
            </a:r>
          </a:p>
          <a:p>
            <a:pPr algn="ctr">
              <a:lnSpc>
                <a:spcPct val="105000"/>
              </a:lnSpc>
              <a:tabLst>
                <a:tab pos="214308" algn="l"/>
              </a:tabLst>
            </a:pPr>
            <a:r>
              <a:rPr lang="en-US" sz="2400" b="1" dirty="0" smtClean="0">
                <a:solidFill>
                  <a:srgbClr val="FF0000"/>
                </a:solidFill>
                <a:latin typeface="Arial" panose="020B0604020202020204" pitchFamily="34" charset="0"/>
                <a:ea typeface="Courier New" panose="02070309020205020404" pitchFamily="49" charset="0"/>
                <a:cs typeface="Arial" panose="020B0604020202020204" pitchFamily="34" charset="0"/>
              </a:rPr>
              <a:t>Early Stage</a:t>
            </a:r>
          </a:p>
          <a:p>
            <a:pPr algn="ctr">
              <a:lnSpc>
                <a:spcPct val="105000"/>
              </a:lnSpc>
              <a:tabLst>
                <a:tab pos="214308" algn="l"/>
              </a:tabLst>
            </a:pPr>
            <a:r>
              <a:rPr lang="en-US" sz="1600" dirty="0" smtClean="0">
                <a:solidFill>
                  <a:srgbClr val="000000"/>
                </a:solidFill>
                <a:latin typeface="Arial" panose="020B0604020202020204" pitchFamily="34" charset="0"/>
                <a:ea typeface="Courier New" panose="02070309020205020404" pitchFamily="49" charset="0"/>
                <a:cs typeface="Arial" panose="020B0604020202020204" pitchFamily="34" charset="0"/>
              </a:rPr>
              <a:t>Rob Rogers and Jon Zawislak</a:t>
            </a:r>
          </a:p>
          <a:p>
            <a:pPr algn="ctr">
              <a:lnSpc>
                <a:spcPct val="105000"/>
              </a:lnSpc>
              <a:tabLst>
                <a:tab pos="214308" algn="l"/>
              </a:tabLst>
            </a:pPr>
            <a:r>
              <a:rPr lang="en-US" sz="2400" b="1" dirty="0" smtClean="0">
                <a:solidFill>
                  <a:srgbClr val="000000"/>
                </a:solidFill>
                <a:latin typeface="Arial" panose="020B0604020202020204" pitchFamily="34" charset="0"/>
                <a:ea typeface="Courier New" panose="02070309020205020404" pitchFamily="49" charset="0"/>
                <a:cs typeface="Arial" panose="020B0604020202020204" pitchFamily="34" charset="0"/>
              </a:rPr>
              <a:t>Mature Stage</a:t>
            </a:r>
          </a:p>
          <a:p>
            <a:pPr algn="ctr">
              <a:lnSpc>
                <a:spcPct val="105000"/>
              </a:lnSpc>
              <a:tabLst>
                <a:tab pos="214308" algn="l"/>
              </a:tabLst>
            </a:pPr>
            <a:r>
              <a:rPr lang="en-US" sz="1600" dirty="0" smtClean="0">
                <a:solidFill>
                  <a:srgbClr val="000000"/>
                </a:solidFill>
                <a:latin typeface="Arial" panose="020B0604020202020204" pitchFamily="34" charset="0"/>
                <a:ea typeface="Courier New" panose="02070309020205020404" pitchFamily="49" charset="0"/>
                <a:cs typeface="Arial" panose="020B0604020202020204" pitchFamily="34" charset="0"/>
              </a:rPr>
              <a:t>Paul </a:t>
            </a:r>
            <a:r>
              <a:rPr lang="en-US" sz="1600" dirty="0" err="1" smtClean="0">
                <a:solidFill>
                  <a:srgbClr val="000000"/>
                </a:solidFill>
                <a:latin typeface="Arial" panose="020B0604020202020204" pitchFamily="34" charset="0"/>
                <a:ea typeface="Courier New" panose="02070309020205020404" pitchFamily="49" charset="0"/>
                <a:cs typeface="Arial" panose="020B0604020202020204" pitchFamily="34" charset="0"/>
              </a:rPr>
              <a:t>Reasor</a:t>
            </a:r>
            <a:r>
              <a:rPr lang="en-US" sz="1600" dirty="0" smtClean="0">
                <a:solidFill>
                  <a:srgbClr val="000000"/>
                </a:solidFill>
                <a:latin typeface="Arial" panose="020B0604020202020204" pitchFamily="34" charset="0"/>
                <a:ea typeface="Courier New" panose="02070309020205020404" pitchFamily="49" charset="0"/>
                <a:cs typeface="Arial" panose="020B0604020202020204" pitchFamily="34" charset="0"/>
              </a:rPr>
              <a:t> and Jason </a:t>
            </a:r>
            <a:r>
              <a:rPr lang="en-US" sz="1600" dirty="0" err="1" smtClean="0">
                <a:solidFill>
                  <a:srgbClr val="000000"/>
                </a:solidFill>
                <a:latin typeface="Arial" panose="020B0604020202020204" pitchFamily="34" charset="0"/>
                <a:ea typeface="Courier New" panose="02070309020205020404" pitchFamily="49" charset="0"/>
                <a:cs typeface="Arial" panose="020B0604020202020204" pitchFamily="34" charset="0"/>
              </a:rPr>
              <a:t>Dunion</a:t>
            </a:r>
            <a:endParaRPr lang="en-US" sz="1600" dirty="0" smtClean="0">
              <a:solidFill>
                <a:srgbClr val="000000"/>
              </a:solidFill>
              <a:latin typeface="Arial" panose="020B0604020202020204" pitchFamily="34" charset="0"/>
              <a:ea typeface="Courier New" panose="02070309020205020404" pitchFamily="49" charset="0"/>
              <a:cs typeface="Arial" panose="020B0604020202020204" pitchFamily="34" charset="0"/>
            </a:endParaRPr>
          </a:p>
          <a:p>
            <a:pPr algn="ctr">
              <a:lnSpc>
                <a:spcPct val="105000"/>
              </a:lnSpc>
              <a:tabLst>
                <a:tab pos="214308" algn="l"/>
              </a:tabLst>
            </a:pPr>
            <a:r>
              <a:rPr lang="en-US" sz="2400" b="1" dirty="0" smtClean="0">
                <a:solidFill>
                  <a:srgbClr val="000000"/>
                </a:solidFill>
                <a:latin typeface="Arial" panose="020B0604020202020204" pitchFamily="34" charset="0"/>
                <a:ea typeface="Courier New" panose="02070309020205020404" pitchFamily="49" charset="0"/>
                <a:cs typeface="Arial" panose="020B0604020202020204" pitchFamily="34" charset="0"/>
              </a:rPr>
              <a:t>End Stage</a:t>
            </a:r>
          </a:p>
          <a:p>
            <a:pPr algn="ctr">
              <a:lnSpc>
                <a:spcPct val="105000"/>
              </a:lnSpc>
              <a:tabLst>
                <a:tab pos="214308" algn="l"/>
              </a:tabLst>
            </a:pPr>
            <a:r>
              <a:rPr lang="en-US" sz="1600" dirty="0" smtClean="0">
                <a:solidFill>
                  <a:srgbClr val="000000"/>
                </a:solidFill>
                <a:latin typeface="Arial" panose="020B0604020202020204" pitchFamily="34" charset="0"/>
                <a:ea typeface="Courier New" panose="02070309020205020404" pitchFamily="49" charset="0"/>
                <a:cs typeface="Arial" panose="020B0604020202020204" pitchFamily="34" charset="0"/>
              </a:rPr>
              <a:t>Sim </a:t>
            </a:r>
            <a:r>
              <a:rPr lang="en-US" sz="1600" dirty="0" err="1" smtClean="0">
                <a:solidFill>
                  <a:srgbClr val="000000"/>
                </a:solidFill>
                <a:latin typeface="Arial" panose="020B0604020202020204" pitchFamily="34" charset="0"/>
                <a:ea typeface="Courier New" panose="02070309020205020404" pitchFamily="49" charset="0"/>
                <a:cs typeface="Arial" panose="020B0604020202020204" pitchFamily="34" charset="0"/>
              </a:rPr>
              <a:t>Aberson</a:t>
            </a:r>
            <a:r>
              <a:rPr lang="en-US" sz="1600" dirty="0" smtClean="0">
                <a:solidFill>
                  <a:srgbClr val="000000"/>
                </a:solidFill>
                <a:latin typeface="Arial" panose="020B0604020202020204" pitchFamily="34" charset="0"/>
                <a:ea typeface="Courier New" panose="02070309020205020404" pitchFamily="49" charset="0"/>
                <a:cs typeface="Arial" panose="020B0604020202020204" pitchFamily="34" charset="0"/>
              </a:rPr>
              <a:t> and John Kaplan</a:t>
            </a:r>
          </a:p>
          <a:p>
            <a:pPr algn="ctr">
              <a:lnSpc>
                <a:spcPct val="105000"/>
              </a:lnSpc>
              <a:tabLst>
                <a:tab pos="214308" algn="l"/>
              </a:tabLst>
            </a:pPr>
            <a:r>
              <a:rPr lang="en-US" sz="2400" b="1" dirty="0" smtClean="0">
                <a:solidFill>
                  <a:srgbClr val="FF0000"/>
                </a:solidFill>
                <a:latin typeface="Arial" panose="020B0604020202020204" pitchFamily="34" charset="0"/>
                <a:ea typeface="Courier New" panose="02070309020205020404" pitchFamily="49" charset="0"/>
                <a:cs typeface="Arial" panose="020B0604020202020204" pitchFamily="34" charset="0"/>
              </a:rPr>
              <a:t>Synoptic Flow </a:t>
            </a:r>
          </a:p>
          <a:p>
            <a:pPr algn="ctr">
              <a:lnSpc>
                <a:spcPct val="105000"/>
              </a:lnSpc>
              <a:tabLst>
                <a:tab pos="214308" algn="l"/>
              </a:tabLst>
            </a:pPr>
            <a:r>
              <a:rPr lang="en-US" sz="1600" dirty="0" smtClean="0">
                <a:solidFill>
                  <a:srgbClr val="000000"/>
                </a:solidFill>
                <a:latin typeface="Arial" panose="020B0604020202020204" pitchFamily="34" charset="0"/>
                <a:ea typeface="Courier New" panose="02070309020205020404" pitchFamily="49" charset="0"/>
                <a:cs typeface="Arial" panose="020B0604020202020204" pitchFamily="34" charset="0"/>
              </a:rPr>
              <a:t>Jason </a:t>
            </a:r>
            <a:r>
              <a:rPr lang="en-US" sz="1600" dirty="0" err="1" smtClean="0">
                <a:solidFill>
                  <a:srgbClr val="000000"/>
                </a:solidFill>
                <a:latin typeface="Arial" panose="020B0604020202020204" pitchFamily="34" charset="0"/>
                <a:ea typeface="Courier New" panose="02070309020205020404" pitchFamily="49" charset="0"/>
                <a:cs typeface="Arial" panose="020B0604020202020204" pitchFamily="34" charset="0"/>
              </a:rPr>
              <a:t>Dunion</a:t>
            </a:r>
            <a:r>
              <a:rPr lang="en-US" sz="1600" dirty="0" smtClean="0">
                <a:solidFill>
                  <a:srgbClr val="000000"/>
                </a:solidFill>
                <a:latin typeface="Arial" panose="020B0604020202020204" pitchFamily="34" charset="0"/>
                <a:ea typeface="Courier New" panose="02070309020205020404" pitchFamily="49" charset="0"/>
                <a:cs typeface="Arial" panose="020B0604020202020204" pitchFamily="34" charset="0"/>
              </a:rPr>
              <a:t> and Sim </a:t>
            </a:r>
            <a:r>
              <a:rPr lang="en-US" sz="1600" dirty="0" err="1" smtClean="0">
                <a:solidFill>
                  <a:srgbClr val="000000"/>
                </a:solidFill>
                <a:latin typeface="Arial" panose="020B0604020202020204" pitchFamily="34" charset="0"/>
                <a:ea typeface="Courier New" panose="02070309020205020404" pitchFamily="49" charset="0"/>
                <a:cs typeface="Arial" panose="020B0604020202020204" pitchFamily="34" charset="0"/>
              </a:rPr>
              <a:t>Aberson</a:t>
            </a:r>
            <a:endParaRPr lang="en-US" sz="1600" dirty="0" smtClean="0">
              <a:solidFill>
                <a:srgbClr val="000000"/>
              </a:solidFill>
              <a:latin typeface="Arial" panose="020B0604020202020204" pitchFamily="34" charset="0"/>
              <a:ea typeface="Courier New" panose="02070309020205020404" pitchFamily="49" charset="0"/>
              <a:cs typeface="Arial" panose="020B0604020202020204" pitchFamily="34" charset="0"/>
            </a:endParaRPr>
          </a:p>
          <a:p>
            <a:pPr algn="ctr">
              <a:lnSpc>
                <a:spcPct val="105000"/>
              </a:lnSpc>
              <a:tabLst>
                <a:tab pos="214308" algn="l"/>
              </a:tabLst>
            </a:pPr>
            <a:r>
              <a:rPr lang="en-US" sz="2400" b="1" dirty="0" smtClean="0">
                <a:solidFill>
                  <a:srgbClr val="000000"/>
                </a:solidFill>
                <a:latin typeface="Arial" panose="020B0604020202020204" pitchFamily="34" charset="0"/>
                <a:ea typeface="Courier New" panose="02070309020205020404" pitchFamily="49" charset="0"/>
                <a:cs typeface="Arial" panose="020B0604020202020204" pitchFamily="34" charset="0"/>
              </a:rPr>
              <a:t>Ocean Survey </a:t>
            </a:r>
          </a:p>
          <a:p>
            <a:pPr algn="ctr">
              <a:lnSpc>
                <a:spcPct val="105000"/>
              </a:lnSpc>
              <a:tabLst>
                <a:tab pos="214308" algn="l"/>
              </a:tabLst>
            </a:pPr>
            <a:r>
              <a:rPr lang="en-US" sz="1600" dirty="0" smtClean="0">
                <a:solidFill>
                  <a:srgbClr val="000000"/>
                </a:solidFill>
                <a:latin typeface="Arial" panose="020B0604020202020204" pitchFamily="34" charset="0"/>
                <a:ea typeface="Courier New" panose="02070309020205020404" pitchFamily="49" charset="0"/>
                <a:cs typeface="Arial" panose="020B0604020202020204" pitchFamily="34" charset="0"/>
              </a:rPr>
              <a:t>Jun Zhang and Nick Shay</a:t>
            </a:r>
          </a:p>
          <a:p>
            <a:pPr algn="ctr">
              <a:lnSpc>
                <a:spcPct val="105000"/>
              </a:lnSpc>
              <a:tabLst>
                <a:tab pos="214308" algn="l"/>
              </a:tabLst>
            </a:pPr>
            <a:r>
              <a:rPr lang="en-US" sz="2400" b="1" dirty="0" smtClean="0">
                <a:solidFill>
                  <a:srgbClr val="FF0000"/>
                </a:solidFill>
                <a:latin typeface="Arial" panose="020B0604020202020204" pitchFamily="34" charset="0"/>
                <a:ea typeface="Courier New" panose="02070309020205020404" pitchFamily="49" charset="0"/>
                <a:cs typeface="Arial" panose="020B0604020202020204" pitchFamily="34" charset="0"/>
              </a:rPr>
              <a:t>SFMR</a:t>
            </a:r>
            <a:r>
              <a:rPr lang="en-US" sz="2400" b="1" dirty="0" smtClean="0">
                <a:solidFill>
                  <a:srgbClr val="000000"/>
                </a:solidFill>
                <a:latin typeface="Arial" panose="020B0604020202020204" pitchFamily="34" charset="0"/>
                <a:ea typeface="Courier New" panose="02070309020205020404" pitchFamily="49" charset="0"/>
                <a:cs typeface="Arial" panose="020B0604020202020204" pitchFamily="34" charset="0"/>
              </a:rPr>
              <a:t> </a:t>
            </a:r>
          </a:p>
          <a:p>
            <a:pPr algn="ctr">
              <a:lnSpc>
                <a:spcPct val="105000"/>
              </a:lnSpc>
              <a:tabLst>
                <a:tab pos="214308" algn="l"/>
              </a:tabLst>
            </a:pPr>
            <a:r>
              <a:rPr lang="en-US" sz="1600" dirty="0" smtClean="0">
                <a:solidFill>
                  <a:srgbClr val="000000"/>
                </a:solidFill>
                <a:latin typeface="Arial" panose="020B0604020202020204" pitchFamily="34" charset="0"/>
                <a:ea typeface="Courier New" panose="02070309020205020404" pitchFamily="49" charset="0"/>
                <a:cs typeface="Arial" panose="020B0604020202020204" pitchFamily="34" charset="0"/>
              </a:rPr>
              <a:t>Heather </a:t>
            </a:r>
            <a:r>
              <a:rPr lang="en-US" sz="1600" dirty="0" err="1" smtClean="0">
                <a:solidFill>
                  <a:srgbClr val="000000"/>
                </a:solidFill>
                <a:latin typeface="Arial" panose="020B0604020202020204" pitchFamily="34" charset="0"/>
                <a:ea typeface="Courier New" panose="02070309020205020404" pitchFamily="49" charset="0"/>
                <a:cs typeface="Arial" panose="020B0604020202020204" pitchFamily="34" charset="0"/>
              </a:rPr>
              <a:t>Holbach</a:t>
            </a:r>
            <a:endParaRPr lang="en-US" sz="1600" dirty="0" smtClean="0">
              <a:solidFill>
                <a:srgbClr val="000000"/>
              </a:solidFill>
              <a:latin typeface="Arial" panose="020B0604020202020204" pitchFamily="34" charset="0"/>
              <a:ea typeface="Courier New" panose="02070309020205020404" pitchFamily="49" charset="0"/>
              <a:cs typeface="Arial" panose="020B0604020202020204" pitchFamily="34" charset="0"/>
            </a:endParaRPr>
          </a:p>
          <a:p>
            <a:pPr algn="ctr">
              <a:lnSpc>
                <a:spcPct val="105000"/>
              </a:lnSpc>
              <a:tabLst>
                <a:tab pos="214308" algn="l"/>
              </a:tabLst>
            </a:pPr>
            <a:r>
              <a:rPr lang="en-US" sz="2400" b="1" dirty="0" smtClean="0">
                <a:solidFill>
                  <a:srgbClr val="0000FF"/>
                </a:solidFill>
                <a:latin typeface="Arial" panose="020B0604020202020204" pitchFamily="34" charset="0"/>
                <a:ea typeface="Courier New" panose="02070309020205020404" pitchFamily="49" charset="0"/>
                <a:cs typeface="Arial" panose="020B0604020202020204" pitchFamily="34" charset="0"/>
              </a:rPr>
              <a:t>Tail Doppler Radar (TDR) </a:t>
            </a:r>
          </a:p>
          <a:p>
            <a:pPr algn="ctr">
              <a:lnSpc>
                <a:spcPct val="105000"/>
              </a:lnSpc>
              <a:tabLst>
                <a:tab pos="214308" algn="l"/>
              </a:tabLst>
            </a:pPr>
            <a:r>
              <a:rPr lang="en-US" sz="1600" dirty="0" smtClean="0">
                <a:solidFill>
                  <a:srgbClr val="000000"/>
                </a:solidFill>
                <a:latin typeface="Arial" panose="020B0604020202020204" pitchFamily="34" charset="0"/>
                <a:ea typeface="Courier New" panose="02070309020205020404" pitchFamily="49" charset="0"/>
                <a:cs typeface="Arial" panose="020B0604020202020204" pitchFamily="34" charset="0"/>
              </a:rPr>
              <a:t>Paul </a:t>
            </a:r>
            <a:r>
              <a:rPr lang="en-US" sz="1600" dirty="0" err="1" smtClean="0">
                <a:solidFill>
                  <a:srgbClr val="000000"/>
                </a:solidFill>
                <a:latin typeface="Arial" panose="020B0604020202020204" pitchFamily="34" charset="0"/>
                <a:ea typeface="Courier New" panose="02070309020205020404" pitchFamily="49" charset="0"/>
                <a:cs typeface="Arial" panose="020B0604020202020204" pitchFamily="34" charset="0"/>
              </a:rPr>
              <a:t>Reasor</a:t>
            </a:r>
            <a:r>
              <a:rPr lang="en-US" sz="1600" dirty="0" smtClean="0">
                <a:solidFill>
                  <a:srgbClr val="000000"/>
                </a:solidFill>
                <a:latin typeface="Arial" panose="020B0604020202020204" pitchFamily="34" charset="0"/>
                <a:ea typeface="Courier New" panose="02070309020205020404" pitchFamily="49" charset="0"/>
                <a:cs typeface="Arial" panose="020B0604020202020204" pitchFamily="34" charset="0"/>
              </a:rPr>
              <a:t> and John </a:t>
            </a:r>
            <a:r>
              <a:rPr lang="en-US" sz="1600" dirty="0" err="1" smtClean="0">
                <a:solidFill>
                  <a:srgbClr val="000000"/>
                </a:solidFill>
                <a:latin typeface="Arial" panose="020B0604020202020204" pitchFamily="34" charset="0"/>
                <a:ea typeface="Courier New" panose="02070309020205020404" pitchFamily="49" charset="0"/>
                <a:cs typeface="Arial" panose="020B0604020202020204" pitchFamily="34" charset="0"/>
              </a:rPr>
              <a:t>Gamache</a:t>
            </a:r>
            <a:endParaRPr lang="en-US" sz="1600" dirty="0" smtClean="0">
              <a:solidFill>
                <a:srgbClr val="000000"/>
              </a:solidFill>
              <a:latin typeface="Arial" panose="020B0604020202020204" pitchFamily="34" charset="0"/>
              <a:ea typeface="Courier New" panose="02070309020205020404" pitchFamily="49" charset="0"/>
              <a:cs typeface="Arial" panose="020B0604020202020204" pitchFamily="34" charset="0"/>
            </a:endParaRPr>
          </a:p>
          <a:p>
            <a:pPr algn="ctr">
              <a:lnSpc>
                <a:spcPct val="105000"/>
              </a:lnSpc>
              <a:tabLst>
                <a:tab pos="214308" algn="l"/>
              </a:tabLst>
            </a:pPr>
            <a:endParaRPr lang="en-US" sz="2000" dirty="0">
              <a:solidFill>
                <a:srgbClr val="000000"/>
              </a:solidFill>
              <a:latin typeface="Arial" panose="020B0604020202020204" pitchFamily="34" charset="0"/>
              <a:ea typeface="Courier New" panose="02070309020205020404" pitchFamily="49" charset="0"/>
              <a:cs typeface="Arial" panose="020B0604020202020204" pitchFamily="34" charset="0"/>
            </a:endParaRPr>
          </a:p>
        </p:txBody>
      </p:sp>
      <p:sp>
        <p:nvSpPr>
          <p:cNvPr id="12" name="TextBox 11"/>
          <p:cNvSpPr txBox="1"/>
          <p:nvPr/>
        </p:nvSpPr>
        <p:spPr>
          <a:xfrm>
            <a:off x="6318582" y="6534836"/>
            <a:ext cx="4349416" cy="323165"/>
          </a:xfrm>
          <a:prstGeom prst="rect">
            <a:avLst/>
          </a:prstGeom>
          <a:noFill/>
        </p:spPr>
        <p:txBody>
          <a:bodyPr wrap="square" rtlCol="0">
            <a:spAutoFit/>
          </a:bodyPr>
          <a:lstStyle/>
          <a:p>
            <a:pPr algn="r"/>
            <a:r>
              <a:rPr lang="en-US" sz="1500" dirty="0" smtClean="0">
                <a:latin typeface="Arial" panose="020B0604020202020204" pitchFamily="34" charset="0"/>
                <a:cs typeface="Arial" panose="020B0604020202020204" pitchFamily="34" charset="0"/>
              </a:rPr>
              <a:t>AOC HFP Briefing, June 21, </a:t>
            </a:r>
            <a:r>
              <a:rPr lang="en-US" sz="1500" dirty="0">
                <a:latin typeface="Arial" panose="020B0604020202020204" pitchFamily="34" charset="0"/>
                <a:cs typeface="Arial" panose="020B0604020202020204" pitchFamily="34" charset="0"/>
              </a:rPr>
              <a:t>2018</a:t>
            </a:r>
          </a:p>
        </p:txBody>
      </p:sp>
      <p:cxnSp>
        <p:nvCxnSpPr>
          <p:cNvPr id="8" name="Straight Arrow Connector 7"/>
          <p:cNvCxnSpPr/>
          <p:nvPr/>
        </p:nvCxnSpPr>
        <p:spPr>
          <a:xfrm flipV="1">
            <a:off x="2827031" y="1862667"/>
            <a:ext cx="1643369" cy="1950375"/>
          </a:xfrm>
          <a:prstGeom prst="straightConnector1">
            <a:avLst/>
          </a:prstGeom>
          <a:ln w="25400">
            <a:solidFill>
              <a:schemeClr val="tx1"/>
            </a:solidFill>
            <a:tailEnd type="stealth"/>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V="1">
            <a:off x="2827032" y="2540000"/>
            <a:ext cx="1677235" cy="1273041"/>
          </a:xfrm>
          <a:prstGeom prst="straightConnector1">
            <a:avLst/>
          </a:prstGeom>
          <a:ln w="25400">
            <a:solidFill>
              <a:schemeClr val="tx1"/>
            </a:solidFill>
            <a:tailEnd type="stealth"/>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2839363" y="3796109"/>
            <a:ext cx="1614104" cy="504958"/>
          </a:xfrm>
          <a:prstGeom prst="straightConnector1">
            <a:avLst/>
          </a:prstGeom>
          <a:ln w="25400">
            <a:solidFill>
              <a:schemeClr val="tx1"/>
            </a:solidFill>
            <a:tailEnd type="stealth"/>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a:off x="2844800" y="3816347"/>
            <a:ext cx="2116667" cy="1771653"/>
          </a:xfrm>
          <a:prstGeom prst="straightConnector1">
            <a:avLst/>
          </a:prstGeom>
          <a:ln w="25400">
            <a:solidFill>
              <a:schemeClr val="tx1"/>
            </a:solidFill>
            <a:tailEnd type="stealth"/>
          </a:ln>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8923868" y="3958167"/>
            <a:ext cx="2624666" cy="646331"/>
          </a:xfrm>
          <a:prstGeom prst="rect">
            <a:avLst/>
          </a:prstGeom>
          <a:noFill/>
        </p:spPr>
        <p:txBody>
          <a:bodyPr wrap="square" rtlCol="0">
            <a:spAutoFit/>
          </a:bodyPr>
          <a:lstStyle/>
          <a:p>
            <a:r>
              <a:rPr lang="en-US" dirty="0" smtClean="0">
                <a:latin typeface="Arial"/>
                <a:cs typeface="Arial"/>
              </a:rPr>
              <a:t>Fits within the stage-based experiments</a:t>
            </a:r>
            <a:endParaRPr lang="en-US" dirty="0">
              <a:latin typeface="Arial"/>
              <a:cs typeface="Arial"/>
            </a:endParaRPr>
          </a:p>
        </p:txBody>
      </p:sp>
      <p:cxnSp>
        <p:nvCxnSpPr>
          <p:cNvPr id="33" name="Straight Arrow Connector 32"/>
          <p:cNvCxnSpPr/>
          <p:nvPr/>
        </p:nvCxnSpPr>
        <p:spPr>
          <a:xfrm>
            <a:off x="7766962" y="4304111"/>
            <a:ext cx="1004505" cy="0"/>
          </a:xfrm>
          <a:prstGeom prst="straightConnector1">
            <a:avLst/>
          </a:prstGeom>
          <a:ln w="25400">
            <a:solidFill>
              <a:schemeClr val="tx1"/>
            </a:solidFill>
            <a:tailEnd type="stealth"/>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8619067" y="1591733"/>
            <a:ext cx="2980266" cy="1200328"/>
          </a:xfrm>
          <a:prstGeom prst="rect">
            <a:avLst/>
          </a:prstGeom>
          <a:solidFill>
            <a:schemeClr val="bg1">
              <a:lumMod val="85000"/>
            </a:schemeClr>
          </a:solidFill>
          <a:ln w="19050">
            <a:solidFill>
              <a:srgbClr val="FFFF00"/>
            </a:solidFill>
          </a:ln>
        </p:spPr>
        <p:txBody>
          <a:bodyPr wrap="square" rtlCol="0">
            <a:spAutoFit/>
          </a:bodyPr>
          <a:lstStyle/>
          <a:p>
            <a:pPr algn="ctr"/>
            <a:r>
              <a:rPr lang="en-US" sz="2400" b="1" dirty="0" smtClean="0">
                <a:latin typeface="Arial"/>
                <a:cs typeface="Arial"/>
              </a:rPr>
              <a:t>Re-organization of the HFPP for this season</a:t>
            </a:r>
            <a:endParaRPr lang="en-US" sz="2400" b="1" dirty="0">
              <a:latin typeface="Arial"/>
              <a:cs typeface="Arial"/>
            </a:endParaRPr>
          </a:p>
        </p:txBody>
      </p:sp>
      <p:sp>
        <p:nvSpPr>
          <p:cNvPr id="41" name="Rectangle 40"/>
          <p:cNvSpPr/>
          <p:nvPr/>
        </p:nvSpPr>
        <p:spPr>
          <a:xfrm>
            <a:off x="118533" y="3373968"/>
            <a:ext cx="2709334" cy="914400"/>
          </a:xfrm>
          <a:prstGeom prst="rect">
            <a:avLst/>
          </a:prstGeom>
          <a:solidFill>
            <a:schemeClr val="bg1">
              <a:lumMod val="85000"/>
            </a:scheme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TextBox 41"/>
          <p:cNvSpPr txBox="1"/>
          <p:nvPr/>
        </p:nvSpPr>
        <p:spPr>
          <a:xfrm>
            <a:off x="-101598" y="3369763"/>
            <a:ext cx="3132003" cy="830997"/>
          </a:xfrm>
          <a:prstGeom prst="rect">
            <a:avLst/>
          </a:prstGeom>
          <a:noFill/>
        </p:spPr>
        <p:txBody>
          <a:bodyPr wrap="square" rtlCol="0">
            <a:spAutoFit/>
          </a:bodyPr>
          <a:lstStyle/>
          <a:p>
            <a:pPr algn="ctr"/>
            <a:r>
              <a:rPr lang="en-US" sz="2400" b="1" dirty="0" smtClean="0">
                <a:latin typeface="Arial"/>
                <a:cs typeface="Arial"/>
              </a:rPr>
              <a:t>This season’s priorities</a:t>
            </a:r>
            <a:endParaRPr lang="en-US" sz="2400" b="1" dirty="0">
              <a:latin typeface="Arial"/>
              <a:cs typeface="Arial"/>
            </a:endParaRPr>
          </a:p>
        </p:txBody>
      </p:sp>
    </p:spTree>
    <p:extLst>
      <p:ext uri="{BB962C8B-B14F-4D97-AF65-F5344CB8AC3E}">
        <p14:creationId xmlns:p14="http://schemas.microsoft.com/office/powerpoint/2010/main" val="49702229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3C03C4A-EF20-3B4A-92F4-BC4AA8B29E79}"/>
              </a:ext>
            </a:extLst>
          </p:cNvPr>
          <p:cNvSpPr>
            <a:spLocks noGrp="1"/>
          </p:cNvSpPr>
          <p:nvPr>
            <p:ph type="title"/>
          </p:nvPr>
        </p:nvSpPr>
        <p:spPr>
          <a:xfrm>
            <a:off x="838198" y="1345681"/>
            <a:ext cx="10515600" cy="548640"/>
          </a:xfrm>
        </p:spPr>
        <p:txBody>
          <a:bodyPr>
            <a:normAutofit/>
          </a:bodyPr>
          <a:lstStyle/>
          <a:p>
            <a:pPr algn="ctr"/>
            <a:r>
              <a:rPr lang="en-US" sz="3200" u="sng" dirty="0">
                <a:latin typeface="Calibri" panose="020F0502020204030204" pitchFamily="34" charset="0"/>
              </a:rPr>
              <a:t>Science Objectives and </a:t>
            </a:r>
            <a:r>
              <a:rPr lang="en-US" sz="3200" u="sng" dirty="0" smtClean="0">
                <a:latin typeface="Calibri" panose="020F0502020204030204" pitchFamily="34" charset="0"/>
              </a:rPr>
              <a:t>Goals</a:t>
            </a:r>
            <a:endParaRPr lang="en-US" sz="3200" u="sng" dirty="0">
              <a:latin typeface="Calibri" panose="020F0502020204030204" pitchFamily="34" charset="0"/>
            </a:endParaRPr>
          </a:p>
        </p:txBody>
      </p:sp>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838199" y="1891356"/>
            <a:ext cx="10793820" cy="1280160"/>
          </a:xfrm>
        </p:spPr>
        <p:txBody>
          <a:bodyPr>
            <a:normAutofit/>
          </a:bodyPr>
          <a:lstStyle/>
          <a:p>
            <a:pPr marL="514350" indent="-514350">
              <a:lnSpc>
                <a:spcPct val="100000"/>
              </a:lnSpc>
              <a:spcBef>
                <a:spcPts val="0"/>
              </a:spcBef>
              <a:buFont typeface="+mj-lt"/>
              <a:buAutoNum type="arabicPeriod"/>
            </a:pPr>
            <a:r>
              <a:rPr lang="en-US" sz="2400" i="1" dirty="0" smtClean="0">
                <a:solidFill>
                  <a:srgbClr val="0070C0"/>
                </a:solidFill>
                <a:latin typeface="Calibri" panose="020F0502020204030204" pitchFamily="34" charset="0"/>
              </a:rPr>
              <a:t>Tail Doppler Radar, TDR</a:t>
            </a:r>
            <a:r>
              <a:rPr lang="en-US" sz="2400" dirty="0" smtClean="0">
                <a:latin typeface="Calibri" panose="020F0502020204030204" pitchFamily="34" charset="0"/>
              </a:rPr>
              <a:t>: </a:t>
            </a:r>
            <a:r>
              <a:rPr lang="en-US" sz="2600" dirty="0">
                <a:solidFill>
                  <a:schemeClr val="accent2"/>
                </a:solidFill>
              </a:rPr>
              <a:t>Gather airborne Tail Doppler Radar wind measurements</a:t>
            </a:r>
            <a:r>
              <a:rPr lang="en-US" sz="2600" dirty="0"/>
              <a:t> that permit an accurate initialization of HWRF, and also provide three-dimensional wind analyses for forecasters [</a:t>
            </a:r>
            <a:r>
              <a:rPr lang="en-US" sz="2600" i="1" dirty="0"/>
              <a:t>IFEX Goals 1, 3</a:t>
            </a:r>
            <a:r>
              <a:rPr lang="en-US" sz="2600" dirty="0"/>
              <a:t>] </a:t>
            </a:r>
            <a:endParaRPr lang="en-US" sz="2600" dirty="0">
              <a:latin typeface="Calibri" panose="020F0502020204030204" pitchFamily="34" charset="0"/>
            </a:endParaRPr>
          </a:p>
        </p:txBody>
      </p:sp>
      <p:sp>
        <p:nvSpPr>
          <p:cNvPr id="4" name="Rectangle 3"/>
          <p:cNvSpPr/>
          <p:nvPr/>
        </p:nvSpPr>
        <p:spPr>
          <a:xfrm>
            <a:off x="838198" y="3530861"/>
            <a:ext cx="10487248" cy="646331"/>
          </a:xfrm>
          <a:prstGeom prst="rect">
            <a:avLst/>
          </a:prstGeom>
        </p:spPr>
        <p:txBody>
          <a:bodyPr wrap="square">
            <a:spAutoFit/>
          </a:bodyPr>
          <a:lstStyle/>
          <a:p>
            <a:pPr marL="285750" indent="-285750">
              <a:buFont typeface="Courier New" panose="02070309020205020404" pitchFamily="49" charset="0"/>
              <a:buChar char="o"/>
            </a:pPr>
            <a:r>
              <a:rPr lang="en-US" dirty="0" smtClean="0">
                <a:ea typeface="Times New Roman" panose="02020603050405020304" pitchFamily="18" charset="0"/>
                <a:cs typeface="Arial" panose="020B0604020202020204" pitchFamily="34" charset="0"/>
              </a:rPr>
              <a:t>[EMC] </a:t>
            </a:r>
            <a:r>
              <a:rPr lang="en-US" b="1" dirty="0" smtClean="0">
                <a:solidFill>
                  <a:schemeClr val="accent4">
                    <a:lumMod val="50000"/>
                  </a:schemeClr>
                </a:solidFill>
                <a:ea typeface="Times New Roman" panose="02020603050405020304" pitchFamily="18" charset="0"/>
                <a:cs typeface="Arial" panose="020B0604020202020204" pitchFamily="34" charset="0"/>
              </a:rPr>
              <a:t>Obtain </a:t>
            </a:r>
            <a:r>
              <a:rPr lang="en-US" b="1" dirty="0">
                <a:solidFill>
                  <a:schemeClr val="accent4">
                    <a:lumMod val="50000"/>
                  </a:schemeClr>
                </a:solidFill>
                <a:ea typeface="Times New Roman" panose="02020603050405020304" pitchFamily="18" charset="0"/>
                <a:cs typeface="Arial" panose="020B0604020202020204" pitchFamily="34" charset="0"/>
              </a:rPr>
              <a:t>the </a:t>
            </a:r>
            <a:r>
              <a:rPr lang="en-US" b="1" dirty="0" smtClean="0">
                <a:solidFill>
                  <a:schemeClr val="accent4">
                    <a:lumMod val="50000"/>
                  </a:schemeClr>
                </a:solidFill>
                <a:ea typeface="Times New Roman" panose="02020603050405020304" pitchFamily="18" charset="0"/>
                <a:cs typeface="Arial" panose="020B0604020202020204" pitchFamily="34" charset="0"/>
              </a:rPr>
              <a:t>3-D wind </a:t>
            </a:r>
            <a:r>
              <a:rPr lang="en-US" b="1" dirty="0">
                <a:solidFill>
                  <a:schemeClr val="accent4">
                    <a:lumMod val="50000"/>
                  </a:schemeClr>
                </a:solidFill>
                <a:ea typeface="Times New Roman" panose="02020603050405020304" pitchFamily="18" charset="0"/>
                <a:cs typeface="Arial" panose="020B0604020202020204" pitchFamily="34" charset="0"/>
              </a:rPr>
              <a:t>field </a:t>
            </a:r>
            <a:r>
              <a:rPr lang="en-US" b="1" dirty="0" smtClean="0">
                <a:solidFill>
                  <a:schemeClr val="accent4">
                    <a:lumMod val="50000"/>
                  </a:schemeClr>
                </a:solidFill>
                <a:ea typeface="Times New Roman" panose="02020603050405020304" pitchFamily="18" charset="0"/>
                <a:cs typeface="Arial" panose="020B0604020202020204" pitchFamily="34" charset="0"/>
              </a:rPr>
              <a:t>from </a:t>
            </a:r>
            <a:r>
              <a:rPr lang="en-US" b="1" dirty="0">
                <a:solidFill>
                  <a:schemeClr val="accent4">
                    <a:lumMod val="50000"/>
                  </a:schemeClr>
                </a:solidFill>
                <a:ea typeface="Times New Roman" panose="02020603050405020304" pitchFamily="18" charset="0"/>
                <a:cs typeface="Arial" panose="020B0604020202020204" pitchFamily="34" charset="0"/>
              </a:rPr>
              <a:t>airborne Doppler data</a:t>
            </a:r>
            <a:r>
              <a:rPr lang="en-US" dirty="0">
                <a:solidFill>
                  <a:schemeClr val="accent4">
                    <a:lumMod val="50000"/>
                  </a:schemeClr>
                </a:solidFill>
                <a:ea typeface="Times New Roman" panose="02020603050405020304" pitchFamily="18" charset="0"/>
                <a:cs typeface="Arial" panose="020B0604020202020204" pitchFamily="34" charset="0"/>
              </a:rPr>
              <a:t> </a:t>
            </a:r>
            <a:r>
              <a:rPr lang="en-US" dirty="0">
                <a:ea typeface="Times New Roman" panose="02020603050405020304" pitchFamily="18" charset="0"/>
                <a:cs typeface="Arial" panose="020B0604020202020204" pitchFamily="34" charset="0"/>
              </a:rPr>
              <a:t>every 6 h to provide an initialization of HWRF through assimilation every 6 h</a:t>
            </a:r>
            <a:endParaRPr lang="en-US" dirty="0">
              <a:cs typeface="Arial" panose="020B0604020202020204" pitchFamily="34" charset="0"/>
            </a:endParaRPr>
          </a:p>
        </p:txBody>
      </p:sp>
      <p:sp>
        <p:nvSpPr>
          <p:cNvPr id="18" name="Rectangle 17"/>
          <p:cNvSpPr/>
          <p:nvPr/>
        </p:nvSpPr>
        <p:spPr>
          <a:xfrm>
            <a:off x="838197" y="4230656"/>
            <a:ext cx="10327757" cy="369332"/>
          </a:xfrm>
          <a:prstGeom prst="rect">
            <a:avLst/>
          </a:prstGeom>
        </p:spPr>
        <p:txBody>
          <a:bodyPr wrap="square">
            <a:spAutoFit/>
          </a:bodyPr>
          <a:lstStyle/>
          <a:p>
            <a:pPr marL="285750" indent="-285750">
              <a:buFont typeface="Courier New" panose="02070309020205020404" pitchFamily="49" charset="0"/>
              <a:buChar char="o"/>
            </a:pPr>
            <a:r>
              <a:rPr lang="en-US" dirty="0" smtClean="0"/>
              <a:t>Dropsondes should be deployed during radial penetrations </a:t>
            </a:r>
            <a:endParaRPr lang="en-US" dirty="0"/>
          </a:p>
        </p:txBody>
      </p:sp>
      <p:sp>
        <p:nvSpPr>
          <p:cNvPr id="19" name="Rectangle 18"/>
          <p:cNvSpPr/>
          <p:nvPr/>
        </p:nvSpPr>
        <p:spPr>
          <a:xfrm>
            <a:off x="838197" y="4772594"/>
            <a:ext cx="10327757" cy="369332"/>
          </a:xfrm>
          <a:prstGeom prst="rect">
            <a:avLst/>
          </a:prstGeom>
        </p:spPr>
        <p:txBody>
          <a:bodyPr wrap="square">
            <a:spAutoFit/>
          </a:bodyPr>
          <a:lstStyle/>
          <a:p>
            <a:pPr marL="285750" indent="-285750">
              <a:buFont typeface="Courier New" panose="02070309020205020404" pitchFamily="49" charset="0"/>
              <a:buChar char="o"/>
            </a:pPr>
            <a:r>
              <a:rPr lang="en-US" b="1" dirty="0" smtClean="0">
                <a:solidFill>
                  <a:srgbClr val="7F6000"/>
                </a:solidFill>
              </a:rPr>
              <a:t>Transmit G-IV data in real-time possible this season (INE correction)</a:t>
            </a:r>
            <a:endParaRPr lang="en-US" b="1" dirty="0">
              <a:solidFill>
                <a:srgbClr val="7F6000"/>
              </a:solidFill>
            </a:endParaRPr>
          </a:p>
        </p:txBody>
      </p:sp>
      <p:sp>
        <p:nvSpPr>
          <p:cNvPr id="20" name="Rectangle 19"/>
          <p:cNvSpPr/>
          <p:nvPr/>
        </p:nvSpPr>
        <p:spPr>
          <a:xfrm>
            <a:off x="838196" y="5252887"/>
            <a:ext cx="10327757" cy="369332"/>
          </a:xfrm>
          <a:prstGeom prst="rect">
            <a:avLst/>
          </a:prstGeom>
        </p:spPr>
        <p:txBody>
          <a:bodyPr wrap="square">
            <a:spAutoFit/>
          </a:bodyPr>
          <a:lstStyle/>
          <a:p>
            <a:pPr marL="285750" indent="-285750">
              <a:buFont typeface="Courier New" panose="02070309020205020404" pitchFamily="49" charset="0"/>
              <a:buChar char="o"/>
            </a:pPr>
            <a:r>
              <a:rPr lang="en-US" b="1" dirty="0" smtClean="0">
                <a:solidFill>
                  <a:srgbClr val="7F6000"/>
                </a:solidFill>
              </a:rPr>
              <a:t>Production of real-time wind and reflectivity analyses</a:t>
            </a:r>
            <a:endParaRPr lang="en-US" b="1" dirty="0">
              <a:solidFill>
                <a:srgbClr val="7F6000"/>
              </a:solidFill>
            </a:endParaRPr>
          </a:p>
        </p:txBody>
      </p:sp>
      <p:sp>
        <p:nvSpPr>
          <p:cNvPr id="16" name="TextBox 15"/>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21" name="Picture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23" name="TextBox 22"/>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TDR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24" name="Straight Connector 23"/>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2038673"/>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B1825F23-BE7A-5F41-BA85-F39FD4EB14E8}"/>
              </a:ext>
            </a:extLst>
          </p:cNvPr>
          <p:cNvPicPr>
            <a:picLocks noChangeAspect="1"/>
          </p:cNvPicPr>
          <p:nvPr/>
        </p:nvPicPr>
        <p:blipFill>
          <a:blip r:embed="rId2"/>
          <a:stretch>
            <a:fillRect/>
          </a:stretch>
        </p:blipFill>
        <p:spPr>
          <a:xfrm>
            <a:off x="353784" y="1366653"/>
            <a:ext cx="11163846" cy="5300480"/>
          </a:xfrm>
          <a:prstGeom prst="rect">
            <a:avLst/>
          </a:prstGeom>
        </p:spPr>
      </p:pic>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7" name="TextBox 6"/>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TDR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8" name="Straight Connector 7"/>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6871320"/>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7" name="TextBox 6"/>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TDR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8" name="Straight Connector 7"/>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pic>
        <p:nvPicPr>
          <p:cNvPr id="2" name="Picture 1" descr="reconradar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1300" y="1357592"/>
            <a:ext cx="9162710" cy="5398808"/>
          </a:xfrm>
          <a:prstGeom prst="rect">
            <a:avLst/>
          </a:prstGeom>
        </p:spPr>
      </p:pic>
      <p:sp>
        <p:nvSpPr>
          <p:cNvPr id="9" name="TextBox 8"/>
          <p:cNvSpPr txBox="1"/>
          <p:nvPr/>
        </p:nvSpPr>
        <p:spPr>
          <a:xfrm>
            <a:off x="7404100" y="2019300"/>
            <a:ext cx="3098800" cy="1200328"/>
          </a:xfrm>
          <a:prstGeom prst="rect">
            <a:avLst/>
          </a:prstGeom>
          <a:noFill/>
        </p:spPr>
        <p:txBody>
          <a:bodyPr wrap="square" rtlCol="0">
            <a:spAutoFit/>
          </a:bodyPr>
          <a:lstStyle/>
          <a:p>
            <a:pPr algn="ctr"/>
            <a:r>
              <a:rPr lang="en-US" sz="2400" dirty="0" smtClean="0">
                <a:solidFill>
                  <a:schemeClr val="bg1"/>
                </a:solidFill>
              </a:rPr>
              <a:t>TDR and dropsondes in AWIPS II beginning this season</a:t>
            </a:r>
            <a:r>
              <a:rPr lang="en-US" sz="2400" dirty="0">
                <a:solidFill>
                  <a:schemeClr val="bg1"/>
                </a:solidFill>
              </a:rPr>
              <a:t> </a:t>
            </a:r>
            <a:r>
              <a:rPr lang="en-US" sz="2400" dirty="0" smtClean="0">
                <a:solidFill>
                  <a:schemeClr val="bg1"/>
                </a:solidFill>
              </a:rPr>
              <a:t>at NHC</a:t>
            </a:r>
            <a:endParaRPr lang="en-US" sz="2400" dirty="0">
              <a:solidFill>
                <a:schemeClr val="bg1"/>
              </a:solidFill>
            </a:endParaRPr>
          </a:p>
        </p:txBody>
      </p:sp>
    </p:spTree>
    <p:extLst>
      <p:ext uri="{BB962C8B-B14F-4D97-AF65-F5344CB8AC3E}">
        <p14:creationId xmlns:p14="http://schemas.microsoft.com/office/powerpoint/2010/main" val="1105232758"/>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 xmlns:a16="http://schemas.microsoft.com/office/drawing/2014/main" id="{F6EBF105-243E-B646-B6C6-DC7E67FBBC96}"/>
              </a:ext>
            </a:extLst>
          </p:cNvPr>
          <p:cNvSpPr txBox="1"/>
          <p:nvPr/>
        </p:nvSpPr>
        <p:spPr>
          <a:xfrm>
            <a:off x="6177778" y="2152686"/>
            <a:ext cx="5277621" cy="1631216"/>
          </a:xfrm>
          <a:prstGeom prst="rect">
            <a:avLst/>
          </a:prstGeom>
          <a:noFill/>
        </p:spPr>
        <p:txBody>
          <a:bodyPr wrap="square" rtlCol="0">
            <a:spAutoFit/>
          </a:bodyPr>
          <a:lstStyle/>
          <a:p>
            <a:pPr marL="342900" indent="-342900">
              <a:buFont typeface="Courier New"/>
              <a:buChar char="o"/>
            </a:pPr>
            <a:r>
              <a:rPr lang="en-US" sz="2000" b="1" dirty="0" smtClean="0"/>
              <a:t>First time operating CRL in hurricane environment</a:t>
            </a:r>
            <a:endParaRPr lang="en-US" sz="2000" b="1" dirty="0"/>
          </a:p>
          <a:p>
            <a:pPr marL="342900" indent="-342900">
              <a:buFont typeface="Courier New"/>
              <a:buChar char="o"/>
            </a:pPr>
            <a:r>
              <a:rPr lang="en-US" sz="2000" b="1" dirty="0"/>
              <a:t>Main known issues: window coated with an oil film during the operation; AOC is working out a </a:t>
            </a:r>
            <a:r>
              <a:rPr lang="en-US" sz="2000" b="1" dirty="0" smtClean="0"/>
              <a:t>solution?</a:t>
            </a:r>
            <a:endParaRPr lang="en-US" sz="2000" b="1" dirty="0"/>
          </a:p>
        </p:txBody>
      </p:sp>
      <p:sp>
        <p:nvSpPr>
          <p:cNvPr id="14" name="TextBox 1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7" name="TextBox 16"/>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Instrumentation</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8" name="Straight Connector 17"/>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327900" y="1536700"/>
            <a:ext cx="3048000" cy="523220"/>
          </a:xfrm>
          <a:prstGeom prst="rect">
            <a:avLst/>
          </a:prstGeom>
          <a:noFill/>
        </p:spPr>
        <p:txBody>
          <a:bodyPr wrap="square" rtlCol="0">
            <a:spAutoFit/>
          </a:bodyPr>
          <a:lstStyle/>
          <a:p>
            <a:pPr algn="ctr"/>
            <a:r>
              <a:rPr lang="en-US" sz="2800" b="1" u="sng" dirty="0" smtClean="0">
                <a:solidFill>
                  <a:srgbClr val="FF0000"/>
                </a:solidFill>
              </a:rPr>
              <a:t>CRL</a:t>
            </a:r>
            <a:endParaRPr lang="en-US" sz="2800" b="1" u="sng" dirty="0">
              <a:solidFill>
                <a:srgbClr val="FF0000"/>
              </a:solidFill>
            </a:endParaRPr>
          </a:p>
        </p:txBody>
      </p:sp>
      <p:sp>
        <p:nvSpPr>
          <p:cNvPr id="19" name="TextBox 18"/>
          <p:cNvSpPr txBox="1"/>
          <p:nvPr/>
        </p:nvSpPr>
        <p:spPr>
          <a:xfrm>
            <a:off x="1524000" y="1587500"/>
            <a:ext cx="3048000" cy="523220"/>
          </a:xfrm>
          <a:prstGeom prst="rect">
            <a:avLst/>
          </a:prstGeom>
          <a:noFill/>
        </p:spPr>
        <p:txBody>
          <a:bodyPr wrap="square" rtlCol="0">
            <a:spAutoFit/>
          </a:bodyPr>
          <a:lstStyle/>
          <a:p>
            <a:pPr algn="ctr"/>
            <a:r>
              <a:rPr lang="en-US" sz="2800" b="1" u="sng" dirty="0" smtClean="0">
                <a:solidFill>
                  <a:srgbClr val="FF0000"/>
                </a:solidFill>
              </a:rPr>
              <a:t>DWL</a:t>
            </a:r>
            <a:endParaRPr lang="en-US" sz="2800" b="1" u="sng" dirty="0">
              <a:solidFill>
                <a:srgbClr val="FF0000"/>
              </a:solidFill>
            </a:endParaRPr>
          </a:p>
        </p:txBody>
      </p:sp>
      <p:sp>
        <p:nvSpPr>
          <p:cNvPr id="13" name="TextBox 12"/>
          <p:cNvSpPr txBox="1"/>
          <p:nvPr/>
        </p:nvSpPr>
        <p:spPr>
          <a:xfrm>
            <a:off x="1524000" y="2159000"/>
            <a:ext cx="3848100" cy="1015663"/>
          </a:xfrm>
          <a:prstGeom prst="rect">
            <a:avLst/>
          </a:prstGeom>
          <a:noFill/>
        </p:spPr>
        <p:txBody>
          <a:bodyPr wrap="square" rtlCol="0">
            <a:spAutoFit/>
          </a:bodyPr>
          <a:lstStyle/>
          <a:p>
            <a:pPr marL="285750" indent="-285750">
              <a:buFont typeface="Courier New"/>
              <a:buChar char="o"/>
            </a:pPr>
            <a:r>
              <a:rPr lang="en-US" sz="2000" b="1" dirty="0" smtClean="0"/>
              <a:t>First half of the season</a:t>
            </a:r>
          </a:p>
          <a:p>
            <a:pPr marL="285750" indent="-285750">
              <a:buFont typeface="Courier New"/>
              <a:buChar char="o"/>
            </a:pPr>
            <a:r>
              <a:rPr lang="en-US" sz="2000" b="1" dirty="0" smtClean="0"/>
              <a:t>Assessment beginning Aug. 15 for IWRAP/WSRA swap</a:t>
            </a:r>
            <a:endParaRPr lang="en-US" sz="2000" b="1" dirty="0"/>
          </a:p>
        </p:txBody>
      </p:sp>
      <p:sp>
        <p:nvSpPr>
          <p:cNvPr id="20" name="TextBox 19"/>
          <p:cNvSpPr txBox="1"/>
          <p:nvPr/>
        </p:nvSpPr>
        <p:spPr>
          <a:xfrm>
            <a:off x="1625600" y="4102100"/>
            <a:ext cx="3048000" cy="523220"/>
          </a:xfrm>
          <a:prstGeom prst="rect">
            <a:avLst/>
          </a:prstGeom>
          <a:noFill/>
        </p:spPr>
        <p:txBody>
          <a:bodyPr wrap="square" rtlCol="0">
            <a:spAutoFit/>
          </a:bodyPr>
          <a:lstStyle/>
          <a:p>
            <a:pPr algn="ctr"/>
            <a:r>
              <a:rPr lang="en-US" sz="2800" b="1" u="sng" dirty="0" smtClean="0">
                <a:solidFill>
                  <a:srgbClr val="FF0000"/>
                </a:solidFill>
              </a:rPr>
              <a:t>2</a:t>
            </a:r>
            <a:r>
              <a:rPr lang="en-US" sz="2800" b="1" u="sng" baseline="30000" dirty="0" smtClean="0">
                <a:solidFill>
                  <a:srgbClr val="FF0000"/>
                </a:solidFill>
              </a:rPr>
              <a:t>nd</a:t>
            </a:r>
            <a:r>
              <a:rPr lang="en-US" sz="2800" b="1" u="sng" dirty="0" smtClean="0">
                <a:solidFill>
                  <a:srgbClr val="FF0000"/>
                </a:solidFill>
              </a:rPr>
              <a:t> SFMR</a:t>
            </a:r>
            <a:endParaRPr lang="en-US" sz="2800" b="1" u="sng" dirty="0">
              <a:solidFill>
                <a:srgbClr val="FF0000"/>
              </a:solidFill>
            </a:endParaRPr>
          </a:p>
        </p:txBody>
      </p:sp>
      <p:sp>
        <p:nvSpPr>
          <p:cNvPr id="21" name="TextBox 20"/>
          <p:cNvSpPr txBox="1"/>
          <p:nvPr/>
        </p:nvSpPr>
        <p:spPr>
          <a:xfrm>
            <a:off x="1524000" y="4699000"/>
            <a:ext cx="4508500" cy="1938992"/>
          </a:xfrm>
          <a:prstGeom prst="rect">
            <a:avLst/>
          </a:prstGeom>
          <a:noFill/>
        </p:spPr>
        <p:txBody>
          <a:bodyPr wrap="square" rtlCol="0">
            <a:spAutoFit/>
          </a:bodyPr>
          <a:lstStyle/>
          <a:p>
            <a:pPr marL="285750" indent="-285750">
              <a:buFont typeface="Courier New"/>
              <a:buChar char="o"/>
            </a:pPr>
            <a:r>
              <a:rPr lang="en-US" sz="2000" b="1" dirty="0" smtClean="0"/>
              <a:t>Both H and V pol</a:t>
            </a:r>
          </a:p>
          <a:p>
            <a:pPr marL="285750" indent="-285750">
              <a:buFont typeface="Courier New"/>
              <a:buChar char="o"/>
            </a:pPr>
            <a:r>
              <a:rPr lang="en-US" sz="2000" b="1" dirty="0" smtClean="0"/>
              <a:t>Fly with the WSRA, so will be on the begin the season</a:t>
            </a:r>
          </a:p>
          <a:p>
            <a:pPr marL="285750" indent="-285750">
              <a:buFont typeface="Courier New"/>
              <a:buChar char="o"/>
            </a:pPr>
            <a:r>
              <a:rPr lang="en-US" sz="2000" b="1" dirty="0" smtClean="0"/>
              <a:t>Swap assessed for a 2</a:t>
            </a:r>
            <a:r>
              <a:rPr lang="en-US" sz="2000" b="1" baseline="30000" dirty="0" smtClean="0"/>
              <a:t>nd</a:t>
            </a:r>
            <a:r>
              <a:rPr lang="en-US" sz="2000" b="1" dirty="0" smtClean="0"/>
              <a:t> weather window sometime later in the season (with CRL)</a:t>
            </a:r>
            <a:endParaRPr lang="en-US" sz="2000" b="1" dirty="0"/>
          </a:p>
        </p:txBody>
      </p:sp>
      <p:sp>
        <p:nvSpPr>
          <p:cNvPr id="23" name="TextBox 22"/>
          <p:cNvSpPr txBox="1"/>
          <p:nvPr/>
        </p:nvSpPr>
        <p:spPr>
          <a:xfrm>
            <a:off x="5029200" y="5092700"/>
            <a:ext cx="3048000" cy="523220"/>
          </a:xfrm>
          <a:prstGeom prst="rect">
            <a:avLst/>
          </a:prstGeom>
          <a:noFill/>
        </p:spPr>
        <p:txBody>
          <a:bodyPr wrap="square" rtlCol="0">
            <a:spAutoFit/>
          </a:bodyPr>
          <a:lstStyle/>
          <a:p>
            <a:pPr algn="ctr"/>
            <a:r>
              <a:rPr lang="en-US" sz="2800" b="1" u="sng" dirty="0" smtClean="0">
                <a:solidFill>
                  <a:srgbClr val="FF0000"/>
                </a:solidFill>
              </a:rPr>
              <a:t>WSRA</a:t>
            </a:r>
            <a:endParaRPr lang="en-US" sz="2800" b="1" u="sng" dirty="0">
              <a:solidFill>
                <a:srgbClr val="FF0000"/>
              </a:solidFill>
            </a:endParaRPr>
          </a:p>
        </p:txBody>
      </p:sp>
    </p:spTree>
    <p:extLst>
      <p:ext uri="{BB962C8B-B14F-4D97-AF65-F5344CB8AC3E}">
        <p14:creationId xmlns:p14="http://schemas.microsoft.com/office/powerpoint/2010/main" val="3775505892"/>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9" name="TextBox 8"/>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Data Management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1" name="Straight Connector 10"/>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816901" y="1479293"/>
            <a:ext cx="10558194" cy="400110"/>
          </a:xfrm>
          <a:prstGeom prst="rect">
            <a:avLst/>
          </a:prstGeom>
          <a:noFill/>
        </p:spPr>
        <p:txBody>
          <a:bodyPr wrap="square" rtlCol="0">
            <a:spAutoFit/>
          </a:bodyPr>
          <a:lstStyle/>
          <a:p>
            <a:pPr marL="342900" indent="-342900">
              <a:buFont typeface="Courier New" panose="02070309020205020404" pitchFamily="49" charset="0"/>
              <a:buChar char="o"/>
            </a:pPr>
            <a:r>
              <a:rPr lang="en-US" sz="2000" b="1" dirty="0" smtClean="0">
                <a:latin typeface="Arial" panose="020B0604020202020204" pitchFamily="34" charset="0"/>
                <a:cs typeface="Arial" panose="020B0604020202020204" pitchFamily="34" charset="0"/>
              </a:rPr>
              <a:t>Data Management</a:t>
            </a:r>
            <a:endParaRPr lang="en-US" sz="2000" b="1" dirty="0">
              <a:latin typeface="Arial" panose="020B0604020202020204" pitchFamily="34" charset="0"/>
              <a:cs typeface="Arial" panose="020B0604020202020204" pitchFamily="34" charset="0"/>
            </a:endParaRPr>
          </a:p>
        </p:txBody>
      </p:sp>
      <p:sp>
        <p:nvSpPr>
          <p:cNvPr id="3" name="Rectangle 1"/>
          <p:cNvSpPr>
            <a:spLocks noChangeArrowheads="1"/>
          </p:cNvSpPr>
          <p:nvPr/>
        </p:nvSpPr>
        <p:spPr bwMode="auto">
          <a:xfrm>
            <a:off x="0" y="-323165"/>
            <a:ext cx="121920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chemeClr val="tx1"/>
                </a:solidFill>
                <a:effectLst/>
                <a:latin typeface="Arial" panose="020B0604020202020204" pitchFamily="34" charset="0"/>
              </a:rPr>
              <a:t/>
            </a:r>
            <a:br>
              <a:rPr kumimoji="0" lang="en-US" altLang="en-US" sz="1800" b="0" i="0" u="none" strike="noStrike" cap="none" normalizeH="0" baseline="0" dirty="0" smtClean="0">
                <a:ln>
                  <a:noFill/>
                </a:ln>
                <a:solidFill>
                  <a:schemeClr val="tx1"/>
                </a:solidFill>
                <a:effectLst/>
                <a:latin typeface="Arial" panose="020B0604020202020204" pitchFamily="34" charset="0"/>
              </a:rPr>
            </a:b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18" name="Rectangle 17"/>
          <p:cNvSpPr/>
          <p:nvPr/>
        </p:nvSpPr>
        <p:spPr>
          <a:xfrm>
            <a:off x="816901" y="2007033"/>
            <a:ext cx="4042178" cy="369332"/>
          </a:xfrm>
          <a:prstGeom prst="rect">
            <a:avLst/>
          </a:prstGeom>
        </p:spPr>
        <p:txBody>
          <a:bodyPr wrap="square">
            <a:spAutoFit/>
          </a:bodyPr>
          <a:lstStyle/>
          <a:p>
            <a:pPr marL="285750" indent="-285750">
              <a:buFontTx/>
              <a:buChar char="-"/>
            </a:pPr>
            <a:r>
              <a:rPr lang="en-US" i="1" dirty="0" smtClean="0">
                <a:latin typeface="Arial" panose="020B0604020202020204" pitchFamily="34" charset="0"/>
                <a:cs typeface="Arial" panose="020B0604020202020204" pitchFamily="34" charset="0"/>
              </a:rPr>
              <a:t>Separate section in the HFP Plan</a:t>
            </a:r>
          </a:p>
        </p:txBody>
      </p:sp>
      <p:sp>
        <p:nvSpPr>
          <p:cNvPr id="17" name="Rectangle 16"/>
          <p:cNvSpPr/>
          <p:nvPr/>
        </p:nvSpPr>
        <p:spPr>
          <a:xfrm>
            <a:off x="816901" y="2436355"/>
            <a:ext cx="5615797" cy="646331"/>
          </a:xfrm>
          <a:prstGeom prst="rect">
            <a:avLst/>
          </a:prstGeom>
        </p:spPr>
        <p:txBody>
          <a:bodyPr wrap="square">
            <a:spAutoFit/>
          </a:bodyPr>
          <a:lstStyle/>
          <a:p>
            <a:pPr marL="285750" indent="-285750">
              <a:buFontTx/>
              <a:buChar char="-"/>
            </a:pPr>
            <a:r>
              <a:rPr lang="en-US" u="sng" dirty="0" smtClean="0">
                <a:latin typeface="Arial" panose="020B0604020202020204" pitchFamily="34" charset="0"/>
                <a:cs typeface="Arial" panose="020B0604020202020204" pitchFamily="34" charset="0"/>
              </a:rPr>
              <a:t>Update Data Management Plans (DMPs)</a:t>
            </a:r>
            <a:r>
              <a:rPr lang="en-US" dirty="0" smtClean="0">
                <a:latin typeface="Arial" panose="020B0604020202020204" pitchFamily="34" charset="0"/>
                <a:cs typeface="Arial" panose="020B0604020202020204" pitchFamily="34" charset="0"/>
              </a:rPr>
              <a:t> as</a:t>
            </a:r>
            <a:r>
              <a:rPr lang="en-US" u="sng"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needed with the DDAL (Zawislak and </a:t>
            </a:r>
            <a:r>
              <a:rPr lang="en-US" dirty="0" err="1" smtClean="0">
                <a:latin typeface="Arial" panose="020B0604020202020204" pitchFamily="34" charset="0"/>
                <a:cs typeface="Arial" panose="020B0604020202020204" pitchFamily="34" charset="0"/>
              </a:rPr>
              <a:t>Holbach</a:t>
            </a:r>
            <a:r>
              <a:rPr lang="en-US" dirty="0" smtClean="0">
                <a:latin typeface="Arial" panose="020B0604020202020204" pitchFamily="34" charset="0"/>
                <a:cs typeface="Arial" panose="020B0604020202020204" pitchFamily="34" charset="0"/>
              </a:rPr>
              <a:t>)</a:t>
            </a:r>
          </a:p>
        </p:txBody>
      </p:sp>
      <p:sp>
        <p:nvSpPr>
          <p:cNvPr id="19" name="Rectangle 18"/>
          <p:cNvSpPr/>
          <p:nvPr/>
        </p:nvSpPr>
        <p:spPr>
          <a:xfrm>
            <a:off x="816901" y="3128985"/>
            <a:ext cx="5371248" cy="923330"/>
          </a:xfrm>
          <a:prstGeom prst="rect">
            <a:avLst/>
          </a:prstGeom>
        </p:spPr>
        <p:txBody>
          <a:bodyPr wrap="square">
            <a:spAutoFit/>
          </a:bodyPr>
          <a:lstStyle/>
          <a:p>
            <a:pPr marL="285750" indent="-285750">
              <a:buFontTx/>
              <a:buChar char="-"/>
            </a:pPr>
            <a:r>
              <a:rPr lang="en-US" u="sng" dirty="0" smtClean="0">
                <a:latin typeface="Arial" panose="020B0604020202020204" pitchFamily="34" charset="0"/>
                <a:cs typeface="Arial" panose="020B0604020202020204" pitchFamily="34" charset="0"/>
              </a:rPr>
              <a:t>Data Product List is provided in the HFPP </a:t>
            </a:r>
            <a:r>
              <a:rPr lang="en-US" dirty="0" smtClean="0">
                <a:latin typeface="Arial" panose="020B0604020202020204" pitchFamily="34" charset="0"/>
                <a:cs typeface="Arial" panose="020B0604020202020204" pitchFamily="34" charset="0"/>
              </a:rPr>
              <a:t>(individuals have been identified as contacts – same as for the DDAL)</a:t>
            </a:r>
          </a:p>
        </p:txBody>
      </p:sp>
      <p:graphicFrame>
        <p:nvGraphicFramePr>
          <p:cNvPr id="2" name="Table 1"/>
          <p:cNvGraphicFramePr>
            <a:graphicFrameLocks noGrp="1"/>
          </p:cNvGraphicFramePr>
          <p:nvPr>
            <p:extLst>
              <p:ext uri="{D42A27DB-BD31-4B8C-83A1-F6EECF244321}">
                <p14:modId xmlns:p14="http://schemas.microsoft.com/office/powerpoint/2010/main" val="1475956842"/>
              </p:ext>
            </p:extLst>
          </p:nvPr>
        </p:nvGraphicFramePr>
        <p:xfrm>
          <a:off x="6446980" y="1755641"/>
          <a:ext cx="5167214" cy="4351340"/>
        </p:xfrm>
        <a:graphic>
          <a:graphicData uri="http://schemas.openxmlformats.org/drawingml/2006/table">
            <a:tbl>
              <a:tblPr firstRow="1" firstCol="1" bandRow="1">
                <a:tableStyleId>{5C22544A-7EE6-4342-B048-85BDC9FD1C3A}</a:tableStyleId>
              </a:tblPr>
              <a:tblGrid>
                <a:gridCol w="2583607">
                  <a:extLst>
                    <a:ext uri="{9D8B030D-6E8A-4147-A177-3AD203B41FA5}">
                      <a16:colId xmlns="" xmlns:a16="http://schemas.microsoft.com/office/drawing/2014/main" val="918899747"/>
                    </a:ext>
                  </a:extLst>
                </a:gridCol>
                <a:gridCol w="2583607">
                  <a:extLst>
                    <a:ext uri="{9D8B030D-6E8A-4147-A177-3AD203B41FA5}">
                      <a16:colId xmlns="" xmlns:a16="http://schemas.microsoft.com/office/drawing/2014/main" val="538862757"/>
                    </a:ext>
                  </a:extLst>
                </a:gridCol>
              </a:tblGrid>
              <a:tr h="155405">
                <a:tc>
                  <a:txBody>
                    <a:bodyPr/>
                    <a:lstStyle/>
                    <a:p>
                      <a:pPr marL="0" marR="0" algn="ctr">
                        <a:spcBef>
                          <a:spcPts val="0"/>
                        </a:spcBef>
                        <a:spcAft>
                          <a:spcPts val="0"/>
                        </a:spcAft>
                      </a:pPr>
                      <a:r>
                        <a:rPr lang="en-US" sz="1000">
                          <a:effectLst/>
                        </a:rPr>
                        <a:t>INSTRUMENTS</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tc>
                  <a:txBody>
                    <a:bodyPr/>
                    <a:lstStyle/>
                    <a:p>
                      <a:pPr marL="0" marR="0" algn="ctr">
                        <a:spcBef>
                          <a:spcPts val="0"/>
                        </a:spcBef>
                        <a:spcAft>
                          <a:spcPts val="0"/>
                        </a:spcAft>
                      </a:pPr>
                      <a:r>
                        <a:rPr lang="en-US" sz="1000">
                          <a:effectLst/>
                        </a:rPr>
                        <a:t>Investigators</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extLst>
                  <a:ext uri="{0D108BD9-81ED-4DB2-BD59-A6C34878D82A}">
                    <a16:rowId xmlns="" xmlns:a16="http://schemas.microsoft.com/office/drawing/2014/main" val="1150451484"/>
                  </a:ext>
                </a:extLst>
              </a:tr>
              <a:tr h="310810">
                <a:tc>
                  <a:txBody>
                    <a:bodyPr/>
                    <a:lstStyle/>
                    <a:p>
                      <a:pPr marL="0" marR="0" algn="just">
                        <a:spcBef>
                          <a:spcPts val="0"/>
                        </a:spcBef>
                        <a:spcAft>
                          <a:spcPts val="0"/>
                        </a:spcAft>
                      </a:pPr>
                      <a:r>
                        <a:rPr lang="en-US" sz="1000">
                          <a:effectLst/>
                        </a:rPr>
                        <a:t>Tail Doppler radar (TDR)</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tc>
                  <a:txBody>
                    <a:bodyPr/>
                    <a:lstStyle/>
                    <a:p>
                      <a:pPr marL="0" marR="0" algn="just">
                        <a:spcBef>
                          <a:spcPts val="0"/>
                        </a:spcBef>
                        <a:spcAft>
                          <a:spcPts val="0"/>
                        </a:spcAft>
                      </a:pPr>
                      <a:r>
                        <a:rPr lang="en-US" sz="1000">
                          <a:effectLst/>
                        </a:rPr>
                        <a:t>John Gamache (</a:t>
                      </a:r>
                      <a:r>
                        <a:rPr lang="en-US" sz="1000" u="sng">
                          <a:effectLst/>
                          <a:hlinkClick r:id="rId4"/>
                        </a:rPr>
                        <a:t>john.gamache@noaa.gov</a:t>
                      </a:r>
                      <a:r>
                        <a:rPr lang="en-US" sz="1000">
                          <a:effectLst/>
                        </a:rPr>
                        <a:t>)</a:t>
                      </a:r>
                    </a:p>
                    <a:p>
                      <a:pPr marL="0" marR="0" algn="just">
                        <a:spcBef>
                          <a:spcPts val="0"/>
                        </a:spcBef>
                        <a:spcAft>
                          <a:spcPts val="0"/>
                        </a:spcAft>
                      </a:pPr>
                      <a:r>
                        <a:rPr lang="en-US" sz="1000">
                          <a:effectLst/>
                        </a:rPr>
                        <a:t>Paul Reasor (</a:t>
                      </a:r>
                      <a:r>
                        <a:rPr lang="en-US" sz="1000" u="sng">
                          <a:effectLst/>
                          <a:hlinkClick r:id="rId5"/>
                        </a:rPr>
                        <a:t>paul.reasor@noaa.gov</a:t>
                      </a:r>
                      <a:r>
                        <a:rPr lang="en-US" sz="1000">
                          <a:effectLst/>
                        </a:rPr>
                        <a:t>)</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extLst>
                  <a:ext uri="{0D108BD9-81ED-4DB2-BD59-A6C34878D82A}">
                    <a16:rowId xmlns="" xmlns:a16="http://schemas.microsoft.com/office/drawing/2014/main" val="3085034511"/>
                  </a:ext>
                </a:extLst>
              </a:tr>
              <a:tr h="310810">
                <a:tc>
                  <a:txBody>
                    <a:bodyPr/>
                    <a:lstStyle/>
                    <a:p>
                      <a:pPr marL="0" marR="0" algn="just">
                        <a:spcBef>
                          <a:spcPts val="0"/>
                        </a:spcBef>
                        <a:spcAft>
                          <a:spcPts val="0"/>
                        </a:spcAft>
                      </a:pPr>
                      <a:r>
                        <a:rPr lang="en-US" sz="1000">
                          <a:effectLst/>
                        </a:rPr>
                        <a:t>Lower Fuselage (LF) radar</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tc>
                  <a:txBody>
                    <a:bodyPr/>
                    <a:lstStyle/>
                    <a:p>
                      <a:pPr marL="0" marR="0" algn="just">
                        <a:spcBef>
                          <a:spcPts val="0"/>
                        </a:spcBef>
                        <a:spcAft>
                          <a:spcPts val="0"/>
                        </a:spcAft>
                      </a:pPr>
                      <a:r>
                        <a:rPr lang="en-US" sz="1000">
                          <a:effectLst/>
                        </a:rPr>
                        <a:t>John Gamache (</a:t>
                      </a:r>
                      <a:r>
                        <a:rPr lang="en-US" sz="1000" u="sng">
                          <a:effectLst/>
                          <a:hlinkClick r:id="rId4"/>
                        </a:rPr>
                        <a:t>john.gamache@noaa.gov</a:t>
                      </a:r>
                      <a:r>
                        <a:rPr lang="en-US" sz="1000">
                          <a:effectLst/>
                        </a:rPr>
                        <a:t>)</a:t>
                      </a:r>
                    </a:p>
                    <a:p>
                      <a:pPr marL="0" marR="0" algn="just">
                        <a:spcBef>
                          <a:spcPts val="0"/>
                        </a:spcBef>
                        <a:spcAft>
                          <a:spcPts val="0"/>
                        </a:spcAft>
                      </a:pPr>
                      <a:r>
                        <a:rPr lang="en-US" sz="1000">
                          <a:effectLst/>
                        </a:rPr>
                        <a:t>Paul Reasor (</a:t>
                      </a:r>
                      <a:r>
                        <a:rPr lang="en-US" sz="1000" u="sng">
                          <a:effectLst/>
                          <a:hlinkClick r:id="rId5"/>
                        </a:rPr>
                        <a:t>paul.reasor@noaa.gov</a:t>
                      </a:r>
                      <a:r>
                        <a:rPr lang="en-US" sz="1000">
                          <a:effectLst/>
                        </a:rPr>
                        <a:t>)</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extLst>
                  <a:ext uri="{0D108BD9-81ED-4DB2-BD59-A6C34878D82A}">
                    <a16:rowId xmlns="" xmlns:a16="http://schemas.microsoft.com/office/drawing/2014/main" val="3340127039"/>
                  </a:ext>
                </a:extLst>
              </a:tr>
              <a:tr h="310810">
                <a:tc>
                  <a:txBody>
                    <a:bodyPr/>
                    <a:lstStyle/>
                    <a:p>
                      <a:pPr marL="0" marR="0" algn="just">
                        <a:spcBef>
                          <a:spcPts val="0"/>
                        </a:spcBef>
                        <a:spcAft>
                          <a:spcPts val="0"/>
                        </a:spcAft>
                      </a:pPr>
                      <a:r>
                        <a:rPr lang="en-US" sz="1000">
                          <a:effectLst/>
                        </a:rPr>
                        <a:t>Stepped Frequency Microwave Radiometer (SFMR)</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tc>
                  <a:txBody>
                    <a:bodyPr/>
                    <a:lstStyle/>
                    <a:p>
                      <a:pPr marL="0" marR="0" algn="just">
                        <a:spcBef>
                          <a:spcPts val="0"/>
                        </a:spcBef>
                        <a:spcAft>
                          <a:spcPts val="0"/>
                        </a:spcAft>
                      </a:pPr>
                      <a:r>
                        <a:rPr lang="en-US" sz="1000">
                          <a:effectLst/>
                        </a:rPr>
                        <a:t>Heather Holbach (</a:t>
                      </a:r>
                      <a:r>
                        <a:rPr lang="en-US" sz="1000" u="sng">
                          <a:effectLst/>
                          <a:hlinkClick r:id="rId6"/>
                        </a:rPr>
                        <a:t>heather.holbach@noaa.gov</a:t>
                      </a:r>
                      <a:r>
                        <a:rPr lang="en-US" sz="1000">
                          <a:effectLst/>
                        </a:rPr>
                        <a:t>)</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extLst>
                  <a:ext uri="{0D108BD9-81ED-4DB2-BD59-A6C34878D82A}">
                    <a16:rowId xmlns="" xmlns:a16="http://schemas.microsoft.com/office/drawing/2014/main" val="1432136170"/>
                  </a:ext>
                </a:extLst>
              </a:tr>
              <a:tr h="155405">
                <a:tc>
                  <a:txBody>
                    <a:bodyPr/>
                    <a:lstStyle/>
                    <a:p>
                      <a:pPr marL="0" marR="0" algn="just">
                        <a:spcBef>
                          <a:spcPts val="0"/>
                        </a:spcBef>
                        <a:spcAft>
                          <a:spcPts val="0"/>
                        </a:spcAft>
                      </a:pPr>
                      <a:r>
                        <a:rPr lang="en-US" sz="1000">
                          <a:effectLst/>
                        </a:rPr>
                        <a:t>Doppler Wind LIDAR (DWL)</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tc>
                  <a:txBody>
                    <a:bodyPr/>
                    <a:lstStyle/>
                    <a:p>
                      <a:pPr marL="0" marR="0" algn="just">
                        <a:spcBef>
                          <a:spcPts val="0"/>
                        </a:spcBef>
                        <a:spcAft>
                          <a:spcPts val="0"/>
                        </a:spcAft>
                      </a:pPr>
                      <a:r>
                        <a:rPr lang="en-US" sz="1000">
                          <a:effectLst/>
                        </a:rPr>
                        <a:t>Lisa Bucci (</a:t>
                      </a:r>
                      <a:r>
                        <a:rPr lang="en-US" sz="1000" u="sng">
                          <a:effectLst/>
                          <a:hlinkClick r:id="rId7"/>
                        </a:rPr>
                        <a:t>lisa.bucci@noaa.gov</a:t>
                      </a:r>
                      <a:r>
                        <a:rPr lang="en-US" sz="1000">
                          <a:effectLst/>
                        </a:rPr>
                        <a:t>) </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extLst>
                  <a:ext uri="{0D108BD9-81ED-4DB2-BD59-A6C34878D82A}">
                    <a16:rowId xmlns="" xmlns:a16="http://schemas.microsoft.com/office/drawing/2014/main" val="433570359"/>
                  </a:ext>
                </a:extLst>
              </a:tr>
              <a:tr h="155405">
                <a:tc>
                  <a:txBody>
                    <a:bodyPr/>
                    <a:lstStyle/>
                    <a:p>
                      <a:pPr marL="0" marR="0" algn="just">
                        <a:spcBef>
                          <a:spcPts val="0"/>
                        </a:spcBef>
                        <a:spcAft>
                          <a:spcPts val="0"/>
                        </a:spcAft>
                      </a:pPr>
                      <a:r>
                        <a:rPr lang="en-US" sz="1000">
                          <a:effectLst/>
                        </a:rPr>
                        <a:t>Cloud Physics Probes</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tc>
                  <a:txBody>
                    <a:bodyPr/>
                    <a:lstStyle/>
                    <a:p>
                      <a:pPr marL="0" marR="0" algn="just">
                        <a:spcBef>
                          <a:spcPts val="0"/>
                        </a:spcBef>
                        <a:spcAft>
                          <a:spcPts val="0"/>
                        </a:spcAft>
                      </a:pPr>
                      <a:r>
                        <a:rPr lang="en-US" sz="1000">
                          <a:effectLst/>
                        </a:rPr>
                        <a:t>Robert Black (</a:t>
                      </a:r>
                      <a:r>
                        <a:rPr lang="en-US" sz="1000" u="sng">
                          <a:effectLst/>
                          <a:hlinkClick r:id="rId8"/>
                        </a:rPr>
                        <a:t>Robert.a.black@noaa.gov</a:t>
                      </a:r>
                      <a:r>
                        <a:rPr lang="en-US" sz="1000">
                          <a:effectLst/>
                        </a:rPr>
                        <a:t>) </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extLst>
                  <a:ext uri="{0D108BD9-81ED-4DB2-BD59-A6C34878D82A}">
                    <a16:rowId xmlns="" xmlns:a16="http://schemas.microsoft.com/office/drawing/2014/main" val="801193856"/>
                  </a:ext>
                </a:extLst>
              </a:tr>
              <a:tr h="155405">
                <a:tc>
                  <a:txBody>
                    <a:bodyPr/>
                    <a:lstStyle/>
                    <a:p>
                      <a:pPr marL="0" marR="0" algn="just">
                        <a:spcBef>
                          <a:spcPts val="0"/>
                        </a:spcBef>
                        <a:spcAft>
                          <a:spcPts val="0"/>
                        </a:spcAft>
                      </a:pPr>
                      <a:r>
                        <a:rPr lang="en-US" sz="1000">
                          <a:effectLst/>
                        </a:rPr>
                        <a:t>Compact Rotational Raman LIDAR</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tc>
                  <a:txBody>
                    <a:bodyPr/>
                    <a:lstStyle/>
                    <a:p>
                      <a:pPr marL="0" marR="0" algn="just">
                        <a:spcBef>
                          <a:spcPts val="0"/>
                        </a:spcBef>
                        <a:spcAft>
                          <a:spcPts val="0"/>
                        </a:spcAft>
                      </a:pPr>
                      <a:r>
                        <a:rPr lang="en-US" sz="1000">
                          <a:effectLst/>
                        </a:rPr>
                        <a:t>Jun Zhang (</a:t>
                      </a:r>
                      <a:r>
                        <a:rPr lang="en-US" sz="1000" u="sng">
                          <a:effectLst/>
                          <a:hlinkClick r:id="rId9"/>
                        </a:rPr>
                        <a:t>jun.zhang@noaa.gov</a:t>
                      </a:r>
                      <a:r>
                        <a:rPr lang="en-US" sz="1000">
                          <a:effectLst/>
                        </a:rPr>
                        <a:t>) </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extLst>
                  <a:ext uri="{0D108BD9-81ED-4DB2-BD59-A6C34878D82A}">
                    <a16:rowId xmlns="" xmlns:a16="http://schemas.microsoft.com/office/drawing/2014/main" val="3651026357"/>
                  </a:ext>
                </a:extLst>
              </a:tr>
              <a:tr h="155405">
                <a:tc>
                  <a:txBody>
                    <a:bodyPr/>
                    <a:lstStyle/>
                    <a:p>
                      <a:pPr marL="0" marR="0" algn="ctr">
                        <a:spcBef>
                          <a:spcPts val="0"/>
                        </a:spcBef>
                        <a:spcAft>
                          <a:spcPts val="0"/>
                        </a:spcAft>
                      </a:pPr>
                      <a:r>
                        <a:rPr lang="en-US" sz="1000">
                          <a:effectLst/>
                        </a:rPr>
                        <a:t>PLATFORMS</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tc>
                  <a:txBody>
                    <a:bodyPr/>
                    <a:lstStyle/>
                    <a:p>
                      <a:pPr marL="0" marR="0" algn="ctr">
                        <a:spcBef>
                          <a:spcPts val="0"/>
                        </a:spcBef>
                        <a:spcAft>
                          <a:spcPts val="0"/>
                        </a:spcAft>
                      </a:pPr>
                      <a:r>
                        <a:rPr lang="en-US" sz="1000">
                          <a:effectLst/>
                        </a:rPr>
                        <a:t>Investigators</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extLst>
                  <a:ext uri="{0D108BD9-81ED-4DB2-BD59-A6C34878D82A}">
                    <a16:rowId xmlns="" xmlns:a16="http://schemas.microsoft.com/office/drawing/2014/main" val="2445565996"/>
                  </a:ext>
                </a:extLst>
              </a:tr>
              <a:tr h="155405">
                <a:tc>
                  <a:txBody>
                    <a:bodyPr/>
                    <a:lstStyle/>
                    <a:p>
                      <a:pPr marL="0" marR="0" algn="just">
                        <a:spcBef>
                          <a:spcPts val="0"/>
                        </a:spcBef>
                        <a:spcAft>
                          <a:spcPts val="0"/>
                        </a:spcAft>
                      </a:pPr>
                      <a:r>
                        <a:rPr lang="en-US" sz="1000">
                          <a:effectLst/>
                        </a:rPr>
                        <a:t>P-3 and G-IV Flight-level</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tc>
                  <a:txBody>
                    <a:bodyPr/>
                    <a:lstStyle/>
                    <a:p>
                      <a:pPr marL="0" marR="0" algn="just">
                        <a:spcBef>
                          <a:spcPts val="0"/>
                        </a:spcBef>
                        <a:spcAft>
                          <a:spcPts val="0"/>
                        </a:spcAft>
                      </a:pPr>
                      <a:r>
                        <a:rPr lang="en-US" sz="1000">
                          <a:effectLst/>
                        </a:rPr>
                        <a:t>Neal Dorst (</a:t>
                      </a:r>
                      <a:r>
                        <a:rPr lang="en-US" sz="1000" u="sng">
                          <a:effectLst/>
                          <a:hlinkClick r:id="rId10"/>
                        </a:rPr>
                        <a:t>neal.m.dorst@noaa.gov</a:t>
                      </a:r>
                      <a:r>
                        <a:rPr lang="en-US" sz="1000">
                          <a:effectLst/>
                        </a:rPr>
                        <a:t>) </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extLst>
                  <a:ext uri="{0D108BD9-81ED-4DB2-BD59-A6C34878D82A}">
                    <a16:rowId xmlns="" xmlns:a16="http://schemas.microsoft.com/office/drawing/2014/main" val="2191636606"/>
                  </a:ext>
                </a:extLst>
              </a:tr>
              <a:tr h="310810">
                <a:tc>
                  <a:txBody>
                    <a:bodyPr/>
                    <a:lstStyle/>
                    <a:p>
                      <a:pPr marL="0" marR="0" algn="just">
                        <a:spcBef>
                          <a:spcPts val="0"/>
                        </a:spcBef>
                        <a:spcAft>
                          <a:spcPts val="0"/>
                        </a:spcAft>
                      </a:pPr>
                      <a:r>
                        <a:rPr lang="en-US" sz="1000">
                          <a:effectLst/>
                        </a:rPr>
                        <a:t>Dropsonde</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tc>
                  <a:txBody>
                    <a:bodyPr/>
                    <a:lstStyle/>
                    <a:p>
                      <a:pPr marL="0" marR="0">
                        <a:spcBef>
                          <a:spcPts val="0"/>
                        </a:spcBef>
                        <a:spcAft>
                          <a:spcPts val="0"/>
                        </a:spcAft>
                      </a:pPr>
                      <a:r>
                        <a:rPr lang="en-US" sz="1000">
                          <a:effectLst/>
                        </a:rPr>
                        <a:t>Kathryn Sellwood (</a:t>
                      </a:r>
                      <a:r>
                        <a:rPr lang="en-US" sz="1000" u="sng">
                          <a:effectLst/>
                          <a:hlinkClick r:id="rId11"/>
                        </a:rPr>
                        <a:t>Kathryn.sellwood@noaa.gov</a:t>
                      </a:r>
                      <a:r>
                        <a:rPr lang="en-US" sz="1000">
                          <a:effectLst/>
                        </a:rPr>
                        <a:t>) </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extLst>
                  <a:ext uri="{0D108BD9-81ED-4DB2-BD59-A6C34878D82A}">
                    <a16:rowId xmlns="" xmlns:a16="http://schemas.microsoft.com/office/drawing/2014/main" val="2934705155"/>
                  </a:ext>
                </a:extLst>
              </a:tr>
              <a:tr h="310810">
                <a:tc>
                  <a:txBody>
                    <a:bodyPr/>
                    <a:lstStyle/>
                    <a:p>
                      <a:pPr marL="0" marR="0" algn="just">
                        <a:spcBef>
                          <a:spcPts val="0"/>
                        </a:spcBef>
                        <a:spcAft>
                          <a:spcPts val="0"/>
                        </a:spcAft>
                      </a:pPr>
                      <a:r>
                        <a:rPr lang="en-US" sz="1000">
                          <a:effectLst/>
                        </a:rPr>
                        <a:t>Coyote</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tc>
                  <a:txBody>
                    <a:bodyPr/>
                    <a:lstStyle/>
                    <a:p>
                      <a:pPr marL="0" marR="0" algn="just">
                        <a:spcBef>
                          <a:spcPts val="0"/>
                        </a:spcBef>
                        <a:spcAft>
                          <a:spcPts val="0"/>
                        </a:spcAft>
                      </a:pPr>
                      <a:r>
                        <a:rPr lang="en-US" sz="1000">
                          <a:effectLst/>
                        </a:rPr>
                        <a:t>Joe Cione (</a:t>
                      </a:r>
                      <a:r>
                        <a:rPr lang="en-US" sz="1000" u="sng">
                          <a:effectLst/>
                          <a:hlinkClick r:id="rId12"/>
                        </a:rPr>
                        <a:t>joe.cione@noaa.gov</a:t>
                      </a:r>
                      <a:r>
                        <a:rPr lang="en-US" sz="1000">
                          <a:effectLst/>
                        </a:rPr>
                        <a:t>)</a:t>
                      </a:r>
                    </a:p>
                    <a:p>
                      <a:pPr marL="0" marR="0" algn="just">
                        <a:spcBef>
                          <a:spcPts val="0"/>
                        </a:spcBef>
                        <a:spcAft>
                          <a:spcPts val="0"/>
                        </a:spcAft>
                      </a:pPr>
                      <a:r>
                        <a:rPr lang="en-US" sz="1000">
                          <a:effectLst/>
                        </a:rPr>
                        <a:t>Kelly Ryan (</a:t>
                      </a:r>
                      <a:r>
                        <a:rPr lang="en-US" sz="1000" u="sng">
                          <a:effectLst/>
                          <a:hlinkClick r:id="rId13"/>
                        </a:rPr>
                        <a:t>Kelly.ryan@noaa.gov</a:t>
                      </a:r>
                      <a:r>
                        <a:rPr lang="en-US" sz="1000">
                          <a:effectLst/>
                        </a:rPr>
                        <a:t>) </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extLst>
                  <a:ext uri="{0D108BD9-81ED-4DB2-BD59-A6C34878D82A}">
                    <a16:rowId xmlns="" xmlns:a16="http://schemas.microsoft.com/office/drawing/2014/main" val="3444270085"/>
                  </a:ext>
                </a:extLst>
              </a:tr>
              <a:tr h="310810">
                <a:tc>
                  <a:txBody>
                    <a:bodyPr/>
                    <a:lstStyle/>
                    <a:p>
                      <a:pPr marL="0" marR="0" algn="just">
                        <a:spcBef>
                          <a:spcPts val="0"/>
                        </a:spcBef>
                        <a:spcAft>
                          <a:spcPts val="0"/>
                        </a:spcAft>
                      </a:pPr>
                      <a:r>
                        <a:rPr lang="en-US" sz="1000">
                          <a:effectLst/>
                        </a:rPr>
                        <a:t>Airborne eXpendable BathyThermograph (AXBT)</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tc>
                  <a:txBody>
                    <a:bodyPr/>
                    <a:lstStyle/>
                    <a:p>
                      <a:pPr marL="0" marR="0" algn="just">
                        <a:spcBef>
                          <a:spcPts val="0"/>
                        </a:spcBef>
                        <a:spcAft>
                          <a:spcPts val="0"/>
                        </a:spcAft>
                      </a:pPr>
                      <a:r>
                        <a:rPr lang="en-US" sz="1000">
                          <a:effectLst/>
                        </a:rPr>
                        <a:t>Nick Shay (</a:t>
                      </a:r>
                      <a:r>
                        <a:rPr lang="en-US" sz="1000" u="sng">
                          <a:effectLst/>
                          <a:hlinkClick r:id="rId14"/>
                        </a:rPr>
                        <a:t>nshay@miami.edu</a:t>
                      </a:r>
                      <a:r>
                        <a:rPr lang="en-US" sz="1000">
                          <a:effectLst/>
                        </a:rPr>
                        <a:t>) </a:t>
                      </a:r>
                    </a:p>
                    <a:p>
                      <a:pPr marL="0" marR="0" algn="just">
                        <a:spcBef>
                          <a:spcPts val="0"/>
                        </a:spcBef>
                        <a:spcAft>
                          <a:spcPts val="0"/>
                        </a:spcAft>
                      </a:pPr>
                      <a:r>
                        <a:rPr lang="en-US" sz="1000">
                          <a:effectLst/>
                        </a:rPr>
                        <a:t>Jun Zhang (</a:t>
                      </a:r>
                      <a:r>
                        <a:rPr lang="en-US" sz="1000" u="sng">
                          <a:effectLst/>
                          <a:hlinkClick r:id="rId9"/>
                        </a:rPr>
                        <a:t>jun.zhang@noaa.gov</a:t>
                      </a:r>
                      <a:r>
                        <a:rPr lang="en-US" sz="1000">
                          <a:effectLst/>
                        </a:rPr>
                        <a:t>) </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extLst>
                  <a:ext uri="{0D108BD9-81ED-4DB2-BD59-A6C34878D82A}">
                    <a16:rowId xmlns="" xmlns:a16="http://schemas.microsoft.com/office/drawing/2014/main" val="1318715465"/>
                  </a:ext>
                </a:extLst>
              </a:tr>
              <a:tr h="155405">
                <a:tc>
                  <a:txBody>
                    <a:bodyPr/>
                    <a:lstStyle/>
                    <a:p>
                      <a:pPr marL="0" marR="0" algn="ctr">
                        <a:spcBef>
                          <a:spcPts val="0"/>
                        </a:spcBef>
                        <a:spcAft>
                          <a:spcPts val="0"/>
                        </a:spcAft>
                      </a:pPr>
                      <a:r>
                        <a:rPr lang="en-US" sz="1000">
                          <a:effectLst/>
                        </a:rPr>
                        <a:t>OBSERVATIONAL PRODUCTS</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tc>
                  <a:txBody>
                    <a:bodyPr/>
                    <a:lstStyle/>
                    <a:p>
                      <a:pPr marL="0" marR="0" algn="ctr">
                        <a:spcBef>
                          <a:spcPts val="0"/>
                        </a:spcBef>
                        <a:spcAft>
                          <a:spcPts val="0"/>
                        </a:spcAft>
                      </a:pPr>
                      <a:r>
                        <a:rPr lang="en-US" sz="1000">
                          <a:effectLst/>
                        </a:rPr>
                        <a:t>Investigators</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extLst>
                  <a:ext uri="{0D108BD9-81ED-4DB2-BD59-A6C34878D82A}">
                    <a16:rowId xmlns="" xmlns:a16="http://schemas.microsoft.com/office/drawing/2014/main" val="3216148019"/>
                  </a:ext>
                </a:extLst>
              </a:tr>
              <a:tr h="155405">
                <a:tc>
                  <a:txBody>
                    <a:bodyPr/>
                    <a:lstStyle/>
                    <a:p>
                      <a:pPr marL="0" marR="0" algn="just">
                        <a:spcBef>
                          <a:spcPts val="0"/>
                        </a:spcBef>
                        <a:spcAft>
                          <a:spcPts val="0"/>
                        </a:spcAft>
                      </a:pPr>
                      <a:r>
                        <a:rPr lang="en-US" sz="1000">
                          <a:effectLst/>
                        </a:rPr>
                        <a:t>HEDAS Pre-processing</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tc>
                  <a:txBody>
                    <a:bodyPr/>
                    <a:lstStyle/>
                    <a:p>
                      <a:pPr marL="0" marR="0" algn="just">
                        <a:spcBef>
                          <a:spcPts val="0"/>
                        </a:spcBef>
                        <a:spcAft>
                          <a:spcPts val="0"/>
                        </a:spcAft>
                      </a:pPr>
                      <a:r>
                        <a:rPr lang="en-US" sz="1000">
                          <a:effectLst/>
                        </a:rPr>
                        <a:t>Altug Aksoy (</a:t>
                      </a:r>
                      <a:r>
                        <a:rPr lang="en-US" sz="1000" u="sng">
                          <a:effectLst/>
                          <a:hlinkClick r:id="rId15"/>
                        </a:rPr>
                        <a:t>altug.aksoy@noaa.gov</a:t>
                      </a:r>
                      <a:r>
                        <a:rPr lang="en-US" sz="1000">
                          <a:effectLst/>
                        </a:rPr>
                        <a:t>) </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extLst>
                  <a:ext uri="{0D108BD9-81ED-4DB2-BD59-A6C34878D82A}">
                    <a16:rowId xmlns="" xmlns:a16="http://schemas.microsoft.com/office/drawing/2014/main" val="2823240773"/>
                  </a:ext>
                </a:extLst>
              </a:tr>
              <a:tr h="155405">
                <a:tc>
                  <a:txBody>
                    <a:bodyPr/>
                    <a:lstStyle/>
                    <a:p>
                      <a:pPr marL="0" marR="0" algn="just">
                        <a:spcBef>
                          <a:spcPts val="0"/>
                        </a:spcBef>
                        <a:spcAft>
                          <a:spcPts val="0"/>
                        </a:spcAft>
                      </a:pPr>
                      <a:r>
                        <a:rPr lang="en-US" sz="1000">
                          <a:effectLst/>
                        </a:rPr>
                        <a:t>Center Fixes / Tracks (2-min)</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tc>
                  <a:txBody>
                    <a:bodyPr/>
                    <a:lstStyle/>
                    <a:p>
                      <a:pPr marL="0" marR="0" algn="just">
                        <a:spcBef>
                          <a:spcPts val="0"/>
                        </a:spcBef>
                        <a:spcAft>
                          <a:spcPts val="0"/>
                        </a:spcAft>
                      </a:pPr>
                      <a:r>
                        <a:rPr lang="en-US" sz="1000">
                          <a:effectLst/>
                        </a:rPr>
                        <a:t>Neal Dorst (</a:t>
                      </a:r>
                      <a:r>
                        <a:rPr lang="en-US" sz="1000" u="sng">
                          <a:effectLst/>
                          <a:hlinkClick r:id="rId10"/>
                        </a:rPr>
                        <a:t>neal.m.dorst@noaa.gov</a:t>
                      </a:r>
                      <a:r>
                        <a:rPr lang="en-US" sz="1000">
                          <a:effectLst/>
                        </a:rPr>
                        <a:t>) </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extLst>
                  <a:ext uri="{0D108BD9-81ED-4DB2-BD59-A6C34878D82A}">
                    <a16:rowId xmlns="" xmlns:a16="http://schemas.microsoft.com/office/drawing/2014/main" val="3112069322"/>
                  </a:ext>
                </a:extLst>
              </a:tr>
              <a:tr h="155405">
                <a:tc>
                  <a:txBody>
                    <a:bodyPr/>
                    <a:lstStyle/>
                    <a:p>
                      <a:pPr marL="0" marR="0" algn="ctr">
                        <a:spcBef>
                          <a:spcPts val="0"/>
                        </a:spcBef>
                        <a:spcAft>
                          <a:spcPts val="0"/>
                        </a:spcAft>
                      </a:pPr>
                      <a:r>
                        <a:rPr lang="en-US" sz="1000">
                          <a:effectLst/>
                        </a:rPr>
                        <a:t>INFORMATIONAL</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tc>
                  <a:txBody>
                    <a:bodyPr/>
                    <a:lstStyle/>
                    <a:p>
                      <a:pPr marL="0" marR="0" algn="ctr">
                        <a:spcBef>
                          <a:spcPts val="0"/>
                        </a:spcBef>
                        <a:spcAft>
                          <a:spcPts val="0"/>
                        </a:spcAft>
                      </a:pPr>
                      <a:r>
                        <a:rPr lang="en-US" sz="1000">
                          <a:effectLst/>
                        </a:rPr>
                        <a:t>Investigators</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extLst>
                  <a:ext uri="{0D108BD9-81ED-4DB2-BD59-A6C34878D82A}">
                    <a16:rowId xmlns="" xmlns:a16="http://schemas.microsoft.com/office/drawing/2014/main" val="1200332907"/>
                  </a:ext>
                </a:extLst>
              </a:tr>
              <a:tr h="310810">
                <a:tc>
                  <a:txBody>
                    <a:bodyPr/>
                    <a:lstStyle/>
                    <a:p>
                      <a:pPr marL="0" marR="0" algn="just">
                        <a:spcBef>
                          <a:spcPts val="0"/>
                        </a:spcBef>
                        <a:spcAft>
                          <a:spcPts val="0"/>
                        </a:spcAft>
                      </a:pPr>
                      <a:r>
                        <a:rPr lang="en-US" sz="1000">
                          <a:effectLst/>
                        </a:rPr>
                        <a:t>Flight Logs (e.g., LPS, Radar, Dropsonde, Boundary Layer, DWL)</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tc>
                  <a:txBody>
                    <a:bodyPr/>
                    <a:lstStyle/>
                    <a:p>
                      <a:pPr marL="0" marR="0" algn="just">
                        <a:spcBef>
                          <a:spcPts val="0"/>
                        </a:spcBef>
                        <a:spcAft>
                          <a:spcPts val="0"/>
                        </a:spcAft>
                      </a:pPr>
                      <a:r>
                        <a:rPr lang="en-US" sz="1000">
                          <a:effectLst/>
                        </a:rPr>
                        <a:t>Neal Dorst (</a:t>
                      </a:r>
                      <a:r>
                        <a:rPr lang="en-US" sz="1000" u="sng">
                          <a:effectLst/>
                          <a:hlinkClick r:id="rId10"/>
                        </a:rPr>
                        <a:t>neal.m.dorst@noaa.gov</a:t>
                      </a:r>
                      <a:r>
                        <a:rPr lang="en-US" sz="1000">
                          <a:effectLst/>
                        </a:rPr>
                        <a:t>) </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extLst>
                  <a:ext uri="{0D108BD9-81ED-4DB2-BD59-A6C34878D82A}">
                    <a16:rowId xmlns="" xmlns:a16="http://schemas.microsoft.com/office/drawing/2014/main" val="1950741115"/>
                  </a:ext>
                </a:extLst>
              </a:tr>
              <a:tr h="155405">
                <a:tc>
                  <a:txBody>
                    <a:bodyPr/>
                    <a:lstStyle/>
                    <a:p>
                      <a:pPr marL="0" marR="0" algn="ctr">
                        <a:spcBef>
                          <a:spcPts val="0"/>
                        </a:spcBef>
                        <a:spcAft>
                          <a:spcPts val="0"/>
                        </a:spcAft>
                      </a:pPr>
                      <a:r>
                        <a:rPr lang="en-US" sz="1000">
                          <a:effectLst/>
                        </a:rPr>
                        <a:t>MODEL PRODUCTS</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tc>
                  <a:txBody>
                    <a:bodyPr/>
                    <a:lstStyle/>
                    <a:p>
                      <a:pPr marL="0" marR="0" algn="ctr">
                        <a:spcBef>
                          <a:spcPts val="0"/>
                        </a:spcBef>
                        <a:spcAft>
                          <a:spcPts val="0"/>
                        </a:spcAft>
                      </a:pPr>
                      <a:r>
                        <a:rPr lang="en-US" sz="1000">
                          <a:effectLst/>
                        </a:rPr>
                        <a:t>Investigators</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extLst>
                  <a:ext uri="{0D108BD9-81ED-4DB2-BD59-A6C34878D82A}">
                    <a16:rowId xmlns="" xmlns:a16="http://schemas.microsoft.com/office/drawing/2014/main" val="1397237027"/>
                  </a:ext>
                </a:extLst>
              </a:tr>
              <a:tr h="155405">
                <a:tc>
                  <a:txBody>
                    <a:bodyPr/>
                    <a:lstStyle/>
                    <a:p>
                      <a:pPr marL="0" marR="0" algn="just">
                        <a:spcBef>
                          <a:spcPts val="0"/>
                        </a:spcBef>
                        <a:spcAft>
                          <a:spcPts val="0"/>
                        </a:spcAft>
                      </a:pPr>
                      <a:r>
                        <a:rPr lang="en-US" sz="1000">
                          <a:effectLst/>
                        </a:rPr>
                        <a:t>Basin-scale HWRF</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tc>
                  <a:txBody>
                    <a:bodyPr/>
                    <a:lstStyle/>
                    <a:p>
                      <a:pPr marL="0" marR="0" algn="just">
                        <a:spcBef>
                          <a:spcPts val="0"/>
                        </a:spcBef>
                        <a:spcAft>
                          <a:spcPts val="0"/>
                        </a:spcAft>
                      </a:pPr>
                      <a:r>
                        <a:rPr lang="en-US" sz="1000">
                          <a:effectLst/>
                        </a:rPr>
                        <a:t>Ghassan Alaka (</a:t>
                      </a:r>
                      <a:r>
                        <a:rPr lang="en-US" sz="1000" u="sng">
                          <a:effectLst/>
                          <a:hlinkClick r:id="rId16"/>
                        </a:rPr>
                        <a:t>ghassan.alaka@noaa.gov</a:t>
                      </a:r>
                      <a:r>
                        <a:rPr lang="en-US" sz="1000">
                          <a:effectLst/>
                        </a:rPr>
                        <a:t>) </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extLst>
                  <a:ext uri="{0D108BD9-81ED-4DB2-BD59-A6C34878D82A}">
                    <a16:rowId xmlns="" xmlns:a16="http://schemas.microsoft.com/office/drawing/2014/main" val="2323671988"/>
                  </a:ext>
                </a:extLst>
              </a:tr>
              <a:tr h="310810">
                <a:tc>
                  <a:txBody>
                    <a:bodyPr/>
                    <a:lstStyle/>
                    <a:p>
                      <a:pPr marL="0" marR="0" algn="just">
                        <a:spcBef>
                          <a:spcPts val="0"/>
                        </a:spcBef>
                        <a:spcAft>
                          <a:spcPts val="0"/>
                        </a:spcAft>
                      </a:pPr>
                      <a:r>
                        <a:rPr lang="en-US" sz="1000">
                          <a:effectLst/>
                        </a:rPr>
                        <a:t>HWRF Hurricane Ensemble Data Assimilation Scheme (HEDAS)</a:t>
                      </a:r>
                      <a:endParaRPr lang="en-US" sz="1000">
                        <a:solidFill>
                          <a:srgbClr val="000000"/>
                        </a:solidFill>
                        <a:effectLst/>
                        <a:latin typeface="Times New Roman" panose="02020603050405020304" pitchFamily="18" charset="0"/>
                        <a:ea typeface="Times New Roman" panose="02020603050405020304" pitchFamily="18" charset="0"/>
                      </a:endParaRPr>
                    </a:p>
                  </a:txBody>
                  <a:tcPr marL="58277" marR="58277" marT="0" marB="0"/>
                </a:tc>
                <a:tc>
                  <a:txBody>
                    <a:bodyPr/>
                    <a:lstStyle/>
                    <a:p>
                      <a:pPr marL="0" marR="0" algn="just">
                        <a:spcBef>
                          <a:spcPts val="0"/>
                        </a:spcBef>
                        <a:spcAft>
                          <a:spcPts val="0"/>
                        </a:spcAft>
                      </a:pPr>
                      <a:r>
                        <a:rPr lang="en-US" sz="1000" dirty="0">
                          <a:effectLst/>
                        </a:rPr>
                        <a:t>Sim </a:t>
                      </a:r>
                      <a:r>
                        <a:rPr lang="en-US" sz="1000" dirty="0" err="1">
                          <a:effectLst/>
                        </a:rPr>
                        <a:t>Aberson</a:t>
                      </a:r>
                      <a:r>
                        <a:rPr lang="en-US" sz="1000" dirty="0">
                          <a:effectLst/>
                        </a:rPr>
                        <a:t> (</a:t>
                      </a:r>
                      <a:r>
                        <a:rPr lang="en-US" sz="1000" u="sng" dirty="0">
                          <a:effectLst/>
                          <a:hlinkClick r:id="rId17"/>
                        </a:rPr>
                        <a:t>sim.aberson@noaa.gov</a:t>
                      </a:r>
                      <a:r>
                        <a:rPr lang="en-US" sz="1000" dirty="0">
                          <a:effectLst/>
                        </a:rPr>
                        <a:t>) </a:t>
                      </a:r>
                    </a:p>
                    <a:p>
                      <a:pPr marL="0" marR="0" algn="just">
                        <a:spcBef>
                          <a:spcPts val="0"/>
                        </a:spcBef>
                        <a:spcAft>
                          <a:spcPts val="0"/>
                        </a:spcAft>
                      </a:pPr>
                      <a:r>
                        <a:rPr lang="en-US" sz="1000" dirty="0" err="1">
                          <a:effectLst/>
                        </a:rPr>
                        <a:t>Altug</a:t>
                      </a:r>
                      <a:r>
                        <a:rPr lang="en-US" sz="1000" dirty="0">
                          <a:effectLst/>
                        </a:rPr>
                        <a:t> </a:t>
                      </a:r>
                      <a:r>
                        <a:rPr lang="en-US" sz="1000" dirty="0" err="1">
                          <a:effectLst/>
                        </a:rPr>
                        <a:t>Aksoy</a:t>
                      </a:r>
                      <a:r>
                        <a:rPr lang="en-US" sz="1000" dirty="0">
                          <a:effectLst/>
                        </a:rPr>
                        <a:t> (</a:t>
                      </a:r>
                      <a:r>
                        <a:rPr lang="en-US" sz="1000" u="sng" dirty="0">
                          <a:effectLst/>
                          <a:hlinkClick r:id="rId15"/>
                        </a:rPr>
                        <a:t>altug.aksoy@noaa.gov</a:t>
                      </a:r>
                      <a:r>
                        <a:rPr lang="en-US" sz="1000" dirty="0">
                          <a:effectLst/>
                        </a:rPr>
                        <a:t>) </a:t>
                      </a:r>
                      <a:endParaRPr lang="en-US" sz="1000" dirty="0">
                        <a:solidFill>
                          <a:srgbClr val="000000"/>
                        </a:solidFill>
                        <a:effectLst/>
                        <a:latin typeface="Times New Roman" panose="02020603050405020304" pitchFamily="18" charset="0"/>
                        <a:ea typeface="Times New Roman" panose="02020603050405020304" pitchFamily="18" charset="0"/>
                      </a:endParaRPr>
                    </a:p>
                  </a:txBody>
                  <a:tcPr marL="58277" marR="58277" marT="0" marB="0"/>
                </a:tc>
                <a:extLst>
                  <a:ext uri="{0D108BD9-81ED-4DB2-BD59-A6C34878D82A}">
                    <a16:rowId xmlns="" xmlns:a16="http://schemas.microsoft.com/office/drawing/2014/main" val="2149648171"/>
                  </a:ext>
                </a:extLst>
              </a:tr>
            </a:tbl>
          </a:graphicData>
        </a:graphic>
      </p:graphicFrame>
      <p:sp>
        <p:nvSpPr>
          <p:cNvPr id="7" name="Rectangle 6"/>
          <p:cNvSpPr/>
          <p:nvPr/>
        </p:nvSpPr>
        <p:spPr>
          <a:xfrm>
            <a:off x="6446980" y="1431172"/>
            <a:ext cx="5167214" cy="338554"/>
          </a:xfrm>
          <a:prstGeom prst="rect">
            <a:avLst/>
          </a:prstGeom>
        </p:spPr>
        <p:txBody>
          <a:bodyPr wrap="square">
            <a:spAutoFit/>
          </a:bodyPr>
          <a:lstStyle/>
          <a:p>
            <a:pPr algn="ctr"/>
            <a:r>
              <a:rPr lang="en-US" sz="1600" b="1" dirty="0">
                <a:latin typeface="Arial" panose="020B0604020202020204" pitchFamily="34" charset="0"/>
                <a:cs typeface="Arial" panose="020B0604020202020204" pitchFamily="34" charset="0"/>
              </a:rPr>
              <a:t>Data Product List</a:t>
            </a:r>
            <a:endParaRPr lang="en-US" sz="1600" b="1" dirty="0"/>
          </a:p>
        </p:txBody>
      </p:sp>
      <p:sp>
        <p:nvSpPr>
          <p:cNvPr id="21" name="Rectangle 20"/>
          <p:cNvSpPr/>
          <p:nvPr/>
        </p:nvSpPr>
        <p:spPr>
          <a:xfrm>
            <a:off x="816901" y="4098614"/>
            <a:ext cx="5371248" cy="923330"/>
          </a:xfrm>
          <a:prstGeom prst="rect">
            <a:avLst/>
          </a:prstGeom>
        </p:spPr>
        <p:txBody>
          <a:bodyPr wrap="square">
            <a:spAutoFit/>
          </a:bodyPr>
          <a:lstStyle/>
          <a:p>
            <a:pPr marL="285750" indent="-285750">
              <a:buFontTx/>
              <a:buChar char="-"/>
            </a:pPr>
            <a:r>
              <a:rPr lang="en-US" u="sng" dirty="0" smtClean="0">
                <a:latin typeface="Arial" panose="020B0604020202020204" pitchFamily="34" charset="0"/>
                <a:cs typeface="Arial" panose="020B0604020202020204" pitchFamily="34" charset="0"/>
              </a:rPr>
              <a:t>Expect to provide data latency</a:t>
            </a:r>
            <a:r>
              <a:rPr lang="en-US" dirty="0" smtClean="0">
                <a:latin typeface="Arial" panose="020B0604020202020204" pitchFamily="34" charset="0"/>
                <a:cs typeface="Arial" panose="020B0604020202020204" pitchFamily="34" charset="0"/>
              </a:rPr>
              <a:t>, and what </a:t>
            </a:r>
            <a:r>
              <a:rPr lang="en-US" u="sng" dirty="0" smtClean="0">
                <a:latin typeface="Arial" panose="020B0604020202020204" pitchFamily="34" charset="0"/>
                <a:cs typeface="Arial" panose="020B0604020202020204" pitchFamily="34" charset="0"/>
              </a:rPr>
              <a:t>data files need to be downloaded off the aircraft</a:t>
            </a:r>
            <a:r>
              <a:rPr lang="en-US" dirty="0" smtClean="0">
                <a:latin typeface="Arial" panose="020B0604020202020204" pitchFamily="34" charset="0"/>
                <a:cs typeface="Arial" panose="020B0604020202020204" pitchFamily="34" charset="0"/>
              </a:rPr>
              <a:t> and/or </a:t>
            </a:r>
            <a:r>
              <a:rPr lang="en-US" u="sng" dirty="0" smtClean="0">
                <a:latin typeface="Arial" panose="020B0604020202020204" pitchFamily="34" charset="0"/>
                <a:cs typeface="Arial" panose="020B0604020202020204" pitchFamily="34" charset="0"/>
              </a:rPr>
              <a:t>provided on </a:t>
            </a:r>
            <a:r>
              <a:rPr lang="en-US" u="sng" dirty="0" smtClean="0">
                <a:latin typeface="Arial" panose="020B0604020202020204" pitchFamily="34" charset="0"/>
                <a:cs typeface="Arial" panose="020B0604020202020204" pitchFamily="34" charset="0"/>
              </a:rPr>
              <a:t>HTTPs </a:t>
            </a:r>
            <a:r>
              <a:rPr lang="en-US" u="sng" dirty="0" smtClean="0">
                <a:latin typeface="Arial" panose="020B0604020202020204" pitchFamily="34" charset="0"/>
                <a:cs typeface="Arial" panose="020B0604020202020204" pitchFamily="34" charset="0"/>
              </a:rPr>
              <a:t>after mission</a:t>
            </a:r>
          </a:p>
        </p:txBody>
      </p:sp>
      <p:sp>
        <p:nvSpPr>
          <p:cNvPr id="16" name="TextBox 15"/>
          <p:cNvSpPr txBox="1"/>
          <p:nvPr/>
        </p:nvSpPr>
        <p:spPr>
          <a:xfrm>
            <a:off x="6318582" y="6534836"/>
            <a:ext cx="4349416" cy="323165"/>
          </a:xfrm>
          <a:prstGeom prst="rect">
            <a:avLst/>
          </a:prstGeom>
          <a:noFill/>
        </p:spPr>
        <p:txBody>
          <a:bodyPr wrap="square" rtlCol="0">
            <a:spAutoFit/>
          </a:bodyPr>
          <a:lstStyle/>
          <a:p>
            <a:pPr algn="r"/>
            <a:r>
              <a:rPr lang="en-US" sz="1500" dirty="0" smtClean="0">
                <a:latin typeface="Arial" panose="020B0604020202020204" pitchFamily="34" charset="0"/>
                <a:cs typeface="Arial" panose="020B0604020202020204" pitchFamily="34" charset="0"/>
              </a:rPr>
              <a:t>AOC HFP Briefing, June 21, </a:t>
            </a:r>
            <a:r>
              <a:rPr lang="en-US" sz="1500" dirty="0">
                <a:latin typeface="Arial" panose="020B0604020202020204" pitchFamily="34" charset="0"/>
                <a:cs typeface="Arial" panose="020B0604020202020204" pitchFamily="34" charset="0"/>
              </a:rPr>
              <a:t>2018</a:t>
            </a:r>
          </a:p>
        </p:txBody>
      </p:sp>
    </p:spTree>
    <p:extLst>
      <p:ext uri="{BB962C8B-B14F-4D97-AF65-F5344CB8AC3E}">
        <p14:creationId xmlns:p14="http://schemas.microsoft.com/office/powerpoint/2010/main" val="3850848497"/>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9" name="TextBox 8"/>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HFP Logistics</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1" name="Straight Connector 10"/>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816901" y="1479293"/>
            <a:ext cx="10558194" cy="523220"/>
          </a:xfrm>
          <a:prstGeom prst="rect">
            <a:avLst/>
          </a:prstGeom>
          <a:noFill/>
        </p:spPr>
        <p:txBody>
          <a:bodyPr wrap="square" rtlCol="0">
            <a:spAutoFit/>
          </a:bodyPr>
          <a:lstStyle/>
          <a:p>
            <a:pPr marL="342900" indent="-342900">
              <a:buFont typeface="Courier New" panose="02070309020205020404" pitchFamily="49" charset="0"/>
              <a:buChar char="o"/>
            </a:pPr>
            <a:r>
              <a:rPr lang="en-US" sz="2800" b="1" dirty="0" smtClean="0">
                <a:latin typeface="Arial" panose="020B0604020202020204" pitchFamily="34" charset="0"/>
                <a:cs typeface="Arial" panose="020B0604020202020204" pitchFamily="34" charset="0"/>
              </a:rPr>
              <a:t>Daily Schedule</a:t>
            </a:r>
            <a:endParaRPr lang="en-US" sz="2800" b="1" dirty="0">
              <a:latin typeface="Arial" panose="020B0604020202020204" pitchFamily="34" charset="0"/>
              <a:cs typeface="Arial" panose="020B0604020202020204" pitchFamily="34" charset="0"/>
            </a:endParaRPr>
          </a:p>
        </p:txBody>
      </p:sp>
      <p:sp>
        <p:nvSpPr>
          <p:cNvPr id="2" name="Rectangle 1"/>
          <p:cNvSpPr/>
          <p:nvPr/>
        </p:nvSpPr>
        <p:spPr>
          <a:xfrm>
            <a:off x="1631005" y="2133398"/>
            <a:ext cx="9985262" cy="830997"/>
          </a:xfrm>
          <a:prstGeom prst="rect">
            <a:avLst/>
          </a:prstGeom>
        </p:spPr>
        <p:txBody>
          <a:bodyPr wrap="square">
            <a:spAutoFit/>
          </a:bodyPr>
          <a:lstStyle/>
          <a:p>
            <a:pPr marL="342900" indent="-342900">
              <a:buFontTx/>
              <a:buChar char="-"/>
            </a:pPr>
            <a:r>
              <a:rPr lang="en-US" sz="2400" dirty="0" smtClean="0">
                <a:latin typeface="Arial" panose="020B0604020202020204" pitchFamily="34" charset="0"/>
                <a:cs typeface="Arial" panose="020B0604020202020204" pitchFamily="34" charset="0"/>
              </a:rPr>
              <a:t>0900 EDT (1300 UTC) Conference Call with IFEX Participants and Collaborators (</a:t>
            </a:r>
            <a:r>
              <a:rPr lang="en-US" sz="2400" i="1" dirty="0" smtClean="0">
                <a:latin typeface="Arial" panose="020B0604020202020204" pitchFamily="34" charset="0"/>
                <a:cs typeface="Arial" panose="020B0604020202020204" pitchFamily="34" charset="0"/>
              </a:rPr>
              <a:t>if needed</a:t>
            </a:r>
            <a:r>
              <a:rPr lang="en-US" sz="2400" dirty="0" smtClean="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p:txBody>
      </p:sp>
      <p:sp>
        <p:nvSpPr>
          <p:cNvPr id="12" name="Rectangle 11"/>
          <p:cNvSpPr/>
          <p:nvPr/>
        </p:nvSpPr>
        <p:spPr>
          <a:xfrm>
            <a:off x="1631005" y="3071409"/>
            <a:ext cx="7374772" cy="461665"/>
          </a:xfrm>
          <a:prstGeom prst="rect">
            <a:avLst/>
          </a:prstGeom>
        </p:spPr>
        <p:txBody>
          <a:bodyPr wrap="square">
            <a:spAutoFit/>
          </a:bodyPr>
          <a:lstStyle/>
          <a:p>
            <a:pPr marL="342900" indent="-342900">
              <a:buFontTx/>
              <a:buChar char="-"/>
            </a:pPr>
            <a:r>
              <a:rPr lang="en-US" sz="2400" dirty="0" smtClean="0">
                <a:latin typeface="Arial" panose="020B0604020202020204" pitchFamily="34" charset="0"/>
                <a:cs typeface="Arial" panose="020B0604020202020204" pitchFamily="34" charset="0"/>
              </a:rPr>
              <a:t>1230 EDT (1630 UTC) Map Discussion</a:t>
            </a:r>
            <a:endParaRPr lang="en-US" sz="2400" dirty="0">
              <a:latin typeface="Arial" panose="020B0604020202020204" pitchFamily="34" charset="0"/>
              <a:cs typeface="Arial" panose="020B0604020202020204" pitchFamily="34" charset="0"/>
            </a:endParaRPr>
          </a:p>
        </p:txBody>
      </p:sp>
      <p:sp>
        <p:nvSpPr>
          <p:cNvPr id="15" name="Rectangle 14"/>
          <p:cNvSpPr/>
          <p:nvPr/>
        </p:nvSpPr>
        <p:spPr>
          <a:xfrm>
            <a:off x="1631005" y="3744436"/>
            <a:ext cx="7374772" cy="461665"/>
          </a:xfrm>
          <a:prstGeom prst="rect">
            <a:avLst/>
          </a:prstGeom>
        </p:spPr>
        <p:txBody>
          <a:bodyPr wrap="square">
            <a:spAutoFit/>
          </a:bodyPr>
          <a:lstStyle/>
          <a:p>
            <a:pPr marL="342900" indent="-342900">
              <a:buFontTx/>
              <a:buChar char="-"/>
            </a:pPr>
            <a:r>
              <a:rPr lang="en-US" sz="2400" dirty="0" smtClean="0">
                <a:latin typeface="Arial" panose="020B0604020202020204" pitchFamily="34" charset="0"/>
                <a:cs typeface="Arial" panose="020B0604020202020204" pitchFamily="34" charset="0"/>
              </a:rPr>
              <a:t>1300 EDT (1700 UTC) Go/No-go, Call with AOC</a:t>
            </a:r>
            <a:endParaRPr lang="en-US" sz="2400" dirty="0">
              <a:latin typeface="Arial" panose="020B0604020202020204" pitchFamily="34" charset="0"/>
              <a:cs typeface="Arial" panose="020B0604020202020204" pitchFamily="34" charset="0"/>
            </a:endParaRPr>
          </a:p>
        </p:txBody>
      </p:sp>
      <p:sp>
        <p:nvSpPr>
          <p:cNvPr id="13" name="TextBox 12"/>
          <p:cNvSpPr txBox="1"/>
          <p:nvPr/>
        </p:nvSpPr>
        <p:spPr>
          <a:xfrm>
            <a:off x="6318582" y="6534836"/>
            <a:ext cx="4349416" cy="323165"/>
          </a:xfrm>
          <a:prstGeom prst="rect">
            <a:avLst/>
          </a:prstGeom>
          <a:noFill/>
        </p:spPr>
        <p:txBody>
          <a:bodyPr wrap="square" rtlCol="0">
            <a:spAutoFit/>
          </a:bodyPr>
          <a:lstStyle/>
          <a:p>
            <a:pPr algn="r"/>
            <a:r>
              <a:rPr lang="en-US" sz="1500" dirty="0" smtClean="0">
                <a:latin typeface="Arial" panose="020B0604020202020204" pitchFamily="34" charset="0"/>
                <a:cs typeface="Arial" panose="020B0604020202020204" pitchFamily="34" charset="0"/>
              </a:rPr>
              <a:t>AOC HFP Briefing, June 21, </a:t>
            </a:r>
            <a:r>
              <a:rPr lang="en-US" sz="1500" dirty="0">
                <a:latin typeface="Arial" panose="020B0604020202020204" pitchFamily="34" charset="0"/>
                <a:cs typeface="Arial" panose="020B0604020202020204" pitchFamily="34" charset="0"/>
              </a:rPr>
              <a:t>2018</a:t>
            </a:r>
          </a:p>
        </p:txBody>
      </p:sp>
    </p:spTree>
    <p:extLst>
      <p:ext uri="{BB962C8B-B14F-4D97-AF65-F5344CB8AC3E}">
        <p14:creationId xmlns:p14="http://schemas.microsoft.com/office/powerpoint/2010/main" val="3496394439"/>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Extra</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485059176"/>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9" name="TextBox 8"/>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HFP Operations</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1" name="Straight Connector 10"/>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1523998" y="1411942"/>
            <a:ext cx="9144000" cy="461665"/>
          </a:xfrm>
          <a:prstGeom prst="rect">
            <a:avLst/>
          </a:prstGeom>
          <a:noFill/>
        </p:spPr>
        <p:txBody>
          <a:bodyPr wrap="square" rtlCol="0">
            <a:spAutoFit/>
          </a:bodyPr>
          <a:lstStyle/>
          <a:p>
            <a:pPr algn="ctr"/>
            <a:r>
              <a:rPr lang="en-US" sz="2400" b="1" dirty="0" smtClean="0">
                <a:latin typeface="Arial" panose="020B0604020202020204" pitchFamily="34" charset="0"/>
                <a:cs typeface="Arial" panose="020B0604020202020204" pitchFamily="34" charset="0"/>
              </a:rPr>
              <a:t>FY18 Flight Hours</a:t>
            </a:r>
            <a:endParaRPr lang="en-US" sz="2400" b="1" dirty="0">
              <a:latin typeface="Arial" panose="020B0604020202020204" pitchFamily="34" charset="0"/>
              <a:cs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354614562"/>
              </p:ext>
            </p:extLst>
          </p:nvPr>
        </p:nvGraphicFramePr>
        <p:xfrm>
          <a:off x="2102604" y="1910473"/>
          <a:ext cx="8127999" cy="118872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xmlns="" val="2700784254"/>
                    </a:ext>
                  </a:extLst>
                </a:gridCol>
                <a:gridCol w="2709333">
                  <a:extLst>
                    <a:ext uri="{9D8B030D-6E8A-4147-A177-3AD203B41FA5}">
                      <a16:colId xmlns:a16="http://schemas.microsoft.com/office/drawing/2014/main" xmlns="" val="2393023011"/>
                    </a:ext>
                  </a:extLst>
                </a:gridCol>
                <a:gridCol w="2709333">
                  <a:extLst>
                    <a:ext uri="{9D8B030D-6E8A-4147-A177-3AD203B41FA5}">
                      <a16:colId xmlns:a16="http://schemas.microsoft.com/office/drawing/2014/main" xmlns="" val="2061979029"/>
                    </a:ext>
                  </a:extLst>
                </a:gridCol>
              </a:tblGrid>
              <a:tr h="370840">
                <a:tc>
                  <a:txBody>
                    <a:bodyPr/>
                    <a:lstStyle/>
                    <a:p>
                      <a:pPr algn="ct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Research</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Operations</a:t>
                      </a:r>
                      <a:endParaRPr lang="en-US"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245222343"/>
                  </a:ext>
                </a:extLst>
              </a:tr>
              <a:tr h="370840">
                <a:tc>
                  <a:txBody>
                    <a:bodyPr/>
                    <a:lstStyle/>
                    <a:p>
                      <a:pPr algn="ctr"/>
                      <a:r>
                        <a:rPr lang="en-US" sz="2000" dirty="0" smtClean="0">
                          <a:latin typeface="Arial" panose="020B0604020202020204" pitchFamily="34" charset="0"/>
                          <a:cs typeface="Arial" panose="020B0604020202020204" pitchFamily="34" charset="0"/>
                        </a:rPr>
                        <a:t>P-3</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123</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101</a:t>
                      </a:r>
                      <a:endParaRPr lang="en-US"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2923233998"/>
                  </a:ext>
                </a:extLst>
              </a:tr>
              <a:tr h="370840">
                <a:tc>
                  <a:txBody>
                    <a:bodyPr/>
                    <a:lstStyle/>
                    <a:p>
                      <a:pPr algn="ctr"/>
                      <a:r>
                        <a:rPr lang="en-US" sz="2000" dirty="0" smtClean="0">
                          <a:latin typeface="Arial" panose="020B0604020202020204" pitchFamily="34" charset="0"/>
                          <a:cs typeface="Arial" panose="020B0604020202020204" pitchFamily="34" charset="0"/>
                        </a:rPr>
                        <a:t>G-IV</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81</a:t>
                      </a:r>
                      <a:endParaRPr lang="en-US"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122</a:t>
                      </a:r>
                      <a:endParaRPr lang="en-US"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4133474168"/>
                  </a:ext>
                </a:extLst>
              </a:tr>
            </a:tbl>
          </a:graphicData>
        </a:graphic>
      </p:graphicFrame>
      <p:sp>
        <p:nvSpPr>
          <p:cNvPr id="14" name="TextBox 13"/>
          <p:cNvSpPr txBox="1"/>
          <p:nvPr/>
        </p:nvSpPr>
        <p:spPr>
          <a:xfrm>
            <a:off x="1519518" y="3321877"/>
            <a:ext cx="9144000" cy="461665"/>
          </a:xfrm>
          <a:prstGeom prst="rect">
            <a:avLst/>
          </a:prstGeom>
          <a:noFill/>
        </p:spPr>
        <p:txBody>
          <a:bodyPr wrap="square" rtlCol="0">
            <a:spAutoFit/>
          </a:bodyPr>
          <a:lstStyle/>
          <a:p>
            <a:pPr algn="ctr"/>
            <a:r>
              <a:rPr lang="en-US" sz="2400" b="1" dirty="0" smtClean="0">
                <a:latin typeface="Arial" panose="020B0604020202020204" pitchFamily="34" charset="0"/>
                <a:cs typeface="Arial" panose="020B0604020202020204" pitchFamily="34" charset="0"/>
              </a:rPr>
              <a:t>Expendables</a:t>
            </a:r>
            <a:endParaRPr lang="en-US" sz="2400" b="1" dirty="0">
              <a:latin typeface="Arial" panose="020B0604020202020204" pitchFamily="34" charset="0"/>
              <a:cs typeface="Arial" panose="020B0604020202020204" pitchFamily="34" charset="0"/>
            </a:endParaRPr>
          </a:p>
        </p:txBody>
      </p:sp>
      <p:sp>
        <p:nvSpPr>
          <p:cNvPr id="10" name="TextBox 9"/>
          <p:cNvSpPr txBox="1"/>
          <p:nvPr/>
        </p:nvSpPr>
        <p:spPr>
          <a:xfrm>
            <a:off x="5181030" y="4266076"/>
            <a:ext cx="3724635" cy="1323439"/>
          </a:xfrm>
          <a:prstGeom prst="rect">
            <a:avLst/>
          </a:prstGeom>
          <a:noFill/>
        </p:spPr>
        <p:txBody>
          <a:bodyPr wrap="square" rtlCol="0">
            <a:spAutoFit/>
          </a:bodyPr>
          <a:lstStyle/>
          <a:p>
            <a:r>
              <a:rPr lang="en-US" sz="2000" dirty="0" smtClean="0">
                <a:latin typeface="Arial" panose="020B0604020202020204" pitchFamily="34" charset="0"/>
                <a:cs typeface="Arial" panose="020B0604020202020204" pitchFamily="34" charset="0"/>
              </a:rPr>
              <a:t>HRD:   	     24</a:t>
            </a:r>
          </a:p>
          <a:p>
            <a:r>
              <a:rPr lang="en-US" sz="2000" b="1" dirty="0" smtClean="0">
                <a:solidFill>
                  <a:srgbClr val="FF0000"/>
                </a:solidFill>
                <a:latin typeface="Arial" panose="020B0604020202020204" pitchFamily="34" charset="0"/>
                <a:cs typeface="Arial" panose="020B0604020202020204" pitchFamily="34" charset="0"/>
              </a:rPr>
              <a:t>JPSS:	     75</a:t>
            </a:r>
          </a:p>
          <a:p>
            <a:r>
              <a:rPr lang="en-US" sz="2000" dirty="0" err="1" smtClean="0">
                <a:latin typeface="Arial" panose="020B0604020202020204" pitchFamily="34" charset="0"/>
                <a:cs typeface="Arial" panose="020B0604020202020204" pitchFamily="34" charset="0"/>
              </a:rPr>
              <a:t>Cione</a:t>
            </a:r>
            <a:r>
              <a:rPr lang="en-US" sz="2000" dirty="0" smtClean="0">
                <a:latin typeface="Arial" panose="020B0604020202020204" pitchFamily="34" charset="0"/>
                <a:cs typeface="Arial" panose="020B0604020202020204" pitchFamily="34" charset="0"/>
              </a:rPr>
              <a:t>/IR:   100</a:t>
            </a:r>
          </a:p>
          <a:p>
            <a:r>
              <a:rPr lang="en-US" sz="2000" dirty="0" smtClean="0">
                <a:latin typeface="Arial" panose="020B0604020202020204" pitchFamily="34" charset="0"/>
                <a:cs typeface="Arial" panose="020B0604020202020204" pitchFamily="34" charset="0"/>
              </a:rPr>
              <a:t>HFIP:         0</a:t>
            </a:r>
            <a:endParaRPr lang="en-US" sz="2000" dirty="0">
              <a:latin typeface="Arial" panose="020B0604020202020204" pitchFamily="34" charset="0"/>
              <a:cs typeface="Arial" panose="020B0604020202020204" pitchFamily="34" charset="0"/>
            </a:endParaRPr>
          </a:p>
        </p:txBody>
      </p:sp>
      <p:sp>
        <p:nvSpPr>
          <p:cNvPr id="15" name="Rectangle 14"/>
          <p:cNvSpPr/>
          <p:nvPr/>
        </p:nvSpPr>
        <p:spPr>
          <a:xfrm>
            <a:off x="1519518" y="3845264"/>
            <a:ext cx="9143867" cy="369332"/>
          </a:xfrm>
          <a:prstGeom prst="rect">
            <a:avLst/>
          </a:prstGeom>
        </p:spPr>
        <p:txBody>
          <a:bodyPr wrap="square">
            <a:spAutoFit/>
          </a:bodyPr>
          <a:lstStyle/>
          <a:p>
            <a:pPr algn="ctr"/>
            <a:r>
              <a:rPr lang="en-US" u="sng" dirty="0">
                <a:latin typeface="Arial" panose="020B0604020202020204" pitchFamily="34" charset="0"/>
                <a:cs typeface="Arial" panose="020B0604020202020204" pitchFamily="34" charset="0"/>
              </a:rPr>
              <a:t>Dropsondes</a:t>
            </a:r>
          </a:p>
        </p:txBody>
      </p:sp>
      <p:sp>
        <p:nvSpPr>
          <p:cNvPr id="16" name="Rectangle 15"/>
          <p:cNvSpPr/>
          <p:nvPr/>
        </p:nvSpPr>
        <p:spPr>
          <a:xfrm>
            <a:off x="1593441" y="3845264"/>
            <a:ext cx="3764302" cy="369332"/>
          </a:xfrm>
          <a:prstGeom prst="rect">
            <a:avLst/>
          </a:prstGeom>
        </p:spPr>
        <p:txBody>
          <a:bodyPr wrap="square">
            <a:spAutoFit/>
          </a:bodyPr>
          <a:lstStyle/>
          <a:p>
            <a:pPr algn="ctr"/>
            <a:r>
              <a:rPr lang="en-US" u="sng" dirty="0" smtClean="0">
                <a:latin typeface="Arial" panose="020B0604020202020204" pitchFamily="34" charset="0"/>
                <a:cs typeface="Arial" panose="020B0604020202020204" pitchFamily="34" charset="0"/>
              </a:rPr>
              <a:t>AXBTs</a:t>
            </a:r>
            <a:endParaRPr lang="en-US" u="sng" dirty="0">
              <a:latin typeface="Arial" panose="020B0604020202020204" pitchFamily="34" charset="0"/>
              <a:cs typeface="Arial" panose="020B0604020202020204" pitchFamily="34" charset="0"/>
            </a:endParaRPr>
          </a:p>
        </p:txBody>
      </p:sp>
      <p:sp>
        <p:nvSpPr>
          <p:cNvPr id="17" name="TextBox 16"/>
          <p:cNvSpPr txBox="1"/>
          <p:nvPr/>
        </p:nvSpPr>
        <p:spPr>
          <a:xfrm>
            <a:off x="1572124" y="4263397"/>
            <a:ext cx="3724635" cy="400110"/>
          </a:xfrm>
          <a:prstGeom prst="rect">
            <a:avLst/>
          </a:prstGeom>
          <a:noFill/>
        </p:spPr>
        <p:txBody>
          <a:bodyPr wrap="square" rtlCol="0">
            <a:spAutoFit/>
          </a:bodyPr>
          <a:lstStyle/>
          <a:p>
            <a:pPr algn="ctr"/>
            <a:r>
              <a:rPr lang="en-US" sz="2000" dirty="0" smtClean="0">
                <a:latin typeface="Arial" panose="020B0604020202020204" pitchFamily="34" charset="0"/>
                <a:cs typeface="Arial" panose="020B0604020202020204" pitchFamily="34" charset="0"/>
              </a:rPr>
              <a:t>AOC:       236</a:t>
            </a:r>
            <a:endParaRPr lang="en-US" sz="2000" dirty="0">
              <a:latin typeface="Arial" panose="020B0604020202020204" pitchFamily="34" charset="0"/>
              <a:cs typeface="Arial" panose="020B0604020202020204" pitchFamily="34" charset="0"/>
            </a:endParaRPr>
          </a:p>
        </p:txBody>
      </p:sp>
      <p:sp>
        <p:nvSpPr>
          <p:cNvPr id="18" name="Rectangle 17"/>
          <p:cNvSpPr/>
          <p:nvPr/>
        </p:nvSpPr>
        <p:spPr>
          <a:xfrm>
            <a:off x="7046188" y="3850300"/>
            <a:ext cx="3764302" cy="369332"/>
          </a:xfrm>
          <a:prstGeom prst="rect">
            <a:avLst/>
          </a:prstGeom>
        </p:spPr>
        <p:txBody>
          <a:bodyPr wrap="square">
            <a:spAutoFit/>
          </a:bodyPr>
          <a:lstStyle/>
          <a:p>
            <a:pPr algn="ctr"/>
            <a:r>
              <a:rPr lang="en-US" u="sng" dirty="0" smtClean="0">
                <a:latin typeface="Arial" panose="020B0604020202020204" pitchFamily="34" charset="0"/>
                <a:cs typeface="Arial" panose="020B0604020202020204" pitchFamily="34" charset="0"/>
              </a:rPr>
              <a:t>Coyote</a:t>
            </a:r>
            <a:endParaRPr lang="en-US" u="sng" dirty="0">
              <a:latin typeface="Arial" panose="020B0604020202020204" pitchFamily="34" charset="0"/>
              <a:cs typeface="Arial" panose="020B0604020202020204" pitchFamily="34" charset="0"/>
            </a:endParaRPr>
          </a:p>
        </p:txBody>
      </p:sp>
      <p:sp>
        <p:nvSpPr>
          <p:cNvPr id="19" name="TextBox 18"/>
          <p:cNvSpPr txBox="1"/>
          <p:nvPr/>
        </p:nvSpPr>
        <p:spPr>
          <a:xfrm>
            <a:off x="7085855" y="4271112"/>
            <a:ext cx="3724635" cy="400110"/>
          </a:xfrm>
          <a:prstGeom prst="rect">
            <a:avLst/>
          </a:prstGeom>
          <a:noFill/>
        </p:spPr>
        <p:txBody>
          <a:bodyPr wrap="square" rtlCol="0">
            <a:spAutoFit/>
          </a:bodyPr>
          <a:lstStyle/>
          <a:p>
            <a:pPr algn="ctr"/>
            <a:r>
              <a:rPr lang="en-US" sz="2000" dirty="0">
                <a:latin typeface="Arial" panose="020B0604020202020204" pitchFamily="34" charset="0"/>
                <a:cs typeface="Arial" panose="020B0604020202020204" pitchFamily="34" charset="0"/>
              </a:rPr>
              <a:t>0</a:t>
            </a:r>
          </a:p>
        </p:txBody>
      </p:sp>
      <p:sp>
        <p:nvSpPr>
          <p:cNvPr id="20" name="TextBox 19"/>
          <p:cNvSpPr txBox="1"/>
          <p:nvPr/>
        </p:nvSpPr>
        <p:spPr>
          <a:xfrm>
            <a:off x="6318582" y="6534836"/>
            <a:ext cx="4349416" cy="323165"/>
          </a:xfrm>
          <a:prstGeom prst="rect">
            <a:avLst/>
          </a:prstGeom>
          <a:noFill/>
        </p:spPr>
        <p:txBody>
          <a:bodyPr wrap="square" rtlCol="0">
            <a:spAutoFit/>
          </a:bodyPr>
          <a:lstStyle/>
          <a:p>
            <a:pPr algn="r"/>
            <a:r>
              <a:rPr lang="en-US" sz="1500" dirty="0" smtClean="0">
                <a:latin typeface="Arial" panose="020B0604020202020204" pitchFamily="34" charset="0"/>
                <a:cs typeface="Arial" panose="020B0604020202020204" pitchFamily="34" charset="0"/>
              </a:rPr>
              <a:t>NHC HFP Briefing, May 31, </a:t>
            </a:r>
            <a:r>
              <a:rPr lang="en-US" sz="1500" dirty="0">
                <a:latin typeface="Arial" panose="020B0604020202020204" pitchFamily="34" charset="0"/>
                <a:cs typeface="Arial" panose="020B0604020202020204" pitchFamily="34" charset="0"/>
              </a:rPr>
              <a:t>2018</a:t>
            </a:r>
          </a:p>
        </p:txBody>
      </p:sp>
    </p:spTree>
    <p:extLst>
      <p:ext uri="{BB962C8B-B14F-4D97-AF65-F5344CB8AC3E}">
        <p14:creationId xmlns:p14="http://schemas.microsoft.com/office/powerpoint/2010/main" val="143876062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9" name="TextBox 8"/>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Instrumentation</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1" name="Straight Connector 10"/>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523998" y="1413709"/>
            <a:ext cx="6838541" cy="400110"/>
          </a:xfrm>
          <a:prstGeom prst="rect">
            <a:avLst/>
          </a:prstGeom>
          <a:noFill/>
        </p:spPr>
        <p:txBody>
          <a:bodyPr wrap="square" rtlCol="0">
            <a:spAutoFit/>
          </a:bodyPr>
          <a:lstStyle/>
          <a:p>
            <a:pPr marL="342900" indent="-342900">
              <a:buFont typeface="Courier New" panose="02070309020205020404" pitchFamily="49" charset="0"/>
              <a:buChar char="o"/>
            </a:pPr>
            <a:r>
              <a:rPr lang="en-US" sz="2000" b="1" dirty="0" smtClean="0">
                <a:latin typeface="Arial" panose="020B0604020202020204" pitchFamily="34" charset="0"/>
                <a:cs typeface="Arial" panose="020B0604020202020204" pitchFamily="34" charset="0"/>
              </a:rPr>
              <a:t>Tail Doppler radar, TDR </a:t>
            </a:r>
            <a:r>
              <a:rPr lang="en-US" sz="2000" dirty="0" smtClean="0">
                <a:latin typeface="Arial" panose="020B0604020202020204" pitchFamily="34" charset="0"/>
                <a:cs typeface="Arial" panose="020B0604020202020204" pitchFamily="34" charset="0"/>
              </a:rPr>
              <a:t>[P-3 and G-IV]</a:t>
            </a:r>
            <a:endParaRPr lang="en-US" sz="2000" dirty="0">
              <a:latin typeface="Arial" panose="020B0604020202020204" pitchFamily="34" charset="0"/>
              <a:cs typeface="Arial" panose="020B0604020202020204" pitchFamily="34" charset="0"/>
            </a:endParaRPr>
          </a:p>
        </p:txBody>
      </p:sp>
      <p:sp>
        <p:nvSpPr>
          <p:cNvPr id="3" name="Rectangle 1"/>
          <p:cNvSpPr>
            <a:spLocks noChangeArrowheads="1"/>
          </p:cNvSpPr>
          <p:nvPr/>
        </p:nvSpPr>
        <p:spPr bwMode="auto">
          <a:xfrm>
            <a:off x="0" y="-323165"/>
            <a:ext cx="121920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chemeClr val="tx1"/>
                </a:solidFill>
                <a:effectLst/>
                <a:latin typeface="Arial" panose="020B0604020202020204" pitchFamily="34" charset="0"/>
              </a:rPr>
              <a:t/>
            </a:r>
            <a:br>
              <a:rPr kumimoji="0" lang="en-US" altLang="en-US" sz="1800" b="0" i="0" u="none" strike="noStrike" cap="none" normalizeH="0" baseline="0" dirty="0" smtClean="0">
                <a:ln>
                  <a:noFill/>
                </a:ln>
                <a:solidFill>
                  <a:schemeClr val="tx1"/>
                </a:solidFill>
                <a:effectLst/>
                <a:latin typeface="Arial" panose="020B0604020202020204" pitchFamily="34" charset="0"/>
              </a:rPr>
            </a:b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2" name="TextBox 1"/>
          <p:cNvSpPr txBox="1"/>
          <p:nvPr/>
        </p:nvSpPr>
        <p:spPr>
          <a:xfrm>
            <a:off x="2328530" y="1813819"/>
            <a:ext cx="7198242" cy="923330"/>
          </a:xfrm>
          <a:prstGeom prst="rect">
            <a:avLst/>
          </a:prstGeom>
          <a:noFill/>
        </p:spPr>
        <p:txBody>
          <a:bodyPr wrap="square" rtlCol="0">
            <a:spAutoFit/>
          </a:bodyPr>
          <a:lstStyle/>
          <a:p>
            <a:pPr marL="285750" indent="-285750">
              <a:buFontTx/>
              <a:buChar char="-"/>
            </a:pPr>
            <a:r>
              <a:rPr lang="en-US" dirty="0" smtClean="0">
                <a:latin typeface="Arial" panose="020B0604020202020204" pitchFamily="34" charset="0"/>
                <a:cs typeface="Arial" panose="020B0604020202020204" pitchFamily="34" charset="0"/>
              </a:rPr>
              <a:t>Short pulse (data within 3 km of aircraft)</a:t>
            </a:r>
          </a:p>
          <a:p>
            <a:pPr marL="285750" indent="-285750">
              <a:buFontTx/>
              <a:buChar char="-"/>
            </a:pPr>
            <a:r>
              <a:rPr lang="en-US" dirty="0" smtClean="0">
                <a:latin typeface="Arial" panose="020B0604020202020204" pitchFamily="34" charset="0"/>
                <a:cs typeface="Arial" panose="020B0604020202020204" pitchFamily="34" charset="0"/>
              </a:rPr>
              <a:t>Transmit data in real-time to EMC from both aircraft</a:t>
            </a:r>
          </a:p>
          <a:p>
            <a:pPr marL="285750" indent="-285750">
              <a:buFontTx/>
              <a:buChar char="-"/>
            </a:pPr>
            <a:r>
              <a:rPr lang="en-US" dirty="0" smtClean="0">
                <a:latin typeface="Arial" panose="020B0604020202020204" pitchFamily="34" charset="0"/>
                <a:cs typeface="Arial" panose="020B0604020202020204" pitchFamily="34" charset="0"/>
              </a:rPr>
              <a:t>Wind and reflectivity analyses produced in real-time</a:t>
            </a:r>
            <a:endParaRPr lang="en-US" dirty="0">
              <a:latin typeface="Arial" panose="020B0604020202020204" pitchFamily="34" charset="0"/>
              <a:cs typeface="Arial" panose="020B0604020202020204" pitchFamily="34" charset="0"/>
            </a:endParaRPr>
          </a:p>
        </p:txBody>
      </p:sp>
      <p:sp>
        <p:nvSpPr>
          <p:cNvPr id="16" name="TextBox 15"/>
          <p:cNvSpPr txBox="1"/>
          <p:nvPr/>
        </p:nvSpPr>
        <p:spPr>
          <a:xfrm>
            <a:off x="1523998" y="2854109"/>
            <a:ext cx="6838541" cy="400110"/>
          </a:xfrm>
          <a:prstGeom prst="rect">
            <a:avLst/>
          </a:prstGeom>
          <a:noFill/>
        </p:spPr>
        <p:txBody>
          <a:bodyPr wrap="square" rtlCol="0">
            <a:spAutoFit/>
          </a:bodyPr>
          <a:lstStyle/>
          <a:p>
            <a:pPr marL="342900" indent="-342900">
              <a:buFont typeface="Courier New" panose="02070309020205020404" pitchFamily="49" charset="0"/>
              <a:buChar char="o"/>
            </a:pPr>
            <a:r>
              <a:rPr lang="en-US" sz="2000" b="1" dirty="0" smtClean="0">
                <a:solidFill>
                  <a:srgbClr val="FF0000"/>
                </a:solidFill>
                <a:latin typeface="Arial" panose="020B0604020202020204" pitchFamily="34" charset="0"/>
                <a:cs typeface="Arial" panose="020B0604020202020204" pitchFamily="34" charset="0"/>
              </a:rPr>
              <a:t>Lower fuselage, LF</a:t>
            </a:r>
            <a:r>
              <a:rPr lang="en-US" sz="2000" b="1" dirty="0" smtClean="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[P-3]</a:t>
            </a:r>
            <a:endParaRPr lang="en-US" sz="2000" dirty="0">
              <a:latin typeface="Arial" panose="020B0604020202020204" pitchFamily="34" charset="0"/>
              <a:cs typeface="Arial" panose="020B0604020202020204" pitchFamily="34" charset="0"/>
            </a:endParaRPr>
          </a:p>
        </p:txBody>
      </p:sp>
      <p:sp>
        <p:nvSpPr>
          <p:cNvPr id="17" name="TextBox 16"/>
          <p:cNvSpPr txBox="1"/>
          <p:nvPr/>
        </p:nvSpPr>
        <p:spPr>
          <a:xfrm>
            <a:off x="2328530" y="3254219"/>
            <a:ext cx="7198242" cy="369332"/>
          </a:xfrm>
          <a:prstGeom prst="rect">
            <a:avLst/>
          </a:prstGeom>
          <a:noFill/>
        </p:spPr>
        <p:txBody>
          <a:bodyPr wrap="square" rtlCol="0">
            <a:spAutoFit/>
          </a:bodyPr>
          <a:lstStyle/>
          <a:p>
            <a:pPr marL="285750" indent="-285750">
              <a:buFontTx/>
              <a:buChar char="-"/>
            </a:pPr>
            <a:r>
              <a:rPr lang="en-US" b="1" dirty="0" smtClean="0">
                <a:solidFill>
                  <a:srgbClr val="FF0000"/>
                </a:solidFill>
                <a:latin typeface="Arial" panose="020B0604020202020204" pitchFamily="34" charset="0"/>
                <a:cs typeface="Arial" panose="020B0604020202020204" pitchFamily="34" charset="0"/>
              </a:rPr>
              <a:t>Multi-mode Radar (MMR)</a:t>
            </a:r>
          </a:p>
        </p:txBody>
      </p:sp>
      <p:sp>
        <p:nvSpPr>
          <p:cNvPr id="18" name="TextBox 17"/>
          <p:cNvSpPr txBox="1"/>
          <p:nvPr/>
        </p:nvSpPr>
        <p:spPr>
          <a:xfrm>
            <a:off x="1523998" y="3723350"/>
            <a:ext cx="9682718" cy="400110"/>
          </a:xfrm>
          <a:prstGeom prst="rect">
            <a:avLst/>
          </a:prstGeom>
          <a:noFill/>
        </p:spPr>
        <p:txBody>
          <a:bodyPr wrap="square" rtlCol="0">
            <a:spAutoFit/>
          </a:bodyPr>
          <a:lstStyle/>
          <a:p>
            <a:pPr marL="342900" indent="-342900">
              <a:buFont typeface="Courier New" panose="02070309020205020404" pitchFamily="49" charset="0"/>
              <a:buChar char="o"/>
            </a:pPr>
            <a:r>
              <a:rPr lang="en-US" sz="2000" b="1" dirty="0" smtClean="0">
                <a:latin typeface="Arial" panose="020B0604020202020204" pitchFamily="34" charset="0"/>
                <a:cs typeface="Arial" panose="020B0604020202020204" pitchFamily="34" charset="0"/>
              </a:rPr>
              <a:t>Stepped Frequency Microwave Radiometer, SFMR </a:t>
            </a:r>
            <a:r>
              <a:rPr lang="en-US" sz="2000" dirty="0" smtClean="0">
                <a:latin typeface="Arial" panose="020B0604020202020204" pitchFamily="34" charset="0"/>
                <a:cs typeface="Arial" panose="020B0604020202020204" pitchFamily="34" charset="0"/>
              </a:rPr>
              <a:t>[P-3 and G-IV]</a:t>
            </a:r>
            <a:endParaRPr lang="en-US" sz="2000" dirty="0">
              <a:latin typeface="Arial" panose="020B0604020202020204" pitchFamily="34" charset="0"/>
              <a:cs typeface="Arial" panose="020B0604020202020204" pitchFamily="34" charset="0"/>
            </a:endParaRPr>
          </a:p>
        </p:txBody>
      </p:sp>
      <p:sp>
        <p:nvSpPr>
          <p:cNvPr id="19" name="TextBox 18"/>
          <p:cNvSpPr txBox="1"/>
          <p:nvPr/>
        </p:nvSpPr>
        <p:spPr>
          <a:xfrm>
            <a:off x="2328530" y="4200134"/>
            <a:ext cx="9133368" cy="923330"/>
          </a:xfrm>
          <a:prstGeom prst="rect">
            <a:avLst/>
          </a:prstGeom>
          <a:noFill/>
        </p:spPr>
        <p:txBody>
          <a:bodyPr wrap="square" rtlCol="0">
            <a:spAutoFit/>
          </a:bodyPr>
          <a:lstStyle/>
          <a:p>
            <a:pPr marL="285750" indent="-285750">
              <a:buFontTx/>
              <a:buChar char="-"/>
            </a:pPr>
            <a:r>
              <a:rPr lang="en-US" b="1" dirty="0" smtClean="0">
                <a:solidFill>
                  <a:srgbClr val="FF0000"/>
                </a:solidFill>
                <a:latin typeface="Arial" panose="020B0604020202020204" pitchFamily="34" charset="0"/>
                <a:cs typeface="Arial" panose="020B0604020202020204" pitchFamily="34" charset="0"/>
              </a:rPr>
              <a:t>2</a:t>
            </a:r>
            <a:r>
              <a:rPr lang="en-US" b="1" baseline="30000" dirty="0" smtClean="0">
                <a:solidFill>
                  <a:srgbClr val="FF0000"/>
                </a:solidFill>
                <a:latin typeface="Arial" panose="020B0604020202020204" pitchFamily="34" charset="0"/>
                <a:cs typeface="Arial" panose="020B0604020202020204" pitchFamily="34" charset="0"/>
              </a:rPr>
              <a:t>nd</a:t>
            </a:r>
            <a:r>
              <a:rPr lang="en-US" b="1" dirty="0" smtClean="0">
                <a:solidFill>
                  <a:srgbClr val="FF0000"/>
                </a:solidFill>
                <a:latin typeface="Arial" panose="020B0604020202020204" pitchFamily="34" charset="0"/>
                <a:cs typeface="Arial" panose="020B0604020202020204" pitchFamily="34" charset="0"/>
              </a:rPr>
              <a:t> SFMR on-board to begin the season (H-pol, V-pol)</a:t>
            </a:r>
          </a:p>
          <a:p>
            <a:pPr marL="285750" indent="-285750">
              <a:buFontTx/>
              <a:buChar char="-"/>
            </a:pPr>
            <a:r>
              <a:rPr lang="en-US" dirty="0" smtClean="0">
                <a:latin typeface="Arial" panose="020B0604020202020204" pitchFamily="34" charset="0"/>
                <a:cs typeface="Arial" panose="020B0604020202020204" pitchFamily="34" charset="0"/>
              </a:rPr>
              <a:t>Swap could happen with CRL based on early season activity, TBD (need a 2-day </a:t>
            </a:r>
            <a:r>
              <a:rPr lang="en-US" dirty="0" err="1" smtClean="0">
                <a:latin typeface="Arial" panose="020B0604020202020204" pitchFamily="34" charset="0"/>
                <a:cs typeface="Arial" panose="020B0604020202020204" pitchFamily="34" charset="0"/>
              </a:rPr>
              <a:t>wx</a:t>
            </a:r>
            <a:r>
              <a:rPr lang="en-US" dirty="0" smtClean="0">
                <a:latin typeface="Arial" panose="020B0604020202020204" pitchFamily="34" charset="0"/>
                <a:cs typeface="Arial" panose="020B0604020202020204" pitchFamily="34" charset="0"/>
              </a:rPr>
              <a:t> window)</a:t>
            </a:r>
          </a:p>
        </p:txBody>
      </p:sp>
      <p:sp>
        <p:nvSpPr>
          <p:cNvPr id="20" name="TextBox 19"/>
          <p:cNvSpPr txBox="1"/>
          <p:nvPr/>
        </p:nvSpPr>
        <p:spPr>
          <a:xfrm>
            <a:off x="1540322" y="5088654"/>
            <a:ext cx="6838541" cy="400110"/>
          </a:xfrm>
          <a:prstGeom prst="rect">
            <a:avLst/>
          </a:prstGeom>
          <a:noFill/>
        </p:spPr>
        <p:txBody>
          <a:bodyPr wrap="square" rtlCol="0">
            <a:spAutoFit/>
          </a:bodyPr>
          <a:lstStyle/>
          <a:p>
            <a:pPr marL="342900" indent="-342900">
              <a:buFont typeface="Courier New" panose="02070309020205020404" pitchFamily="49" charset="0"/>
              <a:buChar char="o"/>
            </a:pPr>
            <a:r>
              <a:rPr lang="en-US" sz="2000" b="1" dirty="0" smtClean="0">
                <a:solidFill>
                  <a:srgbClr val="FF0000"/>
                </a:solidFill>
                <a:latin typeface="Arial" panose="020B0604020202020204" pitchFamily="34" charset="0"/>
                <a:cs typeface="Arial" panose="020B0604020202020204" pitchFamily="34" charset="0"/>
              </a:rPr>
              <a:t>Doppler Wind LIDAR, DWL </a:t>
            </a:r>
            <a:r>
              <a:rPr lang="en-US" sz="2000" dirty="0" smtClean="0">
                <a:latin typeface="Arial" panose="020B0604020202020204" pitchFamily="34" charset="0"/>
                <a:cs typeface="Arial" panose="020B0604020202020204" pitchFamily="34" charset="0"/>
              </a:rPr>
              <a:t>[P-3]</a:t>
            </a:r>
            <a:endParaRPr lang="en-US" sz="2000" dirty="0">
              <a:latin typeface="Arial" panose="020B0604020202020204" pitchFamily="34" charset="0"/>
              <a:cs typeface="Arial" panose="020B0604020202020204" pitchFamily="34" charset="0"/>
            </a:endParaRPr>
          </a:p>
        </p:txBody>
      </p:sp>
      <p:sp>
        <p:nvSpPr>
          <p:cNvPr id="21" name="TextBox 20"/>
          <p:cNvSpPr txBox="1"/>
          <p:nvPr/>
        </p:nvSpPr>
        <p:spPr>
          <a:xfrm>
            <a:off x="2344854" y="5519000"/>
            <a:ext cx="7198242" cy="923330"/>
          </a:xfrm>
          <a:prstGeom prst="rect">
            <a:avLst/>
          </a:prstGeom>
          <a:noFill/>
        </p:spPr>
        <p:txBody>
          <a:bodyPr wrap="square" rtlCol="0">
            <a:spAutoFit/>
          </a:bodyPr>
          <a:lstStyle/>
          <a:p>
            <a:pPr marL="285750" indent="-285750">
              <a:buFontTx/>
              <a:buChar char="-"/>
            </a:pPr>
            <a:r>
              <a:rPr lang="en-US" dirty="0" smtClean="0">
                <a:latin typeface="Arial" panose="020B0604020202020204" pitchFamily="34" charset="0"/>
                <a:cs typeface="Arial" panose="020B0604020202020204" pitchFamily="34" charset="0"/>
              </a:rPr>
              <a:t>First half of season with WSRA</a:t>
            </a:r>
          </a:p>
          <a:p>
            <a:pPr marL="285750" indent="-285750">
              <a:buFontTx/>
              <a:buChar char="-"/>
            </a:pPr>
            <a:r>
              <a:rPr lang="en-US" dirty="0" smtClean="0">
                <a:latin typeface="Arial" panose="020B0604020202020204" pitchFamily="34" charset="0"/>
                <a:cs typeface="Arial" panose="020B0604020202020204" pitchFamily="34" charset="0"/>
              </a:rPr>
              <a:t>Assess WSRA/IWRAP swap beginning mid-August, based on flight activity</a:t>
            </a:r>
          </a:p>
        </p:txBody>
      </p:sp>
      <p:sp>
        <p:nvSpPr>
          <p:cNvPr id="22" name="TextBox 21"/>
          <p:cNvSpPr txBox="1"/>
          <p:nvPr/>
        </p:nvSpPr>
        <p:spPr>
          <a:xfrm>
            <a:off x="6318582" y="6534836"/>
            <a:ext cx="4349416" cy="323165"/>
          </a:xfrm>
          <a:prstGeom prst="rect">
            <a:avLst/>
          </a:prstGeom>
          <a:noFill/>
        </p:spPr>
        <p:txBody>
          <a:bodyPr wrap="square" rtlCol="0">
            <a:spAutoFit/>
          </a:bodyPr>
          <a:lstStyle/>
          <a:p>
            <a:pPr algn="r"/>
            <a:r>
              <a:rPr lang="en-US" sz="1500" dirty="0" smtClean="0">
                <a:latin typeface="Arial" panose="020B0604020202020204" pitchFamily="34" charset="0"/>
                <a:cs typeface="Arial" panose="020B0604020202020204" pitchFamily="34" charset="0"/>
              </a:rPr>
              <a:t>AOC HFP Briefing, June 21, </a:t>
            </a:r>
            <a:r>
              <a:rPr lang="en-US" sz="1500" dirty="0">
                <a:latin typeface="Arial" panose="020B0604020202020204" pitchFamily="34" charset="0"/>
                <a:cs typeface="Arial" panose="020B0604020202020204" pitchFamily="34" charset="0"/>
              </a:rPr>
              <a:t>2018</a:t>
            </a:r>
          </a:p>
        </p:txBody>
      </p:sp>
    </p:spTree>
    <p:extLst>
      <p:ext uri="{BB962C8B-B14F-4D97-AF65-F5344CB8AC3E}">
        <p14:creationId xmlns:p14="http://schemas.microsoft.com/office/powerpoint/2010/main" val="3381298369"/>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9" name="TextBox 8"/>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Instrumentation</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1" name="Straight Connector 10"/>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3" name="Rectangle 1"/>
          <p:cNvSpPr>
            <a:spLocks noChangeArrowheads="1"/>
          </p:cNvSpPr>
          <p:nvPr/>
        </p:nvSpPr>
        <p:spPr bwMode="auto">
          <a:xfrm>
            <a:off x="0" y="-323165"/>
            <a:ext cx="121920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chemeClr val="tx1"/>
                </a:solidFill>
                <a:effectLst/>
                <a:latin typeface="Arial" panose="020B0604020202020204" pitchFamily="34" charset="0"/>
              </a:rPr>
              <a:t/>
            </a:r>
            <a:br>
              <a:rPr kumimoji="0" lang="en-US" altLang="en-US" sz="1800" b="0" i="0" u="none" strike="noStrike" cap="none" normalizeH="0" baseline="0" dirty="0" smtClean="0">
                <a:ln>
                  <a:noFill/>
                </a:ln>
                <a:solidFill>
                  <a:schemeClr val="tx1"/>
                </a:solidFill>
                <a:effectLst/>
                <a:latin typeface="Arial" panose="020B0604020202020204" pitchFamily="34" charset="0"/>
              </a:rPr>
            </a:b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16" name="TextBox 15"/>
          <p:cNvSpPr txBox="1"/>
          <p:nvPr/>
        </p:nvSpPr>
        <p:spPr>
          <a:xfrm>
            <a:off x="1523998" y="1538824"/>
            <a:ext cx="8194160" cy="400110"/>
          </a:xfrm>
          <a:prstGeom prst="rect">
            <a:avLst/>
          </a:prstGeom>
          <a:noFill/>
        </p:spPr>
        <p:txBody>
          <a:bodyPr wrap="square" rtlCol="0">
            <a:spAutoFit/>
          </a:bodyPr>
          <a:lstStyle/>
          <a:p>
            <a:pPr marL="342900" indent="-342900">
              <a:buFont typeface="Courier New" panose="02070309020205020404" pitchFamily="49" charset="0"/>
              <a:buChar char="o"/>
            </a:pPr>
            <a:r>
              <a:rPr lang="en-US" sz="2000" b="1" dirty="0" smtClean="0">
                <a:latin typeface="Arial" panose="020B0604020202020204" pitchFamily="34" charset="0"/>
                <a:cs typeface="Arial" panose="020B0604020202020204" pitchFamily="34" charset="0"/>
              </a:rPr>
              <a:t>Imaging Wind and Rain Airborne Profiler, IWRAP </a:t>
            </a:r>
            <a:r>
              <a:rPr lang="en-US" sz="2000" dirty="0" smtClean="0">
                <a:latin typeface="Arial" panose="020B0604020202020204" pitchFamily="34" charset="0"/>
                <a:cs typeface="Arial" panose="020B0604020202020204" pitchFamily="34" charset="0"/>
              </a:rPr>
              <a:t>[P-3]</a:t>
            </a:r>
            <a:endParaRPr lang="en-US" sz="2000" dirty="0">
              <a:latin typeface="Arial" panose="020B0604020202020204" pitchFamily="34" charset="0"/>
              <a:cs typeface="Arial" panose="020B0604020202020204" pitchFamily="34" charset="0"/>
            </a:endParaRPr>
          </a:p>
        </p:txBody>
      </p:sp>
      <p:sp>
        <p:nvSpPr>
          <p:cNvPr id="17" name="TextBox 16"/>
          <p:cNvSpPr txBox="1"/>
          <p:nvPr/>
        </p:nvSpPr>
        <p:spPr>
          <a:xfrm>
            <a:off x="2328529" y="1938934"/>
            <a:ext cx="8133907" cy="369332"/>
          </a:xfrm>
          <a:prstGeom prst="rect">
            <a:avLst/>
          </a:prstGeom>
          <a:noFill/>
        </p:spPr>
        <p:txBody>
          <a:bodyPr wrap="square" rtlCol="0">
            <a:spAutoFit/>
          </a:bodyPr>
          <a:lstStyle/>
          <a:p>
            <a:pPr marL="285750" indent="-285750">
              <a:buFontTx/>
              <a:buChar char="-"/>
            </a:pPr>
            <a:r>
              <a:rPr lang="en-US" dirty="0" smtClean="0">
                <a:latin typeface="Arial" panose="020B0604020202020204" pitchFamily="34" charset="0"/>
                <a:cs typeface="Arial" panose="020B0604020202020204" pitchFamily="34" charset="0"/>
              </a:rPr>
              <a:t>Second half of season</a:t>
            </a:r>
          </a:p>
        </p:txBody>
      </p:sp>
      <p:sp>
        <p:nvSpPr>
          <p:cNvPr id="18" name="TextBox 17"/>
          <p:cNvSpPr txBox="1"/>
          <p:nvPr/>
        </p:nvSpPr>
        <p:spPr>
          <a:xfrm>
            <a:off x="1523998" y="2486316"/>
            <a:ext cx="9682718" cy="400110"/>
          </a:xfrm>
          <a:prstGeom prst="rect">
            <a:avLst/>
          </a:prstGeom>
          <a:noFill/>
        </p:spPr>
        <p:txBody>
          <a:bodyPr wrap="square" rtlCol="0">
            <a:spAutoFit/>
          </a:bodyPr>
          <a:lstStyle/>
          <a:p>
            <a:pPr marL="342900" indent="-342900">
              <a:buFont typeface="Courier New" panose="02070309020205020404" pitchFamily="49" charset="0"/>
              <a:buChar char="o"/>
            </a:pPr>
            <a:r>
              <a:rPr lang="en-US" sz="2000" b="1" dirty="0" smtClean="0">
                <a:latin typeface="Arial" panose="020B0604020202020204" pitchFamily="34" charset="0"/>
                <a:cs typeface="Arial" panose="020B0604020202020204" pitchFamily="34" charset="0"/>
              </a:rPr>
              <a:t>Wide Swath Radar Altimeter, WSRA </a:t>
            </a:r>
            <a:r>
              <a:rPr lang="en-US" sz="2000" dirty="0" smtClean="0">
                <a:latin typeface="Arial" panose="020B0604020202020204" pitchFamily="34" charset="0"/>
                <a:cs typeface="Arial" panose="020B0604020202020204" pitchFamily="34" charset="0"/>
              </a:rPr>
              <a:t>[P-3]</a:t>
            </a:r>
            <a:endParaRPr lang="en-US" sz="2000" dirty="0">
              <a:latin typeface="Arial" panose="020B0604020202020204" pitchFamily="34" charset="0"/>
              <a:cs typeface="Arial" panose="020B0604020202020204" pitchFamily="34" charset="0"/>
            </a:endParaRPr>
          </a:p>
        </p:txBody>
      </p:sp>
      <p:sp>
        <p:nvSpPr>
          <p:cNvPr id="19" name="TextBox 18"/>
          <p:cNvSpPr txBox="1"/>
          <p:nvPr/>
        </p:nvSpPr>
        <p:spPr>
          <a:xfrm>
            <a:off x="2328530" y="2947981"/>
            <a:ext cx="7198242" cy="923330"/>
          </a:xfrm>
          <a:prstGeom prst="rect">
            <a:avLst/>
          </a:prstGeom>
          <a:noFill/>
        </p:spPr>
        <p:txBody>
          <a:bodyPr wrap="square" rtlCol="0">
            <a:spAutoFit/>
          </a:bodyPr>
          <a:lstStyle/>
          <a:p>
            <a:pPr marL="285750" indent="-285750">
              <a:buFontTx/>
              <a:buChar char="-"/>
            </a:pPr>
            <a:r>
              <a:rPr lang="en-US" dirty="0" smtClean="0">
                <a:latin typeface="Arial" panose="020B0604020202020204" pitchFamily="34" charset="0"/>
                <a:cs typeface="Arial" panose="020B0604020202020204" pitchFamily="34" charset="0"/>
              </a:rPr>
              <a:t>First half of the season with DWL</a:t>
            </a:r>
          </a:p>
          <a:p>
            <a:pPr marL="285750" indent="-285750">
              <a:buFontTx/>
              <a:buChar char="-"/>
            </a:pPr>
            <a:r>
              <a:rPr lang="en-US" dirty="0">
                <a:latin typeface="Arial" panose="020B0604020202020204" pitchFamily="34" charset="0"/>
                <a:cs typeface="Arial" panose="020B0604020202020204" pitchFamily="34" charset="0"/>
              </a:rPr>
              <a:t>Assess WSRA/IWRAP swap beginning mid-August, based on flight activity</a:t>
            </a:r>
          </a:p>
        </p:txBody>
      </p:sp>
      <p:sp>
        <p:nvSpPr>
          <p:cNvPr id="20" name="TextBox 19"/>
          <p:cNvSpPr txBox="1"/>
          <p:nvPr/>
        </p:nvSpPr>
        <p:spPr>
          <a:xfrm>
            <a:off x="1523998" y="3938448"/>
            <a:ext cx="6838541" cy="400110"/>
          </a:xfrm>
          <a:prstGeom prst="rect">
            <a:avLst/>
          </a:prstGeom>
          <a:noFill/>
        </p:spPr>
        <p:txBody>
          <a:bodyPr wrap="square" rtlCol="0">
            <a:spAutoFit/>
          </a:bodyPr>
          <a:lstStyle/>
          <a:p>
            <a:pPr marL="342900" indent="-342900">
              <a:buFont typeface="Courier New" panose="02070309020205020404" pitchFamily="49" charset="0"/>
              <a:buChar char="o"/>
            </a:pPr>
            <a:r>
              <a:rPr lang="en-US" sz="2000" b="1" dirty="0" smtClean="0">
                <a:solidFill>
                  <a:srgbClr val="FF0000"/>
                </a:solidFill>
                <a:latin typeface="Arial" panose="020B0604020202020204" pitchFamily="34" charset="0"/>
                <a:cs typeface="Arial" panose="020B0604020202020204" pitchFamily="34" charset="0"/>
              </a:rPr>
              <a:t>Compact rotational Raman LIDAR, CRL </a:t>
            </a:r>
            <a:r>
              <a:rPr lang="en-US" sz="2000" dirty="0" smtClean="0">
                <a:latin typeface="Arial" panose="020B0604020202020204" pitchFamily="34" charset="0"/>
                <a:cs typeface="Arial" panose="020B0604020202020204" pitchFamily="34" charset="0"/>
              </a:rPr>
              <a:t>[P-3]</a:t>
            </a:r>
            <a:endParaRPr lang="en-US" sz="2000" dirty="0">
              <a:latin typeface="Arial" panose="020B0604020202020204" pitchFamily="34" charset="0"/>
              <a:cs typeface="Arial" panose="020B0604020202020204" pitchFamily="34" charset="0"/>
            </a:endParaRPr>
          </a:p>
        </p:txBody>
      </p:sp>
      <p:sp>
        <p:nvSpPr>
          <p:cNvPr id="22" name="TextBox 21"/>
          <p:cNvSpPr txBox="1"/>
          <p:nvPr/>
        </p:nvSpPr>
        <p:spPr>
          <a:xfrm>
            <a:off x="2328530" y="4431328"/>
            <a:ext cx="7198242" cy="1200329"/>
          </a:xfrm>
          <a:prstGeom prst="rect">
            <a:avLst/>
          </a:prstGeom>
          <a:noFill/>
        </p:spPr>
        <p:txBody>
          <a:bodyPr wrap="square" rtlCol="0">
            <a:spAutoFit/>
          </a:bodyPr>
          <a:lstStyle/>
          <a:p>
            <a:pPr marL="285750" indent="-285750">
              <a:buFontTx/>
              <a:buChar char="-"/>
            </a:pPr>
            <a:r>
              <a:rPr lang="en-US" dirty="0" smtClean="0">
                <a:latin typeface="Arial" panose="020B0604020202020204" pitchFamily="34" charset="0"/>
                <a:cs typeface="Arial" panose="020B0604020202020204" pitchFamily="34" charset="0"/>
              </a:rPr>
              <a:t>Fine-scale temperature, water vapor, and aerosol measurements within 2 km below the aircraft</a:t>
            </a:r>
          </a:p>
          <a:p>
            <a:pPr marL="285750" indent="-285750">
              <a:buFontTx/>
              <a:buChar char="-"/>
            </a:pPr>
            <a:r>
              <a:rPr lang="en-US" dirty="0" smtClean="0">
                <a:latin typeface="Arial" panose="020B0604020202020204" pitchFamily="34" charset="0"/>
                <a:cs typeface="Arial" panose="020B0604020202020204" pitchFamily="34" charset="0"/>
              </a:rPr>
              <a:t>Clear of clouds, but possible in rain</a:t>
            </a:r>
          </a:p>
          <a:p>
            <a:endParaRPr lang="en-US" dirty="0" smtClean="0">
              <a:latin typeface="Arial" panose="020B0604020202020204" pitchFamily="34" charset="0"/>
              <a:cs typeface="Arial" panose="020B0604020202020204" pitchFamily="34" charset="0"/>
            </a:endParaRPr>
          </a:p>
        </p:txBody>
      </p:sp>
      <p:sp>
        <p:nvSpPr>
          <p:cNvPr id="23" name="TextBox 22"/>
          <p:cNvSpPr txBox="1"/>
          <p:nvPr/>
        </p:nvSpPr>
        <p:spPr>
          <a:xfrm>
            <a:off x="1523998" y="5424765"/>
            <a:ext cx="9682718" cy="400110"/>
          </a:xfrm>
          <a:prstGeom prst="rect">
            <a:avLst/>
          </a:prstGeom>
          <a:noFill/>
        </p:spPr>
        <p:txBody>
          <a:bodyPr wrap="square" rtlCol="0">
            <a:spAutoFit/>
          </a:bodyPr>
          <a:lstStyle/>
          <a:p>
            <a:pPr marL="342900" indent="-342900">
              <a:buFont typeface="Courier New" panose="02070309020205020404" pitchFamily="49" charset="0"/>
              <a:buChar char="o"/>
            </a:pPr>
            <a:r>
              <a:rPr lang="en-US" sz="2000" b="1" dirty="0" smtClean="0">
                <a:latin typeface="Arial" panose="020B0604020202020204" pitchFamily="34" charset="0"/>
                <a:cs typeface="Arial" panose="020B0604020202020204" pitchFamily="34" charset="0"/>
              </a:rPr>
              <a:t>Coyote </a:t>
            </a:r>
            <a:r>
              <a:rPr lang="en-US" sz="2000" dirty="0" smtClean="0">
                <a:latin typeface="Arial" panose="020B0604020202020204" pitchFamily="34" charset="0"/>
                <a:cs typeface="Arial" panose="020B0604020202020204" pitchFamily="34" charset="0"/>
              </a:rPr>
              <a:t>[P-3]</a:t>
            </a:r>
            <a:endParaRPr lang="en-US" sz="2000" dirty="0">
              <a:latin typeface="Arial" panose="020B0604020202020204" pitchFamily="34" charset="0"/>
              <a:cs typeface="Arial" panose="020B0604020202020204" pitchFamily="34" charset="0"/>
            </a:endParaRPr>
          </a:p>
        </p:txBody>
      </p:sp>
      <p:sp>
        <p:nvSpPr>
          <p:cNvPr id="24" name="TextBox 23"/>
          <p:cNvSpPr txBox="1"/>
          <p:nvPr/>
        </p:nvSpPr>
        <p:spPr>
          <a:xfrm>
            <a:off x="2328530" y="5877460"/>
            <a:ext cx="7198242" cy="369332"/>
          </a:xfrm>
          <a:prstGeom prst="rect">
            <a:avLst/>
          </a:prstGeom>
          <a:noFill/>
        </p:spPr>
        <p:txBody>
          <a:bodyPr wrap="square" rtlCol="0">
            <a:spAutoFit/>
          </a:bodyPr>
          <a:lstStyle/>
          <a:p>
            <a:pPr marL="285750" indent="-285750">
              <a:buFontTx/>
              <a:buChar char="-"/>
            </a:pPr>
            <a:r>
              <a:rPr lang="en-US" b="1" u="sng" dirty="0" smtClean="0">
                <a:solidFill>
                  <a:srgbClr val="FF0000"/>
                </a:solidFill>
                <a:latin typeface="Arial" panose="020B0604020202020204" pitchFamily="34" charset="0"/>
                <a:cs typeface="Arial" panose="020B0604020202020204" pitchFamily="34" charset="0"/>
              </a:rPr>
              <a:t>No activity this season</a:t>
            </a:r>
          </a:p>
        </p:txBody>
      </p:sp>
      <p:sp>
        <p:nvSpPr>
          <p:cNvPr id="21" name="TextBox 20"/>
          <p:cNvSpPr txBox="1"/>
          <p:nvPr/>
        </p:nvSpPr>
        <p:spPr>
          <a:xfrm>
            <a:off x="6318582" y="6534836"/>
            <a:ext cx="4349416" cy="323165"/>
          </a:xfrm>
          <a:prstGeom prst="rect">
            <a:avLst/>
          </a:prstGeom>
          <a:noFill/>
        </p:spPr>
        <p:txBody>
          <a:bodyPr wrap="square" rtlCol="0">
            <a:spAutoFit/>
          </a:bodyPr>
          <a:lstStyle/>
          <a:p>
            <a:pPr algn="r"/>
            <a:r>
              <a:rPr lang="en-US" sz="1500" dirty="0" smtClean="0">
                <a:latin typeface="Arial" panose="020B0604020202020204" pitchFamily="34" charset="0"/>
                <a:cs typeface="Arial" panose="020B0604020202020204" pitchFamily="34" charset="0"/>
              </a:rPr>
              <a:t>AOC HFP Briefing, June 21, </a:t>
            </a:r>
            <a:r>
              <a:rPr lang="en-US" sz="1500" dirty="0">
                <a:latin typeface="Arial" panose="020B0604020202020204" pitchFamily="34" charset="0"/>
                <a:cs typeface="Arial" panose="020B0604020202020204" pitchFamily="34" charset="0"/>
              </a:rPr>
              <a:t>2018</a:t>
            </a:r>
          </a:p>
        </p:txBody>
      </p:sp>
    </p:spTree>
    <p:extLst>
      <p:ext uri="{BB962C8B-B14F-4D97-AF65-F5344CB8AC3E}">
        <p14:creationId xmlns:p14="http://schemas.microsoft.com/office/powerpoint/2010/main" val="94717363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05AEC03-5611-BB47-BCF5-11213F1E8164}"/>
              </a:ext>
            </a:extLst>
          </p:cNvPr>
          <p:cNvSpPr>
            <a:spLocks noGrp="1"/>
          </p:cNvSpPr>
          <p:nvPr>
            <p:ph type="ctrTitle"/>
          </p:nvPr>
        </p:nvSpPr>
        <p:spPr>
          <a:xfrm>
            <a:off x="1523998" y="2501153"/>
            <a:ext cx="9144002" cy="1008810"/>
          </a:xfrm>
        </p:spPr>
        <p:txBody>
          <a:bodyPr>
            <a:normAutofit/>
          </a:bodyPr>
          <a:lstStyle/>
          <a:p>
            <a:r>
              <a:rPr lang="en-US" sz="5400" dirty="0" smtClean="0">
                <a:latin typeface="Arial" panose="020B0604020202020204" pitchFamily="34" charset="0"/>
                <a:cs typeface="Arial" panose="020B0604020202020204" pitchFamily="34" charset="0"/>
              </a:rPr>
              <a:t>Genesis Stage Experiment</a:t>
            </a:r>
            <a:endParaRPr lang="en-US" sz="5400"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xmlns="" id="{D00C6651-6391-3B45-A630-AA55644CFF6A}"/>
              </a:ext>
            </a:extLst>
          </p:cNvPr>
          <p:cNvSpPr>
            <a:spLocks noGrp="1"/>
          </p:cNvSpPr>
          <p:nvPr>
            <p:ph type="subTitle" idx="1"/>
          </p:nvPr>
        </p:nvSpPr>
        <p:spPr>
          <a:xfrm>
            <a:off x="1523998" y="3575144"/>
            <a:ext cx="9144000" cy="418633"/>
          </a:xfrm>
        </p:spPr>
        <p:txBody>
          <a:bodyPr>
            <a:noAutofit/>
          </a:bodyPr>
          <a:lstStyle/>
          <a:p>
            <a:r>
              <a:rPr lang="en-US" sz="2800" dirty="0" smtClean="0">
                <a:latin typeface="Arial" panose="020B0604020202020204" pitchFamily="34" charset="0"/>
                <a:cs typeface="Arial" panose="020B0604020202020204" pitchFamily="34" charset="0"/>
              </a:rPr>
              <a:t>Co-PIs: </a:t>
            </a:r>
            <a:r>
              <a:rPr lang="en-US" sz="2800" dirty="0" err="1" smtClean="0">
                <a:latin typeface="Arial" panose="020B0604020202020204" pitchFamily="34" charset="0"/>
                <a:cs typeface="Arial" panose="020B0604020202020204" pitchFamily="34" charset="0"/>
              </a:rPr>
              <a:t>Ghassan</a:t>
            </a:r>
            <a:r>
              <a:rPr lang="en-US" sz="2800" dirty="0" smtClean="0">
                <a:latin typeface="Arial" panose="020B0604020202020204" pitchFamily="34" charset="0"/>
                <a:cs typeface="Arial" panose="020B0604020202020204" pitchFamily="34" charset="0"/>
              </a:rPr>
              <a:t> </a:t>
            </a:r>
            <a:r>
              <a:rPr lang="en-US" sz="2800" dirty="0" err="1" smtClean="0">
                <a:latin typeface="Arial" panose="020B0604020202020204" pitchFamily="34" charset="0"/>
                <a:cs typeface="Arial" panose="020B0604020202020204" pitchFamily="34" charset="0"/>
              </a:rPr>
              <a:t>Alaka</a:t>
            </a:r>
            <a:r>
              <a:rPr lang="en-US" sz="2800" dirty="0" smtClean="0">
                <a:latin typeface="Arial" panose="020B0604020202020204" pitchFamily="34" charset="0"/>
                <a:cs typeface="Arial" panose="020B0604020202020204" pitchFamily="34" charset="0"/>
              </a:rPr>
              <a:t> and Jon Zawislak</a:t>
            </a:r>
            <a:endParaRPr lang="en-US" sz="2800" dirty="0">
              <a:latin typeface="Arial" panose="020B0604020202020204" pitchFamily="34" charset="0"/>
              <a:cs typeface="Arial" panose="020B0604020202020204" pitchFamily="34" charset="0"/>
            </a:endParaRPr>
          </a:p>
        </p:txBody>
      </p:sp>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7" name="TextBox 6"/>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Genesis Stage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8" name="Straight Connector 7"/>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9" name="Title 3"/>
          <p:cNvSpPr txBox="1">
            <a:spLocks/>
          </p:cNvSpPr>
          <p:nvPr/>
        </p:nvSpPr>
        <p:spPr>
          <a:xfrm>
            <a:off x="152398" y="4449141"/>
            <a:ext cx="11887199" cy="78036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i="1" dirty="0" smtClean="0"/>
              <a:t>Co-Is: Paul </a:t>
            </a:r>
            <a:r>
              <a:rPr lang="en-US" sz="2400" i="1" dirty="0" err="1" smtClean="0"/>
              <a:t>Reasor</a:t>
            </a:r>
            <a:r>
              <a:rPr lang="en-US" sz="2400" i="1" dirty="0" smtClean="0"/>
              <a:t>, Jason </a:t>
            </a:r>
            <a:r>
              <a:rPr lang="en-US" sz="2400" i="1" dirty="0" err="1" smtClean="0"/>
              <a:t>Dunion</a:t>
            </a:r>
            <a:r>
              <a:rPr lang="en-US" sz="2400" i="1" dirty="0" smtClean="0"/>
              <a:t>, Alan </a:t>
            </a:r>
            <a:r>
              <a:rPr lang="en-US" sz="2400" i="1" dirty="0" err="1" smtClean="0"/>
              <a:t>Brammer</a:t>
            </a:r>
            <a:r>
              <a:rPr lang="en-US" sz="2400" i="1" dirty="0" smtClean="0"/>
              <a:t> (SUNY Albany), Chris </a:t>
            </a:r>
            <a:r>
              <a:rPr lang="en-US" sz="2400" i="1" dirty="0" err="1" smtClean="0"/>
              <a:t>Thorncroft</a:t>
            </a:r>
            <a:r>
              <a:rPr lang="en-US" sz="2400" i="1" dirty="0" smtClean="0"/>
              <a:t> (SUNY Albany), Mark </a:t>
            </a:r>
            <a:r>
              <a:rPr lang="en-US" sz="2400" i="1" dirty="0" err="1" smtClean="0"/>
              <a:t>Boothe</a:t>
            </a:r>
            <a:r>
              <a:rPr lang="en-US" sz="2400" i="1" dirty="0" smtClean="0"/>
              <a:t> (Naval Postgraduate School, NPS), Michael Montgomery (NPS), Tim Dunkerton (Northwest Research Associates, NWRA), Blake Rutherford (NWRA)</a:t>
            </a:r>
            <a:endParaRPr lang="en-US" sz="2400" dirty="0"/>
          </a:p>
        </p:txBody>
      </p:sp>
    </p:spTree>
    <p:extLst>
      <p:ext uri="{BB962C8B-B14F-4D97-AF65-F5344CB8AC3E}">
        <p14:creationId xmlns:p14="http://schemas.microsoft.com/office/powerpoint/2010/main" val="332695816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9" name="TextBox 8"/>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HFP Operations</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1" name="Straight Connector 10"/>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1702660" y="1414794"/>
            <a:ext cx="7971576" cy="738664"/>
          </a:xfrm>
          <a:prstGeom prst="rect">
            <a:avLst/>
          </a:prstGeom>
        </p:spPr>
        <p:txBody>
          <a:bodyPr wrap="square">
            <a:spAutoFit/>
          </a:bodyPr>
          <a:lstStyle/>
          <a:p>
            <a:pPr marL="257168" indent="-257168" algn="just">
              <a:lnSpc>
                <a:spcPct val="105000"/>
              </a:lnSpc>
              <a:buFont typeface="Courier New" panose="02070309020205020404" pitchFamily="49" charset="0"/>
              <a:buChar char="o"/>
              <a:tabLst>
                <a:tab pos="214308" algn="l"/>
              </a:tabLst>
            </a:pPr>
            <a:r>
              <a:rPr lang="en-US" sz="2000" dirty="0" smtClean="0">
                <a:solidFill>
                  <a:srgbClr val="000000"/>
                </a:solidFill>
                <a:latin typeface="Arial" panose="020B0604020202020204" pitchFamily="34" charset="0"/>
                <a:ea typeface="Courier New" panose="02070309020205020404" pitchFamily="49" charset="0"/>
                <a:cs typeface="Arial" panose="020B0604020202020204" pitchFamily="34" charset="0"/>
              </a:rPr>
              <a:t>HFP Plan will be available online soon (Individualized, Full Science Description and Pattern Descriptions)</a:t>
            </a:r>
            <a:endParaRPr lang="en-US" sz="2000" dirty="0">
              <a:solidFill>
                <a:srgbClr val="000000"/>
              </a:solidFill>
              <a:latin typeface="Arial" panose="020B0604020202020204" pitchFamily="34" charset="0"/>
              <a:ea typeface="Courier New" panose="02070309020205020404" pitchFamily="49" charset="0"/>
              <a:cs typeface="Arial" panose="020B0604020202020204" pitchFamily="34" charset="0"/>
            </a:endParaRPr>
          </a:p>
        </p:txBody>
      </p:sp>
      <p:sp>
        <p:nvSpPr>
          <p:cNvPr id="21" name="Rectangle 20"/>
          <p:cNvSpPr/>
          <p:nvPr/>
        </p:nvSpPr>
        <p:spPr>
          <a:xfrm>
            <a:off x="1702660" y="2254484"/>
            <a:ext cx="7971576" cy="393121"/>
          </a:xfrm>
          <a:prstGeom prst="rect">
            <a:avLst/>
          </a:prstGeom>
        </p:spPr>
        <p:txBody>
          <a:bodyPr wrap="square">
            <a:spAutoFit/>
          </a:bodyPr>
          <a:lstStyle/>
          <a:p>
            <a:pPr marL="257168" indent="-257168" algn="just">
              <a:lnSpc>
                <a:spcPct val="105000"/>
              </a:lnSpc>
              <a:buFont typeface="Courier New" panose="02070309020205020404" pitchFamily="49" charset="0"/>
              <a:buChar char="o"/>
              <a:tabLst>
                <a:tab pos="214308" algn="l"/>
              </a:tabLst>
            </a:pPr>
            <a:r>
              <a:rPr lang="en-US" sz="2000" dirty="0" smtClean="0">
                <a:solidFill>
                  <a:srgbClr val="000000"/>
                </a:solidFill>
                <a:latin typeface="Arial" panose="020B0604020202020204" pitchFamily="34" charset="0"/>
                <a:ea typeface="Courier New" panose="02070309020205020404" pitchFamily="49" charset="0"/>
                <a:cs typeface="Arial" panose="020B0604020202020204" pitchFamily="34" charset="0"/>
              </a:rPr>
              <a:t>N42 and N49 available this season</a:t>
            </a:r>
            <a:endParaRPr lang="en-US" sz="2000" dirty="0">
              <a:solidFill>
                <a:srgbClr val="000000"/>
              </a:solidFill>
              <a:latin typeface="Arial" panose="020B0604020202020204" pitchFamily="34" charset="0"/>
              <a:ea typeface="Courier New" panose="02070309020205020404" pitchFamily="49" charset="0"/>
              <a:cs typeface="Arial" panose="020B0604020202020204" pitchFamily="34" charset="0"/>
            </a:endParaRPr>
          </a:p>
        </p:txBody>
      </p:sp>
      <p:sp>
        <p:nvSpPr>
          <p:cNvPr id="22" name="Rectangle 21"/>
          <p:cNvSpPr/>
          <p:nvPr/>
        </p:nvSpPr>
        <p:spPr>
          <a:xfrm>
            <a:off x="1702660" y="2750290"/>
            <a:ext cx="7971576" cy="393121"/>
          </a:xfrm>
          <a:prstGeom prst="rect">
            <a:avLst/>
          </a:prstGeom>
        </p:spPr>
        <p:txBody>
          <a:bodyPr wrap="square">
            <a:spAutoFit/>
          </a:bodyPr>
          <a:lstStyle/>
          <a:p>
            <a:pPr marL="257168" indent="-257168" algn="just">
              <a:lnSpc>
                <a:spcPct val="105000"/>
              </a:lnSpc>
              <a:buFont typeface="Courier New" panose="02070309020205020404" pitchFamily="49" charset="0"/>
              <a:buChar char="o"/>
              <a:tabLst>
                <a:tab pos="214308" algn="l"/>
              </a:tabLst>
            </a:pPr>
            <a:r>
              <a:rPr lang="en-US" sz="2000" dirty="0" smtClean="0">
                <a:solidFill>
                  <a:srgbClr val="000000"/>
                </a:solidFill>
                <a:latin typeface="Arial" panose="020B0604020202020204" pitchFamily="34" charset="0"/>
                <a:ea typeface="Courier New" panose="02070309020205020404" pitchFamily="49" charset="0"/>
                <a:cs typeface="Arial" panose="020B0604020202020204" pitchFamily="34" charset="0"/>
              </a:rPr>
              <a:t>Flight Hours and Expendables (next slide)</a:t>
            </a:r>
            <a:endParaRPr lang="en-US" sz="2000" dirty="0">
              <a:solidFill>
                <a:srgbClr val="000000"/>
              </a:solidFill>
              <a:latin typeface="Arial" panose="020B0604020202020204" pitchFamily="34" charset="0"/>
              <a:ea typeface="Courier New" panose="02070309020205020404" pitchFamily="49" charset="0"/>
              <a:cs typeface="Arial" panose="020B0604020202020204" pitchFamily="34" charset="0"/>
            </a:endParaRPr>
          </a:p>
        </p:txBody>
      </p:sp>
      <p:sp>
        <p:nvSpPr>
          <p:cNvPr id="23" name="Rectangle 22"/>
          <p:cNvSpPr/>
          <p:nvPr/>
        </p:nvSpPr>
        <p:spPr>
          <a:xfrm>
            <a:off x="1702660" y="3308106"/>
            <a:ext cx="9652908" cy="415498"/>
          </a:xfrm>
          <a:prstGeom prst="rect">
            <a:avLst/>
          </a:prstGeom>
        </p:spPr>
        <p:txBody>
          <a:bodyPr wrap="square">
            <a:spAutoFit/>
          </a:bodyPr>
          <a:lstStyle/>
          <a:p>
            <a:pPr marL="257168" indent="-257168" algn="just">
              <a:lnSpc>
                <a:spcPct val="105000"/>
              </a:lnSpc>
              <a:buFont typeface="Courier New" panose="02070309020205020404" pitchFamily="49" charset="0"/>
              <a:buChar char="o"/>
              <a:tabLst>
                <a:tab pos="214308" algn="l"/>
              </a:tabLst>
            </a:pPr>
            <a:r>
              <a:rPr lang="en-US" sz="2000" dirty="0" smtClean="0">
                <a:solidFill>
                  <a:srgbClr val="000000"/>
                </a:solidFill>
                <a:latin typeface="Arial" panose="020B0604020202020204" pitchFamily="34" charset="0"/>
                <a:ea typeface="Courier New" panose="02070309020205020404" pitchFamily="49" charset="0"/>
                <a:cs typeface="Arial" panose="020B0604020202020204" pitchFamily="34" charset="0"/>
              </a:rPr>
              <a:t>HRD SCIENCE CREWS available for Research and Operational missions</a:t>
            </a:r>
            <a:endParaRPr lang="en-US" sz="2000" dirty="0">
              <a:solidFill>
                <a:srgbClr val="000000"/>
              </a:solidFill>
              <a:latin typeface="Arial" panose="020B0604020202020204" pitchFamily="34" charset="0"/>
              <a:ea typeface="Courier New" panose="02070309020205020404" pitchFamily="49" charset="0"/>
              <a:cs typeface="Arial" panose="020B0604020202020204" pitchFamily="34" charset="0"/>
            </a:endParaRPr>
          </a:p>
        </p:txBody>
      </p:sp>
      <p:sp>
        <p:nvSpPr>
          <p:cNvPr id="24" name="Rectangle 23"/>
          <p:cNvSpPr/>
          <p:nvPr/>
        </p:nvSpPr>
        <p:spPr>
          <a:xfrm>
            <a:off x="1943112" y="3761912"/>
            <a:ext cx="8689442" cy="1837426"/>
          </a:xfrm>
          <a:prstGeom prst="rect">
            <a:avLst/>
          </a:prstGeom>
        </p:spPr>
        <p:txBody>
          <a:bodyPr wrap="square">
            <a:spAutoFit/>
          </a:bodyPr>
          <a:lstStyle/>
          <a:p>
            <a:pPr marL="342900" indent="-342900" algn="just">
              <a:lnSpc>
                <a:spcPct val="105000"/>
              </a:lnSpc>
              <a:buFont typeface="Wingdings" panose="05000000000000000000" pitchFamily="2" charset="2"/>
              <a:buChar char="§"/>
              <a:tabLst>
                <a:tab pos="214308" algn="l"/>
              </a:tabLst>
            </a:pPr>
            <a:r>
              <a:rPr lang="en-US" dirty="0" smtClean="0">
                <a:solidFill>
                  <a:srgbClr val="000000"/>
                </a:solidFill>
                <a:latin typeface="Arial" panose="020B0604020202020204" pitchFamily="34" charset="0"/>
                <a:ea typeface="Courier New" panose="02070309020205020404" pitchFamily="49" charset="0"/>
                <a:cs typeface="Arial" panose="020B0604020202020204" pitchFamily="34" charset="0"/>
              </a:rPr>
              <a:t>Twice daily P-3 and G-IV missions</a:t>
            </a:r>
          </a:p>
          <a:p>
            <a:pPr marL="342900" indent="-342900" algn="just">
              <a:lnSpc>
                <a:spcPct val="105000"/>
              </a:lnSpc>
              <a:buFont typeface="Wingdings" panose="05000000000000000000" pitchFamily="2" charset="2"/>
              <a:buChar char="§"/>
              <a:tabLst>
                <a:tab pos="214308" algn="l"/>
              </a:tabLst>
            </a:pPr>
            <a:r>
              <a:rPr lang="en-US" dirty="0" smtClean="0">
                <a:solidFill>
                  <a:srgbClr val="000000"/>
                </a:solidFill>
                <a:latin typeface="Arial" panose="020B0604020202020204" pitchFamily="34" charset="0"/>
                <a:ea typeface="Courier New" panose="02070309020205020404" pitchFamily="49" charset="0"/>
                <a:cs typeface="Arial" panose="020B0604020202020204" pitchFamily="34" charset="0"/>
              </a:rPr>
              <a:t>Takeoff times typically 2pm/2am for P-3, but adjustable</a:t>
            </a:r>
          </a:p>
          <a:p>
            <a:pPr marL="342900" indent="-342900" algn="just">
              <a:lnSpc>
                <a:spcPct val="105000"/>
              </a:lnSpc>
              <a:buFont typeface="Wingdings" panose="05000000000000000000" pitchFamily="2" charset="2"/>
              <a:buChar char="§"/>
              <a:tabLst>
                <a:tab pos="214308" algn="l"/>
              </a:tabLst>
            </a:pPr>
            <a:r>
              <a:rPr lang="en-US" dirty="0" smtClean="0">
                <a:solidFill>
                  <a:srgbClr val="000000"/>
                </a:solidFill>
                <a:latin typeface="Arial" panose="020B0604020202020204" pitchFamily="34" charset="0"/>
                <a:ea typeface="Courier New" panose="02070309020205020404" pitchFamily="49" charset="0"/>
                <a:cs typeface="Arial" panose="020B0604020202020204" pitchFamily="34" charset="0"/>
              </a:rPr>
              <a:t>TDR </a:t>
            </a:r>
            <a:r>
              <a:rPr lang="en-US" dirty="0" err="1" smtClean="0">
                <a:solidFill>
                  <a:srgbClr val="000000"/>
                </a:solidFill>
                <a:latin typeface="Arial" panose="020B0604020202020204" pitchFamily="34" charset="0"/>
                <a:ea typeface="Courier New" panose="02070309020205020404" pitchFamily="49" charset="0"/>
                <a:cs typeface="Arial" panose="020B0604020202020204" pitchFamily="34" charset="0"/>
              </a:rPr>
              <a:t>jobfiles</a:t>
            </a:r>
            <a:r>
              <a:rPr lang="en-US" dirty="0" smtClean="0">
                <a:solidFill>
                  <a:srgbClr val="000000"/>
                </a:solidFill>
                <a:latin typeface="Arial" panose="020B0604020202020204" pitchFamily="34" charset="0"/>
                <a:ea typeface="Courier New" panose="02070309020205020404" pitchFamily="49" charset="0"/>
                <a:cs typeface="Arial" panose="020B0604020202020204" pitchFamily="34" charset="0"/>
              </a:rPr>
              <a:t> created on ground (both P-3 and </a:t>
            </a:r>
            <a:r>
              <a:rPr lang="en-US" u="sng" dirty="0" smtClean="0">
                <a:solidFill>
                  <a:srgbClr val="000000"/>
                </a:solidFill>
                <a:latin typeface="Arial" panose="020B0604020202020204" pitchFamily="34" charset="0"/>
                <a:ea typeface="Courier New" panose="02070309020205020404" pitchFamily="49" charset="0"/>
                <a:cs typeface="Arial" panose="020B0604020202020204" pitchFamily="34" charset="0"/>
              </a:rPr>
              <a:t>G-IV</a:t>
            </a:r>
            <a:r>
              <a:rPr lang="en-US" dirty="0" smtClean="0">
                <a:solidFill>
                  <a:srgbClr val="000000"/>
                </a:solidFill>
                <a:latin typeface="Arial" panose="020B0604020202020204" pitchFamily="34" charset="0"/>
                <a:ea typeface="Courier New" panose="02070309020205020404" pitchFamily="49" charset="0"/>
                <a:cs typeface="Arial" panose="020B0604020202020204" pitchFamily="34" charset="0"/>
              </a:rPr>
              <a:t>), remote mission ops possible</a:t>
            </a:r>
          </a:p>
          <a:p>
            <a:pPr marL="342900" indent="-342900" algn="just">
              <a:lnSpc>
                <a:spcPct val="105000"/>
              </a:lnSpc>
              <a:buFont typeface="Wingdings" panose="05000000000000000000" pitchFamily="2" charset="2"/>
              <a:buChar char="§"/>
              <a:tabLst>
                <a:tab pos="214308" algn="l"/>
              </a:tabLst>
            </a:pPr>
            <a:r>
              <a:rPr lang="en-US" dirty="0" smtClean="0">
                <a:solidFill>
                  <a:srgbClr val="000000"/>
                </a:solidFill>
                <a:latin typeface="Arial" panose="020B0604020202020204" pitchFamily="34" charset="0"/>
                <a:ea typeface="Courier New" panose="02070309020205020404" pitchFamily="49" charset="0"/>
                <a:cs typeface="Arial" panose="020B0604020202020204" pitchFamily="34" charset="0"/>
              </a:rPr>
              <a:t>Dropsonde processing</a:t>
            </a:r>
            <a:endParaRPr lang="en-US" dirty="0">
              <a:solidFill>
                <a:srgbClr val="000000"/>
              </a:solidFill>
              <a:latin typeface="Arial" panose="020B0604020202020204" pitchFamily="34" charset="0"/>
              <a:ea typeface="Courier New" panose="02070309020205020404" pitchFamily="49" charset="0"/>
              <a:cs typeface="Arial" panose="020B0604020202020204" pitchFamily="34" charset="0"/>
            </a:endParaRPr>
          </a:p>
          <a:p>
            <a:pPr marL="342900" indent="-342900" algn="just">
              <a:lnSpc>
                <a:spcPct val="105000"/>
              </a:lnSpc>
              <a:buFont typeface="Wingdings" panose="05000000000000000000" pitchFamily="2" charset="2"/>
              <a:buChar char="§"/>
              <a:tabLst>
                <a:tab pos="214308" algn="l"/>
              </a:tabLst>
            </a:pPr>
            <a:r>
              <a:rPr lang="en-US" dirty="0" smtClean="0">
                <a:solidFill>
                  <a:srgbClr val="000000"/>
                </a:solidFill>
                <a:latin typeface="Arial" panose="020B0604020202020204" pitchFamily="34" charset="0"/>
                <a:ea typeface="Courier New" panose="02070309020205020404" pitchFamily="49" charset="0"/>
                <a:cs typeface="Arial" panose="020B0604020202020204" pitchFamily="34" charset="0"/>
              </a:rPr>
              <a:t>Adapt research patterns and modules with EMC-tasked missions</a:t>
            </a:r>
          </a:p>
        </p:txBody>
      </p:sp>
      <p:sp>
        <p:nvSpPr>
          <p:cNvPr id="25" name="Rectangle 24"/>
          <p:cNvSpPr/>
          <p:nvPr/>
        </p:nvSpPr>
        <p:spPr>
          <a:xfrm>
            <a:off x="1702660" y="5754110"/>
            <a:ext cx="8689442" cy="415498"/>
          </a:xfrm>
          <a:prstGeom prst="rect">
            <a:avLst/>
          </a:prstGeom>
        </p:spPr>
        <p:txBody>
          <a:bodyPr wrap="square">
            <a:spAutoFit/>
          </a:bodyPr>
          <a:lstStyle/>
          <a:p>
            <a:pPr marL="257168" indent="-257168" algn="just">
              <a:lnSpc>
                <a:spcPct val="105000"/>
              </a:lnSpc>
              <a:buFont typeface="Courier New" panose="02070309020205020404" pitchFamily="49" charset="0"/>
              <a:buChar char="o"/>
              <a:tabLst>
                <a:tab pos="214308" algn="l"/>
              </a:tabLst>
            </a:pPr>
            <a:r>
              <a:rPr lang="en-US" sz="2000" dirty="0" smtClean="0">
                <a:solidFill>
                  <a:srgbClr val="000000"/>
                </a:solidFill>
                <a:latin typeface="Arial" panose="020B0604020202020204" pitchFamily="34" charset="0"/>
                <a:ea typeface="Courier New" panose="02070309020205020404" pitchFamily="49" charset="0"/>
                <a:cs typeface="Arial" panose="020B0604020202020204" pitchFamily="34" charset="0"/>
              </a:rPr>
              <a:t>Deployments to St. Croix** and Barbados likely</a:t>
            </a:r>
            <a:endParaRPr lang="en-US" sz="2000" dirty="0">
              <a:solidFill>
                <a:srgbClr val="000000"/>
              </a:solidFill>
              <a:latin typeface="Arial" panose="020B0604020202020204" pitchFamily="34" charset="0"/>
              <a:ea typeface="Courier New" panose="02070309020205020404" pitchFamily="49" charset="0"/>
              <a:cs typeface="Arial" panose="020B0604020202020204" pitchFamily="34" charset="0"/>
            </a:endParaRPr>
          </a:p>
        </p:txBody>
      </p:sp>
      <p:sp>
        <p:nvSpPr>
          <p:cNvPr id="26" name="Rectangle 25"/>
          <p:cNvSpPr/>
          <p:nvPr/>
        </p:nvSpPr>
        <p:spPr>
          <a:xfrm>
            <a:off x="7797057" y="5795403"/>
            <a:ext cx="3503224" cy="332912"/>
          </a:xfrm>
          <a:prstGeom prst="rect">
            <a:avLst/>
          </a:prstGeom>
        </p:spPr>
        <p:txBody>
          <a:bodyPr wrap="square">
            <a:spAutoFit/>
          </a:bodyPr>
          <a:lstStyle/>
          <a:p>
            <a:pPr algn="just">
              <a:lnSpc>
                <a:spcPct val="105000"/>
              </a:lnSpc>
              <a:tabLst>
                <a:tab pos="214308" algn="l"/>
              </a:tabLst>
            </a:pPr>
            <a:r>
              <a:rPr lang="en-US" sz="1600" b="1" dirty="0" smtClean="0">
                <a:solidFill>
                  <a:srgbClr val="000000"/>
                </a:solidFill>
                <a:latin typeface="Arial" panose="020B0604020202020204" pitchFamily="34" charset="0"/>
                <a:ea typeface="Courier New" panose="02070309020205020404" pitchFamily="49" charset="0"/>
                <a:cs typeface="Arial" panose="020B0604020202020204" pitchFamily="34" charset="0"/>
              </a:rPr>
              <a:t>** </a:t>
            </a:r>
            <a:r>
              <a:rPr lang="en-US" sz="1600" b="1" i="1" dirty="0" smtClean="0">
                <a:solidFill>
                  <a:srgbClr val="000000"/>
                </a:solidFill>
                <a:latin typeface="Arial" panose="020B0604020202020204" pitchFamily="34" charset="0"/>
                <a:ea typeface="Courier New" panose="02070309020205020404" pitchFamily="49" charset="0"/>
                <a:cs typeface="Arial" panose="020B0604020202020204" pitchFamily="34" charset="0"/>
              </a:rPr>
              <a:t>Based on hotel availability</a:t>
            </a:r>
            <a:endParaRPr lang="en-US" sz="1600" b="1" i="1" dirty="0">
              <a:solidFill>
                <a:srgbClr val="000000"/>
              </a:solidFill>
              <a:latin typeface="Arial" panose="020B0604020202020204" pitchFamily="34" charset="0"/>
              <a:ea typeface="Courier New" panose="02070309020205020404" pitchFamily="49" charset="0"/>
              <a:cs typeface="Arial" panose="020B0604020202020204" pitchFamily="34" charset="0"/>
            </a:endParaRPr>
          </a:p>
        </p:txBody>
      </p:sp>
      <p:sp>
        <p:nvSpPr>
          <p:cNvPr id="15" name="TextBox 14"/>
          <p:cNvSpPr txBox="1"/>
          <p:nvPr/>
        </p:nvSpPr>
        <p:spPr>
          <a:xfrm>
            <a:off x="6318582" y="6534836"/>
            <a:ext cx="4349416" cy="323165"/>
          </a:xfrm>
          <a:prstGeom prst="rect">
            <a:avLst/>
          </a:prstGeom>
          <a:noFill/>
        </p:spPr>
        <p:txBody>
          <a:bodyPr wrap="square" rtlCol="0">
            <a:spAutoFit/>
          </a:bodyPr>
          <a:lstStyle/>
          <a:p>
            <a:pPr algn="r"/>
            <a:r>
              <a:rPr lang="en-US" sz="1500" dirty="0" smtClean="0">
                <a:latin typeface="Arial" panose="020B0604020202020204" pitchFamily="34" charset="0"/>
                <a:cs typeface="Arial" panose="020B0604020202020204" pitchFamily="34" charset="0"/>
              </a:rPr>
              <a:t>NHC HFP Briefing, May 31, </a:t>
            </a:r>
            <a:r>
              <a:rPr lang="en-US" sz="1500" dirty="0">
                <a:latin typeface="Arial" panose="020B0604020202020204" pitchFamily="34" charset="0"/>
                <a:cs typeface="Arial" panose="020B0604020202020204" pitchFamily="34" charset="0"/>
              </a:rPr>
              <a:t>2018</a:t>
            </a:r>
          </a:p>
        </p:txBody>
      </p:sp>
    </p:spTree>
    <p:extLst>
      <p:ext uri="{BB962C8B-B14F-4D97-AF65-F5344CB8AC3E}">
        <p14:creationId xmlns:p14="http://schemas.microsoft.com/office/powerpoint/2010/main" val="937189125"/>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9" name="TextBox 8"/>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2018 HFP Experiments</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1" name="Straight Connector 10"/>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rotWithShape="1">
          <a:blip r:embed="rId4"/>
          <a:srcRect r="1091" b="66262"/>
          <a:stretch/>
        </p:blipFill>
        <p:spPr>
          <a:xfrm>
            <a:off x="567281" y="1397313"/>
            <a:ext cx="10883984" cy="2962034"/>
          </a:xfrm>
          <a:prstGeom prst="rect">
            <a:avLst/>
          </a:prstGeom>
        </p:spPr>
      </p:pic>
      <p:pic>
        <p:nvPicPr>
          <p:cNvPr id="10" name="Picture 9"/>
          <p:cNvPicPr>
            <a:picLocks noChangeAspect="1"/>
          </p:cNvPicPr>
          <p:nvPr/>
        </p:nvPicPr>
        <p:blipFill rotWithShape="1">
          <a:blip r:embed="rId5"/>
          <a:srcRect l="22836" t="53162" r="26047"/>
          <a:stretch/>
        </p:blipFill>
        <p:spPr>
          <a:xfrm>
            <a:off x="8697432" y="4518716"/>
            <a:ext cx="3327992" cy="1915155"/>
          </a:xfrm>
          <a:prstGeom prst="rect">
            <a:avLst/>
          </a:prstGeom>
        </p:spPr>
      </p:pic>
      <p:sp>
        <p:nvSpPr>
          <p:cNvPr id="3" name="TextBox 2"/>
          <p:cNvSpPr txBox="1"/>
          <p:nvPr/>
        </p:nvSpPr>
        <p:spPr>
          <a:xfrm>
            <a:off x="171999" y="4829962"/>
            <a:ext cx="5619201" cy="646331"/>
          </a:xfrm>
          <a:prstGeom prst="rect">
            <a:avLst/>
          </a:prstGeom>
          <a:noFill/>
        </p:spPr>
        <p:txBody>
          <a:bodyPr wrap="square" rtlCol="0">
            <a:spAutoFit/>
          </a:bodyPr>
          <a:lstStyle/>
          <a:p>
            <a:pPr marL="285750" indent="-285750">
              <a:buFont typeface="Courier New" panose="02070309020205020404" pitchFamily="49" charset="0"/>
              <a:buChar char="o"/>
            </a:pPr>
            <a:r>
              <a:rPr lang="en-US" dirty="0" smtClean="0">
                <a:latin typeface="Arial" panose="020B0604020202020204" pitchFamily="34" charset="0"/>
                <a:cs typeface="Arial" panose="020B0604020202020204" pitchFamily="34" charset="0"/>
              </a:rPr>
              <a:t>Each experiment has a set of “Science Objectives” that map onto an IFEX GOAL</a:t>
            </a:r>
            <a:endParaRPr lang="en-US" dirty="0">
              <a:latin typeface="Arial" panose="020B0604020202020204" pitchFamily="34" charset="0"/>
              <a:cs typeface="Arial" panose="020B0604020202020204" pitchFamily="34" charset="0"/>
            </a:endParaRPr>
          </a:p>
        </p:txBody>
      </p:sp>
      <p:cxnSp>
        <p:nvCxnSpPr>
          <p:cNvPr id="8" name="Straight Arrow Connector 7"/>
          <p:cNvCxnSpPr/>
          <p:nvPr/>
        </p:nvCxnSpPr>
        <p:spPr>
          <a:xfrm flipV="1">
            <a:off x="3827721" y="4331126"/>
            <a:ext cx="147379" cy="498836"/>
          </a:xfrm>
          <a:prstGeom prst="straightConnector1">
            <a:avLst/>
          </a:prstGeom>
          <a:ln w="285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71998" y="5623742"/>
            <a:ext cx="8525434" cy="369332"/>
          </a:xfrm>
          <a:prstGeom prst="rect">
            <a:avLst/>
          </a:prstGeom>
          <a:noFill/>
        </p:spPr>
        <p:txBody>
          <a:bodyPr wrap="square" rtlCol="0">
            <a:spAutoFit/>
          </a:bodyPr>
          <a:lstStyle/>
          <a:p>
            <a:pPr marL="285750" indent="-285750">
              <a:buFont typeface="Courier New" panose="02070309020205020404" pitchFamily="49" charset="0"/>
              <a:buChar char="o"/>
            </a:pPr>
            <a:r>
              <a:rPr lang="en-US" dirty="0" smtClean="0">
                <a:latin typeface="Arial" panose="020B0604020202020204" pitchFamily="34" charset="0"/>
                <a:cs typeface="Arial" panose="020B0604020202020204" pitchFamily="34" charset="0"/>
              </a:rPr>
              <a:t>Within each “Science Objective”, are “Patterns” and “Modules” (&lt; 3 </a:t>
            </a:r>
            <a:r>
              <a:rPr lang="en-US" dirty="0" err="1" smtClean="0">
                <a:latin typeface="Arial" panose="020B0604020202020204" pitchFamily="34" charset="0"/>
                <a:cs typeface="Arial" panose="020B0604020202020204" pitchFamily="34" charset="0"/>
              </a:rPr>
              <a:t>hr</a:t>
            </a:r>
            <a:r>
              <a:rPr lang="en-US" dirty="0" smtClean="0">
                <a:latin typeface="Arial" panose="020B0604020202020204" pitchFamily="34" charset="0"/>
                <a:cs typeface="Arial" panose="020B0604020202020204" pitchFamily="34" charset="0"/>
              </a:rPr>
              <a:t> flight)</a:t>
            </a:r>
            <a:endParaRPr lang="en-US" dirty="0">
              <a:latin typeface="Arial" panose="020B0604020202020204" pitchFamily="34" charset="0"/>
              <a:cs typeface="Arial" panose="020B0604020202020204" pitchFamily="34" charset="0"/>
            </a:endParaRPr>
          </a:p>
        </p:txBody>
      </p:sp>
      <p:cxnSp>
        <p:nvCxnSpPr>
          <p:cNvPr id="15" name="Straight Arrow Connector 14"/>
          <p:cNvCxnSpPr/>
          <p:nvPr/>
        </p:nvCxnSpPr>
        <p:spPr>
          <a:xfrm flipV="1">
            <a:off x="7143306" y="4247544"/>
            <a:ext cx="311594" cy="1296992"/>
          </a:xfrm>
          <a:prstGeom prst="straightConnector1">
            <a:avLst/>
          </a:prstGeom>
          <a:ln w="285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7141134" y="4231758"/>
            <a:ext cx="1910506" cy="1308588"/>
          </a:xfrm>
          <a:prstGeom prst="straightConnector1">
            <a:avLst/>
          </a:prstGeom>
          <a:ln w="285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101419" y="5891987"/>
            <a:ext cx="8525434" cy="646331"/>
          </a:xfrm>
          <a:prstGeom prst="rect">
            <a:avLst/>
          </a:prstGeom>
          <a:noFill/>
        </p:spPr>
        <p:txBody>
          <a:bodyPr wrap="square" rtlCol="0">
            <a:spAutoFit/>
          </a:bodyPr>
          <a:lstStyle/>
          <a:p>
            <a:r>
              <a:rPr lang="en-US" dirty="0" smtClean="0">
                <a:solidFill>
                  <a:schemeClr val="bg1">
                    <a:lumMod val="50000"/>
                  </a:schemeClr>
                </a:solidFill>
                <a:latin typeface="Arial" panose="020B0604020202020204" pitchFamily="34" charset="0"/>
                <a:cs typeface="Arial" panose="020B0604020202020204" pitchFamily="34" charset="0"/>
              </a:rPr>
              <a:t>Shorthand name for “Science Objective” (e.g., AIPEX, CBM)</a:t>
            </a:r>
          </a:p>
          <a:p>
            <a:r>
              <a:rPr lang="en-US" dirty="0" smtClean="0">
                <a:solidFill>
                  <a:schemeClr val="bg1">
                    <a:lumMod val="50000"/>
                  </a:schemeClr>
                </a:solidFill>
                <a:latin typeface="Arial" panose="020B0604020202020204" pitchFamily="34" charset="0"/>
                <a:cs typeface="Arial" panose="020B0604020202020204" pitchFamily="34" charset="0"/>
              </a:rPr>
              <a:t>Sequential numbering of each “Pattern” and “Module” under each objective</a:t>
            </a:r>
          </a:p>
        </p:txBody>
      </p:sp>
      <p:sp>
        <p:nvSpPr>
          <p:cNvPr id="17" name="TextBox 16"/>
          <p:cNvSpPr txBox="1"/>
          <p:nvPr/>
        </p:nvSpPr>
        <p:spPr>
          <a:xfrm>
            <a:off x="6318582" y="6534836"/>
            <a:ext cx="4349416" cy="323165"/>
          </a:xfrm>
          <a:prstGeom prst="rect">
            <a:avLst/>
          </a:prstGeom>
          <a:noFill/>
        </p:spPr>
        <p:txBody>
          <a:bodyPr wrap="square" rtlCol="0">
            <a:spAutoFit/>
          </a:bodyPr>
          <a:lstStyle/>
          <a:p>
            <a:pPr algn="r"/>
            <a:r>
              <a:rPr lang="en-US" sz="1500" dirty="0" smtClean="0">
                <a:latin typeface="Arial" panose="020B0604020202020204" pitchFamily="34" charset="0"/>
                <a:cs typeface="Arial" panose="020B0604020202020204" pitchFamily="34" charset="0"/>
              </a:rPr>
              <a:t>NHC HFP Briefing, May 31, </a:t>
            </a:r>
            <a:r>
              <a:rPr lang="en-US" sz="1500" dirty="0">
                <a:latin typeface="Arial" panose="020B0604020202020204" pitchFamily="34" charset="0"/>
                <a:cs typeface="Arial" panose="020B0604020202020204" pitchFamily="34" charset="0"/>
              </a:rPr>
              <a:t>2018</a:t>
            </a:r>
          </a:p>
        </p:txBody>
      </p:sp>
    </p:spTree>
    <p:extLst>
      <p:ext uri="{BB962C8B-B14F-4D97-AF65-F5344CB8AC3E}">
        <p14:creationId xmlns:p14="http://schemas.microsoft.com/office/powerpoint/2010/main" val="2942079289"/>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9" name="TextBox 8"/>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2018 HFP Experiments</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1" name="Straight Connector 10"/>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rotWithShape="1">
          <a:blip r:embed="rId4"/>
          <a:srcRect r="632"/>
          <a:stretch/>
        </p:blipFill>
        <p:spPr>
          <a:xfrm>
            <a:off x="2841776" y="1342153"/>
            <a:ext cx="6467324" cy="5192683"/>
          </a:xfrm>
          <a:prstGeom prst="rect">
            <a:avLst/>
          </a:prstGeom>
        </p:spPr>
      </p:pic>
      <p:sp>
        <p:nvSpPr>
          <p:cNvPr id="10" name="TextBox 9"/>
          <p:cNvSpPr txBox="1"/>
          <p:nvPr/>
        </p:nvSpPr>
        <p:spPr>
          <a:xfrm>
            <a:off x="6318582" y="6534836"/>
            <a:ext cx="4349416" cy="323165"/>
          </a:xfrm>
          <a:prstGeom prst="rect">
            <a:avLst/>
          </a:prstGeom>
          <a:noFill/>
        </p:spPr>
        <p:txBody>
          <a:bodyPr wrap="square" rtlCol="0">
            <a:spAutoFit/>
          </a:bodyPr>
          <a:lstStyle/>
          <a:p>
            <a:pPr algn="r"/>
            <a:r>
              <a:rPr lang="en-US" sz="1500" dirty="0" smtClean="0">
                <a:latin typeface="Arial" panose="020B0604020202020204" pitchFamily="34" charset="0"/>
                <a:cs typeface="Arial" panose="020B0604020202020204" pitchFamily="34" charset="0"/>
              </a:rPr>
              <a:t>NHC HFP Briefing, May 31, </a:t>
            </a:r>
            <a:r>
              <a:rPr lang="en-US" sz="1500" dirty="0">
                <a:latin typeface="Arial" panose="020B0604020202020204" pitchFamily="34" charset="0"/>
                <a:cs typeface="Arial" panose="020B0604020202020204" pitchFamily="34" charset="0"/>
              </a:rPr>
              <a:t>2018</a:t>
            </a:r>
          </a:p>
        </p:txBody>
      </p:sp>
    </p:spTree>
    <p:extLst>
      <p:ext uri="{BB962C8B-B14F-4D97-AF65-F5344CB8AC3E}">
        <p14:creationId xmlns:p14="http://schemas.microsoft.com/office/powerpoint/2010/main" val="2124991297"/>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9" name="TextBox 8"/>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2018 HFP Experiments</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1" name="Straight Connector 10"/>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rotWithShape="1">
          <a:blip r:embed="rId4"/>
          <a:srcRect r="904"/>
          <a:stretch/>
        </p:blipFill>
        <p:spPr>
          <a:xfrm>
            <a:off x="2818692" y="1342152"/>
            <a:ext cx="6373604" cy="4661761"/>
          </a:xfrm>
          <a:prstGeom prst="rect">
            <a:avLst/>
          </a:prstGeom>
        </p:spPr>
      </p:pic>
      <p:sp>
        <p:nvSpPr>
          <p:cNvPr id="10" name="TextBox 9"/>
          <p:cNvSpPr txBox="1"/>
          <p:nvPr/>
        </p:nvSpPr>
        <p:spPr>
          <a:xfrm>
            <a:off x="6318582" y="6534836"/>
            <a:ext cx="4349416" cy="323165"/>
          </a:xfrm>
          <a:prstGeom prst="rect">
            <a:avLst/>
          </a:prstGeom>
          <a:noFill/>
        </p:spPr>
        <p:txBody>
          <a:bodyPr wrap="square" rtlCol="0">
            <a:spAutoFit/>
          </a:bodyPr>
          <a:lstStyle/>
          <a:p>
            <a:pPr algn="r"/>
            <a:r>
              <a:rPr lang="en-US" sz="1500" dirty="0" smtClean="0">
                <a:latin typeface="Arial" panose="020B0604020202020204" pitchFamily="34" charset="0"/>
                <a:cs typeface="Arial" panose="020B0604020202020204" pitchFamily="34" charset="0"/>
              </a:rPr>
              <a:t>NHC HFP Briefing, May 31, </a:t>
            </a:r>
            <a:r>
              <a:rPr lang="en-US" sz="1500" dirty="0">
                <a:latin typeface="Arial" panose="020B0604020202020204" pitchFamily="34" charset="0"/>
                <a:cs typeface="Arial" panose="020B0604020202020204" pitchFamily="34" charset="0"/>
              </a:rPr>
              <a:t>2018</a:t>
            </a:r>
          </a:p>
        </p:txBody>
      </p:sp>
    </p:spTree>
    <p:extLst>
      <p:ext uri="{BB962C8B-B14F-4D97-AF65-F5344CB8AC3E}">
        <p14:creationId xmlns:p14="http://schemas.microsoft.com/office/powerpoint/2010/main" val="1957178518"/>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3C03C4A-EF20-3B4A-92F4-BC4AA8B29E79}"/>
              </a:ext>
            </a:extLst>
          </p:cNvPr>
          <p:cNvSpPr>
            <a:spLocks noGrp="1"/>
          </p:cNvSpPr>
          <p:nvPr>
            <p:ph type="title"/>
          </p:nvPr>
        </p:nvSpPr>
        <p:spPr>
          <a:xfrm>
            <a:off x="838198" y="1345681"/>
            <a:ext cx="10515600" cy="548640"/>
          </a:xfrm>
        </p:spPr>
        <p:txBody>
          <a:bodyPr>
            <a:normAutofit/>
          </a:bodyPr>
          <a:lstStyle/>
          <a:p>
            <a:pPr marL="514350" indent="-514350" algn="ctr">
              <a:buFont typeface="+mj-lt"/>
              <a:buAutoNum type="arabicPeriod"/>
            </a:pPr>
            <a:r>
              <a:rPr lang="en-US" sz="3200" dirty="0" smtClean="0">
                <a:latin typeface="Calibri" panose="020F0502020204030204" pitchFamily="34" charset="0"/>
              </a:rPr>
              <a:t>Internal Processes: </a:t>
            </a:r>
            <a:r>
              <a:rPr lang="en-US" sz="3200" u="sng" dirty="0" smtClean="0">
                <a:latin typeface="Calibri" panose="020F0502020204030204" pitchFamily="34" charset="0"/>
              </a:rPr>
              <a:t>Hypotheses</a:t>
            </a:r>
            <a:endParaRPr lang="en-US" sz="3200" u="sng" dirty="0">
              <a:latin typeface="Calibri" panose="020F0502020204030204" pitchFamily="34" charset="0"/>
            </a:endParaRPr>
          </a:p>
        </p:txBody>
      </p:sp>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838199" y="2019824"/>
            <a:ext cx="10793820" cy="4481007"/>
          </a:xfrm>
        </p:spPr>
        <p:txBody>
          <a:bodyPr>
            <a:noAutofit/>
          </a:bodyPr>
          <a:lstStyle/>
          <a:p>
            <a:pPr marL="514350" indent="-514350">
              <a:lnSpc>
                <a:spcPct val="100000"/>
              </a:lnSpc>
              <a:spcBef>
                <a:spcPts val="0"/>
              </a:spcBef>
              <a:buFont typeface="+mj-lt"/>
              <a:buAutoNum type="arabicPeriod"/>
            </a:pPr>
            <a:r>
              <a:rPr lang="en-US" sz="2000" dirty="0"/>
              <a:t>The </a:t>
            </a:r>
            <a:r>
              <a:rPr lang="en-US" sz="2000" u="sng" dirty="0"/>
              <a:t>TC diurnal cycle </a:t>
            </a:r>
            <a:r>
              <a:rPr lang="en-US" sz="2000" dirty="0"/>
              <a:t>and associated TC diurnal pulses manifest as semi-circular rings of enhanced convection that radially propagate away from the storm each day and are associated with periods of enhanced upper-level outflow and lower-level inflow that extend through a relatively deep layer of the troposphere.</a:t>
            </a:r>
          </a:p>
          <a:p>
            <a:pPr marL="514350" indent="-514350">
              <a:lnSpc>
                <a:spcPct val="100000"/>
              </a:lnSpc>
              <a:spcBef>
                <a:spcPts val="0"/>
              </a:spcBef>
              <a:buFont typeface="+mj-lt"/>
              <a:buAutoNum type="arabicPeriod"/>
            </a:pPr>
            <a:endParaRPr lang="en-US" sz="2000" dirty="0"/>
          </a:p>
          <a:p>
            <a:pPr marL="514350" indent="-514350">
              <a:lnSpc>
                <a:spcPct val="100000"/>
              </a:lnSpc>
              <a:spcBef>
                <a:spcPts val="0"/>
              </a:spcBef>
              <a:buFont typeface="+mj-lt"/>
              <a:buAutoNum type="arabicPeriod"/>
            </a:pPr>
            <a:r>
              <a:rPr lang="en-US" sz="2000" u="sng" dirty="0">
                <a:cs typeface="Arial" panose="020B0604020202020204" pitchFamily="34" charset="0"/>
              </a:rPr>
              <a:t>Gravity waves </a:t>
            </a:r>
            <a:r>
              <a:rPr lang="en-US" sz="2000" dirty="0">
                <a:cs typeface="Arial" panose="020B0604020202020204" pitchFamily="34" charset="0"/>
              </a:rPr>
              <a:t>radiating from the TCs inner core are prevalent in TCs and their wave amplitudes correlate with TC intensity.</a:t>
            </a:r>
          </a:p>
          <a:p>
            <a:pPr marL="514350" indent="-514350">
              <a:lnSpc>
                <a:spcPct val="100000"/>
              </a:lnSpc>
              <a:spcBef>
                <a:spcPts val="0"/>
              </a:spcBef>
              <a:buFont typeface="+mj-lt"/>
              <a:buAutoNum type="arabicPeriod"/>
            </a:pPr>
            <a:endParaRPr lang="en-US" sz="2000" dirty="0">
              <a:cs typeface="Arial" panose="020B0604020202020204" pitchFamily="34" charset="0"/>
            </a:endParaRPr>
          </a:p>
          <a:p>
            <a:pPr marL="514350" indent="-514350">
              <a:lnSpc>
                <a:spcPct val="100000"/>
              </a:lnSpc>
              <a:spcBef>
                <a:spcPts val="0"/>
              </a:spcBef>
              <a:buFont typeface="+mj-lt"/>
              <a:buAutoNum type="arabicPeriod"/>
            </a:pPr>
            <a:r>
              <a:rPr lang="en-US" sz="2000" u="sng" dirty="0">
                <a:cs typeface="Arial" panose="020B0604020202020204" pitchFamily="34" charset="0"/>
              </a:rPr>
              <a:t>Secondary eyewall formation </a:t>
            </a:r>
            <a:r>
              <a:rPr lang="en-US" sz="2000" dirty="0">
                <a:cs typeface="Arial" panose="020B0604020202020204" pitchFamily="34" charset="0"/>
              </a:rPr>
              <a:t>could be attributed from an unbalanced boundary layer spin-up paradigm. The precursors of SEF include the broadening of the tangential wind field and the intensification of inflow in the boundary layer, followed by development of </a:t>
            </a:r>
            <a:r>
              <a:rPr lang="en-US" sz="2000" dirty="0" err="1">
                <a:cs typeface="Arial" panose="020B0604020202020204" pitchFamily="34" charset="0"/>
              </a:rPr>
              <a:t>supergradient</a:t>
            </a:r>
            <a:r>
              <a:rPr lang="en-US" sz="2000" dirty="0">
                <a:cs typeface="Arial" panose="020B0604020202020204" pitchFamily="34" charset="0"/>
              </a:rPr>
              <a:t> winds and an enhanced horizontal convergence.</a:t>
            </a:r>
          </a:p>
          <a:p>
            <a:pPr marL="514350" indent="-514350">
              <a:lnSpc>
                <a:spcPct val="100000"/>
              </a:lnSpc>
              <a:spcBef>
                <a:spcPts val="0"/>
              </a:spcBef>
              <a:buFont typeface="+mj-lt"/>
              <a:buAutoNum type="arabicPeriod"/>
            </a:pPr>
            <a:endParaRPr lang="en-US" sz="2000" dirty="0">
              <a:cs typeface="Arial" panose="020B0604020202020204" pitchFamily="34" charset="0"/>
            </a:endParaRPr>
          </a:p>
          <a:p>
            <a:pPr marL="514350" indent="-514350">
              <a:lnSpc>
                <a:spcPct val="100000"/>
              </a:lnSpc>
              <a:spcBef>
                <a:spcPts val="0"/>
              </a:spcBef>
              <a:buFont typeface="+mj-lt"/>
              <a:buAutoNum type="arabicPeriod"/>
            </a:pPr>
            <a:r>
              <a:rPr lang="en-US" sz="2000" u="sng" dirty="0">
                <a:cs typeface="Arial" panose="020B0604020202020204" pitchFamily="34" charset="0"/>
              </a:rPr>
              <a:t>Eyewall </a:t>
            </a:r>
            <a:r>
              <a:rPr lang="en-US" sz="2000" u="sng" dirty="0" err="1">
                <a:cs typeface="Arial" panose="020B0604020202020204" pitchFamily="34" charset="0"/>
              </a:rPr>
              <a:t>mesovortices</a:t>
            </a:r>
            <a:r>
              <a:rPr lang="en-US" sz="2000" u="sng" dirty="0">
                <a:cs typeface="Arial" panose="020B0604020202020204" pitchFamily="34" charset="0"/>
              </a:rPr>
              <a:t> </a:t>
            </a:r>
            <a:r>
              <a:rPr lang="en-US" sz="2000" dirty="0">
                <a:cs typeface="Arial" panose="020B0604020202020204" pitchFamily="34" charset="0"/>
              </a:rPr>
              <a:t>play an important role in TC intensity change.</a:t>
            </a:r>
          </a:p>
          <a:p>
            <a:pPr marL="514350" indent="-514350">
              <a:lnSpc>
                <a:spcPct val="100000"/>
              </a:lnSpc>
              <a:spcBef>
                <a:spcPts val="0"/>
              </a:spcBef>
              <a:buFont typeface="+mj-lt"/>
              <a:buAutoNum type="arabicPeriod"/>
            </a:pPr>
            <a:endParaRPr lang="en-US" sz="2000" dirty="0">
              <a:cs typeface="Arial" panose="020B0604020202020204" pitchFamily="34" charset="0"/>
            </a:endParaRPr>
          </a:p>
          <a:p>
            <a:pPr marL="514350" indent="-514350">
              <a:lnSpc>
                <a:spcPct val="100000"/>
              </a:lnSpc>
              <a:spcBef>
                <a:spcPts val="0"/>
              </a:spcBef>
              <a:buFont typeface="+mj-lt"/>
              <a:buAutoNum type="arabicPeriod"/>
            </a:pPr>
            <a:endParaRPr lang="en-US" sz="2000" dirty="0">
              <a:cs typeface="Arial" panose="020B0604020202020204" pitchFamily="34" charset="0"/>
            </a:endParaRPr>
          </a:p>
          <a:p>
            <a:pPr marL="514350" indent="-514350">
              <a:lnSpc>
                <a:spcPct val="100000"/>
              </a:lnSpc>
              <a:spcBef>
                <a:spcPts val="0"/>
              </a:spcBef>
              <a:buFont typeface="+mj-lt"/>
              <a:buAutoNum type="arabicPeriod"/>
            </a:pPr>
            <a:endParaRPr lang="en-US" sz="2000" dirty="0"/>
          </a:p>
          <a:p>
            <a:pPr marL="0" indent="0">
              <a:lnSpc>
                <a:spcPct val="100000"/>
              </a:lnSpc>
              <a:spcBef>
                <a:spcPts val="0"/>
              </a:spcBef>
              <a:buNone/>
            </a:pPr>
            <a:endParaRPr lang="en-US" sz="2000" dirty="0"/>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a:solidFill>
                  <a:schemeClr val="accent1">
                    <a:lumMod val="75000"/>
                  </a:schemeClr>
                </a:solidFill>
                <a:latin typeface="Arial" panose="020B0604020202020204" pitchFamily="34" charset="0"/>
                <a:cs typeface="Arial" panose="020B0604020202020204" pitchFamily="34" charset="0"/>
              </a:rPr>
              <a:t>Mature Stage </a:t>
            </a:r>
            <a:r>
              <a:rPr lang="en-US" sz="2700" b="1" dirty="0" smtClean="0">
                <a:solidFill>
                  <a:schemeClr val="accent1">
                    <a:lumMod val="75000"/>
                  </a:schemeClr>
                </a:solidFill>
                <a:latin typeface="Arial" panose="020B0604020202020204" pitchFamily="34" charset="0"/>
                <a:cs typeface="Arial" panose="020B0604020202020204" pitchFamily="34" charset="0"/>
              </a:rPr>
              <a:t>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42698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53162" y="1342153"/>
            <a:ext cx="12191999" cy="365760"/>
          </a:xfrm>
        </p:spPr>
        <p:txBody>
          <a:bodyPr>
            <a:noAutofit/>
          </a:bodyPr>
          <a:lstStyle/>
          <a:p>
            <a:pPr marL="457200" lvl="0" indent="-457200" algn="ctr">
              <a:lnSpc>
                <a:spcPct val="100000"/>
              </a:lnSpc>
              <a:spcBef>
                <a:spcPts val="0"/>
              </a:spcBef>
              <a:buFont typeface="+mj-lt"/>
              <a:buAutoNum type="arabicPeriod" startAt="3"/>
            </a:pPr>
            <a:r>
              <a:rPr lang="en-US" sz="2400" dirty="0" smtClean="0">
                <a:cs typeface="Arial" panose="020B0604020202020204" pitchFamily="34" charset="0"/>
              </a:rPr>
              <a:t>Arc Cloud Module</a:t>
            </a:r>
            <a:endParaRPr lang="en-US" sz="2400" dirty="0">
              <a:cs typeface="Arial" panose="020B0604020202020204" pitchFamily="34" charset="0"/>
            </a:endParaRPr>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Early Stage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21368" y="2432411"/>
            <a:ext cx="7594249" cy="1631216"/>
          </a:xfrm>
          <a:prstGeom prst="rect">
            <a:avLst/>
          </a:prstGeom>
        </p:spPr>
        <p:txBody>
          <a:bodyPr wrap="square">
            <a:spAutoFit/>
          </a:bodyPr>
          <a:lstStyle/>
          <a:p>
            <a:pPr marL="285750" indent="-285750">
              <a:buFont typeface="Courier New"/>
              <a:buChar char="o"/>
            </a:pPr>
            <a:r>
              <a:rPr lang="en-US" sz="2000" b="1" dirty="0">
                <a:solidFill>
                  <a:srgbClr val="0070C0"/>
                </a:solidFill>
                <a:cs typeface="Helvetica"/>
              </a:rPr>
              <a:t>L</a:t>
            </a:r>
            <a:r>
              <a:rPr lang="en-US" sz="2000" b="1" dirty="0" smtClean="0">
                <a:solidFill>
                  <a:srgbClr val="0070C0"/>
                </a:solidFill>
                <a:cs typeface="Helvetica"/>
              </a:rPr>
              <a:t>arge </a:t>
            </a:r>
            <a:r>
              <a:rPr lang="en-US" sz="2000" b="1" dirty="0">
                <a:solidFill>
                  <a:srgbClr val="0070C0"/>
                </a:solidFill>
                <a:cs typeface="Helvetica"/>
              </a:rPr>
              <a:t>arc cloud features (100’s of km in length) emanating from the periphery of </a:t>
            </a:r>
            <a:r>
              <a:rPr lang="en-US" sz="2000" b="1" dirty="0" smtClean="0">
                <a:solidFill>
                  <a:srgbClr val="0070C0"/>
                </a:solidFill>
                <a:cs typeface="Helvetica"/>
              </a:rPr>
              <a:t>TCs</a:t>
            </a:r>
          </a:p>
          <a:p>
            <a:pPr marL="285750" indent="-285750">
              <a:buFont typeface="Courier New"/>
              <a:buChar char="o"/>
            </a:pPr>
            <a:r>
              <a:rPr lang="en-US" sz="2000" b="1" dirty="0" smtClean="0">
                <a:solidFill>
                  <a:schemeClr val="accent1">
                    <a:lumMod val="75000"/>
                  </a:schemeClr>
                </a:solidFill>
                <a:cs typeface="Helvetica"/>
              </a:rPr>
              <a:t>Optimal </a:t>
            </a:r>
            <a:r>
              <a:rPr lang="en-US" sz="2000" b="1" dirty="0">
                <a:solidFill>
                  <a:schemeClr val="accent1">
                    <a:lumMod val="75000"/>
                  </a:schemeClr>
                </a:solidFill>
                <a:cs typeface="Helvetica"/>
              </a:rPr>
              <a:t>times of day when large arc clouds occur; from ~0400–1200 LST </a:t>
            </a:r>
            <a:r>
              <a:rPr lang="en-US" sz="2000" b="1" dirty="0" smtClean="0">
                <a:solidFill>
                  <a:schemeClr val="accent1">
                    <a:lumMod val="75000"/>
                  </a:schemeClr>
                </a:solidFill>
                <a:cs typeface="Helvetica"/>
              </a:rPr>
              <a:t>(0400-1500 LST) in </a:t>
            </a:r>
            <a:r>
              <a:rPr lang="en-US" sz="2000" b="1" dirty="0">
                <a:solidFill>
                  <a:schemeClr val="accent1">
                    <a:lumMod val="75000"/>
                  </a:schemeClr>
                </a:solidFill>
                <a:cs typeface="Helvetica"/>
              </a:rPr>
              <a:t>the approximate radial operating area of the </a:t>
            </a:r>
            <a:r>
              <a:rPr lang="en-US" sz="2000" b="1" dirty="0" smtClean="0">
                <a:solidFill>
                  <a:schemeClr val="accent1">
                    <a:lumMod val="75000"/>
                  </a:schemeClr>
                </a:solidFill>
                <a:cs typeface="Helvetica"/>
              </a:rPr>
              <a:t>P-3 (G-IV)</a:t>
            </a:r>
          </a:p>
        </p:txBody>
      </p:sp>
      <p:sp>
        <p:nvSpPr>
          <p:cNvPr id="16" name="Rectangle 15"/>
          <p:cNvSpPr/>
          <p:nvPr/>
        </p:nvSpPr>
        <p:spPr>
          <a:xfrm>
            <a:off x="322724" y="1923136"/>
            <a:ext cx="1308834" cy="461665"/>
          </a:xfrm>
          <a:prstGeom prst="rect">
            <a:avLst/>
          </a:prstGeom>
        </p:spPr>
        <p:txBody>
          <a:bodyPr wrap="none">
            <a:spAutoFit/>
          </a:bodyPr>
          <a:lstStyle/>
          <a:p>
            <a:r>
              <a:rPr lang="en-US" sz="2400" b="1" i="1" u="sng" dirty="0" smtClean="0">
                <a:solidFill>
                  <a:srgbClr val="0070C0"/>
                </a:solidFill>
                <a:cs typeface="Helvetica"/>
              </a:rPr>
              <a:t>Targets: </a:t>
            </a:r>
            <a:endParaRPr lang="en-US" sz="2400" b="1" i="1" u="sng" dirty="0">
              <a:solidFill>
                <a:srgbClr val="0070C0"/>
              </a:solidFill>
              <a:cs typeface="Helvetica"/>
            </a:endParaRPr>
          </a:p>
        </p:txBody>
      </p:sp>
      <p:sp>
        <p:nvSpPr>
          <p:cNvPr id="17" name="Rectangle 16"/>
          <p:cNvSpPr/>
          <p:nvPr/>
        </p:nvSpPr>
        <p:spPr>
          <a:xfrm>
            <a:off x="421368" y="4955098"/>
            <a:ext cx="6998828" cy="1323439"/>
          </a:xfrm>
          <a:prstGeom prst="rect">
            <a:avLst/>
          </a:prstGeom>
        </p:spPr>
        <p:txBody>
          <a:bodyPr wrap="square">
            <a:spAutoFit/>
          </a:bodyPr>
          <a:lstStyle/>
          <a:p>
            <a:pPr marL="342900" indent="-342900">
              <a:buFont typeface="Courier New"/>
              <a:buChar char="o"/>
            </a:pPr>
            <a:r>
              <a:rPr lang="en-US" sz="2000" b="1" dirty="0" smtClean="0">
                <a:solidFill>
                  <a:srgbClr val="7F6000"/>
                </a:solidFill>
              </a:rPr>
              <a:t>Transect </a:t>
            </a:r>
            <a:r>
              <a:rPr lang="en-US" sz="2000" b="1" dirty="0">
                <a:solidFill>
                  <a:srgbClr val="7F6000"/>
                </a:solidFill>
              </a:rPr>
              <a:t>orthogonal</a:t>
            </a:r>
            <a:r>
              <a:rPr lang="en-US" sz="2000" dirty="0"/>
              <a:t> to the radially propagating arc </a:t>
            </a:r>
            <a:r>
              <a:rPr lang="en-US" sz="2000" dirty="0" smtClean="0"/>
              <a:t>cloud</a:t>
            </a:r>
          </a:p>
          <a:p>
            <a:pPr marL="342900" indent="-342900">
              <a:buFont typeface="Courier New"/>
              <a:buChar char="o"/>
            </a:pPr>
            <a:r>
              <a:rPr lang="en-US" sz="2000" dirty="0" smtClean="0"/>
              <a:t>Transect </a:t>
            </a:r>
            <a:r>
              <a:rPr lang="en-US" sz="2000" dirty="0"/>
              <a:t>through </a:t>
            </a:r>
            <a:r>
              <a:rPr lang="en-US" sz="2000" dirty="0" smtClean="0"/>
              <a:t>arc </a:t>
            </a:r>
            <a:r>
              <a:rPr lang="en-US" sz="2000" dirty="0"/>
              <a:t>cloud should be made that spans from </a:t>
            </a:r>
            <a:r>
              <a:rPr lang="en-US" sz="2000" b="1" dirty="0" smtClean="0">
                <a:solidFill>
                  <a:srgbClr val="7F6000"/>
                </a:solidFill>
              </a:rPr>
              <a:t>convective </a:t>
            </a:r>
            <a:r>
              <a:rPr lang="en-US" sz="2000" b="1" dirty="0">
                <a:solidFill>
                  <a:srgbClr val="7F6000"/>
                </a:solidFill>
              </a:rPr>
              <a:t>area where </a:t>
            </a:r>
            <a:r>
              <a:rPr lang="en-US" sz="2000" b="1" dirty="0" smtClean="0">
                <a:solidFill>
                  <a:srgbClr val="7F6000"/>
                </a:solidFill>
              </a:rPr>
              <a:t>arc </a:t>
            </a:r>
            <a:r>
              <a:rPr lang="en-US" sz="2000" b="1" dirty="0">
                <a:solidFill>
                  <a:srgbClr val="7F6000"/>
                </a:solidFill>
              </a:rPr>
              <a:t>cloud originated to at least 20 km beyond the leading edge of the arc cloud</a:t>
            </a:r>
          </a:p>
        </p:txBody>
      </p:sp>
      <p:pic>
        <p:nvPicPr>
          <p:cNvPr id="4" name="Picture 3"/>
          <p:cNvPicPr>
            <a:picLocks noChangeAspect="1"/>
          </p:cNvPicPr>
          <p:nvPr/>
        </p:nvPicPr>
        <p:blipFill>
          <a:blip r:embed="rId4"/>
          <a:stretch>
            <a:fillRect/>
          </a:stretch>
        </p:blipFill>
        <p:spPr>
          <a:xfrm>
            <a:off x="8218889" y="2335616"/>
            <a:ext cx="3629754" cy="3627342"/>
          </a:xfrm>
          <a:prstGeom prst="rect">
            <a:avLst/>
          </a:prstGeom>
        </p:spPr>
      </p:pic>
      <p:sp>
        <p:nvSpPr>
          <p:cNvPr id="5" name="Rectangle 4"/>
          <p:cNvSpPr/>
          <p:nvPr/>
        </p:nvSpPr>
        <p:spPr>
          <a:xfrm>
            <a:off x="321649" y="4403259"/>
            <a:ext cx="1426805" cy="461665"/>
          </a:xfrm>
          <a:prstGeom prst="rect">
            <a:avLst/>
          </a:prstGeom>
        </p:spPr>
        <p:txBody>
          <a:bodyPr wrap="none">
            <a:spAutoFit/>
          </a:bodyPr>
          <a:lstStyle/>
          <a:p>
            <a:r>
              <a:rPr lang="en-US" sz="2400" b="1" i="1" u="sng" dirty="0">
                <a:cs typeface="Helvetica"/>
              </a:rPr>
              <a:t>Patterns: </a:t>
            </a:r>
          </a:p>
        </p:txBody>
      </p:sp>
    </p:spTree>
    <p:extLst>
      <p:ext uri="{BB962C8B-B14F-4D97-AF65-F5344CB8AC3E}">
        <p14:creationId xmlns:p14="http://schemas.microsoft.com/office/powerpoint/2010/main" val="4595269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3C03C4A-EF20-3B4A-92F4-BC4AA8B29E79}"/>
              </a:ext>
            </a:extLst>
          </p:cNvPr>
          <p:cNvSpPr>
            <a:spLocks noGrp="1"/>
          </p:cNvSpPr>
          <p:nvPr>
            <p:ph type="title"/>
          </p:nvPr>
        </p:nvSpPr>
        <p:spPr>
          <a:xfrm>
            <a:off x="838198" y="1345681"/>
            <a:ext cx="10515600" cy="548640"/>
          </a:xfrm>
        </p:spPr>
        <p:txBody>
          <a:bodyPr>
            <a:normAutofit/>
          </a:bodyPr>
          <a:lstStyle/>
          <a:p>
            <a:pPr marL="514350" indent="-514350" algn="ctr">
              <a:buFont typeface="+mj-lt"/>
              <a:buAutoNum type="arabicPeriod"/>
            </a:pPr>
            <a:r>
              <a:rPr lang="en-US" sz="3200" dirty="0">
                <a:latin typeface="Calibri" panose="020F0502020204030204" pitchFamily="34" charset="0"/>
              </a:rPr>
              <a:t>Internal Processes: </a:t>
            </a:r>
            <a:r>
              <a:rPr lang="en-US" sz="3200" u="sng" dirty="0" smtClean="0">
                <a:latin typeface="Calibri" panose="020F0502020204030204" pitchFamily="34" charset="0"/>
              </a:rPr>
              <a:t>Requirements</a:t>
            </a:r>
            <a:endParaRPr lang="en-US" sz="3200" u="sng" dirty="0">
              <a:latin typeface="Calibri" panose="020F0502020204030204" pitchFamily="34" charset="0"/>
            </a:endParaRPr>
          </a:p>
        </p:txBody>
      </p:sp>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838199" y="1860810"/>
            <a:ext cx="10793820" cy="1280160"/>
          </a:xfrm>
        </p:spPr>
        <p:txBody>
          <a:bodyPr>
            <a:noAutofit/>
          </a:bodyPr>
          <a:lstStyle/>
          <a:p>
            <a:pPr marL="0" indent="0">
              <a:lnSpc>
                <a:spcPct val="100000"/>
              </a:lnSpc>
              <a:spcBef>
                <a:spcPts val="0"/>
              </a:spcBef>
              <a:buNone/>
            </a:pPr>
            <a:r>
              <a:rPr lang="en-US" sz="2000" b="1" dirty="0"/>
              <a:t>What to Target:</a:t>
            </a:r>
          </a:p>
          <a:p>
            <a:pPr marL="514350" indent="-514350">
              <a:lnSpc>
                <a:spcPct val="100000"/>
              </a:lnSpc>
              <a:spcBef>
                <a:spcPts val="0"/>
              </a:spcBef>
              <a:buFont typeface="+mj-lt"/>
              <a:buAutoNum type="arabicPeriod"/>
            </a:pPr>
            <a:r>
              <a:rPr lang="en-US" sz="2000" u="sng" dirty="0"/>
              <a:t>TC Diurnal Cycle</a:t>
            </a:r>
            <a:r>
              <a:rPr lang="en-US" sz="2000" dirty="0"/>
              <a:t>: TC diurnal pulses &gt;&gt; inner core and near environment</a:t>
            </a:r>
            <a:endParaRPr lang="en-US" sz="800" dirty="0">
              <a:cs typeface="Arial" panose="020B0604020202020204" pitchFamily="34" charset="0"/>
            </a:endParaRPr>
          </a:p>
          <a:p>
            <a:pPr marL="514350" indent="-514350">
              <a:lnSpc>
                <a:spcPct val="100000"/>
              </a:lnSpc>
              <a:spcBef>
                <a:spcPts val="0"/>
              </a:spcBef>
              <a:buFont typeface="+mj-lt"/>
              <a:buAutoNum type="arabicPeriod"/>
            </a:pPr>
            <a:r>
              <a:rPr lang="en-US" sz="2000" u="sng" dirty="0">
                <a:cs typeface="Arial" panose="020B0604020202020204" pitchFamily="34" charset="0"/>
              </a:rPr>
              <a:t>Gravity Wave</a:t>
            </a:r>
            <a:r>
              <a:rPr lang="en-US" sz="2000" dirty="0">
                <a:cs typeface="Arial" panose="020B0604020202020204" pitchFamily="34" charset="0"/>
              </a:rPr>
              <a:t>: inner core and near environment</a:t>
            </a:r>
            <a:endParaRPr lang="en-US" sz="800" dirty="0">
              <a:cs typeface="Arial" panose="020B0604020202020204" pitchFamily="34" charset="0"/>
            </a:endParaRPr>
          </a:p>
          <a:p>
            <a:pPr marL="514350" indent="-514350">
              <a:lnSpc>
                <a:spcPct val="100000"/>
              </a:lnSpc>
              <a:spcBef>
                <a:spcPts val="0"/>
              </a:spcBef>
              <a:buFont typeface="+mj-lt"/>
              <a:buAutoNum type="arabicPeriod"/>
            </a:pPr>
            <a:r>
              <a:rPr lang="en-US" sz="2000" u="sng" dirty="0">
                <a:cs typeface="Arial" panose="020B0604020202020204" pitchFamily="34" charset="0"/>
              </a:rPr>
              <a:t>SEF</a:t>
            </a:r>
            <a:r>
              <a:rPr lang="en-US" sz="2000" dirty="0">
                <a:cs typeface="Arial" panose="020B0604020202020204" pitchFamily="34" charset="0"/>
              </a:rPr>
              <a:t>: inner core and near environment</a:t>
            </a:r>
          </a:p>
          <a:p>
            <a:pPr marL="1028700" lvl="1" indent="-165100">
              <a:lnSpc>
                <a:spcPct val="100000"/>
              </a:lnSpc>
              <a:spcBef>
                <a:spcPts val="0"/>
              </a:spcBef>
            </a:pPr>
            <a:r>
              <a:rPr lang="en-US" sz="1600" dirty="0">
                <a:cs typeface="Arial" panose="020B0604020202020204" pitchFamily="34" charset="0"/>
              </a:rPr>
              <a:t>Pre-SEF: overall sampling of primary </a:t>
            </a:r>
            <a:r>
              <a:rPr lang="en-US" sz="1600" dirty="0" err="1">
                <a:cs typeface="Arial" panose="020B0604020202020204" pitchFamily="34" charset="0"/>
              </a:rPr>
              <a:t>rainband</a:t>
            </a:r>
            <a:r>
              <a:rPr lang="en-US" sz="1600" dirty="0">
                <a:cs typeface="Arial" panose="020B0604020202020204" pitchFamily="34" charset="0"/>
              </a:rPr>
              <a:t> (especially inside edge)</a:t>
            </a:r>
          </a:p>
          <a:p>
            <a:pPr marL="1028700" lvl="1" indent="-165100">
              <a:lnSpc>
                <a:spcPct val="100000"/>
              </a:lnSpc>
              <a:spcBef>
                <a:spcPts val="0"/>
              </a:spcBef>
            </a:pPr>
            <a:r>
              <a:rPr lang="en-US" sz="1600" dirty="0">
                <a:cs typeface="Arial" panose="020B0604020202020204" pitchFamily="34" charset="0"/>
              </a:rPr>
              <a:t>Post-SEF: concentric rings in the moat region (inner edge of outer eyewall)</a:t>
            </a:r>
            <a:endParaRPr lang="en-US" sz="800" dirty="0">
              <a:cs typeface="Arial" panose="020B0604020202020204" pitchFamily="34" charset="0"/>
            </a:endParaRPr>
          </a:p>
          <a:p>
            <a:pPr marL="514350" indent="-514350">
              <a:lnSpc>
                <a:spcPct val="100000"/>
              </a:lnSpc>
              <a:spcBef>
                <a:spcPts val="0"/>
              </a:spcBef>
              <a:buFont typeface="+mj-lt"/>
              <a:buAutoNum type="arabicPeriod"/>
            </a:pPr>
            <a:r>
              <a:rPr lang="en-US" sz="2000" u="sng" dirty="0">
                <a:cs typeface="Arial" panose="020B0604020202020204" pitchFamily="34" charset="0"/>
              </a:rPr>
              <a:t>Eye-Eyewall Mixing</a:t>
            </a:r>
            <a:r>
              <a:rPr lang="en-US" sz="2000" dirty="0">
                <a:cs typeface="Arial" panose="020B0604020202020204" pitchFamily="34" charset="0"/>
              </a:rPr>
              <a:t>: clearly defined eye (≥25 nm), eyewall, &amp; inversion</a:t>
            </a:r>
          </a:p>
          <a:p>
            <a:pPr marL="514350" indent="-514350">
              <a:lnSpc>
                <a:spcPct val="100000"/>
              </a:lnSpc>
              <a:spcBef>
                <a:spcPts val="0"/>
              </a:spcBef>
              <a:buFont typeface="+mj-lt"/>
              <a:buAutoNum type="arabicPeriod"/>
            </a:pPr>
            <a:endParaRPr lang="en-US" sz="2000" dirty="0">
              <a:cs typeface="Arial" panose="020B0604020202020204" pitchFamily="34" charset="0"/>
            </a:endParaRPr>
          </a:p>
          <a:p>
            <a:pPr marL="514350" indent="-514350">
              <a:lnSpc>
                <a:spcPct val="100000"/>
              </a:lnSpc>
              <a:spcBef>
                <a:spcPts val="0"/>
              </a:spcBef>
              <a:buFont typeface="+mj-lt"/>
              <a:buAutoNum type="arabicPeriod"/>
            </a:pPr>
            <a:endParaRPr lang="en-US" sz="2000" dirty="0"/>
          </a:p>
          <a:p>
            <a:pPr marL="0" indent="0">
              <a:lnSpc>
                <a:spcPct val="100000"/>
              </a:lnSpc>
              <a:spcBef>
                <a:spcPts val="0"/>
              </a:spcBef>
              <a:buNone/>
            </a:pPr>
            <a:endParaRPr lang="en-US" sz="2000" dirty="0"/>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a:solidFill>
                  <a:schemeClr val="accent1">
                    <a:lumMod val="75000"/>
                  </a:schemeClr>
                </a:solidFill>
                <a:latin typeface="Arial" panose="020B0604020202020204" pitchFamily="34" charset="0"/>
                <a:cs typeface="Arial" panose="020B0604020202020204" pitchFamily="34" charset="0"/>
              </a:rPr>
              <a:t>Mature Stage </a:t>
            </a:r>
            <a:r>
              <a:rPr lang="en-US" sz="2700" b="1" dirty="0" smtClean="0">
                <a:solidFill>
                  <a:schemeClr val="accent1">
                    <a:lumMod val="75000"/>
                  </a:schemeClr>
                </a:solidFill>
                <a:latin typeface="Arial" panose="020B0604020202020204" pitchFamily="34" charset="0"/>
                <a:cs typeface="Arial" panose="020B0604020202020204" pitchFamily="34" charset="0"/>
              </a:rPr>
              <a:t>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4" name="Content Placeholder 2">
            <a:extLst>
              <a:ext uri="{FF2B5EF4-FFF2-40B4-BE49-F238E27FC236}">
                <a16:creationId xmlns:a16="http://schemas.microsoft.com/office/drawing/2014/main" xmlns="" id="{7B5CF188-A304-CF48-AE06-0EAA313BD011}"/>
              </a:ext>
            </a:extLst>
          </p:cNvPr>
          <p:cNvSpPr txBox="1">
            <a:spLocks/>
          </p:cNvSpPr>
          <p:nvPr/>
        </p:nvSpPr>
        <p:spPr>
          <a:xfrm>
            <a:off x="838199" y="4136736"/>
            <a:ext cx="10793820" cy="12801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US" sz="2000" b="1" dirty="0"/>
              <a:t>When to Target:</a:t>
            </a:r>
          </a:p>
          <a:p>
            <a:pPr marL="514350" indent="-514350">
              <a:lnSpc>
                <a:spcPct val="100000"/>
              </a:lnSpc>
              <a:spcBef>
                <a:spcPts val="0"/>
              </a:spcBef>
              <a:buFont typeface="+mj-lt"/>
              <a:buAutoNum type="arabicPeriod"/>
            </a:pPr>
            <a:r>
              <a:rPr lang="en-US" sz="2000" u="sng" dirty="0"/>
              <a:t>TC Diurnal Cycle</a:t>
            </a:r>
            <a:r>
              <a:rPr lang="en-US" sz="2000" dirty="0"/>
              <a:t>: any strength (Cat 2+); time restrictions (based on diurnal clock)</a:t>
            </a:r>
            <a:endParaRPr lang="en-US" sz="800" dirty="0">
              <a:cs typeface="Arial" panose="020B0604020202020204" pitchFamily="34" charset="0"/>
            </a:endParaRPr>
          </a:p>
          <a:p>
            <a:pPr marL="514350" indent="-514350">
              <a:lnSpc>
                <a:spcPct val="100000"/>
              </a:lnSpc>
              <a:spcBef>
                <a:spcPts val="0"/>
              </a:spcBef>
              <a:buFont typeface="+mj-lt"/>
              <a:buAutoNum type="arabicPeriod"/>
            </a:pPr>
            <a:r>
              <a:rPr lang="en-US" sz="2000" u="sng" dirty="0">
                <a:cs typeface="Arial" panose="020B0604020202020204" pitchFamily="34" charset="0"/>
              </a:rPr>
              <a:t>Gravity Wave</a:t>
            </a:r>
            <a:r>
              <a:rPr lang="en-US" sz="2000" dirty="0">
                <a:cs typeface="Arial" panose="020B0604020202020204" pitchFamily="34" charset="0"/>
              </a:rPr>
              <a:t>: any strength; quadrant with the least </a:t>
            </a:r>
            <a:r>
              <a:rPr lang="en-US" sz="2000" dirty="0" err="1">
                <a:cs typeface="Arial" panose="020B0604020202020204" pitchFamily="34" charset="0"/>
              </a:rPr>
              <a:t>rainband</a:t>
            </a:r>
            <a:r>
              <a:rPr lang="en-US" sz="2000" dirty="0">
                <a:cs typeface="Arial" panose="020B0604020202020204" pitchFamily="34" charset="0"/>
              </a:rPr>
              <a:t> activity (R160+ nm)</a:t>
            </a:r>
            <a:endParaRPr lang="en-US" sz="800" dirty="0">
              <a:cs typeface="Arial" panose="020B0604020202020204" pitchFamily="34" charset="0"/>
            </a:endParaRPr>
          </a:p>
          <a:p>
            <a:pPr marL="514350" indent="-514350">
              <a:lnSpc>
                <a:spcPct val="100000"/>
              </a:lnSpc>
              <a:spcBef>
                <a:spcPts val="0"/>
              </a:spcBef>
              <a:buFont typeface="+mj-lt"/>
              <a:buAutoNum type="arabicPeriod"/>
            </a:pPr>
            <a:r>
              <a:rPr lang="en-US" sz="2000" u="sng" dirty="0">
                <a:cs typeface="Arial" panose="020B0604020202020204" pitchFamily="34" charset="0"/>
              </a:rPr>
              <a:t>SEF</a:t>
            </a:r>
            <a:r>
              <a:rPr lang="en-US" sz="2000" dirty="0">
                <a:cs typeface="Arial" panose="020B0604020202020204" pitchFamily="34" charset="0"/>
              </a:rPr>
              <a:t>:</a:t>
            </a:r>
          </a:p>
          <a:p>
            <a:pPr marL="1028700" lvl="1" indent="-165100">
              <a:lnSpc>
                <a:spcPct val="100000"/>
              </a:lnSpc>
              <a:spcBef>
                <a:spcPts val="0"/>
              </a:spcBef>
            </a:pPr>
            <a:r>
              <a:rPr lang="en-US" sz="1600" dirty="0">
                <a:cs typeface="Arial" panose="020B0604020202020204" pitchFamily="34" charset="0"/>
              </a:rPr>
              <a:t>Pre-SEF: presence of asymmetric </a:t>
            </a:r>
            <a:r>
              <a:rPr lang="en-US" sz="1600" dirty="0" err="1">
                <a:cs typeface="Arial" panose="020B0604020202020204" pitchFamily="34" charset="0"/>
              </a:rPr>
              <a:t>rainbands</a:t>
            </a:r>
            <a:r>
              <a:rPr lang="en-US" sz="1600" dirty="0">
                <a:cs typeface="Arial" panose="020B0604020202020204" pitchFamily="34" charset="0"/>
              </a:rPr>
              <a:t> indicated by MW satellite imagery</a:t>
            </a:r>
          </a:p>
          <a:p>
            <a:pPr marL="1028700" lvl="1" indent="-165100">
              <a:lnSpc>
                <a:spcPct val="100000"/>
              </a:lnSpc>
              <a:spcBef>
                <a:spcPts val="0"/>
              </a:spcBef>
            </a:pPr>
            <a:r>
              <a:rPr lang="en-US" sz="1600" dirty="0">
                <a:cs typeface="Arial" panose="020B0604020202020204" pitchFamily="34" charset="0"/>
              </a:rPr>
              <a:t>Post-SEF: TCs with active or forecast ERCs</a:t>
            </a:r>
            <a:endParaRPr lang="en-US" sz="800" dirty="0">
              <a:cs typeface="Arial" panose="020B0604020202020204" pitchFamily="34" charset="0"/>
            </a:endParaRPr>
          </a:p>
          <a:p>
            <a:pPr marL="514350" indent="-514350">
              <a:lnSpc>
                <a:spcPct val="100000"/>
              </a:lnSpc>
              <a:spcBef>
                <a:spcPts val="0"/>
              </a:spcBef>
              <a:buFont typeface="+mj-lt"/>
              <a:buAutoNum type="arabicPeriod"/>
            </a:pPr>
            <a:r>
              <a:rPr lang="en-US" sz="2000" u="sng" dirty="0">
                <a:cs typeface="Arial" panose="020B0604020202020204" pitchFamily="34" charset="0"/>
              </a:rPr>
              <a:t>Eye-Eyewall Mixing</a:t>
            </a:r>
            <a:r>
              <a:rPr lang="en-US" sz="2000" dirty="0">
                <a:cs typeface="Arial" panose="020B0604020202020204" pitchFamily="34" charset="0"/>
              </a:rPr>
              <a:t>: during pass through eye; daytime missions only</a:t>
            </a:r>
          </a:p>
          <a:p>
            <a:pPr marL="514350" indent="-514350">
              <a:lnSpc>
                <a:spcPct val="100000"/>
              </a:lnSpc>
              <a:spcBef>
                <a:spcPts val="0"/>
              </a:spcBef>
              <a:buFont typeface="+mj-lt"/>
              <a:buAutoNum type="arabicPeriod"/>
            </a:pPr>
            <a:endParaRPr lang="en-US" sz="2000" dirty="0">
              <a:cs typeface="Arial" panose="020B0604020202020204" pitchFamily="34" charset="0"/>
            </a:endParaRPr>
          </a:p>
          <a:p>
            <a:pPr marL="514350" indent="-514350">
              <a:lnSpc>
                <a:spcPct val="100000"/>
              </a:lnSpc>
              <a:spcBef>
                <a:spcPts val="0"/>
              </a:spcBef>
              <a:buFont typeface="+mj-lt"/>
              <a:buAutoNum type="arabicPeriod"/>
            </a:pPr>
            <a:endParaRPr lang="en-US" sz="2000" dirty="0"/>
          </a:p>
          <a:p>
            <a:pPr marL="0" indent="0">
              <a:lnSpc>
                <a:spcPct val="100000"/>
              </a:lnSpc>
              <a:spcBef>
                <a:spcPts val="0"/>
              </a:spcBef>
              <a:buFont typeface="Arial" panose="020B0604020202020204" pitchFamily="34" charset="0"/>
              <a:buNone/>
            </a:pPr>
            <a:endParaRPr lang="en-US" sz="2000" dirty="0"/>
          </a:p>
        </p:txBody>
      </p:sp>
      <p:sp>
        <p:nvSpPr>
          <p:cNvPr id="15" name="Content Placeholder 2">
            <a:extLst>
              <a:ext uri="{FF2B5EF4-FFF2-40B4-BE49-F238E27FC236}">
                <a16:creationId xmlns:a16="http://schemas.microsoft.com/office/drawing/2014/main" xmlns="" id="{2B856A07-07A8-F744-9D7C-DC80AAFC1FA6}"/>
              </a:ext>
            </a:extLst>
          </p:cNvPr>
          <p:cNvSpPr txBox="1">
            <a:spLocks/>
          </p:cNvSpPr>
          <p:nvPr/>
        </p:nvSpPr>
        <p:spPr>
          <a:xfrm>
            <a:off x="838199" y="6382432"/>
            <a:ext cx="10793820" cy="43022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000" b="1" dirty="0"/>
              <a:t>Experiment Overlap: </a:t>
            </a:r>
            <a:r>
              <a:rPr lang="en-US" sz="2000" dirty="0"/>
              <a:t>Cat 2+, extended P-3 legs,  some outer band activity</a:t>
            </a:r>
            <a:endParaRPr lang="en-US" sz="2000" dirty="0">
              <a:cs typeface="Arial" panose="020B0604020202020204" pitchFamily="34" charset="0"/>
            </a:endParaRPr>
          </a:p>
        </p:txBody>
      </p:sp>
    </p:spTree>
    <p:extLst>
      <p:ext uri="{BB962C8B-B14F-4D97-AF65-F5344CB8AC3E}">
        <p14:creationId xmlns:p14="http://schemas.microsoft.com/office/powerpoint/2010/main" val="23978308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3C03C4A-EF20-3B4A-92F4-BC4AA8B29E79}"/>
              </a:ext>
            </a:extLst>
          </p:cNvPr>
          <p:cNvSpPr>
            <a:spLocks noGrp="1"/>
          </p:cNvSpPr>
          <p:nvPr>
            <p:ph type="title"/>
          </p:nvPr>
        </p:nvSpPr>
        <p:spPr>
          <a:xfrm>
            <a:off x="838198" y="1345681"/>
            <a:ext cx="10515600" cy="548640"/>
          </a:xfrm>
        </p:spPr>
        <p:txBody>
          <a:bodyPr>
            <a:normAutofit/>
          </a:bodyPr>
          <a:lstStyle/>
          <a:p>
            <a:pPr algn="ctr"/>
            <a:r>
              <a:rPr lang="en-US" sz="3200" u="sng" dirty="0">
                <a:latin typeface="Calibri" panose="020F0502020204030204" pitchFamily="34" charset="0"/>
              </a:rPr>
              <a:t>Science Objectives and </a:t>
            </a:r>
            <a:r>
              <a:rPr lang="en-US" sz="3200" u="sng" dirty="0" smtClean="0">
                <a:latin typeface="Calibri" panose="020F0502020204030204" pitchFamily="34" charset="0"/>
              </a:rPr>
              <a:t>Goals</a:t>
            </a:r>
            <a:endParaRPr lang="en-US" sz="3200" u="sng" dirty="0">
              <a:latin typeface="Calibri" panose="020F0502020204030204" pitchFamily="34" charset="0"/>
            </a:endParaRPr>
          </a:p>
        </p:txBody>
      </p:sp>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838198" y="1989995"/>
            <a:ext cx="10793820" cy="1280160"/>
          </a:xfrm>
        </p:spPr>
        <p:txBody>
          <a:bodyPr>
            <a:normAutofit/>
          </a:bodyPr>
          <a:lstStyle/>
          <a:p>
            <a:pPr marL="514350" indent="-514350">
              <a:lnSpc>
                <a:spcPct val="100000"/>
              </a:lnSpc>
              <a:spcBef>
                <a:spcPts val="0"/>
              </a:spcBef>
              <a:buFont typeface="+mj-lt"/>
              <a:buAutoNum type="arabicPeriod" startAt="2"/>
            </a:pPr>
            <a:r>
              <a:rPr lang="en-US" sz="2400" i="1" dirty="0" smtClean="0">
                <a:solidFill>
                  <a:srgbClr val="0070C0"/>
                </a:solidFill>
                <a:latin typeface="Calibri" panose="020F0502020204030204" pitchFamily="34" charset="0"/>
              </a:rPr>
              <a:t> Environment Interaction</a:t>
            </a:r>
            <a:r>
              <a:rPr lang="en-US" sz="2400" dirty="0" smtClean="0">
                <a:latin typeface="Calibri" panose="020F0502020204030204" pitchFamily="34" charset="0"/>
              </a:rPr>
              <a:t>: </a:t>
            </a:r>
            <a:r>
              <a:rPr lang="en-US" sz="2400" dirty="0" smtClean="0"/>
              <a:t>Collect </a:t>
            </a:r>
            <a:r>
              <a:rPr lang="en-US" sz="2400" dirty="0"/>
              <a:t>observations targeted at better understanding the response of mature hurricanes to their changing environment, including changes in vertical wind shear and underlying oceanic </a:t>
            </a:r>
            <a:r>
              <a:rPr lang="en-US" sz="2400" dirty="0" smtClean="0"/>
              <a:t>conditions </a:t>
            </a:r>
            <a:r>
              <a:rPr lang="en-US" sz="2600" dirty="0" smtClean="0"/>
              <a:t>[</a:t>
            </a:r>
            <a:r>
              <a:rPr lang="en-US" sz="2600" i="1" dirty="0"/>
              <a:t>IFEX </a:t>
            </a:r>
            <a:r>
              <a:rPr lang="en-US" sz="2600" i="1" dirty="0" smtClean="0"/>
              <a:t>Goal 3</a:t>
            </a:r>
            <a:r>
              <a:rPr lang="en-US" sz="2600" dirty="0"/>
              <a:t>] </a:t>
            </a:r>
            <a:endParaRPr lang="en-US" sz="2600" dirty="0">
              <a:latin typeface="Calibri" panose="020F0502020204030204" pitchFamily="34" charset="0"/>
            </a:endParaRPr>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Mature Stage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xmlns="" id="{73C03C4A-EF20-3B4A-92F4-BC4AA8B29E79}"/>
              </a:ext>
            </a:extLst>
          </p:cNvPr>
          <p:cNvSpPr txBox="1">
            <a:spLocks/>
          </p:cNvSpPr>
          <p:nvPr/>
        </p:nvSpPr>
        <p:spPr>
          <a:xfrm>
            <a:off x="693104" y="3356374"/>
            <a:ext cx="10515600" cy="5486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u="sng" dirty="0" smtClean="0">
                <a:latin typeface="Calibri" panose="020F0502020204030204" pitchFamily="34" charset="0"/>
              </a:rPr>
              <a:t>Hypotheses</a:t>
            </a:r>
            <a:endParaRPr lang="en-US" sz="3200" u="sng" dirty="0">
              <a:latin typeface="Calibri" panose="020F0502020204030204" pitchFamily="34" charset="0"/>
            </a:endParaRPr>
          </a:p>
        </p:txBody>
      </p:sp>
      <p:sp>
        <p:nvSpPr>
          <p:cNvPr id="21" name="Content Placeholder 2">
            <a:extLst>
              <a:ext uri="{FF2B5EF4-FFF2-40B4-BE49-F238E27FC236}">
                <a16:creationId xmlns:a16="http://schemas.microsoft.com/office/drawing/2014/main" xmlns="" id="{92BEE52B-5759-3B45-BCA9-7E2395ED2481}"/>
              </a:ext>
            </a:extLst>
          </p:cNvPr>
          <p:cNvSpPr txBox="1">
            <a:spLocks/>
          </p:cNvSpPr>
          <p:nvPr/>
        </p:nvSpPr>
        <p:spPr>
          <a:xfrm>
            <a:off x="838198" y="4082521"/>
            <a:ext cx="10793820" cy="230592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nSpc>
                <a:spcPct val="100000"/>
              </a:lnSpc>
              <a:spcBef>
                <a:spcPts val="0"/>
              </a:spcBef>
              <a:buFont typeface="+mj-lt"/>
              <a:buAutoNum type="arabicPeriod"/>
            </a:pPr>
            <a:r>
              <a:rPr lang="en-US" sz="2000" u="sng" dirty="0" smtClean="0"/>
              <a:t>Vertical </a:t>
            </a:r>
            <a:r>
              <a:rPr lang="en-US" sz="2000" u="sng" dirty="0"/>
              <a:t>wind shear</a:t>
            </a:r>
            <a:r>
              <a:rPr lang="en-US" sz="2000" dirty="0"/>
              <a:t> inhibits TC intensification through the downward transport of low-entropy air into the inflow layer outside the eyewall, brought on by vortex-tilt-induced organization of convection there.</a:t>
            </a:r>
          </a:p>
          <a:p>
            <a:pPr marL="514350" indent="-514350">
              <a:lnSpc>
                <a:spcPct val="100000"/>
              </a:lnSpc>
              <a:spcBef>
                <a:spcPts val="0"/>
              </a:spcBef>
              <a:buFont typeface="+mj-lt"/>
              <a:buAutoNum type="arabicPeriod"/>
            </a:pPr>
            <a:endParaRPr lang="en-US" sz="2000" dirty="0" smtClean="0"/>
          </a:p>
          <a:p>
            <a:pPr marL="514350" indent="-514350">
              <a:lnSpc>
                <a:spcPct val="100000"/>
              </a:lnSpc>
              <a:spcBef>
                <a:spcPts val="0"/>
              </a:spcBef>
              <a:buFont typeface="+mj-lt"/>
              <a:buAutoNum type="arabicPeriod"/>
            </a:pPr>
            <a:r>
              <a:rPr lang="en-US" sz="2000" u="sng" dirty="0" smtClean="0"/>
              <a:t>Arc </a:t>
            </a:r>
            <a:r>
              <a:rPr lang="en-US" sz="2000" u="sng" dirty="0"/>
              <a:t>clouds</a:t>
            </a:r>
            <a:r>
              <a:rPr lang="en-US" sz="2000" dirty="0"/>
              <a:t> form along the leading edge of TC diurnal pulses, are particularly favored to occur at R~105–215 n mi (~200–400 km) in areas with mid-level (~600–800-hPa) dry air (≤ 45 mm total </a:t>
            </a:r>
            <a:r>
              <a:rPr lang="en-US" sz="2000" dirty="0" err="1"/>
              <a:t>precipitable</a:t>
            </a:r>
            <a:r>
              <a:rPr lang="en-US" sz="2000" dirty="0"/>
              <a:t> water [TPW]), and can act to temporarily stabilize the TC environment.</a:t>
            </a:r>
            <a:endParaRPr lang="en-US" sz="2000" dirty="0" smtClean="0">
              <a:cs typeface="Arial" panose="020B0604020202020204" pitchFamily="34" charset="0"/>
            </a:endParaRPr>
          </a:p>
        </p:txBody>
      </p:sp>
    </p:spTree>
    <p:extLst>
      <p:ext uri="{BB962C8B-B14F-4D97-AF65-F5344CB8AC3E}">
        <p14:creationId xmlns:p14="http://schemas.microsoft.com/office/powerpoint/2010/main" val="41793745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3C03C4A-EF20-3B4A-92F4-BC4AA8B29E79}"/>
              </a:ext>
            </a:extLst>
          </p:cNvPr>
          <p:cNvSpPr>
            <a:spLocks noGrp="1"/>
          </p:cNvSpPr>
          <p:nvPr>
            <p:ph type="title"/>
          </p:nvPr>
        </p:nvSpPr>
        <p:spPr>
          <a:xfrm>
            <a:off x="838199" y="1484553"/>
            <a:ext cx="10515600" cy="548640"/>
          </a:xfrm>
        </p:spPr>
        <p:txBody>
          <a:bodyPr>
            <a:normAutofit/>
          </a:bodyPr>
          <a:lstStyle/>
          <a:p>
            <a:pPr marL="514350" indent="-514350" algn="ctr">
              <a:buFont typeface="+mj-lt"/>
              <a:buAutoNum type="arabicPeriod" startAt="2"/>
            </a:pPr>
            <a:r>
              <a:rPr lang="en-US" sz="3200" dirty="0" smtClean="0">
                <a:latin typeface="Calibri" panose="020F0502020204030204" pitchFamily="34" charset="0"/>
              </a:rPr>
              <a:t>Environment Interaction: </a:t>
            </a:r>
            <a:r>
              <a:rPr lang="en-US" sz="3200" u="sng" dirty="0" smtClean="0">
                <a:latin typeface="Calibri" panose="020F0502020204030204" pitchFamily="34" charset="0"/>
              </a:rPr>
              <a:t>Requirements</a:t>
            </a:r>
            <a:endParaRPr lang="en-US" sz="3200" u="sng" dirty="0">
              <a:latin typeface="Calibri" panose="020F0502020204030204" pitchFamily="34" charset="0"/>
            </a:endParaRPr>
          </a:p>
        </p:txBody>
      </p:sp>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838199" y="2218221"/>
            <a:ext cx="10793820" cy="1280160"/>
          </a:xfrm>
        </p:spPr>
        <p:txBody>
          <a:bodyPr>
            <a:noAutofit/>
          </a:bodyPr>
          <a:lstStyle/>
          <a:p>
            <a:pPr marL="0" indent="0">
              <a:lnSpc>
                <a:spcPct val="100000"/>
              </a:lnSpc>
              <a:spcBef>
                <a:spcPts val="0"/>
              </a:spcBef>
              <a:buNone/>
            </a:pPr>
            <a:r>
              <a:rPr lang="en-US" sz="2000" b="1" dirty="0"/>
              <a:t>What to Target:</a:t>
            </a:r>
          </a:p>
          <a:p>
            <a:pPr marL="514350" indent="-514350">
              <a:lnSpc>
                <a:spcPct val="100000"/>
              </a:lnSpc>
              <a:spcBef>
                <a:spcPts val="0"/>
              </a:spcBef>
              <a:buFont typeface="+mj-lt"/>
              <a:buAutoNum type="arabicPeriod"/>
            </a:pPr>
            <a:r>
              <a:rPr lang="en-US" sz="2000" u="sng" dirty="0"/>
              <a:t>TC </a:t>
            </a:r>
            <a:r>
              <a:rPr lang="en-US" sz="2000" u="sng" dirty="0" smtClean="0"/>
              <a:t>in Shear</a:t>
            </a:r>
            <a:r>
              <a:rPr lang="en-US" sz="2000" dirty="0" smtClean="0"/>
              <a:t>: inner </a:t>
            </a:r>
            <a:r>
              <a:rPr lang="en-US" sz="2000" dirty="0"/>
              <a:t>core and near environment</a:t>
            </a:r>
            <a:endParaRPr lang="en-US" sz="800" dirty="0">
              <a:cs typeface="Arial" panose="020B0604020202020204" pitchFamily="34" charset="0"/>
            </a:endParaRPr>
          </a:p>
          <a:p>
            <a:pPr marL="514350" indent="-514350">
              <a:lnSpc>
                <a:spcPct val="100000"/>
              </a:lnSpc>
              <a:spcBef>
                <a:spcPts val="0"/>
              </a:spcBef>
              <a:buFont typeface="+mj-lt"/>
              <a:buAutoNum type="arabicPeriod"/>
            </a:pPr>
            <a:r>
              <a:rPr lang="en-US" sz="2000" u="sng" dirty="0" smtClean="0">
                <a:cs typeface="Arial" panose="020B0604020202020204" pitchFamily="34" charset="0"/>
              </a:rPr>
              <a:t>Arc Cloud</a:t>
            </a:r>
            <a:r>
              <a:rPr lang="en-US" sz="2000" dirty="0" smtClean="0">
                <a:cs typeface="Arial" panose="020B0604020202020204" pitchFamily="34" charset="0"/>
              </a:rPr>
              <a:t>: large arc cloud features (100’s of km in length) emanating from periphery of TCs </a:t>
            </a:r>
            <a:endParaRPr lang="en-US" sz="2000" dirty="0">
              <a:cs typeface="Arial" panose="020B0604020202020204" pitchFamily="34" charset="0"/>
            </a:endParaRPr>
          </a:p>
          <a:p>
            <a:pPr marL="514350" indent="-514350">
              <a:lnSpc>
                <a:spcPct val="100000"/>
              </a:lnSpc>
              <a:spcBef>
                <a:spcPts val="0"/>
              </a:spcBef>
              <a:buFont typeface="+mj-lt"/>
              <a:buAutoNum type="arabicPeriod"/>
            </a:pPr>
            <a:endParaRPr lang="en-US" sz="2000" dirty="0"/>
          </a:p>
          <a:p>
            <a:pPr marL="0" indent="0">
              <a:lnSpc>
                <a:spcPct val="100000"/>
              </a:lnSpc>
              <a:spcBef>
                <a:spcPts val="0"/>
              </a:spcBef>
              <a:buNone/>
            </a:pPr>
            <a:endParaRPr lang="en-US" sz="2000" dirty="0"/>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a:solidFill>
                  <a:schemeClr val="accent1">
                    <a:lumMod val="75000"/>
                  </a:schemeClr>
                </a:solidFill>
                <a:latin typeface="Arial" panose="020B0604020202020204" pitchFamily="34" charset="0"/>
                <a:cs typeface="Arial" panose="020B0604020202020204" pitchFamily="34" charset="0"/>
              </a:rPr>
              <a:t>Mature Stage </a:t>
            </a:r>
            <a:r>
              <a:rPr lang="en-US" sz="2700" b="1" dirty="0" smtClean="0">
                <a:solidFill>
                  <a:schemeClr val="accent1">
                    <a:lumMod val="75000"/>
                  </a:schemeClr>
                </a:solidFill>
                <a:latin typeface="Arial" panose="020B0604020202020204" pitchFamily="34" charset="0"/>
                <a:cs typeface="Arial" panose="020B0604020202020204" pitchFamily="34" charset="0"/>
              </a:rPr>
              <a:t>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4" name="Content Placeholder 2">
            <a:extLst>
              <a:ext uri="{FF2B5EF4-FFF2-40B4-BE49-F238E27FC236}">
                <a16:creationId xmlns:a16="http://schemas.microsoft.com/office/drawing/2014/main" xmlns="" id="{7B5CF188-A304-CF48-AE06-0EAA313BD011}"/>
              </a:ext>
            </a:extLst>
          </p:cNvPr>
          <p:cNvSpPr txBox="1">
            <a:spLocks/>
          </p:cNvSpPr>
          <p:nvPr/>
        </p:nvSpPr>
        <p:spPr>
          <a:xfrm>
            <a:off x="838199" y="3498381"/>
            <a:ext cx="10793820" cy="12801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US" sz="2000" b="1" dirty="0"/>
              <a:t>When to Target:</a:t>
            </a:r>
          </a:p>
          <a:p>
            <a:pPr marL="514350" indent="-514350">
              <a:lnSpc>
                <a:spcPct val="100000"/>
              </a:lnSpc>
              <a:spcBef>
                <a:spcPts val="0"/>
              </a:spcBef>
              <a:buFont typeface="+mj-lt"/>
              <a:buAutoNum type="arabicPeriod"/>
            </a:pPr>
            <a:r>
              <a:rPr lang="en-US" sz="2000" u="sng" dirty="0"/>
              <a:t>TC </a:t>
            </a:r>
            <a:r>
              <a:rPr lang="en-US" sz="2000" u="sng" dirty="0" smtClean="0"/>
              <a:t>in Shear</a:t>
            </a:r>
            <a:r>
              <a:rPr lang="en-US" sz="2000" dirty="0" smtClean="0"/>
              <a:t>: prior to and after a significant increase in vertical wind shear</a:t>
            </a:r>
            <a:endParaRPr lang="en-US" sz="800" dirty="0">
              <a:cs typeface="Arial" panose="020B0604020202020204" pitchFamily="34" charset="0"/>
            </a:endParaRPr>
          </a:p>
          <a:p>
            <a:pPr marL="514350" indent="-514350">
              <a:lnSpc>
                <a:spcPct val="100000"/>
              </a:lnSpc>
              <a:spcBef>
                <a:spcPts val="0"/>
              </a:spcBef>
              <a:buFont typeface="+mj-lt"/>
              <a:buAutoNum type="arabicPeriod"/>
            </a:pPr>
            <a:r>
              <a:rPr lang="en-US" sz="2000" u="sng" dirty="0" smtClean="0">
                <a:cs typeface="Arial" panose="020B0604020202020204" pitchFamily="34" charset="0"/>
              </a:rPr>
              <a:t>Arc Cloud</a:t>
            </a:r>
            <a:r>
              <a:rPr lang="en-US" sz="2000" dirty="0" smtClean="0">
                <a:cs typeface="Arial" panose="020B0604020202020204" pitchFamily="34" charset="0"/>
              </a:rPr>
              <a:t>: </a:t>
            </a:r>
            <a:r>
              <a:rPr lang="en-US" sz="2000" dirty="0"/>
              <a:t>tend to occur from ~</a:t>
            </a:r>
            <a:r>
              <a:rPr lang="en-US" sz="2000" dirty="0" smtClean="0"/>
              <a:t>0400–1200/1500 LST in operating area of P-3/G-IV (linked to passage of TC diurnal pulse through dry mid-level air)</a:t>
            </a:r>
            <a:endParaRPr lang="en-US" sz="2000" dirty="0">
              <a:cs typeface="Arial" panose="020B0604020202020204" pitchFamily="34" charset="0"/>
            </a:endParaRPr>
          </a:p>
          <a:p>
            <a:pPr marL="514350" indent="-514350">
              <a:lnSpc>
                <a:spcPct val="100000"/>
              </a:lnSpc>
              <a:spcBef>
                <a:spcPts val="0"/>
              </a:spcBef>
              <a:buFont typeface="+mj-lt"/>
              <a:buAutoNum type="arabicPeriod"/>
            </a:pPr>
            <a:endParaRPr lang="en-US" sz="2000" dirty="0"/>
          </a:p>
          <a:p>
            <a:pPr marL="0" indent="0">
              <a:lnSpc>
                <a:spcPct val="100000"/>
              </a:lnSpc>
              <a:spcBef>
                <a:spcPts val="0"/>
              </a:spcBef>
              <a:buFont typeface="Arial" panose="020B0604020202020204" pitchFamily="34" charset="0"/>
              <a:buNone/>
            </a:pPr>
            <a:endParaRPr lang="en-US" sz="2000" dirty="0"/>
          </a:p>
        </p:txBody>
      </p:sp>
      <p:sp>
        <p:nvSpPr>
          <p:cNvPr id="15" name="Content Placeholder 2">
            <a:extLst>
              <a:ext uri="{FF2B5EF4-FFF2-40B4-BE49-F238E27FC236}">
                <a16:creationId xmlns:a16="http://schemas.microsoft.com/office/drawing/2014/main" xmlns="" id="{2B856A07-07A8-F744-9D7C-DC80AAFC1FA6}"/>
              </a:ext>
            </a:extLst>
          </p:cNvPr>
          <p:cNvSpPr txBox="1">
            <a:spLocks/>
          </p:cNvSpPr>
          <p:nvPr/>
        </p:nvSpPr>
        <p:spPr>
          <a:xfrm>
            <a:off x="838199" y="5002359"/>
            <a:ext cx="10793820" cy="43022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000" b="1" dirty="0"/>
              <a:t>Experiment Overlap: </a:t>
            </a:r>
            <a:r>
              <a:rPr lang="en-US" sz="2000" dirty="0" smtClean="0"/>
              <a:t>G-IV near environment, P-3 ferry</a:t>
            </a:r>
            <a:endParaRPr lang="en-US" sz="2000" dirty="0">
              <a:cs typeface="Arial" panose="020B0604020202020204" pitchFamily="34" charset="0"/>
            </a:endParaRPr>
          </a:p>
        </p:txBody>
      </p:sp>
    </p:spTree>
    <p:extLst>
      <p:ext uri="{BB962C8B-B14F-4D97-AF65-F5344CB8AC3E}">
        <p14:creationId xmlns:p14="http://schemas.microsoft.com/office/powerpoint/2010/main" val="25767979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3C03C4A-EF20-3B4A-92F4-BC4AA8B29E79}"/>
              </a:ext>
            </a:extLst>
          </p:cNvPr>
          <p:cNvSpPr>
            <a:spLocks noGrp="1"/>
          </p:cNvSpPr>
          <p:nvPr>
            <p:ph type="title"/>
          </p:nvPr>
        </p:nvSpPr>
        <p:spPr>
          <a:xfrm>
            <a:off x="838198" y="1345681"/>
            <a:ext cx="10515600" cy="548640"/>
          </a:xfrm>
        </p:spPr>
        <p:txBody>
          <a:bodyPr>
            <a:normAutofit/>
          </a:bodyPr>
          <a:lstStyle/>
          <a:p>
            <a:pPr algn="ctr"/>
            <a:r>
              <a:rPr lang="en-US" sz="3200" u="sng" dirty="0">
                <a:latin typeface="Calibri" panose="020F0502020204030204" pitchFamily="34" charset="0"/>
              </a:rPr>
              <a:t>Science Objectives and </a:t>
            </a:r>
            <a:r>
              <a:rPr lang="en-US" sz="3200" u="sng" dirty="0" smtClean="0">
                <a:latin typeface="Calibri" panose="020F0502020204030204" pitchFamily="34" charset="0"/>
              </a:rPr>
              <a:t>Goals</a:t>
            </a:r>
            <a:endParaRPr lang="en-US" sz="3200" u="sng" dirty="0">
              <a:latin typeface="Calibri" panose="020F0502020204030204" pitchFamily="34" charset="0"/>
            </a:endParaRPr>
          </a:p>
        </p:txBody>
      </p:sp>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838198" y="1979262"/>
            <a:ext cx="10793820" cy="2021587"/>
          </a:xfrm>
        </p:spPr>
        <p:txBody>
          <a:bodyPr>
            <a:normAutofit fontScale="92500" lnSpcReduction="10000"/>
          </a:bodyPr>
          <a:lstStyle/>
          <a:p>
            <a:pPr marL="514350" indent="-514350">
              <a:lnSpc>
                <a:spcPct val="100000"/>
              </a:lnSpc>
              <a:spcBef>
                <a:spcPts val="0"/>
              </a:spcBef>
              <a:buFont typeface="+mj-lt"/>
              <a:buAutoNum type="arabicPeriod" startAt="3"/>
            </a:pPr>
            <a:r>
              <a:rPr lang="en-US" sz="2400" i="1" dirty="0" smtClean="0">
                <a:solidFill>
                  <a:srgbClr val="0070C0"/>
                </a:solidFill>
                <a:latin typeface="Calibri" panose="020F0502020204030204" pitchFamily="34" charset="0"/>
              </a:rPr>
              <a:t> New Observing Systems (NOS)</a:t>
            </a:r>
            <a:r>
              <a:rPr lang="en-US" sz="2400" dirty="0" smtClean="0">
                <a:latin typeface="Calibri" panose="020F0502020204030204" pitchFamily="34" charset="0"/>
              </a:rPr>
              <a:t>: </a:t>
            </a:r>
            <a:r>
              <a:rPr lang="en-US" sz="2400" dirty="0" smtClean="0"/>
              <a:t>Test </a:t>
            </a:r>
            <a:r>
              <a:rPr lang="en-US" sz="2400" dirty="0"/>
              <a:t>new (or improved) technologies with the potential to fill gaps, both spatially and temporally, in the existing suite of airborne measurements in mature hurricanes. These measurements include improved three-dimensional representation of the hurricane wind field, more spatially dense thermodynamic sampling of the boundary layer, and more accurate measurements of ocean surface winds</a:t>
            </a:r>
            <a:r>
              <a:rPr lang="en-US" sz="2400" dirty="0" smtClean="0"/>
              <a:t> </a:t>
            </a:r>
            <a:r>
              <a:rPr lang="en-US" sz="2600" dirty="0" smtClean="0"/>
              <a:t>[</a:t>
            </a:r>
            <a:r>
              <a:rPr lang="en-US" sz="2600" i="1" dirty="0"/>
              <a:t>IFEX </a:t>
            </a:r>
            <a:r>
              <a:rPr lang="en-US" sz="2600" i="1" dirty="0" smtClean="0"/>
              <a:t>Goal 2</a:t>
            </a:r>
            <a:r>
              <a:rPr lang="en-US" sz="2600" dirty="0" smtClean="0"/>
              <a:t>] </a:t>
            </a:r>
            <a:endParaRPr lang="en-US" sz="2600" dirty="0">
              <a:latin typeface="Calibri" panose="020F0502020204030204" pitchFamily="34" charset="0"/>
            </a:endParaRPr>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Mature Stage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5" name="Title 1">
            <a:extLst>
              <a:ext uri="{FF2B5EF4-FFF2-40B4-BE49-F238E27FC236}">
                <a16:creationId xmlns:a16="http://schemas.microsoft.com/office/drawing/2014/main" xmlns="" id="{73C03C4A-EF20-3B4A-92F4-BC4AA8B29E79}"/>
              </a:ext>
            </a:extLst>
          </p:cNvPr>
          <p:cNvSpPr txBox="1">
            <a:spLocks/>
          </p:cNvSpPr>
          <p:nvPr/>
        </p:nvSpPr>
        <p:spPr>
          <a:xfrm>
            <a:off x="693104" y="3811470"/>
            <a:ext cx="10515600" cy="5486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u="sng" dirty="0" smtClean="0">
                <a:latin typeface="Calibri" panose="020F0502020204030204" pitchFamily="34" charset="0"/>
              </a:rPr>
              <a:t>Hypotheses</a:t>
            </a:r>
            <a:endParaRPr lang="en-US" sz="3200" u="sng" dirty="0">
              <a:latin typeface="Calibri" panose="020F0502020204030204" pitchFamily="34" charset="0"/>
            </a:endParaRPr>
          </a:p>
        </p:txBody>
      </p:sp>
      <p:sp>
        <p:nvSpPr>
          <p:cNvPr id="16" name="Content Placeholder 2">
            <a:extLst>
              <a:ext uri="{FF2B5EF4-FFF2-40B4-BE49-F238E27FC236}">
                <a16:creationId xmlns:a16="http://schemas.microsoft.com/office/drawing/2014/main" xmlns="" id="{92BEE52B-5759-3B45-BCA9-7E2395ED2481}"/>
              </a:ext>
            </a:extLst>
          </p:cNvPr>
          <p:cNvSpPr txBox="1">
            <a:spLocks/>
          </p:cNvSpPr>
          <p:nvPr/>
        </p:nvSpPr>
        <p:spPr>
          <a:xfrm>
            <a:off x="838198" y="4396438"/>
            <a:ext cx="10793820" cy="230592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nSpc>
                <a:spcPct val="100000"/>
              </a:lnSpc>
              <a:spcBef>
                <a:spcPts val="0"/>
              </a:spcBef>
              <a:buFont typeface="+mj-lt"/>
              <a:buAutoNum type="arabicPeriod"/>
            </a:pPr>
            <a:r>
              <a:rPr lang="en-US" sz="2000" dirty="0" smtClean="0"/>
              <a:t>360-degree </a:t>
            </a:r>
            <a:r>
              <a:rPr lang="en-US" sz="2000" dirty="0"/>
              <a:t>depictions of hurricane boundary layer RMW and Vmax are possible by conducting </a:t>
            </a:r>
            <a:r>
              <a:rPr lang="en-US" sz="2000" u="sng" dirty="0"/>
              <a:t>UAS</a:t>
            </a:r>
            <a:r>
              <a:rPr lang="en-US" sz="2000" dirty="0"/>
              <a:t> eyewall orbit missions that continually synchronize the prevailing wind direction with UAS heading</a:t>
            </a:r>
            <a:r>
              <a:rPr lang="en-US" sz="2000" dirty="0" smtClean="0"/>
              <a:t>. </a:t>
            </a:r>
          </a:p>
          <a:p>
            <a:pPr marL="514350" indent="-514350">
              <a:lnSpc>
                <a:spcPct val="100000"/>
              </a:lnSpc>
              <a:spcBef>
                <a:spcPts val="0"/>
              </a:spcBef>
              <a:buFont typeface="+mj-lt"/>
              <a:buAutoNum type="arabicPeriod"/>
            </a:pPr>
            <a:endParaRPr lang="en-US" sz="2000" dirty="0" smtClean="0"/>
          </a:p>
          <a:p>
            <a:pPr marL="514350" indent="-514350">
              <a:lnSpc>
                <a:spcPct val="100000"/>
              </a:lnSpc>
              <a:spcBef>
                <a:spcPts val="0"/>
              </a:spcBef>
              <a:buFont typeface="+mj-lt"/>
              <a:buAutoNum type="arabicPeriod"/>
            </a:pPr>
            <a:r>
              <a:rPr lang="en-US" sz="2000" dirty="0" smtClean="0"/>
              <a:t>We </a:t>
            </a:r>
            <a:r>
              <a:rPr lang="en-US" sz="2000" dirty="0"/>
              <a:t>don’t fully understand what is happening at the air-sea interface in extreme storm conditions but it should be possible to characterize this with the proper instrumentation and data collection methodologies.</a:t>
            </a:r>
            <a:endParaRPr lang="en-US" sz="2000" dirty="0" smtClean="0">
              <a:cs typeface="Arial" panose="020B0604020202020204" pitchFamily="34" charset="0"/>
            </a:endParaRPr>
          </a:p>
        </p:txBody>
      </p:sp>
    </p:spTree>
    <p:extLst>
      <p:ext uri="{BB962C8B-B14F-4D97-AF65-F5344CB8AC3E}">
        <p14:creationId xmlns:p14="http://schemas.microsoft.com/office/powerpoint/2010/main" val="23138440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838197" y="2072705"/>
            <a:ext cx="10966809" cy="1397754"/>
          </a:xfrm>
        </p:spPr>
        <p:txBody>
          <a:bodyPr>
            <a:normAutofit/>
          </a:bodyPr>
          <a:lstStyle/>
          <a:p>
            <a:pPr marL="457200" lvl="0" indent="-457200">
              <a:buFont typeface="+mj-lt"/>
              <a:buAutoNum type="arabicPeriod"/>
            </a:pPr>
            <a:r>
              <a:rPr lang="en-US" sz="2400" i="1" dirty="0" smtClean="0">
                <a:solidFill>
                  <a:srgbClr val="0070C0"/>
                </a:solidFill>
                <a:cs typeface="Arial" panose="020B0604020202020204" pitchFamily="34" charset="0"/>
              </a:rPr>
              <a:t>Precipitation Mode (PMODE): </a:t>
            </a:r>
            <a:r>
              <a:rPr lang="en-US" sz="2400" dirty="0" smtClean="0">
                <a:cs typeface="Arial" panose="020B0604020202020204" pitchFamily="34" charset="0"/>
              </a:rPr>
              <a:t>To </a:t>
            </a:r>
            <a:r>
              <a:rPr lang="en-US" sz="2400" dirty="0">
                <a:cs typeface="Arial" panose="020B0604020202020204" pitchFamily="34" charset="0"/>
              </a:rPr>
              <a:t>investigate the </a:t>
            </a:r>
            <a:r>
              <a:rPr lang="en-US" sz="2400" b="1" dirty="0">
                <a:solidFill>
                  <a:schemeClr val="accent4">
                    <a:lumMod val="75000"/>
                  </a:schemeClr>
                </a:solidFill>
                <a:cs typeface="Arial" panose="020B0604020202020204" pitchFamily="34" charset="0"/>
              </a:rPr>
              <a:t>precipitation modes that are prevalent during the genesis stage</a:t>
            </a:r>
            <a:r>
              <a:rPr lang="en-US" sz="2400" b="1" dirty="0">
                <a:solidFill>
                  <a:schemeClr val="accent2"/>
                </a:solidFill>
                <a:cs typeface="Arial" panose="020B0604020202020204" pitchFamily="34" charset="0"/>
              </a:rPr>
              <a:t> </a:t>
            </a:r>
            <a:r>
              <a:rPr lang="en-US" sz="2400" dirty="0">
                <a:cs typeface="Arial" panose="020B0604020202020204" pitchFamily="34" charset="0"/>
              </a:rPr>
              <a:t>and the response of the vortex to that precipitation organization [</a:t>
            </a:r>
            <a:r>
              <a:rPr lang="en-US" sz="2400" i="1" dirty="0">
                <a:cs typeface="Arial" panose="020B0604020202020204" pitchFamily="34" charset="0"/>
              </a:rPr>
              <a:t>IFEX Goal 3</a:t>
            </a:r>
            <a:r>
              <a:rPr lang="en-US" sz="2400" dirty="0">
                <a:cs typeface="Arial" panose="020B0604020202020204" pitchFamily="34" charset="0"/>
              </a:rPr>
              <a:t>] </a:t>
            </a:r>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Genesis Stage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4" name="Content Placeholder 2">
            <a:extLst>
              <a:ext uri="{FF2B5EF4-FFF2-40B4-BE49-F238E27FC236}">
                <a16:creationId xmlns:a16="http://schemas.microsoft.com/office/drawing/2014/main" xmlns="" id="{92BEE52B-5759-3B45-BCA9-7E2395ED2481}"/>
              </a:ext>
            </a:extLst>
          </p:cNvPr>
          <p:cNvSpPr txBox="1">
            <a:spLocks/>
          </p:cNvSpPr>
          <p:nvPr/>
        </p:nvSpPr>
        <p:spPr>
          <a:xfrm>
            <a:off x="838197" y="3371789"/>
            <a:ext cx="10789695" cy="139775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mj-lt"/>
              <a:buAutoNum type="arabicPeriod" startAt="2"/>
            </a:pPr>
            <a:r>
              <a:rPr lang="en-US" sz="2400" i="1" dirty="0" smtClean="0">
                <a:solidFill>
                  <a:srgbClr val="0070C0"/>
                </a:solidFill>
                <a:cs typeface="Arial" panose="020B0604020202020204" pitchFamily="34" charset="0"/>
              </a:rPr>
              <a:t>Pouch: </a:t>
            </a:r>
            <a:r>
              <a:rPr lang="en-US" sz="2400" dirty="0" smtClean="0">
                <a:cs typeface="Arial" panose="020B0604020202020204" pitchFamily="34" charset="0"/>
              </a:rPr>
              <a:t>To investigate the </a:t>
            </a:r>
            <a:r>
              <a:rPr lang="en-US" sz="2400" b="1" dirty="0" smtClean="0">
                <a:solidFill>
                  <a:srgbClr val="BF9000"/>
                </a:solidFill>
                <a:cs typeface="Arial" panose="020B0604020202020204" pitchFamily="34" charset="0"/>
              </a:rPr>
              <a:t>importance of the pouch</a:t>
            </a:r>
            <a:r>
              <a:rPr lang="en-US" sz="2400" dirty="0" smtClean="0">
                <a:cs typeface="Arial" panose="020B0604020202020204" pitchFamily="34" charset="0"/>
              </a:rPr>
              <a:t>, including the shear sheath, which tends to indicate a tropical storm, and its relationship to a low-level circulation and organized deep convection with the pouch [</a:t>
            </a:r>
            <a:r>
              <a:rPr lang="en-US" sz="2400" i="1" dirty="0" smtClean="0">
                <a:cs typeface="Arial" panose="020B0604020202020204" pitchFamily="34" charset="0"/>
              </a:rPr>
              <a:t>IFEX Goal 3</a:t>
            </a:r>
            <a:r>
              <a:rPr lang="en-US" sz="2400" dirty="0" smtClean="0">
                <a:cs typeface="Arial" panose="020B0604020202020204" pitchFamily="34" charset="0"/>
              </a:rPr>
              <a:t>] </a:t>
            </a:r>
            <a:endParaRPr lang="en-US" sz="2400" dirty="0">
              <a:cs typeface="Arial" panose="020B0604020202020204" pitchFamily="34" charset="0"/>
            </a:endParaRPr>
          </a:p>
        </p:txBody>
      </p:sp>
      <p:sp>
        <p:nvSpPr>
          <p:cNvPr id="15" name="Content Placeholder 2">
            <a:extLst>
              <a:ext uri="{FF2B5EF4-FFF2-40B4-BE49-F238E27FC236}">
                <a16:creationId xmlns:a16="http://schemas.microsoft.com/office/drawing/2014/main" xmlns="" id="{92BEE52B-5759-3B45-BCA9-7E2395ED2481}"/>
              </a:ext>
            </a:extLst>
          </p:cNvPr>
          <p:cNvSpPr txBox="1">
            <a:spLocks/>
          </p:cNvSpPr>
          <p:nvPr/>
        </p:nvSpPr>
        <p:spPr>
          <a:xfrm>
            <a:off x="838197" y="4670873"/>
            <a:ext cx="10789695" cy="139775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mj-lt"/>
              <a:buAutoNum type="arabicPeriod" startAt="3"/>
            </a:pPr>
            <a:r>
              <a:rPr lang="en-US" sz="2400" i="1" dirty="0" smtClean="0">
                <a:solidFill>
                  <a:srgbClr val="0070C0"/>
                </a:solidFill>
                <a:cs typeface="Arial" panose="020B0604020202020204" pitchFamily="34" charset="0"/>
              </a:rPr>
              <a:t>Favorable Air Mass (FAM): </a:t>
            </a:r>
            <a:r>
              <a:rPr lang="en-US" sz="2400" dirty="0" smtClean="0">
                <a:cs typeface="Arial" panose="020B0604020202020204" pitchFamily="34" charset="0"/>
              </a:rPr>
              <a:t>To investigate the </a:t>
            </a:r>
            <a:r>
              <a:rPr lang="en-US" sz="2400" b="1" dirty="0" smtClean="0">
                <a:solidFill>
                  <a:srgbClr val="BF9000"/>
                </a:solidFill>
                <a:cs typeface="Arial" panose="020B0604020202020204" pitchFamily="34" charset="0"/>
              </a:rPr>
              <a:t>favorability in both dynamics </a:t>
            </a:r>
            <a:r>
              <a:rPr lang="en-US" sz="2400" dirty="0" smtClean="0">
                <a:cs typeface="Arial" panose="020B0604020202020204" pitchFamily="34" charset="0"/>
              </a:rPr>
              <a:t>(e.g., vertical wind shear) and </a:t>
            </a:r>
            <a:r>
              <a:rPr lang="en-US" sz="2400" b="1" dirty="0" smtClean="0">
                <a:solidFill>
                  <a:srgbClr val="BF9000"/>
                </a:solidFill>
                <a:cs typeface="Arial" panose="020B0604020202020204" pitchFamily="34" charset="0"/>
              </a:rPr>
              <a:t>thermodynamics</a:t>
            </a:r>
            <a:r>
              <a:rPr lang="en-US" sz="2400" dirty="0" smtClean="0">
                <a:cs typeface="Arial" panose="020B0604020202020204" pitchFamily="34" charset="0"/>
              </a:rPr>
              <a:t> (e.g., moisture) for tropical cyclogenesis in the environment near a pre-TD, especially the downstream environment [</a:t>
            </a:r>
            <a:r>
              <a:rPr lang="en-US" sz="2400" i="1" dirty="0" smtClean="0">
                <a:cs typeface="Arial" panose="020B0604020202020204" pitchFamily="34" charset="0"/>
              </a:rPr>
              <a:t>IFEX Goal 3</a:t>
            </a:r>
            <a:r>
              <a:rPr lang="en-US" sz="2400" dirty="0" smtClean="0">
                <a:cs typeface="Arial" panose="020B0604020202020204" pitchFamily="34" charset="0"/>
              </a:rPr>
              <a:t>] </a:t>
            </a:r>
            <a:endParaRPr lang="en-US" sz="2400" dirty="0">
              <a:cs typeface="Arial" panose="020B0604020202020204" pitchFamily="34" charset="0"/>
            </a:endParaRPr>
          </a:p>
        </p:txBody>
      </p:sp>
      <p:sp>
        <p:nvSpPr>
          <p:cNvPr id="16" name="Title 1">
            <a:extLst>
              <a:ext uri="{FF2B5EF4-FFF2-40B4-BE49-F238E27FC236}">
                <a16:creationId xmlns:a16="http://schemas.microsoft.com/office/drawing/2014/main" xmlns="" id="{73C03C4A-EF20-3B4A-92F4-BC4AA8B29E79}"/>
              </a:ext>
            </a:extLst>
          </p:cNvPr>
          <p:cNvSpPr>
            <a:spLocks noGrp="1"/>
          </p:cNvSpPr>
          <p:nvPr>
            <p:ph type="title"/>
          </p:nvPr>
        </p:nvSpPr>
        <p:spPr>
          <a:xfrm>
            <a:off x="838198" y="1345681"/>
            <a:ext cx="10515600" cy="548640"/>
          </a:xfrm>
        </p:spPr>
        <p:txBody>
          <a:bodyPr>
            <a:normAutofit/>
          </a:bodyPr>
          <a:lstStyle/>
          <a:p>
            <a:pPr algn="ctr"/>
            <a:r>
              <a:rPr lang="en-US" sz="3200" u="sng" dirty="0">
                <a:latin typeface="Calibri" panose="020F0502020204030204" pitchFamily="34" charset="0"/>
              </a:rPr>
              <a:t>Science Objectives and </a:t>
            </a:r>
            <a:r>
              <a:rPr lang="en-US" sz="3200" u="sng" dirty="0" smtClean="0">
                <a:latin typeface="Calibri" panose="020F0502020204030204" pitchFamily="34" charset="0"/>
              </a:rPr>
              <a:t>Goals</a:t>
            </a:r>
            <a:endParaRPr lang="en-US" sz="3200" u="sng" dirty="0">
              <a:latin typeface="Calibri" panose="020F0502020204030204" pitchFamily="34" charset="0"/>
            </a:endParaRPr>
          </a:p>
        </p:txBody>
      </p:sp>
      <p:sp>
        <p:nvSpPr>
          <p:cNvPr id="2" name="TextBox 1"/>
          <p:cNvSpPr txBox="1"/>
          <p:nvPr/>
        </p:nvSpPr>
        <p:spPr>
          <a:xfrm>
            <a:off x="5448300" y="5912703"/>
            <a:ext cx="6743700" cy="830997"/>
          </a:xfrm>
          <a:prstGeom prst="rect">
            <a:avLst/>
          </a:prstGeom>
          <a:noFill/>
        </p:spPr>
        <p:txBody>
          <a:bodyPr wrap="square" rtlCol="0">
            <a:spAutoFit/>
          </a:bodyPr>
          <a:lstStyle/>
          <a:p>
            <a:r>
              <a:rPr lang="en-US" sz="2400" b="1" u="sng" dirty="0" smtClean="0">
                <a:solidFill>
                  <a:srgbClr val="FF0000"/>
                </a:solidFill>
              </a:rPr>
              <a:t>NHC now issuing watches and warnings for pre-TCs</a:t>
            </a:r>
          </a:p>
          <a:p>
            <a:r>
              <a:rPr lang="en-US" sz="2400" b="1" u="sng" dirty="0" smtClean="0">
                <a:solidFill>
                  <a:srgbClr val="FF0000"/>
                </a:solidFill>
              </a:rPr>
              <a:t>Forecast lead times are increasing</a:t>
            </a:r>
            <a:endParaRPr lang="en-US" sz="2400" b="1" u="sng" dirty="0">
              <a:solidFill>
                <a:srgbClr val="FF0000"/>
              </a:solidFill>
            </a:endParaRPr>
          </a:p>
        </p:txBody>
      </p:sp>
    </p:spTree>
    <p:extLst>
      <p:ext uri="{BB962C8B-B14F-4D97-AF65-F5344CB8AC3E}">
        <p14:creationId xmlns:p14="http://schemas.microsoft.com/office/powerpoint/2010/main" val="1882720469"/>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3C03C4A-EF20-3B4A-92F4-BC4AA8B29E79}"/>
              </a:ext>
            </a:extLst>
          </p:cNvPr>
          <p:cNvSpPr>
            <a:spLocks noGrp="1"/>
          </p:cNvSpPr>
          <p:nvPr>
            <p:ph type="title"/>
          </p:nvPr>
        </p:nvSpPr>
        <p:spPr>
          <a:xfrm>
            <a:off x="838199" y="1465160"/>
            <a:ext cx="10515600" cy="548640"/>
          </a:xfrm>
        </p:spPr>
        <p:txBody>
          <a:bodyPr>
            <a:normAutofit/>
          </a:bodyPr>
          <a:lstStyle/>
          <a:p>
            <a:pPr marL="514350" indent="-514350" algn="ctr">
              <a:buFont typeface="+mj-lt"/>
              <a:buAutoNum type="arabicPeriod" startAt="3"/>
            </a:pPr>
            <a:r>
              <a:rPr lang="en-US" sz="3200" dirty="0" smtClean="0">
                <a:latin typeface="Calibri" panose="020F0502020204030204" pitchFamily="34" charset="0"/>
              </a:rPr>
              <a:t>New Observing Systems (NOS): </a:t>
            </a:r>
            <a:r>
              <a:rPr lang="en-US" sz="3200" u="sng" dirty="0" smtClean="0">
                <a:latin typeface="Calibri" panose="020F0502020204030204" pitchFamily="34" charset="0"/>
              </a:rPr>
              <a:t>Requirements</a:t>
            </a:r>
            <a:endParaRPr lang="en-US" sz="3200" u="sng" dirty="0">
              <a:latin typeface="Calibri" panose="020F0502020204030204" pitchFamily="34" charset="0"/>
            </a:endParaRPr>
          </a:p>
        </p:txBody>
      </p:sp>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838199" y="2076564"/>
            <a:ext cx="10793820" cy="883325"/>
          </a:xfrm>
        </p:spPr>
        <p:txBody>
          <a:bodyPr>
            <a:noAutofit/>
          </a:bodyPr>
          <a:lstStyle/>
          <a:p>
            <a:pPr marL="0" indent="0">
              <a:lnSpc>
                <a:spcPct val="100000"/>
              </a:lnSpc>
              <a:spcBef>
                <a:spcPts val="0"/>
              </a:spcBef>
              <a:buNone/>
            </a:pPr>
            <a:r>
              <a:rPr lang="en-US" sz="2000" b="1" dirty="0"/>
              <a:t>What to Target:</a:t>
            </a:r>
          </a:p>
          <a:p>
            <a:pPr marL="514350" indent="-514350">
              <a:lnSpc>
                <a:spcPct val="100000"/>
              </a:lnSpc>
              <a:spcBef>
                <a:spcPts val="0"/>
              </a:spcBef>
              <a:buFont typeface="+mj-lt"/>
              <a:buAutoNum type="arabicPeriod"/>
            </a:pPr>
            <a:r>
              <a:rPr lang="en-US" sz="2000" u="sng" dirty="0" smtClean="0"/>
              <a:t>Ocean Winds</a:t>
            </a:r>
            <a:r>
              <a:rPr lang="en-US" sz="2000" dirty="0" smtClean="0"/>
              <a:t>: highest-wind region of a TC</a:t>
            </a:r>
            <a:endParaRPr lang="en-US" sz="2000" dirty="0"/>
          </a:p>
          <a:p>
            <a:pPr marL="0" indent="0">
              <a:lnSpc>
                <a:spcPct val="100000"/>
              </a:lnSpc>
              <a:spcBef>
                <a:spcPts val="0"/>
              </a:spcBef>
              <a:buNone/>
            </a:pPr>
            <a:endParaRPr lang="en-US" sz="2000" dirty="0"/>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a:solidFill>
                  <a:schemeClr val="accent1">
                    <a:lumMod val="75000"/>
                  </a:schemeClr>
                </a:solidFill>
                <a:latin typeface="Arial" panose="020B0604020202020204" pitchFamily="34" charset="0"/>
                <a:cs typeface="Arial" panose="020B0604020202020204" pitchFamily="34" charset="0"/>
              </a:rPr>
              <a:t>Mature Stage </a:t>
            </a:r>
            <a:r>
              <a:rPr lang="en-US" sz="2700" b="1" dirty="0" smtClean="0">
                <a:solidFill>
                  <a:schemeClr val="accent1">
                    <a:lumMod val="75000"/>
                  </a:schemeClr>
                </a:solidFill>
                <a:latin typeface="Arial" panose="020B0604020202020204" pitchFamily="34" charset="0"/>
                <a:cs typeface="Arial" panose="020B0604020202020204" pitchFamily="34" charset="0"/>
              </a:rPr>
              <a:t>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4" name="Content Placeholder 2">
            <a:extLst>
              <a:ext uri="{FF2B5EF4-FFF2-40B4-BE49-F238E27FC236}">
                <a16:creationId xmlns:a16="http://schemas.microsoft.com/office/drawing/2014/main" xmlns="" id="{7B5CF188-A304-CF48-AE06-0EAA313BD011}"/>
              </a:ext>
            </a:extLst>
          </p:cNvPr>
          <p:cNvSpPr txBox="1">
            <a:spLocks/>
          </p:cNvSpPr>
          <p:nvPr/>
        </p:nvSpPr>
        <p:spPr>
          <a:xfrm>
            <a:off x="838199" y="2904141"/>
            <a:ext cx="10793820" cy="7441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US" sz="2000" b="1" dirty="0"/>
              <a:t>When to Target:</a:t>
            </a:r>
          </a:p>
          <a:p>
            <a:pPr marL="514350" indent="-514350">
              <a:lnSpc>
                <a:spcPct val="100000"/>
              </a:lnSpc>
              <a:spcBef>
                <a:spcPts val="0"/>
              </a:spcBef>
              <a:buFont typeface="+mj-lt"/>
              <a:buAutoNum type="arabicPeriod"/>
            </a:pPr>
            <a:r>
              <a:rPr lang="en-US" sz="2000" u="sng" dirty="0" smtClean="0"/>
              <a:t>Ocean Winds</a:t>
            </a:r>
            <a:r>
              <a:rPr lang="en-US" sz="2000" dirty="0" smtClean="0"/>
              <a:t>: ideally, Cat 1+ </a:t>
            </a:r>
            <a:endParaRPr lang="en-US" sz="800" dirty="0">
              <a:cs typeface="Arial" panose="020B0604020202020204" pitchFamily="34" charset="0"/>
            </a:endParaRPr>
          </a:p>
        </p:txBody>
      </p:sp>
      <p:sp>
        <p:nvSpPr>
          <p:cNvPr id="15" name="Content Placeholder 2">
            <a:extLst>
              <a:ext uri="{FF2B5EF4-FFF2-40B4-BE49-F238E27FC236}">
                <a16:creationId xmlns:a16="http://schemas.microsoft.com/office/drawing/2014/main" xmlns="" id="{2B856A07-07A8-F744-9D7C-DC80AAFC1FA6}"/>
              </a:ext>
            </a:extLst>
          </p:cNvPr>
          <p:cNvSpPr txBox="1">
            <a:spLocks/>
          </p:cNvSpPr>
          <p:nvPr/>
        </p:nvSpPr>
        <p:spPr>
          <a:xfrm>
            <a:off x="838199" y="3787466"/>
            <a:ext cx="10793820" cy="43022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000" b="1" dirty="0"/>
              <a:t>Experiment Overlap: </a:t>
            </a:r>
            <a:r>
              <a:rPr lang="en-US" sz="2000" dirty="0" smtClean="0"/>
              <a:t>eyewall transects</a:t>
            </a:r>
            <a:endParaRPr lang="en-US" sz="2000" dirty="0">
              <a:cs typeface="Arial" panose="020B0604020202020204" pitchFamily="34" charset="0"/>
            </a:endParaRPr>
          </a:p>
        </p:txBody>
      </p:sp>
      <p:sp>
        <p:nvSpPr>
          <p:cNvPr id="16" name="Content Placeholder 2">
            <a:extLst>
              <a:ext uri="{FF2B5EF4-FFF2-40B4-BE49-F238E27FC236}">
                <a16:creationId xmlns:a16="http://schemas.microsoft.com/office/drawing/2014/main" xmlns="" id="{92BEE52B-5759-3B45-BCA9-7E2395ED2481}"/>
              </a:ext>
            </a:extLst>
          </p:cNvPr>
          <p:cNvSpPr txBox="1">
            <a:spLocks/>
          </p:cNvSpPr>
          <p:nvPr/>
        </p:nvSpPr>
        <p:spPr>
          <a:xfrm>
            <a:off x="838199" y="4356857"/>
            <a:ext cx="7277255" cy="21823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US" sz="2000" b="1" dirty="0" smtClean="0"/>
              <a:t>Patterns:</a:t>
            </a:r>
          </a:p>
          <a:p>
            <a:pPr marL="514350" indent="-514350">
              <a:lnSpc>
                <a:spcPct val="100000"/>
              </a:lnSpc>
              <a:spcBef>
                <a:spcPts val="0"/>
              </a:spcBef>
              <a:buFont typeface="+mj-lt"/>
              <a:buAutoNum type="arabicPeriod"/>
            </a:pPr>
            <a:r>
              <a:rPr lang="en-US" sz="2000" u="sng" dirty="0" smtClean="0"/>
              <a:t>Ocean Winds</a:t>
            </a:r>
            <a:r>
              <a:rPr lang="en-US" sz="2000" dirty="0" smtClean="0"/>
              <a:t>:</a:t>
            </a:r>
          </a:p>
          <a:p>
            <a:pPr marL="1028700" lvl="1" indent="-165100">
              <a:lnSpc>
                <a:spcPct val="100000"/>
              </a:lnSpc>
              <a:spcBef>
                <a:spcPts val="0"/>
              </a:spcBef>
            </a:pPr>
            <a:r>
              <a:rPr lang="en-US" sz="1600" dirty="0" smtClean="0">
                <a:cs typeface="Arial" panose="020B0604020202020204" pitchFamily="34" charset="0"/>
              </a:rPr>
              <a:t>P-3 &gt;&gt; standard + </a:t>
            </a:r>
            <a:r>
              <a:rPr lang="en-US" sz="1600" dirty="0" smtClean="0"/>
              <a:t>racetrack or lawnmower pattern over a feature of interest such as a rain band or wind band. Constant bank circles of 10–30 degrees: inserted along flight legs where the desired environmental conditions were present (region of no rain and where we might expect the winds to be consistent over a range of about 6–10 miles, about the diameter of a circle).</a:t>
            </a:r>
            <a:endParaRPr lang="en-US" sz="1600" dirty="0" smtClean="0">
              <a:cs typeface="Arial" panose="020B0604020202020204" pitchFamily="34" charset="0"/>
            </a:endParaRPr>
          </a:p>
        </p:txBody>
      </p:sp>
    </p:spTree>
    <p:extLst>
      <p:ext uri="{BB962C8B-B14F-4D97-AF65-F5344CB8AC3E}">
        <p14:creationId xmlns:p14="http://schemas.microsoft.com/office/powerpoint/2010/main" val="16688416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115836" y="1979262"/>
            <a:ext cx="7874471" cy="3505211"/>
          </a:xfrm>
        </p:spPr>
        <p:txBody>
          <a:bodyPr>
            <a:noAutofit/>
          </a:bodyPr>
          <a:lstStyle/>
          <a:p>
            <a:pPr marL="0" indent="0">
              <a:lnSpc>
                <a:spcPct val="100000"/>
              </a:lnSpc>
              <a:spcBef>
                <a:spcPts val="0"/>
              </a:spcBef>
              <a:buNone/>
            </a:pPr>
            <a:r>
              <a:rPr lang="en-US" sz="2400" b="1" i="1" u="sng" dirty="0"/>
              <a:t>Patterns:</a:t>
            </a:r>
          </a:p>
          <a:p>
            <a:pPr marL="514350" indent="-514350">
              <a:lnSpc>
                <a:spcPct val="100000"/>
              </a:lnSpc>
              <a:spcBef>
                <a:spcPts val="0"/>
              </a:spcBef>
              <a:buFont typeface="+mj-lt"/>
              <a:buAutoNum type="arabicPeriod"/>
            </a:pPr>
            <a:r>
              <a:rPr lang="en-US" sz="2000" u="sng" dirty="0" smtClean="0"/>
              <a:t>TC in Shear</a:t>
            </a:r>
            <a:r>
              <a:rPr lang="en-US" sz="2000" dirty="0" smtClean="0"/>
              <a:t>:</a:t>
            </a:r>
            <a:endParaRPr lang="en-US" sz="2000" dirty="0"/>
          </a:p>
          <a:p>
            <a:pPr marL="1028700" lvl="1" indent="-165100">
              <a:lnSpc>
                <a:spcPct val="100000"/>
              </a:lnSpc>
              <a:spcBef>
                <a:spcPts val="0"/>
              </a:spcBef>
            </a:pPr>
            <a:r>
              <a:rPr lang="en-US" sz="2000" dirty="0">
                <a:cs typeface="Arial" panose="020B0604020202020204" pitchFamily="34" charset="0"/>
              </a:rPr>
              <a:t>P-3 </a:t>
            </a:r>
            <a:r>
              <a:rPr lang="en-US" sz="2000" dirty="0" smtClean="0">
                <a:cs typeface="Arial" panose="020B0604020202020204" pitchFamily="34" charset="0"/>
              </a:rPr>
              <a:t>(pre-shear) &gt;&gt; standard </a:t>
            </a:r>
            <a:r>
              <a:rPr lang="en-US" sz="2000" b="1" dirty="0" smtClean="0">
                <a:solidFill>
                  <a:srgbClr val="7F6000"/>
                </a:solidFill>
                <a:cs typeface="Arial" panose="020B0604020202020204" pitchFamily="34" charset="0"/>
              </a:rPr>
              <a:t>Rot. Fig. 4</a:t>
            </a:r>
          </a:p>
          <a:p>
            <a:pPr marL="1028700" lvl="1" indent="-165100">
              <a:lnSpc>
                <a:spcPct val="100000"/>
              </a:lnSpc>
              <a:spcBef>
                <a:spcPts val="0"/>
              </a:spcBef>
            </a:pPr>
            <a:r>
              <a:rPr lang="en-US" sz="2000" dirty="0" smtClean="0">
                <a:cs typeface="Arial" panose="020B0604020202020204" pitchFamily="34" charset="0"/>
              </a:rPr>
              <a:t>P-3 (post-shear) &gt;&gt; standard, followed by </a:t>
            </a:r>
            <a:r>
              <a:rPr lang="en-US" sz="2000" b="1" dirty="0" smtClean="0">
                <a:solidFill>
                  <a:srgbClr val="7F6000"/>
                </a:solidFill>
                <a:cs typeface="Arial" panose="020B0604020202020204" pitchFamily="34" charset="0"/>
              </a:rPr>
              <a:t>small-scale standard extending out to shear-organized convective envelope </a:t>
            </a:r>
            <a:r>
              <a:rPr lang="en-US" sz="2000" dirty="0" smtClean="0">
                <a:cs typeface="Arial" panose="020B0604020202020204" pitchFamily="34" charset="0"/>
              </a:rPr>
              <a:t>outside eyewall</a:t>
            </a:r>
            <a:endParaRPr lang="en-US" sz="2000" dirty="0">
              <a:cs typeface="Arial" panose="020B0604020202020204" pitchFamily="34" charset="0"/>
            </a:endParaRPr>
          </a:p>
          <a:p>
            <a:pPr marL="1028700" lvl="1" indent="-165100">
              <a:lnSpc>
                <a:spcPct val="100000"/>
              </a:lnSpc>
              <a:spcBef>
                <a:spcPts val="0"/>
              </a:spcBef>
            </a:pPr>
            <a:r>
              <a:rPr lang="en-US" sz="2000" dirty="0">
                <a:cs typeface="Arial" panose="020B0604020202020204" pitchFamily="34" charset="0"/>
              </a:rPr>
              <a:t>G-IV &gt;&gt;  </a:t>
            </a:r>
            <a:r>
              <a:rPr lang="en-US" sz="2000" dirty="0" smtClean="0">
                <a:cs typeface="Arial" panose="020B0604020202020204" pitchFamily="34" charset="0"/>
              </a:rPr>
              <a:t>(</a:t>
            </a:r>
            <a:r>
              <a:rPr lang="en-US" sz="2000" i="1" dirty="0" smtClean="0">
                <a:cs typeface="Arial" panose="020B0604020202020204" pitchFamily="34" charset="0"/>
              </a:rPr>
              <a:t>coordinated w/ P-3</a:t>
            </a:r>
            <a:r>
              <a:rPr lang="en-US" sz="2000" dirty="0" smtClean="0">
                <a:cs typeface="Arial" panose="020B0604020202020204" pitchFamily="34" charset="0"/>
              </a:rPr>
              <a:t>) </a:t>
            </a:r>
            <a:r>
              <a:rPr lang="en-US" sz="2000" b="1" dirty="0" smtClean="0">
                <a:solidFill>
                  <a:srgbClr val="7F6000"/>
                </a:solidFill>
                <a:cs typeface="Arial" panose="020B0604020202020204" pitchFamily="34" charset="0"/>
              </a:rPr>
              <a:t>circumnavigation</a:t>
            </a:r>
            <a:endParaRPr lang="en-US" sz="2000" b="1" dirty="0">
              <a:solidFill>
                <a:srgbClr val="7F6000"/>
              </a:solidFill>
              <a:cs typeface="Arial" panose="020B0604020202020204" pitchFamily="34" charset="0"/>
            </a:endParaRPr>
          </a:p>
          <a:p>
            <a:pPr marL="514350" indent="-514350">
              <a:lnSpc>
                <a:spcPct val="100000"/>
              </a:lnSpc>
              <a:spcBef>
                <a:spcPts val="0"/>
              </a:spcBef>
              <a:buFont typeface="+mj-lt"/>
              <a:buAutoNum type="arabicPeriod"/>
            </a:pPr>
            <a:endParaRPr lang="en-US" sz="500" dirty="0">
              <a:cs typeface="Arial" panose="020B0604020202020204" pitchFamily="34" charset="0"/>
            </a:endParaRPr>
          </a:p>
          <a:p>
            <a:pPr marL="514350" indent="-514350">
              <a:lnSpc>
                <a:spcPct val="100000"/>
              </a:lnSpc>
              <a:spcBef>
                <a:spcPts val="0"/>
              </a:spcBef>
              <a:buFont typeface="+mj-lt"/>
              <a:buAutoNum type="arabicPeriod"/>
            </a:pPr>
            <a:r>
              <a:rPr lang="en-US" sz="2000" u="sng" dirty="0" smtClean="0">
                <a:cs typeface="Arial" panose="020B0604020202020204" pitchFamily="34" charset="0"/>
              </a:rPr>
              <a:t>Arc Cloud:</a:t>
            </a:r>
            <a:endParaRPr lang="en-US" sz="2000" u="sng" dirty="0">
              <a:cs typeface="Arial" panose="020B0604020202020204" pitchFamily="34" charset="0"/>
            </a:endParaRPr>
          </a:p>
          <a:p>
            <a:pPr marL="1028700" lvl="1" indent="-165100">
              <a:lnSpc>
                <a:spcPct val="100000"/>
              </a:lnSpc>
              <a:spcBef>
                <a:spcPts val="0"/>
              </a:spcBef>
            </a:pPr>
            <a:r>
              <a:rPr lang="en-US" sz="2000" dirty="0">
                <a:cs typeface="Arial" panose="020B0604020202020204" pitchFamily="34" charset="0"/>
              </a:rPr>
              <a:t>P-</a:t>
            </a:r>
            <a:r>
              <a:rPr lang="en-US" sz="2000" dirty="0" smtClean="0">
                <a:cs typeface="Arial" panose="020B0604020202020204" pitchFamily="34" charset="0"/>
              </a:rPr>
              <a:t>3/G-IV </a:t>
            </a:r>
            <a:r>
              <a:rPr lang="en-US" sz="2000" dirty="0">
                <a:cs typeface="Arial" panose="020B0604020202020204" pitchFamily="34" charset="0"/>
              </a:rPr>
              <a:t>&gt;&gt; </a:t>
            </a:r>
            <a:r>
              <a:rPr lang="en-US" sz="2000" dirty="0" smtClean="0">
                <a:cs typeface="Arial" panose="020B0604020202020204" pitchFamily="34" charset="0"/>
              </a:rPr>
              <a:t>transect </a:t>
            </a:r>
            <a:r>
              <a:rPr lang="en-US" sz="2000" b="1" dirty="0" smtClean="0">
                <a:solidFill>
                  <a:schemeClr val="accent4">
                    <a:lumMod val="50000"/>
                  </a:schemeClr>
                </a:solidFill>
                <a:cs typeface="Arial" panose="020B0604020202020204" pitchFamily="34" charset="0"/>
              </a:rPr>
              <a:t>orthogonal to arc </a:t>
            </a:r>
            <a:r>
              <a:rPr lang="en-US" sz="2000" b="1" dirty="0" smtClean="0">
                <a:solidFill>
                  <a:schemeClr val="accent4">
                    <a:lumMod val="50000"/>
                  </a:schemeClr>
                </a:solidFill>
                <a:cs typeface="Arial" panose="020B0604020202020204" pitchFamily="34" charset="0"/>
              </a:rPr>
              <a:t>cloud</a:t>
            </a:r>
            <a:endParaRPr lang="en-US" sz="2000" b="1" dirty="0" smtClean="0">
              <a:solidFill>
                <a:schemeClr val="accent4">
                  <a:lumMod val="50000"/>
                </a:schemeClr>
              </a:solidFill>
              <a:cs typeface="Arial" panose="020B0604020202020204" pitchFamily="34" charset="0"/>
            </a:endParaRPr>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a:solidFill>
                  <a:schemeClr val="accent1">
                    <a:lumMod val="75000"/>
                  </a:schemeClr>
                </a:solidFill>
                <a:latin typeface="Arial" panose="020B0604020202020204" pitchFamily="34" charset="0"/>
                <a:cs typeface="Arial" panose="020B0604020202020204" pitchFamily="34" charset="0"/>
              </a:rPr>
              <a:t>Mature Stage </a:t>
            </a:r>
            <a:r>
              <a:rPr lang="en-US" sz="2700" b="1" dirty="0" smtClean="0">
                <a:solidFill>
                  <a:schemeClr val="accent1">
                    <a:lumMod val="75000"/>
                  </a:schemeClr>
                </a:solidFill>
                <a:latin typeface="Arial" panose="020B0604020202020204" pitchFamily="34" charset="0"/>
                <a:cs typeface="Arial" panose="020B0604020202020204" pitchFamily="34" charset="0"/>
              </a:rPr>
              <a:t>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26" name="Title 1">
            <a:extLst>
              <a:ext uri="{FF2B5EF4-FFF2-40B4-BE49-F238E27FC236}">
                <a16:creationId xmlns:a16="http://schemas.microsoft.com/office/drawing/2014/main" xmlns="" id="{1B196995-D531-2C4C-B1DD-C53302F53F43}"/>
              </a:ext>
            </a:extLst>
          </p:cNvPr>
          <p:cNvSpPr txBox="1">
            <a:spLocks/>
          </p:cNvSpPr>
          <p:nvPr/>
        </p:nvSpPr>
        <p:spPr>
          <a:xfrm>
            <a:off x="937410" y="1345681"/>
            <a:ext cx="7181770" cy="5486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514350" indent="-514350" algn="ctr">
              <a:buFont typeface="+mj-lt"/>
              <a:buAutoNum type="arabicPeriod" startAt="2"/>
            </a:pPr>
            <a:r>
              <a:rPr lang="en-US" sz="2400" dirty="0">
                <a:latin typeface="Calibri" panose="020F0502020204030204" pitchFamily="34" charset="0"/>
              </a:rPr>
              <a:t>Environment </a:t>
            </a:r>
            <a:r>
              <a:rPr lang="en-US" sz="2400" dirty="0" smtClean="0">
                <a:latin typeface="Calibri" panose="020F0502020204030204" pitchFamily="34" charset="0"/>
              </a:rPr>
              <a:t>Interaction</a:t>
            </a:r>
            <a:endParaRPr lang="en-US" sz="2400" u="sng" dirty="0">
              <a:latin typeface="Calibri" panose="020F0502020204030204" pitchFamily="34" charset="0"/>
            </a:endParaRPr>
          </a:p>
        </p:txBody>
      </p:sp>
      <p:grpSp>
        <p:nvGrpSpPr>
          <p:cNvPr id="23" name="Group 22"/>
          <p:cNvGrpSpPr/>
          <p:nvPr/>
        </p:nvGrpSpPr>
        <p:grpSpPr>
          <a:xfrm>
            <a:off x="8252777" y="4182234"/>
            <a:ext cx="2748151" cy="2604477"/>
            <a:chOff x="4795252" y="1449331"/>
            <a:chExt cx="2290273" cy="2234788"/>
          </a:xfrm>
        </p:grpSpPr>
        <p:grpSp>
          <p:nvGrpSpPr>
            <p:cNvPr id="24" name="Group 23"/>
            <p:cNvGrpSpPr>
              <a:grpSpLocks noChangeAspect="1"/>
            </p:cNvGrpSpPr>
            <p:nvPr/>
          </p:nvGrpSpPr>
          <p:grpSpPr>
            <a:xfrm>
              <a:off x="4795252" y="1449331"/>
              <a:ext cx="2290273" cy="2234788"/>
              <a:chOff x="4490930" y="1454214"/>
              <a:chExt cx="4164133" cy="4063251"/>
            </a:xfrm>
          </p:grpSpPr>
          <p:pic>
            <p:nvPicPr>
              <p:cNvPr id="38"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189" t="2578" r="130" b="4160"/>
              <a:stretch/>
            </p:blipFill>
            <p:spPr bwMode="auto">
              <a:xfrm>
                <a:off x="4490930" y="1516216"/>
                <a:ext cx="4011280" cy="3944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r="3362" b="794"/>
              <a:stretch/>
            </p:blipFill>
            <p:spPr bwMode="auto">
              <a:xfrm rot="19605241">
                <a:off x="4531313" y="1454214"/>
                <a:ext cx="4123750" cy="4063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5" name="TextBox 24"/>
            <p:cNvSpPr txBox="1"/>
            <p:nvPr/>
          </p:nvSpPr>
          <p:spPr>
            <a:xfrm>
              <a:off x="4876800" y="3276600"/>
              <a:ext cx="577326" cy="307777"/>
            </a:xfrm>
            <a:prstGeom prst="rect">
              <a:avLst/>
            </a:prstGeom>
            <a:solidFill>
              <a:schemeClr val="bg1"/>
            </a:solidFill>
          </p:spPr>
          <p:txBody>
            <a:bodyPr wrap="square" lIns="0" tIns="0" rIns="0" bIns="0" rtlCol="0">
              <a:spAutoFit/>
            </a:bodyPr>
            <a:lstStyle/>
            <a:p>
              <a:pPr algn="ctr"/>
              <a:r>
                <a:rPr lang="en-US" sz="1000" b="1" dirty="0" smtClean="0">
                  <a:latin typeface="Calibri" panose="020F0502020204030204" pitchFamily="34" charset="0"/>
                </a:rPr>
                <a:t>Duration:</a:t>
              </a:r>
            </a:p>
            <a:p>
              <a:pPr algn="ctr"/>
              <a:r>
                <a:rPr lang="en-US" sz="1000" b="1" dirty="0" smtClean="0">
                  <a:latin typeface="Calibri" panose="020F0502020204030204" pitchFamily="34" charset="0"/>
                </a:rPr>
                <a:t>4 h 45 m</a:t>
              </a:r>
              <a:endParaRPr lang="en-US" sz="1000" b="1" dirty="0">
                <a:latin typeface="Calibri" panose="020F0502020204030204" pitchFamily="34" charset="0"/>
              </a:endParaRPr>
            </a:p>
          </p:txBody>
        </p:sp>
      </p:grpSp>
      <p:grpSp>
        <p:nvGrpSpPr>
          <p:cNvPr id="40" name="Group 39"/>
          <p:cNvGrpSpPr/>
          <p:nvPr/>
        </p:nvGrpSpPr>
        <p:grpSpPr>
          <a:xfrm>
            <a:off x="8128651" y="1517583"/>
            <a:ext cx="2736469" cy="2655683"/>
            <a:chOff x="914400" y="2425594"/>
            <a:chExt cx="2256821" cy="2166588"/>
          </a:xfrm>
        </p:grpSpPr>
        <p:grpSp>
          <p:nvGrpSpPr>
            <p:cNvPr id="41" name="Group 40"/>
            <p:cNvGrpSpPr/>
            <p:nvPr/>
          </p:nvGrpSpPr>
          <p:grpSpPr>
            <a:xfrm>
              <a:off x="914400" y="2425594"/>
              <a:ext cx="2256821" cy="2166588"/>
              <a:chOff x="235960" y="1516216"/>
              <a:chExt cx="4103312" cy="3939251"/>
            </a:xfrm>
          </p:grpSpPr>
          <p:grpSp>
            <p:nvGrpSpPr>
              <p:cNvPr id="43" name="Group 4"/>
              <p:cNvGrpSpPr>
                <a:grpSpLocks noChangeAspect="1"/>
              </p:cNvGrpSpPr>
              <p:nvPr/>
            </p:nvGrpSpPr>
            <p:grpSpPr bwMode="auto">
              <a:xfrm>
                <a:off x="235960" y="1516216"/>
                <a:ext cx="4103312" cy="3939251"/>
                <a:chOff x="579" y="-49"/>
                <a:chExt cx="4602" cy="4418"/>
              </a:xfrm>
            </p:grpSpPr>
            <p:sp>
              <p:nvSpPr>
                <p:cNvPr id="45" name="AutoShape 3"/>
                <p:cNvSpPr>
                  <a:spLocks noChangeAspect="1" noChangeArrowheads="1" noTextEdit="1"/>
                </p:cNvSpPr>
                <p:nvPr/>
              </p:nvSpPr>
              <p:spPr bwMode="auto">
                <a:xfrm>
                  <a:off x="579" y="-49"/>
                  <a:ext cx="4602" cy="4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46"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9" y="-49"/>
                  <a:ext cx="4608" cy="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4"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r="24581"/>
              <a:stretch/>
            </p:blipFill>
            <p:spPr bwMode="auto">
              <a:xfrm>
                <a:off x="762000" y="1804678"/>
                <a:ext cx="3397875" cy="3362326"/>
              </a:xfrm>
              <a:prstGeom prst="rect">
                <a:avLst/>
              </a:prstGeom>
              <a:noFill/>
              <a:extLst>
                <a:ext uri="{909E8E84-426E-40dd-AFC4-6F175D3DCCD1}">
                  <a14:hiddenFill xmlns:a14="http://schemas.microsoft.com/office/drawing/2010/main">
                    <a:solidFill>
                      <a:srgbClr val="FFFFFF"/>
                    </a:solidFill>
                  </a14:hiddenFill>
                </a:ext>
              </a:extLst>
            </p:spPr>
          </p:pic>
        </p:grpSp>
        <p:sp>
          <p:nvSpPr>
            <p:cNvPr id="42" name="TextBox 41"/>
            <p:cNvSpPr txBox="1"/>
            <p:nvPr/>
          </p:nvSpPr>
          <p:spPr>
            <a:xfrm>
              <a:off x="2514600" y="4125750"/>
              <a:ext cx="577326" cy="307777"/>
            </a:xfrm>
            <a:prstGeom prst="rect">
              <a:avLst/>
            </a:prstGeom>
            <a:solidFill>
              <a:schemeClr val="bg1"/>
            </a:solidFill>
          </p:spPr>
          <p:txBody>
            <a:bodyPr wrap="square" lIns="0" tIns="0" rIns="0" bIns="0" rtlCol="0">
              <a:spAutoFit/>
            </a:bodyPr>
            <a:lstStyle/>
            <a:p>
              <a:pPr algn="ctr"/>
              <a:r>
                <a:rPr lang="en-US" sz="1000" b="1" dirty="0" smtClean="0">
                  <a:latin typeface="Calibri" panose="020F0502020204030204" pitchFamily="34" charset="0"/>
                </a:rPr>
                <a:t>Duration:</a:t>
              </a:r>
            </a:p>
            <a:p>
              <a:pPr algn="ctr"/>
              <a:r>
                <a:rPr lang="en-US" sz="1000" b="1" dirty="0">
                  <a:latin typeface="Calibri" panose="020F0502020204030204" pitchFamily="34" charset="0"/>
                </a:rPr>
                <a:t>4</a:t>
              </a:r>
              <a:r>
                <a:rPr lang="en-US" sz="1000" b="1" dirty="0" smtClean="0">
                  <a:latin typeface="Calibri" panose="020F0502020204030204" pitchFamily="34" charset="0"/>
                </a:rPr>
                <a:t> h 25 m</a:t>
              </a:r>
              <a:endParaRPr lang="en-US" sz="1000" b="1" dirty="0">
                <a:latin typeface="Calibri" panose="020F0502020204030204" pitchFamily="34" charset="0"/>
              </a:endParaRPr>
            </a:p>
          </p:txBody>
        </p:sp>
      </p:grpSp>
      <p:sp>
        <p:nvSpPr>
          <p:cNvPr id="49" name="TextBox 48">
            <a:extLst>
              <a:ext uri="{FF2B5EF4-FFF2-40B4-BE49-F238E27FC236}">
                <a16:creationId xmlns:a16="http://schemas.microsoft.com/office/drawing/2014/main" xmlns="" id="{D6AF14CA-EE68-EA42-A8DB-686FD7EFD4D9}"/>
              </a:ext>
            </a:extLst>
          </p:cNvPr>
          <p:cNvSpPr txBox="1"/>
          <p:nvPr/>
        </p:nvSpPr>
        <p:spPr>
          <a:xfrm>
            <a:off x="10551594" y="2415508"/>
            <a:ext cx="1504814" cy="492443"/>
          </a:xfrm>
          <a:prstGeom prst="rect">
            <a:avLst/>
          </a:prstGeom>
          <a:noFill/>
        </p:spPr>
        <p:txBody>
          <a:bodyPr wrap="square" lIns="0" tIns="0" rIns="0" bIns="0" rtlCol="0">
            <a:spAutoFit/>
          </a:bodyPr>
          <a:lstStyle/>
          <a:p>
            <a:pPr algn="ctr"/>
            <a:r>
              <a:rPr lang="en-US" sz="1600" i="1" dirty="0" smtClean="0"/>
              <a:t>TC-Shear</a:t>
            </a:r>
          </a:p>
          <a:p>
            <a:pPr algn="ctr"/>
            <a:r>
              <a:rPr lang="en-US" sz="1600" i="1" dirty="0" smtClean="0"/>
              <a:t>G-IV</a:t>
            </a:r>
            <a:endParaRPr lang="en-US" sz="1600" i="1" dirty="0"/>
          </a:p>
        </p:txBody>
      </p:sp>
      <p:sp>
        <p:nvSpPr>
          <p:cNvPr id="50" name="TextBox 49">
            <a:extLst>
              <a:ext uri="{FF2B5EF4-FFF2-40B4-BE49-F238E27FC236}">
                <a16:creationId xmlns:a16="http://schemas.microsoft.com/office/drawing/2014/main" xmlns="" id="{D6AF14CA-EE68-EA42-A8DB-686FD7EFD4D9}"/>
              </a:ext>
            </a:extLst>
          </p:cNvPr>
          <p:cNvSpPr txBox="1"/>
          <p:nvPr/>
        </p:nvSpPr>
        <p:spPr>
          <a:xfrm>
            <a:off x="10551594" y="5005953"/>
            <a:ext cx="1504814" cy="492443"/>
          </a:xfrm>
          <a:prstGeom prst="rect">
            <a:avLst/>
          </a:prstGeom>
          <a:noFill/>
        </p:spPr>
        <p:txBody>
          <a:bodyPr wrap="square" lIns="0" tIns="0" rIns="0" bIns="0" rtlCol="0">
            <a:spAutoFit/>
          </a:bodyPr>
          <a:lstStyle/>
          <a:p>
            <a:pPr algn="ctr"/>
            <a:r>
              <a:rPr lang="en-US" sz="1600" i="1" dirty="0" smtClean="0"/>
              <a:t>TC-Shear</a:t>
            </a:r>
          </a:p>
          <a:p>
            <a:pPr algn="ctr"/>
            <a:r>
              <a:rPr lang="en-US" sz="1600" i="1" dirty="0" smtClean="0"/>
              <a:t>P-3</a:t>
            </a:r>
            <a:endParaRPr lang="en-US" sz="1600" i="1" dirty="0"/>
          </a:p>
        </p:txBody>
      </p:sp>
    </p:spTree>
    <p:extLst>
      <p:ext uri="{BB962C8B-B14F-4D97-AF65-F5344CB8AC3E}">
        <p14:creationId xmlns:p14="http://schemas.microsoft.com/office/powerpoint/2010/main" val="31537292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115836" y="1979262"/>
            <a:ext cx="7874471" cy="511193"/>
          </a:xfrm>
        </p:spPr>
        <p:txBody>
          <a:bodyPr>
            <a:noAutofit/>
          </a:bodyPr>
          <a:lstStyle/>
          <a:p>
            <a:pPr marL="0" indent="0">
              <a:lnSpc>
                <a:spcPct val="100000"/>
              </a:lnSpc>
              <a:spcBef>
                <a:spcPts val="0"/>
              </a:spcBef>
              <a:buNone/>
            </a:pPr>
            <a:r>
              <a:rPr lang="en-US" sz="2400" b="1" i="1" u="sng" dirty="0"/>
              <a:t>Patterns:</a:t>
            </a:r>
          </a:p>
          <a:p>
            <a:pPr marL="514350" indent="-514350">
              <a:lnSpc>
                <a:spcPct val="100000"/>
              </a:lnSpc>
              <a:spcBef>
                <a:spcPts val="0"/>
              </a:spcBef>
              <a:buFont typeface="+mj-lt"/>
              <a:buAutoNum type="arabicPeriod"/>
            </a:pPr>
            <a:endParaRPr lang="en-US" sz="500" dirty="0" smtClean="0">
              <a:cs typeface="Arial" panose="020B0604020202020204" pitchFamily="34" charset="0"/>
            </a:endParaRPr>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a:solidFill>
                  <a:schemeClr val="accent1">
                    <a:lumMod val="75000"/>
                  </a:schemeClr>
                </a:solidFill>
                <a:latin typeface="Arial" panose="020B0604020202020204" pitchFamily="34" charset="0"/>
                <a:cs typeface="Arial" panose="020B0604020202020204" pitchFamily="34" charset="0"/>
              </a:rPr>
              <a:t>Mature Stage </a:t>
            </a:r>
            <a:r>
              <a:rPr lang="en-US" sz="2700" b="1" dirty="0" smtClean="0">
                <a:solidFill>
                  <a:schemeClr val="accent1">
                    <a:lumMod val="75000"/>
                  </a:schemeClr>
                </a:solidFill>
                <a:latin typeface="Arial" panose="020B0604020202020204" pitchFamily="34" charset="0"/>
                <a:cs typeface="Arial" panose="020B0604020202020204" pitchFamily="34" charset="0"/>
              </a:rPr>
              <a:t>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26" name="Title 1">
            <a:extLst>
              <a:ext uri="{FF2B5EF4-FFF2-40B4-BE49-F238E27FC236}">
                <a16:creationId xmlns:a16="http://schemas.microsoft.com/office/drawing/2014/main" xmlns="" id="{1B196995-D531-2C4C-B1DD-C53302F53F43}"/>
              </a:ext>
            </a:extLst>
          </p:cNvPr>
          <p:cNvSpPr txBox="1">
            <a:spLocks/>
          </p:cNvSpPr>
          <p:nvPr/>
        </p:nvSpPr>
        <p:spPr>
          <a:xfrm>
            <a:off x="0" y="1345681"/>
            <a:ext cx="12192000" cy="5486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lgn="ctr">
              <a:buFont typeface="+mj-lt"/>
              <a:buAutoNum type="arabicPeriod" startAt="3"/>
            </a:pPr>
            <a:r>
              <a:rPr lang="en-US" sz="2400" dirty="0" smtClean="0">
                <a:latin typeface="Calibri" panose="020F0502020204030204" pitchFamily="34" charset="0"/>
              </a:rPr>
              <a:t>New Observing Systems (NOS)</a:t>
            </a:r>
            <a:endParaRPr lang="en-US" sz="2400" u="sng" dirty="0">
              <a:latin typeface="Calibri" panose="020F0502020204030204" pitchFamily="34" charset="0"/>
            </a:endParaRPr>
          </a:p>
        </p:txBody>
      </p:sp>
      <p:sp>
        <p:nvSpPr>
          <p:cNvPr id="2" name="TextBox 1"/>
          <p:cNvSpPr txBox="1"/>
          <p:nvPr/>
        </p:nvSpPr>
        <p:spPr>
          <a:xfrm>
            <a:off x="554883" y="2626075"/>
            <a:ext cx="4599359" cy="830997"/>
          </a:xfrm>
          <a:prstGeom prst="rect">
            <a:avLst/>
          </a:prstGeom>
          <a:noFill/>
        </p:spPr>
        <p:txBody>
          <a:bodyPr wrap="square" rtlCol="0">
            <a:spAutoFit/>
          </a:bodyPr>
          <a:lstStyle/>
          <a:p>
            <a:pPr marL="342900" indent="-342900">
              <a:buFont typeface="Courier New"/>
              <a:buChar char="o"/>
            </a:pPr>
            <a:r>
              <a:rPr lang="en-US" sz="2400" dirty="0" smtClean="0"/>
              <a:t>NESDIS Ocean Winds</a:t>
            </a:r>
          </a:p>
          <a:p>
            <a:pPr marL="342900" indent="-342900">
              <a:buFont typeface="Courier New"/>
              <a:buChar char="o"/>
            </a:pPr>
            <a:r>
              <a:rPr lang="en-US" sz="2400" dirty="0" smtClean="0"/>
              <a:t>Coyote</a:t>
            </a:r>
            <a:endParaRPr lang="en-US" sz="2400" dirty="0"/>
          </a:p>
        </p:txBody>
      </p:sp>
    </p:spTree>
    <p:extLst>
      <p:ext uri="{BB962C8B-B14F-4D97-AF65-F5344CB8AC3E}">
        <p14:creationId xmlns:p14="http://schemas.microsoft.com/office/powerpoint/2010/main" val="14693454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55067"/>
            <a:ext cx="12192000" cy="467006"/>
          </a:xfrm>
        </p:spPr>
        <p:txBody>
          <a:bodyPr>
            <a:normAutofit fontScale="90000"/>
          </a:bodyPr>
          <a:lstStyle/>
          <a:p>
            <a:pPr algn="ctr"/>
            <a:r>
              <a:rPr lang="en-US" b="1" dirty="0" smtClean="0">
                <a:solidFill>
                  <a:srgbClr val="00B050"/>
                </a:solidFill>
              </a:rPr>
              <a:t>H</a:t>
            </a:r>
            <a:r>
              <a:rPr lang="en-US" altLang="zh-CN" b="1" dirty="0" smtClean="0">
                <a:solidFill>
                  <a:srgbClr val="00B050"/>
                </a:solidFill>
              </a:rPr>
              <a:t>ypotheses</a:t>
            </a:r>
            <a:endParaRPr lang="en-US" b="1" dirty="0">
              <a:solidFill>
                <a:srgbClr val="00B050"/>
              </a:solidFill>
            </a:endParaRPr>
          </a:p>
        </p:txBody>
      </p:sp>
      <p:sp>
        <p:nvSpPr>
          <p:cNvPr id="3" name="Content Placeholder 2"/>
          <p:cNvSpPr>
            <a:spLocks noGrp="1"/>
          </p:cNvSpPr>
          <p:nvPr>
            <p:ph idx="1"/>
          </p:nvPr>
        </p:nvSpPr>
        <p:spPr>
          <a:xfrm>
            <a:off x="838200" y="2229532"/>
            <a:ext cx="10515600" cy="4351338"/>
          </a:xfrm>
        </p:spPr>
        <p:txBody>
          <a:bodyPr/>
          <a:lstStyle/>
          <a:p>
            <a:pPr lvl="0"/>
            <a:r>
              <a:rPr lang="en-US" sz="3200" dirty="0">
                <a:solidFill>
                  <a:srgbClr val="0000FF"/>
                </a:solidFill>
              </a:rPr>
              <a:t>Hypothesis 1: </a:t>
            </a:r>
            <a:r>
              <a:rPr lang="en-US" sz="3200" dirty="0" smtClean="0">
                <a:solidFill>
                  <a:srgbClr val="0000FF"/>
                </a:solidFill>
              </a:rPr>
              <a:t>Tropical cyclone (TC</a:t>
            </a:r>
            <a:r>
              <a:rPr lang="en-US" sz="3200" dirty="0">
                <a:solidFill>
                  <a:srgbClr val="0000FF"/>
                </a:solidFill>
              </a:rPr>
              <a:t>)</a:t>
            </a:r>
            <a:r>
              <a:rPr lang="en-US" sz="3200" dirty="0" smtClean="0">
                <a:solidFill>
                  <a:srgbClr val="0000FF"/>
                </a:solidFill>
              </a:rPr>
              <a:t> </a:t>
            </a:r>
            <a:r>
              <a:rPr lang="en-US" sz="3200" dirty="0">
                <a:solidFill>
                  <a:srgbClr val="0000FF"/>
                </a:solidFill>
              </a:rPr>
              <a:t>intensity is highly sensitive to air-sea fluxes and ocean heat content.</a:t>
            </a:r>
          </a:p>
          <a:p>
            <a:pPr marL="0" lvl="0" indent="0">
              <a:buNone/>
            </a:pPr>
            <a:endParaRPr lang="en-US" sz="3200" dirty="0">
              <a:solidFill>
                <a:srgbClr val="0000FF"/>
              </a:solidFill>
            </a:endParaRPr>
          </a:p>
          <a:p>
            <a:pPr lvl="0"/>
            <a:r>
              <a:rPr lang="en-US" sz="3200" dirty="0">
                <a:solidFill>
                  <a:srgbClr val="0000FF"/>
                </a:solidFill>
              </a:rPr>
              <a:t>Hypothesis 2: Upper ocean structure and dynamics play a key role in determining TC intensity.</a:t>
            </a:r>
          </a:p>
          <a:p>
            <a:endParaRPr lang="en-US" b="1" dirty="0"/>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Ocean Survey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901610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3063905" y="1733203"/>
            <a:ext cx="6383024" cy="4645521"/>
          </a:xfrm>
          <a:prstGeom prst="rect">
            <a:avLst/>
          </a:prstGeom>
          <a:noFill/>
          <a:ln>
            <a:noFill/>
          </a:ln>
        </p:spPr>
      </p:pic>
      <p:sp>
        <p:nvSpPr>
          <p:cNvPr id="5" name="TextBox 4"/>
          <p:cNvSpPr txBox="1"/>
          <p:nvPr/>
        </p:nvSpPr>
        <p:spPr>
          <a:xfrm>
            <a:off x="2" y="1310291"/>
            <a:ext cx="11564470" cy="646331"/>
          </a:xfrm>
          <a:prstGeom prst="rect">
            <a:avLst/>
          </a:prstGeom>
          <a:noFill/>
        </p:spPr>
        <p:txBody>
          <a:bodyPr wrap="square" rtlCol="0">
            <a:spAutoFit/>
          </a:bodyPr>
          <a:lstStyle/>
          <a:p>
            <a:pPr algn="ctr"/>
            <a:r>
              <a:rPr lang="en-US" sz="3600" dirty="0" smtClean="0">
                <a:solidFill>
                  <a:srgbClr val="00B050"/>
                </a:solidFill>
              </a:rPr>
              <a:t>Pre- or post storm </a:t>
            </a:r>
            <a:r>
              <a:rPr lang="en-US" altLang="zh-CN" sz="3600" dirty="0" smtClean="0">
                <a:solidFill>
                  <a:srgbClr val="00B050"/>
                </a:solidFill>
              </a:rPr>
              <a:t>flight </a:t>
            </a:r>
            <a:r>
              <a:rPr lang="en-US" sz="3600" dirty="0" smtClean="0">
                <a:solidFill>
                  <a:srgbClr val="00B050"/>
                </a:solidFill>
              </a:rPr>
              <a:t>pattern</a:t>
            </a:r>
            <a:endParaRPr lang="en-US" sz="3600" dirty="0">
              <a:solidFill>
                <a:srgbClr val="00B050"/>
              </a:solidFill>
            </a:endParaRPr>
          </a:p>
        </p:txBody>
      </p:sp>
      <p:sp>
        <p:nvSpPr>
          <p:cNvPr id="6" name="Rectangle 5"/>
          <p:cNvSpPr/>
          <p:nvPr/>
        </p:nvSpPr>
        <p:spPr>
          <a:xfrm>
            <a:off x="3733573" y="6430256"/>
            <a:ext cx="5043688" cy="369332"/>
          </a:xfrm>
          <a:prstGeom prst="rect">
            <a:avLst/>
          </a:prstGeom>
        </p:spPr>
        <p:txBody>
          <a:bodyPr wrap="none">
            <a:spAutoFit/>
          </a:bodyPr>
          <a:lstStyle/>
          <a:p>
            <a:r>
              <a:rPr lang="en-US" spc="10" dirty="0" smtClean="0">
                <a:solidFill>
                  <a:srgbClr val="000000"/>
                </a:solidFill>
                <a:effectLst/>
                <a:latin typeface="Times New Roman" panose="02020603050405020304" pitchFamily="18" charset="0"/>
                <a:ea typeface="Times New Roman" panose="02020603050405020304" pitchFamily="18" charset="0"/>
              </a:rPr>
              <a:t>5</a:t>
            </a:r>
            <a:r>
              <a:rPr lang="en-US" dirty="0" smtClean="0">
                <a:solidFill>
                  <a:srgbClr val="000000"/>
                </a:solidFill>
                <a:effectLst/>
                <a:latin typeface="Times New Roman" panose="02020603050405020304" pitchFamily="18" charset="0"/>
                <a:ea typeface="Times New Roman" panose="02020603050405020304" pitchFamily="18" charset="0"/>
              </a:rPr>
              <a:t>0</a:t>
            </a:r>
            <a:r>
              <a:rPr lang="en-US" spc="10" dirty="0" smtClean="0">
                <a:solidFill>
                  <a:srgbClr val="000000"/>
                </a:solidFill>
                <a:effectLst/>
                <a:latin typeface="Times New Roman" panose="02020603050405020304" pitchFamily="18" charset="0"/>
                <a:ea typeface="Times New Roman" panose="02020603050405020304" pitchFamily="18" charset="0"/>
              </a:rPr>
              <a:t>-8</a:t>
            </a:r>
            <a:r>
              <a:rPr lang="en-US" dirty="0" smtClean="0">
                <a:solidFill>
                  <a:srgbClr val="000000"/>
                </a:solidFill>
                <a:effectLst/>
                <a:latin typeface="Times New Roman" panose="02020603050405020304" pitchFamily="18" charset="0"/>
                <a:ea typeface="Times New Roman" panose="02020603050405020304" pitchFamily="18" charset="0"/>
              </a:rPr>
              <a:t>0</a:t>
            </a:r>
            <a:r>
              <a:rPr lang="en-US" spc="35" dirty="0" smtClean="0">
                <a:solidFill>
                  <a:srgbClr val="000000"/>
                </a:solidFill>
                <a:effectLst/>
                <a:latin typeface="Times New Roman" panose="02020603050405020304" pitchFamily="18" charset="0"/>
                <a:ea typeface="Times New Roman" panose="02020603050405020304" pitchFamily="18" charset="0"/>
              </a:rPr>
              <a:t> </a:t>
            </a:r>
            <a:r>
              <a:rPr lang="en-US" spc="10" dirty="0" smtClean="0">
                <a:solidFill>
                  <a:srgbClr val="000000"/>
                </a:solidFill>
                <a:effectLst/>
                <a:latin typeface="Times New Roman" panose="02020603050405020304" pitchFamily="18" charset="0"/>
                <a:ea typeface="Times New Roman" panose="02020603050405020304" pitchFamily="18" charset="0"/>
              </a:rPr>
              <a:t>expendab</a:t>
            </a:r>
            <a:r>
              <a:rPr lang="en-US" spc="5" dirty="0" smtClean="0">
                <a:solidFill>
                  <a:srgbClr val="000000"/>
                </a:solidFill>
                <a:effectLst/>
                <a:latin typeface="Times New Roman" panose="02020603050405020304" pitchFamily="18" charset="0"/>
                <a:ea typeface="Times New Roman" panose="02020603050405020304" pitchFamily="18" charset="0"/>
              </a:rPr>
              <a:t>l</a:t>
            </a:r>
            <a:r>
              <a:rPr lang="en-US" dirty="0" smtClean="0">
                <a:solidFill>
                  <a:srgbClr val="000000"/>
                </a:solidFill>
                <a:effectLst/>
                <a:latin typeface="Times New Roman" panose="02020603050405020304" pitchFamily="18" charset="0"/>
                <a:ea typeface="Times New Roman" panose="02020603050405020304" pitchFamily="18" charset="0"/>
              </a:rPr>
              <a:t>e probes; aircraft altitude: 8000 </a:t>
            </a:r>
            <a:r>
              <a:rPr lang="en-US" dirty="0" err="1" smtClean="0">
                <a:solidFill>
                  <a:srgbClr val="000000"/>
                </a:solidFill>
                <a:effectLst/>
                <a:latin typeface="Times New Roman" panose="02020603050405020304" pitchFamily="18" charset="0"/>
                <a:ea typeface="Times New Roman" panose="02020603050405020304" pitchFamily="18" charset="0"/>
              </a:rPr>
              <a:t>ft</a:t>
            </a:r>
            <a:r>
              <a:rPr lang="en-US" spc="90" dirty="0" smtClean="0">
                <a:solidFill>
                  <a:srgbClr val="000000"/>
                </a:solidFill>
                <a:effectLst/>
                <a:latin typeface="Times New Roman" panose="02020603050405020304" pitchFamily="18" charset="0"/>
                <a:ea typeface="Times New Roman" panose="02020603050405020304" pitchFamily="18" charset="0"/>
              </a:rPr>
              <a:t> </a:t>
            </a:r>
            <a:endParaRPr lang="en-US" dirty="0"/>
          </a:p>
        </p:txBody>
      </p:sp>
      <p:sp>
        <p:nvSpPr>
          <p:cNvPr id="7" name="TextBox 6"/>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0" name="TextBox 9"/>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Ocean Survey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1" name="Straight Connector 10"/>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93593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1192279"/>
            <a:ext cx="12192000" cy="707886"/>
          </a:xfrm>
          <a:prstGeom prst="rect">
            <a:avLst/>
          </a:prstGeom>
          <a:noFill/>
        </p:spPr>
        <p:txBody>
          <a:bodyPr wrap="square" rtlCol="0">
            <a:spAutoFit/>
          </a:bodyPr>
          <a:lstStyle/>
          <a:p>
            <a:pPr algn="ctr"/>
            <a:r>
              <a:rPr lang="en-US" sz="4000" dirty="0" smtClean="0">
                <a:solidFill>
                  <a:srgbClr val="00B050"/>
                </a:solidFill>
              </a:rPr>
              <a:t>In-storm flight pattern </a:t>
            </a:r>
          </a:p>
        </p:txBody>
      </p:sp>
      <p:sp>
        <p:nvSpPr>
          <p:cNvPr id="6" name="Rectangle 5"/>
          <p:cNvSpPr/>
          <p:nvPr/>
        </p:nvSpPr>
        <p:spPr>
          <a:xfrm>
            <a:off x="3517225" y="5722186"/>
            <a:ext cx="5698996" cy="369332"/>
          </a:xfrm>
          <a:prstGeom prst="rect">
            <a:avLst/>
          </a:prstGeom>
        </p:spPr>
        <p:txBody>
          <a:bodyPr wrap="none">
            <a:spAutoFit/>
          </a:bodyPr>
          <a:lstStyle/>
          <a:p>
            <a:r>
              <a:rPr lang="en-US" spc="10" dirty="0" smtClean="0">
                <a:solidFill>
                  <a:srgbClr val="000000"/>
                </a:solidFill>
                <a:effectLst/>
                <a:latin typeface="Times New Roman" panose="02020603050405020304" pitchFamily="18" charset="0"/>
                <a:ea typeface="Times New Roman" panose="02020603050405020304" pitchFamily="18" charset="0"/>
              </a:rPr>
              <a:t>20-30 sondes and 20-30 AXBTs;</a:t>
            </a:r>
            <a:r>
              <a:rPr lang="en-US" spc="35" dirty="0" smtClean="0">
                <a:solidFill>
                  <a:srgbClr val="000000"/>
                </a:solidFill>
                <a:effectLst/>
                <a:latin typeface="Times New Roman" panose="02020603050405020304" pitchFamily="18" charset="0"/>
                <a:ea typeface="Times New Roman" panose="02020603050405020304" pitchFamily="18" charset="0"/>
              </a:rPr>
              <a:t> </a:t>
            </a:r>
            <a:r>
              <a:rPr lang="en-US" dirty="0" smtClean="0">
                <a:solidFill>
                  <a:srgbClr val="000000"/>
                </a:solidFill>
                <a:effectLst/>
                <a:latin typeface="Times New Roman" panose="02020603050405020304" pitchFamily="18" charset="0"/>
                <a:ea typeface="Times New Roman" panose="02020603050405020304" pitchFamily="18" charset="0"/>
              </a:rPr>
              <a:t> </a:t>
            </a:r>
            <a:r>
              <a:rPr lang="en-US" altLang="zh-CN" dirty="0" smtClean="0">
                <a:solidFill>
                  <a:srgbClr val="000000"/>
                </a:solidFill>
                <a:effectLst/>
                <a:latin typeface="Times New Roman" panose="02020603050405020304" pitchFamily="18" charset="0"/>
                <a:ea typeface="Times New Roman" panose="02020603050405020304" pitchFamily="18" charset="0"/>
              </a:rPr>
              <a:t>aircraft altitude: </a:t>
            </a:r>
            <a:r>
              <a:rPr lang="en-US" dirty="0" smtClean="0">
                <a:solidFill>
                  <a:srgbClr val="000000"/>
                </a:solidFill>
                <a:effectLst/>
                <a:latin typeface="Times New Roman" panose="02020603050405020304" pitchFamily="18" charset="0"/>
                <a:ea typeface="Times New Roman" panose="02020603050405020304" pitchFamily="18" charset="0"/>
              </a:rPr>
              <a:t>8000 </a:t>
            </a:r>
            <a:r>
              <a:rPr lang="en-US" dirty="0" err="1" smtClean="0">
                <a:solidFill>
                  <a:srgbClr val="000000"/>
                </a:solidFill>
                <a:effectLst/>
                <a:latin typeface="Times New Roman" panose="02020603050405020304" pitchFamily="18" charset="0"/>
                <a:ea typeface="Times New Roman" panose="02020603050405020304" pitchFamily="18" charset="0"/>
              </a:rPr>
              <a:t>ft</a:t>
            </a:r>
            <a:r>
              <a:rPr lang="en-US" spc="90" dirty="0" smtClean="0">
                <a:solidFill>
                  <a:srgbClr val="000000"/>
                </a:solidFill>
                <a:effectLst/>
                <a:latin typeface="Times New Roman" panose="02020603050405020304" pitchFamily="18" charset="0"/>
                <a:ea typeface="Times New Roman" panose="02020603050405020304" pitchFamily="18" charset="0"/>
              </a:rPr>
              <a:t> </a:t>
            </a:r>
            <a:endParaRPr lang="en-US" dirty="0"/>
          </a:p>
        </p:txBody>
      </p:sp>
      <p:sp>
        <p:nvSpPr>
          <p:cNvPr id="7" name="TextBox 6"/>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0" name="TextBox 9"/>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Ocean Survey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1" name="Straight Connector 10"/>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pic>
        <p:nvPicPr>
          <p:cNvPr id="12" name="Picture 11"/>
          <p:cNvPicPr/>
          <p:nvPr/>
        </p:nvPicPr>
        <p:blipFill>
          <a:blip r:embed="rId4">
            <a:extLst>
              <a:ext uri="{28A0092B-C50C-407E-A947-70E740481C1C}">
                <a14:useLocalDpi xmlns:a14="http://schemas.microsoft.com/office/drawing/2010/main" val="0"/>
              </a:ext>
            </a:extLst>
          </a:blip>
          <a:srcRect t="1691" r="2174" b="49516"/>
          <a:stretch>
            <a:fillRect/>
          </a:stretch>
        </p:blipFill>
        <p:spPr bwMode="auto">
          <a:xfrm>
            <a:off x="1712026" y="1920653"/>
            <a:ext cx="8955972" cy="3613200"/>
          </a:xfrm>
          <a:prstGeom prst="rect">
            <a:avLst/>
          </a:prstGeom>
          <a:noFill/>
          <a:ln>
            <a:noFill/>
          </a:ln>
        </p:spPr>
      </p:pic>
    </p:spTree>
    <p:extLst>
      <p:ext uri="{BB962C8B-B14F-4D97-AF65-F5344CB8AC3E}">
        <p14:creationId xmlns:p14="http://schemas.microsoft.com/office/powerpoint/2010/main" val="22599319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42330"/>
            <a:ext cx="12191999" cy="643335"/>
          </a:xfrm>
        </p:spPr>
        <p:txBody>
          <a:bodyPr>
            <a:normAutofit fontScale="90000"/>
          </a:bodyPr>
          <a:lstStyle/>
          <a:p>
            <a:pPr algn="ctr"/>
            <a:r>
              <a:rPr lang="en-US" b="1" dirty="0" smtClean="0">
                <a:solidFill>
                  <a:srgbClr val="00B050"/>
                </a:solidFill>
              </a:rPr>
              <a:t>Target Atlantic basin in 2018 using HRD AXBTs</a:t>
            </a:r>
            <a:endParaRPr lang="en-US" b="1" dirty="0">
              <a:solidFill>
                <a:srgbClr val="00B050"/>
              </a:solidFill>
            </a:endParaRP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l="3442" t="28745" r="14313" b="29227"/>
          <a:stretch>
            <a:fillRect/>
          </a:stretch>
        </p:blipFill>
        <p:spPr bwMode="auto">
          <a:xfrm>
            <a:off x="698095" y="1986396"/>
            <a:ext cx="11012254" cy="4195887"/>
          </a:xfrm>
          <a:prstGeom prst="rect">
            <a:avLst/>
          </a:prstGeom>
          <a:noFill/>
          <a:ln>
            <a:noFill/>
          </a:ln>
        </p:spPr>
      </p:pic>
      <p:sp>
        <p:nvSpPr>
          <p:cNvPr id="5" name="TextBox 4"/>
          <p:cNvSpPr txBox="1"/>
          <p:nvPr/>
        </p:nvSpPr>
        <p:spPr>
          <a:xfrm>
            <a:off x="677656" y="6182283"/>
            <a:ext cx="11032693" cy="400110"/>
          </a:xfrm>
          <a:prstGeom prst="rect">
            <a:avLst/>
          </a:prstGeom>
          <a:noFill/>
        </p:spPr>
        <p:txBody>
          <a:bodyPr wrap="square" rtlCol="0">
            <a:spAutoFit/>
          </a:bodyPr>
          <a:lstStyle/>
          <a:p>
            <a:r>
              <a:rPr lang="en-US" sz="2000" dirty="0" smtClean="0"/>
              <a:t>Go/no-go decision will be based on real-time Ocean Heat Content and SST maps and NHC track forecasts  </a:t>
            </a:r>
            <a:endParaRPr lang="en-US" sz="2000" dirty="0"/>
          </a:p>
        </p:txBody>
      </p:sp>
      <p:sp>
        <p:nvSpPr>
          <p:cNvPr id="6" name="TextBox 5"/>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9" name="TextBox 8"/>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Ocean Survey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0" name="Straight Connector 9"/>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09384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265939"/>
            <a:ext cx="12191999" cy="523220"/>
          </a:xfrm>
          <a:prstGeom prst="rect">
            <a:avLst/>
          </a:prstGeom>
          <a:noFill/>
        </p:spPr>
        <p:txBody>
          <a:bodyPr wrap="square" rtlCol="0">
            <a:spAutoFit/>
          </a:bodyPr>
          <a:lstStyle/>
          <a:p>
            <a:pPr algn="ctr"/>
            <a:r>
              <a:rPr lang="en-US" sz="2800" b="1" dirty="0">
                <a:solidFill>
                  <a:srgbClr val="00B050"/>
                </a:solidFill>
              </a:rPr>
              <a:t>Hurricane Nate (2017): Preliminary Results</a:t>
            </a:r>
          </a:p>
        </p:txBody>
      </p:sp>
      <p:pic>
        <p:nvPicPr>
          <p:cNvPr id="6" name="Picture 5" descr="flightplan.geovel.ohc.20171005H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8597" y="2016710"/>
            <a:ext cx="4290579" cy="3064307"/>
          </a:xfrm>
          <a:prstGeom prst="rect">
            <a:avLst/>
          </a:prstGeom>
        </p:spPr>
      </p:pic>
      <p:pic>
        <p:nvPicPr>
          <p:cNvPr id="7" name="Picture 6" descr="flightplan.geovel.ohc.20171010H1.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13933" y="2010902"/>
            <a:ext cx="4290579" cy="3064307"/>
          </a:xfrm>
          <a:prstGeom prst="rect">
            <a:avLst/>
          </a:prstGeom>
        </p:spPr>
      </p:pic>
      <p:sp>
        <p:nvSpPr>
          <p:cNvPr id="2" name="Rectangle 1"/>
          <p:cNvSpPr/>
          <p:nvPr/>
        </p:nvSpPr>
        <p:spPr>
          <a:xfrm>
            <a:off x="1211150" y="5134451"/>
            <a:ext cx="11240826" cy="1354217"/>
          </a:xfrm>
          <a:prstGeom prst="rect">
            <a:avLst/>
          </a:prstGeom>
        </p:spPr>
        <p:txBody>
          <a:bodyPr wrap="square">
            <a:spAutoFit/>
          </a:bodyPr>
          <a:lstStyle/>
          <a:p>
            <a:pPr>
              <a:lnSpc>
                <a:spcPct val="120000"/>
              </a:lnSpc>
              <a:spcAft>
                <a:spcPts val="600"/>
              </a:spcAft>
            </a:pPr>
            <a:r>
              <a:rPr lang="en-US" sz="2000" dirty="0" smtClean="0">
                <a:solidFill>
                  <a:srgbClr val="0000FF"/>
                </a:solidFill>
              </a:rPr>
              <a:t>Scientific questions:</a:t>
            </a:r>
          </a:p>
          <a:p>
            <a:pPr marL="285750" indent="-285750">
              <a:lnSpc>
                <a:spcPct val="120000"/>
              </a:lnSpc>
              <a:spcAft>
                <a:spcPts val="600"/>
              </a:spcAft>
              <a:buFont typeface="Arial"/>
              <a:buChar char="•"/>
            </a:pPr>
            <a:r>
              <a:rPr lang="en-US" sz="2000" dirty="0" smtClean="0">
                <a:solidFill>
                  <a:srgbClr val="0000FF"/>
                </a:solidFill>
              </a:rPr>
              <a:t>Did </a:t>
            </a:r>
            <a:r>
              <a:rPr lang="en-US" sz="2000" dirty="0">
                <a:solidFill>
                  <a:srgbClr val="0000FF"/>
                </a:solidFill>
              </a:rPr>
              <a:t>the enhanced sea surface cooling prevent Nate intensification to a category 2 hurricane?</a:t>
            </a:r>
          </a:p>
          <a:p>
            <a:pPr marL="285750" indent="-285750">
              <a:lnSpc>
                <a:spcPct val="120000"/>
              </a:lnSpc>
              <a:spcAft>
                <a:spcPts val="600"/>
              </a:spcAft>
              <a:buFont typeface="Arial"/>
              <a:buChar char="•"/>
            </a:pPr>
            <a:r>
              <a:rPr lang="en-US" sz="2000" dirty="0">
                <a:solidFill>
                  <a:srgbClr val="0000FF"/>
                </a:solidFill>
              </a:rPr>
              <a:t>Did the intensification of the frontal cyclones facilitate the shedding of the </a:t>
            </a:r>
            <a:r>
              <a:rPr lang="en-US" sz="2000" dirty="0" err="1">
                <a:solidFill>
                  <a:srgbClr val="0000FF"/>
                </a:solidFill>
              </a:rPr>
              <a:t>WCE</a:t>
            </a:r>
            <a:r>
              <a:rPr lang="en-US" sz="2000" dirty="0">
                <a:solidFill>
                  <a:srgbClr val="0000FF"/>
                </a:solidFill>
              </a:rPr>
              <a:t>?</a:t>
            </a:r>
          </a:p>
        </p:txBody>
      </p:sp>
      <p:sp>
        <p:nvSpPr>
          <p:cNvPr id="8" name="Rectangle 7"/>
          <p:cNvSpPr/>
          <p:nvPr/>
        </p:nvSpPr>
        <p:spPr>
          <a:xfrm>
            <a:off x="2978733" y="1688033"/>
            <a:ext cx="1175050" cy="424732"/>
          </a:xfrm>
          <a:prstGeom prst="rect">
            <a:avLst/>
          </a:prstGeom>
        </p:spPr>
        <p:txBody>
          <a:bodyPr wrap="square">
            <a:spAutoFit/>
          </a:bodyPr>
          <a:lstStyle/>
          <a:p>
            <a:pPr algn="ctr">
              <a:lnSpc>
                <a:spcPct val="120000"/>
              </a:lnSpc>
              <a:spcAft>
                <a:spcPts val="600"/>
              </a:spcAft>
            </a:pPr>
            <a:r>
              <a:rPr lang="en-US" dirty="0"/>
              <a:t>Pre-Storm</a:t>
            </a:r>
          </a:p>
        </p:txBody>
      </p:sp>
      <p:sp>
        <p:nvSpPr>
          <p:cNvPr id="9" name="Rectangle 8"/>
          <p:cNvSpPr/>
          <p:nvPr/>
        </p:nvSpPr>
        <p:spPr>
          <a:xfrm>
            <a:off x="6933733" y="1688033"/>
            <a:ext cx="2917104" cy="424732"/>
          </a:xfrm>
          <a:prstGeom prst="rect">
            <a:avLst/>
          </a:prstGeom>
        </p:spPr>
        <p:txBody>
          <a:bodyPr wrap="square">
            <a:spAutoFit/>
          </a:bodyPr>
          <a:lstStyle/>
          <a:p>
            <a:pPr algn="ctr">
              <a:lnSpc>
                <a:spcPct val="120000"/>
              </a:lnSpc>
              <a:spcAft>
                <a:spcPts val="600"/>
              </a:spcAft>
            </a:pPr>
            <a:r>
              <a:rPr lang="en-US" dirty="0" smtClean="0"/>
              <a:t>In-Storm and Post-Storm</a:t>
            </a:r>
            <a:endParaRPr lang="en-US" dirty="0"/>
          </a:p>
        </p:txBody>
      </p:sp>
      <p:sp>
        <p:nvSpPr>
          <p:cNvPr id="3" name="TextBox 2"/>
          <p:cNvSpPr txBox="1"/>
          <p:nvPr/>
        </p:nvSpPr>
        <p:spPr>
          <a:xfrm>
            <a:off x="7844883" y="6488668"/>
            <a:ext cx="4347117" cy="369332"/>
          </a:xfrm>
          <a:prstGeom prst="rect">
            <a:avLst/>
          </a:prstGeom>
          <a:noFill/>
        </p:spPr>
        <p:txBody>
          <a:bodyPr wrap="square" rtlCol="0">
            <a:spAutoFit/>
          </a:bodyPr>
          <a:lstStyle/>
          <a:p>
            <a:pPr algn="r"/>
            <a:r>
              <a:rPr lang="en-US" dirty="0" smtClean="0"/>
              <a:t>Slides courtesy to Benjamin </a:t>
            </a:r>
            <a:r>
              <a:rPr lang="en-US" dirty="0" err="1" smtClean="0"/>
              <a:t>Jaimes</a:t>
            </a:r>
            <a:endParaRPr lang="en-US" dirty="0"/>
          </a:p>
        </p:txBody>
      </p:sp>
      <p:sp>
        <p:nvSpPr>
          <p:cNvPr id="10" name="TextBox 9"/>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3" name="TextBox 12"/>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Ocean Survey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4" name="Straight Connector 13"/>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4886030"/>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 y="1547184"/>
            <a:ext cx="12192000" cy="460199"/>
          </a:xfrm>
        </p:spPr>
        <p:txBody>
          <a:bodyPr>
            <a:normAutofit fontScale="90000"/>
          </a:bodyPr>
          <a:lstStyle/>
          <a:p>
            <a:pPr algn="ctr"/>
            <a:r>
              <a:rPr lang="en-US" sz="4000" b="1" dirty="0" smtClean="0">
                <a:solidFill>
                  <a:srgbClr val="00B050"/>
                </a:solidFill>
              </a:rPr>
              <a:t>A simple pre-storm ocean survey flight pattern</a:t>
            </a:r>
            <a:endParaRPr lang="en-US" sz="4000" b="1" dirty="0">
              <a:solidFill>
                <a:srgbClr val="00B050"/>
              </a:solidFill>
            </a:endParaRPr>
          </a:p>
        </p:txBody>
      </p:sp>
      <p:pic>
        <p:nvPicPr>
          <p:cNvPr id="5" name="Content Placeholder 4"/>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560230" y="2177745"/>
            <a:ext cx="5072035" cy="4691740"/>
          </a:xfrm>
          <a:prstGeom prst="rect">
            <a:avLst/>
          </a:prstGeom>
          <a:noFill/>
          <a:ln>
            <a:noFill/>
          </a:ln>
        </p:spPr>
      </p:pic>
      <p:sp>
        <p:nvSpPr>
          <p:cNvPr id="6" name="Oval 5"/>
          <p:cNvSpPr/>
          <p:nvPr/>
        </p:nvSpPr>
        <p:spPr>
          <a:xfrm>
            <a:off x="4563334" y="3840823"/>
            <a:ext cx="465120" cy="1901068"/>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flipV="1">
            <a:off x="2164230" y="4820768"/>
            <a:ext cx="2393576" cy="77993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57305" y="5183840"/>
            <a:ext cx="1896035" cy="923330"/>
          </a:xfrm>
          <a:prstGeom prst="rect">
            <a:avLst/>
          </a:prstGeom>
          <a:noFill/>
        </p:spPr>
        <p:txBody>
          <a:bodyPr wrap="square" rtlCol="0">
            <a:spAutoFit/>
          </a:bodyPr>
          <a:lstStyle/>
          <a:p>
            <a:r>
              <a:rPr lang="en-US" dirty="0" smtClean="0"/>
              <a:t>Pre-storm ocean expendable deployment</a:t>
            </a:r>
            <a:endParaRPr lang="en-US" dirty="0"/>
          </a:p>
        </p:txBody>
      </p:sp>
      <p:sp>
        <p:nvSpPr>
          <p:cNvPr id="7" name="TextBox 6"/>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Ocean Survey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661745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3C03C4A-EF20-3B4A-92F4-BC4AA8B29E79}"/>
              </a:ext>
            </a:extLst>
          </p:cNvPr>
          <p:cNvSpPr>
            <a:spLocks noGrp="1"/>
          </p:cNvSpPr>
          <p:nvPr>
            <p:ph type="title"/>
          </p:nvPr>
        </p:nvSpPr>
        <p:spPr>
          <a:xfrm>
            <a:off x="838198" y="1345681"/>
            <a:ext cx="10515600" cy="548640"/>
          </a:xfrm>
        </p:spPr>
        <p:txBody>
          <a:bodyPr>
            <a:normAutofit/>
          </a:bodyPr>
          <a:lstStyle/>
          <a:p>
            <a:pPr algn="ctr"/>
            <a:r>
              <a:rPr lang="en-US" sz="3200" u="sng" dirty="0">
                <a:latin typeface="Calibri" panose="020F0502020204030204" pitchFamily="34" charset="0"/>
              </a:rPr>
              <a:t>Science Objectives and Goals</a:t>
            </a:r>
          </a:p>
        </p:txBody>
      </p:sp>
      <p:sp>
        <p:nvSpPr>
          <p:cNvPr id="3" name="Content Placeholder 2">
            <a:extLst>
              <a:ext uri="{FF2B5EF4-FFF2-40B4-BE49-F238E27FC236}">
                <a16:creationId xmlns:a16="http://schemas.microsoft.com/office/drawing/2014/main" xmlns="" id="{92BEE52B-5759-3B45-BCA9-7E2395ED2481}"/>
              </a:ext>
            </a:extLst>
          </p:cNvPr>
          <p:cNvSpPr>
            <a:spLocks noGrp="1"/>
          </p:cNvSpPr>
          <p:nvPr>
            <p:ph idx="1"/>
          </p:nvPr>
        </p:nvSpPr>
        <p:spPr>
          <a:xfrm>
            <a:off x="838199" y="2019825"/>
            <a:ext cx="10793820" cy="1280160"/>
          </a:xfrm>
        </p:spPr>
        <p:txBody>
          <a:bodyPr>
            <a:noAutofit/>
          </a:bodyPr>
          <a:lstStyle/>
          <a:p>
            <a:pPr marL="0" indent="0">
              <a:lnSpc>
                <a:spcPct val="100000"/>
              </a:lnSpc>
              <a:spcBef>
                <a:spcPts val="0"/>
              </a:spcBef>
              <a:buNone/>
            </a:pPr>
            <a:r>
              <a:rPr lang="en-US" sz="2000" dirty="0"/>
              <a:t>Investigate </a:t>
            </a:r>
            <a:r>
              <a:rPr lang="en-US" sz="2000" b="1" dirty="0">
                <a:solidFill>
                  <a:schemeClr val="accent4">
                    <a:lumMod val="75000"/>
                  </a:schemeClr>
                </a:solidFill>
              </a:rPr>
              <a:t>new strategies for optimizing the use of aircraft observations </a:t>
            </a:r>
            <a:r>
              <a:rPr lang="en-US" sz="2000" dirty="0"/>
              <a:t>to improve numerical forecasts of TC track, intensity, and structure [IFEX Goal 1</a:t>
            </a:r>
            <a:r>
              <a:rPr lang="en-US" sz="2000" dirty="0" smtClean="0"/>
              <a:t>]</a:t>
            </a:r>
            <a:endParaRPr lang="en-US" sz="2000" dirty="0"/>
          </a:p>
        </p:txBody>
      </p:sp>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a:solidFill>
                  <a:schemeClr val="accent1">
                    <a:lumMod val="75000"/>
                  </a:schemeClr>
                </a:solidFill>
                <a:latin typeface="Arial" panose="020B0604020202020204" pitchFamily="34" charset="0"/>
                <a:cs typeface="Arial" panose="020B0604020202020204" pitchFamily="34" charset="0"/>
              </a:rPr>
              <a:t>Synoptic Flow Experiment</a:t>
            </a: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420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Genesis Stage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7" name="Content Placeholder 2">
            <a:extLst>
              <a:ext uri="{FF2B5EF4-FFF2-40B4-BE49-F238E27FC236}">
                <a16:creationId xmlns:a16="http://schemas.microsoft.com/office/drawing/2014/main" xmlns="" id="{92BEE52B-5759-3B45-BCA9-7E2395ED2481}"/>
              </a:ext>
            </a:extLst>
          </p:cNvPr>
          <p:cNvSpPr txBox="1">
            <a:spLocks/>
          </p:cNvSpPr>
          <p:nvPr/>
        </p:nvSpPr>
        <p:spPr>
          <a:xfrm>
            <a:off x="0" y="1342153"/>
            <a:ext cx="12191999" cy="3657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gn="ctr">
              <a:lnSpc>
                <a:spcPct val="100000"/>
              </a:lnSpc>
              <a:spcBef>
                <a:spcPts val="0"/>
              </a:spcBef>
              <a:buFont typeface="+mj-lt"/>
              <a:buAutoNum type="arabicPeriod"/>
            </a:pPr>
            <a:r>
              <a:rPr lang="en-US" sz="2400" dirty="0" smtClean="0">
                <a:cs typeface="Arial" panose="020B0604020202020204" pitchFamily="34" charset="0"/>
              </a:rPr>
              <a:t>Precipitation Mode (PMODE)</a:t>
            </a:r>
            <a:endParaRPr lang="en-US" sz="2400" dirty="0">
              <a:cs typeface="Arial" panose="020B0604020202020204" pitchFamily="34" charset="0"/>
            </a:endParaRPr>
          </a:p>
        </p:txBody>
      </p:sp>
      <p:sp>
        <p:nvSpPr>
          <p:cNvPr id="6" name="Rectangle 5"/>
          <p:cNvSpPr/>
          <p:nvPr/>
        </p:nvSpPr>
        <p:spPr>
          <a:xfrm>
            <a:off x="575361" y="5437452"/>
            <a:ext cx="11422429" cy="1200328"/>
          </a:xfrm>
          <a:prstGeom prst="rect">
            <a:avLst/>
          </a:prstGeom>
        </p:spPr>
        <p:txBody>
          <a:bodyPr wrap="square">
            <a:spAutoFit/>
          </a:bodyPr>
          <a:lstStyle/>
          <a:p>
            <a:r>
              <a:rPr lang="en-US" sz="2400" dirty="0" smtClean="0">
                <a:latin typeface="Calibri" panose="020F0502020204030204" pitchFamily="34" charset="0"/>
                <a:ea typeface="Times New Roman" panose="02020603050405020304" pitchFamily="18" charset="0"/>
              </a:rPr>
              <a:t>The </a:t>
            </a:r>
            <a:r>
              <a:rPr lang="en-US" sz="2400" b="1" dirty="0">
                <a:solidFill>
                  <a:srgbClr val="843C0C"/>
                </a:solidFill>
                <a:latin typeface="Calibri" panose="020F0502020204030204" pitchFamily="34" charset="0"/>
                <a:ea typeface="Times New Roman" panose="02020603050405020304" pitchFamily="18" charset="0"/>
              </a:rPr>
              <a:t>pattern should be </a:t>
            </a:r>
            <a:r>
              <a:rPr lang="en-US" sz="2400" b="1" u="sng" dirty="0">
                <a:solidFill>
                  <a:srgbClr val="843C0C"/>
                </a:solidFill>
                <a:latin typeface="Calibri" panose="020F0502020204030204" pitchFamily="34" charset="0"/>
                <a:ea typeface="Times New Roman" panose="02020603050405020304" pitchFamily="18" charset="0"/>
              </a:rPr>
              <a:t>centered</a:t>
            </a:r>
            <a:r>
              <a:rPr lang="en-US" sz="2400" b="1" dirty="0">
                <a:latin typeface="Calibri" panose="020F0502020204030204" pitchFamily="34" charset="0"/>
                <a:ea typeface="Times New Roman" panose="02020603050405020304" pitchFamily="18" charset="0"/>
              </a:rPr>
              <a:t> </a:t>
            </a:r>
            <a:r>
              <a:rPr lang="en-US" sz="2400" dirty="0">
                <a:latin typeface="Calibri" panose="020F0502020204030204" pitchFamily="34" charset="0"/>
                <a:ea typeface="Times New Roman" panose="02020603050405020304" pitchFamily="18" charset="0"/>
              </a:rPr>
              <a:t>on either: a) </a:t>
            </a:r>
            <a:r>
              <a:rPr lang="en-US" sz="2400" b="1" u="sng" dirty="0" smtClean="0">
                <a:solidFill>
                  <a:srgbClr val="843C0C"/>
                </a:solidFill>
                <a:latin typeface="Calibri" panose="020F0502020204030204" pitchFamily="34" charset="0"/>
                <a:ea typeface="Times New Roman" panose="02020603050405020304" pitchFamily="18" charset="0"/>
              </a:rPr>
              <a:t>convective burst</a:t>
            </a:r>
            <a:r>
              <a:rPr lang="en-US" sz="2400" u="sng" dirty="0" smtClean="0">
                <a:solidFill>
                  <a:srgbClr val="843C0C"/>
                </a:solidFill>
                <a:latin typeface="Calibri" panose="020F0502020204030204" pitchFamily="34" charset="0"/>
                <a:ea typeface="Times New Roman" panose="02020603050405020304" pitchFamily="18" charset="0"/>
              </a:rPr>
              <a:t> </a:t>
            </a:r>
            <a:r>
              <a:rPr lang="en-US" sz="2400" dirty="0">
                <a:latin typeface="Calibri" panose="020F0502020204030204" pitchFamily="34" charset="0"/>
                <a:ea typeface="Times New Roman" panose="02020603050405020304" pitchFamily="18" charset="0"/>
              </a:rPr>
              <a:t>or b) the estimated </a:t>
            </a:r>
            <a:r>
              <a:rPr lang="en-US" sz="2400" b="1" u="sng" dirty="0">
                <a:solidFill>
                  <a:srgbClr val="843C0C"/>
                </a:solidFill>
                <a:latin typeface="Calibri" panose="020F0502020204030204" pitchFamily="34" charset="0"/>
                <a:ea typeface="Times New Roman" panose="02020603050405020304" pitchFamily="18" charset="0"/>
              </a:rPr>
              <a:t>mid-level circulation center</a:t>
            </a:r>
            <a:r>
              <a:rPr lang="en-US" sz="2400" dirty="0">
                <a:latin typeface="Calibri" panose="020F0502020204030204" pitchFamily="34" charset="0"/>
                <a:ea typeface="Times New Roman" panose="02020603050405020304" pitchFamily="18" charset="0"/>
              </a:rPr>
              <a:t>, which can be determined from a model analysis or satellite </a:t>
            </a:r>
            <a:r>
              <a:rPr lang="en-US" sz="2400" dirty="0" smtClean="0">
                <a:latin typeface="Calibri" panose="020F0502020204030204" pitchFamily="34" charset="0"/>
                <a:ea typeface="Times New Roman" panose="02020603050405020304" pitchFamily="18" charset="0"/>
              </a:rPr>
              <a:t>imagery</a:t>
            </a:r>
            <a:endParaRPr lang="en-US" sz="2400" dirty="0">
              <a:latin typeface="Calibri" panose="020F0502020204030204" pitchFamily="34" charset="0"/>
            </a:endParaRPr>
          </a:p>
        </p:txBody>
      </p:sp>
      <p:sp>
        <p:nvSpPr>
          <p:cNvPr id="19" name="Rectangle 18"/>
          <p:cNvSpPr/>
          <p:nvPr/>
        </p:nvSpPr>
        <p:spPr>
          <a:xfrm>
            <a:off x="310393" y="2015016"/>
            <a:ext cx="1308834" cy="461665"/>
          </a:xfrm>
          <a:prstGeom prst="rect">
            <a:avLst/>
          </a:prstGeom>
        </p:spPr>
        <p:txBody>
          <a:bodyPr wrap="none">
            <a:spAutoFit/>
          </a:bodyPr>
          <a:lstStyle/>
          <a:p>
            <a:r>
              <a:rPr lang="en-US" sz="2400" b="1" i="1" u="sng" dirty="0" smtClean="0">
                <a:solidFill>
                  <a:srgbClr val="0070C0"/>
                </a:solidFill>
                <a:cs typeface="Helvetica"/>
              </a:rPr>
              <a:t>Targets: </a:t>
            </a:r>
            <a:endParaRPr lang="en-US" sz="2400" b="1" i="1" u="sng" dirty="0">
              <a:solidFill>
                <a:srgbClr val="0070C0"/>
              </a:solidFill>
              <a:cs typeface="Helvetica"/>
            </a:endParaRPr>
          </a:p>
        </p:txBody>
      </p:sp>
      <p:sp>
        <p:nvSpPr>
          <p:cNvPr id="7" name="TextBox 6"/>
          <p:cNvSpPr txBox="1"/>
          <p:nvPr/>
        </p:nvSpPr>
        <p:spPr>
          <a:xfrm>
            <a:off x="575361" y="2576757"/>
            <a:ext cx="11249800" cy="461665"/>
          </a:xfrm>
          <a:prstGeom prst="rect">
            <a:avLst/>
          </a:prstGeom>
          <a:noFill/>
        </p:spPr>
        <p:txBody>
          <a:bodyPr wrap="square" rtlCol="0">
            <a:spAutoFit/>
          </a:bodyPr>
          <a:lstStyle/>
          <a:p>
            <a:pPr marL="285750" indent="-285750">
              <a:buFont typeface="Courier New" panose="02070309020205020404" pitchFamily="49" charset="0"/>
              <a:buChar char="o"/>
            </a:pPr>
            <a:r>
              <a:rPr lang="en-US" sz="2400" b="1" dirty="0" smtClean="0">
                <a:solidFill>
                  <a:srgbClr val="0070C0"/>
                </a:solidFill>
              </a:rPr>
              <a:t>Evolution and precipitation structure of organized convective bursts</a:t>
            </a:r>
            <a:endParaRPr lang="en-US" sz="2400" dirty="0">
              <a:solidFill>
                <a:srgbClr val="0070C0"/>
              </a:solidFill>
            </a:endParaRPr>
          </a:p>
        </p:txBody>
      </p:sp>
      <p:sp>
        <p:nvSpPr>
          <p:cNvPr id="20" name="TextBox 19"/>
          <p:cNvSpPr txBox="1"/>
          <p:nvPr/>
        </p:nvSpPr>
        <p:spPr>
          <a:xfrm>
            <a:off x="575360" y="3087916"/>
            <a:ext cx="10644027" cy="461665"/>
          </a:xfrm>
          <a:prstGeom prst="rect">
            <a:avLst/>
          </a:prstGeom>
          <a:noFill/>
        </p:spPr>
        <p:txBody>
          <a:bodyPr wrap="square" rtlCol="0">
            <a:spAutoFit/>
          </a:bodyPr>
          <a:lstStyle/>
          <a:p>
            <a:pPr marL="285750" indent="-285750">
              <a:buFont typeface="Courier New" panose="02070309020205020404" pitchFamily="49" charset="0"/>
              <a:buChar char="o"/>
            </a:pPr>
            <a:r>
              <a:rPr lang="en-US" sz="2400" b="1" dirty="0" smtClean="0">
                <a:solidFill>
                  <a:srgbClr val="0070C0"/>
                </a:solidFill>
              </a:rPr>
              <a:t>Mid-level circulation and its co-evolution with the precipitation</a:t>
            </a:r>
            <a:endParaRPr lang="en-US" sz="2400" dirty="0">
              <a:solidFill>
                <a:srgbClr val="0070C0"/>
              </a:solidFill>
            </a:endParaRPr>
          </a:p>
        </p:txBody>
      </p:sp>
      <p:sp>
        <p:nvSpPr>
          <p:cNvPr id="8" name="Rectangle 7"/>
          <p:cNvSpPr/>
          <p:nvPr/>
        </p:nvSpPr>
        <p:spPr>
          <a:xfrm>
            <a:off x="261069" y="3979646"/>
            <a:ext cx="1426805" cy="461665"/>
          </a:xfrm>
          <a:prstGeom prst="rect">
            <a:avLst/>
          </a:prstGeom>
        </p:spPr>
        <p:txBody>
          <a:bodyPr wrap="none">
            <a:spAutoFit/>
          </a:bodyPr>
          <a:lstStyle/>
          <a:p>
            <a:r>
              <a:rPr lang="en-US" sz="2400" b="1" i="1" u="sng" dirty="0">
                <a:cs typeface="Helvetica"/>
              </a:rPr>
              <a:t>Patterns: </a:t>
            </a:r>
          </a:p>
        </p:txBody>
      </p:sp>
      <p:sp>
        <p:nvSpPr>
          <p:cNvPr id="21" name="Rectangle 20"/>
          <p:cNvSpPr/>
          <p:nvPr/>
        </p:nvSpPr>
        <p:spPr>
          <a:xfrm>
            <a:off x="575360" y="4538441"/>
            <a:ext cx="11323785" cy="830997"/>
          </a:xfrm>
          <a:prstGeom prst="rect">
            <a:avLst/>
          </a:prstGeom>
        </p:spPr>
        <p:txBody>
          <a:bodyPr wrap="square">
            <a:spAutoFit/>
          </a:bodyPr>
          <a:lstStyle/>
          <a:p>
            <a:r>
              <a:rPr lang="en-US" sz="2400" b="1" dirty="0" smtClean="0">
                <a:solidFill>
                  <a:schemeClr val="accent2">
                    <a:lumMod val="50000"/>
                  </a:schemeClr>
                </a:solidFill>
                <a:latin typeface="Calibri" panose="020F0502020204030204" pitchFamily="34" charset="0"/>
                <a:ea typeface="Times New Roman" panose="02020603050405020304" pitchFamily="18" charset="0"/>
              </a:rPr>
              <a:t>Repeat single </a:t>
            </a:r>
            <a:r>
              <a:rPr lang="en-US" sz="2400" b="1" dirty="0">
                <a:solidFill>
                  <a:schemeClr val="accent2">
                    <a:lumMod val="50000"/>
                  </a:schemeClr>
                </a:solidFill>
                <a:latin typeface="Calibri" panose="020F0502020204030204" pitchFamily="34" charset="0"/>
                <a:ea typeface="Times New Roman" panose="02020603050405020304" pitchFamily="18" charset="0"/>
              </a:rPr>
              <a:t>Figure-4 </a:t>
            </a:r>
            <a:r>
              <a:rPr lang="en-US" sz="2400" b="1" dirty="0" smtClean="0">
                <a:latin typeface="Calibri" panose="020F0502020204030204" pitchFamily="34" charset="0"/>
                <a:ea typeface="Times New Roman" panose="02020603050405020304" pitchFamily="18" charset="0"/>
              </a:rPr>
              <a:t>or </a:t>
            </a:r>
            <a:r>
              <a:rPr lang="en-US" sz="2400" b="1" dirty="0" smtClean="0">
                <a:solidFill>
                  <a:srgbClr val="843C0C"/>
                </a:solidFill>
                <a:latin typeface="Calibri" panose="020F0502020204030204" pitchFamily="34" charset="0"/>
                <a:ea typeface="Times New Roman" panose="02020603050405020304" pitchFamily="18" charset="0"/>
              </a:rPr>
              <a:t>Rotated </a:t>
            </a:r>
            <a:r>
              <a:rPr lang="en-US" sz="2400" b="1" dirty="0">
                <a:solidFill>
                  <a:srgbClr val="843C0C"/>
                </a:solidFill>
                <a:latin typeface="Calibri" panose="020F0502020204030204" pitchFamily="34" charset="0"/>
                <a:ea typeface="Times New Roman" panose="02020603050405020304" pitchFamily="18" charset="0"/>
              </a:rPr>
              <a:t>Figure-4</a:t>
            </a:r>
            <a:r>
              <a:rPr lang="en-US" sz="2400" dirty="0">
                <a:latin typeface="Calibri" panose="020F0502020204030204" pitchFamily="34" charset="0"/>
                <a:ea typeface="Times New Roman" panose="02020603050405020304" pitchFamily="18" charset="0"/>
              </a:rPr>
              <a:t> pattern to maximize coverage of the pre-TC disturbance and convective features of interest</a:t>
            </a:r>
            <a:endParaRPr lang="en-US" sz="2400" dirty="0">
              <a:latin typeface="Calibri" panose="020F0502020204030204" pitchFamily="34" charset="0"/>
            </a:endParaRPr>
          </a:p>
        </p:txBody>
      </p:sp>
    </p:spTree>
    <p:extLst>
      <p:ext uri="{BB962C8B-B14F-4D97-AF65-F5344CB8AC3E}">
        <p14:creationId xmlns:p14="http://schemas.microsoft.com/office/powerpoint/2010/main" val="130193448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Genesis Stage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356840" y="5281183"/>
            <a:ext cx="1426805" cy="461665"/>
          </a:xfrm>
          <a:prstGeom prst="rect">
            <a:avLst/>
          </a:prstGeom>
        </p:spPr>
        <p:txBody>
          <a:bodyPr wrap="none">
            <a:spAutoFit/>
          </a:bodyPr>
          <a:lstStyle/>
          <a:p>
            <a:r>
              <a:rPr lang="en-US" sz="2400" b="1" i="1" u="sng" dirty="0">
                <a:cs typeface="Helvetica"/>
              </a:rPr>
              <a:t>Patterns: </a:t>
            </a:r>
          </a:p>
        </p:txBody>
      </p:sp>
      <p:sp>
        <p:nvSpPr>
          <p:cNvPr id="19" name="Content Placeholder 2">
            <a:extLst>
              <a:ext uri="{FF2B5EF4-FFF2-40B4-BE49-F238E27FC236}">
                <a16:creationId xmlns:a16="http://schemas.microsoft.com/office/drawing/2014/main" xmlns="" id="{92BEE52B-5759-3B45-BCA9-7E2395ED2481}"/>
              </a:ext>
            </a:extLst>
          </p:cNvPr>
          <p:cNvSpPr txBox="1">
            <a:spLocks/>
          </p:cNvSpPr>
          <p:nvPr/>
        </p:nvSpPr>
        <p:spPr>
          <a:xfrm>
            <a:off x="0" y="1342153"/>
            <a:ext cx="12191999" cy="3657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gn="ctr">
              <a:lnSpc>
                <a:spcPct val="100000"/>
              </a:lnSpc>
              <a:spcBef>
                <a:spcPts val="0"/>
              </a:spcBef>
              <a:buFont typeface="+mj-lt"/>
              <a:buAutoNum type="arabicPeriod" startAt="2"/>
            </a:pPr>
            <a:r>
              <a:rPr lang="en-US" sz="2400" dirty="0" smtClean="0">
                <a:cs typeface="Arial" panose="020B0604020202020204" pitchFamily="34" charset="0"/>
              </a:rPr>
              <a:t>Pouch</a:t>
            </a:r>
            <a:endParaRPr lang="en-US" sz="2400" dirty="0">
              <a:cs typeface="Arial" panose="020B0604020202020204" pitchFamily="34" charset="0"/>
            </a:endParaRPr>
          </a:p>
        </p:txBody>
      </p:sp>
      <p:sp>
        <p:nvSpPr>
          <p:cNvPr id="20" name="Rectangle 19"/>
          <p:cNvSpPr/>
          <p:nvPr/>
        </p:nvSpPr>
        <p:spPr>
          <a:xfrm>
            <a:off x="310393" y="2015016"/>
            <a:ext cx="1308834" cy="461665"/>
          </a:xfrm>
          <a:prstGeom prst="rect">
            <a:avLst/>
          </a:prstGeom>
        </p:spPr>
        <p:txBody>
          <a:bodyPr wrap="none">
            <a:spAutoFit/>
          </a:bodyPr>
          <a:lstStyle/>
          <a:p>
            <a:r>
              <a:rPr lang="en-US" sz="2400" b="1" i="1" u="sng" dirty="0" smtClean="0">
                <a:solidFill>
                  <a:srgbClr val="0070C0"/>
                </a:solidFill>
                <a:cs typeface="Helvetica"/>
              </a:rPr>
              <a:t>Targets: </a:t>
            </a:r>
            <a:endParaRPr lang="en-US" sz="2400" b="1" i="1" u="sng" dirty="0">
              <a:solidFill>
                <a:srgbClr val="0070C0"/>
              </a:solidFill>
              <a:cs typeface="Helvetica"/>
            </a:endParaRPr>
          </a:p>
        </p:txBody>
      </p:sp>
      <p:pic>
        <p:nvPicPr>
          <p:cNvPr id="5" name="Picture 4" descr="Screen Shot 2018-06-17 at 8.59.30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08553" y="1972638"/>
            <a:ext cx="3753978" cy="2972571"/>
          </a:xfrm>
          <a:prstGeom prst="rect">
            <a:avLst/>
          </a:prstGeom>
        </p:spPr>
      </p:pic>
      <p:sp>
        <p:nvSpPr>
          <p:cNvPr id="7" name="Rectangle 6"/>
          <p:cNvSpPr/>
          <p:nvPr/>
        </p:nvSpPr>
        <p:spPr>
          <a:xfrm>
            <a:off x="532533" y="5867528"/>
            <a:ext cx="11659467" cy="830997"/>
          </a:xfrm>
          <a:prstGeom prst="rect">
            <a:avLst/>
          </a:prstGeom>
        </p:spPr>
        <p:txBody>
          <a:bodyPr wrap="square">
            <a:spAutoFit/>
          </a:bodyPr>
          <a:lstStyle/>
          <a:p>
            <a:pPr>
              <a:tabLst>
                <a:tab pos="2286000" algn="l"/>
              </a:tabLst>
            </a:pPr>
            <a:r>
              <a:rPr lang="en-US" sz="2400" b="1" dirty="0">
                <a:cs typeface="Arial" panose="020B0604020202020204" pitchFamily="34" charset="0"/>
              </a:rPr>
              <a:t>P-3/G-IV </a:t>
            </a:r>
            <a:r>
              <a:rPr lang="en-US" sz="2400" b="1" dirty="0" smtClean="0">
                <a:cs typeface="Arial" panose="020B0604020202020204" pitchFamily="34" charset="0"/>
              </a:rPr>
              <a:t>Patterns </a:t>
            </a:r>
            <a:r>
              <a:rPr lang="en-US" sz="2400" b="1" dirty="0">
                <a:cs typeface="Arial" panose="020B0604020202020204" pitchFamily="34" charset="0"/>
              </a:rPr>
              <a:t>#</a:t>
            </a:r>
            <a:r>
              <a:rPr lang="en-US" sz="2400" b="1" dirty="0" smtClean="0">
                <a:cs typeface="Arial" panose="020B0604020202020204" pitchFamily="34" charset="0"/>
              </a:rPr>
              <a:t>1 and #2 </a:t>
            </a:r>
            <a:r>
              <a:rPr lang="en-US" sz="2400" b="1" dirty="0">
                <a:cs typeface="Arial" panose="020B0604020202020204" pitchFamily="34" charset="0"/>
              </a:rPr>
              <a:t>Pouch</a:t>
            </a:r>
            <a:r>
              <a:rPr lang="en-US" sz="2400" dirty="0">
                <a:cs typeface="Arial" panose="020B0604020202020204" pitchFamily="34" charset="0"/>
              </a:rPr>
              <a:t>:  </a:t>
            </a:r>
            <a:r>
              <a:rPr lang="en-US" sz="2400" b="1" dirty="0">
                <a:solidFill>
                  <a:srgbClr val="843C0C"/>
                </a:solidFill>
                <a:cs typeface="Arial" panose="020B0604020202020204" pitchFamily="34" charset="0"/>
              </a:rPr>
              <a:t>“lawnmower</a:t>
            </a:r>
            <a:r>
              <a:rPr lang="en-US" sz="2400" b="1" dirty="0" smtClean="0">
                <a:solidFill>
                  <a:srgbClr val="843C0C"/>
                </a:solidFill>
                <a:cs typeface="Arial" panose="020B0604020202020204" pitchFamily="34" charset="0"/>
              </a:rPr>
              <a:t>”</a:t>
            </a:r>
            <a:r>
              <a:rPr lang="en-US" sz="2400" dirty="0">
                <a:cs typeface="Arial" panose="020B0604020202020204" pitchFamily="34" charset="0"/>
              </a:rPr>
              <a:t> </a:t>
            </a:r>
            <a:r>
              <a:rPr lang="en-US" sz="2400" dirty="0" smtClean="0">
                <a:cs typeface="Arial" panose="020B0604020202020204" pitchFamily="34" charset="0"/>
              </a:rPr>
              <a:t>or </a:t>
            </a:r>
            <a:r>
              <a:rPr lang="en-US" sz="2400" b="1" dirty="0">
                <a:solidFill>
                  <a:srgbClr val="843C0C"/>
                </a:solidFill>
                <a:cs typeface="Arial" panose="020B0604020202020204" pitchFamily="34" charset="0"/>
                <a:sym typeface="Wingdings" panose="05000000000000000000" pitchFamily="2" charset="2"/>
              </a:rPr>
              <a:t>“square-spiral</a:t>
            </a:r>
            <a:r>
              <a:rPr lang="en-US" sz="2400" b="1" dirty="0" smtClean="0">
                <a:solidFill>
                  <a:srgbClr val="843C0C"/>
                </a:solidFill>
                <a:cs typeface="Arial" panose="020B0604020202020204" pitchFamily="34" charset="0"/>
                <a:sym typeface="Wingdings" panose="05000000000000000000" pitchFamily="2" charset="2"/>
              </a:rPr>
              <a:t>”</a:t>
            </a:r>
            <a:endParaRPr lang="en-US" sz="2400" dirty="0">
              <a:cs typeface="Arial" panose="020B0604020202020204" pitchFamily="34" charset="0"/>
              <a:sym typeface="Wingdings" panose="05000000000000000000" pitchFamily="2" charset="2"/>
            </a:endParaRPr>
          </a:p>
          <a:p>
            <a:pPr algn="ctr">
              <a:tabLst>
                <a:tab pos="2286000" algn="l"/>
              </a:tabLst>
            </a:pPr>
            <a:r>
              <a:rPr lang="en-US" sz="2400" dirty="0" smtClean="0">
                <a:cs typeface="Arial" panose="020B0604020202020204" pitchFamily="34" charset="0"/>
              </a:rPr>
              <a:t> </a:t>
            </a:r>
            <a:r>
              <a:rPr lang="en-US" sz="2400" b="1" u="sng" dirty="0" smtClean="0">
                <a:solidFill>
                  <a:srgbClr val="FF0000"/>
                </a:solidFill>
                <a:cs typeface="Arial" panose="020B0604020202020204" pitchFamily="34" charset="0"/>
              </a:rPr>
              <a:t>P-3 as high as possible for drop coverage</a:t>
            </a:r>
          </a:p>
        </p:txBody>
      </p:sp>
      <p:pic>
        <p:nvPicPr>
          <p:cNvPr id="21" name="Picture 20" descr="Screen Shot 2018-06-17 at 9.09.42 PM.png"/>
          <p:cNvPicPr>
            <a:picLocks noChangeAspect="1"/>
          </p:cNvPicPr>
          <p:nvPr/>
        </p:nvPicPr>
        <p:blipFill rotWithShape="1">
          <a:blip r:embed="rId5">
            <a:extLst>
              <a:ext uri="{28A0092B-C50C-407E-A947-70E740481C1C}">
                <a14:useLocalDpi xmlns:a14="http://schemas.microsoft.com/office/drawing/2010/main" val="0"/>
              </a:ext>
            </a:extLst>
          </a:blip>
          <a:srcRect b="22513"/>
          <a:stretch/>
        </p:blipFill>
        <p:spPr>
          <a:xfrm>
            <a:off x="6621596" y="1849347"/>
            <a:ext cx="4488383" cy="3882927"/>
          </a:xfrm>
          <a:prstGeom prst="rect">
            <a:avLst/>
          </a:prstGeom>
        </p:spPr>
      </p:pic>
      <p:sp>
        <p:nvSpPr>
          <p:cNvPr id="22" name="TextBox 21"/>
          <p:cNvSpPr txBox="1"/>
          <p:nvPr/>
        </p:nvSpPr>
        <p:spPr>
          <a:xfrm>
            <a:off x="8310907" y="1565781"/>
            <a:ext cx="2774412" cy="338554"/>
          </a:xfrm>
          <a:prstGeom prst="rect">
            <a:avLst/>
          </a:prstGeom>
          <a:noFill/>
        </p:spPr>
        <p:txBody>
          <a:bodyPr wrap="square" rtlCol="0">
            <a:spAutoFit/>
          </a:bodyPr>
          <a:lstStyle/>
          <a:p>
            <a:pPr algn="r"/>
            <a:r>
              <a:rPr lang="en-US" sz="1600" dirty="0" smtClean="0"/>
              <a:t>Montgomery et al. 2012</a:t>
            </a:r>
            <a:endParaRPr lang="en-US" sz="1600" dirty="0"/>
          </a:p>
        </p:txBody>
      </p:sp>
      <p:sp>
        <p:nvSpPr>
          <p:cNvPr id="23" name="TextBox 22"/>
          <p:cNvSpPr txBox="1"/>
          <p:nvPr/>
        </p:nvSpPr>
        <p:spPr>
          <a:xfrm>
            <a:off x="6683250" y="1898664"/>
            <a:ext cx="4328083" cy="338554"/>
          </a:xfrm>
          <a:prstGeom prst="rect">
            <a:avLst/>
          </a:prstGeom>
          <a:noFill/>
        </p:spPr>
        <p:txBody>
          <a:bodyPr wrap="square" rtlCol="0">
            <a:spAutoFit/>
          </a:bodyPr>
          <a:lstStyle/>
          <a:p>
            <a:pPr algn="ctr"/>
            <a:r>
              <a:rPr lang="en-US" sz="1600" b="1" dirty="0" smtClean="0">
                <a:solidFill>
                  <a:srgbClr val="FFFF00"/>
                </a:solidFill>
              </a:rPr>
              <a:t>Development of Tropical Storm Fiona (2010)</a:t>
            </a:r>
            <a:endParaRPr lang="en-US" sz="1600" b="1" dirty="0">
              <a:solidFill>
                <a:srgbClr val="FFFF00"/>
              </a:solidFill>
            </a:endParaRPr>
          </a:p>
        </p:txBody>
      </p:sp>
      <p:sp>
        <p:nvSpPr>
          <p:cNvPr id="24" name="TextBox 23"/>
          <p:cNvSpPr txBox="1"/>
          <p:nvPr/>
        </p:nvSpPr>
        <p:spPr>
          <a:xfrm>
            <a:off x="6687682" y="5330575"/>
            <a:ext cx="4328083" cy="338554"/>
          </a:xfrm>
          <a:prstGeom prst="rect">
            <a:avLst/>
          </a:prstGeom>
          <a:noFill/>
        </p:spPr>
        <p:txBody>
          <a:bodyPr wrap="square" rtlCol="0">
            <a:spAutoFit/>
          </a:bodyPr>
          <a:lstStyle/>
          <a:p>
            <a:pPr algn="ctr"/>
            <a:r>
              <a:rPr lang="en-US" sz="1600" b="1" dirty="0" smtClean="0">
                <a:solidFill>
                  <a:srgbClr val="FFFF00"/>
                </a:solidFill>
              </a:rPr>
              <a:t>NCAR/NSF G-V PREDICT Mission</a:t>
            </a:r>
            <a:endParaRPr lang="en-US" sz="1600" b="1" dirty="0">
              <a:solidFill>
                <a:srgbClr val="FFFF00"/>
              </a:solidFill>
            </a:endParaRPr>
          </a:p>
        </p:txBody>
      </p:sp>
      <p:sp>
        <p:nvSpPr>
          <p:cNvPr id="25" name="TextBox 24"/>
          <p:cNvSpPr txBox="1"/>
          <p:nvPr/>
        </p:nvSpPr>
        <p:spPr>
          <a:xfrm>
            <a:off x="406031" y="2576757"/>
            <a:ext cx="11249800" cy="461665"/>
          </a:xfrm>
          <a:prstGeom prst="rect">
            <a:avLst/>
          </a:prstGeom>
          <a:noFill/>
        </p:spPr>
        <p:txBody>
          <a:bodyPr wrap="square" rtlCol="0">
            <a:spAutoFit/>
          </a:bodyPr>
          <a:lstStyle/>
          <a:p>
            <a:pPr marL="285750" indent="-285750">
              <a:buFont typeface="Courier New" panose="02070309020205020404" pitchFamily="49" charset="0"/>
              <a:buChar char="o"/>
            </a:pPr>
            <a:r>
              <a:rPr lang="en-US" sz="2400" b="1" dirty="0" smtClean="0">
                <a:solidFill>
                  <a:srgbClr val="0070C0"/>
                </a:solidFill>
              </a:rPr>
              <a:t>Pouch</a:t>
            </a:r>
            <a:endParaRPr lang="en-US" sz="2400" dirty="0">
              <a:solidFill>
                <a:srgbClr val="0070C0"/>
              </a:solidFill>
            </a:endParaRPr>
          </a:p>
        </p:txBody>
      </p:sp>
      <p:cxnSp>
        <p:nvCxnSpPr>
          <p:cNvPr id="27" name="Straight Arrow Connector 26"/>
          <p:cNvCxnSpPr/>
          <p:nvPr/>
        </p:nvCxnSpPr>
        <p:spPr>
          <a:xfrm>
            <a:off x="1750962" y="2872654"/>
            <a:ext cx="2009908" cy="517818"/>
          </a:xfrm>
          <a:prstGeom prst="straightConnector1">
            <a:avLst/>
          </a:prstGeom>
          <a:ln w="34925">
            <a:tailEnd type="stealth"/>
          </a:ln>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410463" y="3049711"/>
            <a:ext cx="11249800" cy="461665"/>
          </a:xfrm>
          <a:prstGeom prst="rect">
            <a:avLst/>
          </a:prstGeom>
          <a:noFill/>
        </p:spPr>
        <p:txBody>
          <a:bodyPr wrap="square" rtlCol="0">
            <a:spAutoFit/>
          </a:bodyPr>
          <a:lstStyle/>
          <a:p>
            <a:pPr marL="285750" indent="-285750">
              <a:buFont typeface="Courier New" panose="02070309020205020404" pitchFamily="49" charset="0"/>
              <a:buChar char="o"/>
            </a:pPr>
            <a:r>
              <a:rPr lang="en-US" sz="2400" b="1" dirty="0" smtClean="0">
                <a:solidFill>
                  <a:srgbClr val="0070C0"/>
                </a:solidFill>
              </a:rPr>
              <a:t>Wave</a:t>
            </a:r>
            <a:endParaRPr lang="en-US" sz="2400" dirty="0">
              <a:solidFill>
                <a:srgbClr val="0070C0"/>
              </a:solidFill>
            </a:endParaRPr>
          </a:p>
        </p:txBody>
      </p:sp>
      <p:cxnSp>
        <p:nvCxnSpPr>
          <p:cNvPr id="30" name="Straight Arrow Connector 29"/>
          <p:cNvCxnSpPr/>
          <p:nvPr/>
        </p:nvCxnSpPr>
        <p:spPr>
          <a:xfrm>
            <a:off x="1750962" y="3346787"/>
            <a:ext cx="1669571" cy="598680"/>
          </a:xfrm>
          <a:prstGeom prst="straightConnector1">
            <a:avLst/>
          </a:prstGeom>
          <a:ln w="34925">
            <a:tailEnd type="stealth"/>
          </a:ln>
        </p:spPr>
        <p:style>
          <a:lnRef idx="2">
            <a:schemeClr val="accent1"/>
          </a:lnRef>
          <a:fillRef idx="0">
            <a:schemeClr val="accent1"/>
          </a:fillRef>
          <a:effectRef idx="1">
            <a:schemeClr val="accent1"/>
          </a:effectRef>
          <a:fontRef idx="minor">
            <a:schemeClr val="tx1"/>
          </a:fontRef>
        </p:style>
      </p:cxnSp>
      <p:sp>
        <p:nvSpPr>
          <p:cNvPr id="33" name="Oval 32"/>
          <p:cNvSpPr/>
          <p:nvPr/>
        </p:nvSpPr>
        <p:spPr>
          <a:xfrm>
            <a:off x="7372350" y="258445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8007350" y="252095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8623300" y="247650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Oval 35"/>
          <p:cNvSpPr/>
          <p:nvPr/>
        </p:nvSpPr>
        <p:spPr>
          <a:xfrm>
            <a:off x="9251950" y="246380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Oval 36"/>
          <p:cNvSpPr/>
          <p:nvPr/>
        </p:nvSpPr>
        <p:spPr>
          <a:xfrm>
            <a:off x="9874250" y="246380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Oval 37"/>
          <p:cNvSpPr/>
          <p:nvPr/>
        </p:nvSpPr>
        <p:spPr>
          <a:xfrm>
            <a:off x="10414000" y="246380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Oval 38"/>
          <p:cNvSpPr/>
          <p:nvPr/>
        </p:nvSpPr>
        <p:spPr>
          <a:xfrm>
            <a:off x="10490200" y="306070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a:off x="9829800" y="308610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Oval 40"/>
          <p:cNvSpPr/>
          <p:nvPr/>
        </p:nvSpPr>
        <p:spPr>
          <a:xfrm>
            <a:off x="9277350" y="311150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Oval 41"/>
          <p:cNvSpPr/>
          <p:nvPr/>
        </p:nvSpPr>
        <p:spPr>
          <a:xfrm>
            <a:off x="8667750" y="311785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Oval 42"/>
          <p:cNvSpPr/>
          <p:nvPr/>
        </p:nvSpPr>
        <p:spPr>
          <a:xfrm>
            <a:off x="8007350" y="321310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Oval 43"/>
          <p:cNvSpPr/>
          <p:nvPr/>
        </p:nvSpPr>
        <p:spPr>
          <a:xfrm>
            <a:off x="7366000" y="309245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Oval 44"/>
          <p:cNvSpPr/>
          <p:nvPr/>
        </p:nvSpPr>
        <p:spPr>
          <a:xfrm>
            <a:off x="7302500" y="370840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Oval 45"/>
          <p:cNvSpPr/>
          <p:nvPr/>
        </p:nvSpPr>
        <p:spPr>
          <a:xfrm>
            <a:off x="8115300" y="375920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Oval 46"/>
          <p:cNvSpPr/>
          <p:nvPr/>
        </p:nvSpPr>
        <p:spPr>
          <a:xfrm>
            <a:off x="8642350" y="375920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Oval 47"/>
          <p:cNvSpPr/>
          <p:nvPr/>
        </p:nvSpPr>
        <p:spPr>
          <a:xfrm>
            <a:off x="9137650" y="373380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Oval 48"/>
          <p:cNvSpPr/>
          <p:nvPr/>
        </p:nvSpPr>
        <p:spPr>
          <a:xfrm>
            <a:off x="9906000" y="371475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Oval 49"/>
          <p:cNvSpPr/>
          <p:nvPr/>
        </p:nvSpPr>
        <p:spPr>
          <a:xfrm>
            <a:off x="10496550" y="367030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Oval 50"/>
          <p:cNvSpPr/>
          <p:nvPr/>
        </p:nvSpPr>
        <p:spPr>
          <a:xfrm>
            <a:off x="10515600" y="420370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Oval 51"/>
          <p:cNvSpPr/>
          <p:nvPr/>
        </p:nvSpPr>
        <p:spPr>
          <a:xfrm>
            <a:off x="9899650" y="423545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Oval 52"/>
          <p:cNvSpPr/>
          <p:nvPr/>
        </p:nvSpPr>
        <p:spPr>
          <a:xfrm>
            <a:off x="9918700" y="460375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Oval 53"/>
          <p:cNvSpPr/>
          <p:nvPr/>
        </p:nvSpPr>
        <p:spPr>
          <a:xfrm>
            <a:off x="9277350" y="432435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Oval 54"/>
          <p:cNvSpPr/>
          <p:nvPr/>
        </p:nvSpPr>
        <p:spPr>
          <a:xfrm>
            <a:off x="8693150" y="433705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Oval 55"/>
          <p:cNvSpPr/>
          <p:nvPr/>
        </p:nvSpPr>
        <p:spPr>
          <a:xfrm>
            <a:off x="8007350" y="434340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Oval 56"/>
          <p:cNvSpPr/>
          <p:nvPr/>
        </p:nvSpPr>
        <p:spPr>
          <a:xfrm>
            <a:off x="7473950" y="434975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Oval 57"/>
          <p:cNvSpPr/>
          <p:nvPr/>
        </p:nvSpPr>
        <p:spPr>
          <a:xfrm>
            <a:off x="7372350" y="489585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Oval 58"/>
          <p:cNvSpPr/>
          <p:nvPr/>
        </p:nvSpPr>
        <p:spPr>
          <a:xfrm>
            <a:off x="8020050" y="489585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Oval 59"/>
          <p:cNvSpPr/>
          <p:nvPr/>
        </p:nvSpPr>
        <p:spPr>
          <a:xfrm>
            <a:off x="8642350" y="489585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Oval 60"/>
          <p:cNvSpPr/>
          <p:nvPr/>
        </p:nvSpPr>
        <p:spPr>
          <a:xfrm>
            <a:off x="9315450" y="490220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Oval 61"/>
          <p:cNvSpPr/>
          <p:nvPr/>
        </p:nvSpPr>
        <p:spPr>
          <a:xfrm>
            <a:off x="6724650" y="4902200"/>
            <a:ext cx="95250" cy="95250"/>
          </a:xfrm>
          <a:prstGeom prst="ellipse">
            <a:avLst/>
          </a:prstGeom>
          <a:solidFill>
            <a:schemeClr val="accent4">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234788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12" name="TextBox 11"/>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Genesis Stage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13" name="Straight Connector 12"/>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pic>
        <p:nvPicPr>
          <p:cNvPr id="15" name="Picture 14"/>
          <p:cNvPicPr/>
          <p:nvPr/>
        </p:nvPicPr>
        <p:blipFill>
          <a:blip r:embed="rId4">
            <a:extLst>
              <a:ext uri="{28A0092B-C50C-407E-A947-70E740481C1C}">
                <a14:useLocalDpi xmlns:a14="http://schemas.microsoft.com/office/drawing/2010/main" val="0"/>
              </a:ext>
            </a:extLst>
          </a:blip>
          <a:stretch>
            <a:fillRect/>
          </a:stretch>
        </p:blipFill>
        <p:spPr>
          <a:xfrm>
            <a:off x="8140804" y="1602768"/>
            <a:ext cx="3783002" cy="3879569"/>
          </a:xfrm>
          <a:prstGeom prst="rect">
            <a:avLst/>
          </a:prstGeom>
        </p:spPr>
      </p:pic>
      <p:pic>
        <p:nvPicPr>
          <p:cNvPr id="20" name="Picture 1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526202" y="2184223"/>
            <a:ext cx="4268853" cy="3040796"/>
          </a:xfrm>
          <a:prstGeom prst="rect">
            <a:avLst/>
          </a:prstGeom>
          <a:noFill/>
          <a:ln>
            <a:noFill/>
          </a:ln>
        </p:spPr>
      </p:pic>
      <p:sp>
        <p:nvSpPr>
          <p:cNvPr id="17" name="Content Placeholder 2">
            <a:extLst>
              <a:ext uri="{FF2B5EF4-FFF2-40B4-BE49-F238E27FC236}">
                <a16:creationId xmlns:a16="http://schemas.microsoft.com/office/drawing/2014/main" xmlns="" id="{92BEE52B-5759-3B45-BCA9-7E2395ED2481}"/>
              </a:ext>
            </a:extLst>
          </p:cNvPr>
          <p:cNvSpPr txBox="1">
            <a:spLocks/>
          </p:cNvSpPr>
          <p:nvPr/>
        </p:nvSpPr>
        <p:spPr>
          <a:xfrm>
            <a:off x="0" y="1342153"/>
            <a:ext cx="12191999" cy="3657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gn="ctr">
              <a:lnSpc>
                <a:spcPct val="100000"/>
              </a:lnSpc>
              <a:spcBef>
                <a:spcPts val="0"/>
              </a:spcBef>
              <a:buFont typeface="+mj-lt"/>
              <a:buAutoNum type="arabicPeriod" startAt="3"/>
            </a:pPr>
            <a:r>
              <a:rPr lang="en-US" sz="2400" dirty="0" smtClean="0">
                <a:cs typeface="Arial" panose="020B0604020202020204" pitchFamily="34" charset="0"/>
              </a:rPr>
              <a:t>Favorable Air Mass (FAM)</a:t>
            </a:r>
            <a:endParaRPr lang="en-US" sz="2400" dirty="0">
              <a:cs typeface="Arial" panose="020B0604020202020204" pitchFamily="34" charset="0"/>
            </a:endParaRPr>
          </a:p>
        </p:txBody>
      </p:sp>
      <p:sp>
        <p:nvSpPr>
          <p:cNvPr id="19" name="Rectangle 18"/>
          <p:cNvSpPr/>
          <p:nvPr/>
        </p:nvSpPr>
        <p:spPr>
          <a:xfrm>
            <a:off x="307515" y="5170221"/>
            <a:ext cx="1426805" cy="461665"/>
          </a:xfrm>
          <a:prstGeom prst="rect">
            <a:avLst/>
          </a:prstGeom>
        </p:spPr>
        <p:txBody>
          <a:bodyPr wrap="none">
            <a:spAutoFit/>
          </a:bodyPr>
          <a:lstStyle/>
          <a:p>
            <a:r>
              <a:rPr lang="en-US" sz="2400" b="1" i="1" u="sng" dirty="0">
                <a:cs typeface="Helvetica"/>
              </a:rPr>
              <a:t>Patterns: </a:t>
            </a:r>
          </a:p>
        </p:txBody>
      </p:sp>
      <p:sp>
        <p:nvSpPr>
          <p:cNvPr id="21" name="Rectangle 20"/>
          <p:cNvSpPr/>
          <p:nvPr/>
        </p:nvSpPr>
        <p:spPr>
          <a:xfrm>
            <a:off x="310393" y="1591653"/>
            <a:ext cx="1308834" cy="461665"/>
          </a:xfrm>
          <a:prstGeom prst="rect">
            <a:avLst/>
          </a:prstGeom>
        </p:spPr>
        <p:txBody>
          <a:bodyPr wrap="none">
            <a:spAutoFit/>
          </a:bodyPr>
          <a:lstStyle/>
          <a:p>
            <a:r>
              <a:rPr lang="en-US" sz="2400" b="1" i="1" u="sng" dirty="0" smtClean="0">
                <a:solidFill>
                  <a:srgbClr val="0070C0"/>
                </a:solidFill>
                <a:cs typeface="Helvetica"/>
              </a:rPr>
              <a:t>Targets: </a:t>
            </a:r>
            <a:endParaRPr lang="en-US" sz="2400" b="1" i="1" u="sng" dirty="0">
              <a:solidFill>
                <a:srgbClr val="0070C0"/>
              </a:solidFill>
              <a:cs typeface="Helvetica"/>
            </a:endParaRPr>
          </a:p>
        </p:txBody>
      </p:sp>
      <p:sp>
        <p:nvSpPr>
          <p:cNvPr id="22" name="TextBox 21"/>
          <p:cNvSpPr txBox="1"/>
          <p:nvPr/>
        </p:nvSpPr>
        <p:spPr>
          <a:xfrm>
            <a:off x="369666" y="2138975"/>
            <a:ext cx="2914233" cy="830997"/>
          </a:xfrm>
          <a:prstGeom prst="rect">
            <a:avLst/>
          </a:prstGeom>
          <a:noFill/>
        </p:spPr>
        <p:txBody>
          <a:bodyPr wrap="square" rtlCol="0">
            <a:spAutoFit/>
          </a:bodyPr>
          <a:lstStyle/>
          <a:p>
            <a:pPr marL="285750" indent="-285750">
              <a:buFont typeface="Courier New" panose="02070309020205020404" pitchFamily="49" charset="0"/>
              <a:buChar char="o"/>
            </a:pPr>
            <a:r>
              <a:rPr lang="en-US" sz="2400" b="1" dirty="0" smtClean="0">
                <a:solidFill>
                  <a:srgbClr val="0070C0"/>
                </a:solidFill>
              </a:rPr>
              <a:t>Air mass ahead of a tropical wave</a:t>
            </a:r>
            <a:endParaRPr lang="en-US" sz="2400" dirty="0">
              <a:solidFill>
                <a:srgbClr val="0070C0"/>
              </a:solidFill>
            </a:endParaRPr>
          </a:p>
        </p:txBody>
      </p:sp>
      <p:sp>
        <p:nvSpPr>
          <p:cNvPr id="3" name="Rectangle 2"/>
          <p:cNvSpPr/>
          <p:nvPr/>
        </p:nvSpPr>
        <p:spPr>
          <a:xfrm>
            <a:off x="419245" y="5701226"/>
            <a:ext cx="11772755" cy="461665"/>
          </a:xfrm>
          <a:prstGeom prst="rect">
            <a:avLst/>
          </a:prstGeom>
        </p:spPr>
        <p:txBody>
          <a:bodyPr wrap="square">
            <a:spAutoFit/>
          </a:bodyPr>
          <a:lstStyle/>
          <a:p>
            <a:pPr>
              <a:tabLst>
                <a:tab pos="2286000" algn="l"/>
              </a:tabLst>
            </a:pPr>
            <a:r>
              <a:rPr lang="en-US" sz="2400" b="1" dirty="0">
                <a:cs typeface="Arial" panose="020B0604020202020204" pitchFamily="34" charset="0"/>
              </a:rPr>
              <a:t>G-IV Pattern #1 FAM</a:t>
            </a:r>
            <a:r>
              <a:rPr lang="en-US" sz="2400" dirty="0">
                <a:cs typeface="Arial" panose="020B0604020202020204" pitchFamily="34" charset="0"/>
              </a:rPr>
              <a:t>: </a:t>
            </a:r>
            <a:r>
              <a:rPr lang="en-US" sz="2400" b="1" dirty="0" smtClean="0">
                <a:solidFill>
                  <a:schemeClr val="accent2">
                    <a:lumMod val="50000"/>
                  </a:schemeClr>
                </a:solidFill>
                <a:cs typeface="Arial" panose="020B0604020202020204" pitchFamily="34" charset="0"/>
              </a:rPr>
              <a:t>“</a:t>
            </a:r>
            <a:r>
              <a:rPr lang="en-US" sz="2400" b="1" dirty="0">
                <a:solidFill>
                  <a:schemeClr val="accent2">
                    <a:lumMod val="50000"/>
                  </a:schemeClr>
                </a:solidFill>
                <a:cs typeface="Arial" panose="020B0604020202020204" pitchFamily="34" charset="0"/>
              </a:rPr>
              <a:t>lawnmower</a:t>
            </a:r>
            <a:r>
              <a:rPr lang="en-US" sz="2400" b="1" dirty="0" smtClean="0">
                <a:solidFill>
                  <a:schemeClr val="accent2">
                    <a:lumMod val="50000"/>
                  </a:schemeClr>
                </a:solidFill>
                <a:cs typeface="Arial" panose="020B0604020202020204" pitchFamily="34" charset="0"/>
              </a:rPr>
              <a:t>”</a:t>
            </a:r>
            <a:r>
              <a:rPr lang="en-US" sz="2400" dirty="0" smtClean="0">
                <a:cs typeface="Arial" panose="020B0604020202020204" pitchFamily="34" charset="0"/>
              </a:rPr>
              <a:t>, assess </a:t>
            </a:r>
            <a:r>
              <a:rPr lang="en-US" sz="2400" dirty="0">
                <a:cs typeface="Arial" panose="020B0604020202020204" pitchFamily="34" charset="0"/>
              </a:rPr>
              <a:t>environment West of pre-</a:t>
            </a:r>
            <a:r>
              <a:rPr lang="en-US" sz="2400" dirty="0" smtClean="0">
                <a:cs typeface="Arial" panose="020B0604020202020204" pitchFamily="34" charset="0"/>
              </a:rPr>
              <a:t>TD</a:t>
            </a:r>
            <a:endParaRPr lang="en-US" sz="2400" dirty="0">
              <a:cs typeface="Arial" panose="020B0604020202020204" pitchFamily="34" charset="0"/>
            </a:endParaRPr>
          </a:p>
        </p:txBody>
      </p:sp>
      <p:sp>
        <p:nvSpPr>
          <p:cNvPr id="4" name="Rectangle 3"/>
          <p:cNvSpPr/>
          <p:nvPr/>
        </p:nvSpPr>
        <p:spPr>
          <a:xfrm>
            <a:off x="421555" y="6203897"/>
            <a:ext cx="11770445" cy="461665"/>
          </a:xfrm>
          <a:prstGeom prst="rect">
            <a:avLst/>
          </a:prstGeom>
        </p:spPr>
        <p:txBody>
          <a:bodyPr wrap="square">
            <a:spAutoFit/>
          </a:bodyPr>
          <a:lstStyle/>
          <a:p>
            <a:pPr>
              <a:tabLst>
                <a:tab pos="2286000" algn="l"/>
              </a:tabLst>
            </a:pPr>
            <a:r>
              <a:rPr lang="en-US" sz="2400" b="1" dirty="0">
                <a:cs typeface="Arial" panose="020B0604020202020204" pitchFamily="34" charset="0"/>
                <a:sym typeface="Wingdings" panose="05000000000000000000" pitchFamily="2" charset="2"/>
              </a:rPr>
              <a:t>P-3 Pattern #1 FAM</a:t>
            </a:r>
            <a:r>
              <a:rPr lang="en-US" sz="2400" dirty="0">
                <a:cs typeface="Arial" panose="020B0604020202020204" pitchFamily="34" charset="0"/>
                <a:sym typeface="Wingdings" panose="05000000000000000000" pitchFamily="2" charset="2"/>
              </a:rPr>
              <a:t>: </a:t>
            </a:r>
            <a:r>
              <a:rPr lang="en-US" sz="2400" b="1" dirty="0">
                <a:solidFill>
                  <a:schemeClr val="accent2">
                    <a:lumMod val="50000"/>
                  </a:schemeClr>
                </a:solidFill>
                <a:cs typeface="Arial" panose="020B0604020202020204" pitchFamily="34" charset="0"/>
                <a:sym typeface="Wingdings" panose="05000000000000000000" pitchFamily="2" charset="2"/>
              </a:rPr>
              <a:t>same as G-IV Pattern </a:t>
            </a:r>
            <a:r>
              <a:rPr lang="en-US" sz="2400" b="1" dirty="0" smtClean="0">
                <a:solidFill>
                  <a:schemeClr val="accent2">
                    <a:lumMod val="50000"/>
                  </a:schemeClr>
                </a:solidFill>
                <a:cs typeface="Arial" panose="020B0604020202020204" pitchFamily="34" charset="0"/>
                <a:sym typeface="Wingdings" panose="05000000000000000000" pitchFamily="2" charset="2"/>
              </a:rPr>
              <a:t>#1</a:t>
            </a:r>
            <a:r>
              <a:rPr lang="en-US" sz="2400" dirty="0">
                <a:cs typeface="Arial" panose="020B0604020202020204" pitchFamily="34" charset="0"/>
                <a:sym typeface="Wingdings" panose="05000000000000000000" pitchFamily="2" charset="2"/>
              </a:rPr>
              <a:t>, </a:t>
            </a:r>
            <a:r>
              <a:rPr lang="en-US" sz="2400" b="1" u="sng" dirty="0" smtClean="0">
                <a:solidFill>
                  <a:srgbClr val="FF0000"/>
                </a:solidFill>
                <a:cs typeface="Arial" panose="020B0604020202020204" pitchFamily="34" charset="0"/>
                <a:sym typeface="Wingdings" panose="05000000000000000000" pitchFamily="2" charset="2"/>
              </a:rPr>
              <a:t>P-3 as high an altitude as possible</a:t>
            </a:r>
            <a:endParaRPr lang="en-US" sz="2400" b="1" u="sng" dirty="0">
              <a:solidFill>
                <a:srgbClr val="FF0000"/>
              </a:solidFill>
              <a:cs typeface="Arial" panose="020B0604020202020204" pitchFamily="34" charset="0"/>
            </a:endParaRPr>
          </a:p>
        </p:txBody>
      </p:sp>
      <p:sp>
        <p:nvSpPr>
          <p:cNvPr id="5" name="Rectangle 4"/>
          <p:cNvSpPr/>
          <p:nvPr/>
        </p:nvSpPr>
        <p:spPr>
          <a:xfrm>
            <a:off x="192418" y="3155978"/>
            <a:ext cx="3117149" cy="1731940"/>
          </a:xfrm>
          <a:prstGeom prst="rect">
            <a:avLst/>
          </a:prstGeom>
          <a:solidFill>
            <a:schemeClr val="bg1">
              <a:lumMod val="85000"/>
            </a:schemeClr>
          </a:solidFill>
          <a:ln w="317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u="sng" dirty="0" smtClean="0">
                <a:solidFill>
                  <a:schemeClr val="tx1"/>
                </a:solidFill>
              </a:rPr>
              <a:t>NESDIS / JPSS SONDE USAGE </a:t>
            </a:r>
            <a:r>
              <a:rPr lang="en-US" sz="2000" b="1" u="sng" dirty="0" smtClean="0">
                <a:solidFill>
                  <a:schemeClr val="tx1"/>
                </a:solidFill>
              </a:rPr>
              <a:t>(“SAT”)</a:t>
            </a:r>
            <a:endParaRPr lang="en-US" sz="2000" b="1" u="sng" dirty="0" smtClean="0">
              <a:solidFill>
                <a:schemeClr val="tx1"/>
              </a:solidFill>
            </a:endParaRPr>
          </a:p>
          <a:p>
            <a:pPr algn="ctr"/>
            <a:endParaRPr lang="en-US" sz="2000" b="1" dirty="0" smtClean="0">
              <a:solidFill>
                <a:schemeClr val="tx1"/>
              </a:solidFill>
            </a:endParaRPr>
          </a:p>
          <a:p>
            <a:pPr algn="ctr"/>
            <a:r>
              <a:rPr lang="en-US" sz="2000" b="1" dirty="0" smtClean="0">
                <a:solidFill>
                  <a:schemeClr val="tx1"/>
                </a:solidFill>
              </a:rPr>
              <a:t>Compatible with SYNOPTIC FLOW EXPERIMENT</a:t>
            </a:r>
          </a:p>
        </p:txBody>
      </p:sp>
      <p:cxnSp>
        <p:nvCxnSpPr>
          <p:cNvPr id="23" name="Straight Arrow Connector 22"/>
          <p:cNvCxnSpPr/>
          <p:nvPr/>
        </p:nvCxnSpPr>
        <p:spPr>
          <a:xfrm>
            <a:off x="2905462" y="2699460"/>
            <a:ext cx="1269979" cy="437275"/>
          </a:xfrm>
          <a:prstGeom prst="straightConnector1">
            <a:avLst/>
          </a:prstGeom>
          <a:ln w="34925">
            <a:tailEnd type="stealth"/>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4750479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05AEC03-5611-BB47-BCF5-11213F1E8164}"/>
              </a:ext>
            </a:extLst>
          </p:cNvPr>
          <p:cNvSpPr>
            <a:spLocks noGrp="1"/>
          </p:cNvSpPr>
          <p:nvPr>
            <p:ph type="ctrTitle"/>
          </p:nvPr>
        </p:nvSpPr>
        <p:spPr>
          <a:xfrm>
            <a:off x="1523998" y="2501153"/>
            <a:ext cx="9144002" cy="1008810"/>
          </a:xfrm>
        </p:spPr>
        <p:txBody>
          <a:bodyPr>
            <a:normAutofit/>
          </a:bodyPr>
          <a:lstStyle/>
          <a:p>
            <a:r>
              <a:rPr lang="en-US" sz="5400" dirty="0" smtClean="0">
                <a:latin typeface="Arial" panose="020B0604020202020204" pitchFamily="34" charset="0"/>
                <a:cs typeface="Arial" panose="020B0604020202020204" pitchFamily="34" charset="0"/>
              </a:rPr>
              <a:t>Early Stage Experiment</a:t>
            </a:r>
            <a:endParaRPr lang="en-US" sz="5400"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xmlns="" id="{D00C6651-6391-3B45-A630-AA55644CFF6A}"/>
              </a:ext>
            </a:extLst>
          </p:cNvPr>
          <p:cNvSpPr>
            <a:spLocks noGrp="1"/>
          </p:cNvSpPr>
          <p:nvPr>
            <p:ph type="subTitle" idx="1"/>
          </p:nvPr>
        </p:nvSpPr>
        <p:spPr>
          <a:xfrm>
            <a:off x="1523998" y="3575144"/>
            <a:ext cx="9144000" cy="418633"/>
          </a:xfrm>
        </p:spPr>
        <p:txBody>
          <a:bodyPr>
            <a:noAutofit/>
          </a:bodyPr>
          <a:lstStyle/>
          <a:p>
            <a:r>
              <a:rPr lang="en-US" sz="2800" dirty="0" smtClean="0">
                <a:latin typeface="Arial" panose="020B0604020202020204" pitchFamily="34" charset="0"/>
                <a:cs typeface="Arial" panose="020B0604020202020204" pitchFamily="34" charset="0"/>
              </a:rPr>
              <a:t>Co-PIs: Rob Rogers and Jon Zawislak</a:t>
            </a:r>
            <a:endParaRPr lang="en-US" sz="2800" dirty="0">
              <a:latin typeface="Arial" panose="020B0604020202020204" pitchFamily="34" charset="0"/>
              <a:cs typeface="Arial" panose="020B0604020202020204" pitchFamily="34" charset="0"/>
            </a:endParaRPr>
          </a:p>
        </p:txBody>
      </p:sp>
      <p:sp>
        <p:nvSpPr>
          <p:cNvPr id="4" name="TextBox 3"/>
          <p:cNvSpPr txBox="1"/>
          <p:nvPr/>
        </p:nvSpPr>
        <p:spPr>
          <a:xfrm>
            <a:off x="1524000" y="83487"/>
            <a:ext cx="9144000"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2018 NOAA/AOML/HRD Hurricane Field Program</a:t>
            </a:r>
          </a:p>
          <a:p>
            <a:pPr algn="ctr"/>
            <a:r>
              <a:rPr lang="en-US" dirty="0">
                <a:latin typeface="Arial" panose="020B0604020202020204" pitchFamily="34" charset="0"/>
                <a:cs typeface="Arial" panose="020B0604020202020204" pitchFamily="34" charset="0"/>
              </a:rPr>
              <a:t>Intensity Forecast Experiment (IFEX)</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006" y="147181"/>
            <a:ext cx="943197" cy="9431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853" y="165637"/>
            <a:ext cx="924741" cy="924741"/>
          </a:xfrm>
          <a:prstGeom prst="rect">
            <a:avLst/>
          </a:prstGeom>
        </p:spPr>
      </p:pic>
      <p:sp>
        <p:nvSpPr>
          <p:cNvPr id="7" name="TextBox 6"/>
          <p:cNvSpPr txBox="1"/>
          <p:nvPr/>
        </p:nvSpPr>
        <p:spPr>
          <a:xfrm>
            <a:off x="1524002" y="663960"/>
            <a:ext cx="9143999" cy="507831"/>
          </a:xfrm>
          <a:prstGeom prst="rect">
            <a:avLst/>
          </a:prstGeom>
          <a:noFill/>
        </p:spPr>
        <p:txBody>
          <a:bodyPr wrap="square" rtlCol="0">
            <a:spAutoFit/>
          </a:bodyPr>
          <a:lstStyle/>
          <a:p>
            <a:pPr algn="ctr"/>
            <a:r>
              <a:rPr lang="en-US" sz="2700" b="1" dirty="0" smtClean="0">
                <a:solidFill>
                  <a:schemeClr val="accent1">
                    <a:lumMod val="75000"/>
                  </a:schemeClr>
                </a:solidFill>
                <a:latin typeface="Arial" panose="020B0604020202020204" pitchFamily="34" charset="0"/>
                <a:cs typeface="Arial" panose="020B0604020202020204" pitchFamily="34" charset="0"/>
              </a:rPr>
              <a:t>Early Stage Experiment</a:t>
            </a:r>
            <a:endParaRPr lang="en-US" sz="2700" b="1" dirty="0">
              <a:solidFill>
                <a:schemeClr val="accent1">
                  <a:lumMod val="75000"/>
                </a:schemeClr>
              </a:solidFill>
              <a:latin typeface="Arial" panose="020B0604020202020204" pitchFamily="34" charset="0"/>
              <a:cs typeface="Arial" panose="020B0604020202020204" pitchFamily="34" charset="0"/>
            </a:endParaRPr>
          </a:p>
        </p:txBody>
      </p:sp>
      <p:cxnSp>
        <p:nvCxnSpPr>
          <p:cNvPr id="8" name="Straight Connector 7"/>
          <p:cNvCxnSpPr/>
          <p:nvPr/>
        </p:nvCxnSpPr>
        <p:spPr>
          <a:xfrm flipV="1">
            <a:off x="1523998" y="1253204"/>
            <a:ext cx="9144000" cy="7536"/>
          </a:xfrm>
          <a:prstGeom prst="line">
            <a:avLst/>
          </a:prstGeom>
          <a:ln w="25400"/>
          <a:effectLst/>
        </p:spPr>
        <p:style>
          <a:lnRef idx="1">
            <a:schemeClr val="accent1"/>
          </a:lnRef>
          <a:fillRef idx="0">
            <a:schemeClr val="accent1"/>
          </a:fillRef>
          <a:effectRef idx="0">
            <a:schemeClr val="accent1"/>
          </a:effectRef>
          <a:fontRef idx="minor">
            <a:schemeClr val="tx1"/>
          </a:fontRef>
        </p:style>
      </p:cxnSp>
      <p:sp>
        <p:nvSpPr>
          <p:cNvPr id="9" name="Title 3"/>
          <p:cNvSpPr txBox="1">
            <a:spLocks/>
          </p:cNvSpPr>
          <p:nvPr/>
        </p:nvSpPr>
        <p:spPr>
          <a:xfrm>
            <a:off x="152398" y="4186549"/>
            <a:ext cx="11887199" cy="78036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i="1" dirty="0" smtClean="0"/>
              <a:t>Co-Is: </a:t>
            </a:r>
            <a:r>
              <a:rPr lang="en-US" sz="2400" i="1" dirty="0" err="1" smtClean="0"/>
              <a:t>Ghassan</a:t>
            </a:r>
            <a:r>
              <a:rPr lang="en-US" sz="2400" i="1" dirty="0" smtClean="0"/>
              <a:t> </a:t>
            </a:r>
            <a:r>
              <a:rPr lang="en-US" sz="2400" i="1" dirty="0" err="1" smtClean="0"/>
              <a:t>Alaka</a:t>
            </a:r>
            <a:r>
              <a:rPr lang="en-US" sz="2400" i="1" dirty="0" smtClean="0"/>
              <a:t>, Jason </a:t>
            </a:r>
            <a:r>
              <a:rPr lang="en-US" sz="2400" i="1" dirty="0" err="1" smtClean="0"/>
              <a:t>Dunion</a:t>
            </a:r>
            <a:r>
              <a:rPr lang="en-US" sz="2400" i="1" dirty="0" smtClean="0"/>
              <a:t>, Heather </a:t>
            </a:r>
            <a:r>
              <a:rPr lang="en-US" sz="2400" i="1" dirty="0" err="1" smtClean="0"/>
              <a:t>Holbach</a:t>
            </a:r>
            <a:r>
              <a:rPr lang="en-US" sz="2400" i="1" dirty="0" smtClean="0"/>
              <a:t>, Trey Alvey (Utah), </a:t>
            </a:r>
          </a:p>
          <a:p>
            <a:r>
              <a:rPr lang="en-US" sz="2400" i="1" dirty="0" smtClean="0"/>
              <a:t>Josh Wadler (UM, RSMAS)</a:t>
            </a:r>
            <a:endParaRPr lang="en-US" sz="2400" dirty="0"/>
          </a:p>
        </p:txBody>
      </p:sp>
    </p:spTree>
    <p:extLst>
      <p:ext uri="{BB962C8B-B14F-4D97-AF65-F5344CB8AC3E}">
        <p14:creationId xmlns:p14="http://schemas.microsoft.com/office/powerpoint/2010/main" val="77735643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4050</TotalTime>
  <Words>5857</Words>
  <Application>Microsoft Macintosh PowerPoint</Application>
  <PresentationFormat>Custom</PresentationFormat>
  <Paragraphs>625</Paragraphs>
  <Slides>59</Slides>
  <Notes>1</Notes>
  <HiddenSlides>0</HiddenSlides>
  <MMClips>0</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Office Theme</vt:lpstr>
      <vt:lpstr>PowerPoint Presentation</vt:lpstr>
      <vt:lpstr>PowerPoint Presentation</vt:lpstr>
      <vt:lpstr>PowerPoint Presentation</vt:lpstr>
      <vt:lpstr>Genesis Stage Experiment</vt:lpstr>
      <vt:lpstr>Science Objectives and Goals</vt:lpstr>
      <vt:lpstr>PowerPoint Presentation</vt:lpstr>
      <vt:lpstr>PowerPoint Presentation</vt:lpstr>
      <vt:lpstr>PowerPoint Presentation</vt:lpstr>
      <vt:lpstr>Early Stage Experiment</vt:lpstr>
      <vt:lpstr>Science Objectives and Goals</vt:lpstr>
      <vt:lpstr>PowerPoint Presentation</vt:lpstr>
      <vt:lpstr>PowerPoint Presentation</vt:lpstr>
      <vt:lpstr>Mature Stage Experiment</vt:lpstr>
      <vt:lpstr>Science Objectives and Goals</vt:lpstr>
      <vt:lpstr>PowerPoint Presentation</vt:lpstr>
      <vt:lpstr>End Stage Experiment</vt:lpstr>
      <vt:lpstr>Science Objectives and Goals</vt:lpstr>
      <vt:lpstr>PowerPoint Presentation</vt:lpstr>
      <vt:lpstr>PowerPoint Presentation</vt:lpstr>
      <vt:lpstr>PowerPoint Presentation</vt:lpstr>
      <vt:lpstr>Synoptic Flow Experiment</vt:lpstr>
      <vt:lpstr>PowerPoint Presentation</vt:lpstr>
      <vt:lpstr>Ocean Survey Experiment</vt:lpstr>
      <vt:lpstr>Science Objectives and Goals</vt:lpstr>
      <vt:lpstr>SFMR Experiment</vt:lpstr>
      <vt:lpstr>Science Objectives and Goals</vt:lpstr>
      <vt:lpstr>SFMR High Incidence Angle Measurements (HiSFMR)</vt:lpstr>
      <vt:lpstr>PowerPoint Presentation</vt:lpstr>
      <vt:lpstr>TDR Experiment</vt:lpstr>
      <vt:lpstr>Science Objectives and Goals</vt:lpstr>
      <vt:lpstr>PowerPoint Presentation</vt:lpstr>
      <vt:lpstr>PowerPoint Presentation</vt:lpstr>
      <vt:lpstr>PowerPoint Presentation</vt:lpstr>
      <vt:lpstr>PowerPoint Presentation</vt:lpstr>
      <vt:lpstr>PowerPoint Presentation</vt:lpstr>
      <vt:lpstr>Extra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Internal Processes: Hypotheses</vt:lpstr>
      <vt:lpstr>PowerPoint Presentation</vt:lpstr>
      <vt:lpstr>Internal Processes: Requirements</vt:lpstr>
      <vt:lpstr>Science Objectives and Goals</vt:lpstr>
      <vt:lpstr>Environment Interaction: Requirements</vt:lpstr>
      <vt:lpstr>Science Objectives and Goals</vt:lpstr>
      <vt:lpstr>New Observing Systems (NOS): Requirements</vt:lpstr>
      <vt:lpstr>PowerPoint Presentation</vt:lpstr>
      <vt:lpstr>PowerPoint Presentation</vt:lpstr>
      <vt:lpstr>Hypotheses</vt:lpstr>
      <vt:lpstr>PowerPoint Presentation</vt:lpstr>
      <vt:lpstr>PowerPoint Presentation</vt:lpstr>
      <vt:lpstr>Target Atlantic basin in 2018 using HRD AXBTs</vt:lpstr>
      <vt:lpstr>PowerPoint Presentation</vt:lpstr>
      <vt:lpstr>A simple pre-storm ocean survey flight pattern</vt:lpstr>
      <vt:lpstr>Science Objectives and Goals</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Jonathan Zawislak</dc:creator>
  <cp:lastModifiedBy>Jonathan Zawislak</cp:lastModifiedBy>
  <cp:revision>248</cp:revision>
  <dcterms:created xsi:type="dcterms:W3CDTF">2018-05-21T16:05:31Z</dcterms:created>
  <dcterms:modified xsi:type="dcterms:W3CDTF">2018-06-21T02:35:30Z</dcterms:modified>
</cp:coreProperties>
</file>