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64" r:id="rId2"/>
  </p:sldMasterIdLst>
  <p:notesMasterIdLst>
    <p:notesMasterId r:id="rId17"/>
  </p:notesMasterIdLst>
  <p:sldIdLst>
    <p:sldId id="256" r:id="rId3"/>
    <p:sldId id="263" r:id="rId4"/>
    <p:sldId id="264" r:id="rId5"/>
    <p:sldId id="259" r:id="rId6"/>
    <p:sldId id="268" r:id="rId7"/>
    <p:sldId id="261" r:id="rId8"/>
    <p:sldId id="269" r:id="rId9"/>
    <p:sldId id="265" r:id="rId10"/>
    <p:sldId id="262" r:id="rId11"/>
    <p:sldId id="270" r:id="rId12"/>
    <p:sldId id="271" r:id="rId13"/>
    <p:sldId id="272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9" d="100"/>
          <a:sy n="169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3D48C-595F-4133-B43D-44478BB704A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6FA77-2B92-4CCE-A61C-C6506AE6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74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49E0C-57B3-4152-B892-1553B26004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23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</a:rPr>
              <a:t>Secondary objective: Use the data to understand physical processes in data sparse regions such as in the boundary layer, Saharan Air Layer (SAL), regions in-between </a:t>
            </a:r>
            <a:r>
              <a:rPr lang="en-US" dirty="0" err="1" smtClean="0">
                <a:solidFill>
                  <a:srgbClr val="000000"/>
                </a:solidFill>
              </a:rPr>
              <a:t>rainbands</a:t>
            </a:r>
            <a:r>
              <a:rPr lang="en-US" dirty="0" smtClean="0">
                <a:solidFill>
                  <a:srgbClr val="000000"/>
                </a:solidFill>
              </a:rPr>
              <a:t>, and in the ambient tropical environment in and around the TC.</a:t>
            </a:r>
            <a:endParaRPr lang="en-US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6FA77-2B92-4CCE-A61C-C6506AE690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74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 between </a:t>
            </a:r>
            <a:r>
              <a:rPr lang="en-US" dirty="0" err="1" smtClean="0"/>
              <a:t>lidar</a:t>
            </a:r>
            <a:r>
              <a:rPr lang="en-US" dirty="0" smtClean="0"/>
              <a:t> and radar (aerosols </a:t>
            </a:r>
            <a:r>
              <a:rPr lang="en-US" dirty="0" err="1" smtClean="0"/>
              <a:t>vs</a:t>
            </a:r>
            <a:r>
              <a:rPr lang="en-US" dirty="0" smtClean="0"/>
              <a:t> hydrometeors)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49E0C-57B3-4152-B892-1553B26004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67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CF57FFC-4EEB-4320-92C2-C9BBF3973050}" type="datetime1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11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22489-C6FF-4D11-AF75-621C48E44B8E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90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F7AC2EF-4D56-4F70-BD89-BCBE8058F1F8}" type="datetime1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64841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4C78F8E-985E-4419-8926-BC703F000FCA}" type="datetime1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55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A64-C200-4DE3-B26C-B7F6956C2DD8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884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869B-28FE-443C-97BC-C3ED3513BEEB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745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D353-05F2-4AB9-A07F-018B9F9C1451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0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369A6-FF73-4A8A-8563-826302FF7745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41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16F866D7-725B-4A5C-B2E6-E7FF8C15556C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40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8E540A0E-78D9-423A-BC6D-C4E1CF375D17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420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1BEA-B9FD-46BD-9A03-A50BEC531544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120747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7F68-7CB3-45E0-8D76-36A3C34777BA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875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BEB57-8C88-4AED-87CA-2886F6763A5B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1734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43E2-2FB6-461B-B61B-D4AE9820F79A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6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4586D3F-750C-4386-916E-55AB8E36477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3CB0668-5D61-4432-9560-ADDE37D647D9}" type="datetimeFigureOut">
              <a:rPr lang="en-US" smtClean="0"/>
              <a:t>7/6/2016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457200"/>
            <a:fld id="{2590EBA0-A7C6-4474-A005-A2E31F1CBE14}" type="datetime1">
              <a:rPr lang="en-US" smtClean="0">
                <a:solidFill>
                  <a:srgbClr val="FFFFFF">
                    <a:lumMod val="65000"/>
                  </a:srgbClr>
                </a:solidFill>
              </a:rPr>
              <a:pPr defTabSz="457200"/>
              <a:t>7/6/2016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457200"/>
            <a:fld id="{C7021895-E932-2948-A124-B16E1744869F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69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Airborne Doppler Wind Lidar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Lisa </a:t>
            </a:r>
            <a:r>
              <a:rPr lang="en-US" dirty="0" err="1" smtClean="0"/>
              <a:t>Bucci</a:t>
            </a:r>
            <a:endParaRPr lang="en-US" dirty="0" smtClean="0"/>
          </a:p>
          <a:p>
            <a:r>
              <a:rPr lang="en-US" dirty="0" smtClean="0"/>
              <a:t>Dave Emmitt, Jun Zhang, Robert Atlas, Kelly Ryan</a:t>
            </a:r>
          </a:p>
          <a:p>
            <a:r>
              <a:rPr lang="en-US" dirty="0" smtClean="0"/>
              <a:t>July </a:t>
            </a:r>
            <a:r>
              <a:rPr lang="en-US" dirty="0"/>
              <a:t>7</a:t>
            </a:r>
            <a:r>
              <a:rPr lang="en-US" dirty="0" smtClean="0"/>
              <a:t>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744722"/>
            <a:ext cx="4648200" cy="4534184"/>
          </a:xfrm>
        </p:spPr>
        <p:txBody>
          <a:bodyPr>
            <a:normAutofit fontScale="92500"/>
          </a:bodyPr>
          <a:lstStyle/>
          <a:p>
            <a:r>
              <a:rPr lang="en-US" dirty="0"/>
              <a:t>T</a:t>
            </a:r>
            <a:r>
              <a:rPr lang="en-US" dirty="0" smtClean="0"/>
              <a:t>wo assimilation/forecasts using HEDAS for 18 UTC Aug 26, 2015: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/>
              <a:t>Model validation: </a:t>
            </a:r>
            <a:r>
              <a:rPr lang="en-US" dirty="0" err="1" smtClean="0"/>
              <a:t>NoDA</a:t>
            </a:r>
            <a:r>
              <a:rPr lang="en-US" dirty="0" smtClean="0"/>
              <a:t> (observation evaluated, not assimilated)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CONTROL: </a:t>
            </a:r>
            <a:r>
              <a:rPr lang="en-US" dirty="0" smtClean="0"/>
              <a:t>P3 (standard data only)</a:t>
            </a:r>
            <a:endParaRPr lang="en-US" dirty="0"/>
          </a:p>
          <a:p>
            <a:pPr lvl="2"/>
            <a:r>
              <a:rPr lang="en-US" dirty="0" smtClean="0"/>
              <a:t>Flight level, </a:t>
            </a:r>
            <a:r>
              <a:rPr lang="en-US" dirty="0" err="1" smtClean="0"/>
              <a:t>dropsondes</a:t>
            </a:r>
            <a:r>
              <a:rPr lang="en-US" dirty="0" smtClean="0"/>
              <a:t>, TDR, SFMR, satellite retrievals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DWL: </a:t>
            </a:r>
            <a:r>
              <a:rPr lang="en-US" dirty="0" smtClean="0"/>
              <a:t>P3+ </a:t>
            </a:r>
            <a:r>
              <a:rPr lang="en-US" dirty="0" err="1" smtClean="0"/>
              <a:t>DWL_thinned</a:t>
            </a:r>
            <a:endParaRPr lang="en-US" dirty="0" smtClean="0"/>
          </a:p>
          <a:p>
            <a:r>
              <a:rPr lang="en-US" dirty="0" smtClean="0"/>
              <a:t>Model horizontal resolution:</a:t>
            </a:r>
          </a:p>
          <a:p>
            <a:pPr lvl="1"/>
            <a:r>
              <a:rPr lang="en-US" dirty="0" smtClean="0"/>
              <a:t>Parent domain: 9km</a:t>
            </a:r>
          </a:p>
          <a:p>
            <a:pPr lvl="1"/>
            <a:r>
              <a:rPr lang="en-US" dirty="0" smtClean="0"/>
              <a:t>Nested domain: 3km</a:t>
            </a:r>
          </a:p>
          <a:p>
            <a:r>
              <a:rPr lang="en-US" dirty="0" smtClean="0"/>
              <a:t>30 ensemble members</a:t>
            </a:r>
          </a:p>
          <a:p>
            <a:r>
              <a:rPr lang="en-US" dirty="0" smtClean="0"/>
              <a:t>124 hour deterministic forecast</a:t>
            </a:r>
          </a:p>
          <a:p>
            <a:pPr lvl="1"/>
            <a:endParaRPr lang="en-US" dirty="0"/>
          </a:p>
        </p:txBody>
      </p:sp>
      <p:pic>
        <p:nvPicPr>
          <p:cNvPr id="2050" name="Picture 2" descr="C:\Users\Lisa.R.Bucci\Desktop\flight_20150826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9"/>
          <a:stretch/>
        </p:blipFill>
        <p:spPr bwMode="auto">
          <a:xfrm>
            <a:off x="304800" y="1676400"/>
            <a:ext cx="3462688" cy="482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1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 1 (</a:t>
            </a:r>
            <a:r>
              <a:rPr lang="en-US" dirty="0" err="1" smtClean="0"/>
              <a:t>NoDA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5" name="Picture 3" descr="C:\Users\Lisa.R.Bucci\Downloads\dwl_OminusF_histo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0" y="2118943"/>
            <a:ext cx="426624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Lisa.R.Bucci\Downloads\radar_OminusF_histogr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353" y="2184256"/>
            <a:ext cx="426624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5557" y="6555074"/>
            <a:ext cx="2769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6600"/>
                </a:solidFill>
              </a:rPr>
              <a:t>Figures courtesy of </a:t>
            </a:r>
            <a:r>
              <a:rPr lang="en-US" sz="1600" i="1" dirty="0" err="1" smtClean="0">
                <a:solidFill>
                  <a:srgbClr val="FF6600"/>
                </a:solidFill>
              </a:rPr>
              <a:t>Altug</a:t>
            </a:r>
            <a:r>
              <a:rPr lang="en-US" sz="1600" i="1" dirty="0" smtClean="0">
                <a:solidFill>
                  <a:srgbClr val="FF6600"/>
                </a:solidFill>
              </a:rPr>
              <a:t> </a:t>
            </a:r>
            <a:r>
              <a:rPr lang="en-US" sz="1600" i="1" dirty="0" err="1" smtClean="0">
                <a:solidFill>
                  <a:srgbClr val="FF6600"/>
                </a:solidFill>
              </a:rPr>
              <a:t>Aksoy</a:t>
            </a:r>
            <a:endParaRPr lang="en-US" sz="1600" i="1" dirty="0">
              <a:solidFill>
                <a:srgbClr val="FF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7090" y="1525171"/>
            <a:ext cx="4434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Observation-minus-Background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84064" y="5199990"/>
            <a:ext cx="209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Radial velocity (m/s)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17555" y="5278556"/>
            <a:ext cx="209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Radial velocity (m/s)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538187" y="3395539"/>
            <a:ext cx="143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Altitude (km)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77546" y="5650468"/>
            <a:ext cx="453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Colorbar</a:t>
            </a:r>
            <a:r>
              <a:rPr lang="en-US" dirty="0"/>
              <a:t> indicates % of population in each bin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86212" y="1904587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DWL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53480" y="1969022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TDR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01859" y="4577134"/>
            <a:ext cx="3394714" cy="593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547243" y="5016521"/>
            <a:ext cx="1620982" cy="183469"/>
          </a:xfrm>
          <a:prstGeom prst="ellipse">
            <a:avLst/>
          </a:prstGeom>
          <a:noFill/>
          <a:ln w="28575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38081" y="4236294"/>
            <a:ext cx="1828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Flight level of P3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4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Analyses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z="1600" smtClean="0"/>
              <a:t>12</a:t>
            </a:fld>
            <a:r>
              <a:rPr lang="en-US" sz="1600" dirty="0" smtClean="0"/>
              <a:t>/38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992" y="1611420"/>
            <a:ext cx="200198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005" y="1611420"/>
            <a:ext cx="206515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423" y="1611420"/>
            <a:ext cx="194637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6864" y="6072139"/>
            <a:ext cx="12750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200 Meters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66634" y="6072139"/>
            <a:ext cx="12698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730 Meters</a:t>
            </a:r>
            <a:endParaRPr lang="en-US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8" t="3604" r="22899" b="4019"/>
          <a:stretch/>
        </p:blipFill>
        <p:spPr bwMode="auto">
          <a:xfrm>
            <a:off x="468755" y="1600200"/>
            <a:ext cx="20002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91471" y="6072139"/>
            <a:ext cx="12750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200 Meters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28756" y="6094577"/>
            <a:ext cx="12891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440 Meters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41356" y="4724624"/>
            <a:ext cx="2073003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Warming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near core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95145" y="5093956"/>
            <a:ext cx="190438" cy="18742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" idx="2"/>
          </p:cNvCxnSpPr>
          <p:nvPr/>
        </p:nvCxnSpPr>
        <p:spPr>
          <a:xfrm>
            <a:off x="995146" y="5093956"/>
            <a:ext cx="2284452" cy="1814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95313" y="4544706"/>
            <a:ext cx="854721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Drying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200435" y="4914038"/>
            <a:ext cx="522238" cy="361318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8" idx="2"/>
          </p:cNvCxnSpPr>
          <p:nvPr/>
        </p:nvCxnSpPr>
        <p:spPr>
          <a:xfrm flipH="1">
            <a:off x="5381531" y="4914038"/>
            <a:ext cx="2341143" cy="333059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1068" y="6549136"/>
            <a:ext cx="3305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</a:rPr>
              <a:t>Figures courtesy of Hui </a:t>
            </a:r>
            <a:r>
              <a:rPr lang="en-US" sz="1600" i="1" dirty="0" err="1" smtClean="0">
                <a:solidFill>
                  <a:schemeClr val="accent1"/>
                </a:solidFill>
              </a:rPr>
              <a:t>Christophersen</a:t>
            </a:r>
            <a:endParaRPr lang="en-US" sz="1600" i="1" dirty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28986" y="5763113"/>
            <a:ext cx="1636987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More Moisture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6369034" y="5524824"/>
            <a:ext cx="718585" cy="225725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381531" y="5468804"/>
            <a:ext cx="965948" cy="281745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64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Track Forecast</a:t>
            </a:r>
            <a:endParaRPr lang="en-US" dirty="0"/>
          </a:p>
        </p:txBody>
      </p:sp>
      <p:pic>
        <p:nvPicPr>
          <p:cNvPr id="4" name="Picture 3" descr="track_2015082618_hed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721" y="1371600"/>
            <a:ext cx="5895959" cy="537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Min SLP Forecast</a:t>
            </a:r>
            <a:endParaRPr lang="en-US" dirty="0"/>
          </a:p>
        </p:txBody>
      </p:sp>
      <p:pic>
        <p:nvPicPr>
          <p:cNvPr id="4" name="Picture 3" descr="minslp_2015082618_hed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31290"/>
            <a:ext cx="7315200" cy="558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7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DWL in 2015 HFP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2350008"/>
          </a:xfrm>
        </p:spPr>
        <p:txBody>
          <a:bodyPr>
            <a:normAutofit/>
          </a:bodyPr>
          <a:lstStyle/>
          <a:p>
            <a:r>
              <a:rPr lang="en-US" dirty="0"/>
              <a:t>First time operating a </a:t>
            </a:r>
            <a:r>
              <a:rPr lang="en-US" dirty="0" smtClean="0"/>
              <a:t>DWL </a:t>
            </a:r>
            <a:r>
              <a:rPr lang="en-US" dirty="0"/>
              <a:t>on the NOAA P3</a:t>
            </a:r>
          </a:p>
          <a:p>
            <a:r>
              <a:rPr lang="en-US" dirty="0"/>
              <a:t>7 </a:t>
            </a:r>
            <a:r>
              <a:rPr lang="en-US" dirty="0" smtClean="0"/>
              <a:t>DWL flights </a:t>
            </a:r>
            <a:r>
              <a:rPr lang="en-US" dirty="0"/>
              <a:t>into Tropical Storms Danny and </a:t>
            </a:r>
            <a:r>
              <a:rPr lang="en-US" dirty="0" smtClean="0"/>
              <a:t>Erika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2CE9-2333-4A46-8B4E-01C34DA6BF1E}" type="slidenum">
              <a:rPr lang="en-US" smtClean="0"/>
              <a:pPr/>
              <a:t>2</a:t>
            </a:fld>
            <a:r>
              <a:rPr lang="en-US" dirty="0" smtClean="0"/>
              <a:t>/6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665" y="1600200"/>
            <a:ext cx="350613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Lisa.R.Bucci\Pictures\P3DWL_sideswee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5" y="3810000"/>
            <a:ext cx="479118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7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Dropsonde</a:t>
            </a:r>
            <a:r>
              <a:rPr lang="en-US" dirty="0" smtClean="0"/>
              <a:t> vs. DWL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191000"/>
            <a:ext cx="2726601" cy="2362200"/>
          </a:xfrm>
        </p:spPr>
        <p:txBody>
          <a:bodyPr/>
          <a:lstStyle/>
          <a:p>
            <a:r>
              <a:rPr lang="en-US" dirty="0" smtClean="0"/>
              <a:t>Good agreement between DWL and </a:t>
            </a:r>
            <a:r>
              <a:rPr lang="en-US" dirty="0" err="1" smtClean="0"/>
              <a:t>dropsondes</a:t>
            </a:r>
            <a:endParaRPr lang="en-US" dirty="0" smtClean="0"/>
          </a:p>
          <a:p>
            <a:r>
              <a:rPr lang="en-US" dirty="0" smtClean="0"/>
              <a:t>Over 300 vector profiles collected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72CE9-2333-4A46-8B4E-01C34DA6BF1E}" type="slidenum">
              <a:rPr lang="en-US" sz="1600" smtClean="0"/>
              <a:pPr/>
              <a:t>3</a:t>
            </a:fld>
            <a:r>
              <a:rPr lang="en-US" sz="1600" dirty="0" smtClean="0"/>
              <a:t>/6</a:t>
            </a:r>
            <a:endParaRPr lang="en-US" sz="1600" dirty="0"/>
          </a:p>
        </p:txBody>
      </p:sp>
      <p:pic>
        <p:nvPicPr>
          <p:cNvPr id="5" name="Picture 4" descr="G:\Work\Matlab\Papers\Now\DWL\lidar\Erika\analysis\windprofile_validation_sonde_vs_DWL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 t="3253" r="6601" b="3675"/>
          <a:stretch/>
        </p:blipFill>
        <p:spPr bwMode="auto">
          <a:xfrm>
            <a:off x="2895600" y="1554058"/>
            <a:ext cx="5419636" cy="481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8" r="5762"/>
          <a:stretch/>
        </p:blipFill>
        <p:spPr>
          <a:xfrm>
            <a:off x="176161" y="1745682"/>
            <a:ext cx="2643239" cy="221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4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7620000" cy="1926344"/>
          </a:xfrm>
        </p:spPr>
        <p:txBody>
          <a:bodyPr>
            <a:noAutofit/>
          </a:bodyPr>
          <a:lstStyle/>
          <a:p>
            <a:r>
              <a:rPr lang="en-US" sz="2000" dirty="0" smtClean="0"/>
              <a:t>DWL captured unique observations in the regions of low/no precipitation</a:t>
            </a:r>
          </a:p>
          <a:p>
            <a:pPr marL="342900" lvl="1">
              <a:buClr>
                <a:schemeClr val="accent1"/>
              </a:buClr>
            </a:pPr>
            <a:r>
              <a:rPr lang="en-US" dirty="0"/>
              <a:t>DWL captured unique observations in the boundary below the ~500m limit of the </a:t>
            </a:r>
            <a:r>
              <a:rPr lang="en-US" dirty="0" smtClean="0"/>
              <a:t>TDR</a:t>
            </a:r>
          </a:p>
          <a:p>
            <a:pPr marL="342900" lvl="1">
              <a:buClr>
                <a:schemeClr val="accent1"/>
              </a:buClr>
            </a:pPr>
            <a:r>
              <a:rPr lang="en-US" b="1" dirty="0" smtClean="0"/>
              <a:t>What impact do DWL observations have on model analyses and forecasts?</a:t>
            </a:r>
            <a:endParaRPr lang="en-US" b="1" dirty="0"/>
          </a:p>
        </p:txBody>
      </p:sp>
      <p:pic>
        <p:nvPicPr>
          <p:cNvPr id="50" name="Picture 49" descr="C:\Users\Lisa.R.Bucci\Desktop\data.201508262000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8"/>
          <a:stretch/>
        </p:blipFill>
        <p:spPr bwMode="auto">
          <a:xfrm>
            <a:off x="3886200" y="1219200"/>
            <a:ext cx="3344863" cy="35600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95400"/>
            <a:ext cx="3352800" cy="33528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12" t="22737" b="20310"/>
          <a:stretch/>
        </p:blipFill>
        <p:spPr bwMode="auto">
          <a:xfrm>
            <a:off x="7010400" y="2149023"/>
            <a:ext cx="1227137" cy="18133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3" name="TextBox 5"/>
          <p:cNvSpPr txBox="1"/>
          <p:nvPr/>
        </p:nvSpPr>
        <p:spPr>
          <a:xfrm>
            <a:off x="533400" y="1563469"/>
            <a:ext cx="177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Visible 1 km (MODIS/AVHRR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</p:spPr>
        <p:txBody>
          <a:bodyPr/>
          <a:lstStyle/>
          <a:p>
            <a:fld id="{CB172CE9-2333-4A46-8B4E-01C34DA6BF1E}" type="slidenum">
              <a:rPr lang="en-US" sz="1600" smtClean="0"/>
              <a:pPr/>
              <a:t>4</a:t>
            </a:fld>
            <a:r>
              <a:rPr lang="en-US" sz="1600" dirty="0" smtClean="0"/>
              <a:t>/6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281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OSE Result: </a:t>
            </a:r>
            <a:r>
              <a:rPr lang="en-US" dirty="0"/>
              <a:t>Analyses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1895-E932-2948-A124-B16E1744869F}" type="slidenum">
              <a:rPr lang="en-US" sz="1600" smtClean="0"/>
              <a:t>5</a:t>
            </a:fld>
            <a:r>
              <a:rPr lang="en-US" sz="1600" dirty="0" smtClean="0"/>
              <a:t>/6</a:t>
            </a:r>
            <a:endParaRPr lang="en-US" sz="1600" dirty="0"/>
          </a:p>
        </p:txBody>
      </p:sp>
      <p:pic>
        <p:nvPicPr>
          <p:cNvPr id="5" name="Picture 4" descr="diff.10mWinds.2015082620.00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 t="-218" r="18537"/>
          <a:stretch/>
        </p:blipFill>
        <p:spPr>
          <a:xfrm>
            <a:off x="0" y="1909465"/>
            <a:ext cx="2641458" cy="3120104"/>
          </a:xfrm>
          <a:prstGeom prst="rect">
            <a:avLst/>
          </a:prstGeom>
        </p:spPr>
      </p:pic>
      <p:pic>
        <p:nvPicPr>
          <p:cNvPr id="6" name="Picture 5" descr="diff.975mbWinds.2015082620.00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5" t="294" r="17779"/>
          <a:stretch/>
        </p:blipFill>
        <p:spPr>
          <a:xfrm>
            <a:off x="2641458" y="1909465"/>
            <a:ext cx="2634213" cy="3120103"/>
          </a:xfrm>
          <a:prstGeom prst="rect">
            <a:avLst/>
          </a:prstGeom>
        </p:spPr>
      </p:pic>
      <p:pic>
        <p:nvPicPr>
          <p:cNvPr id="7" name="Picture 6" descr="diff.925mbWinds.2015082620.00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1" t="-218" r="16370"/>
          <a:stretch/>
        </p:blipFill>
        <p:spPr>
          <a:xfrm>
            <a:off x="5275672" y="1909465"/>
            <a:ext cx="2685158" cy="3120104"/>
          </a:xfrm>
          <a:prstGeom prst="rect">
            <a:avLst/>
          </a:prstGeom>
        </p:spPr>
      </p:pic>
      <p:pic>
        <p:nvPicPr>
          <p:cNvPr id="8" name="Picture 7" descr="diff.925mbWinds.2015082620.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31" t="6896" r="69" b="4536"/>
          <a:stretch/>
        </p:blipFill>
        <p:spPr>
          <a:xfrm>
            <a:off x="7848600" y="1341547"/>
            <a:ext cx="567683" cy="40731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1295400"/>
            <a:ext cx="3743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accent4"/>
                </a:solidFill>
              </a:rPr>
              <a:t>Control+DWL</a:t>
            </a:r>
            <a:r>
              <a:rPr lang="en-US" sz="2400" b="1" dirty="0" smtClean="0">
                <a:solidFill>
                  <a:schemeClr val="accent4"/>
                </a:solidFill>
              </a:rPr>
              <a:t> minus Control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124200" y="3128665"/>
            <a:ext cx="701227" cy="774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4102" y="3156887"/>
            <a:ext cx="701227" cy="774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91200" y="3120198"/>
            <a:ext cx="701227" cy="774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51054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DWL is increasing winds on the western portion of TS Erika (up to 8 </a:t>
            </a:r>
            <a:r>
              <a:rPr lang="en-US" dirty="0" err="1" smtClean="0"/>
              <a:t>kts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54102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DWL is still making slight adjustments on the eastern side of the storm (~5 </a:t>
            </a:r>
            <a:r>
              <a:rPr lang="en-US" dirty="0" err="1" smtClean="0"/>
              <a:t>kts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3962400" y="3378106"/>
            <a:ext cx="533400" cy="5949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371600" y="3378106"/>
            <a:ext cx="533400" cy="5949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594188" y="3343912"/>
            <a:ext cx="533400" cy="5949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" y="567826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significate impact to the track and intensity forecast for this particular storm/time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88533" y="6412468"/>
            <a:ext cx="5645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Experiments performed using HEDAS and the HWRF model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1117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DWL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620000" cy="12192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Objective</a:t>
            </a:r>
            <a:r>
              <a:rPr lang="en-US" dirty="0" smtClean="0"/>
              <a:t>: Build </a:t>
            </a:r>
            <a:r>
              <a:rPr lang="en-US" dirty="0"/>
              <a:t>upon those 2015 results and collect both near storm and inner core observations. Use data to assess the impact of P3DWL data on TC track and intensity forecasts.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2940784"/>
            <a:ext cx="411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accent1"/>
                </a:solidFill>
              </a:rPr>
              <a:t>Asymmetric TC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Goal</a:t>
            </a:r>
            <a:r>
              <a:rPr lang="en-US" sz="2000" dirty="0" smtClean="0">
                <a:solidFill>
                  <a:srgbClr val="000000"/>
                </a:solidFill>
              </a:rPr>
              <a:t>:</a:t>
            </a:r>
            <a:r>
              <a:rPr lang="en-US" sz="2000" dirty="0" smtClean="0"/>
              <a:t> Symmetric coverage of winds in asymmetric storm.  Collect data in low/no precipitation regions of a TC to complement the TDR data.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3400" y="2937808"/>
            <a:ext cx="411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accent1"/>
                </a:solidFill>
              </a:rPr>
              <a:t>Boundary Layer</a:t>
            </a:r>
          </a:p>
          <a:p>
            <a:r>
              <a:rPr lang="en-US" sz="2000" b="1" dirty="0" smtClean="0"/>
              <a:t>Goal</a:t>
            </a:r>
            <a:r>
              <a:rPr lang="en-US" sz="2000" dirty="0" smtClean="0"/>
              <a:t>: Target sampling of the kinematic structure of the boundary layer with focus on investigating the characteristics of the boundary layer (BL) height and coherent structures.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4953000"/>
            <a:ext cx="411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accent1"/>
                </a:solidFill>
              </a:rPr>
              <a:t>Saharan Air Layer</a:t>
            </a:r>
          </a:p>
          <a:p>
            <a:r>
              <a:rPr lang="en-US" sz="2000" b="1" dirty="0" smtClean="0"/>
              <a:t>Goal</a:t>
            </a:r>
            <a:r>
              <a:rPr lang="en-US" sz="2000" dirty="0" smtClean="0"/>
              <a:t>: Observations should target the possible impingement of the SAL mid-level jet and suspended dust along the edges of the storm inner core region.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3400" y="4953000"/>
            <a:ext cx="411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accent1"/>
                </a:solidFill>
              </a:rPr>
              <a:t>Eyewall Replacement</a:t>
            </a:r>
          </a:p>
          <a:p>
            <a:r>
              <a:rPr lang="en-US" sz="2000" b="1" dirty="0" smtClean="0"/>
              <a:t>Goal:</a:t>
            </a:r>
            <a:r>
              <a:rPr lang="en-US" sz="2000" dirty="0" smtClean="0"/>
              <a:t> Collect observations in the region between two concentric eyewalls and/or within a </a:t>
            </a:r>
            <a:r>
              <a:rPr lang="en-US" sz="2000" dirty="0" err="1" smtClean="0"/>
              <a:t>rainband</a:t>
            </a:r>
            <a:r>
              <a:rPr lang="en-US" sz="2000" dirty="0" smtClean="0"/>
              <a:t> moat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4876800"/>
            <a:ext cx="8458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191000" y="2895600"/>
            <a:ext cx="9525" cy="3962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</p:spPr>
        <p:txBody>
          <a:bodyPr/>
          <a:lstStyle/>
          <a:p>
            <a:fld id="{C7021895-E932-2948-A124-B16E1744869F}" type="slidenum">
              <a:rPr lang="en-US" sz="1600" smtClean="0"/>
              <a:t>6</a:t>
            </a:fld>
            <a:r>
              <a:rPr lang="en-US" sz="1600" dirty="0" smtClean="0"/>
              <a:t>/6</a:t>
            </a: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895600"/>
            <a:ext cx="8458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5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458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1" r="16779"/>
          <a:stretch/>
        </p:blipFill>
        <p:spPr>
          <a:xfrm rot="5400000">
            <a:off x="1372059" y="-30449"/>
            <a:ext cx="6857998" cy="69189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66248"/>
            <a:ext cx="7772400" cy="147002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Questions?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7561" y="6581001"/>
            <a:ext cx="2916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i="1" dirty="0">
                <a:solidFill>
                  <a:srgbClr val="FF7F01">
                    <a:lumMod val="50000"/>
                  </a:srgbClr>
                </a:solidFill>
              </a:rPr>
              <a:t>Taken August 26, 2015 in TS Erika by L. </a:t>
            </a:r>
            <a:r>
              <a:rPr lang="en-US" sz="1200" i="1" dirty="0" err="1">
                <a:solidFill>
                  <a:srgbClr val="FF7F01">
                    <a:lumMod val="50000"/>
                  </a:srgbClr>
                </a:solidFill>
              </a:rPr>
              <a:t>Bucci</a:t>
            </a:r>
            <a:endParaRPr lang="en-US" sz="1200" i="1" dirty="0">
              <a:solidFill>
                <a:srgbClr val="FF7F01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97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a DWL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7620000" cy="2438400"/>
          </a:xfrm>
        </p:spPr>
        <p:txBody>
          <a:bodyPr/>
          <a:lstStyle/>
          <a:p>
            <a:r>
              <a:rPr lang="en-US" dirty="0" smtClean="0"/>
              <a:t>Doppler wind </a:t>
            </a:r>
            <a:r>
              <a:rPr lang="en-US" dirty="0" err="1" smtClean="0"/>
              <a:t>lidar</a:t>
            </a:r>
            <a:r>
              <a:rPr lang="en-US" dirty="0" smtClean="0"/>
              <a:t> (DWL) provides a profile of winds through the atmosphere</a:t>
            </a:r>
          </a:p>
          <a:p>
            <a:r>
              <a:rPr lang="en-US" dirty="0" smtClean="0"/>
              <a:t>Directly measures the line-of-sight (LOS) winds by observing the Doppler shift in the </a:t>
            </a:r>
            <a:r>
              <a:rPr lang="en-US" dirty="0" err="1" smtClean="0"/>
              <a:t>lidar</a:t>
            </a:r>
            <a:r>
              <a:rPr lang="en-US" dirty="0" smtClean="0"/>
              <a:t> signal returned by a volume of atmospheric scatters.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371600"/>
            <a:ext cx="58420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djacenc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1002</TotalTime>
  <Words>573</Words>
  <Application>Microsoft Office PowerPoint</Application>
  <PresentationFormat>On-screen Show (4:3)</PresentationFormat>
  <Paragraphs>80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Adjacency</vt:lpstr>
      <vt:lpstr>Pixel</vt:lpstr>
      <vt:lpstr>Airborne Doppler Wind Lidar </vt:lpstr>
      <vt:lpstr>DWL in 2015 HFP</vt:lpstr>
      <vt:lpstr>Dropsonde vs. DWL Profiles</vt:lpstr>
      <vt:lpstr>Observation Distribution</vt:lpstr>
      <vt:lpstr>OSE Result: Analyses</vt:lpstr>
      <vt:lpstr>2016 DWL Experiment</vt:lpstr>
      <vt:lpstr>Questions?</vt:lpstr>
      <vt:lpstr>Back up Slides</vt:lpstr>
      <vt:lpstr>How does a DWL work?</vt:lpstr>
      <vt:lpstr>Experiment Setup</vt:lpstr>
      <vt:lpstr>Experiment 1 (NoDA)</vt:lpstr>
      <vt:lpstr>Results: Analyses</vt:lpstr>
      <vt:lpstr>Results: Track Forecast</vt:lpstr>
      <vt:lpstr>Results: Min SLP Forecast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Airborne Doppler Wind Lidar</dc:title>
  <dc:creator>Lisa R. Bucci</dc:creator>
  <cp:lastModifiedBy>Lisa R. Bucci</cp:lastModifiedBy>
  <cp:revision>14</cp:revision>
  <dcterms:created xsi:type="dcterms:W3CDTF">2016-06-14T21:13:14Z</dcterms:created>
  <dcterms:modified xsi:type="dcterms:W3CDTF">2016-07-06T15:00:52Z</dcterms:modified>
</cp:coreProperties>
</file>