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35"/>
  </p:notesMasterIdLst>
  <p:sldIdLst>
    <p:sldId id="279" r:id="rId8"/>
    <p:sldId id="273" r:id="rId9"/>
    <p:sldId id="288" r:id="rId10"/>
    <p:sldId id="290" r:id="rId11"/>
    <p:sldId id="271" r:id="rId12"/>
    <p:sldId id="268" r:id="rId13"/>
    <p:sldId id="294" r:id="rId14"/>
    <p:sldId id="270" r:id="rId15"/>
    <p:sldId id="291" r:id="rId16"/>
    <p:sldId id="261" r:id="rId17"/>
    <p:sldId id="292" r:id="rId18"/>
    <p:sldId id="257" r:id="rId19"/>
    <p:sldId id="260" r:id="rId20"/>
    <p:sldId id="287" r:id="rId21"/>
    <p:sldId id="295" r:id="rId22"/>
    <p:sldId id="297" r:id="rId23"/>
    <p:sldId id="296" r:id="rId24"/>
    <p:sldId id="299" r:id="rId25"/>
    <p:sldId id="262" r:id="rId26"/>
    <p:sldId id="263" r:id="rId27"/>
    <p:sldId id="267" r:id="rId28"/>
    <p:sldId id="264" r:id="rId29"/>
    <p:sldId id="266" r:id="rId30"/>
    <p:sldId id="300" r:id="rId31"/>
    <p:sldId id="281" r:id="rId32"/>
    <p:sldId id="286" r:id="rId33"/>
    <p:sldId id="30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rogers\spreadsheets\research\Doppler\Merged_swath_master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rogers\spreadsheets\research\Doppler\Merged_swath_master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"/>
  <c:clrMapOvr bg1="dk1" tx1="lt1" bg2="dk2" tx2="lt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000000">
                <a:alpha val="60000"/>
              </a:srgbClr>
            </a:solidFill>
          </c:spPr>
          <c:dPt>
            <c:idx val="2"/>
            <c:spPr>
              <a:solidFill>
                <a:srgbClr val="000000">
                  <a:alpha val="60000"/>
                </a:srgbClr>
              </a:solidFill>
              <a:ln w="15875">
                <a:noFill/>
              </a:ln>
            </c:spPr>
          </c:dPt>
          <c:cat>
            <c:strRef>
              <c:f>Sheet11!$L$40:$L$46</c:f>
              <c:strCache>
                <c:ptCount val="7"/>
                <c:pt idx="0">
                  <c:v>0.375</c:v>
                </c:pt>
                <c:pt idx="1">
                  <c:v>0.625</c:v>
                </c:pt>
                <c:pt idx="2">
                  <c:v>0.875</c:v>
                </c:pt>
                <c:pt idx="3">
                  <c:v>1.125</c:v>
                </c:pt>
                <c:pt idx="4">
                  <c:v>1.375</c:v>
                </c:pt>
                <c:pt idx="5">
                  <c:v>1.625</c:v>
                </c:pt>
                <c:pt idx="6">
                  <c:v>&gt; 1.875</c:v>
                </c:pt>
              </c:strCache>
            </c:strRef>
          </c:cat>
          <c:val>
            <c:numRef>
              <c:f>Sheet11!$O$40:$O$46</c:f>
              <c:numCache>
                <c:formatCode>General</c:formatCode>
                <c:ptCount val="7"/>
                <c:pt idx="0">
                  <c:v>4.56989247311828</c:v>
                </c:pt>
                <c:pt idx="1">
                  <c:v>17.06989247311828</c:v>
                </c:pt>
                <c:pt idx="2">
                  <c:v>30.64516129032258</c:v>
                </c:pt>
                <c:pt idx="3">
                  <c:v>27.284946236559083</c:v>
                </c:pt>
                <c:pt idx="4">
                  <c:v>13.03763440860215</c:v>
                </c:pt>
                <c:pt idx="5">
                  <c:v>1.3440860215053789</c:v>
                </c:pt>
                <c:pt idx="6">
                  <c:v>0.13440860215053771</c:v>
                </c:pt>
              </c:numCache>
            </c:numRef>
          </c:val>
        </c:ser>
        <c:dLbls/>
        <c:axId val="52899200"/>
        <c:axId val="52929664"/>
      </c:barChart>
      <c:catAx>
        <c:axId val="52899200"/>
        <c:scaling>
          <c:orientation val="minMax"/>
        </c:scaling>
        <c:delete val="1"/>
        <c:axPos val="b"/>
        <c:numFmt formatCode="General" sourceLinked="1"/>
        <c:tickLblPos val="none"/>
        <c:crossAx val="52929664"/>
        <c:crosses val="autoZero"/>
        <c:auto val="1"/>
        <c:lblAlgn val="ctr"/>
        <c:lblOffset val="100"/>
      </c:catAx>
      <c:valAx>
        <c:axId val="52929664"/>
        <c:scaling>
          <c:orientation val="minMax"/>
          <c:max val="40"/>
        </c:scaling>
        <c:delete val="1"/>
        <c:axPos val="l"/>
        <c:majorGridlines/>
        <c:numFmt formatCode="General" sourceLinked="1"/>
        <c:tickLblPos val="none"/>
        <c:crossAx val="52899200"/>
        <c:crosses val="autoZero"/>
        <c:crossBetween val="between"/>
      </c:valAx>
    </c:plotArea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"/>
  <c:clrMapOvr bg1="dk1" tx1="lt1" bg2="dk2" tx2="lt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000000">
                <a:alpha val="60000"/>
              </a:srgbClr>
            </a:solidFill>
          </c:spPr>
          <c:cat>
            <c:strRef>
              <c:f>Sheet11!$L$40:$L$46</c:f>
              <c:strCache>
                <c:ptCount val="7"/>
                <c:pt idx="0">
                  <c:v>0.375</c:v>
                </c:pt>
                <c:pt idx="1">
                  <c:v>0.625</c:v>
                </c:pt>
                <c:pt idx="2">
                  <c:v>0.875</c:v>
                </c:pt>
                <c:pt idx="3">
                  <c:v>1.125</c:v>
                </c:pt>
                <c:pt idx="4">
                  <c:v>1.375</c:v>
                </c:pt>
                <c:pt idx="5">
                  <c:v>1.625</c:v>
                </c:pt>
                <c:pt idx="6">
                  <c:v>&gt; 1.875</c:v>
                </c:pt>
              </c:strCache>
            </c:strRef>
          </c:cat>
          <c:val>
            <c:numRef>
              <c:f>Sheet11!$P$40:$P$46</c:f>
              <c:numCache>
                <c:formatCode>General</c:formatCode>
                <c:ptCount val="7"/>
                <c:pt idx="0">
                  <c:v>2.7863777089783381</c:v>
                </c:pt>
                <c:pt idx="1">
                  <c:v>8.9783281733746119</c:v>
                </c:pt>
                <c:pt idx="2">
                  <c:v>21.671826625386998</c:v>
                </c:pt>
                <c:pt idx="3">
                  <c:v>22.291021671826627</c:v>
                </c:pt>
                <c:pt idx="4">
                  <c:v>35.913312693498455</c:v>
                </c:pt>
                <c:pt idx="5">
                  <c:v>2.1671826625387012</c:v>
                </c:pt>
                <c:pt idx="6">
                  <c:v>0</c:v>
                </c:pt>
              </c:numCache>
            </c:numRef>
          </c:val>
        </c:ser>
        <c:dLbls/>
        <c:axId val="87254912"/>
        <c:axId val="87256448"/>
      </c:barChart>
      <c:catAx>
        <c:axId val="87254912"/>
        <c:scaling>
          <c:orientation val="minMax"/>
        </c:scaling>
        <c:delete val="1"/>
        <c:axPos val="b"/>
        <c:numFmt formatCode="General" sourceLinked="1"/>
        <c:tickLblPos val="none"/>
        <c:crossAx val="87256448"/>
        <c:crosses val="autoZero"/>
        <c:auto val="1"/>
        <c:lblAlgn val="ctr"/>
        <c:lblOffset val="100"/>
      </c:catAx>
      <c:valAx>
        <c:axId val="8725644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87254912"/>
        <c:crosses val="autoZero"/>
        <c:crossBetween val="between"/>
      </c:valAx>
    </c:plotArea>
    <c:plotVisOnly val="1"/>
    <c:dispBlanksAs val="gap"/>
  </c:chart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426ED-CA76-4A2A-81A4-13203C8BD2A0}" type="datetimeFigureOut">
              <a:rPr lang="en-US" smtClean="0"/>
              <a:pPr/>
              <a:t>12/11/2014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33B5C-9A47-4C31-A0CB-7F86C1AD1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21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en-US" altLang="en-US" dirty="0" smtClean="0">
                <a:solidFill>
                  <a:schemeClr val="bg1"/>
                </a:solidFill>
              </a:rPr>
              <a:t> Circulation center at 8 km ~50 km displaced southeast of 2-km center during first mission, left of shear</a:t>
            </a:r>
          </a:p>
          <a:p>
            <a:pPr eaLnBrk="1" hangingPunct="1">
              <a:buFontTx/>
              <a:buChar char="•"/>
            </a:pPr>
            <a:r>
              <a:rPr lang="en-US" altLang="en-US" dirty="0" smtClean="0">
                <a:solidFill>
                  <a:schemeClr val="bg1"/>
                </a:solidFill>
              </a:rPr>
              <a:t> Convective bursts evident inside RMW, tracks around left of shear side of storm during first mission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91CCA4-B65E-4DFC-926C-C6D3C14A152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en-US" altLang="en-US" smtClean="0">
                <a:solidFill>
                  <a:schemeClr val="bg1"/>
                </a:solidFill>
              </a:rPr>
              <a:t> Updraft core originates from PBL inside RMW for both cases</a:t>
            </a:r>
          </a:p>
          <a:p>
            <a:pPr eaLnBrk="1" hangingPunct="1">
              <a:buFontTx/>
              <a:buChar char="•"/>
            </a:pPr>
            <a:r>
              <a:rPr lang="en-US" altLang="en-US" smtClean="0">
                <a:solidFill>
                  <a:schemeClr val="bg1"/>
                </a:solidFill>
              </a:rPr>
              <a:t> Slope of updraft core departs signficantly from M surface for Earl, closer to M surface for Gustav</a:t>
            </a:r>
          </a:p>
          <a:p>
            <a:pPr eaLnBrk="1" hangingPunct="1">
              <a:buFontTx/>
              <a:buChar char="•"/>
            </a:pPr>
            <a:r>
              <a:rPr lang="en-US" altLang="en-US" smtClean="0">
                <a:solidFill>
                  <a:schemeClr val="bg1"/>
                </a:solidFill>
              </a:rPr>
              <a:t> Updraft core inside local RMW, in high inertial stability regime for Earl, outside local RMW for Gustav</a:t>
            </a:r>
          </a:p>
          <a:p>
            <a:pPr eaLnBrk="1" hangingPunct="1">
              <a:buFontTx/>
              <a:buChar char="•"/>
            </a:pPr>
            <a:r>
              <a:rPr lang="en-US" altLang="en-US" smtClean="0">
                <a:solidFill>
                  <a:schemeClr val="bg1"/>
                </a:solidFill>
              </a:rPr>
              <a:t> Relationship consistent with composite slope results from Hazelton et al. (17C.7, Fri. 3:00 pm talk)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9F780C-E6F8-4117-91C4-B939254ABE7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15888" lvl="1" indent="-115888" eaLnBrk="1" hangingPunct="1">
              <a:buFontTx/>
              <a:buChar char="•"/>
            </a:pPr>
            <a:r>
              <a:rPr lang="en-US" altLang="en-US" dirty="0" smtClean="0"/>
              <a:t> Three mechanisms explored to explain this relationship</a:t>
            </a:r>
          </a:p>
          <a:p>
            <a:pPr marL="800100" lvl="2" indent="-342900" eaLnBrk="1" hangingPunct="1">
              <a:buFont typeface="Calibri" pitchFamily="34" charset="0"/>
              <a:buAutoNum type="arabicPeriod"/>
            </a:pPr>
            <a:r>
              <a:rPr lang="en-US" altLang="en-US" u="sng" dirty="0" smtClean="0"/>
              <a:t>PBL convergence </a:t>
            </a:r>
            <a:r>
              <a:rPr lang="en-US" altLang="en-US" dirty="0" smtClean="0"/>
              <a:t>– maximized inside RMW for Earl, inadequate data in other cases</a:t>
            </a:r>
          </a:p>
          <a:p>
            <a:pPr marL="800100" lvl="2" indent="-342900" eaLnBrk="1" hangingPunct="1">
              <a:buFont typeface="Calibri" pitchFamily="34" charset="0"/>
              <a:buAutoNum type="arabicPeriod"/>
            </a:pPr>
            <a:r>
              <a:rPr lang="en-US" altLang="en-US" u="sng" dirty="0" smtClean="0"/>
              <a:t>outer core inertial stability and inflow depth </a:t>
            </a:r>
            <a:r>
              <a:rPr lang="en-US" altLang="en-US" dirty="0" smtClean="0"/>
              <a:t>– RI case (Earl) showed lower I, deeper inflow, than SS case (Gustav).  Stronger secondary circulation and intensification via enhanced angular momentum import.</a:t>
            </a:r>
          </a:p>
          <a:p>
            <a:pPr marL="800100" lvl="2" indent="-342900" eaLnBrk="1" hangingPunct="1">
              <a:buFont typeface="Calibri" pitchFamily="34" charset="0"/>
              <a:buAutoNum type="arabicPeriod"/>
            </a:pPr>
            <a:r>
              <a:rPr lang="en-US" altLang="en-US" u="sng" dirty="0" smtClean="0"/>
              <a:t>slope differences in updraft </a:t>
            </a:r>
            <a:r>
              <a:rPr lang="en-US" altLang="en-US" dirty="0" smtClean="0"/>
              <a:t>– Slope of updraft core departs significantly from M surface for Earl, closer to M surface for Gustav.  Updraft inside local RMW for Earl, in higher I regime, compared with Gustav, which is outside local RMW aloft.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4FA2D-F35E-487C-86EA-50C8FB34268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D0EFD-7AC2-4AFC-8D88-115A1A3B8CC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8B1E5-7E0E-4CFC-AA1E-19621E4E011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86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1F147-1913-4197-A18B-402AC0EA500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6E1C4-5ED9-44BF-9778-FCE5AC52DCC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4281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D9C30-2F88-4388-8ECB-302028D7E413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DB81-CD5B-452D-8042-4B26F8F58A7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9611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D0EFD-7AC2-4AFC-8D88-115A1A3B8CC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8B1E5-7E0E-4CFC-AA1E-19621E4E011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874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CCB5B-72AF-41A9-9DFB-6139165DEA7E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C85A2-A8C3-4F21-A290-F3B91CEF0E4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721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DB648-2582-460F-93D2-A3E5343A67D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44284-C932-4747-9566-AFDC6C791ED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2664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CA401-CF70-4325-A6B0-C9AC8B6B855E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7DFE9-7490-4F25-B357-97C014EB789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181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6703F-2B2E-4D7A-89CC-3D990893F6C0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F89F-8B1B-43EE-BEB1-70D18B3BD42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327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734F9-2F2A-4CD1-A72E-DDFDE3040A19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B4981-F7DE-40E8-8D71-B04B9D0BF34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1010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D58C-0300-47DC-860B-ED21509EFD5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0115-1893-4BCA-9B65-A7BAE9B2A23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7280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BBE9-7BDE-42C5-AB48-B716CE2BE8E8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8461-DE04-4FDC-85D1-481CAB7B5BC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599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CCB5B-72AF-41A9-9DFB-6139165DEA7E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C85A2-A8C3-4F21-A290-F3B91CEF0E4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3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41EDC-20F0-44C9-B7EF-ECF933D7A6A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3F4EA-F519-4DB6-9021-7D54766418F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142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1F147-1913-4197-A18B-402AC0EA500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6E1C4-5ED9-44BF-9778-FCE5AC52DCC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781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D9C30-2F88-4388-8ECB-302028D7E413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DB81-CD5B-452D-8042-4B26F8F58A7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0205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D0EFD-7AC2-4AFC-8D88-115A1A3B8CC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8B1E5-7E0E-4CFC-AA1E-19621E4E011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59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CCB5B-72AF-41A9-9DFB-6139165DEA7E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C85A2-A8C3-4F21-A290-F3B91CEF0E4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3895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DB648-2582-460F-93D2-A3E5343A67D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44284-C932-4747-9566-AFDC6C791ED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545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CA401-CF70-4325-A6B0-C9AC8B6B855E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7DFE9-7490-4F25-B357-97C014EB789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4632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6703F-2B2E-4D7A-89CC-3D990893F6C0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F89F-8B1B-43EE-BEB1-70D18B3BD42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1617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734F9-2F2A-4CD1-A72E-DDFDE3040A19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B4981-F7DE-40E8-8D71-B04B9D0BF34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307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D58C-0300-47DC-860B-ED21509EFD5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0115-1893-4BCA-9B65-A7BAE9B2A23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12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DB648-2582-460F-93D2-A3E5343A67D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44284-C932-4747-9566-AFDC6C791ED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2236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BBE9-7BDE-42C5-AB48-B716CE2BE8E8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8461-DE04-4FDC-85D1-481CAB7B5BC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194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41EDC-20F0-44C9-B7EF-ECF933D7A6A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3F4EA-F519-4DB6-9021-7D54766418F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42780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1F147-1913-4197-A18B-402AC0EA500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6E1C4-5ED9-44BF-9778-FCE5AC52DCC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142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D9C30-2F88-4388-8ECB-302028D7E413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DB81-CD5B-452D-8042-4B26F8F58A7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6183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D0EFD-7AC2-4AFC-8D88-115A1A3B8CC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8B1E5-7E0E-4CFC-AA1E-19621E4E011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6009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CCB5B-72AF-41A9-9DFB-6139165DEA7E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C85A2-A8C3-4F21-A290-F3B91CEF0E4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3281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DB648-2582-460F-93D2-A3E5343A67D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44284-C932-4747-9566-AFDC6C791ED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1511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CA401-CF70-4325-A6B0-C9AC8B6B855E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7DFE9-7490-4F25-B357-97C014EB789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271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6703F-2B2E-4D7A-89CC-3D990893F6C0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F89F-8B1B-43EE-BEB1-70D18B3BD42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2596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734F9-2F2A-4CD1-A72E-DDFDE3040A19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B4981-F7DE-40E8-8D71-B04B9D0BF34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9428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CA401-CF70-4325-A6B0-C9AC8B6B855E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7DFE9-7490-4F25-B357-97C014EB789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2799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D58C-0300-47DC-860B-ED21509EFD5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0115-1893-4BCA-9B65-A7BAE9B2A23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16620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BBE9-7BDE-42C5-AB48-B716CE2BE8E8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8461-DE04-4FDC-85D1-481CAB7B5BC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6257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41EDC-20F0-44C9-B7EF-ECF933D7A6A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3F4EA-F519-4DB6-9021-7D54766418F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066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1F147-1913-4197-A18B-402AC0EA500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6E1C4-5ED9-44BF-9778-FCE5AC52DCC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980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D9C30-2F88-4388-8ECB-302028D7E413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DB81-CD5B-452D-8042-4B26F8F58A7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0805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D0EFD-7AC2-4AFC-8D88-115A1A3B8CC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8B1E5-7E0E-4CFC-AA1E-19621E4E011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85270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CCB5B-72AF-41A9-9DFB-6139165DEA7E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C85A2-A8C3-4F21-A290-F3B91CEF0E4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19970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DB648-2582-460F-93D2-A3E5343A67D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44284-C932-4747-9566-AFDC6C791ED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9723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CA401-CF70-4325-A6B0-C9AC8B6B855E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7DFE9-7490-4F25-B357-97C014EB789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98577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6703F-2B2E-4D7A-89CC-3D990893F6C0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F89F-8B1B-43EE-BEB1-70D18B3BD42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46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6703F-2B2E-4D7A-89CC-3D990893F6C0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F89F-8B1B-43EE-BEB1-70D18B3BD42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43788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734F9-2F2A-4CD1-A72E-DDFDE3040A19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B4981-F7DE-40E8-8D71-B04B9D0BF34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72405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D58C-0300-47DC-860B-ED21509EFD5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0115-1893-4BCA-9B65-A7BAE9B2A23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7636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BBE9-7BDE-42C5-AB48-B716CE2BE8E8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8461-DE04-4FDC-85D1-481CAB7B5BC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51969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41EDC-20F0-44C9-B7EF-ECF933D7A6A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3F4EA-F519-4DB6-9021-7D54766418F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4208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1F147-1913-4197-A18B-402AC0EA500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6E1C4-5ED9-44BF-9778-FCE5AC52DCC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67477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D9C30-2F88-4388-8ECB-302028D7E413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DB81-CD5B-452D-8042-4B26F8F58A7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18129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D0EFD-7AC2-4AFC-8D88-115A1A3B8CC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8B1E5-7E0E-4CFC-AA1E-19621E4E011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7424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CCB5B-72AF-41A9-9DFB-6139165DEA7E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C85A2-A8C3-4F21-A290-F3B91CEF0E4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4585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DB648-2582-460F-93D2-A3E5343A67D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44284-C932-4747-9566-AFDC6C791ED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0861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CA401-CF70-4325-A6B0-C9AC8B6B855E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7DFE9-7490-4F25-B357-97C014EB789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8238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734F9-2F2A-4CD1-A72E-DDFDE3040A19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B4981-F7DE-40E8-8D71-B04B9D0BF34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47441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6703F-2B2E-4D7A-89CC-3D990893F6C0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F89F-8B1B-43EE-BEB1-70D18B3BD42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8444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734F9-2F2A-4CD1-A72E-DDFDE3040A19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B4981-F7DE-40E8-8D71-B04B9D0BF34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0592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D58C-0300-47DC-860B-ED21509EFD5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0115-1893-4BCA-9B65-A7BAE9B2A23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905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BBE9-7BDE-42C5-AB48-B716CE2BE8E8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8461-DE04-4FDC-85D1-481CAB7B5BC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925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41EDC-20F0-44C9-B7EF-ECF933D7A6A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3F4EA-F519-4DB6-9021-7D54766418F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6280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1F147-1913-4197-A18B-402AC0EA500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6E1C4-5ED9-44BF-9778-FCE5AC52DCC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69687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D9C30-2F88-4388-8ECB-302028D7E413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DB81-CD5B-452D-8042-4B26F8F58A7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35445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D0EFD-7AC2-4AFC-8D88-115A1A3B8CC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8B1E5-7E0E-4CFC-AA1E-19621E4E011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09833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CCB5B-72AF-41A9-9DFB-6139165DEA7E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C85A2-A8C3-4F21-A290-F3B91CEF0E4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83208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DB648-2582-460F-93D2-A3E5343A67D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44284-C932-4747-9566-AFDC6C791ED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325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D58C-0300-47DC-860B-ED21509EFD5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0115-1893-4BCA-9B65-A7BAE9B2A23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9099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CA401-CF70-4325-A6B0-C9AC8B6B855E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7DFE9-7490-4F25-B357-97C014EB789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52378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6703F-2B2E-4D7A-89CC-3D990893F6C0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F89F-8B1B-43EE-BEB1-70D18B3BD42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7137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734F9-2F2A-4CD1-A72E-DDFDE3040A19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B4981-F7DE-40E8-8D71-B04B9D0BF34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46104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D58C-0300-47DC-860B-ED21509EFD52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0115-1893-4BCA-9B65-A7BAE9B2A23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51375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BBE9-7BDE-42C5-AB48-B716CE2BE8E8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8461-DE04-4FDC-85D1-481CAB7B5BC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0201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41EDC-20F0-44C9-B7EF-ECF933D7A6A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3F4EA-F519-4DB6-9021-7D54766418F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43766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1F147-1913-4197-A18B-402AC0EA500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6E1C4-5ED9-44BF-9778-FCE5AC52DCC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30249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D9C30-2F88-4388-8ECB-302028D7E413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DB81-CD5B-452D-8042-4B26F8F58A7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614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BBE9-7BDE-42C5-AB48-B716CE2BE8E8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8461-DE04-4FDC-85D1-481CAB7B5BC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9813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41EDC-20F0-44C9-B7EF-ECF933D7A6A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3F4EA-F519-4DB6-9021-7D54766418F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718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03FF6C-FCFF-4DC0-836C-9B1CFA219047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59CA92-FA1F-42F6-8EB4-C8A01FA323C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3102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03FF6C-FCFF-4DC0-836C-9B1CFA219047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59CA92-FA1F-42F6-8EB4-C8A01FA323C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05986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03FF6C-FCFF-4DC0-836C-9B1CFA219047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59CA92-FA1F-42F6-8EB4-C8A01FA323C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20477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03FF6C-FCFF-4DC0-836C-9B1CFA219047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59CA92-FA1F-42F6-8EB4-C8A01FA323C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90459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03FF6C-FCFF-4DC0-836C-9B1CFA219047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59CA92-FA1F-42F6-8EB4-C8A01FA323C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9874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03FF6C-FCFF-4DC0-836C-9B1CFA219047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59CA92-FA1F-42F6-8EB4-C8A01FA323C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9531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03FF6C-FCFF-4DC0-836C-9B1CFA219047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12/11/2014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59CA92-FA1F-42F6-8EB4-C8A01FA323C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898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chart" Target="../charts/char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D475D8-B9CE-49AC-A7CF-53883284C26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2051" name="TextBox 21"/>
          <p:cNvSpPr txBox="1">
            <a:spLocks noChangeArrowheads="1"/>
          </p:cNvSpPr>
          <p:nvPr/>
        </p:nvSpPr>
        <p:spPr bwMode="auto">
          <a:xfrm>
            <a:off x="228600" y="228600"/>
            <a:ext cx="878840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The Inner-core Structure of </a:t>
            </a:r>
          </a:p>
          <a:p>
            <a:pPr algn="ctr" eaLnBrk="1" hangingPunct="1"/>
            <a:r>
              <a:rPr lang="en-US" sz="3600" dirty="0" smtClean="0">
                <a:solidFill>
                  <a:srgbClr val="FFFF00"/>
                </a:solidFill>
                <a:latin typeface="+mj-lt"/>
              </a:rPr>
              <a:t>Rapidly-Intensifying Tropical Cyclones</a:t>
            </a:r>
          </a:p>
          <a:p>
            <a:pPr algn="ctr" eaLnBrk="1" hangingPunct="1"/>
            <a:endParaRPr lang="en-US" altLang="en-US" sz="2800" dirty="0">
              <a:solidFill>
                <a:srgbClr val="FFFF00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altLang="en-US" sz="2800" dirty="0">
                <a:latin typeface="Calibri" pitchFamily="34" charset="0"/>
              </a:rPr>
              <a:t>Robert </a:t>
            </a:r>
            <a:r>
              <a:rPr lang="en-US" altLang="en-US" sz="2800" dirty="0" smtClean="0">
                <a:latin typeface="Calibri" pitchFamily="34" charset="0"/>
              </a:rPr>
              <a:t>Rogers</a:t>
            </a:r>
          </a:p>
          <a:p>
            <a:pPr algn="ctr" eaLnBrk="1" hangingPunct="1"/>
            <a:r>
              <a:rPr lang="en-US" altLang="en-US" sz="2400" dirty="0" smtClean="0">
                <a:latin typeface="Calibri" pitchFamily="34" charset="0"/>
              </a:rPr>
              <a:t>NOAA/AOML </a:t>
            </a:r>
            <a:r>
              <a:rPr lang="en-US" altLang="en-US" sz="2400" dirty="0">
                <a:latin typeface="Calibri" pitchFamily="34" charset="0"/>
              </a:rPr>
              <a:t>Hurricane Research Division</a:t>
            </a:r>
          </a:p>
          <a:p>
            <a:pPr algn="ctr" eaLnBrk="1" hangingPunct="1"/>
            <a:endParaRPr lang="en-US" altLang="en-US" sz="2800" dirty="0" smtClean="0">
              <a:latin typeface="Calibri" pitchFamily="34" charset="0"/>
            </a:endParaRPr>
          </a:p>
          <a:p>
            <a:pPr algn="ctr" eaLnBrk="1" hangingPunct="1"/>
            <a:endParaRPr lang="en-US" altLang="en-US" dirty="0">
              <a:latin typeface="Calibri" pitchFamily="34" charset="0"/>
            </a:endParaRPr>
          </a:p>
          <a:p>
            <a:pPr algn="ctr" eaLnBrk="1" hangingPunct="1"/>
            <a:r>
              <a:rPr lang="en-US" altLang="en-US" dirty="0" smtClean="0">
                <a:latin typeface="Calibri" pitchFamily="34" charset="0"/>
              </a:rPr>
              <a:t>Collaborators: Paul Reasor</a:t>
            </a:r>
            <a:r>
              <a:rPr lang="en-US" altLang="en-US" baseline="30000" dirty="0" smtClean="0">
                <a:latin typeface="Calibri" pitchFamily="34" charset="0"/>
              </a:rPr>
              <a:t>1</a:t>
            </a:r>
            <a:r>
              <a:rPr lang="en-US" altLang="en-US" dirty="0" smtClean="0">
                <a:latin typeface="Calibri" pitchFamily="34" charset="0"/>
              </a:rPr>
              <a:t>, </a:t>
            </a:r>
            <a:r>
              <a:rPr lang="en-US" altLang="en-US" dirty="0">
                <a:latin typeface="Calibri" pitchFamily="34" charset="0"/>
              </a:rPr>
              <a:t>Jun </a:t>
            </a:r>
            <a:r>
              <a:rPr lang="en-US" altLang="en-US" dirty="0" smtClean="0">
                <a:latin typeface="Calibri" pitchFamily="34" charset="0"/>
              </a:rPr>
              <a:t>Zhang</a:t>
            </a:r>
            <a:r>
              <a:rPr lang="en-US" altLang="en-US" baseline="30000" dirty="0" smtClean="0">
                <a:latin typeface="Calibri" pitchFamily="34" charset="0"/>
              </a:rPr>
              <a:t>2</a:t>
            </a:r>
            <a:r>
              <a:rPr lang="en-US" altLang="en-US" dirty="0" smtClean="0">
                <a:latin typeface="Calibri" pitchFamily="34" charset="0"/>
              </a:rPr>
              <a:t>,</a:t>
            </a:r>
            <a:r>
              <a:rPr lang="en-US" altLang="en-US" baseline="30000" dirty="0" smtClean="0">
                <a:latin typeface="Calibri" pitchFamily="34" charset="0"/>
              </a:rPr>
              <a:t> </a:t>
            </a:r>
            <a:r>
              <a:rPr lang="en-US" altLang="en-US" dirty="0" smtClean="0">
                <a:latin typeface="Calibri" pitchFamily="34" charset="0"/>
              </a:rPr>
              <a:t>Andy Hazelton</a:t>
            </a:r>
            <a:r>
              <a:rPr lang="en-US" altLang="en-US" baseline="30000" dirty="0" smtClean="0">
                <a:latin typeface="Calibri" pitchFamily="34" charset="0"/>
              </a:rPr>
              <a:t>3</a:t>
            </a:r>
            <a:r>
              <a:rPr lang="en-US" altLang="en-US" dirty="0" smtClean="0">
                <a:latin typeface="Calibri" pitchFamily="34" charset="0"/>
              </a:rPr>
              <a:t>, Gopal</a:t>
            </a:r>
            <a:r>
              <a:rPr lang="en-US" altLang="en-US" baseline="30000" dirty="0" smtClean="0">
                <a:latin typeface="Calibri" pitchFamily="34" charset="0"/>
              </a:rPr>
              <a:t>1</a:t>
            </a:r>
            <a:r>
              <a:rPr lang="en-US" altLang="en-US" dirty="0" smtClean="0">
                <a:latin typeface="Calibri" pitchFamily="34" charset="0"/>
              </a:rPr>
              <a:t>, Hua Chen</a:t>
            </a:r>
            <a:r>
              <a:rPr lang="en-US" altLang="en-US" baseline="30000" dirty="0" smtClean="0">
                <a:latin typeface="Calibri" pitchFamily="34" charset="0"/>
              </a:rPr>
              <a:t>2</a:t>
            </a:r>
            <a:r>
              <a:rPr lang="en-US" altLang="en-US" dirty="0" smtClean="0">
                <a:latin typeface="Calibri" pitchFamily="34" charset="0"/>
              </a:rPr>
              <a:t>, Robert Hart</a:t>
            </a:r>
            <a:r>
              <a:rPr lang="en-US" altLang="en-US" baseline="30000" dirty="0" smtClean="0">
                <a:latin typeface="Calibri" pitchFamily="34" charset="0"/>
              </a:rPr>
              <a:t>3</a:t>
            </a:r>
          </a:p>
          <a:p>
            <a:pPr algn="ctr" eaLnBrk="1" hangingPunct="1"/>
            <a:endParaRPr lang="en-US" altLang="en-US" baseline="30000" dirty="0" smtClean="0">
              <a:latin typeface="Calibri" pitchFamily="34" charset="0"/>
            </a:endParaRPr>
          </a:p>
          <a:p>
            <a:pPr algn="ctr" eaLnBrk="1" hangingPunct="1"/>
            <a:r>
              <a:rPr lang="en-US" altLang="en-US" baseline="30000" dirty="0" smtClean="0">
                <a:latin typeface="Calibri" pitchFamily="34" charset="0"/>
              </a:rPr>
              <a:t>1</a:t>
            </a:r>
            <a:r>
              <a:rPr lang="en-US" altLang="en-US" dirty="0" smtClean="0">
                <a:latin typeface="Calibri" pitchFamily="34" charset="0"/>
              </a:rPr>
              <a:t>NOAA/AOML Hurricane Research Division</a:t>
            </a:r>
          </a:p>
          <a:p>
            <a:pPr algn="ctr" eaLnBrk="1" hangingPunct="1"/>
            <a:r>
              <a:rPr lang="en-US" altLang="en-US" baseline="30000" dirty="0" smtClean="0">
                <a:latin typeface="Calibri" pitchFamily="34" charset="0"/>
              </a:rPr>
              <a:t>2</a:t>
            </a:r>
            <a:r>
              <a:rPr lang="en-US" altLang="en-US" dirty="0" smtClean="0">
                <a:latin typeface="Calibri" pitchFamily="34" charset="0"/>
              </a:rPr>
              <a:t>Cooperative Institute for Marine and Atmospheric Studies/Univ. Miami</a:t>
            </a:r>
          </a:p>
          <a:p>
            <a:pPr algn="ctr" eaLnBrk="1" hangingPunct="1"/>
            <a:r>
              <a:rPr lang="en-US" altLang="en-US" baseline="30000" dirty="0" smtClean="0">
                <a:latin typeface="Calibri" pitchFamily="34" charset="0"/>
              </a:rPr>
              <a:t>3</a:t>
            </a:r>
            <a:r>
              <a:rPr lang="en-US" altLang="en-US" dirty="0" smtClean="0">
                <a:latin typeface="Calibri" pitchFamily="34" charset="0"/>
              </a:rPr>
              <a:t>Florida State University</a:t>
            </a:r>
            <a:endParaRPr lang="en-US" altLang="en-US" baseline="30000" dirty="0">
              <a:latin typeface="Calibri" pitchFamily="34" charset="0"/>
            </a:endParaRPr>
          </a:p>
        </p:txBody>
      </p:sp>
      <p:pic>
        <p:nvPicPr>
          <p:cNvPr id="30722" name="Picture 2" descr="http://www.hfip.org/related_links/hfi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5412104"/>
            <a:ext cx="4572000" cy="736635"/>
          </a:xfrm>
          <a:prstGeom prst="rect">
            <a:avLst/>
          </a:prstGeom>
          <a:noFill/>
        </p:spPr>
      </p:pic>
      <p:sp>
        <p:nvSpPr>
          <p:cNvPr id="30724" name="AutoShape 4" descr="data:image/jpeg;base64,/9j/4AAQSkZJRgABAQAAAQABAAD/2wCEAAkGBhMSERUTExQWFRUWGBgXGBYYGRodHhoZFxoXFxoZIBgYHCYfHRsjGhgYIS8gIycpLCwtGx8xNTAqNSkrLCkBCQoKDgwOGg8PGikkHyUtLjAsKispLyw0LC0tMiwwKSwvKSksMi8vKS8pKykvNiwtLi4qNTIvKSwsLCosLCotLP/AABEIAOEA4QMBIgACEQEDEQH/xAAcAAACAgMBAQAAAAAAAAAAAAAABQQGAgMHAQj/xAA+EAACAgAEBQEGAgkDBAIDAAABAgMRAAQSIQUTIjFBUQYjMmFxgQcUM0JSkaGxwdHwJGLhFTRygpKiFkPC/8QAGgEAAgMBAQAAAAAAAAAAAAAAAAIBAwQFBv/EADoRAAEDAwIDBQUGBQUBAAAAAAEAAhEDITESQQRRYSIyQnHwE4GRocEFUmKx4fEUIzNy0UNjkrLCU//aAAwDAQACEQMRAD8A7jgwYMCEYMGDAhGDBgwIRgwYMCEYMGDAhGNU+aRBbsqg/tED+eEPHZ5vzCRqZCkiHSsbKhLqba3YWBpN7b41yRrHmGbMRM6vFGEOlpQpUEOlhSbJ3sjfGR3EQSAMGJOPWPitrOFkBxORIAzy/wA/Apzm+NQxMFZuojUAFZiR2ulB22xpf2jh6NOuTWGKhEZj0mm2qxRPnCPIcFkHJZi8KBZlJDhWVC+uNST8r2HbEKZYkEStPlTymn2fMhCyyMCrFl31d7xUKnEuEtZ8j0+hO2y0fw/DNMF/Pcfi+oG+6tcvHUUJayanvTHoOul7nT4HzPrjbFxiJojNrpBYYmxpINEEHcG9qxW4eKRK8Ukc+UZ1RozEMyD0swZSHNm7G9jEzM5OfMCMXAVBMj1ZRmvoSgbIA3J8kDbFpdXbMtPwPTfzm3o0+yoGLxzMjraPKIPoWJJ1KhgRpIBB8EHscZ4pmayzLl8skw0mLULddcVraqHA8Mu4bxjKOVlyYkiMkTtLpjQEFCXYLShl/R7FgD2s4T+Lg3btPXbb3pv4EES12THTJi/u9b3HBiPkkkC1Kyub2ZVK2Nu4s79+2JGNoMiVzyIMIwYMGJUIwYMGBCMGDBgQjBgwYEIwYMGBCMGDBgQjBgwYEIwYML85xlUfQFd22JCLekHYFjYAH38YVzw0SU7GOeYaFJzedSJdUjBV9T6+gHcn5DCnOe0J5kcSqyM0qL1r8UZsllINeg9RfbC4ZY5gyBmrNxEPG4J0FQbVkW6Ct2b59/THntX7XZSGAfmjpmVBPyVYcxSlEGxenfaz3F+hrKHVK5hluXW8QTsfV1tNOlQgvvz6ciBuPVt7fite0P4h5PJ6g7mR0rVHCpkZbIA1V0puR8RHcY5zmfxBn4jKkUQLRZiJyIuqNQ0eolXlFMwJQrs6jeq3vC6PiCERNLmBlvzerLNFl1DKGFLesdgA6eWrsLF40Pqim8NcOW7Tbs7B04LtotnMcV3EQDpHqJ2B8rxexU/2i/GSd3UQ5aOBlDSIcwSXqu6qCq6iCaW27G+2KRxH8QeJZolRm8yxatKxDlAGiWFRVqC7iyd6s4erwhdKTcgOsM35ZnzDaCUvaXR0htmYVTUQANVWI2ayiRpJG2bdmyEmrkRxmjzSAwGwA6vNNW/fxpp/aHDhtmNmL4zBG1QnOnMZQarnWnp0yRO42nvgdoKj53MM+p3mLWQpN2wrzpJB3rzV40FgNRtumrJFizVCtqOzfX7YvHEPZPTzY+WkUYQZpZC5MpjrUV02SoC3Y0+Ks3eFcnAjO45Uz5l8zE0qkR6KkUsHssN1tXFCu4x3Kf2vw9Rph0C/iH+6dqsY6/RQ06vX9tsZvGTcHMKssw3GtjQ8dvFm779vHnvjas5SijOpK2DuCBuAdQr19PGGM/C5E0NIeSsoMYoaq0Vr1LZbVZU188LGsWDRYAiwT+q3fbatu+/Y46XtmuDi1w3OSRZ34ajt/WykevUD15qycO/ETiEDe7zctAsadmkHigebYG+3Yd8W3hf47T2ozeXinCHUGj1KwKjduxUmiTsAMctYg7X5YDqPbvtW3f8Anj1z613Pdj6b7DFNbheHqSHBnh2I5ckzXubcSvp72d/Fbh+bIUSiKQ7cuWlN1dBrKN9jh77RcRMOXZl+I0qnwpbbUT2AHez6Y+RuZtuf2e7GrAof/X1+eLP7I/iVnMhSpJzIekGGUlkpgaq+pftt63jlcR9lBzT7F4BM89uVvzV1KsGvBcJA+a7/AMN5uXhZyXKRRklGYOr0t6o5RuAa7EbXsMPMnxOOWwjqzAAsoIJF+tY597M+1uQ4nHyo2OXlKs35UvpRnYVYIA1gMOwrsTpw9nhlCxQrHIkUKoZWhADM5XbT+2FO5q7+2PMH2vDHS4Wjz/YR+RsusW0uJlwN/hb6mfmRdW7BhDwv2iACRzkrK19107aqQuOyMw8f3GH2NdOo2oJb+ywVaTqRhw/XyRgwYMWKpGDBgwIRgwYMCEYMGDAhGDBhdxfPMqlIqadlYop/29yfAHpdAmhhXuDRJTsYXu0ha+M8cSErGeYGkB0siaqPbt5PmheK3kgMyzihJMCvMVndI5FUaVkKBb1dgVNfTG3JTJKhgKFizVy2NSqw3kzDvXSbO1fIeaFF/EL8TUkRsllpXdU0LNNsBMm4kHMXdUsgWFOrV3r4svD8PU4+pI7o6THTlPowF0nvbwbIAOo9Y9DaJibgplxr8QsvleXlsrJFJI3OEk0YBMVmykYPSAWOxs7L2JNig5bjBcx5gqkbF3hmlnfXqRyxaw1EkBnHwk0tdsKuL5eROaNOXiVNDxhSNfUF0aSLY9FEhiPXviHwzLmWfSiiaRoyV1nSeZWpzVsGF6xuRYsmjtj1VH7PpMYPZkgW3OJbmHAYO/LdcHiHurS+obGTtggydh3ST3i3EYT+aYAby/mnyklJylCJpJXqFLYFrROmuqhY3xPyucbLGWOKSHJhFGYhEo1vqIFqE6qNE/qiq9LIhnLnTl2mdYlkhdXXLUxOixECFtd/d7lr6q2HZDkcxIqwSJHFtI0bu/UrM2qgQwqwjNsL8XjL/AOrMALjtzj/AEuunIOAcrO5j2mSL/WSYw2e3bD+hIVvTlTSaRE+ZM8fPLgkJrQGrA+Aak0/EKvSNjeJacTd+QGzeXUZktFNEiqW5ihkU8xdVUrIfj27DYnFUy/EAItJlcvFmBy1gvlmMldVOdwAwWtj8XbfF4h4JLozfKy+WijjCSQyGi4oDWdJ1FSqluy7HYXd443E8FVpjS4mIt3vuxuY3b3Rt0UspDujGOsWHKe4Gm1J3xKVZSL4Jxl5FdZjl2knbSOUW36SQK94y/rAdt9sOJUZVnV8ymafJlNMOWj0HQxjXTQQAjdjtqrUfs1PDIXeZQ0syvAswWS1g5gvSNYIKMXPatvniJxETXC2nIwmVOXKI3Fman0AvGC56EWgDse14BRqOfvN/vb+15nVGRaMzN1aGm5MTuDAvyntR23VBem27WhQs3wWJSyRRxcuoWC6uc455aKW4UOoFGevABHkgUp4pwGIRm6GzNpaQJZyzCP/ALZAXOpGZr1fzGLNHn+kM4ZI394dYjhj0Zu4wuuMGRijAkHY9ffYHC7PZjSGdVYovvDpCLGfy7cqVee/vTr+Igi9u/fDtr12N1S+SL5N+UmTO9zGysdBx0328Nz3fxD8rLnfEfZ1omZbJXVImsnlg0okU6W6txdWO4rCzMA/Tudjp2cC++5AO3oMdEVrXosjrjDRBWGqGp1Jnn6kJQhbHz+VaZeGJOdKx6tRIHLqcr+bW47aSgoRgd17X37nHdpfa8kioHDu30+VzbfCqkevnbPkcQueozLTCx2IIauwo033vb1wKPn+yNmB7WRv23+XpixT8DLMSKJ2lKxsJXKr7lzp2QHX1UT2NDYYU5jhzRtoI61IQqSpYNHuQU8bUKNg6TWOzSrCoRpLvFsOqaPL1+Y6hQI2I3BoijeuyLbvYHcbb98di/Dn8aCunL8QYkdkzJNkegk23H+/v63u2OSHLMKJDAVdkACidQ7bVvffzjxjtemvmLr+u/3xnrUmV2Brpx0smBg2X00uTWHW8zFka3aUUyZhG7IUug4sadPjt5qXwTjrWqyKqo7GNFBOqNlG0cgbckqL1f3GOOfhj+KH5Mrls0S+VJGkkajCbBDDe9F7la27jyD1fisOhmnDrUtMMzSnRHVJHEBZMjKfi8jf6eK4zg6nAuBb3fWfXUnddyjWbxQLH971gesAARZXDBhB7NcUZlZXTlojCOMs1sSBRUk92HmvJrxh/i2lUFRuoLBWpGk8tKMGDBixVIwYMGBCMGDBgQvGO3riqQRiaVnEkkGbB+F9qTak0/C8e12N7N4m+1gZkCaZeX3aSIglSO1p3ZfJrFS4zxqLI5Ns1phkmsJlpAz9TtYLMjkldA6iPsK2xhfqrV20Wifj8RAm3PHvXToNFKg6qTfpB9xkxB3Gd8LV+JftNMIpMpBAGnkhqeZG0Klb6A5osNIe7IrUBdkjHKISOYLlRVeDSYo17OKURmPZbLhWvuf440rLcgkzAnlaOXmMQzFXRjr1Bj8Op/kL1Xh8OGShZUrLoVdcwo1XOF2WgwJcbadj6DwcesHD/wAMz2cc76Tc/wAwTem7bSbfOb8kuc92YdsN8iLTq7zqeGkSCZIWPC+GqgyryZNY0VWWaeV9QbV2OliFACUARe4q9seQcL2jUsM3JFMbRLFR6jdOeoAurA0D32vvhoOHpO+YMMGYZs2geMykqmpbBTpqqsp32+HcHVh8mTM1czkCOfLnLhMqQXMqjSw1JqXYH9YmtWkWN8VFzg+SDmcHmD/8yd3DLRbYCQoLSTO2RvEEmQNTv6YeLsblVzPcPaJJFSOLIkSiWLU2t+X8NDdnHeLsO4rteFeY9m+dLJy42zfMj1RSoQg5g3LlQTqOzjfa9vni3ZHJLB+VkhhCpCrwzHOsBQY0posENh67EjTpHrjXw/h1CBZuc8mSnMrLlAdIBICrVAEAx109tVDY3hKTnNAIF7bHlSz/AC5y0Zd4v+M6HGWjOD/dJbfTqEe0JPaLPqoHs9whoZIA80WWDxtE0QG/MrQOpdQDaniJJYG9q9LVwjh6pHlpWyViNnWbMSyaNKKSQ2gmmvVQHj4RtviUPZ6RYZI4FghTnjMJJMQ55Ve8YK1ldIAH8PnjZxXhkMozLaZ2GZCNHbHkXFQTSykcst6el4yvh4gjIg26HlTGzjknuwRsSWBpd4fdEZ+8W9zSL1BgzChgNOGSTNpI0OY5xjUCMDLiullNAhKN0TV1veMoeAuB7ocph8QhjEIMiNqUs89kjkELtqGz0aw64TCs0msxw/BEOZHEr2CjJKpm7DSwqgey1RvfeaL7VI60woGc8yMlDYNLGxiYbDRXMbvV4XBgDc2kRkkSGtEi56jrcpy0g6TOACOo71tgDLgZMAwCq9k/ZlNdxgL3AaJOvlS20BMkx0bSBjaX3Tbc43H2bRnD6VvZidBd6/R5gcwHlbvoO1UFY1th3Fp1FdmKkqBvKRpYyQHkilXcEjYHoXq3xOlKkhWFhiLQk/BJQe4BYI1kA6rrWx1CsVOaC2CD3Y714nnv+cWRpn9szn+7VzOFT857H3YI1uBWp15r8yNi1gRgRhjBsNVWWA87rs97Jk7MRVyKnNp6EgByulIKqnBoN4X6VfGzBA1N0sQWIa4rYEhzyhZb3YLUS4Oldh3x62WC9NadyqD9CDoFwrqU6nFdPeiAenA5jSbjl4vy5D6pNIz8/K0zkluNOLrnea4ZpA5oPLJRiJQunlOmiaoYDzF98R8XZj38lLxD2fcR0wkUqErSqJGJIiVkGg3INUZHUSO/zodWfgwO62FO2qNOW2iVS7Hm3qJ5nX06dz8Jwnz/ALLFgx2tjZPkmgLJ7nYAWfTBTb7MjRbPiJHw55lRoi3u/ToJ7VvJcVkniQlWQ0PIG23YD/jbscR83kIzRQuL26iDX36duw846ZxH8Pi6nX/Dc4o/FPYKRCeW2oD1747tHiGHeCkLSqw0Buhv6UO/2746d+Evt5ymHD80SInNQOe8Uh7KCeyk9j+q3yO1Ty/sznKGgbEEHdQR4Io0TjTmuB5pdVF3Ci2Vt6+xJU/UH6YeuaNZvs3EX6qWuLTIXbuIcLWB6ZWkMalo4wWJ0Kf0sj10qD+ogG/7zbeDcRaQFJNPMSidPwsrbq6/7SP4g4pP4ce0r5/LBZtQzeUPehcsZFeaB1AaT6EK3nDePibxTrzXSCKNLMCb1qBCJY3Z+7UBQAHrjxT6J4GsWnE+6Oc+rYGY72v+NpfiA+fQdfzNzYTccGMUewCPO/p/A4yx0FyEYMGDAhGDBgwIRjhH4iZk8TzEkUMHOVBcLh9ACxt7596BDkONVn4Fx1X284z+XybkOsbylYI3Y0FaXp1X/tXU3/rjhyqukvJHPmmy0gy9QWE0tqAo0bDU4rSLBC7bHGug0wXjMH/q6PCRkAZHvmCTY+7n57WvEXte6gOis0g5rRjNoqcqBbUlSAqMAKvWo7Wd/Q3hnwWEoVzAyaBAv5SSZpNiWVVLBTQvllv1SOmvXEzP5doefGrRQDJESoG3kbWxXYks3dou5A8du3sfs7G7yAZXMycyIZsTMxWOxuRt5ClhevvYrzjZWLHarWvsMTU/AB3SN3e/epoltj2bXtF4GxLLa5ufBhOcnCE5fvps1Jw8lWhUaQDJelSStUGUrY/8e2+LPwbhH5dDEIY8ly2bMI6NzAEHxs4Zid1Fbduw7XhNl52mEaSzxaM/Fp0QgBgyFVanTuQQV3Y99O43w34C1mGdIJoWI/JtJmb1hEoIQnZixHc+dvplLYOBnkMyD9xo72vY8r5DF0MDj3dpx96Bq7Hh02MdorZxnhiZlGVY3zgnVcygkYrEFGyqjKysGo3XkHCzJMBKrO/5L84v5dY4gGPNQBdSyIvgUASxq6F98M+MZrYSMZsy+WdoiuVWmuWwVkTcUo2FE+fU1hwDh35YPl4guXjyx5qmY6yVfd3YlrUBdtqrtvucVNYA0CB8B/tc2dKfgnyjsy8X0vN8An3ttqIdjt9mXRJTjJ5cFlmGWaR0ByxklapdCk6mIOzBmAPgmzjU0TKBBzV6DIKUNalQs0R07rQUD4iBuK3x7n1iIYMGcPpzZAZmQiMrZjSPre9mIAIsrffBJC4G7drUAvpUyQky2IEBYhl1bBidKr098JAsbbbfptJtZPLiZi55i/PfbwnA7IyZUXOSCwr0usgaZdWsLml3ASIaCVdVXq1Dobqs4k5eE6VkmLM1JIFl23W4SVSC7tHLb6/0i9qxp1IvRq0K7GMKGEI/1Kh4/dnqZhVd1NmQ1jXluOAKJNlU6JjR/LLX/buGMu7depwSEv3fythpgYydvKw5E3JSCI6W9TnVORiEwXo2NgLaJq6U/wBOeZHp5ZL71RsmxE3RRxqfUVKi9DkodtCVmOu9W0uoN07FTcg6TWIkU+nsBrUBGZQyG8sQzFszKvUHVgtkAH3nV5xnFIGchSCxDLqXU7VNqmib8wRpGkB6oMASgusJLdMyMTg88xtynmpO8+/6zy/DClxSMAZAav3r8sWgJ9y+p5qbSANewQ0m1+fYXZXIRb06kIi1M3+nBKKzz7dStp7dz8eNa57WdYCnu4smYgSnksodDoQCQC61gANtjfu2zWxWgC7hyGj1R6xp6QTuSPXwDhiBfG35W845qd759Rblz3lNYpVu7F0d/W9+xvyTtjAkAdRu/NGvTt4+mI8WZW+29AX6eR9rxv8An3rCxCFrfhoIBNjYfY35+WFub9mw1mwfkRhxFLzAQBYoXv6ixj13rYn/AAYkEhCp2b9lyFOmq9L/AL/0wmzmTY0riq2Bsj5fPHQp0B74R8SgFEd/kcS4CoIckLVVOD5A5XMrmkVhp2bSAQUOzKdNbeRYNGsdFnijRxPBAZpZupXHYCl3LNsgI9Bvjm+dyzKSyFlPpuRt6eRi8fhzx4zwNG9aoiAN+6NdHsOxDD92KqvC9mZ+seUqyjUNM9DkSb+cJv7PwzRh45QO+tSpJUBySUBO/Sb+xGG+DBiumzQ0NT1KntHFxGUYMGDDqtGDBgwIVF9vozmXOXSBZWhjE667CcwtoVdWwurPxVvuMUrN8LCy8ueWWEZuPmtHlhqXmR0SA3bujLdknXR73jPintksmekISXMPHm2h5SUqiJfd7kWWsqx3q9vGG2Y4mVizCCdOHmHMKIwQJDySQCOX1FdZZb+ZoiiL1GzYkYO45PE947we7zvuEi41e6ectNpndtLukSXuxun4fwx5BDKuXQrPcMsuYanAWo0IVimrYVWk9ivbc+rmUC815szLNDJ+V5MaHQAemtJUWKUrdedPbfDqbhamTN6ctLOFSOeGUsQhdx2QLVUJG2PoQewOJGd3laP86ipLliRCiAvzwNRfnhaP7O7Cxt88WVKjHOcbb7jE1DHeccGMNwZiDpkjtdqZ53mIvc/zO6aps6IbN0szkL5dMwqrBAuUAMMkZEkhje0kYpbsrksN9I/Z7b4ZcOaNpHjjOYzAMK5pUzHTHqPUiiQ1pI1gV6Lp8YhcPy66sq5yzx82JlnmlbcaBpUsrNTFgoNAEntiTw/NFkiL5h85JFKY3jhj0AoxIGpNK6tGmrHaq374jUC7ImeYzqaNnnxNOXA9qwUtL2uJaO3vmZzfSA/vimDqJzi6sOWJYwrK5hOZRiUhIsTKOs84fFQ2AqrAxHDKognCiQyFoC+ablvywSEQqfjLOBRqzqBxFy6HLpKsenJBJQImk94Gj/WcJ3SwCLJ9R88OsxmHZXEbyux1kadC7qFKUZFrQxFWARbd/TO09mW4j/yw+EkYI8RxeQRKjSAWNMC4yBbAkNgYIJDgbnOyi5jiRb3jkrHsSXqFBGBoccz49nIcBtNWB5xozGZdEOxsAhqKqpaI3Ipnk66MYC2RVJd1vjRlWUzdBHxNTRDflyjXI5eXoAEwv3ditiO+NTW0gk03KKNAapeZ0xTLrsQhuVpG29gkjti3SRa/h2+Ej83KbXBHmPnpO5+92V7DCWBMZJsMFaM8yhIOblzz5eoCjfSGFydxW2WRRS2pRrVmVuhvzPu2Uoy2/SgE69k1fo+wvE1ot6bqcMxUyVIweIE5dvdARglWY9VNug3xtzOWU9Enw9KHm6T7uQFx0QgVUoVfeV8D0dzgl1rnJ22+vTdFyZOee99+UOxAuletjQsNIunUFk578yJtM45JqMExsoIU37w7bY8FhimrrGpOuTqL6ubA35dKjvQCRqKnoAo3u8Me3vNW4DkPpC9RKTUsfvCNJvqtetKO23n5MhNKWAB0gaVj1RleVtvLpKehK6Ua6vdJdp3xyGZ59Pu4UxERbl0jlOA3rlR4gWYrobQxa1kYR+6kUgKYoxR0uCOuu7VeJOXyrkE/rEk99iD6Xv8AvxgnCglCOo1UUqr8IFk1X1JP3OMopXiBqn87/wDGA9EYsMep+Jut5y/qKIq/732IvbHjMUPnEOT2m5jCJgEa1vVtQ3+H1PbfxhgIyzXrs6QKo7kedXmwMRcZUrHKZwKGFVvuNvPkYJs71AtutUV3BHc2CD38fbGM8Q1ct9mvpNdx4Py32OI2cjIXYeT/AA2IwWUJ5l3SRQRRHb54i5jhQcsDQHg+u25/z0wky+ZKm7I/l+7E3/rLLuR9x/OsRpIwiUn4z7LEG0Ora/T7d++E/sjGctxFDuBKDE4I9d1P/wAwo+5xeuG8VWQEbX4PcH0xE4pw0Pula4yCP/LuPtYxYHnulRCtODGKNYB9d8ZYzJkYMGDAhGMXagT6b4yxC41Poy8zkagscjafWlJrb1xLRJARML5tRWeeVppSqzrqIygsGWzoVh8OrUD571dWcdG9mMtoEEgEaryTHKc0feK5FQgK9KdVINvA/fzzI8SbLhUMkeTeDMazS63ZWuwuxLBQtd97NnbFxglEq5mOJFzfMkjzUbTnQoWwf9h2VjuSb0EHHV4mo7SQXGL31GIh4n+qBiD3thiJFbT9y08vdmNNr0steOydpVhGcUCHXLmGlglYTjLLUYZtQPMHYqFAG211641Nm3jilQyZWJI5g6AAM/5UsQTosvZYr6Hx88Qc9xgO2YX86IvzMSLHDGmqpIwvMp1UhtXLdeom9VGtsR4yROuZGWRY2y4gaeRxq1j3e6FtJJoN8O9/fGd7iJLjztPWoYE1GjOoWBiIiwDTshpt2YviIybBunuirY0iO0AE/wAxkElGY0HMSF9E0AnsQliOgRH9krex2xuzjPz9MrxosuWpEgFTGal5hDKK2GofyGInsvxyhCjZuTMSZclZo40IHvvhZ7CgolbEdvnh4eEARxxRqmVdZCUaICQ+8Vjqth0BjqJB2Ogi9xiC4h0FxtzJxa/fxZps02J8jLgS2+09YObAgjvlpsxrjHIBKOGSIUglg/MFhCis0set5AJRGUkbVpRwdLEjq0gnxjNm3K2XZdVHSMy2rKHUhAoIjMjE702qt8Y5llR7k0/qSlZdavy5T+XKcqLpoPsNeoW5ONObOgrzDuoFGYFP+zIaQqmWOptSnXRNbDaqxWQ5wBNzpPin3Ak3AySbp5v2cbSZgeETuyIloGVLOT1lozR+KEh6nAE/vwTANlAkXT191Xv2xJ5pLWwYX71kZtwJRyHH5VbJAGlqYkWzemIbNQEZBVSHhTXUKapjzYwpiPNJ0gx2NPY7d8TEzAYcxQRESZNQQImmdTHtKQJLD250hW6xvtgc3oNvF6ueRslEQMx8wOn3T0N4UkMY9IFDT2W+QD+WsDTELZlYaux00iiqONsEAUBR0qegEAQAh/eg6gdR3bTaVu77emmN6GsDZad+WoZby3u5AZZ97NAXV1F3s4kZeM/Cu5FRsUBc7e+XU0526GOx1Vze+2Ejyyd/WMWU39Yne23R2JRE406h0qSGJVRHvMWV/enZipDN0gNsnrvKjUC7ADE7nvZUaASxFnYdzvucVP2mzs8bpIkYaNg51DUxqXSdDBiSoBUVp22FV2Lz2fzryoOYCr1522/zzidENB6c59c0Tcx68+Z5poy38sang+xxIQ7b/Q48Y19PGFUpZmcgrbMP8+WIhzckLXepaNXuRfocPGI+xxCzkIo3hgeahbjIuYUNsAOzmgQwAsV5Unxf9CJSoHoNV0R9QasH0PkYr2XJQUPhux9du/7vOH2Xzi3bUC2n7nt+/bCuEYQkmbypWwe4v7j+tYTZ55FTUgLAdwO4/uMXmZFkaiR32I/l9RhNnuEMrHT9vQn0+RrDtdzRCpPDuN9ZptDea7H7bUcN8x7RlGJvqoUdwGu677dwa/5ws9pPZsSDmR9Mo7jwR5GKxDxJyGgnGseAfiFb0p/pjQGh1wkmF3P2a4kcxlYpWFFl3HzBKn+WGeK3+Hjg5CPSSVBetXeixNH5i8WTGF4hxCcIwYMGFUoxB45luZlpo9zrikWh36kYbA+d8TseMNsM12kghC+c+J+zAyulogkKZhWgP5ygQwvUaPY7IwOn9Y9sQOG+0YBR5g85guDTEaXQ4ZR1bhmOp9qBNVtQwcSzxk5sMSfmeS7T6swRagfpLUncm0HfcKNsInjIeRJGEYmqUiHqRju8a6FYAUSR32vHofZuqMOuZg7OBgtfybOD5qkuANv2+Jd97m3u7TK6Tl87JFGVEmVy4yT8xkkAeQpIdhba2HUyC9Sg6vAGPXyiStMghmkL6c8rs5EVGjV3YXQxPxfqgeMV7g0ssnWmWgYZsfl3lncG2TSdW5UVaxtRB3UjDFeNxWJJJ5GMY/KGJQRFoawL7baAw+EWAN9rxkq06rXugGZOA7M1cw2e9OTuOksDEP8A32MSSTfRH9Yd/CtK5hpOZqmywXORBwuWT3o0UZW1xrbqGVx8R77drw5yUj6VQyM1ARgs2lS5p8u3KHvD0gA9S2Fe1OKvw6XlLGBGIVjRQDRhWi8nOXnm3fpbVQCjZaAO2GeTzBUakv4e6CkLxGoAc1JbEmM12YEM24q8Y3aTYERJiRuBHIQYA6TumNj5b22yS7vN05gudOxVgzaKygIrCJtyoIiUpIGUXG4Dk83wNJ1Ops4TZfLvHqC0AAhcwkwLrjcjM289lgRTEgAkD4sNuF5tSwMZDICE1oDLUTqZFJnkN/pdWw17hRQwzdUkpqV/UbzaTIdEyAnZQNgQPAPTjOSNO0aeXUxPXnCaLxHux1iNtWdWVUZsoeox1zKkAZFZG5ikNEWnmtb5PTqAbcmjj2GapbBU2W3Ad5BHMoMTGYnlhFmBN9QqtvJc5uK+x1MoLKNRlbXEej3HSqEwnVQKUW7HGp8mhYxmtiUCNIfhUB4f9MtKF5oK76TSfEbxaXDeNtvUjlulv+uemqPH92+F5l+JBmUuAzDS1HVM9Rry8xTxkRqfg8gfHa3hghLAaiGZAB1sHIcMSrAR6QpMbE30mmjsGsLZst1AMSAxXUrOYrSdP9RUCKdTA6T1Xu56tsELMu506jWoqoWyAFBofIAbkmgN8KACJEZOB8I+s7ozt7pmPwz0O2PyTaQdNCq+XYfLYdvljfCOzGgACFHyuyfrdYWpnMbFzdjBCmU6RhR9Dt/X/jGhHJFYi/mi2w7f2xILgCvJwsKVlXTeMI2VgQezbb+D64zSTajiPPCR2+tYlCiLk9LmNjs3Y/XGieFohpfuDsfl4IHnv2xOzZ1pY+JBt9seZiVZYHZtyq2PVaHUPpt/EYmVCZZeKlBvUDV/0IrwRWJUmXF6ttVV63W9fLz+/CjhHEOhVUBmI1AXV/Kz2Pf92HRWlNbn/NsVuspVfz+USVd+hmPcdr8f53xR/aP2fN9S9QqyPI8EHHTM5llKFSLRxv4K/MehHrisZydllEM/UpFJJ21D1+RBux8sXU3EYSkJv+HcGnJL83c//av6Ys2F/AMqI8uijtuf/kxP9cMMUPMuJUhGDBgwqlGDBgwIXy/7d5Ll8TnSRHmvMGkDENy2p41RrJorJVaa2280hnnePXpUQvDJpAv3h1FrtvOnTX/tWOo/jjwBRPzzzAk0Q2jW9U8FhNfoND1fy+WObLwMtp5cVpIlhpnCrrHxlW6fIAA3+L749JRNM0ASBGnkI7r5/wBMjmN/Oc53WN/XzHN+JxfCs3AOBxy/mQuXlzJgRZo5VfQrElbvq+LqJJ1C+V3FYveX9nZHDpHIFil0dMKRhlcxc0kyyDcAlVtNfxeNwOTZHOFQjM0xIV7jAbTyEANbV0kM++9Vvi98M41K3uS17NCjGs09/wDcRkqDoWlJXc7VuRWMnG0jrceRzpBg6nSYLW+ctHituSzTlp5YvjszIsIhrb6czBM2fRZT3mtSNRqUiE6nvNqYpbab3QClbpe2hukAnGszU4YBTKlMQWLyl8meWo2qAFkb/aSWGxrG08V/MNbg0TzFWRhMdGaURoBl4wCoSQLs3bq3F43rrpS5aqRzGzLpIgDRTKMoludQbUaLCym43xml831ZPL4TuN4ynG0dI38oHi/ESowkOvQz9W0A5z8xyL/NI+mH3Q6gd3rZKBxOk4zq/T9IYKdMzgHRmjy3ATLi+lum3BFt8XnGqPhEiVGDpNcqhoy6s8TCYNy7LSLo6eknpU7emJ4eQCU1Kr2o0hMuKze8Y1ubfSQdhRtvh8GozpBl3dOw556E4goBA8uk++DkvnAPZhMpOMsF5jkileUc0qqFoG5RpIbl3QmSiHFV2xvYsoKDUIwWiXqRY6gXnJW5mIP6M0W+FukYWZNmj1SBex5xKKIgeV/p5FbMSmjb9W+npHnY43pl5Ef4VdlAjdihZ9SHUH55ot0NRpe+rfA5pHPbYf5tHPc4U7mYnfz68hGzd0xy9OorRRt+kEVzKkbd+rdyx3rv2FY2E0PG30xpWB0BZlIqvTz2Ow3wPBq3o4QoWHTe+/0x62kdsYE13ofPG1Y1FEnv4Hc4lCzhkLV4xtM2pgq4xkUkbCtsYQxlPIv1/phVK35mbq29cTQbNeq2Pt3woosdI8kAn7jElsyGnKDsF+nkUPp/fBCFCz05jkofUfMYltpZAF2Yozr/AOvxr9CLFf3wv9oZbdiB8P8An88ao86HhDazHps6thV9xZ+2xw0WChL+BcaMLo2m11EC/wBWxupHp6G8XnL8R5kWtKJ36Rvv6fuxy/LaSsx1MZDbKoAIcgEkCuxIBqvIw8/Dvj8c+satLLR+L4hXxaflXj1/c9RkjUgHZXfMnmKChFk/zB2xV+JyLKvJk+IXoPkOLIr51qw14pmzECynfTqr1NbfesLhlfzOYglQg26s/wD4qNRP32H3xU0RdSVc8lBojRDvpVVv6ADG7BgxQpRgwYMCEYMGDAhVr8QOENPlCyOY3hZZg4GogJfM6QCTcZfYbk1jgHEY1qfTG+Y/1CFJjt7skAVEKJ1nRXckVsMfUZGPnT8UuDy5fNshJMJUaLPRyrLRqUXfocMCarZCe++/giC4tgb5gbHfO+MZskfIBjfz91sGxcLkd7dJpM/GzkSIqIGB5bahpCnTMixoaFkbByDSDDRM0Y6J2oMEMq8kcwU8baIDqYmEgAv3LfLFOqjqqlNmgGQFXOmQAk2RY07WNjhvkJ5EFxDsWa4gUuSIafik7kxMWIT9sbY7HEULGObfGfz26891Q1/7etxm9lecpxHSdLqyxM3uyVWFOXKlwEOh5j6ZAwv0Y+pw9yPFgAJK6Dy5HcRKsekVHmffseZq5gDb0ele9iqhwzLEAkBda9KmNG19Kc2AmWU8vd7W1/nVNchHHrDNp1SGO2Cs7rHMDziZD7kBJQN9/N7HfmVKbdXvPi+nM8+Ssmx+c/8Arft7abAq3cPmYqSF1uFVH5a61EkbWQ005DAGFgu9UCxBOJ0TrITyqYkPTxgzELJbwNcx6RsWoArencYrXDs7ekuoabSr6XDyyCZWMLgNDUYJgO29gsCbra15SIEgMdQBKqZKce6bmQsFhpRe7b01KMYag0tEgYPi9ahyKtBJJuZ+fnyhuOZWjkqzdkPfpY8ykYaJY9LdCjmpR06gdJPnE/h5bVe5ogm/Wt7r179sTvymkiqK9W3kX1GvXck33ONiAKTVb7+n8cVuqDZEbfAcug6LTmsoz2RW5sfxB+/8caFzDLttQFf56YbxPZ+uImYhXUzXZIofYm/5AYGvlSk8XD4zZkJIu6/dQv0GNuXMIfTVgWb+pv8Az64gZmKUudNAMex848y/DXrc1udz/LF0dUqlZriYHbCqbOiwL74xzXDWcMEaiBfa6+uNvs/w9eS8kpuq2A83RHoRuP34mABKE04bAGVmBOsC1/j/AGrCvIBhNrbsd+/nt/L+WNg4msKvp+FgVUehO5/heEnFuLFQp1eu2BoJRK28Wze5re/5AjFPGeKZlgHpArMNfwkDcWLqvBxIfjFuN/n/AFOIHtHAGkWmbqStB/UAZdq8XQP3xrptAMFISrV7HxiaRlCjqJKtqrQe9qK/aAG+KxxPJSZLOuYApZX1UGFNXUxAPbyCPNHFh9k53gmQlhoA77m6vx5usbPabhxnPNU2+q9x+qRvsK1Dc2PlhWu0v6FTEhLeJ+3qyOxVjyyAaI+Bu7C6Fi7F4v34ZNzIDN4J0j6j4v8A+R9jjimd4S5kSNF1TSSmIJfxX8J+xo343+ePo32b4GmTysWXT4Y1Av1Pdm+7En74jiWsYwad0Nkm6ZYMGDHOViMGDBgQjBgwYEIxVPxH9k/z2TYIPfx9cR2BJUqxQN3XUUXcEbgb4teDDNdpMhQQCIK+R5+tnOkfE2rZ3K84gENI4oFWobi9TGj6SsrmdMnManYW5Uhpzcfu2Vg3SoK22+rYJWOp/ij7Ae9/OQDpkDJMpZ+lpSAkion+8ktvVtZBs4pX/TUUcyXpXeYrK5j6WrLuFiy4uy+mjtdD79qpx1H2cnTfTaL+WbrIWOBi/wCm1975GYWxJCV5IOopsil3nb/TpzYyIB0qGDad9u/0Oxco76YTQ1GOP3jOKGaHNH+lj7FWB+V1fybxwrl1VG2K9JaUiNScncjtcFyvaN3N3p7b9M/LMShSMlUekRwQkf8AqRzYfeH35oWu1VqO37XGf9pS7saY1G5HneflC0NZYSccj/yie6Pug+5QeGySIBI5KAhJmRmMA3Y5aRPyygltuoXt2vv1WbJZ3kroBXpURHQnLU8tmCkLZPatyfA2GFWXlBRZIGAVjzFMYJUgqUddcw5n6RdWwFUO/wCrnBN6j/PrjGa7nBoIGMaYi9h7ullb7MNsP0+HOMnc/EtuM+0EvLXQ7IQ3dSRtRxjxzi0gSEpIy2NyDuTS9/vZ++FHEs4jdI+IEWPsf79sa85mw6oACNPf67fP5Y5HFGoPakTYN+ZXf4FrCKEgXL/yVph4RmyP+8I+Vv8A3xo9o+JyI8McczBggVypIt7ok+cKYMkT/wDscV2G/wDfBxvqkQC+wH8cWVaFSnQcS0tMjxTN/OymhVZV4ho1NcId4Ii3ldT04fmjbGdhXklvrjzjGccRxlZG1KKYXsd9mr19cQJeHIASJGNdx5xFbNV33xubw8UahqAstnXq9fVZTxE1qfsyH3xoDfX0U6XijPpWLpdzbEd/TTfpdnDyPKtHcSGwoIYn9/b5nFT4bneVIHq6vG//APKDJqVT1sSSO3fz9O2K+CrPex1ap3rAjkItbrmUn2oxlDTTpjs3M8zN79MLHjmYURnf4Ph+u4N/vxQuK8fsUx28YuT5bVqViGVh999q+Zv0OOV8VhYSPd0p0/Q+R/PHovsx44gkO2XFdhOI+Lpa9W/8iCKJ+V4ncPY5kFgWLA9QbelFdXz+f0xVMll9ZI9BZ+gIs/YWfth/wDMiPMUjXaqLHgj/AJ/njqV6ADewbi6q3V2XOBdAjIIXZj9e1fLbEzN8TWOVJDTUrAD5kGgPnhX/ANSVi2pArDYEbbnvY9Mb/Z/gcmezaIpIhjAaV67Dwqnw7Abegs45gEgk2V0p7+FHs6JpH4jIlDW65bV30npZ68dig+Wr5Y6ljCGIKoVRQAAAHgDGeMVWoajpVgEBGDBgxWpRgwYMCEYMGDAhGDBgwIXjoCCCLB2Ixyr2t9lDkpDmI7GWeRjJodIuWki6XDu5JZTJTCt7Nd6OOrYwliDKVYBlYEEEWCDsQQe4IxVWpCq3SUjmBy4Nlp2W9K1IunW0REZ5kXTODmJ+n9HVmhYB+erOgb0uC4J96AXkFU8Dc49FiM7EA99v9tv9rPYUxFsxCHlTXraMjmlVkHLmCRudOkpX0ok3tXPnzRLBFOqqAaqARRQOkbLSgCh/HzziXsf2pyTt/jH1WXtNMHp+lz3i07nnvCef9UcHqJu7Juyfucbf+suT8u2/+fTCeKU9gQa7/KxtuT8sSY3s7n0xLTAsVY2oYyvcw7LKTW77+fON8My11GsY5hebYF2Nxv38kWcJ2RvPSdhRv92OzSoUa7DqAkgA9YwtDeKq040nEx0nKtsGdDbXv4P9MaszmBIQTe2xxXYM1o7dvXHj8QIOx2/vjTV4ZtZuh4kJKVd9F2thgp1rS61YXcR4oI+3p3+nnCuTMEnsdRIAA3Jv0HnGwez2adgTEdiV6iFB8fref+MVM+zeDp98AA5vn5q9/wBp8U4g6iSPkl6cfdXLCiCNwb/ocZZLjLLK0lDrFEWaG9+vkj1xKh9mJydwsQutRO1+lgk/ww6h9isuoDS5gOAbKqB1X4q7++NFepwDdRMSRBjeMdFi11nMFMnsgzBUNOOSUGUKRezC6B7137/LvhRx3JmdeZQvVTkDsxFg/LUAf3Ni9LNGlryQsJNlAAL28/8AGF4SHTIsERp6DFmBJUbqtk9NN99+52rBS42jQOprYIx1CfSYgKjRZLlwyFQQdIUnvsbsff8AleFGRzLQvqX0Ir1xds1k0oxjt3JUk7j59vXEv2d/Dc55qUGONTTy+L22UfrGvTt5x0KX2zSLixzSZ9c1VN4CjexvDZOIycqMHYAu5BpbPk+uxoDv/Ed44FwOPKQrDENh3J7s3lifU/w2A2GMeAez0GShEMC6VHc9yx7amPk4ZYz16wqO7NgtLWwjBgwYzJ0YMGDAhGDBgwIRgwYMCEYMGDAhGDBgwIRipe034eQ5jVJDUE7Gy4Wwx7dS+vz/AHg4tuDCuYHiHKHNDhBXCOL+z0+VISRCoJPX3DH11Db02/gMRcvEbN9gP4+mO8cSkjWJ2lAKBSWBAIIHij3xzyL2cjnUuAsOxZjG1rHQLVJE5DrsO6kj5Y5NakKbtLTJPy6/vZVjgajgajMBVJUvv/Dv59DiFn3MTlLJGkMpbvRHr9bH2xaX9kZ9IeNRNG3Zo9/JHwtTd78YSe03DNUXvAUeMEKSCCe3SbHr29MbPs9xbVGvB9ApPZuaCDkc0oy4Mp6RZN1QO9d6ofL+WG3/AONRgAzSG/2FoEdtizdq87YhcEhCxq1ANRDfv32+wxODXud/ONXE8e5jyxpIhJIHeTjL8Shy+8CX66hv2Gwa70+fGF+Z4k7OGYX6/Px4+X+bYhPmAosfux5HJamhe4H78czW19yU2sFb2zwNja+5Py+RwDNBRQLNYHpsfQVv64g0pNX67Cu9/XucO+G+y+am3SF0TuHal+9v4+lnEgyLD5KBJ2UfMZhZIjEa1sKu6qqIonYG6xCyvBpW0onWbJKKCSS1Ht6X3I2+gxaT7Iw6DJNPzChAaPLsvdjQ1SN2WzVgbeuLrwCNMvJ+X/LpCWTUpRi+oKd1LsAxYX5vviYa8gErWeDqObqcPofhndVv2Z/DClU5nYd+Sp+9M4/kv7/GOg5fLrGoRFCqooKooAegAxswY3U6TaY7KrawNwjBgwYtTowYMGBCMGDBgQjBgwYEIwYMGBCMGDBgQjBgwYEIwYMGBCj5/IJNGY5Ban5kdtxuPnhVneByshj5gcOyBmYAPygbZdajq8VYHc98PcGKn0WPyrqdd9PB6+/1CoKZaZDE0iEciOWUJvQ03W42tpDdD9VV9Th9lMm7ckyTLMJF1SRyaCCCt3GoXwSPlWLARiJleEQxMWjjRWOxIAG3evkPkMZqfCmmeyfnHLlnC11eMFVp1CD5TmeeLlQH9mMk5I5MVjuF6SPPZCK74rGa4PkAZ15ThonUaRK/UGZFsXfZm3H09cXxcqgYuEUORRYAWR6E9/AwnzHsojg2x1c4zBq7aipKd9xSgfYHxieIpvcOyBN/0ys9FvDE/wA0Wt+v+FWn9nOHqJCUclJeVoMpBPUq6gBvXVf2OGWQ9mco0hWPKK0aOyNI8jG2HxUhvUAdrJGGcvssrJKLXXJKZQ+gWoLq+m7vwR3HfG+Pgro7GOZkjd+YyaVPUTbUx7AnxR84qZSqAiWiOkdefu+m6sNPhA06InrPTl7/AK7KNxJYctE65cQxTBC6qqoGIXqPTV1QbCzicsmYIDKUTMQkRLrDdcdSo1dgSNvN4t7xA3YBsUfmPTGMGWVFVVACqKUeg7Yvq8O6obuty9dJ+SKPEMoizb8/XIgc91WctwWSURyMQVliMcsZQJoRhYCgC7DevfbthvwzgpjKvJI0sipoUkABRtdKPJoWSSThpgw1PhmMM7panF1HiMDy9eXXdGDBgxpWRGDBgwIRgwYMCEYMGDAhGDBgwIRgwYMCEYMGDAhGDBgwIRgwYMCEYMGDAhGDBgwIRgwYMCEYMGDAhGDBgwIRgwYMCEYMGDAhGDBgwIRgwYMCEYMGDAhGDBgwIX//2Q=="/>
          <p:cNvSpPr>
            <a:spLocks noChangeAspect="1" noChangeArrowheads="1"/>
          </p:cNvSpPr>
          <p:nvPr/>
        </p:nvSpPr>
        <p:spPr bwMode="auto">
          <a:xfrm>
            <a:off x="155575" y="-1951038"/>
            <a:ext cx="4076700" cy="4076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6" name="Picture 6" descr="http://www.aoml.noaa.gov/hrd/HFP2011/IFEX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5094621"/>
            <a:ext cx="1371600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988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203950"/>
            <a:ext cx="2133600" cy="365125"/>
          </a:xfrm>
        </p:spPr>
        <p:txBody>
          <a:bodyPr/>
          <a:lstStyle/>
          <a:p>
            <a:pPr>
              <a:defRPr/>
            </a:pPr>
            <a:fld id="{EFC5BA91-348F-43C5-A7E0-77A0DB869EA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4100" name="Group 18"/>
          <p:cNvGrpSpPr>
            <a:grpSpLocks/>
          </p:cNvGrpSpPr>
          <p:nvPr/>
        </p:nvGrpSpPr>
        <p:grpSpPr bwMode="auto">
          <a:xfrm>
            <a:off x="142875" y="3296292"/>
            <a:ext cx="4352343" cy="3333108"/>
            <a:chOff x="148942" y="2514600"/>
            <a:chExt cx="4651658" cy="3505200"/>
          </a:xfrm>
        </p:grpSpPr>
        <p:pic>
          <p:nvPicPr>
            <p:cNvPr id="4114" name="Picture 5" descr="Fig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74" t="32388" r="45679" b="5476"/>
            <a:stretch>
              <a:fillRect/>
            </a:stretch>
          </p:blipFill>
          <p:spPr bwMode="auto">
            <a:xfrm>
              <a:off x="148942" y="2514600"/>
              <a:ext cx="4651658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"/>
            <p:cNvSpPr/>
            <p:nvPr/>
          </p:nvSpPr>
          <p:spPr>
            <a:xfrm>
              <a:off x="1845330" y="4747712"/>
              <a:ext cx="980620" cy="448587"/>
            </a:xfrm>
            <a:custGeom>
              <a:avLst/>
              <a:gdLst>
                <a:gd name="connsiteX0" fmla="*/ 969819 w 980902"/>
                <a:gd name="connsiteY0" fmla="*/ 338051 h 448887"/>
                <a:gd name="connsiteX1" fmla="*/ 714895 w 980902"/>
                <a:gd name="connsiteY1" fmla="*/ 304800 h 448887"/>
                <a:gd name="connsiteX2" fmla="*/ 465513 w 980902"/>
                <a:gd name="connsiteY2" fmla="*/ 216131 h 448887"/>
                <a:gd name="connsiteX3" fmla="*/ 232757 w 980902"/>
                <a:gd name="connsiteY3" fmla="*/ 105294 h 448887"/>
                <a:gd name="connsiteX4" fmla="*/ 94211 w 980902"/>
                <a:gd name="connsiteY4" fmla="*/ 16625 h 448887"/>
                <a:gd name="connsiteX5" fmla="*/ 72044 w 980902"/>
                <a:gd name="connsiteY5" fmla="*/ 0 h 448887"/>
                <a:gd name="connsiteX6" fmla="*/ 0 w 980902"/>
                <a:gd name="connsiteY6" fmla="*/ 60960 h 448887"/>
                <a:gd name="connsiteX7" fmla="*/ 121920 w 980902"/>
                <a:gd name="connsiteY7" fmla="*/ 138545 h 448887"/>
                <a:gd name="connsiteX8" fmla="*/ 387928 w 980902"/>
                <a:gd name="connsiteY8" fmla="*/ 299258 h 448887"/>
                <a:gd name="connsiteX9" fmla="*/ 637310 w 980902"/>
                <a:gd name="connsiteY9" fmla="*/ 382385 h 448887"/>
                <a:gd name="connsiteX10" fmla="*/ 853440 w 980902"/>
                <a:gd name="connsiteY10" fmla="*/ 426720 h 448887"/>
                <a:gd name="connsiteX11" fmla="*/ 980902 w 980902"/>
                <a:gd name="connsiteY11" fmla="*/ 448887 h 448887"/>
                <a:gd name="connsiteX12" fmla="*/ 969819 w 980902"/>
                <a:gd name="connsiteY12" fmla="*/ 338051 h 448887"/>
                <a:gd name="connsiteX0" fmla="*/ 975361 w 980902"/>
                <a:gd name="connsiteY0" fmla="*/ 354677 h 448887"/>
                <a:gd name="connsiteX1" fmla="*/ 714895 w 980902"/>
                <a:gd name="connsiteY1" fmla="*/ 304800 h 448887"/>
                <a:gd name="connsiteX2" fmla="*/ 465513 w 980902"/>
                <a:gd name="connsiteY2" fmla="*/ 216131 h 448887"/>
                <a:gd name="connsiteX3" fmla="*/ 232757 w 980902"/>
                <a:gd name="connsiteY3" fmla="*/ 105294 h 448887"/>
                <a:gd name="connsiteX4" fmla="*/ 94211 w 980902"/>
                <a:gd name="connsiteY4" fmla="*/ 16625 h 448887"/>
                <a:gd name="connsiteX5" fmla="*/ 72044 w 980902"/>
                <a:gd name="connsiteY5" fmla="*/ 0 h 448887"/>
                <a:gd name="connsiteX6" fmla="*/ 0 w 980902"/>
                <a:gd name="connsiteY6" fmla="*/ 60960 h 448887"/>
                <a:gd name="connsiteX7" fmla="*/ 121920 w 980902"/>
                <a:gd name="connsiteY7" fmla="*/ 138545 h 448887"/>
                <a:gd name="connsiteX8" fmla="*/ 387928 w 980902"/>
                <a:gd name="connsiteY8" fmla="*/ 299258 h 448887"/>
                <a:gd name="connsiteX9" fmla="*/ 637310 w 980902"/>
                <a:gd name="connsiteY9" fmla="*/ 382385 h 448887"/>
                <a:gd name="connsiteX10" fmla="*/ 853440 w 980902"/>
                <a:gd name="connsiteY10" fmla="*/ 426720 h 448887"/>
                <a:gd name="connsiteX11" fmla="*/ 980902 w 980902"/>
                <a:gd name="connsiteY11" fmla="*/ 448887 h 448887"/>
                <a:gd name="connsiteX12" fmla="*/ 975361 w 980902"/>
                <a:gd name="connsiteY12" fmla="*/ 354677 h 448887"/>
                <a:gd name="connsiteX0" fmla="*/ 975361 w 980902"/>
                <a:gd name="connsiteY0" fmla="*/ 354677 h 448887"/>
                <a:gd name="connsiteX1" fmla="*/ 714895 w 980902"/>
                <a:gd name="connsiteY1" fmla="*/ 304800 h 448887"/>
                <a:gd name="connsiteX2" fmla="*/ 465513 w 980902"/>
                <a:gd name="connsiteY2" fmla="*/ 216131 h 448887"/>
                <a:gd name="connsiteX3" fmla="*/ 232757 w 980902"/>
                <a:gd name="connsiteY3" fmla="*/ 105294 h 448887"/>
                <a:gd name="connsiteX4" fmla="*/ 94211 w 980902"/>
                <a:gd name="connsiteY4" fmla="*/ 16625 h 448887"/>
                <a:gd name="connsiteX5" fmla="*/ 72044 w 980902"/>
                <a:gd name="connsiteY5" fmla="*/ 0 h 448887"/>
                <a:gd name="connsiteX6" fmla="*/ 0 w 980902"/>
                <a:gd name="connsiteY6" fmla="*/ 60960 h 448887"/>
                <a:gd name="connsiteX7" fmla="*/ 121920 w 980902"/>
                <a:gd name="connsiteY7" fmla="*/ 138545 h 448887"/>
                <a:gd name="connsiteX8" fmla="*/ 414691 w 980902"/>
                <a:gd name="connsiteY8" fmla="*/ 299258 h 448887"/>
                <a:gd name="connsiteX9" fmla="*/ 637310 w 980902"/>
                <a:gd name="connsiteY9" fmla="*/ 382385 h 448887"/>
                <a:gd name="connsiteX10" fmla="*/ 853440 w 980902"/>
                <a:gd name="connsiteY10" fmla="*/ 426720 h 448887"/>
                <a:gd name="connsiteX11" fmla="*/ 980902 w 980902"/>
                <a:gd name="connsiteY11" fmla="*/ 448887 h 448887"/>
                <a:gd name="connsiteX12" fmla="*/ 975361 w 980902"/>
                <a:gd name="connsiteY12" fmla="*/ 354677 h 448887"/>
                <a:gd name="connsiteX0" fmla="*/ 975361 w 980902"/>
                <a:gd name="connsiteY0" fmla="*/ 354677 h 448887"/>
                <a:gd name="connsiteX1" fmla="*/ 714895 w 980902"/>
                <a:gd name="connsiteY1" fmla="*/ 304800 h 448887"/>
                <a:gd name="connsiteX2" fmla="*/ 465513 w 980902"/>
                <a:gd name="connsiteY2" fmla="*/ 216131 h 448887"/>
                <a:gd name="connsiteX3" fmla="*/ 232757 w 980902"/>
                <a:gd name="connsiteY3" fmla="*/ 105294 h 448887"/>
                <a:gd name="connsiteX4" fmla="*/ 94211 w 980902"/>
                <a:gd name="connsiteY4" fmla="*/ 16625 h 448887"/>
                <a:gd name="connsiteX5" fmla="*/ 72044 w 980902"/>
                <a:gd name="connsiteY5" fmla="*/ 0 h 448887"/>
                <a:gd name="connsiteX6" fmla="*/ 0 w 980902"/>
                <a:gd name="connsiteY6" fmla="*/ 60960 h 448887"/>
                <a:gd name="connsiteX7" fmla="*/ 121920 w 980902"/>
                <a:gd name="connsiteY7" fmla="*/ 138545 h 448887"/>
                <a:gd name="connsiteX8" fmla="*/ 414691 w 980902"/>
                <a:gd name="connsiteY8" fmla="*/ 299258 h 448887"/>
                <a:gd name="connsiteX9" fmla="*/ 655152 w 980902"/>
                <a:gd name="connsiteY9" fmla="*/ 382385 h 448887"/>
                <a:gd name="connsiteX10" fmla="*/ 853440 w 980902"/>
                <a:gd name="connsiteY10" fmla="*/ 426720 h 448887"/>
                <a:gd name="connsiteX11" fmla="*/ 980902 w 980902"/>
                <a:gd name="connsiteY11" fmla="*/ 448887 h 448887"/>
                <a:gd name="connsiteX12" fmla="*/ 975361 w 980902"/>
                <a:gd name="connsiteY12" fmla="*/ 354677 h 44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80902" h="448887">
                  <a:moveTo>
                    <a:pt x="975361" y="354677"/>
                  </a:moveTo>
                  <a:lnTo>
                    <a:pt x="714895" y="304800"/>
                  </a:lnTo>
                  <a:lnTo>
                    <a:pt x="465513" y="216131"/>
                  </a:lnTo>
                  <a:lnTo>
                    <a:pt x="232757" y="105294"/>
                  </a:lnTo>
                  <a:lnTo>
                    <a:pt x="94211" y="16625"/>
                  </a:lnTo>
                  <a:lnTo>
                    <a:pt x="72044" y="0"/>
                  </a:lnTo>
                  <a:lnTo>
                    <a:pt x="0" y="60960"/>
                  </a:lnTo>
                  <a:lnTo>
                    <a:pt x="121920" y="138545"/>
                  </a:lnTo>
                  <a:lnTo>
                    <a:pt x="414691" y="299258"/>
                  </a:lnTo>
                  <a:lnTo>
                    <a:pt x="655152" y="382385"/>
                  </a:lnTo>
                  <a:lnTo>
                    <a:pt x="853440" y="426720"/>
                  </a:lnTo>
                  <a:lnTo>
                    <a:pt x="980902" y="448887"/>
                  </a:lnTo>
                  <a:lnTo>
                    <a:pt x="975361" y="354677"/>
                  </a:lnTo>
                  <a:close/>
                </a:path>
              </a:pathLst>
            </a:custGeom>
            <a:solidFill>
              <a:srgbClr val="C0000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14164" y="3275889"/>
              <a:ext cx="435831" cy="116239"/>
            </a:xfrm>
            <a:prstGeom prst="rect">
              <a:avLst/>
            </a:prstGeom>
            <a:solidFill>
              <a:srgbClr val="C0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53347" y="3120356"/>
              <a:ext cx="1753382" cy="39947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prstClr val="black"/>
                  </a:solidFill>
                </a:rPr>
                <a:t>Portion covered by P-3 flights considered here</a:t>
              </a:r>
            </a:p>
          </p:txBody>
        </p:sp>
      </p:grpSp>
      <p:grpSp>
        <p:nvGrpSpPr>
          <p:cNvPr id="4101" name="Group 20"/>
          <p:cNvGrpSpPr>
            <a:grpSpLocks/>
          </p:cNvGrpSpPr>
          <p:nvPr/>
        </p:nvGrpSpPr>
        <p:grpSpPr bwMode="auto">
          <a:xfrm>
            <a:off x="4926014" y="3310252"/>
            <a:ext cx="3813138" cy="3263585"/>
            <a:chOff x="4860616" y="2514600"/>
            <a:chExt cx="4064899" cy="3505200"/>
          </a:xfrm>
        </p:grpSpPr>
        <p:sp>
          <p:nvSpPr>
            <p:cNvPr id="20" name="Rectangle 19"/>
            <p:cNvSpPr/>
            <p:nvPr/>
          </p:nvSpPr>
          <p:spPr>
            <a:xfrm>
              <a:off x="4863930" y="2516265"/>
              <a:ext cx="4061585" cy="34968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106" name="Picture 4" descr="Fig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044" t="29858" b="3571"/>
            <a:stretch>
              <a:fillRect/>
            </a:stretch>
          </p:blipFill>
          <p:spPr bwMode="auto">
            <a:xfrm>
              <a:off x="4860616" y="2514600"/>
              <a:ext cx="3918351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 rot="5400000">
              <a:off x="5707911" y="4514014"/>
              <a:ext cx="1283243" cy="220396"/>
            </a:xfrm>
            <a:prstGeom prst="rect">
              <a:avLst/>
            </a:prstGeom>
            <a:solidFill>
              <a:srgbClr val="C0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6249787" y="4532219"/>
              <a:ext cx="1283242" cy="173997"/>
            </a:xfrm>
            <a:prstGeom prst="rect">
              <a:avLst/>
            </a:prstGeom>
            <a:solidFill>
              <a:srgbClr val="C0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6834749" y="4525606"/>
              <a:ext cx="1283242" cy="193882"/>
            </a:xfrm>
            <a:prstGeom prst="rect">
              <a:avLst/>
            </a:prstGeom>
            <a:solidFill>
              <a:srgbClr val="C0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7465280" y="4546298"/>
              <a:ext cx="1283243" cy="142512"/>
            </a:xfrm>
            <a:prstGeom prst="rect">
              <a:avLst/>
            </a:prstGeom>
            <a:solidFill>
              <a:srgbClr val="C0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5400000">
              <a:off x="8004666" y="4545487"/>
              <a:ext cx="1284907" cy="152454"/>
            </a:xfrm>
            <a:prstGeom prst="rect">
              <a:avLst/>
            </a:prstGeom>
            <a:solidFill>
              <a:srgbClr val="C0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342836" y="2855800"/>
              <a:ext cx="435821" cy="114842"/>
            </a:xfrm>
            <a:prstGeom prst="rect">
              <a:avLst/>
            </a:prstGeom>
            <a:solidFill>
              <a:srgbClr val="C0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70371" y="2777573"/>
              <a:ext cx="1904024" cy="246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prstClr val="black"/>
                  </a:solidFill>
                </a:rPr>
                <a:t>On station times for P-3 flights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52400" y="401940"/>
            <a:ext cx="8991600" cy="29238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Long-lived TC developed in eastern Atlantic, underwent RI near Leeward Islands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Intensified from 25 m s</a:t>
            </a:r>
            <a:r>
              <a:rPr lang="en-US" sz="2000" baseline="30000" dirty="0">
                <a:solidFill>
                  <a:prstClr val="white"/>
                </a:solidFill>
              </a:rPr>
              <a:t>-1</a:t>
            </a:r>
            <a:r>
              <a:rPr lang="en-US" sz="2000" dirty="0">
                <a:solidFill>
                  <a:prstClr val="white"/>
                </a:solidFill>
              </a:rPr>
              <a:t> to 60 m s</a:t>
            </a:r>
            <a:r>
              <a:rPr lang="en-US" sz="2000" baseline="30000" dirty="0">
                <a:solidFill>
                  <a:prstClr val="white"/>
                </a:solidFill>
              </a:rPr>
              <a:t>-1</a:t>
            </a:r>
            <a:r>
              <a:rPr lang="en-US" sz="2000" dirty="0">
                <a:solidFill>
                  <a:prstClr val="white"/>
                </a:solidFill>
              </a:rPr>
              <a:t> in 36 h; RI onset at 06 UTC August 29</a:t>
            </a:r>
          </a:p>
          <a:p>
            <a:pPr marL="114300" indent="-1143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Sampled by NOAA P-3’s, G-IV; NASA DC-8, Global Hawk; Air Force C-130’s </a:t>
            </a:r>
            <a:endParaRPr lang="en-US" sz="2000" dirty="0" smtClean="0">
              <a:solidFill>
                <a:prstClr val="white"/>
              </a:solidFill>
            </a:endParaRPr>
          </a:p>
          <a:p>
            <a:pPr marL="571500" lvl="1" indent="-1143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white"/>
                </a:solidFill>
              </a:rPr>
              <a:t>Several studies have looked at observations of this case (Rogers et al. 2014, Stevenson et al. 2014, </a:t>
            </a:r>
            <a:r>
              <a:rPr lang="en-US" dirty="0" err="1" smtClean="0">
                <a:solidFill>
                  <a:prstClr val="white"/>
                </a:solidFill>
              </a:rPr>
              <a:t>Susca-Lopata</a:t>
            </a:r>
            <a:r>
              <a:rPr lang="en-US" dirty="0" smtClean="0">
                <a:solidFill>
                  <a:prstClr val="white"/>
                </a:solidFill>
              </a:rPr>
              <a:t> et al. 2014)</a:t>
            </a:r>
            <a:endParaRPr lang="en-US" dirty="0">
              <a:solidFill>
                <a:prstClr val="white"/>
              </a:solidFill>
            </a:endParaRPr>
          </a:p>
          <a:p>
            <a:pPr marL="114300" indent="-1143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Moderate (8 m s</a:t>
            </a:r>
            <a:r>
              <a:rPr lang="en-US" sz="2000" baseline="30000" dirty="0">
                <a:solidFill>
                  <a:prstClr val="white"/>
                </a:solidFill>
              </a:rPr>
              <a:t>-1</a:t>
            </a:r>
            <a:r>
              <a:rPr lang="en-US" sz="2000" dirty="0">
                <a:solidFill>
                  <a:prstClr val="white"/>
                </a:solidFill>
              </a:rPr>
              <a:t>) northeasterly shear at RI onset, became weak by third P-3 flight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Focus here on inner-core structure and evolution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airborne Doppler and </a:t>
            </a:r>
            <a:r>
              <a:rPr lang="en-US" dirty="0" err="1">
                <a:solidFill>
                  <a:prstClr val="white"/>
                </a:solidFill>
              </a:rPr>
              <a:t>dropsonde</a:t>
            </a:r>
            <a:r>
              <a:rPr lang="en-US" dirty="0">
                <a:solidFill>
                  <a:prstClr val="white"/>
                </a:solidFill>
              </a:rPr>
              <a:t> observations (Rogers et al. 2014</a:t>
            </a:r>
            <a:r>
              <a:rPr lang="en-US" dirty="0" smtClean="0">
                <a:solidFill>
                  <a:prstClr val="white"/>
                </a:solidFill>
              </a:rPr>
              <a:t>)</a:t>
            </a:r>
            <a:endParaRPr lang="en-US" sz="900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81200" y="2906713"/>
            <a:ext cx="6699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>
                <a:solidFill>
                  <a:prstClr val="white"/>
                </a:solidFill>
              </a:rPr>
              <a:t>Track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70650" y="2895600"/>
            <a:ext cx="9969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u="sng" dirty="0">
                <a:solidFill>
                  <a:prstClr val="white"/>
                </a:solidFill>
              </a:rPr>
              <a:t>Intensity</a:t>
            </a:r>
          </a:p>
        </p:txBody>
      </p: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1037050" y="-12872"/>
            <a:ext cx="72572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Case Study: Hurricane </a:t>
            </a:r>
            <a:r>
              <a:rPr lang="en-US" altLang="en-US" sz="2800" dirty="0">
                <a:solidFill>
                  <a:srgbClr val="FFFF00"/>
                </a:solidFill>
                <a:latin typeface="Calibri" pitchFamily="34" charset="0"/>
              </a:rPr>
              <a:t>Earl (2010</a:t>
            </a:r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) – Observations</a:t>
            </a:r>
            <a:endParaRPr lang="en-US" alt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923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B0115-1893-4BCA-9B65-A7BAE9B2A23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6" r="2597" b="66259"/>
          <a:stretch/>
        </p:blipFill>
        <p:spPr bwMode="auto">
          <a:xfrm>
            <a:off x="403761" y="3215575"/>
            <a:ext cx="4203865" cy="324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3435" y="3191934"/>
            <a:ext cx="3984135" cy="327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163" y="597456"/>
            <a:ext cx="856523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HWRF model (Chen and </a:t>
            </a:r>
            <a:r>
              <a:rPr lang="en-US" sz="2000" dirty="0" err="1" smtClean="0">
                <a:latin typeface="+mj-lt"/>
              </a:rPr>
              <a:t>Gopalakrishnan</a:t>
            </a:r>
            <a:r>
              <a:rPr lang="en-US" sz="2000" dirty="0" smtClean="0">
                <a:latin typeface="+mj-lt"/>
              </a:rPr>
              <a:t> 2014, </a:t>
            </a:r>
            <a:r>
              <a:rPr lang="en-US" sz="2000" dirty="0" err="1" smtClean="0">
                <a:latin typeface="+mj-lt"/>
              </a:rPr>
              <a:t>Gopalakrishnan</a:t>
            </a:r>
            <a:r>
              <a:rPr lang="en-US" sz="2000" dirty="0" smtClean="0">
                <a:latin typeface="+mj-lt"/>
              </a:rPr>
              <a:t> et al. 2013, </a:t>
            </a:r>
            <a:r>
              <a:rPr lang="en-US" sz="2000" dirty="0" err="1" smtClean="0">
                <a:latin typeface="+mj-lt"/>
              </a:rPr>
              <a:t>Tallapragada</a:t>
            </a:r>
            <a:r>
              <a:rPr lang="en-US" sz="2000" dirty="0" smtClean="0">
                <a:latin typeface="+mj-lt"/>
              </a:rPr>
              <a:t> et al.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Three meshes of 27, 9, and 3 km grid 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Vortex initialization with cycling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Ferrier microphysics, GFS PBL scheme with improved K</a:t>
            </a:r>
            <a:r>
              <a:rPr lang="en-US" sz="2000" baseline="-25000" dirty="0" smtClean="0">
                <a:latin typeface="+mj-lt"/>
              </a:rPr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Coupled with POM ocean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2-minute output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6245" y="2782031"/>
            <a:ext cx="67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+mj-lt"/>
              </a:rPr>
              <a:t>Track</a:t>
            </a:r>
            <a:endParaRPr lang="en-US" u="sng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3819" y="2782031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+mj-lt"/>
              </a:rPr>
              <a:t>Intensity</a:t>
            </a:r>
            <a:endParaRPr lang="en-US" u="sng" dirty="0">
              <a:latin typeface="+mj-lt"/>
            </a:endParaRP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1533690" y="25548"/>
            <a:ext cx="62639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Case Study: Hurricane </a:t>
            </a:r>
            <a:r>
              <a:rPr lang="en-US" altLang="en-US" sz="2800" dirty="0">
                <a:solidFill>
                  <a:srgbClr val="FFFF00"/>
                </a:solidFill>
                <a:latin typeface="Calibri" pitchFamily="34" charset="0"/>
              </a:rPr>
              <a:t>Earl (2010</a:t>
            </a:r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) - Model</a:t>
            </a:r>
            <a:endParaRPr lang="en-US" alt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527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FE41E-1E5E-4FEB-A023-F0CEFDBC714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124" name="Rectangle 19"/>
          <p:cNvSpPr>
            <a:spLocks noChangeArrowheads="1"/>
          </p:cNvSpPr>
          <p:nvPr/>
        </p:nvSpPr>
        <p:spPr bwMode="auto">
          <a:xfrm>
            <a:off x="304800" y="457200"/>
            <a:ext cx="8659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 dirty="0" smtClean="0">
                <a:solidFill>
                  <a:prstClr val="white"/>
                </a:solidFill>
                <a:latin typeface="Calibri" pitchFamily="34" charset="0"/>
              </a:rPr>
              <a:t>Observed storm-relative </a:t>
            </a:r>
            <a:r>
              <a:rPr lang="en-US" altLang="en-US" sz="1600" i="1" dirty="0">
                <a:solidFill>
                  <a:prstClr val="white"/>
                </a:solidFill>
                <a:latin typeface="Calibri" pitchFamily="34" charset="0"/>
              </a:rPr>
              <a:t>wind speed at 2 km altitude (shaded, m s</a:t>
            </a:r>
            <a:r>
              <a:rPr lang="en-US" altLang="en-US" sz="1600" i="1" baseline="30000" dirty="0">
                <a:solidFill>
                  <a:prstClr val="white"/>
                </a:solidFill>
                <a:latin typeface="Calibri" pitchFamily="34" charset="0"/>
              </a:rPr>
              <a:t>-1</a:t>
            </a:r>
            <a:r>
              <a:rPr lang="en-US" altLang="en-US" sz="1600" i="1" dirty="0">
                <a:solidFill>
                  <a:prstClr val="white"/>
                </a:solidFill>
                <a:latin typeface="Calibri" pitchFamily="34" charset="0"/>
              </a:rPr>
              <a:t>)</a:t>
            </a:r>
          </a:p>
        </p:txBody>
      </p:sp>
      <p:grpSp>
        <p:nvGrpSpPr>
          <p:cNvPr id="5125" name="Group 191"/>
          <p:cNvGrpSpPr>
            <a:grpSpLocks/>
          </p:cNvGrpSpPr>
          <p:nvPr/>
        </p:nvGrpSpPr>
        <p:grpSpPr bwMode="auto">
          <a:xfrm>
            <a:off x="31750" y="806450"/>
            <a:ext cx="9031288" cy="2281238"/>
            <a:chOff x="32368" y="805832"/>
            <a:chExt cx="9030712" cy="2281174"/>
          </a:xfrm>
        </p:grpSpPr>
        <p:grpSp>
          <p:nvGrpSpPr>
            <p:cNvPr id="5235" name="Group 159"/>
            <p:cNvGrpSpPr>
              <a:grpSpLocks/>
            </p:cNvGrpSpPr>
            <p:nvPr/>
          </p:nvGrpSpPr>
          <p:grpSpPr bwMode="auto">
            <a:xfrm>
              <a:off x="32368" y="805832"/>
              <a:ext cx="9030712" cy="2281174"/>
              <a:chOff x="32368" y="805832"/>
              <a:chExt cx="9030712" cy="228117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32368" y="805832"/>
                <a:ext cx="9030712" cy="224148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5252" name="Picture 3" descr="Fig2_abs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11" r="761" b="610"/>
              <a:stretch>
                <a:fillRect/>
              </a:stretch>
            </p:blipFill>
            <p:spPr bwMode="auto">
              <a:xfrm>
                <a:off x="249787" y="871244"/>
                <a:ext cx="8657790" cy="1983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253" name="Group 28"/>
              <p:cNvGrpSpPr>
                <a:grpSpLocks/>
              </p:cNvGrpSpPr>
              <p:nvPr/>
            </p:nvGrpSpPr>
            <p:grpSpPr bwMode="auto">
              <a:xfrm>
                <a:off x="568842" y="2843322"/>
                <a:ext cx="1048050" cy="36330"/>
                <a:chOff x="568842" y="2843322"/>
                <a:chExt cx="1048050" cy="3633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568909" y="2842538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>
                  <a:off x="838767" y="2842538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H="1">
                  <a:off x="1087989" y="2848888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1362608" y="2848888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1616592" y="2852063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54" name="Group 29"/>
              <p:cNvGrpSpPr>
                <a:grpSpLocks/>
              </p:cNvGrpSpPr>
              <p:nvPr/>
            </p:nvGrpSpPr>
            <p:grpSpPr bwMode="auto">
              <a:xfrm>
                <a:off x="2280684" y="2845980"/>
                <a:ext cx="1048050" cy="36330"/>
                <a:chOff x="568842" y="2843322"/>
                <a:chExt cx="1048050" cy="36330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568283" y="284305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H="1">
                  <a:off x="838141" y="284305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1087363" y="2849405"/>
                  <a:ext cx="1587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1363570" y="284940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>
                  <a:off x="1617554" y="2852580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55" name="Group 35"/>
              <p:cNvGrpSpPr>
                <a:grpSpLocks/>
              </p:cNvGrpSpPr>
              <p:nvPr/>
            </p:nvGrpSpPr>
            <p:grpSpPr bwMode="auto">
              <a:xfrm>
                <a:off x="3962400" y="2845980"/>
                <a:ext cx="1048050" cy="36330"/>
                <a:chOff x="568842" y="2843322"/>
                <a:chExt cx="1048050" cy="36330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569209" y="284305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H="1">
                  <a:off x="839067" y="284305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1088289" y="284940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1362908" y="284940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616892" y="2852580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56" name="Group 41"/>
              <p:cNvGrpSpPr>
                <a:grpSpLocks/>
              </p:cNvGrpSpPr>
              <p:nvPr/>
            </p:nvGrpSpPr>
            <p:grpSpPr bwMode="auto">
              <a:xfrm>
                <a:off x="5670696" y="2845980"/>
                <a:ext cx="1048050" cy="36330"/>
                <a:chOff x="568842" y="2843322"/>
                <a:chExt cx="1048050" cy="36330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568954" y="284305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H="1">
                  <a:off x="838812" y="284305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1088034" y="284940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1362653" y="2849405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H="1">
                  <a:off x="1616637" y="2852580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57" name="Group 47"/>
              <p:cNvGrpSpPr>
                <a:grpSpLocks/>
              </p:cNvGrpSpPr>
              <p:nvPr/>
            </p:nvGrpSpPr>
            <p:grpSpPr bwMode="auto">
              <a:xfrm>
                <a:off x="7402176" y="2848638"/>
                <a:ext cx="1048050" cy="36330"/>
                <a:chOff x="568842" y="2843322"/>
                <a:chExt cx="1048050" cy="36330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 flipH="1">
                  <a:off x="569327" y="2843572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839185" y="2843572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1088406" y="2849922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H="1">
                  <a:off x="1363026" y="2849922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H="1">
                  <a:off x="1617010" y="2853097"/>
                  <a:ext cx="0" cy="2698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58" name="Group 53"/>
              <p:cNvGrpSpPr>
                <a:grpSpLocks/>
              </p:cNvGrpSpPr>
              <p:nvPr/>
            </p:nvGrpSpPr>
            <p:grpSpPr bwMode="auto">
              <a:xfrm rot="5400000">
                <a:off x="-374203" y="1840292"/>
                <a:ext cx="1228352" cy="48760"/>
                <a:chOff x="568842" y="2843322"/>
                <a:chExt cx="1048050" cy="36330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568691" y="2843489"/>
                  <a:ext cx="1355" cy="2720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838226" y="2843489"/>
                  <a:ext cx="0" cy="2720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H="1">
                  <a:off x="1087444" y="2850586"/>
                  <a:ext cx="1354" cy="2720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>
                  <a:off x="1362395" y="2849402"/>
                  <a:ext cx="1355" cy="2720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1615677" y="2852952"/>
                  <a:ext cx="1354" cy="2720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59" name="Group 64"/>
              <p:cNvGrpSpPr>
                <a:grpSpLocks/>
              </p:cNvGrpSpPr>
              <p:nvPr/>
            </p:nvGrpSpPr>
            <p:grpSpPr bwMode="auto">
              <a:xfrm>
                <a:off x="407004" y="2832402"/>
                <a:ext cx="1350524" cy="174070"/>
                <a:chOff x="407004" y="2832402"/>
                <a:chExt cx="1350524" cy="174070"/>
              </a:xfrm>
            </p:grpSpPr>
            <p:sp>
              <p:nvSpPr>
                <p:cNvPr id="5295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31130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-100</a:t>
                  </a:r>
                </a:p>
              </p:txBody>
            </p:sp>
            <p:sp>
              <p:nvSpPr>
                <p:cNvPr id="5296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687964" y="2832402"/>
                  <a:ext cx="27603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-50</a:t>
                  </a:r>
                </a:p>
              </p:txBody>
            </p:sp>
            <p:sp>
              <p:nvSpPr>
                <p:cNvPr id="5297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977834" y="2836736"/>
                  <a:ext cx="219932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0</a:t>
                  </a:r>
                </a:p>
              </p:txBody>
            </p:sp>
            <p:sp>
              <p:nvSpPr>
                <p:cNvPr id="5298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1236536" y="2836736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50</a:t>
                  </a:r>
                </a:p>
              </p:txBody>
            </p:sp>
            <p:sp>
              <p:nvSpPr>
                <p:cNvPr id="5299" name="TextBox 63"/>
                <p:cNvSpPr txBox="1">
                  <a:spLocks noChangeArrowheads="1"/>
                </p:cNvSpPr>
                <p:nvPr/>
              </p:nvSpPr>
              <p:spPr bwMode="auto">
                <a:xfrm>
                  <a:off x="1467064" y="2836736"/>
                  <a:ext cx="29046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100</a:t>
                  </a:r>
                </a:p>
              </p:txBody>
            </p:sp>
          </p:grpSp>
          <p:grpSp>
            <p:nvGrpSpPr>
              <p:cNvPr id="5260" name="Group 65"/>
              <p:cNvGrpSpPr>
                <a:grpSpLocks/>
              </p:cNvGrpSpPr>
              <p:nvPr/>
            </p:nvGrpSpPr>
            <p:grpSpPr bwMode="auto">
              <a:xfrm rot="-5400000">
                <a:off x="-603099" y="1788270"/>
                <a:ext cx="1541336" cy="174069"/>
                <a:chOff x="407004" y="2832403"/>
                <a:chExt cx="1541336" cy="174069"/>
              </a:xfrm>
            </p:grpSpPr>
            <p:sp>
              <p:nvSpPr>
                <p:cNvPr id="5290" name="TextBox 66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31130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-100</a:t>
                  </a:r>
                </a:p>
              </p:txBody>
            </p:sp>
            <p:sp>
              <p:nvSpPr>
                <p:cNvPr id="5291" name="TextBox 67"/>
                <p:cNvSpPr txBox="1">
                  <a:spLocks noChangeArrowheads="1"/>
                </p:cNvSpPr>
                <p:nvPr/>
              </p:nvSpPr>
              <p:spPr bwMode="auto">
                <a:xfrm>
                  <a:off x="732600" y="2832403"/>
                  <a:ext cx="27603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-50</a:t>
                  </a:r>
                </a:p>
              </p:txBody>
            </p:sp>
            <p:sp>
              <p:nvSpPr>
                <p:cNvPr id="5292" name="TextBox 68"/>
                <p:cNvSpPr txBox="1">
                  <a:spLocks noChangeArrowheads="1"/>
                </p:cNvSpPr>
                <p:nvPr/>
              </p:nvSpPr>
              <p:spPr bwMode="auto">
                <a:xfrm>
                  <a:off x="1087768" y="2836737"/>
                  <a:ext cx="219932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0</a:t>
                  </a:r>
                </a:p>
              </p:txBody>
            </p:sp>
            <p:sp>
              <p:nvSpPr>
                <p:cNvPr id="5293" name="TextBox 69"/>
                <p:cNvSpPr txBox="1">
                  <a:spLocks noChangeArrowheads="1"/>
                </p:cNvSpPr>
                <p:nvPr/>
              </p:nvSpPr>
              <p:spPr bwMode="auto">
                <a:xfrm>
                  <a:off x="1367374" y="2836736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50</a:t>
                  </a:r>
                </a:p>
              </p:txBody>
            </p:sp>
            <p:sp>
              <p:nvSpPr>
                <p:cNvPr id="5294" name="TextBox 70"/>
                <p:cNvSpPr txBox="1">
                  <a:spLocks noChangeArrowheads="1"/>
                </p:cNvSpPr>
                <p:nvPr/>
              </p:nvSpPr>
              <p:spPr bwMode="auto">
                <a:xfrm>
                  <a:off x="1657876" y="2836736"/>
                  <a:ext cx="29046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100</a:t>
                  </a:r>
                </a:p>
              </p:txBody>
            </p:sp>
          </p:grpSp>
          <p:sp>
            <p:nvSpPr>
              <p:cNvPr id="72" name="TextBox 71"/>
              <p:cNvSpPr txBox="1"/>
              <p:nvPr/>
            </p:nvSpPr>
            <p:spPr>
              <a:xfrm>
                <a:off x="816543" y="2902861"/>
                <a:ext cx="619086" cy="18414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00" b="1" dirty="0">
                    <a:solidFill>
                      <a:prstClr val="black"/>
                    </a:solidFill>
                  </a:rPr>
                  <a:t>distance (km)</a:t>
                </a:r>
              </a:p>
            </p:txBody>
          </p:sp>
          <p:grpSp>
            <p:nvGrpSpPr>
              <p:cNvPr id="5262" name="Group 72"/>
              <p:cNvGrpSpPr>
                <a:grpSpLocks/>
              </p:cNvGrpSpPr>
              <p:nvPr/>
            </p:nvGrpSpPr>
            <p:grpSpPr bwMode="auto">
              <a:xfrm>
                <a:off x="2117482" y="2826256"/>
                <a:ext cx="1350524" cy="174070"/>
                <a:chOff x="407004" y="2832402"/>
                <a:chExt cx="1350524" cy="174070"/>
              </a:xfrm>
            </p:grpSpPr>
            <p:sp>
              <p:nvSpPr>
                <p:cNvPr id="5285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31130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-100</a:t>
                  </a:r>
                </a:p>
              </p:txBody>
            </p:sp>
            <p:sp>
              <p:nvSpPr>
                <p:cNvPr id="5286" name="TextBox 74"/>
                <p:cNvSpPr txBox="1">
                  <a:spLocks noChangeArrowheads="1"/>
                </p:cNvSpPr>
                <p:nvPr/>
              </p:nvSpPr>
              <p:spPr bwMode="auto">
                <a:xfrm>
                  <a:off x="687964" y="2832402"/>
                  <a:ext cx="27603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-50</a:t>
                  </a:r>
                </a:p>
              </p:txBody>
            </p:sp>
            <p:sp>
              <p:nvSpPr>
                <p:cNvPr id="5287" name="TextBox 75"/>
                <p:cNvSpPr txBox="1">
                  <a:spLocks noChangeArrowheads="1"/>
                </p:cNvSpPr>
                <p:nvPr/>
              </p:nvSpPr>
              <p:spPr bwMode="auto">
                <a:xfrm>
                  <a:off x="977834" y="2836736"/>
                  <a:ext cx="219932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0</a:t>
                  </a:r>
                </a:p>
              </p:txBody>
            </p:sp>
            <p:sp>
              <p:nvSpPr>
                <p:cNvPr id="5288" name="TextBox 76"/>
                <p:cNvSpPr txBox="1">
                  <a:spLocks noChangeArrowheads="1"/>
                </p:cNvSpPr>
                <p:nvPr/>
              </p:nvSpPr>
              <p:spPr bwMode="auto">
                <a:xfrm>
                  <a:off x="1236536" y="2836736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50</a:t>
                  </a:r>
                </a:p>
              </p:txBody>
            </p:sp>
            <p:sp>
              <p:nvSpPr>
                <p:cNvPr id="5289" name="TextBox 77"/>
                <p:cNvSpPr txBox="1">
                  <a:spLocks noChangeArrowheads="1"/>
                </p:cNvSpPr>
                <p:nvPr/>
              </p:nvSpPr>
              <p:spPr bwMode="auto">
                <a:xfrm>
                  <a:off x="1467064" y="2836736"/>
                  <a:ext cx="29046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100</a:t>
                  </a:r>
                </a:p>
              </p:txBody>
            </p:sp>
          </p:grpSp>
          <p:sp>
            <p:nvSpPr>
              <p:cNvPr id="79" name="TextBox 78"/>
              <p:cNvSpPr txBox="1"/>
              <p:nvPr/>
            </p:nvSpPr>
            <p:spPr>
              <a:xfrm>
                <a:off x="2527759" y="2896511"/>
                <a:ext cx="619086" cy="18414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00" b="1" dirty="0">
                    <a:solidFill>
                      <a:prstClr val="black"/>
                    </a:solidFill>
                  </a:rPr>
                  <a:t>distance (km)</a:t>
                </a:r>
              </a:p>
            </p:txBody>
          </p:sp>
          <p:grpSp>
            <p:nvGrpSpPr>
              <p:cNvPr id="5264" name="Group 79"/>
              <p:cNvGrpSpPr>
                <a:grpSpLocks/>
              </p:cNvGrpSpPr>
              <p:nvPr/>
            </p:nvGrpSpPr>
            <p:grpSpPr bwMode="auto">
              <a:xfrm>
                <a:off x="3805072" y="2828068"/>
                <a:ext cx="1350524" cy="174070"/>
                <a:chOff x="407004" y="2832402"/>
                <a:chExt cx="1350524" cy="174070"/>
              </a:xfrm>
            </p:grpSpPr>
            <p:sp>
              <p:nvSpPr>
                <p:cNvPr id="5280" name="TextBox 80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31130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-100</a:t>
                  </a:r>
                </a:p>
              </p:txBody>
            </p:sp>
            <p:sp>
              <p:nvSpPr>
                <p:cNvPr id="5281" name="TextBox 81"/>
                <p:cNvSpPr txBox="1">
                  <a:spLocks noChangeArrowheads="1"/>
                </p:cNvSpPr>
                <p:nvPr/>
              </p:nvSpPr>
              <p:spPr bwMode="auto">
                <a:xfrm>
                  <a:off x="687964" y="2832402"/>
                  <a:ext cx="27603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-50</a:t>
                  </a:r>
                </a:p>
              </p:txBody>
            </p:sp>
            <p:sp>
              <p:nvSpPr>
                <p:cNvPr id="5282" name="TextBox 82"/>
                <p:cNvSpPr txBox="1">
                  <a:spLocks noChangeArrowheads="1"/>
                </p:cNvSpPr>
                <p:nvPr/>
              </p:nvSpPr>
              <p:spPr bwMode="auto">
                <a:xfrm>
                  <a:off x="977834" y="2836736"/>
                  <a:ext cx="219932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0</a:t>
                  </a:r>
                </a:p>
              </p:txBody>
            </p:sp>
            <p:sp>
              <p:nvSpPr>
                <p:cNvPr id="5283" name="TextBox 83"/>
                <p:cNvSpPr txBox="1">
                  <a:spLocks noChangeArrowheads="1"/>
                </p:cNvSpPr>
                <p:nvPr/>
              </p:nvSpPr>
              <p:spPr bwMode="auto">
                <a:xfrm>
                  <a:off x="1236536" y="2836736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50</a:t>
                  </a:r>
                </a:p>
              </p:txBody>
            </p:sp>
            <p:sp>
              <p:nvSpPr>
                <p:cNvPr id="5284" name="TextBox 84"/>
                <p:cNvSpPr txBox="1">
                  <a:spLocks noChangeArrowheads="1"/>
                </p:cNvSpPr>
                <p:nvPr/>
              </p:nvSpPr>
              <p:spPr bwMode="auto">
                <a:xfrm>
                  <a:off x="1467064" y="2836736"/>
                  <a:ext cx="29046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100</a:t>
                  </a:r>
                </a:p>
              </p:txBody>
            </p:sp>
          </p:grpSp>
          <p:sp>
            <p:nvSpPr>
              <p:cNvPr id="86" name="TextBox 85"/>
              <p:cNvSpPr txBox="1"/>
              <p:nvPr/>
            </p:nvSpPr>
            <p:spPr>
              <a:xfrm>
                <a:off x="4215164" y="2898098"/>
                <a:ext cx="619086" cy="18414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00" b="1" dirty="0">
                    <a:solidFill>
                      <a:prstClr val="black"/>
                    </a:solidFill>
                  </a:rPr>
                  <a:t>distance (km)</a:t>
                </a:r>
              </a:p>
            </p:txBody>
          </p:sp>
          <p:grpSp>
            <p:nvGrpSpPr>
              <p:cNvPr id="5266" name="Group 86"/>
              <p:cNvGrpSpPr>
                <a:grpSpLocks/>
              </p:cNvGrpSpPr>
              <p:nvPr/>
            </p:nvGrpSpPr>
            <p:grpSpPr bwMode="auto">
              <a:xfrm>
                <a:off x="5507476" y="2828068"/>
                <a:ext cx="1350524" cy="174070"/>
                <a:chOff x="407004" y="2832402"/>
                <a:chExt cx="1350524" cy="174070"/>
              </a:xfrm>
            </p:grpSpPr>
            <p:sp>
              <p:nvSpPr>
                <p:cNvPr id="5275" name="TextBox 87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31130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-100</a:t>
                  </a:r>
                </a:p>
              </p:txBody>
            </p:sp>
            <p:sp>
              <p:nvSpPr>
                <p:cNvPr id="5276" name="TextBox 88"/>
                <p:cNvSpPr txBox="1">
                  <a:spLocks noChangeArrowheads="1"/>
                </p:cNvSpPr>
                <p:nvPr/>
              </p:nvSpPr>
              <p:spPr bwMode="auto">
                <a:xfrm>
                  <a:off x="687964" y="2832402"/>
                  <a:ext cx="27603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-50</a:t>
                  </a:r>
                </a:p>
              </p:txBody>
            </p:sp>
            <p:sp>
              <p:nvSpPr>
                <p:cNvPr id="5277" name="TextBox 89"/>
                <p:cNvSpPr txBox="1">
                  <a:spLocks noChangeArrowheads="1"/>
                </p:cNvSpPr>
                <p:nvPr/>
              </p:nvSpPr>
              <p:spPr bwMode="auto">
                <a:xfrm>
                  <a:off x="977834" y="2836736"/>
                  <a:ext cx="219932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0</a:t>
                  </a:r>
                </a:p>
              </p:txBody>
            </p:sp>
            <p:sp>
              <p:nvSpPr>
                <p:cNvPr id="5278" name="TextBox 90"/>
                <p:cNvSpPr txBox="1">
                  <a:spLocks noChangeArrowheads="1"/>
                </p:cNvSpPr>
                <p:nvPr/>
              </p:nvSpPr>
              <p:spPr bwMode="auto">
                <a:xfrm>
                  <a:off x="1236536" y="2836736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50</a:t>
                  </a:r>
                </a:p>
              </p:txBody>
            </p:sp>
            <p:sp>
              <p:nvSpPr>
                <p:cNvPr id="5279" name="TextBox 91"/>
                <p:cNvSpPr txBox="1">
                  <a:spLocks noChangeArrowheads="1"/>
                </p:cNvSpPr>
                <p:nvPr/>
              </p:nvSpPr>
              <p:spPr bwMode="auto">
                <a:xfrm>
                  <a:off x="1467064" y="2836736"/>
                  <a:ext cx="29046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100</a:t>
                  </a:r>
                </a:p>
              </p:txBody>
            </p:sp>
          </p:grpSp>
          <p:sp>
            <p:nvSpPr>
              <p:cNvPr id="93" name="TextBox 92"/>
              <p:cNvSpPr txBox="1"/>
              <p:nvPr/>
            </p:nvSpPr>
            <p:spPr>
              <a:xfrm>
                <a:off x="5918443" y="2898098"/>
                <a:ext cx="619086" cy="18414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00" b="1" dirty="0">
                    <a:solidFill>
                      <a:prstClr val="black"/>
                    </a:solidFill>
                  </a:rPr>
                  <a:t>distance (km)</a:t>
                </a:r>
              </a:p>
            </p:txBody>
          </p:sp>
          <p:grpSp>
            <p:nvGrpSpPr>
              <p:cNvPr id="5268" name="Group 93"/>
              <p:cNvGrpSpPr>
                <a:grpSpLocks/>
              </p:cNvGrpSpPr>
              <p:nvPr/>
            </p:nvGrpSpPr>
            <p:grpSpPr bwMode="auto">
              <a:xfrm>
                <a:off x="7243334" y="2832402"/>
                <a:ext cx="1350524" cy="174070"/>
                <a:chOff x="407004" y="2832402"/>
                <a:chExt cx="1350524" cy="174070"/>
              </a:xfrm>
            </p:grpSpPr>
            <p:sp>
              <p:nvSpPr>
                <p:cNvPr id="5270" name="TextBox 94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31130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-100</a:t>
                  </a:r>
                </a:p>
              </p:txBody>
            </p:sp>
            <p:sp>
              <p:nvSpPr>
                <p:cNvPr id="5271" name="TextBox 95"/>
                <p:cNvSpPr txBox="1">
                  <a:spLocks noChangeArrowheads="1"/>
                </p:cNvSpPr>
                <p:nvPr/>
              </p:nvSpPr>
              <p:spPr bwMode="auto">
                <a:xfrm>
                  <a:off x="687964" y="2832402"/>
                  <a:ext cx="27603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-50</a:t>
                  </a:r>
                </a:p>
              </p:txBody>
            </p:sp>
            <p:sp>
              <p:nvSpPr>
                <p:cNvPr id="5272" name="TextBox 96"/>
                <p:cNvSpPr txBox="1">
                  <a:spLocks noChangeArrowheads="1"/>
                </p:cNvSpPr>
                <p:nvPr/>
              </p:nvSpPr>
              <p:spPr bwMode="auto">
                <a:xfrm>
                  <a:off x="977834" y="2836736"/>
                  <a:ext cx="219932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0</a:t>
                  </a:r>
                </a:p>
              </p:txBody>
            </p:sp>
            <p:sp>
              <p:nvSpPr>
                <p:cNvPr id="5273" name="TextBox 97"/>
                <p:cNvSpPr txBox="1">
                  <a:spLocks noChangeArrowheads="1"/>
                </p:cNvSpPr>
                <p:nvPr/>
              </p:nvSpPr>
              <p:spPr bwMode="auto">
                <a:xfrm>
                  <a:off x="1236536" y="2836736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50</a:t>
                  </a:r>
                </a:p>
              </p:txBody>
            </p:sp>
            <p:sp>
              <p:nvSpPr>
                <p:cNvPr id="5274" name="TextBox 98"/>
                <p:cNvSpPr txBox="1">
                  <a:spLocks noChangeArrowheads="1"/>
                </p:cNvSpPr>
                <p:nvPr/>
              </p:nvSpPr>
              <p:spPr bwMode="auto">
                <a:xfrm>
                  <a:off x="1467064" y="2836736"/>
                  <a:ext cx="29046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 dirty="0">
                      <a:solidFill>
                        <a:prstClr val="black"/>
                      </a:solidFill>
                    </a:rPr>
                    <a:t>100</a:t>
                  </a:r>
                </a:p>
              </p:txBody>
            </p:sp>
          </p:grpSp>
          <p:sp>
            <p:nvSpPr>
              <p:cNvPr id="100" name="TextBox 99"/>
              <p:cNvSpPr txBox="1"/>
              <p:nvPr/>
            </p:nvSpPr>
            <p:spPr>
              <a:xfrm>
                <a:off x="7653470" y="2902861"/>
                <a:ext cx="619086" cy="18414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00" b="1" dirty="0">
                    <a:solidFill>
                      <a:prstClr val="black"/>
                    </a:solidFill>
                  </a:rPr>
                  <a:t>distance (km)</a:t>
                </a:r>
              </a:p>
            </p:txBody>
          </p:sp>
        </p:grpSp>
        <p:grpSp>
          <p:nvGrpSpPr>
            <p:cNvPr id="5236" name="Group 163"/>
            <p:cNvGrpSpPr>
              <a:grpSpLocks/>
            </p:cNvGrpSpPr>
            <p:nvPr/>
          </p:nvGrpSpPr>
          <p:grpSpPr bwMode="auto">
            <a:xfrm>
              <a:off x="1148543" y="2665348"/>
              <a:ext cx="873957" cy="230832"/>
              <a:chOff x="1066800" y="304800"/>
              <a:chExt cx="873957" cy="230832"/>
            </a:xfrm>
          </p:grpSpPr>
          <p:sp>
            <p:nvSpPr>
              <p:cNvPr id="163" name="Rectangle 162"/>
              <p:cNvSpPr/>
              <p:nvPr/>
            </p:nvSpPr>
            <p:spPr>
              <a:xfrm>
                <a:off x="1137999" y="369280"/>
                <a:ext cx="719092" cy="11271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1066567" y="304195"/>
                <a:ext cx="874656" cy="2317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00 UTC Aug 29</a:t>
                </a:r>
              </a:p>
            </p:txBody>
          </p:sp>
        </p:grpSp>
        <p:grpSp>
          <p:nvGrpSpPr>
            <p:cNvPr id="5237" name="Group 167"/>
            <p:cNvGrpSpPr>
              <a:grpSpLocks/>
            </p:cNvGrpSpPr>
            <p:nvPr/>
          </p:nvGrpSpPr>
          <p:grpSpPr bwMode="auto">
            <a:xfrm>
              <a:off x="2858406" y="2660020"/>
              <a:ext cx="873957" cy="230832"/>
              <a:chOff x="1066800" y="297820"/>
              <a:chExt cx="873957" cy="230832"/>
            </a:xfrm>
          </p:grpSpPr>
          <p:sp>
            <p:nvSpPr>
              <p:cNvPr id="169" name="Rectangle 168"/>
              <p:cNvSpPr/>
              <p:nvPr/>
            </p:nvSpPr>
            <p:spPr>
              <a:xfrm>
                <a:off x="1137765" y="369216"/>
                <a:ext cx="719091" cy="11112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1066332" y="297780"/>
                <a:ext cx="874657" cy="2301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12 UTC Aug 29</a:t>
                </a:r>
              </a:p>
            </p:txBody>
          </p:sp>
        </p:grpSp>
        <p:grpSp>
          <p:nvGrpSpPr>
            <p:cNvPr id="5238" name="Group 173"/>
            <p:cNvGrpSpPr>
              <a:grpSpLocks/>
            </p:cNvGrpSpPr>
            <p:nvPr/>
          </p:nvGrpSpPr>
          <p:grpSpPr bwMode="auto">
            <a:xfrm>
              <a:off x="4562726" y="2667000"/>
              <a:ext cx="873957" cy="230832"/>
              <a:chOff x="1066800" y="304800"/>
              <a:chExt cx="873957" cy="230832"/>
            </a:xfrm>
          </p:grpSpPr>
          <p:sp>
            <p:nvSpPr>
              <p:cNvPr id="175" name="Rectangle 174"/>
              <p:cNvSpPr/>
              <p:nvPr/>
            </p:nvSpPr>
            <p:spPr>
              <a:xfrm>
                <a:off x="1138311" y="369216"/>
                <a:ext cx="719091" cy="1127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1066878" y="304130"/>
                <a:ext cx="874657" cy="2317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00 UTC Aug 30</a:t>
                </a:r>
              </a:p>
            </p:txBody>
          </p:sp>
        </p:grpSp>
        <p:grpSp>
          <p:nvGrpSpPr>
            <p:cNvPr id="5239" name="Group 179"/>
            <p:cNvGrpSpPr>
              <a:grpSpLocks/>
            </p:cNvGrpSpPr>
            <p:nvPr/>
          </p:nvGrpSpPr>
          <p:grpSpPr bwMode="auto">
            <a:xfrm>
              <a:off x="6267046" y="2667000"/>
              <a:ext cx="873957" cy="230832"/>
              <a:chOff x="1066800" y="304800"/>
              <a:chExt cx="873957" cy="230832"/>
            </a:xfrm>
          </p:grpSpPr>
          <p:sp>
            <p:nvSpPr>
              <p:cNvPr id="181" name="Rectangle 180"/>
              <p:cNvSpPr/>
              <p:nvPr/>
            </p:nvSpPr>
            <p:spPr>
              <a:xfrm>
                <a:off x="1138857" y="369216"/>
                <a:ext cx="717504" cy="1127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1067424" y="304130"/>
                <a:ext cx="873069" cy="2317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12 UTC Aug 30</a:t>
                </a:r>
              </a:p>
            </p:txBody>
          </p:sp>
        </p:grpSp>
        <p:grpSp>
          <p:nvGrpSpPr>
            <p:cNvPr id="5240" name="Group 185"/>
            <p:cNvGrpSpPr>
              <a:grpSpLocks/>
            </p:cNvGrpSpPr>
            <p:nvPr/>
          </p:nvGrpSpPr>
          <p:grpSpPr bwMode="auto">
            <a:xfrm>
              <a:off x="7965243" y="2667000"/>
              <a:ext cx="873957" cy="230832"/>
              <a:chOff x="1066800" y="304800"/>
              <a:chExt cx="873957" cy="230832"/>
            </a:xfrm>
          </p:grpSpPr>
          <p:sp>
            <p:nvSpPr>
              <p:cNvPr id="187" name="Rectangle 186"/>
              <p:cNvSpPr/>
              <p:nvPr/>
            </p:nvSpPr>
            <p:spPr>
              <a:xfrm>
                <a:off x="1137589" y="369216"/>
                <a:ext cx="719092" cy="1127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1066157" y="304130"/>
                <a:ext cx="874656" cy="2317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00 UTC Aug 31</a:t>
                </a:r>
              </a:p>
            </p:txBody>
          </p:sp>
        </p:grpSp>
      </p:grpSp>
      <p:grpSp>
        <p:nvGrpSpPr>
          <p:cNvPr id="5126" name="Group 205"/>
          <p:cNvGrpSpPr>
            <a:grpSpLocks/>
          </p:cNvGrpSpPr>
          <p:nvPr/>
        </p:nvGrpSpPr>
        <p:grpSpPr bwMode="auto">
          <a:xfrm>
            <a:off x="8821738" y="1055688"/>
            <a:ext cx="258762" cy="1631950"/>
            <a:chOff x="8821815" y="1056369"/>
            <a:chExt cx="258675" cy="1630985"/>
          </a:xfrm>
        </p:grpSpPr>
        <p:sp>
          <p:nvSpPr>
            <p:cNvPr id="5224" name="TextBox 194"/>
            <p:cNvSpPr txBox="1">
              <a:spLocks noChangeArrowheads="1"/>
            </p:cNvSpPr>
            <p:nvPr/>
          </p:nvSpPr>
          <p:spPr bwMode="auto">
            <a:xfrm>
              <a:off x="8828769" y="2518077"/>
              <a:ext cx="21993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5</a:t>
              </a:r>
            </a:p>
          </p:txBody>
        </p:sp>
        <p:sp>
          <p:nvSpPr>
            <p:cNvPr id="5225" name="TextBox 195"/>
            <p:cNvSpPr txBox="1">
              <a:spLocks noChangeArrowheads="1"/>
            </p:cNvSpPr>
            <p:nvPr/>
          </p:nvSpPr>
          <p:spPr bwMode="auto">
            <a:xfrm>
              <a:off x="8821815" y="2362200"/>
              <a:ext cx="25519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10</a:t>
              </a:r>
            </a:p>
          </p:txBody>
        </p:sp>
        <p:sp>
          <p:nvSpPr>
            <p:cNvPr id="5226" name="TextBox 196"/>
            <p:cNvSpPr txBox="1">
              <a:spLocks noChangeArrowheads="1"/>
            </p:cNvSpPr>
            <p:nvPr/>
          </p:nvSpPr>
          <p:spPr bwMode="auto">
            <a:xfrm>
              <a:off x="8823033" y="2216754"/>
              <a:ext cx="25519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15</a:t>
              </a:r>
            </a:p>
          </p:txBody>
        </p:sp>
        <p:sp>
          <p:nvSpPr>
            <p:cNvPr id="5227" name="TextBox 197"/>
            <p:cNvSpPr txBox="1">
              <a:spLocks noChangeArrowheads="1"/>
            </p:cNvSpPr>
            <p:nvPr/>
          </p:nvSpPr>
          <p:spPr bwMode="auto">
            <a:xfrm>
              <a:off x="8821815" y="2071308"/>
              <a:ext cx="25519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5228" name="TextBox 198"/>
            <p:cNvSpPr txBox="1">
              <a:spLocks noChangeArrowheads="1"/>
            </p:cNvSpPr>
            <p:nvPr/>
          </p:nvSpPr>
          <p:spPr bwMode="auto">
            <a:xfrm>
              <a:off x="8821815" y="1929339"/>
              <a:ext cx="25519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25</a:t>
              </a:r>
            </a:p>
          </p:txBody>
        </p:sp>
        <p:sp>
          <p:nvSpPr>
            <p:cNvPr id="5229" name="TextBox 199"/>
            <p:cNvSpPr txBox="1">
              <a:spLocks noChangeArrowheads="1"/>
            </p:cNvSpPr>
            <p:nvPr/>
          </p:nvSpPr>
          <p:spPr bwMode="auto">
            <a:xfrm>
              <a:off x="8821815" y="1783893"/>
              <a:ext cx="25519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30</a:t>
              </a:r>
            </a:p>
          </p:txBody>
        </p:sp>
        <p:sp>
          <p:nvSpPr>
            <p:cNvPr id="5230" name="TextBox 200"/>
            <p:cNvSpPr txBox="1">
              <a:spLocks noChangeArrowheads="1"/>
            </p:cNvSpPr>
            <p:nvPr/>
          </p:nvSpPr>
          <p:spPr bwMode="auto">
            <a:xfrm>
              <a:off x="8821815" y="1642138"/>
              <a:ext cx="25519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35</a:t>
              </a:r>
            </a:p>
          </p:txBody>
        </p:sp>
        <p:sp>
          <p:nvSpPr>
            <p:cNvPr id="5231" name="TextBox 201"/>
            <p:cNvSpPr txBox="1">
              <a:spLocks noChangeArrowheads="1"/>
            </p:cNvSpPr>
            <p:nvPr/>
          </p:nvSpPr>
          <p:spPr bwMode="auto">
            <a:xfrm>
              <a:off x="8825292" y="1492493"/>
              <a:ext cx="25519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40</a:t>
              </a:r>
            </a:p>
          </p:txBody>
        </p:sp>
        <p:sp>
          <p:nvSpPr>
            <p:cNvPr id="5232" name="TextBox 202"/>
            <p:cNvSpPr txBox="1">
              <a:spLocks noChangeArrowheads="1"/>
            </p:cNvSpPr>
            <p:nvPr/>
          </p:nvSpPr>
          <p:spPr bwMode="auto">
            <a:xfrm>
              <a:off x="8825292" y="1350738"/>
              <a:ext cx="25519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45</a:t>
              </a:r>
            </a:p>
          </p:txBody>
        </p:sp>
        <p:sp>
          <p:nvSpPr>
            <p:cNvPr id="5233" name="TextBox 203"/>
            <p:cNvSpPr txBox="1">
              <a:spLocks noChangeArrowheads="1"/>
            </p:cNvSpPr>
            <p:nvPr/>
          </p:nvSpPr>
          <p:spPr bwMode="auto">
            <a:xfrm>
              <a:off x="8825292" y="1198124"/>
              <a:ext cx="25519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50</a:t>
              </a:r>
            </a:p>
          </p:txBody>
        </p:sp>
        <p:sp>
          <p:nvSpPr>
            <p:cNvPr id="5234" name="TextBox 204"/>
            <p:cNvSpPr txBox="1">
              <a:spLocks noChangeArrowheads="1"/>
            </p:cNvSpPr>
            <p:nvPr/>
          </p:nvSpPr>
          <p:spPr bwMode="auto">
            <a:xfrm>
              <a:off x="8825292" y="1056369"/>
              <a:ext cx="25519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55</a:t>
              </a:r>
            </a:p>
          </p:txBody>
        </p:sp>
      </p:grpSp>
      <p:grpSp>
        <p:nvGrpSpPr>
          <p:cNvPr id="94" name="Group 219"/>
          <p:cNvGrpSpPr>
            <a:grpSpLocks/>
          </p:cNvGrpSpPr>
          <p:nvPr/>
        </p:nvGrpSpPr>
        <p:grpSpPr bwMode="auto">
          <a:xfrm>
            <a:off x="4763" y="3055938"/>
            <a:ext cx="9058275" cy="2763837"/>
            <a:chOff x="4334" y="3056092"/>
            <a:chExt cx="9058746" cy="2764142"/>
          </a:xfrm>
        </p:grpSpPr>
        <p:sp>
          <p:nvSpPr>
            <p:cNvPr id="8" name="Rectangle 7"/>
            <p:cNvSpPr/>
            <p:nvPr/>
          </p:nvSpPr>
          <p:spPr>
            <a:xfrm>
              <a:off x="32910" y="3360926"/>
              <a:ext cx="9030170" cy="24593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35" name="Rectangle 19"/>
            <p:cNvSpPr>
              <a:spLocks noChangeArrowheads="1"/>
            </p:cNvSpPr>
            <p:nvPr/>
          </p:nvSpPr>
          <p:spPr bwMode="auto">
            <a:xfrm>
              <a:off x="304800" y="3056092"/>
              <a:ext cx="866023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i="1" dirty="0">
                  <a:solidFill>
                    <a:prstClr val="white"/>
                  </a:solidFill>
                  <a:latin typeface="Calibri" pitchFamily="34" charset="0"/>
                </a:rPr>
                <a:t>Radius-height plot of </a:t>
              </a:r>
              <a:r>
                <a:rPr lang="en-US" altLang="en-US" sz="1600" i="1" dirty="0" err="1">
                  <a:solidFill>
                    <a:prstClr val="white"/>
                  </a:solidFill>
                  <a:latin typeface="Calibri" pitchFamily="34" charset="0"/>
                </a:rPr>
                <a:t>axisymmetric</a:t>
              </a:r>
              <a:r>
                <a:rPr lang="en-US" altLang="en-US" sz="1600" i="1" dirty="0">
                  <a:solidFill>
                    <a:prstClr val="white"/>
                  </a:solidFill>
                  <a:latin typeface="Calibri" pitchFamily="34" charset="0"/>
                </a:rPr>
                <a:t> </a:t>
              </a:r>
              <a:r>
                <a:rPr lang="en-US" altLang="en-US" sz="1600" i="1" dirty="0" err="1">
                  <a:solidFill>
                    <a:prstClr val="white"/>
                  </a:solidFill>
                  <a:latin typeface="Calibri" pitchFamily="34" charset="0"/>
                </a:rPr>
                <a:t>vorticity</a:t>
              </a:r>
              <a:r>
                <a:rPr lang="en-US" altLang="en-US" sz="1600" i="1" dirty="0">
                  <a:solidFill>
                    <a:prstClr val="white"/>
                  </a:solidFill>
                  <a:latin typeface="Calibri" pitchFamily="34" charset="0"/>
                </a:rPr>
                <a:t> (shaded, x 10</a:t>
              </a:r>
              <a:r>
                <a:rPr lang="en-US" altLang="en-US" sz="1600" i="1" baseline="30000" dirty="0">
                  <a:solidFill>
                    <a:prstClr val="white"/>
                  </a:solidFill>
                  <a:latin typeface="Calibri" pitchFamily="34" charset="0"/>
                </a:rPr>
                <a:t>-4</a:t>
              </a:r>
              <a:r>
                <a:rPr lang="en-US" altLang="en-US" sz="1600" i="1" dirty="0">
                  <a:solidFill>
                    <a:prstClr val="white"/>
                  </a:solidFill>
                  <a:latin typeface="Calibri" pitchFamily="34" charset="0"/>
                </a:rPr>
                <a:t> s</a:t>
              </a:r>
              <a:r>
                <a:rPr lang="en-US" altLang="en-US" sz="1600" i="1" baseline="30000" dirty="0">
                  <a:solidFill>
                    <a:prstClr val="white"/>
                  </a:solidFill>
                  <a:latin typeface="Calibri" pitchFamily="34" charset="0"/>
                </a:rPr>
                <a:t>-1</a:t>
              </a:r>
              <a:r>
                <a:rPr lang="en-US" altLang="en-US" sz="1600" i="1" dirty="0">
                  <a:solidFill>
                    <a:prstClr val="white"/>
                  </a:solidFill>
                  <a:latin typeface="Calibri" pitchFamily="34" charset="0"/>
                </a:rPr>
                <a:t>) and tangential wind (contour, m s</a:t>
              </a:r>
              <a:r>
                <a:rPr lang="en-US" altLang="en-US" sz="1600" i="1" baseline="30000" dirty="0">
                  <a:solidFill>
                    <a:prstClr val="white"/>
                  </a:solidFill>
                  <a:latin typeface="Calibri" pitchFamily="34" charset="0"/>
                </a:rPr>
                <a:t>-1</a:t>
              </a:r>
              <a:r>
                <a:rPr lang="en-US" altLang="en-US" sz="1600" i="1" dirty="0">
                  <a:solidFill>
                    <a:prstClr val="white"/>
                  </a:solidFill>
                  <a:latin typeface="Calibri" pitchFamily="34" charset="0"/>
                </a:rPr>
                <a:t>)</a:t>
              </a:r>
            </a:p>
          </p:txBody>
        </p:sp>
        <p:pic>
          <p:nvPicPr>
            <p:cNvPr id="5136" name="Picture 4" descr="Fig3_abs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20" r="592" b="7193"/>
            <a:stretch>
              <a:fillRect/>
            </a:stretch>
          </p:blipFill>
          <p:spPr bwMode="auto">
            <a:xfrm>
              <a:off x="273020" y="3506587"/>
              <a:ext cx="8589359" cy="179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37" name="Group 108"/>
            <p:cNvGrpSpPr>
              <a:grpSpLocks/>
            </p:cNvGrpSpPr>
            <p:nvPr/>
          </p:nvGrpSpPr>
          <p:grpSpPr bwMode="auto">
            <a:xfrm>
              <a:off x="3808188" y="5257800"/>
              <a:ext cx="1652208" cy="282536"/>
              <a:chOff x="3808188" y="5257800"/>
              <a:chExt cx="1652208" cy="282536"/>
            </a:xfrm>
          </p:grpSpPr>
          <p:grpSp>
            <p:nvGrpSpPr>
              <p:cNvPr id="5216" name="Group 100"/>
              <p:cNvGrpSpPr>
                <a:grpSpLocks/>
              </p:cNvGrpSpPr>
              <p:nvPr/>
            </p:nvGrpSpPr>
            <p:grpSpPr bwMode="auto">
              <a:xfrm>
                <a:off x="3808188" y="5257800"/>
                <a:ext cx="1376528" cy="174070"/>
                <a:chOff x="407004" y="2832402"/>
                <a:chExt cx="1376528" cy="174070"/>
              </a:xfrm>
            </p:grpSpPr>
            <p:sp>
              <p:nvSpPr>
                <p:cNvPr id="5219" name="TextBox 101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25</a:t>
                  </a:r>
                </a:p>
              </p:txBody>
            </p:sp>
            <p:sp>
              <p:nvSpPr>
                <p:cNvPr id="5220" name="TextBox 102"/>
                <p:cNvSpPr txBox="1">
                  <a:spLocks noChangeArrowheads="1"/>
                </p:cNvSpPr>
                <p:nvPr/>
              </p:nvSpPr>
              <p:spPr bwMode="auto">
                <a:xfrm>
                  <a:off x="683630" y="2832402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50</a:t>
                  </a:r>
                </a:p>
              </p:txBody>
            </p:sp>
            <p:sp>
              <p:nvSpPr>
                <p:cNvPr id="5221" name="TextBox 103"/>
                <p:cNvSpPr txBox="1">
                  <a:spLocks noChangeArrowheads="1"/>
                </p:cNvSpPr>
                <p:nvPr/>
              </p:nvSpPr>
              <p:spPr bwMode="auto">
                <a:xfrm>
                  <a:off x="956164" y="2836736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75</a:t>
                  </a:r>
                </a:p>
              </p:txBody>
            </p:sp>
            <p:sp>
              <p:nvSpPr>
                <p:cNvPr id="5222" name="TextBox 104"/>
                <p:cNvSpPr txBox="1">
                  <a:spLocks noChangeArrowheads="1"/>
                </p:cNvSpPr>
                <p:nvPr/>
              </p:nvSpPr>
              <p:spPr bwMode="auto">
                <a:xfrm>
                  <a:off x="1219200" y="2836736"/>
                  <a:ext cx="29046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100</a:t>
                  </a:r>
                </a:p>
              </p:txBody>
            </p:sp>
            <p:sp>
              <p:nvSpPr>
                <p:cNvPr id="5223" name="TextBox 105"/>
                <p:cNvSpPr txBox="1">
                  <a:spLocks noChangeArrowheads="1"/>
                </p:cNvSpPr>
                <p:nvPr/>
              </p:nvSpPr>
              <p:spPr bwMode="auto">
                <a:xfrm>
                  <a:off x="1493068" y="2836736"/>
                  <a:ext cx="29046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125</a:t>
                  </a:r>
                </a:p>
              </p:txBody>
            </p:sp>
          </p:grpSp>
          <p:sp>
            <p:nvSpPr>
              <p:cNvPr id="107" name="TextBox 106"/>
              <p:cNvSpPr txBox="1"/>
              <p:nvPr/>
            </p:nvSpPr>
            <p:spPr>
              <a:xfrm>
                <a:off x="4313033" y="5356633"/>
                <a:ext cx="549304" cy="18417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00" b="1" dirty="0">
                    <a:solidFill>
                      <a:prstClr val="black"/>
                    </a:solidFill>
                  </a:rPr>
                  <a:t>radius (km)</a:t>
                </a:r>
              </a:p>
            </p:txBody>
          </p:sp>
          <p:sp>
            <p:nvSpPr>
              <p:cNvPr id="5218" name="TextBox 107"/>
              <p:cNvSpPr txBox="1">
                <a:spLocks noChangeArrowheads="1"/>
              </p:cNvSpPr>
              <p:nvPr/>
            </p:nvSpPr>
            <p:spPr bwMode="auto">
              <a:xfrm>
                <a:off x="5169932" y="5262134"/>
                <a:ext cx="2904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150</a:t>
                </a:r>
              </a:p>
            </p:txBody>
          </p:sp>
        </p:grpSp>
        <p:grpSp>
          <p:nvGrpSpPr>
            <p:cNvPr id="5138" name="Group 109"/>
            <p:cNvGrpSpPr>
              <a:grpSpLocks/>
            </p:cNvGrpSpPr>
            <p:nvPr/>
          </p:nvGrpSpPr>
          <p:grpSpPr bwMode="auto">
            <a:xfrm>
              <a:off x="5497590" y="5257800"/>
              <a:ext cx="1652208" cy="282536"/>
              <a:chOff x="3808188" y="5257800"/>
              <a:chExt cx="1652208" cy="282536"/>
            </a:xfrm>
          </p:grpSpPr>
          <p:grpSp>
            <p:nvGrpSpPr>
              <p:cNvPr id="5208" name="Group 100"/>
              <p:cNvGrpSpPr>
                <a:grpSpLocks/>
              </p:cNvGrpSpPr>
              <p:nvPr/>
            </p:nvGrpSpPr>
            <p:grpSpPr bwMode="auto">
              <a:xfrm>
                <a:off x="3808188" y="5257800"/>
                <a:ext cx="1376528" cy="174070"/>
                <a:chOff x="407004" y="2832402"/>
                <a:chExt cx="1376528" cy="174070"/>
              </a:xfrm>
            </p:grpSpPr>
            <p:sp>
              <p:nvSpPr>
                <p:cNvPr id="5211" name="TextBox 113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25</a:t>
                  </a:r>
                </a:p>
              </p:txBody>
            </p:sp>
            <p:sp>
              <p:nvSpPr>
                <p:cNvPr id="5212" name="TextBox 114"/>
                <p:cNvSpPr txBox="1">
                  <a:spLocks noChangeArrowheads="1"/>
                </p:cNvSpPr>
                <p:nvPr/>
              </p:nvSpPr>
              <p:spPr bwMode="auto">
                <a:xfrm>
                  <a:off x="683630" y="2832402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50</a:t>
                  </a:r>
                </a:p>
              </p:txBody>
            </p:sp>
            <p:sp>
              <p:nvSpPr>
                <p:cNvPr id="5213" name="TextBox 115"/>
                <p:cNvSpPr txBox="1">
                  <a:spLocks noChangeArrowheads="1"/>
                </p:cNvSpPr>
                <p:nvPr/>
              </p:nvSpPr>
              <p:spPr bwMode="auto">
                <a:xfrm>
                  <a:off x="956164" y="2836736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75</a:t>
                  </a:r>
                </a:p>
              </p:txBody>
            </p:sp>
            <p:sp>
              <p:nvSpPr>
                <p:cNvPr id="5214" name="TextBox 116"/>
                <p:cNvSpPr txBox="1">
                  <a:spLocks noChangeArrowheads="1"/>
                </p:cNvSpPr>
                <p:nvPr/>
              </p:nvSpPr>
              <p:spPr bwMode="auto">
                <a:xfrm>
                  <a:off x="1219200" y="2836736"/>
                  <a:ext cx="29046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100</a:t>
                  </a:r>
                </a:p>
              </p:txBody>
            </p:sp>
            <p:sp>
              <p:nvSpPr>
                <p:cNvPr id="5215" name="TextBox 117"/>
                <p:cNvSpPr txBox="1">
                  <a:spLocks noChangeArrowheads="1"/>
                </p:cNvSpPr>
                <p:nvPr/>
              </p:nvSpPr>
              <p:spPr bwMode="auto">
                <a:xfrm>
                  <a:off x="1493068" y="2836736"/>
                  <a:ext cx="29046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125</a:t>
                  </a:r>
                </a:p>
              </p:txBody>
            </p:sp>
          </p:grpSp>
          <p:sp>
            <p:nvSpPr>
              <p:cNvPr id="112" name="TextBox 111"/>
              <p:cNvSpPr txBox="1"/>
              <p:nvPr/>
            </p:nvSpPr>
            <p:spPr>
              <a:xfrm>
                <a:off x="4312819" y="5356633"/>
                <a:ext cx="549304" cy="18417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00" b="1" dirty="0">
                    <a:solidFill>
                      <a:prstClr val="black"/>
                    </a:solidFill>
                  </a:rPr>
                  <a:t>radius (km)</a:t>
                </a:r>
              </a:p>
            </p:txBody>
          </p:sp>
          <p:sp>
            <p:nvSpPr>
              <p:cNvPr id="5210" name="TextBox 112"/>
              <p:cNvSpPr txBox="1">
                <a:spLocks noChangeArrowheads="1"/>
              </p:cNvSpPr>
              <p:nvPr/>
            </p:nvSpPr>
            <p:spPr bwMode="auto">
              <a:xfrm>
                <a:off x="5169932" y="5262134"/>
                <a:ext cx="2904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150</a:t>
                </a:r>
              </a:p>
            </p:txBody>
          </p:sp>
        </p:grpSp>
        <p:grpSp>
          <p:nvGrpSpPr>
            <p:cNvPr id="5139" name="Group 118"/>
            <p:cNvGrpSpPr>
              <a:grpSpLocks/>
            </p:cNvGrpSpPr>
            <p:nvPr/>
          </p:nvGrpSpPr>
          <p:grpSpPr bwMode="auto">
            <a:xfrm>
              <a:off x="7195660" y="5257800"/>
              <a:ext cx="1695548" cy="282536"/>
              <a:chOff x="3790852" y="5257800"/>
              <a:chExt cx="1695548" cy="282536"/>
            </a:xfrm>
          </p:grpSpPr>
          <p:grpSp>
            <p:nvGrpSpPr>
              <p:cNvPr id="5200" name="Group 100"/>
              <p:cNvGrpSpPr>
                <a:grpSpLocks/>
              </p:cNvGrpSpPr>
              <p:nvPr/>
            </p:nvGrpSpPr>
            <p:grpSpPr bwMode="auto">
              <a:xfrm>
                <a:off x="3790852" y="5257800"/>
                <a:ext cx="1411200" cy="174070"/>
                <a:chOff x="389668" y="2832402"/>
                <a:chExt cx="1411200" cy="174070"/>
              </a:xfrm>
            </p:grpSpPr>
            <p:sp>
              <p:nvSpPr>
                <p:cNvPr id="5203" name="TextBox 122"/>
                <p:cNvSpPr txBox="1">
                  <a:spLocks noChangeArrowheads="1"/>
                </p:cNvSpPr>
                <p:nvPr/>
              </p:nvSpPr>
              <p:spPr bwMode="auto">
                <a:xfrm>
                  <a:off x="389668" y="2837195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25</a:t>
                  </a:r>
                </a:p>
              </p:txBody>
            </p:sp>
            <p:sp>
              <p:nvSpPr>
                <p:cNvPr id="5204" name="TextBox 123"/>
                <p:cNvSpPr txBox="1">
                  <a:spLocks noChangeArrowheads="1"/>
                </p:cNvSpPr>
                <p:nvPr/>
              </p:nvSpPr>
              <p:spPr bwMode="auto">
                <a:xfrm>
                  <a:off x="683630" y="2832402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50</a:t>
                  </a:r>
                </a:p>
              </p:txBody>
            </p:sp>
            <p:sp>
              <p:nvSpPr>
                <p:cNvPr id="5205" name="TextBox 124"/>
                <p:cNvSpPr txBox="1">
                  <a:spLocks noChangeArrowheads="1"/>
                </p:cNvSpPr>
                <p:nvPr/>
              </p:nvSpPr>
              <p:spPr bwMode="auto">
                <a:xfrm>
                  <a:off x="956164" y="2836736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75</a:t>
                  </a:r>
                </a:p>
              </p:txBody>
            </p:sp>
            <p:sp>
              <p:nvSpPr>
                <p:cNvPr id="5206" name="TextBox 125"/>
                <p:cNvSpPr txBox="1">
                  <a:spLocks noChangeArrowheads="1"/>
                </p:cNvSpPr>
                <p:nvPr/>
              </p:nvSpPr>
              <p:spPr bwMode="auto">
                <a:xfrm>
                  <a:off x="1219200" y="2836736"/>
                  <a:ext cx="29046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100</a:t>
                  </a:r>
                </a:p>
              </p:txBody>
            </p:sp>
            <p:sp>
              <p:nvSpPr>
                <p:cNvPr id="5207" name="TextBox 126"/>
                <p:cNvSpPr txBox="1">
                  <a:spLocks noChangeArrowheads="1"/>
                </p:cNvSpPr>
                <p:nvPr/>
              </p:nvSpPr>
              <p:spPr bwMode="auto">
                <a:xfrm>
                  <a:off x="1510404" y="2836736"/>
                  <a:ext cx="29046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125</a:t>
                  </a:r>
                </a:p>
              </p:txBody>
            </p:sp>
          </p:grpSp>
          <p:sp>
            <p:nvSpPr>
              <p:cNvPr id="121" name="TextBox 120"/>
              <p:cNvSpPr txBox="1"/>
              <p:nvPr/>
            </p:nvSpPr>
            <p:spPr>
              <a:xfrm>
                <a:off x="4313589" y="5356633"/>
                <a:ext cx="547716" cy="18417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00" b="1" dirty="0">
                    <a:solidFill>
                      <a:prstClr val="black"/>
                    </a:solidFill>
                  </a:rPr>
                  <a:t>radius (km)</a:t>
                </a:r>
              </a:p>
            </p:txBody>
          </p:sp>
          <p:sp>
            <p:nvSpPr>
              <p:cNvPr id="5202" name="TextBox 121"/>
              <p:cNvSpPr txBox="1">
                <a:spLocks noChangeArrowheads="1"/>
              </p:cNvSpPr>
              <p:nvPr/>
            </p:nvSpPr>
            <p:spPr bwMode="auto">
              <a:xfrm>
                <a:off x="5195936" y="5262134"/>
                <a:ext cx="2904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150</a:t>
                </a:r>
              </a:p>
            </p:txBody>
          </p:sp>
        </p:grpSp>
        <p:grpSp>
          <p:nvGrpSpPr>
            <p:cNvPr id="5140" name="Group 127"/>
            <p:cNvGrpSpPr>
              <a:grpSpLocks/>
            </p:cNvGrpSpPr>
            <p:nvPr/>
          </p:nvGrpSpPr>
          <p:grpSpPr bwMode="auto">
            <a:xfrm>
              <a:off x="2123120" y="5257800"/>
              <a:ext cx="1652208" cy="282536"/>
              <a:chOff x="3808188" y="5257800"/>
              <a:chExt cx="1652208" cy="282536"/>
            </a:xfrm>
          </p:grpSpPr>
          <p:grpSp>
            <p:nvGrpSpPr>
              <p:cNvPr id="5192" name="Group 100"/>
              <p:cNvGrpSpPr>
                <a:grpSpLocks/>
              </p:cNvGrpSpPr>
              <p:nvPr/>
            </p:nvGrpSpPr>
            <p:grpSpPr bwMode="auto">
              <a:xfrm>
                <a:off x="3808188" y="5257800"/>
                <a:ext cx="1376528" cy="174070"/>
                <a:chOff x="407004" y="2832402"/>
                <a:chExt cx="1376528" cy="174070"/>
              </a:xfrm>
            </p:grpSpPr>
            <p:sp>
              <p:nvSpPr>
                <p:cNvPr id="5195" name="TextBox 131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25</a:t>
                  </a:r>
                </a:p>
              </p:txBody>
            </p:sp>
            <p:sp>
              <p:nvSpPr>
                <p:cNvPr id="5196" name="TextBox 132"/>
                <p:cNvSpPr txBox="1">
                  <a:spLocks noChangeArrowheads="1"/>
                </p:cNvSpPr>
                <p:nvPr/>
              </p:nvSpPr>
              <p:spPr bwMode="auto">
                <a:xfrm>
                  <a:off x="683630" y="2832402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50</a:t>
                  </a:r>
                </a:p>
              </p:txBody>
            </p:sp>
            <p:sp>
              <p:nvSpPr>
                <p:cNvPr id="5197" name="TextBox 133"/>
                <p:cNvSpPr txBox="1">
                  <a:spLocks noChangeArrowheads="1"/>
                </p:cNvSpPr>
                <p:nvPr/>
              </p:nvSpPr>
              <p:spPr bwMode="auto">
                <a:xfrm>
                  <a:off x="956164" y="2836736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75</a:t>
                  </a:r>
                </a:p>
              </p:txBody>
            </p:sp>
            <p:sp>
              <p:nvSpPr>
                <p:cNvPr id="5198" name="TextBox 134"/>
                <p:cNvSpPr txBox="1">
                  <a:spLocks noChangeArrowheads="1"/>
                </p:cNvSpPr>
                <p:nvPr/>
              </p:nvSpPr>
              <p:spPr bwMode="auto">
                <a:xfrm>
                  <a:off x="1219200" y="2836736"/>
                  <a:ext cx="29046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100</a:t>
                  </a:r>
                </a:p>
              </p:txBody>
            </p:sp>
            <p:sp>
              <p:nvSpPr>
                <p:cNvPr id="5199" name="TextBox 135"/>
                <p:cNvSpPr txBox="1">
                  <a:spLocks noChangeArrowheads="1"/>
                </p:cNvSpPr>
                <p:nvPr/>
              </p:nvSpPr>
              <p:spPr bwMode="auto">
                <a:xfrm>
                  <a:off x="1493068" y="2836736"/>
                  <a:ext cx="29046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125</a:t>
                  </a:r>
                </a:p>
              </p:txBody>
            </p:sp>
          </p:grpSp>
          <p:sp>
            <p:nvSpPr>
              <p:cNvPr id="130" name="TextBox 129"/>
              <p:cNvSpPr txBox="1"/>
              <p:nvPr/>
            </p:nvSpPr>
            <p:spPr>
              <a:xfrm>
                <a:off x="4313675" y="5356633"/>
                <a:ext cx="547717" cy="18417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00" b="1" dirty="0">
                    <a:solidFill>
                      <a:prstClr val="black"/>
                    </a:solidFill>
                  </a:rPr>
                  <a:t>radius (km)</a:t>
                </a:r>
              </a:p>
            </p:txBody>
          </p:sp>
          <p:sp>
            <p:nvSpPr>
              <p:cNvPr id="5194" name="TextBox 130"/>
              <p:cNvSpPr txBox="1">
                <a:spLocks noChangeArrowheads="1"/>
              </p:cNvSpPr>
              <p:nvPr/>
            </p:nvSpPr>
            <p:spPr bwMode="auto">
              <a:xfrm>
                <a:off x="5169932" y="5262134"/>
                <a:ext cx="2904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150</a:t>
                </a:r>
              </a:p>
            </p:txBody>
          </p:sp>
        </p:grpSp>
        <p:grpSp>
          <p:nvGrpSpPr>
            <p:cNvPr id="5141" name="Group 136"/>
            <p:cNvGrpSpPr>
              <a:grpSpLocks/>
            </p:cNvGrpSpPr>
            <p:nvPr/>
          </p:nvGrpSpPr>
          <p:grpSpPr bwMode="auto">
            <a:xfrm>
              <a:off x="433008" y="5257800"/>
              <a:ext cx="1652208" cy="282536"/>
              <a:chOff x="3808188" y="5257800"/>
              <a:chExt cx="1652208" cy="282536"/>
            </a:xfrm>
          </p:grpSpPr>
          <p:grpSp>
            <p:nvGrpSpPr>
              <p:cNvPr id="5184" name="Group 100"/>
              <p:cNvGrpSpPr>
                <a:grpSpLocks/>
              </p:cNvGrpSpPr>
              <p:nvPr/>
            </p:nvGrpSpPr>
            <p:grpSpPr bwMode="auto">
              <a:xfrm>
                <a:off x="3808188" y="5257800"/>
                <a:ext cx="1376528" cy="174070"/>
                <a:chOff x="407004" y="2832402"/>
                <a:chExt cx="1376528" cy="174070"/>
              </a:xfrm>
            </p:grpSpPr>
            <p:sp>
              <p:nvSpPr>
                <p:cNvPr id="5187" name="TextBox 140"/>
                <p:cNvSpPr txBox="1">
                  <a:spLocks noChangeArrowheads="1"/>
                </p:cNvSpPr>
                <p:nvPr/>
              </p:nvSpPr>
              <p:spPr bwMode="auto">
                <a:xfrm>
                  <a:off x="407004" y="2837195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25</a:t>
                  </a:r>
                </a:p>
              </p:txBody>
            </p:sp>
            <p:sp>
              <p:nvSpPr>
                <p:cNvPr id="5188" name="TextBox 141"/>
                <p:cNvSpPr txBox="1">
                  <a:spLocks noChangeArrowheads="1"/>
                </p:cNvSpPr>
                <p:nvPr/>
              </p:nvSpPr>
              <p:spPr bwMode="auto">
                <a:xfrm>
                  <a:off x="683630" y="2832402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50</a:t>
                  </a:r>
                </a:p>
              </p:txBody>
            </p:sp>
            <p:sp>
              <p:nvSpPr>
                <p:cNvPr id="5189" name="TextBox 142"/>
                <p:cNvSpPr txBox="1">
                  <a:spLocks noChangeArrowheads="1"/>
                </p:cNvSpPr>
                <p:nvPr/>
              </p:nvSpPr>
              <p:spPr bwMode="auto">
                <a:xfrm>
                  <a:off x="956164" y="2836736"/>
                  <a:ext cx="255198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75</a:t>
                  </a:r>
                </a:p>
              </p:txBody>
            </p:sp>
            <p:sp>
              <p:nvSpPr>
                <p:cNvPr id="5190" name="TextBox 143"/>
                <p:cNvSpPr txBox="1">
                  <a:spLocks noChangeArrowheads="1"/>
                </p:cNvSpPr>
                <p:nvPr/>
              </p:nvSpPr>
              <p:spPr bwMode="auto">
                <a:xfrm>
                  <a:off x="1219200" y="2836736"/>
                  <a:ext cx="29046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100</a:t>
                  </a:r>
                </a:p>
              </p:txBody>
            </p:sp>
            <p:sp>
              <p:nvSpPr>
                <p:cNvPr id="5191" name="TextBox 144"/>
                <p:cNvSpPr txBox="1">
                  <a:spLocks noChangeArrowheads="1"/>
                </p:cNvSpPr>
                <p:nvPr/>
              </p:nvSpPr>
              <p:spPr bwMode="auto">
                <a:xfrm>
                  <a:off x="1493068" y="2836736"/>
                  <a:ext cx="290464" cy="169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125</a:t>
                  </a:r>
                </a:p>
              </p:txBody>
            </p:sp>
          </p:grpSp>
          <p:sp>
            <p:nvSpPr>
              <p:cNvPr id="139" name="TextBox 138"/>
              <p:cNvSpPr txBox="1"/>
              <p:nvPr/>
            </p:nvSpPr>
            <p:spPr>
              <a:xfrm>
                <a:off x="4313012" y="5356633"/>
                <a:ext cx="549304" cy="18417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00" b="1" dirty="0">
                    <a:solidFill>
                      <a:prstClr val="black"/>
                    </a:solidFill>
                  </a:rPr>
                  <a:t>radius (km)</a:t>
                </a:r>
              </a:p>
            </p:txBody>
          </p:sp>
          <p:sp>
            <p:nvSpPr>
              <p:cNvPr id="5186" name="TextBox 139"/>
              <p:cNvSpPr txBox="1">
                <a:spLocks noChangeArrowheads="1"/>
              </p:cNvSpPr>
              <p:nvPr/>
            </p:nvSpPr>
            <p:spPr bwMode="auto">
              <a:xfrm>
                <a:off x="5169932" y="5262134"/>
                <a:ext cx="2904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150</a:t>
                </a:r>
              </a:p>
            </p:txBody>
          </p:sp>
        </p:grpSp>
        <p:sp>
          <p:nvSpPr>
            <p:cNvPr id="5142" name="TextBox 145"/>
            <p:cNvSpPr txBox="1">
              <a:spLocks noChangeArrowheads="1"/>
            </p:cNvSpPr>
            <p:nvPr/>
          </p:nvSpPr>
          <p:spPr bwMode="auto">
            <a:xfrm>
              <a:off x="132542" y="5194602"/>
              <a:ext cx="21993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43" name="TextBox 146"/>
            <p:cNvSpPr txBox="1">
              <a:spLocks noChangeArrowheads="1"/>
            </p:cNvSpPr>
            <p:nvPr/>
          </p:nvSpPr>
          <p:spPr bwMode="auto">
            <a:xfrm>
              <a:off x="135064" y="5046536"/>
              <a:ext cx="21993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144" name="TextBox 147"/>
            <p:cNvSpPr txBox="1">
              <a:spLocks noChangeArrowheads="1"/>
            </p:cNvSpPr>
            <p:nvPr/>
          </p:nvSpPr>
          <p:spPr bwMode="auto">
            <a:xfrm>
              <a:off x="135064" y="4898929"/>
              <a:ext cx="21993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145" name="TextBox 148"/>
            <p:cNvSpPr txBox="1">
              <a:spLocks noChangeArrowheads="1"/>
            </p:cNvSpPr>
            <p:nvPr/>
          </p:nvSpPr>
          <p:spPr bwMode="auto">
            <a:xfrm>
              <a:off x="135064" y="4757260"/>
              <a:ext cx="21993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5146" name="TextBox 149"/>
            <p:cNvSpPr txBox="1">
              <a:spLocks noChangeArrowheads="1"/>
            </p:cNvSpPr>
            <p:nvPr/>
          </p:nvSpPr>
          <p:spPr bwMode="auto">
            <a:xfrm>
              <a:off x="135064" y="4602338"/>
              <a:ext cx="21993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5147" name="TextBox 150"/>
            <p:cNvSpPr txBox="1">
              <a:spLocks noChangeArrowheads="1"/>
            </p:cNvSpPr>
            <p:nvPr/>
          </p:nvSpPr>
          <p:spPr bwMode="auto">
            <a:xfrm>
              <a:off x="135064" y="4461128"/>
              <a:ext cx="21993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5</a:t>
              </a:r>
            </a:p>
          </p:txBody>
        </p:sp>
        <p:sp>
          <p:nvSpPr>
            <p:cNvPr id="5148" name="TextBox 151"/>
            <p:cNvSpPr txBox="1">
              <a:spLocks noChangeArrowheads="1"/>
            </p:cNvSpPr>
            <p:nvPr/>
          </p:nvSpPr>
          <p:spPr bwMode="auto">
            <a:xfrm>
              <a:off x="135064" y="4317396"/>
              <a:ext cx="21993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6</a:t>
              </a:r>
            </a:p>
          </p:txBody>
        </p:sp>
        <p:sp>
          <p:nvSpPr>
            <p:cNvPr id="5149" name="TextBox 152"/>
            <p:cNvSpPr txBox="1">
              <a:spLocks noChangeArrowheads="1"/>
            </p:cNvSpPr>
            <p:nvPr/>
          </p:nvSpPr>
          <p:spPr bwMode="auto">
            <a:xfrm>
              <a:off x="135064" y="4169330"/>
              <a:ext cx="21993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7</a:t>
              </a:r>
            </a:p>
          </p:txBody>
        </p:sp>
        <p:sp>
          <p:nvSpPr>
            <p:cNvPr id="5150" name="TextBox 153"/>
            <p:cNvSpPr txBox="1">
              <a:spLocks noChangeArrowheads="1"/>
            </p:cNvSpPr>
            <p:nvPr/>
          </p:nvSpPr>
          <p:spPr bwMode="auto">
            <a:xfrm>
              <a:off x="135064" y="4029932"/>
              <a:ext cx="21993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8</a:t>
              </a:r>
            </a:p>
          </p:txBody>
        </p:sp>
        <p:sp>
          <p:nvSpPr>
            <p:cNvPr id="5151" name="TextBox 154"/>
            <p:cNvSpPr txBox="1">
              <a:spLocks noChangeArrowheads="1"/>
            </p:cNvSpPr>
            <p:nvPr/>
          </p:nvSpPr>
          <p:spPr bwMode="auto">
            <a:xfrm>
              <a:off x="135064" y="3881866"/>
              <a:ext cx="219932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9</a:t>
              </a:r>
            </a:p>
          </p:txBody>
        </p:sp>
        <p:sp>
          <p:nvSpPr>
            <p:cNvPr id="5152" name="TextBox 155"/>
            <p:cNvSpPr txBox="1">
              <a:spLocks noChangeArrowheads="1"/>
            </p:cNvSpPr>
            <p:nvPr/>
          </p:nvSpPr>
          <p:spPr bwMode="auto">
            <a:xfrm>
              <a:off x="104726" y="3733800"/>
              <a:ext cx="25519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10</a:t>
              </a:r>
            </a:p>
          </p:txBody>
        </p:sp>
        <p:sp>
          <p:nvSpPr>
            <p:cNvPr id="5153" name="TextBox 156"/>
            <p:cNvSpPr txBox="1">
              <a:spLocks noChangeArrowheads="1"/>
            </p:cNvSpPr>
            <p:nvPr/>
          </p:nvSpPr>
          <p:spPr bwMode="auto">
            <a:xfrm>
              <a:off x="102204" y="3585734"/>
              <a:ext cx="25519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11</a:t>
              </a:r>
            </a:p>
          </p:txBody>
        </p:sp>
        <p:sp>
          <p:nvSpPr>
            <p:cNvPr id="5154" name="TextBox 157"/>
            <p:cNvSpPr txBox="1">
              <a:spLocks noChangeArrowheads="1"/>
            </p:cNvSpPr>
            <p:nvPr/>
          </p:nvSpPr>
          <p:spPr bwMode="auto">
            <a:xfrm>
              <a:off x="102204" y="3444524"/>
              <a:ext cx="255198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12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334" y="4108388"/>
              <a:ext cx="276999" cy="462627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" b="1" dirty="0">
                  <a:solidFill>
                    <a:prstClr val="black"/>
                  </a:solidFill>
                </a:rPr>
                <a:t>height (km)</a:t>
              </a:r>
            </a:p>
          </p:txBody>
        </p:sp>
        <p:grpSp>
          <p:nvGrpSpPr>
            <p:cNvPr id="5156" name="Group 164"/>
            <p:cNvGrpSpPr>
              <a:grpSpLocks/>
            </p:cNvGrpSpPr>
            <p:nvPr/>
          </p:nvGrpSpPr>
          <p:grpSpPr bwMode="auto">
            <a:xfrm>
              <a:off x="1149980" y="5026968"/>
              <a:ext cx="873957" cy="230832"/>
              <a:chOff x="1066800" y="304800"/>
              <a:chExt cx="873957" cy="230832"/>
            </a:xfrm>
          </p:grpSpPr>
          <p:sp>
            <p:nvSpPr>
              <p:cNvPr id="166" name="Rectangle 165"/>
              <p:cNvSpPr/>
              <p:nvPr/>
            </p:nvSpPr>
            <p:spPr>
              <a:xfrm>
                <a:off x="1138830" y="369323"/>
                <a:ext cx="717587" cy="1127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1067389" y="304228"/>
                <a:ext cx="873170" cy="2318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00 UTC Aug 29</a:t>
                </a:r>
              </a:p>
            </p:txBody>
          </p:sp>
        </p:grpSp>
        <p:grpSp>
          <p:nvGrpSpPr>
            <p:cNvPr id="5157" name="Group 170"/>
            <p:cNvGrpSpPr>
              <a:grpSpLocks/>
            </p:cNvGrpSpPr>
            <p:nvPr/>
          </p:nvGrpSpPr>
          <p:grpSpPr bwMode="auto">
            <a:xfrm>
              <a:off x="2811563" y="5028620"/>
              <a:ext cx="873957" cy="230832"/>
              <a:chOff x="1046440" y="304800"/>
              <a:chExt cx="873957" cy="230832"/>
            </a:xfrm>
          </p:grpSpPr>
          <p:sp>
            <p:nvSpPr>
              <p:cNvPr id="172" name="Rectangle 171"/>
              <p:cNvSpPr/>
              <p:nvPr/>
            </p:nvSpPr>
            <p:spPr>
              <a:xfrm>
                <a:off x="1138137" y="369259"/>
                <a:ext cx="719174" cy="1127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1046057" y="304165"/>
                <a:ext cx="874757" cy="2318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12 UTC Aug 29</a:t>
                </a:r>
              </a:p>
            </p:txBody>
          </p:sp>
        </p:grpSp>
        <p:grpSp>
          <p:nvGrpSpPr>
            <p:cNvPr id="5158" name="Group 176"/>
            <p:cNvGrpSpPr>
              <a:grpSpLocks/>
            </p:cNvGrpSpPr>
            <p:nvPr/>
          </p:nvGrpSpPr>
          <p:grpSpPr bwMode="auto">
            <a:xfrm>
              <a:off x="4515303" y="5028620"/>
              <a:ext cx="873957" cy="230832"/>
              <a:chOff x="1066800" y="304800"/>
              <a:chExt cx="873957" cy="230832"/>
            </a:xfrm>
          </p:grpSpPr>
          <p:sp>
            <p:nvSpPr>
              <p:cNvPr id="178" name="Rectangle 177"/>
              <p:cNvSpPr/>
              <p:nvPr/>
            </p:nvSpPr>
            <p:spPr>
              <a:xfrm>
                <a:off x="1137595" y="369259"/>
                <a:ext cx="719174" cy="1127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1066153" y="304165"/>
                <a:ext cx="874758" cy="2318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00 UTC Aug 30</a:t>
                </a:r>
              </a:p>
            </p:txBody>
          </p:sp>
        </p:grpSp>
        <p:grpSp>
          <p:nvGrpSpPr>
            <p:cNvPr id="5159" name="Group 182"/>
            <p:cNvGrpSpPr>
              <a:grpSpLocks/>
            </p:cNvGrpSpPr>
            <p:nvPr/>
          </p:nvGrpSpPr>
          <p:grpSpPr bwMode="auto">
            <a:xfrm>
              <a:off x="6219623" y="5028620"/>
              <a:ext cx="873957" cy="230832"/>
              <a:chOff x="1066800" y="304800"/>
              <a:chExt cx="873957" cy="230832"/>
            </a:xfrm>
          </p:grpSpPr>
          <p:sp>
            <p:nvSpPr>
              <p:cNvPr id="184" name="Rectangle 183"/>
              <p:cNvSpPr/>
              <p:nvPr/>
            </p:nvSpPr>
            <p:spPr>
              <a:xfrm>
                <a:off x="1138338" y="369259"/>
                <a:ext cx="717587" cy="1127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1066896" y="304165"/>
                <a:ext cx="873170" cy="2318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12 UTC Aug 30</a:t>
                </a:r>
              </a:p>
            </p:txBody>
          </p:sp>
        </p:grpSp>
        <p:grpSp>
          <p:nvGrpSpPr>
            <p:cNvPr id="5160" name="Group 188"/>
            <p:cNvGrpSpPr>
              <a:grpSpLocks/>
            </p:cNvGrpSpPr>
            <p:nvPr/>
          </p:nvGrpSpPr>
          <p:grpSpPr bwMode="auto">
            <a:xfrm>
              <a:off x="7966680" y="5028620"/>
              <a:ext cx="873957" cy="230832"/>
              <a:chOff x="1066800" y="304800"/>
              <a:chExt cx="873957" cy="230832"/>
            </a:xfrm>
          </p:grpSpPr>
          <p:sp>
            <p:nvSpPr>
              <p:cNvPr id="190" name="Rectangle 189"/>
              <p:cNvSpPr/>
              <p:nvPr/>
            </p:nvSpPr>
            <p:spPr>
              <a:xfrm>
                <a:off x="1137622" y="369259"/>
                <a:ext cx="719174" cy="1127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1066180" y="304165"/>
                <a:ext cx="874758" cy="2318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00 UTC Aug 31</a:t>
                </a:r>
              </a:p>
            </p:txBody>
          </p:sp>
        </p:grpSp>
        <p:grpSp>
          <p:nvGrpSpPr>
            <p:cNvPr id="5161" name="Group 218"/>
            <p:cNvGrpSpPr>
              <a:grpSpLocks/>
            </p:cNvGrpSpPr>
            <p:nvPr/>
          </p:nvGrpSpPr>
          <p:grpSpPr bwMode="auto">
            <a:xfrm>
              <a:off x="8790522" y="3598785"/>
              <a:ext cx="258675" cy="1610631"/>
              <a:chOff x="8821815" y="3598785"/>
              <a:chExt cx="258675" cy="1610631"/>
            </a:xfrm>
          </p:grpSpPr>
          <p:sp>
            <p:nvSpPr>
              <p:cNvPr id="5162" name="TextBox 206"/>
              <p:cNvSpPr txBox="1">
                <a:spLocks noChangeArrowheads="1"/>
              </p:cNvSpPr>
              <p:nvPr/>
            </p:nvSpPr>
            <p:spPr bwMode="auto">
              <a:xfrm>
                <a:off x="8821815" y="5040139"/>
                <a:ext cx="2199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2</a:t>
                </a:r>
              </a:p>
            </p:txBody>
          </p:sp>
          <p:sp>
            <p:nvSpPr>
              <p:cNvPr id="5163" name="TextBox 207"/>
              <p:cNvSpPr txBox="1">
                <a:spLocks noChangeArrowheads="1"/>
              </p:cNvSpPr>
              <p:nvPr/>
            </p:nvSpPr>
            <p:spPr bwMode="auto">
              <a:xfrm>
                <a:off x="8821815" y="4908307"/>
                <a:ext cx="2199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4</a:t>
                </a:r>
              </a:p>
            </p:txBody>
          </p:sp>
          <p:sp>
            <p:nvSpPr>
              <p:cNvPr id="5164" name="TextBox 208"/>
              <p:cNvSpPr txBox="1">
                <a:spLocks noChangeArrowheads="1"/>
              </p:cNvSpPr>
              <p:nvPr/>
            </p:nvSpPr>
            <p:spPr bwMode="auto">
              <a:xfrm>
                <a:off x="8823033" y="4773292"/>
                <a:ext cx="2199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6</a:t>
                </a:r>
              </a:p>
            </p:txBody>
          </p:sp>
          <p:sp>
            <p:nvSpPr>
              <p:cNvPr id="5165" name="TextBox 209"/>
              <p:cNvSpPr txBox="1">
                <a:spLocks noChangeArrowheads="1"/>
              </p:cNvSpPr>
              <p:nvPr/>
            </p:nvSpPr>
            <p:spPr bwMode="auto">
              <a:xfrm>
                <a:off x="8821815" y="4645231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10</a:t>
                </a:r>
              </a:p>
            </p:txBody>
          </p:sp>
          <p:sp>
            <p:nvSpPr>
              <p:cNvPr id="5166" name="TextBox 210"/>
              <p:cNvSpPr txBox="1">
                <a:spLocks noChangeArrowheads="1"/>
              </p:cNvSpPr>
              <p:nvPr/>
            </p:nvSpPr>
            <p:spPr bwMode="auto">
              <a:xfrm>
                <a:off x="8821815" y="4516876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15</a:t>
                </a:r>
              </a:p>
            </p:txBody>
          </p:sp>
          <p:sp>
            <p:nvSpPr>
              <p:cNvPr id="5167" name="TextBox 211"/>
              <p:cNvSpPr txBox="1">
                <a:spLocks noChangeArrowheads="1"/>
              </p:cNvSpPr>
              <p:nvPr/>
            </p:nvSpPr>
            <p:spPr bwMode="auto">
              <a:xfrm>
                <a:off x="8821815" y="4382155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20</a:t>
                </a:r>
              </a:p>
            </p:txBody>
          </p:sp>
          <p:sp>
            <p:nvSpPr>
              <p:cNvPr id="5168" name="TextBox 212"/>
              <p:cNvSpPr txBox="1">
                <a:spLocks noChangeArrowheads="1"/>
              </p:cNvSpPr>
              <p:nvPr/>
            </p:nvSpPr>
            <p:spPr bwMode="auto">
              <a:xfrm>
                <a:off x="8821815" y="4253800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25</a:t>
                </a:r>
              </a:p>
            </p:txBody>
          </p:sp>
          <p:sp>
            <p:nvSpPr>
              <p:cNvPr id="5169" name="TextBox 213"/>
              <p:cNvSpPr txBox="1">
                <a:spLocks noChangeArrowheads="1"/>
              </p:cNvSpPr>
              <p:nvPr/>
            </p:nvSpPr>
            <p:spPr bwMode="auto">
              <a:xfrm>
                <a:off x="8825292" y="4122262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30</a:t>
                </a:r>
              </a:p>
            </p:txBody>
          </p:sp>
          <p:sp>
            <p:nvSpPr>
              <p:cNvPr id="5170" name="TextBox 214"/>
              <p:cNvSpPr txBox="1">
                <a:spLocks noChangeArrowheads="1"/>
              </p:cNvSpPr>
              <p:nvPr/>
            </p:nvSpPr>
            <p:spPr bwMode="auto">
              <a:xfrm>
                <a:off x="8821815" y="3989922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35</a:t>
                </a:r>
              </a:p>
            </p:txBody>
          </p:sp>
          <p:sp>
            <p:nvSpPr>
              <p:cNvPr id="5171" name="TextBox 215"/>
              <p:cNvSpPr txBox="1">
                <a:spLocks noChangeArrowheads="1"/>
              </p:cNvSpPr>
              <p:nvPr/>
            </p:nvSpPr>
            <p:spPr bwMode="auto">
              <a:xfrm>
                <a:off x="8821815" y="3858678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40</a:t>
                </a:r>
              </a:p>
            </p:txBody>
          </p:sp>
          <p:sp>
            <p:nvSpPr>
              <p:cNvPr id="5172" name="TextBox 216"/>
              <p:cNvSpPr txBox="1">
                <a:spLocks noChangeArrowheads="1"/>
              </p:cNvSpPr>
              <p:nvPr/>
            </p:nvSpPr>
            <p:spPr bwMode="auto">
              <a:xfrm>
                <a:off x="8821815" y="3730323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45</a:t>
                </a:r>
              </a:p>
            </p:txBody>
          </p:sp>
          <p:sp>
            <p:nvSpPr>
              <p:cNvPr id="5173" name="TextBox 217"/>
              <p:cNvSpPr txBox="1">
                <a:spLocks noChangeArrowheads="1"/>
              </p:cNvSpPr>
              <p:nvPr/>
            </p:nvSpPr>
            <p:spPr bwMode="auto">
              <a:xfrm>
                <a:off x="8825292" y="3598785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50</a:t>
                </a:r>
              </a:p>
            </p:txBody>
          </p:sp>
        </p:grpSp>
      </p:grpSp>
      <p:grpSp>
        <p:nvGrpSpPr>
          <p:cNvPr id="174" name="Group 20"/>
          <p:cNvGrpSpPr>
            <a:grpSpLocks/>
          </p:cNvGrpSpPr>
          <p:nvPr/>
        </p:nvGrpSpPr>
        <p:grpSpPr bwMode="auto">
          <a:xfrm>
            <a:off x="49213" y="819150"/>
            <a:ext cx="8990012" cy="5927725"/>
            <a:chOff x="48552" y="818644"/>
            <a:chExt cx="8990252" cy="5928305"/>
          </a:xfrm>
        </p:grpSpPr>
        <p:sp>
          <p:nvSpPr>
            <p:cNvPr id="12" name="Rounded Rectangle 11"/>
            <p:cNvSpPr/>
            <p:nvPr/>
          </p:nvSpPr>
          <p:spPr>
            <a:xfrm>
              <a:off x="48552" y="834521"/>
              <a:ext cx="3608483" cy="4896329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02725" y="5403793"/>
              <a:ext cx="960545" cy="3693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</a:rPr>
                <a:t>RI onset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657035" y="818644"/>
              <a:ext cx="5381769" cy="4937608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90692" y="5419669"/>
              <a:ext cx="1439791" cy="3693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</a:rPr>
                <a:t>RI continuing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9991" y="5916606"/>
              <a:ext cx="8915638" cy="83034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Two stages of Earl’s RI: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600" b="1" u="sng" dirty="0">
                  <a:solidFill>
                    <a:prstClr val="black"/>
                  </a:solidFill>
                </a:rPr>
                <a:t>RI onset </a:t>
              </a:r>
              <a:r>
                <a:rPr lang="en-US" sz="1600" dirty="0">
                  <a:solidFill>
                    <a:prstClr val="black"/>
                  </a:solidFill>
                </a:rPr>
                <a:t>– shallow symmetric vortex, broad RMW, RI onset in moderate shear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600" b="1" u="sng" dirty="0">
                  <a:solidFill>
                    <a:prstClr val="black"/>
                  </a:solidFill>
                </a:rPr>
                <a:t>RI continuing </a:t>
              </a:r>
              <a:r>
                <a:rPr lang="en-US" sz="1600" dirty="0">
                  <a:solidFill>
                    <a:prstClr val="black"/>
                  </a:solidFill>
                </a:rPr>
                <a:t>– deep symmetric vortex, contracting </a:t>
              </a:r>
              <a:r>
                <a:rPr lang="en-US" sz="1600" dirty="0" err="1">
                  <a:solidFill>
                    <a:prstClr val="black"/>
                  </a:solidFill>
                </a:rPr>
                <a:t>eyewall</a:t>
              </a:r>
              <a:r>
                <a:rPr lang="en-US" sz="1600" dirty="0">
                  <a:solidFill>
                    <a:prstClr val="black"/>
                  </a:solidFill>
                </a:rPr>
                <a:t>, majority of intensification in low shear</a:t>
              </a:r>
            </a:p>
          </p:txBody>
        </p:sp>
      </p:grpSp>
      <p:sp>
        <p:nvSpPr>
          <p:cNvPr id="210" name="TextBox 21"/>
          <p:cNvSpPr txBox="1">
            <a:spLocks noChangeArrowheads="1"/>
          </p:cNvSpPr>
          <p:nvPr/>
        </p:nvSpPr>
        <p:spPr bwMode="auto">
          <a:xfrm>
            <a:off x="2143631" y="76200"/>
            <a:ext cx="50440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Case Study: Hurricane </a:t>
            </a:r>
            <a:r>
              <a:rPr lang="en-US" altLang="en-US" sz="2800" dirty="0">
                <a:solidFill>
                  <a:srgbClr val="FFFF00"/>
                </a:solidFill>
                <a:latin typeface="Calibri" pitchFamily="34" charset="0"/>
              </a:rPr>
              <a:t>Earl (2010)</a:t>
            </a:r>
          </a:p>
        </p:txBody>
      </p:sp>
    </p:spTree>
    <p:extLst>
      <p:ext uri="{BB962C8B-B14F-4D97-AF65-F5344CB8AC3E}">
        <p14:creationId xmlns:p14="http://schemas.microsoft.com/office/powerpoint/2010/main" xmlns="" val="214191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84950" y="6492875"/>
            <a:ext cx="2133600" cy="365125"/>
          </a:xfrm>
        </p:spPr>
        <p:txBody>
          <a:bodyPr/>
          <a:lstStyle/>
          <a:p>
            <a:pPr>
              <a:defRPr/>
            </a:pPr>
            <a:fld id="{011B5435-AF4E-4FE4-97FC-D1CBC55813A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147" name="TextBox 21"/>
          <p:cNvSpPr txBox="1">
            <a:spLocks noChangeArrowheads="1"/>
          </p:cNvSpPr>
          <p:nvPr/>
        </p:nvSpPr>
        <p:spPr bwMode="auto">
          <a:xfrm>
            <a:off x="1531665" y="-36513"/>
            <a:ext cx="6267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FF00"/>
                </a:solidFill>
                <a:latin typeface="Calibri" pitchFamily="34" charset="0"/>
              </a:rPr>
              <a:t>RI onset: </a:t>
            </a:r>
            <a:r>
              <a:rPr lang="en-US" altLang="en-US" sz="2400" dirty="0">
                <a:solidFill>
                  <a:srgbClr val="FFFF00"/>
                </a:solidFill>
                <a:latin typeface="Calibri" pitchFamily="34" charset="0"/>
              </a:rPr>
              <a:t>Convective bursts and vortex alignment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533400" y="5662786"/>
            <a:ext cx="7924800" cy="11695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 Displaced circulation center during first flight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 Convective bursts </a:t>
            </a:r>
            <a:r>
              <a:rPr lang="en-US" sz="1400" dirty="0" smtClean="0">
                <a:solidFill>
                  <a:prstClr val="black"/>
                </a:solidFill>
              </a:rPr>
              <a:t>tracked </a:t>
            </a:r>
            <a:r>
              <a:rPr lang="en-US" sz="1400" dirty="0">
                <a:solidFill>
                  <a:prstClr val="black"/>
                </a:solidFill>
              </a:rPr>
              <a:t>around storm left of shear vector during first flight, inside </a:t>
            </a:r>
            <a:r>
              <a:rPr lang="en-US" sz="1400" dirty="0" smtClean="0">
                <a:solidFill>
                  <a:prstClr val="black"/>
                </a:solidFill>
              </a:rPr>
              <a:t>RMW; evolution supported by lightning data </a:t>
            </a:r>
            <a:endParaRPr lang="en-US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 RI began ~ 6 h after end of first flight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 Vortex had aligned by time of second flight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47800" y="353080"/>
            <a:ext cx="5909151" cy="2562831"/>
            <a:chOff x="2987841" y="3341081"/>
            <a:chExt cx="6032334" cy="2596168"/>
          </a:xfrm>
        </p:grpSpPr>
        <p:sp>
          <p:nvSpPr>
            <p:cNvPr id="6153" name="Text Box 18"/>
            <p:cNvSpPr txBox="1">
              <a:spLocks noChangeArrowheads="1"/>
            </p:cNvSpPr>
            <p:nvPr/>
          </p:nvSpPr>
          <p:spPr bwMode="auto">
            <a:xfrm>
              <a:off x="3657600" y="3341081"/>
              <a:ext cx="5181600" cy="307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Reflectivity (shaded, </a:t>
              </a:r>
              <a:r>
                <a:rPr lang="en-US" altLang="en-US" sz="1400" i="1" dirty="0" err="1">
                  <a:solidFill>
                    <a:prstClr val="white"/>
                  </a:solidFill>
                  <a:latin typeface="Calibri" pitchFamily="34" charset="0"/>
                </a:rPr>
                <a:t>dBZ</a:t>
              </a: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) from lower fuselage radar at ~ 3 km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009900" y="3638549"/>
              <a:ext cx="6010275" cy="2298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156" name="Picture 2" descr="Fig7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703" r="15300" b="74500"/>
            <a:stretch>
              <a:fillRect/>
            </a:stretch>
          </p:blipFill>
          <p:spPr bwMode="auto">
            <a:xfrm>
              <a:off x="3202686" y="3713114"/>
              <a:ext cx="1794012" cy="2082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4" descr="Fig7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6311" t="28963" r="15445" b="46259"/>
            <a:stretch>
              <a:fillRect/>
            </a:stretch>
          </p:blipFill>
          <p:spPr bwMode="auto">
            <a:xfrm>
              <a:off x="5082286" y="3720798"/>
              <a:ext cx="1730211" cy="2017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58" name="Group 59"/>
            <p:cNvGrpSpPr>
              <a:grpSpLocks/>
            </p:cNvGrpSpPr>
            <p:nvPr/>
          </p:nvGrpSpPr>
          <p:grpSpPr bwMode="auto">
            <a:xfrm>
              <a:off x="3156282" y="5634143"/>
              <a:ext cx="1959812" cy="174078"/>
              <a:chOff x="3156282" y="5634466"/>
              <a:chExt cx="1959812" cy="174070"/>
            </a:xfrm>
          </p:grpSpPr>
          <p:sp>
            <p:nvSpPr>
              <p:cNvPr id="6208" name="TextBox 41"/>
              <p:cNvSpPr txBox="1">
                <a:spLocks noChangeArrowheads="1"/>
              </p:cNvSpPr>
              <p:nvPr/>
            </p:nvSpPr>
            <p:spPr bwMode="auto">
              <a:xfrm>
                <a:off x="3156282" y="5639259"/>
                <a:ext cx="31130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-100</a:t>
                </a:r>
              </a:p>
            </p:txBody>
          </p:sp>
          <p:sp>
            <p:nvSpPr>
              <p:cNvPr id="6209" name="TextBox 42"/>
              <p:cNvSpPr txBox="1">
                <a:spLocks noChangeArrowheads="1"/>
              </p:cNvSpPr>
              <p:nvPr/>
            </p:nvSpPr>
            <p:spPr bwMode="auto">
              <a:xfrm>
                <a:off x="3602788" y="5634466"/>
                <a:ext cx="27603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-50</a:t>
                </a:r>
              </a:p>
            </p:txBody>
          </p:sp>
          <p:sp>
            <p:nvSpPr>
              <p:cNvPr id="6210" name="TextBox 43"/>
              <p:cNvSpPr txBox="1">
                <a:spLocks noChangeArrowheads="1"/>
              </p:cNvSpPr>
              <p:nvPr/>
            </p:nvSpPr>
            <p:spPr bwMode="auto">
              <a:xfrm>
                <a:off x="4063682" y="5638800"/>
                <a:ext cx="2199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0</a:t>
                </a:r>
              </a:p>
            </p:txBody>
          </p:sp>
          <p:sp>
            <p:nvSpPr>
              <p:cNvPr id="6211" name="TextBox 44"/>
              <p:cNvSpPr txBox="1">
                <a:spLocks noChangeArrowheads="1"/>
              </p:cNvSpPr>
              <p:nvPr/>
            </p:nvSpPr>
            <p:spPr bwMode="auto">
              <a:xfrm>
                <a:off x="4490590" y="5638800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50</a:t>
                </a:r>
              </a:p>
            </p:txBody>
          </p:sp>
          <p:sp>
            <p:nvSpPr>
              <p:cNvPr id="6212" name="TextBox 45"/>
              <p:cNvSpPr txBox="1">
                <a:spLocks noChangeArrowheads="1"/>
              </p:cNvSpPr>
              <p:nvPr/>
            </p:nvSpPr>
            <p:spPr bwMode="auto">
              <a:xfrm>
                <a:off x="4825630" y="5638800"/>
                <a:ext cx="2904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100</a:t>
                </a:r>
              </a:p>
            </p:txBody>
          </p:sp>
        </p:grpSp>
        <p:sp>
          <p:nvSpPr>
            <p:cNvPr id="6159" name="TextBox 54"/>
            <p:cNvSpPr txBox="1">
              <a:spLocks noChangeArrowheads="1"/>
            </p:cNvSpPr>
            <p:nvPr/>
          </p:nvSpPr>
          <p:spPr bwMode="auto">
            <a:xfrm>
              <a:off x="3092118" y="5583109"/>
              <a:ext cx="311304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-100</a:t>
              </a:r>
            </a:p>
          </p:txBody>
        </p:sp>
        <p:sp>
          <p:nvSpPr>
            <p:cNvPr id="6160" name="TextBox 55"/>
            <p:cNvSpPr txBox="1">
              <a:spLocks noChangeArrowheads="1"/>
            </p:cNvSpPr>
            <p:nvPr/>
          </p:nvSpPr>
          <p:spPr bwMode="auto">
            <a:xfrm>
              <a:off x="3129547" y="5099706"/>
              <a:ext cx="27603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-50</a:t>
              </a:r>
            </a:p>
          </p:txBody>
        </p:sp>
        <p:sp>
          <p:nvSpPr>
            <p:cNvPr id="6161" name="TextBox 56"/>
            <p:cNvSpPr txBox="1">
              <a:spLocks noChangeArrowheads="1"/>
            </p:cNvSpPr>
            <p:nvPr/>
          </p:nvSpPr>
          <p:spPr bwMode="auto">
            <a:xfrm>
              <a:off x="3184359" y="4647833"/>
              <a:ext cx="219932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6162" name="TextBox 57"/>
            <p:cNvSpPr txBox="1">
              <a:spLocks noChangeArrowheads="1"/>
            </p:cNvSpPr>
            <p:nvPr/>
          </p:nvSpPr>
          <p:spPr bwMode="auto">
            <a:xfrm>
              <a:off x="3152414" y="4190612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50</a:t>
              </a:r>
            </a:p>
          </p:txBody>
        </p:sp>
        <p:sp>
          <p:nvSpPr>
            <p:cNvPr id="6163" name="TextBox 58"/>
            <p:cNvSpPr txBox="1">
              <a:spLocks noChangeArrowheads="1"/>
            </p:cNvSpPr>
            <p:nvPr/>
          </p:nvSpPr>
          <p:spPr bwMode="auto">
            <a:xfrm>
              <a:off x="3117148" y="3706655"/>
              <a:ext cx="290464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100</a:t>
              </a:r>
            </a:p>
          </p:txBody>
        </p:sp>
        <p:grpSp>
          <p:nvGrpSpPr>
            <p:cNvPr id="6164" name="Group 60"/>
            <p:cNvGrpSpPr>
              <a:grpSpLocks/>
            </p:cNvGrpSpPr>
            <p:nvPr/>
          </p:nvGrpSpPr>
          <p:grpSpPr bwMode="auto">
            <a:xfrm>
              <a:off x="4969041" y="5633130"/>
              <a:ext cx="1959812" cy="174078"/>
              <a:chOff x="3156282" y="5634466"/>
              <a:chExt cx="1959812" cy="174070"/>
            </a:xfrm>
          </p:grpSpPr>
          <p:sp>
            <p:nvSpPr>
              <p:cNvPr id="6203" name="TextBox 61"/>
              <p:cNvSpPr txBox="1">
                <a:spLocks noChangeArrowheads="1"/>
              </p:cNvSpPr>
              <p:nvPr/>
            </p:nvSpPr>
            <p:spPr bwMode="auto">
              <a:xfrm>
                <a:off x="3156282" y="5639259"/>
                <a:ext cx="31130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-100</a:t>
                </a:r>
              </a:p>
            </p:txBody>
          </p:sp>
          <p:sp>
            <p:nvSpPr>
              <p:cNvPr id="6204" name="TextBox 62"/>
              <p:cNvSpPr txBox="1">
                <a:spLocks noChangeArrowheads="1"/>
              </p:cNvSpPr>
              <p:nvPr/>
            </p:nvSpPr>
            <p:spPr bwMode="auto">
              <a:xfrm>
                <a:off x="3602788" y="5634466"/>
                <a:ext cx="27603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-50</a:t>
                </a:r>
              </a:p>
            </p:txBody>
          </p:sp>
          <p:sp>
            <p:nvSpPr>
              <p:cNvPr id="6205" name="TextBox 63"/>
              <p:cNvSpPr txBox="1">
                <a:spLocks noChangeArrowheads="1"/>
              </p:cNvSpPr>
              <p:nvPr/>
            </p:nvSpPr>
            <p:spPr bwMode="auto">
              <a:xfrm>
                <a:off x="4063682" y="5638800"/>
                <a:ext cx="2199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0</a:t>
                </a:r>
              </a:p>
            </p:txBody>
          </p:sp>
          <p:sp>
            <p:nvSpPr>
              <p:cNvPr id="6206" name="TextBox 64"/>
              <p:cNvSpPr txBox="1">
                <a:spLocks noChangeArrowheads="1"/>
              </p:cNvSpPr>
              <p:nvPr/>
            </p:nvSpPr>
            <p:spPr bwMode="auto">
              <a:xfrm>
                <a:off x="4490590" y="5638800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50</a:t>
                </a:r>
              </a:p>
            </p:txBody>
          </p:sp>
          <p:sp>
            <p:nvSpPr>
              <p:cNvPr id="6207" name="TextBox 65"/>
              <p:cNvSpPr txBox="1">
                <a:spLocks noChangeArrowheads="1"/>
              </p:cNvSpPr>
              <p:nvPr/>
            </p:nvSpPr>
            <p:spPr bwMode="auto">
              <a:xfrm>
                <a:off x="4825630" y="5638800"/>
                <a:ext cx="2904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100</a:t>
                </a:r>
              </a:p>
            </p:txBody>
          </p:sp>
        </p:grpSp>
        <p:grpSp>
          <p:nvGrpSpPr>
            <p:cNvPr id="6165" name="Group 66"/>
            <p:cNvGrpSpPr>
              <a:grpSpLocks/>
            </p:cNvGrpSpPr>
            <p:nvPr/>
          </p:nvGrpSpPr>
          <p:grpSpPr bwMode="auto">
            <a:xfrm>
              <a:off x="6787147" y="5638477"/>
              <a:ext cx="1959812" cy="174078"/>
              <a:chOff x="3156282" y="5634466"/>
              <a:chExt cx="1959812" cy="174070"/>
            </a:xfrm>
          </p:grpSpPr>
          <p:sp>
            <p:nvSpPr>
              <p:cNvPr id="6198" name="TextBox 67"/>
              <p:cNvSpPr txBox="1">
                <a:spLocks noChangeArrowheads="1"/>
              </p:cNvSpPr>
              <p:nvPr/>
            </p:nvSpPr>
            <p:spPr bwMode="auto">
              <a:xfrm>
                <a:off x="3156282" y="5639259"/>
                <a:ext cx="31130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-100</a:t>
                </a:r>
              </a:p>
            </p:txBody>
          </p:sp>
          <p:sp>
            <p:nvSpPr>
              <p:cNvPr id="6199" name="TextBox 68"/>
              <p:cNvSpPr txBox="1">
                <a:spLocks noChangeArrowheads="1"/>
              </p:cNvSpPr>
              <p:nvPr/>
            </p:nvSpPr>
            <p:spPr bwMode="auto">
              <a:xfrm>
                <a:off x="3602788" y="5634466"/>
                <a:ext cx="27603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-50</a:t>
                </a:r>
              </a:p>
            </p:txBody>
          </p:sp>
          <p:sp>
            <p:nvSpPr>
              <p:cNvPr id="6200" name="TextBox 69"/>
              <p:cNvSpPr txBox="1">
                <a:spLocks noChangeArrowheads="1"/>
              </p:cNvSpPr>
              <p:nvPr/>
            </p:nvSpPr>
            <p:spPr bwMode="auto">
              <a:xfrm>
                <a:off x="4063682" y="5638800"/>
                <a:ext cx="2199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0</a:t>
                </a:r>
              </a:p>
            </p:txBody>
          </p:sp>
          <p:sp>
            <p:nvSpPr>
              <p:cNvPr id="6201" name="TextBox 70"/>
              <p:cNvSpPr txBox="1">
                <a:spLocks noChangeArrowheads="1"/>
              </p:cNvSpPr>
              <p:nvPr/>
            </p:nvSpPr>
            <p:spPr bwMode="auto">
              <a:xfrm>
                <a:off x="4490590" y="5638800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50</a:t>
                </a:r>
              </a:p>
            </p:txBody>
          </p:sp>
          <p:sp>
            <p:nvSpPr>
              <p:cNvPr id="6202" name="TextBox 71"/>
              <p:cNvSpPr txBox="1">
                <a:spLocks noChangeArrowheads="1"/>
              </p:cNvSpPr>
              <p:nvPr/>
            </p:nvSpPr>
            <p:spPr bwMode="auto">
              <a:xfrm>
                <a:off x="4825630" y="5638800"/>
                <a:ext cx="2904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100</a:t>
                </a:r>
              </a:p>
            </p:txBody>
          </p:sp>
        </p:grpSp>
        <p:sp>
          <p:nvSpPr>
            <p:cNvPr id="73" name="TextBox 72"/>
            <p:cNvSpPr txBox="1"/>
            <p:nvPr/>
          </p:nvSpPr>
          <p:spPr bwMode="auto">
            <a:xfrm>
              <a:off x="3881438" y="5724524"/>
              <a:ext cx="619125" cy="1857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" b="1" dirty="0">
                  <a:solidFill>
                    <a:prstClr val="black"/>
                  </a:solidFill>
                </a:rPr>
                <a:t>distance (km)</a:t>
              </a:r>
            </a:p>
          </p:txBody>
        </p:sp>
        <p:sp>
          <p:nvSpPr>
            <p:cNvPr id="74" name="TextBox 73"/>
            <p:cNvSpPr txBox="1"/>
            <p:nvPr/>
          </p:nvSpPr>
          <p:spPr bwMode="auto">
            <a:xfrm>
              <a:off x="5700713" y="5719762"/>
              <a:ext cx="619125" cy="184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" b="1" dirty="0">
                  <a:solidFill>
                    <a:prstClr val="black"/>
                  </a:solidFill>
                </a:rPr>
                <a:t>distance (km)</a:t>
              </a:r>
            </a:p>
          </p:txBody>
        </p:sp>
        <p:sp>
          <p:nvSpPr>
            <p:cNvPr id="75" name="TextBox 74"/>
            <p:cNvSpPr txBox="1"/>
            <p:nvPr/>
          </p:nvSpPr>
          <p:spPr bwMode="auto">
            <a:xfrm>
              <a:off x="7534275" y="5719762"/>
              <a:ext cx="619125" cy="184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" b="1" dirty="0">
                  <a:solidFill>
                    <a:prstClr val="black"/>
                  </a:solidFill>
                </a:rPr>
                <a:t>distance (km)</a:t>
              </a:r>
            </a:p>
          </p:txBody>
        </p:sp>
        <p:sp>
          <p:nvSpPr>
            <p:cNvPr id="76" name="TextBox 75"/>
            <p:cNvSpPr txBox="1"/>
            <p:nvPr/>
          </p:nvSpPr>
          <p:spPr bwMode="auto">
            <a:xfrm>
              <a:off x="2987841" y="4490079"/>
              <a:ext cx="276999" cy="526771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" b="1" dirty="0">
                  <a:solidFill>
                    <a:prstClr val="black"/>
                  </a:solidFill>
                </a:rPr>
                <a:t>distance (km)</a:t>
              </a:r>
            </a:p>
          </p:txBody>
        </p:sp>
        <p:grpSp>
          <p:nvGrpSpPr>
            <p:cNvPr id="6170" name="Group 85"/>
            <p:cNvGrpSpPr>
              <a:grpSpLocks/>
            </p:cNvGrpSpPr>
            <p:nvPr/>
          </p:nvGrpSpPr>
          <p:grpSpPr bwMode="auto">
            <a:xfrm>
              <a:off x="4061330" y="5508343"/>
              <a:ext cx="1021433" cy="230842"/>
              <a:chOff x="4138779" y="2833209"/>
              <a:chExt cx="1021433" cy="230832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4203362" y="2903337"/>
                <a:ext cx="855662" cy="1015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138274" y="2833490"/>
                <a:ext cx="1022350" cy="23017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21:29 UTC Aug 28</a:t>
                </a:r>
              </a:p>
            </p:txBody>
          </p:sp>
        </p:grpSp>
        <p:grpSp>
          <p:nvGrpSpPr>
            <p:cNvPr id="6171" name="Group 88"/>
            <p:cNvGrpSpPr>
              <a:grpSpLocks/>
            </p:cNvGrpSpPr>
            <p:nvPr/>
          </p:nvGrpSpPr>
          <p:grpSpPr bwMode="auto">
            <a:xfrm>
              <a:off x="5878187" y="5505227"/>
              <a:ext cx="1021433" cy="230842"/>
              <a:chOff x="4138779" y="2833209"/>
              <a:chExt cx="1021433" cy="230832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4202605" y="2903278"/>
                <a:ext cx="855662" cy="1015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139105" y="2833431"/>
                <a:ext cx="1020762" cy="23017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22:54 UTC Aug 28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 bwMode="auto">
            <a:xfrm>
              <a:off x="8586788" y="3790949"/>
              <a:ext cx="238125" cy="1870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73" name="TextBox 107"/>
            <p:cNvSpPr txBox="1">
              <a:spLocks noChangeArrowheads="1"/>
            </p:cNvSpPr>
            <p:nvPr/>
          </p:nvSpPr>
          <p:spPr bwMode="auto">
            <a:xfrm>
              <a:off x="8638726" y="4818648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25</a:t>
              </a:r>
            </a:p>
          </p:txBody>
        </p:sp>
        <p:sp>
          <p:nvSpPr>
            <p:cNvPr id="6174" name="TextBox 108"/>
            <p:cNvSpPr txBox="1">
              <a:spLocks noChangeArrowheads="1"/>
            </p:cNvSpPr>
            <p:nvPr/>
          </p:nvSpPr>
          <p:spPr bwMode="auto">
            <a:xfrm>
              <a:off x="8638726" y="4724036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27</a:t>
              </a:r>
            </a:p>
          </p:txBody>
        </p:sp>
        <p:sp>
          <p:nvSpPr>
            <p:cNvPr id="6175" name="TextBox 109"/>
            <p:cNvSpPr txBox="1">
              <a:spLocks noChangeArrowheads="1"/>
            </p:cNvSpPr>
            <p:nvPr/>
          </p:nvSpPr>
          <p:spPr bwMode="auto">
            <a:xfrm>
              <a:off x="8638726" y="4635560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30</a:t>
              </a:r>
            </a:p>
          </p:txBody>
        </p:sp>
        <p:sp>
          <p:nvSpPr>
            <p:cNvPr id="6176" name="TextBox 110"/>
            <p:cNvSpPr txBox="1">
              <a:spLocks noChangeArrowheads="1"/>
            </p:cNvSpPr>
            <p:nvPr/>
          </p:nvSpPr>
          <p:spPr bwMode="auto">
            <a:xfrm>
              <a:off x="8638726" y="4554752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32</a:t>
              </a:r>
            </a:p>
          </p:txBody>
        </p:sp>
        <p:sp>
          <p:nvSpPr>
            <p:cNvPr id="6177" name="TextBox 111"/>
            <p:cNvSpPr txBox="1">
              <a:spLocks noChangeArrowheads="1"/>
            </p:cNvSpPr>
            <p:nvPr/>
          </p:nvSpPr>
          <p:spPr bwMode="auto">
            <a:xfrm>
              <a:off x="8638726" y="4459108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35</a:t>
              </a:r>
            </a:p>
          </p:txBody>
        </p:sp>
        <p:sp>
          <p:nvSpPr>
            <p:cNvPr id="6178" name="TextBox 112"/>
            <p:cNvSpPr txBox="1">
              <a:spLocks noChangeArrowheads="1"/>
            </p:cNvSpPr>
            <p:nvPr/>
          </p:nvSpPr>
          <p:spPr bwMode="auto">
            <a:xfrm>
              <a:off x="8638726" y="4370632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37</a:t>
              </a:r>
            </a:p>
          </p:txBody>
        </p:sp>
        <p:sp>
          <p:nvSpPr>
            <p:cNvPr id="6179" name="TextBox 113"/>
            <p:cNvSpPr txBox="1">
              <a:spLocks noChangeArrowheads="1"/>
            </p:cNvSpPr>
            <p:nvPr/>
          </p:nvSpPr>
          <p:spPr bwMode="auto">
            <a:xfrm>
              <a:off x="8638726" y="4279088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40</a:t>
              </a:r>
            </a:p>
          </p:txBody>
        </p:sp>
        <p:sp>
          <p:nvSpPr>
            <p:cNvPr id="6180" name="TextBox 114"/>
            <p:cNvSpPr txBox="1">
              <a:spLocks noChangeArrowheads="1"/>
            </p:cNvSpPr>
            <p:nvPr/>
          </p:nvSpPr>
          <p:spPr bwMode="auto">
            <a:xfrm>
              <a:off x="8638726" y="4187544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42</a:t>
              </a:r>
            </a:p>
          </p:txBody>
        </p:sp>
        <p:sp>
          <p:nvSpPr>
            <p:cNvPr id="6181" name="TextBox 115"/>
            <p:cNvSpPr txBox="1">
              <a:spLocks noChangeArrowheads="1"/>
            </p:cNvSpPr>
            <p:nvPr/>
          </p:nvSpPr>
          <p:spPr bwMode="auto">
            <a:xfrm>
              <a:off x="8641794" y="4102136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45</a:t>
              </a:r>
            </a:p>
          </p:txBody>
        </p:sp>
        <p:sp>
          <p:nvSpPr>
            <p:cNvPr id="6182" name="TextBox 116"/>
            <p:cNvSpPr txBox="1">
              <a:spLocks noChangeArrowheads="1"/>
            </p:cNvSpPr>
            <p:nvPr/>
          </p:nvSpPr>
          <p:spPr bwMode="auto">
            <a:xfrm>
              <a:off x="8641794" y="4005987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47</a:t>
              </a:r>
            </a:p>
          </p:txBody>
        </p:sp>
        <p:grpSp>
          <p:nvGrpSpPr>
            <p:cNvPr id="6183" name="Group 27"/>
            <p:cNvGrpSpPr>
              <a:grpSpLocks/>
            </p:cNvGrpSpPr>
            <p:nvPr/>
          </p:nvGrpSpPr>
          <p:grpSpPr bwMode="auto">
            <a:xfrm>
              <a:off x="6889311" y="3724987"/>
              <a:ext cx="1812831" cy="1966680"/>
              <a:chOff x="6889311" y="4000500"/>
              <a:chExt cx="1812831" cy="1966591"/>
            </a:xfrm>
          </p:grpSpPr>
          <p:pic>
            <p:nvPicPr>
              <p:cNvPr id="6192" name="Picture 6" descr="Fig7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5826" t="57704" r="15303" b="18069"/>
              <a:stretch>
                <a:fillRect/>
              </a:stretch>
            </p:blipFill>
            <p:spPr bwMode="auto">
              <a:xfrm>
                <a:off x="6889311" y="4000500"/>
                <a:ext cx="1702239" cy="1966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3" name="Picture 6" descr="Fig7.jp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4718" t="63103" r="13988" b="24220"/>
              <a:stretch>
                <a:fillRect/>
              </a:stretch>
            </p:blipFill>
            <p:spPr bwMode="auto">
              <a:xfrm>
                <a:off x="8584959" y="4067175"/>
                <a:ext cx="117183" cy="15807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84" name="Group 91"/>
            <p:cNvGrpSpPr>
              <a:grpSpLocks/>
            </p:cNvGrpSpPr>
            <p:nvPr/>
          </p:nvGrpSpPr>
          <p:grpSpPr bwMode="auto">
            <a:xfrm>
              <a:off x="7640392" y="5510575"/>
              <a:ext cx="1021433" cy="230842"/>
              <a:chOff x="4081629" y="2833209"/>
              <a:chExt cx="1021433" cy="230832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4164425" y="2902693"/>
                <a:ext cx="855662" cy="1015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4081875" y="2832846"/>
                <a:ext cx="1020762" cy="2301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01:25 UTC Aug 29</a:t>
                </a:r>
              </a:p>
            </p:txBody>
          </p:sp>
        </p:grpSp>
        <p:sp>
          <p:nvSpPr>
            <p:cNvPr id="6185" name="TextBox 117"/>
            <p:cNvSpPr txBox="1">
              <a:spLocks noChangeArrowheads="1"/>
            </p:cNvSpPr>
            <p:nvPr/>
          </p:nvSpPr>
          <p:spPr bwMode="auto">
            <a:xfrm>
              <a:off x="8512924" y="5333664"/>
              <a:ext cx="3080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 err="1">
                  <a:solidFill>
                    <a:prstClr val="white"/>
                  </a:solidFill>
                </a:rPr>
                <a:t>dBZ</a:t>
              </a:r>
              <a:endParaRPr lang="en-US" altLang="en-US" sz="500" b="1" dirty="0">
                <a:solidFill>
                  <a:prstClr val="white"/>
                </a:solidFill>
              </a:endParaRPr>
            </a:p>
          </p:txBody>
        </p:sp>
        <p:sp>
          <p:nvSpPr>
            <p:cNvPr id="6186" name="TextBox 102"/>
            <p:cNvSpPr txBox="1">
              <a:spLocks noChangeArrowheads="1"/>
            </p:cNvSpPr>
            <p:nvPr/>
          </p:nvSpPr>
          <p:spPr bwMode="auto">
            <a:xfrm>
              <a:off x="8640195" y="4986191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20</a:t>
              </a:r>
            </a:p>
          </p:txBody>
        </p:sp>
        <p:sp>
          <p:nvSpPr>
            <p:cNvPr id="6187" name="TextBox 103"/>
            <p:cNvSpPr txBox="1">
              <a:spLocks noChangeArrowheads="1"/>
            </p:cNvSpPr>
            <p:nvPr/>
          </p:nvSpPr>
          <p:spPr bwMode="auto">
            <a:xfrm>
              <a:off x="8636718" y="5074064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17</a:t>
              </a:r>
            </a:p>
          </p:txBody>
        </p:sp>
        <p:sp>
          <p:nvSpPr>
            <p:cNvPr id="6188" name="TextBox 104"/>
            <p:cNvSpPr txBox="1">
              <a:spLocks noChangeArrowheads="1"/>
            </p:cNvSpPr>
            <p:nvPr/>
          </p:nvSpPr>
          <p:spPr bwMode="auto">
            <a:xfrm>
              <a:off x="8636718" y="5164628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15</a:t>
              </a:r>
            </a:p>
          </p:txBody>
        </p:sp>
        <p:sp>
          <p:nvSpPr>
            <p:cNvPr id="6189" name="TextBox 106"/>
            <p:cNvSpPr txBox="1">
              <a:spLocks noChangeArrowheads="1"/>
            </p:cNvSpPr>
            <p:nvPr/>
          </p:nvSpPr>
          <p:spPr bwMode="auto">
            <a:xfrm>
              <a:off x="8635658" y="4897920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22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19200" y="2877168"/>
            <a:ext cx="7197966" cy="2799924"/>
            <a:chOff x="1219200" y="2877168"/>
            <a:chExt cx="7197966" cy="2799924"/>
          </a:xfrm>
        </p:grpSpPr>
        <p:sp>
          <p:nvSpPr>
            <p:cNvPr id="6229" name="Text Box 18"/>
            <p:cNvSpPr txBox="1">
              <a:spLocks noChangeArrowheads="1"/>
            </p:cNvSpPr>
            <p:nvPr/>
          </p:nvSpPr>
          <p:spPr bwMode="auto">
            <a:xfrm>
              <a:off x="1219200" y="2877168"/>
              <a:ext cx="68580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2-km wind speed (shaded, m s</a:t>
              </a:r>
              <a:r>
                <a:rPr lang="en-US" altLang="en-US" sz="1400" i="1" baseline="30000" dirty="0">
                  <a:solidFill>
                    <a:prstClr val="white"/>
                  </a:solidFill>
                  <a:latin typeface="Calibri" pitchFamily="34" charset="0"/>
                </a:rPr>
                <a:t>-1</a:t>
              </a: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) and 8-km wind </a:t>
              </a:r>
              <a:r>
                <a:rPr lang="en-US" altLang="en-US" sz="1400" i="1" dirty="0" smtClean="0">
                  <a:solidFill>
                    <a:prstClr val="white"/>
                  </a:solidFill>
                  <a:latin typeface="Calibri" pitchFamily="34" charset="0"/>
                </a:rPr>
                <a:t>vectors from airborne Doppler </a:t>
              </a: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(m s</a:t>
              </a:r>
              <a:r>
                <a:rPr lang="en-US" altLang="en-US" sz="1400" i="1" baseline="30000" dirty="0">
                  <a:solidFill>
                    <a:prstClr val="white"/>
                  </a:solidFill>
                  <a:latin typeface="Calibri" pitchFamily="34" charset="0"/>
                </a:rPr>
                <a:t>-1</a:t>
              </a: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)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658257" y="3165706"/>
              <a:ext cx="2489828" cy="2433396"/>
              <a:chOff x="226577" y="932991"/>
              <a:chExt cx="2516623" cy="2476608"/>
            </a:xfrm>
          </p:grpSpPr>
          <p:grpSp>
            <p:nvGrpSpPr>
              <p:cNvPr id="6227" name="Group 25"/>
              <p:cNvGrpSpPr>
                <a:grpSpLocks/>
              </p:cNvGrpSpPr>
              <p:nvPr/>
            </p:nvGrpSpPr>
            <p:grpSpPr bwMode="auto">
              <a:xfrm>
                <a:off x="226577" y="932991"/>
                <a:ext cx="2516623" cy="2476608"/>
                <a:chOff x="56644" y="938676"/>
                <a:chExt cx="2516623" cy="2476163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7080" y="939135"/>
                  <a:ext cx="2516187" cy="247605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6240" name="Picture 2" descr="Fig6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294" t="-108" r="62660" b="72624"/>
                <a:stretch>
                  <a:fillRect/>
                </a:stretch>
              </p:blipFill>
              <p:spPr bwMode="auto">
                <a:xfrm>
                  <a:off x="68108" y="1011504"/>
                  <a:ext cx="2246214" cy="2398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41" name="Picture 16" descr="Fig6.jp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40698" t="-108" r="55453" b="72624"/>
                <a:stretch>
                  <a:fillRect/>
                </a:stretch>
              </p:blipFill>
              <p:spPr bwMode="auto">
                <a:xfrm>
                  <a:off x="2310951" y="1008807"/>
                  <a:ext cx="233320" cy="2398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2" name="TextBox 31"/>
              <p:cNvSpPr txBox="1"/>
              <p:nvPr/>
            </p:nvSpPr>
            <p:spPr bwMode="auto">
              <a:xfrm>
                <a:off x="1554163" y="2892425"/>
                <a:ext cx="873125" cy="23018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00 UTC Aug 29</a:t>
                </a:r>
              </a:p>
            </p:txBody>
          </p:sp>
          <p:sp>
            <p:nvSpPr>
              <p:cNvPr id="6232" name="Text Box 14"/>
              <p:cNvSpPr txBox="1">
                <a:spLocks noChangeArrowheads="1"/>
              </p:cNvSpPr>
              <p:nvPr/>
            </p:nvSpPr>
            <p:spPr bwMode="auto">
              <a:xfrm>
                <a:off x="550672" y="1440154"/>
                <a:ext cx="357790" cy="184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" b="1">
                    <a:solidFill>
                      <a:srgbClr val="00CC00"/>
                    </a:solidFill>
                    <a:latin typeface="Calibri" pitchFamily="34" charset="0"/>
                  </a:rPr>
                  <a:t>shear</a:t>
                </a:r>
              </a:p>
            </p:txBody>
          </p:sp>
          <p:sp>
            <p:nvSpPr>
              <p:cNvPr id="6233" name="Text Box 15"/>
              <p:cNvSpPr txBox="1">
                <a:spLocks noChangeArrowheads="1"/>
              </p:cNvSpPr>
              <p:nvPr/>
            </p:nvSpPr>
            <p:spPr bwMode="auto">
              <a:xfrm>
                <a:off x="539338" y="1121053"/>
                <a:ext cx="418704" cy="184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" b="1">
                    <a:solidFill>
                      <a:srgbClr val="0000FF"/>
                    </a:solidFill>
                    <a:latin typeface="Calibri" pitchFamily="34" charset="0"/>
                  </a:rPr>
                  <a:t>motion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751194" y="3170878"/>
              <a:ext cx="2489828" cy="2442011"/>
              <a:chOff x="228600" y="3469337"/>
              <a:chExt cx="2516623" cy="2485376"/>
            </a:xfrm>
          </p:grpSpPr>
          <p:grpSp>
            <p:nvGrpSpPr>
              <p:cNvPr id="6228" name="Group 24"/>
              <p:cNvGrpSpPr>
                <a:grpSpLocks/>
              </p:cNvGrpSpPr>
              <p:nvPr/>
            </p:nvGrpSpPr>
            <p:grpSpPr bwMode="auto">
              <a:xfrm>
                <a:off x="228600" y="3469337"/>
                <a:ext cx="2516623" cy="2485376"/>
                <a:chOff x="60016" y="3543637"/>
                <a:chExt cx="2516623" cy="2484929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60016" y="3542988"/>
                  <a:ext cx="2516188" cy="247605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6237" name="Picture 3" descr="Fig6.jp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56610" t="-525" r="6792" b="72624"/>
                <a:stretch>
                  <a:fillRect/>
                </a:stretch>
              </p:blipFill>
              <p:spPr bwMode="auto">
                <a:xfrm>
                  <a:off x="80920" y="3584772"/>
                  <a:ext cx="2241494" cy="24437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38" name="Picture 17" descr="Fig6.jp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40698" t="-108" r="55453" b="72624"/>
                <a:stretch>
                  <a:fillRect/>
                </a:stretch>
              </p:blipFill>
              <p:spPr bwMode="auto">
                <a:xfrm>
                  <a:off x="2321740" y="3629277"/>
                  <a:ext cx="233320" cy="2398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" name="TextBox 32"/>
              <p:cNvSpPr txBox="1"/>
              <p:nvPr/>
            </p:nvSpPr>
            <p:spPr bwMode="auto">
              <a:xfrm>
                <a:off x="1565275" y="5467350"/>
                <a:ext cx="874713" cy="23018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12 UTC Aug 29</a:t>
                </a:r>
              </a:p>
            </p:txBody>
          </p:sp>
          <p:sp>
            <p:nvSpPr>
              <p:cNvPr id="6234" name="Text Box 14"/>
              <p:cNvSpPr txBox="1">
                <a:spLocks noChangeArrowheads="1"/>
              </p:cNvSpPr>
              <p:nvPr/>
            </p:nvSpPr>
            <p:spPr bwMode="auto">
              <a:xfrm>
                <a:off x="568034" y="3982996"/>
                <a:ext cx="357790" cy="184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" b="1">
                    <a:solidFill>
                      <a:srgbClr val="00CC00"/>
                    </a:solidFill>
                    <a:latin typeface="Calibri" pitchFamily="34" charset="0"/>
                  </a:rPr>
                  <a:t>shear</a:t>
                </a:r>
              </a:p>
            </p:txBody>
          </p:sp>
          <p:sp>
            <p:nvSpPr>
              <p:cNvPr id="6235" name="Text Box 15"/>
              <p:cNvSpPr txBox="1">
                <a:spLocks noChangeArrowheads="1"/>
              </p:cNvSpPr>
              <p:nvPr/>
            </p:nvSpPr>
            <p:spPr bwMode="auto">
              <a:xfrm>
                <a:off x="538886" y="3687651"/>
                <a:ext cx="418704" cy="184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" b="1">
                    <a:solidFill>
                      <a:srgbClr val="0000FF"/>
                    </a:solidFill>
                    <a:latin typeface="Calibri" pitchFamily="34" charset="0"/>
                  </a:rPr>
                  <a:t>motion</a:t>
                </a: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7204975" y="5415482"/>
              <a:ext cx="12121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</a:rPr>
                <a:t>Rogers et al.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51246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B0115-1893-4BCA-9B65-A7BAE9B2A23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37" t="32500" r="48125" b="43500"/>
          <a:stretch/>
        </p:blipFill>
        <p:spPr bwMode="auto">
          <a:xfrm>
            <a:off x="485007" y="1524000"/>
            <a:ext cx="3403600" cy="379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765" y="5341130"/>
            <a:ext cx="1855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Stevenson et al. (2014)</a:t>
            </a:r>
            <a:endParaRPr lang="en-US" sz="1400" dirty="0"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99552" y="1524000"/>
            <a:ext cx="4326466" cy="3814234"/>
            <a:chOff x="609600" y="1286933"/>
            <a:chExt cx="4504267" cy="3911600"/>
          </a:xfrm>
        </p:grpSpPr>
        <p:sp>
          <p:nvSpPr>
            <p:cNvPr id="6" name="Rectangle 5"/>
            <p:cNvSpPr/>
            <p:nvPr/>
          </p:nvSpPr>
          <p:spPr>
            <a:xfrm>
              <a:off x="635000" y="1286933"/>
              <a:ext cx="4478867" cy="3911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9600" y="1306070"/>
              <a:ext cx="4464950" cy="3807354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628095" y="5371212"/>
            <a:ext cx="2058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+mn-lt"/>
              </a:rPr>
              <a:t>Susca-Lopata</a:t>
            </a:r>
            <a:r>
              <a:rPr lang="en-US" sz="1400" dirty="0" smtClean="0">
                <a:latin typeface="+mn-lt"/>
              </a:rPr>
              <a:t> et al. (2014)</a:t>
            </a:r>
            <a:endParaRPr lang="en-US" sz="1400" dirty="0">
              <a:latin typeface="+mn-lt"/>
            </a:endParaRP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1021589" y="-36513"/>
            <a:ext cx="7288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RI onset: </a:t>
            </a:r>
            <a:r>
              <a:rPr lang="en-US" altLang="en-US" sz="2800" dirty="0">
                <a:solidFill>
                  <a:srgbClr val="FFFF00"/>
                </a:solidFill>
                <a:latin typeface="Calibri" pitchFamily="34" charset="0"/>
              </a:rPr>
              <a:t>Convective bursts and vortex alignment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838200" y="5985569"/>
            <a:ext cx="7471539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Lightning data shows a similar structure and evolution – rotating </a:t>
            </a:r>
            <a:r>
              <a:rPr lang="en-US" sz="1600" dirty="0" err="1" smtClean="0">
                <a:solidFill>
                  <a:schemeClr val="bg1"/>
                </a:solidFill>
                <a:latin typeface="Calibri" pitchFamily="34" charset="0"/>
              </a:rPr>
              <a:t>upshear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inside RMW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343400" y="838200"/>
            <a:ext cx="4343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 u="sng" dirty="0" smtClean="0">
                <a:latin typeface="Calibri" pitchFamily="34" charset="0"/>
              </a:rPr>
              <a:t>WWLLN lightning frequency and time-radius </a:t>
            </a:r>
            <a:r>
              <a:rPr lang="en-US" altLang="en-US" sz="1400" u="sng" dirty="0" err="1" smtClean="0">
                <a:latin typeface="Calibri" pitchFamily="34" charset="0"/>
              </a:rPr>
              <a:t>Hovmoller</a:t>
            </a:r>
            <a:r>
              <a:rPr lang="en-US" altLang="en-US" sz="1400" u="sng" dirty="0" smtClean="0">
                <a:latin typeface="Calibri" pitchFamily="34" charset="0"/>
              </a:rPr>
              <a:t> of density</a:t>
            </a:r>
            <a:endParaRPr lang="en-US" altLang="en-US" sz="1400" u="sng" dirty="0">
              <a:latin typeface="Calibri" pitchFamily="34" charset="0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52400" y="838199"/>
            <a:ext cx="4343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 u="sng" dirty="0" smtClean="0">
                <a:latin typeface="Calibri" pitchFamily="34" charset="0"/>
              </a:rPr>
              <a:t>WWLLN lightning strike frequency relative to GFS shear vector from 21 UTC 28 – 06 UTC 29 August</a:t>
            </a:r>
            <a:endParaRPr lang="en-US" altLang="en-US" sz="1400" u="sng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4676001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2 km RMW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84007" y="4066401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8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 km RMW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086600" y="4267200"/>
            <a:ext cx="152400" cy="1524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858000" y="4503420"/>
            <a:ext cx="0" cy="22098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248400" y="4343400"/>
            <a:ext cx="326583" cy="609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089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267200" y="1612363"/>
            <a:ext cx="4306050" cy="3980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/>
          <p:nvPr/>
        </p:nvPicPr>
        <p:blipFill rotWithShape="1">
          <a:blip r:embed="rId2" cstate="print"/>
          <a:srcRect r="52924" b="69389"/>
          <a:stretch/>
        </p:blipFill>
        <p:spPr bwMode="auto">
          <a:xfrm>
            <a:off x="4656531" y="1604263"/>
            <a:ext cx="3900664" cy="392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460612" y="1589311"/>
            <a:ext cx="774495" cy="344488"/>
            <a:chOff x="528" y="2134"/>
            <a:chExt cx="467" cy="217"/>
          </a:xfrm>
        </p:grpSpPr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528" y="2208"/>
              <a:ext cx="192" cy="0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528" y="2280"/>
              <a:ext cx="1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690" y="2134"/>
              <a:ext cx="260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800" dirty="0">
                  <a:solidFill>
                    <a:srgbClr val="00CC00"/>
                  </a:solidFill>
                  <a:latin typeface="Calibri" pitchFamily="34" charset="0"/>
                </a:rPr>
                <a:t>shear</a:t>
              </a: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690" y="2216"/>
              <a:ext cx="305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800" dirty="0">
                  <a:solidFill>
                    <a:schemeClr val="hlink"/>
                  </a:solidFill>
                  <a:latin typeface="Calibri" pitchFamily="34" charset="0"/>
                </a:rPr>
                <a:t>motion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975766" y="3323110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 smtClean="0">
                <a:solidFill>
                  <a:schemeClr val="bg1"/>
                </a:solidFill>
                <a:latin typeface="+mj-lt"/>
              </a:rPr>
              <a:t>RMW</a:t>
            </a:r>
          </a:p>
          <a:p>
            <a:pPr algn="ctr"/>
            <a:r>
              <a:rPr lang="en-US" sz="700" b="1" dirty="0" smtClean="0">
                <a:solidFill>
                  <a:schemeClr val="bg1"/>
                </a:solidFill>
                <a:latin typeface="+mj-lt"/>
              </a:rPr>
              <a:t>2 km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B0115-1893-4BCA-9B65-A7BAE9B2A23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8355" y="1609916"/>
            <a:ext cx="3714640" cy="3980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Distance (km)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96" t="4893" b="5148"/>
          <a:stretch/>
        </p:blipFill>
        <p:spPr>
          <a:xfrm>
            <a:off x="793806" y="1611197"/>
            <a:ext cx="3778194" cy="36376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28620" y="318207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RMW</a:t>
            </a:r>
          </a:p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2 km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437" r="78390" b="5603"/>
          <a:stretch/>
        </p:blipFill>
        <p:spPr>
          <a:xfrm>
            <a:off x="979966" y="1631526"/>
            <a:ext cx="823731" cy="872924"/>
          </a:xfrm>
          <a:prstGeom prst="rect">
            <a:avLst/>
          </a:prstGeom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426556" y="1615095"/>
            <a:ext cx="741363" cy="344488"/>
            <a:chOff x="528" y="2134"/>
            <a:chExt cx="467" cy="217"/>
          </a:xfrm>
        </p:grpSpPr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528" y="2208"/>
              <a:ext cx="192" cy="0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>
              <a:off x="528" y="2280"/>
              <a:ext cx="1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690" y="2134"/>
              <a:ext cx="260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800" dirty="0">
                  <a:solidFill>
                    <a:srgbClr val="00CC00"/>
                  </a:solidFill>
                  <a:latin typeface="Calibri" pitchFamily="34" charset="0"/>
                </a:rPr>
                <a:t>shear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690" y="2216"/>
              <a:ext cx="305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800" dirty="0">
                  <a:solidFill>
                    <a:srgbClr val="FF0000"/>
                  </a:solidFill>
                  <a:latin typeface="Calibri" pitchFamily="34" charset="0"/>
                </a:rPr>
                <a:t>motion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890106" y="5248894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n-lt"/>
              </a:rPr>
              <a:t>d</a:t>
            </a: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istance (km)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02786" y="5274128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n-lt"/>
              </a:rPr>
              <a:t>d</a:t>
            </a: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istance (km)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4730" y="4688772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8 km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15225" y="815791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 smtClean="0">
                <a:latin typeface="+mj-lt"/>
              </a:rPr>
              <a:t>Doppler-derived </a:t>
            </a:r>
            <a:r>
              <a:rPr lang="en-US" sz="1200" u="sng" dirty="0" err="1" smtClean="0">
                <a:latin typeface="+mj-lt"/>
              </a:rPr>
              <a:t>vorticity</a:t>
            </a:r>
            <a:r>
              <a:rPr lang="en-US" sz="1200" u="sng" dirty="0" smtClean="0">
                <a:latin typeface="+mj-lt"/>
              </a:rPr>
              <a:t> (shaded, x 10</a:t>
            </a:r>
            <a:r>
              <a:rPr lang="en-US" sz="1200" u="sng" baseline="30000" dirty="0" smtClean="0">
                <a:latin typeface="+mj-lt"/>
              </a:rPr>
              <a:t>-4</a:t>
            </a:r>
            <a:r>
              <a:rPr lang="en-US" sz="1200" u="sng" dirty="0" smtClean="0">
                <a:latin typeface="+mj-lt"/>
              </a:rPr>
              <a:t> s</a:t>
            </a:r>
            <a:r>
              <a:rPr lang="en-US" sz="1200" u="sng" baseline="30000" dirty="0" smtClean="0">
                <a:latin typeface="+mj-lt"/>
              </a:rPr>
              <a:t>-1</a:t>
            </a:r>
            <a:r>
              <a:rPr lang="en-US" sz="1200" u="sng" dirty="0" smtClean="0">
                <a:latin typeface="+mj-lt"/>
              </a:rPr>
              <a:t>) and storm-relative winds (vector, m/s) at 8 km valid 2328 UTC 28 Aug. Shear and motion shown in inset.</a:t>
            </a:r>
            <a:endParaRPr lang="en-US" sz="1200" u="sng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3265" y="764134"/>
            <a:ext cx="3298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 smtClean="0">
                <a:latin typeface="+mj-lt"/>
              </a:rPr>
              <a:t>HWRF </a:t>
            </a:r>
            <a:r>
              <a:rPr lang="en-US" sz="1200" u="sng" dirty="0" err="1" smtClean="0">
                <a:latin typeface="+mj-lt"/>
              </a:rPr>
              <a:t>vorticity</a:t>
            </a:r>
            <a:r>
              <a:rPr lang="en-US" sz="1200" u="sng" dirty="0" smtClean="0">
                <a:latin typeface="+mj-lt"/>
              </a:rPr>
              <a:t> (shaded, x 10</a:t>
            </a:r>
            <a:r>
              <a:rPr lang="en-US" sz="1200" u="sng" baseline="30000" dirty="0" smtClean="0">
                <a:latin typeface="+mj-lt"/>
              </a:rPr>
              <a:t>-4</a:t>
            </a:r>
            <a:r>
              <a:rPr lang="en-US" sz="1200" u="sng" dirty="0" smtClean="0">
                <a:latin typeface="+mj-lt"/>
              </a:rPr>
              <a:t> s</a:t>
            </a:r>
            <a:r>
              <a:rPr lang="en-US" sz="1200" u="sng" baseline="30000" dirty="0" smtClean="0">
                <a:latin typeface="+mj-lt"/>
              </a:rPr>
              <a:t>-1</a:t>
            </a:r>
            <a:r>
              <a:rPr lang="en-US" sz="1200" u="sng" dirty="0" smtClean="0">
                <a:latin typeface="+mj-lt"/>
              </a:rPr>
              <a:t>) and storm-relative winds (streamlines, m/s) at 2 km (yellow) and 8 km (black) valid 2300 UTC 28 Aug. Shear and motion shown in inset.</a:t>
            </a:r>
            <a:endParaRPr lang="en-US" sz="1200" u="sng" dirty="0"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81000" y="5798403"/>
            <a:ext cx="8382000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HWRF captures the displacement of the circulation remarkably well compared with radar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02736" y="238780"/>
            <a:ext cx="369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RI </a:t>
            </a:r>
            <a:r>
              <a:rPr lang="en-US" sz="2800" dirty="0" smtClean="0">
                <a:solidFill>
                  <a:srgbClr val="FFFF00"/>
                </a:solidFill>
                <a:latin typeface="+mj-lt"/>
              </a:rPr>
              <a:t>onset: HWRF forecast</a:t>
            </a:r>
            <a:endParaRPr lang="en-US" sz="28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705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B0115-1893-4BCA-9B65-A7BAE9B2A23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02736" y="0"/>
            <a:ext cx="369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RI </a:t>
            </a:r>
            <a:r>
              <a:rPr lang="en-US" sz="2800" dirty="0" smtClean="0">
                <a:solidFill>
                  <a:srgbClr val="FFFF00"/>
                </a:solidFill>
                <a:latin typeface="+mj-lt"/>
              </a:rPr>
              <a:t>onset: HWRF forecast</a:t>
            </a:r>
            <a:endParaRPr lang="en-US" sz="2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685800" y="457200"/>
            <a:ext cx="746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 u="sng" dirty="0" smtClean="0">
                <a:latin typeface="Calibri" pitchFamily="34" charset="0"/>
              </a:rPr>
              <a:t>Relative </a:t>
            </a:r>
            <a:r>
              <a:rPr lang="en-US" altLang="en-US" sz="1400" u="sng" dirty="0" err="1" smtClean="0">
                <a:latin typeface="Calibri" pitchFamily="34" charset="0"/>
              </a:rPr>
              <a:t>vorticity</a:t>
            </a:r>
            <a:r>
              <a:rPr lang="en-US" altLang="en-US" sz="1400" u="sng" dirty="0" smtClean="0">
                <a:latin typeface="Calibri" pitchFamily="34" charset="0"/>
              </a:rPr>
              <a:t> (x 10</a:t>
            </a:r>
            <a:r>
              <a:rPr lang="en-US" altLang="en-US" sz="1400" u="sng" baseline="30000" dirty="0" smtClean="0">
                <a:latin typeface="Calibri" pitchFamily="34" charset="0"/>
              </a:rPr>
              <a:t>-4</a:t>
            </a:r>
            <a:r>
              <a:rPr lang="en-US" altLang="en-US" sz="1400" u="sng" dirty="0" smtClean="0">
                <a:latin typeface="Calibri" pitchFamily="34" charset="0"/>
              </a:rPr>
              <a:t> s</a:t>
            </a:r>
            <a:r>
              <a:rPr lang="en-US" altLang="en-US" sz="1400" u="sng" baseline="30000" dirty="0" smtClean="0">
                <a:latin typeface="Calibri" pitchFamily="34" charset="0"/>
              </a:rPr>
              <a:t>-1</a:t>
            </a:r>
            <a:r>
              <a:rPr lang="en-US" altLang="en-US" sz="1400" u="sng" dirty="0" smtClean="0">
                <a:latin typeface="Calibri" pitchFamily="34" charset="0"/>
              </a:rPr>
              <a:t>) at 2 km (shaded) and 8 km (contour); storm-relative circulation at 2 km (streamlines); </a:t>
            </a:r>
            <a:r>
              <a:rPr lang="en-US" altLang="en-US" sz="1400" u="sng" dirty="0" err="1" smtClean="0">
                <a:latin typeface="Calibri" pitchFamily="34" charset="0"/>
              </a:rPr>
              <a:t>vorticity</a:t>
            </a:r>
            <a:r>
              <a:rPr lang="en-US" altLang="en-US" sz="1400" u="sng" dirty="0" smtClean="0">
                <a:latin typeface="Calibri" pitchFamily="34" charset="0"/>
              </a:rPr>
              <a:t> centroid locations from 2-8 km shown</a:t>
            </a:r>
            <a:endParaRPr lang="en-US" altLang="en-US" sz="1400" u="sng" dirty="0"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81000" y="6229350"/>
            <a:ext cx="8382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Upper-level </a:t>
            </a:r>
            <a:r>
              <a:rPr lang="en-US" sz="1600" dirty="0" err="1" smtClean="0">
                <a:solidFill>
                  <a:schemeClr val="bg1"/>
                </a:solidFill>
                <a:latin typeface="Calibri" pitchFamily="34" charset="0"/>
              </a:rPr>
              <a:t>vorticity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maximum rotates around low-level center, remains displaced until 05 UTC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By 09 UTC upper-level maximum overlays low-level maximum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70000" y="1003300"/>
            <a:ext cx="6153149" cy="5124450"/>
            <a:chOff x="1238250" y="971550"/>
            <a:chExt cx="6248400" cy="5187950"/>
          </a:xfrm>
        </p:grpSpPr>
        <p:sp>
          <p:nvSpPr>
            <p:cNvPr id="3" name="Rectangle 2"/>
            <p:cNvSpPr/>
            <p:nvPr/>
          </p:nvSpPr>
          <p:spPr>
            <a:xfrm>
              <a:off x="1238250" y="971550"/>
              <a:ext cx="6248400" cy="51879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8824" t="4412" r="1066" b="47765"/>
            <a:stretch/>
          </p:blipFill>
          <p:spPr bwMode="auto">
            <a:xfrm>
              <a:off x="1341967" y="1014258"/>
              <a:ext cx="2925233" cy="257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8750" t="4250" r="1157" b="48000"/>
            <a:stretch/>
          </p:blipFill>
          <p:spPr bwMode="auto">
            <a:xfrm>
              <a:off x="4419600" y="981598"/>
              <a:ext cx="2990850" cy="2598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8750" t="4318" r="1250" b="48000"/>
            <a:stretch/>
          </p:blipFill>
          <p:spPr bwMode="auto">
            <a:xfrm>
              <a:off x="1341967" y="3586696"/>
              <a:ext cx="2904039" cy="254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9044" t="4000" r="1507" b="47588"/>
            <a:stretch/>
          </p:blipFill>
          <p:spPr bwMode="auto">
            <a:xfrm>
              <a:off x="4444560" y="3600450"/>
              <a:ext cx="2946839" cy="254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714651" y="3124200"/>
              <a:ext cx="949299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23 UTC 28 Aug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17800" y="5684679"/>
              <a:ext cx="955711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05 UTC 29 Aug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54690" y="3124200"/>
              <a:ext cx="955711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02 UTC 29 Aug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57839" y="5684679"/>
              <a:ext cx="955711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09 UTC 29 Aug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8005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B0115-1893-4BCA-9B65-A7BAE9B2A23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36027"/>
            <a:ext cx="3868270" cy="31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807355" y="1828800"/>
            <a:ext cx="3879445" cy="3177178"/>
            <a:chOff x="4343400" y="2065351"/>
            <a:chExt cx="3879445" cy="3177178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2065351"/>
              <a:ext cx="3879445" cy="3177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Oval 15"/>
            <p:cNvSpPr/>
            <p:nvPr/>
          </p:nvSpPr>
          <p:spPr>
            <a:xfrm>
              <a:off x="7126519" y="3766458"/>
              <a:ext cx="54428" cy="5442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368477" y="1877242"/>
            <a:ext cx="78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RI onset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2788024" y="2112202"/>
            <a:ext cx="7105" cy="207981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069770" y="3581400"/>
            <a:ext cx="547918" cy="65549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661387" y="4183286"/>
            <a:ext cx="78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RI onset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79846" y="5173649"/>
            <a:ext cx="792480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Vortex displacement oscillates between 10 and 50 km prior to RI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Upper-level vortex rotates </a:t>
            </a:r>
            <a:r>
              <a:rPr lang="en-US" sz="1600" dirty="0" err="1" smtClean="0">
                <a:solidFill>
                  <a:schemeClr val="bg1"/>
                </a:solidFill>
                <a:latin typeface="Calibri" pitchFamily="34" charset="0"/>
              </a:rPr>
              <a:t>upshear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in southeast quadrant relative to low-level vortex in 12 h prior to RI onset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RI begins as vortex aligns around 06 UTC August 29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8973" y="1185446"/>
            <a:ext cx="4344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latin typeface="+mj-lt"/>
              </a:rPr>
              <a:t>Displacement magnitude and intensity time series</a:t>
            </a:r>
            <a:endParaRPr lang="en-US" sz="1600" u="sng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19698" y="1185446"/>
            <a:ext cx="4371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latin typeface="+mj-lt"/>
              </a:rPr>
              <a:t>Displacement direction and magnitude time series</a:t>
            </a:r>
            <a:endParaRPr lang="en-US" sz="1600" u="sng" dirty="0"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02736" y="238780"/>
            <a:ext cx="369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RI </a:t>
            </a:r>
            <a:r>
              <a:rPr lang="en-US" sz="2800" dirty="0" smtClean="0">
                <a:solidFill>
                  <a:srgbClr val="FFFF00"/>
                </a:solidFill>
                <a:latin typeface="+mj-lt"/>
              </a:rPr>
              <a:t>onset: HWRF forecast</a:t>
            </a:r>
            <a:endParaRPr lang="en-US" sz="28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0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B0115-1893-4BCA-9B65-A7BAE9B2A23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789"/>
          <a:stretch/>
        </p:blipFill>
        <p:spPr bwMode="auto">
          <a:xfrm>
            <a:off x="1035050" y="1680865"/>
            <a:ext cx="2667000" cy="4381500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4641850" y="1905000"/>
            <a:ext cx="3657600" cy="3733800"/>
            <a:chOff x="4953000" y="1143000"/>
            <a:chExt cx="3657600" cy="3733800"/>
          </a:xfrm>
        </p:grpSpPr>
        <p:sp>
          <p:nvSpPr>
            <p:cNvPr id="6" name="Rectangle 5"/>
            <p:cNvSpPr/>
            <p:nvPr/>
          </p:nvSpPr>
          <p:spPr>
            <a:xfrm>
              <a:off x="4953000" y="1143000"/>
              <a:ext cx="3657600" cy="3733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1371600"/>
              <a:ext cx="3322638" cy="3337878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2702736" y="0"/>
            <a:ext cx="369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RI </a:t>
            </a:r>
            <a:r>
              <a:rPr lang="en-US" sz="2800" dirty="0" smtClean="0">
                <a:solidFill>
                  <a:srgbClr val="FFFF00"/>
                </a:solidFill>
                <a:latin typeface="+mj-lt"/>
              </a:rPr>
              <a:t>onset: HWRF forecast</a:t>
            </a:r>
            <a:endParaRPr lang="en-US" sz="2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933450"/>
            <a:ext cx="381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+mj-lt"/>
              </a:rPr>
              <a:t>Vertical velocity (shaded, m s</a:t>
            </a:r>
            <a:r>
              <a:rPr lang="en-US" sz="1400" i="1" baseline="30000" dirty="0" smtClean="0">
                <a:latin typeface="+mj-lt"/>
              </a:rPr>
              <a:t>-1</a:t>
            </a:r>
            <a:r>
              <a:rPr lang="en-US" sz="1400" i="1" dirty="0" smtClean="0">
                <a:latin typeface="+mj-lt"/>
              </a:rPr>
              <a:t>), potential temperature anomaly (contour, K), and storm-relative flow (streamlines)</a:t>
            </a:r>
            <a:endParaRPr lang="en-US" sz="1400" i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8493" y="3511550"/>
            <a:ext cx="930063" cy="21544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00-01 UTC 29 Aug</a:t>
            </a:r>
            <a:endParaRPr lang="en-US" sz="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5601156"/>
            <a:ext cx="930063" cy="21544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03-04 UTC 29 Aug</a:t>
            </a:r>
            <a:endParaRPr lang="en-US" sz="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0698" y="990600"/>
            <a:ext cx="391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+mj-lt"/>
              </a:rPr>
              <a:t>Schematic showing relationship between </a:t>
            </a:r>
            <a:r>
              <a:rPr lang="en-US" sz="1400" i="1" dirty="0" err="1" smtClean="0">
                <a:latin typeface="+mj-lt"/>
              </a:rPr>
              <a:t>mesoscale</a:t>
            </a:r>
            <a:r>
              <a:rPr lang="en-US" sz="1400" i="1" dirty="0" smtClean="0">
                <a:latin typeface="+mj-lt"/>
              </a:rPr>
              <a:t> and convective-scale subsidence and position of convective burst relative to shear vector</a:t>
            </a:r>
            <a:endParaRPr lang="en-US" sz="1400" i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2450" y="2978150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CB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1974" y="2686050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CB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4150" y="4295001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CB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2724" y="4606151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CB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72439" y="3468072"/>
            <a:ext cx="959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shear vector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2277" y="3473450"/>
            <a:ext cx="959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shear vector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75250" y="5115123"/>
            <a:ext cx="959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shear vector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35088" y="5120501"/>
            <a:ext cx="959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shear vector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" y="457200"/>
            <a:ext cx="8892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  <a:latin typeface="+mj-lt"/>
              </a:rPr>
              <a:t>Relationship between azimuthal location of convective bursts and alignment</a:t>
            </a:r>
            <a:endParaRPr lang="en-US" sz="2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52400" y="6178550"/>
            <a:ext cx="88392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horizontal advection of air warmed by </a:t>
            </a:r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mesoscale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and convective-scale subsidence can lead to vortex alignment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positioning of CB in DSL and USL quadrants maximizes advection of subsidence-induced warming over low-level center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22310" y="5693033"/>
            <a:ext cx="2172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Chen and </a:t>
            </a:r>
            <a:r>
              <a:rPr lang="en-US" sz="1200" dirty="0" err="1" smtClean="0">
                <a:latin typeface="+mj-lt"/>
              </a:rPr>
              <a:t>Gopalakrishnan</a:t>
            </a:r>
            <a:r>
              <a:rPr lang="en-US" sz="1200" dirty="0" smtClean="0">
                <a:latin typeface="+mj-lt"/>
              </a:rPr>
              <a:t> 2014</a:t>
            </a:r>
            <a:endParaRPr lang="en-US" sz="12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20525" y="2988564"/>
            <a:ext cx="959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+mj-lt"/>
              </a:rPr>
              <a:t>shear vector</a:t>
            </a:r>
            <a:endParaRPr lang="en-US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36427" y="5101397"/>
            <a:ext cx="959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+mj-lt"/>
              </a:rPr>
              <a:t>shear vector</a:t>
            </a:r>
            <a:endParaRPr lang="en-US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63376" y="1924054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DSL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94648" y="1952706"/>
            <a:ext cx="45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U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SL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0792" y="5297730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j-lt"/>
              </a:rPr>
              <a:t>USR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92064" y="5326382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DSR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19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B0115-1893-4BCA-9B65-A7BAE9B2A23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TextBox 21"/>
          <p:cNvSpPr txBox="1">
            <a:spLocks noChangeArrowheads="1"/>
          </p:cNvSpPr>
          <p:nvPr/>
        </p:nvSpPr>
        <p:spPr bwMode="auto">
          <a:xfrm>
            <a:off x="683548" y="-63064"/>
            <a:ext cx="79642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RI continuing : </a:t>
            </a:r>
            <a:r>
              <a:rPr lang="en-US" altLang="en-US" sz="2800" dirty="0">
                <a:solidFill>
                  <a:srgbClr val="FFFF00"/>
                </a:solidFill>
                <a:latin typeface="Calibri" pitchFamily="34" charset="0"/>
              </a:rPr>
              <a:t>Convective bursts located inside RMW</a:t>
            </a:r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1373572" y="317936"/>
            <a:ext cx="64730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prstClr val="white"/>
                </a:solidFill>
                <a:latin typeface="Calibri" pitchFamily="34" charset="0"/>
              </a:rPr>
              <a:t>Two </a:t>
            </a:r>
            <a:r>
              <a:rPr lang="en-US" altLang="en-US" sz="2400" dirty="0">
                <a:solidFill>
                  <a:prstClr val="white"/>
                </a:solidFill>
                <a:latin typeface="Calibri" pitchFamily="34" charset="0"/>
              </a:rPr>
              <a:t>examples: Earl 2010 (RI) and Gustav 2008 (SS)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195263" y="667404"/>
            <a:ext cx="4660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 dirty="0">
                <a:solidFill>
                  <a:prstClr val="white"/>
                </a:solidFill>
                <a:latin typeface="Calibri" pitchFamily="34" charset="0"/>
              </a:rPr>
              <a:t>Wind speed at 2 km (shaded, m/s) and burst locations</a:t>
            </a:r>
          </a:p>
        </p:txBody>
      </p:sp>
      <p:grpSp>
        <p:nvGrpSpPr>
          <p:cNvPr id="24" name="Group 30"/>
          <p:cNvGrpSpPr>
            <a:grpSpLocks/>
          </p:cNvGrpSpPr>
          <p:nvPr/>
        </p:nvGrpSpPr>
        <p:grpSpPr bwMode="auto">
          <a:xfrm>
            <a:off x="4114800" y="1066800"/>
            <a:ext cx="4899025" cy="4445000"/>
            <a:chOff x="4114800" y="1643063"/>
            <a:chExt cx="4899025" cy="4445713"/>
          </a:xfrm>
        </p:grpSpPr>
        <p:grpSp>
          <p:nvGrpSpPr>
            <p:cNvPr id="25" name="Group 28"/>
            <p:cNvGrpSpPr>
              <a:grpSpLocks/>
            </p:cNvGrpSpPr>
            <p:nvPr/>
          </p:nvGrpSpPr>
          <p:grpSpPr bwMode="auto">
            <a:xfrm>
              <a:off x="4343400" y="1643063"/>
              <a:ext cx="4406900" cy="3448050"/>
              <a:chOff x="2736" y="1332"/>
              <a:chExt cx="2776" cy="2172"/>
            </a:xfrm>
          </p:grpSpPr>
          <p:pic>
            <p:nvPicPr>
              <p:cNvPr id="27" name="Picture 2" descr="Fig16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7493" t="40118" r="15259" b="17827"/>
              <a:stretch>
                <a:fillRect/>
              </a:stretch>
            </p:blipFill>
            <p:spPr bwMode="auto">
              <a:xfrm>
                <a:off x="2736" y="1617"/>
                <a:ext cx="2776" cy="1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 Box 25"/>
              <p:cNvSpPr txBox="1">
                <a:spLocks noChangeArrowheads="1"/>
              </p:cNvSpPr>
              <p:nvPr/>
            </p:nvSpPr>
            <p:spPr bwMode="auto">
              <a:xfrm>
                <a:off x="3082" y="1332"/>
                <a:ext cx="2150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600" i="1" dirty="0">
                    <a:solidFill>
                      <a:prstClr val="white"/>
                    </a:solidFill>
                    <a:latin typeface="Calibri" pitchFamily="34" charset="0"/>
                  </a:rPr>
                  <a:t>Radial distribution of convective bursts</a:t>
                </a:r>
              </a:p>
            </p:txBody>
          </p:sp>
          <p:sp>
            <p:nvSpPr>
              <p:cNvPr id="29" name="Text Box 26"/>
              <p:cNvSpPr txBox="1">
                <a:spLocks noChangeArrowheads="1"/>
              </p:cNvSpPr>
              <p:nvPr/>
            </p:nvSpPr>
            <p:spPr bwMode="auto">
              <a:xfrm>
                <a:off x="3858" y="1845"/>
                <a:ext cx="37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 b="1">
                    <a:solidFill>
                      <a:prstClr val="black"/>
                    </a:solidFill>
                    <a:latin typeface="Calibri" pitchFamily="34" charset="0"/>
                  </a:rPr>
                  <a:t>RMW</a:t>
                </a:r>
              </a:p>
            </p:txBody>
          </p:sp>
        </p:grpSp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>
              <a:off x="4114800" y="5258380"/>
              <a:ext cx="4899025" cy="83039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 both storms ~ 50 m/s hurricane, RMW of ~35 km</a:t>
              </a:r>
            </a:p>
            <a:p>
              <a:pPr marL="138113" indent="-138113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burst distribution peaked inside RMW for Earl, outside  RMW for Gustav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85801" y="974834"/>
            <a:ext cx="3145220" cy="2556642"/>
            <a:chOff x="685800" y="1143000"/>
            <a:chExt cx="3327400" cy="2693988"/>
          </a:xfrm>
        </p:grpSpPr>
        <p:sp>
          <p:nvSpPr>
            <p:cNvPr id="4" name="Rectangle 23"/>
            <p:cNvSpPr>
              <a:spLocks noChangeArrowheads="1"/>
            </p:cNvSpPr>
            <p:nvPr/>
          </p:nvSpPr>
          <p:spPr bwMode="auto">
            <a:xfrm>
              <a:off x="685800" y="1143000"/>
              <a:ext cx="3327400" cy="26543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685800" y="1333500"/>
              <a:ext cx="3297238" cy="2470150"/>
              <a:chOff x="1138136" y="1206230"/>
              <a:chExt cx="3297677" cy="247082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138136" y="1206230"/>
                <a:ext cx="3297677" cy="24708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Picture 1" descr="Fig16.jp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50986" b="66479"/>
              <a:stretch>
                <a:fillRect/>
              </a:stretch>
            </p:blipFill>
            <p:spPr bwMode="auto">
              <a:xfrm>
                <a:off x="1191640" y="1219200"/>
                <a:ext cx="3211749" cy="2388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" name="Group 16"/>
            <p:cNvGrpSpPr>
              <a:grpSpLocks/>
            </p:cNvGrpSpPr>
            <p:nvPr/>
          </p:nvGrpSpPr>
          <p:grpSpPr bwMode="auto">
            <a:xfrm>
              <a:off x="838200" y="3492500"/>
              <a:ext cx="741363" cy="344488"/>
              <a:chOff x="528" y="2134"/>
              <a:chExt cx="467" cy="217"/>
            </a:xfrm>
          </p:grpSpPr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0"/>
              </a:xfrm>
              <a:prstGeom prst="lin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5" name="Line 13"/>
              <p:cNvSpPr>
                <a:spLocks noChangeShapeType="1"/>
              </p:cNvSpPr>
              <p:nvPr/>
            </p:nvSpPr>
            <p:spPr bwMode="auto">
              <a:xfrm>
                <a:off x="528" y="2280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16" name="Text Box 14"/>
              <p:cNvSpPr txBox="1">
                <a:spLocks noChangeArrowheads="1"/>
              </p:cNvSpPr>
              <p:nvPr/>
            </p:nvSpPr>
            <p:spPr bwMode="auto">
              <a:xfrm>
                <a:off x="690" y="2134"/>
                <a:ext cx="260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800" dirty="0">
                    <a:solidFill>
                      <a:srgbClr val="00CC00"/>
                    </a:solidFill>
                    <a:latin typeface="Calibri" pitchFamily="34" charset="0"/>
                  </a:rPr>
                  <a:t>shear</a:t>
                </a:r>
              </a:p>
            </p:txBody>
          </p:sp>
          <p:sp>
            <p:nvSpPr>
              <p:cNvPr id="17" name="Text Box 15"/>
              <p:cNvSpPr txBox="1">
                <a:spLocks noChangeArrowheads="1"/>
              </p:cNvSpPr>
              <p:nvPr/>
            </p:nvSpPr>
            <p:spPr bwMode="auto">
              <a:xfrm>
                <a:off x="690" y="2216"/>
                <a:ext cx="305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800" dirty="0">
                    <a:solidFill>
                      <a:srgbClr val="0000FF"/>
                    </a:solidFill>
                    <a:latin typeface="Calibri" pitchFamily="34" charset="0"/>
                  </a:rPr>
                  <a:t>motion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2143125" y="3213100"/>
              <a:ext cx="1277938" cy="23177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prstClr val="black"/>
                  </a:solidFill>
                </a:rPr>
                <a:t>13:40 UTC Aug 30 2010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5801" y="3517598"/>
            <a:ext cx="3160985" cy="2330669"/>
            <a:chOff x="685800" y="3924300"/>
            <a:chExt cx="3327400" cy="2667000"/>
          </a:xfrm>
        </p:grpSpPr>
        <p:sp>
          <p:nvSpPr>
            <p:cNvPr id="5" name="Rectangle 22"/>
            <p:cNvSpPr>
              <a:spLocks noChangeArrowheads="1"/>
            </p:cNvSpPr>
            <p:nvPr/>
          </p:nvSpPr>
          <p:spPr bwMode="auto">
            <a:xfrm>
              <a:off x="685800" y="3924300"/>
              <a:ext cx="3327400" cy="2641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690563" y="3929062"/>
              <a:ext cx="3297237" cy="2471738"/>
              <a:chOff x="1143000" y="3816487"/>
              <a:chExt cx="3297677" cy="247082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143000" y="3816487"/>
                <a:ext cx="3297677" cy="24708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1" name="Picture 3" descr="Fig16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1289" b="67390"/>
              <a:stretch>
                <a:fillRect/>
              </a:stretch>
            </p:blipFill>
            <p:spPr bwMode="auto">
              <a:xfrm>
                <a:off x="1143000" y="3962400"/>
                <a:ext cx="3191860" cy="2323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762000" y="6246813"/>
              <a:ext cx="741363" cy="344487"/>
              <a:chOff x="528" y="2134"/>
              <a:chExt cx="467" cy="217"/>
            </a:xfrm>
          </p:grpSpPr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0"/>
              </a:xfrm>
              <a:prstGeom prst="lin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0" name="Line 19"/>
              <p:cNvSpPr>
                <a:spLocks noChangeShapeType="1"/>
              </p:cNvSpPr>
              <p:nvPr/>
            </p:nvSpPr>
            <p:spPr bwMode="auto">
              <a:xfrm>
                <a:off x="528" y="2280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21" name="Text Box 20"/>
              <p:cNvSpPr txBox="1">
                <a:spLocks noChangeArrowheads="1"/>
              </p:cNvSpPr>
              <p:nvPr/>
            </p:nvSpPr>
            <p:spPr bwMode="auto">
              <a:xfrm>
                <a:off x="690" y="2134"/>
                <a:ext cx="260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800">
                    <a:solidFill>
                      <a:srgbClr val="00CC00"/>
                    </a:solidFill>
                    <a:latin typeface="Calibri" pitchFamily="34" charset="0"/>
                  </a:rPr>
                  <a:t>shear</a:t>
                </a:r>
              </a:p>
            </p:txBody>
          </p:sp>
          <p:sp>
            <p:nvSpPr>
              <p:cNvPr id="22" name="Text Box 21"/>
              <p:cNvSpPr txBox="1">
                <a:spLocks noChangeArrowheads="1"/>
              </p:cNvSpPr>
              <p:nvPr/>
            </p:nvSpPr>
            <p:spPr bwMode="auto">
              <a:xfrm>
                <a:off x="690" y="2216"/>
                <a:ext cx="305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800">
                    <a:solidFill>
                      <a:srgbClr val="0000FF"/>
                    </a:solidFill>
                    <a:latin typeface="Calibri" pitchFamily="34" charset="0"/>
                  </a:rPr>
                  <a:t>motion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155825" y="5935663"/>
              <a:ext cx="1277938" cy="23018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prstClr val="black"/>
                  </a:solidFill>
                </a:rPr>
                <a:t>22:26 UTC Aug 31 2008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76200" y="5859389"/>
            <a:ext cx="8991600" cy="9848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</a:rPr>
              <a:t>What causes observed relationship between RMW-relative convective burst activity and intensity change?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" dirty="0">
              <a:solidFill>
                <a:prstClr val="black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Differences in radial profiles of boundary layer convergence 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Differences in outer-core 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inertial 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stability, radial 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inflow 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depth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Differences in slopes of updraft and reflectivity cores</a:t>
            </a:r>
          </a:p>
        </p:txBody>
      </p:sp>
    </p:spTree>
    <p:extLst>
      <p:ext uri="{BB962C8B-B14F-4D97-AF65-F5344CB8AC3E}">
        <p14:creationId xmlns:p14="http://schemas.microsoft.com/office/powerpoint/2010/main" xmlns="" val="137965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471488"/>
            <a:ext cx="89154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8275" indent="-168275">
              <a:buFontTx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Advances in forecasts of tropical cyclone (TC) intensity, and rapid intensity change (RI) in particular, lag advances in TC track forecasts</a:t>
            </a:r>
          </a:p>
          <a:p>
            <a:pPr>
              <a:buFontTx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err="1">
                <a:solidFill>
                  <a:prstClr val="white"/>
                </a:solidFill>
              </a:rPr>
              <a:t>Multiscale</a:t>
            </a:r>
            <a:r>
              <a:rPr lang="en-US" sz="2000" dirty="0">
                <a:solidFill>
                  <a:prstClr val="white"/>
                </a:solidFill>
              </a:rPr>
              <a:t> interactions major reason for this – environmental to </a:t>
            </a:r>
            <a:r>
              <a:rPr lang="en-US" sz="2000" dirty="0" err="1">
                <a:solidFill>
                  <a:prstClr val="white"/>
                </a:solidFill>
              </a:rPr>
              <a:t>microscale</a:t>
            </a:r>
            <a:endParaRPr lang="en-US" sz="2000" dirty="0">
              <a:solidFill>
                <a:prstClr val="white"/>
              </a:solidFill>
            </a:endParaRPr>
          </a:p>
          <a:p>
            <a:pPr marL="168275" indent="-168275">
              <a:buFontTx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RI </a:t>
            </a:r>
            <a:r>
              <a:rPr lang="en-US" sz="2000" dirty="0">
                <a:solidFill>
                  <a:prstClr val="white"/>
                </a:solidFill>
              </a:rPr>
              <a:t>forecasts (e.g., RI index) based largely on environmental-scale fields generally explain about 35% of skill in RI forecasts   </a:t>
            </a:r>
          </a:p>
          <a:p>
            <a:pPr marL="625475" lvl="1" indent="-168275">
              <a:buFontTx/>
              <a:buChar char="•"/>
              <a:defRPr/>
            </a:pPr>
            <a:endParaRPr lang="en-US" sz="1000" b="1" dirty="0">
              <a:solidFill>
                <a:prstClr val="white"/>
              </a:solidFill>
            </a:endParaRP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3459163" y="0"/>
            <a:ext cx="184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00"/>
                </a:solidFill>
                <a:latin typeface="Calibri" pitchFamily="34" charset="0"/>
              </a:rPr>
              <a:t>Motivation</a:t>
            </a:r>
          </a:p>
        </p:txBody>
      </p:sp>
      <p:sp>
        <p:nvSpPr>
          <p:cNvPr id="2053" name="Rectangle 11"/>
          <p:cNvSpPr>
            <a:spLocks noChangeArrowheads="1"/>
          </p:cNvSpPr>
          <p:nvPr/>
        </p:nvSpPr>
        <p:spPr bwMode="auto">
          <a:xfrm>
            <a:off x="146539" y="5229761"/>
            <a:ext cx="869266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8275" indent="-1682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000" i="1" dirty="0" smtClean="0">
                <a:solidFill>
                  <a:srgbClr val="FFC000"/>
                </a:solidFill>
                <a:latin typeface="Calibri" pitchFamily="34" charset="0"/>
              </a:rPr>
              <a:t>To </a:t>
            </a:r>
            <a:r>
              <a:rPr lang="en-US" altLang="en-US" sz="2000" i="1" dirty="0">
                <a:solidFill>
                  <a:srgbClr val="FFC000"/>
                </a:solidFill>
                <a:latin typeface="Calibri" pitchFamily="34" charset="0"/>
              </a:rPr>
              <a:t>what extent can processes smaller than the environmental scale explain remainder of skill?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000" i="1" dirty="0" smtClean="0">
                <a:solidFill>
                  <a:srgbClr val="FFC000"/>
                </a:solidFill>
                <a:latin typeface="Calibri" pitchFamily="34" charset="0"/>
              </a:rPr>
              <a:t>Aircraft data and numerical model forecasts are valuable tools for potentially detecting differences in inner-core structure for rapidly intensifying and steady-state TC’s</a:t>
            </a:r>
            <a:endParaRPr lang="en-US" altLang="en-US" sz="2000" i="1" dirty="0">
              <a:solidFill>
                <a:srgbClr val="FFC000"/>
              </a:solidFill>
              <a:latin typeface="Calibri" pitchFamily="34" charset="0"/>
            </a:endParaRPr>
          </a:p>
        </p:txBody>
      </p:sp>
      <p:grpSp>
        <p:nvGrpSpPr>
          <p:cNvPr id="3077" name="Group 7"/>
          <p:cNvGrpSpPr>
            <a:grpSpLocks/>
          </p:cNvGrpSpPr>
          <p:nvPr/>
        </p:nvGrpSpPr>
        <p:grpSpPr bwMode="auto">
          <a:xfrm>
            <a:off x="2806700" y="2168500"/>
            <a:ext cx="3213100" cy="2936900"/>
            <a:chOff x="2273701" y="2151280"/>
            <a:chExt cx="3746099" cy="3330988"/>
          </a:xfrm>
        </p:grpSpPr>
        <p:pic>
          <p:nvPicPr>
            <p:cNvPr id="3079" name="Picture 11" descr="peircesk_atlc_06-07_fina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031" b="7031"/>
            <a:stretch>
              <a:fillRect/>
            </a:stretch>
          </p:blipFill>
          <p:spPr bwMode="auto">
            <a:xfrm>
              <a:off x="2273701" y="2151280"/>
              <a:ext cx="3746099" cy="3041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4267316" y="3599544"/>
              <a:ext cx="404087" cy="116208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74075" y="5179628"/>
              <a:ext cx="1569086" cy="3026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 smtClean="0">
                  <a:solidFill>
                    <a:prstClr val="white"/>
                  </a:solidFill>
                </a:rPr>
                <a:t>(Kaplan </a:t>
              </a:r>
              <a:r>
                <a:rPr lang="en-US" sz="1200" dirty="0">
                  <a:solidFill>
                    <a:prstClr val="white"/>
                  </a:solidFill>
                </a:rPr>
                <a:t>et al. 2009)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BE40C-706A-4A1D-85F6-EACA4F3166D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291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80496" y="6206788"/>
            <a:ext cx="2133600" cy="365125"/>
          </a:xfrm>
        </p:spPr>
        <p:txBody>
          <a:bodyPr/>
          <a:lstStyle/>
          <a:p>
            <a:pPr>
              <a:defRPr/>
            </a:pPr>
            <a:fld id="{D0DB0115-1893-4BCA-9B65-A7BAE9B2A23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74319" y="1143000"/>
            <a:ext cx="5688724" cy="2459978"/>
            <a:chOff x="1295400" y="396510"/>
            <a:chExt cx="6633470" cy="3079694"/>
          </a:xfrm>
        </p:grpSpPr>
        <p:pic>
          <p:nvPicPr>
            <p:cNvPr id="4" name="Picture 3" descr="convergence_period3.tif"/>
            <p:cNvPicPr>
              <a:picLocks noChangeAspect="1"/>
            </p:cNvPicPr>
            <p:nvPr/>
          </p:nvPicPr>
          <p:blipFill>
            <a:blip r:embed="rId2" cstate="print"/>
            <a:srcRect t="2687" b="48025"/>
            <a:stretch>
              <a:fillRect/>
            </a:stretch>
          </p:blipFill>
          <p:spPr>
            <a:xfrm>
              <a:off x="1295400" y="396510"/>
              <a:ext cx="6633470" cy="307969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702740" y="3124201"/>
              <a:ext cx="815354" cy="327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black"/>
                  </a:solidFill>
                  <a:latin typeface="Arial" charset="0"/>
                </a:rPr>
                <a:t>r / RMW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99768" y="3124201"/>
              <a:ext cx="815354" cy="327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black"/>
                  </a:solidFill>
                  <a:latin typeface="Arial" charset="0"/>
                </a:rPr>
                <a:t>r / RMW</a:t>
              </a:r>
            </a:p>
          </p:txBody>
        </p:sp>
      </p:grp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167478" y="44450"/>
            <a:ext cx="8996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00"/>
                </a:solidFill>
                <a:latin typeface="Calibri" pitchFamily="34" charset="0"/>
              </a:rPr>
              <a:t>RI </a:t>
            </a:r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continuing: Radial profiles of boundary </a:t>
            </a:r>
            <a:r>
              <a:rPr lang="en-US" altLang="en-US" sz="2800" dirty="0">
                <a:solidFill>
                  <a:srgbClr val="FFFF00"/>
                </a:solidFill>
                <a:latin typeface="Calibri" pitchFamily="34" charset="0"/>
              </a:rPr>
              <a:t>layer convergence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697468"/>
            <a:ext cx="761734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prstClr val="white"/>
                </a:solidFill>
              </a:rPr>
              <a:t>Boundary-layer profiles of </a:t>
            </a:r>
            <a:r>
              <a:rPr lang="en-US" i="1" dirty="0" err="1">
                <a:solidFill>
                  <a:prstClr val="white"/>
                </a:solidFill>
              </a:rPr>
              <a:t>axisymmetric</a:t>
            </a:r>
            <a:r>
              <a:rPr lang="en-US" i="1" dirty="0">
                <a:solidFill>
                  <a:prstClr val="white"/>
                </a:solidFill>
              </a:rPr>
              <a:t> fields from </a:t>
            </a:r>
            <a:r>
              <a:rPr lang="en-US" i="1" dirty="0" err="1">
                <a:solidFill>
                  <a:prstClr val="white"/>
                </a:solidFill>
              </a:rPr>
              <a:t>dropsondes</a:t>
            </a:r>
            <a:r>
              <a:rPr lang="en-US" i="1" dirty="0">
                <a:solidFill>
                  <a:prstClr val="white"/>
                </a:solidFill>
              </a:rPr>
              <a:t> during Earl’s RI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92980" y="1524000"/>
            <a:ext cx="140134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 dirty="0" smtClean="0">
                <a:solidFill>
                  <a:schemeClr val="bg1"/>
                </a:solidFill>
                <a:latin typeface="+mj-lt"/>
              </a:rPr>
              <a:t>Earl - 00 </a:t>
            </a:r>
            <a:r>
              <a:rPr lang="en-US" sz="900" b="1" dirty="0">
                <a:solidFill>
                  <a:schemeClr val="bg1"/>
                </a:solidFill>
                <a:latin typeface="+mj-lt"/>
              </a:rPr>
              <a:t>UTC Aug 30 2010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85494" y="1524000"/>
            <a:ext cx="140134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 dirty="0" smtClean="0">
                <a:solidFill>
                  <a:schemeClr val="bg1"/>
                </a:solidFill>
                <a:latin typeface="+mj-lt"/>
              </a:rPr>
              <a:t>Earl - 00 </a:t>
            </a:r>
            <a:r>
              <a:rPr lang="en-US" sz="900" b="1" dirty="0">
                <a:solidFill>
                  <a:schemeClr val="bg1"/>
                </a:solidFill>
                <a:latin typeface="+mj-lt"/>
              </a:rPr>
              <a:t>UTC Aug 30 2010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170296" y="2647444"/>
            <a:ext cx="7919113" cy="3603794"/>
            <a:chOff x="1170296" y="2647444"/>
            <a:chExt cx="7919113" cy="3603794"/>
          </a:xfrm>
        </p:grpSpPr>
        <p:grpSp>
          <p:nvGrpSpPr>
            <p:cNvPr id="7" name="Group 6"/>
            <p:cNvGrpSpPr/>
            <p:nvPr/>
          </p:nvGrpSpPr>
          <p:grpSpPr>
            <a:xfrm>
              <a:off x="1170296" y="2647444"/>
              <a:ext cx="7919113" cy="3603794"/>
              <a:chOff x="1470053" y="2362200"/>
              <a:chExt cx="7919113" cy="3603794"/>
            </a:xfrm>
          </p:grpSpPr>
          <p:pic>
            <p:nvPicPr>
              <p:cNvPr id="8" name="Picture 7" descr="convergence_period3.tif"/>
              <p:cNvPicPr>
                <a:picLocks noChangeAspect="1"/>
              </p:cNvPicPr>
              <p:nvPr/>
            </p:nvPicPr>
            <p:blipFill>
              <a:blip r:embed="rId2" cstate="print"/>
              <a:srcRect t="50313" b="1640"/>
              <a:stretch>
                <a:fillRect/>
              </a:stretch>
            </p:blipFill>
            <p:spPr>
              <a:xfrm>
                <a:off x="1470053" y="3393260"/>
                <a:ext cx="5684655" cy="2572734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 bwMode="auto">
              <a:xfrm>
                <a:off x="7239000" y="2362200"/>
                <a:ext cx="2150166" cy="206210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  <a:defRPr/>
                </a:pPr>
                <a:r>
                  <a:rPr lang="en-US" sz="1600" dirty="0">
                    <a:solidFill>
                      <a:prstClr val="black"/>
                    </a:solidFill>
                  </a:rPr>
                  <a:t> Low-level </a:t>
                </a:r>
                <a:r>
                  <a:rPr lang="en-US" sz="1600" dirty="0" err="1">
                    <a:solidFill>
                      <a:prstClr val="black"/>
                    </a:solidFill>
                  </a:rPr>
                  <a:t>supergradient</a:t>
                </a:r>
                <a:r>
                  <a:rPr lang="en-US" sz="1600" dirty="0">
                    <a:solidFill>
                      <a:prstClr val="black"/>
                    </a:solidFill>
                  </a:rPr>
                  <a:t> flow inside RMW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  <a:defRPr/>
                </a:pPr>
                <a:r>
                  <a:rPr lang="en-US" sz="1600" dirty="0">
                    <a:solidFill>
                      <a:prstClr val="black"/>
                    </a:solidFill>
                  </a:rPr>
                  <a:t> Convergence peaked below 0.3 km altitude inside RMW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  <a:defRPr/>
                </a:pPr>
                <a:r>
                  <a:rPr lang="en-US" sz="1600" dirty="0">
                    <a:solidFill>
                      <a:prstClr val="black"/>
                    </a:solidFill>
                  </a:rPr>
                  <a:t> Limited </a:t>
                </a:r>
                <a:r>
                  <a:rPr lang="en-US" sz="1600" dirty="0" err="1">
                    <a:solidFill>
                      <a:prstClr val="black"/>
                    </a:solidFill>
                  </a:rPr>
                  <a:t>dropsonde</a:t>
                </a:r>
                <a:r>
                  <a:rPr lang="en-US" sz="1600" dirty="0">
                    <a:solidFill>
                      <a:prstClr val="black"/>
                    </a:solidFill>
                  </a:rPr>
                  <a:t> data for SS cases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776660" y="3456326"/>
                <a:ext cx="1989647" cy="2308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Divergence (</a:t>
                </a:r>
                <a:r>
                  <a:rPr lang="en-US" sz="9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dV</a:t>
                </a:r>
                <a:r>
                  <a:rPr lang="en-US" sz="900" b="1" baseline="-25000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en-US" sz="9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/</a:t>
                </a:r>
                <a:r>
                  <a:rPr lang="en-US" sz="9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dr</a:t>
                </a:r>
                <a:r>
                  <a:rPr lang="en-US" sz="9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+ </a:t>
                </a:r>
                <a:r>
                  <a:rPr lang="en-US" sz="9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V</a:t>
                </a:r>
                <a:r>
                  <a:rPr lang="en-US" sz="900" b="1" baseline="-25000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en-US" sz="9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/r; 10</a:t>
                </a:r>
                <a:r>
                  <a:rPr lang="en-US" sz="900" b="1" baseline="30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-3</a:t>
                </a:r>
                <a:r>
                  <a:rPr lang="en-US" sz="9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s</a:t>
                </a:r>
                <a:r>
                  <a:rPr lang="en-US" sz="900" b="1" baseline="30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-1</a:t>
                </a:r>
                <a:r>
                  <a:rPr lang="en-US" sz="9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224430" y="3475940"/>
                <a:ext cx="1632178" cy="2308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Agradient</a:t>
                </a:r>
                <a:r>
                  <a:rPr lang="en-US" sz="9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wind (</a:t>
                </a:r>
                <a:r>
                  <a:rPr lang="en-US" sz="9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V</a:t>
                </a:r>
                <a:r>
                  <a:rPr lang="en-US" sz="900" b="1" baseline="-25000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ag</a:t>
                </a:r>
                <a:r>
                  <a:rPr lang="en-US" sz="9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; m s</a:t>
                </a:r>
                <a:r>
                  <a:rPr lang="en-US" sz="900" b="1" baseline="30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-1</a:t>
                </a:r>
                <a:r>
                  <a:rPr lang="en-US" sz="9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306940" y="4001468"/>
              <a:ext cx="1401346" cy="230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 dirty="0" smtClean="0">
                  <a:solidFill>
                    <a:schemeClr val="bg1"/>
                  </a:solidFill>
                  <a:latin typeface="+mj-lt"/>
                </a:rPr>
                <a:t>Earl - 00 </a:t>
              </a:r>
              <a:r>
                <a:rPr lang="en-US" sz="900" b="1" dirty="0">
                  <a:solidFill>
                    <a:schemeClr val="bg1"/>
                  </a:solidFill>
                  <a:latin typeface="+mj-lt"/>
                </a:rPr>
                <a:t>UTC Aug 30 2010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99454" y="4001468"/>
              <a:ext cx="1401346" cy="230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 dirty="0" smtClean="0">
                  <a:solidFill>
                    <a:schemeClr val="bg1"/>
                  </a:solidFill>
                  <a:latin typeface="+mj-lt"/>
                </a:rPr>
                <a:t>Earl - 00 </a:t>
              </a:r>
              <a:r>
                <a:rPr lang="en-US" sz="900" b="1" dirty="0">
                  <a:solidFill>
                    <a:schemeClr val="bg1"/>
                  </a:solidFill>
                  <a:latin typeface="+mj-lt"/>
                </a:rPr>
                <a:t>UTC Aug 30 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8599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/>
          <p:cNvSpPr/>
          <p:nvPr/>
        </p:nvSpPr>
        <p:spPr>
          <a:xfrm>
            <a:off x="4640263" y="677863"/>
            <a:ext cx="3435350" cy="2516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860425" y="684213"/>
            <a:ext cx="3365500" cy="248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69050" y="6569075"/>
            <a:ext cx="2133600" cy="365125"/>
          </a:xfrm>
        </p:spPr>
        <p:txBody>
          <a:bodyPr/>
          <a:lstStyle/>
          <a:p>
            <a:pPr>
              <a:defRPr/>
            </a:pPr>
            <a:fld id="{11DF061F-A215-419F-BD4B-D645A3BD7D2F}" type="slidenum">
              <a:rPr lang="en-US"/>
              <a:pPr>
                <a:defRPr/>
              </a:pPr>
              <a:t>21</a:t>
            </a:fld>
            <a:endParaRPr lang="en-US"/>
          </a:p>
        </p:txBody>
      </p:sp>
      <p:pic>
        <p:nvPicPr>
          <p:cNvPr id="10245" name="Picture 1" descr="Fig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3" r="54443" b="66379"/>
          <a:stretch>
            <a:fillRect/>
          </a:stretch>
        </p:blipFill>
        <p:spPr bwMode="auto">
          <a:xfrm>
            <a:off x="1125538" y="709613"/>
            <a:ext cx="2906712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 descr="Fig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01" r="2061" b="66194"/>
          <a:stretch>
            <a:fillRect/>
          </a:stretch>
        </p:blipFill>
        <p:spPr bwMode="auto">
          <a:xfrm>
            <a:off x="4937125" y="706438"/>
            <a:ext cx="29400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762000" y="350838"/>
            <a:ext cx="7391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i="1" dirty="0">
                <a:latin typeface="Calibri" pitchFamily="34" charset="0"/>
              </a:rPr>
              <a:t>Axisymmetric inertial stability (I</a:t>
            </a:r>
            <a:r>
              <a:rPr lang="en-US" altLang="en-US" sz="1600" i="1" baseline="30000" dirty="0">
                <a:latin typeface="Calibri" pitchFamily="34" charset="0"/>
              </a:rPr>
              <a:t>2</a:t>
            </a:r>
            <a:r>
              <a:rPr lang="en-US" altLang="en-US" sz="1600" i="1" dirty="0">
                <a:latin typeface="Calibri" pitchFamily="34" charset="0"/>
              </a:rPr>
              <a:t>, shaded, x 10</a:t>
            </a:r>
            <a:r>
              <a:rPr lang="en-US" altLang="en-US" sz="1600" i="1" baseline="30000" dirty="0">
                <a:latin typeface="Calibri" pitchFamily="34" charset="0"/>
              </a:rPr>
              <a:t>-7</a:t>
            </a:r>
            <a:r>
              <a:rPr lang="en-US" altLang="en-US" sz="1600" i="1" dirty="0">
                <a:latin typeface="Calibri" pitchFamily="34" charset="0"/>
              </a:rPr>
              <a:t> s</a:t>
            </a:r>
            <a:r>
              <a:rPr lang="en-US" altLang="en-US" sz="1600" i="1" baseline="30000" dirty="0">
                <a:latin typeface="Calibri" pitchFamily="34" charset="0"/>
              </a:rPr>
              <a:t>-2</a:t>
            </a:r>
            <a:r>
              <a:rPr lang="en-US" altLang="en-US" sz="1600" i="1" dirty="0">
                <a:latin typeface="Calibri" pitchFamily="34" charset="0"/>
              </a:rPr>
              <a:t>) and tangential wind (contour, m s</a:t>
            </a:r>
            <a:r>
              <a:rPr lang="en-US" altLang="en-US" sz="1600" i="1" baseline="30000" dirty="0">
                <a:latin typeface="Calibri" pitchFamily="34" charset="0"/>
              </a:rPr>
              <a:t>-1</a:t>
            </a:r>
            <a:r>
              <a:rPr lang="en-US" altLang="en-US" sz="1600" i="1" dirty="0">
                <a:latin typeface="Calibri" pitchFamily="34" charset="0"/>
              </a:rPr>
              <a:t>)</a:t>
            </a:r>
          </a:p>
        </p:txBody>
      </p:sp>
      <p:sp>
        <p:nvSpPr>
          <p:cNvPr id="10248" name="TextBox 21"/>
          <p:cNvSpPr txBox="1">
            <a:spLocks noChangeArrowheads="1"/>
          </p:cNvSpPr>
          <p:nvPr/>
        </p:nvSpPr>
        <p:spPr bwMode="auto">
          <a:xfrm>
            <a:off x="553832" y="-76200"/>
            <a:ext cx="8223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RI continuing: Inertial </a:t>
            </a:r>
            <a:r>
              <a:rPr lang="en-US" altLang="en-US" sz="2800" dirty="0">
                <a:solidFill>
                  <a:srgbClr val="FFFF00"/>
                </a:solidFill>
                <a:latin typeface="Calibri" pitchFamily="34" charset="0"/>
              </a:rPr>
              <a:t>stability, inflow depth differences</a:t>
            </a:r>
          </a:p>
        </p:txBody>
      </p:sp>
      <p:grpSp>
        <p:nvGrpSpPr>
          <p:cNvPr id="10249" name="Group 36"/>
          <p:cNvGrpSpPr>
            <a:grpSpLocks/>
          </p:cNvGrpSpPr>
          <p:nvPr/>
        </p:nvGrpSpPr>
        <p:grpSpPr bwMode="auto">
          <a:xfrm>
            <a:off x="766763" y="630238"/>
            <a:ext cx="3127375" cy="2582862"/>
            <a:chOff x="766199" y="715536"/>
            <a:chExt cx="3128468" cy="2581773"/>
          </a:xfrm>
        </p:grpSpPr>
        <p:sp>
          <p:nvSpPr>
            <p:cNvPr id="10374" name="TextBox 16"/>
            <p:cNvSpPr txBox="1">
              <a:spLocks noChangeArrowheads="1"/>
            </p:cNvSpPr>
            <p:nvPr/>
          </p:nvSpPr>
          <p:spPr bwMode="auto">
            <a:xfrm>
              <a:off x="1439327" y="2989190"/>
              <a:ext cx="284052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25</a:t>
              </a:r>
            </a:p>
          </p:txBody>
        </p:sp>
        <p:sp>
          <p:nvSpPr>
            <p:cNvPr id="10375" name="TextBox 17"/>
            <p:cNvSpPr txBox="1">
              <a:spLocks noChangeArrowheads="1"/>
            </p:cNvSpPr>
            <p:nvPr/>
          </p:nvSpPr>
          <p:spPr bwMode="auto">
            <a:xfrm>
              <a:off x="1874949" y="2984397"/>
              <a:ext cx="284052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10376" name="TextBox 18"/>
            <p:cNvSpPr txBox="1">
              <a:spLocks noChangeArrowheads="1"/>
            </p:cNvSpPr>
            <p:nvPr/>
          </p:nvSpPr>
          <p:spPr bwMode="auto">
            <a:xfrm>
              <a:off x="2289817" y="2988731"/>
              <a:ext cx="284052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75</a:t>
              </a:r>
            </a:p>
          </p:txBody>
        </p:sp>
        <p:sp>
          <p:nvSpPr>
            <p:cNvPr id="10377" name="TextBox 19"/>
            <p:cNvSpPr txBox="1">
              <a:spLocks noChangeArrowheads="1"/>
            </p:cNvSpPr>
            <p:nvPr/>
          </p:nvSpPr>
          <p:spPr bwMode="auto">
            <a:xfrm>
              <a:off x="2714254" y="2988731"/>
              <a:ext cx="33374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100</a:t>
              </a:r>
            </a:p>
          </p:txBody>
        </p:sp>
        <p:sp>
          <p:nvSpPr>
            <p:cNvPr id="10378" name="TextBox 20"/>
            <p:cNvSpPr txBox="1">
              <a:spLocks noChangeArrowheads="1"/>
            </p:cNvSpPr>
            <p:nvPr/>
          </p:nvSpPr>
          <p:spPr bwMode="auto">
            <a:xfrm>
              <a:off x="3129122" y="2988731"/>
              <a:ext cx="33374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125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27209" y="3081500"/>
              <a:ext cx="668571" cy="2158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+mj-lt"/>
                </a:rPr>
                <a:t>radius (km)</a:t>
              </a:r>
            </a:p>
          </p:txBody>
        </p:sp>
        <p:sp>
          <p:nvSpPr>
            <p:cNvPr id="10380" name="TextBox 15"/>
            <p:cNvSpPr txBox="1">
              <a:spLocks noChangeArrowheads="1"/>
            </p:cNvSpPr>
            <p:nvPr/>
          </p:nvSpPr>
          <p:spPr bwMode="auto">
            <a:xfrm>
              <a:off x="3560921" y="2992864"/>
              <a:ext cx="33374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150</a:t>
              </a:r>
            </a:p>
          </p:txBody>
        </p:sp>
        <p:grpSp>
          <p:nvGrpSpPr>
            <p:cNvPr id="10381" name="Group 35"/>
            <p:cNvGrpSpPr>
              <a:grpSpLocks/>
            </p:cNvGrpSpPr>
            <p:nvPr/>
          </p:nvGrpSpPr>
          <p:grpSpPr bwMode="auto">
            <a:xfrm>
              <a:off x="766199" y="715536"/>
              <a:ext cx="442059" cy="2349398"/>
              <a:chOff x="766199" y="715536"/>
              <a:chExt cx="442059" cy="2349398"/>
            </a:xfrm>
          </p:grpSpPr>
          <p:sp>
            <p:nvSpPr>
              <p:cNvPr id="10382" name="TextBox 21"/>
              <p:cNvSpPr txBox="1">
                <a:spLocks noChangeArrowheads="1"/>
              </p:cNvSpPr>
              <p:nvPr/>
            </p:nvSpPr>
            <p:spPr bwMode="auto">
              <a:xfrm>
                <a:off x="952022" y="2864879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0</a:t>
                </a:r>
              </a:p>
            </p:txBody>
          </p:sp>
          <p:sp>
            <p:nvSpPr>
              <p:cNvPr id="10383" name="TextBox 22"/>
              <p:cNvSpPr txBox="1">
                <a:spLocks noChangeArrowheads="1"/>
              </p:cNvSpPr>
              <p:nvPr/>
            </p:nvSpPr>
            <p:spPr bwMode="auto">
              <a:xfrm>
                <a:off x="954544" y="2689302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10384" name="TextBox 23"/>
              <p:cNvSpPr txBox="1">
                <a:spLocks noChangeArrowheads="1"/>
              </p:cNvSpPr>
              <p:nvPr/>
            </p:nvSpPr>
            <p:spPr bwMode="auto">
              <a:xfrm>
                <a:off x="954544" y="2514600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0385" name="TextBox 24"/>
              <p:cNvSpPr txBox="1">
                <a:spLocks noChangeArrowheads="1"/>
              </p:cNvSpPr>
              <p:nvPr/>
            </p:nvSpPr>
            <p:spPr bwMode="auto">
              <a:xfrm>
                <a:off x="954544" y="2336181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10386" name="TextBox 25"/>
              <p:cNvSpPr txBox="1">
                <a:spLocks noChangeArrowheads="1"/>
              </p:cNvSpPr>
              <p:nvPr/>
            </p:nvSpPr>
            <p:spPr bwMode="auto">
              <a:xfrm>
                <a:off x="954544" y="2155902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10387" name="TextBox 26"/>
              <p:cNvSpPr txBox="1">
                <a:spLocks noChangeArrowheads="1"/>
              </p:cNvSpPr>
              <p:nvPr/>
            </p:nvSpPr>
            <p:spPr bwMode="auto">
              <a:xfrm>
                <a:off x="954544" y="1981200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10388" name="TextBox 27"/>
              <p:cNvSpPr txBox="1">
                <a:spLocks noChangeArrowheads="1"/>
              </p:cNvSpPr>
              <p:nvPr/>
            </p:nvSpPr>
            <p:spPr bwMode="auto">
              <a:xfrm>
                <a:off x="954544" y="1793487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6</a:t>
                </a:r>
              </a:p>
            </p:txBody>
          </p:sp>
          <p:sp>
            <p:nvSpPr>
              <p:cNvPr id="10389" name="TextBox 28"/>
              <p:cNvSpPr txBox="1">
                <a:spLocks noChangeArrowheads="1"/>
              </p:cNvSpPr>
              <p:nvPr/>
            </p:nvSpPr>
            <p:spPr bwMode="auto">
              <a:xfrm>
                <a:off x="954544" y="1611351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10390" name="TextBox 29"/>
              <p:cNvSpPr txBox="1">
                <a:spLocks noChangeArrowheads="1"/>
              </p:cNvSpPr>
              <p:nvPr/>
            </p:nvSpPr>
            <p:spPr bwMode="auto">
              <a:xfrm>
                <a:off x="954544" y="1436649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10391" name="TextBox 30"/>
              <p:cNvSpPr txBox="1">
                <a:spLocks noChangeArrowheads="1"/>
              </p:cNvSpPr>
              <p:nvPr/>
            </p:nvSpPr>
            <p:spPr bwMode="auto">
              <a:xfrm>
                <a:off x="954544" y="1258230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9</a:t>
                </a:r>
              </a:p>
            </p:txBody>
          </p:sp>
          <p:sp>
            <p:nvSpPr>
              <p:cNvPr id="10392" name="TextBox 31"/>
              <p:cNvSpPr txBox="1">
                <a:spLocks noChangeArrowheads="1"/>
              </p:cNvSpPr>
              <p:nvPr/>
            </p:nvSpPr>
            <p:spPr bwMode="auto">
              <a:xfrm>
                <a:off x="924206" y="1081668"/>
                <a:ext cx="284052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10</a:t>
                </a:r>
              </a:p>
            </p:txBody>
          </p:sp>
          <p:sp>
            <p:nvSpPr>
              <p:cNvPr id="10393" name="TextBox 32"/>
              <p:cNvSpPr txBox="1">
                <a:spLocks noChangeArrowheads="1"/>
              </p:cNvSpPr>
              <p:nvPr/>
            </p:nvSpPr>
            <p:spPr bwMode="auto">
              <a:xfrm>
                <a:off x="921684" y="899532"/>
                <a:ext cx="284052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11</a:t>
                </a:r>
              </a:p>
            </p:txBody>
          </p:sp>
          <p:sp>
            <p:nvSpPr>
              <p:cNvPr id="10394" name="TextBox 33"/>
              <p:cNvSpPr txBox="1">
                <a:spLocks noChangeArrowheads="1"/>
              </p:cNvSpPr>
              <p:nvPr/>
            </p:nvSpPr>
            <p:spPr bwMode="auto">
              <a:xfrm>
                <a:off x="921684" y="715536"/>
                <a:ext cx="284052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12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66199" y="1656326"/>
                <a:ext cx="307777" cy="581249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>
                  <a:defRPr/>
                </a:pPr>
                <a:r>
                  <a:rPr lang="en-US" sz="800" b="1" dirty="0">
                    <a:solidFill>
                      <a:schemeClr val="bg1"/>
                    </a:solidFill>
                    <a:latin typeface="+mj-lt"/>
                  </a:rPr>
                  <a:t>height (km)</a:t>
                </a:r>
              </a:p>
            </p:txBody>
          </p:sp>
        </p:grpSp>
      </p:grpSp>
      <p:grpSp>
        <p:nvGrpSpPr>
          <p:cNvPr id="10250" name="Group 37"/>
          <p:cNvGrpSpPr>
            <a:grpSpLocks/>
          </p:cNvGrpSpPr>
          <p:nvPr/>
        </p:nvGrpSpPr>
        <p:grpSpPr bwMode="auto">
          <a:xfrm>
            <a:off x="4600575" y="633413"/>
            <a:ext cx="3127375" cy="2581275"/>
            <a:chOff x="766199" y="715536"/>
            <a:chExt cx="3128468" cy="2581773"/>
          </a:xfrm>
        </p:grpSpPr>
        <p:sp>
          <p:nvSpPr>
            <p:cNvPr id="10352" name="TextBox 38"/>
            <p:cNvSpPr txBox="1">
              <a:spLocks noChangeArrowheads="1"/>
            </p:cNvSpPr>
            <p:nvPr/>
          </p:nvSpPr>
          <p:spPr bwMode="auto">
            <a:xfrm>
              <a:off x="1439327" y="2989190"/>
              <a:ext cx="284052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25</a:t>
              </a:r>
            </a:p>
          </p:txBody>
        </p:sp>
        <p:sp>
          <p:nvSpPr>
            <p:cNvPr id="10353" name="TextBox 39"/>
            <p:cNvSpPr txBox="1">
              <a:spLocks noChangeArrowheads="1"/>
            </p:cNvSpPr>
            <p:nvPr/>
          </p:nvSpPr>
          <p:spPr bwMode="auto">
            <a:xfrm>
              <a:off x="1874949" y="2984397"/>
              <a:ext cx="284052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10354" name="TextBox 40"/>
            <p:cNvSpPr txBox="1">
              <a:spLocks noChangeArrowheads="1"/>
            </p:cNvSpPr>
            <p:nvPr/>
          </p:nvSpPr>
          <p:spPr bwMode="auto">
            <a:xfrm>
              <a:off x="2289817" y="2988731"/>
              <a:ext cx="284052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75</a:t>
              </a:r>
            </a:p>
          </p:txBody>
        </p:sp>
        <p:sp>
          <p:nvSpPr>
            <p:cNvPr id="10355" name="TextBox 41"/>
            <p:cNvSpPr txBox="1">
              <a:spLocks noChangeArrowheads="1"/>
            </p:cNvSpPr>
            <p:nvPr/>
          </p:nvSpPr>
          <p:spPr bwMode="auto">
            <a:xfrm>
              <a:off x="2714254" y="2988731"/>
              <a:ext cx="33374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100</a:t>
              </a:r>
            </a:p>
          </p:txBody>
        </p:sp>
        <p:sp>
          <p:nvSpPr>
            <p:cNvPr id="10356" name="TextBox 42"/>
            <p:cNvSpPr txBox="1">
              <a:spLocks noChangeArrowheads="1"/>
            </p:cNvSpPr>
            <p:nvPr/>
          </p:nvSpPr>
          <p:spPr bwMode="auto">
            <a:xfrm>
              <a:off x="3129122" y="2988731"/>
              <a:ext cx="33374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125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27209" y="3081367"/>
              <a:ext cx="668572" cy="2159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+mj-lt"/>
                </a:rPr>
                <a:t>radius (km)</a:t>
              </a:r>
            </a:p>
          </p:txBody>
        </p:sp>
        <p:sp>
          <p:nvSpPr>
            <p:cNvPr id="10358" name="TextBox 44"/>
            <p:cNvSpPr txBox="1">
              <a:spLocks noChangeArrowheads="1"/>
            </p:cNvSpPr>
            <p:nvPr/>
          </p:nvSpPr>
          <p:spPr bwMode="auto">
            <a:xfrm>
              <a:off x="3560921" y="2992864"/>
              <a:ext cx="33374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150</a:t>
              </a:r>
            </a:p>
          </p:txBody>
        </p:sp>
        <p:grpSp>
          <p:nvGrpSpPr>
            <p:cNvPr id="10359" name="Group 35"/>
            <p:cNvGrpSpPr>
              <a:grpSpLocks/>
            </p:cNvGrpSpPr>
            <p:nvPr/>
          </p:nvGrpSpPr>
          <p:grpSpPr bwMode="auto">
            <a:xfrm>
              <a:off x="766199" y="715536"/>
              <a:ext cx="442059" cy="2349398"/>
              <a:chOff x="766199" y="715536"/>
              <a:chExt cx="442059" cy="2349398"/>
            </a:xfrm>
          </p:grpSpPr>
          <p:sp>
            <p:nvSpPr>
              <p:cNvPr id="10360" name="TextBox 46"/>
              <p:cNvSpPr txBox="1">
                <a:spLocks noChangeArrowheads="1"/>
              </p:cNvSpPr>
              <p:nvPr/>
            </p:nvSpPr>
            <p:spPr bwMode="auto">
              <a:xfrm>
                <a:off x="952022" y="2864879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0</a:t>
                </a:r>
              </a:p>
            </p:txBody>
          </p:sp>
          <p:sp>
            <p:nvSpPr>
              <p:cNvPr id="10361" name="TextBox 47"/>
              <p:cNvSpPr txBox="1">
                <a:spLocks noChangeArrowheads="1"/>
              </p:cNvSpPr>
              <p:nvPr/>
            </p:nvSpPr>
            <p:spPr bwMode="auto">
              <a:xfrm>
                <a:off x="954544" y="2689302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10362" name="TextBox 48"/>
              <p:cNvSpPr txBox="1">
                <a:spLocks noChangeArrowheads="1"/>
              </p:cNvSpPr>
              <p:nvPr/>
            </p:nvSpPr>
            <p:spPr bwMode="auto">
              <a:xfrm>
                <a:off x="954544" y="2514600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0363" name="TextBox 49"/>
              <p:cNvSpPr txBox="1">
                <a:spLocks noChangeArrowheads="1"/>
              </p:cNvSpPr>
              <p:nvPr/>
            </p:nvSpPr>
            <p:spPr bwMode="auto">
              <a:xfrm>
                <a:off x="954544" y="2336181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10364" name="TextBox 50"/>
              <p:cNvSpPr txBox="1">
                <a:spLocks noChangeArrowheads="1"/>
              </p:cNvSpPr>
              <p:nvPr/>
            </p:nvSpPr>
            <p:spPr bwMode="auto">
              <a:xfrm>
                <a:off x="954544" y="2155902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10365" name="TextBox 51"/>
              <p:cNvSpPr txBox="1">
                <a:spLocks noChangeArrowheads="1"/>
              </p:cNvSpPr>
              <p:nvPr/>
            </p:nvSpPr>
            <p:spPr bwMode="auto">
              <a:xfrm>
                <a:off x="954544" y="1981200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10366" name="TextBox 52"/>
              <p:cNvSpPr txBox="1">
                <a:spLocks noChangeArrowheads="1"/>
              </p:cNvSpPr>
              <p:nvPr/>
            </p:nvSpPr>
            <p:spPr bwMode="auto">
              <a:xfrm>
                <a:off x="954544" y="1793487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6</a:t>
                </a:r>
              </a:p>
            </p:txBody>
          </p:sp>
          <p:sp>
            <p:nvSpPr>
              <p:cNvPr id="10367" name="TextBox 53"/>
              <p:cNvSpPr txBox="1">
                <a:spLocks noChangeArrowheads="1"/>
              </p:cNvSpPr>
              <p:nvPr/>
            </p:nvSpPr>
            <p:spPr bwMode="auto">
              <a:xfrm>
                <a:off x="954544" y="1611351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10368" name="TextBox 54"/>
              <p:cNvSpPr txBox="1">
                <a:spLocks noChangeArrowheads="1"/>
              </p:cNvSpPr>
              <p:nvPr/>
            </p:nvSpPr>
            <p:spPr bwMode="auto">
              <a:xfrm>
                <a:off x="954544" y="1436649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10369" name="TextBox 55"/>
              <p:cNvSpPr txBox="1">
                <a:spLocks noChangeArrowheads="1"/>
              </p:cNvSpPr>
              <p:nvPr/>
            </p:nvSpPr>
            <p:spPr bwMode="auto">
              <a:xfrm>
                <a:off x="954544" y="1258230"/>
                <a:ext cx="234360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9</a:t>
                </a:r>
              </a:p>
            </p:txBody>
          </p:sp>
          <p:sp>
            <p:nvSpPr>
              <p:cNvPr id="10370" name="TextBox 56"/>
              <p:cNvSpPr txBox="1">
                <a:spLocks noChangeArrowheads="1"/>
              </p:cNvSpPr>
              <p:nvPr/>
            </p:nvSpPr>
            <p:spPr bwMode="auto">
              <a:xfrm>
                <a:off x="924206" y="1081668"/>
                <a:ext cx="284052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10</a:t>
                </a:r>
              </a:p>
            </p:txBody>
          </p:sp>
          <p:sp>
            <p:nvSpPr>
              <p:cNvPr id="10371" name="TextBox 57"/>
              <p:cNvSpPr txBox="1">
                <a:spLocks noChangeArrowheads="1"/>
              </p:cNvSpPr>
              <p:nvPr/>
            </p:nvSpPr>
            <p:spPr bwMode="auto">
              <a:xfrm>
                <a:off x="921684" y="899532"/>
                <a:ext cx="284052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11</a:t>
                </a:r>
              </a:p>
            </p:txBody>
          </p:sp>
          <p:sp>
            <p:nvSpPr>
              <p:cNvPr id="10372" name="TextBox 58"/>
              <p:cNvSpPr txBox="1">
                <a:spLocks noChangeArrowheads="1"/>
              </p:cNvSpPr>
              <p:nvPr/>
            </p:nvSpPr>
            <p:spPr bwMode="auto">
              <a:xfrm>
                <a:off x="921684" y="715536"/>
                <a:ext cx="284052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700" b="1">
                    <a:solidFill>
                      <a:schemeClr val="bg1"/>
                    </a:solidFill>
                  </a:rPr>
                  <a:t>12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66199" y="1656326"/>
                <a:ext cx="307777" cy="581249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>
                  <a:defRPr/>
                </a:pPr>
                <a:r>
                  <a:rPr lang="en-US" sz="800" b="1" dirty="0">
                    <a:solidFill>
                      <a:schemeClr val="bg1"/>
                    </a:solidFill>
                    <a:latin typeface="+mj-lt"/>
                  </a:rPr>
                  <a:t>height (km)</a:t>
                </a:r>
              </a:p>
            </p:txBody>
          </p:sp>
        </p:grpSp>
      </p:grpSp>
      <p:sp>
        <p:nvSpPr>
          <p:cNvPr id="112" name="TextBox 111"/>
          <p:cNvSpPr txBox="1"/>
          <p:nvPr/>
        </p:nvSpPr>
        <p:spPr>
          <a:xfrm>
            <a:off x="2598738" y="2644775"/>
            <a:ext cx="1130300" cy="23177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 dirty="0">
                <a:solidFill>
                  <a:schemeClr val="bg1"/>
                </a:solidFill>
                <a:latin typeface="+mj-lt"/>
              </a:rPr>
              <a:t>12 UTC Aug 30 2010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505575" y="2644775"/>
            <a:ext cx="1060450" cy="23177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 dirty="0">
                <a:solidFill>
                  <a:schemeClr val="bg1"/>
                </a:solidFill>
                <a:latin typeface="+mj-lt"/>
              </a:rPr>
              <a:t>00 UTC Sep 1 2008</a:t>
            </a:r>
          </a:p>
        </p:txBody>
      </p:sp>
      <p:sp>
        <p:nvSpPr>
          <p:cNvPr id="10253" name="TextBox 115"/>
          <p:cNvSpPr txBox="1">
            <a:spLocks noChangeArrowheads="1"/>
          </p:cNvSpPr>
          <p:nvPr/>
        </p:nvSpPr>
        <p:spPr bwMode="auto">
          <a:xfrm>
            <a:off x="3970338" y="1416050"/>
            <a:ext cx="2714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10254" name="TextBox 116"/>
          <p:cNvSpPr txBox="1">
            <a:spLocks noChangeArrowheads="1"/>
          </p:cNvSpPr>
          <p:nvPr/>
        </p:nvSpPr>
        <p:spPr bwMode="auto">
          <a:xfrm>
            <a:off x="3970338" y="1573213"/>
            <a:ext cx="2714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10255" name="TextBox 117"/>
          <p:cNvSpPr txBox="1">
            <a:spLocks noChangeArrowheads="1"/>
          </p:cNvSpPr>
          <p:nvPr/>
        </p:nvSpPr>
        <p:spPr bwMode="auto">
          <a:xfrm>
            <a:off x="3970338" y="1722438"/>
            <a:ext cx="2714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10256" name="TextBox 118"/>
          <p:cNvSpPr txBox="1">
            <a:spLocks noChangeArrowheads="1"/>
          </p:cNvSpPr>
          <p:nvPr/>
        </p:nvSpPr>
        <p:spPr bwMode="auto">
          <a:xfrm>
            <a:off x="3970338" y="1879600"/>
            <a:ext cx="2714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0257" name="TextBox 119"/>
          <p:cNvSpPr txBox="1">
            <a:spLocks noChangeArrowheads="1"/>
          </p:cNvSpPr>
          <p:nvPr/>
        </p:nvSpPr>
        <p:spPr bwMode="auto">
          <a:xfrm>
            <a:off x="3970338" y="2036763"/>
            <a:ext cx="2714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0258" name="TextBox 120"/>
          <p:cNvSpPr txBox="1">
            <a:spLocks noChangeArrowheads="1"/>
          </p:cNvSpPr>
          <p:nvPr/>
        </p:nvSpPr>
        <p:spPr bwMode="auto">
          <a:xfrm>
            <a:off x="3967163" y="2189163"/>
            <a:ext cx="2714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0259" name="TextBox 121"/>
          <p:cNvSpPr txBox="1">
            <a:spLocks noChangeArrowheads="1"/>
          </p:cNvSpPr>
          <p:nvPr/>
        </p:nvSpPr>
        <p:spPr bwMode="auto">
          <a:xfrm>
            <a:off x="3973513" y="2351088"/>
            <a:ext cx="228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260" name="TextBox 122"/>
          <p:cNvSpPr txBox="1">
            <a:spLocks noChangeArrowheads="1"/>
          </p:cNvSpPr>
          <p:nvPr/>
        </p:nvSpPr>
        <p:spPr bwMode="auto">
          <a:xfrm>
            <a:off x="3973513" y="2495550"/>
            <a:ext cx="228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261" name="TextBox 123"/>
          <p:cNvSpPr txBox="1">
            <a:spLocks noChangeArrowheads="1"/>
          </p:cNvSpPr>
          <p:nvPr/>
        </p:nvSpPr>
        <p:spPr bwMode="auto">
          <a:xfrm>
            <a:off x="3973513" y="2644775"/>
            <a:ext cx="228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262" name="TextBox 124"/>
          <p:cNvSpPr txBox="1">
            <a:spLocks noChangeArrowheads="1"/>
          </p:cNvSpPr>
          <p:nvPr/>
        </p:nvSpPr>
        <p:spPr bwMode="auto">
          <a:xfrm>
            <a:off x="3970338" y="1268413"/>
            <a:ext cx="2714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10263" name="TextBox 125"/>
          <p:cNvSpPr txBox="1">
            <a:spLocks noChangeArrowheads="1"/>
          </p:cNvSpPr>
          <p:nvPr/>
        </p:nvSpPr>
        <p:spPr bwMode="auto">
          <a:xfrm>
            <a:off x="3967163" y="1106488"/>
            <a:ext cx="2714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10264" name="TextBox 126"/>
          <p:cNvSpPr txBox="1">
            <a:spLocks noChangeArrowheads="1"/>
          </p:cNvSpPr>
          <p:nvPr/>
        </p:nvSpPr>
        <p:spPr bwMode="auto">
          <a:xfrm>
            <a:off x="3968750" y="954088"/>
            <a:ext cx="3143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10265" name="TextBox 127"/>
          <p:cNvSpPr txBox="1">
            <a:spLocks noChangeArrowheads="1"/>
          </p:cNvSpPr>
          <p:nvPr/>
        </p:nvSpPr>
        <p:spPr bwMode="auto">
          <a:xfrm>
            <a:off x="7808913" y="1420813"/>
            <a:ext cx="269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10266" name="TextBox 128"/>
          <p:cNvSpPr txBox="1">
            <a:spLocks noChangeArrowheads="1"/>
          </p:cNvSpPr>
          <p:nvPr/>
        </p:nvSpPr>
        <p:spPr bwMode="auto">
          <a:xfrm>
            <a:off x="7808913" y="1577975"/>
            <a:ext cx="269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10267" name="TextBox 129"/>
          <p:cNvSpPr txBox="1">
            <a:spLocks noChangeArrowheads="1"/>
          </p:cNvSpPr>
          <p:nvPr/>
        </p:nvSpPr>
        <p:spPr bwMode="auto">
          <a:xfrm>
            <a:off x="7808913" y="1725613"/>
            <a:ext cx="26987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10268" name="TextBox 130"/>
          <p:cNvSpPr txBox="1">
            <a:spLocks noChangeArrowheads="1"/>
          </p:cNvSpPr>
          <p:nvPr/>
        </p:nvSpPr>
        <p:spPr bwMode="auto">
          <a:xfrm>
            <a:off x="7808913" y="1884363"/>
            <a:ext cx="269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0269" name="TextBox 131"/>
          <p:cNvSpPr txBox="1">
            <a:spLocks noChangeArrowheads="1"/>
          </p:cNvSpPr>
          <p:nvPr/>
        </p:nvSpPr>
        <p:spPr bwMode="auto">
          <a:xfrm>
            <a:off x="7808913" y="2041525"/>
            <a:ext cx="269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0270" name="TextBox 132"/>
          <p:cNvSpPr txBox="1">
            <a:spLocks noChangeArrowheads="1"/>
          </p:cNvSpPr>
          <p:nvPr/>
        </p:nvSpPr>
        <p:spPr bwMode="auto">
          <a:xfrm>
            <a:off x="7805738" y="2193925"/>
            <a:ext cx="269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0271" name="TextBox 133"/>
          <p:cNvSpPr txBox="1">
            <a:spLocks noChangeArrowheads="1"/>
          </p:cNvSpPr>
          <p:nvPr/>
        </p:nvSpPr>
        <p:spPr bwMode="auto">
          <a:xfrm>
            <a:off x="7812088" y="2355850"/>
            <a:ext cx="228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272" name="TextBox 134"/>
          <p:cNvSpPr txBox="1">
            <a:spLocks noChangeArrowheads="1"/>
          </p:cNvSpPr>
          <p:nvPr/>
        </p:nvSpPr>
        <p:spPr bwMode="auto">
          <a:xfrm>
            <a:off x="7812088" y="2500313"/>
            <a:ext cx="228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273" name="TextBox 135"/>
          <p:cNvSpPr txBox="1">
            <a:spLocks noChangeArrowheads="1"/>
          </p:cNvSpPr>
          <p:nvPr/>
        </p:nvSpPr>
        <p:spPr bwMode="auto">
          <a:xfrm>
            <a:off x="7812088" y="2647950"/>
            <a:ext cx="228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274" name="TextBox 136"/>
          <p:cNvSpPr txBox="1">
            <a:spLocks noChangeArrowheads="1"/>
          </p:cNvSpPr>
          <p:nvPr/>
        </p:nvSpPr>
        <p:spPr bwMode="auto">
          <a:xfrm>
            <a:off x="7808913" y="1271588"/>
            <a:ext cx="271462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10275" name="TextBox 137"/>
          <p:cNvSpPr txBox="1">
            <a:spLocks noChangeArrowheads="1"/>
          </p:cNvSpPr>
          <p:nvPr/>
        </p:nvSpPr>
        <p:spPr bwMode="auto">
          <a:xfrm>
            <a:off x="7805738" y="1111250"/>
            <a:ext cx="2714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10276" name="TextBox 138"/>
          <p:cNvSpPr txBox="1">
            <a:spLocks noChangeArrowheads="1"/>
          </p:cNvSpPr>
          <p:nvPr/>
        </p:nvSpPr>
        <p:spPr bwMode="auto">
          <a:xfrm>
            <a:off x="7807325" y="958850"/>
            <a:ext cx="3143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" b="1">
                <a:solidFill>
                  <a:schemeClr val="bg1"/>
                </a:solidFill>
              </a:rPr>
              <a:t>100</a:t>
            </a:r>
          </a:p>
        </p:txBody>
      </p:sp>
      <p:grpSp>
        <p:nvGrpSpPr>
          <p:cNvPr id="7" name="Group 163"/>
          <p:cNvGrpSpPr>
            <a:grpSpLocks/>
          </p:cNvGrpSpPr>
          <p:nvPr/>
        </p:nvGrpSpPr>
        <p:grpSpPr bwMode="auto">
          <a:xfrm>
            <a:off x="781050" y="3190875"/>
            <a:ext cx="7313613" cy="3489325"/>
            <a:chOff x="781456" y="3190931"/>
            <a:chExt cx="7313304" cy="3489844"/>
          </a:xfrm>
        </p:grpSpPr>
        <p:sp>
          <p:nvSpPr>
            <p:cNvPr id="12" name="Rectangle 11"/>
            <p:cNvSpPr/>
            <p:nvPr/>
          </p:nvSpPr>
          <p:spPr>
            <a:xfrm>
              <a:off x="2057752" y="6096488"/>
              <a:ext cx="5048037" cy="5842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Lower outer-core inertial stability for Earl than for Gustav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Deeper inflow layer for Earl than Gustav</a:t>
              </a:r>
            </a:p>
          </p:txBody>
        </p:sp>
        <p:grpSp>
          <p:nvGrpSpPr>
            <p:cNvPr id="10279" name="Group 162"/>
            <p:cNvGrpSpPr>
              <a:grpSpLocks/>
            </p:cNvGrpSpPr>
            <p:nvPr/>
          </p:nvGrpSpPr>
          <p:grpSpPr bwMode="auto">
            <a:xfrm>
              <a:off x="781456" y="3190931"/>
              <a:ext cx="7313304" cy="2881450"/>
              <a:chOff x="781456" y="3190931"/>
              <a:chExt cx="7313304" cy="2881450"/>
            </a:xfrm>
          </p:grpSpPr>
          <p:sp>
            <p:nvSpPr>
              <p:cNvPr id="10280" name="Text Box 10"/>
              <p:cNvSpPr txBox="1">
                <a:spLocks noChangeArrowheads="1"/>
              </p:cNvSpPr>
              <p:nvPr/>
            </p:nvSpPr>
            <p:spPr bwMode="auto">
              <a:xfrm>
                <a:off x="1066800" y="3190931"/>
                <a:ext cx="67564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1600" i="1" dirty="0">
                    <a:latin typeface="Calibri" pitchFamily="34" charset="0"/>
                  </a:rPr>
                  <a:t>Axisymmetric radial flow (shaded, m s</a:t>
                </a:r>
                <a:r>
                  <a:rPr lang="en-US" altLang="en-US" sz="1600" i="1" baseline="30000" dirty="0">
                    <a:latin typeface="Calibri" pitchFamily="34" charset="0"/>
                  </a:rPr>
                  <a:t>-1</a:t>
                </a:r>
                <a:r>
                  <a:rPr lang="en-US" altLang="en-US" sz="1600" i="1" dirty="0">
                    <a:latin typeface="Calibri" pitchFamily="34" charset="0"/>
                  </a:rPr>
                  <a:t>) and tangential wind (contour, m s</a:t>
                </a:r>
                <a:r>
                  <a:rPr lang="en-US" altLang="en-US" sz="1600" i="1" baseline="30000" dirty="0">
                    <a:latin typeface="Calibri" pitchFamily="34" charset="0"/>
                  </a:rPr>
                  <a:t>-1</a:t>
                </a:r>
                <a:r>
                  <a:rPr lang="en-US" altLang="en-US" sz="1600" i="1" dirty="0">
                    <a:latin typeface="Calibri" pitchFamily="34" charset="0"/>
                  </a:rPr>
                  <a:t>)</a:t>
                </a:r>
              </a:p>
            </p:txBody>
          </p:sp>
          <p:grpSp>
            <p:nvGrpSpPr>
              <p:cNvPr id="10281" name="Group 161"/>
              <p:cNvGrpSpPr>
                <a:grpSpLocks/>
              </p:cNvGrpSpPr>
              <p:nvPr/>
            </p:nvGrpSpPr>
            <p:grpSpPr bwMode="auto">
              <a:xfrm>
                <a:off x="781456" y="3489907"/>
                <a:ext cx="7313304" cy="2582474"/>
                <a:chOff x="781456" y="3489907"/>
                <a:chExt cx="7313304" cy="2582474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4621457" y="3505303"/>
                  <a:ext cx="3416156" cy="25165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860828" y="3503716"/>
                  <a:ext cx="3403456" cy="251656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pic>
              <p:nvPicPr>
                <p:cNvPr id="10284" name="Picture 3" descr="Fig17.jpg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3613" t="43250" r="53954" b="22221"/>
                <a:stretch>
                  <a:fillRect/>
                </a:stretch>
              </p:blipFill>
              <p:spPr bwMode="auto">
                <a:xfrm>
                  <a:off x="1143000" y="3505199"/>
                  <a:ext cx="2912364" cy="2292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85" name="Picture 4" descr="Fig17.jpg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55667" t="43753" r="1900" b="22096"/>
                <a:stretch>
                  <a:fillRect/>
                </a:stretch>
              </p:blipFill>
              <p:spPr bwMode="auto">
                <a:xfrm>
                  <a:off x="4907604" y="3524249"/>
                  <a:ext cx="2956236" cy="227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0286" name="Group 60"/>
                <p:cNvGrpSpPr>
                  <a:grpSpLocks/>
                </p:cNvGrpSpPr>
                <p:nvPr/>
              </p:nvGrpSpPr>
              <p:grpSpPr bwMode="auto">
                <a:xfrm>
                  <a:off x="781456" y="3489907"/>
                  <a:ext cx="3128468" cy="2581773"/>
                  <a:chOff x="766199" y="715536"/>
                  <a:chExt cx="3128468" cy="2581773"/>
                </a:xfrm>
              </p:grpSpPr>
              <p:sp>
                <p:nvSpPr>
                  <p:cNvPr id="10330" name="Text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39327" y="2989190"/>
                    <a:ext cx="284052" cy="2000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700" b="1">
                        <a:solidFill>
                          <a:schemeClr val="bg1"/>
                        </a:solidFill>
                      </a:rPr>
                      <a:t>25</a:t>
                    </a:r>
                  </a:p>
                </p:txBody>
              </p:sp>
              <p:sp>
                <p:nvSpPr>
                  <p:cNvPr id="10331" name="Text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74949" y="2984397"/>
                    <a:ext cx="284052" cy="2000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700" b="1">
                        <a:solidFill>
                          <a:schemeClr val="bg1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10332" name="Text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89817" y="2988731"/>
                    <a:ext cx="284052" cy="2000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700" b="1">
                        <a:solidFill>
                          <a:schemeClr val="bg1"/>
                        </a:solidFill>
                      </a:rPr>
                      <a:t>75</a:t>
                    </a:r>
                  </a:p>
                </p:txBody>
              </p:sp>
              <p:sp>
                <p:nvSpPr>
                  <p:cNvPr id="10333" name="Text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14254" y="2988731"/>
                    <a:ext cx="333746" cy="2000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700" b="1">
                        <a:solidFill>
                          <a:schemeClr val="bg1"/>
                        </a:solidFill>
                      </a:rPr>
                      <a:t>100</a:t>
                    </a:r>
                  </a:p>
                </p:txBody>
              </p:sp>
              <p:sp>
                <p:nvSpPr>
                  <p:cNvPr id="10334" name="Text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9122" y="2988731"/>
                    <a:ext cx="333746" cy="2000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700" b="1">
                        <a:solidFill>
                          <a:schemeClr val="bg1"/>
                        </a:solidFill>
                      </a:rPr>
                      <a:t>125</a:t>
                    </a:r>
                  </a:p>
                </p:txBody>
              </p: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2226637" y="3082370"/>
                    <a:ext cx="669897" cy="2159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+mj-lt"/>
                      </a:rPr>
                      <a:t>radius (km)</a:t>
                    </a:r>
                  </a:p>
                </p:txBody>
              </p:sp>
              <p:sp>
                <p:nvSpPr>
                  <p:cNvPr id="10336" name="TextBox 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0921" y="2992864"/>
                    <a:ext cx="333746" cy="2000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700" b="1">
                        <a:solidFill>
                          <a:schemeClr val="bg1"/>
                        </a:solidFill>
                      </a:rPr>
                      <a:t>150</a:t>
                    </a:r>
                  </a:p>
                </p:txBody>
              </p:sp>
              <p:grpSp>
                <p:nvGrpSpPr>
                  <p:cNvPr id="10337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766199" y="715536"/>
                    <a:ext cx="442059" cy="2349398"/>
                    <a:chOff x="766199" y="715536"/>
                    <a:chExt cx="442059" cy="2349398"/>
                  </a:xfrm>
                </p:grpSpPr>
                <p:sp>
                  <p:nvSpPr>
                    <p:cNvPr id="10338" name="TextBox 6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2022" y="2864879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p:txBody>
                </p:sp>
                <p:sp>
                  <p:nvSpPr>
                    <p:cNvPr id="10339" name="TextBox 7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2689302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p:txBody>
                </p:sp>
                <p:sp>
                  <p:nvSpPr>
                    <p:cNvPr id="10340" name="TextBox 7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2514600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10341" name="TextBox 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2336181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p:txBody>
                </p:sp>
                <p:sp>
                  <p:nvSpPr>
                    <p:cNvPr id="10342" name="TextBox 7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2155902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p:txBody>
                </p:sp>
                <p:sp>
                  <p:nvSpPr>
                    <p:cNvPr id="10343" name="TextBox 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981200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p:txBody>
                </p:sp>
                <p:sp>
                  <p:nvSpPr>
                    <p:cNvPr id="10344" name="TextBox 7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793487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p:txBody>
                </p:sp>
                <p:sp>
                  <p:nvSpPr>
                    <p:cNvPr id="10345" name="TextBox 7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611351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p:txBody>
                </p:sp>
                <p:sp>
                  <p:nvSpPr>
                    <p:cNvPr id="10346" name="TextBox 7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436649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p:txBody>
                </p:sp>
                <p:sp>
                  <p:nvSpPr>
                    <p:cNvPr id="10347" name="TextBox 7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258230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p:txBody>
                </p:sp>
                <p:sp>
                  <p:nvSpPr>
                    <p:cNvPr id="10348" name="TextBox 7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24206" y="1081668"/>
                      <a:ext cx="284052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p:txBody>
                </p:sp>
                <p:sp>
                  <p:nvSpPr>
                    <p:cNvPr id="10349" name="TextBox 8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21684" y="899532"/>
                      <a:ext cx="284052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p:txBody>
                </p:sp>
                <p:sp>
                  <p:nvSpPr>
                    <p:cNvPr id="10350" name="TextBox 8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21684" y="715536"/>
                      <a:ext cx="284052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p:txBody>
                </p:sp>
                <p:sp>
                  <p:nvSpPr>
                    <p:cNvPr id="83" name="TextBox 82"/>
                    <p:cNvSpPr txBox="1"/>
                    <p:nvPr/>
                  </p:nvSpPr>
                  <p:spPr>
                    <a:xfrm>
                      <a:off x="766199" y="1656326"/>
                      <a:ext cx="307777" cy="581249"/>
                    </a:xfrm>
                    <a:prstGeom prst="rect">
                      <a:avLst/>
                    </a:prstGeom>
                    <a:noFill/>
                  </p:spPr>
                  <p:txBody>
                    <a:bodyPr vert="vert270" wrap="none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+mj-lt"/>
                        </a:rPr>
                        <a:t>height (km)</a:t>
                      </a:r>
                    </a:p>
                  </p:txBody>
                </p:sp>
              </p:grpSp>
            </p:grpSp>
            <p:grpSp>
              <p:nvGrpSpPr>
                <p:cNvPr id="10287" name="Group 83"/>
                <p:cNvGrpSpPr>
                  <a:grpSpLocks/>
                </p:cNvGrpSpPr>
                <p:nvPr/>
              </p:nvGrpSpPr>
              <p:grpSpPr bwMode="auto">
                <a:xfrm>
                  <a:off x="4567732" y="3490608"/>
                  <a:ext cx="3128468" cy="2581773"/>
                  <a:chOff x="766199" y="715536"/>
                  <a:chExt cx="3128468" cy="2581773"/>
                </a:xfrm>
              </p:grpSpPr>
              <p:sp>
                <p:nvSpPr>
                  <p:cNvPr id="10308" name="TextBox 8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39327" y="2989190"/>
                    <a:ext cx="284052" cy="2000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700" b="1">
                        <a:solidFill>
                          <a:schemeClr val="bg1"/>
                        </a:solidFill>
                      </a:rPr>
                      <a:t>25</a:t>
                    </a:r>
                  </a:p>
                </p:txBody>
              </p:sp>
              <p:sp>
                <p:nvSpPr>
                  <p:cNvPr id="10309" name="TextBox 8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74949" y="2984397"/>
                    <a:ext cx="284052" cy="2000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700" b="1">
                        <a:solidFill>
                          <a:schemeClr val="bg1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10310" name="TextBox 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89817" y="2988731"/>
                    <a:ext cx="284052" cy="2000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700" b="1">
                        <a:solidFill>
                          <a:schemeClr val="bg1"/>
                        </a:solidFill>
                      </a:rPr>
                      <a:t>75</a:t>
                    </a:r>
                  </a:p>
                </p:txBody>
              </p:sp>
              <p:sp>
                <p:nvSpPr>
                  <p:cNvPr id="10311" name="TextBox 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14254" y="2988731"/>
                    <a:ext cx="333746" cy="2000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700" b="1">
                        <a:solidFill>
                          <a:schemeClr val="bg1"/>
                        </a:solidFill>
                      </a:rPr>
                      <a:t>100</a:t>
                    </a:r>
                  </a:p>
                </p:txBody>
              </p:sp>
              <p:sp>
                <p:nvSpPr>
                  <p:cNvPr id="10312" name="TextBox 8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9122" y="2988731"/>
                    <a:ext cx="333746" cy="2000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700" b="1">
                        <a:solidFill>
                          <a:schemeClr val="bg1"/>
                        </a:solidFill>
                      </a:rPr>
                      <a:t>125</a:t>
                    </a:r>
                  </a:p>
                </p:txBody>
              </p:sp>
              <p:sp>
                <p:nvSpPr>
                  <p:cNvPr id="90" name="TextBox 89"/>
                  <p:cNvSpPr txBox="1"/>
                  <p:nvPr/>
                </p:nvSpPr>
                <p:spPr>
                  <a:xfrm>
                    <a:off x="2226389" y="3081669"/>
                    <a:ext cx="669897" cy="2159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800" b="1" dirty="0">
                        <a:solidFill>
                          <a:schemeClr val="bg1"/>
                        </a:solidFill>
                        <a:latin typeface="+mj-lt"/>
                      </a:rPr>
                      <a:t>radius (km)</a:t>
                    </a:r>
                  </a:p>
                </p:txBody>
              </p:sp>
              <p:sp>
                <p:nvSpPr>
                  <p:cNvPr id="10314" name="TextBox 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0921" y="2992864"/>
                    <a:ext cx="333746" cy="2000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700" b="1">
                        <a:solidFill>
                          <a:schemeClr val="bg1"/>
                        </a:solidFill>
                      </a:rPr>
                      <a:t>150</a:t>
                    </a:r>
                  </a:p>
                </p:txBody>
              </p:sp>
              <p:grpSp>
                <p:nvGrpSpPr>
                  <p:cNvPr id="10315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766199" y="715536"/>
                    <a:ext cx="442059" cy="2349398"/>
                    <a:chOff x="766199" y="715536"/>
                    <a:chExt cx="442059" cy="2349398"/>
                  </a:xfrm>
                </p:grpSpPr>
                <p:sp>
                  <p:nvSpPr>
                    <p:cNvPr id="10316" name="TextBox 9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2022" y="2864879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p:txBody>
                </p:sp>
                <p:sp>
                  <p:nvSpPr>
                    <p:cNvPr id="10317" name="TextBox 9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2689302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p:txBody>
                </p:sp>
                <p:sp>
                  <p:nvSpPr>
                    <p:cNvPr id="10318" name="TextBox 9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2514600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10319" name="TextBox 9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2336181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p:txBody>
                </p:sp>
                <p:sp>
                  <p:nvSpPr>
                    <p:cNvPr id="10320" name="TextBox 9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2155902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p:txBody>
                </p:sp>
                <p:sp>
                  <p:nvSpPr>
                    <p:cNvPr id="10321" name="TextBox 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981200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p:txBody>
                </p:sp>
                <p:sp>
                  <p:nvSpPr>
                    <p:cNvPr id="10322" name="TextBox 9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793487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p:txBody>
                </p:sp>
                <p:sp>
                  <p:nvSpPr>
                    <p:cNvPr id="10323" name="TextBox 9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611351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p:txBody>
                </p:sp>
                <p:sp>
                  <p:nvSpPr>
                    <p:cNvPr id="10324" name="TextBox 10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436649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p:txBody>
                </p:sp>
                <p:sp>
                  <p:nvSpPr>
                    <p:cNvPr id="10325" name="TextBox 10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4544" y="1258230"/>
                      <a:ext cx="234360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p:txBody>
                </p:sp>
                <p:sp>
                  <p:nvSpPr>
                    <p:cNvPr id="10326" name="TextBox 10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24206" y="1081668"/>
                      <a:ext cx="284052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p:txBody>
                </p:sp>
                <p:sp>
                  <p:nvSpPr>
                    <p:cNvPr id="10327" name="TextBox 10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21684" y="899532"/>
                      <a:ext cx="284052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p:txBody>
                </p:sp>
                <p:sp>
                  <p:nvSpPr>
                    <p:cNvPr id="10328" name="TextBox 10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21684" y="715536"/>
                      <a:ext cx="284052" cy="2000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 b="1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p:txBody>
                </p:sp>
                <p:sp>
                  <p:nvSpPr>
                    <p:cNvPr id="106" name="TextBox 105"/>
                    <p:cNvSpPr txBox="1"/>
                    <p:nvPr/>
                  </p:nvSpPr>
                  <p:spPr>
                    <a:xfrm>
                      <a:off x="766199" y="1656326"/>
                      <a:ext cx="307777" cy="581249"/>
                    </a:xfrm>
                    <a:prstGeom prst="rect">
                      <a:avLst/>
                    </a:prstGeom>
                    <a:noFill/>
                  </p:spPr>
                  <p:txBody>
                    <a:bodyPr vert="vert270" wrap="none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+mj-lt"/>
                        </a:rPr>
                        <a:t>height (km)</a:t>
                      </a:r>
                    </a:p>
                  </p:txBody>
                </p:sp>
              </p:grpSp>
            </p:grpSp>
            <p:sp>
              <p:nvSpPr>
                <p:cNvPr id="10288" name="TextBox 139"/>
                <p:cNvSpPr txBox="1">
                  <a:spLocks noChangeArrowheads="1"/>
                </p:cNvSpPr>
                <p:nvPr/>
              </p:nvSpPr>
              <p:spPr bwMode="auto">
                <a:xfrm>
                  <a:off x="3988548" y="4126654"/>
                  <a:ext cx="22794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7</a:t>
                  </a:r>
                </a:p>
              </p:txBody>
            </p:sp>
            <p:sp>
              <p:nvSpPr>
                <p:cNvPr id="10289" name="TextBox 140"/>
                <p:cNvSpPr txBox="1">
                  <a:spLocks noChangeArrowheads="1"/>
                </p:cNvSpPr>
                <p:nvPr/>
              </p:nvSpPr>
              <p:spPr bwMode="auto">
                <a:xfrm>
                  <a:off x="3988548" y="4288862"/>
                  <a:ext cx="22794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10290" name="TextBox 141"/>
                <p:cNvSpPr txBox="1">
                  <a:spLocks noChangeArrowheads="1"/>
                </p:cNvSpPr>
                <p:nvPr/>
              </p:nvSpPr>
              <p:spPr bwMode="auto">
                <a:xfrm>
                  <a:off x="3988548" y="4437354"/>
                  <a:ext cx="22794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10291" name="TextBox 142"/>
                <p:cNvSpPr txBox="1">
                  <a:spLocks noChangeArrowheads="1"/>
                </p:cNvSpPr>
                <p:nvPr/>
              </p:nvSpPr>
              <p:spPr bwMode="auto">
                <a:xfrm>
                  <a:off x="3988548" y="4594990"/>
                  <a:ext cx="22794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  <p:sp>
              <p:nvSpPr>
                <p:cNvPr id="10292" name="TextBox 143"/>
                <p:cNvSpPr txBox="1">
                  <a:spLocks noChangeArrowheads="1"/>
                </p:cNvSpPr>
                <p:nvPr/>
              </p:nvSpPr>
              <p:spPr bwMode="auto">
                <a:xfrm>
                  <a:off x="3988548" y="4756534"/>
                  <a:ext cx="25359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-1</a:t>
                  </a:r>
                </a:p>
              </p:txBody>
            </p:sp>
            <p:sp>
              <p:nvSpPr>
                <p:cNvPr id="10293" name="TextBox 144"/>
                <p:cNvSpPr txBox="1">
                  <a:spLocks noChangeArrowheads="1"/>
                </p:cNvSpPr>
                <p:nvPr/>
              </p:nvSpPr>
              <p:spPr bwMode="auto">
                <a:xfrm>
                  <a:off x="3985260" y="4908934"/>
                  <a:ext cx="25359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-2</a:t>
                  </a:r>
                </a:p>
              </p:txBody>
            </p:sp>
            <p:sp>
              <p:nvSpPr>
                <p:cNvPr id="10294" name="TextBox 145"/>
                <p:cNvSpPr txBox="1">
                  <a:spLocks noChangeArrowheads="1"/>
                </p:cNvSpPr>
                <p:nvPr/>
              </p:nvSpPr>
              <p:spPr bwMode="auto">
                <a:xfrm>
                  <a:off x="3992456" y="5071142"/>
                  <a:ext cx="25359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-4</a:t>
                  </a:r>
                </a:p>
              </p:txBody>
            </p:sp>
            <p:sp>
              <p:nvSpPr>
                <p:cNvPr id="10295" name="TextBox 146"/>
                <p:cNvSpPr txBox="1">
                  <a:spLocks noChangeArrowheads="1"/>
                </p:cNvSpPr>
                <p:nvPr/>
              </p:nvSpPr>
              <p:spPr bwMode="auto">
                <a:xfrm>
                  <a:off x="3992456" y="5215726"/>
                  <a:ext cx="25359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-7</a:t>
                  </a:r>
                </a:p>
              </p:txBody>
            </p:sp>
            <p:sp>
              <p:nvSpPr>
                <p:cNvPr id="10296" name="TextBox 147"/>
                <p:cNvSpPr txBox="1">
                  <a:spLocks noChangeArrowheads="1"/>
                </p:cNvSpPr>
                <p:nvPr/>
              </p:nvSpPr>
              <p:spPr bwMode="auto">
                <a:xfrm>
                  <a:off x="3992456" y="5364218"/>
                  <a:ext cx="29687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-10</a:t>
                  </a:r>
                </a:p>
              </p:txBody>
            </p:sp>
            <p:sp>
              <p:nvSpPr>
                <p:cNvPr id="10297" name="TextBox 148"/>
                <p:cNvSpPr txBox="1">
                  <a:spLocks noChangeArrowheads="1"/>
                </p:cNvSpPr>
                <p:nvPr/>
              </p:nvSpPr>
              <p:spPr bwMode="auto">
                <a:xfrm>
                  <a:off x="3988608" y="3978826"/>
                  <a:ext cx="27122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10</a:t>
                  </a:r>
                </a:p>
              </p:txBody>
            </p:sp>
            <p:sp>
              <p:nvSpPr>
                <p:cNvPr id="10298" name="TextBox 151"/>
                <p:cNvSpPr txBox="1">
                  <a:spLocks noChangeArrowheads="1"/>
                </p:cNvSpPr>
                <p:nvPr/>
              </p:nvSpPr>
              <p:spPr bwMode="auto">
                <a:xfrm>
                  <a:off x="7793976" y="4128516"/>
                  <a:ext cx="22794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7</a:t>
                  </a:r>
                </a:p>
              </p:txBody>
            </p:sp>
            <p:sp>
              <p:nvSpPr>
                <p:cNvPr id="10299" name="TextBox 152"/>
                <p:cNvSpPr txBox="1">
                  <a:spLocks noChangeArrowheads="1"/>
                </p:cNvSpPr>
                <p:nvPr/>
              </p:nvSpPr>
              <p:spPr bwMode="auto">
                <a:xfrm>
                  <a:off x="7793976" y="4290724"/>
                  <a:ext cx="22794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10300" name="TextBox 153"/>
                <p:cNvSpPr txBox="1">
                  <a:spLocks noChangeArrowheads="1"/>
                </p:cNvSpPr>
                <p:nvPr/>
              </p:nvSpPr>
              <p:spPr bwMode="auto">
                <a:xfrm>
                  <a:off x="7793976" y="4439216"/>
                  <a:ext cx="22794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10301" name="TextBox 154"/>
                <p:cNvSpPr txBox="1">
                  <a:spLocks noChangeArrowheads="1"/>
                </p:cNvSpPr>
                <p:nvPr/>
              </p:nvSpPr>
              <p:spPr bwMode="auto">
                <a:xfrm>
                  <a:off x="7793976" y="4596852"/>
                  <a:ext cx="22794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  <p:sp>
              <p:nvSpPr>
                <p:cNvPr id="10302" name="TextBox 155"/>
                <p:cNvSpPr txBox="1">
                  <a:spLocks noChangeArrowheads="1"/>
                </p:cNvSpPr>
                <p:nvPr/>
              </p:nvSpPr>
              <p:spPr bwMode="auto">
                <a:xfrm>
                  <a:off x="7793976" y="4758396"/>
                  <a:ext cx="25359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-1</a:t>
                  </a:r>
                </a:p>
              </p:txBody>
            </p:sp>
            <p:sp>
              <p:nvSpPr>
                <p:cNvPr id="10303" name="TextBox 156"/>
                <p:cNvSpPr txBox="1">
                  <a:spLocks noChangeArrowheads="1"/>
                </p:cNvSpPr>
                <p:nvPr/>
              </p:nvSpPr>
              <p:spPr bwMode="auto">
                <a:xfrm>
                  <a:off x="7790688" y="4910796"/>
                  <a:ext cx="25359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-2</a:t>
                  </a:r>
                </a:p>
              </p:txBody>
            </p:sp>
            <p:sp>
              <p:nvSpPr>
                <p:cNvPr id="10304" name="TextBox 157"/>
                <p:cNvSpPr txBox="1">
                  <a:spLocks noChangeArrowheads="1"/>
                </p:cNvSpPr>
                <p:nvPr/>
              </p:nvSpPr>
              <p:spPr bwMode="auto">
                <a:xfrm>
                  <a:off x="7797884" y="5073004"/>
                  <a:ext cx="25359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-4</a:t>
                  </a:r>
                </a:p>
              </p:txBody>
            </p:sp>
            <p:sp>
              <p:nvSpPr>
                <p:cNvPr id="10305" name="TextBox 158"/>
                <p:cNvSpPr txBox="1">
                  <a:spLocks noChangeArrowheads="1"/>
                </p:cNvSpPr>
                <p:nvPr/>
              </p:nvSpPr>
              <p:spPr bwMode="auto">
                <a:xfrm>
                  <a:off x="7797884" y="5217588"/>
                  <a:ext cx="25359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-7</a:t>
                  </a:r>
                </a:p>
              </p:txBody>
            </p:sp>
            <p:sp>
              <p:nvSpPr>
                <p:cNvPr id="10306" name="TextBox 159"/>
                <p:cNvSpPr txBox="1">
                  <a:spLocks noChangeArrowheads="1"/>
                </p:cNvSpPr>
                <p:nvPr/>
              </p:nvSpPr>
              <p:spPr bwMode="auto">
                <a:xfrm>
                  <a:off x="7797884" y="5366080"/>
                  <a:ext cx="29687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-10</a:t>
                  </a:r>
                </a:p>
              </p:txBody>
            </p:sp>
            <p:sp>
              <p:nvSpPr>
                <p:cNvPr id="10307" name="TextBox 160"/>
                <p:cNvSpPr txBox="1">
                  <a:spLocks noChangeArrowheads="1"/>
                </p:cNvSpPr>
                <p:nvPr/>
              </p:nvSpPr>
              <p:spPr bwMode="auto">
                <a:xfrm>
                  <a:off x="7794036" y="3980688"/>
                  <a:ext cx="27122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600" b="1">
                      <a:solidFill>
                        <a:schemeClr val="bg1"/>
                      </a:solidFill>
                    </a:rPr>
                    <a:t>10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2366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pPr>
              <a:defRPr/>
            </a:pPr>
            <a:fld id="{E2ED469A-4AA2-4AA8-AE22-E9EEA399F7A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267" name="TextBox 21"/>
          <p:cNvSpPr txBox="1">
            <a:spLocks noChangeArrowheads="1"/>
          </p:cNvSpPr>
          <p:nvPr/>
        </p:nvSpPr>
        <p:spPr bwMode="auto">
          <a:xfrm>
            <a:off x="1871642" y="391180"/>
            <a:ext cx="59545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00"/>
                </a:solidFill>
                <a:latin typeface="Calibri" pitchFamily="34" charset="0"/>
              </a:rPr>
              <a:t>RI </a:t>
            </a:r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continuing: Updraft </a:t>
            </a:r>
            <a:r>
              <a:rPr lang="en-US" altLang="en-US" sz="2800" dirty="0">
                <a:solidFill>
                  <a:srgbClr val="FFFF00"/>
                </a:solidFill>
                <a:latin typeface="Calibri" pitchFamily="34" charset="0"/>
              </a:rPr>
              <a:t>slope differences</a:t>
            </a:r>
          </a:p>
        </p:txBody>
      </p:sp>
      <p:sp>
        <p:nvSpPr>
          <p:cNvPr id="11353" name="Text Box 10"/>
          <p:cNvSpPr txBox="1">
            <a:spLocks noChangeArrowheads="1"/>
          </p:cNvSpPr>
          <p:nvPr/>
        </p:nvSpPr>
        <p:spPr bwMode="auto">
          <a:xfrm>
            <a:off x="686047" y="1002268"/>
            <a:ext cx="76197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i="1" dirty="0" err="1">
                <a:solidFill>
                  <a:prstClr val="white"/>
                </a:solidFill>
                <a:latin typeface="Calibri" pitchFamily="34" charset="0"/>
              </a:rPr>
              <a:t>Downshear</a:t>
            </a:r>
            <a:r>
              <a:rPr lang="en-US" altLang="en-US" i="1" dirty="0">
                <a:solidFill>
                  <a:prstClr val="white"/>
                </a:solidFill>
                <a:latin typeface="Calibri" pitchFamily="34" charset="0"/>
              </a:rPr>
              <a:t> vertical velocity (shaded, m s</a:t>
            </a:r>
            <a:r>
              <a:rPr lang="en-US" altLang="en-US" i="1" baseline="30000" dirty="0">
                <a:solidFill>
                  <a:prstClr val="white"/>
                </a:solidFill>
                <a:latin typeface="Calibri" pitchFamily="34" charset="0"/>
              </a:rPr>
              <a:t>-1</a:t>
            </a:r>
            <a:r>
              <a:rPr lang="en-US" altLang="en-US" i="1" dirty="0">
                <a:solidFill>
                  <a:prstClr val="white"/>
                </a:solidFill>
                <a:latin typeface="Calibri" pitchFamily="34" charset="0"/>
              </a:rPr>
              <a:t>) and tangential wind (contour, m s</a:t>
            </a:r>
            <a:r>
              <a:rPr lang="en-US" altLang="en-US" i="1" baseline="30000" dirty="0">
                <a:solidFill>
                  <a:prstClr val="white"/>
                </a:solidFill>
                <a:latin typeface="Calibri" pitchFamily="34" charset="0"/>
              </a:rPr>
              <a:t>-1</a:t>
            </a:r>
            <a:r>
              <a:rPr lang="en-US" altLang="en-US" i="1" dirty="0">
                <a:solidFill>
                  <a:prstClr val="white"/>
                </a:solidFill>
                <a:latin typeface="Calibri" pitchFamily="34" charset="0"/>
              </a:rPr>
              <a:t>)</a:t>
            </a:r>
          </a:p>
        </p:txBody>
      </p:sp>
      <p:grpSp>
        <p:nvGrpSpPr>
          <p:cNvPr id="169" name="Group 168"/>
          <p:cNvGrpSpPr/>
          <p:nvPr/>
        </p:nvGrpSpPr>
        <p:grpSpPr>
          <a:xfrm>
            <a:off x="341269" y="1471551"/>
            <a:ext cx="4154531" cy="3252832"/>
            <a:chOff x="341269" y="1471551"/>
            <a:chExt cx="4154531" cy="3252832"/>
          </a:xfrm>
        </p:grpSpPr>
        <p:sp>
          <p:nvSpPr>
            <p:cNvPr id="112" name="Rectangle 111"/>
            <p:cNvSpPr/>
            <p:nvPr/>
          </p:nvSpPr>
          <p:spPr bwMode="auto">
            <a:xfrm>
              <a:off x="341269" y="1507934"/>
              <a:ext cx="4151748" cy="31640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357" name="Picture 1" descr="Fig18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40" r="54366" b="68677"/>
            <a:stretch>
              <a:fillRect/>
            </a:stretch>
          </p:blipFill>
          <p:spPr bwMode="auto">
            <a:xfrm>
              <a:off x="757965" y="1549763"/>
              <a:ext cx="3430898" cy="2846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59" name="Text Box 11"/>
            <p:cNvSpPr txBox="1">
              <a:spLocks noChangeArrowheads="1"/>
            </p:cNvSpPr>
            <p:nvPr/>
          </p:nvSpPr>
          <p:spPr bwMode="auto">
            <a:xfrm>
              <a:off x="2367528" y="2153481"/>
              <a:ext cx="1107478" cy="40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>
                  <a:solidFill>
                    <a:prstClr val="black"/>
                  </a:solidFill>
                  <a:latin typeface="Calibri" pitchFamily="34" charset="0"/>
                </a:rPr>
                <a:t>M surface</a:t>
              </a:r>
            </a:p>
          </p:txBody>
        </p:sp>
        <p:sp>
          <p:nvSpPr>
            <p:cNvPr id="11360" name="Text Box 12"/>
            <p:cNvSpPr txBox="1">
              <a:spLocks noChangeArrowheads="1"/>
            </p:cNvSpPr>
            <p:nvPr/>
          </p:nvSpPr>
          <p:spPr bwMode="auto">
            <a:xfrm>
              <a:off x="1043203" y="1828800"/>
              <a:ext cx="861797" cy="40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 dirty="0">
                  <a:solidFill>
                    <a:prstClr val="white"/>
                  </a:solidFill>
                  <a:latin typeface="Calibri" pitchFamily="34" charset="0"/>
                </a:rPr>
                <a:t>peak w</a:t>
              </a:r>
            </a:p>
          </p:txBody>
        </p:sp>
        <p:sp>
          <p:nvSpPr>
            <p:cNvPr id="11410" name="TextBox 29"/>
            <p:cNvSpPr txBox="1">
              <a:spLocks noChangeArrowheads="1"/>
            </p:cNvSpPr>
            <p:nvPr/>
          </p:nvSpPr>
          <p:spPr bwMode="auto">
            <a:xfrm>
              <a:off x="588845" y="4243927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1412" name="TextBox 21"/>
            <p:cNvSpPr txBox="1">
              <a:spLocks noChangeArrowheads="1"/>
            </p:cNvSpPr>
            <p:nvPr/>
          </p:nvSpPr>
          <p:spPr bwMode="auto">
            <a:xfrm>
              <a:off x="1203529" y="4325198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25</a:t>
              </a:r>
            </a:p>
          </p:txBody>
        </p:sp>
        <p:sp>
          <p:nvSpPr>
            <p:cNvPr id="11413" name="TextBox 22"/>
            <p:cNvSpPr txBox="1">
              <a:spLocks noChangeArrowheads="1"/>
            </p:cNvSpPr>
            <p:nvPr/>
          </p:nvSpPr>
          <p:spPr bwMode="auto">
            <a:xfrm>
              <a:off x="1826929" y="4325198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50</a:t>
              </a:r>
            </a:p>
          </p:txBody>
        </p:sp>
        <p:sp>
          <p:nvSpPr>
            <p:cNvPr id="11414" name="TextBox 23"/>
            <p:cNvSpPr txBox="1">
              <a:spLocks noChangeArrowheads="1"/>
            </p:cNvSpPr>
            <p:nvPr/>
          </p:nvSpPr>
          <p:spPr bwMode="auto">
            <a:xfrm>
              <a:off x="2433122" y="4325198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75</a:t>
              </a:r>
            </a:p>
          </p:txBody>
        </p:sp>
        <p:sp>
          <p:nvSpPr>
            <p:cNvPr id="11415" name="TextBox 24"/>
            <p:cNvSpPr txBox="1">
              <a:spLocks noChangeArrowheads="1"/>
            </p:cNvSpPr>
            <p:nvPr/>
          </p:nvSpPr>
          <p:spPr bwMode="auto">
            <a:xfrm>
              <a:off x="3016157" y="4325198"/>
              <a:ext cx="403517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100</a:t>
              </a:r>
            </a:p>
          </p:txBody>
        </p:sp>
        <p:sp>
          <p:nvSpPr>
            <p:cNvPr id="11416" name="TextBox 25"/>
            <p:cNvSpPr txBox="1">
              <a:spLocks noChangeArrowheads="1"/>
            </p:cNvSpPr>
            <p:nvPr/>
          </p:nvSpPr>
          <p:spPr bwMode="auto">
            <a:xfrm>
              <a:off x="3622349" y="4325198"/>
              <a:ext cx="403517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125</a:t>
              </a:r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1907532" y="4439221"/>
              <a:ext cx="808084" cy="2851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dirty="0">
                  <a:solidFill>
                    <a:prstClr val="black"/>
                  </a:solidFill>
                </a:rPr>
                <a:t>radius (km)</a:t>
              </a:r>
            </a:p>
          </p:txBody>
        </p:sp>
        <p:sp>
          <p:nvSpPr>
            <p:cNvPr id="11418" name="TextBox 30"/>
            <p:cNvSpPr txBox="1">
              <a:spLocks noChangeArrowheads="1"/>
            </p:cNvSpPr>
            <p:nvPr/>
          </p:nvSpPr>
          <p:spPr bwMode="auto">
            <a:xfrm>
              <a:off x="580019" y="4016780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1419" name="TextBox 31"/>
            <p:cNvSpPr txBox="1">
              <a:spLocks noChangeArrowheads="1"/>
            </p:cNvSpPr>
            <p:nvPr/>
          </p:nvSpPr>
          <p:spPr bwMode="auto">
            <a:xfrm>
              <a:off x="580019" y="3782813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1420" name="TextBox 32"/>
            <p:cNvSpPr txBox="1">
              <a:spLocks noChangeArrowheads="1"/>
            </p:cNvSpPr>
            <p:nvPr/>
          </p:nvSpPr>
          <p:spPr bwMode="auto">
            <a:xfrm>
              <a:off x="580019" y="3550493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1421" name="TextBox 33"/>
            <p:cNvSpPr txBox="1">
              <a:spLocks noChangeArrowheads="1"/>
            </p:cNvSpPr>
            <p:nvPr/>
          </p:nvSpPr>
          <p:spPr bwMode="auto">
            <a:xfrm>
              <a:off x="580019" y="3326534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11422" name="TextBox 34"/>
            <p:cNvSpPr txBox="1">
              <a:spLocks noChangeArrowheads="1"/>
            </p:cNvSpPr>
            <p:nvPr/>
          </p:nvSpPr>
          <p:spPr bwMode="auto">
            <a:xfrm>
              <a:off x="580019" y="3092567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5</a:t>
              </a:r>
            </a:p>
          </p:txBody>
        </p:sp>
        <p:sp>
          <p:nvSpPr>
            <p:cNvPr id="11423" name="TextBox 35"/>
            <p:cNvSpPr txBox="1">
              <a:spLocks noChangeArrowheads="1"/>
            </p:cNvSpPr>
            <p:nvPr/>
          </p:nvSpPr>
          <p:spPr bwMode="auto">
            <a:xfrm>
              <a:off x="580019" y="2852673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6</a:t>
              </a:r>
            </a:p>
          </p:txBody>
        </p:sp>
        <p:sp>
          <p:nvSpPr>
            <p:cNvPr id="11424" name="TextBox 36"/>
            <p:cNvSpPr txBox="1">
              <a:spLocks noChangeArrowheads="1"/>
            </p:cNvSpPr>
            <p:nvPr/>
          </p:nvSpPr>
          <p:spPr bwMode="auto">
            <a:xfrm>
              <a:off x="580019" y="2630960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7</a:t>
              </a:r>
            </a:p>
          </p:txBody>
        </p:sp>
        <p:sp>
          <p:nvSpPr>
            <p:cNvPr id="11425" name="TextBox 37"/>
            <p:cNvSpPr txBox="1">
              <a:spLocks noChangeArrowheads="1"/>
            </p:cNvSpPr>
            <p:nvPr/>
          </p:nvSpPr>
          <p:spPr bwMode="auto">
            <a:xfrm>
              <a:off x="580019" y="2400271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8</a:t>
              </a:r>
            </a:p>
          </p:txBody>
        </p:sp>
        <p:sp>
          <p:nvSpPr>
            <p:cNvPr id="11426" name="TextBox 38"/>
            <p:cNvSpPr txBox="1">
              <a:spLocks noChangeArrowheads="1"/>
            </p:cNvSpPr>
            <p:nvPr/>
          </p:nvSpPr>
          <p:spPr bwMode="auto">
            <a:xfrm>
              <a:off x="580019" y="2164673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9</a:t>
              </a:r>
            </a:p>
          </p:txBody>
        </p:sp>
        <p:sp>
          <p:nvSpPr>
            <p:cNvPr id="11427" name="TextBox 39"/>
            <p:cNvSpPr txBox="1">
              <a:spLocks noChangeArrowheads="1"/>
            </p:cNvSpPr>
            <p:nvPr/>
          </p:nvSpPr>
          <p:spPr bwMode="auto">
            <a:xfrm>
              <a:off x="543339" y="1936226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10</a:t>
              </a:r>
            </a:p>
          </p:txBody>
        </p:sp>
        <p:sp>
          <p:nvSpPr>
            <p:cNvPr id="11428" name="TextBox 40"/>
            <p:cNvSpPr txBox="1">
              <a:spLocks noChangeArrowheads="1"/>
            </p:cNvSpPr>
            <p:nvPr/>
          </p:nvSpPr>
          <p:spPr bwMode="auto">
            <a:xfrm>
              <a:off x="540290" y="1709815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 dirty="0">
                  <a:solidFill>
                    <a:prstClr val="black"/>
                  </a:solidFill>
                </a:rPr>
                <a:t>11</a:t>
              </a:r>
            </a:p>
          </p:txBody>
        </p:sp>
        <p:sp>
          <p:nvSpPr>
            <p:cNvPr id="11429" name="TextBox 41"/>
            <p:cNvSpPr txBox="1">
              <a:spLocks noChangeArrowheads="1"/>
            </p:cNvSpPr>
            <p:nvPr/>
          </p:nvSpPr>
          <p:spPr bwMode="auto">
            <a:xfrm>
              <a:off x="540290" y="1471551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 dirty="0">
                  <a:solidFill>
                    <a:prstClr val="black"/>
                  </a:solidFill>
                </a:rPr>
                <a:t>12</a:t>
              </a:r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352300" y="2713840"/>
              <a:ext cx="372119" cy="767524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dirty="0">
                  <a:solidFill>
                    <a:prstClr val="black"/>
                  </a:solidFill>
                </a:rPr>
                <a:t>height (km)</a:t>
              </a:r>
            </a:p>
          </p:txBody>
        </p:sp>
        <p:sp>
          <p:nvSpPr>
            <p:cNvPr id="116" name="TextBox 115"/>
            <p:cNvSpPr txBox="1"/>
            <p:nvPr/>
          </p:nvSpPr>
          <p:spPr bwMode="auto">
            <a:xfrm>
              <a:off x="2618799" y="4024061"/>
              <a:ext cx="1212535" cy="2308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prstClr val="black"/>
                  </a:solidFill>
                </a:rPr>
                <a:t>12 UTC Aug 30 2010</a:t>
              </a:r>
            </a:p>
          </p:txBody>
        </p:sp>
        <p:sp>
          <p:nvSpPr>
            <p:cNvPr id="11367" name="TextBox 142"/>
            <p:cNvSpPr txBox="1">
              <a:spLocks noChangeArrowheads="1"/>
            </p:cNvSpPr>
            <p:nvPr/>
          </p:nvSpPr>
          <p:spPr bwMode="auto">
            <a:xfrm>
              <a:off x="4106939" y="2158000"/>
              <a:ext cx="35312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2.4</a:t>
              </a:r>
            </a:p>
          </p:txBody>
        </p:sp>
        <p:sp>
          <p:nvSpPr>
            <p:cNvPr id="11368" name="TextBox 143"/>
            <p:cNvSpPr txBox="1">
              <a:spLocks noChangeArrowheads="1"/>
            </p:cNvSpPr>
            <p:nvPr/>
          </p:nvSpPr>
          <p:spPr bwMode="auto">
            <a:xfrm>
              <a:off x="4106939" y="2354079"/>
              <a:ext cx="275601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1369" name="TextBox 144"/>
            <p:cNvSpPr txBox="1">
              <a:spLocks noChangeArrowheads="1"/>
            </p:cNvSpPr>
            <p:nvPr/>
          </p:nvSpPr>
          <p:spPr bwMode="auto">
            <a:xfrm>
              <a:off x="4106939" y="2550159"/>
              <a:ext cx="35312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1.6</a:t>
              </a:r>
            </a:p>
          </p:txBody>
        </p:sp>
        <p:sp>
          <p:nvSpPr>
            <p:cNvPr id="11370" name="TextBox 145"/>
            <p:cNvSpPr txBox="1">
              <a:spLocks noChangeArrowheads="1"/>
            </p:cNvSpPr>
            <p:nvPr/>
          </p:nvSpPr>
          <p:spPr bwMode="auto">
            <a:xfrm>
              <a:off x="4106939" y="2746238"/>
              <a:ext cx="35312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1.2</a:t>
              </a:r>
            </a:p>
          </p:txBody>
        </p:sp>
        <p:sp>
          <p:nvSpPr>
            <p:cNvPr id="11371" name="TextBox 146"/>
            <p:cNvSpPr txBox="1">
              <a:spLocks noChangeArrowheads="1"/>
            </p:cNvSpPr>
            <p:nvPr/>
          </p:nvSpPr>
          <p:spPr bwMode="auto">
            <a:xfrm>
              <a:off x="4106939" y="2947480"/>
              <a:ext cx="35312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0.8</a:t>
              </a:r>
            </a:p>
          </p:txBody>
        </p:sp>
        <p:sp>
          <p:nvSpPr>
            <p:cNvPr id="11372" name="TextBox 147"/>
            <p:cNvSpPr txBox="1">
              <a:spLocks noChangeArrowheads="1"/>
            </p:cNvSpPr>
            <p:nvPr/>
          </p:nvSpPr>
          <p:spPr bwMode="auto">
            <a:xfrm>
              <a:off x="4114020" y="3148720"/>
              <a:ext cx="35312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0.4</a:t>
              </a:r>
            </a:p>
          </p:txBody>
        </p:sp>
        <p:sp>
          <p:nvSpPr>
            <p:cNvPr id="11373" name="TextBox 148"/>
            <p:cNvSpPr txBox="1">
              <a:spLocks noChangeArrowheads="1"/>
            </p:cNvSpPr>
            <p:nvPr/>
          </p:nvSpPr>
          <p:spPr bwMode="auto">
            <a:xfrm>
              <a:off x="4111664" y="3344799"/>
              <a:ext cx="275601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1374" name="TextBox 149"/>
            <p:cNvSpPr txBox="1">
              <a:spLocks noChangeArrowheads="1"/>
            </p:cNvSpPr>
            <p:nvPr/>
          </p:nvSpPr>
          <p:spPr bwMode="auto">
            <a:xfrm>
              <a:off x="4111664" y="3535718"/>
              <a:ext cx="38413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-0.4</a:t>
              </a:r>
            </a:p>
          </p:txBody>
        </p:sp>
        <p:sp>
          <p:nvSpPr>
            <p:cNvPr id="11375" name="TextBox 150"/>
            <p:cNvSpPr txBox="1">
              <a:spLocks noChangeArrowheads="1"/>
            </p:cNvSpPr>
            <p:nvPr/>
          </p:nvSpPr>
          <p:spPr bwMode="auto">
            <a:xfrm>
              <a:off x="4111664" y="3731799"/>
              <a:ext cx="38413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-0.8</a:t>
              </a:r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1527482" y="1583418"/>
              <a:ext cx="193864" cy="2524513"/>
            </a:xfrm>
            <a:custGeom>
              <a:avLst/>
              <a:gdLst>
                <a:gd name="connsiteX0" fmla="*/ 0 w 160345"/>
                <a:gd name="connsiteY0" fmla="*/ 1911139 h 1911139"/>
                <a:gd name="connsiteX1" fmla="*/ 0 w 160345"/>
                <a:gd name="connsiteY1" fmla="*/ 1837467 h 1911139"/>
                <a:gd name="connsiteX2" fmla="*/ 125676 w 160345"/>
                <a:gd name="connsiteY2" fmla="*/ 1568781 h 1911139"/>
                <a:gd name="connsiteX3" fmla="*/ 117008 w 160345"/>
                <a:gd name="connsiteY3" fmla="*/ 693384 h 1911139"/>
                <a:gd name="connsiteX4" fmla="*/ 160345 w 160345"/>
                <a:gd name="connsiteY4" fmla="*/ 619712 h 1911139"/>
                <a:gd name="connsiteX5" fmla="*/ 160345 w 160345"/>
                <a:gd name="connsiteY5" fmla="*/ 0 h 1911139"/>
                <a:gd name="connsiteX6" fmla="*/ 160345 w 160345"/>
                <a:gd name="connsiteY6" fmla="*/ 0 h 1911139"/>
                <a:gd name="connsiteX7" fmla="*/ 160345 w 160345"/>
                <a:gd name="connsiteY7" fmla="*/ 21668 h 191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345" h="1911139">
                  <a:moveTo>
                    <a:pt x="0" y="1911139"/>
                  </a:moveTo>
                  <a:lnTo>
                    <a:pt x="0" y="1837467"/>
                  </a:lnTo>
                  <a:lnTo>
                    <a:pt x="125676" y="1568781"/>
                  </a:lnTo>
                  <a:cubicBezTo>
                    <a:pt x="122787" y="1276982"/>
                    <a:pt x="119897" y="985183"/>
                    <a:pt x="117008" y="693384"/>
                  </a:cubicBezTo>
                  <a:lnTo>
                    <a:pt x="160345" y="619712"/>
                  </a:lnTo>
                  <a:lnTo>
                    <a:pt x="160345" y="0"/>
                  </a:lnTo>
                  <a:lnTo>
                    <a:pt x="160345" y="0"/>
                  </a:lnTo>
                  <a:lnTo>
                    <a:pt x="160345" y="21668"/>
                  </a:lnTo>
                </a:path>
              </a:pathLst>
            </a:cu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1700232" y="1593903"/>
              <a:ext cx="802326" cy="2646126"/>
            </a:xfrm>
            <a:custGeom>
              <a:avLst/>
              <a:gdLst>
                <a:gd name="connsiteX0" fmla="*/ 0 w 663048"/>
                <a:gd name="connsiteY0" fmla="*/ 2002146 h 2002146"/>
                <a:gd name="connsiteX1" fmla="*/ 13001 w 663048"/>
                <a:gd name="connsiteY1" fmla="*/ 1919807 h 2002146"/>
                <a:gd name="connsiteX2" fmla="*/ 21668 w 663048"/>
                <a:gd name="connsiteY2" fmla="*/ 1828800 h 2002146"/>
                <a:gd name="connsiteX3" fmla="*/ 17335 w 663048"/>
                <a:gd name="connsiteY3" fmla="*/ 1668455 h 2002146"/>
                <a:gd name="connsiteX4" fmla="*/ 17335 w 663048"/>
                <a:gd name="connsiteY4" fmla="*/ 1581782 h 2002146"/>
                <a:gd name="connsiteX5" fmla="*/ 26002 w 663048"/>
                <a:gd name="connsiteY5" fmla="*/ 1486442 h 2002146"/>
                <a:gd name="connsiteX6" fmla="*/ 52004 w 663048"/>
                <a:gd name="connsiteY6" fmla="*/ 1386768 h 2002146"/>
                <a:gd name="connsiteX7" fmla="*/ 86673 w 663048"/>
                <a:gd name="connsiteY7" fmla="*/ 1278427 h 2002146"/>
                <a:gd name="connsiteX8" fmla="*/ 134343 w 663048"/>
                <a:gd name="connsiteY8" fmla="*/ 1183087 h 2002146"/>
                <a:gd name="connsiteX9" fmla="*/ 164679 w 663048"/>
                <a:gd name="connsiteY9" fmla="*/ 1118082 h 2002146"/>
                <a:gd name="connsiteX10" fmla="*/ 190681 w 663048"/>
                <a:gd name="connsiteY10" fmla="*/ 1048743 h 2002146"/>
                <a:gd name="connsiteX11" fmla="*/ 238351 w 663048"/>
                <a:gd name="connsiteY11" fmla="*/ 1005407 h 2002146"/>
                <a:gd name="connsiteX12" fmla="*/ 268686 w 663048"/>
                <a:gd name="connsiteY12" fmla="*/ 992406 h 2002146"/>
                <a:gd name="connsiteX13" fmla="*/ 338025 w 663048"/>
                <a:gd name="connsiteY13" fmla="*/ 884065 h 2002146"/>
                <a:gd name="connsiteX14" fmla="*/ 398696 w 663048"/>
                <a:gd name="connsiteY14" fmla="*/ 866730 h 2002146"/>
                <a:gd name="connsiteX15" fmla="*/ 450700 w 663048"/>
                <a:gd name="connsiteY15" fmla="*/ 780057 h 2002146"/>
                <a:gd name="connsiteX16" fmla="*/ 489702 w 663048"/>
                <a:gd name="connsiteY16" fmla="*/ 689051 h 2002146"/>
                <a:gd name="connsiteX17" fmla="*/ 546040 w 663048"/>
                <a:gd name="connsiteY17" fmla="*/ 593710 h 2002146"/>
                <a:gd name="connsiteX18" fmla="*/ 580709 w 663048"/>
                <a:gd name="connsiteY18" fmla="*/ 498370 h 2002146"/>
                <a:gd name="connsiteX19" fmla="*/ 632713 w 663048"/>
                <a:gd name="connsiteY19" fmla="*/ 424698 h 2002146"/>
                <a:gd name="connsiteX20" fmla="*/ 654381 w 663048"/>
                <a:gd name="connsiteY20" fmla="*/ 316357 h 2002146"/>
                <a:gd name="connsiteX21" fmla="*/ 663048 w 663048"/>
                <a:gd name="connsiteY21" fmla="*/ 156012 h 2002146"/>
                <a:gd name="connsiteX22" fmla="*/ 628379 w 663048"/>
                <a:gd name="connsiteY22" fmla="*/ 73672 h 2002146"/>
                <a:gd name="connsiteX23" fmla="*/ 645714 w 663048"/>
                <a:gd name="connsiteY23" fmla="*/ 21669 h 2002146"/>
                <a:gd name="connsiteX24" fmla="*/ 654381 w 663048"/>
                <a:gd name="connsiteY24" fmla="*/ 0 h 2002146"/>
                <a:gd name="connsiteX0" fmla="*/ 0 w 663048"/>
                <a:gd name="connsiteY0" fmla="*/ 2002146 h 2002146"/>
                <a:gd name="connsiteX1" fmla="*/ 13001 w 663048"/>
                <a:gd name="connsiteY1" fmla="*/ 1919807 h 2002146"/>
                <a:gd name="connsiteX2" fmla="*/ 21668 w 663048"/>
                <a:gd name="connsiteY2" fmla="*/ 1828800 h 2002146"/>
                <a:gd name="connsiteX3" fmla="*/ 17335 w 663048"/>
                <a:gd name="connsiteY3" fmla="*/ 1668455 h 2002146"/>
                <a:gd name="connsiteX4" fmla="*/ 17335 w 663048"/>
                <a:gd name="connsiteY4" fmla="*/ 1581782 h 2002146"/>
                <a:gd name="connsiteX5" fmla="*/ 26002 w 663048"/>
                <a:gd name="connsiteY5" fmla="*/ 1486442 h 2002146"/>
                <a:gd name="connsiteX6" fmla="*/ 52004 w 663048"/>
                <a:gd name="connsiteY6" fmla="*/ 1386768 h 2002146"/>
                <a:gd name="connsiteX7" fmla="*/ 86673 w 663048"/>
                <a:gd name="connsiteY7" fmla="*/ 1278427 h 2002146"/>
                <a:gd name="connsiteX8" fmla="*/ 134343 w 663048"/>
                <a:gd name="connsiteY8" fmla="*/ 1183087 h 2002146"/>
                <a:gd name="connsiteX9" fmla="*/ 164679 w 663048"/>
                <a:gd name="connsiteY9" fmla="*/ 1118082 h 2002146"/>
                <a:gd name="connsiteX10" fmla="*/ 190681 w 663048"/>
                <a:gd name="connsiteY10" fmla="*/ 1048743 h 2002146"/>
                <a:gd name="connsiteX11" fmla="*/ 238351 w 663048"/>
                <a:gd name="connsiteY11" fmla="*/ 1005407 h 2002146"/>
                <a:gd name="connsiteX12" fmla="*/ 294688 w 663048"/>
                <a:gd name="connsiteY12" fmla="*/ 970738 h 2002146"/>
                <a:gd name="connsiteX13" fmla="*/ 338025 w 663048"/>
                <a:gd name="connsiteY13" fmla="*/ 884065 h 2002146"/>
                <a:gd name="connsiteX14" fmla="*/ 398696 w 663048"/>
                <a:gd name="connsiteY14" fmla="*/ 866730 h 2002146"/>
                <a:gd name="connsiteX15" fmla="*/ 450700 w 663048"/>
                <a:gd name="connsiteY15" fmla="*/ 780057 h 2002146"/>
                <a:gd name="connsiteX16" fmla="*/ 489702 w 663048"/>
                <a:gd name="connsiteY16" fmla="*/ 689051 h 2002146"/>
                <a:gd name="connsiteX17" fmla="*/ 546040 w 663048"/>
                <a:gd name="connsiteY17" fmla="*/ 593710 h 2002146"/>
                <a:gd name="connsiteX18" fmla="*/ 580709 w 663048"/>
                <a:gd name="connsiteY18" fmla="*/ 498370 h 2002146"/>
                <a:gd name="connsiteX19" fmla="*/ 632713 w 663048"/>
                <a:gd name="connsiteY19" fmla="*/ 424698 h 2002146"/>
                <a:gd name="connsiteX20" fmla="*/ 654381 w 663048"/>
                <a:gd name="connsiteY20" fmla="*/ 316357 h 2002146"/>
                <a:gd name="connsiteX21" fmla="*/ 663048 w 663048"/>
                <a:gd name="connsiteY21" fmla="*/ 156012 h 2002146"/>
                <a:gd name="connsiteX22" fmla="*/ 628379 w 663048"/>
                <a:gd name="connsiteY22" fmla="*/ 73672 h 2002146"/>
                <a:gd name="connsiteX23" fmla="*/ 645714 w 663048"/>
                <a:gd name="connsiteY23" fmla="*/ 21669 h 2002146"/>
                <a:gd name="connsiteX24" fmla="*/ 654381 w 663048"/>
                <a:gd name="connsiteY24" fmla="*/ 0 h 2002146"/>
                <a:gd name="connsiteX0" fmla="*/ 0 w 663048"/>
                <a:gd name="connsiteY0" fmla="*/ 2002146 h 2002146"/>
                <a:gd name="connsiteX1" fmla="*/ 13001 w 663048"/>
                <a:gd name="connsiteY1" fmla="*/ 1919807 h 2002146"/>
                <a:gd name="connsiteX2" fmla="*/ 21668 w 663048"/>
                <a:gd name="connsiteY2" fmla="*/ 1828800 h 2002146"/>
                <a:gd name="connsiteX3" fmla="*/ 17335 w 663048"/>
                <a:gd name="connsiteY3" fmla="*/ 1668455 h 2002146"/>
                <a:gd name="connsiteX4" fmla="*/ 17335 w 663048"/>
                <a:gd name="connsiteY4" fmla="*/ 1581782 h 2002146"/>
                <a:gd name="connsiteX5" fmla="*/ 26002 w 663048"/>
                <a:gd name="connsiteY5" fmla="*/ 1486442 h 2002146"/>
                <a:gd name="connsiteX6" fmla="*/ 52004 w 663048"/>
                <a:gd name="connsiteY6" fmla="*/ 1386768 h 2002146"/>
                <a:gd name="connsiteX7" fmla="*/ 86673 w 663048"/>
                <a:gd name="connsiteY7" fmla="*/ 1278427 h 2002146"/>
                <a:gd name="connsiteX8" fmla="*/ 134343 w 663048"/>
                <a:gd name="connsiteY8" fmla="*/ 1183087 h 2002146"/>
                <a:gd name="connsiteX9" fmla="*/ 164679 w 663048"/>
                <a:gd name="connsiteY9" fmla="*/ 1118082 h 2002146"/>
                <a:gd name="connsiteX10" fmla="*/ 190681 w 663048"/>
                <a:gd name="connsiteY10" fmla="*/ 1048743 h 2002146"/>
                <a:gd name="connsiteX11" fmla="*/ 238351 w 663048"/>
                <a:gd name="connsiteY11" fmla="*/ 1005407 h 2002146"/>
                <a:gd name="connsiteX12" fmla="*/ 294688 w 663048"/>
                <a:gd name="connsiteY12" fmla="*/ 970738 h 2002146"/>
                <a:gd name="connsiteX13" fmla="*/ 342359 w 663048"/>
                <a:gd name="connsiteY13" fmla="*/ 901400 h 2002146"/>
                <a:gd name="connsiteX14" fmla="*/ 398696 w 663048"/>
                <a:gd name="connsiteY14" fmla="*/ 866730 h 2002146"/>
                <a:gd name="connsiteX15" fmla="*/ 450700 w 663048"/>
                <a:gd name="connsiteY15" fmla="*/ 780057 h 2002146"/>
                <a:gd name="connsiteX16" fmla="*/ 489702 w 663048"/>
                <a:gd name="connsiteY16" fmla="*/ 689051 h 2002146"/>
                <a:gd name="connsiteX17" fmla="*/ 546040 w 663048"/>
                <a:gd name="connsiteY17" fmla="*/ 593710 h 2002146"/>
                <a:gd name="connsiteX18" fmla="*/ 580709 w 663048"/>
                <a:gd name="connsiteY18" fmla="*/ 498370 h 2002146"/>
                <a:gd name="connsiteX19" fmla="*/ 632713 w 663048"/>
                <a:gd name="connsiteY19" fmla="*/ 424698 h 2002146"/>
                <a:gd name="connsiteX20" fmla="*/ 654381 w 663048"/>
                <a:gd name="connsiteY20" fmla="*/ 316357 h 2002146"/>
                <a:gd name="connsiteX21" fmla="*/ 663048 w 663048"/>
                <a:gd name="connsiteY21" fmla="*/ 156012 h 2002146"/>
                <a:gd name="connsiteX22" fmla="*/ 628379 w 663048"/>
                <a:gd name="connsiteY22" fmla="*/ 73672 h 2002146"/>
                <a:gd name="connsiteX23" fmla="*/ 645714 w 663048"/>
                <a:gd name="connsiteY23" fmla="*/ 21669 h 2002146"/>
                <a:gd name="connsiteX24" fmla="*/ 654381 w 663048"/>
                <a:gd name="connsiteY24" fmla="*/ 0 h 200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63048" h="2002146">
                  <a:moveTo>
                    <a:pt x="0" y="2002146"/>
                  </a:moveTo>
                  <a:lnTo>
                    <a:pt x="13001" y="1919807"/>
                  </a:lnTo>
                  <a:lnTo>
                    <a:pt x="21668" y="1828800"/>
                  </a:lnTo>
                  <a:lnTo>
                    <a:pt x="17335" y="1668455"/>
                  </a:lnTo>
                  <a:lnTo>
                    <a:pt x="17335" y="1581782"/>
                  </a:lnTo>
                  <a:lnTo>
                    <a:pt x="26002" y="1486442"/>
                  </a:lnTo>
                  <a:lnTo>
                    <a:pt x="52004" y="1386768"/>
                  </a:lnTo>
                  <a:lnTo>
                    <a:pt x="86673" y="1278427"/>
                  </a:lnTo>
                  <a:lnTo>
                    <a:pt x="134343" y="1183087"/>
                  </a:lnTo>
                  <a:lnTo>
                    <a:pt x="164679" y="1118082"/>
                  </a:lnTo>
                  <a:lnTo>
                    <a:pt x="190681" y="1048743"/>
                  </a:lnTo>
                  <a:lnTo>
                    <a:pt x="238351" y="1005407"/>
                  </a:lnTo>
                  <a:lnTo>
                    <a:pt x="294688" y="970738"/>
                  </a:lnTo>
                  <a:lnTo>
                    <a:pt x="342359" y="901400"/>
                  </a:lnTo>
                  <a:lnTo>
                    <a:pt x="398696" y="866730"/>
                  </a:lnTo>
                  <a:lnTo>
                    <a:pt x="450700" y="780057"/>
                  </a:lnTo>
                  <a:lnTo>
                    <a:pt x="489702" y="689051"/>
                  </a:lnTo>
                  <a:lnTo>
                    <a:pt x="546040" y="593710"/>
                  </a:lnTo>
                  <a:lnTo>
                    <a:pt x="580709" y="498370"/>
                  </a:lnTo>
                  <a:lnTo>
                    <a:pt x="632713" y="424698"/>
                  </a:lnTo>
                  <a:lnTo>
                    <a:pt x="654381" y="316357"/>
                  </a:lnTo>
                  <a:lnTo>
                    <a:pt x="663048" y="156012"/>
                  </a:lnTo>
                  <a:lnTo>
                    <a:pt x="628379" y="73672"/>
                  </a:lnTo>
                  <a:lnTo>
                    <a:pt x="645714" y="21669"/>
                  </a:lnTo>
                  <a:lnTo>
                    <a:pt x="654381" y="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4724400" y="1483425"/>
            <a:ext cx="4038600" cy="3240975"/>
            <a:chOff x="4724400" y="1483425"/>
            <a:chExt cx="4038600" cy="3240975"/>
          </a:xfrm>
        </p:grpSpPr>
        <p:sp>
          <p:nvSpPr>
            <p:cNvPr id="113" name="Rectangle 112"/>
            <p:cNvSpPr/>
            <p:nvPr/>
          </p:nvSpPr>
          <p:spPr bwMode="auto">
            <a:xfrm>
              <a:off x="4724400" y="1505854"/>
              <a:ext cx="4001600" cy="31640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358" name="Picture 2" descr="Fig18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5585" r="2080" b="68416"/>
            <a:stretch>
              <a:fillRect/>
            </a:stretch>
          </p:blipFill>
          <p:spPr bwMode="auto">
            <a:xfrm>
              <a:off x="5174956" y="1547682"/>
              <a:ext cx="3293165" cy="2856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1" name="Text Box 13"/>
            <p:cNvSpPr txBox="1">
              <a:spLocks noChangeArrowheads="1"/>
            </p:cNvSpPr>
            <p:nvPr/>
          </p:nvSpPr>
          <p:spPr bwMode="auto">
            <a:xfrm>
              <a:off x="6429320" y="2252021"/>
              <a:ext cx="1067426" cy="40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>
                  <a:solidFill>
                    <a:prstClr val="black"/>
                  </a:solidFill>
                  <a:latin typeface="Calibri" pitchFamily="34" charset="0"/>
                </a:rPr>
                <a:t>M surface</a:t>
              </a:r>
            </a:p>
          </p:txBody>
        </p:sp>
        <p:sp>
          <p:nvSpPr>
            <p:cNvPr id="11362" name="Text Box 14"/>
            <p:cNvSpPr txBox="1">
              <a:spLocks noChangeArrowheads="1"/>
            </p:cNvSpPr>
            <p:nvPr/>
          </p:nvSpPr>
          <p:spPr bwMode="auto">
            <a:xfrm>
              <a:off x="5410200" y="1950160"/>
              <a:ext cx="830630" cy="40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 dirty="0">
                  <a:solidFill>
                    <a:prstClr val="white"/>
                  </a:solidFill>
                  <a:latin typeface="Calibri" pitchFamily="34" charset="0"/>
                </a:rPr>
                <a:t>peak w</a:t>
              </a:r>
            </a:p>
          </p:txBody>
        </p:sp>
        <p:sp>
          <p:nvSpPr>
            <p:cNvPr id="11391" name="TextBox 45"/>
            <p:cNvSpPr txBox="1">
              <a:spLocks noChangeArrowheads="1"/>
            </p:cNvSpPr>
            <p:nvPr/>
          </p:nvSpPr>
          <p:spPr bwMode="auto">
            <a:xfrm>
              <a:off x="5599385" y="4325197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25</a:t>
              </a:r>
            </a:p>
          </p:txBody>
        </p:sp>
        <p:sp>
          <p:nvSpPr>
            <p:cNvPr id="11392" name="TextBox 46"/>
            <p:cNvSpPr txBox="1">
              <a:spLocks noChangeArrowheads="1"/>
            </p:cNvSpPr>
            <p:nvPr/>
          </p:nvSpPr>
          <p:spPr bwMode="auto">
            <a:xfrm>
              <a:off x="6200239" y="4325197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50</a:t>
              </a:r>
            </a:p>
          </p:txBody>
        </p:sp>
        <p:sp>
          <p:nvSpPr>
            <p:cNvPr id="11393" name="TextBox 47"/>
            <p:cNvSpPr txBox="1">
              <a:spLocks noChangeArrowheads="1"/>
            </p:cNvSpPr>
            <p:nvPr/>
          </p:nvSpPr>
          <p:spPr bwMode="auto">
            <a:xfrm>
              <a:off x="6784509" y="4325197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75</a:t>
              </a:r>
            </a:p>
          </p:txBody>
        </p:sp>
        <p:sp>
          <p:nvSpPr>
            <p:cNvPr id="11394" name="TextBox 48"/>
            <p:cNvSpPr txBox="1">
              <a:spLocks noChangeArrowheads="1"/>
            </p:cNvSpPr>
            <p:nvPr/>
          </p:nvSpPr>
          <p:spPr bwMode="auto">
            <a:xfrm>
              <a:off x="7346458" y="4325197"/>
              <a:ext cx="388923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100</a:t>
              </a:r>
            </a:p>
          </p:txBody>
        </p:sp>
        <p:sp>
          <p:nvSpPr>
            <p:cNvPr id="11395" name="TextBox 49"/>
            <p:cNvSpPr txBox="1">
              <a:spLocks noChangeArrowheads="1"/>
            </p:cNvSpPr>
            <p:nvPr/>
          </p:nvSpPr>
          <p:spPr bwMode="auto">
            <a:xfrm>
              <a:off x="7930728" y="4325197"/>
              <a:ext cx="388923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125</a:t>
              </a:r>
            </a:p>
          </p:txBody>
        </p:sp>
        <p:sp>
          <p:nvSpPr>
            <p:cNvPr id="51" name="TextBox 50"/>
            <p:cNvSpPr txBox="1"/>
            <p:nvPr/>
          </p:nvSpPr>
          <p:spPr bwMode="auto">
            <a:xfrm>
              <a:off x="6276569" y="4439238"/>
              <a:ext cx="780710" cy="2851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dirty="0">
                  <a:solidFill>
                    <a:prstClr val="black"/>
                  </a:solidFill>
                </a:rPr>
                <a:t>radius (km)</a:t>
              </a:r>
            </a:p>
          </p:txBody>
        </p:sp>
        <p:sp>
          <p:nvSpPr>
            <p:cNvPr id="11397" name="TextBox 51"/>
            <p:cNvSpPr txBox="1">
              <a:spLocks noChangeArrowheads="1"/>
            </p:cNvSpPr>
            <p:nvPr/>
          </p:nvSpPr>
          <p:spPr bwMode="auto">
            <a:xfrm>
              <a:off x="4976392" y="4028654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1398" name="TextBox 52"/>
            <p:cNvSpPr txBox="1">
              <a:spLocks noChangeArrowheads="1"/>
            </p:cNvSpPr>
            <p:nvPr/>
          </p:nvSpPr>
          <p:spPr bwMode="auto">
            <a:xfrm>
              <a:off x="4976392" y="3794687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1399" name="TextBox 53"/>
            <p:cNvSpPr txBox="1">
              <a:spLocks noChangeArrowheads="1"/>
            </p:cNvSpPr>
            <p:nvPr/>
          </p:nvSpPr>
          <p:spPr bwMode="auto">
            <a:xfrm>
              <a:off x="4976392" y="3562367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1400" name="TextBox 54"/>
            <p:cNvSpPr txBox="1">
              <a:spLocks noChangeArrowheads="1"/>
            </p:cNvSpPr>
            <p:nvPr/>
          </p:nvSpPr>
          <p:spPr bwMode="auto">
            <a:xfrm>
              <a:off x="4976392" y="3338408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11401" name="TextBox 55"/>
            <p:cNvSpPr txBox="1">
              <a:spLocks noChangeArrowheads="1"/>
            </p:cNvSpPr>
            <p:nvPr/>
          </p:nvSpPr>
          <p:spPr bwMode="auto">
            <a:xfrm>
              <a:off x="4976392" y="3104441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5</a:t>
              </a:r>
            </a:p>
          </p:txBody>
        </p:sp>
        <p:sp>
          <p:nvSpPr>
            <p:cNvPr id="11402" name="TextBox 56"/>
            <p:cNvSpPr txBox="1">
              <a:spLocks noChangeArrowheads="1"/>
            </p:cNvSpPr>
            <p:nvPr/>
          </p:nvSpPr>
          <p:spPr bwMode="auto">
            <a:xfrm>
              <a:off x="4976392" y="2864547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6</a:t>
              </a:r>
            </a:p>
          </p:txBody>
        </p:sp>
        <p:sp>
          <p:nvSpPr>
            <p:cNvPr id="11403" name="TextBox 57"/>
            <p:cNvSpPr txBox="1">
              <a:spLocks noChangeArrowheads="1"/>
            </p:cNvSpPr>
            <p:nvPr/>
          </p:nvSpPr>
          <p:spPr bwMode="auto">
            <a:xfrm>
              <a:off x="4976392" y="2642834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7</a:t>
              </a:r>
            </a:p>
          </p:txBody>
        </p:sp>
        <p:sp>
          <p:nvSpPr>
            <p:cNvPr id="11404" name="TextBox 58"/>
            <p:cNvSpPr txBox="1">
              <a:spLocks noChangeArrowheads="1"/>
            </p:cNvSpPr>
            <p:nvPr/>
          </p:nvSpPr>
          <p:spPr bwMode="auto">
            <a:xfrm>
              <a:off x="4976392" y="2412145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8</a:t>
              </a:r>
            </a:p>
          </p:txBody>
        </p:sp>
        <p:sp>
          <p:nvSpPr>
            <p:cNvPr id="11405" name="TextBox 59"/>
            <p:cNvSpPr txBox="1">
              <a:spLocks noChangeArrowheads="1"/>
            </p:cNvSpPr>
            <p:nvPr/>
          </p:nvSpPr>
          <p:spPr bwMode="auto">
            <a:xfrm>
              <a:off x="4976392" y="2176547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9</a:t>
              </a:r>
            </a:p>
          </p:txBody>
        </p:sp>
        <p:sp>
          <p:nvSpPr>
            <p:cNvPr id="11406" name="TextBox 60"/>
            <p:cNvSpPr txBox="1">
              <a:spLocks noChangeArrowheads="1"/>
            </p:cNvSpPr>
            <p:nvPr/>
          </p:nvSpPr>
          <p:spPr bwMode="auto">
            <a:xfrm>
              <a:off x="4941038" y="1948100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10</a:t>
              </a:r>
            </a:p>
          </p:txBody>
        </p:sp>
        <p:sp>
          <p:nvSpPr>
            <p:cNvPr id="11407" name="TextBox 61"/>
            <p:cNvSpPr txBox="1">
              <a:spLocks noChangeArrowheads="1"/>
            </p:cNvSpPr>
            <p:nvPr/>
          </p:nvSpPr>
          <p:spPr bwMode="auto">
            <a:xfrm>
              <a:off x="4938099" y="1721689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 dirty="0">
                  <a:solidFill>
                    <a:prstClr val="black"/>
                  </a:solidFill>
                </a:rPr>
                <a:t>11</a:t>
              </a:r>
            </a:p>
          </p:txBody>
        </p:sp>
        <p:sp>
          <p:nvSpPr>
            <p:cNvPr id="11408" name="TextBox 62"/>
            <p:cNvSpPr txBox="1">
              <a:spLocks noChangeArrowheads="1"/>
            </p:cNvSpPr>
            <p:nvPr/>
          </p:nvSpPr>
          <p:spPr bwMode="auto">
            <a:xfrm>
              <a:off x="4938099" y="1483425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12</a:t>
              </a:r>
            </a:p>
          </p:txBody>
        </p:sp>
        <p:sp>
          <p:nvSpPr>
            <p:cNvPr id="64" name="TextBox 63"/>
            <p:cNvSpPr txBox="1"/>
            <p:nvPr/>
          </p:nvSpPr>
          <p:spPr bwMode="auto">
            <a:xfrm>
              <a:off x="4756908" y="2725714"/>
              <a:ext cx="358661" cy="767524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dirty="0">
                  <a:solidFill>
                    <a:prstClr val="black"/>
                  </a:solidFill>
                </a:rPr>
                <a:t>height (km)</a:t>
              </a:r>
            </a:p>
          </p:txBody>
        </p:sp>
        <p:sp>
          <p:nvSpPr>
            <p:cNvPr id="11390" name="TextBox 64"/>
            <p:cNvSpPr txBox="1">
              <a:spLocks noChangeArrowheads="1"/>
            </p:cNvSpPr>
            <p:nvPr/>
          </p:nvSpPr>
          <p:spPr bwMode="auto">
            <a:xfrm>
              <a:off x="4979415" y="4248464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17" name="TextBox 116"/>
            <p:cNvSpPr txBox="1"/>
            <p:nvPr/>
          </p:nvSpPr>
          <p:spPr bwMode="auto">
            <a:xfrm>
              <a:off x="7064259" y="4028961"/>
              <a:ext cx="1050813" cy="2308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dirty="0">
                  <a:solidFill>
                    <a:prstClr val="black"/>
                  </a:solidFill>
                </a:rPr>
                <a:t>00 UTC Sep 1 2008</a:t>
              </a:r>
            </a:p>
          </p:txBody>
        </p:sp>
        <p:sp>
          <p:nvSpPr>
            <p:cNvPr id="11376" name="TextBox 152"/>
            <p:cNvSpPr txBox="1">
              <a:spLocks noChangeArrowheads="1"/>
            </p:cNvSpPr>
            <p:nvPr/>
          </p:nvSpPr>
          <p:spPr bwMode="auto">
            <a:xfrm>
              <a:off x="8388202" y="2161799"/>
              <a:ext cx="340355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2.4</a:t>
              </a:r>
            </a:p>
          </p:txBody>
        </p:sp>
        <p:sp>
          <p:nvSpPr>
            <p:cNvPr id="11377" name="TextBox 153"/>
            <p:cNvSpPr txBox="1">
              <a:spLocks noChangeArrowheads="1"/>
            </p:cNvSpPr>
            <p:nvPr/>
          </p:nvSpPr>
          <p:spPr bwMode="auto">
            <a:xfrm>
              <a:off x="8388202" y="2357878"/>
              <a:ext cx="265634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1378" name="TextBox 154"/>
            <p:cNvSpPr txBox="1">
              <a:spLocks noChangeArrowheads="1"/>
            </p:cNvSpPr>
            <p:nvPr/>
          </p:nvSpPr>
          <p:spPr bwMode="auto">
            <a:xfrm>
              <a:off x="8388202" y="2553958"/>
              <a:ext cx="340355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1.6</a:t>
              </a:r>
            </a:p>
          </p:txBody>
        </p:sp>
        <p:sp>
          <p:nvSpPr>
            <p:cNvPr id="11379" name="TextBox 155"/>
            <p:cNvSpPr txBox="1">
              <a:spLocks noChangeArrowheads="1"/>
            </p:cNvSpPr>
            <p:nvPr/>
          </p:nvSpPr>
          <p:spPr bwMode="auto">
            <a:xfrm>
              <a:off x="8388202" y="2750037"/>
              <a:ext cx="340355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1.2</a:t>
              </a:r>
            </a:p>
          </p:txBody>
        </p:sp>
        <p:sp>
          <p:nvSpPr>
            <p:cNvPr id="11380" name="TextBox 156"/>
            <p:cNvSpPr txBox="1">
              <a:spLocks noChangeArrowheads="1"/>
            </p:cNvSpPr>
            <p:nvPr/>
          </p:nvSpPr>
          <p:spPr bwMode="auto">
            <a:xfrm>
              <a:off x="8388202" y="2951279"/>
              <a:ext cx="340355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0.8</a:t>
              </a:r>
            </a:p>
          </p:txBody>
        </p:sp>
        <p:sp>
          <p:nvSpPr>
            <p:cNvPr id="11381" name="TextBox 157"/>
            <p:cNvSpPr txBox="1">
              <a:spLocks noChangeArrowheads="1"/>
            </p:cNvSpPr>
            <p:nvPr/>
          </p:nvSpPr>
          <p:spPr bwMode="auto">
            <a:xfrm>
              <a:off x="8395027" y="3152518"/>
              <a:ext cx="340355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0.4</a:t>
              </a:r>
            </a:p>
          </p:txBody>
        </p:sp>
        <p:sp>
          <p:nvSpPr>
            <p:cNvPr id="11382" name="TextBox 158"/>
            <p:cNvSpPr txBox="1">
              <a:spLocks noChangeArrowheads="1"/>
            </p:cNvSpPr>
            <p:nvPr/>
          </p:nvSpPr>
          <p:spPr bwMode="auto">
            <a:xfrm>
              <a:off x="8392757" y="3348598"/>
              <a:ext cx="265634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1383" name="TextBox 159"/>
            <p:cNvSpPr txBox="1">
              <a:spLocks noChangeArrowheads="1"/>
            </p:cNvSpPr>
            <p:nvPr/>
          </p:nvSpPr>
          <p:spPr bwMode="auto">
            <a:xfrm>
              <a:off x="8392757" y="3539517"/>
              <a:ext cx="370243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-0.4</a:t>
              </a:r>
            </a:p>
          </p:txBody>
        </p:sp>
        <p:sp>
          <p:nvSpPr>
            <p:cNvPr id="11384" name="TextBox 160"/>
            <p:cNvSpPr txBox="1">
              <a:spLocks noChangeArrowheads="1"/>
            </p:cNvSpPr>
            <p:nvPr/>
          </p:nvSpPr>
          <p:spPr bwMode="auto">
            <a:xfrm>
              <a:off x="8392757" y="3735597"/>
              <a:ext cx="370243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" b="1">
                  <a:solidFill>
                    <a:prstClr val="black"/>
                  </a:solidFill>
                </a:rPr>
                <a:t>-0.8</a:t>
              </a:r>
            </a:p>
          </p:txBody>
        </p:sp>
        <p:sp>
          <p:nvSpPr>
            <p:cNvPr id="246" name="Freeform 245"/>
            <p:cNvSpPr/>
            <p:nvPr/>
          </p:nvSpPr>
          <p:spPr bwMode="auto">
            <a:xfrm>
              <a:off x="5769663" y="1629565"/>
              <a:ext cx="419955" cy="2509835"/>
            </a:xfrm>
            <a:custGeom>
              <a:avLst/>
              <a:gdLst>
                <a:gd name="connsiteX0" fmla="*/ 47589 w 353522"/>
                <a:gd name="connsiteY0" fmla="*/ 1889986 h 1889986"/>
                <a:gd name="connsiteX1" fmla="*/ 3399 w 353522"/>
                <a:gd name="connsiteY1" fmla="*/ 1808404 h 1889986"/>
                <a:gd name="connsiteX2" fmla="*/ 0 w 353522"/>
                <a:gd name="connsiteY2" fmla="*/ 1536464 h 1889986"/>
                <a:gd name="connsiteX3" fmla="*/ 37391 w 353522"/>
                <a:gd name="connsiteY3" fmla="*/ 1454882 h 1889986"/>
                <a:gd name="connsiteX4" fmla="*/ 40791 w 353522"/>
                <a:gd name="connsiteY4" fmla="*/ 1097960 h 1889986"/>
                <a:gd name="connsiteX5" fmla="*/ 125772 w 353522"/>
                <a:gd name="connsiteY5" fmla="*/ 927997 h 1889986"/>
                <a:gd name="connsiteX6" fmla="*/ 125772 w 353522"/>
                <a:gd name="connsiteY6" fmla="*/ 843015 h 1889986"/>
                <a:gd name="connsiteX7" fmla="*/ 248145 w 353522"/>
                <a:gd name="connsiteY7" fmla="*/ 758034 h 1889986"/>
                <a:gd name="connsiteX8" fmla="*/ 285537 w 353522"/>
                <a:gd name="connsiteY8" fmla="*/ 669653 h 1889986"/>
                <a:gd name="connsiteX9" fmla="*/ 285537 w 353522"/>
                <a:gd name="connsiteY9" fmla="*/ 234549 h 1889986"/>
                <a:gd name="connsiteX10" fmla="*/ 319530 w 353522"/>
                <a:gd name="connsiteY10" fmla="*/ 166563 h 1889986"/>
                <a:gd name="connsiteX11" fmla="*/ 326328 w 353522"/>
                <a:gd name="connsiteY11" fmla="*/ 64586 h 1889986"/>
                <a:gd name="connsiteX12" fmla="*/ 353522 w 353522"/>
                <a:gd name="connsiteY12" fmla="*/ 0 h 1889986"/>
                <a:gd name="connsiteX0" fmla="*/ 47589 w 360321"/>
                <a:gd name="connsiteY0" fmla="*/ 1900183 h 1900183"/>
                <a:gd name="connsiteX1" fmla="*/ 3399 w 360321"/>
                <a:gd name="connsiteY1" fmla="*/ 1818601 h 1900183"/>
                <a:gd name="connsiteX2" fmla="*/ 0 w 360321"/>
                <a:gd name="connsiteY2" fmla="*/ 1546661 h 1900183"/>
                <a:gd name="connsiteX3" fmla="*/ 37391 w 360321"/>
                <a:gd name="connsiteY3" fmla="*/ 1465079 h 1900183"/>
                <a:gd name="connsiteX4" fmla="*/ 40791 w 360321"/>
                <a:gd name="connsiteY4" fmla="*/ 1108157 h 1900183"/>
                <a:gd name="connsiteX5" fmla="*/ 125772 w 360321"/>
                <a:gd name="connsiteY5" fmla="*/ 938194 h 1900183"/>
                <a:gd name="connsiteX6" fmla="*/ 125772 w 360321"/>
                <a:gd name="connsiteY6" fmla="*/ 853212 h 1900183"/>
                <a:gd name="connsiteX7" fmla="*/ 248145 w 360321"/>
                <a:gd name="connsiteY7" fmla="*/ 768231 h 1900183"/>
                <a:gd name="connsiteX8" fmla="*/ 285537 w 360321"/>
                <a:gd name="connsiteY8" fmla="*/ 679850 h 1900183"/>
                <a:gd name="connsiteX9" fmla="*/ 285537 w 360321"/>
                <a:gd name="connsiteY9" fmla="*/ 244746 h 1900183"/>
                <a:gd name="connsiteX10" fmla="*/ 319530 w 360321"/>
                <a:gd name="connsiteY10" fmla="*/ 176760 h 1900183"/>
                <a:gd name="connsiteX11" fmla="*/ 326328 w 360321"/>
                <a:gd name="connsiteY11" fmla="*/ 74783 h 1900183"/>
                <a:gd name="connsiteX12" fmla="*/ 360321 w 360321"/>
                <a:gd name="connsiteY12" fmla="*/ 0 h 190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321" h="1900183">
                  <a:moveTo>
                    <a:pt x="47589" y="1900183"/>
                  </a:moveTo>
                  <a:lnTo>
                    <a:pt x="3399" y="1818601"/>
                  </a:lnTo>
                  <a:lnTo>
                    <a:pt x="0" y="1546661"/>
                  </a:lnTo>
                  <a:lnTo>
                    <a:pt x="37391" y="1465079"/>
                  </a:lnTo>
                  <a:cubicBezTo>
                    <a:pt x="38524" y="1346105"/>
                    <a:pt x="39658" y="1227131"/>
                    <a:pt x="40791" y="1108157"/>
                  </a:cubicBezTo>
                  <a:lnTo>
                    <a:pt x="125772" y="938194"/>
                  </a:lnTo>
                  <a:lnTo>
                    <a:pt x="125772" y="853212"/>
                  </a:lnTo>
                  <a:lnTo>
                    <a:pt x="248145" y="768231"/>
                  </a:lnTo>
                  <a:lnTo>
                    <a:pt x="285537" y="679850"/>
                  </a:lnTo>
                  <a:lnTo>
                    <a:pt x="285537" y="244746"/>
                  </a:lnTo>
                  <a:lnTo>
                    <a:pt x="319530" y="176760"/>
                  </a:lnTo>
                  <a:lnTo>
                    <a:pt x="326328" y="74783"/>
                  </a:lnTo>
                  <a:lnTo>
                    <a:pt x="360321" y="0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7" name="Freeform 246"/>
            <p:cNvSpPr/>
            <p:nvPr/>
          </p:nvSpPr>
          <p:spPr bwMode="auto">
            <a:xfrm>
              <a:off x="5928765" y="1610693"/>
              <a:ext cx="982361" cy="2627256"/>
            </a:xfrm>
            <a:custGeom>
              <a:avLst/>
              <a:gdLst>
                <a:gd name="connsiteX0" fmla="*/ 0 w 843015"/>
                <a:gd name="connsiteY0" fmla="*/ 1988565 h 1988565"/>
                <a:gd name="connsiteX1" fmla="*/ 3399 w 843015"/>
                <a:gd name="connsiteY1" fmla="*/ 1927379 h 1988565"/>
                <a:gd name="connsiteX2" fmla="*/ 23795 w 843015"/>
                <a:gd name="connsiteY2" fmla="*/ 1808405 h 1988565"/>
                <a:gd name="connsiteX3" fmla="*/ 105377 w 843015"/>
                <a:gd name="connsiteY3" fmla="*/ 1366501 h 1988565"/>
                <a:gd name="connsiteX4" fmla="*/ 163164 w 843015"/>
                <a:gd name="connsiteY4" fmla="*/ 1135352 h 1988565"/>
                <a:gd name="connsiteX5" fmla="*/ 207354 w 843015"/>
                <a:gd name="connsiteY5" fmla="*/ 1026576 h 1988565"/>
                <a:gd name="connsiteX6" fmla="*/ 275340 w 843015"/>
                <a:gd name="connsiteY6" fmla="*/ 904202 h 1988565"/>
                <a:gd name="connsiteX7" fmla="*/ 356922 w 843015"/>
                <a:gd name="connsiteY7" fmla="*/ 792027 h 1988565"/>
                <a:gd name="connsiteX8" fmla="*/ 414709 w 843015"/>
                <a:gd name="connsiteY8" fmla="*/ 669654 h 1988565"/>
                <a:gd name="connsiteX9" fmla="*/ 513288 w 843015"/>
                <a:gd name="connsiteY9" fmla="*/ 550680 h 1988565"/>
                <a:gd name="connsiteX10" fmla="*/ 557478 w 843015"/>
                <a:gd name="connsiteY10" fmla="*/ 479295 h 1988565"/>
                <a:gd name="connsiteX11" fmla="*/ 601668 w 843015"/>
                <a:gd name="connsiteY11" fmla="*/ 435105 h 1988565"/>
                <a:gd name="connsiteX12" fmla="*/ 645859 w 843015"/>
                <a:gd name="connsiteY12" fmla="*/ 329728 h 1988565"/>
                <a:gd name="connsiteX13" fmla="*/ 690049 w 843015"/>
                <a:gd name="connsiteY13" fmla="*/ 271941 h 1988565"/>
                <a:gd name="connsiteX14" fmla="*/ 747836 w 843015"/>
                <a:gd name="connsiteY14" fmla="*/ 234549 h 1988565"/>
                <a:gd name="connsiteX15" fmla="*/ 778430 w 843015"/>
                <a:gd name="connsiteY15" fmla="*/ 217552 h 1988565"/>
                <a:gd name="connsiteX16" fmla="*/ 795426 w 843015"/>
                <a:gd name="connsiteY16" fmla="*/ 186959 h 1988565"/>
                <a:gd name="connsiteX17" fmla="*/ 822620 w 843015"/>
                <a:gd name="connsiteY17" fmla="*/ 169963 h 1988565"/>
                <a:gd name="connsiteX18" fmla="*/ 843015 w 843015"/>
                <a:gd name="connsiteY18" fmla="*/ 81582 h 1988565"/>
                <a:gd name="connsiteX19" fmla="*/ 809023 w 843015"/>
                <a:gd name="connsiteY19" fmla="*/ 0 h 1988565"/>
                <a:gd name="connsiteX0" fmla="*/ 0 w 843015"/>
                <a:gd name="connsiteY0" fmla="*/ 1988565 h 1988565"/>
                <a:gd name="connsiteX1" fmla="*/ 3399 w 843015"/>
                <a:gd name="connsiteY1" fmla="*/ 1927379 h 1988565"/>
                <a:gd name="connsiteX2" fmla="*/ 23795 w 843015"/>
                <a:gd name="connsiteY2" fmla="*/ 1808405 h 1988565"/>
                <a:gd name="connsiteX3" fmla="*/ 105377 w 843015"/>
                <a:gd name="connsiteY3" fmla="*/ 1366501 h 1988565"/>
                <a:gd name="connsiteX4" fmla="*/ 163164 w 843015"/>
                <a:gd name="connsiteY4" fmla="*/ 1135352 h 1988565"/>
                <a:gd name="connsiteX5" fmla="*/ 207354 w 843015"/>
                <a:gd name="connsiteY5" fmla="*/ 1026576 h 1988565"/>
                <a:gd name="connsiteX6" fmla="*/ 275340 w 843015"/>
                <a:gd name="connsiteY6" fmla="*/ 904202 h 1988565"/>
                <a:gd name="connsiteX7" fmla="*/ 356922 w 843015"/>
                <a:gd name="connsiteY7" fmla="*/ 792027 h 1988565"/>
                <a:gd name="connsiteX8" fmla="*/ 414709 w 843015"/>
                <a:gd name="connsiteY8" fmla="*/ 669654 h 1988565"/>
                <a:gd name="connsiteX9" fmla="*/ 513288 w 843015"/>
                <a:gd name="connsiteY9" fmla="*/ 550680 h 1988565"/>
                <a:gd name="connsiteX10" fmla="*/ 557478 w 843015"/>
                <a:gd name="connsiteY10" fmla="*/ 479295 h 1988565"/>
                <a:gd name="connsiteX11" fmla="*/ 598269 w 843015"/>
                <a:gd name="connsiteY11" fmla="*/ 424907 h 1988565"/>
                <a:gd name="connsiteX12" fmla="*/ 645859 w 843015"/>
                <a:gd name="connsiteY12" fmla="*/ 329728 h 1988565"/>
                <a:gd name="connsiteX13" fmla="*/ 690049 w 843015"/>
                <a:gd name="connsiteY13" fmla="*/ 271941 h 1988565"/>
                <a:gd name="connsiteX14" fmla="*/ 747836 w 843015"/>
                <a:gd name="connsiteY14" fmla="*/ 234549 h 1988565"/>
                <a:gd name="connsiteX15" fmla="*/ 778430 w 843015"/>
                <a:gd name="connsiteY15" fmla="*/ 217552 h 1988565"/>
                <a:gd name="connsiteX16" fmla="*/ 795426 w 843015"/>
                <a:gd name="connsiteY16" fmla="*/ 186959 h 1988565"/>
                <a:gd name="connsiteX17" fmla="*/ 822620 w 843015"/>
                <a:gd name="connsiteY17" fmla="*/ 169963 h 1988565"/>
                <a:gd name="connsiteX18" fmla="*/ 843015 w 843015"/>
                <a:gd name="connsiteY18" fmla="*/ 81582 h 1988565"/>
                <a:gd name="connsiteX19" fmla="*/ 809023 w 843015"/>
                <a:gd name="connsiteY19" fmla="*/ 0 h 198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3015" h="1988565">
                  <a:moveTo>
                    <a:pt x="0" y="1988565"/>
                  </a:moveTo>
                  <a:lnTo>
                    <a:pt x="3399" y="1927379"/>
                  </a:lnTo>
                  <a:lnTo>
                    <a:pt x="23795" y="1808405"/>
                  </a:lnTo>
                  <a:lnTo>
                    <a:pt x="105377" y="1366501"/>
                  </a:lnTo>
                  <a:lnTo>
                    <a:pt x="163164" y="1135352"/>
                  </a:lnTo>
                  <a:lnTo>
                    <a:pt x="207354" y="1026576"/>
                  </a:lnTo>
                  <a:lnTo>
                    <a:pt x="275340" y="904202"/>
                  </a:lnTo>
                  <a:lnTo>
                    <a:pt x="356922" y="792027"/>
                  </a:lnTo>
                  <a:lnTo>
                    <a:pt x="414709" y="669654"/>
                  </a:lnTo>
                  <a:lnTo>
                    <a:pt x="513288" y="550680"/>
                  </a:lnTo>
                  <a:lnTo>
                    <a:pt x="557478" y="479295"/>
                  </a:lnTo>
                  <a:lnTo>
                    <a:pt x="598269" y="424907"/>
                  </a:lnTo>
                  <a:lnTo>
                    <a:pt x="645859" y="329728"/>
                  </a:lnTo>
                  <a:lnTo>
                    <a:pt x="690049" y="271941"/>
                  </a:lnTo>
                  <a:lnTo>
                    <a:pt x="747836" y="234549"/>
                  </a:lnTo>
                  <a:lnTo>
                    <a:pt x="778430" y="217552"/>
                  </a:lnTo>
                  <a:lnTo>
                    <a:pt x="795426" y="186959"/>
                  </a:lnTo>
                  <a:lnTo>
                    <a:pt x="822620" y="169963"/>
                  </a:lnTo>
                  <a:lnTo>
                    <a:pt x="843015" y="81582"/>
                  </a:lnTo>
                  <a:lnTo>
                    <a:pt x="809023" y="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 bwMode="auto">
          <a:xfrm>
            <a:off x="381000" y="5036403"/>
            <a:ext cx="83820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 Updraft core originates inside RMW for both cases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 Slope of updraft core departs from M surface for Earl, parallels M surface for Gustav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 Peak heating inside local RMW for Earl, outside for Gustav</a:t>
            </a:r>
          </a:p>
        </p:txBody>
      </p:sp>
    </p:spTree>
    <p:extLst>
      <p:ext uri="{BB962C8B-B14F-4D97-AF65-F5344CB8AC3E}">
        <p14:creationId xmlns:p14="http://schemas.microsoft.com/office/powerpoint/2010/main" xmlns="" val="162041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B0115-1893-4BCA-9B65-A7BAE9B2A23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887" t="50000" r="21619" b="28864"/>
          <a:stretch/>
        </p:blipFill>
        <p:spPr bwMode="auto">
          <a:xfrm>
            <a:off x="969660" y="4114800"/>
            <a:ext cx="3124200" cy="223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887" t="71136" r="21619" b="7727"/>
          <a:stretch/>
        </p:blipFill>
        <p:spPr bwMode="auto">
          <a:xfrm>
            <a:off x="4495800" y="4114800"/>
            <a:ext cx="3124200" cy="223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82961" y="732651"/>
            <a:ext cx="7118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prstClr val="white"/>
                </a:solidFill>
              </a:rPr>
              <a:t>Slopes of reflectivity (dashed) and M (solid) as a function of shear-relative quadrant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12800" y="1100951"/>
            <a:ext cx="3378200" cy="2632849"/>
            <a:chOff x="812800" y="1016000"/>
            <a:chExt cx="3378200" cy="2632849"/>
          </a:xfrm>
        </p:grpSpPr>
        <p:sp>
          <p:nvSpPr>
            <p:cNvPr id="8" name="Rectangle 7"/>
            <p:cNvSpPr/>
            <p:nvPr/>
          </p:nvSpPr>
          <p:spPr>
            <a:xfrm>
              <a:off x="857250" y="1016000"/>
              <a:ext cx="3333750" cy="25717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2" descr="http://moe.met.fsu.edu/~ahazelton/mean_and_errorbars_M_and_dbz_intensifyi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461" t="7594" b="9543"/>
            <a:stretch>
              <a:fillRect/>
            </a:stretch>
          </p:blipFill>
          <p:spPr bwMode="auto">
            <a:xfrm>
              <a:off x="1314450" y="1084706"/>
              <a:ext cx="2876550" cy="2227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524368" y="1673454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Arial" charset="0"/>
                </a:rPr>
                <a:t>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71600" y="2503028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err="1">
                  <a:solidFill>
                    <a:prstClr val="black"/>
                  </a:solidFill>
                  <a:latin typeface="Arial" charset="0"/>
                </a:rPr>
                <a:t>dBZ</a:t>
              </a:r>
              <a:endParaRPr lang="en-US" sz="1600" b="1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1075426"/>
              <a:ext cx="1183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</a:rPr>
                <a:t>Intensifying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25748" y="3234904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</a:rPr>
                <a:t>DSL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92214" y="3234904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</a:rPr>
                <a:t>USL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39040" y="3234904"/>
              <a:ext cx="4443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</a:rPr>
                <a:t>USR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78674" y="3234904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</a:rPr>
                <a:t>DSR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60110" y="2927350"/>
              <a:ext cx="3305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0.5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47936" y="2679700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53760" y="2457450"/>
              <a:ext cx="3305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1.5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41586" y="2209800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53760" y="1974850"/>
              <a:ext cx="3305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2.5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41586" y="1727200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53760" y="1498600"/>
              <a:ext cx="3305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3.5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41586" y="1250950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53760" y="1028700"/>
              <a:ext cx="3305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4.5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790700" y="3371850"/>
              <a:ext cx="16965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</a:rPr>
                <a:t>Shear-relative quadrant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12800" y="1797050"/>
              <a:ext cx="369332" cy="91467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</a:rPr>
                <a:t>slope (</a:t>
              </a:r>
              <a:r>
                <a:rPr lang="en-US" sz="1200" b="1" dirty="0" err="1">
                  <a:solidFill>
                    <a:prstClr val="black"/>
                  </a:solidFill>
                </a:rPr>
                <a:t>dr</a:t>
              </a:r>
              <a:r>
                <a:rPr lang="en-US" sz="1200" b="1" dirty="0">
                  <a:solidFill>
                    <a:prstClr val="black"/>
                  </a:solidFill>
                </a:rPr>
                <a:t>/</a:t>
              </a:r>
              <a:r>
                <a:rPr lang="en-US" sz="1200" b="1" dirty="0" err="1">
                  <a:solidFill>
                    <a:prstClr val="black"/>
                  </a:solidFill>
                </a:rPr>
                <a:t>dz</a:t>
              </a:r>
              <a:r>
                <a:rPr lang="en-US" sz="1200" b="1" dirty="0">
                  <a:solidFill>
                    <a:prstClr val="black"/>
                  </a:solidFill>
                </a:rPr>
                <a:t>)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42368" y="1100951"/>
            <a:ext cx="3385582" cy="2632849"/>
            <a:chOff x="4342368" y="1016000"/>
            <a:chExt cx="3385582" cy="2632849"/>
          </a:xfrm>
        </p:grpSpPr>
        <p:sp>
          <p:nvSpPr>
            <p:cNvPr id="7" name="Rectangle 6"/>
            <p:cNvSpPr/>
            <p:nvPr/>
          </p:nvSpPr>
          <p:spPr>
            <a:xfrm>
              <a:off x="4394200" y="1016000"/>
              <a:ext cx="3333750" cy="25717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4" descr="http://moe.met.fsu.edu/~ahazelton/mean_and_errorbars_M_and_dbz_weakss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504" t="7878" b="9955"/>
            <a:stretch>
              <a:fillRect/>
            </a:stretch>
          </p:blipFill>
          <p:spPr bwMode="auto">
            <a:xfrm>
              <a:off x="4832350" y="1099683"/>
              <a:ext cx="2888291" cy="2219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130212" y="2090118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Arial" charset="0"/>
                </a:rPr>
                <a:t>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80389" y="1566446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err="1">
                  <a:solidFill>
                    <a:prstClr val="black"/>
                  </a:solidFill>
                  <a:latin typeface="Arial" charset="0"/>
                </a:rPr>
                <a:t>dBZ</a:t>
              </a:r>
              <a:endParaRPr lang="en-US" sz="1600" b="1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31148" y="1073150"/>
              <a:ext cx="12426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</a:rPr>
                <a:t>Steady-state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34554" y="3239820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</a:rPr>
                <a:t>DSL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01020" y="3239820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</a:rPr>
                <a:t>USL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47846" y="3239820"/>
              <a:ext cx="4443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</a:rPr>
                <a:t>USR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187480" y="3239820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</a:rPr>
                <a:t>DSR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71660" y="2933700"/>
              <a:ext cx="3305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0.5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59486" y="2686050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65310" y="2463800"/>
              <a:ext cx="3305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1.5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53136" y="2216150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565310" y="1981200"/>
              <a:ext cx="3305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2.5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3136" y="1733550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65310" y="1504950"/>
              <a:ext cx="3305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3.5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53136" y="1257300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65310" y="1035050"/>
              <a:ext cx="3305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prstClr val="black"/>
                  </a:solidFill>
                </a:rPr>
                <a:t>4.5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301145" y="3371850"/>
              <a:ext cx="16965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</a:rPr>
                <a:t>Shear-relative quadrant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342368" y="1797050"/>
              <a:ext cx="369332" cy="91467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</a:rPr>
                <a:t>slope (</a:t>
              </a:r>
              <a:r>
                <a:rPr lang="en-US" sz="1200" b="1" dirty="0" err="1">
                  <a:solidFill>
                    <a:prstClr val="black"/>
                  </a:solidFill>
                </a:rPr>
                <a:t>dr</a:t>
              </a:r>
              <a:r>
                <a:rPr lang="en-US" sz="1200" b="1" dirty="0">
                  <a:solidFill>
                    <a:prstClr val="black"/>
                  </a:solidFill>
                </a:rPr>
                <a:t>/</a:t>
              </a:r>
              <a:r>
                <a:rPr lang="en-US" sz="1200" b="1" dirty="0" err="1">
                  <a:solidFill>
                    <a:prstClr val="black"/>
                  </a:solidFill>
                </a:rPr>
                <a:t>dz</a:t>
              </a:r>
              <a:r>
                <a:rPr lang="en-US" sz="1200" b="1" dirty="0">
                  <a:solidFill>
                    <a:prstClr val="black"/>
                  </a:solidFill>
                </a:rPr>
                <a:t>)</a:t>
              </a:r>
            </a:p>
          </p:txBody>
        </p:sp>
      </p:grpSp>
      <p:sp>
        <p:nvSpPr>
          <p:cNvPr id="50" name="TextBox 21"/>
          <p:cNvSpPr txBox="1">
            <a:spLocks noChangeArrowheads="1"/>
          </p:cNvSpPr>
          <p:nvPr/>
        </p:nvSpPr>
        <p:spPr bwMode="auto">
          <a:xfrm>
            <a:off x="521554" y="-66675"/>
            <a:ext cx="82882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RI continuing: </a:t>
            </a:r>
            <a:r>
              <a:rPr lang="en-US" sz="2800" dirty="0" smtClean="0">
                <a:solidFill>
                  <a:srgbClr val="FFFF00"/>
                </a:solidFill>
              </a:rPr>
              <a:t>Comparison </a:t>
            </a:r>
            <a:r>
              <a:rPr lang="en-US" sz="2800" dirty="0">
                <a:solidFill>
                  <a:srgbClr val="FFFF00"/>
                </a:solidFill>
              </a:rPr>
              <a:t>with slopes from composites</a:t>
            </a:r>
          </a:p>
        </p:txBody>
      </p:sp>
      <p:sp>
        <p:nvSpPr>
          <p:cNvPr id="51" name="TextBox 21"/>
          <p:cNvSpPr txBox="1">
            <a:spLocks noChangeArrowheads="1"/>
          </p:cNvSpPr>
          <p:nvPr/>
        </p:nvSpPr>
        <p:spPr bwMode="auto">
          <a:xfrm>
            <a:off x="2901336" y="311150"/>
            <a:ext cx="34175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</a:rPr>
              <a:t>36 Missions in 15 different TC’s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248400" y="6352401"/>
            <a:ext cx="1523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</a:rPr>
              <a:t>(Hazelton et al. 2014)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2762778" y="4343400"/>
            <a:ext cx="818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</a:rPr>
              <a:t>Paloma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259231" y="4298621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</a:rPr>
              <a:t>Ophelia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480846" y="4572000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752600" y="4572000"/>
            <a:ext cx="466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dBZ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805071" y="4552950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457884" y="4552950"/>
            <a:ext cx="466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dBZ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796320" y="1162076"/>
            <a:ext cx="7143750" cy="5135437"/>
            <a:chOff x="1866292" y="1823970"/>
            <a:chExt cx="5201618" cy="3231331"/>
          </a:xfrm>
        </p:grpSpPr>
        <p:sp>
          <p:nvSpPr>
            <p:cNvPr id="83" name="Rectangle 82"/>
            <p:cNvSpPr/>
            <p:nvPr/>
          </p:nvSpPr>
          <p:spPr>
            <a:xfrm>
              <a:off x="1866292" y="1828800"/>
              <a:ext cx="5201618" cy="32251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130"/>
            <p:cNvGrpSpPr/>
            <p:nvPr/>
          </p:nvGrpSpPr>
          <p:grpSpPr>
            <a:xfrm>
              <a:off x="4648200" y="2220132"/>
              <a:ext cx="2267310" cy="2835169"/>
              <a:chOff x="4648200" y="1905000"/>
              <a:chExt cx="3545457" cy="4494363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4648200" y="1905000"/>
                <a:ext cx="3545457" cy="44943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99" name="Group 145"/>
              <p:cNvGrpSpPr/>
              <p:nvPr/>
            </p:nvGrpSpPr>
            <p:grpSpPr>
              <a:xfrm>
                <a:off x="4655399" y="2340604"/>
                <a:ext cx="3488613" cy="4056641"/>
                <a:chOff x="188034" y="-1216152"/>
                <a:chExt cx="3488613" cy="4056641"/>
              </a:xfrm>
            </p:grpSpPr>
            <p:grpSp>
              <p:nvGrpSpPr>
                <p:cNvPr id="100" name="Group 26"/>
                <p:cNvGrpSpPr/>
                <p:nvPr/>
              </p:nvGrpSpPr>
              <p:grpSpPr>
                <a:xfrm>
                  <a:off x="188034" y="-1216152"/>
                  <a:ext cx="3488613" cy="4056641"/>
                  <a:chOff x="475407" y="2605416"/>
                  <a:chExt cx="3488613" cy="4056641"/>
                </a:xfrm>
              </p:grpSpPr>
              <p:sp>
                <p:nvSpPr>
                  <p:cNvPr id="102" name="Freeform 101"/>
                  <p:cNvSpPr/>
                  <p:nvPr/>
                </p:nvSpPr>
                <p:spPr>
                  <a:xfrm>
                    <a:off x="475407" y="3179438"/>
                    <a:ext cx="3459181" cy="2987299"/>
                  </a:xfrm>
                  <a:custGeom>
                    <a:avLst/>
                    <a:gdLst>
                      <a:gd name="connsiteX0" fmla="*/ 168813 w 3601330"/>
                      <a:gd name="connsiteY0" fmla="*/ 2096086 h 2395981"/>
                      <a:gd name="connsiteX1" fmla="*/ 154745 w 3601330"/>
                      <a:gd name="connsiteY1" fmla="*/ 1871003 h 2395981"/>
                      <a:gd name="connsiteX2" fmla="*/ 168813 w 3601330"/>
                      <a:gd name="connsiteY2" fmla="*/ 1828800 h 2395981"/>
                      <a:gd name="connsiteX3" fmla="*/ 211016 w 3601330"/>
                      <a:gd name="connsiteY3" fmla="*/ 1786597 h 2395981"/>
                      <a:gd name="connsiteX4" fmla="*/ 309490 w 3601330"/>
                      <a:gd name="connsiteY4" fmla="*/ 1716259 h 2395981"/>
                      <a:gd name="connsiteX5" fmla="*/ 323557 w 3601330"/>
                      <a:gd name="connsiteY5" fmla="*/ 1674055 h 2395981"/>
                      <a:gd name="connsiteX6" fmla="*/ 337625 w 3601330"/>
                      <a:gd name="connsiteY6" fmla="*/ 1617785 h 2395981"/>
                      <a:gd name="connsiteX7" fmla="*/ 365760 w 3601330"/>
                      <a:gd name="connsiteY7" fmla="*/ 1589649 h 2395981"/>
                      <a:gd name="connsiteX8" fmla="*/ 422031 w 3601330"/>
                      <a:gd name="connsiteY8" fmla="*/ 1519311 h 2395981"/>
                      <a:gd name="connsiteX9" fmla="*/ 604911 w 3601330"/>
                      <a:gd name="connsiteY9" fmla="*/ 1448972 h 2395981"/>
                      <a:gd name="connsiteX10" fmla="*/ 787791 w 3601330"/>
                      <a:gd name="connsiteY10" fmla="*/ 1463040 h 2395981"/>
                      <a:gd name="connsiteX11" fmla="*/ 773723 w 3601330"/>
                      <a:gd name="connsiteY11" fmla="*/ 1406769 h 2395981"/>
                      <a:gd name="connsiteX12" fmla="*/ 787791 w 3601330"/>
                      <a:gd name="connsiteY12" fmla="*/ 1336431 h 2395981"/>
                      <a:gd name="connsiteX13" fmla="*/ 844062 w 3601330"/>
                      <a:gd name="connsiteY13" fmla="*/ 1266092 h 2395981"/>
                      <a:gd name="connsiteX14" fmla="*/ 886265 w 3601330"/>
                      <a:gd name="connsiteY14" fmla="*/ 1252025 h 2395981"/>
                      <a:gd name="connsiteX15" fmla="*/ 914400 w 3601330"/>
                      <a:gd name="connsiteY15" fmla="*/ 1223889 h 2395981"/>
                      <a:gd name="connsiteX16" fmla="*/ 1069145 w 3601330"/>
                      <a:gd name="connsiteY16" fmla="*/ 1181686 h 2395981"/>
                      <a:gd name="connsiteX17" fmla="*/ 1111348 w 3601330"/>
                      <a:gd name="connsiteY17" fmla="*/ 1167619 h 2395981"/>
                      <a:gd name="connsiteX18" fmla="*/ 1223890 w 3601330"/>
                      <a:gd name="connsiteY18" fmla="*/ 1139483 h 2395981"/>
                      <a:gd name="connsiteX19" fmla="*/ 1252025 w 3601330"/>
                      <a:gd name="connsiteY19" fmla="*/ 998806 h 2395981"/>
                      <a:gd name="connsiteX20" fmla="*/ 1266093 w 3601330"/>
                      <a:gd name="connsiteY20" fmla="*/ 942535 h 2395981"/>
                      <a:gd name="connsiteX21" fmla="*/ 1308296 w 3601330"/>
                      <a:gd name="connsiteY21" fmla="*/ 928468 h 2395981"/>
                      <a:gd name="connsiteX22" fmla="*/ 1491176 w 3601330"/>
                      <a:gd name="connsiteY22" fmla="*/ 815926 h 2395981"/>
                      <a:gd name="connsiteX23" fmla="*/ 1603717 w 3601330"/>
                      <a:gd name="connsiteY23" fmla="*/ 773723 h 2395981"/>
                      <a:gd name="connsiteX24" fmla="*/ 1645920 w 3601330"/>
                      <a:gd name="connsiteY24" fmla="*/ 759655 h 2395981"/>
                      <a:gd name="connsiteX25" fmla="*/ 1786597 w 3601330"/>
                      <a:gd name="connsiteY25" fmla="*/ 731520 h 2395981"/>
                      <a:gd name="connsiteX26" fmla="*/ 1828800 w 3601330"/>
                      <a:gd name="connsiteY26" fmla="*/ 745588 h 2395981"/>
                      <a:gd name="connsiteX27" fmla="*/ 1814733 w 3601330"/>
                      <a:gd name="connsiteY27" fmla="*/ 703385 h 2395981"/>
                      <a:gd name="connsiteX28" fmla="*/ 1856936 w 3601330"/>
                      <a:gd name="connsiteY28" fmla="*/ 478302 h 2395981"/>
                      <a:gd name="connsiteX29" fmla="*/ 1885071 w 3601330"/>
                      <a:gd name="connsiteY29" fmla="*/ 422031 h 2395981"/>
                      <a:gd name="connsiteX30" fmla="*/ 1927274 w 3601330"/>
                      <a:gd name="connsiteY30" fmla="*/ 393895 h 2395981"/>
                      <a:gd name="connsiteX31" fmla="*/ 1969477 w 3601330"/>
                      <a:gd name="connsiteY31" fmla="*/ 351692 h 2395981"/>
                      <a:gd name="connsiteX32" fmla="*/ 2039816 w 3601330"/>
                      <a:gd name="connsiteY32" fmla="*/ 323557 h 2395981"/>
                      <a:gd name="connsiteX33" fmla="*/ 2236763 w 3601330"/>
                      <a:gd name="connsiteY33" fmla="*/ 267286 h 2395981"/>
                      <a:gd name="connsiteX34" fmla="*/ 2602523 w 3601330"/>
                      <a:gd name="connsiteY34" fmla="*/ 281354 h 2395981"/>
                      <a:gd name="connsiteX35" fmla="*/ 2532185 w 3601330"/>
                      <a:gd name="connsiteY35" fmla="*/ 267286 h 2395981"/>
                      <a:gd name="connsiteX36" fmla="*/ 2518117 w 3601330"/>
                      <a:gd name="connsiteY36" fmla="*/ 225083 h 2395981"/>
                      <a:gd name="connsiteX37" fmla="*/ 2560320 w 3601330"/>
                      <a:gd name="connsiteY37" fmla="*/ 84406 h 2395981"/>
                      <a:gd name="connsiteX38" fmla="*/ 2630659 w 3601330"/>
                      <a:gd name="connsiteY38" fmla="*/ 42203 h 2395981"/>
                      <a:gd name="connsiteX39" fmla="*/ 2729133 w 3601330"/>
                      <a:gd name="connsiteY39" fmla="*/ 14068 h 2395981"/>
                      <a:gd name="connsiteX40" fmla="*/ 3235570 w 3601330"/>
                      <a:gd name="connsiteY40" fmla="*/ 28135 h 2395981"/>
                      <a:gd name="connsiteX41" fmla="*/ 3263705 w 3601330"/>
                      <a:gd name="connsiteY41" fmla="*/ 56271 h 2395981"/>
                      <a:gd name="connsiteX42" fmla="*/ 3249637 w 3601330"/>
                      <a:gd name="connsiteY42" fmla="*/ 140677 h 2395981"/>
                      <a:gd name="connsiteX43" fmla="*/ 3179299 w 3601330"/>
                      <a:gd name="connsiteY43" fmla="*/ 112542 h 2395981"/>
                      <a:gd name="connsiteX44" fmla="*/ 3249637 w 3601330"/>
                      <a:gd name="connsiteY44" fmla="*/ 14068 h 2395981"/>
                      <a:gd name="connsiteX45" fmla="*/ 3334043 w 3601330"/>
                      <a:gd name="connsiteY45" fmla="*/ 0 h 2395981"/>
                      <a:gd name="connsiteX46" fmla="*/ 3530991 w 3601330"/>
                      <a:gd name="connsiteY46" fmla="*/ 14068 h 2395981"/>
                      <a:gd name="connsiteX47" fmla="*/ 3587262 w 3601330"/>
                      <a:gd name="connsiteY47" fmla="*/ 70339 h 2395981"/>
                      <a:gd name="connsiteX48" fmla="*/ 3601330 w 3601330"/>
                      <a:gd name="connsiteY48" fmla="*/ 126609 h 2395981"/>
                      <a:gd name="connsiteX49" fmla="*/ 3530991 w 3601330"/>
                      <a:gd name="connsiteY49" fmla="*/ 196948 h 2395981"/>
                      <a:gd name="connsiteX50" fmla="*/ 3488788 w 3601330"/>
                      <a:gd name="connsiteY50" fmla="*/ 211015 h 2395981"/>
                      <a:gd name="connsiteX51" fmla="*/ 3460653 w 3601330"/>
                      <a:gd name="connsiteY51" fmla="*/ 239151 h 2395981"/>
                      <a:gd name="connsiteX52" fmla="*/ 3474720 w 3601330"/>
                      <a:gd name="connsiteY52" fmla="*/ 281354 h 2395981"/>
                      <a:gd name="connsiteX53" fmla="*/ 3545059 w 3601330"/>
                      <a:gd name="connsiteY53" fmla="*/ 337625 h 2395981"/>
                      <a:gd name="connsiteX54" fmla="*/ 3559127 w 3601330"/>
                      <a:gd name="connsiteY54" fmla="*/ 379828 h 2395981"/>
                      <a:gd name="connsiteX55" fmla="*/ 3545059 w 3601330"/>
                      <a:gd name="connsiteY55" fmla="*/ 422031 h 2395981"/>
                      <a:gd name="connsiteX56" fmla="*/ 3404382 w 3601330"/>
                      <a:gd name="connsiteY56" fmla="*/ 492369 h 2395981"/>
                      <a:gd name="connsiteX57" fmla="*/ 3334043 w 3601330"/>
                      <a:gd name="connsiteY57" fmla="*/ 548640 h 2395981"/>
                      <a:gd name="connsiteX58" fmla="*/ 3376247 w 3601330"/>
                      <a:gd name="connsiteY58" fmla="*/ 618979 h 2395981"/>
                      <a:gd name="connsiteX59" fmla="*/ 3432517 w 3601330"/>
                      <a:gd name="connsiteY59" fmla="*/ 717452 h 2395981"/>
                      <a:gd name="connsiteX60" fmla="*/ 3446585 w 3601330"/>
                      <a:gd name="connsiteY60" fmla="*/ 773723 h 2395981"/>
                      <a:gd name="connsiteX61" fmla="*/ 3432517 w 3601330"/>
                      <a:gd name="connsiteY61" fmla="*/ 970671 h 2395981"/>
                      <a:gd name="connsiteX62" fmla="*/ 3305908 w 3601330"/>
                      <a:gd name="connsiteY62" fmla="*/ 1012874 h 2395981"/>
                      <a:gd name="connsiteX63" fmla="*/ 3334043 w 3601330"/>
                      <a:gd name="connsiteY63" fmla="*/ 1055077 h 2395981"/>
                      <a:gd name="connsiteX64" fmla="*/ 3319976 w 3601330"/>
                      <a:gd name="connsiteY64" fmla="*/ 1153551 h 2395981"/>
                      <a:gd name="connsiteX65" fmla="*/ 3207434 w 3601330"/>
                      <a:gd name="connsiteY65" fmla="*/ 1195754 h 2395981"/>
                      <a:gd name="connsiteX66" fmla="*/ 2883877 w 3601330"/>
                      <a:gd name="connsiteY66" fmla="*/ 1223889 h 2395981"/>
                      <a:gd name="connsiteX67" fmla="*/ 2912013 w 3601330"/>
                      <a:gd name="connsiteY67" fmla="*/ 1252025 h 2395981"/>
                      <a:gd name="connsiteX68" fmla="*/ 2912013 w 3601330"/>
                      <a:gd name="connsiteY68" fmla="*/ 1378634 h 2395981"/>
                      <a:gd name="connsiteX69" fmla="*/ 2644727 w 3601330"/>
                      <a:gd name="connsiteY69" fmla="*/ 1350499 h 2395981"/>
                      <a:gd name="connsiteX70" fmla="*/ 2560320 w 3601330"/>
                      <a:gd name="connsiteY70" fmla="*/ 1322363 h 2395981"/>
                      <a:gd name="connsiteX71" fmla="*/ 2518117 w 3601330"/>
                      <a:gd name="connsiteY71" fmla="*/ 1294228 h 2395981"/>
                      <a:gd name="connsiteX72" fmla="*/ 2546253 w 3601330"/>
                      <a:gd name="connsiteY72" fmla="*/ 1336431 h 2395981"/>
                      <a:gd name="connsiteX73" fmla="*/ 2616591 w 3601330"/>
                      <a:gd name="connsiteY73" fmla="*/ 1406769 h 2395981"/>
                      <a:gd name="connsiteX74" fmla="*/ 2630659 w 3601330"/>
                      <a:gd name="connsiteY74" fmla="*/ 1477108 h 2395981"/>
                      <a:gd name="connsiteX75" fmla="*/ 2616591 w 3601330"/>
                      <a:gd name="connsiteY75" fmla="*/ 1519311 h 2395981"/>
                      <a:gd name="connsiteX76" fmla="*/ 2363373 w 3601330"/>
                      <a:gd name="connsiteY76" fmla="*/ 1533379 h 2395981"/>
                      <a:gd name="connsiteX77" fmla="*/ 2307102 w 3601330"/>
                      <a:gd name="connsiteY77" fmla="*/ 1519311 h 2395981"/>
                      <a:gd name="connsiteX78" fmla="*/ 2307102 w 3601330"/>
                      <a:gd name="connsiteY78" fmla="*/ 1603717 h 2395981"/>
                      <a:gd name="connsiteX79" fmla="*/ 2293034 w 3601330"/>
                      <a:gd name="connsiteY79" fmla="*/ 1758462 h 2395981"/>
                      <a:gd name="connsiteX80" fmla="*/ 2278967 w 3601330"/>
                      <a:gd name="connsiteY80" fmla="*/ 1814732 h 2395981"/>
                      <a:gd name="connsiteX81" fmla="*/ 2236763 w 3601330"/>
                      <a:gd name="connsiteY81" fmla="*/ 1828800 h 2395981"/>
                      <a:gd name="connsiteX82" fmla="*/ 2124222 w 3601330"/>
                      <a:gd name="connsiteY82" fmla="*/ 1885071 h 2395981"/>
                      <a:gd name="connsiteX83" fmla="*/ 2039816 w 3601330"/>
                      <a:gd name="connsiteY83" fmla="*/ 1899139 h 2395981"/>
                      <a:gd name="connsiteX84" fmla="*/ 1674056 w 3601330"/>
                      <a:gd name="connsiteY84" fmla="*/ 1913206 h 2395981"/>
                      <a:gd name="connsiteX85" fmla="*/ 1702191 w 3601330"/>
                      <a:gd name="connsiteY85" fmla="*/ 2011680 h 2395981"/>
                      <a:gd name="connsiteX86" fmla="*/ 1645920 w 3601330"/>
                      <a:gd name="connsiteY86" fmla="*/ 2124222 h 2395981"/>
                      <a:gd name="connsiteX87" fmla="*/ 1603717 w 3601330"/>
                      <a:gd name="connsiteY87" fmla="*/ 2138289 h 2395981"/>
                      <a:gd name="connsiteX88" fmla="*/ 1350499 w 3601330"/>
                      <a:gd name="connsiteY88" fmla="*/ 2124222 h 2395981"/>
                      <a:gd name="connsiteX89" fmla="*/ 1308296 w 3601330"/>
                      <a:gd name="connsiteY89" fmla="*/ 2152357 h 2395981"/>
                      <a:gd name="connsiteX90" fmla="*/ 1280160 w 3601330"/>
                      <a:gd name="connsiteY90" fmla="*/ 2250831 h 2395981"/>
                      <a:gd name="connsiteX91" fmla="*/ 731520 w 3601330"/>
                      <a:gd name="connsiteY91" fmla="*/ 2264899 h 2395981"/>
                      <a:gd name="connsiteX92" fmla="*/ 731520 w 3601330"/>
                      <a:gd name="connsiteY92" fmla="*/ 2391508 h 2395981"/>
                      <a:gd name="connsiteX93" fmla="*/ 647114 w 3601330"/>
                      <a:gd name="connsiteY93" fmla="*/ 2377440 h 2395981"/>
                      <a:gd name="connsiteX94" fmla="*/ 604911 w 3601330"/>
                      <a:gd name="connsiteY94" fmla="*/ 2349305 h 2395981"/>
                      <a:gd name="connsiteX95" fmla="*/ 492370 w 3601330"/>
                      <a:gd name="connsiteY95" fmla="*/ 2391508 h 2395981"/>
                      <a:gd name="connsiteX96" fmla="*/ 196948 w 3601330"/>
                      <a:gd name="connsiteY96" fmla="*/ 2363372 h 2395981"/>
                      <a:gd name="connsiteX97" fmla="*/ 56271 w 3601330"/>
                      <a:gd name="connsiteY97" fmla="*/ 2321169 h 2395981"/>
                      <a:gd name="connsiteX98" fmla="*/ 0 w 3601330"/>
                      <a:gd name="connsiteY98" fmla="*/ 2307102 h 2395981"/>
                      <a:gd name="connsiteX99" fmla="*/ 56271 w 3601330"/>
                      <a:gd name="connsiteY99" fmla="*/ 2236763 h 2395981"/>
                      <a:gd name="connsiteX100" fmla="*/ 84407 w 3601330"/>
                      <a:gd name="connsiteY100" fmla="*/ 2208628 h 2395981"/>
                      <a:gd name="connsiteX101" fmla="*/ 126610 w 3601330"/>
                      <a:gd name="connsiteY101" fmla="*/ 2124222 h 2395981"/>
                      <a:gd name="connsiteX102" fmla="*/ 140677 w 3601330"/>
                      <a:gd name="connsiteY102" fmla="*/ 2053883 h 239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</a:cxnLst>
                    <a:rect l="l" t="t" r="r" b="b"/>
                    <a:pathLst>
                      <a:path w="3601330" h="2395981">
                        <a:moveTo>
                          <a:pt x="168813" y="2096086"/>
                        </a:moveTo>
                        <a:cubicBezTo>
                          <a:pt x="124798" y="1986051"/>
                          <a:pt x="131505" y="2033682"/>
                          <a:pt x="154745" y="1871003"/>
                        </a:cubicBezTo>
                        <a:cubicBezTo>
                          <a:pt x="156842" y="1856323"/>
                          <a:pt x="160588" y="1841138"/>
                          <a:pt x="168813" y="1828800"/>
                        </a:cubicBezTo>
                        <a:cubicBezTo>
                          <a:pt x="179849" y="1812247"/>
                          <a:pt x="198069" y="1801702"/>
                          <a:pt x="211016" y="1786597"/>
                        </a:cubicBezTo>
                        <a:cubicBezTo>
                          <a:pt x="274602" y="1712413"/>
                          <a:pt x="222406" y="1738029"/>
                          <a:pt x="309490" y="1716259"/>
                        </a:cubicBezTo>
                        <a:cubicBezTo>
                          <a:pt x="314179" y="1702191"/>
                          <a:pt x="319483" y="1688313"/>
                          <a:pt x="323557" y="1674055"/>
                        </a:cubicBezTo>
                        <a:cubicBezTo>
                          <a:pt x="328868" y="1655465"/>
                          <a:pt x="328979" y="1635078"/>
                          <a:pt x="337625" y="1617785"/>
                        </a:cubicBezTo>
                        <a:cubicBezTo>
                          <a:pt x="343556" y="1605922"/>
                          <a:pt x="357128" y="1599719"/>
                          <a:pt x="365760" y="1589649"/>
                        </a:cubicBezTo>
                        <a:cubicBezTo>
                          <a:pt x="385300" y="1566852"/>
                          <a:pt x="398010" y="1537326"/>
                          <a:pt x="422031" y="1519311"/>
                        </a:cubicBezTo>
                        <a:cubicBezTo>
                          <a:pt x="495083" y="1464523"/>
                          <a:pt x="528150" y="1464325"/>
                          <a:pt x="604911" y="1448972"/>
                        </a:cubicBezTo>
                        <a:cubicBezTo>
                          <a:pt x="665871" y="1453661"/>
                          <a:pt x="728476" y="1477869"/>
                          <a:pt x="787791" y="1463040"/>
                        </a:cubicBezTo>
                        <a:cubicBezTo>
                          <a:pt x="806548" y="1458351"/>
                          <a:pt x="773723" y="1426103"/>
                          <a:pt x="773723" y="1406769"/>
                        </a:cubicBezTo>
                        <a:cubicBezTo>
                          <a:pt x="773723" y="1382859"/>
                          <a:pt x="779395" y="1358819"/>
                          <a:pt x="787791" y="1336431"/>
                        </a:cubicBezTo>
                        <a:cubicBezTo>
                          <a:pt x="793355" y="1321594"/>
                          <a:pt x="827450" y="1276059"/>
                          <a:pt x="844062" y="1266092"/>
                        </a:cubicBezTo>
                        <a:cubicBezTo>
                          <a:pt x="856777" y="1258463"/>
                          <a:pt x="872197" y="1256714"/>
                          <a:pt x="886265" y="1252025"/>
                        </a:cubicBezTo>
                        <a:cubicBezTo>
                          <a:pt x="895643" y="1242646"/>
                          <a:pt x="902884" y="1230469"/>
                          <a:pt x="914400" y="1223889"/>
                        </a:cubicBezTo>
                        <a:cubicBezTo>
                          <a:pt x="979084" y="1186927"/>
                          <a:pt x="996132" y="1197911"/>
                          <a:pt x="1069145" y="1181686"/>
                        </a:cubicBezTo>
                        <a:cubicBezTo>
                          <a:pt x="1083620" y="1178469"/>
                          <a:pt x="1096962" y="1171215"/>
                          <a:pt x="1111348" y="1167619"/>
                        </a:cubicBezTo>
                        <a:lnTo>
                          <a:pt x="1223890" y="1139483"/>
                        </a:lnTo>
                        <a:cubicBezTo>
                          <a:pt x="1252780" y="1052809"/>
                          <a:pt x="1226160" y="1141060"/>
                          <a:pt x="1252025" y="998806"/>
                        </a:cubicBezTo>
                        <a:cubicBezTo>
                          <a:pt x="1255484" y="979784"/>
                          <a:pt x="1254015" y="957632"/>
                          <a:pt x="1266093" y="942535"/>
                        </a:cubicBezTo>
                        <a:cubicBezTo>
                          <a:pt x="1275356" y="930956"/>
                          <a:pt x="1294228" y="933157"/>
                          <a:pt x="1308296" y="928468"/>
                        </a:cubicBezTo>
                        <a:cubicBezTo>
                          <a:pt x="1370406" y="887062"/>
                          <a:pt x="1423420" y="844158"/>
                          <a:pt x="1491176" y="815926"/>
                        </a:cubicBezTo>
                        <a:cubicBezTo>
                          <a:pt x="1528159" y="800516"/>
                          <a:pt x="1566065" y="787415"/>
                          <a:pt x="1603717" y="773723"/>
                        </a:cubicBezTo>
                        <a:cubicBezTo>
                          <a:pt x="1617653" y="768655"/>
                          <a:pt x="1631471" y="762989"/>
                          <a:pt x="1645920" y="759655"/>
                        </a:cubicBezTo>
                        <a:cubicBezTo>
                          <a:pt x="1692516" y="748902"/>
                          <a:pt x="1786597" y="731520"/>
                          <a:pt x="1786597" y="731520"/>
                        </a:cubicBezTo>
                        <a:cubicBezTo>
                          <a:pt x="1800665" y="736209"/>
                          <a:pt x="1818314" y="756073"/>
                          <a:pt x="1828800" y="745588"/>
                        </a:cubicBezTo>
                        <a:cubicBezTo>
                          <a:pt x="1839286" y="735103"/>
                          <a:pt x="1813808" y="718185"/>
                          <a:pt x="1814733" y="703385"/>
                        </a:cubicBezTo>
                        <a:cubicBezTo>
                          <a:pt x="1817188" y="664113"/>
                          <a:pt x="1830080" y="540967"/>
                          <a:pt x="1856936" y="478302"/>
                        </a:cubicBezTo>
                        <a:cubicBezTo>
                          <a:pt x="1865197" y="459027"/>
                          <a:pt x="1871646" y="438141"/>
                          <a:pt x="1885071" y="422031"/>
                        </a:cubicBezTo>
                        <a:cubicBezTo>
                          <a:pt x="1895895" y="409042"/>
                          <a:pt x="1914285" y="404719"/>
                          <a:pt x="1927274" y="393895"/>
                        </a:cubicBezTo>
                        <a:cubicBezTo>
                          <a:pt x="1942557" y="381159"/>
                          <a:pt x="1952606" y="362236"/>
                          <a:pt x="1969477" y="351692"/>
                        </a:cubicBezTo>
                        <a:cubicBezTo>
                          <a:pt x="1990891" y="338308"/>
                          <a:pt x="2016035" y="332050"/>
                          <a:pt x="2039816" y="323557"/>
                        </a:cubicBezTo>
                        <a:cubicBezTo>
                          <a:pt x="2166490" y="278317"/>
                          <a:pt x="2134960" y="287647"/>
                          <a:pt x="2236763" y="267286"/>
                        </a:cubicBezTo>
                        <a:cubicBezTo>
                          <a:pt x="2358683" y="271975"/>
                          <a:pt x="2480513" y="281354"/>
                          <a:pt x="2602523" y="281354"/>
                        </a:cubicBezTo>
                        <a:cubicBezTo>
                          <a:pt x="2626433" y="281354"/>
                          <a:pt x="2552080" y="280549"/>
                          <a:pt x="2532185" y="267286"/>
                        </a:cubicBezTo>
                        <a:cubicBezTo>
                          <a:pt x="2519847" y="259061"/>
                          <a:pt x="2522806" y="239151"/>
                          <a:pt x="2518117" y="225083"/>
                        </a:cubicBezTo>
                        <a:cubicBezTo>
                          <a:pt x="2532185" y="178191"/>
                          <a:pt x="2541490" y="129597"/>
                          <a:pt x="2560320" y="84406"/>
                        </a:cubicBezTo>
                        <a:cubicBezTo>
                          <a:pt x="2572264" y="55742"/>
                          <a:pt x="2605700" y="49334"/>
                          <a:pt x="2630659" y="42203"/>
                        </a:cubicBezTo>
                        <a:cubicBezTo>
                          <a:pt x="2754334" y="6866"/>
                          <a:pt x="2627925" y="47802"/>
                          <a:pt x="2729133" y="14068"/>
                        </a:cubicBezTo>
                        <a:cubicBezTo>
                          <a:pt x="2897945" y="18757"/>
                          <a:pt x="3067216" y="14844"/>
                          <a:pt x="3235570" y="28135"/>
                        </a:cubicBezTo>
                        <a:cubicBezTo>
                          <a:pt x="3248792" y="29179"/>
                          <a:pt x="3262060" y="43110"/>
                          <a:pt x="3263705" y="56271"/>
                        </a:cubicBezTo>
                        <a:cubicBezTo>
                          <a:pt x="3267243" y="84574"/>
                          <a:pt x="3254326" y="112542"/>
                          <a:pt x="3249637" y="140677"/>
                        </a:cubicBezTo>
                        <a:cubicBezTo>
                          <a:pt x="3226191" y="131299"/>
                          <a:pt x="3190592" y="135128"/>
                          <a:pt x="3179299" y="112542"/>
                        </a:cubicBezTo>
                        <a:cubicBezTo>
                          <a:pt x="3136646" y="27235"/>
                          <a:pt x="3206295" y="22736"/>
                          <a:pt x="3249637" y="14068"/>
                        </a:cubicBezTo>
                        <a:cubicBezTo>
                          <a:pt x="3277607" y="8474"/>
                          <a:pt x="3305908" y="4689"/>
                          <a:pt x="3334043" y="0"/>
                        </a:cubicBezTo>
                        <a:cubicBezTo>
                          <a:pt x="3399692" y="4689"/>
                          <a:pt x="3467576" y="-3547"/>
                          <a:pt x="3530991" y="14068"/>
                        </a:cubicBezTo>
                        <a:cubicBezTo>
                          <a:pt x="3556550" y="21168"/>
                          <a:pt x="3587262" y="70339"/>
                          <a:pt x="3587262" y="70339"/>
                        </a:cubicBezTo>
                        <a:cubicBezTo>
                          <a:pt x="3591951" y="89096"/>
                          <a:pt x="3601330" y="107275"/>
                          <a:pt x="3601330" y="126609"/>
                        </a:cubicBezTo>
                        <a:cubicBezTo>
                          <a:pt x="3601330" y="176323"/>
                          <a:pt x="3571251" y="179694"/>
                          <a:pt x="3530991" y="196948"/>
                        </a:cubicBezTo>
                        <a:cubicBezTo>
                          <a:pt x="3517361" y="202789"/>
                          <a:pt x="3502856" y="206326"/>
                          <a:pt x="3488788" y="211015"/>
                        </a:cubicBezTo>
                        <a:cubicBezTo>
                          <a:pt x="3479410" y="220394"/>
                          <a:pt x="3463254" y="226145"/>
                          <a:pt x="3460653" y="239151"/>
                        </a:cubicBezTo>
                        <a:cubicBezTo>
                          <a:pt x="3457745" y="253692"/>
                          <a:pt x="3467091" y="268639"/>
                          <a:pt x="3474720" y="281354"/>
                        </a:cubicBezTo>
                        <a:cubicBezTo>
                          <a:pt x="3488082" y="303624"/>
                          <a:pt x="3525894" y="324848"/>
                          <a:pt x="3545059" y="337625"/>
                        </a:cubicBezTo>
                        <a:cubicBezTo>
                          <a:pt x="3549748" y="351693"/>
                          <a:pt x="3559127" y="364999"/>
                          <a:pt x="3559127" y="379828"/>
                        </a:cubicBezTo>
                        <a:cubicBezTo>
                          <a:pt x="3559127" y="394657"/>
                          <a:pt x="3555544" y="411546"/>
                          <a:pt x="3545059" y="422031"/>
                        </a:cubicBezTo>
                        <a:cubicBezTo>
                          <a:pt x="3489228" y="477862"/>
                          <a:pt x="3467921" y="476485"/>
                          <a:pt x="3404382" y="492369"/>
                        </a:cubicBezTo>
                        <a:cubicBezTo>
                          <a:pt x="3398320" y="496411"/>
                          <a:pt x="3337127" y="533222"/>
                          <a:pt x="3334043" y="548640"/>
                        </a:cubicBezTo>
                        <a:cubicBezTo>
                          <a:pt x="3327202" y="582842"/>
                          <a:pt x="3360079" y="598769"/>
                          <a:pt x="3376247" y="618979"/>
                        </a:cubicBezTo>
                        <a:cubicBezTo>
                          <a:pt x="3395453" y="642986"/>
                          <a:pt x="3422324" y="690271"/>
                          <a:pt x="3432517" y="717452"/>
                        </a:cubicBezTo>
                        <a:cubicBezTo>
                          <a:pt x="3439306" y="735555"/>
                          <a:pt x="3441896" y="754966"/>
                          <a:pt x="3446585" y="773723"/>
                        </a:cubicBezTo>
                        <a:cubicBezTo>
                          <a:pt x="3441896" y="839372"/>
                          <a:pt x="3475622" y="920934"/>
                          <a:pt x="3432517" y="970671"/>
                        </a:cubicBezTo>
                        <a:cubicBezTo>
                          <a:pt x="3356030" y="1058925"/>
                          <a:pt x="3184033" y="931625"/>
                          <a:pt x="3305908" y="1012874"/>
                        </a:cubicBezTo>
                        <a:cubicBezTo>
                          <a:pt x="3315286" y="1026942"/>
                          <a:pt x="3332361" y="1038254"/>
                          <a:pt x="3334043" y="1055077"/>
                        </a:cubicBezTo>
                        <a:cubicBezTo>
                          <a:pt x="3337342" y="1088070"/>
                          <a:pt x="3333443" y="1123251"/>
                          <a:pt x="3319976" y="1153551"/>
                        </a:cubicBezTo>
                        <a:cubicBezTo>
                          <a:pt x="3306425" y="1184041"/>
                          <a:pt x="3225695" y="1193797"/>
                          <a:pt x="3207434" y="1195754"/>
                        </a:cubicBezTo>
                        <a:cubicBezTo>
                          <a:pt x="3099791" y="1207287"/>
                          <a:pt x="2991729" y="1214511"/>
                          <a:pt x="2883877" y="1223889"/>
                        </a:cubicBezTo>
                        <a:cubicBezTo>
                          <a:pt x="2893256" y="1233268"/>
                          <a:pt x="2905189" y="1240652"/>
                          <a:pt x="2912013" y="1252025"/>
                        </a:cubicBezTo>
                        <a:cubicBezTo>
                          <a:pt x="2939115" y="1297195"/>
                          <a:pt x="2920794" y="1325945"/>
                          <a:pt x="2912013" y="1378634"/>
                        </a:cubicBezTo>
                        <a:cubicBezTo>
                          <a:pt x="2822918" y="1369256"/>
                          <a:pt x="2733189" y="1364653"/>
                          <a:pt x="2644727" y="1350499"/>
                        </a:cubicBezTo>
                        <a:cubicBezTo>
                          <a:pt x="2615442" y="1345813"/>
                          <a:pt x="2584997" y="1338814"/>
                          <a:pt x="2560320" y="1322363"/>
                        </a:cubicBezTo>
                        <a:lnTo>
                          <a:pt x="2518117" y="1294228"/>
                        </a:lnTo>
                        <a:cubicBezTo>
                          <a:pt x="2527496" y="1308296"/>
                          <a:pt x="2535119" y="1323707"/>
                          <a:pt x="2546253" y="1336431"/>
                        </a:cubicBezTo>
                        <a:cubicBezTo>
                          <a:pt x="2568088" y="1361385"/>
                          <a:pt x="2599532" y="1378337"/>
                          <a:pt x="2616591" y="1406769"/>
                        </a:cubicBezTo>
                        <a:cubicBezTo>
                          <a:pt x="2628893" y="1427272"/>
                          <a:pt x="2625970" y="1453662"/>
                          <a:pt x="2630659" y="1477108"/>
                        </a:cubicBezTo>
                        <a:cubicBezTo>
                          <a:pt x="2625970" y="1491176"/>
                          <a:pt x="2627077" y="1508826"/>
                          <a:pt x="2616591" y="1519311"/>
                        </a:cubicBezTo>
                        <a:cubicBezTo>
                          <a:pt x="2555184" y="1580717"/>
                          <a:pt x="2412602" y="1536895"/>
                          <a:pt x="2363373" y="1533379"/>
                        </a:cubicBezTo>
                        <a:cubicBezTo>
                          <a:pt x="2344616" y="1528690"/>
                          <a:pt x="2325053" y="1512131"/>
                          <a:pt x="2307102" y="1519311"/>
                        </a:cubicBezTo>
                        <a:cubicBezTo>
                          <a:pt x="2274001" y="1532551"/>
                          <a:pt x="2302689" y="1590477"/>
                          <a:pt x="2307102" y="1603717"/>
                        </a:cubicBezTo>
                        <a:cubicBezTo>
                          <a:pt x="2302413" y="1655299"/>
                          <a:pt x="2299879" y="1707122"/>
                          <a:pt x="2293034" y="1758462"/>
                        </a:cubicBezTo>
                        <a:cubicBezTo>
                          <a:pt x="2290479" y="1777626"/>
                          <a:pt x="2291045" y="1799635"/>
                          <a:pt x="2278967" y="1814732"/>
                        </a:cubicBezTo>
                        <a:cubicBezTo>
                          <a:pt x="2269703" y="1826311"/>
                          <a:pt x="2250026" y="1822168"/>
                          <a:pt x="2236763" y="1828800"/>
                        </a:cubicBezTo>
                        <a:cubicBezTo>
                          <a:pt x="2159451" y="1867456"/>
                          <a:pt x="2231315" y="1855863"/>
                          <a:pt x="2124222" y="1885071"/>
                        </a:cubicBezTo>
                        <a:cubicBezTo>
                          <a:pt x="2096704" y="1892576"/>
                          <a:pt x="2068284" y="1897360"/>
                          <a:pt x="2039816" y="1899139"/>
                        </a:cubicBezTo>
                        <a:cubicBezTo>
                          <a:pt x="1918043" y="1906750"/>
                          <a:pt x="1795976" y="1908517"/>
                          <a:pt x="1674056" y="1913206"/>
                        </a:cubicBezTo>
                        <a:cubicBezTo>
                          <a:pt x="1679647" y="1929980"/>
                          <a:pt x="1703549" y="1998095"/>
                          <a:pt x="1702191" y="2011680"/>
                        </a:cubicBezTo>
                        <a:cubicBezTo>
                          <a:pt x="1698609" y="2047498"/>
                          <a:pt x="1682170" y="2102472"/>
                          <a:pt x="1645920" y="2124222"/>
                        </a:cubicBezTo>
                        <a:cubicBezTo>
                          <a:pt x="1633205" y="2131851"/>
                          <a:pt x="1617785" y="2133600"/>
                          <a:pt x="1603717" y="2138289"/>
                        </a:cubicBezTo>
                        <a:cubicBezTo>
                          <a:pt x="1519311" y="2133600"/>
                          <a:pt x="1434939" y="2120201"/>
                          <a:pt x="1350499" y="2124222"/>
                        </a:cubicBezTo>
                        <a:cubicBezTo>
                          <a:pt x="1333611" y="2125026"/>
                          <a:pt x="1316507" y="2137578"/>
                          <a:pt x="1308296" y="2152357"/>
                        </a:cubicBezTo>
                        <a:cubicBezTo>
                          <a:pt x="1291717" y="2182199"/>
                          <a:pt x="1313666" y="2244293"/>
                          <a:pt x="1280160" y="2250831"/>
                        </a:cubicBezTo>
                        <a:cubicBezTo>
                          <a:pt x="1100606" y="2285866"/>
                          <a:pt x="914400" y="2260210"/>
                          <a:pt x="731520" y="2264899"/>
                        </a:cubicBezTo>
                        <a:cubicBezTo>
                          <a:pt x="737397" y="2288407"/>
                          <a:pt x="766682" y="2371416"/>
                          <a:pt x="731520" y="2391508"/>
                        </a:cubicBezTo>
                        <a:cubicBezTo>
                          <a:pt x="706755" y="2405660"/>
                          <a:pt x="675249" y="2382129"/>
                          <a:pt x="647114" y="2377440"/>
                        </a:cubicBezTo>
                        <a:cubicBezTo>
                          <a:pt x="633046" y="2368062"/>
                          <a:pt x="621715" y="2351172"/>
                          <a:pt x="604911" y="2349305"/>
                        </a:cubicBezTo>
                        <a:cubicBezTo>
                          <a:pt x="531793" y="2341181"/>
                          <a:pt x="529341" y="2354535"/>
                          <a:pt x="492370" y="2391508"/>
                        </a:cubicBezTo>
                        <a:cubicBezTo>
                          <a:pt x="347993" y="2381883"/>
                          <a:pt x="312411" y="2386464"/>
                          <a:pt x="196948" y="2363372"/>
                        </a:cubicBezTo>
                        <a:cubicBezTo>
                          <a:pt x="85257" y="2341034"/>
                          <a:pt x="199895" y="2357073"/>
                          <a:pt x="56271" y="2321169"/>
                        </a:cubicBezTo>
                        <a:lnTo>
                          <a:pt x="0" y="2307102"/>
                        </a:lnTo>
                        <a:cubicBezTo>
                          <a:pt x="67939" y="2239163"/>
                          <a:pt x="-14720" y="2325500"/>
                          <a:pt x="56271" y="2236763"/>
                        </a:cubicBezTo>
                        <a:cubicBezTo>
                          <a:pt x="64557" y="2226406"/>
                          <a:pt x="76121" y="2218985"/>
                          <a:pt x="84407" y="2208628"/>
                        </a:cubicBezTo>
                        <a:cubicBezTo>
                          <a:pt x="111807" y="2174379"/>
                          <a:pt x="115054" y="2164667"/>
                          <a:pt x="126610" y="2124222"/>
                        </a:cubicBezTo>
                        <a:cubicBezTo>
                          <a:pt x="141814" y="2071006"/>
                          <a:pt x="140677" y="2085441"/>
                          <a:pt x="140677" y="2053883"/>
                        </a:cubicBezTo>
                      </a:path>
                    </a:pathLst>
                  </a:custGeom>
                  <a:solidFill>
                    <a:schemeClr val="tx1">
                      <a:lumMod val="75000"/>
                    </a:schemeClr>
                  </a:solidFill>
                  <a:ln>
                    <a:solidFill>
                      <a:schemeClr val="tx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03" name="Straight Arrow Connector 102"/>
                  <p:cNvCxnSpPr/>
                  <p:nvPr/>
                </p:nvCxnSpPr>
                <p:spPr>
                  <a:xfrm flipV="1">
                    <a:off x="737071" y="3407566"/>
                    <a:ext cx="3004511" cy="2795961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4" name="TextBox 103"/>
                  <p:cNvSpPr txBox="1"/>
                  <p:nvPr/>
                </p:nvSpPr>
                <p:spPr>
                  <a:xfrm rot="19080000">
                    <a:off x="1588159" y="4540418"/>
                    <a:ext cx="2092751" cy="6673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400" dirty="0">
                        <a:solidFill>
                          <a:srgbClr val="00B050"/>
                        </a:solidFill>
                        <a:latin typeface="Arial" charset="0"/>
                      </a:rPr>
                      <a:t>20 dBZ </a:t>
                    </a:r>
                  </a:p>
                </p:txBody>
              </p:sp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690058" y="6147559"/>
                    <a:ext cx="1663896" cy="5144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dirty="0">
                        <a:solidFill>
                          <a:prstClr val="black"/>
                        </a:solidFill>
                        <a:latin typeface="Arial" charset="0"/>
                      </a:rPr>
                      <a:t>RMW</a:t>
                    </a:r>
                    <a:r>
                      <a:rPr lang="en-US" baseline="-25000" dirty="0">
                        <a:solidFill>
                          <a:prstClr val="black"/>
                        </a:solidFill>
                        <a:latin typeface="Arial" charset="0"/>
                      </a:rPr>
                      <a:t>2km</a:t>
                    </a:r>
                    <a:endParaRPr lang="en-US" dirty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6" name="TextBox 105"/>
                  <p:cNvSpPr txBox="1"/>
                  <p:nvPr/>
                </p:nvSpPr>
                <p:spPr>
                  <a:xfrm>
                    <a:off x="3367183" y="2605416"/>
                    <a:ext cx="59683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400" dirty="0">
                        <a:solidFill>
                          <a:prstClr val="black"/>
                        </a:solidFill>
                        <a:latin typeface="Arial" charset="0"/>
                      </a:rPr>
                      <a:t>M </a:t>
                    </a:r>
                  </a:p>
                </p:txBody>
              </p:sp>
            </p:grpSp>
            <p:sp>
              <p:nvSpPr>
                <p:cNvPr id="101" name="Freeform 100"/>
                <p:cNvSpPr/>
                <p:nvPr/>
              </p:nvSpPr>
              <p:spPr>
                <a:xfrm>
                  <a:off x="838967" y="-640511"/>
                  <a:ext cx="2640608" cy="2916320"/>
                </a:xfrm>
                <a:custGeom>
                  <a:avLst/>
                  <a:gdLst>
                    <a:gd name="connsiteX0" fmla="*/ 0 w 2987899"/>
                    <a:gd name="connsiteY0" fmla="*/ 2601532 h 2601532"/>
                    <a:gd name="connsiteX1" fmla="*/ 437882 w 2987899"/>
                    <a:gd name="connsiteY1" fmla="*/ 1893194 h 2601532"/>
                    <a:gd name="connsiteX2" fmla="*/ 1184856 w 2987899"/>
                    <a:gd name="connsiteY2" fmla="*/ 978794 h 2601532"/>
                    <a:gd name="connsiteX3" fmla="*/ 1648496 w 2987899"/>
                    <a:gd name="connsiteY3" fmla="*/ 540912 h 2601532"/>
                    <a:gd name="connsiteX4" fmla="*/ 2395470 w 2987899"/>
                    <a:gd name="connsiteY4" fmla="*/ 180304 h 2601532"/>
                    <a:gd name="connsiteX5" fmla="*/ 2987899 w 2987899"/>
                    <a:gd name="connsiteY5" fmla="*/ 0 h 260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87899" h="2601532">
                      <a:moveTo>
                        <a:pt x="0" y="2601532"/>
                      </a:moveTo>
                      <a:cubicBezTo>
                        <a:pt x="120203" y="2382591"/>
                        <a:pt x="240406" y="2163650"/>
                        <a:pt x="437882" y="1893194"/>
                      </a:cubicBezTo>
                      <a:cubicBezTo>
                        <a:pt x="635358" y="1622738"/>
                        <a:pt x="983087" y="1204174"/>
                        <a:pt x="1184856" y="978794"/>
                      </a:cubicBezTo>
                      <a:cubicBezTo>
                        <a:pt x="1386625" y="753414"/>
                        <a:pt x="1446727" y="673994"/>
                        <a:pt x="1648496" y="540912"/>
                      </a:cubicBezTo>
                      <a:cubicBezTo>
                        <a:pt x="1850265" y="407830"/>
                        <a:pt x="2172236" y="270456"/>
                        <a:pt x="2395470" y="180304"/>
                      </a:cubicBezTo>
                      <a:cubicBezTo>
                        <a:pt x="2618704" y="90152"/>
                        <a:pt x="2803301" y="45076"/>
                        <a:pt x="2987899" y="0"/>
                      </a:cubicBez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85" name="Group 131"/>
            <p:cNvGrpSpPr/>
            <p:nvPr/>
          </p:nvGrpSpPr>
          <p:grpSpPr>
            <a:xfrm>
              <a:off x="2018692" y="2228188"/>
              <a:ext cx="2260120" cy="2822618"/>
              <a:chOff x="879894" y="1587260"/>
              <a:chExt cx="3545457" cy="4494363"/>
            </a:xfrm>
          </p:grpSpPr>
          <p:sp>
            <p:nvSpPr>
              <p:cNvPr id="89" name="Rectangle 88"/>
              <p:cNvSpPr/>
              <p:nvPr/>
            </p:nvSpPr>
            <p:spPr>
              <a:xfrm>
                <a:off x="879894" y="1587260"/>
                <a:ext cx="3545457" cy="44943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90" name="Group 136"/>
              <p:cNvGrpSpPr/>
              <p:nvPr/>
            </p:nvGrpSpPr>
            <p:grpSpPr>
              <a:xfrm>
                <a:off x="990600" y="1752600"/>
                <a:ext cx="3358857" cy="4320604"/>
                <a:chOff x="4734765" y="-1600200"/>
                <a:chExt cx="3358857" cy="4320604"/>
              </a:xfrm>
            </p:grpSpPr>
            <p:grpSp>
              <p:nvGrpSpPr>
                <p:cNvPr id="91" name="Group 20"/>
                <p:cNvGrpSpPr/>
                <p:nvPr/>
              </p:nvGrpSpPr>
              <p:grpSpPr>
                <a:xfrm>
                  <a:off x="4734765" y="-1600200"/>
                  <a:ext cx="3302374" cy="4320604"/>
                  <a:chOff x="3552428" y="1770085"/>
                  <a:chExt cx="3302374" cy="4320604"/>
                </a:xfrm>
              </p:grpSpPr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3870101" y="5576192"/>
                    <a:ext cx="1676958" cy="5144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dirty="0">
                        <a:solidFill>
                          <a:prstClr val="black"/>
                        </a:solidFill>
                        <a:latin typeface="Arial" charset="0"/>
                      </a:rPr>
                      <a:t>RMW</a:t>
                    </a:r>
                    <a:r>
                      <a:rPr lang="en-US" baseline="-25000" dirty="0">
                        <a:solidFill>
                          <a:prstClr val="black"/>
                        </a:solidFill>
                        <a:latin typeface="Arial" charset="0"/>
                      </a:rPr>
                      <a:t>2km</a:t>
                    </a:r>
                    <a:endParaRPr lang="en-US" dirty="0">
                      <a:solidFill>
                        <a:prstClr val="blac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4" name="TextBox 93"/>
                  <p:cNvSpPr txBox="1"/>
                  <p:nvPr/>
                </p:nvSpPr>
                <p:spPr>
                  <a:xfrm>
                    <a:off x="6214133" y="2223359"/>
                    <a:ext cx="640669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400" dirty="0">
                        <a:solidFill>
                          <a:prstClr val="black"/>
                        </a:solidFill>
                        <a:latin typeface="Arial" charset="0"/>
                      </a:rPr>
                      <a:t>M </a:t>
                    </a:r>
                  </a:p>
                </p:txBody>
              </p:sp>
              <p:sp>
                <p:nvSpPr>
                  <p:cNvPr id="95" name="Freeform 94"/>
                  <p:cNvSpPr/>
                  <p:nvPr/>
                </p:nvSpPr>
                <p:spPr>
                  <a:xfrm>
                    <a:off x="3552428" y="1770085"/>
                    <a:ext cx="1589650" cy="3819539"/>
                  </a:xfrm>
                  <a:custGeom>
                    <a:avLst/>
                    <a:gdLst>
                      <a:gd name="connsiteX0" fmla="*/ 281354 w 1589650"/>
                      <a:gd name="connsiteY0" fmla="*/ 3721065 h 3819539"/>
                      <a:gd name="connsiteX1" fmla="*/ 239151 w 1589650"/>
                      <a:gd name="connsiteY1" fmla="*/ 3650727 h 3819539"/>
                      <a:gd name="connsiteX2" fmla="*/ 211016 w 1589650"/>
                      <a:gd name="connsiteY2" fmla="*/ 3622591 h 3819539"/>
                      <a:gd name="connsiteX3" fmla="*/ 182880 w 1589650"/>
                      <a:gd name="connsiteY3" fmla="*/ 3524117 h 3819539"/>
                      <a:gd name="connsiteX4" fmla="*/ 154745 w 1589650"/>
                      <a:gd name="connsiteY4" fmla="*/ 3439711 h 3819539"/>
                      <a:gd name="connsiteX5" fmla="*/ 140677 w 1589650"/>
                      <a:gd name="connsiteY5" fmla="*/ 3214628 h 3819539"/>
                      <a:gd name="connsiteX6" fmla="*/ 126610 w 1589650"/>
                      <a:gd name="connsiteY6" fmla="*/ 3158357 h 3819539"/>
                      <a:gd name="connsiteX7" fmla="*/ 98474 w 1589650"/>
                      <a:gd name="connsiteY7" fmla="*/ 3130222 h 3819539"/>
                      <a:gd name="connsiteX8" fmla="*/ 84407 w 1589650"/>
                      <a:gd name="connsiteY8" fmla="*/ 3088019 h 3819539"/>
                      <a:gd name="connsiteX9" fmla="*/ 126610 w 1589650"/>
                      <a:gd name="connsiteY9" fmla="*/ 2947342 h 3819539"/>
                      <a:gd name="connsiteX10" fmla="*/ 168813 w 1589650"/>
                      <a:gd name="connsiteY10" fmla="*/ 2933274 h 3819539"/>
                      <a:gd name="connsiteX11" fmla="*/ 182880 w 1589650"/>
                      <a:gd name="connsiteY11" fmla="*/ 2891071 h 3819539"/>
                      <a:gd name="connsiteX12" fmla="*/ 154745 w 1589650"/>
                      <a:gd name="connsiteY12" fmla="*/ 2848868 h 3819539"/>
                      <a:gd name="connsiteX13" fmla="*/ 126610 w 1589650"/>
                      <a:gd name="connsiteY13" fmla="*/ 2792597 h 3819539"/>
                      <a:gd name="connsiteX14" fmla="*/ 70339 w 1589650"/>
                      <a:gd name="connsiteY14" fmla="*/ 2736327 h 3819539"/>
                      <a:gd name="connsiteX15" fmla="*/ 42203 w 1589650"/>
                      <a:gd name="connsiteY15" fmla="*/ 2694123 h 3819539"/>
                      <a:gd name="connsiteX16" fmla="*/ 28136 w 1589650"/>
                      <a:gd name="connsiteY16" fmla="*/ 2637853 h 3819539"/>
                      <a:gd name="connsiteX17" fmla="*/ 0 w 1589650"/>
                      <a:gd name="connsiteY17" fmla="*/ 2539379 h 3819539"/>
                      <a:gd name="connsiteX18" fmla="*/ 14068 w 1589650"/>
                      <a:gd name="connsiteY18" fmla="*/ 2314296 h 3819539"/>
                      <a:gd name="connsiteX19" fmla="*/ 28136 w 1589650"/>
                      <a:gd name="connsiteY19" fmla="*/ 2258025 h 3819539"/>
                      <a:gd name="connsiteX20" fmla="*/ 70339 w 1589650"/>
                      <a:gd name="connsiteY20" fmla="*/ 2215822 h 3819539"/>
                      <a:gd name="connsiteX21" fmla="*/ 98474 w 1589650"/>
                      <a:gd name="connsiteY21" fmla="*/ 2173619 h 3819539"/>
                      <a:gd name="connsiteX22" fmla="*/ 70339 w 1589650"/>
                      <a:gd name="connsiteY22" fmla="*/ 1962603 h 3819539"/>
                      <a:gd name="connsiteX23" fmla="*/ 98474 w 1589650"/>
                      <a:gd name="connsiteY23" fmla="*/ 1850062 h 3819539"/>
                      <a:gd name="connsiteX24" fmla="*/ 140677 w 1589650"/>
                      <a:gd name="connsiteY24" fmla="*/ 1807859 h 3819539"/>
                      <a:gd name="connsiteX25" fmla="*/ 253219 w 1589650"/>
                      <a:gd name="connsiteY25" fmla="*/ 1737520 h 3819539"/>
                      <a:gd name="connsiteX26" fmla="*/ 337625 w 1589650"/>
                      <a:gd name="connsiteY26" fmla="*/ 1667182 h 3819539"/>
                      <a:gd name="connsiteX27" fmla="*/ 323557 w 1589650"/>
                      <a:gd name="connsiteY27" fmla="*/ 1540573 h 3819539"/>
                      <a:gd name="connsiteX28" fmla="*/ 309490 w 1589650"/>
                      <a:gd name="connsiteY28" fmla="*/ 1470234 h 3819539"/>
                      <a:gd name="connsiteX29" fmla="*/ 323557 w 1589650"/>
                      <a:gd name="connsiteY29" fmla="*/ 1217016 h 3819539"/>
                      <a:gd name="connsiteX30" fmla="*/ 337625 w 1589650"/>
                      <a:gd name="connsiteY30" fmla="*/ 1160745 h 3819539"/>
                      <a:gd name="connsiteX31" fmla="*/ 422031 w 1589650"/>
                      <a:gd name="connsiteY31" fmla="*/ 1048203 h 3819539"/>
                      <a:gd name="connsiteX32" fmla="*/ 407963 w 1589650"/>
                      <a:gd name="connsiteY32" fmla="*/ 752782 h 3819539"/>
                      <a:gd name="connsiteX33" fmla="*/ 464234 w 1589650"/>
                      <a:gd name="connsiteY33" fmla="*/ 654308 h 3819539"/>
                      <a:gd name="connsiteX34" fmla="*/ 520505 w 1589650"/>
                      <a:gd name="connsiteY34" fmla="*/ 598037 h 3819539"/>
                      <a:gd name="connsiteX35" fmla="*/ 534573 w 1589650"/>
                      <a:gd name="connsiteY35" fmla="*/ 527699 h 3819539"/>
                      <a:gd name="connsiteX36" fmla="*/ 520505 w 1589650"/>
                      <a:gd name="connsiteY36" fmla="*/ 485496 h 3819539"/>
                      <a:gd name="connsiteX37" fmla="*/ 534573 w 1589650"/>
                      <a:gd name="connsiteY37" fmla="*/ 358887 h 3819539"/>
                      <a:gd name="connsiteX38" fmla="*/ 576776 w 1589650"/>
                      <a:gd name="connsiteY38" fmla="*/ 316683 h 3819539"/>
                      <a:gd name="connsiteX39" fmla="*/ 717453 w 1589650"/>
                      <a:gd name="connsiteY39" fmla="*/ 274480 h 3819539"/>
                      <a:gd name="connsiteX40" fmla="*/ 759656 w 1589650"/>
                      <a:gd name="connsiteY40" fmla="*/ 119736 h 3819539"/>
                      <a:gd name="connsiteX41" fmla="*/ 815927 w 1589650"/>
                      <a:gd name="connsiteY41" fmla="*/ 35330 h 3819539"/>
                      <a:gd name="connsiteX42" fmla="*/ 900333 w 1589650"/>
                      <a:gd name="connsiteY42" fmla="*/ 7194 h 3819539"/>
                      <a:gd name="connsiteX43" fmla="*/ 1223890 w 1589650"/>
                      <a:gd name="connsiteY43" fmla="*/ 21262 h 3819539"/>
                      <a:gd name="connsiteX44" fmla="*/ 1280160 w 1589650"/>
                      <a:gd name="connsiteY44" fmla="*/ 119736 h 3819539"/>
                      <a:gd name="connsiteX45" fmla="*/ 1364567 w 1589650"/>
                      <a:gd name="connsiteY45" fmla="*/ 133803 h 3819539"/>
                      <a:gd name="connsiteX46" fmla="*/ 1463040 w 1589650"/>
                      <a:gd name="connsiteY46" fmla="*/ 147871 h 3819539"/>
                      <a:gd name="connsiteX47" fmla="*/ 1519311 w 1589650"/>
                      <a:gd name="connsiteY47" fmla="*/ 161939 h 3819539"/>
                      <a:gd name="connsiteX48" fmla="*/ 1505243 w 1589650"/>
                      <a:gd name="connsiteY48" fmla="*/ 288548 h 3819539"/>
                      <a:gd name="connsiteX49" fmla="*/ 1463040 w 1589650"/>
                      <a:gd name="connsiteY49" fmla="*/ 302616 h 3819539"/>
                      <a:gd name="connsiteX50" fmla="*/ 1448973 w 1589650"/>
                      <a:gd name="connsiteY50" fmla="*/ 344819 h 3819539"/>
                      <a:gd name="connsiteX51" fmla="*/ 1505243 w 1589650"/>
                      <a:gd name="connsiteY51" fmla="*/ 387022 h 3819539"/>
                      <a:gd name="connsiteX52" fmla="*/ 1589650 w 1589650"/>
                      <a:gd name="connsiteY52" fmla="*/ 457360 h 3819539"/>
                      <a:gd name="connsiteX53" fmla="*/ 1575582 w 1589650"/>
                      <a:gd name="connsiteY53" fmla="*/ 541767 h 3819539"/>
                      <a:gd name="connsiteX54" fmla="*/ 1533379 w 1589650"/>
                      <a:gd name="connsiteY54" fmla="*/ 555834 h 3819539"/>
                      <a:gd name="connsiteX55" fmla="*/ 1505243 w 1589650"/>
                      <a:gd name="connsiteY55" fmla="*/ 598037 h 3819539"/>
                      <a:gd name="connsiteX56" fmla="*/ 1477108 w 1589650"/>
                      <a:gd name="connsiteY56" fmla="*/ 626173 h 3819539"/>
                      <a:gd name="connsiteX57" fmla="*/ 1420837 w 1589650"/>
                      <a:gd name="connsiteY57" fmla="*/ 710579 h 3819539"/>
                      <a:gd name="connsiteX58" fmla="*/ 1406770 w 1589650"/>
                      <a:gd name="connsiteY58" fmla="*/ 766850 h 3819539"/>
                      <a:gd name="connsiteX59" fmla="*/ 1448973 w 1589650"/>
                      <a:gd name="connsiteY59" fmla="*/ 907527 h 3819539"/>
                      <a:gd name="connsiteX60" fmla="*/ 1477108 w 1589650"/>
                      <a:gd name="connsiteY60" fmla="*/ 1034136 h 3819539"/>
                      <a:gd name="connsiteX61" fmla="*/ 1448973 w 1589650"/>
                      <a:gd name="connsiteY61" fmla="*/ 1160745 h 3819539"/>
                      <a:gd name="connsiteX62" fmla="*/ 1406770 w 1589650"/>
                      <a:gd name="connsiteY62" fmla="*/ 1202948 h 3819539"/>
                      <a:gd name="connsiteX63" fmla="*/ 1392702 w 1589650"/>
                      <a:gd name="connsiteY63" fmla="*/ 1245151 h 3819539"/>
                      <a:gd name="connsiteX64" fmla="*/ 1434905 w 1589650"/>
                      <a:gd name="connsiteY64" fmla="*/ 1357693 h 3819539"/>
                      <a:gd name="connsiteX65" fmla="*/ 1477108 w 1589650"/>
                      <a:gd name="connsiteY65" fmla="*/ 1470234 h 3819539"/>
                      <a:gd name="connsiteX66" fmla="*/ 1463040 w 1589650"/>
                      <a:gd name="connsiteY66" fmla="*/ 1554640 h 3819539"/>
                      <a:gd name="connsiteX67" fmla="*/ 1434905 w 1589650"/>
                      <a:gd name="connsiteY67" fmla="*/ 1582776 h 3819539"/>
                      <a:gd name="connsiteX68" fmla="*/ 1322363 w 1589650"/>
                      <a:gd name="connsiteY68" fmla="*/ 1624979 h 3819539"/>
                      <a:gd name="connsiteX69" fmla="*/ 1336431 w 1589650"/>
                      <a:gd name="connsiteY69" fmla="*/ 1681250 h 3819539"/>
                      <a:gd name="connsiteX70" fmla="*/ 1448973 w 1589650"/>
                      <a:gd name="connsiteY70" fmla="*/ 1793791 h 3819539"/>
                      <a:gd name="connsiteX71" fmla="*/ 1477108 w 1589650"/>
                      <a:gd name="connsiteY71" fmla="*/ 1850062 h 3819539"/>
                      <a:gd name="connsiteX72" fmla="*/ 1448973 w 1589650"/>
                      <a:gd name="connsiteY72" fmla="*/ 2103280 h 3819539"/>
                      <a:gd name="connsiteX73" fmla="*/ 1434905 w 1589650"/>
                      <a:gd name="connsiteY73" fmla="*/ 2173619 h 3819539"/>
                      <a:gd name="connsiteX74" fmla="*/ 1378634 w 1589650"/>
                      <a:gd name="connsiteY74" fmla="*/ 2286160 h 3819539"/>
                      <a:gd name="connsiteX75" fmla="*/ 1406770 w 1589650"/>
                      <a:gd name="connsiteY75" fmla="*/ 2384634 h 3819539"/>
                      <a:gd name="connsiteX76" fmla="*/ 1434905 w 1589650"/>
                      <a:gd name="connsiteY76" fmla="*/ 2412770 h 3819539"/>
                      <a:gd name="connsiteX77" fmla="*/ 1519311 w 1589650"/>
                      <a:gd name="connsiteY77" fmla="*/ 2553447 h 3819539"/>
                      <a:gd name="connsiteX78" fmla="*/ 1547447 w 1589650"/>
                      <a:gd name="connsiteY78" fmla="*/ 2595650 h 3819539"/>
                      <a:gd name="connsiteX79" fmla="*/ 1547447 w 1589650"/>
                      <a:gd name="connsiteY79" fmla="*/ 2764462 h 3819539"/>
                      <a:gd name="connsiteX80" fmla="*/ 1463040 w 1589650"/>
                      <a:gd name="connsiteY80" fmla="*/ 2877003 h 3819539"/>
                      <a:gd name="connsiteX81" fmla="*/ 1448973 w 1589650"/>
                      <a:gd name="connsiteY81" fmla="*/ 2933274 h 3819539"/>
                      <a:gd name="connsiteX82" fmla="*/ 1434905 w 1589650"/>
                      <a:gd name="connsiteY82" fmla="*/ 2975477 h 3819539"/>
                      <a:gd name="connsiteX83" fmla="*/ 1477108 w 1589650"/>
                      <a:gd name="connsiteY83" fmla="*/ 3073951 h 3819539"/>
                      <a:gd name="connsiteX84" fmla="*/ 1463040 w 1589650"/>
                      <a:gd name="connsiteY84" fmla="*/ 3144290 h 3819539"/>
                      <a:gd name="connsiteX85" fmla="*/ 1364567 w 1589650"/>
                      <a:gd name="connsiteY85" fmla="*/ 3200560 h 3819539"/>
                      <a:gd name="connsiteX86" fmla="*/ 1350499 w 1589650"/>
                      <a:gd name="connsiteY86" fmla="*/ 3242763 h 3819539"/>
                      <a:gd name="connsiteX87" fmla="*/ 1392702 w 1589650"/>
                      <a:gd name="connsiteY87" fmla="*/ 3341237 h 3819539"/>
                      <a:gd name="connsiteX88" fmla="*/ 1420837 w 1589650"/>
                      <a:gd name="connsiteY88" fmla="*/ 3425643 h 3819539"/>
                      <a:gd name="connsiteX89" fmla="*/ 1392702 w 1589650"/>
                      <a:gd name="connsiteY89" fmla="*/ 3608523 h 3819539"/>
                      <a:gd name="connsiteX90" fmla="*/ 1378634 w 1589650"/>
                      <a:gd name="connsiteY90" fmla="*/ 3650727 h 3819539"/>
                      <a:gd name="connsiteX91" fmla="*/ 1350499 w 1589650"/>
                      <a:gd name="connsiteY91" fmla="*/ 3692930 h 3819539"/>
                      <a:gd name="connsiteX92" fmla="*/ 1237957 w 1589650"/>
                      <a:gd name="connsiteY92" fmla="*/ 3777336 h 3819539"/>
                      <a:gd name="connsiteX93" fmla="*/ 1195754 w 1589650"/>
                      <a:gd name="connsiteY93" fmla="*/ 3819539 h 3819539"/>
                      <a:gd name="connsiteX94" fmla="*/ 759656 w 1589650"/>
                      <a:gd name="connsiteY94" fmla="*/ 3805471 h 3819539"/>
                      <a:gd name="connsiteX95" fmla="*/ 590843 w 1589650"/>
                      <a:gd name="connsiteY95" fmla="*/ 3777336 h 3819539"/>
                      <a:gd name="connsiteX96" fmla="*/ 281354 w 1589650"/>
                      <a:gd name="connsiteY96" fmla="*/ 3763268 h 3819539"/>
                      <a:gd name="connsiteX97" fmla="*/ 281354 w 1589650"/>
                      <a:gd name="connsiteY97" fmla="*/ 3721065 h 3819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</a:cxnLst>
                    <a:rect l="l" t="t" r="r" b="b"/>
                    <a:pathLst>
                      <a:path w="1589650" h="3819539">
                        <a:moveTo>
                          <a:pt x="281354" y="3721065"/>
                        </a:moveTo>
                        <a:cubicBezTo>
                          <a:pt x="274320" y="3702308"/>
                          <a:pt x="255043" y="3672977"/>
                          <a:pt x="239151" y="3650727"/>
                        </a:cubicBezTo>
                        <a:cubicBezTo>
                          <a:pt x="231442" y="3639934"/>
                          <a:pt x="217840" y="3633964"/>
                          <a:pt x="211016" y="3622591"/>
                        </a:cubicBezTo>
                        <a:cubicBezTo>
                          <a:pt x="201560" y="3606831"/>
                          <a:pt x="186559" y="3536381"/>
                          <a:pt x="182880" y="3524117"/>
                        </a:cubicBezTo>
                        <a:cubicBezTo>
                          <a:pt x="174358" y="3495711"/>
                          <a:pt x="154745" y="3439711"/>
                          <a:pt x="154745" y="3439711"/>
                        </a:cubicBezTo>
                        <a:cubicBezTo>
                          <a:pt x="150056" y="3364683"/>
                          <a:pt x="148157" y="3289429"/>
                          <a:pt x="140677" y="3214628"/>
                        </a:cubicBezTo>
                        <a:cubicBezTo>
                          <a:pt x="138753" y="3195390"/>
                          <a:pt x="135257" y="3175650"/>
                          <a:pt x="126610" y="3158357"/>
                        </a:cubicBezTo>
                        <a:cubicBezTo>
                          <a:pt x="120679" y="3146494"/>
                          <a:pt x="107853" y="3139600"/>
                          <a:pt x="98474" y="3130222"/>
                        </a:cubicBezTo>
                        <a:cubicBezTo>
                          <a:pt x="93785" y="3116154"/>
                          <a:pt x="84407" y="3102848"/>
                          <a:pt x="84407" y="3088019"/>
                        </a:cubicBezTo>
                        <a:cubicBezTo>
                          <a:pt x="84407" y="3049846"/>
                          <a:pt x="88473" y="2977851"/>
                          <a:pt x="126610" y="2947342"/>
                        </a:cubicBezTo>
                        <a:cubicBezTo>
                          <a:pt x="138189" y="2938079"/>
                          <a:pt x="154745" y="2937963"/>
                          <a:pt x="168813" y="2933274"/>
                        </a:cubicBezTo>
                        <a:cubicBezTo>
                          <a:pt x="173502" y="2919206"/>
                          <a:pt x="185318" y="2905698"/>
                          <a:pt x="182880" y="2891071"/>
                        </a:cubicBezTo>
                        <a:cubicBezTo>
                          <a:pt x="180100" y="2874394"/>
                          <a:pt x="163133" y="2863548"/>
                          <a:pt x="154745" y="2848868"/>
                        </a:cubicBezTo>
                        <a:cubicBezTo>
                          <a:pt x="144341" y="2830660"/>
                          <a:pt x="139193" y="2809374"/>
                          <a:pt x="126610" y="2792597"/>
                        </a:cubicBezTo>
                        <a:cubicBezTo>
                          <a:pt x="110694" y="2771376"/>
                          <a:pt x="87602" y="2756467"/>
                          <a:pt x="70339" y="2736327"/>
                        </a:cubicBezTo>
                        <a:cubicBezTo>
                          <a:pt x="59336" y="2723490"/>
                          <a:pt x="51582" y="2708191"/>
                          <a:pt x="42203" y="2694123"/>
                        </a:cubicBezTo>
                        <a:cubicBezTo>
                          <a:pt x="37514" y="2675366"/>
                          <a:pt x="33447" y="2656443"/>
                          <a:pt x="28136" y="2637853"/>
                        </a:cubicBezTo>
                        <a:cubicBezTo>
                          <a:pt x="-12236" y="2496552"/>
                          <a:pt x="43988" y="2715329"/>
                          <a:pt x="0" y="2539379"/>
                        </a:cubicBezTo>
                        <a:cubicBezTo>
                          <a:pt x="4689" y="2464351"/>
                          <a:pt x="6588" y="2389097"/>
                          <a:pt x="14068" y="2314296"/>
                        </a:cubicBezTo>
                        <a:cubicBezTo>
                          <a:pt x="15992" y="2295058"/>
                          <a:pt x="18543" y="2274812"/>
                          <a:pt x="28136" y="2258025"/>
                        </a:cubicBezTo>
                        <a:cubicBezTo>
                          <a:pt x="38007" y="2240752"/>
                          <a:pt x="57603" y="2231106"/>
                          <a:pt x="70339" y="2215822"/>
                        </a:cubicBezTo>
                        <a:cubicBezTo>
                          <a:pt x="81163" y="2202834"/>
                          <a:pt x="89096" y="2187687"/>
                          <a:pt x="98474" y="2173619"/>
                        </a:cubicBezTo>
                        <a:cubicBezTo>
                          <a:pt x="95699" y="2154194"/>
                          <a:pt x="69549" y="1975244"/>
                          <a:pt x="70339" y="1962603"/>
                        </a:cubicBezTo>
                        <a:cubicBezTo>
                          <a:pt x="72751" y="1924010"/>
                          <a:pt x="82473" y="1885264"/>
                          <a:pt x="98474" y="1850062"/>
                        </a:cubicBezTo>
                        <a:cubicBezTo>
                          <a:pt x="106706" y="1831951"/>
                          <a:pt x="125394" y="1820595"/>
                          <a:pt x="140677" y="1807859"/>
                        </a:cubicBezTo>
                        <a:cubicBezTo>
                          <a:pt x="170161" y="1783288"/>
                          <a:pt x="225743" y="1758127"/>
                          <a:pt x="253219" y="1737520"/>
                        </a:cubicBezTo>
                        <a:cubicBezTo>
                          <a:pt x="469848" y="1575049"/>
                          <a:pt x="140796" y="1798400"/>
                          <a:pt x="337625" y="1667182"/>
                        </a:cubicBezTo>
                        <a:cubicBezTo>
                          <a:pt x="332936" y="1624979"/>
                          <a:pt x="329562" y="1582609"/>
                          <a:pt x="323557" y="1540573"/>
                        </a:cubicBezTo>
                        <a:cubicBezTo>
                          <a:pt x="320176" y="1516903"/>
                          <a:pt x="309490" y="1494145"/>
                          <a:pt x="309490" y="1470234"/>
                        </a:cubicBezTo>
                        <a:cubicBezTo>
                          <a:pt x="309490" y="1385698"/>
                          <a:pt x="315904" y="1301205"/>
                          <a:pt x="323557" y="1217016"/>
                        </a:cubicBezTo>
                        <a:cubicBezTo>
                          <a:pt x="325307" y="1197761"/>
                          <a:pt x="328978" y="1178038"/>
                          <a:pt x="337625" y="1160745"/>
                        </a:cubicBezTo>
                        <a:cubicBezTo>
                          <a:pt x="369438" y="1097120"/>
                          <a:pt x="382465" y="1087770"/>
                          <a:pt x="422031" y="1048203"/>
                        </a:cubicBezTo>
                        <a:cubicBezTo>
                          <a:pt x="397023" y="873144"/>
                          <a:pt x="380610" y="889549"/>
                          <a:pt x="407963" y="752782"/>
                        </a:cubicBezTo>
                        <a:cubicBezTo>
                          <a:pt x="416710" y="709047"/>
                          <a:pt x="433271" y="689695"/>
                          <a:pt x="464234" y="654308"/>
                        </a:cubicBezTo>
                        <a:cubicBezTo>
                          <a:pt x="481702" y="634345"/>
                          <a:pt x="520505" y="598037"/>
                          <a:pt x="520505" y="598037"/>
                        </a:cubicBezTo>
                        <a:cubicBezTo>
                          <a:pt x="525194" y="574591"/>
                          <a:pt x="534573" y="551609"/>
                          <a:pt x="534573" y="527699"/>
                        </a:cubicBezTo>
                        <a:cubicBezTo>
                          <a:pt x="534573" y="512870"/>
                          <a:pt x="520505" y="500325"/>
                          <a:pt x="520505" y="485496"/>
                        </a:cubicBezTo>
                        <a:cubicBezTo>
                          <a:pt x="520505" y="443033"/>
                          <a:pt x="521145" y="399171"/>
                          <a:pt x="534573" y="358887"/>
                        </a:cubicBezTo>
                        <a:cubicBezTo>
                          <a:pt x="540864" y="340013"/>
                          <a:pt x="559385" y="326345"/>
                          <a:pt x="576776" y="316683"/>
                        </a:cubicBezTo>
                        <a:cubicBezTo>
                          <a:pt x="604795" y="301117"/>
                          <a:pt x="681128" y="283561"/>
                          <a:pt x="717453" y="274480"/>
                        </a:cubicBezTo>
                        <a:cubicBezTo>
                          <a:pt x="741081" y="61822"/>
                          <a:pt x="698965" y="200656"/>
                          <a:pt x="759656" y="119736"/>
                        </a:cubicBezTo>
                        <a:cubicBezTo>
                          <a:pt x="779945" y="92685"/>
                          <a:pt x="783848" y="46023"/>
                          <a:pt x="815927" y="35330"/>
                        </a:cubicBezTo>
                        <a:lnTo>
                          <a:pt x="900333" y="7194"/>
                        </a:lnTo>
                        <a:cubicBezTo>
                          <a:pt x="1008185" y="11883"/>
                          <a:pt x="1123973" y="-19613"/>
                          <a:pt x="1223890" y="21262"/>
                        </a:cubicBezTo>
                        <a:cubicBezTo>
                          <a:pt x="1442022" y="110498"/>
                          <a:pt x="1024019" y="170962"/>
                          <a:pt x="1280160" y="119736"/>
                        </a:cubicBezTo>
                        <a:lnTo>
                          <a:pt x="1364567" y="133803"/>
                        </a:lnTo>
                        <a:cubicBezTo>
                          <a:pt x="1397339" y="138845"/>
                          <a:pt x="1430417" y="141939"/>
                          <a:pt x="1463040" y="147871"/>
                        </a:cubicBezTo>
                        <a:cubicBezTo>
                          <a:pt x="1482062" y="151330"/>
                          <a:pt x="1500554" y="157250"/>
                          <a:pt x="1519311" y="161939"/>
                        </a:cubicBezTo>
                        <a:cubicBezTo>
                          <a:pt x="1529628" y="192888"/>
                          <a:pt x="1564328" y="268852"/>
                          <a:pt x="1505243" y="288548"/>
                        </a:cubicBezTo>
                        <a:lnTo>
                          <a:pt x="1463040" y="302616"/>
                        </a:lnTo>
                        <a:cubicBezTo>
                          <a:pt x="1458351" y="316684"/>
                          <a:pt x="1442341" y="331556"/>
                          <a:pt x="1448973" y="344819"/>
                        </a:cubicBezTo>
                        <a:cubicBezTo>
                          <a:pt x="1459458" y="365790"/>
                          <a:pt x="1488664" y="370443"/>
                          <a:pt x="1505243" y="387022"/>
                        </a:cubicBezTo>
                        <a:cubicBezTo>
                          <a:pt x="1584777" y="466556"/>
                          <a:pt x="1468934" y="397003"/>
                          <a:pt x="1589650" y="457360"/>
                        </a:cubicBezTo>
                        <a:cubicBezTo>
                          <a:pt x="1584961" y="485496"/>
                          <a:pt x="1589734" y="517001"/>
                          <a:pt x="1575582" y="541767"/>
                        </a:cubicBezTo>
                        <a:cubicBezTo>
                          <a:pt x="1568225" y="554642"/>
                          <a:pt x="1544958" y="546571"/>
                          <a:pt x="1533379" y="555834"/>
                        </a:cubicBezTo>
                        <a:cubicBezTo>
                          <a:pt x="1520176" y="566396"/>
                          <a:pt x="1515805" y="584835"/>
                          <a:pt x="1505243" y="598037"/>
                        </a:cubicBezTo>
                        <a:cubicBezTo>
                          <a:pt x="1496958" y="608394"/>
                          <a:pt x="1485066" y="615562"/>
                          <a:pt x="1477108" y="626173"/>
                        </a:cubicBezTo>
                        <a:cubicBezTo>
                          <a:pt x="1456819" y="653225"/>
                          <a:pt x="1420837" y="710579"/>
                          <a:pt x="1420837" y="710579"/>
                        </a:cubicBezTo>
                        <a:cubicBezTo>
                          <a:pt x="1416148" y="729336"/>
                          <a:pt x="1406770" y="747516"/>
                          <a:pt x="1406770" y="766850"/>
                        </a:cubicBezTo>
                        <a:cubicBezTo>
                          <a:pt x="1406770" y="836913"/>
                          <a:pt x="1420958" y="851498"/>
                          <a:pt x="1448973" y="907527"/>
                        </a:cubicBezTo>
                        <a:cubicBezTo>
                          <a:pt x="1453596" y="926019"/>
                          <a:pt x="1478100" y="1020248"/>
                          <a:pt x="1477108" y="1034136"/>
                        </a:cubicBezTo>
                        <a:cubicBezTo>
                          <a:pt x="1474028" y="1077259"/>
                          <a:pt x="1465601" y="1120838"/>
                          <a:pt x="1448973" y="1160745"/>
                        </a:cubicBezTo>
                        <a:cubicBezTo>
                          <a:pt x="1441321" y="1179109"/>
                          <a:pt x="1420838" y="1188880"/>
                          <a:pt x="1406770" y="1202948"/>
                        </a:cubicBezTo>
                        <a:cubicBezTo>
                          <a:pt x="1402081" y="1217016"/>
                          <a:pt x="1392702" y="1230322"/>
                          <a:pt x="1392702" y="1245151"/>
                        </a:cubicBezTo>
                        <a:cubicBezTo>
                          <a:pt x="1392702" y="1287147"/>
                          <a:pt x="1418899" y="1321680"/>
                          <a:pt x="1434905" y="1357693"/>
                        </a:cubicBezTo>
                        <a:cubicBezTo>
                          <a:pt x="1457332" y="1408154"/>
                          <a:pt x="1461640" y="1423832"/>
                          <a:pt x="1477108" y="1470234"/>
                        </a:cubicBezTo>
                        <a:cubicBezTo>
                          <a:pt x="1472419" y="1498369"/>
                          <a:pt x="1473055" y="1527933"/>
                          <a:pt x="1463040" y="1554640"/>
                        </a:cubicBezTo>
                        <a:cubicBezTo>
                          <a:pt x="1458383" y="1567059"/>
                          <a:pt x="1446421" y="1576196"/>
                          <a:pt x="1434905" y="1582776"/>
                        </a:cubicBezTo>
                        <a:cubicBezTo>
                          <a:pt x="1411357" y="1596232"/>
                          <a:pt x="1352961" y="1614780"/>
                          <a:pt x="1322363" y="1624979"/>
                        </a:cubicBezTo>
                        <a:cubicBezTo>
                          <a:pt x="1327052" y="1643736"/>
                          <a:pt x="1327041" y="1664349"/>
                          <a:pt x="1336431" y="1681250"/>
                        </a:cubicBezTo>
                        <a:cubicBezTo>
                          <a:pt x="1370201" y="1742036"/>
                          <a:pt x="1397689" y="1755328"/>
                          <a:pt x="1448973" y="1793791"/>
                        </a:cubicBezTo>
                        <a:cubicBezTo>
                          <a:pt x="1458351" y="1812548"/>
                          <a:pt x="1476006" y="1829120"/>
                          <a:pt x="1477108" y="1850062"/>
                        </a:cubicBezTo>
                        <a:cubicBezTo>
                          <a:pt x="1491822" y="2129633"/>
                          <a:pt x="1479070" y="1982891"/>
                          <a:pt x="1448973" y="2103280"/>
                        </a:cubicBezTo>
                        <a:cubicBezTo>
                          <a:pt x="1443174" y="2126477"/>
                          <a:pt x="1443488" y="2151302"/>
                          <a:pt x="1434905" y="2173619"/>
                        </a:cubicBezTo>
                        <a:cubicBezTo>
                          <a:pt x="1419849" y="2212765"/>
                          <a:pt x="1378634" y="2286160"/>
                          <a:pt x="1378634" y="2286160"/>
                        </a:cubicBezTo>
                        <a:cubicBezTo>
                          <a:pt x="1388013" y="2318985"/>
                          <a:pt x="1392905" y="2353438"/>
                          <a:pt x="1406770" y="2384634"/>
                        </a:cubicBezTo>
                        <a:cubicBezTo>
                          <a:pt x="1412157" y="2396754"/>
                          <a:pt x="1427548" y="2401734"/>
                          <a:pt x="1434905" y="2412770"/>
                        </a:cubicBezTo>
                        <a:cubicBezTo>
                          <a:pt x="1465239" y="2458271"/>
                          <a:pt x="1488977" y="2507946"/>
                          <a:pt x="1519311" y="2553447"/>
                        </a:cubicBezTo>
                        <a:lnTo>
                          <a:pt x="1547447" y="2595650"/>
                        </a:lnTo>
                        <a:cubicBezTo>
                          <a:pt x="1559460" y="2655719"/>
                          <a:pt x="1576761" y="2701647"/>
                          <a:pt x="1547447" y="2764462"/>
                        </a:cubicBezTo>
                        <a:cubicBezTo>
                          <a:pt x="1527617" y="2806955"/>
                          <a:pt x="1463040" y="2877003"/>
                          <a:pt x="1463040" y="2877003"/>
                        </a:cubicBezTo>
                        <a:cubicBezTo>
                          <a:pt x="1458351" y="2895760"/>
                          <a:pt x="1454284" y="2914684"/>
                          <a:pt x="1448973" y="2933274"/>
                        </a:cubicBezTo>
                        <a:cubicBezTo>
                          <a:pt x="1444899" y="2947532"/>
                          <a:pt x="1434905" y="2960648"/>
                          <a:pt x="1434905" y="2975477"/>
                        </a:cubicBezTo>
                        <a:cubicBezTo>
                          <a:pt x="1434905" y="3020897"/>
                          <a:pt x="1454136" y="3039493"/>
                          <a:pt x="1477108" y="3073951"/>
                        </a:cubicBezTo>
                        <a:cubicBezTo>
                          <a:pt x="1472419" y="3097397"/>
                          <a:pt x="1475713" y="3124014"/>
                          <a:pt x="1463040" y="3144290"/>
                        </a:cubicBezTo>
                        <a:cubicBezTo>
                          <a:pt x="1440627" y="3180151"/>
                          <a:pt x="1400097" y="3188717"/>
                          <a:pt x="1364567" y="3200560"/>
                        </a:cubicBezTo>
                        <a:cubicBezTo>
                          <a:pt x="1359878" y="3214628"/>
                          <a:pt x="1350499" y="3227934"/>
                          <a:pt x="1350499" y="3242763"/>
                        </a:cubicBezTo>
                        <a:cubicBezTo>
                          <a:pt x="1350499" y="3265405"/>
                          <a:pt x="1387208" y="3327501"/>
                          <a:pt x="1392702" y="3341237"/>
                        </a:cubicBezTo>
                        <a:cubicBezTo>
                          <a:pt x="1403716" y="3368773"/>
                          <a:pt x="1420837" y="3425643"/>
                          <a:pt x="1420837" y="3425643"/>
                        </a:cubicBezTo>
                        <a:cubicBezTo>
                          <a:pt x="1409499" y="3527690"/>
                          <a:pt x="1414854" y="3530991"/>
                          <a:pt x="1392702" y="3608523"/>
                        </a:cubicBezTo>
                        <a:cubicBezTo>
                          <a:pt x="1388628" y="3622781"/>
                          <a:pt x="1385266" y="3637464"/>
                          <a:pt x="1378634" y="3650727"/>
                        </a:cubicBezTo>
                        <a:cubicBezTo>
                          <a:pt x="1371073" y="3665849"/>
                          <a:pt x="1361061" y="3679728"/>
                          <a:pt x="1350499" y="3692930"/>
                        </a:cubicBezTo>
                        <a:cubicBezTo>
                          <a:pt x="1300590" y="3755315"/>
                          <a:pt x="1327947" y="3687346"/>
                          <a:pt x="1237957" y="3777336"/>
                        </a:cubicBezTo>
                        <a:lnTo>
                          <a:pt x="1195754" y="3819539"/>
                        </a:lnTo>
                        <a:cubicBezTo>
                          <a:pt x="1050388" y="3814850"/>
                          <a:pt x="904897" y="3813115"/>
                          <a:pt x="759656" y="3805471"/>
                        </a:cubicBezTo>
                        <a:cubicBezTo>
                          <a:pt x="313880" y="3782009"/>
                          <a:pt x="927071" y="3802241"/>
                          <a:pt x="590843" y="3777336"/>
                        </a:cubicBezTo>
                        <a:cubicBezTo>
                          <a:pt x="487856" y="3769707"/>
                          <a:pt x="382055" y="3786155"/>
                          <a:pt x="281354" y="3763268"/>
                        </a:cubicBezTo>
                        <a:cubicBezTo>
                          <a:pt x="263063" y="3759111"/>
                          <a:pt x="288388" y="3739822"/>
                          <a:pt x="281354" y="3721065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</a:schemeClr>
                  </a:solidFill>
                  <a:ln>
                    <a:solidFill>
                      <a:schemeClr val="tx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96" name="Straight Arrow Connector 95"/>
                  <p:cNvCxnSpPr/>
                  <p:nvPr/>
                </p:nvCxnSpPr>
                <p:spPr>
                  <a:xfrm flipV="1">
                    <a:off x="4119630" y="2103769"/>
                    <a:ext cx="539735" cy="3457969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7" name="TextBox 96"/>
                  <p:cNvSpPr txBox="1"/>
                  <p:nvPr/>
                </p:nvSpPr>
                <p:spPr>
                  <a:xfrm rot="16800000">
                    <a:off x="3700973" y="3028555"/>
                    <a:ext cx="2078921" cy="7242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400" dirty="0">
                        <a:solidFill>
                          <a:srgbClr val="00B050"/>
                        </a:solidFill>
                        <a:latin typeface="Arial" charset="0"/>
                      </a:rPr>
                      <a:t>20 dBZ </a:t>
                    </a:r>
                  </a:p>
                </p:txBody>
              </p:sp>
            </p:grpSp>
            <p:sp>
              <p:nvSpPr>
                <p:cNvPr id="92" name="Freeform 91"/>
                <p:cNvSpPr/>
                <p:nvPr/>
              </p:nvSpPr>
              <p:spPr>
                <a:xfrm>
                  <a:off x="5453015" y="-655693"/>
                  <a:ext cx="2640607" cy="2916319"/>
                </a:xfrm>
                <a:custGeom>
                  <a:avLst/>
                  <a:gdLst>
                    <a:gd name="connsiteX0" fmla="*/ 0 w 2987899"/>
                    <a:gd name="connsiteY0" fmla="*/ 2601532 h 2601532"/>
                    <a:gd name="connsiteX1" fmla="*/ 437882 w 2987899"/>
                    <a:gd name="connsiteY1" fmla="*/ 1893194 h 2601532"/>
                    <a:gd name="connsiteX2" fmla="*/ 1184856 w 2987899"/>
                    <a:gd name="connsiteY2" fmla="*/ 978794 h 2601532"/>
                    <a:gd name="connsiteX3" fmla="*/ 1648496 w 2987899"/>
                    <a:gd name="connsiteY3" fmla="*/ 540912 h 2601532"/>
                    <a:gd name="connsiteX4" fmla="*/ 2395470 w 2987899"/>
                    <a:gd name="connsiteY4" fmla="*/ 180304 h 2601532"/>
                    <a:gd name="connsiteX5" fmla="*/ 2987899 w 2987899"/>
                    <a:gd name="connsiteY5" fmla="*/ 0 h 260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87899" h="2601532">
                      <a:moveTo>
                        <a:pt x="0" y="2601532"/>
                      </a:moveTo>
                      <a:cubicBezTo>
                        <a:pt x="120203" y="2382591"/>
                        <a:pt x="240406" y="2163650"/>
                        <a:pt x="437882" y="1893194"/>
                      </a:cubicBezTo>
                      <a:cubicBezTo>
                        <a:pt x="635358" y="1622738"/>
                        <a:pt x="983087" y="1204174"/>
                        <a:pt x="1184856" y="978794"/>
                      </a:cubicBezTo>
                      <a:cubicBezTo>
                        <a:pt x="1386625" y="753414"/>
                        <a:pt x="1446727" y="673994"/>
                        <a:pt x="1648496" y="540912"/>
                      </a:cubicBezTo>
                      <a:cubicBezTo>
                        <a:pt x="1850265" y="407830"/>
                        <a:pt x="2172236" y="270456"/>
                        <a:pt x="2395470" y="180304"/>
                      </a:cubicBezTo>
                      <a:cubicBezTo>
                        <a:pt x="2618704" y="90152"/>
                        <a:pt x="2803301" y="45076"/>
                        <a:pt x="2987899" y="0"/>
                      </a:cubicBez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86" name="TextBox 85"/>
            <p:cNvSpPr txBox="1"/>
            <p:nvPr/>
          </p:nvSpPr>
          <p:spPr>
            <a:xfrm>
              <a:off x="2840013" y="1823970"/>
              <a:ext cx="3437321" cy="251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i="1" u="sng" dirty="0">
                  <a:solidFill>
                    <a:schemeClr val="bg1"/>
                  </a:solidFill>
                </a:rPr>
                <a:t>Schematic of slope differences left of shear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160256" y="2181314"/>
              <a:ext cx="948750" cy="232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prstClr val="black"/>
                  </a:solidFill>
                </a:rPr>
                <a:t>Intensifying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715468" y="2173438"/>
              <a:ext cx="1000714" cy="232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prstClr val="black"/>
                  </a:solidFill>
                </a:rPr>
                <a:t>Steady-state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26917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B0115-1893-4BCA-9B65-A7BAE9B2A23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891348"/>
            <a:ext cx="4304374" cy="49914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40" name="TextBox 21"/>
          <p:cNvSpPr txBox="1">
            <a:spLocks noChangeArrowheads="1"/>
          </p:cNvSpPr>
          <p:nvPr/>
        </p:nvSpPr>
        <p:spPr bwMode="auto">
          <a:xfrm>
            <a:off x="224576" y="-66675"/>
            <a:ext cx="877464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RI continuing</a:t>
            </a:r>
            <a:r>
              <a:rPr lang="en-US" altLang="en-US" sz="2400" dirty="0" smtClean="0">
                <a:solidFill>
                  <a:srgbClr val="FFFF00"/>
                </a:solidFill>
                <a:latin typeface="Calibri" pitchFamily="34" charset="0"/>
              </a:rPr>
              <a:t>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00"/>
                </a:solidFill>
              </a:rPr>
              <a:t>Schematic of inner-core structure of intensifying vs. steady-state TC’s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92802" y="891935"/>
            <a:ext cx="6164201" cy="5919961"/>
            <a:chOff x="2792802" y="891935"/>
            <a:chExt cx="6164201" cy="5919961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891935"/>
              <a:ext cx="4232603" cy="49908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</p:pic>
        <p:sp>
          <p:nvSpPr>
            <p:cNvPr id="41" name="Rectangle 40"/>
            <p:cNvSpPr/>
            <p:nvPr/>
          </p:nvSpPr>
          <p:spPr bwMode="auto">
            <a:xfrm>
              <a:off x="2792802" y="5980899"/>
              <a:ext cx="3607998" cy="83099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600" dirty="0" smtClean="0">
                  <a:solidFill>
                    <a:prstClr val="black"/>
                  </a:solidFill>
                </a:rPr>
                <a:t>inflow depth and strength differences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600" dirty="0" smtClean="0">
                  <a:solidFill>
                    <a:prstClr val="black"/>
                  </a:solidFill>
                </a:rPr>
                <a:t>M vs </a:t>
              </a:r>
              <a:r>
                <a:rPr lang="en-US" sz="1600" dirty="0" err="1" smtClean="0">
                  <a:solidFill>
                    <a:prstClr val="black"/>
                  </a:solidFill>
                </a:rPr>
                <a:t>diabatic</a:t>
              </a:r>
              <a:r>
                <a:rPr lang="en-US" sz="1600" dirty="0" smtClean="0">
                  <a:solidFill>
                    <a:prstClr val="black"/>
                  </a:solidFill>
                </a:rPr>
                <a:t> heating slope differences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 </a:t>
              </a:r>
              <a:r>
                <a:rPr lang="en-US" sz="1600" dirty="0" smtClean="0">
                  <a:solidFill>
                    <a:prstClr val="black"/>
                  </a:solidFill>
                </a:rPr>
                <a:t>radial location of </a:t>
              </a:r>
              <a:r>
                <a:rPr lang="en-US" sz="1600" dirty="0" err="1" smtClean="0">
                  <a:solidFill>
                    <a:prstClr val="black"/>
                  </a:solidFill>
                </a:rPr>
                <a:t>diabatic</a:t>
              </a:r>
              <a:r>
                <a:rPr lang="en-US" sz="1600" dirty="0" smtClean="0">
                  <a:solidFill>
                    <a:prstClr val="black"/>
                  </a:solidFill>
                </a:rPr>
                <a:t> heating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4647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FB97A4-3091-4F6C-BB95-60C8820481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291" name="TextBox 21"/>
          <p:cNvSpPr txBox="1">
            <a:spLocks noChangeArrowheads="1"/>
          </p:cNvSpPr>
          <p:nvPr/>
        </p:nvSpPr>
        <p:spPr bwMode="auto">
          <a:xfrm>
            <a:off x="3778048" y="304800"/>
            <a:ext cx="17752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FF00"/>
                </a:solidFill>
                <a:latin typeface="Calibri" pitchFamily="34" charset="0"/>
              </a:rPr>
              <a:t>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990600"/>
            <a:ext cx="891540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 Characteristics of inner-core structure can distinguish RI from SS cases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 smtClean="0">
                <a:solidFill>
                  <a:prstClr val="white"/>
                </a:solidFill>
              </a:rPr>
              <a:t>axisymmetric structure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 smtClean="0">
                <a:solidFill>
                  <a:prstClr val="white"/>
                </a:solidFill>
              </a:rPr>
              <a:t>radial distribution of deep convection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000" dirty="0" smtClean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 Individual cases support this: Earl (2010)</a:t>
            </a:r>
          </a:p>
          <a:p>
            <a:pPr marL="630238" lvl="1" indent="-17303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RI onset: </a:t>
            </a:r>
            <a:r>
              <a:rPr lang="en-US" sz="2000" dirty="0">
                <a:solidFill>
                  <a:prstClr val="white"/>
                </a:solidFill>
              </a:rPr>
              <a:t>vortex aligned in moderate shear with bursts likely playing a role in alignment </a:t>
            </a:r>
          </a:p>
          <a:p>
            <a:pPr marL="630238" lvl="1" indent="-17303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RI continuing: </a:t>
            </a:r>
            <a:r>
              <a:rPr lang="en-US" sz="2000" dirty="0">
                <a:solidFill>
                  <a:prstClr val="white"/>
                </a:solidFill>
              </a:rPr>
              <a:t>RMW contracted with convective burst activity concentrated inside </a:t>
            </a:r>
            <a:r>
              <a:rPr lang="en-US" sz="2000" dirty="0" smtClean="0">
                <a:solidFill>
                  <a:prstClr val="white"/>
                </a:solidFill>
              </a:rPr>
              <a:t>RMW</a:t>
            </a:r>
          </a:p>
          <a:p>
            <a:pPr marL="568325" lvl="1" indent="-1111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white"/>
              </a:solidFill>
            </a:endParaRPr>
          </a:p>
          <a:p>
            <a:pPr marL="111125" indent="-1111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 Mechanisms </a:t>
            </a:r>
            <a:r>
              <a:rPr lang="en-US" sz="2000" dirty="0">
                <a:solidFill>
                  <a:prstClr val="white"/>
                </a:solidFill>
              </a:rPr>
              <a:t>explored to explain this radial distribution of convective bursts</a:t>
            </a:r>
          </a:p>
          <a:p>
            <a:pPr marL="628650" lvl="2" indent="-16668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PBL convergence </a:t>
            </a:r>
          </a:p>
          <a:p>
            <a:pPr marL="628650" lvl="2" indent="-16668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outer-core </a:t>
            </a:r>
            <a:r>
              <a:rPr lang="en-US" sz="2000" dirty="0" err="1">
                <a:solidFill>
                  <a:prstClr val="white"/>
                </a:solidFill>
              </a:rPr>
              <a:t>vorticity</a:t>
            </a:r>
            <a:r>
              <a:rPr lang="en-US" sz="2000" dirty="0">
                <a:solidFill>
                  <a:prstClr val="white"/>
                </a:solidFill>
              </a:rPr>
              <a:t> and inflow depth</a:t>
            </a:r>
          </a:p>
          <a:p>
            <a:pPr marL="628650" lvl="2" indent="-16668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slope differences in updraft </a:t>
            </a:r>
          </a:p>
          <a:p>
            <a:pPr marL="568325" lvl="1" indent="-1111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Other cases also support these relationships</a:t>
            </a:r>
          </a:p>
          <a:p>
            <a:pPr marL="628650" lvl="1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Gustav (2007), Paloma (2008), Ophelia (2005</a:t>
            </a:r>
            <a:r>
              <a:rPr lang="en-US" sz="2000" dirty="0" smtClean="0">
                <a:solidFill>
                  <a:prstClr val="white"/>
                </a:solidFill>
              </a:rPr>
              <a:t>)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270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B0115-1893-4BCA-9B65-A7BAE9B2A23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extBox 21"/>
          <p:cNvSpPr txBox="1">
            <a:spLocks noChangeArrowheads="1"/>
          </p:cNvSpPr>
          <p:nvPr/>
        </p:nvSpPr>
        <p:spPr bwMode="auto">
          <a:xfrm>
            <a:off x="3391158" y="152400"/>
            <a:ext cx="22129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FF00"/>
                </a:solidFill>
                <a:latin typeface="Calibri" pitchFamily="34" charset="0"/>
              </a:rPr>
              <a:t>Future work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457200" y="685800"/>
            <a:ext cx="8490851" cy="61247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RI onset </a:t>
            </a:r>
            <a:endParaRPr lang="en-US" sz="2000" dirty="0" smtClean="0">
              <a:solidFill>
                <a:prstClr val="white"/>
              </a:solidFill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 smtClean="0">
                <a:solidFill>
                  <a:prstClr val="white"/>
                </a:solidFill>
              </a:rPr>
              <a:t>is alignment necessary for RI to begin? 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 smtClean="0">
                <a:solidFill>
                  <a:prstClr val="white"/>
                </a:solidFill>
              </a:rPr>
              <a:t>what are mechanisms of alignment?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000" dirty="0" smtClean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RI continuing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 smtClean="0">
                <a:solidFill>
                  <a:prstClr val="white"/>
                </a:solidFill>
              </a:rPr>
              <a:t>what are causes of differences in radial location of convective bursts?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smtClean="0">
                <a:solidFill>
                  <a:prstClr val="white"/>
                </a:solidFill>
              </a:rPr>
              <a:t>what is role of PBL convergence in determining radial location?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dirty="0" smtClean="0">
                <a:solidFill>
                  <a:prstClr val="white"/>
                </a:solidFill>
              </a:rPr>
              <a:t>does </a:t>
            </a:r>
            <a:r>
              <a:rPr lang="en-US" sz="2000" dirty="0" smtClean="0">
                <a:solidFill>
                  <a:prstClr val="white"/>
                </a:solidFill>
              </a:rPr>
              <a:t>buoyancy </a:t>
            </a:r>
            <a:r>
              <a:rPr lang="en-US" sz="2000" dirty="0">
                <a:solidFill>
                  <a:prstClr val="white"/>
                </a:solidFill>
              </a:rPr>
              <a:t>of inflowing </a:t>
            </a:r>
            <a:r>
              <a:rPr lang="en-US" sz="2000" dirty="0" smtClean="0">
                <a:solidFill>
                  <a:prstClr val="white"/>
                </a:solidFill>
              </a:rPr>
              <a:t>air play a role?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000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Additional datasets</a:t>
            </a:r>
            <a:endParaRPr lang="en-US" sz="2800" dirty="0">
              <a:solidFill>
                <a:prstClr val="white"/>
              </a:solidFill>
            </a:endParaRPr>
          </a:p>
          <a:p>
            <a:pPr marL="569913" lvl="1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err="1">
                <a:solidFill>
                  <a:prstClr val="white"/>
                </a:solidFill>
              </a:rPr>
              <a:t>dropsonde</a:t>
            </a:r>
            <a:r>
              <a:rPr lang="en-US" sz="2000" dirty="0">
                <a:solidFill>
                  <a:prstClr val="white"/>
                </a:solidFill>
              </a:rPr>
              <a:t> measurements for PBL convergence, buoyancy </a:t>
            </a:r>
            <a:r>
              <a:rPr lang="en-US" sz="2000" dirty="0" smtClean="0">
                <a:solidFill>
                  <a:prstClr val="white"/>
                </a:solidFill>
              </a:rPr>
              <a:t>calculations</a:t>
            </a:r>
          </a:p>
          <a:p>
            <a:pPr marL="569913" lvl="1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Target measurements outside RMW</a:t>
            </a:r>
          </a:p>
          <a:p>
            <a:pPr marL="569913" lvl="1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Hurricane Edouard (2014) excellent candidate for this analysis</a:t>
            </a:r>
          </a:p>
          <a:p>
            <a:pPr marL="569913" lvl="1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000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Numerical models</a:t>
            </a:r>
            <a:endParaRPr lang="en-US" sz="2000" dirty="0" smtClean="0">
              <a:solidFill>
                <a:prstClr val="white"/>
              </a:solidFill>
            </a:endParaRPr>
          </a:p>
          <a:p>
            <a:pPr marL="515938" lvl="1" indent="-1174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 smtClean="0">
                <a:solidFill>
                  <a:prstClr val="white"/>
                </a:solidFill>
              </a:rPr>
              <a:t>3-km HWRF forecast of Hurricane Earl (Chen and Gopal, 2014)</a:t>
            </a:r>
            <a:endParaRPr lang="en-US" sz="2000" dirty="0">
              <a:solidFill>
                <a:prstClr val="white"/>
              </a:solidFill>
            </a:endParaRPr>
          </a:p>
          <a:p>
            <a:pPr marL="569913" lvl="1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err="1">
                <a:solidFill>
                  <a:prstClr val="white"/>
                </a:solidFill>
              </a:rPr>
              <a:t>vorticity</a:t>
            </a:r>
            <a:r>
              <a:rPr lang="en-US" sz="2000" dirty="0">
                <a:solidFill>
                  <a:prstClr val="white"/>
                </a:solidFill>
              </a:rPr>
              <a:t>, PV budgets during early stage, buoyancy calculations from model</a:t>
            </a:r>
          </a:p>
          <a:p>
            <a:pPr marL="569913" lvl="1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RI vs. non-RI cases</a:t>
            </a:r>
          </a:p>
        </p:txBody>
      </p:sp>
    </p:spTree>
    <p:extLst>
      <p:ext uri="{BB962C8B-B14F-4D97-AF65-F5344CB8AC3E}">
        <p14:creationId xmlns:p14="http://schemas.microsoft.com/office/powerpoint/2010/main" xmlns="" val="15285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B0115-1893-4BCA-9B65-A7BAE9B2A23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0" y="2133600"/>
            <a:ext cx="52742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i="1" dirty="0" smtClean="0">
                <a:solidFill>
                  <a:srgbClr val="FFFF00"/>
                </a:solidFill>
              </a:rPr>
              <a:t>Thank you!</a:t>
            </a:r>
            <a:endParaRPr lang="en-US" sz="88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152400" y="1405997"/>
            <a:ext cx="8915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4950" indent="-234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34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dirty="0">
                <a:latin typeface="Calibri" pitchFamily="34" charset="0"/>
              </a:rPr>
              <a:t>Automatic data QC: HRD real-time procedure </a:t>
            </a:r>
          </a:p>
          <a:p>
            <a:pPr lvl="1" eaLnBrk="1" hangingPunct="1"/>
            <a:r>
              <a:rPr lang="en-US" altLang="en-US" sz="1400" dirty="0">
                <a:latin typeface="Calibri" pitchFamily="34" charset="0"/>
              </a:rPr>
              <a:t>(</a:t>
            </a:r>
            <a:r>
              <a:rPr lang="en-US" altLang="en-US" sz="1400" dirty="0">
                <a:solidFill>
                  <a:srgbClr val="FFFF00"/>
                </a:solidFill>
                <a:latin typeface="Calibri" pitchFamily="34" charset="0"/>
              </a:rPr>
              <a:t>www.nhc.noaa.gov/jht/2003-2005reports/DOPLRgamache_JHTfinalreport.pdf</a:t>
            </a:r>
            <a:r>
              <a:rPr lang="en-US" altLang="en-US" sz="1400" dirty="0">
                <a:latin typeface="Calibri" pitchFamily="34" charset="0"/>
              </a:rPr>
              <a:t>) 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Calibri" pitchFamily="34" charset="0"/>
              </a:rPr>
              <a:t>Analyze wind &amp; reflectivity for each </a:t>
            </a:r>
            <a:r>
              <a:rPr lang="en-US" altLang="en-US" sz="2000" dirty="0" err="1">
                <a:latin typeface="Calibri" pitchFamily="34" charset="0"/>
              </a:rPr>
              <a:t>eyewall</a:t>
            </a:r>
            <a:r>
              <a:rPr lang="en-US" altLang="en-US" sz="2000" dirty="0">
                <a:latin typeface="Calibri" pitchFamily="34" charset="0"/>
              </a:rPr>
              <a:t> pass </a:t>
            </a:r>
            <a:r>
              <a:rPr lang="en-US" altLang="en-US" sz="1600" dirty="0">
                <a:latin typeface="Calibri" pitchFamily="34" charset="0"/>
              </a:rPr>
              <a:t>(</a:t>
            </a:r>
            <a:r>
              <a:rPr lang="en-US" altLang="en-US" sz="1600" dirty="0" err="1">
                <a:latin typeface="Calibri" pitchFamily="34" charset="0"/>
              </a:rPr>
              <a:t>Gamache</a:t>
            </a:r>
            <a:r>
              <a:rPr lang="en-US" altLang="en-US" sz="1600" dirty="0">
                <a:latin typeface="Calibri" pitchFamily="34" charset="0"/>
              </a:rPr>
              <a:t> 1997; </a:t>
            </a:r>
            <a:r>
              <a:rPr lang="en-US" altLang="en-US" sz="1600" dirty="0" err="1">
                <a:latin typeface="Calibri" pitchFamily="34" charset="0"/>
              </a:rPr>
              <a:t>Reasor</a:t>
            </a:r>
            <a:r>
              <a:rPr lang="en-US" altLang="en-US" sz="1600" dirty="0">
                <a:latin typeface="Calibri" pitchFamily="34" charset="0"/>
              </a:rPr>
              <a:t> et al. 2009)</a:t>
            </a:r>
          </a:p>
          <a:p>
            <a:pPr lvl="1" eaLnBrk="1" hangingPunct="1">
              <a:buFontTx/>
              <a:buChar char="•"/>
            </a:pPr>
            <a:r>
              <a:rPr lang="en-US" altLang="en-US" sz="1600" dirty="0">
                <a:latin typeface="Calibri" pitchFamily="34" charset="0"/>
              </a:rPr>
              <a:t>2 km horizontal spacing; 0.5 km vertical spacing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Calibri" pitchFamily="34" charset="0"/>
              </a:rPr>
              <a:t>Merge analyses of </a:t>
            </a:r>
            <a:r>
              <a:rPr lang="en-US" altLang="en-US" sz="2000" dirty="0" err="1">
                <a:latin typeface="Calibri" pitchFamily="34" charset="0"/>
              </a:rPr>
              <a:t>eyewall</a:t>
            </a:r>
            <a:r>
              <a:rPr lang="en-US" altLang="en-US" sz="2000" dirty="0">
                <a:latin typeface="Calibri" pitchFamily="34" charset="0"/>
              </a:rPr>
              <a:t> passes for each flight to create an Intensive Observing Period, or “IOP”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Calibri" pitchFamily="34" charset="0"/>
              </a:rPr>
              <a:t>Complete radar database: 261 </a:t>
            </a:r>
            <a:r>
              <a:rPr lang="en-US" altLang="en-US" sz="2000" dirty="0" err="1">
                <a:latin typeface="Calibri" pitchFamily="34" charset="0"/>
              </a:rPr>
              <a:t>eyewall</a:t>
            </a:r>
            <a:r>
              <a:rPr lang="en-US" altLang="en-US" sz="2000" dirty="0">
                <a:latin typeface="Calibri" pitchFamily="34" charset="0"/>
              </a:rPr>
              <a:t> passes in 77 IOP’s from 19 different TC’s provide “snapshots” of inner-core structure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43200" y="3806297"/>
            <a:ext cx="3124200" cy="2617788"/>
            <a:chOff x="2667000" y="3151188"/>
            <a:chExt cx="3429000" cy="2971800"/>
          </a:xfrm>
        </p:grpSpPr>
        <p:grpSp>
          <p:nvGrpSpPr>
            <p:cNvPr id="5123" name="Group 8"/>
            <p:cNvGrpSpPr>
              <a:grpSpLocks/>
            </p:cNvGrpSpPr>
            <p:nvPr/>
          </p:nvGrpSpPr>
          <p:grpSpPr bwMode="auto">
            <a:xfrm>
              <a:off x="2667000" y="3151188"/>
              <a:ext cx="3429000" cy="2971800"/>
              <a:chOff x="2928" y="1824"/>
              <a:chExt cx="2592" cy="2372"/>
            </a:xfrm>
          </p:grpSpPr>
          <p:pic>
            <p:nvPicPr>
              <p:cNvPr id="5130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824"/>
                <a:ext cx="2592" cy="2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1" name="Text Box 5"/>
              <p:cNvSpPr txBox="1">
                <a:spLocks noChangeArrowheads="1"/>
              </p:cNvSpPr>
              <p:nvPr/>
            </p:nvSpPr>
            <p:spPr bwMode="auto">
              <a:xfrm>
                <a:off x="4859" y="1857"/>
                <a:ext cx="35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400">
                    <a:solidFill>
                      <a:schemeClr val="bg1"/>
                    </a:solidFill>
                    <a:latin typeface="Calibri" pitchFamily="34" charset="0"/>
                  </a:rPr>
                  <a:t>|V|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429000" y="4748213"/>
              <a:ext cx="644525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pass 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67200" y="3379788"/>
              <a:ext cx="644525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pass 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29200" y="4748213"/>
              <a:ext cx="644525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pass 3</a:t>
              </a: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70417-D33A-455F-BE6E-6A6AB0ED6CB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36433" y="6454247"/>
            <a:ext cx="502156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j-lt"/>
              </a:rPr>
              <a:t>Wind speed from IOP centered at 00 UTC Aug. 30 in Hurricane Earl</a:t>
            </a: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2554318" y="76200"/>
            <a:ext cx="4222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Motivation and background</a:t>
            </a:r>
            <a:endParaRPr lang="en-US" alt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-76200" y="561869"/>
            <a:ext cx="929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u="sng" dirty="0" smtClean="0">
                <a:latin typeface="Calibri" pitchFamily="34" charset="0"/>
              </a:rPr>
              <a:t>Composite study of airborne Doppler radar observations of vortex- and convective-scale structure and TC intensification</a:t>
            </a:r>
            <a:endParaRPr lang="en-US" altLang="en-US" sz="2400" u="sng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6767" y="6159798"/>
            <a:ext cx="1485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Rogers et al. 2012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739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68525"/>
            <a:ext cx="380682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1225" y="2165350"/>
            <a:ext cx="38100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55"/>
          <p:cNvSpPr txBox="1">
            <a:spLocks noChangeArrowheads="1"/>
          </p:cNvSpPr>
          <p:nvPr/>
        </p:nvSpPr>
        <p:spPr bwMode="auto">
          <a:xfrm>
            <a:off x="1744133" y="1854312"/>
            <a:ext cx="11514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i="1" dirty="0" smtClean="0">
                <a:latin typeface="Calibri" pitchFamily="34" charset="0"/>
              </a:rPr>
              <a:t>Intensifying</a:t>
            </a:r>
            <a:endParaRPr lang="en-US" altLang="en-US" sz="1600" i="1" dirty="0">
              <a:latin typeface="Calibri" pitchFamily="34" charset="0"/>
            </a:endParaRPr>
          </a:p>
        </p:txBody>
      </p:sp>
      <p:sp>
        <p:nvSpPr>
          <p:cNvPr id="7173" name="TextBox 56"/>
          <p:cNvSpPr txBox="1">
            <a:spLocks noChangeArrowheads="1"/>
          </p:cNvSpPr>
          <p:nvPr/>
        </p:nvSpPr>
        <p:spPr bwMode="auto">
          <a:xfrm>
            <a:off x="6096468" y="1824738"/>
            <a:ext cx="12187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i="1" dirty="0" smtClean="0">
                <a:latin typeface="Calibri" pitchFamily="34" charset="0"/>
              </a:rPr>
              <a:t>Steady-state</a:t>
            </a:r>
            <a:endParaRPr lang="en-US" altLang="en-US" sz="1600" i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1484313"/>
            <a:ext cx="56896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Best track intensity history for each IOP (thick line is mean)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E90112-0853-4CD5-8E9A-CA89700EDD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-152400" y="4919305"/>
            <a:ext cx="441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spcBef>
                <a:spcPts val="400"/>
              </a:spcBef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solidFill>
                  <a:srgbClr val="FFC000"/>
                </a:solidFill>
                <a:latin typeface="Calibri" pitchFamily="34" charset="0"/>
              </a:rPr>
              <a:t>40 </a:t>
            </a:r>
            <a:r>
              <a:rPr lang="en-US" altLang="en-US" sz="1600" dirty="0" err="1">
                <a:solidFill>
                  <a:srgbClr val="FFC000"/>
                </a:solidFill>
                <a:latin typeface="Calibri" pitchFamily="34" charset="0"/>
              </a:rPr>
              <a:t>eyewall</a:t>
            </a:r>
            <a:r>
              <a:rPr lang="en-US" altLang="en-US" sz="1600" dirty="0">
                <a:solidFill>
                  <a:srgbClr val="FFC000"/>
                </a:solidFill>
                <a:latin typeface="Calibri" pitchFamily="34" charset="0"/>
              </a:rPr>
              <a:t> passes from 14 IOP’s in 8 </a:t>
            </a:r>
            <a:r>
              <a:rPr lang="en-US" altLang="en-US" sz="1600" dirty="0" smtClean="0">
                <a:solidFill>
                  <a:srgbClr val="FFC000"/>
                </a:solidFill>
                <a:latin typeface="Calibri" pitchFamily="34" charset="0"/>
              </a:rPr>
              <a:t>intensifying TC’s</a:t>
            </a:r>
            <a:endParaRPr lang="en-US" altLang="en-US" sz="1600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4876800" y="4916770"/>
            <a:ext cx="34858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rgbClr val="FFC000"/>
                </a:solidFill>
                <a:latin typeface="Calibri" pitchFamily="34" charset="0"/>
              </a:rPr>
              <a:t>53 </a:t>
            </a:r>
            <a:r>
              <a:rPr lang="en-US" altLang="en-US" sz="1600" dirty="0" err="1">
                <a:solidFill>
                  <a:srgbClr val="FFC000"/>
                </a:solidFill>
                <a:latin typeface="Calibri" pitchFamily="34" charset="0"/>
              </a:rPr>
              <a:t>eyewall</a:t>
            </a:r>
            <a:r>
              <a:rPr lang="en-US" altLang="en-US" sz="1600" dirty="0">
                <a:solidFill>
                  <a:srgbClr val="FFC000"/>
                </a:solidFill>
                <a:latin typeface="Calibri" pitchFamily="34" charset="0"/>
              </a:rPr>
              <a:t> passes from 14 IOP’s in 6 </a:t>
            </a:r>
            <a:r>
              <a:rPr lang="en-US" altLang="en-US" sz="1600" dirty="0" smtClean="0">
                <a:solidFill>
                  <a:srgbClr val="FFC000"/>
                </a:solidFill>
                <a:latin typeface="Calibri" pitchFamily="34" charset="0"/>
              </a:rPr>
              <a:t>steady-state TC’s</a:t>
            </a:r>
            <a:endParaRPr lang="en-US" altLang="en-US" sz="1600" dirty="0">
              <a:solidFill>
                <a:srgbClr val="FFC000"/>
              </a:solidFill>
              <a:latin typeface="Calibri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7298267" y="2472267"/>
            <a:ext cx="16933" cy="188806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069666" y="2209914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IOP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048001" y="2472153"/>
            <a:ext cx="16933" cy="188806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19400" y="2209800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IOP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00200" y="5757446"/>
            <a:ext cx="5791200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Many IOP’s in IN dataset occur in middle of intensification period</a:t>
            </a: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2554317" y="76200"/>
            <a:ext cx="4222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Motivation and background</a:t>
            </a:r>
            <a:endParaRPr lang="en-US" alt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-76200" y="540603"/>
            <a:ext cx="929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u="sng" dirty="0" smtClean="0">
                <a:latin typeface="Calibri" pitchFamily="34" charset="0"/>
              </a:rPr>
              <a:t>Composite study of airborne Doppler radar observations of vortex- and convective-scale structure and TC intensification</a:t>
            </a:r>
            <a:endParaRPr lang="en-US" altLang="en-US" sz="2400" u="sng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68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945609" y="1194977"/>
            <a:ext cx="2938785" cy="2527874"/>
            <a:chOff x="2182598" y="952279"/>
            <a:chExt cx="2938785" cy="2527874"/>
          </a:xfrm>
        </p:grpSpPr>
        <p:sp>
          <p:nvSpPr>
            <p:cNvPr id="7" name="Rectangle 6"/>
            <p:cNvSpPr/>
            <p:nvPr/>
          </p:nvSpPr>
          <p:spPr>
            <a:xfrm>
              <a:off x="2234550" y="996332"/>
              <a:ext cx="2886833" cy="24304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0</a:t>
              </a:r>
            </a:p>
          </p:txBody>
        </p:sp>
        <p:pic>
          <p:nvPicPr>
            <p:cNvPr id="7172" name="Picture 3" descr="vorcylav_ri.t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796" t="8968" r="16309" b="15619"/>
            <a:stretch>
              <a:fillRect/>
            </a:stretch>
          </p:blipFill>
          <p:spPr bwMode="auto">
            <a:xfrm>
              <a:off x="2629235" y="1000108"/>
              <a:ext cx="2444536" cy="2076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4" name="TextBox 7"/>
            <p:cNvSpPr txBox="1">
              <a:spLocks noChangeArrowheads="1"/>
            </p:cNvSpPr>
            <p:nvPr/>
          </p:nvSpPr>
          <p:spPr bwMode="auto">
            <a:xfrm>
              <a:off x="2439325" y="2951034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0</a:t>
              </a:r>
            </a:p>
          </p:txBody>
        </p:sp>
        <p:sp>
          <p:nvSpPr>
            <p:cNvPr id="7175" name="TextBox 8"/>
            <p:cNvSpPr txBox="1">
              <a:spLocks noChangeArrowheads="1"/>
            </p:cNvSpPr>
            <p:nvPr/>
          </p:nvSpPr>
          <p:spPr bwMode="auto">
            <a:xfrm>
              <a:off x="2439325" y="2660283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7176" name="TextBox 9"/>
            <p:cNvSpPr txBox="1">
              <a:spLocks noChangeArrowheads="1"/>
            </p:cNvSpPr>
            <p:nvPr/>
          </p:nvSpPr>
          <p:spPr bwMode="auto">
            <a:xfrm>
              <a:off x="2439325" y="2374567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4</a:t>
              </a:r>
            </a:p>
          </p:txBody>
        </p:sp>
        <p:sp>
          <p:nvSpPr>
            <p:cNvPr id="7177" name="TextBox 10"/>
            <p:cNvSpPr txBox="1">
              <a:spLocks noChangeArrowheads="1"/>
            </p:cNvSpPr>
            <p:nvPr/>
          </p:nvSpPr>
          <p:spPr bwMode="auto">
            <a:xfrm>
              <a:off x="2439325" y="2088850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6</a:t>
              </a:r>
            </a:p>
          </p:txBody>
        </p:sp>
        <p:sp>
          <p:nvSpPr>
            <p:cNvPr id="7178" name="TextBox 11"/>
            <p:cNvSpPr txBox="1">
              <a:spLocks noChangeArrowheads="1"/>
            </p:cNvSpPr>
            <p:nvPr/>
          </p:nvSpPr>
          <p:spPr bwMode="auto">
            <a:xfrm>
              <a:off x="2439325" y="1798099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8</a:t>
              </a:r>
            </a:p>
          </p:txBody>
        </p:sp>
        <p:sp>
          <p:nvSpPr>
            <p:cNvPr id="7179" name="TextBox 12"/>
            <p:cNvSpPr txBox="1">
              <a:spLocks noChangeArrowheads="1"/>
            </p:cNvSpPr>
            <p:nvPr/>
          </p:nvSpPr>
          <p:spPr bwMode="auto">
            <a:xfrm>
              <a:off x="2385448" y="1513642"/>
              <a:ext cx="320378" cy="252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10</a:t>
              </a:r>
            </a:p>
          </p:txBody>
        </p:sp>
        <p:sp>
          <p:nvSpPr>
            <p:cNvPr id="7180" name="TextBox 13"/>
            <p:cNvSpPr txBox="1">
              <a:spLocks noChangeArrowheads="1"/>
            </p:cNvSpPr>
            <p:nvPr/>
          </p:nvSpPr>
          <p:spPr bwMode="auto">
            <a:xfrm>
              <a:off x="2384195" y="1237995"/>
              <a:ext cx="320378" cy="252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12</a:t>
              </a:r>
            </a:p>
          </p:txBody>
        </p:sp>
        <p:sp>
          <p:nvSpPr>
            <p:cNvPr id="7181" name="TextBox 14"/>
            <p:cNvSpPr txBox="1">
              <a:spLocks noChangeArrowheads="1"/>
            </p:cNvSpPr>
            <p:nvPr/>
          </p:nvSpPr>
          <p:spPr bwMode="auto">
            <a:xfrm>
              <a:off x="2384195" y="952279"/>
              <a:ext cx="320378" cy="252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14</a:t>
              </a:r>
            </a:p>
          </p:txBody>
        </p:sp>
        <p:sp>
          <p:nvSpPr>
            <p:cNvPr id="7182" name="TextBox 15"/>
            <p:cNvSpPr txBox="1">
              <a:spLocks noChangeArrowheads="1"/>
            </p:cNvSpPr>
            <p:nvPr/>
          </p:nvSpPr>
          <p:spPr bwMode="auto">
            <a:xfrm>
              <a:off x="2439325" y="2802512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7183" name="TextBox 16"/>
            <p:cNvSpPr txBox="1">
              <a:spLocks noChangeArrowheads="1"/>
            </p:cNvSpPr>
            <p:nvPr/>
          </p:nvSpPr>
          <p:spPr bwMode="auto">
            <a:xfrm>
              <a:off x="2439325" y="2511760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3</a:t>
              </a:r>
            </a:p>
          </p:txBody>
        </p:sp>
        <p:sp>
          <p:nvSpPr>
            <p:cNvPr id="7184" name="TextBox 17"/>
            <p:cNvSpPr txBox="1">
              <a:spLocks noChangeArrowheads="1"/>
            </p:cNvSpPr>
            <p:nvPr/>
          </p:nvSpPr>
          <p:spPr bwMode="auto">
            <a:xfrm>
              <a:off x="2439325" y="2226045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7185" name="TextBox 18"/>
            <p:cNvSpPr txBox="1">
              <a:spLocks noChangeArrowheads="1"/>
            </p:cNvSpPr>
            <p:nvPr/>
          </p:nvSpPr>
          <p:spPr bwMode="auto">
            <a:xfrm>
              <a:off x="2439325" y="1941587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7</a:t>
              </a:r>
            </a:p>
          </p:txBody>
        </p:sp>
        <p:sp>
          <p:nvSpPr>
            <p:cNvPr id="7186" name="TextBox 19"/>
            <p:cNvSpPr txBox="1">
              <a:spLocks noChangeArrowheads="1"/>
            </p:cNvSpPr>
            <p:nvPr/>
          </p:nvSpPr>
          <p:spPr bwMode="auto">
            <a:xfrm>
              <a:off x="2439325" y="1665940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9</a:t>
              </a:r>
            </a:p>
          </p:txBody>
        </p:sp>
        <p:sp>
          <p:nvSpPr>
            <p:cNvPr id="7187" name="TextBox 20"/>
            <p:cNvSpPr txBox="1">
              <a:spLocks noChangeArrowheads="1"/>
            </p:cNvSpPr>
            <p:nvPr/>
          </p:nvSpPr>
          <p:spPr bwMode="auto">
            <a:xfrm>
              <a:off x="2382942" y="1375189"/>
              <a:ext cx="320378" cy="252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11</a:t>
              </a:r>
            </a:p>
          </p:txBody>
        </p:sp>
        <p:sp>
          <p:nvSpPr>
            <p:cNvPr id="7188" name="TextBox 21"/>
            <p:cNvSpPr txBox="1">
              <a:spLocks noChangeArrowheads="1"/>
            </p:cNvSpPr>
            <p:nvPr/>
          </p:nvSpPr>
          <p:spPr bwMode="auto">
            <a:xfrm>
              <a:off x="2384195" y="1084438"/>
              <a:ext cx="320378" cy="252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82598" y="1707239"/>
              <a:ext cx="353943" cy="767198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chemeClr val="bg1"/>
                  </a:solidFill>
                  <a:latin typeface="+mn-lt"/>
                </a:rPr>
                <a:t>height (km)</a:t>
              </a:r>
            </a:p>
          </p:txBody>
        </p:sp>
        <p:sp>
          <p:nvSpPr>
            <p:cNvPr id="7190" name="TextBox 23"/>
            <p:cNvSpPr txBox="1">
              <a:spLocks noChangeArrowheads="1"/>
            </p:cNvSpPr>
            <p:nvPr/>
          </p:nvSpPr>
          <p:spPr bwMode="auto">
            <a:xfrm>
              <a:off x="3186804" y="3039140"/>
              <a:ext cx="207992" cy="219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7191" name="TextBox 24"/>
            <p:cNvSpPr txBox="1">
              <a:spLocks noChangeArrowheads="1"/>
            </p:cNvSpPr>
            <p:nvPr/>
          </p:nvSpPr>
          <p:spPr bwMode="auto">
            <a:xfrm>
              <a:off x="4045086" y="3039140"/>
              <a:ext cx="207992" cy="220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7192" name="TextBox 25"/>
            <p:cNvSpPr txBox="1">
              <a:spLocks noChangeArrowheads="1"/>
            </p:cNvSpPr>
            <p:nvPr/>
          </p:nvSpPr>
          <p:spPr bwMode="auto">
            <a:xfrm>
              <a:off x="2723206" y="3039140"/>
              <a:ext cx="301965" cy="219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0.5</a:t>
              </a:r>
            </a:p>
          </p:txBody>
        </p:sp>
        <p:sp>
          <p:nvSpPr>
            <p:cNvPr id="7193" name="TextBox 26"/>
            <p:cNvSpPr txBox="1">
              <a:spLocks noChangeArrowheads="1"/>
            </p:cNvSpPr>
            <p:nvPr/>
          </p:nvSpPr>
          <p:spPr bwMode="auto">
            <a:xfrm>
              <a:off x="3585247" y="3039140"/>
              <a:ext cx="301965" cy="220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1.5</a:t>
              </a:r>
            </a:p>
          </p:txBody>
        </p:sp>
        <p:sp>
          <p:nvSpPr>
            <p:cNvPr id="7194" name="TextBox 27"/>
            <p:cNvSpPr txBox="1">
              <a:spLocks noChangeArrowheads="1"/>
            </p:cNvSpPr>
            <p:nvPr/>
          </p:nvSpPr>
          <p:spPr bwMode="auto">
            <a:xfrm>
              <a:off x="4898355" y="3039140"/>
              <a:ext cx="207992" cy="220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3</a:t>
              </a:r>
            </a:p>
          </p:txBody>
        </p:sp>
        <p:sp>
          <p:nvSpPr>
            <p:cNvPr id="7195" name="TextBox 28"/>
            <p:cNvSpPr txBox="1">
              <a:spLocks noChangeArrowheads="1"/>
            </p:cNvSpPr>
            <p:nvPr/>
          </p:nvSpPr>
          <p:spPr bwMode="auto">
            <a:xfrm>
              <a:off x="4438517" y="3039140"/>
              <a:ext cx="301965" cy="220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2.5</a:t>
              </a:r>
            </a:p>
          </p:txBody>
        </p:sp>
        <p:sp>
          <p:nvSpPr>
            <p:cNvPr id="7196" name="TextBox 29"/>
            <p:cNvSpPr txBox="1">
              <a:spLocks noChangeArrowheads="1"/>
            </p:cNvSpPr>
            <p:nvPr/>
          </p:nvSpPr>
          <p:spPr bwMode="auto">
            <a:xfrm>
              <a:off x="3482504" y="3212836"/>
              <a:ext cx="648250" cy="267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 dirty="0">
                  <a:solidFill>
                    <a:schemeClr val="bg1"/>
                  </a:solidFill>
                  <a:latin typeface="Calibri" pitchFamily="34" charset="0"/>
                </a:rPr>
                <a:t>r/RMW</a:t>
              </a:r>
            </a:p>
          </p:txBody>
        </p:sp>
        <p:sp>
          <p:nvSpPr>
            <p:cNvPr id="7220" name="TextBox 53"/>
            <p:cNvSpPr txBox="1">
              <a:spLocks noChangeArrowheads="1"/>
            </p:cNvSpPr>
            <p:nvPr/>
          </p:nvSpPr>
          <p:spPr bwMode="auto">
            <a:xfrm>
              <a:off x="4665615" y="987192"/>
              <a:ext cx="333000" cy="317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b="1" dirty="0" smtClean="0">
                  <a:solidFill>
                    <a:schemeClr val="bg1"/>
                  </a:solidFill>
                  <a:latin typeface="Calibri" pitchFamily="34" charset="0"/>
                </a:rPr>
                <a:t>IN</a:t>
              </a:r>
              <a:endParaRPr lang="en-US" altLang="en-US" sz="2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62366" y="1194977"/>
            <a:ext cx="3367227" cy="2531843"/>
            <a:chOff x="5399355" y="952279"/>
            <a:chExt cx="3367227" cy="2531843"/>
          </a:xfrm>
        </p:grpSpPr>
        <p:sp>
          <p:nvSpPr>
            <p:cNvPr id="6" name="Rectangle 5"/>
            <p:cNvSpPr/>
            <p:nvPr/>
          </p:nvSpPr>
          <p:spPr>
            <a:xfrm>
              <a:off x="5465874" y="995272"/>
              <a:ext cx="3300708" cy="24366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7173" name="Picture 4" descr="vorcylav_ss.ti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594" t="10004" r="9843" b="15370"/>
            <a:stretch/>
          </p:blipFill>
          <p:spPr bwMode="auto">
            <a:xfrm>
              <a:off x="5840536" y="1035736"/>
              <a:ext cx="2630030" cy="2064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7" name="TextBox 30"/>
            <p:cNvSpPr txBox="1">
              <a:spLocks noChangeArrowheads="1"/>
            </p:cNvSpPr>
            <p:nvPr/>
          </p:nvSpPr>
          <p:spPr bwMode="auto">
            <a:xfrm>
              <a:off x="5647556" y="2960304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0</a:t>
              </a:r>
            </a:p>
          </p:txBody>
        </p:sp>
        <p:sp>
          <p:nvSpPr>
            <p:cNvPr id="7198" name="TextBox 31"/>
            <p:cNvSpPr txBox="1">
              <a:spLocks noChangeArrowheads="1"/>
            </p:cNvSpPr>
            <p:nvPr/>
          </p:nvSpPr>
          <p:spPr bwMode="auto">
            <a:xfrm>
              <a:off x="5647556" y="2668206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7199" name="TextBox 32"/>
            <p:cNvSpPr txBox="1">
              <a:spLocks noChangeArrowheads="1"/>
            </p:cNvSpPr>
            <p:nvPr/>
          </p:nvSpPr>
          <p:spPr bwMode="auto">
            <a:xfrm>
              <a:off x="5647556" y="2381164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4</a:t>
              </a:r>
            </a:p>
          </p:txBody>
        </p:sp>
        <p:sp>
          <p:nvSpPr>
            <p:cNvPr id="7200" name="TextBox 33"/>
            <p:cNvSpPr txBox="1">
              <a:spLocks noChangeArrowheads="1"/>
            </p:cNvSpPr>
            <p:nvPr/>
          </p:nvSpPr>
          <p:spPr bwMode="auto">
            <a:xfrm>
              <a:off x="5647556" y="2094122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6</a:t>
              </a:r>
            </a:p>
          </p:txBody>
        </p:sp>
        <p:sp>
          <p:nvSpPr>
            <p:cNvPr id="7201" name="TextBox 34"/>
            <p:cNvSpPr txBox="1">
              <a:spLocks noChangeArrowheads="1"/>
            </p:cNvSpPr>
            <p:nvPr/>
          </p:nvSpPr>
          <p:spPr bwMode="auto">
            <a:xfrm>
              <a:off x="5647556" y="1802023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8</a:t>
              </a:r>
            </a:p>
          </p:txBody>
        </p:sp>
        <p:sp>
          <p:nvSpPr>
            <p:cNvPr id="7202" name="TextBox 35"/>
            <p:cNvSpPr txBox="1">
              <a:spLocks noChangeArrowheads="1"/>
            </p:cNvSpPr>
            <p:nvPr/>
          </p:nvSpPr>
          <p:spPr bwMode="auto">
            <a:xfrm>
              <a:off x="5594735" y="1514982"/>
              <a:ext cx="32252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10</a:t>
              </a:r>
            </a:p>
          </p:txBody>
        </p:sp>
        <p:sp>
          <p:nvSpPr>
            <p:cNvPr id="7203" name="TextBox 36"/>
            <p:cNvSpPr txBox="1">
              <a:spLocks noChangeArrowheads="1"/>
            </p:cNvSpPr>
            <p:nvPr/>
          </p:nvSpPr>
          <p:spPr bwMode="auto">
            <a:xfrm>
              <a:off x="5593506" y="1239321"/>
              <a:ext cx="32252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12</a:t>
              </a:r>
            </a:p>
          </p:txBody>
        </p:sp>
        <p:sp>
          <p:nvSpPr>
            <p:cNvPr id="7204" name="TextBox 37"/>
            <p:cNvSpPr txBox="1">
              <a:spLocks noChangeArrowheads="1"/>
            </p:cNvSpPr>
            <p:nvPr/>
          </p:nvSpPr>
          <p:spPr bwMode="auto">
            <a:xfrm>
              <a:off x="5593506" y="952279"/>
              <a:ext cx="32252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14</a:t>
              </a:r>
            </a:p>
          </p:txBody>
        </p:sp>
        <p:sp>
          <p:nvSpPr>
            <p:cNvPr id="7205" name="TextBox 38"/>
            <p:cNvSpPr txBox="1">
              <a:spLocks noChangeArrowheads="1"/>
            </p:cNvSpPr>
            <p:nvPr/>
          </p:nvSpPr>
          <p:spPr bwMode="auto">
            <a:xfrm>
              <a:off x="5647556" y="2811094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7206" name="TextBox 39"/>
            <p:cNvSpPr txBox="1">
              <a:spLocks noChangeArrowheads="1"/>
            </p:cNvSpPr>
            <p:nvPr/>
          </p:nvSpPr>
          <p:spPr bwMode="auto">
            <a:xfrm>
              <a:off x="5647556" y="2518995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3</a:t>
              </a:r>
            </a:p>
          </p:txBody>
        </p:sp>
        <p:sp>
          <p:nvSpPr>
            <p:cNvPr id="7207" name="TextBox 40"/>
            <p:cNvSpPr txBox="1">
              <a:spLocks noChangeArrowheads="1"/>
            </p:cNvSpPr>
            <p:nvPr/>
          </p:nvSpPr>
          <p:spPr bwMode="auto">
            <a:xfrm>
              <a:off x="5647556" y="2231953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7208" name="TextBox 41"/>
            <p:cNvSpPr txBox="1">
              <a:spLocks noChangeArrowheads="1"/>
            </p:cNvSpPr>
            <p:nvPr/>
          </p:nvSpPr>
          <p:spPr bwMode="auto">
            <a:xfrm>
              <a:off x="5647556" y="1946175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7</a:t>
              </a:r>
            </a:p>
          </p:txBody>
        </p:sp>
        <p:sp>
          <p:nvSpPr>
            <p:cNvPr id="7209" name="TextBox 42"/>
            <p:cNvSpPr txBox="1">
              <a:spLocks noChangeArrowheads="1"/>
            </p:cNvSpPr>
            <p:nvPr/>
          </p:nvSpPr>
          <p:spPr bwMode="auto">
            <a:xfrm>
              <a:off x="5647556" y="1669251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9</a:t>
              </a:r>
            </a:p>
          </p:txBody>
        </p:sp>
        <p:sp>
          <p:nvSpPr>
            <p:cNvPr id="7210" name="TextBox 43"/>
            <p:cNvSpPr txBox="1">
              <a:spLocks noChangeArrowheads="1"/>
            </p:cNvSpPr>
            <p:nvPr/>
          </p:nvSpPr>
          <p:spPr bwMode="auto">
            <a:xfrm>
              <a:off x="5592277" y="1377151"/>
              <a:ext cx="32252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11</a:t>
              </a:r>
            </a:p>
          </p:txBody>
        </p:sp>
        <p:sp>
          <p:nvSpPr>
            <p:cNvPr id="7211" name="TextBox 44"/>
            <p:cNvSpPr txBox="1">
              <a:spLocks noChangeArrowheads="1"/>
            </p:cNvSpPr>
            <p:nvPr/>
          </p:nvSpPr>
          <p:spPr bwMode="auto">
            <a:xfrm>
              <a:off x="5593506" y="1085051"/>
              <a:ext cx="32252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99355" y="1713035"/>
              <a:ext cx="353943" cy="767198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chemeClr val="bg1"/>
                  </a:solidFill>
                  <a:latin typeface="+mn-lt"/>
                </a:rPr>
                <a:t>height (km)</a:t>
              </a:r>
            </a:p>
          </p:txBody>
        </p:sp>
        <p:sp>
          <p:nvSpPr>
            <p:cNvPr id="7213" name="TextBox 46"/>
            <p:cNvSpPr txBox="1">
              <a:spLocks noChangeArrowheads="1"/>
            </p:cNvSpPr>
            <p:nvPr/>
          </p:nvSpPr>
          <p:spPr bwMode="auto">
            <a:xfrm>
              <a:off x="6395771" y="3053878"/>
              <a:ext cx="203914" cy="220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7214" name="TextBox 47"/>
            <p:cNvSpPr txBox="1">
              <a:spLocks noChangeArrowheads="1"/>
            </p:cNvSpPr>
            <p:nvPr/>
          </p:nvSpPr>
          <p:spPr bwMode="auto">
            <a:xfrm>
              <a:off x="7237225" y="3053878"/>
              <a:ext cx="203914" cy="22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7215" name="TextBox 48"/>
            <p:cNvSpPr txBox="1">
              <a:spLocks noChangeArrowheads="1"/>
            </p:cNvSpPr>
            <p:nvPr/>
          </p:nvSpPr>
          <p:spPr bwMode="auto">
            <a:xfrm>
              <a:off x="5941263" y="3053878"/>
              <a:ext cx="296045" cy="220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0.5</a:t>
              </a:r>
            </a:p>
          </p:txBody>
        </p:sp>
        <p:sp>
          <p:nvSpPr>
            <p:cNvPr id="7216" name="TextBox 49"/>
            <p:cNvSpPr txBox="1">
              <a:spLocks noChangeArrowheads="1"/>
            </p:cNvSpPr>
            <p:nvPr/>
          </p:nvSpPr>
          <p:spPr bwMode="auto">
            <a:xfrm>
              <a:off x="6786402" y="3053878"/>
              <a:ext cx="296045" cy="22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1.5</a:t>
              </a:r>
            </a:p>
          </p:txBody>
        </p:sp>
        <p:sp>
          <p:nvSpPr>
            <p:cNvPr id="7217" name="TextBox 50"/>
            <p:cNvSpPr txBox="1">
              <a:spLocks noChangeArrowheads="1"/>
            </p:cNvSpPr>
            <p:nvPr/>
          </p:nvSpPr>
          <p:spPr bwMode="auto">
            <a:xfrm>
              <a:off x="8073765" y="3053878"/>
              <a:ext cx="203914" cy="22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3</a:t>
              </a:r>
            </a:p>
          </p:txBody>
        </p:sp>
        <p:sp>
          <p:nvSpPr>
            <p:cNvPr id="7218" name="TextBox 51"/>
            <p:cNvSpPr txBox="1">
              <a:spLocks noChangeArrowheads="1"/>
            </p:cNvSpPr>
            <p:nvPr/>
          </p:nvSpPr>
          <p:spPr bwMode="auto">
            <a:xfrm>
              <a:off x="7622943" y="3053878"/>
              <a:ext cx="296044" cy="22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2.5</a:t>
              </a:r>
            </a:p>
          </p:txBody>
        </p:sp>
        <p:sp>
          <p:nvSpPr>
            <p:cNvPr id="7219" name="TextBox 52"/>
            <p:cNvSpPr txBox="1">
              <a:spLocks noChangeArrowheads="1"/>
            </p:cNvSpPr>
            <p:nvPr/>
          </p:nvSpPr>
          <p:spPr bwMode="auto">
            <a:xfrm>
              <a:off x="6696729" y="3219528"/>
              <a:ext cx="628629" cy="264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 dirty="0">
                  <a:solidFill>
                    <a:schemeClr val="bg1"/>
                  </a:solidFill>
                  <a:latin typeface="Calibri" pitchFamily="34" charset="0"/>
                </a:rPr>
                <a:t>r/RMW</a:t>
              </a:r>
            </a:p>
          </p:txBody>
        </p:sp>
        <p:sp>
          <p:nvSpPr>
            <p:cNvPr id="7221" name="TextBox 54"/>
            <p:cNvSpPr txBox="1">
              <a:spLocks noChangeArrowheads="1"/>
            </p:cNvSpPr>
            <p:nvPr/>
          </p:nvSpPr>
          <p:spPr bwMode="auto">
            <a:xfrm>
              <a:off x="7841134" y="970060"/>
              <a:ext cx="331433" cy="318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b="1" dirty="0">
                  <a:solidFill>
                    <a:schemeClr val="bg1"/>
                  </a:solidFill>
                  <a:latin typeface="Calibri" pitchFamily="34" charset="0"/>
                </a:rPr>
                <a:t>SS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938628" y="3664030"/>
            <a:ext cx="2960882" cy="2501189"/>
            <a:chOff x="2175617" y="3582151"/>
            <a:chExt cx="2960882" cy="2501189"/>
          </a:xfrm>
        </p:grpSpPr>
        <p:sp>
          <p:nvSpPr>
            <p:cNvPr id="61" name="Rectangle 60"/>
            <p:cNvSpPr/>
            <p:nvPr/>
          </p:nvSpPr>
          <p:spPr>
            <a:xfrm>
              <a:off x="2234330" y="3625777"/>
              <a:ext cx="2902169" cy="24069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0</a:t>
              </a:r>
            </a:p>
          </p:txBody>
        </p:sp>
        <p:pic>
          <p:nvPicPr>
            <p:cNvPr id="62" name="Picture 4" descr="urcylav_ri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619" t="9787" r="16789" b="15782"/>
            <a:stretch>
              <a:fillRect/>
            </a:stretch>
          </p:blipFill>
          <p:spPr bwMode="auto">
            <a:xfrm>
              <a:off x="2624812" y="3654447"/>
              <a:ext cx="2447447" cy="2030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TextBox 8"/>
            <p:cNvSpPr txBox="1">
              <a:spLocks noChangeArrowheads="1"/>
            </p:cNvSpPr>
            <p:nvPr/>
          </p:nvSpPr>
          <p:spPr bwMode="auto">
            <a:xfrm>
              <a:off x="2433708" y="5561567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0</a:t>
              </a:r>
            </a:p>
          </p:txBody>
        </p:sp>
        <p:sp>
          <p:nvSpPr>
            <p:cNvPr id="64" name="TextBox 9"/>
            <p:cNvSpPr txBox="1">
              <a:spLocks noChangeArrowheads="1"/>
            </p:cNvSpPr>
            <p:nvPr/>
          </p:nvSpPr>
          <p:spPr bwMode="auto">
            <a:xfrm>
              <a:off x="2433708" y="5273628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65" name="TextBox 10"/>
            <p:cNvSpPr txBox="1">
              <a:spLocks noChangeArrowheads="1"/>
            </p:cNvSpPr>
            <p:nvPr/>
          </p:nvSpPr>
          <p:spPr bwMode="auto">
            <a:xfrm>
              <a:off x="2433708" y="4990677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4</a:t>
              </a:r>
            </a:p>
          </p:txBody>
        </p:sp>
        <p:sp>
          <p:nvSpPr>
            <p:cNvPr id="66" name="TextBox 11"/>
            <p:cNvSpPr txBox="1">
              <a:spLocks noChangeArrowheads="1"/>
            </p:cNvSpPr>
            <p:nvPr/>
          </p:nvSpPr>
          <p:spPr bwMode="auto">
            <a:xfrm>
              <a:off x="2433708" y="4707726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6</a:t>
              </a:r>
            </a:p>
          </p:txBody>
        </p:sp>
        <p:sp>
          <p:nvSpPr>
            <p:cNvPr id="67" name="TextBox 12"/>
            <p:cNvSpPr txBox="1">
              <a:spLocks noChangeArrowheads="1"/>
            </p:cNvSpPr>
            <p:nvPr/>
          </p:nvSpPr>
          <p:spPr bwMode="auto">
            <a:xfrm>
              <a:off x="2433708" y="4419788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8</a:t>
              </a:r>
            </a:p>
          </p:txBody>
        </p:sp>
        <p:sp>
          <p:nvSpPr>
            <p:cNvPr id="68" name="TextBox 13"/>
            <p:cNvSpPr txBox="1">
              <a:spLocks noChangeArrowheads="1"/>
            </p:cNvSpPr>
            <p:nvPr/>
          </p:nvSpPr>
          <p:spPr bwMode="auto">
            <a:xfrm>
              <a:off x="2379545" y="4138082"/>
              <a:ext cx="32252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10</a:t>
              </a:r>
            </a:p>
          </p:txBody>
        </p:sp>
        <p:sp>
          <p:nvSpPr>
            <p:cNvPr id="69" name="TextBox 14"/>
            <p:cNvSpPr txBox="1">
              <a:spLocks noChangeArrowheads="1"/>
            </p:cNvSpPr>
            <p:nvPr/>
          </p:nvSpPr>
          <p:spPr bwMode="auto">
            <a:xfrm>
              <a:off x="2378285" y="3865102"/>
              <a:ext cx="32252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12</a:t>
              </a:r>
            </a:p>
          </p:txBody>
        </p:sp>
        <p:sp>
          <p:nvSpPr>
            <p:cNvPr id="70" name="TextBox 15"/>
            <p:cNvSpPr txBox="1">
              <a:spLocks noChangeArrowheads="1"/>
            </p:cNvSpPr>
            <p:nvPr/>
          </p:nvSpPr>
          <p:spPr bwMode="auto">
            <a:xfrm>
              <a:off x="2378285" y="3582151"/>
              <a:ext cx="32252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14</a:t>
              </a:r>
            </a:p>
          </p:txBody>
        </p:sp>
        <p:sp>
          <p:nvSpPr>
            <p:cNvPr id="71" name="TextBox 16"/>
            <p:cNvSpPr txBox="1">
              <a:spLocks noChangeArrowheads="1"/>
            </p:cNvSpPr>
            <p:nvPr/>
          </p:nvSpPr>
          <p:spPr bwMode="auto">
            <a:xfrm>
              <a:off x="2433708" y="5414482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72" name="TextBox 17"/>
            <p:cNvSpPr txBox="1">
              <a:spLocks noChangeArrowheads="1"/>
            </p:cNvSpPr>
            <p:nvPr/>
          </p:nvSpPr>
          <p:spPr bwMode="auto">
            <a:xfrm>
              <a:off x="2433708" y="5126544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3</a:t>
              </a:r>
            </a:p>
          </p:txBody>
        </p:sp>
        <p:sp>
          <p:nvSpPr>
            <p:cNvPr id="73" name="TextBox 18"/>
            <p:cNvSpPr txBox="1">
              <a:spLocks noChangeArrowheads="1"/>
            </p:cNvSpPr>
            <p:nvPr/>
          </p:nvSpPr>
          <p:spPr bwMode="auto">
            <a:xfrm>
              <a:off x="2433708" y="4843593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74" name="TextBox 19"/>
            <p:cNvSpPr txBox="1">
              <a:spLocks noChangeArrowheads="1"/>
            </p:cNvSpPr>
            <p:nvPr/>
          </p:nvSpPr>
          <p:spPr bwMode="auto">
            <a:xfrm>
              <a:off x="2433708" y="4561887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7</a:t>
              </a:r>
            </a:p>
          </p:txBody>
        </p:sp>
        <p:sp>
          <p:nvSpPr>
            <p:cNvPr id="75" name="TextBox 20"/>
            <p:cNvSpPr txBox="1">
              <a:spLocks noChangeArrowheads="1"/>
            </p:cNvSpPr>
            <p:nvPr/>
          </p:nvSpPr>
          <p:spPr bwMode="auto">
            <a:xfrm>
              <a:off x="2433708" y="4288906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9</a:t>
              </a:r>
            </a:p>
          </p:txBody>
        </p:sp>
        <p:sp>
          <p:nvSpPr>
            <p:cNvPr id="76" name="TextBox 21"/>
            <p:cNvSpPr txBox="1">
              <a:spLocks noChangeArrowheads="1"/>
            </p:cNvSpPr>
            <p:nvPr/>
          </p:nvSpPr>
          <p:spPr bwMode="auto">
            <a:xfrm>
              <a:off x="2377025" y="4000969"/>
              <a:ext cx="32252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 dirty="0">
                  <a:solidFill>
                    <a:schemeClr val="bg1"/>
                  </a:solidFill>
                  <a:latin typeface="Calibri" pitchFamily="34" charset="0"/>
                </a:rPr>
                <a:t>11</a:t>
              </a:r>
            </a:p>
          </p:txBody>
        </p:sp>
        <p:sp>
          <p:nvSpPr>
            <p:cNvPr id="77" name="TextBox 22"/>
            <p:cNvSpPr txBox="1">
              <a:spLocks noChangeArrowheads="1"/>
            </p:cNvSpPr>
            <p:nvPr/>
          </p:nvSpPr>
          <p:spPr bwMode="auto">
            <a:xfrm>
              <a:off x="2378285" y="3713031"/>
              <a:ext cx="32252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13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175617" y="4322383"/>
              <a:ext cx="353943" cy="767198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chemeClr val="bg1"/>
                  </a:solidFill>
                  <a:latin typeface="+mn-lt"/>
                </a:rPr>
                <a:t>height (km)</a:t>
              </a:r>
            </a:p>
          </p:txBody>
        </p:sp>
        <p:sp>
          <p:nvSpPr>
            <p:cNvPr id="79" name="TextBox 24"/>
            <p:cNvSpPr txBox="1">
              <a:spLocks noChangeArrowheads="1"/>
            </p:cNvSpPr>
            <p:nvPr/>
          </p:nvSpPr>
          <p:spPr bwMode="auto">
            <a:xfrm>
              <a:off x="3191642" y="5648821"/>
              <a:ext cx="209097" cy="21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80" name="TextBox 25"/>
            <p:cNvSpPr txBox="1">
              <a:spLocks noChangeArrowheads="1"/>
            </p:cNvSpPr>
            <p:nvPr/>
          </p:nvSpPr>
          <p:spPr bwMode="auto">
            <a:xfrm>
              <a:off x="4054484" y="5648821"/>
              <a:ext cx="209097" cy="218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81" name="TextBox 26"/>
            <p:cNvSpPr txBox="1">
              <a:spLocks noChangeArrowheads="1"/>
            </p:cNvSpPr>
            <p:nvPr/>
          </p:nvSpPr>
          <p:spPr bwMode="auto">
            <a:xfrm>
              <a:off x="2725582" y="5648821"/>
              <a:ext cx="303569" cy="21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0.5</a:t>
              </a:r>
            </a:p>
          </p:txBody>
        </p:sp>
        <p:sp>
          <p:nvSpPr>
            <p:cNvPr id="82" name="TextBox 27"/>
            <p:cNvSpPr txBox="1">
              <a:spLocks noChangeArrowheads="1"/>
            </p:cNvSpPr>
            <p:nvPr/>
          </p:nvSpPr>
          <p:spPr bwMode="auto">
            <a:xfrm>
              <a:off x="3592202" y="5648821"/>
              <a:ext cx="303569" cy="218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1.5</a:t>
              </a:r>
            </a:p>
          </p:txBody>
        </p:sp>
        <p:sp>
          <p:nvSpPr>
            <p:cNvPr id="83" name="TextBox 28"/>
            <p:cNvSpPr txBox="1">
              <a:spLocks noChangeArrowheads="1"/>
            </p:cNvSpPr>
            <p:nvPr/>
          </p:nvSpPr>
          <p:spPr bwMode="auto">
            <a:xfrm>
              <a:off x="4912286" y="5648821"/>
              <a:ext cx="209097" cy="218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3</a:t>
              </a:r>
            </a:p>
          </p:txBody>
        </p:sp>
        <p:sp>
          <p:nvSpPr>
            <p:cNvPr id="84" name="TextBox 29"/>
            <p:cNvSpPr txBox="1">
              <a:spLocks noChangeArrowheads="1"/>
            </p:cNvSpPr>
            <p:nvPr/>
          </p:nvSpPr>
          <p:spPr bwMode="auto">
            <a:xfrm>
              <a:off x="4450005" y="5648821"/>
              <a:ext cx="303568" cy="218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2.5</a:t>
              </a:r>
            </a:p>
          </p:txBody>
        </p:sp>
        <p:sp>
          <p:nvSpPr>
            <p:cNvPr id="85" name="TextBox 30"/>
            <p:cNvSpPr txBox="1">
              <a:spLocks noChangeArrowheads="1"/>
            </p:cNvSpPr>
            <p:nvPr/>
          </p:nvSpPr>
          <p:spPr bwMode="auto">
            <a:xfrm>
              <a:off x="3488913" y="5820836"/>
              <a:ext cx="638540" cy="262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 dirty="0">
                  <a:solidFill>
                    <a:schemeClr val="bg1"/>
                  </a:solidFill>
                  <a:latin typeface="Calibri" pitchFamily="34" charset="0"/>
                </a:rPr>
                <a:t>r/RMW</a:t>
              </a:r>
            </a:p>
          </p:txBody>
        </p:sp>
        <p:sp>
          <p:nvSpPr>
            <p:cNvPr id="86" name="TextBox 53"/>
            <p:cNvSpPr txBox="1">
              <a:spLocks noChangeArrowheads="1"/>
            </p:cNvSpPr>
            <p:nvPr/>
          </p:nvSpPr>
          <p:spPr bwMode="auto">
            <a:xfrm>
              <a:off x="4708515" y="3622124"/>
              <a:ext cx="285911" cy="276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b="1" dirty="0" smtClean="0">
                  <a:solidFill>
                    <a:schemeClr val="bg1"/>
                  </a:solidFill>
                  <a:latin typeface="Calibri" pitchFamily="34" charset="0"/>
                </a:rPr>
                <a:t>IN</a:t>
              </a:r>
              <a:endParaRPr lang="en-US" altLang="en-US" sz="2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57523" y="3664030"/>
            <a:ext cx="3372070" cy="2501190"/>
            <a:chOff x="5394512" y="3582151"/>
            <a:chExt cx="3372070" cy="2501190"/>
          </a:xfrm>
        </p:grpSpPr>
        <p:sp>
          <p:nvSpPr>
            <p:cNvPr id="88" name="Rectangle 87"/>
            <p:cNvSpPr/>
            <p:nvPr/>
          </p:nvSpPr>
          <p:spPr>
            <a:xfrm>
              <a:off x="5462314" y="3624735"/>
              <a:ext cx="3304268" cy="24134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89" name="Picture 3" descr="urcylav_ss.t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568" t="10039" r="16737" b="15532"/>
            <a:stretch>
              <a:fillRect/>
            </a:stretch>
          </p:blipFill>
          <p:spPr bwMode="auto">
            <a:xfrm>
              <a:off x="5833690" y="3664813"/>
              <a:ext cx="2393043" cy="2040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7" descr="urcylav_ss.tif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6246" t="18088" r="10224" b="15532"/>
            <a:stretch/>
          </p:blipFill>
          <p:spPr bwMode="auto">
            <a:xfrm>
              <a:off x="8323881" y="3692368"/>
              <a:ext cx="146685" cy="2174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TextBox 31"/>
            <p:cNvSpPr txBox="1">
              <a:spLocks noChangeArrowheads="1"/>
            </p:cNvSpPr>
            <p:nvPr/>
          </p:nvSpPr>
          <p:spPr bwMode="auto">
            <a:xfrm>
              <a:off x="5644336" y="5571058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0</a:t>
              </a:r>
            </a:p>
          </p:txBody>
        </p:sp>
        <p:sp>
          <p:nvSpPr>
            <p:cNvPr id="92" name="TextBox 32"/>
            <p:cNvSpPr txBox="1">
              <a:spLocks noChangeArrowheads="1"/>
            </p:cNvSpPr>
            <p:nvPr/>
          </p:nvSpPr>
          <p:spPr bwMode="auto">
            <a:xfrm>
              <a:off x="5644336" y="5281740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93" name="TextBox 33"/>
            <p:cNvSpPr txBox="1">
              <a:spLocks noChangeArrowheads="1"/>
            </p:cNvSpPr>
            <p:nvPr/>
          </p:nvSpPr>
          <p:spPr bwMode="auto">
            <a:xfrm>
              <a:off x="5644336" y="4997432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4</a:t>
              </a:r>
            </a:p>
          </p:txBody>
        </p:sp>
        <p:sp>
          <p:nvSpPr>
            <p:cNvPr id="94" name="TextBox 34"/>
            <p:cNvSpPr txBox="1">
              <a:spLocks noChangeArrowheads="1"/>
            </p:cNvSpPr>
            <p:nvPr/>
          </p:nvSpPr>
          <p:spPr bwMode="auto">
            <a:xfrm>
              <a:off x="5644336" y="4713123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6</a:t>
              </a:r>
            </a:p>
          </p:txBody>
        </p:sp>
        <p:sp>
          <p:nvSpPr>
            <p:cNvPr id="95" name="TextBox 35"/>
            <p:cNvSpPr txBox="1">
              <a:spLocks noChangeArrowheads="1"/>
            </p:cNvSpPr>
            <p:nvPr/>
          </p:nvSpPr>
          <p:spPr bwMode="auto">
            <a:xfrm>
              <a:off x="5644336" y="4423804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8</a:t>
              </a:r>
            </a:p>
          </p:txBody>
        </p:sp>
        <p:sp>
          <p:nvSpPr>
            <p:cNvPr id="96" name="TextBox 36"/>
            <p:cNvSpPr txBox="1">
              <a:spLocks noChangeArrowheads="1"/>
            </p:cNvSpPr>
            <p:nvPr/>
          </p:nvSpPr>
          <p:spPr bwMode="auto">
            <a:xfrm>
              <a:off x="5591458" y="4139496"/>
              <a:ext cx="32252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10</a:t>
              </a:r>
            </a:p>
          </p:txBody>
        </p:sp>
        <p:sp>
          <p:nvSpPr>
            <p:cNvPr id="97" name="TextBox 37"/>
            <p:cNvSpPr txBox="1">
              <a:spLocks noChangeArrowheads="1"/>
            </p:cNvSpPr>
            <p:nvPr/>
          </p:nvSpPr>
          <p:spPr bwMode="auto">
            <a:xfrm>
              <a:off x="5590228" y="3866460"/>
              <a:ext cx="32252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12</a:t>
              </a:r>
            </a:p>
          </p:txBody>
        </p:sp>
        <p:sp>
          <p:nvSpPr>
            <p:cNvPr id="98" name="TextBox 38"/>
            <p:cNvSpPr txBox="1">
              <a:spLocks noChangeArrowheads="1"/>
            </p:cNvSpPr>
            <p:nvPr/>
          </p:nvSpPr>
          <p:spPr bwMode="auto">
            <a:xfrm>
              <a:off x="5590228" y="3582151"/>
              <a:ext cx="32252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14</a:t>
              </a:r>
            </a:p>
          </p:txBody>
        </p:sp>
        <p:sp>
          <p:nvSpPr>
            <p:cNvPr id="99" name="TextBox 39"/>
            <p:cNvSpPr txBox="1">
              <a:spLocks noChangeArrowheads="1"/>
            </p:cNvSpPr>
            <p:nvPr/>
          </p:nvSpPr>
          <p:spPr bwMode="auto">
            <a:xfrm>
              <a:off x="5644336" y="5423268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100" name="TextBox 40"/>
            <p:cNvSpPr txBox="1">
              <a:spLocks noChangeArrowheads="1"/>
            </p:cNvSpPr>
            <p:nvPr/>
          </p:nvSpPr>
          <p:spPr bwMode="auto">
            <a:xfrm>
              <a:off x="5644336" y="5133950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3</a:t>
              </a:r>
            </a:p>
          </p:txBody>
        </p:sp>
        <p:sp>
          <p:nvSpPr>
            <p:cNvPr id="101" name="TextBox 41"/>
            <p:cNvSpPr txBox="1">
              <a:spLocks noChangeArrowheads="1"/>
            </p:cNvSpPr>
            <p:nvPr/>
          </p:nvSpPr>
          <p:spPr bwMode="auto">
            <a:xfrm>
              <a:off x="5644336" y="4849641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102" name="TextBox 42"/>
            <p:cNvSpPr txBox="1">
              <a:spLocks noChangeArrowheads="1"/>
            </p:cNvSpPr>
            <p:nvPr/>
          </p:nvSpPr>
          <p:spPr bwMode="auto">
            <a:xfrm>
              <a:off x="5644336" y="4566585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7</a:t>
              </a:r>
            </a:p>
          </p:txBody>
        </p:sp>
        <p:sp>
          <p:nvSpPr>
            <p:cNvPr id="103" name="TextBox 43"/>
            <p:cNvSpPr txBox="1">
              <a:spLocks noChangeArrowheads="1"/>
            </p:cNvSpPr>
            <p:nvPr/>
          </p:nvSpPr>
          <p:spPr bwMode="auto">
            <a:xfrm>
              <a:off x="5644336" y="4292296"/>
              <a:ext cx="25359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9</a:t>
              </a:r>
            </a:p>
          </p:txBody>
        </p:sp>
        <p:sp>
          <p:nvSpPr>
            <p:cNvPr id="104" name="TextBox 44"/>
            <p:cNvSpPr txBox="1">
              <a:spLocks noChangeArrowheads="1"/>
            </p:cNvSpPr>
            <p:nvPr/>
          </p:nvSpPr>
          <p:spPr bwMode="auto">
            <a:xfrm>
              <a:off x="5588999" y="4002978"/>
              <a:ext cx="32252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11</a:t>
              </a:r>
            </a:p>
          </p:txBody>
        </p:sp>
        <p:sp>
          <p:nvSpPr>
            <p:cNvPr id="105" name="TextBox 45"/>
            <p:cNvSpPr txBox="1">
              <a:spLocks noChangeArrowheads="1"/>
            </p:cNvSpPr>
            <p:nvPr/>
          </p:nvSpPr>
          <p:spPr bwMode="auto">
            <a:xfrm>
              <a:off x="5590228" y="3713660"/>
              <a:ext cx="32252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50" b="1">
                  <a:solidFill>
                    <a:schemeClr val="bg1"/>
                  </a:solidFill>
                  <a:latin typeface="Calibri" pitchFamily="34" charset="0"/>
                </a:rPr>
                <a:t>13</a:t>
              </a:r>
            </a:p>
          </p:txBody>
        </p:sp>
        <p:sp>
          <p:nvSpPr>
            <p:cNvPr id="106" name="TextBox 47"/>
            <p:cNvSpPr txBox="1">
              <a:spLocks noChangeArrowheads="1"/>
            </p:cNvSpPr>
            <p:nvPr/>
          </p:nvSpPr>
          <p:spPr bwMode="auto">
            <a:xfrm>
              <a:off x="6393214" y="5663740"/>
              <a:ext cx="204134" cy="21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107" name="TextBox 48"/>
            <p:cNvSpPr txBox="1">
              <a:spLocks noChangeArrowheads="1"/>
            </p:cNvSpPr>
            <p:nvPr/>
          </p:nvSpPr>
          <p:spPr bwMode="auto">
            <a:xfrm>
              <a:off x="7235576" y="5663740"/>
              <a:ext cx="204134" cy="219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108" name="TextBox 49"/>
            <p:cNvSpPr txBox="1">
              <a:spLocks noChangeArrowheads="1"/>
            </p:cNvSpPr>
            <p:nvPr/>
          </p:nvSpPr>
          <p:spPr bwMode="auto">
            <a:xfrm>
              <a:off x="5938216" y="5663740"/>
              <a:ext cx="296364" cy="21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0.5</a:t>
              </a:r>
            </a:p>
          </p:txBody>
        </p:sp>
        <p:sp>
          <p:nvSpPr>
            <p:cNvPr id="109" name="TextBox 50"/>
            <p:cNvSpPr txBox="1">
              <a:spLocks noChangeArrowheads="1"/>
            </p:cNvSpPr>
            <p:nvPr/>
          </p:nvSpPr>
          <p:spPr bwMode="auto">
            <a:xfrm>
              <a:off x="6784267" y="5663740"/>
              <a:ext cx="296364" cy="219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1.5</a:t>
              </a:r>
            </a:p>
          </p:txBody>
        </p:sp>
        <p:sp>
          <p:nvSpPr>
            <p:cNvPr id="110" name="TextBox 51"/>
            <p:cNvSpPr txBox="1">
              <a:spLocks noChangeArrowheads="1"/>
            </p:cNvSpPr>
            <p:nvPr/>
          </p:nvSpPr>
          <p:spPr bwMode="auto">
            <a:xfrm>
              <a:off x="8073018" y="5663740"/>
              <a:ext cx="204134" cy="219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3</a:t>
              </a:r>
            </a:p>
          </p:txBody>
        </p:sp>
        <p:sp>
          <p:nvSpPr>
            <p:cNvPr id="111" name="TextBox 52"/>
            <p:cNvSpPr txBox="1">
              <a:spLocks noChangeArrowheads="1"/>
            </p:cNvSpPr>
            <p:nvPr/>
          </p:nvSpPr>
          <p:spPr bwMode="auto">
            <a:xfrm>
              <a:off x="7621710" y="5663740"/>
              <a:ext cx="296363" cy="219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2.5</a:t>
              </a:r>
            </a:p>
          </p:txBody>
        </p:sp>
        <p:sp>
          <p:nvSpPr>
            <p:cNvPr id="112" name="TextBox 53"/>
            <p:cNvSpPr txBox="1">
              <a:spLocks noChangeArrowheads="1"/>
            </p:cNvSpPr>
            <p:nvPr/>
          </p:nvSpPr>
          <p:spPr bwMode="auto">
            <a:xfrm>
              <a:off x="6694498" y="5827813"/>
              <a:ext cx="623160" cy="255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 dirty="0">
                  <a:solidFill>
                    <a:schemeClr val="bg1"/>
                  </a:solidFill>
                  <a:latin typeface="Calibri" pitchFamily="34" charset="0"/>
                </a:rPr>
                <a:t>r/RMW</a:t>
              </a:r>
            </a:p>
          </p:txBody>
        </p:sp>
        <p:sp>
          <p:nvSpPr>
            <p:cNvPr id="113" name="TextBox 53"/>
            <p:cNvSpPr txBox="1">
              <a:spLocks noChangeArrowheads="1"/>
            </p:cNvSpPr>
            <p:nvPr/>
          </p:nvSpPr>
          <p:spPr bwMode="auto">
            <a:xfrm>
              <a:off x="7847954" y="3640323"/>
              <a:ext cx="331790" cy="315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b="1" dirty="0" smtClean="0">
                  <a:solidFill>
                    <a:schemeClr val="bg1"/>
                  </a:solidFill>
                  <a:latin typeface="Calibri" pitchFamily="34" charset="0"/>
                </a:rPr>
                <a:t>SS</a:t>
              </a:r>
              <a:endParaRPr lang="en-US" altLang="en-US" sz="2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394512" y="4368850"/>
              <a:ext cx="353943" cy="767198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chemeClr val="bg1"/>
                  </a:solidFill>
                  <a:latin typeface="+mn-lt"/>
                </a:rPr>
                <a:t>height (km)</a:t>
              </a: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429886" y="4444425"/>
            <a:ext cx="1390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i="1" dirty="0">
                <a:latin typeface="+mj-lt"/>
              </a:rPr>
              <a:t>Radial wind (m s</a:t>
            </a:r>
            <a:r>
              <a:rPr lang="en-US" sz="1600" i="1" baseline="30000" dirty="0">
                <a:latin typeface="+mj-lt"/>
              </a:rPr>
              <a:t>-1</a:t>
            </a:r>
            <a:r>
              <a:rPr lang="en-US" sz="1600" i="1" dirty="0">
                <a:latin typeface="+mj-lt"/>
              </a:rPr>
              <a:t>)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28600" y="2128812"/>
            <a:ext cx="15918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i="1" dirty="0">
                <a:latin typeface="+mj-lt"/>
              </a:rPr>
              <a:t>Vertical </a:t>
            </a:r>
            <a:r>
              <a:rPr lang="en-US" sz="1600" i="1" dirty="0" err="1">
                <a:latin typeface="+mj-lt"/>
              </a:rPr>
              <a:t>vorticity</a:t>
            </a:r>
            <a:r>
              <a:rPr lang="en-US" sz="1600" i="1" dirty="0">
                <a:latin typeface="+mj-lt"/>
              </a:rPr>
              <a:t> (x 10</a:t>
            </a:r>
            <a:r>
              <a:rPr lang="en-US" sz="1600" i="1" baseline="30000" dirty="0">
                <a:latin typeface="+mj-lt"/>
              </a:rPr>
              <a:t>-4</a:t>
            </a:r>
            <a:r>
              <a:rPr lang="en-US" sz="1600" i="1" dirty="0">
                <a:latin typeface="+mj-lt"/>
              </a:rPr>
              <a:t> s</a:t>
            </a:r>
            <a:r>
              <a:rPr lang="en-US" sz="1600" i="1" baseline="30000" dirty="0">
                <a:latin typeface="+mj-lt"/>
              </a:rPr>
              <a:t>-1</a:t>
            </a:r>
            <a:r>
              <a:rPr lang="en-US" sz="1600" i="1" dirty="0">
                <a:latin typeface="+mj-lt"/>
              </a:rPr>
              <a:t>)</a:t>
            </a:r>
          </a:p>
        </p:txBody>
      </p:sp>
      <p:sp>
        <p:nvSpPr>
          <p:cNvPr id="121" name="TextBox 21"/>
          <p:cNvSpPr txBox="1">
            <a:spLocks noChangeArrowheads="1"/>
          </p:cNvSpPr>
          <p:nvPr/>
        </p:nvSpPr>
        <p:spPr bwMode="auto">
          <a:xfrm>
            <a:off x="990600" y="599420"/>
            <a:ext cx="71278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 smtClean="0">
                <a:latin typeface="Calibri" pitchFamily="34" charset="0"/>
              </a:rPr>
              <a:t>Composite results: </a:t>
            </a:r>
            <a:r>
              <a:rPr lang="en-US" altLang="en-US" sz="2400" i="1" dirty="0">
                <a:latin typeface="Calibri" pitchFamily="34" charset="0"/>
              </a:rPr>
              <a:t>Axisymmetric vortex-scale </a:t>
            </a:r>
            <a:r>
              <a:rPr lang="en-US" altLang="en-US" sz="2400" i="1" dirty="0" smtClean="0">
                <a:latin typeface="Calibri" pitchFamily="34" charset="0"/>
              </a:rPr>
              <a:t>properties</a:t>
            </a:r>
            <a:endParaRPr lang="en-US" altLang="en-US" sz="2400" i="1" dirty="0">
              <a:latin typeface="Calibri" pitchFamily="34" charset="0"/>
            </a:endParaRPr>
          </a:p>
        </p:txBody>
      </p:sp>
      <p:sp>
        <p:nvSpPr>
          <p:cNvPr id="122" name="Rectangle 121"/>
          <p:cNvSpPr/>
          <p:nvPr/>
        </p:nvSpPr>
        <p:spPr bwMode="auto">
          <a:xfrm>
            <a:off x="429886" y="6210300"/>
            <a:ext cx="825691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28600" lvl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 IN cases have ring-like </a:t>
            </a:r>
            <a:r>
              <a:rPr lang="en-US" sz="1400" dirty="0" err="1" smtClean="0">
                <a:solidFill>
                  <a:schemeClr val="bg1"/>
                </a:solidFill>
                <a:latin typeface="+mn-lt"/>
              </a:rPr>
              <a:t>eyewall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+mn-lt"/>
              </a:rPr>
              <a:t>vorticity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 structure; weaker </a:t>
            </a:r>
            <a:r>
              <a:rPr lang="en-US" sz="1400" dirty="0" err="1" smtClean="0">
                <a:solidFill>
                  <a:schemeClr val="bg1"/>
                </a:solidFill>
                <a:latin typeface="+mn-lt"/>
              </a:rPr>
              <a:t>vorticity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, lower inertial stability outside RMW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  <a:p>
            <a:pPr marL="228600" lvl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IN cases have a deeper inflow layer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57376" y="148821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33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8157376" y="163266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30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8157376" y="17731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27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8161352" y="1921560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24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157376" y="206203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21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8157376" y="220250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18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161352" y="234695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12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8161352" y="2491400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8161352" y="2635848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6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8161352" y="2780296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5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8161352" y="2928720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8161352" y="3069192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3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178250" y="4030648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8174274" y="4198952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8174274" y="4371888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8178250" y="4540192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2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8178250" y="4712472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1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178250" y="4884752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8178250" y="5045104"/>
            <a:ext cx="2680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-1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8178250" y="5222672"/>
            <a:ext cx="2680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-2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8178250" y="5390976"/>
            <a:ext cx="2680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-3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40" name="TextBox 21"/>
          <p:cNvSpPr txBox="1">
            <a:spLocks noChangeArrowheads="1"/>
          </p:cNvSpPr>
          <p:nvPr/>
        </p:nvSpPr>
        <p:spPr bwMode="auto">
          <a:xfrm>
            <a:off x="2554317" y="76200"/>
            <a:ext cx="4222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Motivation and background</a:t>
            </a:r>
            <a:endParaRPr lang="en-US" alt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81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1600200" y="1538818"/>
            <a:ext cx="601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>
                <a:latin typeface="+mj-lt"/>
              </a:rPr>
              <a:t>Percentiles of </a:t>
            </a:r>
            <a:r>
              <a:rPr lang="en-US" i="1" dirty="0" err="1">
                <a:latin typeface="+mj-lt"/>
              </a:rPr>
              <a:t>eyewall</a:t>
            </a:r>
            <a:r>
              <a:rPr lang="en-US" i="1" dirty="0">
                <a:latin typeface="+mj-lt"/>
              </a:rPr>
              <a:t> </a:t>
            </a:r>
            <a:r>
              <a:rPr lang="en-US" i="1" dirty="0" smtClean="0">
                <a:latin typeface="+mj-lt"/>
              </a:rPr>
              <a:t>(0.75 &lt; r/RMW &lt; 1.25) vertical </a:t>
            </a:r>
            <a:r>
              <a:rPr lang="en-US" i="1" dirty="0">
                <a:latin typeface="+mj-lt"/>
              </a:rPr>
              <a:t>velocity</a:t>
            </a: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077BA-E39C-42E6-B606-1541A01B509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2" name="Rectangle 51"/>
          <p:cNvSpPr/>
          <p:nvPr/>
        </p:nvSpPr>
        <p:spPr bwMode="auto">
          <a:xfrm>
            <a:off x="135466" y="5617860"/>
            <a:ext cx="88392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28600" lvl="1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 IN cases have stronger 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updrafts above freezing level for extreme portions of updraft spectrum (top 1% and greater) </a:t>
            </a:r>
          </a:p>
          <a:p>
            <a:pPr marL="228600" lvl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 no significant differences in profiles for weaker portions of spectrum, or for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downdrafts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62237" y="1981200"/>
            <a:ext cx="3892550" cy="335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292" name="Picture 29" descr="wprof_percent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18" t="10188" r="7806" b="15639"/>
          <a:stretch>
            <a:fillRect/>
          </a:stretch>
        </p:blipFill>
        <p:spPr bwMode="auto">
          <a:xfrm>
            <a:off x="3192462" y="2311400"/>
            <a:ext cx="3195638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30"/>
          <p:cNvSpPr txBox="1">
            <a:spLocks noChangeArrowheads="1"/>
          </p:cNvSpPr>
          <p:nvPr/>
        </p:nvSpPr>
        <p:spPr bwMode="auto">
          <a:xfrm>
            <a:off x="3690937" y="2062163"/>
            <a:ext cx="261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2294" name="TextBox 31"/>
          <p:cNvSpPr txBox="1">
            <a:spLocks noChangeArrowheads="1"/>
          </p:cNvSpPr>
          <p:nvPr/>
        </p:nvSpPr>
        <p:spPr bwMode="auto">
          <a:xfrm>
            <a:off x="3906837" y="2063750"/>
            <a:ext cx="26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12295" name="TextBox 32"/>
          <p:cNvSpPr txBox="1">
            <a:spLocks noChangeArrowheads="1"/>
          </p:cNvSpPr>
          <p:nvPr/>
        </p:nvSpPr>
        <p:spPr bwMode="auto">
          <a:xfrm>
            <a:off x="4370387" y="2065338"/>
            <a:ext cx="339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50</a:t>
            </a:r>
          </a:p>
        </p:txBody>
      </p:sp>
      <p:sp>
        <p:nvSpPr>
          <p:cNvPr id="12296" name="TextBox 33"/>
          <p:cNvSpPr txBox="1">
            <a:spLocks noChangeArrowheads="1"/>
          </p:cNvSpPr>
          <p:nvPr/>
        </p:nvSpPr>
        <p:spPr bwMode="auto">
          <a:xfrm>
            <a:off x="4954587" y="2062163"/>
            <a:ext cx="339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95</a:t>
            </a:r>
          </a:p>
        </p:txBody>
      </p:sp>
      <p:sp>
        <p:nvSpPr>
          <p:cNvPr id="12297" name="TextBox 34"/>
          <p:cNvSpPr txBox="1">
            <a:spLocks noChangeArrowheads="1"/>
          </p:cNvSpPr>
          <p:nvPr/>
        </p:nvSpPr>
        <p:spPr bwMode="auto">
          <a:xfrm>
            <a:off x="5456237" y="2065338"/>
            <a:ext cx="339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99</a:t>
            </a:r>
          </a:p>
        </p:txBody>
      </p:sp>
      <p:sp>
        <p:nvSpPr>
          <p:cNvPr id="12298" name="TextBox 35"/>
          <p:cNvSpPr txBox="1">
            <a:spLocks noChangeArrowheads="1"/>
          </p:cNvSpPr>
          <p:nvPr/>
        </p:nvSpPr>
        <p:spPr bwMode="auto">
          <a:xfrm>
            <a:off x="6049962" y="2062163"/>
            <a:ext cx="4587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99.9</a:t>
            </a:r>
          </a:p>
        </p:txBody>
      </p:sp>
      <p:sp>
        <p:nvSpPr>
          <p:cNvPr id="12299" name="TextBox 36"/>
          <p:cNvSpPr txBox="1">
            <a:spLocks noChangeArrowheads="1"/>
          </p:cNvSpPr>
          <p:nvPr/>
        </p:nvSpPr>
        <p:spPr bwMode="auto">
          <a:xfrm>
            <a:off x="4602162" y="2065338"/>
            <a:ext cx="339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75</a:t>
            </a:r>
          </a:p>
        </p:txBody>
      </p:sp>
      <p:sp>
        <p:nvSpPr>
          <p:cNvPr id="12300" name="TextBox 37"/>
          <p:cNvSpPr txBox="1">
            <a:spLocks noChangeArrowheads="1"/>
          </p:cNvSpPr>
          <p:nvPr/>
        </p:nvSpPr>
        <p:spPr bwMode="auto">
          <a:xfrm>
            <a:off x="4152900" y="2065338"/>
            <a:ext cx="339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25</a:t>
            </a:r>
          </a:p>
        </p:txBody>
      </p:sp>
      <p:pic>
        <p:nvPicPr>
          <p:cNvPr id="1230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002" t="41560" r="874" b="41457"/>
          <a:stretch>
            <a:fillRect/>
          </a:stretch>
        </p:blipFill>
        <p:spPr bwMode="auto">
          <a:xfrm>
            <a:off x="5662612" y="4114800"/>
            <a:ext cx="61753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TextBox 40"/>
          <p:cNvSpPr txBox="1">
            <a:spLocks noChangeArrowheads="1"/>
          </p:cNvSpPr>
          <p:nvPr/>
        </p:nvSpPr>
        <p:spPr bwMode="auto">
          <a:xfrm>
            <a:off x="2938462" y="4724400"/>
            <a:ext cx="26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0</a:t>
            </a:r>
          </a:p>
        </p:txBody>
      </p:sp>
      <p:sp>
        <p:nvSpPr>
          <p:cNvPr id="12303" name="TextBox 41"/>
          <p:cNvSpPr txBox="1">
            <a:spLocks noChangeArrowheads="1"/>
          </p:cNvSpPr>
          <p:nvPr/>
        </p:nvSpPr>
        <p:spPr bwMode="auto">
          <a:xfrm>
            <a:off x="2938462" y="4357688"/>
            <a:ext cx="261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2304" name="TextBox 42"/>
          <p:cNvSpPr txBox="1">
            <a:spLocks noChangeArrowheads="1"/>
          </p:cNvSpPr>
          <p:nvPr/>
        </p:nvSpPr>
        <p:spPr bwMode="auto">
          <a:xfrm>
            <a:off x="2938462" y="3997325"/>
            <a:ext cx="26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12305" name="TextBox 43"/>
          <p:cNvSpPr txBox="1">
            <a:spLocks noChangeArrowheads="1"/>
          </p:cNvSpPr>
          <p:nvPr/>
        </p:nvSpPr>
        <p:spPr bwMode="auto">
          <a:xfrm>
            <a:off x="2938462" y="3636963"/>
            <a:ext cx="261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12306" name="TextBox 44"/>
          <p:cNvSpPr txBox="1">
            <a:spLocks noChangeArrowheads="1"/>
          </p:cNvSpPr>
          <p:nvPr/>
        </p:nvSpPr>
        <p:spPr bwMode="auto">
          <a:xfrm>
            <a:off x="2938462" y="3268663"/>
            <a:ext cx="261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8</a:t>
            </a:r>
          </a:p>
        </p:txBody>
      </p:sp>
      <p:sp>
        <p:nvSpPr>
          <p:cNvPr id="12307" name="TextBox 45"/>
          <p:cNvSpPr txBox="1">
            <a:spLocks noChangeArrowheads="1"/>
          </p:cNvSpPr>
          <p:nvPr/>
        </p:nvSpPr>
        <p:spPr bwMode="auto">
          <a:xfrm>
            <a:off x="2865437" y="2909888"/>
            <a:ext cx="339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10</a:t>
            </a:r>
          </a:p>
        </p:txBody>
      </p:sp>
      <p:sp>
        <p:nvSpPr>
          <p:cNvPr id="12308" name="TextBox 46"/>
          <p:cNvSpPr txBox="1">
            <a:spLocks noChangeArrowheads="1"/>
          </p:cNvSpPr>
          <p:nvPr/>
        </p:nvSpPr>
        <p:spPr bwMode="auto">
          <a:xfrm>
            <a:off x="2865437" y="2562225"/>
            <a:ext cx="339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12</a:t>
            </a:r>
          </a:p>
        </p:txBody>
      </p:sp>
      <p:sp>
        <p:nvSpPr>
          <p:cNvPr id="12309" name="TextBox 47"/>
          <p:cNvSpPr txBox="1">
            <a:spLocks noChangeArrowheads="1"/>
          </p:cNvSpPr>
          <p:nvPr/>
        </p:nvSpPr>
        <p:spPr bwMode="auto">
          <a:xfrm>
            <a:off x="2865437" y="2201863"/>
            <a:ext cx="339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14</a:t>
            </a:r>
          </a:p>
        </p:txBody>
      </p:sp>
      <p:sp>
        <p:nvSpPr>
          <p:cNvPr id="12310" name="TextBox 48"/>
          <p:cNvSpPr txBox="1">
            <a:spLocks noChangeArrowheads="1"/>
          </p:cNvSpPr>
          <p:nvPr/>
        </p:nvSpPr>
        <p:spPr bwMode="auto">
          <a:xfrm>
            <a:off x="2938462" y="4537075"/>
            <a:ext cx="26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2311" name="TextBox 49"/>
          <p:cNvSpPr txBox="1">
            <a:spLocks noChangeArrowheads="1"/>
          </p:cNvSpPr>
          <p:nvPr/>
        </p:nvSpPr>
        <p:spPr bwMode="auto">
          <a:xfrm>
            <a:off x="2938462" y="4170363"/>
            <a:ext cx="261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12312" name="TextBox 50"/>
          <p:cNvSpPr txBox="1">
            <a:spLocks noChangeArrowheads="1"/>
          </p:cNvSpPr>
          <p:nvPr/>
        </p:nvSpPr>
        <p:spPr bwMode="auto">
          <a:xfrm>
            <a:off x="2938462" y="3810000"/>
            <a:ext cx="26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12313" name="TextBox 51"/>
          <p:cNvSpPr txBox="1">
            <a:spLocks noChangeArrowheads="1"/>
          </p:cNvSpPr>
          <p:nvPr/>
        </p:nvSpPr>
        <p:spPr bwMode="auto">
          <a:xfrm>
            <a:off x="2938462" y="3449638"/>
            <a:ext cx="261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7</a:t>
            </a:r>
          </a:p>
        </p:txBody>
      </p:sp>
      <p:sp>
        <p:nvSpPr>
          <p:cNvPr id="12314" name="TextBox 52"/>
          <p:cNvSpPr txBox="1">
            <a:spLocks noChangeArrowheads="1"/>
          </p:cNvSpPr>
          <p:nvPr/>
        </p:nvSpPr>
        <p:spPr bwMode="auto">
          <a:xfrm>
            <a:off x="2938462" y="3103563"/>
            <a:ext cx="261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9</a:t>
            </a:r>
          </a:p>
        </p:txBody>
      </p:sp>
      <p:sp>
        <p:nvSpPr>
          <p:cNvPr id="12315" name="TextBox 53"/>
          <p:cNvSpPr txBox="1">
            <a:spLocks noChangeArrowheads="1"/>
          </p:cNvSpPr>
          <p:nvPr/>
        </p:nvSpPr>
        <p:spPr bwMode="auto">
          <a:xfrm>
            <a:off x="2862262" y="2735263"/>
            <a:ext cx="339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11</a:t>
            </a:r>
          </a:p>
        </p:txBody>
      </p:sp>
      <p:sp>
        <p:nvSpPr>
          <p:cNvPr id="12316" name="TextBox 54"/>
          <p:cNvSpPr txBox="1">
            <a:spLocks noChangeArrowheads="1"/>
          </p:cNvSpPr>
          <p:nvPr/>
        </p:nvSpPr>
        <p:spPr bwMode="auto">
          <a:xfrm>
            <a:off x="2865437" y="2368550"/>
            <a:ext cx="339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13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592145" y="3172346"/>
            <a:ext cx="426640" cy="949875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height (km)</a:t>
            </a:r>
          </a:p>
        </p:txBody>
      </p:sp>
      <p:sp>
        <p:nvSpPr>
          <p:cNvPr id="12318" name="TextBox 56"/>
          <p:cNvSpPr txBox="1">
            <a:spLocks noChangeArrowheads="1"/>
          </p:cNvSpPr>
          <p:nvPr/>
        </p:nvSpPr>
        <p:spPr bwMode="auto">
          <a:xfrm>
            <a:off x="3014662" y="4848225"/>
            <a:ext cx="3079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-9</a:t>
            </a:r>
          </a:p>
        </p:txBody>
      </p:sp>
      <p:sp>
        <p:nvSpPr>
          <p:cNvPr id="12319" name="TextBox 57"/>
          <p:cNvSpPr txBox="1">
            <a:spLocks noChangeArrowheads="1"/>
          </p:cNvSpPr>
          <p:nvPr/>
        </p:nvSpPr>
        <p:spPr bwMode="auto">
          <a:xfrm>
            <a:off x="3416300" y="4849813"/>
            <a:ext cx="3079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-6</a:t>
            </a:r>
          </a:p>
        </p:txBody>
      </p:sp>
      <p:sp>
        <p:nvSpPr>
          <p:cNvPr id="12320" name="TextBox 58"/>
          <p:cNvSpPr txBox="1">
            <a:spLocks noChangeArrowheads="1"/>
          </p:cNvSpPr>
          <p:nvPr/>
        </p:nvSpPr>
        <p:spPr bwMode="auto">
          <a:xfrm>
            <a:off x="3806825" y="4848225"/>
            <a:ext cx="3079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-3</a:t>
            </a:r>
          </a:p>
        </p:txBody>
      </p:sp>
      <p:sp>
        <p:nvSpPr>
          <p:cNvPr id="12321" name="TextBox 59"/>
          <p:cNvSpPr txBox="1">
            <a:spLocks noChangeArrowheads="1"/>
          </p:cNvSpPr>
          <p:nvPr/>
        </p:nvSpPr>
        <p:spPr bwMode="auto">
          <a:xfrm>
            <a:off x="4256087" y="4849813"/>
            <a:ext cx="261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0</a:t>
            </a:r>
          </a:p>
        </p:txBody>
      </p:sp>
      <p:sp>
        <p:nvSpPr>
          <p:cNvPr id="12322" name="TextBox 60"/>
          <p:cNvSpPr txBox="1">
            <a:spLocks noChangeArrowheads="1"/>
          </p:cNvSpPr>
          <p:nvPr/>
        </p:nvSpPr>
        <p:spPr bwMode="auto">
          <a:xfrm>
            <a:off x="4645025" y="4849813"/>
            <a:ext cx="2619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12323" name="TextBox 61"/>
          <p:cNvSpPr txBox="1">
            <a:spLocks noChangeArrowheads="1"/>
          </p:cNvSpPr>
          <p:nvPr/>
        </p:nvSpPr>
        <p:spPr bwMode="auto">
          <a:xfrm>
            <a:off x="5035550" y="4849813"/>
            <a:ext cx="2619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12324" name="TextBox 62"/>
          <p:cNvSpPr txBox="1">
            <a:spLocks noChangeArrowheads="1"/>
          </p:cNvSpPr>
          <p:nvPr/>
        </p:nvSpPr>
        <p:spPr bwMode="auto">
          <a:xfrm>
            <a:off x="5426075" y="4849813"/>
            <a:ext cx="2619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9</a:t>
            </a:r>
          </a:p>
        </p:txBody>
      </p:sp>
      <p:sp>
        <p:nvSpPr>
          <p:cNvPr id="12325" name="TextBox 63"/>
          <p:cNvSpPr txBox="1">
            <a:spLocks noChangeArrowheads="1"/>
          </p:cNvSpPr>
          <p:nvPr/>
        </p:nvSpPr>
        <p:spPr bwMode="auto">
          <a:xfrm>
            <a:off x="5780087" y="4843463"/>
            <a:ext cx="339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12</a:t>
            </a:r>
          </a:p>
        </p:txBody>
      </p:sp>
      <p:sp>
        <p:nvSpPr>
          <p:cNvPr id="12326" name="TextBox 64"/>
          <p:cNvSpPr txBox="1">
            <a:spLocks noChangeArrowheads="1"/>
          </p:cNvSpPr>
          <p:nvPr/>
        </p:nvSpPr>
        <p:spPr bwMode="auto">
          <a:xfrm>
            <a:off x="6161087" y="4843463"/>
            <a:ext cx="339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Calibri" pitchFamily="34" charset="0"/>
              </a:rPr>
              <a:t>15</a:t>
            </a:r>
          </a:p>
        </p:txBody>
      </p:sp>
      <p:sp>
        <p:nvSpPr>
          <p:cNvPr id="12327" name="TextBox 65"/>
          <p:cNvSpPr txBox="1">
            <a:spLocks noChangeArrowheads="1"/>
          </p:cNvSpPr>
          <p:nvPr/>
        </p:nvSpPr>
        <p:spPr bwMode="auto">
          <a:xfrm>
            <a:off x="3827462" y="5014913"/>
            <a:ext cx="1793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  <a:latin typeface="Calibri" pitchFamily="34" charset="0"/>
              </a:rPr>
              <a:t>vertical velocity (m/s)</a:t>
            </a:r>
          </a:p>
        </p:txBody>
      </p:sp>
      <p:sp>
        <p:nvSpPr>
          <p:cNvPr id="3" name="Oval 2"/>
          <p:cNvSpPr/>
          <p:nvPr/>
        </p:nvSpPr>
        <p:spPr>
          <a:xfrm rot="1117629">
            <a:off x="4992054" y="2770425"/>
            <a:ext cx="771731" cy="144091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5939587" y="4134131"/>
            <a:ext cx="335801" cy="497135"/>
            <a:chOff x="-1227667" y="126999"/>
            <a:chExt cx="335801" cy="497135"/>
          </a:xfrm>
          <a:solidFill>
            <a:schemeClr val="tx1"/>
          </a:solidFill>
        </p:grpSpPr>
        <p:sp>
          <p:nvSpPr>
            <p:cNvPr id="58" name="TextBox 57"/>
            <p:cNvSpPr txBox="1"/>
            <p:nvPr/>
          </p:nvSpPr>
          <p:spPr>
            <a:xfrm>
              <a:off x="-1219200" y="126999"/>
              <a:ext cx="327334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IN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227667" y="347135"/>
              <a:ext cx="328936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SS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8" name="TextBox 21"/>
          <p:cNvSpPr txBox="1">
            <a:spLocks noChangeArrowheads="1"/>
          </p:cNvSpPr>
          <p:nvPr/>
        </p:nvSpPr>
        <p:spPr bwMode="auto">
          <a:xfrm>
            <a:off x="1425500" y="762000"/>
            <a:ext cx="62580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 smtClean="0">
                <a:latin typeface="Calibri" pitchFamily="34" charset="0"/>
              </a:rPr>
              <a:t>Composite results: Convective-scale comparisons</a:t>
            </a:r>
            <a:endParaRPr lang="en-US" altLang="en-US" sz="2400" i="1" dirty="0">
              <a:latin typeface="Calibri" pitchFamily="34" charset="0"/>
            </a:endParaRPr>
          </a:p>
        </p:txBody>
      </p:sp>
      <p:sp>
        <p:nvSpPr>
          <p:cNvPr id="50" name="TextBox 21"/>
          <p:cNvSpPr txBox="1">
            <a:spLocks noChangeArrowheads="1"/>
          </p:cNvSpPr>
          <p:nvPr/>
        </p:nvSpPr>
        <p:spPr bwMode="auto">
          <a:xfrm>
            <a:off x="2554317" y="76200"/>
            <a:ext cx="4222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Motivation and background</a:t>
            </a:r>
            <a:endParaRPr lang="en-US" alt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865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2479120" y="1295400"/>
            <a:ext cx="460748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latin typeface="+mj-lt"/>
              </a:rPr>
              <a:t>Number and location of convective </a:t>
            </a:r>
            <a:r>
              <a:rPr lang="en-US" sz="2000" i="1" dirty="0" smtClean="0">
                <a:latin typeface="+mj-lt"/>
              </a:rPr>
              <a:t>bursts</a:t>
            </a:r>
            <a:endParaRPr lang="en-US" sz="2000" i="1" dirty="0">
              <a:latin typeface="+mj-lt"/>
            </a:endParaRPr>
          </a:p>
        </p:txBody>
      </p:sp>
      <p:sp>
        <p:nvSpPr>
          <p:cNvPr id="18438" name="Text Box 47"/>
          <p:cNvSpPr txBox="1">
            <a:spLocks noChangeArrowheads="1"/>
          </p:cNvSpPr>
          <p:nvPr/>
        </p:nvSpPr>
        <p:spPr bwMode="auto">
          <a:xfrm>
            <a:off x="1644735" y="1605577"/>
            <a:ext cx="60514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i="1" dirty="0" smtClean="0">
                <a:latin typeface="Calibri" pitchFamily="34" charset="0"/>
              </a:rPr>
              <a:t>(Bursts </a:t>
            </a:r>
            <a:r>
              <a:rPr lang="en-US" altLang="en-US" sz="1400" i="1" dirty="0">
                <a:latin typeface="Calibri" pitchFamily="34" charset="0"/>
              </a:rPr>
              <a:t>defined as locations where w &gt; 5.5 m/s at 8 km </a:t>
            </a:r>
            <a:r>
              <a:rPr lang="en-US" altLang="en-US" sz="1400" i="1" dirty="0" smtClean="0">
                <a:latin typeface="Calibri" pitchFamily="34" charset="0"/>
              </a:rPr>
              <a:t>altitude, i.e., top </a:t>
            </a:r>
            <a:r>
              <a:rPr lang="en-US" altLang="en-US" sz="1400" i="1" dirty="0">
                <a:latin typeface="Calibri" pitchFamily="34" charset="0"/>
              </a:rPr>
              <a:t>1% of </a:t>
            </a:r>
            <a:r>
              <a:rPr lang="en-US" altLang="en-US" sz="1400" i="1" dirty="0" smtClean="0">
                <a:latin typeface="Calibri" pitchFamily="34" charset="0"/>
              </a:rPr>
              <a:t>w)</a:t>
            </a:r>
            <a:endParaRPr lang="en-US" altLang="en-US" sz="1400" i="1" dirty="0">
              <a:latin typeface="Calibri" pitchFamily="34" charset="0"/>
            </a:endParaRP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463755-1BEC-43FF-AAFA-C44FF277461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18441" name="Group 118"/>
          <p:cNvGrpSpPr>
            <a:grpSpLocks/>
          </p:cNvGrpSpPr>
          <p:nvPr/>
        </p:nvGrpSpPr>
        <p:grpSpPr bwMode="auto">
          <a:xfrm>
            <a:off x="1177926" y="2106056"/>
            <a:ext cx="3205161" cy="3390900"/>
            <a:chOff x="833437" y="2476500"/>
            <a:chExt cx="2824163" cy="2976563"/>
          </a:xfrm>
        </p:grpSpPr>
        <p:sp>
          <p:nvSpPr>
            <p:cNvPr id="94" name="Rectangle 93"/>
            <p:cNvSpPr/>
            <p:nvPr/>
          </p:nvSpPr>
          <p:spPr>
            <a:xfrm>
              <a:off x="876800" y="2476500"/>
              <a:ext cx="2780800" cy="29723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846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357" t="5193" r="16808" b="8047"/>
            <a:stretch>
              <a:fillRect/>
            </a:stretch>
          </p:blipFill>
          <p:spPr bwMode="auto">
            <a:xfrm>
              <a:off x="1331912" y="2514600"/>
              <a:ext cx="2325688" cy="261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4" name="Straight Arrow Connector 73"/>
            <p:cNvCxnSpPr/>
            <p:nvPr/>
          </p:nvCxnSpPr>
          <p:spPr bwMode="auto">
            <a:xfrm>
              <a:off x="2362318" y="3900679"/>
              <a:ext cx="84626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67" name="TextBox 9"/>
            <p:cNvSpPr txBox="1">
              <a:spLocks noChangeArrowheads="1"/>
            </p:cNvSpPr>
            <p:nvPr/>
          </p:nvSpPr>
          <p:spPr bwMode="auto">
            <a:xfrm>
              <a:off x="1162050" y="5065713"/>
              <a:ext cx="29845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18468" name="TextBox 10"/>
            <p:cNvSpPr txBox="1">
              <a:spLocks noChangeArrowheads="1"/>
            </p:cNvSpPr>
            <p:nvPr/>
          </p:nvSpPr>
          <p:spPr bwMode="auto">
            <a:xfrm>
              <a:off x="1503362" y="5064125"/>
              <a:ext cx="29845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-2</a:t>
              </a:r>
            </a:p>
          </p:txBody>
        </p:sp>
        <p:sp>
          <p:nvSpPr>
            <p:cNvPr id="18469" name="TextBox 11"/>
            <p:cNvSpPr txBox="1">
              <a:spLocks noChangeArrowheads="1"/>
            </p:cNvSpPr>
            <p:nvPr/>
          </p:nvSpPr>
          <p:spPr bwMode="auto">
            <a:xfrm>
              <a:off x="1858962" y="5065713"/>
              <a:ext cx="29845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-1</a:t>
              </a:r>
            </a:p>
          </p:txBody>
        </p:sp>
        <p:sp>
          <p:nvSpPr>
            <p:cNvPr id="18470" name="TextBox 12"/>
            <p:cNvSpPr txBox="1">
              <a:spLocks noChangeArrowheads="1"/>
            </p:cNvSpPr>
            <p:nvPr/>
          </p:nvSpPr>
          <p:spPr bwMode="auto">
            <a:xfrm>
              <a:off x="2252662" y="5060950"/>
              <a:ext cx="2540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8471" name="TextBox 13"/>
            <p:cNvSpPr txBox="1">
              <a:spLocks noChangeArrowheads="1"/>
            </p:cNvSpPr>
            <p:nvPr/>
          </p:nvSpPr>
          <p:spPr bwMode="auto">
            <a:xfrm>
              <a:off x="2589212" y="5060950"/>
              <a:ext cx="2540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8472" name="TextBox 14"/>
            <p:cNvSpPr txBox="1">
              <a:spLocks noChangeArrowheads="1"/>
            </p:cNvSpPr>
            <p:nvPr/>
          </p:nvSpPr>
          <p:spPr bwMode="auto">
            <a:xfrm>
              <a:off x="2925762" y="5060950"/>
              <a:ext cx="255588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8473" name="TextBox 15"/>
            <p:cNvSpPr txBox="1">
              <a:spLocks noChangeArrowheads="1"/>
            </p:cNvSpPr>
            <p:nvPr/>
          </p:nvSpPr>
          <p:spPr bwMode="auto">
            <a:xfrm>
              <a:off x="3259137" y="5060950"/>
              <a:ext cx="255588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8474" name="TextBox 30"/>
            <p:cNvSpPr txBox="1">
              <a:spLocks noChangeArrowheads="1"/>
            </p:cNvSpPr>
            <p:nvPr/>
          </p:nvSpPr>
          <p:spPr bwMode="auto">
            <a:xfrm>
              <a:off x="1096962" y="4943475"/>
              <a:ext cx="29845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18475" name="TextBox 31"/>
            <p:cNvSpPr txBox="1">
              <a:spLocks noChangeArrowheads="1"/>
            </p:cNvSpPr>
            <p:nvPr/>
          </p:nvSpPr>
          <p:spPr bwMode="auto">
            <a:xfrm>
              <a:off x="1096962" y="4543425"/>
              <a:ext cx="29845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-2</a:t>
              </a:r>
            </a:p>
          </p:txBody>
        </p:sp>
        <p:sp>
          <p:nvSpPr>
            <p:cNvPr id="18476" name="TextBox 32"/>
            <p:cNvSpPr txBox="1">
              <a:spLocks noChangeArrowheads="1"/>
            </p:cNvSpPr>
            <p:nvPr/>
          </p:nvSpPr>
          <p:spPr bwMode="auto">
            <a:xfrm>
              <a:off x="1090612" y="4162425"/>
              <a:ext cx="29845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-1</a:t>
              </a:r>
            </a:p>
          </p:txBody>
        </p:sp>
        <p:sp>
          <p:nvSpPr>
            <p:cNvPr id="18477" name="TextBox 33"/>
            <p:cNvSpPr txBox="1">
              <a:spLocks noChangeArrowheads="1"/>
            </p:cNvSpPr>
            <p:nvPr/>
          </p:nvSpPr>
          <p:spPr bwMode="auto">
            <a:xfrm>
              <a:off x="1141412" y="3767138"/>
              <a:ext cx="2540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8478" name="TextBox 34"/>
            <p:cNvSpPr txBox="1">
              <a:spLocks noChangeArrowheads="1"/>
            </p:cNvSpPr>
            <p:nvPr/>
          </p:nvSpPr>
          <p:spPr bwMode="auto">
            <a:xfrm>
              <a:off x="1138237" y="3371850"/>
              <a:ext cx="255588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8479" name="TextBox 35"/>
            <p:cNvSpPr txBox="1">
              <a:spLocks noChangeArrowheads="1"/>
            </p:cNvSpPr>
            <p:nvPr/>
          </p:nvSpPr>
          <p:spPr bwMode="auto">
            <a:xfrm>
              <a:off x="1147762" y="2982913"/>
              <a:ext cx="255588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8480" name="TextBox 36"/>
            <p:cNvSpPr txBox="1">
              <a:spLocks noChangeArrowheads="1"/>
            </p:cNvSpPr>
            <p:nvPr/>
          </p:nvSpPr>
          <p:spPr bwMode="auto">
            <a:xfrm>
              <a:off x="1147762" y="2598738"/>
              <a:ext cx="255588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8481" name="TextBox 41"/>
            <p:cNvSpPr txBox="1">
              <a:spLocks noChangeArrowheads="1"/>
            </p:cNvSpPr>
            <p:nvPr/>
          </p:nvSpPr>
          <p:spPr bwMode="auto">
            <a:xfrm>
              <a:off x="2768168" y="3924230"/>
              <a:ext cx="742560" cy="297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800" b="1" dirty="0" smtClean="0">
                  <a:solidFill>
                    <a:srgbClr val="C00000"/>
                  </a:solidFill>
                  <a:latin typeface="+mj-lt"/>
                </a:rPr>
                <a:t>850-200 </a:t>
              </a:r>
              <a:r>
                <a:rPr lang="en-US" altLang="en-US" sz="800" b="1" dirty="0" err="1" smtClean="0">
                  <a:solidFill>
                    <a:srgbClr val="C00000"/>
                  </a:solidFill>
                  <a:latin typeface="+mj-lt"/>
                </a:rPr>
                <a:t>hPa</a:t>
              </a:r>
              <a:r>
                <a:rPr lang="en-US" altLang="en-US" sz="800" b="1" dirty="0" smtClean="0">
                  <a:solidFill>
                    <a:srgbClr val="C00000"/>
                  </a:solidFill>
                  <a:latin typeface="+mj-lt"/>
                </a:rPr>
                <a:t> shear</a:t>
              </a:r>
              <a:endParaRPr lang="en-US" altLang="en-US" sz="800" b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290843" y="2674380"/>
              <a:ext cx="598683" cy="2787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N=749</a:t>
              </a:r>
            </a:p>
          </p:txBody>
        </p:sp>
        <p:sp>
          <p:nvSpPr>
            <p:cNvPr id="18483" name="TextBox 38"/>
            <p:cNvSpPr txBox="1">
              <a:spLocks noChangeArrowheads="1"/>
            </p:cNvSpPr>
            <p:nvPr/>
          </p:nvSpPr>
          <p:spPr bwMode="auto">
            <a:xfrm>
              <a:off x="2259012" y="5207000"/>
              <a:ext cx="3048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x*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33437" y="3775496"/>
              <a:ext cx="338554" cy="212559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chemeClr val="bg1"/>
                  </a:solidFill>
                  <a:latin typeface="Arial" pitchFamily="34" charset="0"/>
                </a:rPr>
                <a:t>y*</a:t>
              </a:r>
            </a:p>
          </p:txBody>
        </p:sp>
      </p:grpSp>
      <p:grpSp>
        <p:nvGrpSpPr>
          <p:cNvPr id="18442" name="Group 117"/>
          <p:cNvGrpSpPr>
            <a:grpSpLocks/>
          </p:cNvGrpSpPr>
          <p:nvPr/>
        </p:nvGrpSpPr>
        <p:grpSpPr bwMode="auto">
          <a:xfrm>
            <a:off x="5054601" y="2096531"/>
            <a:ext cx="3225800" cy="3390900"/>
            <a:chOff x="4774503" y="2476500"/>
            <a:chExt cx="2845497" cy="2989263"/>
          </a:xfrm>
        </p:grpSpPr>
        <p:sp>
          <p:nvSpPr>
            <p:cNvPr id="95" name="Rectangle 94"/>
            <p:cNvSpPr/>
            <p:nvPr/>
          </p:nvSpPr>
          <p:spPr>
            <a:xfrm>
              <a:off x="4838919" y="2476500"/>
              <a:ext cx="2781081" cy="29724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8444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112" t="7115" r="16573" b="8049"/>
            <a:stretch>
              <a:fillRect/>
            </a:stretch>
          </p:blipFill>
          <p:spPr bwMode="auto">
            <a:xfrm>
              <a:off x="5262562" y="2590800"/>
              <a:ext cx="2347913" cy="253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8" name="Straight Arrow Connector 97"/>
            <p:cNvCxnSpPr/>
            <p:nvPr/>
          </p:nvCxnSpPr>
          <p:spPr bwMode="auto">
            <a:xfrm>
              <a:off x="6303678" y="3913754"/>
              <a:ext cx="845807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46" name="TextBox 16"/>
            <p:cNvSpPr txBox="1">
              <a:spLocks noChangeArrowheads="1"/>
            </p:cNvSpPr>
            <p:nvPr/>
          </p:nvSpPr>
          <p:spPr bwMode="auto">
            <a:xfrm>
              <a:off x="5114925" y="5060950"/>
              <a:ext cx="29845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18447" name="TextBox 17"/>
            <p:cNvSpPr txBox="1">
              <a:spLocks noChangeArrowheads="1"/>
            </p:cNvSpPr>
            <p:nvPr/>
          </p:nvSpPr>
          <p:spPr bwMode="auto">
            <a:xfrm>
              <a:off x="5456237" y="5059363"/>
              <a:ext cx="29845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-2</a:t>
              </a:r>
            </a:p>
          </p:txBody>
        </p:sp>
        <p:sp>
          <p:nvSpPr>
            <p:cNvPr id="18448" name="TextBox 18"/>
            <p:cNvSpPr txBox="1">
              <a:spLocks noChangeArrowheads="1"/>
            </p:cNvSpPr>
            <p:nvPr/>
          </p:nvSpPr>
          <p:spPr bwMode="auto">
            <a:xfrm>
              <a:off x="5811837" y="5060950"/>
              <a:ext cx="29845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-1</a:t>
              </a:r>
            </a:p>
          </p:txBody>
        </p:sp>
        <p:sp>
          <p:nvSpPr>
            <p:cNvPr id="18449" name="TextBox 19"/>
            <p:cNvSpPr txBox="1">
              <a:spLocks noChangeArrowheads="1"/>
            </p:cNvSpPr>
            <p:nvPr/>
          </p:nvSpPr>
          <p:spPr bwMode="auto">
            <a:xfrm>
              <a:off x="6205537" y="5056188"/>
              <a:ext cx="2540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8450" name="TextBox 20"/>
            <p:cNvSpPr txBox="1">
              <a:spLocks noChangeArrowheads="1"/>
            </p:cNvSpPr>
            <p:nvPr/>
          </p:nvSpPr>
          <p:spPr bwMode="auto">
            <a:xfrm>
              <a:off x="6542087" y="5056188"/>
              <a:ext cx="2540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8451" name="TextBox 21"/>
            <p:cNvSpPr txBox="1">
              <a:spLocks noChangeArrowheads="1"/>
            </p:cNvSpPr>
            <p:nvPr/>
          </p:nvSpPr>
          <p:spPr bwMode="auto">
            <a:xfrm>
              <a:off x="6878637" y="5056188"/>
              <a:ext cx="255588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8452" name="TextBox 22"/>
            <p:cNvSpPr txBox="1">
              <a:spLocks noChangeArrowheads="1"/>
            </p:cNvSpPr>
            <p:nvPr/>
          </p:nvSpPr>
          <p:spPr bwMode="auto">
            <a:xfrm>
              <a:off x="7212012" y="5056188"/>
              <a:ext cx="255588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8453" name="TextBox 23"/>
            <p:cNvSpPr txBox="1">
              <a:spLocks noChangeArrowheads="1"/>
            </p:cNvSpPr>
            <p:nvPr/>
          </p:nvSpPr>
          <p:spPr bwMode="auto">
            <a:xfrm>
              <a:off x="5029200" y="4962525"/>
              <a:ext cx="29845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18454" name="TextBox 24"/>
            <p:cNvSpPr txBox="1">
              <a:spLocks noChangeArrowheads="1"/>
            </p:cNvSpPr>
            <p:nvPr/>
          </p:nvSpPr>
          <p:spPr bwMode="auto">
            <a:xfrm>
              <a:off x="5029200" y="4564063"/>
              <a:ext cx="29845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-2</a:t>
              </a:r>
            </a:p>
          </p:txBody>
        </p:sp>
        <p:sp>
          <p:nvSpPr>
            <p:cNvPr id="18455" name="TextBox 25"/>
            <p:cNvSpPr txBox="1">
              <a:spLocks noChangeArrowheads="1"/>
            </p:cNvSpPr>
            <p:nvPr/>
          </p:nvSpPr>
          <p:spPr bwMode="auto">
            <a:xfrm>
              <a:off x="5022850" y="4183063"/>
              <a:ext cx="29845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-1</a:t>
              </a:r>
            </a:p>
          </p:txBody>
        </p:sp>
        <p:sp>
          <p:nvSpPr>
            <p:cNvPr id="18456" name="TextBox 26"/>
            <p:cNvSpPr txBox="1">
              <a:spLocks noChangeArrowheads="1"/>
            </p:cNvSpPr>
            <p:nvPr/>
          </p:nvSpPr>
          <p:spPr bwMode="auto">
            <a:xfrm>
              <a:off x="5072062" y="3787775"/>
              <a:ext cx="255588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8457" name="TextBox 27"/>
            <p:cNvSpPr txBox="1">
              <a:spLocks noChangeArrowheads="1"/>
            </p:cNvSpPr>
            <p:nvPr/>
          </p:nvSpPr>
          <p:spPr bwMode="auto">
            <a:xfrm>
              <a:off x="5068887" y="3390900"/>
              <a:ext cx="255588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8458" name="TextBox 28"/>
            <p:cNvSpPr txBox="1">
              <a:spLocks noChangeArrowheads="1"/>
            </p:cNvSpPr>
            <p:nvPr/>
          </p:nvSpPr>
          <p:spPr bwMode="auto">
            <a:xfrm>
              <a:off x="5078412" y="3003550"/>
              <a:ext cx="255588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8459" name="TextBox 29"/>
            <p:cNvSpPr txBox="1">
              <a:spLocks noChangeArrowheads="1"/>
            </p:cNvSpPr>
            <p:nvPr/>
          </p:nvSpPr>
          <p:spPr bwMode="auto">
            <a:xfrm>
              <a:off x="5078412" y="2617788"/>
              <a:ext cx="255588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8460" name="TextBox 38"/>
            <p:cNvSpPr txBox="1">
              <a:spLocks noChangeArrowheads="1"/>
            </p:cNvSpPr>
            <p:nvPr/>
          </p:nvSpPr>
          <p:spPr bwMode="auto">
            <a:xfrm>
              <a:off x="6208712" y="5219700"/>
              <a:ext cx="3048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chemeClr val="bg1"/>
                  </a:solidFill>
                </a:rPr>
                <a:t>x*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774503" y="3788674"/>
              <a:ext cx="338554" cy="212559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chemeClr val="bg1"/>
                  </a:solidFill>
                  <a:latin typeface="Arial" pitchFamily="34" charset="0"/>
                </a:rPr>
                <a:t>y*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233816" y="2679423"/>
              <a:ext cx="595146" cy="2784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N=342</a:t>
              </a:r>
            </a:p>
          </p:txBody>
        </p:sp>
      </p:grpSp>
      <p:sp>
        <p:nvSpPr>
          <p:cNvPr id="2" name="Oval 1"/>
          <p:cNvSpPr/>
          <p:nvPr/>
        </p:nvSpPr>
        <p:spPr>
          <a:xfrm>
            <a:off x="2539011" y="3295939"/>
            <a:ext cx="775690" cy="87601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412511" y="3291979"/>
            <a:ext cx="775690" cy="87601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07728" y="4534931"/>
            <a:ext cx="8130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2-km RMW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16601" y="4507600"/>
            <a:ext cx="8130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+mj-lt"/>
              </a:rPr>
              <a:t>2-km RMW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539011" y="4186588"/>
            <a:ext cx="184068" cy="41426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6480950" y="4155984"/>
            <a:ext cx="184068" cy="41426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41"/>
          <p:cNvSpPr txBox="1">
            <a:spLocks noChangeArrowheads="1"/>
          </p:cNvSpPr>
          <p:nvPr/>
        </p:nvSpPr>
        <p:spPr bwMode="auto">
          <a:xfrm>
            <a:off x="7259865" y="3755117"/>
            <a:ext cx="8427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800" b="1" dirty="0" smtClean="0">
                <a:solidFill>
                  <a:srgbClr val="C00000"/>
                </a:solidFill>
                <a:latin typeface="+mj-lt"/>
              </a:rPr>
              <a:t>850-200 </a:t>
            </a:r>
            <a:r>
              <a:rPr lang="en-US" altLang="en-US" sz="800" b="1" dirty="0" err="1" smtClean="0">
                <a:solidFill>
                  <a:srgbClr val="C00000"/>
                </a:solidFill>
                <a:latin typeface="+mj-lt"/>
              </a:rPr>
              <a:t>hPa</a:t>
            </a:r>
            <a:r>
              <a:rPr lang="en-US" altLang="en-US" sz="800" b="1" dirty="0" smtClean="0">
                <a:solidFill>
                  <a:srgbClr val="C00000"/>
                </a:solidFill>
                <a:latin typeface="+mj-lt"/>
              </a:rPr>
              <a:t> shear</a:t>
            </a:r>
            <a:endParaRPr lang="en-US" altLang="en-US" sz="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1694826" y="5943600"/>
            <a:ext cx="554417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 IN cases have more 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convective bursts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 greater proportion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of bursts in </a:t>
            </a:r>
            <a:r>
              <a:rPr lang="en-US" sz="1600" dirty="0" err="1">
                <a:solidFill>
                  <a:schemeClr val="bg1"/>
                </a:solidFill>
                <a:latin typeface="+mn-lt"/>
              </a:rPr>
              <a:t>downshear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left quadrant</a:t>
            </a:r>
          </a:p>
        </p:txBody>
      </p:sp>
      <p:sp>
        <p:nvSpPr>
          <p:cNvPr id="18434" name="TextBox 39"/>
          <p:cNvSpPr txBox="1">
            <a:spLocks noChangeArrowheads="1"/>
          </p:cNvSpPr>
          <p:nvPr/>
        </p:nvSpPr>
        <p:spPr bwMode="auto">
          <a:xfrm>
            <a:off x="3994281" y="2040466"/>
            <a:ext cx="397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bg1"/>
                </a:solidFill>
                <a:latin typeface="Calibri" pitchFamily="34" charset="0"/>
              </a:rPr>
              <a:t>IN</a:t>
            </a:r>
          </a:p>
        </p:txBody>
      </p:sp>
      <p:sp>
        <p:nvSpPr>
          <p:cNvPr id="18435" name="TextBox 40"/>
          <p:cNvSpPr txBox="1">
            <a:spLocks noChangeArrowheads="1"/>
          </p:cNvSpPr>
          <p:nvPr/>
        </p:nvSpPr>
        <p:spPr bwMode="auto">
          <a:xfrm>
            <a:off x="7903126" y="2023532"/>
            <a:ext cx="4026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bg1"/>
                </a:solidFill>
                <a:latin typeface="Calibri" pitchFamily="34" charset="0"/>
              </a:rPr>
              <a:t>SS</a:t>
            </a:r>
          </a:p>
        </p:txBody>
      </p:sp>
      <p:sp>
        <p:nvSpPr>
          <p:cNvPr id="64" name="TextBox 21"/>
          <p:cNvSpPr txBox="1">
            <a:spLocks noChangeArrowheads="1"/>
          </p:cNvSpPr>
          <p:nvPr/>
        </p:nvSpPr>
        <p:spPr bwMode="auto">
          <a:xfrm>
            <a:off x="2554317" y="76200"/>
            <a:ext cx="4222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Motivation and background</a:t>
            </a:r>
            <a:endParaRPr lang="en-US" alt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6" name="TextBox 21"/>
          <p:cNvSpPr txBox="1">
            <a:spLocks noChangeArrowheads="1"/>
          </p:cNvSpPr>
          <p:nvPr/>
        </p:nvSpPr>
        <p:spPr bwMode="auto">
          <a:xfrm>
            <a:off x="1425500" y="685800"/>
            <a:ext cx="62580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 smtClean="0">
                <a:latin typeface="Calibri" pitchFamily="34" charset="0"/>
              </a:rPr>
              <a:t>Composite results: Convective-scale comparisons</a:t>
            </a:r>
            <a:endParaRPr lang="en-US" altLang="en-US" sz="2400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43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83"/>
          <p:cNvGrpSpPr>
            <a:grpSpLocks/>
          </p:cNvGrpSpPr>
          <p:nvPr/>
        </p:nvGrpSpPr>
        <p:grpSpPr bwMode="auto">
          <a:xfrm>
            <a:off x="4579938" y="1963226"/>
            <a:ext cx="4505325" cy="3308350"/>
            <a:chOff x="4579938" y="1919288"/>
            <a:chExt cx="4505325" cy="3308350"/>
          </a:xfrm>
        </p:grpSpPr>
        <p:sp>
          <p:nvSpPr>
            <p:cNvPr id="42" name="Rectangle 41"/>
            <p:cNvSpPr/>
            <p:nvPr/>
          </p:nvSpPr>
          <p:spPr>
            <a:xfrm>
              <a:off x="4579938" y="1919288"/>
              <a:ext cx="4505325" cy="33083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442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5" b="8386"/>
            <a:stretch>
              <a:fillRect/>
            </a:stretch>
          </p:blipFill>
          <p:spPr bwMode="auto">
            <a:xfrm>
              <a:off x="4935538" y="1981200"/>
              <a:ext cx="4124325" cy="2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0" name="TextBox 20"/>
            <p:cNvSpPr txBox="1">
              <a:spLocks noChangeArrowheads="1"/>
            </p:cNvSpPr>
            <p:nvPr/>
          </p:nvSpPr>
          <p:spPr bwMode="auto">
            <a:xfrm>
              <a:off x="6573838" y="4724400"/>
              <a:ext cx="263525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14431" name="TextBox 21"/>
            <p:cNvSpPr txBox="1">
              <a:spLocks noChangeArrowheads="1"/>
            </p:cNvSpPr>
            <p:nvPr/>
          </p:nvSpPr>
          <p:spPr bwMode="auto">
            <a:xfrm>
              <a:off x="5908675" y="4725988"/>
              <a:ext cx="4619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0.75</a:t>
              </a:r>
            </a:p>
          </p:txBody>
        </p:sp>
        <p:sp>
          <p:nvSpPr>
            <p:cNvPr id="14432" name="TextBox 22"/>
            <p:cNvSpPr txBox="1">
              <a:spLocks noChangeArrowheads="1"/>
            </p:cNvSpPr>
            <p:nvPr/>
          </p:nvSpPr>
          <p:spPr bwMode="auto">
            <a:xfrm>
              <a:off x="5410200" y="4724400"/>
              <a:ext cx="3825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0.5</a:t>
              </a:r>
            </a:p>
          </p:txBody>
        </p:sp>
        <p:sp>
          <p:nvSpPr>
            <p:cNvPr id="14433" name="TextBox 23"/>
            <p:cNvSpPr txBox="1">
              <a:spLocks noChangeArrowheads="1"/>
            </p:cNvSpPr>
            <p:nvPr/>
          </p:nvSpPr>
          <p:spPr bwMode="auto">
            <a:xfrm>
              <a:off x="4829175" y="4724400"/>
              <a:ext cx="461963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0.25</a:t>
              </a:r>
            </a:p>
          </p:txBody>
        </p:sp>
        <p:sp>
          <p:nvSpPr>
            <p:cNvPr id="14434" name="TextBox 24"/>
            <p:cNvSpPr txBox="1">
              <a:spLocks noChangeArrowheads="1"/>
            </p:cNvSpPr>
            <p:nvPr/>
          </p:nvSpPr>
          <p:spPr bwMode="auto">
            <a:xfrm>
              <a:off x="8128000" y="4725988"/>
              <a:ext cx="4619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1.75</a:t>
              </a:r>
            </a:p>
          </p:txBody>
        </p:sp>
        <p:sp>
          <p:nvSpPr>
            <p:cNvPr id="14435" name="TextBox 25"/>
            <p:cNvSpPr txBox="1">
              <a:spLocks noChangeArrowheads="1"/>
            </p:cNvSpPr>
            <p:nvPr/>
          </p:nvSpPr>
          <p:spPr bwMode="auto">
            <a:xfrm>
              <a:off x="7627938" y="4724400"/>
              <a:ext cx="3841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1.5</a:t>
              </a:r>
            </a:p>
          </p:txBody>
        </p:sp>
        <p:sp>
          <p:nvSpPr>
            <p:cNvPr id="14436" name="TextBox 26"/>
            <p:cNvSpPr txBox="1">
              <a:spLocks noChangeArrowheads="1"/>
            </p:cNvSpPr>
            <p:nvPr/>
          </p:nvSpPr>
          <p:spPr bwMode="auto">
            <a:xfrm>
              <a:off x="7040563" y="4724400"/>
              <a:ext cx="46196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1.25</a:t>
              </a:r>
            </a:p>
          </p:txBody>
        </p:sp>
        <p:sp>
          <p:nvSpPr>
            <p:cNvPr id="14437" name="TextBox 27"/>
            <p:cNvSpPr txBox="1">
              <a:spLocks noChangeArrowheads="1"/>
            </p:cNvSpPr>
            <p:nvPr/>
          </p:nvSpPr>
          <p:spPr bwMode="auto">
            <a:xfrm>
              <a:off x="8783638" y="4724400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14438" name="TextBox 28"/>
            <p:cNvSpPr txBox="1">
              <a:spLocks noChangeArrowheads="1"/>
            </p:cNvSpPr>
            <p:nvPr/>
          </p:nvSpPr>
          <p:spPr bwMode="auto">
            <a:xfrm>
              <a:off x="4805363" y="4565650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</a:t>
              </a:r>
            </a:p>
          </p:txBody>
        </p:sp>
        <p:sp>
          <p:nvSpPr>
            <p:cNvPr id="14439" name="TextBox 29"/>
            <p:cNvSpPr txBox="1">
              <a:spLocks noChangeArrowheads="1"/>
            </p:cNvSpPr>
            <p:nvPr/>
          </p:nvSpPr>
          <p:spPr bwMode="auto">
            <a:xfrm>
              <a:off x="4805363" y="4246563"/>
              <a:ext cx="26352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14440" name="TextBox 30"/>
            <p:cNvSpPr txBox="1">
              <a:spLocks noChangeArrowheads="1"/>
            </p:cNvSpPr>
            <p:nvPr/>
          </p:nvSpPr>
          <p:spPr bwMode="auto">
            <a:xfrm>
              <a:off x="4729163" y="3933825"/>
              <a:ext cx="34131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10</a:t>
              </a:r>
            </a:p>
          </p:txBody>
        </p:sp>
        <p:sp>
          <p:nvSpPr>
            <p:cNvPr id="14441" name="TextBox 31"/>
            <p:cNvSpPr txBox="1">
              <a:spLocks noChangeArrowheads="1"/>
            </p:cNvSpPr>
            <p:nvPr/>
          </p:nvSpPr>
          <p:spPr bwMode="auto">
            <a:xfrm>
              <a:off x="4729163" y="3602038"/>
              <a:ext cx="3413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15</a:t>
              </a:r>
            </a:p>
          </p:txBody>
        </p:sp>
        <p:sp>
          <p:nvSpPr>
            <p:cNvPr id="14442" name="TextBox 32"/>
            <p:cNvSpPr txBox="1">
              <a:spLocks noChangeArrowheads="1"/>
            </p:cNvSpPr>
            <p:nvPr/>
          </p:nvSpPr>
          <p:spPr bwMode="auto">
            <a:xfrm>
              <a:off x="4729163" y="3282950"/>
              <a:ext cx="34131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20</a:t>
              </a:r>
            </a:p>
          </p:txBody>
        </p:sp>
        <p:sp>
          <p:nvSpPr>
            <p:cNvPr id="14443" name="TextBox 33"/>
            <p:cNvSpPr txBox="1">
              <a:spLocks noChangeArrowheads="1"/>
            </p:cNvSpPr>
            <p:nvPr/>
          </p:nvSpPr>
          <p:spPr bwMode="auto">
            <a:xfrm>
              <a:off x="4729163" y="2957513"/>
              <a:ext cx="3413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25</a:t>
              </a:r>
            </a:p>
          </p:txBody>
        </p:sp>
        <p:sp>
          <p:nvSpPr>
            <p:cNvPr id="14444" name="TextBox 34"/>
            <p:cNvSpPr txBox="1">
              <a:spLocks noChangeArrowheads="1"/>
            </p:cNvSpPr>
            <p:nvPr/>
          </p:nvSpPr>
          <p:spPr bwMode="auto">
            <a:xfrm>
              <a:off x="4729163" y="2624138"/>
              <a:ext cx="341312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30</a:t>
              </a:r>
            </a:p>
          </p:txBody>
        </p:sp>
        <p:sp>
          <p:nvSpPr>
            <p:cNvPr id="14445" name="TextBox 35"/>
            <p:cNvSpPr txBox="1">
              <a:spLocks noChangeArrowheads="1"/>
            </p:cNvSpPr>
            <p:nvPr/>
          </p:nvSpPr>
          <p:spPr bwMode="auto">
            <a:xfrm>
              <a:off x="4729163" y="2306638"/>
              <a:ext cx="3413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35</a:t>
              </a:r>
            </a:p>
          </p:txBody>
        </p:sp>
        <p:sp>
          <p:nvSpPr>
            <p:cNvPr id="14446" name="TextBox 36"/>
            <p:cNvSpPr txBox="1">
              <a:spLocks noChangeArrowheads="1"/>
            </p:cNvSpPr>
            <p:nvPr/>
          </p:nvSpPr>
          <p:spPr bwMode="auto">
            <a:xfrm>
              <a:off x="4729163" y="1987550"/>
              <a:ext cx="34131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40</a:t>
              </a:r>
            </a:p>
          </p:txBody>
        </p:sp>
        <p:sp>
          <p:nvSpPr>
            <p:cNvPr id="14447" name="TextBox 40"/>
            <p:cNvSpPr txBox="1">
              <a:spLocks noChangeArrowheads="1"/>
            </p:cNvSpPr>
            <p:nvPr/>
          </p:nvSpPr>
          <p:spPr bwMode="auto">
            <a:xfrm>
              <a:off x="6394450" y="4911725"/>
              <a:ext cx="7477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chemeClr val="bg1"/>
                  </a:solidFill>
                  <a:latin typeface="Calibri" pitchFamily="34" charset="0"/>
                </a:rPr>
                <a:t>r/RMW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4472278" y="3091938"/>
            <a:ext cx="400110" cy="92121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percentage</a:t>
            </a:r>
          </a:p>
        </p:txBody>
      </p:sp>
      <p:grpSp>
        <p:nvGrpSpPr>
          <p:cNvPr id="14340" name="Group 182"/>
          <p:cNvGrpSpPr>
            <a:grpSpLocks/>
          </p:cNvGrpSpPr>
          <p:nvPr/>
        </p:nvGrpSpPr>
        <p:grpSpPr bwMode="auto">
          <a:xfrm>
            <a:off x="-87313" y="1967988"/>
            <a:ext cx="4608513" cy="3303588"/>
            <a:chOff x="-87995" y="1924050"/>
            <a:chExt cx="4609195" cy="3303588"/>
          </a:xfrm>
        </p:grpSpPr>
        <p:sp>
          <p:nvSpPr>
            <p:cNvPr id="20" name="Rectangle 19"/>
            <p:cNvSpPr/>
            <p:nvPr/>
          </p:nvSpPr>
          <p:spPr>
            <a:xfrm>
              <a:off x="27910" y="1924050"/>
              <a:ext cx="4493290" cy="33035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440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605" b="7996"/>
            <a:stretch>
              <a:fillRect/>
            </a:stretch>
          </p:blipFill>
          <p:spPr bwMode="auto">
            <a:xfrm>
              <a:off x="398463" y="1981200"/>
              <a:ext cx="4098925" cy="281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09" name="TextBox 3"/>
            <p:cNvSpPr txBox="1">
              <a:spLocks noChangeArrowheads="1"/>
            </p:cNvSpPr>
            <p:nvPr/>
          </p:nvSpPr>
          <p:spPr bwMode="auto">
            <a:xfrm>
              <a:off x="2003425" y="4724400"/>
              <a:ext cx="263525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14410" name="TextBox 4"/>
            <p:cNvSpPr txBox="1">
              <a:spLocks noChangeArrowheads="1"/>
            </p:cNvSpPr>
            <p:nvPr/>
          </p:nvSpPr>
          <p:spPr bwMode="auto">
            <a:xfrm>
              <a:off x="1338263" y="4725988"/>
              <a:ext cx="4619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0.75</a:t>
              </a:r>
            </a:p>
          </p:txBody>
        </p:sp>
        <p:sp>
          <p:nvSpPr>
            <p:cNvPr id="14411" name="TextBox 5"/>
            <p:cNvSpPr txBox="1">
              <a:spLocks noChangeArrowheads="1"/>
            </p:cNvSpPr>
            <p:nvPr/>
          </p:nvSpPr>
          <p:spPr bwMode="auto">
            <a:xfrm>
              <a:off x="839788" y="4724400"/>
              <a:ext cx="38258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0.5</a:t>
              </a:r>
            </a:p>
          </p:txBody>
        </p:sp>
        <p:sp>
          <p:nvSpPr>
            <p:cNvPr id="14412" name="TextBox 6"/>
            <p:cNvSpPr txBox="1">
              <a:spLocks noChangeArrowheads="1"/>
            </p:cNvSpPr>
            <p:nvPr/>
          </p:nvSpPr>
          <p:spPr bwMode="auto">
            <a:xfrm>
              <a:off x="257175" y="4724400"/>
              <a:ext cx="461963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0.25</a:t>
              </a:r>
            </a:p>
          </p:txBody>
        </p:sp>
        <p:sp>
          <p:nvSpPr>
            <p:cNvPr id="14413" name="TextBox 7"/>
            <p:cNvSpPr txBox="1">
              <a:spLocks noChangeArrowheads="1"/>
            </p:cNvSpPr>
            <p:nvPr/>
          </p:nvSpPr>
          <p:spPr bwMode="auto">
            <a:xfrm>
              <a:off x="3557588" y="4725988"/>
              <a:ext cx="4619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1.75</a:t>
              </a:r>
            </a:p>
          </p:txBody>
        </p:sp>
        <p:sp>
          <p:nvSpPr>
            <p:cNvPr id="14414" name="TextBox 8"/>
            <p:cNvSpPr txBox="1">
              <a:spLocks noChangeArrowheads="1"/>
            </p:cNvSpPr>
            <p:nvPr/>
          </p:nvSpPr>
          <p:spPr bwMode="auto">
            <a:xfrm>
              <a:off x="3057525" y="4724400"/>
              <a:ext cx="3841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1.5</a:t>
              </a:r>
            </a:p>
          </p:txBody>
        </p:sp>
        <p:sp>
          <p:nvSpPr>
            <p:cNvPr id="14415" name="TextBox 9"/>
            <p:cNvSpPr txBox="1">
              <a:spLocks noChangeArrowheads="1"/>
            </p:cNvSpPr>
            <p:nvPr/>
          </p:nvSpPr>
          <p:spPr bwMode="auto">
            <a:xfrm>
              <a:off x="2470150" y="4724400"/>
              <a:ext cx="461963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1.25</a:t>
              </a:r>
            </a:p>
          </p:txBody>
        </p:sp>
        <p:sp>
          <p:nvSpPr>
            <p:cNvPr id="14416" name="TextBox 10"/>
            <p:cNvSpPr txBox="1">
              <a:spLocks noChangeArrowheads="1"/>
            </p:cNvSpPr>
            <p:nvPr/>
          </p:nvSpPr>
          <p:spPr bwMode="auto">
            <a:xfrm>
              <a:off x="4213225" y="4724400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14417" name="TextBox 11"/>
            <p:cNvSpPr txBox="1">
              <a:spLocks noChangeArrowheads="1"/>
            </p:cNvSpPr>
            <p:nvPr/>
          </p:nvSpPr>
          <p:spPr bwMode="auto">
            <a:xfrm>
              <a:off x="247650" y="4565650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</a:t>
              </a:r>
            </a:p>
          </p:txBody>
        </p:sp>
        <p:sp>
          <p:nvSpPr>
            <p:cNvPr id="14418" name="TextBox 12"/>
            <p:cNvSpPr txBox="1">
              <a:spLocks noChangeArrowheads="1"/>
            </p:cNvSpPr>
            <p:nvPr/>
          </p:nvSpPr>
          <p:spPr bwMode="auto">
            <a:xfrm>
              <a:off x="247650" y="4246563"/>
              <a:ext cx="26352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14419" name="TextBox 13"/>
            <p:cNvSpPr txBox="1">
              <a:spLocks noChangeArrowheads="1"/>
            </p:cNvSpPr>
            <p:nvPr/>
          </p:nvSpPr>
          <p:spPr bwMode="auto">
            <a:xfrm>
              <a:off x="171450" y="3933825"/>
              <a:ext cx="34290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10</a:t>
              </a:r>
            </a:p>
          </p:txBody>
        </p:sp>
        <p:sp>
          <p:nvSpPr>
            <p:cNvPr id="14420" name="TextBox 14"/>
            <p:cNvSpPr txBox="1">
              <a:spLocks noChangeArrowheads="1"/>
            </p:cNvSpPr>
            <p:nvPr/>
          </p:nvSpPr>
          <p:spPr bwMode="auto">
            <a:xfrm>
              <a:off x="171450" y="3602038"/>
              <a:ext cx="342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15</a:t>
              </a:r>
            </a:p>
          </p:txBody>
        </p:sp>
        <p:sp>
          <p:nvSpPr>
            <p:cNvPr id="14421" name="TextBox 15"/>
            <p:cNvSpPr txBox="1">
              <a:spLocks noChangeArrowheads="1"/>
            </p:cNvSpPr>
            <p:nvPr/>
          </p:nvSpPr>
          <p:spPr bwMode="auto">
            <a:xfrm>
              <a:off x="171450" y="3282950"/>
              <a:ext cx="34290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20</a:t>
              </a:r>
            </a:p>
          </p:txBody>
        </p:sp>
        <p:sp>
          <p:nvSpPr>
            <p:cNvPr id="14422" name="TextBox 16"/>
            <p:cNvSpPr txBox="1">
              <a:spLocks noChangeArrowheads="1"/>
            </p:cNvSpPr>
            <p:nvPr/>
          </p:nvSpPr>
          <p:spPr bwMode="auto">
            <a:xfrm>
              <a:off x="171450" y="2957513"/>
              <a:ext cx="342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25</a:t>
              </a:r>
            </a:p>
          </p:txBody>
        </p:sp>
        <p:sp>
          <p:nvSpPr>
            <p:cNvPr id="14423" name="TextBox 17"/>
            <p:cNvSpPr txBox="1">
              <a:spLocks noChangeArrowheads="1"/>
            </p:cNvSpPr>
            <p:nvPr/>
          </p:nvSpPr>
          <p:spPr bwMode="auto">
            <a:xfrm>
              <a:off x="171450" y="2624138"/>
              <a:ext cx="3429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30</a:t>
              </a:r>
            </a:p>
          </p:txBody>
        </p:sp>
        <p:sp>
          <p:nvSpPr>
            <p:cNvPr id="14424" name="TextBox 18"/>
            <p:cNvSpPr txBox="1">
              <a:spLocks noChangeArrowheads="1"/>
            </p:cNvSpPr>
            <p:nvPr/>
          </p:nvSpPr>
          <p:spPr bwMode="auto">
            <a:xfrm>
              <a:off x="171450" y="2306638"/>
              <a:ext cx="342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35</a:t>
              </a:r>
            </a:p>
          </p:txBody>
        </p:sp>
        <p:sp>
          <p:nvSpPr>
            <p:cNvPr id="14425" name="TextBox 19"/>
            <p:cNvSpPr txBox="1">
              <a:spLocks noChangeArrowheads="1"/>
            </p:cNvSpPr>
            <p:nvPr/>
          </p:nvSpPr>
          <p:spPr bwMode="auto">
            <a:xfrm>
              <a:off x="171450" y="1987550"/>
              <a:ext cx="34290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40</a:t>
              </a:r>
            </a:p>
          </p:txBody>
        </p:sp>
        <p:sp>
          <p:nvSpPr>
            <p:cNvPr id="14426" name="TextBox 39"/>
            <p:cNvSpPr txBox="1">
              <a:spLocks noChangeArrowheads="1"/>
            </p:cNvSpPr>
            <p:nvPr/>
          </p:nvSpPr>
          <p:spPr bwMode="auto">
            <a:xfrm>
              <a:off x="1781175" y="4916488"/>
              <a:ext cx="7477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chemeClr val="bg1"/>
                  </a:solidFill>
                  <a:latin typeface="Calibri" pitchFamily="34" charset="0"/>
                </a:rPr>
                <a:t>r/RMW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87995" y="3041186"/>
              <a:ext cx="400110" cy="921214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percentage</a:t>
              </a:r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2514600" y="1066800"/>
            <a:ext cx="419262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latin typeface="+mj-lt"/>
              </a:rPr>
              <a:t>Radial distribution of convective bursts</a:t>
            </a:r>
          </a:p>
        </p:txBody>
      </p:sp>
      <p:grpSp>
        <p:nvGrpSpPr>
          <p:cNvPr id="4" name="Group 245"/>
          <p:cNvGrpSpPr>
            <a:grpSpLocks/>
          </p:cNvGrpSpPr>
          <p:nvPr/>
        </p:nvGrpSpPr>
        <p:grpSpPr bwMode="auto">
          <a:xfrm>
            <a:off x="257175" y="1488563"/>
            <a:ext cx="8796338" cy="4140200"/>
            <a:chOff x="257175" y="1444823"/>
            <a:chExt cx="8796711" cy="4140002"/>
          </a:xfrm>
        </p:grpSpPr>
        <p:grpSp>
          <p:nvGrpSpPr>
            <p:cNvPr id="14348" name="Group 59"/>
            <p:cNvGrpSpPr>
              <a:grpSpLocks/>
            </p:cNvGrpSpPr>
            <p:nvPr/>
          </p:nvGrpSpPr>
          <p:grpSpPr bwMode="auto">
            <a:xfrm>
              <a:off x="257175" y="1444823"/>
              <a:ext cx="4283020" cy="4133652"/>
              <a:chOff x="257175" y="1444823"/>
              <a:chExt cx="4283020" cy="4133652"/>
            </a:xfrm>
          </p:grpSpPr>
          <p:grpSp>
            <p:nvGrpSpPr>
              <p:cNvPr id="14379" name="Group 184"/>
              <p:cNvGrpSpPr>
                <a:grpSpLocks/>
              </p:cNvGrpSpPr>
              <p:nvPr/>
            </p:nvGrpSpPr>
            <p:grpSpPr bwMode="auto">
              <a:xfrm>
                <a:off x="257175" y="1447800"/>
                <a:ext cx="4283020" cy="4130675"/>
                <a:chOff x="257175" y="1447800"/>
                <a:chExt cx="4283020" cy="4130675"/>
              </a:xfrm>
            </p:grpSpPr>
            <p:grpSp>
              <p:nvGrpSpPr>
                <p:cNvPr id="14381" name="Group 128"/>
                <p:cNvGrpSpPr>
                  <a:grpSpLocks/>
                </p:cNvGrpSpPr>
                <p:nvPr/>
              </p:nvGrpSpPr>
              <p:grpSpPr bwMode="auto">
                <a:xfrm>
                  <a:off x="306426" y="1447800"/>
                  <a:ext cx="4233769" cy="4130675"/>
                  <a:chOff x="306426" y="1447800"/>
                  <a:chExt cx="4233769" cy="4130675"/>
                </a:xfrm>
              </p:grpSpPr>
              <p:sp>
                <p:nvSpPr>
                  <p:cNvPr id="290" name="Rectangle 41"/>
                  <p:cNvSpPr/>
                  <p:nvPr/>
                </p:nvSpPr>
                <p:spPr>
                  <a:xfrm>
                    <a:off x="431807" y="1447998"/>
                    <a:ext cx="3980032" cy="406698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pic>
                <p:nvPicPr>
                  <p:cNvPr id="14392" name="Picture 42" descr="vorcylav_ri_small.tif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14687" t="10394" r="16852" b="15596"/>
                  <a:stretch>
                    <a:fillRect/>
                  </a:stretch>
                </p:blipFill>
                <p:spPr bwMode="auto">
                  <a:xfrm>
                    <a:off x="457200" y="1455751"/>
                    <a:ext cx="3959750" cy="33077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393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2800" y="5329197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</a:t>
                    </a:r>
                  </a:p>
                </p:txBody>
              </p:sp>
              <p:sp>
                <p:nvSpPr>
                  <p:cNvPr id="14394" name="Text 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70002" y="532765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4</a:t>
                    </a:r>
                  </a:p>
                </p:txBody>
              </p:sp>
              <p:sp>
                <p:nvSpPr>
                  <p:cNvPr id="14395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24002" y="532765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14396" name="Text Box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78002" y="532765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6</a:t>
                    </a:r>
                  </a:p>
                </p:txBody>
              </p:sp>
              <p:sp>
                <p:nvSpPr>
                  <p:cNvPr id="14397" name="Text 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32002" y="5327650"/>
                    <a:ext cx="250390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8</a:t>
                    </a:r>
                  </a:p>
                </p:txBody>
              </p:sp>
              <p:sp>
                <p:nvSpPr>
                  <p:cNvPr id="14398" name="Text 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47902" y="53276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12</a:t>
                    </a:r>
                  </a:p>
                </p:txBody>
              </p:sp>
              <p:sp>
                <p:nvSpPr>
                  <p:cNvPr id="14399" name="Text Box 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98754" y="53276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18</a:t>
                    </a:r>
                  </a:p>
                </p:txBody>
              </p:sp>
              <p:sp>
                <p:nvSpPr>
                  <p:cNvPr id="14400" name="Text 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62252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21</a:t>
                    </a:r>
                  </a:p>
                </p:txBody>
              </p:sp>
              <p:sp>
                <p:nvSpPr>
                  <p:cNvPr id="14401" name="Text 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09902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24</a:t>
                    </a:r>
                  </a:p>
                </p:txBody>
              </p:sp>
              <p:sp>
                <p:nvSpPr>
                  <p:cNvPr id="14402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0252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27</a:t>
                    </a:r>
                  </a:p>
                </p:txBody>
              </p:sp>
              <p:sp>
                <p:nvSpPr>
                  <p:cNvPr id="14403" name="Text Box 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24252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30</a:t>
                    </a:r>
                  </a:p>
                </p:txBody>
              </p:sp>
              <p:sp>
                <p:nvSpPr>
                  <p:cNvPr id="14404" name="Text Box 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8727" y="53276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33</a:t>
                    </a:r>
                  </a:p>
                </p:txBody>
              </p:sp>
              <p:pic>
                <p:nvPicPr>
                  <p:cNvPr id="14405" name="Picture 55" descr="vorcbar.tif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11296" t="86029" r="9415" b="8704"/>
                  <a:stretch>
                    <a:fillRect/>
                  </a:stretch>
                </p:blipFill>
                <p:spPr bwMode="auto">
                  <a:xfrm>
                    <a:off x="585747" y="5181600"/>
                    <a:ext cx="3587363" cy="184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aphicFrame>
                <p:nvGraphicFramePr>
                  <p:cNvPr id="305" name="Chart 56"/>
                  <p:cNvGraphicFramePr>
                    <a:graphicFrameLocks/>
                  </p:cNvGraphicFramePr>
                  <p:nvPr/>
                </p:nvGraphicFramePr>
                <p:xfrm>
                  <a:off x="306426" y="1971923"/>
                  <a:ext cx="4233769" cy="2881559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6"/>
                  </a:graphicData>
                </a:graphic>
              </p:graphicFrame>
            </p:grpSp>
            <p:sp>
              <p:nvSpPr>
                <p:cNvPr id="14382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2003425" y="4724400"/>
                  <a:ext cx="263525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14383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1338263" y="4725988"/>
                  <a:ext cx="461962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0.75</a:t>
                  </a:r>
                </a:p>
              </p:txBody>
            </p:sp>
            <p:sp>
              <p:nvSpPr>
                <p:cNvPr id="14384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839788" y="4724400"/>
                  <a:ext cx="382587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0.5</a:t>
                  </a:r>
                </a:p>
              </p:txBody>
            </p:sp>
            <p:sp>
              <p:nvSpPr>
                <p:cNvPr id="14385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257175" y="4724400"/>
                  <a:ext cx="461963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0.25</a:t>
                  </a:r>
                </a:p>
              </p:txBody>
            </p:sp>
            <p:sp>
              <p:nvSpPr>
                <p:cNvPr id="14386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3557588" y="4725988"/>
                  <a:ext cx="461962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1.75</a:t>
                  </a:r>
                </a:p>
              </p:txBody>
            </p:sp>
            <p:sp>
              <p:nvSpPr>
                <p:cNvPr id="14387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3057525" y="4724400"/>
                  <a:ext cx="384175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1.5</a:t>
                  </a:r>
                </a:p>
              </p:txBody>
            </p:sp>
            <p:sp>
              <p:nvSpPr>
                <p:cNvPr id="14388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2470150" y="4724400"/>
                  <a:ext cx="461963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1.25</a:t>
                  </a:r>
                </a:p>
              </p:txBody>
            </p:sp>
            <p:sp>
              <p:nvSpPr>
                <p:cNvPr id="14389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4213225" y="4724400"/>
                  <a:ext cx="263525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14390" name="TextBox 39"/>
                <p:cNvSpPr txBox="1">
                  <a:spLocks noChangeArrowheads="1"/>
                </p:cNvSpPr>
                <p:nvPr/>
              </p:nvSpPr>
              <p:spPr bwMode="auto">
                <a:xfrm>
                  <a:off x="1781175" y="4916488"/>
                  <a:ext cx="747713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400" b="1">
                      <a:solidFill>
                        <a:schemeClr val="bg1"/>
                      </a:solidFill>
                      <a:latin typeface="Calibri" pitchFamily="34" charset="0"/>
                    </a:rPr>
                    <a:t>r/RMW</a:t>
                  </a:r>
                </a:p>
              </p:txBody>
            </p:sp>
          </p:grpSp>
          <p:sp>
            <p:nvSpPr>
              <p:cNvPr id="279" name="TextBox 278"/>
              <p:cNvSpPr txBox="1"/>
              <p:nvPr/>
            </p:nvSpPr>
            <p:spPr>
              <a:xfrm>
                <a:off x="457209" y="1444823"/>
                <a:ext cx="1568517" cy="30796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 err="1">
                    <a:solidFill>
                      <a:srgbClr val="000000"/>
                    </a:solidFill>
                    <a:latin typeface="+mn-lt"/>
                  </a:rPr>
                  <a:t>vorticity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 (x 10</a:t>
                </a:r>
                <a:r>
                  <a:rPr lang="en-US" sz="1400" b="1" baseline="30000" dirty="0">
                    <a:solidFill>
                      <a:srgbClr val="000000"/>
                    </a:solidFill>
                    <a:latin typeface="+mn-lt"/>
                  </a:rPr>
                  <a:t>-4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 s</a:t>
                </a:r>
                <a:r>
                  <a:rPr lang="en-US" sz="1400" b="1" baseline="30000" dirty="0">
                    <a:solidFill>
                      <a:srgbClr val="000000"/>
                    </a:solidFill>
                    <a:latin typeface="+mn-lt"/>
                  </a:rPr>
                  <a:t>-1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)</a:t>
                </a:r>
              </a:p>
            </p:txBody>
          </p:sp>
        </p:grpSp>
        <p:grpSp>
          <p:nvGrpSpPr>
            <p:cNvPr id="14349" name="Group 60"/>
            <p:cNvGrpSpPr>
              <a:grpSpLocks/>
            </p:cNvGrpSpPr>
            <p:nvPr/>
          </p:nvGrpSpPr>
          <p:grpSpPr bwMode="auto">
            <a:xfrm>
              <a:off x="4829175" y="1447800"/>
              <a:ext cx="4224711" cy="4137025"/>
              <a:chOff x="4829175" y="1447800"/>
              <a:chExt cx="4224711" cy="4137025"/>
            </a:xfrm>
          </p:grpSpPr>
          <p:grpSp>
            <p:nvGrpSpPr>
              <p:cNvPr id="14350" name="Group 211"/>
              <p:cNvGrpSpPr>
                <a:grpSpLocks/>
              </p:cNvGrpSpPr>
              <p:nvPr/>
            </p:nvGrpSpPr>
            <p:grpSpPr bwMode="auto">
              <a:xfrm>
                <a:off x="4829175" y="1447800"/>
                <a:ext cx="4224711" cy="4137025"/>
                <a:chOff x="4829175" y="1447800"/>
                <a:chExt cx="4224711" cy="4137025"/>
              </a:xfrm>
            </p:grpSpPr>
            <p:grpSp>
              <p:nvGrpSpPr>
                <p:cNvPr id="14352" name="Group 163"/>
                <p:cNvGrpSpPr>
                  <a:grpSpLocks/>
                </p:cNvGrpSpPr>
                <p:nvPr/>
              </p:nvGrpSpPr>
              <p:grpSpPr bwMode="auto">
                <a:xfrm>
                  <a:off x="4868849" y="1447800"/>
                  <a:ext cx="4185037" cy="4137025"/>
                  <a:chOff x="4868849" y="1447800"/>
                  <a:chExt cx="4185037" cy="4137025"/>
                </a:xfrm>
              </p:grpSpPr>
              <p:sp>
                <p:nvSpPr>
                  <p:cNvPr id="261" name="Rectangle 260"/>
                  <p:cNvSpPr/>
                  <p:nvPr/>
                </p:nvSpPr>
                <p:spPr>
                  <a:xfrm>
                    <a:off x="4959550" y="1447998"/>
                    <a:ext cx="3956217" cy="406698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pic>
                <p:nvPicPr>
                  <p:cNvPr id="14363" name="Picture 261" descr="vorcbar.tif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11296" t="86029" r="9415" b="8704"/>
                  <a:stretch>
                    <a:fillRect/>
                  </a:stretch>
                </p:blipFill>
                <p:spPr bwMode="auto">
                  <a:xfrm>
                    <a:off x="5070943" y="5181600"/>
                    <a:ext cx="3587363" cy="184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364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11748" y="5335547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</a:t>
                    </a:r>
                  </a:p>
                </p:txBody>
              </p:sp>
              <p:sp>
                <p:nvSpPr>
                  <p:cNvPr id="14365" name="Text 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68950" y="533400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4</a:t>
                    </a:r>
                  </a:p>
                </p:txBody>
              </p:sp>
              <p:sp>
                <p:nvSpPr>
                  <p:cNvPr id="14366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22950" y="533400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14367" name="Text Box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76950" y="533400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6</a:t>
                    </a:r>
                  </a:p>
                </p:txBody>
              </p:sp>
              <p:sp>
                <p:nvSpPr>
                  <p:cNvPr id="14368" name="Text 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30950" y="5334000"/>
                    <a:ext cx="250390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8</a:t>
                    </a:r>
                  </a:p>
                </p:txBody>
              </p:sp>
              <p:sp>
                <p:nvSpPr>
                  <p:cNvPr id="14369" name="Text 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46850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12</a:t>
                    </a:r>
                  </a:p>
                </p:txBody>
              </p:sp>
              <p:sp>
                <p:nvSpPr>
                  <p:cNvPr id="14370" name="Text Box 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97702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18</a:t>
                    </a:r>
                  </a:p>
                </p:txBody>
              </p:sp>
              <p:sp>
                <p:nvSpPr>
                  <p:cNvPr id="14371" name="Text 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61200" y="53403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21</a:t>
                    </a:r>
                  </a:p>
                </p:txBody>
              </p:sp>
              <p:sp>
                <p:nvSpPr>
                  <p:cNvPr id="14372" name="Text 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08850" y="53403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24</a:t>
                    </a:r>
                  </a:p>
                </p:txBody>
              </p:sp>
              <p:sp>
                <p:nvSpPr>
                  <p:cNvPr id="14373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69200" y="53403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27</a:t>
                    </a:r>
                  </a:p>
                </p:txBody>
              </p:sp>
              <p:sp>
                <p:nvSpPr>
                  <p:cNvPr id="14374" name="Text Box 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823200" y="53403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30</a:t>
                    </a:r>
                  </a:p>
                </p:txBody>
              </p:sp>
              <p:sp>
                <p:nvSpPr>
                  <p:cNvPr id="14375" name="Text Box 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67675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33</a:t>
                    </a:r>
                  </a:p>
                </p:txBody>
              </p:sp>
              <p:grpSp>
                <p:nvGrpSpPr>
                  <p:cNvPr id="1437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4868849" y="1447800"/>
                    <a:ext cx="4185037" cy="3406305"/>
                    <a:chOff x="4467308" y="5204129"/>
                    <a:chExt cx="4185037" cy="3406305"/>
                  </a:xfrm>
                </p:grpSpPr>
                <p:pic>
                  <p:nvPicPr>
                    <p:cNvPr id="14377" name="Picture 3" descr="vorcylav_ss_small.tif"/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xmlns="" val="0"/>
                        </a:ext>
                      </a:extLst>
                    </a:blip>
                    <a:srcRect l="14714" t="10388" r="16718" b="15637"/>
                    <a:stretch>
                      <a:fillRect/>
                    </a:stretch>
                  </p:blipFill>
                  <p:spPr bwMode="auto">
                    <a:xfrm>
                      <a:off x="4572000" y="5204129"/>
                      <a:ext cx="3967701" cy="33077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aphicFrame>
                  <p:nvGraphicFramePr>
                    <p:cNvPr id="277" name="Chart 30"/>
                    <p:cNvGraphicFramePr>
                      <a:graphicFrameLocks/>
                    </p:cNvGraphicFramePr>
                    <p:nvPr/>
                  </p:nvGraphicFramePr>
                  <p:xfrm>
                    <a:off x="4467308" y="5766020"/>
                    <a:ext cx="4185037" cy="2844414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8"/>
                    </a:graphicData>
                  </a:graphic>
                </p:graphicFrame>
              </p:grpSp>
            </p:grpSp>
            <p:sp>
              <p:nvSpPr>
                <p:cNvPr id="14353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6573838" y="4724400"/>
                  <a:ext cx="263525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14354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5908675" y="4725988"/>
                  <a:ext cx="461963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0.75</a:t>
                  </a:r>
                </a:p>
              </p:txBody>
            </p:sp>
            <p:sp>
              <p:nvSpPr>
                <p:cNvPr id="14355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5410200" y="4724400"/>
                  <a:ext cx="382588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0.5</a:t>
                  </a:r>
                </a:p>
              </p:txBody>
            </p:sp>
            <p:sp>
              <p:nvSpPr>
                <p:cNvPr id="14356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4829175" y="4724400"/>
                  <a:ext cx="461963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0.25</a:t>
                  </a:r>
                </a:p>
              </p:txBody>
            </p:sp>
            <p:sp>
              <p:nvSpPr>
                <p:cNvPr id="14357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8128000" y="4725988"/>
                  <a:ext cx="461963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1.75</a:t>
                  </a:r>
                </a:p>
              </p:txBody>
            </p:sp>
            <p:sp>
              <p:nvSpPr>
                <p:cNvPr id="14358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7627938" y="4724400"/>
                  <a:ext cx="384175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1.5</a:t>
                  </a:r>
                </a:p>
              </p:txBody>
            </p:sp>
            <p:sp>
              <p:nvSpPr>
                <p:cNvPr id="14359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7040563" y="4724400"/>
                  <a:ext cx="461962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1.25</a:t>
                  </a:r>
                </a:p>
              </p:txBody>
            </p:sp>
            <p:sp>
              <p:nvSpPr>
                <p:cNvPr id="14360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8783638" y="4724400"/>
                  <a:ext cx="263525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14361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6394450" y="4911725"/>
                  <a:ext cx="747713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400" b="1">
                      <a:solidFill>
                        <a:schemeClr val="bg1"/>
                      </a:solidFill>
                      <a:latin typeface="Calibri" pitchFamily="34" charset="0"/>
                    </a:rPr>
                    <a:t>r/RMW</a:t>
                  </a:r>
                </a:p>
              </p:txBody>
            </p:sp>
          </p:grpSp>
          <p:sp>
            <p:nvSpPr>
              <p:cNvPr id="250" name="TextBox 249"/>
              <p:cNvSpPr txBox="1"/>
              <p:nvPr/>
            </p:nvSpPr>
            <p:spPr>
              <a:xfrm>
                <a:off x="4970663" y="1447998"/>
                <a:ext cx="1568516" cy="30796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 err="1">
                    <a:solidFill>
                      <a:srgbClr val="000000"/>
                    </a:solidFill>
                    <a:latin typeface="+mn-lt"/>
                  </a:rPr>
                  <a:t>vorticity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 (x 10</a:t>
                </a:r>
                <a:r>
                  <a:rPr lang="en-US" sz="1400" b="1" baseline="30000" dirty="0">
                    <a:solidFill>
                      <a:srgbClr val="000000"/>
                    </a:solidFill>
                    <a:latin typeface="+mn-lt"/>
                  </a:rPr>
                  <a:t>-4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 s</a:t>
                </a:r>
                <a:r>
                  <a:rPr lang="en-US" sz="1400" b="1" baseline="30000" dirty="0">
                    <a:solidFill>
                      <a:srgbClr val="000000"/>
                    </a:solidFill>
                    <a:latin typeface="+mn-lt"/>
                  </a:rPr>
                  <a:t>-1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)</a:t>
                </a:r>
              </a:p>
            </p:txBody>
          </p:sp>
        </p:grpSp>
      </p:grpSp>
      <p:sp>
        <p:nvSpPr>
          <p:cNvPr id="306" name="Slide Number Placeholder 30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F0F833-72E2-477A-95FA-73090B4F4DE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12" name="Rectangle 111"/>
          <p:cNvSpPr/>
          <p:nvPr/>
        </p:nvSpPr>
        <p:spPr bwMode="auto">
          <a:xfrm>
            <a:off x="617537" y="5701040"/>
            <a:ext cx="7972071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IN cases show radial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distribution of convective bursts that peaks inside RMW compared with outside RMW for SS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cases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relationship between radial location of 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</a:rPr>
              <a:t>diabatic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heating and intensification consistent with balance model studies (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</a:rPr>
              <a:t>Vigh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and Schubert 2009, Pendergrass and Willoughby 2009, others)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341" name="TextBox 43"/>
          <p:cNvSpPr txBox="1">
            <a:spLocks noChangeArrowheads="1"/>
          </p:cNvSpPr>
          <p:nvPr/>
        </p:nvSpPr>
        <p:spPr bwMode="auto">
          <a:xfrm>
            <a:off x="3886200" y="1933635"/>
            <a:ext cx="518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chemeClr val="bg1"/>
                </a:solidFill>
                <a:latin typeface="Calibri" pitchFamily="34" charset="0"/>
              </a:rPr>
              <a:t>IN</a:t>
            </a:r>
            <a:endParaRPr lang="en-US" alt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342" name="TextBox 44"/>
          <p:cNvSpPr txBox="1">
            <a:spLocks noChangeArrowheads="1"/>
          </p:cNvSpPr>
          <p:nvPr/>
        </p:nvSpPr>
        <p:spPr bwMode="auto">
          <a:xfrm>
            <a:off x="8391525" y="1933635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  <a:latin typeface="Calibri" pitchFamily="34" charset="0"/>
              </a:rPr>
              <a:t>SS</a:t>
            </a:r>
          </a:p>
        </p:txBody>
      </p:sp>
      <p:sp>
        <p:nvSpPr>
          <p:cNvPr id="113" name="TextBox 21"/>
          <p:cNvSpPr txBox="1">
            <a:spLocks noChangeArrowheads="1"/>
          </p:cNvSpPr>
          <p:nvPr/>
        </p:nvSpPr>
        <p:spPr bwMode="auto">
          <a:xfrm>
            <a:off x="1425500" y="533400"/>
            <a:ext cx="62580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 smtClean="0">
                <a:latin typeface="Calibri" pitchFamily="34" charset="0"/>
              </a:rPr>
              <a:t>Composite results: Convective-scale comparisons</a:t>
            </a:r>
            <a:endParaRPr lang="en-US" altLang="en-US" sz="2400" i="1" dirty="0">
              <a:latin typeface="Calibri" pitchFamily="34" charset="0"/>
            </a:endParaRPr>
          </a:p>
        </p:txBody>
      </p:sp>
      <p:sp>
        <p:nvSpPr>
          <p:cNvPr id="115" name="TextBox 21"/>
          <p:cNvSpPr txBox="1">
            <a:spLocks noChangeArrowheads="1"/>
          </p:cNvSpPr>
          <p:nvPr/>
        </p:nvSpPr>
        <p:spPr bwMode="auto">
          <a:xfrm>
            <a:off x="2554317" y="76200"/>
            <a:ext cx="4222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Motivation and background</a:t>
            </a:r>
            <a:endParaRPr lang="en-US" alt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254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B0115-1893-4BCA-9B65-A7BAE9B2A23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11373" y="1658501"/>
            <a:ext cx="4943231" cy="3151347"/>
            <a:chOff x="89945" y="1340458"/>
            <a:chExt cx="4943231" cy="3151347"/>
          </a:xfrm>
        </p:grpSpPr>
        <p:sp>
          <p:nvSpPr>
            <p:cNvPr id="10" name="Rectangle 9"/>
            <p:cNvSpPr/>
            <p:nvPr/>
          </p:nvSpPr>
          <p:spPr>
            <a:xfrm>
              <a:off x="178468" y="1340458"/>
              <a:ext cx="4854708" cy="31440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000708" y="1510490"/>
              <a:ext cx="4018554" cy="2981315"/>
              <a:chOff x="2911616" y="1410721"/>
              <a:chExt cx="4534510" cy="3404547"/>
            </a:xfrm>
          </p:grpSpPr>
          <p:pic>
            <p:nvPicPr>
              <p:cNvPr id="8194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94915" t="32154" r="-1695" b="21546"/>
              <a:stretch/>
            </p:blipFill>
            <p:spPr bwMode="auto">
              <a:xfrm>
                <a:off x="7141327" y="1670661"/>
                <a:ext cx="304799" cy="2743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085" t="51446" r="5085" b="27976"/>
              <a:stretch/>
            </p:blipFill>
            <p:spPr bwMode="auto">
              <a:xfrm>
                <a:off x="3124200" y="1579273"/>
                <a:ext cx="40386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 descr="http://journals.ametsoc.org/na101/home/literatum/publisher/ams/journals/content/atsc/2009/15200469-66.11/2009jas3092.1/production/images/large/i1520-0469-66-11-3335-f03.jpe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613" t="92342" r="11255" b="4041"/>
              <a:stretch/>
            </p:blipFill>
            <p:spPr bwMode="auto">
              <a:xfrm>
                <a:off x="3216300" y="2798473"/>
                <a:ext cx="3690069" cy="193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390" t="3859" r="5085" b="92283"/>
              <a:stretch/>
            </p:blipFill>
            <p:spPr bwMode="auto">
              <a:xfrm>
                <a:off x="3048001" y="1410721"/>
                <a:ext cx="4114800" cy="228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://journals.ametsoc.org/na101/home/literatum/publisher/ams/journals/content/atsc/2009/15200469-66.11/2009jas3092.1/production/images/large/i1520-0469-66-11-3335-f03.jpe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660" t="51143" r="5660" b="28968"/>
              <a:stretch/>
            </p:blipFill>
            <p:spPr bwMode="auto">
              <a:xfrm>
                <a:off x="3116246" y="2992463"/>
                <a:ext cx="4052518" cy="12071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://journals.ametsoc.org/na101/home/literatum/publisher/ams/journals/content/atsc/2009/15200469-66.11/2009jas3092.1/production/images/large/i1520-0469-66-11-3335-f03.jpe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613" t="92342" r="11255"/>
              <a:stretch/>
            </p:blipFill>
            <p:spPr bwMode="auto">
              <a:xfrm>
                <a:off x="3192446" y="4199071"/>
                <a:ext cx="3729827" cy="467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28295" r="94915" b="15114"/>
              <a:stretch/>
            </p:blipFill>
            <p:spPr bwMode="auto">
              <a:xfrm>
                <a:off x="2911616" y="1462468"/>
                <a:ext cx="228600" cy="3352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1823461" y="1931514"/>
              <a:ext cx="259119" cy="68024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 err="1" smtClean="0">
                  <a:solidFill>
                    <a:schemeClr val="bg1"/>
                  </a:solidFill>
                </a:rPr>
                <a:t>diabatic</a:t>
              </a:r>
              <a:r>
                <a:rPr lang="en-US" sz="700" b="1" dirty="0" smtClean="0">
                  <a:solidFill>
                    <a:schemeClr val="bg1"/>
                  </a:solidFill>
                </a:rPr>
                <a:t> heating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97631" y="3195708"/>
              <a:ext cx="259119" cy="68024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 err="1" smtClean="0">
                  <a:solidFill>
                    <a:schemeClr val="bg1"/>
                  </a:solidFill>
                </a:rPr>
                <a:t>diabatic</a:t>
              </a:r>
              <a:r>
                <a:rPr lang="en-US" sz="700" b="1" dirty="0" smtClean="0">
                  <a:solidFill>
                    <a:schemeClr val="bg1"/>
                  </a:solidFill>
                </a:rPr>
                <a:t> heating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945" y="2054192"/>
              <a:ext cx="10007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000" u="sng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eating outside RMW</a:t>
              </a:r>
              <a:endParaRPr lang="en-US" sz="1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0255" y="3244796"/>
              <a:ext cx="8675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000" u="sng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eating inside RMW</a:t>
              </a:r>
              <a:endParaRPr lang="en-US" sz="1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196" name="Picture 4" descr="http://journals.ametsoc.org/na101/home/literatum/publisher/ams/journals/content/mwre/2009/15200493-137.3/2008mwr2657.1/production/images/large/i1520-0493-137-3-805-f1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9781" y="1664245"/>
            <a:ext cx="3469419" cy="313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2554317" y="76200"/>
            <a:ext cx="4222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Motivation and background</a:t>
            </a:r>
            <a:endParaRPr lang="en-US" alt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958334"/>
            <a:ext cx="8512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+mn-lt"/>
              </a:rPr>
              <a:t>Analytic studies of </a:t>
            </a:r>
            <a:r>
              <a:rPr lang="en-US" sz="2400" i="1" dirty="0" err="1" smtClean="0">
                <a:latin typeface="+mn-lt"/>
              </a:rPr>
              <a:t>diabatic</a:t>
            </a:r>
            <a:r>
              <a:rPr lang="en-US" sz="2400" i="1" dirty="0" smtClean="0">
                <a:latin typeface="+mn-lt"/>
              </a:rPr>
              <a:t> heating and its role in TC intensification</a:t>
            </a:r>
            <a:endParaRPr lang="en-US" sz="2400" i="1" dirty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212081" y="5605046"/>
            <a:ext cx="6712719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Radial location of heating key determinant of subsequent intensity change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33875" y="4876800"/>
            <a:ext cx="192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+mj-lt"/>
              </a:rPr>
              <a:t>Vigh</a:t>
            </a:r>
            <a:r>
              <a:rPr lang="en-US" sz="1400" dirty="0" smtClean="0">
                <a:latin typeface="+mj-lt"/>
              </a:rPr>
              <a:t> and Schubert 2009</a:t>
            </a:r>
            <a:endParaRPr lang="en-US" sz="1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8400" y="4876800"/>
            <a:ext cx="2665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Pendergrass and Willoughby 2009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536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8132</TotalTime>
  <Words>3248</Words>
  <Application>Microsoft Office PowerPoint</Application>
  <PresentationFormat>On-screen Show (4:3)</PresentationFormat>
  <Paragraphs>988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1_Office Theme</vt:lpstr>
      <vt:lpstr>Office Theme</vt:lpstr>
      <vt:lpstr>3_Office Theme</vt:lpstr>
      <vt:lpstr>4_Office Theme</vt:lpstr>
      <vt:lpstr>5_Office Theme</vt:lpstr>
      <vt:lpstr>6_Office Theme</vt:lpstr>
      <vt:lpstr>7_Office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Rogers</dc:creator>
  <cp:lastModifiedBy>Rob</cp:lastModifiedBy>
  <cp:revision>38</cp:revision>
  <dcterms:created xsi:type="dcterms:W3CDTF">2014-11-17T17:00:57Z</dcterms:created>
  <dcterms:modified xsi:type="dcterms:W3CDTF">2014-12-11T23:55:06Z</dcterms:modified>
</cp:coreProperties>
</file>