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61" r:id="rId2"/>
    <p:sldId id="601" r:id="rId3"/>
    <p:sldId id="603" r:id="rId4"/>
    <p:sldId id="640" r:id="rId5"/>
    <p:sldId id="641" r:id="rId6"/>
    <p:sldId id="642" r:id="rId7"/>
    <p:sldId id="651" r:id="rId8"/>
    <p:sldId id="643" r:id="rId9"/>
    <p:sldId id="650" r:id="rId10"/>
    <p:sldId id="645" r:id="rId11"/>
    <p:sldId id="646" r:id="rId12"/>
    <p:sldId id="633" r:id="rId13"/>
    <p:sldId id="630" r:id="rId14"/>
    <p:sldId id="647" r:id="rId15"/>
    <p:sldId id="631" r:id="rId16"/>
    <p:sldId id="634" r:id="rId17"/>
    <p:sldId id="632" r:id="rId18"/>
    <p:sldId id="637" r:id="rId19"/>
    <p:sldId id="638" r:id="rId20"/>
    <p:sldId id="648" r:id="rId21"/>
    <p:sldId id="649" r:id="rId22"/>
    <p:sldId id="628" r:id="rId23"/>
    <p:sldId id="652" r:id="rId24"/>
    <p:sldId id="562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50021"/>
    <a:srgbClr val="D1F0D0"/>
    <a:srgbClr val="FD0DFB"/>
    <a:srgbClr val="9999FF"/>
    <a:srgbClr val="FF3300"/>
    <a:srgbClr val="C0C0C0"/>
    <a:srgbClr val="000066"/>
    <a:srgbClr val="6666FF"/>
    <a:srgbClr val="3333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98" autoAdjust="0"/>
  </p:normalViewPr>
  <p:slideViewPr>
    <p:cSldViewPr snapToGrid="0">
      <p:cViewPr varScale="1">
        <p:scale>
          <a:sx n="187" d="100"/>
          <a:sy n="187" d="100"/>
        </p:scale>
        <p:origin x="-136" y="-96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Relationship Id="rId2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7DEBDD-BDFF-9C49-9494-6A4EBD8F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1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18E52F-AD2C-554D-854C-D2C49123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://dx.doi.org/10.1175/BAMS-87-11-1523" TargetMode="Externa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A0757-10F4-D84F-8E7B-379AC22A625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dirty="0" smtClean="0">
                <a:latin typeface="Arial" charset="0"/>
              </a:rPr>
              <a:t>Hurricane </a:t>
            </a:r>
            <a:r>
              <a:rPr lang="en-US" sz="1400" dirty="0" err="1" smtClean="0">
                <a:latin typeface="Arial" charset="0"/>
              </a:rPr>
              <a:t>Edouard</a:t>
            </a:r>
            <a:r>
              <a:rPr lang="en-US" sz="1400" dirty="0" smtClean="0">
                <a:latin typeface="Arial" charset="0"/>
              </a:rPr>
              <a:t> 16 September 2014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/>
                <a:cs typeface="Arial"/>
              </a:rPr>
              <a:t>HWRF EPS (27/9/3 km, 42 levels) – 20 members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Arial"/>
              <a:cs typeface="Arial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Use 2014 operational deterministic HWRF model except for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Less vertical resolution: L43 vs. L61;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Smaller D02, D03 domains, same as H213;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No GSI due to lack of GDAS data;</a:t>
            </a:r>
          </a:p>
          <a:p>
            <a:pPr lvl="1"/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IC/BC Perturbations (large scale): 20 member GEFS.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Model Physics Perturbations (vortex scale):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Stochastic Convective Trigger in SAS: -50hPa to + 50hPa white noise 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Stochastic boundary layer height perturbations in PBL scheme, -20% to +20%;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Stochastic initial wind speed perturbations with zero mean and 7% standard deviation, Gaussian distribution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5EE64828-48AD-C14E-BC7F-088936AE3C35}" type="slidenum">
              <a:rPr lang="en-US" sz="1800"/>
              <a:pPr eaLnBrk="1"/>
              <a:t>12</a:t>
            </a:fld>
            <a:endParaRPr lang="en-US" sz="1800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107489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148" rIns="93148"/>
          <a:lstStyle/>
          <a:p>
            <a:pP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UR image depicts dropsonde profiles in eyewall of Hurricane Guillermo (1997) </a:t>
            </a:r>
          </a:p>
          <a:p>
            <a:pP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LR image is Doppler Wind Lidar profiles from TCS-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08</a:t>
            </a:r>
            <a:endParaRPr lang="en-US" dirty="0" smtClean="0">
              <a:latin typeface="Arial" charset="0"/>
            </a:endParaRPr>
          </a:p>
          <a:p>
            <a:pPr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See IFEX paper (Rogers et al 2006): </a:t>
            </a:r>
            <a:r>
              <a:rPr lang="cs-CZ" u="sng" dirty="0">
                <a:hlinkClick r:id="rId3"/>
              </a:rPr>
              <a:t>http://dx.doi.org/10.1175/BAMS-87-11-1523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HRD IFEX website: http://</a:t>
            </a:r>
            <a:r>
              <a:rPr lang="en-US" dirty="0" err="1" smtClean="0">
                <a:latin typeface="Arial" charset="0"/>
              </a:rPr>
              <a:t>www.aoml.noaa.gov</a:t>
            </a:r>
            <a:r>
              <a:rPr lang="en-US" dirty="0" smtClean="0">
                <a:latin typeface="Arial" charset="0"/>
              </a:rPr>
              <a:t>/</a:t>
            </a:r>
            <a:r>
              <a:rPr lang="en-US" dirty="0" err="1" smtClean="0">
                <a:latin typeface="Arial" charset="0"/>
              </a:rPr>
              <a:t>hrd</a:t>
            </a:r>
            <a:r>
              <a:rPr lang="en-US" dirty="0" smtClean="0">
                <a:latin typeface="Arial" charset="0"/>
              </a:rPr>
              <a:t>/HFP2011/</a:t>
            </a:r>
            <a:r>
              <a:rPr lang="en-US" dirty="0" err="1" smtClean="0">
                <a:latin typeface="Arial" charset="0"/>
              </a:rPr>
              <a:t>index.html</a:t>
            </a: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charset="0"/>
              </a:rPr>
              <a:t>Map shows flight tracks for all of the NOAA missions (color coded are the flight level winds for the P-3 missions, dropsonde symbols denote G-IV patterns)</a:t>
            </a:r>
          </a:p>
          <a:p>
            <a:pPr>
              <a:defRPr/>
            </a:pPr>
            <a:endParaRPr lang="en-US" dirty="0" smtClean="0">
              <a:latin typeface="Calibri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</a:rPr>
              <a:t>Flight track plots courtesy of Tropical Atlantic - http://</a:t>
            </a:r>
            <a:r>
              <a:rPr lang="en-US" dirty="0" err="1" smtClean="0">
                <a:latin typeface="Calibri" charset="0"/>
              </a:rPr>
              <a:t>tropicalatlantic.com</a:t>
            </a:r>
            <a:r>
              <a:rPr lang="en-US" dirty="0" smtClean="0">
                <a:latin typeface="Calibri" charset="0"/>
              </a:rPr>
              <a:t>/recon/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Model data available at: http://</a:t>
            </a:r>
            <a:r>
              <a:rPr lang="en-US" dirty="0" err="1" smtClean="0">
                <a:latin typeface="Calibri" charset="0"/>
              </a:rPr>
              <a:t>www.emc.ncep.noaa.gov</a:t>
            </a:r>
            <a:r>
              <a:rPr lang="en-US" dirty="0" smtClean="0">
                <a:latin typeface="Calibri" charset="0"/>
              </a:rPr>
              <a:t>/</a:t>
            </a:r>
            <a:r>
              <a:rPr lang="en-US" dirty="0" err="1" smtClean="0">
                <a:latin typeface="Calibri" charset="0"/>
              </a:rPr>
              <a:t>gc_wmb</a:t>
            </a:r>
            <a:r>
              <a:rPr lang="en-US" dirty="0" smtClean="0">
                <a:latin typeface="Calibri" charset="0"/>
              </a:rPr>
              <a:t>/</a:t>
            </a:r>
            <a:r>
              <a:rPr lang="en-US" dirty="0" err="1" smtClean="0">
                <a:latin typeface="Calibri" charset="0"/>
              </a:rPr>
              <a:t>vxt</a:t>
            </a:r>
            <a:r>
              <a:rPr lang="en-US" dirty="0" smtClean="0">
                <a:latin typeface="Calibri" charset="0"/>
              </a:rPr>
              <a:t>/RT_ATLANTIC/ARTHUR01L/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charset="0"/>
              </a:rPr>
              <a:t>84 cases in</a:t>
            </a:r>
            <a:r>
              <a:rPr lang="en-US" baseline="0" dirty="0" smtClean="0">
                <a:latin typeface="Calibri" charset="0"/>
              </a:rPr>
              <a:t> 39 storms </a:t>
            </a:r>
            <a:r>
              <a:rPr lang="en-US" dirty="0" smtClean="0">
                <a:latin typeface="Calibri" charset="0"/>
              </a:rPr>
              <a:t>over 5 years (2008-2012)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Major issue is with initializing strong storms.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350">
              <a:defRPr/>
            </a:pPr>
            <a:r>
              <a:rPr lang="en-US" dirty="0">
                <a:latin typeface="Arial" pitchFamily="-112" charset="0"/>
                <a:ea typeface="ＭＳ Ｐゴシック" charset="-128"/>
                <a:cs typeface="ＭＳ Ｐゴシック" charset="-128"/>
              </a:rPr>
              <a:t>http://</a:t>
            </a:r>
            <a:r>
              <a:rPr lang="en-US" dirty="0" err="1">
                <a:latin typeface="Arial" pitchFamily="-112" charset="0"/>
                <a:ea typeface="ＭＳ Ｐゴシック" charset="-128"/>
                <a:cs typeface="ＭＳ Ｐゴシック" charset="-128"/>
              </a:rPr>
              <a:t>www.hfip.org</a:t>
            </a:r>
            <a:r>
              <a:rPr lang="en-US" dirty="0">
                <a:latin typeface="Arial" pitchFamily="-112" charset="0"/>
                <a:ea typeface="ＭＳ Ｐゴシック" charset="-128"/>
                <a:cs typeface="ＭＳ Ｐゴシック" charset="-128"/>
              </a:rPr>
              <a:t>/documents/reports2.php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971926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11"/>
            <a:fld id="{7FB398BF-0DD4-4D0A-84D2-34EA0D9020BC}" type="slidenum">
              <a:rPr lang="en-US" sz="1200">
                <a:latin typeface="Times New Roman" pitchFamily="18" charset="0"/>
                <a:ea typeface="MS PGothic" pitchFamily="34" charset="-128"/>
              </a:rPr>
              <a:pPr algn="r" defTabSz="931811"/>
              <a:t>22</a:t>
            </a:fld>
            <a:endParaRPr lang="en-US" sz="120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4658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charset="0"/>
              </a:rPr>
              <a:t>With increasing budget uncertainty we need to leverage on</a:t>
            </a:r>
            <a:r>
              <a:rPr lang="en-US" baseline="0" dirty="0" smtClean="0">
                <a:latin typeface="Arial" charset="0"/>
              </a:rPr>
              <a:t> the successful HFIP approach to further our enhancements of the operational system. HFIP demonstrated an approach similar to that outlined in the OFCM </a:t>
            </a:r>
            <a:r>
              <a:rPr lang="en-US" b="1" i="1" dirty="0">
                <a:latin typeface="Arial"/>
                <a:ea typeface="+mn-ea"/>
                <a:cs typeface="Arial"/>
              </a:rPr>
              <a:t>Interagency Strategic Research Plan for Tropical Cyclones: The Way Ahead</a:t>
            </a:r>
            <a:r>
              <a:rPr lang="en-US" baseline="0" dirty="0" smtClean="0">
                <a:latin typeface="Arial" charset="0"/>
              </a:rPr>
              <a:t> that is working and accelerating improvements.</a:t>
            </a:r>
          </a:p>
          <a:p>
            <a:pPr defTabSz="4658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 smtClean="0">
                <a:latin typeface="Arial" charset="0"/>
              </a:rPr>
              <a:t>In challenging and volatile budget times OFCM serves as an honest broker in bringing together partners from across federal services to insure return on investment and coordination. WG/TCR serves as lynch pin in this endeavor to coordinate and track research across agencies to insure operational requirements are addressed. IHC plays critical role in providing a forum to monitor progress, and for this coordination to be discussed and debated.</a:t>
            </a: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800"/>
              <a:t>AOML Program Review</a:t>
            </a:r>
          </a:p>
          <a:p>
            <a:pPr eaLnBrk="1"/>
            <a:endParaRPr lang="en-US" sz="1800"/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1A919477-5BDF-624E-B1BD-19DEAAEE53AD}" type="datetime1">
              <a:rPr lang="en-US" sz="1800"/>
              <a:pPr eaLnBrk="1"/>
              <a:t>2/26/15</a:t>
            </a:fld>
            <a:endParaRPr lang="en-US" sz="180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3F3347F5-78D2-1846-8A22-43E77E5D2CD5}" type="slidenum">
              <a:rPr lang="en-US" sz="1800"/>
              <a:pPr eaLnBrk="1"/>
              <a:t>23</a:t>
            </a:fld>
            <a:endParaRPr lang="en-US" sz="1800"/>
          </a:p>
        </p:txBody>
      </p:sp>
      <p:sp>
        <p:nvSpPr>
          <p:cNvPr id="4608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r" eaLnBrk="1" hangingPunct="1"/>
            <a:fld id="{980837F9-A08D-FB48-846F-84A89F6A575C}" type="slidenum">
              <a:rPr lang="en-US" sz="1100">
                <a:solidFill>
                  <a:schemeClr val="tx1"/>
                </a:solidFill>
              </a:rPr>
              <a:pPr algn="r" eaLnBrk="1" hangingPunct="1"/>
              <a:t>23</a:t>
            </a:fld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Since 15 May 2010 HRD has maintained our Blog on </a:t>
            </a: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which supports a RSS feed, Twitter, and Facebook accounts. </a:t>
            </a: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Stats: 1,126 posts (18-19 posts per month), 249 comments. Most posts are during the hurricane season where we post our updates on field activities whenever we are operating.</a:t>
            </a: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Blog Views by Month and Year</a:t>
            </a:r>
          </a:p>
          <a:p>
            <a:pPr eaLnBrk="1">
              <a:defRPr/>
            </a:pPr>
            <a:endParaRPr lang="en-US" sz="1100" b="1" dirty="0" smtClean="0">
              <a:latin typeface="Arial" pitchFamily="-65" charset="0"/>
              <a:ea typeface="+mn-ea"/>
              <a:cs typeface="+mn-cs"/>
            </a:endParaRPr>
          </a:p>
          <a:p>
            <a:pPr eaLnBrk="1">
              <a:defRPr/>
            </a:pPr>
            <a:r>
              <a:rPr lang="en-US" sz="1100" b="1" dirty="0" smtClean="0">
                <a:latin typeface="Arial" pitchFamily="-65" charset="0"/>
                <a:ea typeface="+mn-ea"/>
                <a:cs typeface="+mn-cs"/>
              </a:rPr>
              <a:t>	Jan	Feb	Mar	Apr	May	Jun	Jul	Aug	Sep	Oct	Nov	Dec	Total	</a:t>
            </a:r>
          </a:p>
          <a:p>
            <a:pPr eaLnBrk="1">
              <a:defRPr/>
            </a:pPr>
            <a:r>
              <a:rPr lang="en-US" sz="1100" b="1" dirty="0" smtClean="0">
                <a:latin typeface="Arial" pitchFamily="-65" charset="0"/>
                <a:ea typeface="+mn-ea"/>
                <a:cs typeface="+mn-cs"/>
              </a:rPr>
              <a:t>2010	</a:t>
            </a: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				152	753	1,790	3,463	5,521	2,047	1,479	1,019	16,224	</a:t>
            </a:r>
          </a:p>
          <a:p>
            <a:pPr eaLnBrk="1">
              <a:defRPr/>
            </a:pPr>
            <a:r>
              <a:rPr lang="en-US" sz="1100" b="1" dirty="0" smtClean="0">
                <a:latin typeface="Arial" pitchFamily="-65" charset="0"/>
                <a:ea typeface="+mn-ea"/>
                <a:cs typeface="+mn-cs"/>
              </a:rPr>
              <a:t>2011	</a:t>
            </a: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1,028	927	1,152	1,143	1,417	1,495	1,959	7,195	2,588	1,885	1,659	1,231	23,679	</a:t>
            </a:r>
          </a:p>
          <a:p>
            <a:pPr eaLnBrk="1">
              <a:defRPr/>
            </a:pPr>
            <a:r>
              <a:rPr lang="en-US" sz="1100" b="1" dirty="0" smtClean="0">
                <a:latin typeface="Arial" pitchFamily="-65" charset="0"/>
                <a:ea typeface="+mn-ea"/>
                <a:cs typeface="+mn-cs"/>
              </a:rPr>
              <a:t>2012	</a:t>
            </a: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1,139	1,179	1,305	1,456	1,754	1,855	1,929	14,433	4,537	5,302	3,179	2,770	40,838	</a:t>
            </a:r>
          </a:p>
          <a:p>
            <a:pPr eaLnBrk="1">
              <a:defRPr/>
            </a:pPr>
            <a:r>
              <a:rPr lang="en-US" sz="1100" b="1" dirty="0" smtClean="0">
                <a:latin typeface="Arial" pitchFamily="-65" charset="0"/>
                <a:ea typeface="+mn-ea"/>
                <a:cs typeface="+mn-cs"/>
              </a:rPr>
              <a:t>2013	</a:t>
            </a: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3,702	1,880	1,687	1,323	2,264	1,736	2,622	4,619	7,276	1,369	1,167	1,292	30,937	</a:t>
            </a:r>
          </a:p>
          <a:p>
            <a:pPr eaLnBrk="1">
              <a:defRPr/>
            </a:pPr>
            <a:r>
              <a:rPr lang="en-US" sz="1100" b="1" dirty="0" smtClean="0">
                <a:latin typeface="Arial" pitchFamily="-65" charset="0"/>
                <a:ea typeface="+mn-ea"/>
                <a:cs typeface="+mn-cs"/>
              </a:rPr>
              <a:t>2014	</a:t>
            </a:r>
            <a:r>
              <a:rPr lang="en-US" sz="1100" dirty="0" smtClean="0">
                <a:effectLst/>
              </a:rPr>
              <a:t>1,591	1,493	1,457	1,608	1,738	2,390	3,773	4,744	4,591	3,314	2,271	2,423	</a:t>
            </a:r>
            <a:r>
              <a:rPr lang="en-US" sz="1100" dirty="0" smtClean="0"/>
              <a:t>31,393</a:t>
            </a:r>
          </a:p>
          <a:p>
            <a:pPr eaLnBrk="1">
              <a:defRPr/>
            </a:pPr>
            <a:r>
              <a:rPr lang="en-US" sz="1100" dirty="0" smtClean="0"/>
              <a:t>	</a:t>
            </a:r>
          </a:p>
          <a:p>
            <a:pPr eaLnBrk="1">
              <a:defRPr/>
            </a:pPr>
            <a:r>
              <a:rPr lang="en-US" sz="1100" b="1" dirty="0" smtClean="0"/>
              <a:t>2015</a:t>
            </a:r>
            <a:r>
              <a:rPr lang="en-US" sz="1100" dirty="0" smtClean="0"/>
              <a:t>	</a:t>
            </a:r>
            <a:r>
              <a:rPr lang="en-US" sz="1100" dirty="0" smtClean="0">
                <a:effectLst/>
              </a:rPr>
              <a:t>1,913	1,684											  </a:t>
            </a:r>
            <a:r>
              <a:rPr lang="en-US" sz="1100" dirty="0" smtClean="0"/>
              <a:t>3,597</a:t>
            </a: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									</a:t>
            </a:r>
          </a:p>
          <a:p>
            <a:pPr eaLnBrk="1">
              <a:defRPr/>
            </a:pP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Since 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late September 2013 HRD has tracked web pages using Google Analytics:</a:t>
            </a: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HRD Web site Stats: Since late September 2013 a total of 188,460 visits or 47,000 visits per month with 383,873 page views</a:t>
            </a:r>
          </a:p>
          <a:p>
            <a:pPr eaLnBrk="1">
              <a:defRPr/>
            </a:pPr>
            <a:endParaRPr lang="en-US" sz="1100" dirty="0">
              <a:latin typeface="Arial" pitchFamily="-65" charset="0"/>
              <a:ea typeface="+mn-ea"/>
              <a:cs typeface="+mn-cs"/>
            </a:endParaRP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Twitter Stats: </a:t>
            </a: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1,666 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tweets of which </a:t>
            </a:r>
            <a:r>
              <a:rPr lang="en-US" sz="1100" dirty="0" smtClean="0">
                <a:latin typeface="Arial" pitchFamily="-65" charset="0"/>
                <a:ea typeface="+mn-ea"/>
                <a:cs typeface="+mn-cs"/>
              </a:rPr>
              <a:t>1,126 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are directly from the </a:t>
            </a:r>
            <a:r>
              <a:rPr lang="en-US" sz="1100" dirty="0" err="1">
                <a:latin typeface="Arial" pitchFamily="-65" charset="0"/>
                <a:ea typeface="+mn-ea"/>
                <a:cs typeface="+mn-cs"/>
              </a:rPr>
              <a:t>Wordpress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 Blog and the rest from “Tweets from the Eye” which we do directly to Twitter from the NOAA aircraft during missions. “Tweets from the Eye” are a very effective and popular outreach tool helping educate the Public to what NOAA does. </a:t>
            </a: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0CB63-0F78-0F4D-BEA5-D284EC2C4C3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000" u="sng" dirty="0">
                <a:latin typeface="Arial" charset="0"/>
              </a:rPr>
              <a:t>http://</a:t>
            </a:r>
            <a:r>
              <a:rPr lang="en-US" sz="1000" u="sng" dirty="0" err="1">
                <a:latin typeface="Arial" charset="0"/>
              </a:rPr>
              <a:t>www.nrc.noaa.gov/HFIPDraftPlan.html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HFIP Team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Frank Marks, research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Ed Rappaport, operations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Fred </a:t>
            </a:r>
            <a:r>
              <a:rPr lang="en-US" sz="1000" dirty="0" err="1">
                <a:latin typeface="Arial" charset="0"/>
              </a:rPr>
              <a:t>Toepfer</a:t>
            </a:r>
            <a:r>
              <a:rPr lang="en-US" sz="1000" dirty="0">
                <a:latin typeface="Arial" charset="0"/>
              </a:rPr>
              <a:t>, project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Robert Gall, development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Mark DeMaria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Chris </a:t>
            </a:r>
            <a:r>
              <a:rPr lang="en-US" sz="1000" dirty="0" err="1">
                <a:latin typeface="Arial" charset="0"/>
              </a:rPr>
              <a:t>Fairall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Jim McFadden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Daniel Melendez</a:t>
            </a:r>
          </a:p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HFIP </a:t>
            </a:r>
            <a:r>
              <a:rPr lang="en-US" sz="1000" dirty="0" err="1">
                <a:latin typeface="Arial" charset="0"/>
              </a:rPr>
              <a:t>executieve</a:t>
            </a:r>
            <a:r>
              <a:rPr lang="en-US" sz="1000" dirty="0">
                <a:latin typeface="Arial" charset="0"/>
              </a:rPr>
              <a:t> oversight board:</a:t>
            </a:r>
          </a:p>
          <a:p>
            <a:r>
              <a:rPr lang="en-US" sz="1000" dirty="0">
                <a:latin typeface="Arial" charset="0"/>
              </a:rPr>
              <a:t>OAR AA/Robert Detrick, co-chair</a:t>
            </a:r>
          </a:p>
          <a:p>
            <a:r>
              <a:rPr lang="en-US" sz="1000" dirty="0">
                <a:latin typeface="Arial" charset="0"/>
              </a:rPr>
              <a:t>NWS AA (acting)/Laura </a:t>
            </a:r>
            <a:r>
              <a:rPr lang="en-US" sz="1000" dirty="0" err="1">
                <a:latin typeface="Arial" charset="0"/>
              </a:rPr>
              <a:t>Furgione</a:t>
            </a:r>
            <a:r>
              <a:rPr lang="en-US" sz="1000" dirty="0">
                <a:latin typeface="Arial" charset="0"/>
              </a:rPr>
              <a:t>, co-chair</a:t>
            </a:r>
          </a:p>
          <a:p>
            <a:r>
              <a:rPr lang="en-US" sz="1000" dirty="0">
                <a:latin typeface="Arial" charset="0"/>
              </a:rPr>
              <a:t>NCEP/Louis </a:t>
            </a:r>
            <a:r>
              <a:rPr lang="en-US" sz="1000" dirty="0" err="1">
                <a:latin typeface="Arial" charset="0"/>
              </a:rPr>
              <a:t>Uccellini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NHC/Rick </a:t>
            </a:r>
            <a:r>
              <a:rPr lang="en-US" sz="1000" dirty="0" err="1">
                <a:latin typeface="Arial" charset="0"/>
              </a:rPr>
              <a:t>Knabb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NESDIS/Mark DeMaria,  </a:t>
            </a:r>
          </a:p>
          <a:p>
            <a:r>
              <a:rPr lang="en-US" sz="1000" dirty="0">
                <a:latin typeface="Arial" charset="0"/>
              </a:rPr>
              <a:t>NOS/Jesse </a:t>
            </a:r>
            <a:r>
              <a:rPr lang="en-US" sz="1000" dirty="0" err="1">
                <a:latin typeface="Arial" charset="0"/>
              </a:rPr>
              <a:t>Feyen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AOML/Bob Atlas</a:t>
            </a:r>
          </a:p>
          <a:p>
            <a:r>
              <a:rPr lang="en-US" sz="1000" dirty="0">
                <a:latin typeface="Arial" charset="0"/>
              </a:rPr>
              <a:t>PPI/Paul </a:t>
            </a:r>
            <a:r>
              <a:rPr lang="en-US" sz="1000" dirty="0" err="1">
                <a:latin typeface="Arial" charset="0"/>
              </a:rPr>
              <a:t>Doremus</a:t>
            </a:r>
            <a:endParaRPr lang="en-US" sz="1000" dirty="0">
              <a:latin typeface="Arial" charset="0"/>
            </a:endParaRPr>
          </a:p>
          <a:p>
            <a:r>
              <a:rPr lang="en-US" sz="1000" dirty="0">
                <a:latin typeface="Arial" charset="0"/>
              </a:rPr>
              <a:t>NMFS/Bonnie </a:t>
            </a:r>
            <a:r>
              <a:rPr lang="en-US" sz="1000" dirty="0" err="1">
                <a:latin typeface="Arial" charset="0"/>
              </a:rPr>
              <a:t>Ponwith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NOS/Liz </a:t>
            </a:r>
            <a:r>
              <a:rPr lang="en-US" sz="1000" dirty="0" err="1">
                <a:latin typeface="Arial" charset="0"/>
              </a:rPr>
              <a:t>Scheffler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NMAO-PM Aircraft/Mike </a:t>
            </a:r>
            <a:r>
              <a:rPr lang="en-US" sz="1000" dirty="0" err="1">
                <a:latin typeface="Arial" charset="0"/>
              </a:rPr>
              <a:t>Devany</a:t>
            </a:r>
            <a:endParaRPr lang="en-US" sz="1000" dirty="0">
              <a:latin typeface="Arial" charset="0"/>
            </a:endParaRPr>
          </a:p>
          <a:p>
            <a:r>
              <a:rPr lang="en-US" sz="1000" dirty="0">
                <a:latin typeface="Arial" charset="0"/>
              </a:rPr>
              <a:t>OFCM/Sam Williamson</a:t>
            </a:r>
          </a:p>
          <a:p>
            <a:pPr defTabSz="914350">
              <a:defRPr/>
            </a:pPr>
            <a:r>
              <a:rPr lang="en-US" sz="1000" dirty="0">
                <a:latin typeface="Arial" charset="0"/>
              </a:rPr>
              <a:t>Executive Secretariat: OAR/</a:t>
            </a:r>
            <a:r>
              <a:rPr lang="en-GB" sz="2200" kern="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Brian </a:t>
            </a:r>
            <a:r>
              <a:rPr lang="en-GB" sz="2200" kern="0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Orndorff</a:t>
            </a:r>
            <a:r>
              <a:rPr lang="en-US" sz="1000" dirty="0">
                <a:latin typeface="Arial" charset="0"/>
              </a:rPr>
              <a:t> and NWS/</a:t>
            </a:r>
            <a:r>
              <a:rPr lang="en-US" sz="1000" dirty="0" err="1">
                <a:latin typeface="Arial" charset="0"/>
              </a:rPr>
              <a:t>Nasheema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>
                <a:latin typeface="Arial" charset="0"/>
              </a:rPr>
              <a:t>Lett</a:t>
            </a:r>
            <a:endParaRPr lang="en-US" sz="1000" dirty="0">
              <a:latin typeface="Arial" charset="0"/>
            </a:endParaRPr>
          </a:p>
          <a:p>
            <a:pPr defTabSz="914350">
              <a:defRPr/>
            </a:pPr>
            <a:endParaRPr lang="en-US" sz="1000" dirty="0">
              <a:latin typeface="Arial" charset="0"/>
            </a:endParaRPr>
          </a:p>
          <a:p>
            <a:pPr defTabSz="914350">
              <a:defRPr/>
            </a:pPr>
            <a:r>
              <a:rPr lang="en-US" sz="1000" dirty="0"/>
              <a:t>http://</a:t>
            </a:r>
            <a:r>
              <a:rPr lang="en-US" sz="1000" dirty="0" err="1"/>
              <a:t>www.hfip.org</a:t>
            </a:r>
            <a:r>
              <a:rPr lang="en-US" sz="1000" dirty="0"/>
              <a:t>/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Added 3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rd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nest in 2012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HFIP running HWRF in WPAC for JTWC 2012-2013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Results indicate that HWRF track forecasts are comparable to global model and better than other regional models in region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HWRF Intensity forecasts are better than other model guidance in WPAC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JTWC is using HWRF model output in their operational forecasts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2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With HWRF runs in WPAC we have enough cases to evaluate RI. If one define an RI event as &gt;30 kt / 24 h, then HWRF RI POD skill is ~ 23 % and by far has higher POD index as compared to other models and in other basins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(previous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analysis of RI for WPAC from 2012 HWRF showed &lt;10% skill)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2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HWRF ensemble mean (HWMN) track/intensity forecasts improve over HWRF at all lead times, in all 3 basins.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dirty="0" smtClean="0"/>
              <a:t>Right</a:t>
            </a:r>
            <a:r>
              <a:rPr lang="en-US" sz="1200" b="0" dirty="0" smtClean="0"/>
              <a:t>: Experimental Real-Time Forecast Guidance from Operational HWRF for all Tropical Oceanic Basins Including Southern Hemisphere:</a:t>
            </a:r>
          </a:p>
          <a:p>
            <a:r>
              <a:rPr lang="en-US" sz="1200" b="0" dirty="0" smtClean="0"/>
              <a:t> Cyclone </a:t>
            </a:r>
            <a:r>
              <a:rPr lang="en-US" sz="1200" b="0" dirty="0" err="1" smtClean="0"/>
              <a:t>Guito</a:t>
            </a:r>
            <a:r>
              <a:rPr lang="en-US" sz="1200" b="0" dirty="0" smtClean="0"/>
              <a:t> (15S)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Left: Composite Radar Reflectivity Animation for Typhoon </a:t>
            </a:r>
            <a:r>
              <a:rPr lang="en-US" sz="1200" dirty="0" err="1" smtClean="0"/>
              <a:t>Rammasun</a:t>
            </a:r>
            <a:r>
              <a:rPr lang="en-US" sz="1200" dirty="0" smtClean="0"/>
              <a:t> (09W)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dirty="0" smtClean="0"/>
              <a:t>Right</a:t>
            </a:r>
            <a:r>
              <a:rPr lang="en-US" sz="1200" b="0" dirty="0" smtClean="0"/>
              <a:t>: Experimental Real-Time Forecast Guidance from Operational HWRF for all Tropical Oceanic Basins Including Southern Hemisphere:</a:t>
            </a:r>
          </a:p>
          <a:p>
            <a:r>
              <a:rPr lang="en-US" sz="1200" b="0" dirty="0" smtClean="0"/>
              <a:t> Cyclone </a:t>
            </a:r>
            <a:r>
              <a:rPr lang="en-US" sz="1200" b="0" dirty="0" err="1" smtClean="0"/>
              <a:t>Guito</a:t>
            </a:r>
            <a:r>
              <a:rPr lang="en-US" sz="1200" b="0" dirty="0" smtClean="0"/>
              <a:t> (15S)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Left: Composite Radar Reflectivity Animation for Typhoon </a:t>
            </a:r>
            <a:r>
              <a:rPr lang="en-US" sz="1200" dirty="0" err="1" smtClean="0"/>
              <a:t>Rammasun</a:t>
            </a:r>
            <a:r>
              <a:rPr lang="en-US" sz="1200" dirty="0" smtClean="0"/>
              <a:t> (09W)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If one define an RI event as &gt;30 kt / 24 h, then HWRF RI POD skill is ~ 23 % and by far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has higher POD index as compared to other models and in other basins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(previous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analysis of RI for WPAC from 2012 HWRF showed &lt;10% skill)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ept of Commerce Seal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10" descr="NOAA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065838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l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41341" y="4375743"/>
            <a:ext cx="11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Hurricane </a:t>
            </a:r>
            <a:r>
              <a:rPr lang="en-US" sz="1400" dirty="0" err="1" smtClean="0">
                <a:solidFill>
                  <a:schemeClr val="bg1"/>
                </a:solidFill>
              </a:rPr>
              <a:t>Edouard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790453" y="351600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jpeg"/><Relationship Id="rId17" Type="http://schemas.openxmlformats.org/officeDocument/2006/relationships/image" Target="../media/image5.jpeg"/><Relationship Id="rId18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6063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047229" y="6350000"/>
            <a:ext cx="4498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200" b="1" dirty="0" smtClean="0">
                <a:solidFill>
                  <a:schemeClr val="accent2"/>
                </a:solidFill>
              </a:rPr>
              <a:t>NOAA</a:t>
            </a:r>
            <a:r>
              <a:rPr lang="en-US" sz="1200" b="1" baseline="0" dirty="0" smtClean="0">
                <a:solidFill>
                  <a:schemeClr val="accent2"/>
                </a:solidFill>
              </a:rPr>
              <a:t> </a:t>
            </a:r>
            <a:r>
              <a:rPr lang="en-US" sz="1200" b="1" dirty="0" smtClean="0">
                <a:solidFill>
                  <a:schemeClr val="accent2"/>
                </a:solidFill>
              </a:rPr>
              <a:t>Hurricane </a:t>
            </a:r>
            <a:r>
              <a:rPr lang="en-US" sz="1200" b="1" dirty="0">
                <a:solidFill>
                  <a:schemeClr val="accent2"/>
                </a:solidFill>
              </a:rPr>
              <a:t>Forecast Improvement Project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100" i="1" dirty="0">
                <a:solidFill>
                  <a:schemeClr val="accent2"/>
                </a:solidFill>
              </a:rPr>
              <a:t>Meeting the Nation’s Needs</a:t>
            </a:r>
          </a:p>
        </p:txBody>
      </p:sp>
      <p:pic>
        <p:nvPicPr>
          <p:cNvPr id="9" name="Picture 19" descr="katrina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6400800"/>
            <a:ext cx="457200" cy="4651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0" name="Picture 20" descr="Hurricane_Hunter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900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1" name="Picture 21" descr="ivan4x4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F4705DBA-87EF-CD41-B172-02CB07F22199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3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3" name="Picture 2" descr="Screen Shot 2014-10-22 at 11.52.27 AM.png"/>
          <p:cNvPicPr>
            <a:picLocks noChangeAspect="1"/>
          </p:cNvPicPr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4099" y="-64874"/>
            <a:ext cx="1479901" cy="1446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jpeg"/><Relationship Id="rId5" Type="http://schemas.openxmlformats.org/officeDocument/2006/relationships/image" Target="../media/image52.emf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jpeg"/><Relationship Id="rId12" Type="http://schemas.openxmlformats.org/officeDocument/2006/relationships/image" Target="../media/image65.jpeg"/><Relationship Id="rId13" Type="http://schemas.openxmlformats.org/officeDocument/2006/relationships/image" Target="../media/image66.jpeg"/><Relationship Id="rId14" Type="http://schemas.openxmlformats.org/officeDocument/2006/relationships/image" Target="../media/image6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58.emf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hyperlink" Target="http://www.emc.ncep.noaa.gov/gc_wmb/vxt/" TargetMode="External"/><Relationship Id="rId5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http://www.emc.ncep.noaa.gov/gc_wmb/vx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hyperlink" Target="http://www.emc.ncep.noaa.gov/gc_wmb/vxt/" TargetMode="External"/><Relationship Id="rId5" Type="http://schemas.openxmlformats.org/officeDocument/2006/relationships/image" Target="../media/image22.tiff"/><Relationship Id="rId6" Type="http://schemas.openxmlformats.org/officeDocument/2006/relationships/oleObject" Target="../embeddings/oleObject1.bin"/><Relationship Id="rId7" Type="http://schemas.openxmlformats.org/officeDocument/2006/relationships/image" Target="../media/image23.tiff"/><Relationship Id="rId8" Type="http://schemas.openxmlformats.org/officeDocument/2006/relationships/oleObject" Target="../embeddings/oleObject2.bin"/><Relationship Id="rId9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027238" y="5819616"/>
            <a:ext cx="7116762" cy="977542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Frank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Marks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AOML/Hurricane Research Division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/>
            </a:r>
            <a:b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</a:b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6 February 2015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Arial" pitchFamily="-111" charset="0"/>
              <a:cs typeface="Arial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-2716" y="3800"/>
            <a:ext cx="7805393" cy="1829056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cs typeface="Arial"/>
              </a:rPr>
              <a:t>NOAA’s </a:t>
            </a:r>
            <a:r>
              <a:rPr lang="en-US" dirty="0">
                <a:cs typeface="Arial"/>
              </a:rPr>
              <a:t>Hurricane </a:t>
            </a:r>
            <a:r>
              <a:rPr lang="en-US" dirty="0" smtClean="0">
                <a:cs typeface="Arial"/>
              </a:rPr>
              <a:t>Research - HFIP</a:t>
            </a:r>
            <a:endParaRPr lang="en-US" dirty="0">
              <a:ea typeface="Calibri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27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ensembles </a:t>
            </a:r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– 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20 </a:t>
            </a:r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members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Picture 5" descr="track_edouard06l_2014091312.png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814" y="1270606"/>
            <a:ext cx="2949566" cy="3147455"/>
          </a:xfrm>
          <a:prstGeom prst="rect">
            <a:avLst/>
          </a:prstGeom>
        </p:spPr>
      </p:pic>
      <p:pic>
        <p:nvPicPr>
          <p:cNvPr id="7" name="Picture 6" descr="intensity_mem_edouard06l_2014091312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879" y="4170639"/>
            <a:ext cx="3494424" cy="2240936"/>
          </a:xfrm>
          <a:prstGeom prst="rect">
            <a:avLst/>
          </a:prstGeom>
        </p:spPr>
      </p:pic>
      <p:pic>
        <p:nvPicPr>
          <p:cNvPr id="8" name="Picture 7" descr="02_Gall_current status of HFIP (dragged) 2.pdf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22" r="66980" b="21275"/>
          <a:stretch/>
        </p:blipFill>
        <p:spPr>
          <a:xfrm>
            <a:off x="5004468" y="1300788"/>
            <a:ext cx="3392924" cy="527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6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Multi-model ensembles - 2014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02_Zhang_HFIP_2014_Ensemble (dragged)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9" y="3400982"/>
            <a:ext cx="9097981" cy="3041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7212" y="3017213"/>
            <a:ext cx="363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smtClean="0"/>
              <a:t>Skill relative to operational HWRF</a:t>
            </a:r>
            <a:endParaRPr lang="en-US" sz="18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163455" y="1685638"/>
            <a:ext cx="5872787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HWRF EPS (27/9/3 km, 42 levels) – 20 members</a:t>
            </a:r>
          </a:p>
          <a:p>
            <a:r>
              <a:rPr lang="en-US" sz="1800" dirty="0" smtClean="0">
                <a:latin typeface="Arial"/>
                <a:cs typeface="Arial"/>
              </a:rPr>
              <a:t>GFDL EPS (55/18/6 km, 42 levels) – 10 members</a:t>
            </a:r>
          </a:p>
          <a:p>
            <a:r>
              <a:rPr lang="en-US" sz="1800" dirty="0" smtClean="0">
                <a:latin typeface="Arial"/>
                <a:cs typeface="Arial"/>
              </a:rPr>
              <a:t>COAMPS-TC EPS (27/9/3 km, 40 levels) – 10 members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8" name="Picture 7" descr="Screen Shot 2014-12-30 at 3.23.44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5" y="1294887"/>
            <a:ext cx="3000033" cy="215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7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creen Shot 2013-07-13 at 3.11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113" y="1843088"/>
            <a:ext cx="2989262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225" y="1231900"/>
            <a:ext cx="3240088" cy="52244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2000" b="1" dirty="0">
                <a:ea typeface="Calibri" charset="0"/>
                <a:cs typeface="Arial"/>
              </a:rPr>
              <a:t>In-situ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Wind, press., temp.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18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20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20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defRPr/>
            </a:pPr>
            <a:r>
              <a:rPr lang="en-US" sz="2000" b="1" dirty="0">
                <a:ea typeface="Calibri" charset="0"/>
                <a:cs typeface="Arial"/>
              </a:rPr>
              <a:t>Expendables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Dropsondes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AXBT, AXCP, buoy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18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14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endParaRPr lang="en-US" sz="20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endParaRPr lang="en-US" sz="14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000" b="1" dirty="0">
                <a:ea typeface="Calibri" charset="0"/>
                <a:cs typeface="Arial"/>
              </a:rPr>
              <a:t>Remote Sensors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Doppler Radar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SFMR/HIRAD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WSRA 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Scatterometer/profiler</a:t>
            </a:r>
          </a:p>
          <a:p>
            <a:pPr marL="566738" lvl="1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800" dirty="0" smtClean="0">
                <a:ea typeface="Calibri" charset="0"/>
                <a:cs typeface="Arial"/>
              </a:rPr>
              <a:t>UAS</a:t>
            </a:r>
            <a:endParaRPr lang="en-US" sz="1800" dirty="0">
              <a:ea typeface="Calibri" charset="0"/>
              <a:cs typeface="Arial"/>
            </a:endParaRPr>
          </a:p>
        </p:txBody>
      </p:sp>
      <p:pic>
        <p:nvPicPr>
          <p:cNvPr id="37891" name="Picture 8" descr="noaap3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3" y="1841500"/>
            <a:ext cx="31099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9" descr="gonzoi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" y="3714750"/>
            <a:ext cx="30099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6" descr="TDR on tail_r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500" y="2855913"/>
            <a:ext cx="2282825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Rectangle 7"/>
          <p:cNvSpPr>
            <a:spLocks noGrp="1" noChangeArrowheads="1"/>
          </p:cNvSpPr>
          <p:nvPr>
            <p:ph type="title"/>
          </p:nvPr>
        </p:nvSpPr>
        <p:spPr>
          <a:xfrm>
            <a:off x="-1" y="39687"/>
            <a:ext cx="8395863" cy="1245594"/>
          </a:xfrm>
        </p:spPr>
        <p:txBody>
          <a:bodyPr anchor="b"/>
          <a:lstStyle/>
          <a:p>
            <a:pPr>
              <a:defRPr/>
            </a:pPr>
            <a:r>
              <a:rPr lang="en-US" sz="4400" dirty="0" smtClean="0">
                <a:ea typeface="Calibri" charset="0"/>
                <a:cs typeface="Arial"/>
              </a:rPr>
              <a:t>Intensity </a:t>
            </a:r>
            <a:r>
              <a:rPr lang="en-US" sz="4400" dirty="0">
                <a:ea typeface="Calibri" charset="0"/>
                <a:cs typeface="Arial"/>
              </a:rPr>
              <a:t>Forecast </a:t>
            </a:r>
            <a:r>
              <a:rPr lang="en-US" sz="4400" dirty="0" smtClean="0">
                <a:ea typeface="Calibri" charset="0"/>
                <a:cs typeface="Arial"/>
              </a:rPr>
              <a:t>Experiment </a:t>
            </a:r>
            <a:r>
              <a:rPr lang="en-US" sz="4400" dirty="0">
                <a:ea typeface="Calibri" charset="0"/>
                <a:cs typeface="Arial"/>
              </a:rPr>
              <a:t>(IFEX)</a:t>
            </a:r>
          </a:p>
        </p:txBody>
      </p:sp>
      <p:sp>
        <p:nvSpPr>
          <p:cNvPr id="37895" name="TextBox 12"/>
          <p:cNvSpPr txBox="1">
            <a:spLocks noChangeArrowheads="1"/>
          </p:cNvSpPr>
          <p:nvPr/>
        </p:nvSpPr>
        <p:spPr bwMode="auto">
          <a:xfrm>
            <a:off x="3798888" y="4538663"/>
            <a:ext cx="23590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>
                <a:latin typeface="Arial"/>
                <a:cs typeface="Arial"/>
              </a:rPr>
              <a:t>G-IV Tail Doppler Radar</a:t>
            </a:r>
          </a:p>
        </p:txBody>
      </p:sp>
      <p:sp>
        <p:nvSpPr>
          <p:cNvPr id="37896" name="TextBox 12"/>
          <p:cNvSpPr txBox="1">
            <a:spLocks noChangeArrowheads="1"/>
          </p:cNvSpPr>
          <p:nvPr/>
        </p:nvSpPr>
        <p:spPr bwMode="auto">
          <a:xfrm>
            <a:off x="4305300" y="6062663"/>
            <a:ext cx="13136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>
                <a:latin typeface="Arial"/>
                <a:cs typeface="Arial"/>
              </a:rPr>
              <a:t>Coyote UAS</a:t>
            </a:r>
          </a:p>
        </p:txBody>
      </p:sp>
      <p:pic>
        <p:nvPicPr>
          <p:cNvPr id="37897" name="Picture 3" descr="Range_Flight_Takeoff2_15Aug1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1430338"/>
            <a:ext cx="2309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3829050" y="2409825"/>
            <a:ext cx="2058988" cy="333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/>
              <a:buNone/>
              <a:defRPr/>
            </a:pPr>
            <a:r>
              <a:rPr lang="en-US" sz="1600" dirty="0" smtClean="0">
                <a:latin typeface="Arial"/>
                <a:ea typeface="Calibri" charset="0"/>
                <a:cs typeface="Arial"/>
              </a:rPr>
              <a:t>NASA Global Hawk</a:t>
            </a:r>
            <a:endParaRPr lang="en-US" sz="1050" dirty="0" smtClean="0">
              <a:latin typeface="Arial"/>
              <a:ea typeface="Calibri" charset="0"/>
              <a:cs typeface="Arial"/>
            </a:endParaRPr>
          </a:p>
        </p:txBody>
      </p:sp>
      <p:pic>
        <p:nvPicPr>
          <p:cNvPr id="37899" name="Picture 1" descr="screen-shot-2014-09-19-at-4-31-18-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913" y="4976813"/>
            <a:ext cx="22860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>
            <a:spLocks/>
          </p:cNvSpPr>
          <p:nvPr/>
        </p:nvSpPr>
        <p:spPr bwMode="auto">
          <a:xfrm>
            <a:off x="0" y="1315702"/>
            <a:ext cx="9144000" cy="5085098"/>
          </a:xfrm>
          <a:prstGeom prst="rect">
            <a:avLst/>
          </a:prstGeom>
          <a:solidFill>
            <a:schemeClr val="accent6">
              <a:alpha val="87000"/>
            </a:schemeClr>
          </a:solidFill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457200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80000"/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Improve prediction of TC intensity change by: </a:t>
            </a: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  <a:defRPr/>
            </a:pPr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collecting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 observations through the TC life cycle </a:t>
            </a: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  <a:defRPr/>
            </a:pPr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developing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 and refining 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observing technologies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  <a:defRPr/>
            </a:pPr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improving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 understanding of physical processes important in TC intensity change</a:t>
            </a:r>
          </a:p>
        </p:txBody>
      </p:sp>
      <p:sp>
        <p:nvSpPr>
          <p:cNvPr id="17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5AD668C5-8530-0F47-B5BE-C0D9A46946B9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12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56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0" descr="Untitl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2404" y="1300489"/>
            <a:ext cx="2281485" cy="22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3" name="Picture 8" descr="ARTHUR01L.2014070300.intfs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121848"/>
            <a:ext cx="32766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1" descr="Screen Shot 2014-07-24 at 5.26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1304550"/>
            <a:ext cx="33829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8"/>
          <p:cNvSpPr>
            <a:spLocks/>
          </p:cNvSpPr>
          <p:nvPr/>
        </p:nvSpPr>
        <p:spPr bwMode="auto">
          <a:xfrm>
            <a:off x="228600" y="1371600"/>
            <a:ext cx="1833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1200" b="1">
                <a:solidFill>
                  <a:srgbClr val="FFFFFF"/>
                </a:solidFill>
                <a:latin typeface="Arial"/>
                <a:cs typeface="Arial"/>
              </a:rPr>
              <a:t>5 P-3 Flights</a:t>
            </a:r>
          </a:p>
          <a:p>
            <a:pPr marL="39688" algn="ctr"/>
            <a:r>
              <a:rPr lang="en-US" sz="1200" b="1">
                <a:solidFill>
                  <a:srgbClr val="FFFFFF"/>
                </a:solidFill>
                <a:latin typeface="Arial"/>
                <a:cs typeface="Arial"/>
              </a:rPr>
              <a:t>2 July – 5 July 2014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49328" y="4537928"/>
            <a:ext cx="2969745" cy="1677382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17475" indent="-117475" eaLnBrk="1" hangingPunct="1"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5 P-3 missions </a:t>
            </a:r>
            <a:r>
              <a:rPr lang="en-US" sz="1400" dirty="0">
                <a:latin typeface="Arial"/>
                <a:cs typeface="Arial"/>
              </a:rPr>
              <a:t>from </a:t>
            </a:r>
            <a:r>
              <a:rPr lang="en-US" sz="1400" dirty="0" smtClean="0">
                <a:latin typeface="Arial"/>
                <a:cs typeface="Arial"/>
              </a:rPr>
              <a:t>2-5 July 2014 at 12 h </a:t>
            </a:r>
            <a:r>
              <a:rPr lang="en-US" sz="1400" dirty="0">
                <a:latin typeface="Arial"/>
                <a:ea typeface="Arial" charset="0"/>
                <a:cs typeface="Arial"/>
              </a:rPr>
              <a:t>Doppler </a:t>
            </a:r>
            <a:r>
              <a:rPr lang="en-US" sz="1400" dirty="0" smtClean="0">
                <a:latin typeface="Arial"/>
                <a:cs typeface="Arial"/>
              </a:rPr>
              <a:t>sampling </a:t>
            </a:r>
            <a:r>
              <a:rPr lang="en-US" sz="1400" dirty="0" smtClean="0">
                <a:latin typeface="Arial"/>
                <a:ea typeface="Arial" charset="0"/>
                <a:cs typeface="Arial"/>
              </a:rPr>
              <a:t>(HEDAS/GSI)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&amp; </a:t>
            </a:r>
            <a:r>
              <a:rPr lang="en-US" sz="1400" dirty="0" smtClean="0">
                <a:latin typeface="Arial"/>
                <a:cs typeface="Arial"/>
              </a:rPr>
              <a:t>3 G</a:t>
            </a:r>
            <a:r>
              <a:rPr lang="en-US" sz="1400" dirty="0">
                <a:latin typeface="Arial"/>
                <a:cs typeface="Arial"/>
              </a:rPr>
              <a:t>-IV missions </a:t>
            </a:r>
          </a:p>
          <a:p>
            <a:pPr marL="117475" indent="-117475" eaLnBrk="1" hangingPunct="1"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Sampled Arthur as a tropical storm to hurricane at landfall in NC, to extra-tropical transition in Nova Scotia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 bwMode="auto">
          <a:xfrm>
            <a:off x="3840498" y="2144671"/>
            <a:ext cx="1764349" cy="1323306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30479"/>
          <a:lstStyle/>
          <a:p>
            <a:pPr marL="39688" algn="ctr"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Doppler data transmitted in real-time for assimilation into HWRF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  <p:sp>
        <p:nvSpPr>
          <p:cNvPr id="38920" name="Rectangle 5"/>
          <p:cNvSpPr txBox="1">
            <a:spLocks noChangeArrowheads="1"/>
          </p:cNvSpPr>
          <p:nvPr/>
        </p:nvSpPr>
        <p:spPr bwMode="auto">
          <a:xfrm>
            <a:off x="1" y="-76201"/>
            <a:ext cx="7711418" cy="12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rIns="30479" anchor="b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4000" dirty="0">
                <a:solidFill>
                  <a:srgbClr val="FFFF00"/>
                </a:solidFill>
                <a:latin typeface="Arial"/>
                <a:ea typeface="Calibri" charset="0"/>
                <a:cs typeface="Arial"/>
              </a:rPr>
              <a:t>Collect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 observations over life-cycle: </a:t>
            </a:r>
            <a:r>
              <a:rPr lang="en-US" sz="3200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Arthur 2014</a:t>
            </a:r>
          </a:p>
        </p:txBody>
      </p:sp>
      <p:grpSp>
        <p:nvGrpSpPr>
          <p:cNvPr id="38921" name="Group 5"/>
          <p:cNvGrpSpPr>
            <a:grpSpLocks/>
          </p:cNvGrpSpPr>
          <p:nvPr/>
        </p:nvGrpSpPr>
        <p:grpSpPr bwMode="auto">
          <a:xfrm>
            <a:off x="1524000" y="2743200"/>
            <a:ext cx="4287838" cy="3703080"/>
            <a:chOff x="1605691" y="2779542"/>
            <a:chExt cx="4287387" cy="3703080"/>
          </a:xfrm>
        </p:grpSpPr>
        <p:pic>
          <p:nvPicPr>
            <p:cNvPr id="38926" name="Picture 3" descr="Screen Shot 2014-07-24 at 5.17.15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91" y="4279171"/>
              <a:ext cx="2458587" cy="2203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1605691" y="2779542"/>
              <a:ext cx="2202193" cy="1766691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140702I1wind10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3013" y="4487895"/>
            <a:ext cx="17033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9" descr="windswath.ARTHUR01L.2014070300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480430"/>
            <a:ext cx="33432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6B15AF1E-CC26-FB45-ADE4-CB812E3D9BFE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13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6694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Rectangle 5"/>
          <p:cNvSpPr txBox="1">
            <a:spLocks noChangeArrowheads="1"/>
          </p:cNvSpPr>
          <p:nvPr/>
        </p:nvSpPr>
        <p:spPr bwMode="auto">
          <a:xfrm>
            <a:off x="0" y="0"/>
            <a:ext cx="7981758" cy="12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rIns="30479" anchor="b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Impact of aircraft observations: TDR</a:t>
            </a:r>
            <a:endParaRPr lang="en-US" sz="3200" dirty="0">
              <a:solidFill>
                <a:schemeClr val="bg1"/>
              </a:solidFill>
              <a:latin typeface="Arial"/>
              <a:ea typeface="Calibri" charset="0"/>
              <a:cs typeface="Arial"/>
            </a:endParaRPr>
          </a:p>
        </p:txBody>
      </p:sp>
      <p:pic>
        <p:nvPicPr>
          <p:cNvPr id="2" name="Picture 1" descr="15_Tong_2014_HFIP_annual_meeting (dragged)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21" y="1301387"/>
            <a:ext cx="7666182" cy="50982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95879" y="1285394"/>
            <a:ext cx="2439939" cy="515697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038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8506" cy="1371600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Develop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&amp; refine observing technologies: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G-IV TDR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15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014" y="5608836"/>
            <a:ext cx="3763848" cy="635879"/>
          </a:xfrm>
        </p:spPr>
        <p:txBody>
          <a:bodyPr/>
          <a:lstStyle/>
          <a:p>
            <a:r>
              <a:rPr lang="en-US" sz="1600" dirty="0" smtClean="0"/>
              <a:t>2 P-3 and G-IV flight track in Hurricane </a:t>
            </a:r>
            <a:r>
              <a:rPr lang="en-US" sz="1600" dirty="0" err="1" smtClean="0"/>
              <a:t>Edouard</a:t>
            </a:r>
            <a:r>
              <a:rPr lang="en-US" sz="1600" dirty="0" smtClean="0"/>
              <a:t> 15 September 2014</a:t>
            </a:r>
            <a:endParaRPr lang="en-US" sz="1600" dirty="0"/>
          </a:p>
        </p:txBody>
      </p:sp>
      <p:pic>
        <p:nvPicPr>
          <p:cNvPr id="8" name="Picture 7" descr="20140915HIN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" y="1358620"/>
            <a:ext cx="4921716" cy="4255551"/>
          </a:xfrm>
          <a:prstGeom prst="rect">
            <a:avLst/>
          </a:prstGeom>
        </p:spPr>
      </p:pic>
      <p:pic>
        <p:nvPicPr>
          <p:cNvPr id="9" name="Picture 8" descr="140915HIN_1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652" y="1292888"/>
            <a:ext cx="3602348" cy="2595203"/>
          </a:xfrm>
          <a:prstGeom prst="rect">
            <a:avLst/>
          </a:prstGeom>
        </p:spPr>
      </p:pic>
      <p:pic>
        <p:nvPicPr>
          <p:cNvPr id="10" name="Picture 9" descr="140915H1wind1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922" y="3893871"/>
            <a:ext cx="3517663" cy="2593375"/>
          </a:xfrm>
          <a:prstGeom prst="rect">
            <a:avLst/>
          </a:prstGeom>
        </p:spPr>
      </p:pic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5141247" y="4878185"/>
            <a:ext cx="1011459" cy="1015854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sz="1200" dirty="0" smtClean="0"/>
              <a:t>P-3 Doppler analysis at 1 km altitude</a:t>
            </a:r>
            <a:endParaRPr lang="en-US" sz="1200" dirty="0"/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5141247" y="2110183"/>
            <a:ext cx="1003552" cy="1365399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sz="1200" dirty="0" smtClean="0"/>
              <a:t>P-3 &amp; G-IV Doppler analysis at 1 km altitude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61548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695" y="4145317"/>
            <a:ext cx="2305060" cy="209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8506" cy="1371600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Develop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&amp; refine observing technologies: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Hawk UAS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110525" y="1706370"/>
            <a:ext cx="3900125" cy="4780872"/>
          </a:xfrm>
        </p:spPr>
        <p:txBody>
          <a:bodyPr/>
          <a:lstStyle/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282 total dropsondes deployed during more than 58 h over and near the storm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16 September flight plan designed and coordinated by NOAA scientists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Multiple drops into eye and eyewall from Global Hawk 60,000 </a:t>
            </a:r>
            <a:r>
              <a:rPr lang="en-US" sz="1600" dirty="0" err="1" smtClean="0">
                <a:latin typeface="Arial"/>
                <a:cs typeface="Arial"/>
              </a:rPr>
              <a:t>ft</a:t>
            </a:r>
            <a:endParaRPr lang="en-US" sz="1600" dirty="0" smtClean="0">
              <a:latin typeface="Arial"/>
              <a:cs typeface="Arial"/>
            </a:endParaRP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Select dropsondes suggested rapid intensification on 15 September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Novel observations documenting storm decay over colder waters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Dropsonde data processed in real time, transmitted to NWS gateway, and assimilated in operational WRF model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Observations will facilitate several forecast impact studies with multiple numerical models</a:t>
            </a:r>
          </a:p>
        </p:txBody>
      </p:sp>
      <p:sp>
        <p:nvSpPr>
          <p:cNvPr id="40964" name="TextBox 7"/>
          <p:cNvSpPr txBox="1">
            <a:spLocks noChangeArrowheads="1"/>
          </p:cNvSpPr>
          <p:nvPr/>
        </p:nvSpPr>
        <p:spPr bwMode="auto">
          <a:xfrm>
            <a:off x="304800" y="1226355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800" dirty="0">
                <a:cs typeface="Arial" charset="0"/>
              </a:rPr>
              <a:t>4 flights sampled life cycle of </a:t>
            </a:r>
            <a:r>
              <a:rPr lang="en-US" sz="1800" dirty="0" err="1">
                <a:cs typeface="Arial" charset="0"/>
              </a:rPr>
              <a:t>Edouard</a:t>
            </a:r>
            <a:r>
              <a:rPr lang="en-US" sz="1800" dirty="0">
                <a:cs typeface="Arial" charset="0"/>
              </a:rPr>
              <a:t> from tropical storm to extra-tropical transition</a:t>
            </a:r>
          </a:p>
        </p:txBody>
      </p:sp>
      <p:pic>
        <p:nvPicPr>
          <p:cNvPr id="40965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33" y="1749198"/>
            <a:ext cx="2338867" cy="235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4"/>
          <p:cNvSpPr txBox="1">
            <a:spLocks noChangeArrowheads="1"/>
          </p:cNvSpPr>
          <p:nvPr/>
        </p:nvSpPr>
        <p:spPr bwMode="auto">
          <a:xfrm>
            <a:off x="76200" y="1516095"/>
            <a:ext cx="2851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 dirty="0">
                <a:cs typeface="Arial" charset="0"/>
              </a:rPr>
              <a:t>11 September, Tropical Storm</a:t>
            </a:r>
          </a:p>
        </p:txBody>
      </p:sp>
      <p:sp>
        <p:nvSpPr>
          <p:cNvPr id="40967" name="TextBox 15"/>
          <p:cNvSpPr txBox="1">
            <a:spLocks noChangeArrowheads="1"/>
          </p:cNvSpPr>
          <p:nvPr/>
        </p:nvSpPr>
        <p:spPr bwMode="auto">
          <a:xfrm>
            <a:off x="2750955" y="1522445"/>
            <a:ext cx="220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 dirty="0">
                <a:cs typeface="Arial" charset="0"/>
              </a:rPr>
              <a:t>14 September, Category 1</a:t>
            </a:r>
          </a:p>
        </p:txBody>
      </p:sp>
      <p:sp>
        <p:nvSpPr>
          <p:cNvPr id="40968" name="TextBox 16"/>
          <p:cNvSpPr txBox="1">
            <a:spLocks noChangeArrowheads="1"/>
          </p:cNvSpPr>
          <p:nvPr/>
        </p:nvSpPr>
        <p:spPr bwMode="auto">
          <a:xfrm>
            <a:off x="379413" y="6173123"/>
            <a:ext cx="2100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 dirty="0">
                <a:cs typeface="Arial" charset="0"/>
              </a:rPr>
              <a:t>16 September, Category 3</a:t>
            </a:r>
          </a:p>
        </p:txBody>
      </p:sp>
      <p:sp>
        <p:nvSpPr>
          <p:cNvPr id="40969" name="TextBox 19"/>
          <p:cNvSpPr txBox="1">
            <a:spLocks noChangeArrowheads="1"/>
          </p:cNvSpPr>
          <p:nvPr/>
        </p:nvSpPr>
        <p:spPr bwMode="auto">
          <a:xfrm>
            <a:off x="2752543" y="6165185"/>
            <a:ext cx="2100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>
                <a:cs typeface="Arial" charset="0"/>
              </a:rPr>
              <a:t>18 September, Decay</a:t>
            </a:r>
          </a:p>
        </p:txBody>
      </p:sp>
      <p:pic>
        <p:nvPicPr>
          <p:cNvPr id="40970" name="Picture 2" descr="GH_0914_15z_Edouard_GH_N43_VI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5536" y="1745921"/>
            <a:ext cx="2165219" cy="235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8" descr="GH_0916_2043z_Edouard_GH_P3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963" y="4157611"/>
            <a:ext cx="2206711" cy="208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16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65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17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10" y="1338018"/>
            <a:ext cx="2768201" cy="2028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8872" y="3356383"/>
            <a:ext cx="2365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VIS Satellite image </a:t>
            </a:r>
            <a:r>
              <a:rPr lang="en-US" sz="1200" dirty="0"/>
              <a:t>with </a:t>
            </a:r>
            <a:r>
              <a:rPr lang="en-US" sz="1200" dirty="0" smtClean="0"/>
              <a:t>Coyote </a:t>
            </a:r>
            <a:r>
              <a:rPr lang="en-US" sz="1200" dirty="0"/>
              <a:t>UAS trajectory </a:t>
            </a:r>
            <a:r>
              <a:rPr lang="en-US" sz="1200" dirty="0" smtClean="0"/>
              <a:t>superposed</a:t>
            </a:r>
            <a:endParaRPr lang="en-US" sz="1200" dirty="0"/>
          </a:p>
        </p:txBody>
      </p:sp>
      <p:pic>
        <p:nvPicPr>
          <p:cNvPr id="17" name="Picture 16" descr="dd_ff_coyote_all_900 copy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91"/>
          <a:stretch/>
        </p:blipFill>
        <p:spPr>
          <a:xfrm>
            <a:off x="463904" y="3795733"/>
            <a:ext cx="3095213" cy="26201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13288" y="1310066"/>
            <a:ext cx="3514132" cy="2547672"/>
            <a:chOff x="5201139" y="1386119"/>
            <a:chExt cx="3514132" cy="2547672"/>
          </a:xfrm>
        </p:grpSpPr>
        <p:pic>
          <p:nvPicPr>
            <p:cNvPr id="40" name="Picture 8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55410" y="1386119"/>
              <a:ext cx="3459861" cy="2547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8013720" y="1424838"/>
              <a:ext cx="6470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/>
                <a:t>MODIS</a:t>
              </a:r>
            </a:p>
            <a:p>
              <a:pPr algn="ctr"/>
              <a:r>
                <a:rPr lang="en-US" sz="1100" b="1" dirty="0" smtClean="0"/>
                <a:t>1640Z</a:t>
              </a:r>
              <a:endParaRPr lang="en-US" sz="11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73330" y="1966459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1341Z</a:t>
              </a:r>
              <a:endParaRPr lang="en-US" sz="11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01139" y="1763937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1420Z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41211" y="2539850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1638Z</a:t>
              </a:r>
              <a:endParaRPr lang="en-US" sz="11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428702" y="2971546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1316Z</a:t>
              </a:r>
              <a:endParaRPr lang="en-US" sz="11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17350" y="3584517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1259Z</a:t>
              </a:r>
              <a:endParaRPr lang="en-US" sz="1100" dirty="0"/>
            </a:p>
          </p:txBody>
        </p:sp>
        <p:sp>
          <p:nvSpPr>
            <p:cNvPr id="48" name="Rectangle 47"/>
            <p:cNvSpPr/>
            <p:nvPr/>
          </p:nvSpPr>
          <p:spPr>
            <a:xfrm rot="18900000">
              <a:off x="6058683" y="1963334"/>
              <a:ext cx="312121" cy="93636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31750" cap="flat">
              <a:solidFill>
                <a:schemeClr val="accent1"/>
              </a:solidFill>
              <a:round/>
            </a:ln>
            <a:effectLst>
              <a:glow rad="25400">
                <a:schemeClr val="accent5">
                  <a:alpha val="61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017989" y="1324190"/>
            <a:ext cx="198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16 September 2014</a:t>
            </a:r>
          </a:p>
        </p:txBody>
      </p:sp>
      <p:pic>
        <p:nvPicPr>
          <p:cNvPr id="50" name="Picture 49" descr="ff_z_Ta_sst_917_edourad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93"/>
          <a:stretch/>
        </p:blipFill>
        <p:spPr>
          <a:xfrm>
            <a:off x="4866846" y="3831686"/>
            <a:ext cx="3407016" cy="271194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576833" y="1285868"/>
            <a:ext cx="198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17 September 2014</a:t>
            </a:r>
          </a:p>
        </p:txBody>
      </p:sp>
      <p:pic>
        <p:nvPicPr>
          <p:cNvPr id="53" name="Picture 1" descr="screen-shot-2014-09-19-at-4-31-18-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0343" y="5597436"/>
            <a:ext cx="1410096" cy="69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itle 1"/>
          <p:cNvSpPr txBox="1">
            <a:spLocks/>
          </p:cNvSpPr>
          <p:nvPr/>
        </p:nvSpPr>
        <p:spPr bwMode="auto">
          <a:xfrm>
            <a:off x="0" y="0"/>
            <a:ext cx="87685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Develop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&amp; refine observing technologies: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Coyote UAS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884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130" y="4152865"/>
            <a:ext cx="2541047" cy="2292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8239" y="4114768"/>
            <a:ext cx="2543771" cy="23314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18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0" y="0"/>
            <a:ext cx="87685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400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mprove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understanding of physical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processes: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1650" y="1265238"/>
            <a:ext cx="8178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 Rapid intensification (RI) remains challenging research, forecasting problem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/>
                <a:cs typeface="Arial"/>
              </a:rPr>
              <a:t>Recent </a:t>
            </a:r>
            <a:r>
              <a:rPr lang="en-US" sz="1800" dirty="0">
                <a:latin typeface="Arial"/>
                <a:cs typeface="Arial"/>
              </a:rPr>
              <a:t>research has focused on </a:t>
            </a:r>
            <a:r>
              <a:rPr lang="en-US" sz="1800" dirty="0" err="1">
                <a:latin typeface="Arial"/>
                <a:cs typeface="Arial"/>
              </a:rPr>
              <a:t>subsynoptic</a:t>
            </a:r>
            <a:r>
              <a:rPr lang="en-US" sz="1800" dirty="0">
                <a:latin typeface="Arial"/>
                <a:cs typeface="Arial"/>
              </a:rPr>
              <a:t> (vortex, convective, boundary layer) factors and their role in RI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/>
                <a:cs typeface="Arial"/>
              </a:rPr>
              <a:t>Airborne </a:t>
            </a:r>
            <a:r>
              <a:rPr lang="en-US" sz="1800" dirty="0">
                <a:latin typeface="Arial"/>
                <a:cs typeface="Arial"/>
              </a:rPr>
              <a:t>Doppler composites have identified key vortex- and convective-scale differences between intensifying (IN) and steady-state (SS) hurricanes</a:t>
            </a:r>
          </a:p>
          <a:p>
            <a:pPr lvl="1" indent="-117475">
              <a:buFont typeface="Arial" pitchFamily="34" charset="0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 deeper inflow, weaker outer-core </a:t>
            </a:r>
            <a:r>
              <a:rPr lang="en-US" sz="1800" dirty="0" err="1">
                <a:latin typeface="Arial"/>
                <a:cs typeface="Arial"/>
              </a:rPr>
              <a:t>vorticity</a:t>
            </a:r>
            <a:r>
              <a:rPr lang="en-US" sz="1800" dirty="0">
                <a:latin typeface="Arial"/>
                <a:cs typeface="Arial"/>
              </a:rPr>
              <a:t>, greater </a:t>
            </a:r>
            <a:r>
              <a:rPr lang="en-US" sz="1800" dirty="0" err="1">
                <a:latin typeface="Arial"/>
                <a:cs typeface="Arial"/>
              </a:rPr>
              <a:t>azimuthal</a:t>
            </a:r>
            <a:r>
              <a:rPr lang="en-US" sz="1800" dirty="0">
                <a:latin typeface="Arial"/>
                <a:cs typeface="Arial"/>
              </a:rPr>
              <a:t> coverage of precipitation</a:t>
            </a:r>
          </a:p>
          <a:p>
            <a:pPr lvl="1" indent="-117475">
              <a:buFont typeface="Arial" pitchFamily="34" charset="0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 more </a:t>
            </a:r>
            <a:r>
              <a:rPr lang="en-US" sz="1800" dirty="0" smtClean="0">
                <a:latin typeface="Arial"/>
                <a:cs typeface="Arial"/>
              </a:rPr>
              <a:t>deep convection, </a:t>
            </a:r>
            <a:r>
              <a:rPr lang="en-US" sz="1800" dirty="0">
                <a:latin typeface="Arial"/>
                <a:cs typeface="Arial"/>
              </a:rPr>
              <a:t>distribution peaked inside 2-km radius of maximum wind (RMW)</a:t>
            </a:r>
          </a:p>
        </p:txBody>
      </p:sp>
      <p:sp>
        <p:nvSpPr>
          <p:cNvPr id="51" name="Rectangle 19"/>
          <p:cNvSpPr>
            <a:spLocks noChangeArrowheads="1"/>
          </p:cNvSpPr>
          <p:nvPr/>
        </p:nvSpPr>
        <p:spPr bwMode="auto">
          <a:xfrm>
            <a:off x="304800" y="3879832"/>
            <a:ext cx="8659813" cy="27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Calibri" pitchFamily="34" charset="0"/>
              </a:rPr>
              <a:t>Radial distribution of convective bursts </a:t>
            </a:r>
            <a:r>
              <a:rPr lang="en-US" altLang="en-US" sz="1200" dirty="0" smtClean="0">
                <a:latin typeface="Calibri" pitchFamily="34" charset="0"/>
              </a:rPr>
              <a:t>(%, top 1% of w distribution) </a:t>
            </a:r>
            <a:r>
              <a:rPr lang="en-US" altLang="en-US" sz="1200" dirty="0">
                <a:latin typeface="Calibri" pitchFamily="34" charset="0"/>
              </a:rPr>
              <a:t>and </a:t>
            </a:r>
            <a:r>
              <a:rPr lang="en-US" altLang="en-US" sz="1200" dirty="0" err="1">
                <a:latin typeface="Calibri" pitchFamily="34" charset="0"/>
              </a:rPr>
              <a:t>axisymmetric</a:t>
            </a:r>
            <a:r>
              <a:rPr lang="en-US" altLang="en-US" sz="1200" dirty="0">
                <a:latin typeface="Calibri" pitchFamily="34" charset="0"/>
              </a:rPr>
              <a:t> </a:t>
            </a:r>
            <a:r>
              <a:rPr lang="en-US" altLang="en-US" sz="1200" dirty="0" err="1">
                <a:latin typeface="Calibri" pitchFamily="34" charset="0"/>
              </a:rPr>
              <a:t>vorticity</a:t>
            </a:r>
            <a:r>
              <a:rPr lang="en-US" altLang="en-US" sz="1200" dirty="0">
                <a:latin typeface="Calibri" pitchFamily="34" charset="0"/>
              </a:rPr>
              <a:t> (shaded, x 10</a:t>
            </a:r>
            <a:r>
              <a:rPr lang="en-US" altLang="en-US" sz="1200" baseline="30000" dirty="0">
                <a:latin typeface="Calibri" pitchFamily="34" charset="0"/>
              </a:rPr>
              <a:t>-4</a:t>
            </a:r>
            <a:r>
              <a:rPr lang="en-US" altLang="en-US" sz="1200" dirty="0">
                <a:latin typeface="Calibri" pitchFamily="34" charset="0"/>
              </a:rPr>
              <a:t> s</a:t>
            </a:r>
            <a:r>
              <a:rPr lang="en-US" altLang="en-US" sz="1200" baseline="30000" dirty="0">
                <a:latin typeface="Calibri" pitchFamily="34" charset="0"/>
              </a:rPr>
              <a:t>-1</a:t>
            </a:r>
            <a:r>
              <a:rPr lang="en-US" altLang="en-US" sz="1200" dirty="0">
                <a:latin typeface="Calibri" pitchFamily="34" charset="0"/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 bwMode="auto">
          <a:xfrm>
            <a:off x="7334250" y="6273783"/>
            <a:ext cx="15049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+mj-lt"/>
              </a:rPr>
              <a:t>Rogers et al., MWR, 2013</a:t>
            </a:r>
          </a:p>
        </p:txBody>
      </p:sp>
    </p:spTree>
    <p:extLst>
      <p:ext uri="{BB962C8B-B14F-4D97-AF65-F5344CB8AC3E}">
        <p14:creationId xmlns:p14="http://schemas.microsoft.com/office/powerpoint/2010/main" val="657127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383" y="1527939"/>
            <a:ext cx="4321632" cy="3785893"/>
          </a:xfrm>
          <a:prstGeom prst="rect">
            <a:avLst/>
          </a:prstGeom>
        </p:spPr>
      </p:pic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19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0" y="0"/>
            <a:ext cx="87685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400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mprove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understanding of physical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processes: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RI in shear</a:t>
            </a:r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ectangle 6"/>
          <p:cNvSpPr txBox="1"/>
          <p:nvPr/>
        </p:nvSpPr>
        <p:spPr>
          <a:xfrm>
            <a:off x="1247640" y="1305897"/>
            <a:ext cx="16342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P-3 Winds</a:t>
            </a:r>
            <a:endParaRPr lang="en-US" sz="1200" b="1" dirty="0"/>
          </a:p>
        </p:txBody>
      </p:sp>
      <p:sp>
        <p:nvSpPr>
          <p:cNvPr id="5" name="Rectangle 7"/>
          <p:cNvSpPr txBox="1"/>
          <p:nvPr/>
        </p:nvSpPr>
        <p:spPr>
          <a:xfrm flipH="1">
            <a:off x="2993276" y="1321150"/>
            <a:ext cx="16612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HWRF  simulated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194299"/>
            <a:ext cx="1263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Pre-RI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868205"/>
            <a:ext cx="1263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RI</a:t>
            </a:r>
            <a:endParaRPr lang="en-US" sz="2000" b="1" dirty="0"/>
          </a:p>
        </p:txBody>
      </p:sp>
      <p:sp>
        <p:nvSpPr>
          <p:cNvPr id="9" name="Rectangle 6"/>
          <p:cNvSpPr txBox="1"/>
          <p:nvPr/>
        </p:nvSpPr>
        <p:spPr>
          <a:xfrm>
            <a:off x="5080118" y="1305898"/>
            <a:ext cx="1911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P-3 Lower fuselage</a:t>
            </a:r>
            <a:endParaRPr lang="en-US" sz="1200" b="1" dirty="0"/>
          </a:p>
        </p:txBody>
      </p:sp>
      <p:sp>
        <p:nvSpPr>
          <p:cNvPr id="10" name="Rectangle 4"/>
          <p:cNvSpPr txBox="1"/>
          <p:nvPr/>
        </p:nvSpPr>
        <p:spPr>
          <a:xfrm>
            <a:off x="515745" y="5398817"/>
            <a:ext cx="4261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Well defined vortex  below 5 km and weakly defined circulation aloft, pre-RI. Tilt decreased with improved alignment.</a:t>
            </a:r>
            <a:endParaRPr lang="en-US" sz="1400" dirty="0"/>
          </a:p>
        </p:txBody>
      </p:sp>
      <p:sp>
        <p:nvSpPr>
          <p:cNvPr id="11" name="Rectangle 4"/>
          <p:cNvSpPr txBox="1"/>
          <p:nvPr/>
        </p:nvSpPr>
        <p:spPr>
          <a:xfrm>
            <a:off x="5048879" y="5392467"/>
            <a:ext cx="3904621" cy="73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Persistent convection down shear left, pre-RI; Down shear left and up shear left during RI. Convection was asymmetric during  RI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780" y="1527939"/>
            <a:ext cx="4014690" cy="3786583"/>
          </a:xfrm>
          <a:prstGeom prst="rect">
            <a:avLst/>
          </a:prstGeom>
        </p:spPr>
      </p:pic>
      <p:sp>
        <p:nvSpPr>
          <p:cNvPr id="14" name="Rectangle 7"/>
          <p:cNvSpPr txBox="1"/>
          <p:nvPr/>
        </p:nvSpPr>
        <p:spPr>
          <a:xfrm flipH="1">
            <a:off x="7303288" y="1317704"/>
            <a:ext cx="16502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HWRF simulated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65362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/>
          </p:cNvSpPr>
          <p:nvPr>
            <p:ph idx="1"/>
          </p:nvPr>
        </p:nvSpPr>
        <p:spPr>
          <a:xfrm>
            <a:off x="278109" y="1242063"/>
            <a:ext cx="8762410" cy="5067967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3200" b="1" i="1" dirty="0">
                <a:solidFill>
                  <a:srgbClr val="A10000"/>
                </a:solidFill>
                <a:cs typeface="Arial"/>
              </a:rPr>
              <a:t>Vision</a:t>
            </a:r>
          </a:p>
          <a:p>
            <a:pPr marL="342900" lvl="1" indent="-342900" eaLnBrk="1" hangingPunct="1">
              <a:spcBef>
                <a:spcPts val="0"/>
              </a:spcBef>
              <a:buClr>
                <a:srgbClr val="A10000"/>
              </a:buClr>
              <a:buFont typeface="Arial"/>
              <a:buChar char="•"/>
            </a:pPr>
            <a:r>
              <a:rPr lang="en-US" sz="2800" dirty="0">
                <a:cs typeface="Arial"/>
              </a:rPr>
              <a:t>Organize </a:t>
            </a:r>
            <a:r>
              <a:rPr lang="en-US" sz="2800" dirty="0" smtClean="0">
                <a:cs typeface="Arial"/>
              </a:rPr>
              <a:t>hurricane </a:t>
            </a:r>
            <a:r>
              <a:rPr lang="en-US" sz="2800" dirty="0">
                <a:cs typeface="Arial"/>
              </a:rPr>
              <a:t>community to dramatically improve numerical forecast guidance to NHC in 5-10 </a:t>
            </a:r>
            <a:r>
              <a:rPr lang="en-US" sz="2800" dirty="0" smtClean="0">
                <a:cs typeface="Arial"/>
              </a:rPr>
              <a:t>years</a:t>
            </a:r>
            <a:endParaRPr lang="en-US" sz="2800" dirty="0">
              <a:cs typeface="Arial"/>
            </a:endParaRPr>
          </a:p>
          <a:p>
            <a:pPr eaLnBrk="1" hangingPunct="1">
              <a:spcBef>
                <a:spcPts val="0"/>
              </a:spcBef>
            </a:pPr>
            <a:r>
              <a:rPr lang="en-US" sz="3200" b="1" i="1" dirty="0" smtClean="0">
                <a:solidFill>
                  <a:srgbClr val="A50021"/>
                </a:solidFill>
                <a:ea typeface="Calibri" charset="0"/>
                <a:cs typeface="Arial"/>
              </a:rPr>
              <a:t>Goals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Improve </a:t>
            </a:r>
            <a:r>
              <a:rPr lang="en-US" dirty="0">
                <a:ea typeface="Calibri" charset="0"/>
                <a:cs typeface="Arial"/>
              </a:rPr>
              <a:t>f</a:t>
            </a:r>
            <a:r>
              <a:rPr lang="en-US" dirty="0" smtClean="0">
                <a:ea typeface="Calibri" charset="0"/>
                <a:cs typeface="Arial"/>
              </a:rPr>
              <a:t>orecast </a:t>
            </a:r>
            <a:r>
              <a:rPr lang="en-US" dirty="0">
                <a:ea typeface="Calibri" charset="0"/>
                <a:cs typeface="Arial"/>
              </a:rPr>
              <a:t>a</a:t>
            </a:r>
            <a:r>
              <a:rPr lang="en-US" dirty="0" smtClean="0">
                <a:ea typeface="Calibri" charset="0"/>
                <a:cs typeface="Arial"/>
              </a:rPr>
              <a:t>ccuracy for track </a:t>
            </a:r>
            <a:r>
              <a:rPr lang="en-US" dirty="0">
                <a:ea typeface="Calibri" charset="0"/>
                <a:cs typeface="Arial"/>
              </a:rPr>
              <a:t>&amp; </a:t>
            </a:r>
            <a:r>
              <a:rPr lang="en-US" dirty="0" smtClean="0">
                <a:ea typeface="Calibri" charset="0"/>
                <a:cs typeface="Arial"/>
              </a:rPr>
              <a:t>intensity by 20% in 5 years, 50% in 10 years</a:t>
            </a:r>
          </a:p>
          <a:p>
            <a:pPr marL="338138" indent="-338138" eaLnBrk="1" hangingPunct="1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Extend </a:t>
            </a:r>
            <a:r>
              <a:rPr lang="en-US" dirty="0" smtClean="0">
                <a:ea typeface="Calibri" charset="0"/>
                <a:cs typeface="Arial"/>
              </a:rPr>
              <a:t>forecast guidance to 7 days with skill comparable to current 5 day forecasts</a:t>
            </a:r>
          </a:p>
          <a:p>
            <a:pPr marL="338138" indent="-338138" eaLnBrk="1" hangingPunct="1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Increase </a:t>
            </a:r>
            <a:r>
              <a:rPr lang="en-US" dirty="0" smtClean="0">
                <a:ea typeface="Calibri" charset="0"/>
                <a:cs typeface="Arial"/>
              </a:rPr>
              <a:t>probability of predicting (POD) Rapid intensification (RI) at Day 1 to 90% &amp; 60% at Day 5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" y="136637"/>
            <a:ext cx="7578056" cy="10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39246" y="6614858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http://</a:t>
            </a:r>
            <a:r>
              <a:rPr lang="en-US" sz="1200" dirty="0" err="1">
                <a:latin typeface="+mn-lt"/>
              </a:rPr>
              <a:t>www.hfip.org</a:t>
            </a:r>
            <a:r>
              <a:rPr lang="en-US" sz="1200" dirty="0">
                <a:latin typeface="+mn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09814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06286"/>
          </a:xfrm>
        </p:spPr>
        <p:txBody>
          <a:bodyPr/>
          <a:lstStyle/>
          <a:p>
            <a:r>
              <a:rPr lang="en-US" sz="4400" dirty="0" smtClean="0">
                <a:cs typeface="Arial"/>
              </a:rPr>
              <a:t>HFIP Lesson Learned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827" y="1450910"/>
            <a:ext cx="84623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Fully engage operational partners to set goals &amp; milestones to reflect requirements 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Provide support for real-time demonstration as part of T&amp;E leading to faster R2O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Initialization still major issue, particularly in strong storms: Make </a:t>
            </a:r>
            <a:r>
              <a:rPr lang="en-US" dirty="0">
                <a:latin typeface="Arial"/>
                <a:cs typeface="Arial"/>
              </a:rPr>
              <a:t>better use of vortex-scale observations (in-situ &amp; satellite) </a:t>
            </a:r>
            <a:endParaRPr lang="en-US" dirty="0" smtClean="0">
              <a:latin typeface="Arial"/>
              <a:cs typeface="Arial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Need </a:t>
            </a:r>
            <a:r>
              <a:rPr lang="en-US" dirty="0">
                <a:latin typeface="Arial"/>
                <a:cs typeface="Arial"/>
              </a:rPr>
              <a:t>strategies to use ensembles (single &amp; multi-model) to address uncertainty in </a:t>
            </a:r>
            <a:r>
              <a:rPr lang="en-US" dirty="0" smtClean="0">
                <a:latin typeface="Arial"/>
                <a:cs typeface="Arial"/>
              </a:rPr>
              <a:t>track, intensity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smtClean="0">
                <a:latin typeface="Arial"/>
                <a:cs typeface="Arial"/>
              </a:rPr>
              <a:t>&amp; structure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Model </a:t>
            </a:r>
            <a:r>
              <a:rPr lang="en-US" dirty="0">
                <a:latin typeface="Arial"/>
                <a:cs typeface="Arial"/>
              </a:rPr>
              <a:t>architecture must include environmental changes on times scales ~10 days (global model), and resolve rapidly changing inner core structure (moving nests)</a:t>
            </a:r>
          </a:p>
        </p:txBody>
      </p:sp>
    </p:spTree>
    <p:extLst>
      <p:ext uri="{BB962C8B-B14F-4D97-AF65-F5344CB8AC3E}">
        <p14:creationId xmlns:p14="http://schemas.microsoft.com/office/powerpoint/2010/main" val="62325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986889" cy="1371600"/>
          </a:xfrm>
        </p:spPr>
        <p:txBody>
          <a:bodyPr/>
          <a:lstStyle/>
          <a:p>
            <a:r>
              <a:rPr lang="en-US" sz="4400" dirty="0" smtClean="0">
                <a:ea typeface="Calibri" charset="0"/>
                <a:cs typeface="Arial"/>
              </a:rPr>
              <a:t>HFIP Priorities 2015-2016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478" y="1297658"/>
            <a:ext cx="880619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30187">
              <a:spcBef>
                <a:spcPts val="600"/>
              </a:spcBef>
            </a:pPr>
            <a:r>
              <a:rPr lang="en-US" b="1" dirty="0" smtClean="0"/>
              <a:t>Operational </a:t>
            </a:r>
            <a:r>
              <a:rPr lang="en-US" b="1" dirty="0"/>
              <a:t>Impact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Continue demonstration </a:t>
            </a:r>
            <a:r>
              <a:rPr lang="en-US" sz="2000" dirty="0"/>
              <a:t>of </a:t>
            </a:r>
            <a:r>
              <a:rPr lang="en-US" sz="2000" dirty="0" smtClean="0"/>
              <a:t>real</a:t>
            </a:r>
            <a:r>
              <a:rPr lang="en-US" sz="2000" dirty="0"/>
              <a:t>-</a:t>
            </a:r>
            <a:r>
              <a:rPr lang="en-US" sz="2000" dirty="0" smtClean="0"/>
              <a:t>time Experimental </a:t>
            </a:r>
            <a:r>
              <a:rPr lang="en-US" sz="2000" dirty="0"/>
              <a:t>Numerical Forecast System </a:t>
            </a:r>
            <a:r>
              <a:rPr lang="en-US" sz="2000" dirty="0" smtClean="0"/>
              <a:t>during </a:t>
            </a:r>
            <a:r>
              <a:rPr lang="en-US" sz="2000" dirty="0"/>
              <a:t>hurricane </a:t>
            </a:r>
            <a:r>
              <a:rPr lang="en-US" sz="2000" dirty="0" smtClean="0"/>
              <a:t>season (18/6/2-km) 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Demonstrate impact of aircraft data &amp; Doppler Radar (TDR) 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Demonstrate </a:t>
            </a:r>
            <a:r>
              <a:rPr lang="en-US" sz="2000" dirty="0" smtClean="0"/>
              <a:t>multi</a:t>
            </a:r>
            <a:r>
              <a:rPr lang="en-US" sz="2000" dirty="0"/>
              <a:t>- </a:t>
            </a:r>
            <a:r>
              <a:rPr lang="en-US" sz="2000" dirty="0" smtClean="0"/>
              <a:t>&amp; single</a:t>
            </a:r>
            <a:r>
              <a:rPr lang="en-US" sz="2000" dirty="0"/>
              <a:t>-model ensembles for Track </a:t>
            </a:r>
            <a:r>
              <a:rPr lang="en-US" sz="2000" dirty="0" smtClean="0"/>
              <a:t>&amp; Intensity </a:t>
            </a:r>
            <a:endParaRPr lang="en-US" sz="2000" dirty="0"/>
          </a:p>
          <a:p>
            <a:pPr indent="-230187">
              <a:spcBef>
                <a:spcPts val="600"/>
              </a:spcBef>
            </a:pPr>
            <a:r>
              <a:rPr lang="en-US" b="1" dirty="0"/>
              <a:t>Research </a:t>
            </a:r>
            <a:r>
              <a:rPr lang="en-US" b="1" dirty="0" smtClean="0"/>
              <a:t>&amp; Development </a:t>
            </a:r>
            <a:endParaRPr lang="en-US" b="1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Develop HWRF GSI hybrid DA - Focus on high resolution inner domains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Improve use </a:t>
            </a:r>
            <a:r>
              <a:rPr lang="en-US" sz="2000" dirty="0"/>
              <a:t>of </a:t>
            </a:r>
            <a:r>
              <a:rPr lang="en-US" sz="2000" dirty="0" smtClean="0"/>
              <a:t>inner core observations operationally 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Improve use of </a:t>
            </a:r>
            <a:r>
              <a:rPr lang="en-US" sz="2000" dirty="0" smtClean="0"/>
              <a:t>satellite </a:t>
            </a:r>
            <a:r>
              <a:rPr lang="en-US" sz="2000" dirty="0"/>
              <a:t>data in </a:t>
            </a:r>
            <a:r>
              <a:rPr lang="en-US" sz="2000" dirty="0" smtClean="0"/>
              <a:t>TC DA (</a:t>
            </a:r>
            <a:r>
              <a:rPr lang="en-US" sz="2000" dirty="0" smtClean="0">
                <a:solidFill>
                  <a:srgbClr val="A50021"/>
                </a:solidFill>
              </a:rPr>
              <a:t>Sandy Supplemental - QOSAP</a:t>
            </a:r>
            <a:r>
              <a:rPr lang="en-US" sz="2000" dirty="0" smtClean="0"/>
              <a:t>)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mprove </a:t>
            </a:r>
            <a:r>
              <a:rPr lang="en-US" sz="2000" dirty="0"/>
              <a:t>HWRF </a:t>
            </a:r>
            <a:r>
              <a:rPr lang="en-US" sz="2000" dirty="0" smtClean="0"/>
              <a:t>physics 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A50021"/>
                </a:solidFill>
              </a:rPr>
              <a:t>Sandy Supplemental - OAR</a:t>
            </a:r>
            <a:r>
              <a:rPr lang="en-US" sz="2000" dirty="0"/>
              <a:t>)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Develop global </a:t>
            </a:r>
            <a:r>
              <a:rPr lang="en-US" sz="2000" dirty="0"/>
              <a:t>p</a:t>
            </a:r>
            <a:r>
              <a:rPr lang="en-US" sz="2000" dirty="0" smtClean="0"/>
              <a:t>hysics </a:t>
            </a:r>
            <a:r>
              <a:rPr lang="en-US" sz="2000" dirty="0"/>
              <a:t>for </a:t>
            </a:r>
            <a:r>
              <a:rPr lang="en-US" sz="2000" dirty="0" smtClean="0"/>
              <a:t>high </a:t>
            </a:r>
            <a:r>
              <a:rPr lang="en-US" sz="2000" dirty="0"/>
              <a:t>resolution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A50021"/>
                </a:solidFill>
              </a:rPr>
              <a:t>Sandy Supplemental HIWPP</a:t>
            </a:r>
            <a:r>
              <a:rPr lang="en-US" sz="2000" dirty="0" smtClean="0"/>
              <a:t>)</a:t>
            </a:r>
            <a:endParaRPr lang="en-US" sz="2000" dirty="0"/>
          </a:p>
          <a:p>
            <a:pPr indent="-230187">
              <a:spcBef>
                <a:spcPts val="600"/>
              </a:spcBef>
            </a:pPr>
            <a:r>
              <a:rPr lang="en-US" b="1" dirty="0" smtClean="0"/>
              <a:t>Technical </a:t>
            </a:r>
            <a:r>
              <a:rPr lang="en-US" b="1" dirty="0"/>
              <a:t>Advancements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Transition HWRF </a:t>
            </a:r>
            <a:r>
              <a:rPr lang="en-US" sz="2000" dirty="0"/>
              <a:t>to </a:t>
            </a:r>
            <a:r>
              <a:rPr lang="en-US" sz="2000" dirty="0" smtClean="0"/>
              <a:t>basin/global NMM-B (</a:t>
            </a:r>
            <a:r>
              <a:rPr lang="en-US" sz="2000" dirty="0" smtClean="0">
                <a:solidFill>
                  <a:srgbClr val="A50021"/>
                </a:solidFill>
              </a:rPr>
              <a:t>HIWPP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072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0" y="138655"/>
            <a:ext cx="8229600" cy="99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rPr>
              <a:t>Challenges</a:t>
            </a:r>
            <a:endParaRPr lang="en-US" sz="4400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892" y="1465665"/>
            <a:ext cx="8524566" cy="4247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b="1" i="1" dirty="0" smtClean="0">
                <a:latin typeface="Arial"/>
                <a:cs typeface="Arial"/>
              </a:rPr>
              <a:t>How </a:t>
            </a:r>
            <a:r>
              <a:rPr lang="en-US" sz="2400" b="1" i="1" dirty="0">
                <a:latin typeface="Arial"/>
                <a:cs typeface="Arial"/>
              </a:rPr>
              <a:t>can we use this research </a:t>
            </a:r>
            <a:r>
              <a:rPr lang="en-US" sz="2400" b="1" i="1" dirty="0" smtClean="0">
                <a:latin typeface="Arial"/>
                <a:cs typeface="Arial"/>
              </a:rPr>
              <a:t>capacity and approach to accelerate TC forecast </a:t>
            </a:r>
            <a:r>
              <a:rPr lang="en-US" sz="2400" b="1" i="1" dirty="0">
                <a:latin typeface="Arial"/>
                <a:cs typeface="Arial"/>
              </a:rPr>
              <a:t>improvement</a:t>
            </a:r>
            <a:r>
              <a:rPr lang="en-US" sz="2400" b="1" i="1" dirty="0" smtClean="0">
                <a:latin typeface="Arial"/>
                <a:cs typeface="Arial"/>
              </a:rPr>
              <a:t>?</a:t>
            </a:r>
            <a:endParaRPr lang="en-US" sz="2400" dirty="0">
              <a:latin typeface="Arial"/>
              <a:cs typeface="Arial"/>
            </a:endParaRPr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HFIP </a:t>
            </a:r>
            <a:r>
              <a:rPr lang="en-US" sz="2400" dirty="0" smtClean="0">
                <a:latin typeface="Arial"/>
                <a:cs typeface="Arial"/>
              </a:rPr>
              <a:t>approach &amp; infrastructure </a:t>
            </a:r>
            <a:r>
              <a:rPr lang="en-US" sz="2400" dirty="0">
                <a:latin typeface="Arial"/>
                <a:cs typeface="Arial"/>
              </a:rPr>
              <a:t>allows for rapid </a:t>
            </a:r>
            <a:r>
              <a:rPr lang="en-US" sz="2400" dirty="0" smtClean="0">
                <a:latin typeface="Arial"/>
                <a:cs typeface="Arial"/>
              </a:rPr>
              <a:t>T&amp;E </a:t>
            </a:r>
            <a:r>
              <a:rPr lang="en-US" sz="2400" dirty="0">
                <a:latin typeface="Arial"/>
                <a:cs typeface="Arial"/>
              </a:rPr>
              <a:t>of emerging research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observations for potential </a:t>
            </a:r>
            <a:r>
              <a:rPr lang="en-US" sz="2400" b="1" dirty="0" smtClean="0">
                <a:latin typeface="Arial"/>
                <a:cs typeface="Arial"/>
              </a:rPr>
              <a:t>R2O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into </a:t>
            </a:r>
            <a:r>
              <a:rPr lang="en-US" sz="2400" dirty="0" smtClean="0">
                <a:latin typeface="Arial"/>
                <a:cs typeface="Arial"/>
              </a:rPr>
              <a:t>operational </a:t>
            </a:r>
            <a:r>
              <a:rPr lang="en-US" sz="2400" dirty="0">
                <a:latin typeface="Arial"/>
                <a:cs typeface="Arial"/>
              </a:rPr>
              <a:t>hurricane model and DA systems. </a:t>
            </a:r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b="1" dirty="0">
                <a:latin typeface="Arial"/>
                <a:cs typeface="Arial"/>
              </a:rPr>
              <a:t>Expand </a:t>
            </a:r>
            <a:r>
              <a:rPr lang="en-US" sz="2400" b="1" dirty="0" smtClean="0">
                <a:latin typeface="Arial"/>
                <a:cs typeface="Arial"/>
              </a:rPr>
              <a:t>and leverage HFIP partnership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to take advantage of new initiatives to foster and enhance existing HFIP partnership, promote collaboration with international research community, and address near-term opportunities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162800" y="6337428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59C0E3C-8E50-6F4A-917A-1064707FDF3A}" type="slidenum">
              <a:rPr lang="en-US" sz="1800">
                <a:solidFill>
                  <a:srgbClr val="FFFFFF"/>
                </a:solidFill>
                <a:latin typeface="Arial"/>
                <a:cs typeface="Arial"/>
              </a:rPr>
              <a:pPr algn="r" eaLnBrk="1" hangingPunct="1"/>
              <a:t>22</a:t>
            </a:fld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845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443836"/>
              </p:ext>
            </p:extLst>
          </p:nvPr>
        </p:nvGraphicFramePr>
        <p:xfrm>
          <a:off x="2147483647" y="2147483647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Worksheet" r:id="rId4" imgW="36144200" imgH="24714200" progId="Excel.Sheet.8">
                  <p:embed/>
                </p:oleObj>
              </mc:Choice>
              <mc:Fallback>
                <p:oleObj name="Worksheet" r:id="rId4" imgW="36144200" imgH="24714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83647" y="2147483647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178187" y="1300056"/>
            <a:ext cx="4249881" cy="294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Our blog</a:t>
            </a: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noaahrd.wordpress.com</a:t>
            </a:r>
            <a:endParaRPr lang="en-US" sz="1800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HRD Web page</a:t>
            </a: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www.aoml.noaa.gov</a:t>
            </a:r>
            <a:r>
              <a:rPr lang="en-US" sz="1800" dirty="0">
                <a:latin typeface="Arial"/>
                <a:cs typeface="Arial"/>
              </a:rPr>
              <a:t>/</a:t>
            </a:r>
            <a:r>
              <a:rPr lang="en-US" sz="1800" dirty="0" err="1">
                <a:latin typeface="Arial"/>
                <a:cs typeface="Arial"/>
              </a:rPr>
              <a:t>hrd</a:t>
            </a:r>
            <a:endParaRPr lang="en-US" sz="1800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Facebook </a:t>
            </a:r>
            <a:r>
              <a:rPr lang="en-US" sz="2000" dirty="0" smtClean="0">
                <a:latin typeface="Arial"/>
                <a:cs typeface="Arial"/>
              </a:rPr>
              <a:t>(3,475 </a:t>
            </a:r>
            <a:r>
              <a:rPr lang="en-US" sz="2000" dirty="0">
                <a:latin typeface="Arial"/>
                <a:cs typeface="Arial"/>
              </a:rPr>
              <a:t>likes)</a:t>
            </a:r>
            <a:endParaRPr lang="en-US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www.facebook.com</a:t>
            </a:r>
            <a:r>
              <a:rPr lang="en-US" sz="1800" dirty="0">
                <a:latin typeface="Arial"/>
                <a:cs typeface="Arial"/>
              </a:rPr>
              <a:t>/</a:t>
            </a:r>
            <a:r>
              <a:rPr lang="en-US" sz="1800" dirty="0" err="1">
                <a:latin typeface="Arial"/>
                <a:cs typeface="Arial"/>
              </a:rPr>
              <a:t>noaahrd</a:t>
            </a:r>
            <a:endParaRPr lang="en-US" sz="1800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Twitter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smtClean="0">
                <a:latin typeface="Arial"/>
                <a:cs typeface="Arial"/>
              </a:rPr>
              <a:t>12,900 </a:t>
            </a:r>
            <a:r>
              <a:rPr lang="en-US" sz="2000" dirty="0">
                <a:latin typeface="Arial"/>
                <a:cs typeface="Arial"/>
              </a:rPr>
              <a:t>followers)</a:t>
            </a: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twitter.com</a:t>
            </a:r>
            <a:r>
              <a:rPr lang="en-US" sz="1800" dirty="0">
                <a:latin typeface="Arial"/>
                <a:cs typeface="Arial"/>
              </a:rPr>
              <a:t>/#!/HRD_AOML_NOAA</a:t>
            </a:r>
          </a:p>
        </p:txBody>
      </p:sp>
      <p:pic>
        <p:nvPicPr>
          <p:cNvPr id="45059" name="Picture 13" descr="20110825-0938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1363" y="4344988"/>
            <a:ext cx="2646362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6" descr="IMG_4068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r="-3171" b="-5009"/>
          <a:stretch>
            <a:fillRect/>
          </a:stretch>
        </p:blipFill>
        <p:spPr bwMode="auto">
          <a:xfrm>
            <a:off x="5986463" y="4330700"/>
            <a:ext cx="29051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Facebook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8395" y="1304175"/>
            <a:ext cx="8461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Lastfm+for+Wordpress+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970" y="1304175"/>
            <a:ext cx="8445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RSS-Feed-Symbo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407" y="1364500"/>
            <a:ext cx="7254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246438" y="4400550"/>
            <a:ext cx="27035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chemeClr val="bg1"/>
                </a:solidFill>
                <a:latin typeface="Arial"/>
                <a:cs typeface="Arial"/>
              </a:rPr>
              <a:t>Tweets from the eye</a:t>
            </a:r>
          </a:p>
        </p:txBody>
      </p:sp>
      <p:pic>
        <p:nvPicPr>
          <p:cNvPr id="33" name="Picture 4" descr="twitter-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9770" y="1375613"/>
            <a:ext cx="1208087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4-10-21 at 5.08.58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013" y="4335463"/>
            <a:ext cx="266065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102350" y="5875338"/>
            <a:ext cx="24606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Visiting scientist program</a:t>
            </a:r>
          </a:p>
        </p:txBody>
      </p:sp>
      <p:sp>
        <p:nvSpPr>
          <p:cNvPr id="31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4C0EC92E-8A42-554D-9ABD-726DA721B2B8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23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7" name="Rectangle 5"/>
          <p:cNvSpPr>
            <a:spLocks noGrp="1" noChangeArrowheads="1"/>
          </p:cNvSpPr>
          <p:nvPr>
            <p:ph type="title"/>
          </p:nvPr>
        </p:nvSpPr>
        <p:spPr>
          <a:xfrm>
            <a:off x="61124" y="0"/>
            <a:ext cx="7635076" cy="1371600"/>
          </a:xfrm>
        </p:spPr>
        <p:txBody>
          <a:bodyPr lIns="0" tIns="0" rIns="0" bIns="0"/>
          <a:lstStyle/>
          <a:p>
            <a:pPr defTabSz="914400" eaLnBrk="1">
              <a:lnSpc>
                <a:spcPct val="100000"/>
              </a:lnSpc>
              <a:defRPr/>
            </a:pPr>
            <a:r>
              <a:rPr lang="en-US" sz="4400" dirty="0" smtClean="0">
                <a:cs typeface="Arial"/>
                <a:sym typeface="Arial Bold" charset="0"/>
              </a:rPr>
              <a:t>Outreach</a:t>
            </a:r>
            <a:endParaRPr lang="en-US" sz="4800" dirty="0" smtClean="0">
              <a:cs typeface="Arial"/>
            </a:endParaRPr>
          </a:p>
        </p:txBody>
      </p:sp>
      <p:pic>
        <p:nvPicPr>
          <p:cNvPr id="45071" name="Picture 7" descr="Screen Shot 2014-10-21 at 5.06.04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97973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5-02-26 at 1.36.30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77" y="2180161"/>
            <a:ext cx="4941534" cy="175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1053" y="453909"/>
            <a:ext cx="5879077" cy="1215448"/>
          </a:xfrm>
          <a:effectLst>
            <a:outerShdw blurRad="111125" dist="38100" dir="2700000">
              <a:srgbClr val="000000">
                <a:alpha val="55000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latin typeface="Calibri"/>
                <a:ea typeface="+mj-ea"/>
                <a:cs typeface="Calibri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4655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22761" y="0"/>
            <a:ext cx="7829190" cy="12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GFS Track Forecast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Improvements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3707" y="1471988"/>
            <a:ext cx="4854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(</a:t>
            </a:r>
            <a:r>
              <a:rPr lang="en-US" sz="2000" b="1" dirty="0"/>
              <a:t>% Improvement over HFIP baseline</a:t>
            </a:r>
            <a:r>
              <a:rPr lang="en-US" sz="2000" b="1" dirty="0" smtClean="0"/>
              <a:t>)</a:t>
            </a:r>
            <a:endParaRPr lang="en-US" sz="2000" dirty="0"/>
          </a:p>
        </p:txBody>
      </p:sp>
      <p:pic>
        <p:nvPicPr>
          <p:cNvPr id="2" name="Picture 1" descr="01_Toepfer_Welcome_02192014 (dragged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5" t="21537" r="2675" b="6036"/>
          <a:stretch/>
        </p:blipFill>
        <p:spPr>
          <a:xfrm>
            <a:off x="0" y="1994368"/>
            <a:ext cx="4614288" cy="3681608"/>
          </a:xfrm>
          <a:prstGeom prst="rect">
            <a:avLst/>
          </a:prstGeom>
        </p:spPr>
      </p:pic>
      <p:pic>
        <p:nvPicPr>
          <p:cNvPr id="4" name="Picture 3" descr="01_Toepfer_Welcome_02192014 (dragged)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7" t="21810" r="4219" b="5899"/>
          <a:stretch/>
        </p:blipFill>
        <p:spPr>
          <a:xfrm>
            <a:off x="4521901" y="1988883"/>
            <a:ext cx="4622099" cy="36925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3588" y="4767403"/>
            <a:ext cx="1870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50021"/>
                </a:solidFill>
              </a:rPr>
              <a:t>2006-2008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5183" y="4767403"/>
            <a:ext cx="1870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50021"/>
                </a:solidFill>
              </a:rPr>
              <a:t>2012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3855" y="5836154"/>
            <a:ext cx="640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Dramatic improvement in first 5 years of HFIP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57831" y="3164430"/>
            <a:ext cx="4286169" cy="6940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70939" y="2921547"/>
            <a:ext cx="783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50021"/>
                </a:solidFill>
              </a:rPr>
              <a:t>5-</a:t>
            </a:r>
            <a:r>
              <a:rPr lang="en-US" sz="1200" dirty="0">
                <a:solidFill>
                  <a:srgbClr val="A50021"/>
                </a:solidFill>
              </a:rPr>
              <a:t>y</a:t>
            </a:r>
            <a:r>
              <a:rPr lang="en-US" sz="1200" dirty="0" smtClean="0">
                <a:solidFill>
                  <a:srgbClr val="A50021"/>
                </a:solidFill>
              </a:rPr>
              <a:t>r goal</a:t>
            </a:r>
            <a:endParaRPr lang="en-US" sz="12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0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Intensity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Forecast Improvements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7734" y="5920821"/>
            <a:ext cx="640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Dramatic improvement in first 5 years of HFIP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1145" y="1358708"/>
            <a:ext cx="7545339" cy="4660323"/>
            <a:chOff x="621145" y="1358708"/>
            <a:chExt cx="7545339" cy="4660323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621145" y="1358708"/>
              <a:ext cx="7545339" cy="4660323"/>
              <a:chOff x="3489339" y="777255"/>
              <a:chExt cx="5488586" cy="3568487"/>
            </a:xfrm>
          </p:grpSpPr>
          <p:pic>
            <p:nvPicPr>
              <p:cNvPr id="9" name="Picture 10" descr="HWRF_IFI_Atlantic Basin2014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9339" y="777255"/>
                <a:ext cx="5488586" cy="3568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 descr="Screen Shot 2014-05-23 at 4.12.48 PM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3847" y="3272464"/>
                <a:ext cx="406400" cy="202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 descr="Screen Shot 2014-05-23 at 4.08.10 PM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3847" y="3348432"/>
                <a:ext cx="4298462" cy="57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955030" y="4641273"/>
              <a:ext cx="415637" cy="223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39336" y="2062789"/>
            <a:ext cx="365605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Improvement 15-20% per year since 2011</a:t>
            </a:r>
            <a:endParaRPr lang="en-US" sz="1600" dirty="0"/>
          </a:p>
        </p:txBody>
      </p:sp>
      <p:sp>
        <p:nvSpPr>
          <p:cNvPr id="13" name="Freeform 12"/>
          <p:cNvSpPr/>
          <p:nvPr/>
        </p:nvSpPr>
        <p:spPr>
          <a:xfrm>
            <a:off x="1154545" y="3849095"/>
            <a:ext cx="6650182" cy="1338663"/>
          </a:xfrm>
          <a:custGeom>
            <a:avLst/>
            <a:gdLst>
              <a:gd name="connsiteX0" fmla="*/ 0 w 6650182"/>
              <a:gd name="connsiteY0" fmla="*/ 1338663 h 1338663"/>
              <a:gd name="connsiteX1" fmla="*/ 746607 w 6650182"/>
              <a:gd name="connsiteY1" fmla="*/ 992299 h 1338663"/>
              <a:gd name="connsiteX2" fmla="*/ 1493213 w 6650182"/>
              <a:gd name="connsiteY2" fmla="*/ 745996 h 1338663"/>
              <a:gd name="connsiteX3" fmla="*/ 2224425 w 6650182"/>
              <a:gd name="connsiteY3" fmla="*/ 491996 h 1338663"/>
              <a:gd name="connsiteX4" fmla="*/ 3694546 w 6650182"/>
              <a:gd name="connsiteY4" fmla="*/ 45572 h 1338663"/>
              <a:gd name="connsiteX5" fmla="*/ 6650182 w 6650182"/>
              <a:gd name="connsiteY5" fmla="*/ 14784 h 1338663"/>
              <a:gd name="connsiteX6" fmla="*/ 6650182 w 6650182"/>
              <a:gd name="connsiteY6" fmla="*/ 14784 h 133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0182" h="1338663">
                <a:moveTo>
                  <a:pt x="0" y="1338663"/>
                </a:moveTo>
                <a:cubicBezTo>
                  <a:pt x="248869" y="1214870"/>
                  <a:pt x="497738" y="1091077"/>
                  <a:pt x="746607" y="992299"/>
                </a:cubicBezTo>
                <a:cubicBezTo>
                  <a:pt x="995476" y="893521"/>
                  <a:pt x="1493213" y="745996"/>
                  <a:pt x="1493213" y="745996"/>
                </a:cubicBezTo>
                <a:cubicBezTo>
                  <a:pt x="1739516" y="662612"/>
                  <a:pt x="1857536" y="608733"/>
                  <a:pt x="2224425" y="491996"/>
                </a:cubicBezTo>
                <a:cubicBezTo>
                  <a:pt x="2591314" y="375259"/>
                  <a:pt x="2956920" y="125107"/>
                  <a:pt x="3694546" y="45572"/>
                </a:cubicBezTo>
                <a:cubicBezTo>
                  <a:pt x="4432172" y="-33963"/>
                  <a:pt x="6650182" y="14784"/>
                  <a:pt x="6650182" y="14784"/>
                </a:cubicBezTo>
                <a:lnTo>
                  <a:pt x="6650182" y="14784"/>
                </a:lnTo>
              </a:path>
            </a:pathLst>
          </a:cu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70790" y="4448848"/>
            <a:ext cx="794095" cy="2308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140000"/>
              </a:camera>
              <a:lightRig rig="threePt" dir="t"/>
            </a:scene3d>
          </a:bodyPr>
          <a:lstStyle/>
          <a:p>
            <a:r>
              <a:rPr lang="en-US" sz="900" b="1" dirty="0" smtClean="0"/>
              <a:t>5-year goal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40982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 charset="0"/>
                <a:cs typeface="Arial"/>
              </a:rPr>
              <a:t/>
            </a:r>
            <a:br>
              <a:rPr lang="en-US">
                <a:ea typeface="Calibri" charset="0"/>
                <a:cs typeface="Arial"/>
              </a:rPr>
            </a:br>
            <a:endParaRPr lang="en-US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Other Areas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600" y="1374268"/>
            <a:ext cx="854224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JTWC </a:t>
            </a:r>
            <a:r>
              <a:rPr lang="en-US" dirty="0">
                <a:latin typeface="Arial"/>
                <a:cs typeface="Arial"/>
              </a:rPr>
              <a:t>evaluating HWRF </a:t>
            </a:r>
            <a:r>
              <a:rPr lang="en-US" dirty="0" smtClean="0">
                <a:latin typeface="Arial"/>
                <a:cs typeface="Arial"/>
              </a:rPr>
              <a:t>guidance globally using HFIP Demonstration System on Jets –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very successful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HWRF WPAC demonstrated improved RI guidance –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POD 24% </a:t>
            </a:r>
            <a:r>
              <a:rPr lang="en-US" dirty="0" err="1" smtClean="0">
                <a:solidFill>
                  <a:srgbClr val="A50021"/>
                </a:solidFill>
                <a:latin typeface="Arial"/>
                <a:cs typeface="Arial"/>
              </a:rPr>
              <a:t>vs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 JTWC operational 4%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Demonstrated HWRF </a:t>
            </a:r>
            <a:r>
              <a:rPr lang="en-US" dirty="0" smtClean="0">
                <a:latin typeface="Arial"/>
                <a:cs typeface="Arial"/>
              </a:rPr>
              <a:t>&amp; Multi-model regional ensembles </a:t>
            </a:r>
            <a:r>
              <a:rPr lang="en-US" dirty="0">
                <a:latin typeface="Arial"/>
                <a:cs typeface="Arial"/>
              </a:rPr>
              <a:t>- </a:t>
            </a:r>
            <a:r>
              <a:rPr lang="en-US" dirty="0">
                <a:solidFill>
                  <a:srgbClr val="A50021"/>
                </a:solidFill>
                <a:latin typeface="Arial"/>
                <a:cs typeface="Arial"/>
              </a:rPr>
              <a:t>shows great promise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Demonstrated impact of aircraft observations on forecast guidance – </a:t>
            </a:r>
            <a:r>
              <a:rPr lang="en-US" dirty="0">
                <a:solidFill>
                  <a:srgbClr val="A50021"/>
                </a:solidFill>
                <a:latin typeface="Arial"/>
                <a:cs typeface="Arial"/>
              </a:rPr>
              <a:t>shows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promise</a:t>
            </a:r>
            <a:endParaRPr lang="en-US" dirty="0">
              <a:solidFill>
                <a:srgbClr val="A50021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Demonstrated next </a:t>
            </a:r>
            <a:r>
              <a:rPr lang="en-US" dirty="0">
                <a:latin typeface="Arial"/>
                <a:cs typeface="Arial"/>
              </a:rPr>
              <a:t>generation </a:t>
            </a:r>
            <a:r>
              <a:rPr lang="en-US" dirty="0" smtClean="0">
                <a:latin typeface="Arial"/>
                <a:cs typeface="Arial"/>
              </a:rPr>
              <a:t>storm </a:t>
            </a:r>
            <a:r>
              <a:rPr lang="en-US" dirty="0">
                <a:latin typeface="Arial"/>
                <a:cs typeface="Arial"/>
              </a:rPr>
              <a:t>surge </a:t>
            </a:r>
            <a:r>
              <a:rPr lang="en-US" dirty="0" smtClean="0">
                <a:latin typeface="Arial"/>
                <a:cs typeface="Arial"/>
              </a:rPr>
              <a:t>model – WRN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Grants </a:t>
            </a:r>
            <a:r>
              <a:rPr lang="en-US" dirty="0">
                <a:latin typeface="Arial"/>
                <a:cs typeface="Arial"/>
              </a:rPr>
              <a:t>to Academia </a:t>
            </a:r>
            <a:r>
              <a:rPr lang="en-US" dirty="0" smtClean="0">
                <a:latin typeface="Arial"/>
                <a:cs typeface="Arial"/>
              </a:rPr>
              <a:t>– funded 12 new proposals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Scientific </a:t>
            </a:r>
            <a:r>
              <a:rPr lang="en-US" dirty="0">
                <a:latin typeface="Arial"/>
                <a:cs typeface="Arial"/>
              </a:rPr>
              <a:t>Review </a:t>
            </a:r>
            <a:r>
              <a:rPr lang="en-US" dirty="0" smtClean="0">
                <a:latin typeface="Arial"/>
                <a:cs typeface="Arial"/>
              </a:rPr>
              <a:t>Committee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8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vijay.t.tallapragada\Documents\animate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9846" y="2626221"/>
            <a:ext cx="4558512" cy="364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HWRF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 descr="C:\Users\vijay.t.tallapragada\Downloads\rammasun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970" y="1432347"/>
            <a:ext cx="5511030" cy="48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819" y="1458897"/>
            <a:ext cx="330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HWRF model forecasts </a:t>
            </a:r>
            <a:r>
              <a:rPr lang="en-US" sz="2000" dirty="0" smtClean="0"/>
              <a:t>of </a:t>
            </a:r>
            <a:r>
              <a:rPr lang="en-US" sz="2000" dirty="0"/>
              <a:t>Typhoon </a:t>
            </a:r>
            <a:r>
              <a:rPr lang="en-US" sz="2000" dirty="0" err="1" smtClean="0"/>
              <a:t>Rammasun</a:t>
            </a:r>
            <a:r>
              <a:rPr lang="en-US" sz="2000" dirty="0" smtClean="0"/>
              <a:t> (09W) and Cyclone </a:t>
            </a:r>
            <a:r>
              <a:rPr lang="en-US" sz="2000" dirty="0" err="1" smtClean="0"/>
              <a:t>Guito</a:t>
            </a:r>
            <a:r>
              <a:rPr lang="en-US" sz="2000" dirty="0" smtClean="0"/>
              <a:t> (15S)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527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HWRF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00" y="1286467"/>
            <a:ext cx="5982072" cy="372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00" y="4667023"/>
            <a:ext cx="4475443" cy="175215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945767" y="5315690"/>
            <a:ext cx="24867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10 </a:t>
            </a:r>
            <a:r>
              <a:rPr lang="en-US" sz="1400" dirty="0"/>
              <a:t>m maximum winds (m s</a:t>
            </a:r>
            <a:r>
              <a:rPr lang="en-US" sz="1400" baseline="30000" dirty="0"/>
              <a:t>-1</a:t>
            </a:r>
            <a:r>
              <a:rPr lang="en-US" sz="1400" dirty="0"/>
              <a:t>) </a:t>
            </a:r>
            <a:r>
              <a:rPr lang="en-US" sz="1400" dirty="0" smtClean="0"/>
              <a:t>and accumulated </a:t>
            </a:r>
            <a:r>
              <a:rPr lang="en-US" sz="1400" dirty="0"/>
              <a:t>rainfall swath (cm)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11085" y="1400875"/>
            <a:ext cx="2359517" cy="3102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Experimental Real-Time Forecast Guidance from Operational HWRF for all Tropical Oceanic Basins Including </a:t>
            </a:r>
            <a:r>
              <a:rPr lang="en-US" sz="2000" dirty="0" smtClean="0"/>
              <a:t>Indian Ocean:</a:t>
            </a:r>
            <a:endParaRPr lang="en-US" sz="2000" dirty="0"/>
          </a:p>
          <a:p>
            <a:r>
              <a:rPr lang="en-US" sz="2000" dirty="0" smtClean="0"/>
              <a:t> Cyclone Phailin (02B)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34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_Tallapragada_HFIP_AnnRev2014 (dragged)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42" y="3221459"/>
            <a:ext cx="8492396" cy="3182419"/>
          </a:xfrm>
          <a:prstGeom prst="rect">
            <a:avLst/>
          </a:prstGeom>
        </p:spPr>
      </p:pic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HWRF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675" y="1367085"/>
            <a:ext cx="882737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HFIP </a:t>
            </a:r>
            <a:r>
              <a:rPr lang="en-US" sz="2000" dirty="0" smtClean="0"/>
              <a:t>running </a:t>
            </a:r>
            <a:r>
              <a:rPr lang="en-US" sz="2000" dirty="0"/>
              <a:t>HWRF in </a:t>
            </a:r>
            <a:r>
              <a:rPr lang="en-US" sz="2000" dirty="0" smtClean="0"/>
              <a:t>WPAC </a:t>
            </a:r>
            <a:r>
              <a:rPr lang="en-US" sz="2000" dirty="0"/>
              <a:t>for JTWC 2012-</a:t>
            </a:r>
            <a:r>
              <a:rPr lang="en-US" sz="2000" dirty="0" smtClean="0"/>
              <a:t>2014, globally 2013-2014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HWRF </a:t>
            </a:r>
            <a:r>
              <a:rPr lang="en-US" sz="2000" dirty="0"/>
              <a:t>track forecasts </a:t>
            </a:r>
            <a:r>
              <a:rPr lang="en-US" sz="2000" dirty="0" smtClean="0"/>
              <a:t>comparable </a:t>
            </a:r>
            <a:r>
              <a:rPr lang="en-US" sz="2000" dirty="0"/>
              <a:t>to </a:t>
            </a:r>
            <a:r>
              <a:rPr lang="en-US" sz="2000" dirty="0" smtClean="0"/>
              <a:t>global </a:t>
            </a:r>
            <a:r>
              <a:rPr lang="en-US" sz="2000" dirty="0"/>
              <a:t>model </a:t>
            </a:r>
            <a:r>
              <a:rPr lang="en-US" sz="2000" dirty="0" smtClean="0"/>
              <a:t>&amp; better </a:t>
            </a:r>
            <a:r>
              <a:rPr lang="en-US" sz="2000" dirty="0"/>
              <a:t>than other regional </a:t>
            </a:r>
            <a:r>
              <a:rPr lang="en-US" sz="2000" dirty="0" smtClean="0"/>
              <a:t>models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HWRF </a:t>
            </a:r>
            <a:r>
              <a:rPr lang="en-US" sz="2000" dirty="0"/>
              <a:t>Intensity forecasts are better </a:t>
            </a:r>
            <a:r>
              <a:rPr lang="en-US" sz="2000" dirty="0" smtClean="0"/>
              <a:t>than </a:t>
            </a:r>
            <a:r>
              <a:rPr lang="en-US" sz="2000" dirty="0"/>
              <a:t>other model guidance in WPAC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JTWC is using </a:t>
            </a:r>
            <a:r>
              <a:rPr lang="en-US" sz="2000" dirty="0"/>
              <a:t>HWRF model output in their </a:t>
            </a:r>
            <a:r>
              <a:rPr lang="en-US" sz="2000" dirty="0" smtClean="0"/>
              <a:t>operational forecasts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24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RI in WPAC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410" y="4498679"/>
            <a:ext cx="86053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If </a:t>
            </a:r>
            <a:r>
              <a:rPr lang="en-US" sz="2000" dirty="0" smtClean="0"/>
              <a:t>RI </a:t>
            </a:r>
            <a:r>
              <a:rPr lang="en-US" sz="2000" dirty="0"/>
              <a:t>event </a:t>
            </a:r>
            <a:r>
              <a:rPr lang="en-US" sz="2000" dirty="0" smtClean="0"/>
              <a:t>defined as </a:t>
            </a:r>
            <a:r>
              <a:rPr lang="en-US" sz="2000" dirty="0"/>
              <a:t>&gt;30 </a:t>
            </a:r>
            <a:r>
              <a:rPr lang="en-US" sz="2000" dirty="0" smtClean="0"/>
              <a:t>kt/24 </a:t>
            </a:r>
            <a:r>
              <a:rPr lang="en-US" sz="2000" dirty="0"/>
              <a:t>h, </a:t>
            </a:r>
            <a:r>
              <a:rPr lang="en-US" sz="2000" dirty="0" smtClean="0"/>
              <a:t>HWRF </a:t>
            </a:r>
            <a:r>
              <a:rPr lang="en-US" sz="2000" dirty="0"/>
              <a:t>RI POD skill is ~ </a:t>
            </a:r>
            <a:r>
              <a:rPr lang="en-US" sz="2000" dirty="0" smtClean="0"/>
              <a:t>23% </a:t>
            </a:r>
            <a:r>
              <a:rPr lang="en-US" sz="2000" dirty="0"/>
              <a:t>and </a:t>
            </a:r>
            <a:r>
              <a:rPr lang="en-US" sz="2000" dirty="0" smtClean="0"/>
              <a:t>has much higher </a:t>
            </a:r>
            <a:r>
              <a:rPr lang="en-US" sz="2000" dirty="0"/>
              <a:t>POD </a:t>
            </a:r>
            <a:r>
              <a:rPr lang="en-US" sz="2000" dirty="0" smtClean="0"/>
              <a:t>compared </a:t>
            </a:r>
            <a:r>
              <a:rPr lang="en-US" sz="2000" dirty="0"/>
              <a:t>to </a:t>
            </a:r>
            <a:r>
              <a:rPr lang="en-US" sz="2000" dirty="0" smtClean="0"/>
              <a:t>operations and other models </a:t>
            </a:r>
            <a:r>
              <a:rPr lang="en-US" sz="2000" b="1" dirty="0" smtClean="0"/>
              <a:t>(previous analysis </a:t>
            </a:r>
            <a:r>
              <a:rPr lang="en-US" sz="2000" b="1" dirty="0"/>
              <a:t>of RI for WPAC </a:t>
            </a:r>
            <a:r>
              <a:rPr lang="en-US" sz="2000" b="1" dirty="0" smtClean="0"/>
              <a:t>in 2012 showed </a:t>
            </a:r>
            <a:r>
              <a:rPr lang="en-US" sz="2000" b="1" dirty="0"/>
              <a:t>&lt;10% skill)</a:t>
            </a:r>
            <a:r>
              <a:rPr lang="en-US" sz="2000" dirty="0"/>
              <a:t>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POD </a:t>
            </a:r>
            <a:r>
              <a:rPr lang="en-US" sz="2000" dirty="0" smtClean="0"/>
              <a:t>is </a:t>
            </a:r>
            <a:r>
              <a:rPr lang="en-US" sz="2000" dirty="0"/>
              <a:t>much higher (43%) </a:t>
            </a:r>
            <a:r>
              <a:rPr lang="en-US" sz="2000" dirty="0" smtClean="0"/>
              <a:t>if considering </a:t>
            </a:r>
            <a:r>
              <a:rPr lang="en-US" sz="2000" dirty="0"/>
              <a:t>intensity </a:t>
            </a:r>
            <a:r>
              <a:rPr lang="en-US" sz="2000" dirty="0" smtClean="0"/>
              <a:t>change tendency &gt;5 kt/6</a:t>
            </a:r>
            <a:r>
              <a:rPr lang="en-US" sz="2000" dirty="0"/>
              <a:t> </a:t>
            </a:r>
            <a:r>
              <a:rPr lang="en-US" sz="2000" dirty="0" smtClean="0"/>
              <a:t>h.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3415" y="1353213"/>
            <a:ext cx="3279758" cy="3028137"/>
            <a:chOff x="653415" y="1297693"/>
            <a:chExt cx="3279758" cy="3028137"/>
          </a:xfrm>
        </p:grpSpPr>
        <p:grpSp>
          <p:nvGrpSpPr>
            <p:cNvPr id="13" name="Group 12"/>
            <p:cNvGrpSpPr/>
            <p:nvPr/>
          </p:nvGrpSpPr>
          <p:grpSpPr>
            <a:xfrm>
              <a:off x="653415" y="1297693"/>
              <a:ext cx="3279758" cy="3028137"/>
              <a:chOff x="653415" y="1297693"/>
              <a:chExt cx="3279758" cy="3028137"/>
            </a:xfrm>
          </p:grpSpPr>
          <p:pic>
            <p:nvPicPr>
              <p:cNvPr id="4" name="Picture 3" descr="HWRF_RI_Stat.tiff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415" y="1297693"/>
                <a:ext cx="3279758" cy="302813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949123" y="1339062"/>
                <a:ext cx="943807" cy="860503"/>
              </a:xfrm>
              <a:prstGeom prst="rect">
                <a:avLst/>
              </a:prstGeom>
              <a:noFill/>
              <a:ln w="19050" cmpd="sng">
                <a:solidFill>
                  <a:srgbClr val="A5002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30739946"/>
                  </p:ext>
                </p:extLst>
              </p:nvPr>
            </p:nvGraphicFramePr>
            <p:xfrm>
              <a:off x="2564178" y="3473450"/>
              <a:ext cx="1308100" cy="800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6" name="Equation" r:id="rId6" imgW="1308100" imgH="800100" progId="Equation.3">
                      <p:embed/>
                    </p:oleObj>
                  </mc:Choice>
                  <mc:Fallback>
                    <p:oleObj name="Equation" r:id="rId6" imgW="1308100" imgH="800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/>
                          <a:stretch>
                            <a:fillRect/>
                          </a:stretch>
                        </p:blipFill>
                        <p:spPr>
                          <a:xfrm>
                            <a:off x="2564178" y="3473450"/>
                            <a:ext cx="1308100" cy="80010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 cmpd="sng">
                            <a:solidFill>
                              <a:srgbClr val="A5002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6" name="TextBox 15"/>
            <p:cNvSpPr txBox="1"/>
            <p:nvPr/>
          </p:nvSpPr>
          <p:spPr>
            <a:xfrm>
              <a:off x="758399" y="1356544"/>
              <a:ext cx="1288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HWRF</a:t>
              </a:r>
            </a:p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2012-2013</a:t>
              </a:r>
              <a:endParaRPr lang="en-US" sz="1800" dirty="0">
                <a:solidFill>
                  <a:srgbClr val="A5002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40260" y="1353213"/>
            <a:ext cx="3318803" cy="3028137"/>
            <a:chOff x="5240260" y="1297693"/>
            <a:chExt cx="3318803" cy="3028137"/>
          </a:xfrm>
        </p:grpSpPr>
        <p:grpSp>
          <p:nvGrpSpPr>
            <p:cNvPr id="15" name="Group 14"/>
            <p:cNvGrpSpPr/>
            <p:nvPr/>
          </p:nvGrpSpPr>
          <p:grpSpPr>
            <a:xfrm>
              <a:off x="5240260" y="1297693"/>
              <a:ext cx="3318803" cy="3028137"/>
              <a:chOff x="5240260" y="1297693"/>
              <a:chExt cx="3318803" cy="3028137"/>
            </a:xfrm>
          </p:grpSpPr>
          <p:pic>
            <p:nvPicPr>
              <p:cNvPr id="5" name="Picture 4" descr="JTWC_RI_stat.tiff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40260" y="1297693"/>
                <a:ext cx="3318803" cy="3028137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7543518" y="1353210"/>
                <a:ext cx="943807" cy="860503"/>
              </a:xfrm>
              <a:prstGeom prst="rect">
                <a:avLst/>
              </a:prstGeom>
              <a:noFill/>
              <a:ln w="19050" cmpd="sng">
                <a:solidFill>
                  <a:srgbClr val="A5002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12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7940098"/>
                  </p:ext>
                </p:extLst>
              </p:nvPr>
            </p:nvGraphicFramePr>
            <p:xfrm>
              <a:off x="7358428" y="3465513"/>
              <a:ext cx="1117600" cy="800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7" name="Equation" r:id="rId8" imgW="1117600" imgH="800100" progId="Equation.3">
                      <p:embed/>
                    </p:oleObj>
                  </mc:Choice>
                  <mc:Fallback>
                    <p:oleObj name="Equation" r:id="rId8" imgW="1117600" imgH="800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7358428" y="3465513"/>
                            <a:ext cx="1117600" cy="80010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 cmpd="sng">
                            <a:solidFill>
                              <a:srgbClr val="A5002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" name="TextBox 17"/>
            <p:cNvSpPr txBox="1"/>
            <p:nvPr/>
          </p:nvSpPr>
          <p:spPr>
            <a:xfrm>
              <a:off x="5338366" y="1356544"/>
              <a:ext cx="1288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JTWC</a:t>
              </a:r>
            </a:p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2012-2013</a:t>
              </a:r>
              <a:endParaRPr lang="en-US" sz="1800" dirty="0">
                <a:solidFill>
                  <a:srgbClr val="A5002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5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26090</TotalTime>
  <Words>2443</Words>
  <Application>Microsoft Macintosh PowerPoint</Application>
  <PresentationFormat>On-screen Show (4:3)</PresentationFormat>
  <Paragraphs>311</Paragraphs>
  <Slides>24</Slides>
  <Notes>18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Default Design</vt:lpstr>
      <vt:lpstr>Equation</vt:lpstr>
      <vt:lpstr>Microsoft Excel 97 - 2004 Worksheet</vt:lpstr>
      <vt:lpstr>NOAA’s Hurricane Research - HFIP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Intensity Forecast Experiment (IFEX)</vt:lpstr>
      <vt:lpstr>PowerPoint Presentation</vt:lpstr>
      <vt:lpstr>PowerPoint Presentation</vt:lpstr>
      <vt:lpstr>Develop &amp; refine observing technologies: G-IV TDR</vt:lpstr>
      <vt:lpstr>Develop &amp; refine observing technologies: Global Hawk UAS</vt:lpstr>
      <vt:lpstr>PowerPoint Presentation</vt:lpstr>
      <vt:lpstr>PowerPoint Presentation</vt:lpstr>
      <vt:lpstr>PowerPoint Presentation</vt:lpstr>
      <vt:lpstr>HFIP Lesson Learned</vt:lpstr>
      <vt:lpstr>HFIP Priorities 2015-2016</vt:lpstr>
      <vt:lpstr>PowerPoint Presentation</vt:lpstr>
      <vt:lpstr>Outreach</vt:lpstr>
      <vt:lpstr>Questions?</vt:lpstr>
    </vt:vector>
  </TitlesOfParts>
  <Manager>Tim McClung</Manager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Frank Marks</cp:lastModifiedBy>
  <cp:revision>715</cp:revision>
  <cp:lastPrinted>2009-09-22T14:42:08Z</cp:lastPrinted>
  <dcterms:created xsi:type="dcterms:W3CDTF">2011-03-08T17:41:21Z</dcterms:created>
  <dcterms:modified xsi:type="dcterms:W3CDTF">2015-02-26T18:46:50Z</dcterms:modified>
</cp:coreProperties>
</file>