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33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32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338" r:id="rId35"/>
    <p:sldId id="337" r:id="rId36"/>
    <p:sldId id="339" r:id="rId37"/>
    <p:sldId id="290" r:id="rId38"/>
    <p:sldId id="291" r:id="rId39"/>
    <p:sldId id="292" r:id="rId40"/>
    <p:sldId id="293" r:id="rId41"/>
    <p:sldId id="297" r:id="rId42"/>
    <p:sldId id="298" r:id="rId43"/>
    <p:sldId id="299" r:id="rId44"/>
    <p:sldId id="300" r:id="rId45"/>
    <p:sldId id="301" r:id="rId46"/>
    <p:sldId id="340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41" r:id="rId64"/>
    <p:sldId id="319" r:id="rId65"/>
    <p:sldId id="320" r:id="rId66"/>
    <p:sldId id="321" r:id="rId67"/>
    <p:sldId id="335" r:id="rId68"/>
    <p:sldId id="336" r:id="rId69"/>
    <p:sldId id="322" r:id="rId70"/>
    <p:sldId id="323" r:id="rId71"/>
    <p:sldId id="324" r:id="rId72"/>
    <p:sldId id="325" r:id="rId73"/>
    <p:sldId id="326" r:id="rId74"/>
    <p:sldId id="330" r:id="rId75"/>
    <p:sldId id="334" r:id="rId76"/>
    <p:sldId id="309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20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4CC55-9D35-2140-88A6-F39A41423497}" type="datetimeFigureOut">
              <a:rPr lang="en-US" smtClean="0"/>
              <a:t>8/13/15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0C88E-C276-A24B-AFC5-3F68F41FE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0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25F9A0-726E-0743-9AD3-E9BC5E26B030}" type="slidenum">
              <a:rPr lang="en-US"/>
              <a:pPr eaLnBrk="1" hangingPunct="1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9D7A8-B59C-264E-B01F-D05E383F20B5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20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9D7A8-B59C-264E-B01F-D05E383F20B5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43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A9AF6-71B9-4246-99E2-13746D76262F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C68C-A918-7F45-A7E8-76C624C275A3}" type="datetimeFigureOut">
              <a:rPr lang="en-US" smtClean="0"/>
              <a:t>8/13/15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1E8B-ADB3-B147-9E01-88710D38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3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C68C-A918-7F45-A7E8-76C624C275A3}" type="datetimeFigureOut">
              <a:rPr lang="en-US" smtClean="0"/>
              <a:t>8/13/15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1E8B-ADB3-B147-9E01-88710D38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2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C68C-A918-7F45-A7E8-76C624C275A3}" type="datetimeFigureOut">
              <a:rPr lang="en-US" smtClean="0"/>
              <a:t>8/13/15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1E8B-ADB3-B147-9E01-88710D38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4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C68C-A918-7F45-A7E8-76C624C275A3}" type="datetimeFigureOut">
              <a:rPr lang="en-US" smtClean="0"/>
              <a:t>8/13/15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1E8B-ADB3-B147-9E01-88710D38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40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C68C-A918-7F45-A7E8-76C624C275A3}" type="datetimeFigureOut">
              <a:rPr lang="en-US" smtClean="0"/>
              <a:t>8/13/15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1E8B-ADB3-B147-9E01-88710D38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44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C68C-A918-7F45-A7E8-76C624C275A3}" type="datetimeFigureOut">
              <a:rPr lang="en-US" smtClean="0"/>
              <a:t>8/13/15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1E8B-ADB3-B147-9E01-88710D38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4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C68C-A918-7F45-A7E8-76C624C275A3}" type="datetimeFigureOut">
              <a:rPr lang="en-US" smtClean="0"/>
              <a:t>8/13/15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1E8B-ADB3-B147-9E01-88710D38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5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C68C-A918-7F45-A7E8-76C624C275A3}" type="datetimeFigureOut">
              <a:rPr lang="en-US" smtClean="0"/>
              <a:t>8/13/15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1E8B-ADB3-B147-9E01-88710D38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C68C-A918-7F45-A7E8-76C624C275A3}" type="datetimeFigureOut">
              <a:rPr lang="en-US" smtClean="0"/>
              <a:t>8/13/15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1E8B-ADB3-B147-9E01-88710D38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C68C-A918-7F45-A7E8-76C624C275A3}" type="datetimeFigureOut">
              <a:rPr lang="en-US" smtClean="0"/>
              <a:t>8/13/15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1E8B-ADB3-B147-9E01-88710D38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2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C68C-A918-7F45-A7E8-76C624C275A3}" type="datetimeFigureOut">
              <a:rPr lang="en-US" smtClean="0"/>
              <a:t>8/13/15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F1E8B-ADB3-B147-9E01-88710D38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2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5C68C-A918-7F45-A7E8-76C624C275A3}" type="datetimeFigureOut">
              <a:rPr lang="en-US" smtClean="0"/>
              <a:t>8/13/15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F1E8B-ADB3-B147-9E01-88710D38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2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0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38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3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8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4101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 portion of this </a:t>
            </a:r>
            <a:r>
              <a:rPr lang="en-US" sz="1400" dirty="0"/>
              <a:t>research was performed while the author held a National Research Council Research Associateship Award </a:t>
            </a:r>
            <a:r>
              <a:rPr lang="en-US" sz="1400" dirty="0" smtClean="0"/>
              <a:t>at ESRL/AOML. Additional support from NSF DGE 1144083.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34695"/>
            <a:ext cx="9143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3366FF"/>
                </a:solidFill>
              </a:rPr>
              <a:t>Plowable hailstorms and hurricanes: Using novel observing platforms to improve forecasts of extreme weather events</a:t>
            </a:r>
            <a:endParaRPr lang="en-US" sz="2600" dirty="0">
              <a:solidFill>
                <a:srgbClr val="3366FF"/>
              </a:solidFill>
            </a:endParaRPr>
          </a:p>
        </p:txBody>
      </p:sp>
      <p:pic>
        <p:nvPicPr>
          <p:cNvPr id="6" name="Picture 5" descr="kirsten_1400707258974_5047316_ver1.0_640_48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11909" r="30280"/>
          <a:stretch/>
        </p:blipFill>
        <p:spPr>
          <a:xfrm>
            <a:off x="200008" y="890057"/>
            <a:ext cx="4330107" cy="4720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292" t="1448" r="34220" b="11017"/>
          <a:stretch/>
        </p:blipFill>
        <p:spPr>
          <a:xfrm>
            <a:off x="4550134" y="890057"/>
            <a:ext cx="4440121" cy="47224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37840"/>
            <a:ext cx="9143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Coauthors: J. Cione, K. Friedrich, E. Uhlhorn, B. Motta, W. Deierling, G. Stano, N. Rydell </a:t>
            </a:r>
            <a:endParaRPr lang="en-US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1842274" y="5540421"/>
            <a:ext cx="5373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Evan Kalina (PSD/HRD) – 13 August </a:t>
            </a:r>
            <a:r>
              <a:rPr lang="en-US" sz="2400" b="1" dirty="0" smtClean="0">
                <a:solidFill>
                  <a:srgbClr val="FF0000"/>
                </a:solidFill>
              </a:rPr>
              <a:t>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11033"/>
          <a:stretch/>
        </p:blipFill>
        <p:spPr>
          <a:xfrm>
            <a:off x="728579" y="1482558"/>
            <a:ext cx="5112280" cy="204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5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336624"/>
            <a:ext cx="9144000" cy="24384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Accumulating Hailstorms: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Synoptic Weather Conditions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What weather patterns favor accumulating hailstorms in Colorado?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2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554"/>
            <a:ext cx="8229600" cy="73741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Ingredients for…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9064" y="1416213"/>
            <a:ext cx="377837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Convective Available Potential</a:t>
            </a:r>
          </a:p>
          <a:p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	Energy (i.e., fast updrafts)</a:t>
            </a:r>
          </a:p>
          <a:p>
            <a:r>
              <a:rPr lang="en-US" sz="3600" dirty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>
                <a:solidFill>
                  <a:srgbClr val="00B050"/>
                </a:solidFill>
                <a:ea typeface="Arial Unicode MS"/>
                <a:cs typeface="Arial Unicode MS"/>
              </a:rPr>
              <a:t>Hailstone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embryos</a:t>
            </a:r>
          </a:p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Supercooled Liquid Water</a:t>
            </a:r>
          </a:p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Low Freezing Level</a:t>
            </a:r>
          </a:p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Vertical Wind Shear </a:t>
            </a:r>
          </a:p>
          <a:p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	(helpful, not required)</a:t>
            </a:r>
          </a:p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3640" y="1129250"/>
            <a:ext cx="3749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Accumulating</a:t>
            </a:r>
            <a:r>
              <a:rPr lang="en-US" sz="2400" b="1" dirty="0" smtClean="0"/>
              <a:t> hail?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43407" y="1129250"/>
            <a:ext cx="3749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Hail at the surface?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2955" y="4936983"/>
            <a:ext cx="377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e.g., Dessens (1960); Pappas (1962); Xie et al. (2010); Berthet et al. (2013)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772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94556"/>
            <a:ext cx="4515556" cy="43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8548" y="1590670"/>
            <a:ext cx="4525453" cy="430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198234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500 hPa pattern on morning of accumulating hail:</a:t>
            </a:r>
          </a:p>
          <a:p>
            <a:pPr algn="ctr"/>
            <a:r>
              <a:rPr lang="en-US" sz="2400" dirty="0" smtClean="0"/>
              <a:t>Trough to the west, with moist, slow </a:t>
            </a:r>
          </a:p>
          <a:p>
            <a:pPr algn="ctr"/>
            <a:r>
              <a:rPr lang="en-US" sz="2400" dirty="0" smtClean="0"/>
              <a:t>southwesterly flow over Colorado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V="1">
            <a:off x="1072445" y="4275666"/>
            <a:ext cx="1171222" cy="903111"/>
          </a:xfrm>
          <a:prstGeom prst="straightConnector1">
            <a:avLst/>
          </a:prstGeom>
          <a:noFill/>
          <a:ln w="444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V="1">
            <a:off x="6152445" y="3920067"/>
            <a:ext cx="887589" cy="1202266"/>
          </a:xfrm>
          <a:prstGeom prst="straightConnector1">
            <a:avLst/>
          </a:prstGeom>
          <a:noFill/>
          <a:ln w="444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-141108" y="5058974"/>
            <a:ext cx="165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Moisture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source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7444" y="5454081"/>
            <a:ext cx="1651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1200 UTC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93000" y="5454081"/>
            <a:ext cx="165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1200 UTC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40" y="6476300"/>
            <a:ext cx="331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Synoptic Weather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444" y="588059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Light winds throughout column led to average storm speeds of 6-9 m s</a:t>
            </a:r>
            <a:r>
              <a:rPr lang="en-US" sz="2400" baseline="30000" dirty="0" smtClean="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" y="1594556"/>
            <a:ext cx="204786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 August 2013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628444" y="1590670"/>
            <a:ext cx="222401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22 August 2013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493000" y="5428306"/>
            <a:ext cx="1651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1200 UTC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59828" y="1599016"/>
            <a:ext cx="195572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v̄(0-6 km) = 5 m s</a:t>
            </a:r>
            <a:r>
              <a:rPr lang="en-US" b="1" baseline="30000" dirty="0" smtClean="0"/>
              <a:t>-1</a:t>
            </a:r>
            <a:endParaRPr lang="en-US" b="1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7157672" y="1599016"/>
            <a:ext cx="197028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v̄(0-6 km) = 2 m s</a:t>
            </a:r>
            <a:r>
              <a:rPr lang="en-US" b="1" baseline="30000" dirty="0" smtClean="0"/>
              <a:t>-1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78603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2132"/>
            <a:ext cx="4516610" cy="429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2556" y="1670355"/>
            <a:ext cx="4486650" cy="426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98234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500 hPa pattern on morning of accumulating hail:</a:t>
            </a:r>
          </a:p>
          <a:p>
            <a:pPr algn="ctr"/>
            <a:r>
              <a:rPr lang="en-US" sz="2400" dirty="0"/>
              <a:t>Trough to the west, with moist, slow </a:t>
            </a:r>
          </a:p>
          <a:p>
            <a:pPr algn="ctr"/>
            <a:r>
              <a:rPr lang="en-US" sz="2400" dirty="0"/>
              <a:t>southwesterly flow over Colorado</a:t>
            </a: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2088444" y="4318001"/>
            <a:ext cx="550334" cy="931335"/>
          </a:xfrm>
          <a:prstGeom prst="straightConnector1">
            <a:avLst/>
          </a:prstGeom>
          <a:noFill/>
          <a:ln w="444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V="1">
            <a:off x="6553200" y="4318001"/>
            <a:ext cx="887589" cy="1202266"/>
          </a:xfrm>
          <a:prstGeom prst="straightConnector1">
            <a:avLst/>
          </a:prstGeom>
          <a:noFill/>
          <a:ln w="444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977444" y="5496414"/>
            <a:ext cx="165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1200 UTC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40" y="6476300"/>
            <a:ext cx="331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Synoptic Weather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340" y="1667743"/>
            <a:ext cx="245987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9 September 2013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72092" y="1671661"/>
            <a:ext cx="191064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21 May 2014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977444" y="5454081"/>
            <a:ext cx="1651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1200 UTC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3091" y="5454081"/>
            <a:ext cx="1651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1200 UTC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444" y="590028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Light winds throughout column led to average storm speeds of 6-9 m s</a:t>
            </a:r>
            <a:r>
              <a:rPr lang="en-US" sz="2400" baseline="30000" dirty="0" smtClean="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40138" y="1667931"/>
            <a:ext cx="195572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v̄(0-6 km) = 4 m s</a:t>
            </a:r>
            <a:r>
              <a:rPr lang="en-US" b="1" baseline="30000" dirty="0" smtClean="0"/>
              <a:t>-1</a:t>
            </a:r>
            <a:endParaRPr lang="en-US" b="1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7039528" y="1687621"/>
            <a:ext cx="206873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v̄(0-6 km) = 12 m s</a:t>
            </a:r>
            <a:r>
              <a:rPr lang="en-US" b="1" baseline="30000" dirty="0" smtClean="0"/>
              <a:t>-1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817152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39322"/>
            <a:ext cx="4473223" cy="440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8257" y="1453434"/>
            <a:ext cx="4485743" cy="43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Surface </a:t>
            </a:r>
            <a:r>
              <a:rPr lang="en-US" sz="2400" dirty="0"/>
              <a:t>pattern </a:t>
            </a:r>
            <a:r>
              <a:rPr lang="en-US" sz="2400" dirty="0" smtClean="0"/>
              <a:t>at noon LST:</a:t>
            </a:r>
            <a:endParaRPr lang="en-US" sz="2400" dirty="0"/>
          </a:p>
          <a:p>
            <a:pPr algn="ctr"/>
            <a:r>
              <a:rPr lang="en-US" sz="2400" dirty="0" smtClean="0"/>
              <a:t>Post-frontal, low-level upslope flow</a:t>
            </a:r>
          </a:p>
          <a:p>
            <a:pPr algn="ctr"/>
            <a:r>
              <a:rPr lang="en-US" sz="2400" dirty="0" smtClean="0"/>
              <a:t>Moist dewpoint temperatures </a:t>
            </a:r>
            <a:r>
              <a:rPr lang="en-US" sz="2400" dirty="0" smtClean="0"/>
              <a:t>(</a:t>
            </a:r>
            <a:r>
              <a:rPr lang="en-US" sz="2400" i="1" dirty="0"/>
              <a:t>T</a:t>
            </a:r>
            <a:r>
              <a:rPr lang="en-US" sz="2400" i="1" baseline="-25000" dirty="0"/>
              <a:t>d</a:t>
            </a:r>
            <a:r>
              <a:rPr lang="en-US" sz="2400" dirty="0" smtClean="0"/>
              <a:t>; 11</a:t>
            </a:r>
            <a:r>
              <a:rPr lang="en-US" sz="2400" dirty="0" smtClean="0"/>
              <a:t>-19 °C)</a:t>
            </a:r>
            <a:endParaRPr lang="en-US" sz="2400" dirty="0"/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1538111" y="4332111"/>
            <a:ext cx="1143000" cy="1569526"/>
          </a:xfrm>
          <a:prstGeom prst="straightConnector1">
            <a:avLst/>
          </a:prstGeom>
          <a:noFill/>
          <a:ln w="44450">
            <a:solidFill>
              <a:srgbClr val="008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35003" y="5870224"/>
            <a:ext cx="169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T</a:t>
            </a:r>
            <a:r>
              <a:rPr lang="en-US" b="1" i="1" baseline="-25000" dirty="0" smtClean="0">
                <a:solidFill>
                  <a:srgbClr val="008000"/>
                </a:solidFill>
              </a:rPr>
              <a:t>d</a:t>
            </a:r>
            <a:r>
              <a:rPr lang="en-US" b="1" dirty="0" smtClean="0">
                <a:solidFill>
                  <a:srgbClr val="008000"/>
                </a:solidFill>
              </a:rPr>
              <a:t> = 66°F = 19°C  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V="1">
            <a:off x="6262511" y="4346222"/>
            <a:ext cx="1143000" cy="1569526"/>
          </a:xfrm>
          <a:prstGeom prst="straightConnector1">
            <a:avLst/>
          </a:prstGeom>
          <a:noFill/>
          <a:ln w="44450">
            <a:solidFill>
              <a:srgbClr val="008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5359403" y="5884335"/>
            <a:ext cx="169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T</a:t>
            </a:r>
            <a:r>
              <a:rPr lang="en-US" b="1" i="1" baseline="-25000" dirty="0" smtClean="0">
                <a:solidFill>
                  <a:srgbClr val="008000"/>
                </a:solidFill>
              </a:rPr>
              <a:t>d</a:t>
            </a:r>
            <a:r>
              <a:rPr lang="en-US" b="1" dirty="0" smtClean="0">
                <a:solidFill>
                  <a:srgbClr val="008000"/>
                </a:solidFill>
              </a:rPr>
              <a:t> = 60°F = 16°C 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40" y="6476300"/>
            <a:ext cx="331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Synoptic Weather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" y="1460744"/>
            <a:ext cx="2051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 August 2013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28444" y="1456858"/>
            <a:ext cx="24115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22 August 2013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05666" y="5411748"/>
            <a:ext cx="1651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1800 UTC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86876" y="5411748"/>
            <a:ext cx="1651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1800 UTC</a:t>
            </a:r>
          </a:p>
        </p:txBody>
      </p:sp>
    </p:spTree>
    <p:extLst>
      <p:ext uri="{BB962C8B-B14F-4D97-AF65-F5344CB8AC3E}">
        <p14:creationId xmlns:p14="http://schemas.microsoft.com/office/powerpoint/2010/main" val="336279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68781"/>
            <a:ext cx="4493093" cy="439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3093" y="1368781"/>
            <a:ext cx="4650907" cy="444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Surface </a:t>
            </a:r>
            <a:r>
              <a:rPr lang="en-US" sz="2400" dirty="0"/>
              <a:t>pattern </a:t>
            </a:r>
            <a:r>
              <a:rPr lang="en-US" sz="2400" dirty="0" smtClean="0"/>
              <a:t>at noon LST:</a:t>
            </a:r>
            <a:endParaRPr lang="en-US" sz="2400" dirty="0"/>
          </a:p>
          <a:p>
            <a:pPr algn="ctr"/>
            <a:r>
              <a:rPr lang="en-US" sz="2400" dirty="0" smtClean="0"/>
              <a:t>Post-frontal, low-level upslope flow</a:t>
            </a:r>
          </a:p>
          <a:p>
            <a:pPr algn="ctr"/>
            <a:r>
              <a:rPr lang="en-US" sz="2400" dirty="0" smtClean="0"/>
              <a:t>Moist dewpoint temperatures (</a:t>
            </a:r>
            <a:r>
              <a:rPr lang="en-US" sz="2400" i="1" dirty="0" smtClean="0"/>
              <a:t>T</a:t>
            </a:r>
            <a:r>
              <a:rPr lang="en-US" sz="2400" i="1" baseline="-25000" dirty="0" smtClean="0"/>
              <a:t>d</a:t>
            </a:r>
            <a:r>
              <a:rPr lang="en-US" sz="2400" dirty="0" smtClean="0"/>
              <a:t>; 11-19 °C)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05666" y="5411748"/>
            <a:ext cx="1651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1800 UTC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6876" y="5411748"/>
            <a:ext cx="1651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1800 UTC</a:t>
            </a: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1538111" y="4303889"/>
            <a:ext cx="1143000" cy="1569526"/>
          </a:xfrm>
          <a:prstGeom prst="straightConnector1">
            <a:avLst/>
          </a:prstGeom>
          <a:noFill/>
          <a:ln w="44450">
            <a:solidFill>
              <a:srgbClr val="008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635003" y="584200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T</a:t>
            </a:r>
            <a:r>
              <a:rPr lang="en-US" b="1" i="1" baseline="-25000" dirty="0" smtClean="0">
                <a:solidFill>
                  <a:srgbClr val="008000"/>
                </a:solidFill>
              </a:rPr>
              <a:t>d</a:t>
            </a:r>
            <a:r>
              <a:rPr lang="en-US" b="1" dirty="0" smtClean="0">
                <a:solidFill>
                  <a:srgbClr val="008000"/>
                </a:solidFill>
              </a:rPr>
              <a:t> = 51°F = 11°C  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6206067" y="4360333"/>
            <a:ext cx="1143000" cy="1569526"/>
          </a:xfrm>
          <a:prstGeom prst="straightConnector1">
            <a:avLst/>
          </a:prstGeom>
          <a:noFill/>
          <a:ln w="44450">
            <a:solidFill>
              <a:srgbClr val="008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5302959" y="5898446"/>
            <a:ext cx="169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T</a:t>
            </a:r>
            <a:r>
              <a:rPr lang="en-US" b="1" i="1" baseline="-25000" dirty="0" smtClean="0">
                <a:solidFill>
                  <a:srgbClr val="008000"/>
                </a:solidFill>
              </a:rPr>
              <a:t>d</a:t>
            </a:r>
            <a:r>
              <a:rPr lang="en-US" b="1" dirty="0" smtClean="0">
                <a:solidFill>
                  <a:srgbClr val="008000"/>
                </a:solidFill>
              </a:rPr>
              <a:t> = 52°F = 11°C 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40" y="6476300"/>
            <a:ext cx="331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Synoptic Weather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340" y="1380429"/>
            <a:ext cx="26274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9 September 2013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93093" y="1369278"/>
            <a:ext cx="24115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21 May 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3958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70" y="1375654"/>
            <a:ext cx="7466933" cy="46354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Precipitable water vapor at Denver was 132-184% of the </a:t>
            </a:r>
            <a:r>
              <a:rPr lang="en-US" sz="2400" dirty="0" smtClean="0">
                <a:solidFill>
                  <a:srgbClr val="008000"/>
                </a:solidFill>
              </a:rPr>
              <a:t>monthly means</a:t>
            </a:r>
            <a:r>
              <a:rPr lang="en-US" sz="2400" dirty="0" smtClean="0"/>
              <a:t> on accumulating hail days.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73043" y="1466005"/>
            <a:ext cx="327482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More than two standard deviations above average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837274" y="1787260"/>
            <a:ext cx="355540" cy="1727265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662523" y="1787260"/>
            <a:ext cx="2174751" cy="310111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050737" y="1787260"/>
            <a:ext cx="786537" cy="693582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45689" y="6011072"/>
            <a:ext cx="761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*Calculated from Denver rawinsondes with non-zero CAPE from 1957-2014.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40" y="6476300"/>
            <a:ext cx="331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Synoptic Weather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905377" y="4509577"/>
            <a:ext cx="37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*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3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27" y="1328469"/>
            <a:ext cx="7479855" cy="46826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Freezing level height at Denver was 100-700m </a:t>
            </a:r>
            <a:r>
              <a:rPr lang="en-US" sz="2400" dirty="0" smtClean="0">
                <a:solidFill>
                  <a:srgbClr val="FF0000"/>
                </a:solidFill>
              </a:rPr>
              <a:t>higher</a:t>
            </a:r>
            <a:r>
              <a:rPr lang="en-US" sz="2400" dirty="0" smtClean="0"/>
              <a:t> than </a:t>
            </a:r>
            <a:r>
              <a:rPr lang="en-US" sz="2400" dirty="0" smtClean="0">
                <a:solidFill>
                  <a:srgbClr val="00B050"/>
                </a:solidFill>
              </a:rPr>
              <a:t>monthly means</a:t>
            </a:r>
            <a:r>
              <a:rPr lang="en-US" sz="2400" dirty="0" smtClean="0"/>
              <a:t> on accumulating hail days.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1340" y="6476300"/>
            <a:ext cx="331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Synoptic Weather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5534" y="6011072"/>
            <a:ext cx="761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*Calculated from Denver rawinsondes with non-zero CAPE from 1957-2014.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05377" y="4440662"/>
            <a:ext cx="37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*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87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27" y="1328469"/>
            <a:ext cx="7479855" cy="46826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Freezing level height at Denver was 100-700m </a:t>
            </a:r>
            <a:r>
              <a:rPr lang="en-US" sz="2400" dirty="0" smtClean="0">
                <a:solidFill>
                  <a:srgbClr val="FF0000"/>
                </a:solidFill>
              </a:rPr>
              <a:t>higher</a:t>
            </a:r>
            <a:r>
              <a:rPr lang="en-US" sz="2400" dirty="0" smtClean="0"/>
              <a:t> than </a:t>
            </a:r>
            <a:r>
              <a:rPr lang="en-US" sz="2400" dirty="0" smtClean="0">
                <a:solidFill>
                  <a:srgbClr val="00B050"/>
                </a:solidFill>
              </a:rPr>
              <a:t>monthly means</a:t>
            </a:r>
            <a:r>
              <a:rPr lang="en-US" sz="2400" dirty="0" smtClean="0"/>
              <a:t> on accumulating hail days.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1340" y="6476300"/>
            <a:ext cx="331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Synoptic Weather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5534" y="6011072"/>
            <a:ext cx="761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*Calculated from Denver rawinsondes with non-zero CAPE from 1957-2014.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05377" y="4440662"/>
            <a:ext cx="37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*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6767" y="1168901"/>
            <a:ext cx="2239018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Why?</a:t>
            </a:r>
          </a:p>
          <a:p>
            <a:pPr algn="ctr"/>
            <a:r>
              <a:rPr lang="en-US" dirty="0" smtClean="0"/>
              <a:t>Temperature proportional to moisture content</a:t>
            </a:r>
          </a:p>
          <a:p>
            <a:pPr algn="ctr"/>
            <a:r>
              <a:rPr lang="en-US" dirty="0" smtClean="0"/>
              <a:t>(Clausius-Clapeyron)</a:t>
            </a:r>
          </a:p>
        </p:txBody>
      </p:sp>
    </p:spTree>
    <p:extLst>
      <p:ext uri="{BB962C8B-B14F-4D97-AF65-F5344CB8AC3E}">
        <p14:creationId xmlns:p14="http://schemas.microsoft.com/office/powerpoint/2010/main" val="3944311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1517"/>
            <a:ext cx="9144000" cy="73741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Synoptic weather pattern favoring…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6403" y="2055638"/>
            <a:ext cx="377837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Convective Available Potential</a:t>
            </a:r>
          </a:p>
          <a:p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	Energy (i.e., fast updrafts)</a:t>
            </a:r>
          </a:p>
          <a:p>
            <a:r>
              <a:rPr lang="en-US" sz="3600" dirty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>
                <a:solidFill>
                  <a:srgbClr val="00B050"/>
                </a:solidFill>
                <a:ea typeface="Arial Unicode MS"/>
                <a:cs typeface="Arial Unicode MS"/>
              </a:rPr>
              <a:t>Hailstone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embryos</a:t>
            </a:r>
          </a:p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Supercooled Liquid Water</a:t>
            </a:r>
          </a:p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Low Freezing Level</a:t>
            </a:r>
          </a:p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Vertical Wind Shear </a:t>
            </a:r>
          </a:p>
          <a:p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	(helpful, not required)</a:t>
            </a:r>
          </a:p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7885" y="1768675"/>
            <a:ext cx="3749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Accumulating</a:t>
            </a:r>
            <a:r>
              <a:rPr lang="en-US" sz="2400" b="1" dirty="0" smtClean="0"/>
              <a:t> hail?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2689" y="1768675"/>
            <a:ext cx="3749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Hail at the surface?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51412" y="2055638"/>
            <a:ext cx="33172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Slow storm motions due 	to light column winds</a:t>
            </a:r>
          </a:p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(Anomalously) large</a:t>
            </a:r>
          </a:p>
          <a:p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	atmospheric moisture</a:t>
            </a:r>
          </a:p>
          <a:p>
            <a:r>
              <a:rPr lang="en-US" sz="3600" dirty="0" smtClean="0">
                <a:solidFill>
                  <a:srgbClr val="FF0000"/>
                </a:solidFill>
                <a:ea typeface="Arial Unicode MS"/>
                <a:cs typeface="Arial Unicode MS"/>
              </a:rPr>
              <a:t>☒ </a:t>
            </a:r>
            <a:r>
              <a:rPr lang="en-US" sz="2000" dirty="0" smtClean="0">
                <a:solidFill>
                  <a:srgbClr val="FF0000"/>
                </a:solidFill>
                <a:ea typeface="Arial Unicode MS"/>
                <a:cs typeface="Arial Unicode MS"/>
              </a:rPr>
              <a:t>(Anomalously) low</a:t>
            </a:r>
          </a:p>
          <a:p>
            <a:r>
              <a:rPr lang="en-US" sz="2000" dirty="0" smtClean="0">
                <a:solidFill>
                  <a:srgbClr val="FF0000"/>
                </a:solidFill>
                <a:ea typeface="Arial Unicode MS"/>
                <a:cs typeface="Arial Unicode MS"/>
              </a:rPr>
              <a:t>	freezing level</a:t>
            </a:r>
          </a:p>
        </p:txBody>
      </p:sp>
    </p:spTree>
    <p:extLst>
      <p:ext uri="{BB962C8B-B14F-4D97-AF65-F5344CB8AC3E}">
        <p14:creationId xmlns:p14="http://schemas.microsoft.com/office/powerpoint/2010/main" val="62189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6250" y="615330"/>
            <a:ext cx="8210550" cy="24384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Part 1</a:t>
            </a:r>
            <a:r>
              <a:rPr lang="en-US" sz="3600" u="sng" dirty="0" smtClean="0">
                <a:solidFill>
                  <a:srgbClr val="FFFF00"/>
                </a:solidFill>
              </a:rPr>
              <a:t/>
            </a:r>
            <a:br>
              <a:rPr lang="en-US" sz="3600" u="sng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Colorado Plowable Hailstorms: Synoptic Weather, Radar, and Lightning Data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6250" y="4764790"/>
            <a:ext cx="8210550" cy="1985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51390"/>
            <a:ext cx="9144000" cy="489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rgbClr val="FFFF00"/>
                </a:solidFill>
              </a:rPr>
              <a:t>Kalina, E. A., K. Friedrich, B. C. Motta, W. Deierling, G. T. Stano, and N. N. Rydell, 2015: Colorado </a:t>
            </a:r>
            <a:r>
              <a:rPr lang="en-US" sz="1600" dirty="0">
                <a:solidFill>
                  <a:srgbClr val="FFFF00"/>
                </a:solidFill>
              </a:rPr>
              <a:t>p</a:t>
            </a:r>
            <a:r>
              <a:rPr lang="en-US" sz="1600" dirty="0" smtClean="0">
                <a:solidFill>
                  <a:srgbClr val="FFFF00"/>
                </a:solidFill>
              </a:rPr>
              <a:t>lowable </a:t>
            </a:r>
            <a:r>
              <a:rPr lang="en-US" sz="1600" dirty="0">
                <a:solidFill>
                  <a:srgbClr val="FFFF00"/>
                </a:solidFill>
              </a:rPr>
              <a:t>h</a:t>
            </a:r>
            <a:r>
              <a:rPr lang="en-US" sz="1600" dirty="0" smtClean="0">
                <a:solidFill>
                  <a:srgbClr val="FFFF00"/>
                </a:solidFill>
              </a:rPr>
              <a:t>ailstorms:  Synoptic weather, radar, and lightning data. </a:t>
            </a:r>
            <a:r>
              <a:rPr lang="en-US" sz="1600" i="1" dirty="0" smtClean="0">
                <a:solidFill>
                  <a:srgbClr val="FFFF00"/>
                </a:solidFill>
              </a:rPr>
              <a:t>Wea. Forecasting</a:t>
            </a:r>
            <a:r>
              <a:rPr lang="en-US" sz="1600" dirty="0" smtClean="0">
                <a:solidFill>
                  <a:srgbClr val="FFFF00"/>
                </a:solidFill>
              </a:rPr>
              <a:t>, in review.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397250" y="6508750"/>
            <a:ext cx="5746750" cy="363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Supercell thunderstorm east of Denver, CO on 21 May 2014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2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6250" y="517758"/>
            <a:ext cx="8210550" cy="24384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Plowable Hailstorms: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Radar Data/Analysis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What radar products and hailstorm signatures can forecasters use to nowcast accumulating hailstorms?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0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Defense\dualpol_rada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780999"/>
            <a:ext cx="4443133" cy="253893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318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 does a dual-polarization radar work?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13BAB-3EF7-49A2-B174-48A6F6C62E7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0" y="3821668"/>
            <a:ext cx="157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Dual-Pol Radar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/>
          <a:srcRect l="51210" b="-167"/>
          <a:stretch/>
        </p:blipFill>
        <p:spPr>
          <a:xfrm>
            <a:off x="5181600" y="3573613"/>
            <a:ext cx="1828800" cy="32815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/>
          <a:srcRect r="49373" b="1101"/>
          <a:stretch/>
        </p:blipFill>
        <p:spPr>
          <a:xfrm>
            <a:off x="6934200" y="533400"/>
            <a:ext cx="1914129" cy="32681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86600" y="4419600"/>
            <a:ext cx="166914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Horizontal</a:t>
            </a:r>
          </a:p>
          <a:p>
            <a:pPr algn="ctr"/>
            <a:r>
              <a:rPr lang="en-US" sz="2400" dirty="0" smtClean="0"/>
              <a:t>and vertical</a:t>
            </a:r>
          </a:p>
          <a:p>
            <a:pPr algn="ctr"/>
            <a:r>
              <a:rPr lang="en-US" sz="2400" dirty="0" smtClean="0"/>
              <a:t>polarization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1600200"/>
            <a:ext cx="2098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Only horizontal</a:t>
            </a:r>
          </a:p>
          <a:p>
            <a:pPr algn="ctr"/>
            <a:r>
              <a:rPr lang="en-US" sz="2400" dirty="0" smtClean="0"/>
              <a:t>polarization</a:t>
            </a:r>
            <a:endParaRPr lang="en-US" sz="24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781800" y="2133600"/>
            <a:ext cx="6858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1"/>
          </p:cNvCxnSpPr>
          <p:nvPr/>
        </p:nvCxnSpPr>
        <p:spPr>
          <a:xfrm flipH="1">
            <a:off x="6553200" y="5019764"/>
            <a:ext cx="533400" cy="943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:\Defense\radar_curren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815133"/>
            <a:ext cx="4438650" cy="253637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478496" y="849868"/>
            <a:ext cx="202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Conventional Radar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340" y="6476300"/>
            <a:ext cx="2626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Background,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What new information does dual-pol radar give us?</a:t>
            </a:r>
          </a:p>
        </p:txBody>
      </p:sp>
      <p:pic>
        <p:nvPicPr>
          <p:cNvPr id="1029" name="Picture 7" descr="drop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2820988"/>
            <a:ext cx="3505200" cy="3275012"/>
          </a:xfr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429000" y="1993900"/>
          <a:ext cx="245903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4" imgW="877680" imgH="200880" progId="Equation.3">
                  <p:embed/>
                </p:oleObj>
              </mc:Choice>
              <mc:Fallback>
                <p:oleObj name="Equation" r:id="rId4" imgW="877680" imgH="20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993900"/>
                        <a:ext cx="2459038" cy="596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066800" y="3151188"/>
          <a:ext cx="2743200" cy="248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Designer Zeichnung" r:id="rId6" imgW="2421467" imgH="2197100" progId="">
                  <p:embed/>
                </p:oleObj>
              </mc:Choice>
              <mc:Fallback>
                <p:oleObj name="Designer Zeichnung" r:id="rId6" imgW="2421467" imgH="2197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151188"/>
                        <a:ext cx="2743200" cy="24876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6705600" y="3109913"/>
            <a:ext cx="0" cy="2452687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4953000" y="4495800"/>
            <a:ext cx="35052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2" name="TextBox 11"/>
          <p:cNvSpPr txBox="1">
            <a:spLocks noChangeArrowheads="1"/>
          </p:cNvSpPr>
          <p:nvPr/>
        </p:nvSpPr>
        <p:spPr bwMode="auto">
          <a:xfrm>
            <a:off x="4648200" y="4267200"/>
            <a:ext cx="328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H</a:t>
            </a:r>
          </a:p>
        </p:txBody>
      </p:sp>
      <p:sp>
        <p:nvSpPr>
          <p:cNvPr id="1033" name="TextBox 12"/>
          <p:cNvSpPr txBox="1">
            <a:spLocks noChangeArrowheads="1"/>
          </p:cNvSpPr>
          <p:nvPr/>
        </p:nvSpPr>
        <p:spPr bwMode="auto">
          <a:xfrm>
            <a:off x="6553200" y="27432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V</a:t>
            </a:r>
          </a:p>
        </p:txBody>
      </p:sp>
      <p:sp>
        <p:nvSpPr>
          <p:cNvPr id="1034" name="TextBox 13"/>
          <p:cNvSpPr txBox="1">
            <a:spLocks noChangeArrowheads="1"/>
          </p:cNvSpPr>
          <p:nvPr/>
        </p:nvSpPr>
        <p:spPr bwMode="auto">
          <a:xfrm>
            <a:off x="3048000" y="5678488"/>
            <a:ext cx="22519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More oblate drops</a:t>
            </a:r>
          </a:p>
          <a:p>
            <a:pPr eaLnBrk="1" hangingPunct="1"/>
            <a:r>
              <a:rPr lang="en-US" sz="2000" dirty="0"/>
              <a:t>have larger </a:t>
            </a:r>
            <a:r>
              <a:rPr lang="en-US" sz="2000" i="1" dirty="0"/>
              <a:t>Z</a:t>
            </a:r>
            <a:r>
              <a:rPr lang="en-US" sz="2000" i="1" baseline="-25000" dirty="0"/>
              <a:t>DR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4572000" y="5105400"/>
            <a:ext cx="533400" cy="609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6" name="TextBox 19"/>
          <p:cNvSpPr txBox="1">
            <a:spLocks noChangeArrowheads="1"/>
          </p:cNvSpPr>
          <p:nvPr/>
        </p:nvSpPr>
        <p:spPr bwMode="auto">
          <a:xfrm>
            <a:off x="681038" y="846138"/>
            <a:ext cx="7929562" cy="8302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/>
              <a:t>Differential Reflectivity (</a:t>
            </a:r>
            <a:r>
              <a:rPr lang="en-US" sz="2400" i="1"/>
              <a:t>Z</a:t>
            </a:r>
            <a:r>
              <a:rPr lang="en-US" sz="2400" i="1" baseline="-25000"/>
              <a:t>DR</a:t>
            </a:r>
            <a:r>
              <a:rPr lang="en-US" sz="2400"/>
              <a:t>) </a:t>
            </a:r>
          </a:p>
          <a:p>
            <a:pPr algn="ctr" eaLnBrk="1" hangingPunct="1"/>
            <a:r>
              <a:rPr lang="en-US" sz="2400"/>
              <a:t>Indicates particle shape</a:t>
            </a:r>
          </a:p>
        </p:txBody>
      </p:sp>
      <p:sp>
        <p:nvSpPr>
          <p:cNvPr id="1037" name="TextBox 20"/>
          <p:cNvSpPr txBox="1">
            <a:spLocks noChangeArrowheads="1"/>
          </p:cNvSpPr>
          <p:nvPr/>
        </p:nvSpPr>
        <p:spPr bwMode="auto">
          <a:xfrm>
            <a:off x="5440363" y="5791200"/>
            <a:ext cx="25606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Beard and Chuang (1987)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340" y="6476300"/>
            <a:ext cx="2626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Background,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33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Documents and Settings\Rachel\Desktop\temp\png.1140521202816.KFTG.0_0.5_SUR_REF.png"/>
          <p:cNvPicPr>
            <a:picLocks noChangeAspect="1" noChangeArrowheads="1"/>
          </p:cNvPicPr>
          <p:nvPr/>
        </p:nvPicPr>
        <p:blipFill>
          <a:blip r:embed="rId3"/>
          <a:srcRect r="49500" b="50000"/>
          <a:stretch>
            <a:fillRect/>
          </a:stretch>
        </p:blipFill>
        <p:spPr bwMode="auto">
          <a:xfrm>
            <a:off x="4648200" y="2043334"/>
            <a:ext cx="4519047" cy="4295332"/>
          </a:xfrm>
          <a:prstGeom prst="rect">
            <a:avLst/>
          </a:prstGeom>
          <a:noFill/>
        </p:spPr>
      </p:pic>
      <p:pic>
        <p:nvPicPr>
          <p:cNvPr id="19458" name="Picture 2" descr="C:\Documents and Settings\Rachel\Desktop\temp\png.1140521202816.KFTG.0_0.5_SUR_REF.png"/>
          <p:cNvPicPr>
            <a:picLocks noChangeAspect="1" noChangeArrowheads="1"/>
          </p:cNvPicPr>
          <p:nvPr/>
        </p:nvPicPr>
        <p:blipFill>
          <a:blip r:embed="rId4"/>
          <a:srcRect r="50037" b="50042"/>
          <a:stretch>
            <a:fillRect/>
          </a:stretch>
        </p:blipFill>
        <p:spPr bwMode="auto">
          <a:xfrm>
            <a:off x="304800" y="2043334"/>
            <a:ext cx="4295775" cy="4295332"/>
          </a:xfrm>
          <a:prstGeom prst="rect">
            <a:avLst/>
          </a:prstGeom>
          <a:noFill/>
        </p:spPr>
      </p:pic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85800"/>
          </a:xfrm>
        </p:spPr>
        <p:txBody>
          <a:bodyPr/>
          <a:lstStyle/>
          <a:p>
            <a:r>
              <a:rPr lang="en-US" sz="3200" dirty="0">
                <a:latin typeface="Calibri" charset="0"/>
              </a:rPr>
              <a:t>R</a:t>
            </a:r>
            <a:r>
              <a:rPr lang="en-US" sz="3200" dirty="0" smtClean="0">
                <a:latin typeface="Calibri" charset="0"/>
              </a:rPr>
              <a:t>adar </a:t>
            </a:r>
            <a:r>
              <a:rPr lang="en-US" sz="3200" dirty="0">
                <a:latin typeface="Calibri" charset="0"/>
              </a:rPr>
              <a:t>data </a:t>
            </a:r>
            <a:r>
              <a:rPr lang="en-US" sz="3200" dirty="0" smtClean="0">
                <a:latin typeface="Calibri" charset="0"/>
              </a:rPr>
              <a:t>processing</a:t>
            </a:r>
            <a:endParaRPr lang="en-US" sz="3200" dirty="0">
              <a:latin typeface="Calibri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2CDD0F-F04A-6843-8BAD-E6FF67D774CB}" type="slidenum">
              <a:rPr lang="en-US">
                <a:solidFill>
                  <a:srgbClr val="898989"/>
                </a:solidFill>
                <a:cs typeface="Arial" charset="0"/>
              </a:rPr>
              <a:pPr eaLnBrk="1" hangingPunct="1"/>
              <a:t>23</a:t>
            </a:fld>
            <a:endParaRPr lang="en-US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304800" y="5334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0000FF"/>
                </a:solidFill>
                <a:latin typeface="+mj-lt"/>
              </a:rPr>
              <a:t>Step 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1: Remove all radar data except the plowable hailstorm.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6" name="Oval 15"/>
          <p:cNvSpPr/>
          <p:nvPr/>
        </p:nvSpPr>
        <p:spPr>
          <a:xfrm rot="19332924">
            <a:off x="1895493" y="3884128"/>
            <a:ext cx="2246042" cy="1450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304800" y="1357534"/>
            <a:ext cx="4295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Reflectivity with ground clutter, biological scatterers, precipitating echoes</a:t>
            </a:r>
            <a:endParaRPr lang="en-US" b="1" dirty="0">
              <a:latin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752975" y="1357534"/>
            <a:ext cx="4295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Reflectivity with everything removed except hailstorm</a:t>
            </a:r>
            <a:endParaRPr lang="en-US" b="1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87030" y="2681287"/>
            <a:ext cx="15633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Ground clutter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24126" y="4152900"/>
            <a:ext cx="84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Insects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Dust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52750" y="2311955"/>
            <a:ext cx="16954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Other weather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>
            <a:stCxn id="37" idx="1"/>
          </p:cNvCxnSpPr>
          <p:nvPr/>
        </p:nvCxnSpPr>
        <p:spPr>
          <a:xfrm flipH="1" flipV="1">
            <a:off x="2017404" y="2381251"/>
            <a:ext cx="935346" cy="11537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0" idx="1"/>
          </p:cNvCxnSpPr>
          <p:nvPr/>
        </p:nvCxnSpPr>
        <p:spPr>
          <a:xfrm flipH="1">
            <a:off x="1095376" y="2865953"/>
            <a:ext cx="1691654" cy="1177409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942976" y="2865953"/>
            <a:ext cx="1844054" cy="49637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340" y="6476300"/>
            <a:ext cx="226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Method,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33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200" dirty="0">
                <a:latin typeface="Calibri" charset="0"/>
              </a:rPr>
              <a:t>KFTG radar data </a:t>
            </a:r>
            <a:r>
              <a:rPr lang="en-US" sz="3200" dirty="0" smtClean="0">
                <a:latin typeface="Calibri" charset="0"/>
              </a:rPr>
              <a:t>processing, continued</a:t>
            </a:r>
            <a:endParaRPr lang="en-US" sz="3200" dirty="0">
              <a:latin typeface="Calibri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0ECF72-D5D7-234F-AEC4-186B11ADE5F9}" type="slidenum">
              <a:rPr lang="en-US">
                <a:solidFill>
                  <a:srgbClr val="898989"/>
                </a:solidFill>
                <a:cs typeface="Arial" charset="0"/>
              </a:rPr>
              <a:pPr eaLnBrk="1" hangingPunct="1"/>
              <a:t>24</a:t>
            </a:fld>
            <a:endParaRPr lang="en-US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304800" y="4572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0000FF"/>
                </a:solidFill>
                <a:latin typeface="+mj-lt"/>
              </a:rPr>
              <a:t>Step 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2: </a:t>
            </a:r>
            <a:r>
              <a:rPr lang="en-US" sz="2400" dirty="0">
                <a:solidFill>
                  <a:srgbClr val="0000FF"/>
                </a:solidFill>
                <a:latin typeface="+mj-lt"/>
              </a:rPr>
              <a:t>Convert data from polar to Cartesian coordinates</a:t>
            </a:r>
          </a:p>
        </p:txBody>
      </p:sp>
      <p:pic>
        <p:nvPicPr>
          <p:cNvPr id="28678" name="Picture 14" descr="spol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16764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 flipH="1">
            <a:off x="1676400" y="1447800"/>
            <a:ext cx="9144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 flipH="1">
            <a:off x="1676400" y="1524000"/>
            <a:ext cx="14478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/>
          <p:cNvCxnSpPr>
            <a:cxnSpLocks noChangeShapeType="1"/>
          </p:cNvCxnSpPr>
          <p:nvPr/>
        </p:nvCxnSpPr>
        <p:spPr bwMode="auto">
          <a:xfrm flipH="1">
            <a:off x="1676400" y="2362200"/>
            <a:ext cx="213360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 flipH="1">
            <a:off x="1676400" y="2057400"/>
            <a:ext cx="19812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flipH="1">
            <a:off x="1676400" y="1752600"/>
            <a:ext cx="1752600" cy="83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 flipH="1">
            <a:off x="4953000" y="1447800"/>
            <a:ext cx="2362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 flipH="1">
            <a:off x="4953000" y="1828800"/>
            <a:ext cx="2362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Connector 51"/>
          <p:cNvCxnSpPr>
            <a:cxnSpLocks noChangeShapeType="1"/>
          </p:cNvCxnSpPr>
          <p:nvPr/>
        </p:nvCxnSpPr>
        <p:spPr bwMode="auto">
          <a:xfrm flipH="1">
            <a:off x="4953000" y="2209800"/>
            <a:ext cx="2362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Connector 52"/>
          <p:cNvCxnSpPr>
            <a:cxnSpLocks noChangeShapeType="1"/>
          </p:cNvCxnSpPr>
          <p:nvPr/>
        </p:nvCxnSpPr>
        <p:spPr bwMode="auto">
          <a:xfrm flipH="1">
            <a:off x="4953000" y="2590800"/>
            <a:ext cx="2362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flipH="1">
            <a:off x="4953000" y="2971800"/>
            <a:ext cx="2362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Title 1"/>
          <p:cNvSpPr txBox="1">
            <a:spLocks/>
          </p:cNvSpPr>
          <p:nvPr/>
        </p:nvSpPr>
        <p:spPr bwMode="auto">
          <a:xfrm>
            <a:off x="7010400" y="2743200"/>
            <a:ext cx="175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+mj-lt"/>
              </a:rPr>
              <a:t>z = 2.0 km</a:t>
            </a:r>
          </a:p>
          <a:p>
            <a:pPr algn="ctr" eaLnBrk="0" hangingPunct="0">
              <a:defRPr/>
            </a:pPr>
            <a:r>
              <a:rPr lang="en-US" b="1" dirty="0">
                <a:latin typeface="+mj-lt"/>
              </a:rPr>
              <a:t>(MSL)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 bwMode="auto">
          <a:xfrm>
            <a:off x="3200400" y="1981200"/>
            <a:ext cx="175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latin typeface="Calibri" charset="0"/>
              </a:rPr>
              <a:t>0.5</a:t>
            </a:r>
            <a:r>
              <a:rPr lang="en-US" b="1">
                <a:latin typeface="Calibri" charset="0"/>
                <a:cs typeface="Arial Unicode MS" charset="0"/>
              </a:rPr>
              <a:t>°</a:t>
            </a:r>
            <a:endParaRPr lang="en-US" b="1">
              <a:latin typeface="Calibri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 bwMode="auto">
          <a:xfrm>
            <a:off x="3048000" y="1676400"/>
            <a:ext cx="175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latin typeface="Calibri" charset="0"/>
              </a:rPr>
              <a:t>0.9</a:t>
            </a:r>
            <a:r>
              <a:rPr lang="en-US" b="1">
                <a:latin typeface="Calibri" charset="0"/>
                <a:cs typeface="Arial Unicode MS" charset="0"/>
              </a:rPr>
              <a:t>°</a:t>
            </a:r>
            <a:endParaRPr lang="en-US" b="1">
              <a:latin typeface="Calibri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 bwMode="auto">
          <a:xfrm>
            <a:off x="2819400" y="1371600"/>
            <a:ext cx="175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latin typeface="Calibri" charset="0"/>
              </a:rPr>
              <a:t>1.3</a:t>
            </a:r>
            <a:r>
              <a:rPr lang="en-US" b="1">
                <a:latin typeface="Calibri" charset="0"/>
                <a:cs typeface="Arial Unicode MS" charset="0"/>
              </a:rPr>
              <a:t>°</a:t>
            </a:r>
            <a:endParaRPr lang="en-US" b="1">
              <a:latin typeface="Calibri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 bwMode="auto">
          <a:xfrm>
            <a:off x="2438400" y="10668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latin typeface="Calibri" charset="0"/>
                <a:cs typeface="Arial Unicode MS" charset="0"/>
              </a:rPr>
              <a:t>19.5°</a:t>
            </a:r>
            <a:endParaRPr lang="en-US" b="1">
              <a:latin typeface="Calibri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 bwMode="auto">
          <a:xfrm>
            <a:off x="7010400" y="2209800"/>
            <a:ext cx="175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+mj-lt"/>
              </a:rPr>
              <a:t>z = 2.5 km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 bwMode="auto">
          <a:xfrm>
            <a:off x="7010400" y="1828800"/>
            <a:ext cx="175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+mj-lt"/>
              </a:rPr>
              <a:t>z = 3.0 km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 bwMode="auto">
          <a:xfrm>
            <a:off x="7010400" y="1447800"/>
            <a:ext cx="175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+mj-lt"/>
              </a:rPr>
              <a:t>z = 3.5 km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 bwMode="auto">
          <a:xfrm>
            <a:off x="7010400" y="1066800"/>
            <a:ext cx="175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+mj-lt"/>
              </a:rPr>
              <a:t>z = 15 km</a:t>
            </a:r>
          </a:p>
        </p:txBody>
      </p:sp>
      <p:sp>
        <p:nvSpPr>
          <p:cNvPr id="82" name="Title 1"/>
          <p:cNvSpPr txBox="1">
            <a:spLocks/>
          </p:cNvSpPr>
          <p:nvPr/>
        </p:nvSpPr>
        <p:spPr bwMode="auto">
          <a:xfrm>
            <a:off x="2743200" y="1066800"/>
            <a:ext cx="114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latin typeface="Calibri" charset="0"/>
              </a:rPr>
              <a:t>1.8</a:t>
            </a:r>
            <a:r>
              <a:rPr lang="en-US" b="1">
                <a:latin typeface="Calibri" charset="0"/>
                <a:cs typeface="Arial Unicode MS" charset="0"/>
              </a:rPr>
              <a:t>°</a:t>
            </a:r>
            <a:endParaRPr lang="en-US" b="1">
              <a:latin typeface="Calibri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 bwMode="auto">
          <a:xfrm>
            <a:off x="1981200" y="3810000"/>
            <a:ext cx="175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 smtClean="0">
                <a:latin typeface="Calibri" charset="0"/>
              </a:rPr>
              <a:t>Reflectivity </a:t>
            </a:r>
          </a:p>
          <a:p>
            <a:pPr algn="ctr"/>
            <a:r>
              <a:rPr lang="en-US" b="1" dirty="0" smtClean="0">
                <a:latin typeface="Calibri" charset="0"/>
              </a:rPr>
              <a:t>0.5</a:t>
            </a:r>
            <a:r>
              <a:rPr lang="en-US" b="1" dirty="0">
                <a:latin typeface="Calibri" charset="0"/>
                <a:cs typeface="Arial Unicode MS" charset="0"/>
              </a:rPr>
              <a:t>° </a:t>
            </a:r>
            <a:r>
              <a:rPr lang="en-US" b="1" dirty="0" smtClean="0">
                <a:latin typeface="Calibri" charset="0"/>
                <a:cs typeface="Arial Unicode MS" charset="0"/>
              </a:rPr>
              <a:t>elevation</a:t>
            </a:r>
            <a:endParaRPr lang="en-US" b="1" dirty="0">
              <a:latin typeface="Calibri" charset="0"/>
            </a:endParaRPr>
          </a:p>
        </p:txBody>
      </p:sp>
      <p:sp>
        <p:nvSpPr>
          <p:cNvPr id="85" name="Title 1"/>
          <p:cNvSpPr txBox="1">
            <a:spLocks/>
          </p:cNvSpPr>
          <p:nvPr/>
        </p:nvSpPr>
        <p:spPr bwMode="auto">
          <a:xfrm>
            <a:off x="5410200" y="3795889"/>
            <a:ext cx="2895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Reflectivity</a:t>
            </a:r>
          </a:p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z </a:t>
            </a:r>
            <a:r>
              <a:rPr lang="en-US" b="1" dirty="0">
                <a:latin typeface="+mj-lt"/>
              </a:rPr>
              <a:t>= 2.5 km MSL</a:t>
            </a:r>
            <a:endParaRPr lang="en-US" b="1" dirty="0">
              <a:latin typeface="+mn-lt"/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 bwMode="auto">
          <a:xfrm>
            <a:off x="4724400" y="1219200"/>
            <a:ext cx="2895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>
                <a:latin typeface="Calibri" charset="0"/>
              </a:rPr>
              <a:t>…</a:t>
            </a:r>
          </a:p>
        </p:txBody>
      </p:sp>
      <p:sp>
        <p:nvSpPr>
          <p:cNvPr id="87" name="Title 1"/>
          <p:cNvSpPr txBox="1">
            <a:spLocks/>
          </p:cNvSpPr>
          <p:nvPr/>
        </p:nvSpPr>
        <p:spPr bwMode="auto">
          <a:xfrm rot="19071677">
            <a:off x="1058863" y="1263650"/>
            <a:ext cx="2895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>
                <a:latin typeface="Calibri" charset="0"/>
              </a:rPr>
              <a:t>…</a:t>
            </a:r>
          </a:p>
        </p:txBody>
      </p: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4419600" y="1143000"/>
            <a:ext cx="0" cy="533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" name="Right Arrow 90"/>
          <p:cNvSpPr/>
          <p:nvPr/>
        </p:nvSpPr>
        <p:spPr>
          <a:xfrm>
            <a:off x="3657600" y="3200400"/>
            <a:ext cx="1600200" cy="76200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 l="15216" t="31123" r="10197" b="11359"/>
          <a:stretch>
            <a:fillRect/>
          </a:stretch>
        </p:blipFill>
        <p:spPr bwMode="auto">
          <a:xfrm>
            <a:off x="4708441" y="4428822"/>
            <a:ext cx="3700958" cy="201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/>
          <p:cNvGrpSpPr/>
          <p:nvPr/>
        </p:nvGrpSpPr>
        <p:grpSpPr>
          <a:xfrm>
            <a:off x="510365" y="4395308"/>
            <a:ext cx="3687669" cy="2017894"/>
            <a:chOff x="510365" y="4395308"/>
            <a:chExt cx="3687669" cy="2017894"/>
          </a:xfrm>
        </p:grpSpPr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4"/>
            <a:srcRect l="8538" t="19065" r="25776" b="39662"/>
            <a:stretch>
              <a:fillRect/>
            </a:stretch>
          </p:blipFill>
          <p:spPr bwMode="auto">
            <a:xfrm>
              <a:off x="742563" y="4495800"/>
              <a:ext cx="3391673" cy="1506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3"/>
            <a:srcRect l="15216" t="31123" r="72320" b="23064"/>
            <a:stretch>
              <a:fillRect/>
            </a:stretch>
          </p:blipFill>
          <p:spPr bwMode="auto">
            <a:xfrm>
              <a:off x="510365" y="4395308"/>
              <a:ext cx="618460" cy="160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3"/>
            <a:srcRect l="26287" t="76973" r="10197" b="11359"/>
            <a:stretch>
              <a:fillRect/>
            </a:stretch>
          </p:blipFill>
          <p:spPr bwMode="auto">
            <a:xfrm>
              <a:off x="1046435" y="6003851"/>
              <a:ext cx="3151599" cy="40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6" t="15417" r="3709" b="13776"/>
          <a:stretch>
            <a:fillRect/>
          </a:stretch>
        </p:blipFill>
        <p:spPr bwMode="auto">
          <a:xfrm>
            <a:off x="8439150" y="3799416"/>
            <a:ext cx="6096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1340" y="6476300"/>
            <a:ext cx="226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Method,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6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200" dirty="0">
                <a:latin typeface="Calibri" charset="0"/>
              </a:rPr>
              <a:t>KFTG radar data </a:t>
            </a:r>
            <a:r>
              <a:rPr lang="en-US" sz="3200" dirty="0" smtClean="0">
                <a:latin typeface="Calibri" charset="0"/>
              </a:rPr>
              <a:t>processing, continued</a:t>
            </a:r>
            <a:endParaRPr lang="en-US" sz="3200" dirty="0">
              <a:latin typeface="Calibri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1340" y="886340"/>
            <a:ext cx="913266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2500" lnSpcReduction="20000"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0000FF"/>
                </a:solidFill>
                <a:latin typeface="+mj-lt"/>
              </a:rPr>
              <a:t>Step 3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: Apply NCAR Particle Identification Scheme (Vivekanandan et al. 1999) and estimate graupel and hail masses (Heymsfield and Miller 1988)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340" y="6476300"/>
            <a:ext cx="226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Method, Radar</a:t>
            </a:r>
            <a:endParaRPr lang="en-US" dirty="0"/>
          </a:p>
        </p:txBody>
      </p:sp>
      <p:pic>
        <p:nvPicPr>
          <p:cNvPr id="43" name="Picture 16"/>
          <p:cNvPicPr>
            <a:picLocks noChangeAspect="1" noChangeArrowheads="1"/>
          </p:cNvPicPr>
          <p:nvPr/>
        </p:nvPicPr>
        <p:blipFill rotWithShape="1">
          <a:blip r:embed="rId2" cstate="print"/>
          <a:srcRect l="7952" t="5109" r="17101" b="5116"/>
          <a:stretch/>
        </p:blipFill>
        <p:spPr bwMode="auto">
          <a:xfrm>
            <a:off x="149736" y="1949481"/>
            <a:ext cx="3560044" cy="30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9"/>
          <p:cNvPicPr>
            <a:picLocks noChangeAspect="1" noChangeArrowheads="1"/>
          </p:cNvPicPr>
          <p:nvPr/>
        </p:nvPicPr>
        <p:blipFill>
          <a:blip r:embed="rId3" cstate="print"/>
          <a:srcRect l="12228" t="5202" r="16145" b="4046"/>
          <a:stretch>
            <a:fillRect/>
          </a:stretch>
        </p:blipFill>
        <p:spPr bwMode="auto">
          <a:xfrm>
            <a:off x="4736188" y="1958441"/>
            <a:ext cx="3521533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3296" y="1789065"/>
            <a:ext cx="59600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6"/>
          <p:cNvPicPr>
            <a:picLocks noChangeAspect="1" noChangeArrowheads="1"/>
          </p:cNvPicPr>
          <p:nvPr/>
        </p:nvPicPr>
        <p:blipFill>
          <a:blip r:embed="rId2" cstate="print"/>
          <a:srcRect l="84187" t="14884" r="2982" b="13922"/>
          <a:stretch>
            <a:fillRect/>
          </a:stretch>
        </p:blipFill>
        <p:spPr bwMode="auto">
          <a:xfrm>
            <a:off x="3709780" y="1708849"/>
            <a:ext cx="867756" cy="340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2" name="Straight Arrow Connector 71"/>
          <p:cNvCxnSpPr>
            <a:cxnSpLocks noChangeShapeType="1"/>
          </p:cNvCxnSpPr>
          <p:nvPr/>
        </p:nvCxnSpPr>
        <p:spPr bwMode="auto">
          <a:xfrm flipH="1">
            <a:off x="5389973" y="3839882"/>
            <a:ext cx="860778" cy="128818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" name="TextBox 8"/>
          <p:cNvSpPr txBox="1">
            <a:spLocks noChangeArrowheads="1"/>
          </p:cNvSpPr>
          <p:nvPr/>
        </p:nvSpPr>
        <p:spPr bwMode="auto">
          <a:xfrm>
            <a:off x="3576476" y="5113121"/>
            <a:ext cx="29342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0070C0"/>
                </a:solidFill>
              </a:rPr>
              <a:t>Hail gates:</a:t>
            </a:r>
          </a:p>
          <a:p>
            <a:pPr algn="ctr" eaLnBrk="1" hangingPunct="1"/>
            <a:r>
              <a:rPr lang="en-US" b="1" i="1" dirty="0" smtClean="0">
                <a:solidFill>
                  <a:srgbClr val="0070C0"/>
                </a:solidFill>
              </a:rPr>
              <a:t>M</a:t>
            </a:r>
            <a:r>
              <a:rPr lang="en-US" b="1" i="1" baseline="-25000" dirty="0" smtClean="0">
                <a:solidFill>
                  <a:srgbClr val="0070C0"/>
                </a:solidFill>
              </a:rPr>
              <a:t>hail</a:t>
            </a:r>
            <a:r>
              <a:rPr lang="en-US" b="1" dirty="0" smtClean="0">
                <a:solidFill>
                  <a:srgbClr val="0070C0"/>
                </a:solidFill>
              </a:rPr>
              <a:t> = 0.000044</a:t>
            </a:r>
            <a:r>
              <a:rPr lang="en-US" b="1" i="1" dirty="0" smtClean="0">
                <a:solidFill>
                  <a:srgbClr val="0070C0"/>
                </a:solidFill>
              </a:rPr>
              <a:t>Z</a:t>
            </a:r>
            <a:r>
              <a:rPr lang="en-US" b="1" baseline="30000" dirty="0" smtClean="0">
                <a:solidFill>
                  <a:srgbClr val="0070C0"/>
                </a:solidFill>
              </a:rPr>
              <a:t>0.71</a:t>
            </a:r>
          </a:p>
          <a:p>
            <a:pPr algn="ctr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4" name="TextBox 8"/>
          <p:cNvSpPr txBox="1">
            <a:spLocks noChangeArrowheads="1"/>
          </p:cNvSpPr>
          <p:nvPr/>
        </p:nvSpPr>
        <p:spPr bwMode="auto">
          <a:xfrm>
            <a:off x="6269482" y="5080606"/>
            <a:ext cx="29342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008000"/>
                </a:solidFill>
              </a:rPr>
              <a:t>Graupel gates:</a:t>
            </a:r>
          </a:p>
          <a:p>
            <a:pPr algn="ctr" eaLnBrk="1" hangingPunct="1"/>
            <a:r>
              <a:rPr lang="en-US" b="1" i="1" dirty="0" smtClean="0">
                <a:solidFill>
                  <a:srgbClr val="008000"/>
                </a:solidFill>
              </a:rPr>
              <a:t>M</a:t>
            </a:r>
            <a:r>
              <a:rPr lang="en-US" b="1" i="1" baseline="-25000" dirty="0" smtClean="0">
                <a:solidFill>
                  <a:srgbClr val="008000"/>
                </a:solidFill>
              </a:rPr>
              <a:t>grau</a:t>
            </a:r>
            <a:r>
              <a:rPr lang="en-US" b="1" dirty="0" smtClean="0">
                <a:solidFill>
                  <a:srgbClr val="008000"/>
                </a:solidFill>
              </a:rPr>
              <a:t> = 0.0052</a:t>
            </a:r>
            <a:r>
              <a:rPr lang="en-US" b="1" i="1" dirty="0" smtClean="0">
                <a:solidFill>
                  <a:srgbClr val="008000"/>
                </a:solidFill>
              </a:rPr>
              <a:t>Z</a:t>
            </a:r>
            <a:r>
              <a:rPr lang="en-US" b="1" baseline="30000" dirty="0" smtClean="0">
                <a:solidFill>
                  <a:srgbClr val="008000"/>
                </a:solidFill>
              </a:rPr>
              <a:t>0.5</a:t>
            </a:r>
          </a:p>
          <a:p>
            <a:pPr algn="ctr" eaLnBrk="1" hangingPunct="1"/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>
            <a:off x="5946588" y="3346824"/>
            <a:ext cx="1479177" cy="1718841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" name="Right Arrow 75"/>
          <p:cNvSpPr/>
          <p:nvPr/>
        </p:nvSpPr>
        <p:spPr>
          <a:xfrm>
            <a:off x="3493249" y="2318881"/>
            <a:ext cx="1600200" cy="76200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C95EC56-2F87-034B-8A98-8D3DB4A740A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73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69639" cy="303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5210" y="0"/>
            <a:ext cx="3138790" cy="303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0" y="3008995"/>
            <a:ext cx="4306186" cy="3255261"/>
            <a:chOff x="0" y="3094059"/>
            <a:chExt cx="4306186" cy="325526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094059"/>
              <a:ext cx="3483771" cy="3255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3369639" y="5291669"/>
              <a:ext cx="936547" cy="481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94577" y="3030279"/>
            <a:ext cx="3150382" cy="3255261"/>
            <a:chOff x="6005210" y="3030279"/>
            <a:chExt cx="3150382" cy="325526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05210" y="3030279"/>
              <a:ext cx="3150382" cy="3255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6005210" y="5867511"/>
              <a:ext cx="324706" cy="235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5739" y="6103088"/>
            <a:ext cx="4742121" cy="65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1784144" y="2102369"/>
            <a:ext cx="15833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Supercell</a:t>
            </a:r>
          </a:p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45 mm</a:t>
            </a:r>
            <a:endParaRPr lang="en-US" b="1" dirty="0">
              <a:latin typeface="+mn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7649526" y="1997159"/>
            <a:ext cx="1583367" cy="90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Multicell</a:t>
            </a:r>
          </a:p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45 mm</a:t>
            </a:r>
            <a:endParaRPr lang="en-US" b="1" dirty="0">
              <a:latin typeface="+mn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770339" y="4910332"/>
            <a:ext cx="1583367" cy="108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Supercell</a:t>
            </a:r>
          </a:p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13 mm</a:t>
            </a:r>
            <a:endParaRPr lang="en-US" b="1" dirty="0">
              <a:latin typeface="+mn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7642767" y="5060046"/>
            <a:ext cx="1583367" cy="87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Supercell</a:t>
            </a:r>
          </a:p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24 mm</a:t>
            </a:r>
            <a:endParaRPr lang="en-US" b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36537" y="856709"/>
            <a:ext cx="2499558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Black contours: 50-70 dBZ at 5-dBZ increments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indicates hail report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83771" y="28915"/>
            <a:ext cx="249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All four cases:</a:t>
            </a:r>
          </a:p>
          <a:p>
            <a:pPr algn="ctr"/>
            <a:r>
              <a:rPr lang="en-US" sz="2400" i="1" dirty="0" smtClean="0">
                <a:solidFill>
                  <a:srgbClr val="0070C0"/>
                </a:solidFill>
              </a:rPr>
              <a:t>Z</a:t>
            </a:r>
            <a:r>
              <a:rPr lang="en-US" sz="2400" dirty="0" smtClean="0">
                <a:solidFill>
                  <a:srgbClr val="0070C0"/>
                </a:solidFill>
              </a:rPr>
              <a:t> &gt; 65 dBZ</a:t>
            </a:r>
            <a:endParaRPr lang="en-US" sz="2400" i="1" dirty="0" smtClean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40" y="6476300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Radar</a:t>
            </a:r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591411" y="278783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3.5 km MSL</a:t>
            </a:r>
            <a:endParaRPr lang="en-US" b="1" dirty="0">
              <a:latin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6383838" y="278783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3.0 km MSL</a:t>
            </a:r>
            <a:endParaRPr lang="en-US" b="1" dirty="0">
              <a:latin typeface="+mn-lt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591411" y="3278460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2.5 km MSL</a:t>
            </a:r>
            <a:endParaRPr lang="en-US" b="1" dirty="0">
              <a:latin typeface="+mn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6383838" y="3278460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2.5 km MSL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840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69639" cy="303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5210" y="0"/>
            <a:ext cx="3138790" cy="303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0" y="3008995"/>
            <a:ext cx="4306186" cy="3255261"/>
            <a:chOff x="0" y="3094059"/>
            <a:chExt cx="4306186" cy="325526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094059"/>
              <a:ext cx="3483771" cy="3255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3369639" y="5291669"/>
              <a:ext cx="936547" cy="481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94577" y="3030279"/>
            <a:ext cx="3150382" cy="3255261"/>
            <a:chOff x="6005210" y="3030279"/>
            <a:chExt cx="3150382" cy="325526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05210" y="3030279"/>
              <a:ext cx="3150382" cy="3255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6005210" y="5867511"/>
              <a:ext cx="324706" cy="235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5739" y="6103088"/>
            <a:ext cx="4742121" cy="65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483771" y="28915"/>
            <a:ext cx="249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All four cases:</a:t>
            </a:r>
          </a:p>
          <a:p>
            <a:pPr algn="ctr"/>
            <a:r>
              <a:rPr lang="en-US" sz="2400" i="1" dirty="0" smtClean="0">
                <a:solidFill>
                  <a:srgbClr val="0070C0"/>
                </a:solidFill>
              </a:rPr>
              <a:t>Z</a:t>
            </a:r>
            <a:r>
              <a:rPr lang="en-US" sz="2400" dirty="0" smtClean="0">
                <a:solidFill>
                  <a:srgbClr val="0070C0"/>
                </a:solidFill>
              </a:rPr>
              <a:t> &gt; 65 dBZ</a:t>
            </a:r>
            <a:endParaRPr lang="en-US" sz="2400" i="1" dirty="0" smtClean="0">
              <a:solidFill>
                <a:srgbClr val="0070C0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3424859" y="1890974"/>
            <a:ext cx="2566456" cy="114629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&gt; 70 dBZ due to hail near giant size (D ~ 50 mm; Ryzhkov et al. 2010)</a:t>
            </a:r>
            <a:endParaRPr lang="en-US" b="1" dirty="0"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1784144" y="2001422"/>
            <a:ext cx="1629163" cy="431519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340" y="6476300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Radar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36537" y="856709"/>
            <a:ext cx="2499558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Black contours: 50-70 dBZ at 5-dBZ increments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indicates hail report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591411" y="267632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3.5 km MSL</a:t>
            </a:r>
            <a:endParaRPr lang="en-US" b="1" dirty="0">
              <a:latin typeface="+mn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6383838" y="267632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3.0 km MSL</a:t>
            </a:r>
            <a:endParaRPr lang="en-US" b="1" dirty="0">
              <a:latin typeface="+mn-l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591411" y="3267309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2.5 km MSL</a:t>
            </a:r>
            <a:endParaRPr lang="en-US" b="1" dirty="0">
              <a:latin typeface="+mn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6383838" y="3267309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2.5 km MSL</a:t>
            </a:r>
            <a:endParaRPr lang="en-US" b="1" dirty="0">
              <a:latin typeface="+mn-lt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1784144" y="2102369"/>
            <a:ext cx="15833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Supercell</a:t>
            </a:r>
          </a:p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45 mm</a:t>
            </a:r>
            <a:endParaRPr lang="en-US" b="1" dirty="0">
              <a:latin typeface="+mn-lt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7649526" y="1997159"/>
            <a:ext cx="1583367" cy="90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Multicell</a:t>
            </a:r>
          </a:p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45 mm</a:t>
            </a:r>
            <a:endParaRPr lang="en-US" b="1" dirty="0">
              <a:latin typeface="+mn-lt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1770339" y="4910332"/>
            <a:ext cx="1583367" cy="108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Supercell</a:t>
            </a:r>
          </a:p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13 mm</a:t>
            </a:r>
            <a:endParaRPr lang="en-US" b="1" dirty="0">
              <a:latin typeface="+mn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7642767" y="5060046"/>
            <a:ext cx="1583367" cy="87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Supercell</a:t>
            </a:r>
          </a:p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24 mm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123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69639" cy="303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5210" y="0"/>
            <a:ext cx="3138790" cy="303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0" y="3008995"/>
            <a:ext cx="4306186" cy="3255261"/>
            <a:chOff x="0" y="3094059"/>
            <a:chExt cx="4306186" cy="325526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094059"/>
              <a:ext cx="3483771" cy="3255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3369639" y="5291669"/>
              <a:ext cx="936547" cy="481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94577" y="3030279"/>
            <a:ext cx="3150382" cy="3255261"/>
            <a:chOff x="6005210" y="3030279"/>
            <a:chExt cx="3150382" cy="325526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05210" y="3030279"/>
              <a:ext cx="3150382" cy="3255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6005210" y="5867511"/>
              <a:ext cx="324706" cy="235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5739" y="6103088"/>
            <a:ext cx="4742121" cy="65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483771" y="28915"/>
            <a:ext cx="249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All four cases:</a:t>
            </a:r>
          </a:p>
          <a:p>
            <a:pPr algn="ctr"/>
            <a:r>
              <a:rPr lang="en-US" sz="2400" i="1" dirty="0" smtClean="0">
                <a:solidFill>
                  <a:srgbClr val="0070C0"/>
                </a:solidFill>
              </a:rPr>
              <a:t>Z</a:t>
            </a:r>
            <a:r>
              <a:rPr lang="en-US" sz="2400" dirty="0" smtClean="0">
                <a:solidFill>
                  <a:srgbClr val="0070C0"/>
                </a:solidFill>
              </a:rPr>
              <a:t> &gt; 65 dBZ</a:t>
            </a:r>
            <a:endParaRPr lang="en-US" sz="2400" i="1" dirty="0" smtClean="0">
              <a:solidFill>
                <a:srgbClr val="0070C0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3424859" y="1890974"/>
            <a:ext cx="2566456" cy="114629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&gt; 70 dBZ due to hail near giant size (D ~ 50 mm; Ryzhkov et al. 2010)</a:t>
            </a:r>
            <a:endParaRPr lang="en-US" b="1" dirty="0"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1784144" y="2001422"/>
            <a:ext cx="1629163" cy="431519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 bwMode="auto">
          <a:xfrm>
            <a:off x="3385697" y="4293708"/>
            <a:ext cx="2566456" cy="114629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&gt; 70 dBZ due to melting hail</a:t>
            </a:r>
          </a:p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(e.g., Snyder et al. 2010)</a:t>
            </a:r>
            <a:endParaRPr lang="en-US" b="1" dirty="0">
              <a:latin typeface="+mn-lt"/>
            </a:endParaRP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>
            <a:off x="1691158" y="4866855"/>
            <a:ext cx="1694539" cy="40697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340" y="6476300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Radar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36537" y="856709"/>
            <a:ext cx="2499558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Black contours: 50-70 dBZ at 5-dBZ increments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indicates hail report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591411" y="278783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3.5 km MSL</a:t>
            </a:r>
            <a:endParaRPr lang="en-US" b="1" dirty="0">
              <a:latin typeface="+mn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6383838" y="278783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3.0 km MSL</a:t>
            </a:r>
            <a:endParaRPr lang="en-US" b="1" dirty="0">
              <a:latin typeface="+mn-lt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591411" y="3278460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2.5 km MSL</a:t>
            </a:r>
            <a:endParaRPr lang="en-US" b="1" dirty="0">
              <a:latin typeface="+mn-lt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6383838" y="3278460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2.5 km MSL</a:t>
            </a:r>
            <a:endParaRPr lang="en-US" b="1" dirty="0">
              <a:latin typeface="+mn-lt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1784144" y="2102369"/>
            <a:ext cx="15833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Supercell</a:t>
            </a:r>
          </a:p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45 mm</a:t>
            </a:r>
            <a:endParaRPr lang="en-US" b="1" dirty="0">
              <a:latin typeface="+mn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7649526" y="1997159"/>
            <a:ext cx="1583367" cy="90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Multicell</a:t>
            </a:r>
          </a:p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45 mm</a:t>
            </a:r>
            <a:endParaRPr lang="en-US" b="1" dirty="0">
              <a:latin typeface="+mn-lt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1770339" y="4910332"/>
            <a:ext cx="1583367" cy="108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Supercell</a:t>
            </a:r>
          </a:p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13 mm</a:t>
            </a:r>
            <a:endParaRPr lang="en-US" b="1" dirty="0">
              <a:latin typeface="+mn-lt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7642767" y="5060046"/>
            <a:ext cx="1583367" cy="87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Supercell</a:t>
            </a:r>
          </a:p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24 mm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192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6831"/>
            <a:ext cx="8229600" cy="6406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Hail reports occurred with peaks in 50-dBZ echo tops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73" y="479183"/>
            <a:ext cx="6998261" cy="60446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86127" y="928616"/>
            <a:ext cx="1691541" cy="73531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 fontScale="92500"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Local maxima in echo top height</a:t>
            </a:r>
            <a:endParaRPr lang="en-US" b="1" dirty="0">
              <a:latin typeface="+mn-lt"/>
            </a:endParaRPr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 flipV="1">
            <a:off x="3743159" y="748633"/>
            <a:ext cx="1642968" cy="547642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3"/>
          </p:cNvCxnSpPr>
          <p:nvPr/>
        </p:nvCxnSpPr>
        <p:spPr>
          <a:xfrm flipV="1">
            <a:off x="7077668" y="748632"/>
            <a:ext cx="555700" cy="547643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</p:cNvCxnSpPr>
          <p:nvPr/>
        </p:nvCxnSpPr>
        <p:spPr>
          <a:xfrm flipH="1">
            <a:off x="5890954" y="1663933"/>
            <a:ext cx="340944" cy="1704909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2"/>
          </p:cNvCxnSpPr>
          <p:nvPr/>
        </p:nvCxnSpPr>
        <p:spPr>
          <a:xfrm flipH="1">
            <a:off x="3195053" y="1663933"/>
            <a:ext cx="3036845" cy="199901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340" y="6476300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9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Wheat Ridge 9 Sept 2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52" y="698086"/>
            <a:ext cx="7609261" cy="428833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charset="0"/>
              </a:rPr>
              <a:t>How do we forecast events like these?</a:t>
            </a:r>
            <a:endParaRPr lang="en-US" sz="2800" dirty="0">
              <a:latin typeface="Calibri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9840" y="4858094"/>
            <a:ext cx="8229600" cy="181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latin typeface="Calibri" charset="0"/>
              </a:rPr>
              <a:t>Multi-car accidents, aircraft damaged, water rescues (</a:t>
            </a:r>
            <a:r>
              <a:rPr lang="en-US" sz="2400" dirty="0"/>
              <a:t>Chappell and Rodgers 1988; </a:t>
            </a:r>
            <a:r>
              <a:rPr lang="en-US" sz="2400" dirty="0" smtClean="0"/>
              <a:t>Schlatter </a:t>
            </a:r>
            <a:r>
              <a:rPr lang="en-US" sz="2400" dirty="0"/>
              <a:t>and Doesken </a:t>
            </a:r>
            <a:r>
              <a:rPr lang="en-US" sz="2400" dirty="0" smtClean="0"/>
              <a:t>2010) 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>
                <a:latin typeface="Calibri" charset="0"/>
              </a:rPr>
              <a:t>$1.8 M in damage (Grahame et al. 2009</a:t>
            </a:r>
            <a:r>
              <a:rPr lang="en-US" sz="2400" dirty="0" smtClean="0">
                <a:latin typeface="Calibri" charset="0"/>
              </a:rPr>
              <a:t>)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latin typeface="Calibri" charset="0"/>
              </a:rPr>
              <a:t>Can’t use numerical models to pinpoint (for now)</a:t>
            </a:r>
            <a:endParaRPr lang="en-US" sz="2400" dirty="0"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2695" y="698086"/>
            <a:ext cx="4763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Photo credit: 7NEWS Reporter Marshall Zelinger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40" y="6476300"/>
            <a:ext cx="188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1: Motivation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6652" y="4617093"/>
            <a:ext cx="29901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Lakewood, CO on 9 Sept 2013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5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71" y="412325"/>
            <a:ext cx="7085224" cy="61197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252448" y="915249"/>
            <a:ext cx="1752600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 fontScale="85000" lnSpcReduction="10000"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Max column reflectivity &gt; 70 dBZ</a:t>
            </a:r>
            <a:endParaRPr lang="en-US" b="1" dirty="0">
              <a:latin typeface="+mn-lt"/>
            </a:endParaRP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3515895" y="1601049"/>
            <a:ext cx="2612853" cy="570651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128748" y="1601049"/>
            <a:ext cx="1344199" cy="570651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</p:cNvCxnSpPr>
          <p:nvPr/>
        </p:nvCxnSpPr>
        <p:spPr>
          <a:xfrm flipH="1">
            <a:off x="5855368" y="1601049"/>
            <a:ext cx="273380" cy="3265056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2"/>
          </p:cNvCxnSpPr>
          <p:nvPr/>
        </p:nvCxnSpPr>
        <p:spPr>
          <a:xfrm flipH="1">
            <a:off x="3007895" y="1601049"/>
            <a:ext cx="3120853" cy="3639372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-66831"/>
            <a:ext cx="8229600" cy="6406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Maxima in reflectivity collocated with hail reports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1340" y="6476300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4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39" y="465816"/>
            <a:ext cx="6953036" cy="60055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452968" y="901881"/>
            <a:ext cx="1752600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Increased graupel mass</a:t>
            </a:r>
            <a:endParaRPr lang="en-US" b="1" dirty="0">
              <a:latin typeface="+mn-lt"/>
            </a:endParaRP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3154947" y="1587681"/>
            <a:ext cx="3174321" cy="564635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2"/>
          </p:cNvCxnSpPr>
          <p:nvPr/>
        </p:nvCxnSpPr>
        <p:spPr>
          <a:xfrm>
            <a:off x="6329268" y="1587681"/>
            <a:ext cx="673100" cy="434975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</p:cNvCxnSpPr>
          <p:nvPr/>
        </p:nvCxnSpPr>
        <p:spPr>
          <a:xfrm flipH="1">
            <a:off x="5601368" y="1587681"/>
            <a:ext cx="727900" cy="3372003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2"/>
          </p:cNvCxnSpPr>
          <p:nvPr/>
        </p:nvCxnSpPr>
        <p:spPr>
          <a:xfrm flipH="1">
            <a:off x="3034632" y="1587681"/>
            <a:ext cx="3294636" cy="2864003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-80199"/>
            <a:ext cx="9144000" cy="6406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Enhanced graupel production 15-90 min before hail reports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1340" y="6476300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8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94" y="425711"/>
            <a:ext cx="6979769" cy="60286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59400" y="848393"/>
            <a:ext cx="1752600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Max hail mass w/ hail report</a:t>
            </a:r>
            <a:endParaRPr lang="en-US" b="1" dirty="0">
              <a:latin typeface="+mn-lt"/>
            </a:endParaRP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3662947" y="1534193"/>
            <a:ext cx="2572753" cy="65822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2"/>
          </p:cNvCxnSpPr>
          <p:nvPr/>
        </p:nvCxnSpPr>
        <p:spPr>
          <a:xfrm>
            <a:off x="6235700" y="1534193"/>
            <a:ext cx="1223879" cy="65822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</p:cNvCxnSpPr>
          <p:nvPr/>
        </p:nvCxnSpPr>
        <p:spPr>
          <a:xfrm flipH="1">
            <a:off x="5989053" y="1534193"/>
            <a:ext cx="246647" cy="269022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2"/>
          </p:cNvCxnSpPr>
          <p:nvPr/>
        </p:nvCxnSpPr>
        <p:spPr>
          <a:xfrm flipH="1">
            <a:off x="3195053" y="1534193"/>
            <a:ext cx="3040647" cy="3345281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-106935"/>
            <a:ext cx="9144000" cy="6406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Greatest </a:t>
            </a:r>
            <a:r>
              <a:rPr lang="en-US" sz="2800" dirty="0"/>
              <a:t>h</a:t>
            </a:r>
            <a:r>
              <a:rPr lang="en-US" sz="2800" dirty="0" smtClean="0"/>
              <a:t>ail production coincident with hail reports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1340" y="6476300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101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94" y="425711"/>
            <a:ext cx="6979769" cy="60286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44480" y="2829784"/>
            <a:ext cx="1752600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 fontScale="92500"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Did accumulating hail occur here?</a:t>
            </a:r>
            <a:endParaRPr lang="en-US" b="1" dirty="0"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97080" y="2475571"/>
            <a:ext cx="601876" cy="57035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-106935"/>
            <a:ext cx="9144000" cy="6406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Greatest </a:t>
            </a:r>
            <a:r>
              <a:rPr lang="en-US" sz="2800" dirty="0"/>
              <a:t>h</a:t>
            </a:r>
            <a:r>
              <a:rPr lang="en-US" sz="2800" dirty="0" smtClean="0"/>
              <a:t>ail production coincident with hail reports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1340" y="6476300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Radar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97080" y="3045921"/>
            <a:ext cx="4705525" cy="234011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82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8880"/>
            <a:ext cx="9144000" cy="64063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Bounded Weak Echo Regions (BWERs) occur near the time of plowable hail in the three supercell thunderstorms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37" y="1496368"/>
            <a:ext cx="4720085" cy="4167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593" y="1496368"/>
            <a:ext cx="3992193" cy="47906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35865" y="1102574"/>
            <a:ext cx="202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Idealized schematic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8715" y="1107325"/>
            <a:ext cx="273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Radar vertical cross section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188" y="4779342"/>
            <a:ext cx="1333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7"/>
                </a:solidFill>
              </a:rPr>
              <a:t>Updraft</a:t>
            </a:r>
            <a:endParaRPr lang="en-US" dirty="0">
              <a:solidFill>
                <a:srgbClr val="FFCC0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4958" y="5094382"/>
            <a:ext cx="79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BWER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634959" y="4774636"/>
            <a:ext cx="251279" cy="3839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503" y="4196170"/>
            <a:ext cx="79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BWER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820038" y="3861456"/>
            <a:ext cx="590736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90504" y="3090788"/>
            <a:ext cx="113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Mid-level airflow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531689"/>
            <a:ext cx="9143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For more information: Knight, C. A., and N. C. Knight, 2001: Hailstorms. </a:t>
            </a:r>
            <a:r>
              <a:rPr lang="en-US" sz="1500" i="1" dirty="0" smtClean="0"/>
              <a:t>Meteorological Monographs</a:t>
            </a:r>
            <a:r>
              <a:rPr lang="en-US" sz="1500" dirty="0" smtClean="0"/>
              <a:t>, </a:t>
            </a:r>
            <a:r>
              <a:rPr lang="en-US" sz="1500" b="1" dirty="0" smtClean="0"/>
              <a:t>28</a:t>
            </a:r>
            <a:r>
              <a:rPr lang="en-US" sz="1500" dirty="0" smtClean="0"/>
              <a:t>, 223—248.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20763" y="5284592"/>
            <a:ext cx="1851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Source: NOAA/NWS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7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1050"/>
            <a:ext cx="9144000" cy="64063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Bounded Weak Echo Regions (BWERs) occur near the time of plowable hail in the three supercell thunderstorms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6693"/>
          <a:stretch/>
        </p:blipFill>
        <p:spPr>
          <a:xfrm>
            <a:off x="0" y="2933686"/>
            <a:ext cx="9144000" cy="3489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7817"/>
          <a:stretch/>
        </p:blipFill>
        <p:spPr>
          <a:xfrm>
            <a:off x="1" y="1493535"/>
            <a:ext cx="9067696" cy="14401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6378" y="1210875"/>
            <a:ext cx="354437" cy="25312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548590" y="1210875"/>
            <a:ext cx="167373" cy="2362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50360" y="1132109"/>
            <a:ext cx="272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Weak Echo Region (WER)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24244" y="1132115"/>
            <a:ext cx="3750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Bounded Weak Echo Region (BWER)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4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1205"/>
            <a:ext cx="9144000" cy="64063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Multicell case: Initiated by boundary collision with existing thunderstorm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" y="4965652"/>
            <a:ext cx="9144000" cy="142754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8606" y="788403"/>
            <a:ext cx="4292634" cy="4159735"/>
            <a:chOff x="285506" y="906543"/>
            <a:chExt cx="4292634" cy="41597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506" y="906543"/>
              <a:ext cx="4292634" cy="364950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789" y="4556761"/>
              <a:ext cx="3888971" cy="50951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92676" y="788403"/>
            <a:ext cx="3908661" cy="4169580"/>
            <a:chOff x="4971981" y="896698"/>
            <a:chExt cx="3908661" cy="41695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4632" y="896698"/>
              <a:ext cx="3656010" cy="41695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1981" y="4556760"/>
              <a:ext cx="3888971" cy="50951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344706" y="2091775"/>
              <a:ext cx="1122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New cell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7236440" y="2461107"/>
              <a:ext cx="413511" cy="5218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291237" y="3947289"/>
              <a:ext cx="1230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Hail report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6911539" y="3357009"/>
              <a:ext cx="88609" cy="6883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6" cstate="print"/>
          <a:srcRect l="84187" t="14884" r="2982" b="13922"/>
          <a:stretch>
            <a:fillRect/>
          </a:stretch>
        </p:blipFill>
        <p:spPr bwMode="auto">
          <a:xfrm>
            <a:off x="8286089" y="922189"/>
            <a:ext cx="867756" cy="340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2" y="6383349"/>
            <a:ext cx="9144000" cy="47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9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105216" cy="283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0343" y="0"/>
            <a:ext cx="3013658" cy="289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0" y="2837004"/>
            <a:ext cx="3570799" cy="3055264"/>
            <a:chOff x="12056" y="3040913"/>
            <a:chExt cx="3826297" cy="327387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056" y="3040913"/>
              <a:ext cx="3456432" cy="3273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359006" y="5291669"/>
              <a:ext cx="479347" cy="481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700841" y="2850372"/>
            <a:ext cx="3443159" cy="3094073"/>
            <a:chOff x="5454502" y="3030280"/>
            <a:chExt cx="3689498" cy="3315437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14731" y="3030280"/>
              <a:ext cx="3229269" cy="3315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454502" y="5821376"/>
              <a:ext cx="636601" cy="302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8027" y="5892268"/>
            <a:ext cx="4546048" cy="64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1521849" y="2015457"/>
            <a:ext cx="15833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45 mm</a:t>
            </a:r>
            <a:endParaRPr lang="en-US" b="1" dirty="0">
              <a:latin typeface="+mn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7614106" y="2042193"/>
            <a:ext cx="15833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45 mm</a:t>
            </a:r>
            <a:endParaRPr lang="en-US" b="1" dirty="0">
              <a:latin typeface="+mn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521849" y="4876257"/>
            <a:ext cx="15833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13 mm</a:t>
            </a:r>
            <a:endParaRPr lang="en-US" b="1" dirty="0">
              <a:latin typeface="+mn-l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7640842" y="5039896"/>
            <a:ext cx="1583367" cy="49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24 mm</a:t>
            </a:r>
            <a:endParaRPr lang="en-US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3460" y="28915"/>
            <a:ext cx="3006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70C0"/>
                </a:solidFill>
              </a:rPr>
              <a:t>Z</a:t>
            </a:r>
            <a:r>
              <a:rPr lang="en-US" sz="2400" i="1" baseline="-25000" dirty="0" smtClean="0">
                <a:solidFill>
                  <a:srgbClr val="0070C0"/>
                </a:solidFill>
              </a:rPr>
              <a:t>DR</a:t>
            </a:r>
            <a:r>
              <a:rPr lang="en-US" sz="2400" dirty="0" smtClean="0">
                <a:solidFill>
                  <a:srgbClr val="0070C0"/>
                </a:solidFill>
              </a:rPr>
              <a:t> 0 to -3 dB in maximum </a:t>
            </a:r>
            <a:r>
              <a:rPr lang="en-US" sz="2400" i="1" dirty="0" smtClean="0">
                <a:solidFill>
                  <a:srgbClr val="0070C0"/>
                </a:solidFill>
              </a:rPr>
              <a:t>Z</a:t>
            </a:r>
            <a:r>
              <a:rPr lang="en-US" sz="2400" dirty="0" smtClean="0">
                <a:solidFill>
                  <a:srgbClr val="0070C0"/>
                </a:solidFill>
              </a:rPr>
              <a:t> region</a:t>
            </a:r>
            <a:endParaRPr lang="en-US" sz="2400" i="1" dirty="0" smtClean="0">
              <a:solidFill>
                <a:srgbClr val="0070C0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3105216" y="1974216"/>
            <a:ext cx="3025126" cy="72704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/>
              <a:t>Large hail has </a:t>
            </a:r>
            <a:r>
              <a:rPr lang="en-US" b="1" i="1" dirty="0" smtClean="0"/>
              <a:t>Z</a:t>
            </a:r>
            <a:r>
              <a:rPr lang="en-US" b="1" i="1" baseline="-25000" dirty="0" smtClean="0"/>
              <a:t>DR</a:t>
            </a:r>
            <a:r>
              <a:rPr lang="en-US" b="1" dirty="0" smtClean="0"/>
              <a:t> ~ 0 dB </a:t>
            </a:r>
          </a:p>
          <a:p>
            <a:pPr algn="ctr" eaLnBrk="0" hangingPunct="0">
              <a:defRPr/>
            </a:pPr>
            <a:r>
              <a:rPr lang="en-US" b="1" dirty="0" smtClean="0"/>
              <a:t>Kumjian and Ryzhkov 2008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1658029" y="1849967"/>
            <a:ext cx="1567602" cy="407811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936095" y="1698106"/>
            <a:ext cx="2208778" cy="66267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6095" y="2360781"/>
            <a:ext cx="1822241" cy="2181307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340" y="6476300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Radar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436537" y="856709"/>
            <a:ext cx="2499558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Black contours: 50-70 dBZ at 5-dBZ increments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indicates hail report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491052" y="211877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3.5 km MSL</a:t>
            </a:r>
            <a:endParaRPr lang="en-US" b="1" dirty="0">
              <a:latin typeface="+mn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6506499" y="211877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3.0 km MSL</a:t>
            </a:r>
            <a:endParaRPr lang="en-US" b="1" dirty="0">
              <a:latin typeface="+mn-lt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491339" y="3038710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2.5 km MSL</a:t>
            </a:r>
            <a:endParaRPr lang="en-US" b="1" dirty="0">
              <a:latin typeface="+mn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6506499" y="3049861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2.5 km MSL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499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105216" cy="283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0343" y="0"/>
            <a:ext cx="3013658" cy="289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0" y="2837004"/>
            <a:ext cx="3570799" cy="3055264"/>
            <a:chOff x="12056" y="3040913"/>
            <a:chExt cx="3826297" cy="327387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056" y="3040913"/>
              <a:ext cx="3456432" cy="3273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359006" y="5291669"/>
              <a:ext cx="479347" cy="481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700841" y="2850372"/>
            <a:ext cx="3443159" cy="3094073"/>
            <a:chOff x="5454502" y="3030280"/>
            <a:chExt cx="3689498" cy="3315437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14731" y="3030280"/>
              <a:ext cx="3229269" cy="3315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454502" y="5821376"/>
              <a:ext cx="636601" cy="302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8027" y="5892268"/>
            <a:ext cx="4546048" cy="64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1521849" y="2015457"/>
            <a:ext cx="15833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45 mm</a:t>
            </a:r>
            <a:endParaRPr lang="en-US" b="1" dirty="0">
              <a:latin typeface="+mn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7614106" y="2042193"/>
            <a:ext cx="15833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45 mm</a:t>
            </a:r>
            <a:endParaRPr lang="en-US" b="1" dirty="0">
              <a:latin typeface="+mn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521849" y="4876257"/>
            <a:ext cx="15833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13 mm</a:t>
            </a:r>
            <a:endParaRPr lang="en-US" b="1" dirty="0">
              <a:latin typeface="+mn-l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7640842" y="5039896"/>
            <a:ext cx="1583367" cy="49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24 mm</a:t>
            </a:r>
            <a:endParaRPr lang="en-US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3460" y="28915"/>
            <a:ext cx="3006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70C0"/>
                </a:solidFill>
              </a:rPr>
              <a:t>Z</a:t>
            </a:r>
            <a:r>
              <a:rPr lang="en-US" sz="2400" i="1" baseline="-25000" dirty="0" smtClean="0">
                <a:solidFill>
                  <a:srgbClr val="0070C0"/>
                </a:solidFill>
              </a:rPr>
              <a:t>DR</a:t>
            </a:r>
            <a:r>
              <a:rPr lang="en-US" sz="2400" dirty="0" smtClean="0">
                <a:solidFill>
                  <a:srgbClr val="0070C0"/>
                </a:solidFill>
              </a:rPr>
              <a:t> 0 to -3 dB in maximum </a:t>
            </a:r>
            <a:r>
              <a:rPr lang="en-US" sz="2400" i="1" dirty="0" smtClean="0">
                <a:solidFill>
                  <a:srgbClr val="0070C0"/>
                </a:solidFill>
              </a:rPr>
              <a:t>Z</a:t>
            </a:r>
            <a:r>
              <a:rPr lang="en-US" sz="2400" dirty="0" smtClean="0">
                <a:solidFill>
                  <a:srgbClr val="0070C0"/>
                </a:solidFill>
              </a:rPr>
              <a:t> region</a:t>
            </a:r>
            <a:endParaRPr lang="en-US" sz="2400" i="1" dirty="0" smtClean="0">
              <a:solidFill>
                <a:srgbClr val="0070C0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3105216" y="1974215"/>
            <a:ext cx="3025126" cy="178093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/>
              <a:t>Large hail has </a:t>
            </a:r>
            <a:r>
              <a:rPr lang="en-US" b="1" i="1" dirty="0" smtClean="0"/>
              <a:t>Z</a:t>
            </a:r>
            <a:r>
              <a:rPr lang="en-US" b="1" i="1" baseline="-25000" dirty="0" smtClean="0"/>
              <a:t>DR</a:t>
            </a:r>
            <a:r>
              <a:rPr lang="en-US" b="1" dirty="0" smtClean="0"/>
              <a:t> ~ 0 dB </a:t>
            </a:r>
          </a:p>
          <a:p>
            <a:pPr algn="ctr" eaLnBrk="0" hangingPunct="0">
              <a:defRPr/>
            </a:pPr>
            <a:r>
              <a:rPr lang="en-US" b="1" dirty="0" smtClean="0"/>
              <a:t>Kumjian and Ryzhkov 2008</a:t>
            </a:r>
          </a:p>
          <a:p>
            <a:pPr algn="ctr" eaLnBrk="0" hangingPunct="0">
              <a:defRPr/>
            </a:pPr>
            <a:endParaRPr lang="en-US" b="1" dirty="0" smtClean="0"/>
          </a:p>
          <a:p>
            <a:pPr algn="ctr" eaLnBrk="0" hangingPunct="0">
              <a:defRPr/>
            </a:pPr>
            <a:r>
              <a:rPr lang="en-US" b="1" dirty="0" smtClean="0"/>
              <a:t>Small melting hail: </a:t>
            </a:r>
            <a:r>
              <a:rPr lang="en-US" b="1" i="1" dirty="0" smtClean="0"/>
              <a:t>Z</a:t>
            </a:r>
            <a:r>
              <a:rPr lang="en-US" b="1" i="1" baseline="-25000" dirty="0" smtClean="0"/>
              <a:t>DR </a:t>
            </a:r>
            <a:r>
              <a:rPr lang="en-US" b="1" dirty="0" smtClean="0"/>
              <a:t>&gt; 0 dB</a:t>
            </a:r>
          </a:p>
          <a:p>
            <a:pPr algn="ctr" eaLnBrk="0" hangingPunct="0">
              <a:defRPr/>
            </a:pPr>
            <a:r>
              <a:rPr lang="en-US" b="1" dirty="0" smtClean="0"/>
              <a:t>Ryzhkov et al. 2013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521849" y="3423823"/>
            <a:ext cx="2048951" cy="1452434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1340" y="6476300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Radar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436537" y="856709"/>
            <a:ext cx="2499558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Black contours: 50-70 dBZ at 5-dBZ increments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indicates hail report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91052" y="211877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3.5 km MSL</a:t>
            </a:r>
            <a:endParaRPr lang="en-US" b="1" dirty="0">
              <a:latin typeface="+mn-lt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6506499" y="211877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3.0 km MSL</a:t>
            </a:r>
            <a:endParaRPr lang="en-US" b="1" dirty="0">
              <a:latin typeface="+mn-l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491339" y="3038710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2.5 km MSL</a:t>
            </a:r>
            <a:endParaRPr lang="en-US" b="1" dirty="0">
              <a:latin typeface="+mn-l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6506499" y="3049861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2.5 km MSL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3764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105216" cy="283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0343" y="0"/>
            <a:ext cx="3013658" cy="289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0" y="2837004"/>
            <a:ext cx="3570799" cy="3055264"/>
            <a:chOff x="12056" y="3040913"/>
            <a:chExt cx="3826297" cy="327387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056" y="3040913"/>
              <a:ext cx="3456432" cy="3273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359006" y="5291669"/>
              <a:ext cx="479347" cy="481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700841" y="2850372"/>
            <a:ext cx="3443159" cy="3094073"/>
            <a:chOff x="5454502" y="3030280"/>
            <a:chExt cx="3689498" cy="3315437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14731" y="3030280"/>
              <a:ext cx="3229269" cy="3315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454502" y="5821376"/>
              <a:ext cx="636601" cy="302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8027" y="5892268"/>
            <a:ext cx="4546048" cy="64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1521849" y="2015457"/>
            <a:ext cx="15833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45 mm</a:t>
            </a:r>
            <a:endParaRPr lang="en-US" b="1" dirty="0">
              <a:latin typeface="+mn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7614106" y="2042193"/>
            <a:ext cx="15833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45 mm</a:t>
            </a:r>
            <a:endParaRPr lang="en-US" b="1" dirty="0">
              <a:latin typeface="+mn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521849" y="4876257"/>
            <a:ext cx="15833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13 mm</a:t>
            </a:r>
            <a:endParaRPr lang="en-US" b="1" dirty="0">
              <a:latin typeface="+mn-l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7640842" y="5039896"/>
            <a:ext cx="1583367" cy="49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i="1" dirty="0" smtClean="0">
                <a:latin typeface="+mj-lt"/>
              </a:rPr>
              <a:t>D</a:t>
            </a:r>
            <a:r>
              <a:rPr lang="en-US" b="1" i="1" baseline="-25000" dirty="0" smtClean="0">
                <a:latin typeface="+mj-lt"/>
              </a:rPr>
              <a:t>max</a:t>
            </a:r>
            <a:r>
              <a:rPr lang="en-US" b="1" dirty="0" smtClean="0">
                <a:latin typeface="+mj-lt"/>
              </a:rPr>
              <a:t> = 24 mm</a:t>
            </a:r>
            <a:endParaRPr lang="en-US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3460" y="28915"/>
            <a:ext cx="300688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</a:rPr>
              <a:t>Negative Z</a:t>
            </a:r>
            <a:r>
              <a:rPr lang="en-US" sz="2400" i="1" baseline="-25000" dirty="0" smtClean="0">
                <a:solidFill>
                  <a:srgbClr val="FF0000"/>
                </a:solidFill>
              </a:rPr>
              <a:t>DR</a:t>
            </a:r>
            <a:r>
              <a:rPr lang="en-US" sz="2400" i="1" dirty="0" smtClean="0">
                <a:solidFill>
                  <a:srgbClr val="FF0000"/>
                </a:solidFill>
              </a:rPr>
              <a:t> swaths due to three-body scattering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3116367" y="3354499"/>
            <a:ext cx="3025126" cy="10696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/>
              <a:t>Three-body scattering possible if 20 &lt; </a:t>
            </a:r>
            <a:r>
              <a:rPr lang="en-US" b="1" i="1" dirty="0" smtClean="0"/>
              <a:t>D</a:t>
            </a:r>
            <a:r>
              <a:rPr lang="en-US" b="1" i="1" baseline="-25000" dirty="0" smtClean="0"/>
              <a:t>hail</a:t>
            </a:r>
            <a:r>
              <a:rPr lang="en-US" b="1" dirty="0" smtClean="0"/>
              <a:t> &lt; 50 mm</a:t>
            </a:r>
          </a:p>
          <a:p>
            <a:pPr algn="ctr" eaLnBrk="0" hangingPunct="0">
              <a:defRPr/>
            </a:pPr>
            <a:r>
              <a:rPr lang="en-US" b="1" dirty="0" smtClean="0"/>
              <a:t>Kumjian et al. (2010)</a:t>
            </a:r>
          </a:p>
        </p:txBody>
      </p:sp>
      <p:sp>
        <p:nvSpPr>
          <p:cNvPr id="2" name="Rectangle 1"/>
          <p:cNvSpPr/>
          <p:nvPr/>
        </p:nvSpPr>
        <p:spPr>
          <a:xfrm>
            <a:off x="8796868" y="4597400"/>
            <a:ext cx="148686" cy="1684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553202" y="3160286"/>
            <a:ext cx="2318009" cy="154718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" idx="2"/>
            <a:endCxn id="11" idx="3"/>
          </p:cNvCxnSpPr>
          <p:nvPr/>
        </p:nvCxnSpPr>
        <p:spPr>
          <a:xfrm flipH="1">
            <a:off x="6294938" y="4765809"/>
            <a:ext cx="2576273" cy="830678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066357" y="4253469"/>
            <a:ext cx="1461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Radar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7069669" y="1186910"/>
            <a:ext cx="2074331" cy="90153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7222068" y="1402993"/>
            <a:ext cx="1921933" cy="970686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 rot="20156412">
            <a:off x="7809388" y="1703792"/>
            <a:ext cx="1461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Radar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8863265" y="1665111"/>
            <a:ext cx="280735" cy="126469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3786376" y="1858750"/>
            <a:ext cx="1491170" cy="76504"/>
          </a:xfrm>
          <a:prstGeom prst="straightConnector1">
            <a:avLst/>
          </a:prstGeom>
          <a:ln w="41275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5277546" y="1870266"/>
            <a:ext cx="606778" cy="500402"/>
          </a:xfrm>
          <a:prstGeom prst="straightConnector1">
            <a:avLst/>
          </a:prstGeom>
          <a:ln w="41275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884324" y="1721557"/>
            <a:ext cx="141111" cy="657168"/>
          </a:xfrm>
          <a:prstGeom prst="straightConnector1">
            <a:avLst/>
          </a:prstGeom>
          <a:ln w="4127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3786376" y="1735668"/>
            <a:ext cx="2222125" cy="123082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72" name="Picture 20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105" y="1485585"/>
            <a:ext cx="635000" cy="10033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020470" y="2331537"/>
            <a:ext cx="83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Radar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06999" y="2312952"/>
            <a:ext cx="100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Ground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727871" y="1619567"/>
            <a:ext cx="100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Hail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523740" y="1565923"/>
            <a:ext cx="100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Hail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253857" y="2582263"/>
            <a:ext cx="2950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Adapted from Hubbert and Bringi (2000)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1340" y="6476300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Radar</a:t>
            </a:r>
            <a:endParaRPr lang="en-US" dirty="0"/>
          </a:p>
        </p:txBody>
      </p:sp>
      <p:sp>
        <p:nvSpPr>
          <p:cNvPr id="37" name="Title 1"/>
          <p:cNvSpPr txBox="1">
            <a:spLocks/>
          </p:cNvSpPr>
          <p:nvPr/>
        </p:nvSpPr>
        <p:spPr bwMode="auto">
          <a:xfrm>
            <a:off x="491052" y="211877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3.5 km MSL</a:t>
            </a:r>
            <a:endParaRPr lang="en-US" b="1" dirty="0">
              <a:latin typeface="+mn-lt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6506499" y="211877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3.0 km MSL</a:t>
            </a:r>
            <a:endParaRPr lang="en-US" b="1" dirty="0">
              <a:latin typeface="+mn-lt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 bwMode="auto">
          <a:xfrm>
            <a:off x="491339" y="3038710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2.5 km MSL</a:t>
            </a:r>
            <a:endParaRPr lang="en-US" b="1" dirty="0">
              <a:latin typeface="+mn-lt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 bwMode="auto">
          <a:xfrm>
            <a:off x="6506499" y="3049861"/>
            <a:ext cx="1728043" cy="3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b="1" i="1" dirty="0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 = 2.5 km MSL</a:t>
            </a:r>
            <a:endParaRPr lang="en-US" b="1" dirty="0">
              <a:latin typeface="+mn-lt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 bwMode="auto">
          <a:xfrm>
            <a:off x="3113407" y="4515724"/>
            <a:ext cx="3025126" cy="65798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/>
              <a:t>Also observed in non-accumulating hailstorms.</a:t>
            </a:r>
          </a:p>
        </p:txBody>
      </p:sp>
    </p:spTree>
    <p:extLst>
      <p:ext uri="{BB962C8B-B14F-4D97-AF65-F5344CB8AC3E}">
        <p14:creationId xmlns:p14="http://schemas.microsoft.com/office/powerpoint/2010/main" val="34567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55127"/>
            <a:ext cx="2133600" cy="365125"/>
          </a:xfrm>
        </p:spPr>
        <p:txBody>
          <a:bodyPr/>
          <a:lstStyle/>
          <a:p>
            <a:fld id="{5C95EC56-2F87-034B-8A98-8D3DB4A740A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113" y="3477682"/>
            <a:ext cx="4572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22" y="3471333"/>
            <a:ext cx="4072466" cy="3054349"/>
          </a:xfrm>
          <a:prstGeom prst="rect">
            <a:avLst/>
          </a:prstGeom>
        </p:spPr>
      </p:pic>
      <p:pic>
        <p:nvPicPr>
          <p:cNvPr id="7" name="Picture 6" descr="Wheat_Ridge_Neighborhood_9_Sept_20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203410"/>
            <a:ext cx="4332111" cy="3249084"/>
          </a:xfrm>
          <a:prstGeom prst="rect">
            <a:avLst/>
          </a:prstGeom>
        </p:spPr>
      </p:pic>
      <p:pic>
        <p:nvPicPr>
          <p:cNvPr id="8" name="Picture 7" descr="Ken Caryl 22 Aug 20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4" y="218229"/>
            <a:ext cx="4312352" cy="3234265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26723" y="3471333"/>
            <a:ext cx="40724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FF"/>
                </a:solidFill>
              </a:rPr>
              <a:t>Cripple </a:t>
            </a:r>
            <a:r>
              <a:rPr lang="en-US" dirty="0" smtClean="0">
                <a:solidFill>
                  <a:srgbClr val="0000FF"/>
                </a:solidFill>
              </a:rPr>
              <a:t>Creek, CO</a:t>
            </a:r>
          </a:p>
          <a:p>
            <a:pPr algn="ctr" eaLnBrk="1" hangingPunct="1"/>
            <a:r>
              <a:rPr lang="en-US" dirty="0" smtClean="0">
                <a:solidFill>
                  <a:srgbClr val="0000FF"/>
                </a:solidFill>
              </a:rPr>
              <a:t>10 </a:t>
            </a:r>
            <a:r>
              <a:rPr lang="en-US" dirty="0">
                <a:solidFill>
                  <a:srgbClr val="0000FF"/>
                </a:solidFill>
              </a:rPr>
              <a:t>Aug 2014</a:t>
            </a:r>
          </a:p>
          <a:p>
            <a:pPr algn="ctr" eaLnBrk="1" hangingPunct="1"/>
            <a:r>
              <a:rPr lang="en-US" dirty="0" smtClean="0">
                <a:solidFill>
                  <a:srgbClr val="0000FF"/>
                </a:solidFill>
              </a:rPr>
              <a:t>Image Credit: CO </a:t>
            </a:r>
            <a:r>
              <a:rPr lang="en-US" dirty="0">
                <a:solidFill>
                  <a:srgbClr val="0000FF"/>
                </a:solidFill>
              </a:rPr>
              <a:t>State Patrol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79123" y="2523066"/>
            <a:ext cx="40724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0000"/>
                </a:solidFill>
              </a:rPr>
              <a:t>Ken Caryl, CO (SW Denver)</a:t>
            </a:r>
          </a:p>
          <a:p>
            <a:pPr algn="ctr" eaLnBrk="1" hangingPunct="1"/>
            <a:r>
              <a:rPr lang="en-US" dirty="0" smtClean="0">
                <a:solidFill>
                  <a:srgbClr val="FF0000"/>
                </a:solidFill>
              </a:rPr>
              <a:t>22 Aug 2013</a:t>
            </a:r>
          </a:p>
          <a:p>
            <a:pPr algn="ctr" eaLnBrk="1" hangingPunct="1"/>
            <a:r>
              <a:rPr lang="en-US" dirty="0" smtClean="0">
                <a:solidFill>
                  <a:srgbClr val="FF0000"/>
                </a:solidFill>
              </a:rPr>
              <a:t>Image Credit: 7NEWS Denver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609630" y="3463783"/>
            <a:ext cx="40724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</a:rPr>
              <a:t>Mexico City!</a:t>
            </a:r>
          </a:p>
          <a:p>
            <a:pPr algn="ctr" eaLnBrk="1" hangingPunct="1"/>
            <a:r>
              <a:rPr lang="en-US" dirty="0" smtClean="0">
                <a:solidFill>
                  <a:schemeClr val="bg1"/>
                </a:solidFill>
              </a:rPr>
              <a:t>17 Aug 2014</a:t>
            </a:r>
          </a:p>
          <a:p>
            <a:pPr algn="ctr" eaLnBrk="1" hangingPunct="1"/>
            <a:r>
              <a:rPr lang="en-US" dirty="0" smtClean="0">
                <a:solidFill>
                  <a:schemeClr val="bg1"/>
                </a:solidFill>
              </a:rPr>
              <a:t>Image Credit: Washington Post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699281" y="180125"/>
            <a:ext cx="40724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FFFF"/>
                </a:solidFill>
              </a:rPr>
              <a:t>Lakewood, CO (W Denver)</a:t>
            </a:r>
          </a:p>
          <a:p>
            <a:pPr algn="ctr" eaLnBrk="1" hangingPunct="1"/>
            <a:r>
              <a:rPr lang="en-US" dirty="0">
                <a:solidFill>
                  <a:srgbClr val="FFFFFF"/>
                </a:solidFill>
              </a:rPr>
              <a:t>9</a:t>
            </a:r>
            <a:r>
              <a:rPr lang="en-US" dirty="0" smtClean="0">
                <a:solidFill>
                  <a:srgbClr val="FFFFFF"/>
                </a:solidFill>
              </a:rPr>
              <a:t> Sept 2013</a:t>
            </a:r>
          </a:p>
          <a:p>
            <a:pPr algn="ctr" eaLnBrk="1" hangingPunct="1"/>
            <a:r>
              <a:rPr lang="en-US" dirty="0" smtClean="0">
                <a:solidFill>
                  <a:srgbClr val="FFFFFF"/>
                </a:solidFill>
              </a:rPr>
              <a:t>Image Credit: 7NEWS Denver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40" y="6476300"/>
            <a:ext cx="188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Motivation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6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515" y="1072493"/>
            <a:ext cx="6273209" cy="5378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7553156" y="2326098"/>
            <a:ext cx="112295" cy="73125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 bwMode="auto">
          <a:xfrm>
            <a:off x="5105400" y="1583649"/>
            <a:ext cx="1752600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 fontScale="92500"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Descending areas of small </a:t>
            </a:r>
            <a:r>
              <a:rPr lang="en-US" b="1" i="1" dirty="0" smtClean="0">
                <a:latin typeface="+mj-lt"/>
              </a:rPr>
              <a:t>Z</a:t>
            </a:r>
            <a:r>
              <a:rPr lang="en-US" b="1" i="1" baseline="-25000" dirty="0" smtClean="0">
                <a:latin typeface="+mj-lt"/>
              </a:rPr>
              <a:t>DR</a:t>
            </a:r>
            <a:endParaRPr lang="en-US" b="1" i="1" baseline="-250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096072" y="2256081"/>
            <a:ext cx="2273300" cy="561975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369372" y="2256081"/>
            <a:ext cx="1130300" cy="561975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015789" y="2256081"/>
            <a:ext cx="353583" cy="2783806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 bwMode="auto">
          <a:xfrm>
            <a:off x="231273" y="5296728"/>
            <a:ext cx="1752600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 fontScale="85000" lnSpcReduction="10000"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No descending area – small, wet hail</a:t>
            </a:r>
            <a:endParaRPr lang="en-US" b="1" i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58211" y="4866104"/>
            <a:ext cx="1604210" cy="387683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-26734"/>
            <a:ext cx="8229600" cy="1082759"/>
          </a:xfrm>
        </p:spPr>
        <p:txBody>
          <a:bodyPr>
            <a:noAutofit/>
          </a:bodyPr>
          <a:lstStyle/>
          <a:p>
            <a:r>
              <a:rPr lang="en-US" sz="2800" dirty="0" smtClean="0"/>
              <a:t>Negative </a:t>
            </a:r>
            <a:r>
              <a:rPr lang="en-US" sz="2800" i="1" dirty="0" smtClean="0"/>
              <a:t>Z</a:t>
            </a:r>
            <a:r>
              <a:rPr lang="en-US" sz="2800" i="1" baseline="-25000" dirty="0" smtClean="0"/>
              <a:t>DR</a:t>
            </a:r>
            <a:r>
              <a:rPr lang="en-US" sz="2800" dirty="0" smtClean="0"/>
              <a:t> (-1 to -4 dB) descends from midlevels to surface before/during hail report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1340" y="6476300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8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1111" y="226469"/>
            <a:ext cx="8833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Problem: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Previously-discussed signatures are common to both accumulating and non-accumulating hailstorms.</a:t>
            </a:r>
          </a:p>
          <a:p>
            <a:pPr algn="ctr"/>
            <a:endParaRPr lang="en-US" sz="2400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How to distinguish? How to pinpoint areas of accumulating hail</a:t>
            </a:r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8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1111" y="226469"/>
            <a:ext cx="8833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Problem: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Previously-discussed signatures are common to both accumulating and non-accumulating hailstorms.</a:t>
            </a:r>
          </a:p>
          <a:p>
            <a:pPr algn="ctr"/>
            <a:endParaRPr lang="en-US" sz="2400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How to distinguish? How to pinpoint areas of accumulating hail?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Solution:</a:t>
            </a:r>
            <a:r>
              <a:rPr lang="en-US" sz="2400" dirty="0" smtClean="0"/>
              <a:t> Accumulate derived hail mass over successive radar volume scans and map the resulting hail depth (Kalina et al. 2015):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8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1111" y="226469"/>
            <a:ext cx="8833555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Problem: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Previously-discussed signatures are common to both accumulating and non-accumulating hailstorms.</a:t>
            </a:r>
          </a:p>
          <a:p>
            <a:pPr algn="ctr"/>
            <a:endParaRPr lang="en-US" sz="2400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How to distinguish? How to pinpoint areas of accumulating hail?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Solution:</a:t>
            </a:r>
            <a:r>
              <a:rPr lang="en-US" sz="2400" dirty="0" smtClean="0"/>
              <a:t> Accumulate derived hail mass over successive radar volume scans and map the resulting hail depth (Kalina et al. 2015):</a:t>
            </a:r>
          </a:p>
          <a:p>
            <a:pPr algn="ctr"/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/>
              <a:t>Hail Depth(x, y) </a:t>
            </a:r>
            <a:r>
              <a:rPr lang="en-US" sz="2400" b="1" dirty="0" smtClean="0"/>
              <a:t>=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660066"/>
                </a:solidFill>
              </a:rPr>
              <a:t>v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×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η</a:t>
            </a:r>
            <a:r>
              <a:rPr lang="en-US" sz="2400" baseline="30000" dirty="0" smtClean="0">
                <a:solidFill>
                  <a:srgbClr val="0000FF"/>
                </a:solidFill>
              </a:rPr>
              <a:t>-1</a:t>
            </a:r>
            <a:r>
              <a:rPr lang="en-US" sz="2400" baseline="30000" dirty="0" smtClean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×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ρ</a:t>
            </a:r>
            <a:r>
              <a:rPr lang="en-US" sz="2400" baseline="30000" dirty="0">
                <a:solidFill>
                  <a:srgbClr val="008000"/>
                </a:solidFill>
              </a:rPr>
              <a:t>-</a:t>
            </a:r>
            <a:r>
              <a:rPr lang="en-US" sz="2400" baseline="30000" dirty="0" smtClean="0">
                <a:solidFill>
                  <a:srgbClr val="008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×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Σ</a:t>
            </a:r>
            <a:r>
              <a:rPr lang="en-US" sz="2400" b="1" dirty="0" smtClean="0">
                <a:solidFill>
                  <a:srgbClr val="000000"/>
                </a:solidFill>
              </a:rPr>
              <a:t>[</a:t>
            </a:r>
            <a:r>
              <a:rPr lang="en-US" sz="2400" dirty="0" smtClean="0">
                <a:solidFill>
                  <a:srgbClr val="FF0000"/>
                </a:solidFill>
              </a:rPr>
              <a:t>Δt(t)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×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800000"/>
                </a:solidFill>
              </a:rPr>
              <a:t>M</a:t>
            </a:r>
            <a:r>
              <a:rPr lang="en-US" sz="2400" baseline="-25000" dirty="0" smtClean="0">
                <a:solidFill>
                  <a:srgbClr val="800000"/>
                </a:solidFill>
              </a:rPr>
              <a:t>hail</a:t>
            </a:r>
            <a:r>
              <a:rPr lang="en-US" sz="2400" dirty="0" smtClean="0">
                <a:solidFill>
                  <a:srgbClr val="800000"/>
                </a:solidFill>
              </a:rPr>
              <a:t>(reflectivity, x, y, t)</a:t>
            </a:r>
            <a:r>
              <a:rPr lang="en-US" sz="2400" b="1" dirty="0" smtClean="0">
                <a:solidFill>
                  <a:srgbClr val="000000"/>
                </a:solidFill>
              </a:rPr>
              <a:t>]</a:t>
            </a:r>
          </a:p>
          <a:p>
            <a:pPr algn="ctr"/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		v: Hail fall speed (assume 15 m s</a:t>
            </a:r>
            <a:r>
              <a:rPr lang="en-US" sz="2400" baseline="30000" dirty="0" smtClean="0">
                <a:solidFill>
                  <a:srgbClr val="660066"/>
                </a:solidFill>
              </a:rPr>
              <a:t>-1</a:t>
            </a:r>
            <a:r>
              <a:rPr lang="en-US" sz="2400" dirty="0" smtClean="0">
                <a:solidFill>
                  <a:srgbClr val="660066"/>
                </a:solidFill>
              </a:rPr>
              <a:t> for </a:t>
            </a:r>
            <a:r>
              <a:rPr lang="en-US" sz="2400" i="1" dirty="0" smtClean="0">
                <a:solidFill>
                  <a:srgbClr val="660066"/>
                </a:solidFill>
              </a:rPr>
              <a:t>d</a:t>
            </a:r>
            <a:r>
              <a:rPr lang="en-US" sz="2400" dirty="0" smtClean="0">
                <a:solidFill>
                  <a:srgbClr val="660066"/>
                </a:solidFill>
              </a:rPr>
              <a:t> = 20 mm hailstone)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		η: Packing fraction of hail on ground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		ρ: Hail bulk density (assume 900 kg m</a:t>
            </a:r>
            <a:r>
              <a:rPr lang="en-US" sz="2400" baseline="30000" dirty="0" smtClean="0">
                <a:solidFill>
                  <a:srgbClr val="008000"/>
                </a:solidFill>
              </a:rPr>
              <a:t>-3</a:t>
            </a:r>
            <a:r>
              <a:rPr lang="en-US" sz="2400" dirty="0" smtClean="0">
                <a:solidFill>
                  <a:srgbClr val="008000"/>
                </a:solidFill>
              </a:rPr>
              <a:t>)</a:t>
            </a:r>
          </a:p>
          <a:p>
            <a:r>
              <a:rPr lang="en-US" sz="2400" dirty="0" smtClean="0">
                <a:solidFill>
                  <a:srgbClr val="FF6600"/>
                </a:solidFill>
              </a:rPr>
              <a:t>		Σ: Summation from </a:t>
            </a:r>
            <a:r>
              <a:rPr lang="en-US" sz="2400" i="1" dirty="0" smtClean="0">
                <a:solidFill>
                  <a:srgbClr val="FF6600"/>
                </a:solidFill>
              </a:rPr>
              <a:t>t</a:t>
            </a:r>
            <a:r>
              <a:rPr lang="en-US" sz="2400" i="1" baseline="-25000" dirty="0" smtClean="0">
                <a:solidFill>
                  <a:srgbClr val="FF6600"/>
                </a:solidFill>
              </a:rPr>
              <a:t>0</a:t>
            </a:r>
            <a:r>
              <a:rPr lang="en-US" sz="2400" dirty="0" smtClean="0">
                <a:solidFill>
                  <a:srgbClr val="FF6600"/>
                </a:solidFill>
              </a:rPr>
              <a:t> to current time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		Δt: Time between radar volume scans (s)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		M</a:t>
            </a:r>
            <a:r>
              <a:rPr lang="en-US" sz="2400" baseline="-25000" dirty="0" smtClean="0">
                <a:solidFill>
                  <a:srgbClr val="800000"/>
                </a:solidFill>
              </a:rPr>
              <a:t>hail</a:t>
            </a:r>
            <a:r>
              <a:rPr lang="en-US" sz="2400" dirty="0" smtClean="0">
                <a:solidFill>
                  <a:srgbClr val="800000"/>
                </a:solidFill>
              </a:rPr>
              <a:t>: Hail mass concentration (kg m</a:t>
            </a:r>
            <a:r>
              <a:rPr lang="en-US" sz="2400" baseline="30000" dirty="0" smtClean="0">
                <a:solidFill>
                  <a:srgbClr val="800000"/>
                </a:solidFill>
              </a:rPr>
              <a:t>-3</a:t>
            </a:r>
            <a:r>
              <a:rPr lang="en-US" sz="2400" dirty="0" smtClean="0">
                <a:solidFill>
                  <a:srgbClr val="800000"/>
                </a:solidFill>
              </a:rPr>
              <a:t>) derived from radar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6350" y="3137411"/>
            <a:ext cx="8017480" cy="5398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7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146"/>
            <a:ext cx="9144000" cy="4274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889" y="5362177"/>
            <a:ext cx="6434667" cy="98006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739189" y="1556920"/>
            <a:ext cx="1752600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Unpopulated area of Foothills</a:t>
            </a:r>
            <a:endParaRPr lang="en-US" b="1" i="1" baseline="-25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636889" y="1898316"/>
            <a:ext cx="1223953" cy="117141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3987799" y="2444592"/>
            <a:ext cx="1752600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Hail reports</a:t>
            </a:r>
            <a:endParaRPr lang="en-US" b="1" i="1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295655" y="2807368"/>
            <a:ext cx="1848556" cy="590384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34526" y="2807368"/>
            <a:ext cx="1898316" cy="147053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537408" y="-53470"/>
            <a:ext cx="8229600" cy="1082759"/>
          </a:xfrm>
        </p:spPr>
        <p:txBody>
          <a:bodyPr>
            <a:noAutofit/>
          </a:bodyPr>
          <a:lstStyle/>
          <a:p>
            <a:r>
              <a:rPr lang="en-US" sz="2800" dirty="0" smtClean="0"/>
              <a:t>Mapping hail depth: &gt; 5 cm collocated with hail reports. Depths mostly &lt; 1.5 cm elsewhere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1340" y="6476300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2</a:t>
            </a:r>
            <a:r>
              <a:rPr lang="en-US" dirty="0" smtClean="0"/>
              <a:t>: Results,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7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889" y="5522593"/>
            <a:ext cx="6434667" cy="980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052"/>
            <a:ext cx="9144000" cy="457673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934200" y="1503442"/>
            <a:ext cx="1752600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 fontScale="85000" lnSpcReduction="10000"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Sparsely populated eastern Plains</a:t>
            </a:r>
            <a:endParaRPr lang="en-US" b="1" i="1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70766" y="2085469"/>
            <a:ext cx="477550" cy="574842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 bwMode="auto">
          <a:xfrm>
            <a:off x="3987799" y="2097024"/>
            <a:ext cx="1752600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+mj-lt"/>
              </a:rPr>
              <a:t>Hail reports</a:t>
            </a:r>
            <a:endParaRPr lang="en-US" b="1" i="1" baseline="-25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473158" y="2459800"/>
            <a:ext cx="1671053" cy="494616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534526" y="2459800"/>
            <a:ext cx="1189790" cy="323024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-106942"/>
            <a:ext cx="8229600" cy="1082759"/>
          </a:xfrm>
        </p:spPr>
        <p:txBody>
          <a:bodyPr>
            <a:noAutofit/>
          </a:bodyPr>
          <a:lstStyle/>
          <a:p>
            <a:r>
              <a:rPr lang="en-US" sz="2800" dirty="0" smtClean="0"/>
              <a:t>Mapping hail depth: &gt; 5 cm collocated with hail reports. Depths mostly &lt; 1.5 cm elsewhere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1340" y="6476300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2</a:t>
            </a:r>
            <a:r>
              <a:rPr lang="en-US" dirty="0" smtClean="0"/>
              <a:t>: Results,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2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1111" y="452904"/>
            <a:ext cx="88335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/>
              <a:t>Hail Depth(x, y) </a:t>
            </a:r>
            <a:r>
              <a:rPr lang="en-US" sz="2400" b="1" dirty="0" smtClean="0"/>
              <a:t>=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660066"/>
                </a:solidFill>
              </a:rPr>
              <a:t>v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×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η</a:t>
            </a:r>
            <a:r>
              <a:rPr lang="en-US" sz="2400" baseline="30000" dirty="0" smtClean="0">
                <a:solidFill>
                  <a:srgbClr val="0000FF"/>
                </a:solidFill>
              </a:rPr>
              <a:t>-1</a:t>
            </a:r>
            <a:r>
              <a:rPr lang="en-US" sz="2400" baseline="30000" dirty="0" smtClean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×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ρ</a:t>
            </a:r>
            <a:r>
              <a:rPr lang="en-US" sz="2400" baseline="30000" dirty="0">
                <a:solidFill>
                  <a:srgbClr val="008000"/>
                </a:solidFill>
              </a:rPr>
              <a:t>-</a:t>
            </a:r>
            <a:r>
              <a:rPr lang="en-US" sz="2400" baseline="30000" dirty="0" smtClean="0">
                <a:solidFill>
                  <a:srgbClr val="008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×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Σ</a:t>
            </a:r>
            <a:r>
              <a:rPr lang="en-US" sz="2400" b="1" dirty="0" smtClean="0">
                <a:solidFill>
                  <a:srgbClr val="000000"/>
                </a:solidFill>
              </a:rPr>
              <a:t>[</a:t>
            </a:r>
            <a:r>
              <a:rPr lang="en-US" sz="2400" dirty="0" smtClean="0">
                <a:solidFill>
                  <a:srgbClr val="FF0000"/>
                </a:solidFill>
              </a:rPr>
              <a:t>Δt(t)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×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800000"/>
                </a:solidFill>
              </a:rPr>
              <a:t>M</a:t>
            </a:r>
            <a:r>
              <a:rPr lang="en-US" sz="2400" baseline="-25000" dirty="0" smtClean="0">
                <a:solidFill>
                  <a:srgbClr val="800000"/>
                </a:solidFill>
              </a:rPr>
              <a:t>hail</a:t>
            </a:r>
            <a:r>
              <a:rPr lang="en-US" sz="2400" dirty="0" smtClean="0">
                <a:solidFill>
                  <a:srgbClr val="800000"/>
                </a:solidFill>
              </a:rPr>
              <a:t>(reflectivity, x, y, t)</a:t>
            </a:r>
            <a:r>
              <a:rPr lang="en-US" sz="2400" b="1" dirty="0" smtClean="0">
                <a:solidFill>
                  <a:srgbClr val="000000"/>
                </a:solidFill>
              </a:rPr>
              <a:t>]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		</a:t>
            </a:r>
          </a:p>
        </p:txBody>
      </p:sp>
      <p:sp>
        <p:nvSpPr>
          <p:cNvPr id="6" name="Rectangle 5"/>
          <p:cNvSpPr/>
          <p:nvPr/>
        </p:nvSpPr>
        <p:spPr>
          <a:xfrm>
            <a:off x="546350" y="804250"/>
            <a:ext cx="8017480" cy="5398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447027"/>
              </p:ext>
            </p:extLst>
          </p:nvPr>
        </p:nvGraphicFramePr>
        <p:xfrm>
          <a:off x="1553516" y="1926294"/>
          <a:ext cx="60960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Hail duration (min)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August 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 August 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 September 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 May 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718661"/>
              </p:ext>
            </p:extLst>
          </p:nvPr>
        </p:nvGraphicFramePr>
        <p:xfrm>
          <a:off x="141111" y="4643262"/>
          <a:ext cx="8833555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3716"/>
                <a:gridCol w="504983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Hail duration (min)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Illinois (Changnon 1967)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Average: 3.2 (n = 99)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Alberta</a:t>
                      </a:r>
                      <a:r>
                        <a:rPr lang="en-US" baseline="0" dirty="0" smtClean="0"/>
                        <a:t> (Wojtiw 1975)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Median: 7 (n = ?)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Saskatchewan</a:t>
                      </a:r>
                      <a:r>
                        <a:rPr lang="en-US" baseline="0" dirty="0" smtClean="0"/>
                        <a:t> (Paul 1980)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Median: 6 (n = 4966)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Southern France (Dessens 1986)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Median: 9 (n = 2524)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138741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ΣΔt</a:t>
            </a:r>
            <a:r>
              <a:rPr lang="en-US" sz="2400" dirty="0">
                <a:solidFill>
                  <a:srgbClr val="FF0000"/>
                </a:solidFill>
              </a:rPr>
              <a:t>: Radar-estimated hail </a:t>
            </a:r>
            <a:r>
              <a:rPr lang="en-US" sz="2400" dirty="0" smtClean="0">
                <a:solidFill>
                  <a:srgbClr val="FF0000"/>
                </a:solidFill>
              </a:rPr>
              <a:t>duration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1732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Are these durations unusual?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29524"/>
            <a:ext cx="9144000" cy="39587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Hail duration is a strong control on accumulation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7894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85976" y="121496"/>
            <a:ext cx="7372604" cy="24384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Accumulating Hailstorms: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Lightning Data/Analysis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Can lightning data assist forecasters in identifying accumulating hailstorms?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9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946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u="sng" dirty="0" smtClean="0"/>
              <a:t>Co</a:t>
            </a:r>
            <a:r>
              <a:rPr lang="en-US" sz="2400" dirty="0" smtClean="0"/>
              <a:t>lorado </a:t>
            </a:r>
            <a:r>
              <a:rPr lang="en-US" sz="2400" u="sng" dirty="0" smtClean="0"/>
              <a:t>L</a:t>
            </a:r>
            <a:r>
              <a:rPr lang="en-US" sz="2400" dirty="0" smtClean="0"/>
              <a:t>ightning </a:t>
            </a:r>
            <a:r>
              <a:rPr lang="en-US" sz="2400" u="sng" dirty="0" smtClean="0"/>
              <a:t>M</a:t>
            </a:r>
            <a:r>
              <a:rPr lang="en-US" sz="2400" dirty="0" smtClean="0"/>
              <a:t>apping </a:t>
            </a:r>
            <a:r>
              <a:rPr lang="en-US" sz="2400" u="sng" dirty="0" smtClean="0"/>
              <a:t>A</a:t>
            </a:r>
            <a:r>
              <a:rPr lang="en-US" sz="2400" dirty="0" smtClean="0"/>
              <a:t>rray (COLMA): Total lightning data</a:t>
            </a:r>
            <a:endParaRPr lang="en-US" sz="24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03" y="1954062"/>
            <a:ext cx="4769514" cy="476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414670" y="626136"/>
            <a:ext cx="843161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15 </a:t>
            </a:r>
            <a:r>
              <a:rPr lang="en-US" dirty="0">
                <a:solidFill>
                  <a:srgbClr val="0000FF"/>
                </a:solidFill>
              </a:rPr>
              <a:t>sensors located in Larimer, Weld, and Morgan </a:t>
            </a:r>
            <a:r>
              <a:rPr lang="en-US" dirty="0" smtClean="0">
                <a:solidFill>
                  <a:srgbClr val="0000FF"/>
                </a:solidFill>
              </a:rPr>
              <a:t>counties (northern Colorado)</a:t>
            </a:r>
            <a:endParaRPr lang="en-US" dirty="0">
              <a:solidFill>
                <a:srgbClr val="0000FF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sz="900" dirty="0">
              <a:solidFill>
                <a:srgbClr val="0000FF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Detect </a:t>
            </a:r>
            <a:r>
              <a:rPr lang="en-US" dirty="0" smtClean="0">
                <a:solidFill>
                  <a:srgbClr val="0000FF"/>
                </a:solidFill>
              </a:rPr>
              <a:t>individual Very High Frequency (VHF; 60-66 </a:t>
            </a:r>
            <a:r>
              <a:rPr lang="en-US" dirty="0">
                <a:solidFill>
                  <a:srgbClr val="0000FF"/>
                </a:solidFill>
              </a:rPr>
              <a:t>MHz) </a:t>
            </a:r>
            <a:r>
              <a:rPr lang="en-US" dirty="0" smtClean="0">
                <a:solidFill>
                  <a:srgbClr val="0000FF"/>
                </a:solidFill>
              </a:rPr>
              <a:t>emission events</a:t>
            </a:r>
            <a:endParaRPr lang="en-US" dirty="0">
              <a:solidFill>
                <a:srgbClr val="0000FF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sz="900" dirty="0">
              <a:solidFill>
                <a:srgbClr val="0000FF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Three-dimensional </a:t>
            </a:r>
            <a:r>
              <a:rPr lang="en-US" dirty="0">
                <a:solidFill>
                  <a:srgbClr val="0000FF"/>
                </a:solidFill>
              </a:rPr>
              <a:t>location and time for </a:t>
            </a:r>
            <a:r>
              <a:rPr lang="en-US" dirty="0" smtClean="0">
                <a:solidFill>
                  <a:srgbClr val="0000FF"/>
                </a:solidFill>
              </a:rPr>
              <a:t>IC/CG lightning events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0" t="13815" r="31580" b="21138"/>
          <a:stretch/>
        </p:blipFill>
        <p:spPr bwMode="auto">
          <a:xfrm>
            <a:off x="517460" y="1954062"/>
            <a:ext cx="2587256" cy="45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517460" y="1954062"/>
            <a:ext cx="15027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</a:rPr>
              <a:t>Rutledge (2012)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22476" y="2367148"/>
            <a:ext cx="981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VHF</a:t>
            </a:r>
          </a:p>
          <a:p>
            <a:pPr algn="ctr"/>
            <a:r>
              <a:rPr lang="en-US" dirty="0" smtClean="0"/>
              <a:t>Antenna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87503" y="5373354"/>
            <a:ext cx="166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Solar Cells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340" y="6476300"/>
            <a:ext cx="294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Background, Lightning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37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15"/>
            <a:ext cx="9144000" cy="737143"/>
          </a:xfrm>
        </p:spPr>
        <p:txBody>
          <a:bodyPr>
            <a:noAutofit/>
          </a:bodyPr>
          <a:lstStyle/>
          <a:p>
            <a:r>
              <a:rPr lang="en-US" sz="3200" dirty="0" smtClean="0"/>
              <a:t>Colorado Lightning Mapping Array: How it works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6" descr="http://www.lightning.nmt.edu/nmt_lms/toa_fi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2702" r="1149" b="2702"/>
          <a:stretch>
            <a:fillRect/>
          </a:stretch>
        </p:blipFill>
        <p:spPr bwMode="auto">
          <a:xfrm>
            <a:off x="2667000" y="877163"/>
            <a:ext cx="647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0" t="13815" r="31580" b="17581"/>
          <a:stretch>
            <a:fillRect/>
          </a:stretch>
        </p:blipFill>
        <p:spPr bwMode="auto">
          <a:xfrm>
            <a:off x="304800" y="990600"/>
            <a:ext cx="2209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514600" y="990600"/>
            <a:ext cx="1961707" cy="213537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514600" y="3125972"/>
            <a:ext cx="1961707" cy="338277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04800" y="990600"/>
            <a:ext cx="1466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</a:rPr>
              <a:t>Rutledge (2012)</a:t>
            </a:r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auto">
          <a:xfrm>
            <a:off x="7430386" y="3020288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Image credit: </a:t>
            </a:r>
          </a:p>
          <a:p>
            <a:pPr eaLnBrk="1" hangingPunct="1"/>
            <a:r>
              <a:rPr lang="en-US" sz="1400" dirty="0"/>
              <a:t>New Mexico Tech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667000" y="3689498"/>
            <a:ext cx="6071190" cy="17081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Four unknowns: </a:t>
            </a:r>
            <a:r>
              <a:rPr lang="en-US" i="1" dirty="0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i="1" dirty="0" smtClean="0">
                <a:solidFill>
                  <a:srgbClr val="0000FF"/>
                </a:solidFill>
              </a:rPr>
              <a:t>y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i="1" dirty="0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i="1" dirty="0" smtClean="0">
                <a:solidFill>
                  <a:srgbClr val="0000FF"/>
                </a:solidFill>
              </a:rPr>
              <a:t>t</a:t>
            </a:r>
            <a:endParaRPr lang="en-US" i="1" baseline="-25000" dirty="0">
              <a:solidFill>
                <a:srgbClr val="0000FF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sz="900" dirty="0">
              <a:solidFill>
                <a:srgbClr val="0000FF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At least four stations must measure time-of-arrival (</a:t>
            </a:r>
            <a:r>
              <a:rPr lang="en-US" i="1" dirty="0" smtClean="0">
                <a:solidFill>
                  <a:srgbClr val="0000FF"/>
                </a:solidFill>
              </a:rPr>
              <a:t>t</a:t>
            </a:r>
            <a:r>
              <a:rPr lang="en-US" i="1" baseline="-25000" dirty="0" smtClean="0">
                <a:solidFill>
                  <a:srgbClr val="0000FF"/>
                </a:solidFill>
              </a:rPr>
              <a:t>i</a:t>
            </a:r>
            <a:r>
              <a:rPr lang="en-US" i="1" dirty="0" smtClean="0">
                <a:solidFill>
                  <a:srgbClr val="0000FF"/>
                </a:solidFill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endParaRPr lang="en-US" sz="900" dirty="0" smtClean="0">
              <a:solidFill>
                <a:srgbClr val="0000FF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Errors proportional to (x/100 km)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and (z/100 km)</a:t>
            </a:r>
            <a:r>
              <a:rPr lang="en-US" baseline="30000" dirty="0" smtClean="0">
                <a:solidFill>
                  <a:srgbClr val="0000FF"/>
                </a:solidFill>
              </a:rPr>
              <a:t> 2</a:t>
            </a:r>
          </a:p>
          <a:p>
            <a:pPr eaLnBrk="1" hangingPunct="1">
              <a:buFont typeface="Arial" charset="0"/>
              <a:buChar char="•"/>
            </a:pPr>
            <a:endParaRPr lang="en-US" sz="900" baseline="-25000" dirty="0" smtClean="0">
              <a:solidFill>
                <a:srgbClr val="0000FF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Detection limit: 350 km from array center</a:t>
            </a:r>
            <a:endParaRPr lang="en-US" dirty="0">
              <a:solidFill>
                <a:srgbClr val="0000FF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sz="9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40" y="6476300"/>
            <a:ext cx="294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Background, Lightning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51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0112"/>
            <a:ext cx="9144000" cy="49864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Calibri" charset="0"/>
              </a:rPr>
              <a:t>Can advanced measurement networks be used to predict deep hail?</a:t>
            </a:r>
            <a:endParaRPr lang="en-US" sz="2800" dirty="0">
              <a:latin typeface="Calibri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b="14892"/>
          <a:stretch/>
        </p:blipFill>
        <p:spPr>
          <a:xfrm>
            <a:off x="1109912" y="669092"/>
            <a:ext cx="7280358" cy="4955669"/>
          </a:xfrm>
          <a:prstGeom prst="rect">
            <a:avLst/>
          </a:prstGeom>
          <a:ln>
            <a:noFill/>
          </a:ln>
        </p:spPr>
      </p:pic>
      <p:cxnSp>
        <p:nvCxnSpPr>
          <p:cNvPr id="29" name="Straight Connector 28"/>
          <p:cNvCxnSpPr/>
          <p:nvPr/>
        </p:nvCxnSpPr>
        <p:spPr>
          <a:xfrm flipH="1">
            <a:off x="5589671" y="2890928"/>
            <a:ext cx="681790" cy="6550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35966" y="3218447"/>
            <a:ext cx="335495" cy="280722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476875" y="3325816"/>
            <a:ext cx="346912" cy="76382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589473" y="3531451"/>
            <a:ext cx="215637" cy="299716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021917" y="3360508"/>
            <a:ext cx="95976" cy="216664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316568" y="3536997"/>
            <a:ext cx="282384" cy="209503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Arc 69"/>
          <p:cNvSpPr/>
          <p:nvPr/>
        </p:nvSpPr>
        <p:spPr>
          <a:xfrm rot="5646704">
            <a:off x="5994019" y="3099496"/>
            <a:ext cx="907529" cy="85874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rc 70"/>
          <p:cNvSpPr/>
          <p:nvPr/>
        </p:nvSpPr>
        <p:spPr>
          <a:xfrm rot="5646704">
            <a:off x="6146419" y="3251896"/>
            <a:ext cx="907529" cy="85874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c 71"/>
          <p:cNvSpPr/>
          <p:nvPr/>
        </p:nvSpPr>
        <p:spPr>
          <a:xfrm rot="5646704">
            <a:off x="6298819" y="3404296"/>
            <a:ext cx="907529" cy="85874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14" descr="spol 1"/>
          <p:cNvPicPr>
            <a:picLocks noChangeAspect="1" noChangeArrowheads="1"/>
          </p:cNvPicPr>
          <p:nvPr/>
        </p:nvPicPr>
        <p:blipFill rotWithShape="1">
          <a:blip r:embed="rId3" cstate="print"/>
          <a:srcRect l="-1" r="-776" b="8648"/>
          <a:stretch/>
        </p:blipFill>
        <p:spPr bwMode="auto">
          <a:xfrm>
            <a:off x="101600" y="4510377"/>
            <a:ext cx="1689425" cy="204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Arc 77"/>
          <p:cNvSpPr/>
          <p:nvPr/>
        </p:nvSpPr>
        <p:spPr>
          <a:xfrm rot="1473697">
            <a:off x="1266013" y="4687441"/>
            <a:ext cx="907529" cy="85874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c 80"/>
          <p:cNvSpPr/>
          <p:nvPr/>
        </p:nvSpPr>
        <p:spPr>
          <a:xfrm rot="1473697">
            <a:off x="1497788" y="4569966"/>
            <a:ext cx="907529" cy="85874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Arc 81"/>
          <p:cNvSpPr/>
          <p:nvPr/>
        </p:nvSpPr>
        <p:spPr>
          <a:xfrm rot="1473697">
            <a:off x="1745438" y="4484241"/>
            <a:ext cx="907529" cy="85874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2726887" y="3402198"/>
            <a:ext cx="1905000" cy="1808803"/>
          </a:xfrm>
          <a:prstGeom prst="ellipse">
            <a:avLst/>
          </a:prstGeom>
          <a:solidFill>
            <a:srgbClr val="0000FF">
              <a:alpha val="25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0" t="26245" r="31580" b="17581"/>
          <a:stretch/>
        </p:blipFill>
        <p:spPr bwMode="auto">
          <a:xfrm>
            <a:off x="6826596" y="4365625"/>
            <a:ext cx="1560726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Oval 125"/>
          <p:cNvSpPr/>
          <p:nvPr/>
        </p:nvSpPr>
        <p:spPr>
          <a:xfrm>
            <a:off x="2928936" y="3946987"/>
            <a:ext cx="333375" cy="34572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914775" y="3698279"/>
            <a:ext cx="333375" cy="34572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/>
          </a:p>
        </p:txBody>
      </p:sp>
      <p:sp>
        <p:nvSpPr>
          <p:cNvPr id="128" name="Oval 127"/>
          <p:cNvSpPr/>
          <p:nvPr/>
        </p:nvSpPr>
        <p:spPr>
          <a:xfrm>
            <a:off x="3762374" y="4679117"/>
            <a:ext cx="333375" cy="34572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483367" y="4193292"/>
            <a:ext cx="279007" cy="172333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/>
          </a:p>
        </p:txBody>
      </p:sp>
      <p:sp>
        <p:nvSpPr>
          <p:cNvPr id="134" name="Oval 133"/>
          <p:cNvSpPr/>
          <p:nvPr/>
        </p:nvSpPr>
        <p:spPr>
          <a:xfrm>
            <a:off x="4108646" y="4248308"/>
            <a:ext cx="279007" cy="172333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/>
          </a:p>
        </p:txBody>
      </p:sp>
      <p:sp>
        <p:nvSpPr>
          <p:cNvPr id="135" name="Oval 134"/>
          <p:cNvSpPr/>
          <p:nvPr/>
        </p:nvSpPr>
        <p:spPr>
          <a:xfrm>
            <a:off x="3483367" y="3612112"/>
            <a:ext cx="279007" cy="172333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/>
          </a:p>
        </p:txBody>
      </p:sp>
      <p:sp>
        <p:nvSpPr>
          <p:cNvPr id="136" name="Oval 135"/>
          <p:cNvSpPr/>
          <p:nvPr/>
        </p:nvSpPr>
        <p:spPr>
          <a:xfrm>
            <a:off x="3119346" y="4629050"/>
            <a:ext cx="279007" cy="172333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1730375" y="5561261"/>
            <a:ext cx="2486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Dual-polarization radar</a:t>
            </a:r>
          </a:p>
          <a:p>
            <a:r>
              <a:rPr lang="en-US" dirty="0" smtClean="0"/>
              <a:t>Particle size, shape, type</a:t>
            </a:r>
          </a:p>
          <a:p>
            <a:r>
              <a:rPr lang="en-US" dirty="0" smtClean="0"/>
              <a:t>Ice mass (derived)</a:t>
            </a:r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>
            <a:off x="4530463" y="5575797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Lightning detection net</a:t>
            </a:r>
          </a:p>
          <a:p>
            <a:r>
              <a:rPr lang="en-US" dirty="0" smtClean="0"/>
              <a:t>Rison et al. (2012)</a:t>
            </a:r>
          </a:p>
          <a:p>
            <a:r>
              <a:rPr lang="en-US" dirty="0" smtClean="0"/>
              <a:t>3-D location and time</a:t>
            </a:r>
          </a:p>
          <a:p>
            <a:r>
              <a:rPr lang="en-US" dirty="0" smtClean="0"/>
              <a:t>Flash rate, flash size</a:t>
            </a:r>
            <a:endParaRPr lang="en-US" dirty="0"/>
          </a:p>
        </p:txBody>
      </p:sp>
      <p:sp>
        <p:nvSpPr>
          <p:cNvPr id="31" name="TextBox 22"/>
          <p:cNvSpPr txBox="1">
            <a:spLocks noChangeArrowheads="1"/>
          </p:cNvSpPr>
          <p:nvPr/>
        </p:nvSpPr>
        <p:spPr bwMode="auto">
          <a:xfrm>
            <a:off x="6868011" y="6372120"/>
            <a:ext cx="15027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</a:rPr>
              <a:t>Rutledge (2012)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340" y="6476300"/>
            <a:ext cx="1218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59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Picture 4" descr="http://www.thestar.com/content/dam/thestar/news/gta/2013/01/04/toronto_gets_a_jolt_of_3d_lightning_technology/lightningmapping.jpeg.size.xxlarge.letterbox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183" b="12329"/>
          <a:stretch>
            <a:fillRect/>
          </a:stretch>
        </p:blipFill>
        <p:spPr bwMode="auto">
          <a:xfrm>
            <a:off x="2057400" y="793897"/>
            <a:ext cx="5181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-10633" y="136935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 dirty="0" smtClean="0">
                <a:solidFill>
                  <a:srgbClr val="00B050"/>
                </a:solidFill>
              </a:rPr>
              <a:t>National Lightning Detection Network</a:t>
            </a:r>
          </a:p>
          <a:p>
            <a:pPr algn="r" eaLnBrk="1" hangingPunct="1"/>
            <a:r>
              <a:rPr lang="en-US" b="1" dirty="0" smtClean="0">
                <a:solidFill>
                  <a:srgbClr val="00B050"/>
                </a:solidFill>
              </a:rPr>
              <a:t>(1983-present)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7251201" y="1369354"/>
            <a:ext cx="188374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C00000"/>
                </a:solidFill>
              </a:rPr>
              <a:t>Colorado Lightning Mapping</a:t>
            </a:r>
          </a:p>
          <a:p>
            <a:pPr eaLnBrk="1" hangingPunct="1"/>
            <a:r>
              <a:rPr lang="en-US" b="1" dirty="0" smtClean="0">
                <a:solidFill>
                  <a:srgbClr val="C00000"/>
                </a:solidFill>
              </a:rPr>
              <a:t>Array</a:t>
            </a:r>
          </a:p>
          <a:p>
            <a:pPr eaLnBrk="1" hangingPunct="1"/>
            <a:r>
              <a:rPr lang="en-US" b="1" dirty="0" smtClean="0">
                <a:solidFill>
                  <a:srgbClr val="C00000"/>
                </a:solidFill>
              </a:rPr>
              <a:t>(2012-present)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419600" y="489097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vs.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r="3004" b="906"/>
          <a:stretch>
            <a:fillRect/>
          </a:stretch>
        </p:blipFill>
        <p:spPr bwMode="auto">
          <a:xfrm>
            <a:off x="2857305" y="3584938"/>
            <a:ext cx="5410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415282" y="4035788"/>
            <a:ext cx="25019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Kumjian and Deierling (2014)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2591794" y="4035788"/>
            <a:ext cx="1827806" cy="10696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761144" y="3570164"/>
            <a:ext cx="2057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0070C0"/>
                </a:solidFill>
              </a:rPr>
              <a:t>3-D lightning sources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46767" y="858985"/>
            <a:ext cx="2589028" cy="2601912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71238" y="858985"/>
            <a:ext cx="2589028" cy="260191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6099" y="4285819"/>
            <a:ext cx="27606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to process?</a:t>
            </a:r>
          </a:p>
          <a:p>
            <a:pPr marL="342900" indent="-342900">
              <a:buAutoNum type="arabicPeriod"/>
            </a:pPr>
            <a:r>
              <a:rPr lang="en-US" dirty="0" smtClean="0"/>
              <a:t>Apply McCaul et al. (2005, 2009) flash creation algorithm</a:t>
            </a:r>
          </a:p>
          <a:p>
            <a:pPr marL="342900" indent="-342900">
              <a:buAutoNum type="arabicPeriod"/>
            </a:pPr>
            <a:r>
              <a:rPr lang="en-US" dirty="0" smtClean="0"/>
              <a:t>Regrid</a:t>
            </a:r>
          </a:p>
          <a:p>
            <a:pPr marL="342900" indent="-342900">
              <a:buAutoNum type="arabicPeriod"/>
            </a:pPr>
            <a:r>
              <a:rPr lang="en-US" dirty="0" smtClean="0"/>
              <a:t>Disregard flash if first source in </a:t>
            </a:r>
            <a:r>
              <a:rPr lang="en-US" i="1" dirty="0" smtClean="0"/>
              <a:t>Z</a:t>
            </a:r>
            <a:r>
              <a:rPr lang="en-US" dirty="0" smtClean="0"/>
              <a:t> &lt; 0 dBZ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-82839"/>
            <a:ext cx="9144000" cy="595895"/>
          </a:xfrm>
        </p:spPr>
        <p:txBody>
          <a:bodyPr>
            <a:noAutofit/>
          </a:bodyPr>
          <a:lstStyle/>
          <a:p>
            <a:r>
              <a:rPr lang="en-US" sz="2400" dirty="0" smtClean="0"/>
              <a:t>Colorado Lightning Mapping Array provides 3-D lightning sources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1340" y="6476300"/>
            <a:ext cx="258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Method, Lightning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0344" y="4274668"/>
            <a:ext cx="2542445" cy="20705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1052983"/>
            <a:ext cx="7999449" cy="54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26734"/>
            <a:ext cx="8229600" cy="1082759"/>
          </a:xfrm>
        </p:spPr>
        <p:txBody>
          <a:bodyPr>
            <a:noAutofit/>
          </a:bodyPr>
          <a:lstStyle/>
          <a:p>
            <a:r>
              <a:rPr lang="en-US" sz="2800" dirty="0" smtClean="0"/>
              <a:t>Hail reports occur either at peak lightning flash rate or as flash rate increases</a:t>
            </a:r>
            <a:endParaRPr 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388851" y="1593707"/>
            <a:ext cx="1399674" cy="4783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sz="1500" b="1" dirty="0" smtClean="0">
                <a:latin typeface="+mj-lt"/>
              </a:rPr>
              <a:t>Peak flash rate</a:t>
            </a:r>
            <a:endParaRPr lang="en-US" sz="1500" b="1" i="1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502526" y="1430421"/>
            <a:ext cx="962529" cy="401054"/>
          </a:xfrm>
          <a:prstGeom prst="straightConnector1">
            <a:avLst/>
          </a:prstGeom>
          <a:ln w="4127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 bwMode="auto">
          <a:xfrm>
            <a:off x="4969027" y="2481347"/>
            <a:ext cx="1354236" cy="53991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/>
          <a:p>
            <a:pPr algn="ctr" eaLnBrk="0" hangingPunct="0">
              <a:defRPr/>
            </a:pPr>
            <a:r>
              <a:rPr lang="en-US" sz="1500" b="1" dirty="0" smtClean="0">
                <a:latin typeface="+mj-lt"/>
              </a:rPr>
              <a:t>Near peak/large increase</a:t>
            </a:r>
            <a:endParaRPr lang="en-US" sz="1500" b="1" i="1" baseline="-25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194915" y="2679011"/>
            <a:ext cx="1491927" cy="342251"/>
          </a:xfrm>
          <a:prstGeom prst="straightConnector1">
            <a:avLst/>
          </a:prstGeom>
          <a:ln w="4127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 bwMode="auto">
          <a:xfrm>
            <a:off x="3787937" y="4337033"/>
            <a:ext cx="1354236" cy="53991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sz="1500" b="1" dirty="0" smtClean="0">
                <a:latin typeface="+mj-lt"/>
              </a:rPr>
              <a:t>Peak thus far</a:t>
            </a:r>
            <a:endParaRPr lang="en-US" sz="1500" b="1" i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860844" y="4732421"/>
            <a:ext cx="1082840" cy="1163053"/>
          </a:xfrm>
          <a:prstGeom prst="straightConnector1">
            <a:avLst/>
          </a:prstGeom>
          <a:ln w="4127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 bwMode="auto">
          <a:xfrm>
            <a:off x="6575911" y="5505433"/>
            <a:ext cx="1354236" cy="53991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sz="1500" b="1" dirty="0" smtClean="0">
                <a:latin typeface="+mj-lt"/>
              </a:rPr>
              <a:t>Increasing rate</a:t>
            </a:r>
            <a:endParaRPr lang="en-US" sz="1500" b="1" i="1" baseline="-250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114716" y="5775391"/>
            <a:ext cx="487931" cy="0"/>
          </a:xfrm>
          <a:prstGeom prst="straightConnector1">
            <a:avLst/>
          </a:prstGeom>
          <a:ln w="4127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189790" y="1529084"/>
            <a:ext cx="989263" cy="144188"/>
          </a:xfrm>
          <a:prstGeom prst="rect">
            <a:avLst/>
          </a:prstGeom>
          <a:noFill/>
          <a:ln w="317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935948" y="3582737"/>
            <a:ext cx="564601" cy="2531866"/>
          </a:xfrm>
          <a:prstGeom prst="rect">
            <a:avLst/>
          </a:prstGeom>
          <a:noFill/>
          <a:ln w="317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948867" y="1069591"/>
            <a:ext cx="564601" cy="2531866"/>
          </a:xfrm>
          <a:prstGeom prst="rect">
            <a:avLst/>
          </a:prstGeom>
          <a:noFill/>
          <a:ln w="317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340" y="6476300"/>
            <a:ext cx="2498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Lightning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51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1052983"/>
            <a:ext cx="7999449" cy="54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26734"/>
            <a:ext cx="8229600" cy="1082759"/>
          </a:xfrm>
        </p:spPr>
        <p:txBody>
          <a:bodyPr>
            <a:noAutofit/>
          </a:bodyPr>
          <a:lstStyle/>
          <a:p>
            <a:r>
              <a:rPr lang="en-US" sz="2800" dirty="0" smtClean="0"/>
              <a:t>Flash rate, storm total graupel mass are well correlated (</a:t>
            </a:r>
            <a:r>
              <a:rPr lang="en-US" sz="2800" i="1" dirty="0" smtClean="0"/>
              <a:t>r</a:t>
            </a:r>
            <a:r>
              <a:rPr lang="en-US" sz="2800" dirty="0" smtClean="0"/>
              <a:t> = 0.77-0.83)</a:t>
            </a:r>
            <a:endParaRPr lang="en-US" sz="2800" dirty="0"/>
          </a:p>
        </p:txBody>
      </p:sp>
      <p:sp>
        <p:nvSpPr>
          <p:cNvPr id="26" name="Rectangle 25"/>
          <p:cNvSpPr/>
          <p:nvPr/>
        </p:nvSpPr>
        <p:spPr>
          <a:xfrm>
            <a:off x="1189790" y="1647179"/>
            <a:ext cx="989263" cy="144188"/>
          </a:xfrm>
          <a:prstGeom prst="rect">
            <a:avLst/>
          </a:prstGeom>
          <a:noFill/>
          <a:ln w="3175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66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5299" y="3622846"/>
            <a:ext cx="564601" cy="2531866"/>
          </a:xfrm>
          <a:prstGeom prst="rect">
            <a:avLst/>
          </a:prstGeom>
          <a:noFill/>
          <a:ln w="3175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95299" y="1069708"/>
            <a:ext cx="564601" cy="2531866"/>
          </a:xfrm>
          <a:prstGeom prst="rect">
            <a:avLst/>
          </a:prstGeom>
          <a:noFill/>
          <a:ln w="3175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7366000" y="1229894"/>
            <a:ext cx="628316" cy="681790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366000" y="2785979"/>
            <a:ext cx="628316" cy="681790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259137" y="3890211"/>
            <a:ext cx="836864" cy="799432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259137" y="5355280"/>
            <a:ext cx="836864" cy="799432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19594638">
            <a:off x="2201566" y="998343"/>
            <a:ext cx="1052443" cy="799432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8611684">
            <a:off x="2134376" y="2559438"/>
            <a:ext cx="1121273" cy="799432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19833775">
            <a:off x="2503142" y="5664315"/>
            <a:ext cx="933725" cy="369855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9833775">
            <a:off x="2516510" y="4346190"/>
            <a:ext cx="933725" cy="369855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340" y="6476300"/>
            <a:ext cx="2498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Results, Lightning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35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825"/>
            <a:ext cx="9144000" cy="54111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Part 1: Summary and Conclusions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8510" y="736679"/>
            <a:ext cx="3900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Synoptic pattern for </a:t>
            </a:r>
            <a:r>
              <a:rPr lang="en-US" sz="2400" b="1" dirty="0" smtClean="0">
                <a:solidFill>
                  <a:srgbClr val="FF0000"/>
                </a:solidFill>
              </a:rPr>
              <a:t>accumulating</a:t>
            </a:r>
            <a:r>
              <a:rPr lang="en-US" sz="2400" b="1" dirty="0" smtClean="0"/>
              <a:t> hail in CO?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3316" y="1539125"/>
            <a:ext cx="33544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Slow storm motions due 	to light column winds</a:t>
            </a:r>
          </a:p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(Anomalously) large</a:t>
            </a:r>
          </a:p>
          <a:p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	atmospheric moisture</a:t>
            </a:r>
          </a:p>
          <a:p>
            <a:r>
              <a:rPr lang="en-US" sz="3600" dirty="0" smtClean="0">
                <a:solidFill>
                  <a:srgbClr val="FF0000"/>
                </a:solidFill>
                <a:ea typeface="Arial Unicode MS"/>
                <a:cs typeface="Arial Unicode MS"/>
              </a:rPr>
              <a:t>☒ </a:t>
            </a:r>
            <a:r>
              <a:rPr lang="en-US" sz="2000" dirty="0" smtClean="0">
                <a:solidFill>
                  <a:srgbClr val="FF0000"/>
                </a:solidFill>
                <a:ea typeface="Arial Unicode MS"/>
                <a:cs typeface="Arial Unicode MS"/>
              </a:rPr>
              <a:t>(Anomalously) low</a:t>
            </a:r>
          </a:p>
          <a:p>
            <a:r>
              <a:rPr lang="en-US" sz="2000" dirty="0" smtClean="0">
                <a:solidFill>
                  <a:srgbClr val="FF0000"/>
                </a:solidFill>
                <a:ea typeface="Arial Unicode MS"/>
                <a:cs typeface="Arial Unicode MS"/>
              </a:rPr>
              <a:t>	freezing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9954" y="736679"/>
            <a:ext cx="3900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How to identify</a:t>
            </a:r>
          </a:p>
          <a:p>
            <a:pPr algn="ctr"/>
            <a:r>
              <a:rPr lang="en-US" sz="2400" b="1" dirty="0" smtClean="0"/>
              <a:t>(in a particular storm)?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12125" y="1539125"/>
            <a:ext cx="3625160" cy="661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Reflectivity &gt;65-70 dBZ</a:t>
            </a:r>
          </a:p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Increases in echo top height</a:t>
            </a:r>
          </a:p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Increases in graupel mass</a:t>
            </a:r>
          </a:p>
          <a:p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	(15-90 min prior to hailfall)</a:t>
            </a:r>
          </a:p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Peaks in hail mass</a:t>
            </a:r>
          </a:p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Descent of negative </a:t>
            </a:r>
            <a:r>
              <a:rPr lang="en-US" sz="2000" i="1" dirty="0" smtClean="0">
                <a:solidFill>
                  <a:srgbClr val="00B050"/>
                </a:solidFill>
                <a:ea typeface="Arial Unicode MS"/>
                <a:cs typeface="Arial Unicode MS"/>
              </a:rPr>
              <a:t>Z</a:t>
            </a:r>
            <a:r>
              <a:rPr lang="en-US" sz="2000" i="1" baseline="-25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DR</a:t>
            </a:r>
          </a:p>
          <a:p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	(15-30 min prior to hailfall)</a:t>
            </a:r>
          </a:p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Estimated hail depths &gt; 5 cm</a:t>
            </a:r>
          </a:p>
          <a:p>
            <a:r>
              <a:rPr lang="en-US" sz="3600" dirty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Long hail durations</a:t>
            </a:r>
          </a:p>
          <a:p>
            <a:r>
              <a:rPr lang="en-US" sz="3600" dirty="0" smtClean="0">
                <a:solidFill>
                  <a:srgbClr val="00B050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Increased lightning activity</a:t>
            </a:r>
          </a:p>
          <a:p>
            <a:endParaRPr lang="en-US" sz="2000" dirty="0" smtClean="0">
              <a:solidFill>
                <a:srgbClr val="00B050"/>
              </a:solidFill>
              <a:ea typeface="Arial Unicode MS"/>
              <a:cs typeface="Arial Unicode MS"/>
            </a:endParaRPr>
          </a:p>
          <a:p>
            <a:endParaRPr lang="en-US" sz="2000" dirty="0" smtClean="0">
              <a:solidFill>
                <a:srgbClr val="00B050"/>
              </a:solidFill>
              <a:ea typeface="Arial Unicode MS"/>
              <a:cs typeface="Arial Unicode MS"/>
            </a:endParaRPr>
          </a:p>
          <a:p>
            <a:r>
              <a:rPr lang="en-US" sz="2000" dirty="0" smtClean="0">
                <a:solidFill>
                  <a:srgbClr val="00B050"/>
                </a:solidFill>
                <a:ea typeface="Arial Unicode MS"/>
                <a:cs typeface="Arial Unicode MS"/>
              </a:rPr>
              <a:t>	</a:t>
            </a:r>
          </a:p>
          <a:p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2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1733"/>
            <a:ext cx="9135359" cy="1948404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Part 2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Observing the Hurricane Boundary Layer with </a:t>
            </a:r>
            <a:r>
              <a:rPr lang="en-US" sz="3200" dirty="0">
                <a:solidFill>
                  <a:srgbClr val="FFFF00"/>
                </a:solidFill>
              </a:rPr>
              <a:t>t</a:t>
            </a:r>
            <a:r>
              <a:rPr lang="en-US" sz="3200" dirty="0" smtClean="0">
                <a:solidFill>
                  <a:srgbClr val="FFFF00"/>
                </a:solidFill>
              </a:rPr>
              <a:t>he Coyote Unmanned Aircraft System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8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32"/>
            <a:ext cx="8229600" cy="65957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Overview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3220"/>
            <a:ext cx="8229600" cy="572422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 smtClean="0">
                <a:solidFill>
                  <a:srgbClr val="008000"/>
                </a:solidFill>
              </a:rPr>
              <a:t>Motivation and background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400" dirty="0">
                <a:solidFill>
                  <a:srgbClr val="3366FF"/>
                </a:solidFill>
              </a:rPr>
              <a:t>C</a:t>
            </a:r>
            <a:r>
              <a:rPr lang="en-US" sz="2400" dirty="0" smtClean="0">
                <a:solidFill>
                  <a:srgbClr val="3366FF"/>
                </a:solidFill>
              </a:rPr>
              <a:t>ritical data gaps in the hurricane boundary layer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3366FF"/>
                </a:solidFill>
              </a:rPr>
              <a:t>Coyote Unmanned Aircraft System (UAS) description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3366FF"/>
                </a:solidFill>
              </a:rPr>
              <a:t>Hurricane Edouard (2014)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>
                <a:solidFill>
                  <a:srgbClr val="008000"/>
                </a:solidFill>
              </a:rPr>
              <a:t>UAS and radar/dropsonde data comparison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3366FF"/>
                </a:solidFill>
              </a:rPr>
              <a:t>16 September eye/eyewall flight (wind speed, T, T</a:t>
            </a:r>
            <a:r>
              <a:rPr lang="en-US" sz="2400" baseline="-25000" dirty="0" smtClean="0">
                <a:solidFill>
                  <a:srgbClr val="3366FF"/>
                </a:solidFill>
              </a:rPr>
              <a:t>d</a:t>
            </a:r>
            <a:r>
              <a:rPr lang="en-US" sz="2400" dirty="0" smtClean="0">
                <a:solidFill>
                  <a:srgbClr val="3366FF"/>
                </a:solidFill>
              </a:rPr>
              <a:t>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3366FF"/>
                </a:solidFill>
              </a:rPr>
              <a:t>17 September inflow </a:t>
            </a:r>
            <a:r>
              <a:rPr lang="en-US" sz="2400" dirty="0">
                <a:solidFill>
                  <a:srgbClr val="3366FF"/>
                </a:solidFill>
              </a:rPr>
              <a:t>l</a:t>
            </a:r>
            <a:r>
              <a:rPr lang="en-US" sz="2400" dirty="0" smtClean="0">
                <a:solidFill>
                  <a:srgbClr val="3366FF"/>
                </a:solidFill>
              </a:rPr>
              <a:t>ayer flight (wind speed, T, T</a:t>
            </a:r>
            <a:r>
              <a:rPr lang="en-US" sz="2400" baseline="-25000" dirty="0" smtClean="0">
                <a:solidFill>
                  <a:srgbClr val="3366FF"/>
                </a:solidFill>
              </a:rPr>
              <a:t>d</a:t>
            </a:r>
            <a:r>
              <a:rPr lang="en-US" sz="2400" dirty="0" smtClean="0">
                <a:solidFill>
                  <a:srgbClr val="3366FF"/>
                </a:solidFill>
              </a:rPr>
              <a:t>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>
                <a:solidFill>
                  <a:srgbClr val="008000"/>
                </a:solidFill>
              </a:rPr>
              <a:t>Summary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>
                <a:solidFill>
                  <a:srgbClr val="008000"/>
                </a:solidFill>
              </a:rPr>
              <a:t>Next steps</a:t>
            </a:r>
            <a:endParaRPr lang="en-US" sz="1600" dirty="0">
              <a:solidFill>
                <a:srgbClr val="008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3366FF"/>
                </a:solidFill>
              </a:rPr>
              <a:t>Use thermodynamic data from Coyote and microphysical data from the P-3 particle probes to evaluate HWRF.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545"/>
            <a:ext cx="91353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Motivation and Background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5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27"/>
            <a:ext cx="9144000" cy="69327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Boundary layer processes are complex and nonlinear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404513" y="3424296"/>
            <a:ext cx="128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 (km)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92670" y="1051176"/>
            <a:ext cx="9406" cy="54305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3778" y="1245260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km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70362" y="1448741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3778" y="3043971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km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70362" y="3247452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711" y="4812560"/>
            <a:ext cx="225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km (Boundary layer)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60295" y="5016041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4579" r="494" b="44646"/>
          <a:stretch/>
        </p:blipFill>
        <p:spPr>
          <a:xfrm>
            <a:off x="901784" y="6236742"/>
            <a:ext cx="3800589" cy="3017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2498" t="44579" r="493" b="44646"/>
          <a:stretch/>
        </p:blipFill>
        <p:spPr>
          <a:xfrm>
            <a:off x="4683559" y="6236742"/>
            <a:ext cx="3705195" cy="301784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V="1">
            <a:off x="6159309" y="5409259"/>
            <a:ext cx="0" cy="9125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96492" y="4772544"/>
            <a:ext cx="2126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Heat, moisture, momentum fluxes to sustain storm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(Emanuel 1986)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5174" y="5914219"/>
            <a:ext cx="212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waves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93334" y="5594783"/>
            <a:ext cx="212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FF"/>
                </a:solidFill>
              </a:rPr>
              <a:t>s</a:t>
            </a:r>
            <a:r>
              <a:rPr lang="en-US" dirty="0" smtClean="0">
                <a:solidFill>
                  <a:srgbClr val="3366FF"/>
                </a:solidFill>
              </a:rPr>
              <a:t>ea spray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70" y="3919407"/>
            <a:ext cx="2393337" cy="1262485"/>
          </a:xfrm>
          <a:prstGeom prst="rect">
            <a:avLst/>
          </a:prstGeom>
        </p:spPr>
      </p:pic>
      <p:cxnSp>
        <p:nvCxnSpPr>
          <p:cNvPr id="19" name="Curved Connector 18"/>
          <p:cNvCxnSpPr/>
          <p:nvPr/>
        </p:nvCxnSpPr>
        <p:spPr>
          <a:xfrm rot="5400000">
            <a:off x="3564799" y="5445909"/>
            <a:ext cx="1054849" cy="526816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/>
          <p:nvPr/>
        </p:nvCxnSpPr>
        <p:spPr>
          <a:xfrm rot="16200000" flipV="1">
            <a:off x="4438357" y="5445908"/>
            <a:ext cx="1054850" cy="526817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245552" y="5313412"/>
            <a:ext cx="2407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Convective downdrafts (change latent heat budget, fluxes)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24236" y="620852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33118" y="5907577"/>
            <a:ext cx="68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wind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1326114" y="6126105"/>
            <a:ext cx="29196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259330" y="5914219"/>
            <a:ext cx="186597" cy="2112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112964" y="5911150"/>
            <a:ext cx="528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T, q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2002122" y="2879440"/>
            <a:ext cx="1461732" cy="1068188"/>
            <a:chOff x="3502512" y="5016041"/>
            <a:chExt cx="1461732" cy="1068188"/>
          </a:xfrm>
        </p:grpSpPr>
        <p:pic>
          <p:nvPicPr>
            <p:cNvPr id="52" name="Picture 4" descr="http://images.yourdictionary.com/images/definitions/lg/computer.jpg"/>
            <p:cNvPicPr>
              <a:picLocks noChangeAspect="1" noChangeArrowheads="1"/>
            </p:cNvPicPr>
            <p:nvPr/>
          </p:nvPicPr>
          <p:blipFill>
            <a:blip r:embed="rId4" cstate="print"/>
            <a:srcRect l="9854" t="4743" r="4743" b="5137"/>
            <a:stretch>
              <a:fillRect/>
            </a:stretch>
          </p:blipFill>
          <p:spPr bwMode="auto">
            <a:xfrm>
              <a:off x="3502512" y="5016041"/>
              <a:ext cx="1461732" cy="1068188"/>
            </a:xfrm>
            <a:prstGeom prst="rect">
              <a:avLst/>
            </a:prstGeom>
            <a:noFill/>
          </p:spPr>
        </p:pic>
        <p:sp>
          <p:nvSpPr>
            <p:cNvPr id="53" name="TextBox 52"/>
            <p:cNvSpPr txBox="1"/>
            <p:nvPr/>
          </p:nvSpPr>
          <p:spPr>
            <a:xfrm>
              <a:off x="3615396" y="5208504"/>
              <a:ext cx="792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Model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463854" y="2909987"/>
            <a:ext cx="4456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Must have data on all of these boundary layer processes (and more) to evaluate/improve model parameterizations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5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15" grpId="0"/>
      <p:bldP spid="26" grpId="0"/>
      <p:bldP spid="27" grpId="0"/>
      <p:bldP spid="28" grpId="0"/>
      <p:bldP spid="42" grpId="0"/>
      <p:bldP spid="43" grpId="0"/>
      <p:bldP spid="44" grpId="0"/>
      <p:bldP spid="50" grpId="0"/>
      <p:bldP spid="5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27"/>
            <a:ext cx="9144000" cy="69327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 are we doing with collecting data in the BL?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962" y="787780"/>
            <a:ext cx="3493911" cy="987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404513" y="3424296"/>
            <a:ext cx="128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 (km)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92670" y="1051176"/>
            <a:ext cx="9406" cy="54305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3778" y="1245260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km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70362" y="1448741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3778" y="3043971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km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70362" y="3247452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711" y="4812560"/>
            <a:ext cx="225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km (Boundary layer)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60295" y="5016041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28919" y="804447"/>
            <a:ext cx="111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P-3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721819" y="1239336"/>
            <a:ext cx="2602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Flight level: p, T, RH, wind</a:t>
            </a:r>
            <a:endParaRPr lang="en-US" dirty="0">
              <a:solidFill>
                <a:srgbClr val="3366FF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502512" y="5025448"/>
            <a:ext cx="1461732" cy="1068188"/>
            <a:chOff x="3502512" y="5016041"/>
            <a:chExt cx="1461732" cy="1068188"/>
          </a:xfrm>
        </p:grpSpPr>
        <p:pic>
          <p:nvPicPr>
            <p:cNvPr id="21" name="Picture 4" descr="http://images.yourdictionary.com/images/definitions/lg/computer.jpg"/>
            <p:cNvPicPr>
              <a:picLocks noChangeAspect="1" noChangeArrowheads="1"/>
            </p:cNvPicPr>
            <p:nvPr/>
          </p:nvPicPr>
          <p:blipFill>
            <a:blip r:embed="rId3" cstate="print"/>
            <a:srcRect l="9854" t="4743" r="4743" b="5137"/>
            <a:stretch>
              <a:fillRect/>
            </a:stretch>
          </p:blipFill>
          <p:spPr bwMode="auto">
            <a:xfrm>
              <a:off x="3502512" y="5016041"/>
              <a:ext cx="1461732" cy="1068188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3615396" y="5208504"/>
              <a:ext cx="792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Model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4155532" y="1702741"/>
            <a:ext cx="0" cy="32559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9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962" y="787780"/>
            <a:ext cx="3493911" cy="987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404513" y="3424296"/>
            <a:ext cx="128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 (km)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92670" y="1051176"/>
            <a:ext cx="9406" cy="54305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3778" y="1245260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km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70362" y="1448741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3778" y="3043971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km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70362" y="3247452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711" y="4812560"/>
            <a:ext cx="225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km (Boundary layer)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60295" y="5016041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28919" y="804447"/>
            <a:ext cx="111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P-3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357815" y="1671035"/>
            <a:ext cx="0" cy="39734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696" y="4613861"/>
            <a:ext cx="1500952" cy="150095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65727" y="4784662"/>
            <a:ext cx="21260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IR Dropsonde: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(10-20 per mission)</a:t>
            </a:r>
          </a:p>
          <a:p>
            <a:pPr algn="ctr"/>
            <a:endParaRPr lang="en-US" sz="800" dirty="0" smtClean="0">
              <a:solidFill>
                <a:srgbClr val="3366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Vertical profiles of p, T, RH, wind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SST</a:t>
            </a:r>
            <a:endParaRPr lang="en-US" dirty="0">
              <a:solidFill>
                <a:srgbClr val="3366FF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069790" y="5025448"/>
            <a:ext cx="1461732" cy="1068188"/>
            <a:chOff x="3502512" y="5016041"/>
            <a:chExt cx="1461732" cy="1068188"/>
          </a:xfrm>
        </p:grpSpPr>
        <p:pic>
          <p:nvPicPr>
            <p:cNvPr id="27" name="Picture 4" descr="http://images.yourdictionary.com/images/definitions/lg/computer.jpg"/>
            <p:cNvPicPr>
              <a:picLocks noChangeAspect="1" noChangeArrowheads="1"/>
            </p:cNvPicPr>
            <p:nvPr/>
          </p:nvPicPr>
          <p:blipFill>
            <a:blip r:embed="rId4" cstate="print"/>
            <a:srcRect l="9854" t="4743" r="4743" b="5137"/>
            <a:stretch>
              <a:fillRect/>
            </a:stretch>
          </p:blipFill>
          <p:spPr bwMode="auto">
            <a:xfrm>
              <a:off x="3502512" y="5016041"/>
              <a:ext cx="1461732" cy="1068188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3615396" y="5208504"/>
              <a:ext cx="792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Model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 flipH="1">
            <a:off x="4173941" y="5491274"/>
            <a:ext cx="77435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59</a:t>
            </a:fld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-15376"/>
            <a:ext cx="9144000" cy="693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How are we doing with collecting data in the BL?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294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0112"/>
            <a:ext cx="9144000" cy="49864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Calibri" charset="0"/>
              </a:rPr>
              <a:t>Can advanced measurement networks be used to predict deep hail?</a:t>
            </a:r>
            <a:endParaRPr lang="en-US" sz="2800" dirty="0">
              <a:latin typeface="Calibri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b="14892"/>
          <a:stretch/>
        </p:blipFill>
        <p:spPr>
          <a:xfrm>
            <a:off x="1109912" y="669092"/>
            <a:ext cx="7280358" cy="4955669"/>
          </a:xfrm>
          <a:prstGeom prst="rect">
            <a:avLst/>
          </a:prstGeom>
          <a:ln>
            <a:noFill/>
          </a:ln>
        </p:spPr>
      </p:pic>
      <p:cxnSp>
        <p:nvCxnSpPr>
          <p:cNvPr id="29" name="Straight Connector 28"/>
          <p:cNvCxnSpPr/>
          <p:nvPr/>
        </p:nvCxnSpPr>
        <p:spPr>
          <a:xfrm flipH="1">
            <a:off x="5589671" y="2890928"/>
            <a:ext cx="681790" cy="6550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35966" y="3218447"/>
            <a:ext cx="335495" cy="280722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476875" y="3325816"/>
            <a:ext cx="346912" cy="76382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589473" y="3531451"/>
            <a:ext cx="215637" cy="299716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021917" y="3360508"/>
            <a:ext cx="95976" cy="216664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316568" y="3536997"/>
            <a:ext cx="282384" cy="209503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Arc 69"/>
          <p:cNvSpPr/>
          <p:nvPr/>
        </p:nvSpPr>
        <p:spPr>
          <a:xfrm rot="5646704">
            <a:off x="5994019" y="3099496"/>
            <a:ext cx="907529" cy="85874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rc 70"/>
          <p:cNvSpPr/>
          <p:nvPr/>
        </p:nvSpPr>
        <p:spPr>
          <a:xfrm rot="5646704">
            <a:off x="6146419" y="3251896"/>
            <a:ext cx="907529" cy="85874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c 71"/>
          <p:cNvSpPr/>
          <p:nvPr/>
        </p:nvSpPr>
        <p:spPr>
          <a:xfrm rot="5646704">
            <a:off x="6298819" y="3404296"/>
            <a:ext cx="907529" cy="85874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14" descr="spol 1"/>
          <p:cNvPicPr>
            <a:picLocks noChangeAspect="1" noChangeArrowheads="1"/>
          </p:cNvPicPr>
          <p:nvPr/>
        </p:nvPicPr>
        <p:blipFill rotWithShape="1">
          <a:blip r:embed="rId3" cstate="print"/>
          <a:srcRect l="-1" r="-776" b="8648"/>
          <a:stretch/>
        </p:blipFill>
        <p:spPr bwMode="auto">
          <a:xfrm>
            <a:off x="101600" y="4510377"/>
            <a:ext cx="1689425" cy="204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Arc 77"/>
          <p:cNvSpPr/>
          <p:nvPr/>
        </p:nvSpPr>
        <p:spPr>
          <a:xfrm rot="1473697">
            <a:off x="1266013" y="4687441"/>
            <a:ext cx="907529" cy="85874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c 80"/>
          <p:cNvSpPr/>
          <p:nvPr/>
        </p:nvSpPr>
        <p:spPr>
          <a:xfrm rot="1473697">
            <a:off x="1497788" y="4569966"/>
            <a:ext cx="907529" cy="85874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Arc 81"/>
          <p:cNvSpPr/>
          <p:nvPr/>
        </p:nvSpPr>
        <p:spPr>
          <a:xfrm rot="1473697">
            <a:off x="1745438" y="4484241"/>
            <a:ext cx="907529" cy="85874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2726887" y="3402198"/>
            <a:ext cx="1905000" cy="1808803"/>
          </a:xfrm>
          <a:prstGeom prst="ellipse">
            <a:avLst/>
          </a:prstGeom>
          <a:solidFill>
            <a:srgbClr val="0000FF">
              <a:alpha val="25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0" t="26245" r="31580" b="17581"/>
          <a:stretch/>
        </p:blipFill>
        <p:spPr bwMode="auto">
          <a:xfrm>
            <a:off x="6826596" y="4365625"/>
            <a:ext cx="1560726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Oval 125"/>
          <p:cNvSpPr/>
          <p:nvPr/>
        </p:nvSpPr>
        <p:spPr>
          <a:xfrm>
            <a:off x="2928936" y="3946987"/>
            <a:ext cx="333375" cy="34572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914775" y="3698279"/>
            <a:ext cx="333375" cy="34572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/>
          </a:p>
        </p:txBody>
      </p:sp>
      <p:sp>
        <p:nvSpPr>
          <p:cNvPr id="128" name="Oval 127"/>
          <p:cNvSpPr/>
          <p:nvPr/>
        </p:nvSpPr>
        <p:spPr>
          <a:xfrm>
            <a:off x="3762374" y="4679117"/>
            <a:ext cx="333375" cy="34572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483367" y="4193292"/>
            <a:ext cx="279007" cy="172333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/>
          </a:p>
        </p:txBody>
      </p:sp>
      <p:sp>
        <p:nvSpPr>
          <p:cNvPr id="134" name="Oval 133"/>
          <p:cNvSpPr/>
          <p:nvPr/>
        </p:nvSpPr>
        <p:spPr>
          <a:xfrm>
            <a:off x="4108646" y="4248308"/>
            <a:ext cx="279007" cy="172333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/>
          </a:p>
        </p:txBody>
      </p:sp>
      <p:sp>
        <p:nvSpPr>
          <p:cNvPr id="135" name="Oval 134"/>
          <p:cNvSpPr/>
          <p:nvPr/>
        </p:nvSpPr>
        <p:spPr>
          <a:xfrm>
            <a:off x="3483367" y="3612112"/>
            <a:ext cx="279007" cy="172333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/>
          </a:p>
        </p:txBody>
      </p:sp>
      <p:sp>
        <p:nvSpPr>
          <p:cNvPr id="136" name="Oval 135"/>
          <p:cNvSpPr/>
          <p:nvPr/>
        </p:nvSpPr>
        <p:spPr>
          <a:xfrm>
            <a:off x="3119346" y="4629050"/>
            <a:ext cx="279007" cy="172333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1730375" y="5561261"/>
            <a:ext cx="2486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Dual-polarization radar</a:t>
            </a:r>
          </a:p>
          <a:p>
            <a:r>
              <a:rPr lang="en-US" dirty="0" smtClean="0"/>
              <a:t>Particle size, shape, type</a:t>
            </a:r>
          </a:p>
          <a:p>
            <a:r>
              <a:rPr lang="en-US" dirty="0" smtClean="0"/>
              <a:t>Ice mass (derived)</a:t>
            </a:r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>
            <a:off x="4530463" y="5575797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Lightning detection net</a:t>
            </a:r>
          </a:p>
          <a:p>
            <a:r>
              <a:rPr lang="en-US" dirty="0" smtClean="0"/>
              <a:t>Rison et al. (2012)</a:t>
            </a:r>
          </a:p>
          <a:p>
            <a:r>
              <a:rPr lang="en-US" dirty="0" smtClean="0"/>
              <a:t>3-D location and time</a:t>
            </a:r>
          </a:p>
          <a:p>
            <a:r>
              <a:rPr lang="en-US" dirty="0" smtClean="0"/>
              <a:t>Flash rate, flash size</a:t>
            </a:r>
            <a:endParaRPr lang="en-US" dirty="0"/>
          </a:p>
        </p:txBody>
      </p:sp>
      <p:sp>
        <p:nvSpPr>
          <p:cNvPr id="31" name="TextBox 22"/>
          <p:cNvSpPr txBox="1">
            <a:spLocks noChangeArrowheads="1"/>
          </p:cNvSpPr>
          <p:nvPr/>
        </p:nvSpPr>
        <p:spPr bwMode="auto">
          <a:xfrm>
            <a:off x="6868011" y="6372120"/>
            <a:ext cx="15027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</a:rPr>
              <a:t>Rutledge (2012)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340" y="6476300"/>
            <a:ext cx="1218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360368" y="858644"/>
            <a:ext cx="6735417" cy="1477328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Challenges:</a:t>
            </a:r>
          </a:p>
          <a:p>
            <a:pPr algn="ctr"/>
            <a:r>
              <a:rPr lang="en-US" dirty="0" smtClean="0"/>
              <a:t>-No quality-controlled database for hail depth, just hail size</a:t>
            </a:r>
          </a:p>
          <a:p>
            <a:pPr algn="ctr"/>
            <a:r>
              <a:rPr lang="en-US" dirty="0" smtClean="0"/>
              <a:t>-No standards followed for measuring hail depth</a:t>
            </a:r>
          </a:p>
          <a:p>
            <a:pPr algn="ctr"/>
            <a:r>
              <a:rPr lang="en-US" dirty="0" smtClean="0"/>
              <a:t>-Large size ranges often reported (“1 to 2 feet”)</a:t>
            </a:r>
          </a:p>
          <a:p>
            <a:pPr algn="ctr"/>
            <a:r>
              <a:rPr lang="en-US" dirty="0" smtClean="0"/>
              <a:t>-If it isn’t in a populated area, it likely goes unnoticed</a:t>
            </a:r>
          </a:p>
        </p:txBody>
      </p:sp>
    </p:spTree>
    <p:extLst>
      <p:ext uri="{BB962C8B-B14F-4D97-AF65-F5344CB8AC3E}">
        <p14:creationId xmlns:p14="http://schemas.microsoft.com/office/powerpoint/2010/main" val="420874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960" y="787780"/>
            <a:ext cx="3493911" cy="987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404513" y="3424296"/>
            <a:ext cx="128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 (km)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92670" y="1051176"/>
            <a:ext cx="9406" cy="54305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3778" y="1245260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km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70362" y="1448741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3778" y="3043971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km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70362" y="3247452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711" y="4812560"/>
            <a:ext cx="225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km (Boundary layer)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60295" y="5016041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19917" y="804447"/>
            <a:ext cx="111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P-3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17943" y="1822225"/>
            <a:ext cx="2126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X-band tail radar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Reflectivity, winds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(no thermo)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21" name="Straight Connector 20"/>
          <p:cNvCxnSpPr>
            <a:stCxn id="30" idx="2"/>
          </p:cNvCxnSpPr>
          <p:nvPr/>
        </p:nvCxnSpPr>
        <p:spPr>
          <a:xfrm flipV="1">
            <a:off x="6265333" y="1448745"/>
            <a:ext cx="1326480" cy="3509905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7591813" y="1448742"/>
            <a:ext cx="1147668" cy="34995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011368" y="5041090"/>
            <a:ext cx="2910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Below 1 km: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Attenuation, sea clutter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(sparse data)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253110" y="2351853"/>
            <a:ext cx="620924" cy="94073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952074" y="3153379"/>
            <a:ext cx="1204148" cy="94073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265333" y="4901259"/>
            <a:ext cx="2474148" cy="114782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3502512" y="5016041"/>
            <a:ext cx="1461732" cy="1068188"/>
            <a:chOff x="3502512" y="5016041"/>
            <a:chExt cx="1461732" cy="1068188"/>
          </a:xfrm>
        </p:grpSpPr>
        <p:pic>
          <p:nvPicPr>
            <p:cNvPr id="40" name="Picture 4" descr="http://images.yourdictionary.com/images/definitions/lg/computer.jpg"/>
            <p:cNvPicPr>
              <a:picLocks noChangeAspect="1" noChangeArrowheads="1"/>
            </p:cNvPicPr>
            <p:nvPr/>
          </p:nvPicPr>
          <p:blipFill>
            <a:blip r:embed="rId3" cstate="print"/>
            <a:srcRect l="9854" t="4743" r="4743" b="5137"/>
            <a:stretch>
              <a:fillRect/>
            </a:stretch>
          </p:blipFill>
          <p:spPr bwMode="auto">
            <a:xfrm>
              <a:off x="3502512" y="5016041"/>
              <a:ext cx="1461732" cy="1068188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3615396" y="5208504"/>
              <a:ext cx="792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Model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flipH="1">
            <a:off x="4710161" y="5492600"/>
            <a:ext cx="141406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997" y="5087032"/>
            <a:ext cx="763607" cy="763607"/>
          </a:xfrm>
          <a:prstGeom prst="rect">
            <a:avLst/>
          </a:prstGeom>
        </p:spPr>
      </p:pic>
      <p:cxnSp>
        <p:nvCxnSpPr>
          <p:cNvPr id="53" name="Straight Arrow Connector 52"/>
          <p:cNvCxnSpPr>
            <a:stCxn id="20" idx="2"/>
          </p:cNvCxnSpPr>
          <p:nvPr/>
        </p:nvCxnSpPr>
        <p:spPr>
          <a:xfrm flipH="1">
            <a:off x="4155531" y="2745555"/>
            <a:ext cx="1925449" cy="22130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60</a:t>
            </a:fld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-15376"/>
            <a:ext cx="9144000" cy="693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How are we doing with collecting data in the BL?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429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404513" y="3424296"/>
            <a:ext cx="128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 (km)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92670" y="1051176"/>
            <a:ext cx="9406" cy="54305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3778" y="1245260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km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70362" y="1448741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3778" y="3043971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km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70362" y="3247452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711" y="4812560"/>
            <a:ext cx="225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km (Boundary layer)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60295" y="5016041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7562690" y="5375888"/>
            <a:ext cx="1461732" cy="1068188"/>
            <a:chOff x="3502512" y="5016041"/>
            <a:chExt cx="1461732" cy="1068188"/>
          </a:xfrm>
        </p:grpSpPr>
        <p:pic>
          <p:nvPicPr>
            <p:cNvPr id="40" name="Picture 4" descr="http://images.yourdictionary.com/images/definitions/lg/computer.jpg"/>
            <p:cNvPicPr>
              <a:picLocks noChangeAspect="1" noChangeArrowheads="1"/>
            </p:cNvPicPr>
            <p:nvPr/>
          </p:nvPicPr>
          <p:blipFill>
            <a:blip r:embed="rId2" cstate="print"/>
            <a:srcRect l="9854" t="4743" r="4743" b="5137"/>
            <a:stretch>
              <a:fillRect/>
            </a:stretch>
          </p:blipFill>
          <p:spPr bwMode="auto">
            <a:xfrm>
              <a:off x="3502512" y="5016041"/>
              <a:ext cx="1461732" cy="1068188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3615396" y="5208504"/>
              <a:ext cx="792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Model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18835" y="5283112"/>
            <a:ext cx="6409536" cy="1323439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Problem:</a:t>
            </a:r>
          </a:p>
          <a:p>
            <a:pPr algn="ctr"/>
            <a:r>
              <a:rPr lang="en-US" sz="2000" dirty="0" smtClean="0"/>
              <a:t>How do we get consistent data, especially thermodynamic information, to evaluate model performance in the critically important hurricane boundary layer?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61</a:t>
            </a:fld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-15376"/>
            <a:ext cx="9144000" cy="693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How are we doing with collecting data in the BL?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10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27"/>
            <a:ext cx="9144000" cy="69327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UAS can target the critical data gap in the BL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404513" y="3424296"/>
            <a:ext cx="128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 (km)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92670" y="1051176"/>
            <a:ext cx="9406" cy="54305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3778" y="1245260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km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70362" y="1448741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3778" y="3043971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km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70362" y="3247452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711" y="4812560"/>
            <a:ext cx="225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km (Boundary layer)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60295" y="5016041"/>
            <a:ext cx="25334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7581504" y="5545214"/>
            <a:ext cx="1461732" cy="1068188"/>
            <a:chOff x="3502512" y="5016041"/>
            <a:chExt cx="1461732" cy="1068188"/>
          </a:xfrm>
        </p:grpSpPr>
        <p:pic>
          <p:nvPicPr>
            <p:cNvPr id="40" name="Picture 4" descr="http://images.yourdictionary.com/images/definitions/lg/computer.jpg"/>
            <p:cNvPicPr>
              <a:picLocks noChangeAspect="1" noChangeArrowheads="1"/>
            </p:cNvPicPr>
            <p:nvPr/>
          </p:nvPicPr>
          <p:blipFill>
            <a:blip r:embed="rId2" cstate="print"/>
            <a:srcRect l="9854" t="4743" r="4743" b="5137"/>
            <a:stretch>
              <a:fillRect/>
            </a:stretch>
          </p:blipFill>
          <p:spPr bwMode="auto">
            <a:xfrm>
              <a:off x="3502512" y="5016041"/>
              <a:ext cx="1461732" cy="1068188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3615396" y="5208504"/>
              <a:ext cx="792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Model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263" y="5452595"/>
            <a:ext cx="2569994" cy="9701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69074" y="5024670"/>
            <a:ext cx="102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Solution: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12735" y="5324108"/>
            <a:ext cx="12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Coyote UAS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830986" y="5893652"/>
            <a:ext cx="2871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p</a:t>
            </a:r>
            <a:r>
              <a:rPr lang="en-US" dirty="0" smtClean="0">
                <a:solidFill>
                  <a:srgbClr val="3366FF"/>
                </a:solidFill>
              </a:rPr>
              <a:t>, T, RH, winds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(soon: heat, moisture fluxes)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433800" y="6102755"/>
            <a:ext cx="112889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19669" y="5794119"/>
            <a:ext cx="233181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5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38" y="3050321"/>
            <a:ext cx="3490233" cy="3512824"/>
          </a:xfrm>
          <a:prstGeom prst="rect">
            <a:avLst/>
          </a:prstGeom>
        </p:spPr>
      </p:pic>
      <p:sp>
        <p:nvSpPr>
          <p:cNvPr id="6" name="Footer Placeholder 4"/>
          <p:cNvSpPr txBox="1">
            <a:spLocks noGrp="1"/>
          </p:cNvSpPr>
          <p:nvPr/>
        </p:nvSpPr>
        <p:spPr bwMode="auto">
          <a:xfrm>
            <a:off x="694105" y="6269499"/>
            <a:ext cx="1371600" cy="221109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i="1" dirty="0">
                <a:solidFill>
                  <a:srgbClr val="FF8000"/>
                </a:solidFill>
                <a:latin typeface="Calibri"/>
                <a:cs typeface="Calibri"/>
              </a:rPr>
              <a:t>Copyright: </a:t>
            </a:r>
            <a:r>
              <a:rPr lang="en-US" sz="1200" i="1" dirty="0" smtClean="0">
                <a:solidFill>
                  <a:srgbClr val="FF8000"/>
                </a:solidFill>
                <a:latin typeface="Calibri"/>
                <a:cs typeface="Calibri"/>
              </a:rPr>
              <a:t>Raytheon</a:t>
            </a:r>
            <a:endParaRPr lang="en-US" sz="1200" i="1" dirty="0">
              <a:solidFill>
                <a:srgbClr val="FF8000"/>
              </a:solidFill>
              <a:latin typeface="Calibri"/>
              <a:cs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93327"/>
              </p:ext>
            </p:extLst>
          </p:nvPr>
        </p:nvGraphicFramePr>
        <p:xfrm>
          <a:off x="844243" y="914632"/>
          <a:ext cx="7659382" cy="1854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03791"/>
                <a:gridCol w="455559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Dimensions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0.91 m length, 1.47 m wingspan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kg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Sensors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p,</a:t>
                      </a:r>
                      <a:r>
                        <a:rPr lang="en-US" baseline="0" dirty="0" smtClean="0"/>
                        <a:t> T, RH, winds (from GPS); all 1-3 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Delivery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Air-deployable thru P-3 sonobuoy chute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Control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Piccolo autopilot; commands issued from P-3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9427"/>
            <a:ext cx="9144000" cy="69327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Coyote UAS: Fast facts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66" y="3340704"/>
            <a:ext cx="4460670" cy="29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yote 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3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035"/>
            <a:ext cx="909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First-ever Coyote UAS Missions in a Tropical Cyclone: </a:t>
            </a:r>
            <a:br>
              <a:rPr lang="en-US" sz="3200" dirty="0" smtClean="0"/>
            </a:br>
            <a:r>
              <a:rPr lang="en-US" sz="3200" dirty="0" smtClean="0"/>
              <a:t>Major Hurricane Edouard (2014)</a:t>
            </a:r>
            <a:endParaRPr lang="en-US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/>
          <a:stretch/>
        </p:blipFill>
        <p:spPr bwMode="auto">
          <a:xfrm>
            <a:off x="191347" y="1438778"/>
            <a:ext cx="4306039" cy="367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/>
          <a:srcRect l="36513" t="14057" r="15216" b="6811"/>
          <a:stretch/>
        </p:blipFill>
        <p:spPr bwMode="auto">
          <a:xfrm>
            <a:off x="5061173" y="1477482"/>
            <a:ext cx="3508962" cy="323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77428" y="1100933"/>
            <a:ext cx="277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Sept. 16, 2014: Eye/eyewall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11711" y="1108150"/>
            <a:ext cx="274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Sept. 17, 2014: Inflow layer</a:t>
            </a:r>
          </a:p>
        </p:txBody>
      </p:sp>
      <p:sp>
        <p:nvSpPr>
          <p:cNvPr id="12" name="Rectangle 11"/>
          <p:cNvSpPr/>
          <p:nvPr/>
        </p:nvSpPr>
        <p:spPr>
          <a:xfrm rot="19380000">
            <a:off x="6673838" y="2102875"/>
            <a:ext cx="343868" cy="7753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0"/>
          <a:effectLst>
            <a:glow rad="101600">
              <a:schemeClr val="tx2">
                <a:lumMod val="60000"/>
                <a:lumOff val="4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28520" y="3006593"/>
            <a:ext cx="1138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EYE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9109" y="3389825"/>
            <a:ext cx="1448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EYEWALL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66621" y="1639620"/>
            <a:ext cx="1448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COYOTE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267186" y="2022626"/>
            <a:ext cx="780816" cy="6585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434376"/>
              </p:ext>
            </p:extLst>
          </p:nvPr>
        </p:nvGraphicFramePr>
        <p:xfrm>
          <a:off x="373663" y="5163224"/>
          <a:ext cx="839795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319"/>
                <a:gridCol w="2799319"/>
                <a:gridCol w="279931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Sept. 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Sept. 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Min (controlled) altitude: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896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400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</a:t>
                      </a:r>
                      <a:r>
                        <a:rPr lang="en-US" baseline="0" dirty="0" smtClean="0"/>
                        <a:t> wind speed measured: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kt @ 971 m (record)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 kt @ 6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Flight</a:t>
                      </a:r>
                      <a:r>
                        <a:rPr lang="en-US" baseline="0" dirty="0" smtClean="0"/>
                        <a:t> duration: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 min (record)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 rot="5400000">
            <a:off x="3794937" y="2821927"/>
            <a:ext cx="17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Reflectivity (dBZ)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34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210" y="22639"/>
            <a:ext cx="8358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Comparison of Coyote Data with Airborne Radar and Dropsonde Data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66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075" y="1178658"/>
            <a:ext cx="9016010" cy="4894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3366FF"/>
                </a:solidFill>
              </a:rPr>
              <a:t>Cione, J. J., E. A. Kalina, E. W. Uhlhorn, B. Damiano, A. M. Osbrink, and C. D. Troudt, 2015: Validation of Coyote Unmanned </a:t>
            </a:r>
            <a:r>
              <a:rPr lang="en-US" sz="1400" dirty="0">
                <a:solidFill>
                  <a:srgbClr val="3366FF"/>
                </a:solidFill>
              </a:rPr>
              <a:t>A</a:t>
            </a:r>
            <a:r>
              <a:rPr lang="en-US" sz="1400" dirty="0" smtClean="0">
                <a:solidFill>
                  <a:srgbClr val="3366FF"/>
                </a:solidFill>
              </a:rPr>
              <a:t>ircraft </a:t>
            </a:r>
            <a:r>
              <a:rPr lang="en-US" sz="1400" dirty="0">
                <a:solidFill>
                  <a:srgbClr val="3366FF"/>
                </a:solidFill>
              </a:rPr>
              <a:t>S</a:t>
            </a:r>
            <a:r>
              <a:rPr lang="en-US" sz="1400" dirty="0" smtClean="0">
                <a:solidFill>
                  <a:srgbClr val="3366FF"/>
                </a:solidFill>
              </a:rPr>
              <a:t>ystem </a:t>
            </a:r>
            <a:r>
              <a:rPr lang="en-US" sz="1400" dirty="0">
                <a:solidFill>
                  <a:srgbClr val="3366FF"/>
                </a:solidFill>
              </a:rPr>
              <a:t>o</a:t>
            </a:r>
            <a:r>
              <a:rPr lang="en-US" sz="1400" dirty="0" smtClean="0">
                <a:solidFill>
                  <a:srgbClr val="3366FF"/>
                </a:solidFill>
              </a:rPr>
              <a:t>bservations in Hurricane Edouard (2014). </a:t>
            </a:r>
            <a:r>
              <a:rPr lang="en-US" sz="1400" i="1" dirty="0" smtClean="0">
                <a:solidFill>
                  <a:srgbClr val="3366FF"/>
                </a:solidFill>
              </a:rPr>
              <a:t>J. Atmos. Oceanic Technol.</a:t>
            </a:r>
            <a:r>
              <a:rPr lang="en-US" sz="1400" dirty="0" smtClean="0">
                <a:solidFill>
                  <a:srgbClr val="3366FF"/>
                </a:solidFill>
              </a:rPr>
              <a:t>, in preparation.</a:t>
            </a:r>
            <a:endParaRPr lang="en-US" sz="1400" dirty="0">
              <a:solidFill>
                <a:srgbClr val="3366FF"/>
              </a:solidFill>
            </a:endParaRPr>
          </a:p>
        </p:txBody>
      </p:sp>
      <p:pic>
        <p:nvPicPr>
          <p:cNvPr id="3" name="Picture 2" descr="20140915H1Coyote_preflight_todd_richa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" y="1748419"/>
            <a:ext cx="9016009" cy="507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79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160" y="98443"/>
            <a:ext cx="9124833" cy="736893"/>
          </a:xfrm>
        </p:spPr>
        <p:txBody>
          <a:bodyPr>
            <a:noAutofit/>
          </a:bodyPr>
          <a:lstStyle/>
          <a:p>
            <a:r>
              <a:rPr lang="en-US" sz="2000" dirty="0" smtClean="0"/>
              <a:t>Goal: Compare sonde T/T</a:t>
            </a:r>
            <a:r>
              <a:rPr lang="en-US" sz="2000" baseline="-25000" dirty="0" smtClean="0"/>
              <a:t>d</a:t>
            </a:r>
            <a:r>
              <a:rPr lang="en-US" sz="2000" dirty="0" smtClean="0"/>
              <a:t> to Coyote T/T</a:t>
            </a:r>
            <a:r>
              <a:rPr lang="en-US" sz="2000" baseline="-25000" dirty="0" smtClean="0"/>
              <a:t>d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Method: Weight sonde data in space and time and interpolate to Coyote track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 smtClean="0"/>
              <a:t> sondes near Coyote = most weight</a:t>
            </a:r>
            <a:endParaRPr lang="en-US" sz="2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167428" y="1020925"/>
            <a:ext cx="7178506" cy="4519470"/>
            <a:chOff x="1167428" y="1340957"/>
            <a:chExt cx="7178506" cy="4519470"/>
          </a:xfrm>
        </p:grpSpPr>
        <p:sp>
          <p:nvSpPr>
            <p:cNvPr id="8" name="Rectangle 7"/>
            <p:cNvSpPr/>
            <p:nvPr/>
          </p:nvSpPr>
          <p:spPr>
            <a:xfrm>
              <a:off x="4618482" y="1673112"/>
              <a:ext cx="301652" cy="4187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67428" y="1340957"/>
              <a:ext cx="2777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Sept. 16, 2014: Eye/eyewall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01711" y="1348174"/>
              <a:ext cx="2744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Sept. 17, 2014: Inflow layer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139" t="4667" r="22788" b="20526"/>
          <a:stretch/>
        </p:blipFill>
        <p:spPr>
          <a:xfrm>
            <a:off x="21957" y="1334231"/>
            <a:ext cx="4840064" cy="46762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6466" t="5396" r="22680" b="20379"/>
          <a:stretch/>
        </p:blipFill>
        <p:spPr>
          <a:xfrm>
            <a:off x="4910972" y="1387473"/>
            <a:ext cx="4233867" cy="46347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6056" t="80787" r="22799" b="6263"/>
          <a:stretch/>
        </p:blipFill>
        <p:spPr>
          <a:xfrm>
            <a:off x="2845324" y="6018714"/>
            <a:ext cx="4076034" cy="7740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33164" y="2483221"/>
            <a:ext cx="847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Coyote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650938" y="2805713"/>
            <a:ext cx="148056" cy="3544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94554" y="3829548"/>
            <a:ext cx="847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Coyote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269178" y="3618988"/>
            <a:ext cx="320186" cy="3188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29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07" t="8021" r="22917" b="5650"/>
          <a:stretch/>
        </p:blipFill>
        <p:spPr>
          <a:xfrm>
            <a:off x="10003" y="1530111"/>
            <a:ext cx="4541340" cy="5170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395" t="7875" r="22804" b="5942"/>
          <a:stretch/>
        </p:blipFill>
        <p:spPr>
          <a:xfrm>
            <a:off x="4550118" y="1516030"/>
            <a:ext cx="4570125" cy="51744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7428" y="920915"/>
            <a:ext cx="2777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Sept. 16, 2014: Eye/eyewall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1-km winds (m s</a:t>
            </a:r>
            <a:r>
              <a:rPr lang="en-US" baseline="30000" dirty="0" smtClean="0">
                <a:solidFill>
                  <a:srgbClr val="3366FF"/>
                </a:solidFill>
              </a:rPr>
              <a:t>-1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01711" y="948134"/>
            <a:ext cx="2744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Sept. 17, 2014: Inflow layer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1-km winds (m s</a:t>
            </a:r>
            <a:r>
              <a:rPr lang="en-US" baseline="30000" dirty="0" smtClean="0">
                <a:solidFill>
                  <a:srgbClr val="3366FF"/>
                </a:solidFill>
              </a:rPr>
              <a:t>-1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3842" t="9624" r="10413" b="9297"/>
          <a:stretch/>
        </p:blipFill>
        <p:spPr>
          <a:xfrm>
            <a:off x="8635935" y="1750126"/>
            <a:ext cx="433880" cy="473034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160" y="98443"/>
            <a:ext cx="9124833" cy="736893"/>
          </a:xfrm>
        </p:spPr>
        <p:txBody>
          <a:bodyPr>
            <a:noAutofit/>
          </a:bodyPr>
          <a:lstStyle/>
          <a:p>
            <a:r>
              <a:rPr lang="en-US" sz="2000" dirty="0" smtClean="0"/>
              <a:t>Goal: Compare sonde/radar winds to Coyote winds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Method: Linearly interpolate P-3 radar wind composite to Coyote track on </a:t>
            </a:r>
            <a:r>
              <a:rPr lang="en-US" sz="2000" dirty="0" smtClean="0">
                <a:solidFill>
                  <a:srgbClr val="FF0000"/>
                </a:solidFill>
              </a:rPr>
              <a:t>9/16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Weighted interpolation of sonde wind to Coyote track on </a:t>
            </a:r>
            <a:r>
              <a:rPr lang="en-US" sz="2000" dirty="0" smtClean="0">
                <a:solidFill>
                  <a:srgbClr val="FF0000"/>
                </a:solidFill>
              </a:rPr>
              <a:t>9/17 </a:t>
            </a:r>
            <a:r>
              <a:rPr lang="en-US" sz="2000" dirty="0" smtClean="0"/>
              <a:t>(no radar wind)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972400" y="4371340"/>
            <a:ext cx="1240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No radar winds: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</a:rPr>
              <a:t>Need to use sondes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3447593">
            <a:off x="4439142" y="3036545"/>
            <a:ext cx="1860127" cy="1005417"/>
          </a:xfrm>
          <a:prstGeom prst="ellipse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4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85769" y="900119"/>
            <a:ext cx="7222562" cy="5654587"/>
            <a:chOff x="1000889" y="1610357"/>
            <a:chExt cx="7222562" cy="56545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889" y="1610357"/>
              <a:ext cx="7222562" cy="56545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809709" y="5623605"/>
              <a:ext cx="1383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Radar (1 km)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28445" y="5705700"/>
              <a:ext cx="920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Coyote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6172" y="3260330"/>
              <a:ext cx="1919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COYOTE ALTITUDE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17358" y="4813994"/>
              <a:ext cx="15056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WIND SPEED</a:t>
              </a:r>
            </a:p>
            <a:p>
              <a:r>
                <a:rPr lang="en-US" dirty="0" smtClean="0"/>
                <a:t>Δv = -1.4 m s</a:t>
              </a:r>
              <a:r>
                <a:rPr lang="en-US" baseline="30000" dirty="0" smtClean="0"/>
                <a:t>-1</a:t>
              </a:r>
              <a:endParaRPr lang="en-US" baseline="30000" dirty="0"/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7035" y="-28213"/>
            <a:ext cx="9093200" cy="103010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Eye/eyewall mission: Coyote data versus conventional data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69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33884" y="1058687"/>
            <a:ext cx="92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EYE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9664" y="1058687"/>
            <a:ext cx="146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TRANSITION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3448" y="1064001"/>
            <a:ext cx="146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EYEWALL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83579" y="1250265"/>
            <a:ext cx="797485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51404" y="1250265"/>
            <a:ext cx="1126759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768579" y="1141975"/>
            <a:ext cx="0" cy="26069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33376" y="1250265"/>
            <a:ext cx="818511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890077" y="1146707"/>
            <a:ext cx="0" cy="26069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214866" y="1250265"/>
            <a:ext cx="769827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84995" y="2441797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Not much data here: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</a:rPr>
              <a:t>Communication issues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rot="20101921">
            <a:off x="4733150" y="1182773"/>
            <a:ext cx="3032411" cy="1116204"/>
          </a:xfrm>
          <a:prstGeom prst="ellipse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97485" y="3770485"/>
            <a:ext cx="7462882" cy="2784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8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5" y="88020"/>
            <a:ext cx="8904111" cy="638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019347"/>
            <a:ext cx="3767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Colorado plowable hail cases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2012-2014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40" y="6476300"/>
            <a:ext cx="129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6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85769" y="900119"/>
            <a:ext cx="7222562" cy="5654587"/>
            <a:chOff x="1000889" y="1610357"/>
            <a:chExt cx="7222562" cy="56545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889" y="1610357"/>
              <a:ext cx="7222562" cy="56545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809709" y="5623605"/>
              <a:ext cx="1383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Radar (1 km)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28445" y="5705700"/>
              <a:ext cx="920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Coyote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6172" y="3260330"/>
              <a:ext cx="1919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COYOTE ALTITUDE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17358" y="4813994"/>
              <a:ext cx="15056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WIND SPEED</a:t>
              </a:r>
            </a:p>
            <a:p>
              <a:r>
                <a:rPr lang="en-US" dirty="0" smtClean="0"/>
                <a:t>Δv = -1.4 m s</a:t>
              </a:r>
              <a:r>
                <a:rPr lang="en-US" baseline="30000" dirty="0" smtClean="0"/>
                <a:t>-1</a:t>
              </a:r>
              <a:endParaRPr lang="en-US" baseline="30000" dirty="0"/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7035" y="-28213"/>
            <a:ext cx="9093200" cy="103010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Eye/eyewall mission: Coyote data versus conventional data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70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33884" y="1058687"/>
            <a:ext cx="92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EYE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9664" y="1058687"/>
            <a:ext cx="146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TRANSITION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3448" y="1064001"/>
            <a:ext cx="146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EYEWALL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83579" y="1250265"/>
            <a:ext cx="797485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51404" y="1250265"/>
            <a:ext cx="1126759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768579" y="1141975"/>
            <a:ext cx="0" cy="26069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33376" y="1250265"/>
            <a:ext cx="818511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890077" y="1146707"/>
            <a:ext cx="0" cy="26069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214866" y="1250265"/>
            <a:ext cx="769827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84995" y="2441797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Not much data here: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</a:rPr>
              <a:t>Communication issues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rot="20101921">
            <a:off x="4733150" y="1182773"/>
            <a:ext cx="3032411" cy="1116204"/>
          </a:xfrm>
          <a:prstGeom prst="ellipse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685203" y="5404174"/>
            <a:ext cx="161968" cy="413992"/>
            <a:chOff x="3685203" y="5364794"/>
            <a:chExt cx="161968" cy="413992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3765581" y="5364794"/>
              <a:ext cx="2998" cy="413992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689987" y="5364794"/>
              <a:ext cx="157184" cy="0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685203" y="5763310"/>
              <a:ext cx="157184" cy="0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/>
          <p:cNvSpPr/>
          <p:nvPr/>
        </p:nvSpPr>
        <p:spPr>
          <a:xfrm rot="20101921">
            <a:off x="6089979" y="4098034"/>
            <a:ext cx="485374" cy="427717"/>
          </a:xfrm>
          <a:prstGeom prst="ellipse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56" y="984676"/>
            <a:ext cx="7153618" cy="56800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035" y="-28213"/>
            <a:ext cx="9093200" cy="103010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Eye/eyewall mission: Coyote data versus conventional data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839770" y="1379036"/>
            <a:ext cx="847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Coyote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790" y="1909331"/>
            <a:ext cx="136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Dropsondes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1899" y="1109707"/>
            <a:ext cx="159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51899" y="4105433"/>
            <a:ext cx="123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DEWPOINT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1899" y="254190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ΔT = 0.4 °C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51899" y="4343662"/>
            <a:ext cx="131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ΔT</a:t>
            </a:r>
            <a:r>
              <a:rPr lang="en-US" baseline="-25000" dirty="0" smtClean="0"/>
              <a:t>d</a:t>
            </a:r>
            <a:r>
              <a:rPr lang="en-US" dirty="0" smtClean="0"/>
              <a:t> = 0.7 °C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035" y="-150504"/>
            <a:ext cx="9093200" cy="103010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Inflow layer mission: Coyote data versus conventional data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92"/>
          <a:stretch/>
        </p:blipFill>
        <p:spPr bwMode="auto">
          <a:xfrm>
            <a:off x="132662" y="1190034"/>
            <a:ext cx="8786156" cy="43979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212012" y="1337222"/>
            <a:ext cx="191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COYOTE ALTITUDE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30830" y="3605849"/>
            <a:ext cx="1505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 SPEED</a:t>
            </a:r>
          </a:p>
          <a:p>
            <a:r>
              <a:rPr lang="en-US" dirty="0" smtClean="0"/>
              <a:t>Δv </a:t>
            </a:r>
            <a:r>
              <a:rPr lang="en-US" dirty="0"/>
              <a:t>= </a:t>
            </a:r>
            <a:r>
              <a:rPr lang="en-US" dirty="0" smtClean="0"/>
              <a:t>-0.5 </a:t>
            </a:r>
            <a:r>
              <a:rPr lang="en-US" dirty="0"/>
              <a:t>m s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2901042" y="391630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Dropsondes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1854" y="4332808"/>
            <a:ext cx="92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Coyote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72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52504" y="4216348"/>
            <a:ext cx="1200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RAINBAND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1438448">
            <a:off x="3846454" y="3696000"/>
            <a:ext cx="2704415" cy="1116204"/>
          </a:xfrm>
          <a:prstGeom prst="ellipse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2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35" y="-150504"/>
            <a:ext cx="9093200" cy="103010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Inflow layer mission: Coyote data versus conventional data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30" y="681614"/>
            <a:ext cx="7619058" cy="60789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153113" y="5198561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Dropsondes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5629" y="4196029"/>
            <a:ext cx="92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Coyote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0476" y="780560"/>
            <a:ext cx="159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73166" y="4067805"/>
            <a:ext cx="123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DEWPOINT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54999" y="248283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ΔT = 0.0 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54999" y="428459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ΔT</a:t>
            </a:r>
            <a:r>
              <a:rPr lang="en-US" baseline="-25000" dirty="0" smtClean="0"/>
              <a:t>d</a:t>
            </a:r>
            <a:r>
              <a:rPr lang="en-US" dirty="0" smtClean="0"/>
              <a:t> = 1.3 °C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7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736"/>
            <a:ext cx="8229600" cy="6536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B4080-312E-D24A-B643-8436C6EAB772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457226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ea typeface="Arial Unicode MS"/>
                <a:cs typeface="Arial Unicode MS"/>
              </a:rPr>
              <a:t>☑ </a:t>
            </a:r>
            <a:r>
              <a:rPr lang="en-US" sz="2000" dirty="0" smtClean="0">
                <a:solidFill>
                  <a:srgbClr val="3366FF"/>
                </a:solidFill>
                <a:ea typeface="Arial Unicode MS"/>
                <a:cs typeface="Arial Unicode MS"/>
              </a:rPr>
              <a:t>First air-deployments of Coyote into the TC environment (credit: Joe Cione)  </a:t>
            </a:r>
          </a:p>
          <a:p>
            <a:r>
              <a:rPr lang="en-US" sz="3600" dirty="0" smtClean="0">
                <a:solidFill>
                  <a:srgbClr val="3366FF"/>
                </a:solidFill>
                <a:ea typeface="Arial Unicode MS"/>
                <a:cs typeface="Arial Unicode MS"/>
              </a:rPr>
              <a:t>☑	</a:t>
            </a:r>
            <a:r>
              <a:rPr lang="en-US" sz="2000" dirty="0" smtClean="0">
                <a:solidFill>
                  <a:srgbClr val="3366FF"/>
                </a:solidFill>
                <a:ea typeface="Arial Unicode MS"/>
                <a:cs typeface="Arial Unicode MS"/>
              </a:rPr>
              <a:t>Mean agreement: 1-2 m s</a:t>
            </a:r>
            <a:r>
              <a:rPr lang="en-US" sz="2000" baseline="30000" dirty="0" smtClean="0">
                <a:solidFill>
                  <a:srgbClr val="3366FF"/>
                </a:solidFill>
                <a:ea typeface="Arial Unicode MS"/>
                <a:cs typeface="Arial Unicode MS"/>
              </a:rPr>
              <a:t>-1</a:t>
            </a:r>
            <a:r>
              <a:rPr lang="en-US" sz="2000" dirty="0" smtClean="0">
                <a:solidFill>
                  <a:srgbClr val="3366FF"/>
                </a:solidFill>
                <a:ea typeface="Arial Unicode MS"/>
                <a:cs typeface="Arial Unicode MS"/>
              </a:rPr>
              <a:t> (winds) and 1-2 °C (temperature and moisture)</a:t>
            </a:r>
            <a:endParaRPr lang="en-US" sz="2000" dirty="0">
              <a:solidFill>
                <a:srgbClr val="3366FF"/>
              </a:solidFill>
              <a:ea typeface="Arial Unicode MS"/>
              <a:cs typeface="Arial Unicode MS"/>
            </a:endParaRPr>
          </a:p>
          <a:p>
            <a:r>
              <a:rPr lang="en-US" sz="3600" dirty="0">
                <a:solidFill>
                  <a:srgbClr val="3366FF"/>
                </a:solidFill>
                <a:ea typeface="Arial Unicode MS"/>
                <a:cs typeface="Arial Unicode MS"/>
              </a:rPr>
              <a:t>☑	</a:t>
            </a:r>
            <a:r>
              <a:rPr lang="en-US" sz="2000" dirty="0" smtClean="0">
                <a:solidFill>
                  <a:srgbClr val="3366FF"/>
                </a:solidFill>
                <a:ea typeface="Arial Unicode MS"/>
                <a:cs typeface="Arial Unicode MS"/>
              </a:rPr>
              <a:t>More missions planned for this year, weather permitting.</a:t>
            </a:r>
          </a:p>
          <a:p>
            <a:r>
              <a:rPr lang="en-US" sz="2000" dirty="0">
                <a:solidFill>
                  <a:srgbClr val="3366FF"/>
                </a:solidFill>
                <a:ea typeface="Arial Unicode MS"/>
                <a:cs typeface="Arial Unicode MS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ea typeface="Arial Unicode MS"/>
                <a:cs typeface="Arial Unicode MS"/>
              </a:rPr>
              <a:t>Communicable range from P-3 to Coyote has been greatly expanded</a:t>
            </a:r>
          </a:p>
          <a:p>
            <a:r>
              <a:rPr lang="en-US" sz="2000" dirty="0">
                <a:solidFill>
                  <a:srgbClr val="3366FF"/>
                </a:solidFill>
                <a:ea typeface="Arial Unicode MS"/>
                <a:cs typeface="Arial Unicode MS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ea typeface="Arial Unicode MS"/>
                <a:cs typeface="Arial Unicode MS"/>
              </a:rPr>
              <a:t>(~10 km in 2014 to ~150 km in 2015)</a:t>
            </a:r>
            <a:endParaRPr lang="en-US" sz="2000" dirty="0">
              <a:solidFill>
                <a:srgbClr val="3366FF"/>
              </a:solidFill>
              <a:ea typeface="Arial Unicode MS"/>
              <a:cs typeface="Arial Unicode MS"/>
            </a:endParaRPr>
          </a:p>
          <a:p>
            <a:endParaRPr lang="en-US" sz="2000" dirty="0" smtClean="0">
              <a:solidFill>
                <a:srgbClr val="3366FF"/>
              </a:solidFill>
              <a:ea typeface="Arial Unicode MS"/>
              <a:cs typeface="Arial Unicode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3496"/>
          <a:stretch/>
        </p:blipFill>
        <p:spPr>
          <a:xfrm>
            <a:off x="0" y="2923005"/>
            <a:ext cx="9144000" cy="393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19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800742" y="-1"/>
            <a:ext cx="7329473" cy="6740524"/>
            <a:chOff x="1760742" y="100009"/>
            <a:chExt cx="7329473" cy="6740524"/>
          </a:xfrm>
        </p:grpSpPr>
        <p:grpSp>
          <p:nvGrpSpPr>
            <p:cNvPr id="11" name="Group 10"/>
            <p:cNvGrpSpPr/>
            <p:nvPr/>
          </p:nvGrpSpPr>
          <p:grpSpPr>
            <a:xfrm>
              <a:off x="2130025" y="100009"/>
              <a:ext cx="6960190" cy="6740524"/>
              <a:chOff x="2130025" y="100009"/>
              <a:chExt cx="6960190" cy="674052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0028" y="272924"/>
                <a:ext cx="6840187" cy="2234859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0025" y="2521495"/>
                <a:ext cx="6010164" cy="2020948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0027" y="4531879"/>
                <a:ext cx="5941319" cy="2308654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640127" y="100009"/>
                <a:ext cx="2600071" cy="2100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 rot="16200000">
              <a:off x="1133868" y="3345628"/>
              <a:ext cx="15923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Rain Conc. (cm</a:t>
              </a:r>
              <a:r>
                <a:rPr lang="en-US" sz="1600" baseline="30000" dirty="0" smtClean="0"/>
                <a:t>-3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933393" y="5358163"/>
              <a:ext cx="19932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Mean Diameter (mm)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1483925" y="1242554"/>
              <a:ext cx="11627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Height (km)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40075" y="370022"/>
              <a:ext cx="2279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P-3 Tail Doppler Radar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92475" y="2631129"/>
              <a:ext cx="3394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Precipitation Imaging Probe (PIP)*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92475" y="4613660"/>
              <a:ext cx="3394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Precipitation Imaging Probe (PIP)*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0000" y="590046"/>
            <a:ext cx="1936047" cy="2031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In progress: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Microphysical analyses from Hurricane Edouard (2014) for comparison to HWRF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074" y="159229"/>
            <a:ext cx="19800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A LOOK AHEAD</a:t>
            </a:r>
            <a:endParaRPr lang="en-US" sz="22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130086" y="1970144"/>
            <a:ext cx="4820131" cy="40003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36173" y="164081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P-3 track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2336" y="2845086"/>
            <a:ext cx="1608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*Credit goes to Robert Black (HRD) for these data.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2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03262"/>
            <a:ext cx="9144000" cy="1748987"/>
          </a:xfrm>
        </p:spPr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59411"/>
            <a:ext cx="6400800" cy="131855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Evan Kalina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evan.kalina@noaa.gov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2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5" y="83714"/>
            <a:ext cx="8875887" cy="636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28800" y="2449690"/>
            <a:ext cx="3581400" cy="13716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0" y="414867"/>
            <a:ext cx="2209800" cy="5334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887" y="1231012"/>
            <a:ext cx="3767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Four cases analyzed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340" y="6476300"/>
            <a:ext cx="129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0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EC56-2F87-034B-8A98-8D3DB4A740A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9823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Case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40" y="6476300"/>
            <a:ext cx="129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</a:t>
            </a:r>
            <a:r>
              <a:rPr lang="en-US" dirty="0"/>
              <a:t>1</a:t>
            </a:r>
            <a:r>
              <a:rPr lang="en-US" dirty="0" smtClean="0"/>
              <a:t>: Data</a:t>
            </a:r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117985" y="804869"/>
            <a:ext cx="7079914" cy="5765128"/>
            <a:chOff x="1117985" y="804869"/>
            <a:chExt cx="7079914" cy="57651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806"/>
            <a:stretch>
              <a:fillRect/>
            </a:stretch>
          </p:blipFill>
          <p:spPr bwMode="auto">
            <a:xfrm>
              <a:off x="1117985" y="804869"/>
              <a:ext cx="7079914" cy="57413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1117985" y="6324822"/>
              <a:ext cx="649111" cy="245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554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3694</Words>
  <Application>Microsoft Macintosh PowerPoint</Application>
  <PresentationFormat>On-screen Show (4:3)</PresentationFormat>
  <Paragraphs>726</Paragraphs>
  <Slides>76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Office Theme</vt:lpstr>
      <vt:lpstr>Equation</vt:lpstr>
      <vt:lpstr>Designer Zeichnung</vt:lpstr>
      <vt:lpstr>PowerPoint Presentation</vt:lpstr>
      <vt:lpstr>Part 1 Colorado Plowable Hailstorms: Synoptic Weather, Radar, and Lightning Data</vt:lpstr>
      <vt:lpstr>How do we forecast events like these?</vt:lpstr>
      <vt:lpstr>PowerPoint Presentation</vt:lpstr>
      <vt:lpstr>Can advanced measurement networks be used to predict deep hail?</vt:lpstr>
      <vt:lpstr>Can advanced measurement networks be used to predict deep hail?</vt:lpstr>
      <vt:lpstr>PowerPoint Presentation</vt:lpstr>
      <vt:lpstr>PowerPoint Presentation</vt:lpstr>
      <vt:lpstr>PowerPoint Presentation</vt:lpstr>
      <vt:lpstr>Accumulating Hailstorms: Synoptic Weather Conditions  What weather patterns favor accumulating hailstorms in Colorado?</vt:lpstr>
      <vt:lpstr>Ingredients for…</vt:lpstr>
      <vt:lpstr>PowerPoint Presentation</vt:lpstr>
      <vt:lpstr>PowerPoint Presentation</vt:lpstr>
      <vt:lpstr>PowerPoint Presentation</vt:lpstr>
      <vt:lpstr>PowerPoint Presentation</vt:lpstr>
      <vt:lpstr>Precipitable water vapor at Denver was 132-184% of the monthly means on accumulating hail days.</vt:lpstr>
      <vt:lpstr>Freezing level height at Denver was 100-700m higher than monthly means on accumulating hail days.</vt:lpstr>
      <vt:lpstr>Freezing level height at Denver was 100-700m higher than monthly means on accumulating hail days.</vt:lpstr>
      <vt:lpstr>Synoptic weather pattern favoring…</vt:lpstr>
      <vt:lpstr>Plowable Hailstorms: Radar Data/Analysis  What radar products and hailstorm signatures can forecasters use to nowcast accumulating hailstorms?</vt:lpstr>
      <vt:lpstr>How does a dual-polarization radar work?</vt:lpstr>
      <vt:lpstr>What new information does dual-pol radar give us?</vt:lpstr>
      <vt:lpstr>Radar data processing</vt:lpstr>
      <vt:lpstr>KFTG radar data processing, continued</vt:lpstr>
      <vt:lpstr>KFTG radar data processing, continued</vt:lpstr>
      <vt:lpstr>PowerPoint Presentation</vt:lpstr>
      <vt:lpstr>PowerPoint Presentation</vt:lpstr>
      <vt:lpstr>PowerPoint Presentation</vt:lpstr>
      <vt:lpstr>Hail reports occurred with peaks in 50-dBZ echo tops</vt:lpstr>
      <vt:lpstr>Maxima in reflectivity collocated with hail reports</vt:lpstr>
      <vt:lpstr>Enhanced graupel production 15-90 min before hail reports</vt:lpstr>
      <vt:lpstr>Greatest hail production coincident with hail reports</vt:lpstr>
      <vt:lpstr>Greatest hail production coincident with hail reports</vt:lpstr>
      <vt:lpstr>Bounded Weak Echo Regions (BWERs) occur near the time of plowable hail in the three supercell thunderstorms</vt:lpstr>
      <vt:lpstr>Bounded Weak Echo Regions (BWERs) occur near the time of plowable hail in the three supercell thunderstorms</vt:lpstr>
      <vt:lpstr>Multicell case: Initiated by boundary collision with existing thunderstorm</vt:lpstr>
      <vt:lpstr>PowerPoint Presentation</vt:lpstr>
      <vt:lpstr>PowerPoint Presentation</vt:lpstr>
      <vt:lpstr>PowerPoint Presentation</vt:lpstr>
      <vt:lpstr>Negative ZDR (-1 to -4 dB) descends from midlevels to surface before/during hail report</vt:lpstr>
      <vt:lpstr>PowerPoint Presentation</vt:lpstr>
      <vt:lpstr>PowerPoint Presentation</vt:lpstr>
      <vt:lpstr>PowerPoint Presentation</vt:lpstr>
      <vt:lpstr>Mapping hail depth: &gt; 5 cm collocated with hail reports. Depths mostly &lt; 1.5 cm elsewhere</vt:lpstr>
      <vt:lpstr>Mapping hail depth: &gt; 5 cm collocated with hail reports. Depths mostly &lt; 1.5 cm elsewhere</vt:lpstr>
      <vt:lpstr>Hail duration is a strong control on accumulation</vt:lpstr>
      <vt:lpstr>Accumulating Hailstorms: Lightning Data/Analysis  Can lightning data assist forecasters in identifying accumulating hailstorms?</vt:lpstr>
      <vt:lpstr>PowerPoint Presentation</vt:lpstr>
      <vt:lpstr>Colorado Lightning Mapping Array: How it works</vt:lpstr>
      <vt:lpstr>Colorado Lightning Mapping Array provides 3-D lightning sources</vt:lpstr>
      <vt:lpstr>Hail reports occur either at peak lightning flash rate or as flash rate increases</vt:lpstr>
      <vt:lpstr>Flash rate, storm total graupel mass are well correlated (r = 0.77-0.83)</vt:lpstr>
      <vt:lpstr>Part 1: Summary and Conclusions</vt:lpstr>
      <vt:lpstr>Part 2 Observing the Hurricane Boundary Layer with the Coyote Unmanned Aircraft System </vt:lpstr>
      <vt:lpstr>Overview</vt:lpstr>
      <vt:lpstr>PowerPoint Presentation</vt:lpstr>
      <vt:lpstr>Boundary layer processes are complex and nonlinear</vt:lpstr>
      <vt:lpstr>How are we doing with collecting data in the BL?</vt:lpstr>
      <vt:lpstr>PowerPoint Presentation</vt:lpstr>
      <vt:lpstr>PowerPoint Presentation</vt:lpstr>
      <vt:lpstr>PowerPoint Presentation</vt:lpstr>
      <vt:lpstr>UAS can target the critical data gap in the BL</vt:lpstr>
      <vt:lpstr>Coyote UAS: Fast facts</vt:lpstr>
      <vt:lpstr>PowerPoint Presentation</vt:lpstr>
      <vt:lpstr>First-ever Coyote UAS Missions in a Tropical Cyclone:  Major Hurricane Edouard (2014)</vt:lpstr>
      <vt:lpstr>PowerPoint Presentation</vt:lpstr>
      <vt:lpstr>Goal: Compare sonde T/Td to Coyote T/Td Method: Weight sonde data in space and time and interpolate to Coyote track Blue sondes near Coyote = most weight</vt:lpstr>
      <vt:lpstr>Goal: Compare sonde/radar winds to Coyote winds Method: Linearly interpolate P-3 radar wind composite to Coyote track on 9/16 Weighted interpolation of sonde wind to Coyote track on 9/17 (no radar wind)</vt:lpstr>
      <vt:lpstr>Eye/eyewall mission: Coyote data versus conventional data</vt:lpstr>
      <vt:lpstr>Eye/eyewall mission: Coyote data versus conventional data</vt:lpstr>
      <vt:lpstr>Eye/eyewall mission: Coyote data versus conventional data</vt:lpstr>
      <vt:lpstr>Inflow layer mission: Coyote data versus conventional data</vt:lpstr>
      <vt:lpstr>Inflow layer mission: Coyote data versus conventional data</vt:lpstr>
      <vt:lpstr>Summary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1:  Using synoptic weather, radar, and lightning data to nowcast accumulating hailstorms</dc:title>
  <dc:creator>Microsoft Office User</dc:creator>
  <cp:lastModifiedBy>Evan Kalina</cp:lastModifiedBy>
  <cp:revision>57</cp:revision>
  <dcterms:created xsi:type="dcterms:W3CDTF">2015-08-07T23:13:55Z</dcterms:created>
  <dcterms:modified xsi:type="dcterms:W3CDTF">2015-08-13T16:08:54Z</dcterms:modified>
</cp:coreProperties>
</file>