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7" r:id="rId3"/>
    <p:sldId id="259" r:id="rId4"/>
    <p:sldId id="258" r:id="rId5"/>
    <p:sldId id="268" r:id="rId6"/>
    <p:sldId id="257" r:id="rId7"/>
    <p:sldId id="265" r:id="rId8"/>
    <p:sldId id="261" r:id="rId9"/>
    <p:sldId id="262" r:id="rId10"/>
    <p:sldId id="274" r:id="rId11"/>
    <p:sldId id="273" r:id="rId12"/>
    <p:sldId id="272" r:id="rId13"/>
    <p:sldId id="269" r:id="rId14"/>
    <p:sldId id="279" r:id="rId15"/>
    <p:sldId id="271" r:id="rId16"/>
    <p:sldId id="275" r:id="rId17"/>
    <p:sldId id="276" r:id="rId18"/>
    <p:sldId id="278" r:id="rId19"/>
    <p:sldId id="266" r:id="rId20"/>
    <p:sldId id="264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9" autoAdjust="0"/>
    <p:restoredTop sz="94641" autoAdjust="0"/>
  </p:normalViewPr>
  <p:slideViewPr>
    <p:cSldViewPr snapToGrid="0" snapToObjects="1">
      <p:cViewPr>
        <p:scale>
          <a:sx n="108" d="100"/>
          <a:sy n="108" d="100"/>
        </p:scale>
        <p:origin x="-37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144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39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1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101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217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194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530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646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49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60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046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34D4A-CDD9-034C-A91A-8DF73A98ADCA}" type="datetimeFigureOut">
              <a:rPr lang="en-US" smtClean="0"/>
              <a:t>7/23/15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E2C3A-4F41-8340-AA9C-5BDEB2764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7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84849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Kurt Hansen and </a:t>
            </a:r>
            <a:r>
              <a:rPr lang="en-US" dirty="0" err="1" smtClean="0">
                <a:solidFill>
                  <a:srgbClr val="000000"/>
                </a:solidFill>
              </a:rPr>
              <a:t>Sim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Aberson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Hurricane Research Division, AOML</a:t>
            </a:r>
          </a:p>
          <a:p>
            <a:r>
              <a:rPr lang="en-US" dirty="0" err="1">
                <a:solidFill>
                  <a:srgbClr val="000000"/>
                </a:solidFill>
              </a:rPr>
              <a:t>k</a:t>
            </a:r>
            <a:r>
              <a:rPr lang="en-US" dirty="0" err="1" smtClean="0">
                <a:solidFill>
                  <a:srgbClr val="000000"/>
                </a:solidFill>
              </a:rPr>
              <a:t>urt.hansen@noaa.gov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" y="735788"/>
            <a:ext cx="9049986" cy="17543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Intense Downdrafts </a:t>
            </a:r>
            <a:r>
              <a:rPr lang="en-US" sz="54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 Tropical Cyclones</a:t>
            </a:r>
            <a:endParaRPr lang="en-US" sz="54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2864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Fabian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9259" t="2024" r="5017" b="6786"/>
          <a:stretch/>
        </p:blipFill>
        <p:spPr>
          <a:xfrm>
            <a:off x="235974" y="1041102"/>
            <a:ext cx="4719484" cy="50204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0335" t="13116" r="4410" b="7033"/>
          <a:stretch/>
        </p:blipFill>
        <p:spPr>
          <a:xfrm>
            <a:off x="4601497" y="1666568"/>
            <a:ext cx="4692426" cy="4395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49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Fabian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0037" t="12673" b="5752"/>
          <a:stretch/>
        </p:blipFill>
        <p:spPr>
          <a:xfrm>
            <a:off x="84206" y="1578077"/>
            <a:ext cx="5269459" cy="47781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72456" y="1860014"/>
            <a:ext cx="3914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Relative Humidity drops below a downdraft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There is little correlation between downdrafts and tangential winds, radial winds, or theta 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157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Isabel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b="7650"/>
          <a:stretch/>
        </p:blipFill>
        <p:spPr>
          <a:xfrm>
            <a:off x="-434973" y="744005"/>
            <a:ext cx="5655902" cy="52232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2009" b="6322"/>
          <a:stretch/>
        </p:blipFill>
        <p:spPr>
          <a:xfrm>
            <a:off x="4527755" y="753606"/>
            <a:ext cx="4966383" cy="528735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7200" y="6118805"/>
            <a:ext cx="7907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Some downdrafts are followed by temperature inversions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6925982" y="4444620"/>
            <a:ext cx="682015" cy="6702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65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6062"/>
            <a:ext cx="8229600" cy="1143000"/>
          </a:xfrm>
        </p:spPr>
        <p:txBody>
          <a:bodyPr/>
          <a:lstStyle/>
          <a:p>
            <a:r>
              <a:rPr lang="en-US" dirty="0" smtClean="0"/>
              <a:t>Composite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9742" b="8078"/>
          <a:stretch/>
        </p:blipFill>
        <p:spPr>
          <a:xfrm>
            <a:off x="-285750" y="715861"/>
            <a:ext cx="5600700" cy="57039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3092" b="6777"/>
          <a:stretch/>
        </p:blipFill>
        <p:spPr>
          <a:xfrm>
            <a:off x="4457700" y="718733"/>
            <a:ext cx="5314950" cy="570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932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914" y="762000"/>
            <a:ext cx="6109594" cy="61095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317" y="1419629"/>
            <a:ext cx="4933123" cy="509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801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Radar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Looked at in flight radar data from times of </a:t>
            </a:r>
            <a:r>
              <a:rPr lang="en-US" dirty="0" err="1" smtClean="0"/>
              <a:t>dropsonde</a:t>
            </a:r>
            <a:r>
              <a:rPr lang="en-US" dirty="0" smtClean="0"/>
              <a:t> release to determine structure of cyclone surrounding downdrafts.</a:t>
            </a:r>
          </a:p>
          <a:p>
            <a:r>
              <a:rPr lang="en-US" dirty="0" smtClean="0"/>
              <a:t>Most cases were in the inner </a:t>
            </a:r>
            <a:r>
              <a:rPr lang="en-US" dirty="0" err="1" smtClean="0"/>
              <a:t>eyewall</a:t>
            </a:r>
            <a:r>
              <a:rPr lang="en-US" dirty="0" smtClean="0"/>
              <a:t> but outer </a:t>
            </a:r>
            <a:r>
              <a:rPr lang="en-US" dirty="0" err="1" smtClean="0"/>
              <a:t>eyewalls</a:t>
            </a:r>
            <a:r>
              <a:rPr lang="en-US" dirty="0" smtClean="0"/>
              <a:t>, moats, and </a:t>
            </a:r>
            <a:r>
              <a:rPr lang="en-US" dirty="0" err="1" smtClean="0"/>
              <a:t>rainband</a:t>
            </a:r>
            <a:r>
              <a:rPr lang="en-US" dirty="0" smtClean="0"/>
              <a:t> were each responsible for about 5% of downdrafts</a:t>
            </a:r>
          </a:p>
          <a:p>
            <a:r>
              <a:rPr lang="en-US" dirty="0" smtClean="0"/>
              <a:t>In lopsided and unorganized storms downdrafts seemed to occur just downstream of the most intense convection.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712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18506" cy="34176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241" y="-128276"/>
            <a:ext cx="3744666" cy="44512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35040"/>
            <a:ext cx="4618506" cy="34229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8505" y="3500544"/>
            <a:ext cx="4525495" cy="335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96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368300"/>
            <a:ext cx="8255000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251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776430" cy="474950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Inner </a:t>
            </a:r>
            <a:r>
              <a:rPr lang="en-US" dirty="0" err="1" smtClean="0"/>
              <a:t>eyewalls</a:t>
            </a:r>
            <a:r>
              <a:rPr lang="en-US" dirty="0" smtClean="0"/>
              <a:t> had larger boundary layer and lower troposphere equivalent </a:t>
            </a:r>
            <a:r>
              <a:rPr lang="en-US" dirty="0"/>
              <a:t>p</a:t>
            </a:r>
            <a:r>
              <a:rPr lang="en-US" dirty="0" smtClean="0"/>
              <a:t>otential temperature that outer </a:t>
            </a:r>
            <a:r>
              <a:rPr lang="en-US" dirty="0" err="1" smtClean="0"/>
              <a:t>eyewalls</a:t>
            </a:r>
            <a:endParaRPr lang="en-US" dirty="0" smtClean="0"/>
          </a:p>
          <a:p>
            <a:r>
              <a:rPr lang="en-US" dirty="0" smtClean="0"/>
              <a:t>Moats have the lowest equivalent potential temp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1296" t="14575" b="7556"/>
          <a:stretch/>
        </p:blipFill>
        <p:spPr>
          <a:xfrm>
            <a:off x="3874152" y="1200150"/>
            <a:ext cx="5989424" cy="525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42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499" y="34008"/>
            <a:ext cx="9366561" cy="7024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752"/>
            <a:ext cx="8229600" cy="1143000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4616"/>
            <a:ext cx="8229600" cy="4997257"/>
          </a:xfrm>
          <a:noFill/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Unlike </a:t>
            </a:r>
            <a:r>
              <a:rPr lang="en-US" dirty="0" err="1" smtClean="0"/>
              <a:t>updafts</a:t>
            </a:r>
            <a:r>
              <a:rPr lang="en-US" dirty="0" smtClean="0"/>
              <a:t>, </a:t>
            </a:r>
            <a:r>
              <a:rPr lang="en-US" dirty="0" smtClean="0"/>
              <a:t>intense downdrafts </a:t>
            </a:r>
            <a:r>
              <a:rPr lang="en-US" dirty="0" smtClean="0"/>
              <a:t>can occur </a:t>
            </a:r>
            <a:r>
              <a:rPr lang="en-US" dirty="0" smtClean="0"/>
              <a:t>in </a:t>
            </a:r>
            <a:r>
              <a:rPr lang="en-US" dirty="0" err="1" smtClean="0"/>
              <a:t>rainbands</a:t>
            </a:r>
            <a:r>
              <a:rPr lang="en-US" dirty="0" smtClean="0"/>
              <a:t>, secondary </a:t>
            </a:r>
            <a:r>
              <a:rPr lang="en-US" dirty="0" err="1" smtClean="0"/>
              <a:t>eyewalls</a:t>
            </a:r>
            <a:r>
              <a:rPr lang="en-US" dirty="0" smtClean="0"/>
              <a:t>, moats and </a:t>
            </a:r>
            <a:r>
              <a:rPr lang="en-US" dirty="0" smtClean="0"/>
              <a:t>in weak storms </a:t>
            </a:r>
            <a:r>
              <a:rPr lang="en-US" dirty="0" smtClean="0"/>
              <a:t>with intense convection.</a:t>
            </a:r>
          </a:p>
          <a:p>
            <a:r>
              <a:rPr lang="en-US" dirty="0" smtClean="0"/>
              <a:t>Intense downdrafts are loosely correlated to weakening storms</a:t>
            </a:r>
            <a:endParaRPr lang="en-US" dirty="0" smtClean="0"/>
          </a:p>
          <a:p>
            <a:r>
              <a:rPr lang="en-US" dirty="0" smtClean="0"/>
              <a:t>Intense d</a:t>
            </a:r>
            <a:r>
              <a:rPr lang="en-US" dirty="0" smtClean="0"/>
              <a:t>owndrafts </a:t>
            </a:r>
            <a:r>
              <a:rPr lang="en-US" dirty="0" smtClean="0"/>
              <a:t>are disproportionately located at the front of the storm and to the left of </a:t>
            </a:r>
            <a:r>
              <a:rPr lang="en-US" dirty="0" smtClean="0"/>
              <a:t>shear</a:t>
            </a:r>
          </a:p>
          <a:p>
            <a:r>
              <a:rPr lang="en-US" dirty="0" smtClean="0"/>
              <a:t>Intense downdrafts occur down wind of intense convection and frequently on the inner edge of the </a:t>
            </a:r>
            <a:r>
              <a:rPr lang="en-US" dirty="0" err="1" smtClean="0"/>
              <a:t>eyewall</a:t>
            </a:r>
            <a:r>
              <a:rPr lang="en-US" dirty="0" smtClean="0"/>
              <a:t>.</a:t>
            </a:r>
            <a:endParaRPr lang="en-US" dirty="0" smtClean="0"/>
          </a:p>
          <a:p>
            <a:pPr marL="0" indent="0" algn="ctr">
              <a:buNone/>
            </a:pPr>
            <a:r>
              <a:rPr lang="en-US" b="1" dirty="0" smtClean="0"/>
              <a:t>Questions</a:t>
            </a:r>
            <a:r>
              <a:rPr lang="en-US" b="1" dirty="0" smtClean="0"/>
              <a:t>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285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Understanding of inner core structures in hurricanes is incomplete</a:t>
            </a:r>
          </a:p>
          <a:p>
            <a:r>
              <a:rPr lang="en-US" dirty="0" smtClean="0"/>
              <a:t>Downdrafts may be correlated with tangential winds and intensity changes in TCs</a:t>
            </a:r>
          </a:p>
          <a:p>
            <a:r>
              <a:rPr lang="en-US" dirty="0" smtClean="0"/>
              <a:t>The goal of this study is to create a climatology of downdrafts and corresponding structures in cyclones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316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smtClean="0"/>
              <a:t>Black, Peter “Buoyancy of Convective Vertical Motions in the Inner Core of Intense Hurricanes” July 19 2004</a:t>
            </a:r>
          </a:p>
          <a:p>
            <a:r>
              <a:rPr lang="en-US" sz="1600" dirty="0" smtClean="0"/>
              <a:t>Stern, Daniel “The Structure and Dynamics of Coherent Vortices in the </a:t>
            </a:r>
            <a:r>
              <a:rPr lang="en-US" sz="1600" dirty="0" err="1" smtClean="0"/>
              <a:t>Eyewall</a:t>
            </a:r>
            <a:r>
              <a:rPr lang="en-US" sz="1600" dirty="0" smtClean="0"/>
              <a:t> Boundary Layer of Tropical </a:t>
            </a:r>
            <a:r>
              <a:rPr lang="en-US" sz="1600" dirty="0"/>
              <a:t>Cyclones</a:t>
            </a:r>
            <a:r>
              <a:rPr lang="en-US" sz="1600" dirty="0" smtClean="0"/>
              <a:t>” June 11 2015</a:t>
            </a:r>
          </a:p>
          <a:p>
            <a:r>
              <a:rPr lang="en-US" sz="1600" dirty="0" err="1" smtClean="0"/>
              <a:t>Aberson</a:t>
            </a:r>
            <a:r>
              <a:rPr lang="en-US" sz="1600" dirty="0" smtClean="0"/>
              <a:t>, </a:t>
            </a:r>
            <a:r>
              <a:rPr lang="en-US" sz="1600" dirty="0" err="1" smtClean="0"/>
              <a:t>Sim</a:t>
            </a:r>
            <a:r>
              <a:rPr lang="en-US" sz="1600" dirty="0" smtClean="0"/>
              <a:t>; Stern, Daniel “Extreme Horizontal Wind Speeds Measured by GPS </a:t>
            </a:r>
            <a:r>
              <a:rPr lang="en-US" sz="1600" dirty="0" err="1" smtClean="0"/>
              <a:t>Dropwindsondes</a:t>
            </a:r>
            <a:r>
              <a:rPr lang="en-US" sz="1600" dirty="0" smtClean="0"/>
              <a:t> in Hurricanes” February 28, 2015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97430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Downdrafts caused by evaporative cooling, precipitation drag and upper level convergence (Black 2004)</a:t>
            </a:r>
          </a:p>
          <a:p>
            <a:r>
              <a:rPr lang="en-US" dirty="0" smtClean="0"/>
              <a:t>Intense downdrafts </a:t>
            </a:r>
            <a:r>
              <a:rPr lang="en-US" dirty="0" smtClean="0"/>
              <a:t>occurred more frequently downwind of strongest convection (Black 2004)</a:t>
            </a:r>
          </a:p>
          <a:p>
            <a:r>
              <a:rPr lang="en-US" dirty="0" smtClean="0"/>
              <a:t>Downdrafts accompanied by updrafts downwind, </a:t>
            </a:r>
            <a:r>
              <a:rPr lang="en-US" dirty="0" err="1" smtClean="0"/>
              <a:t>vorticity</a:t>
            </a:r>
            <a:r>
              <a:rPr lang="en-US" dirty="0" smtClean="0"/>
              <a:t> maximum and higher horizontal winds found in between downdrafts and updrafts (Stern 2015)</a:t>
            </a:r>
          </a:p>
          <a:p>
            <a:r>
              <a:rPr lang="en-US" dirty="0" smtClean="0"/>
              <a:t>Updrafts only occurred in the </a:t>
            </a:r>
            <a:r>
              <a:rPr lang="en-US" dirty="0" err="1" smtClean="0"/>
              <a:t>eyewall</a:t>
            </a:r>
            <a:r>
              <a:rPr lang="en-US" dirty="0" smtClean="0"/>
              <a:t> region and only in intense storms (</a:t>
            </a:r>
            <a:r>
              <a:rPr lang="en-US" dirty="0" err="1" smtClean="0"/>
              <a:t>Aberson</a:t>
            </a:r>
            <a:r>
              <a:rPr lang="en-US" dirty="0" smtClean="0"/>
              <a:t> 2015)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545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Individually looked at all reasonable </a:t>
            </a:r>
            <a:r>
              <a:rPr lang="en-US" dirty="0" err="1" smtClean="0"/>
              <a:t>dropsondes</a:t>
            </a:r>
            <a:r>
              <a:rPr lang="en-US" dirty="0" smtClean="0"/>
              <a:t> showing intense downdrafts using ASPEN</a:t>
            </a:r>
          </a:p>
          <a:p>
            <a:r>
              <a:rPr lang="en-US" dirty="0" smtClean="0"/>
              <a:t>SHIPS archive used to determine shear, SST, storm motion and intensity</a:t>
            </a:r>
          </a:p>
          <a:p>
            <a:r>
              <a:rPr lang="en-US" dirty="0" smtClean="0"/>
              <a:t>HRD Track used to computer tangential and radial winds</a:t>
            </a:r>
          </a:p>
          <a:p>
            <a:r>
              <a:rPr lang="en-US" dirty="0" smtClean="0"/>
              <a:t>43 individual storms found with intense downdrafts, 228 cases, 111 cases &lt;-7.5m/s, 132 “unique” cases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3366003" y="542475"/>
            <a:ext cx="263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AFRES, CAMEX, CANADA, DOTSTAR, RAINEX, PREDICT, TPARC, HURR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84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Downdrafts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720" y="203200"/>
            <a:ext cx="6858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84240" y="1889760"/>
            <a:ext cx="242824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A majority of downdrafts were between -6 and -8 m/s although one was measured to be as low as -13 m/s in Hurricane Rita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Only the largest downdraft in a profile </a:t>
            </a:r>
            <a:r>
              <a:rPr lang="en-US" smtClean="0"/>
              <a:t>was counted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108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Intensity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2792" y="1078781"/>
            <a:ext cx="5930566" cy="59305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613892" y="-283567"/>
            <a:ext cx="17631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Intensity from best track</a:t>
            </a:r>
          </a:p>
          <a:p>
            <a:r>
              <a:rPr lang="en-US" dirty="0" smtClean="0"/>
              <a:t>Are weak ones intensifying</a:t>
            </a:r>
          </a:p>
          <a:p>
            <a:r>
              <a:rPr lang="en-US" dirty="0" smtClean="0"/>
              <a:t>Different from </a:t>
            </a:r>
            <a:r>
              <a:rPr lang="en-US" dirty="0" err="1" smtClean="0"/>
              <a:t>Sim’s</a:t>
            </a:r>
            <a:r>
              <a:rPr lang="en-US" dirty="0" smtClean="0"/>
              <a:t> updraft findings in (year)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3575" y="1078782"/>
            <a:ext cx="5930566" cy="593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in Intensity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47595" y="1516466"/>
            <a:ext cx="377188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Average intensity change of all storms is </a:t>
            </a:r>
            <a:r>
              <a:rPr lang="en-US" sz="2400" u="sng" dirty="0" smtClean="0"/>
              <a:t>–1.36 </a:t>
            </a:r>
            <a:r>
              <a:rPr lang="en-US" sz="2400" u="sng" dirty="0" err="1"/>
              <a:t>k</a:t>
            </a:r>
            <a:r>
              <a:rPr lang="en-US" sz="2400" u="sng" dirty="0" err="1" smtClean="0"/>
              <a:t>t</a:t>
            </a:r>
            <a:r>
              <a:rPr lang="en-US" sz="2400" u="sng" dirty="0" smtClean="0"/>
              <a:t> per 12 h</a:t>
            </a:r>
            <a:r>
              <a:rPr lang="en-US" sz="2400" dirty="0" smtClean="0"/>
              <a:t> but is only significant at the 10% level. For unique times the average intensity change is 0.12 </a:t>
            </a:r>
            <a:r>
              <a:rPr lang="en-US" sz="2400" dirty="0" err="1"/>
              <a:t>k</a:t>
            </a:r>
            <a:r>
              <a:rPr lang="en-US" sz="2400" dirty="0" err="1" smtClean="0"/>
              <a:t>t</a:t>
            </a:r>
            <a:r>
              <a:rPr lang="en-US" sz="2400" dirty="0" smtClean="0"/>
              <a:t> per 12 h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There are examples of storms undergoing rapid intensification and rapid weakening with intense downdrafts.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-2860486" y="1146596"/>
            <a:ext cx="21399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Center plot around 0</a:t>
            </a:r>
          </a:p>
          <a:p>
            <a:r>
              <a:rPr lang="en-US" dirty="0" smtClean="0"/>
              <a:t>All median is -5</a:t>
            </a:r>
          </a:p>
          <a:p>
            <a:r>
              <a:rPr lang="en-US" dirty="0" smtClean="0"/>
              <a:t>Unique median is 0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782" y="221922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134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Altitude and distance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908803" y="1883766"/>
            <a:ext cx="2588231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Altitude </a:t>
            </a:r>
            <a:r>
              <a:rPr lang="en-US" dirty="0" err="1" smtClean="0"/>
              <a:t>vs</a:t>
            </a:r>
            <a:r>
              <a:rPr lang="en-US" dirty="0" smtClean="0"/>
              <a:t> distance plot</a:t>
            </a:r>
          </a:p>
          <a:p>
            <a:r>
              <a:rPr lang="en-US" dirty="0" smtClean="0"/>
              <a:t>Mention other outliers</a:t>
            </a:r>
          </a:p>
          <a:p>
            <a:r>
              <a:rPr lang="en-US" dirty="0" smtClean="0"/>
              <a:t>Earth relative location?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933" y="991167"/>
            <a:ext cx="6104483" cy="61044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73499" y="678468"/>
            <a:ext cx="6512032" cy="590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15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Shear relative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529" y="751151"/>
            <a:ext cx="6020546" cy="60205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64014" y="1023306"/>
            <a:ext cx="6212678" cy="563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20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</TotalTime>
  <Words>599</Words>
  <Application>Microsoft Macintosh PowerPoint</Application>
  <PresentationFormat>On-screen Show (4:3)</PresentationFormat>
  <Paragraphs>61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Motivation</vt:lpstr>
      <vt:lpstr>Background</vt:lpstr>
      <vt:lpstr>Data</vt:lpstr>
      <vt:lpstr>Downdrafts</vt:lpstr>
      <vt:lpstr>Intensity</vt:lpstr>
      <vt:lpstr>Change in Intensity</vt:lpstr>
      <vt:lpstr>Altitude and distance </vt:lpstr>
      <vt:lpstr>Shear relative</vt:lpstr>
      <vt:lpstr>Case Study Fabian</vt:lpstr>
      <vt:lpstr>Case Study Fabian</vt:lpstr>
      <vt:lpstr>Case Study Isabel</vt:lpstr>
      <vt:lpstr>Composite</vt:lpstr>
      <vt:lpstr>PowerPoint Presentation</vt:lpstr>
      <vt:lpstr>Radar data</vt:lpstr>
      <vt:lpstr>PowerPoint Presentation</vt:lpstr>
      <vt:lpstr>PowerPoint Presentation</vt:lpstr>
      <vt:lpstr>Comparison</vt:lpstr>
      <vt:lpstr>Conclusions</vt:lpstr>
      <vt:lpstr>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Downdrafts in Tropical Cyclones</dc:title>
  <dc:creator>Kurt</dc:creator>
  <cp:lastModifiedBy>Kurt</cp:lastModifiedBy>
  <cp:revision>54</cp:revision>
  <dcterms:created xsi:type="dcterms:W3CDTF">2015-07-06T14:38:22Z</dcterms:created>
  <dcterms:modified xsi:type="dcterms:W3CDTF">2015-07-23T13:52:55Z</dcterms:modified>
</cp:coreProperties>
</file>