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5"/>
  </p:notesMasterIdLst>
  <p:handoutMasterIdLst>
    <p:handoutMasterId r:id="rId46"/>
  </p:handoutMasterIdLst>
  <p:sldIdLst>
    <p:sldId id="256" r:id="rId2"/>
    <p:sldId id="257" r:id="rId3"/>
    <p:sldId id="258" r:id="rId4"/>
    <p:sldId id="259" r:id="rId5"/>
    <p:sldId id="260" r:id="rId6"/>
    <p:sldId id="332" r:id="rId7"/>
    <p:sldId id="319" r:id="rId8"/>
    <p:sldId id="339" r:id="rId9"/>
    <p:sldId id="340" r:id="rId10"/>
    <p:sldId id="324" r:id="rId11"/>
    <p:sldId id="334" r:id="rId12"/>
    <p:sldId id="329" r:id="rId13"/>
    <p:sldId id="343" r:id="rId14"/>
    <p:sldId id="330" r:id="rId15"/>
    <p:sldId id="331" r:id="rId16"/>
    <p:sldId id="261" r:id="rId17"/>
    <p:sldId id="335" r:id="rId18"/>
    <p:sldId id="262" r:id="rId19"/>
    <p:sldId id="263" r:id="rId20"/>
    <p:sldId id="342" r:id="rId21"/>
    <p:sldId id="276" r:id="rId22"/>
    <p:sldId id="344" r:id="rId23"/>
    <p:sldId id="338" r:id="rId24"/>
    <p:sldId id="265" r:id="rId25"/>
    <p:sldId id="266" r:id="rId26"/>
    <p:sldId id="268" r:id="rId27"/>
    <p:sldId id="267" r:id="rId28"/>
    <p:sldId id="269" r:id="rId29"/>
    <p:sldId id="273" r:id="rId30"/>
    <p:sldId id="274" r:id="rId31"/>
    <p:sldId id="294" r:id="rId32"/>
    <p:sldId id="275" r:id="rId33"/>
    <p:sldId id="277" r:id="rId34"/>
    <p:sldId id="295" r:id="rId35"/>
    <p:sldId id="283" r:id="rId36"/>
    <p:sldId id="284" r:id="rId37"/>
    <p:sldId id="282" r:id="rId38"/>
    <p:sldId id="285" r:id="rId39"/>
    <p:sldId id="286" r:id="rId40"/>
    <p:sldId id="287" r:id="rId41"/>
    <p:sldId id="288" r:id="rId42"/>
    <p:sldId id="289" r:id="rId43"/>
    <p:sldId id="290" r:id="rId44"/>
  </p:sldIdLst>
  <p:sldSz cx="9144000" cy="6858000" type="screen4x3"/>
  <p:notesSz cx="6934200" cy="9232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2" autoAdjust="0"/>
    <p:restoredTop sz="70397" autoAdjust="0"/>
  </p:normalViewPr>
  <p:slideViewPr>
    <p:cSldViewPr>
      <p:cViewPr>
        <p:scale>
          <a:sx n="64" d="100"/>
          <a:sy n="64" d="100"/>
        </p:scale>
        <p:origin x="-942" y="-480"/>
      </p:cViewPr>
      <p:guideLst>
        <p:guide orient="horz" pos="2160"/>
        <p:guide pos="2880"/>
      </p:guideLst>
    </p:cSldViewPr>
  </p:slideViewPr>
  <p:outlineViewPr>
    <p:cViewPr>
      <p:scale>
        <a:sx n="33" d="100"/>
        <a:sy n="33" d="100"/>
      </p:scale>
      <p:origin x="0" y="486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5" d="100"/>
          <a:sy n="75" d="100"/>
        </p:scale>
        <p:origin x="-2256" y="-84"/>
      </p:cViewPr>
      <p:guideLst>
        <p:guide orient="horz" pos="2908"/>
        <p:guide pos="218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sz="quarter" idx="1"/>
          </p:nvPr>
        </p:nvSpPr>
        <p:spPr>
          <a:xfrm>
            <a:off x="3927775" y="0"/>
            <a:ext cx="3004820" cy="461645"/>
          </a:xfrm>
          <a:prstGeom prst="rect">
            <a:avLst/>
          </a:prstGeom>
        </p:spPr>
        <p:txBody>
          <a:bodyPr vert="horz" lIns="92382" tIns="46191" rIns="92382" bIns="46191" rtlCol="0"/>
          <a:lstStyle>
            <a:lvl1pPr algn="r">
              <a:defRPr sz="1200"/>
            </a:lvl1pPr>
          </a:lstStyle>
          <a:p>
            <a:fld id="{1637E8F2-B3B2-47C6-AC8F-20BD78CD6644}" type="datetimeFigureOut">
              <a:rPr lang="en-US" smtClean="0"/>
              <a:t>7/23/2015</a:t>
            </a:fld>
            <a:endParaRPr lang="en-US"/>
          </a:p>
        </p:txBody>
      </p:sp>
      <p:sp>
        <p:nvSpPr>
          <p:cNvPr id="4" name="Footer Placeholder 3"/>
          <p:cNvSpPr>
            <a:spLocks noGrp="1"/>
          </p:cNvSpPr>
          <p:nvPr>
            <p:ph type="ftr" sz="quarter" idx="2"/>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5" name="Slide Number Placeholder 4"/>
          <p:cNvSpPr>
            <a:spLocks noGrp="1"/>
          </p:cNvSpPr>
          <p:nvPr>
            <p:ph type="sldNum" sz="quarter" idx="3"/>
          </p:nvPr>
        </p:nvSpPr>
        <p:spPr>
          <a:xfrm>
            <a:off x="3927775" y="8769653"/>
            <a:ext cx="3004820" cy="461645"/>
          </a:xfrm>
          <a:prstGeom prst="rect">
            <a:avLst/>
          </a:prstGeom>
        </p:spPr>
        <p:txBody>
          <a:bodyPr vert="horz" lIns="92382" tIns="46191" rIns="92382" bIns="46191" rtlCol="0" anchor="b"/>
          <a:lstStyle>
            <a:lvl1pPr algn="r">
              <a:defRPr sz="1200"/>
            </a:lvl1pPr>
          </a:lstStyle>
          <a:p>
            <a:fld id="{DF139B1D-5588-4C1C-94DF-78DE1F818A3E}" type="slidenum">
              <a:rPr lang="en-US" smtClean="0"/>
              <a:t>‹#›</a:t>
            </a:fld>
            <a:endParaRPr lang="en-US"/>
          </a:p>
        </p:txBody>
      </p:sp>
    </p:spTree>
    <p:extLst>
      <p:ext uri="{BB962C8B-B14F-4D97-AF65-F5344CB8AC3E}">
        <p14:creationId xmlns:p14="http://schemas.microsoft.com/office/powerpoint/2010/main" val="32244637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DE78725D-A227-4D37-A5DA-3518F29BB780}" type="datetimeFigureOut">
              <a:rPr lang="en-US" smtClean="0"/>
              <a:t>7/23/2015</a:t>
            </a:fld>
            <a:endParaRPr lang="en-US"/>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B631F599-D587-4F11-8083-BE5E8DC0A127}" type="slidenum">
              <a:rPr lang="en-US" smtClean="0"/>
              <a:t>‹#›</a:t>
            </a:fld>
            <a:endParaRPr lang="en-US"/>
          </a:p>
        </p:txBody>
      </p:sp>
    </p:spTree>
    <p:extLst>
      <p:ext uri="{BB962C8B-B14F-4D97-AF65-F5344CB8AC3E}">
        <p14:creationId xmlns:p14="http://schemas.microsoft.com/office/powerpoint/2010/main" val="3668972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(mention mentors,</a:t>
            </a:r>
            <a:r>
              <a:rPr lang="en-US" baseline="0" dirty="0" smtClean="0"/>
              <a:t> physical oceanography division at the Atlantic oceanographic and meteorological laboratory, and topic)</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1</a:t>
            </a:fld>
            <a:endParaRPr lang="en-US"/>
          </a:p>
        </p:txBody>
      </p:sp>
    </p:spTree>
    <p:extLst>
      <p:ext uri="{BB962C8B-B14F-4D97-AF65-F5344CB8AC3E}">
        <p14:creationId xmlns:p14="http://schemas.microsoft.com/office/powerpoint/2010/main" val="33545196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Combining</a:t>
            </a:r>
            <a:r>
              <a:rPr lang="en-US" baseline="0" dirty="0" smtClean="0"/>
              <a:t> the latent and short wave heat fluxes with the damping from long wave radiation, we find that the atmospheric heat fluxes contribute to the anomaly early in the year, while damping later in the year</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10</a:t>
            </a:fld>
            <a:endParaRPr lang="en-US"/>
          </a:p>
        </p:txBody>
      </p:sp>
    </p:spTree>
    <p:extLst>
      <p:ext uri="{BB962C8B-B14F-4D97-AF65-F5344CB8AC3E}">
        <p14:creationId xmlns:p14="http://schemas.microsoft.com/office/powerpoint/2010/main" val="2938962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Analysis</a:t>
            </a:r>
            <a:r>
              <a:rPr lang="en-US" baseline="0" dirty="0" smtClean="0"/>
              <a:t> also showed strong mixed layer depth anomalies contributing to the formation of SST anomalies. </a:t>
            </a:r>
          </a:p>
          <a:p>
            <a:pPr marL="173216" indent="-173216">
              <a:buFont typeface="Arial" panose="020B0604020202020204" pitchFamily="34" charset="0"/>
              <a:buChar char="•"/>
            </a:pPr>
            <a:r>
              <a:rPr lang="en-US" baseline="0" dirty="0" smtClean="0"/>
              <a:t>The shallow mixed layer during positive modes allowed the water to warm faster, while a deeper mixed layer during negative modes meant the atmospheric heat flux was dispersed through a larger volume of water. </a:t>
            </a:r>
          </a:p>
          <a:p>
            <a:pPr marL="173216" indent="-173216">
              <a:buFont typeface="Arial" panose="020B0604020202020204" pitchFamily="34" charset="0"/>
              <a:buChar char="•"/>
            </a:pPr>
            <a:r>
              <a:rPr lang="en-US" baseline="0" dirty="0" smtClean="0"/>
              <a:t>We expect this is also a result of wind speed anomalies, positive events having weaker winds, leading to less mixing and vice versa.</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11</a:t>
            </a:fld>
            <a:endParaRPr lang="en-US"/>
          </a:p>
        </p:txBody>
      </p:sp>
    </p:spTree>
    <p:extLst>
      <p:ext uri="{BB962C8B-B14F-4D97-AF65-F5344CB8AC3E}">
        <p14:creationId xmlns:p14="http://schemas.microsoft.com/office/powerpoint/2010/main" val="3368640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We computed</a:t>
            </a:r>
            <a:r>
              <a:rPr lang="en-US" baseline="0" dirty="0" smtClean="0"/>
              <a:t> horizontal advection from drifter-altimetry data but found these terms did not contribute significantly to the SST anomaly. </a:t>
            </a:r>
            <a:endParaRPr lang="en-US" dirty="0" smtClean="0"/>
          </a:p>
          <a:p>
            <a:pPr marL="173216" indent="-173216">
              <a:buFont typeface="Arial" panose="020B0604020202020204" pitchFamily="34" charset="0"/>
              <a:buChar char="•"/>
            </a:pPr>
            <a:r>
              <a:rPr lang="en-US" dirty="0" smtClean="0"/>
              <a:t>Comparing the residual SST</a:t>
            </a:r>
            <a:r>
              <a:rPr lang="en-US" baseline="0" dirty="0" smtClean="0"/>
              <a:t> tendency—that is, the time derivative of the SST with the atmospheric heat flux terms removed—we see that these anomalies line up well with anomalies in vertical advection. The calculation for vertical advection is a rough estimate, however, so we aren’t surprised that these aren’t a perfect match.</a:t>
            </a:r>
          </a:p>
        </p:txBody>
      </p:sp>
      <p:sp>
        <p:nvSpPr>
          <p:cNvPr id="4" name="Slide Number Placeholder 3"/>
          <p:cNvSpPr>
            <a:spLocks noGrp="1"/>
          </p:cNvSpPr>
          <p:nvPr>
            <p:ph type="sldNum" sz="quarter" idx="10"/>
          </p:nvPr>
        </p:nvSpPr>
        <p:spPr/>
        <p:txBody>
          <a:bodyPr/>
          <a:lstStyle/>
          <a:p>
            <a:fld id="{B631F599-D587-4F11-8083-BE5E8DC0A127}" type="slidenum">
              <a:rPr lang="en-US" smtClean="0"/>
              <a:t>12</a:t>
            </a:fld>
            <a:endParaRPr lang="en-US"/>
          </a:p>
        </p:txBody>
      </p:sp>
    </p:spTree>
    <p:extLst>
      <p:ext uri="{BB962C8B-B14F-4D97-AF65-F5344CB8AC3E}">
        <p14:creationId xmlns:p14="http://schemas.microsoft.com/office/powerpoint/2010/main" val="2103011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One last note before we move on to the mooring</a:t>
            </a:r>
            <a:r>
              <a:rPr lang="en-US" baseline="0" dirty="0" smtClean="0"/>
              <a:t> site: we mapped the same composites using the ORA-S4 reanalysis and found similar results, as you can see here in two maps of SST tendency with the atmospheric heat flux terms removed.</a:t>
            </a:r>
          </a:p>
          <a:p>
            <a:pPr marL="173216" indent="-173216">
              <a:buFont typeface="Arial" panose="020B0604020202020204" pitchFamily="34" charset="0"/>
              <a:buChar char="•"/>
            </a:pPr>
            <a:r>
              <a:rPr lang="en-US" baseline="0" dirty="0" smtClean="0"/>
              <a:t>This help assure us that we are seeing a real signal in our results, and not just a product of errors in the reanalysis</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13</a:t>
            </a:fld>
            <a:endParaRPr lang="en-US"/>
          </a:p>
        </p:txBody>
      </p:sp>
    </p:spTree>
    <p:extLst>
      <p:ext uri="{BB962C8B-B14F-4D97-AF65-F5344CB8AC3E}">
        <p14:creationId xmlns:p14="http://schemas.microsoft.com/office/powerpoint/2010/main" val="46750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Moving</a:t>
            </a:r>
            <a:r>
              <a:rPr lang="en-US" baseline="0" dirty="0" smtClean="0"/>
              <a:t> right into the 4N 23W mooring analysis, we will look at what was observed during the strong negative events in 2009 and 2015 and relate the observations back to the composite analysis we just discussed. </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14</a:t>
            </a:fld>
            <a:endParaRPr lang="en-US"/>
          </a:p>
        </p:txBody>
      </p:sp>
    </p:spTree>
    <p:extLst>
      <p:ext uri="{BB962C8B-B14F-4D97-AF65-F5344CB8AC3E}">
        <p14:creationId xmlns:p14="http://schemas.microsoft.com/office/powerpoint/2010/main" val="1468279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Note that the Pirata</a:t>
            </a:r>
            <a:r>
              <a:rPr lang="en-US" baseline="0" dirty="0" smtClean="0"/>
              <a:t> mooring data only goes back to 2006, and some data during that period is missing (like 2010)</a:t>
            </a:r>
          </a:p>
          <a:p>
            <a:pPr marL="173216" indent="-173216">
              <a:buFont typeface="Arial" panose="020B0604020202020204" pitchFamily="34" charset="0"/>
              <a:buChar char="•"/>
            </a:pPr>
            <a:r>
              <a:rPr lang="en-US" baseline="0" dirty="0" smtClean="0"/>
              <a:t>We can easily see a similarity in structure between the 2009 and 2015 events, and a close opposite in 2010</a:t>
            </a:r>
          </a:p>
          <a:p>
            <a:pPr marL="173216" indent="-173216">
              <a:buFont typeface="Arial" panose="020B0604020202020204" pitchFamily="34" charset="0"/>
              <a:buChar char="•"/>
            </a:pPr>
            <a:r>
              <a:rPr lang="en-US" baseline="0" dirty="0" smtClean="0"/>
              <a:t>However, the 2015 event occurs sooner and was less intense than 2009, so we would like to know why</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15</a:t>
            </a:fld>
            <a:endParaRPr lang="en-US"/>
          </a:p>
        </p:txBody>
      </p:sp>
    </p:spTree>
    <p:extLst>
      <p:ext uri="{BB962C8B-B14F-4D97-AF65-F5344CB8AC3E}">
        <p14:creationId xmlns:p14="http://schemas.microsoft.com/office/powerpoint/2010/main" val="3354946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We saw in the basin-scale</a:t>
            </a:r>
            <a:r>
              <a:rPr lang="en-US" baseline="0" dirty="0" smtClean="0"/>
              <a:t> analysis that mixed layer depth anomalies intensified the SST anomalies</a:t>
            </a:r>
          </a:p>
          <a:p>
            <a:pPr marL="173216" indent="-173216">
              <a:buFont typeface="Arial" panose="020B0604020202020204" pitchFamily="34" charset="0"/>
              <a:buChar char="•"/>
            </a:pPr>
            <a:r>
              <a:rPr lang="en-US" baseline="0" dirty="0" smtClean="0"/>
              <a:t>However, these plots show that these years actually experienced less cooling from latent and less warming from short wave fluxes than normal because the mixed layer was so deep. </a:t>
            </a:r>
          </a:p>
          <a:p>
            <a:pPr marL="173216" indent="-173216">
              <a:buFont typeface="Arial" panose="020B0604020202020204" pitchFamily="34" charset="0"/>
              <a:buChar char="•"/>
            </a:pPr>
            <a:r>
              <a:rPr lang="en-US" baseline="0" dirty="0" smtClean="0"/>
              <a:t>(refer to plots, point out 2009 on left, 2015 on right, W/m^2 on top, C/day in middle)</a:t>
            </a:r>
            <a:endParaRPr lang="en-US" dirty="0" smtClean="0"/>
          </a:p>
        </p:txBody>
      </p:sp>
      <p:sp>
        <p:nvSpPr>
          <p:cNvPr id="4" name="Slide Number Placeholder 3"/>
          <p:cNvSpPr>
            <a:spLocks noGrp="1"/>
          </p:cNvSpPr>
          <p:nvPr>
            <p:ph type="sldNum" sz="quarter" idx="10"/>
          </p:nvPr>
        </p:nvSpPr>
        <p:spPr/>
        <p:txBody>
          <a:bodyPr/>
          <a:lstStyle/>
          <a:p>
            <a:fld id="{B631F599-D587-4F11-8083-BE5E8DC0A127}" type="slidenum">
              <a:rPr lang="en-US" smtClean="0"/>
              <a:t>16</a:t>
            </a:fld>
            <a:endParaRPr lang="en-US"/>
          </a:p>
        </p:txBody>
      </p:sp>
    </p:spTree>
    <p:extLst>
      <p:ext uri="{BB962C8B-B14F-4D97-AF65-F5344CB8AC3E}">
        <p14:creationId xmlns:p14="http://schemas.microsoft.com/office/powerpoint/2010/main" val="3374948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Looking</a:t>
            </a:r>
            <a:r>
              <a:rPr lang="en-US" baseline="0" dirty="0" smtClean="0"/>
              <a:t> at a few time series, the atmospheric heat fluxes and the mixed layer depth anomalies in 2015 and 2009 were very similar. (point out which plots is which, and which line is which year).</a:t>
            </a:r>
          </a:p>
          <a:p>
            <a:pPr marL="173216" indent="-173216">
              <a:buFont typeface="Arial" panose="020B0604020202020204" pitchFamily="34" charset="0"/>
              <a:buChar char="•"/>
            </a:pPr>
            <a:r>
              <a:rPr lang="en-US" baseline="0" dirty="0" smtClean="0"/>
              <a:t>(click and point out which plots is which on new figure)</a:t>
            </a:r>
          </a:p>
          <a:p>
            <a:pPr marL="173216" indent="-173216">
              <a:buFont typeface="Arial" panose="020B0604020202020204" pitchFamily="34" charset="0"/>
              <a:buChar char="•"/>
            </a:pPr>
            <a:r>
              <a:rPr lang="en-US" baseline="0" dirty="0" smtClean="0"/>
              <a:t>And then looking at the wind stress and vertical structure of the ocean, we can see the major differences in these two years.</a:t>
            </a:r>
          </a:p>
          <a:p>
            <a:pPr marL="173216" indent="-173216">
              <a:buFont typeface="Arial" panose="020B0604020202020204" pitchFamily="34" charset="0"/>
              <a:buChar char="•"/>
            </a:pPr>
            <a:r>
              <a:rPr lang="en-US" baseline="0" dirty="0" smtClean="0"/>
              <a:t>particularly in the meridional wind stress, thermocline depth, and Ekman vertical velocity anomalies we see the 2015 anomalies are less intense and more short lived than in 2009, which could explain the differences in SST anomalies. </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17</a:t>
            </a:fld>
            <a:endParaRPr lang="en-US"/>
          </a:p>
        </p:txBody>
      </p:sp>
    </p:spTree>
    <p:extLst>
      <p:ext uri="{BB962C8B-B14F-4D97-AF65-F5344CB8AC3E}">
        <p14:creationId xmlns:p14="http://schemas.microsoft.com/office/powerpoint/2010/main" val="28155192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A quick summary of our basin</a:t>
            </a:r>
            <a:r>
              <a:rPr lang="en-US" baseline="0" dirty="0" smtClean="0"/>
              <a:t> scale analysis: we found damping from long wave radiation and later in the year from latent heat fluxes as well. What we did not expect, however, was to find that the short wave radiation also primarily damped. </a:t>
            </a:r>
          </a:p>
          <a:p>
            <a:pPr marL="173216" indent="-173216">
              <a:buFont typeface="Arial" panose="020B0604020202020204" pitchFamily="34" charset="0"/>
              <a:buChar char="•"/>
            </a:pPr>
            <a:r>
              <a:rPr lang="en-US" baseline="0" dirty="0" smtClean="0"/>
              <a:t>Then intensifying factors were the vertical motion, thermocline depth, early latent heat fluxes, and the mixed layer depth.</a:t>
            </a:r>
          </a:p>
          <a:p>
            <a:pPr marL="173216" indent="-173216">
              <a:buFont typeface="Arial" panose="020B0604020202020204" pitchFamily="34" charset="0"/>
              <a:buChar char="•"/>
            </a:pPr>
            <a:r>
              <a:rPr lang="en-US" dirty="0" smtClean="0"/>
              <a:t>From the mooring analysis of 2009 and 2015 we found high evaporation</a:t>
            </a:r>
            <a:r>
              <a:rPr lang="en-US" baseline="0" dirty="0" smtClean="0"/>
              <a:t> and a deep mixed layer contributing to the intensification of the events, while the short wave radiation damped the signal.</a:t>
            </a:r>
          </a:p>
          <a:p>
            <a:pPr marL="173216" indent="-173216">
              <a:buFont typeface="Arial" panose="020B0604020202020204" pitchFamily="34" charset="0"/>
              <a:buChar char="•"/>
            </a:pPr>
            <a:r>
              <a:rPr lang="en-US" baseline="0" dirty="0" smtClean="0"/>
              <a:t>From Ekman vertical velocity estimates, we think vertical advection also contributed to intensification, and we found the main differences in 2009 and 2015 to be in meridional wind stress, Ekman transport, and thermocline depths. </a:t>
            </a:r>
          </a:p>
          <a:p>
            <a:pPr marL="173216" indent="-173216">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18</a:t>
            </a:fld>
            <a:endParaRPr lang="en-US"/>
          </a:p>
        </p:txBody>
      </p:sp>
    </p:spTree>
    <p:extLst>
      <p:ext uri="{BB962C8B-B14F-4D97-AF65-F5344CB8AC3E}">
        <p14:creationId xmlns:p14="http://schemas.microsoft.com/office/powerpoint/2010/main" val="2431893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So</a:t>
            </a:r>
            <a:r>
              <a:rPr lang="en-US" baseline="0" dirty="0" smtClean="0"/>
              <a:t> we aren’t even close to done, I’m going to continue working with doctors Foltz and Perez to examine the high salinity anomalies that were also observed during 2009 and 2015, do more analysis using the ATL3 index, and eventually publish the results.</a:t>
            </a:r>
          </a:p>
          <a:p>
            <a:pPr marL="173216" indent="-173216">
              <a:buFont typeface="Arial" panose="020B0604020202020204" pitchFamily="34" charset="0"/>
              <a:buChar char="•"/>
            </a:pPr>
            <a:r>
              <a:rPr lang="en-US" baseline="0" dirty="0" smtClean="0"/>
              <a:t>I’m also planning on pursuing a Master’s degree in applied mathematics, before looking into oceanography PhD programs, and I’m hoping to be able to use this work as part of my thesis. </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19</a:t>
            </a:fld>
            <a:endParaRPr lang="en-US"/>
          </a:p>
        </p:txBody>
      </p:sp>
    </p:spTree>
    <p:extLst>
      <p:ext uri="{BB962C8B-B14F-4D97-AF65-F5344CB8AC3E}">
        <p14:creationId xmlns:p14="http://schemas.microsoft.com/office/powerpoint/2010/main" val="2814411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(read</a:t>
            </a:r>
            <a:r>
              <a:rPr lang="en-US" baseline="0" dirty="0" smtClean="0"/>
              <a:t> outline)</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2</a:t>
            </a:fld>
            <a:endParaRPr lang="en-US"/>
          </a:p>
        </p:txBody>
      </p:sp>
    </p:spTree>
    <p:extLst>
      <p:ext uri="{BB962C8B-B14F-4D97-AF65-F5344CB8AC3E}">
        <p14:creationId xmlns:p14="http://schemas.microsoft.com/office/powerpoint/2010/main" val="24152420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I would like to thank my two wonderful mentors, Dr. Gregory Foltz and Dr. Renellys Perez,</a:t>
            </a:r>
            <a:r>
              <a:rPr lang="en-US" baseline="0" dirty="0" smtClean="0"/>
              <a:t> and the entire scholarship team for making all this possible!</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20</a:t>
            </a:fld>
            <a:endParaRPr lang="en-US"/>
          </a:p>
        </p:txBody>
      </p:sp>
    </p:spTree>
    <p:extLst>
      <p:ext uri="{BB962C8B-B14F-4D97-AF65-F5344CB8AC3E}">
        <p14:creationId xmlns:p14="http://schemas.microsoft.com/office/powerpoint/2010/main" val="34739962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21</a:t>
            </a:fld>
            <a:endParaRPr lang="en-US"/>
          </a:p>
        </p:txBody>
      </p:sp>
    </p:spTree>
    <p:extLst>
      <p:ext uri="{BB962C8B-B14F-4D97-AF65-F5344CB8AC3E}">
        <p14:creationId xmlns:p14="http://schemas.microsoft.com/office/powerpoint/2010/main" val="3153357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22</a:t>
            </a:fld>
            <a:endParaRPr lang="en-US"/>
          </a:p>
        </p:txBody>
      </p:sp>
    </p:spTree>
    <p:extLst>
      <p:ext uri="{BB962C8B-B14F-4D97-AF65-F5344CB8AC3E}">
        <p14:creationId xmlns:p14="http://schemas.microsoft.com/office/powerpoint/2010/main" val="28355430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23</a:t>
            </a:fld>
            <a:endParaRPr lang="en-US"/>
          </a:p>
        </p:txBody>
      </p:sp>
    </p:spTree>
    <p:extLst>
      <p:ext uri="{BB962C8B-B14F-4D97-AF65-F5344CB8AC3E}">
        <p14:creationId xmlns:p14="http://schemas.microsoft.com/office/powerpoint/2010/main" val="6537411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24</a:t>
            </a:fld>
            <a:endParaRPr lang="en-US"/>
          </a:p>
        </p:txBody>
      </p:sp>
    </p:spTree>
    <p:extLst>
      <p:ext uri="{BB962C8B-B14F-4D97-AF65-F5344CB8AC3E}">
        <p14:creationId xmlns:p14="http://schemas.microsoft.com/office/powerpoint/2010/main" val="2985742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25</a:t>
            </a:fld>
            <a:endParaRPr lang="en-US"/>
          </a:p>
        </p:txBody>
      </p:sp>
    </p:spTree>
    <p:extLst>
      <p:ext uri="{BB962C8B-B14F-4D97-AF65-F5344CB8AC3E}">
        <p14:creationId xmlns:p14="http://schemas.microsoft.com/office/powerpoint/2010/main" val="451174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26</a:t>
            </a:fld>
            <a:endParaRPr lang="en-US"/>
          </a:p>
        </p:txBody>
      </p:sp>
    </p:spTree>
    <p:extLst>
      <p:ext uri="{BB962C8B-B14F-4D97-AF65-F5344CB8AC3E}">
        <p14:creationId xmlns:p14="http://schemas.microsoft.com/office/powerpoint/2010/main" val="11439485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27</a:t>
            </a:fld>
            <a:endParaRPr lang="en-US"/>
          </a:p>
        </p:txBody>
      </p:sp>
    </p:spTree>
    <p:extLst>
      <p:ext uri="{BB962C8B-B14F-4D97-AF65-F5344CB8AC3E}">
        <p14:creationId xmlns:p14="http://schemas.microsoft.com/office/powerpoint/2010/main" val="15812414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28</a:t>
            </a:fld>
            <a:endParaRPr lang="en-US"/>
          </a:p>
        </p:txBody>
      </p:sp>
    </p:spTree>
    <p:extLst>
      <p:ext uri="{BB962C8B-B14F-4D97-AF65-F5344CB8AC3E}">
        <p14:creationId xmlns:p14="http://schemas.microsoft.com/office/powerpoint/2010/main" val="3576818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29</a:t>
            </a:fld>
            <a:endParaRPr lang="en-US"/>
          </a:p>
        </p:txBody>
      </p:sp>
    </p:spTree>
    <p:extLst>
      <p:ext uri="{BB962C8B-B14F-4D97-AF65-F5344CB8AC3E}">
        <p14:creationId xmlns:p14="http://schemas.microsoft.com/office/powerpoint/2010/main" val="203607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baseline="0" dirty="0" smtClean="0"/>
              <a:t>We would like to better understand the causes of sea surface temperature anomalies since they affect tropical storm activity as well as rainfall patterns in eastern South America and Western Africa</a:t>
            </a:r>
          </a:p>
          <a:p>
            <a:pPr marL="173216" indent="-173216">
              <a:buFont typeface="Arial" panose="020B0604020202020204" pitchFamily="34" charset="0"/>
              <a:buChar char="•"/>
            </a:pPr>
            <a:r>
              <a:rPr lang="en-US" baseline="0" dirty="0" smtClean="0"/>
              <a:t>Take a special interest in 2015 cold event since it is strong, recent, and no one has studied it yet</a:t>
            </a:r>
          </a:p>
        </p:txBody>
      </p:sp>
      <p:sp>
        <p:nvSpPr>
          <p:cNvPr id="4" name="Slide Number Placeholder 3"/>
          <p:cNvSpPr>
            <a:spLocks noGrp="1"/>
          </p:cNvSpPr>
          <p:nvPr>
            <p:ph type="sldNum" sz="quarter" idx="10"/>
          </p:nvPr>
        </p:nvSpPr>
        <p:spPr/>
        <p:txBody>
          <a:bodyPr/>
          <a:lstStyle/>
          <a:p>
            <a:fld id="{B631F599-D587-4F11-8083-BE5E8DC0A127}" type="slidenum">
              <a:rPr lang="en-US" smtClean="0"/>
              <a:t>3</a:t>
            </a:fld>
            <a:endParaRPr lang="en-US"/>
          </a:p>
        </p:txBody>
      </p:sp>
    </p:spTree>
    <p:extLst>
      <p:ext uri="{BB962C8B-B14F-4D97-AF65-F5344CB8AC3E}">
        <p14:creationId xmlns:p14="http://schemas.microsoft.com/office/powerpoint/2010/main" val="2007069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30</a:t>
            </a:fld>
            <a:endParaRPr lang="en-US"/>
          </a:p>
        </p:txBody>
      </p:sp>
    </p:spTree>
    <p:extLst>
      <p:ext uri="{BB962C8B-B14F-4D97-AF65-F5344CB8AC3E}">
        <p14:creationId xmlns:p14="http://schemas.microsoft.com/office/powerpoint/2010/main" val="35016235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31</a:t>
            </a:fld>
            <a:endParaRPr lang="en-US"/>
          </a:p>
        </p:txBody>
      </p:sp>
    </p:spTree>
    <p:extLst>
      <p:ext uri="{BB962C8B-B14F-4D97-AF65-F5344CB8AC3E}">
        <p14:creationId xmlns:p14="http://schemas.microsoft.com/office/powerpoint/2010/main" val="29026319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32</a:t>
            </a:fld>
            <a:endParaRPr lang="en-US"/>
          </a:p>
        </p:txBody>
      </p:sp>
    </p:spTree>
    <p:extLst>
      <p:ext uri="{BB962C8B-B14F-4D97-AF65-F5344CB8AC3E}">
        <p14:creationId xmlns:p14="http://schemas.microsoft.com/office/powerpoint/2010/main" val="27226437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33</a:t>
            </a:fld>
            <a:endParaRPr lang="en-US"/>
          </a:p>
        </p:txBody>
      </p:sp>
    </p:spTree>
    <p:extLst>
      <p:ext uri="{BB962C8B-B14F-4D97-AF65-F5344CB8AC3E}">
        <p14:creationId xmlns:p14="http://schemas.microsoft.com/office/powerpoint/2010/main" val="1057827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34</a:t>
            </a:fld>
            <a:endParaRPr lang="en-US"/>
          </a:p>
        </p:txBody>
      </p:sp>
    </p:spTree>
    <p:extLst>
      <p:ext uri="{BB962C8B-B14F-4D97-AF65-F5344CB8AC3E}">
        <p14:creationId xmlns:p14="http://schemas.microsoft.com/office/powerpoint/2010/main" val="11582819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35</a:t>
            </a:fld>
            <a:endParaRPr lang="en-US"/>
          </a:p>
        </p:txBody>
      </p:sp>
    </p:spTree>
    <p:extLst>
      <p:ext uri="{BB962C8B-B14F-4D97-AF65-F5344CB8AC3E}">
        <p14:creationId xmlns:p14="http://schemas.microsoft.com/office/powerpoint/2010/main" val="31098270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36</a:t>
            </a:fld>
            <a:endParaRPr lang="en-US"/>
          </a:p>
        </p:txBody>
      </p:sp>
    </p:spTree>
    <p:extLst>
      <p:ext uri="{BB962C8B-B14F-4D97-AF65-F5344CB8AC3E}">
        <p14:creationId xmlns:p14="http://schemas.microsoft.com/office/powerpoint/2010/main" val="42889070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37</a:t>
            </a:fld>
            <a:endParaRPr lang="en-US"/>
          </a:p>
        </p:txBody>
      </p:sp>
    </p:spTree>
    <p:extLst>
      <p:ext uri="{BB962C8B-B14F-4D97-AF65-F5344CB8AC3E}">
        <p14:creationId xmlns:p14="http://schemas.microsoft.com/office/powerpoint/2010/main" val="28903750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38</a:t>
            </a:fld>
            <a:endParaRPr lang="en-US"/>
          </a:p>
        </p:txBody>
      </p:sp>
    </p:spTree>
    <p:extLst>
      <p:ext uri="{BB962C8B-B14F-4D97-AF65-F5344CB8AC3E}">
        <p14:creationId xmlns:p14="http://schemas.microsoft.com/office/powerpoint/2010/main" val="1745115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39</a:t>
            </a:fld>
            <a:endParaRPr lang="en-US"/>
          </a:p>
        </p:txBody>
      </p:sp>
    </p:spTree>
    <p:extLst>
      <p:ext uri="{BB962C8B-B14F-4D97-AF65-F5344CB8AC3E}">
        <p14:creationId xmlns:p14="http://schemas.microsoft.com/office/powerpoint/2010/main" val="104634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Consider</a:t>
            </a:r>
            <a:r>
              <a:rPr lang="en-US" baseline="0" dirty="0" smtClean="0"/>
              <a:t> the tropical Atlantic between 20N and 20S, </a:t>
            </a:r>
            <a:r>
              <a:rPr lang="en-US" b="1" baseline="0" dirty="0" smtClean="0"/>
              <a:t>primarily focusing North of the equator</a:t>
            </a:r>
          </a:p>
          <a:p>
            <a:pPr marL="173216" indent="-173216">
              <a:buFont typeface="Arial" panose="020B0604020202020204" pitchFamily="34" charset="0"/>
              <a:buChar char="•"/>
            </a:pPr>
            <a:r>
              <a:rPr lang="en-US" baseline="0" dirty="0" smtClean="0"/>
              <a:t>We looked a lot at the Atlantic Meridional Mode index, and we calculated this by taking the average SST above 3N and subtracting the average SST below 3N and removing the seasonal cycle (see figure)</a:t>
            </a:r>
          </a:p>
          <a:p>
            <a:pPr marL="173216" indent="-173216">
              <a:buFont typeface="Arial" panose="020B0604020202020204" pitchFamily="34" charset="0"/>
              <a:buChar char="•"/>
            </a:pPr>
            <a:r>
              <a:rPr lang="en-US" baseline="0" dirty="0" smtClean="0"/>
              <a:t>Also from this figure, you can see what a typical positive event looks like, with warm waters in the North with southwesterly wind anomalies and colder waters to the south. The bottom plots here also shows high rainfall north of that 3N threshold and droughts to the south.</a:t>
            </a:r>
          </a:p>
          <a:p>
            <a:pPr marL="173216" indent="-173216">
              <a:buFont typeface="Arial" panose="020B0604020202020204" pitchFamily="34" charset="0"/>
              <a:buChar char="•"/>
            </a:pPr>
            <a:r>
              <a:rPr lang="en-US" baseline="0" dirty="0" smtClean="0"/>
              <a:t>We made use of Pirata and Tflex moorings conveniently located at 4N 23W so that it is influenced by a variety of phenomena </a:t>
            </a:r>
          </a:p>
          <a:p>
            <a:pPr marL="173216" indent="-173216">
              <a:buFont typeface="Arial" panose="020B0604020202020204" pitchFamily="34" charset="0"/>
              <a:buChar char="•"/>
            </a:pPr>
            <a:r>
              <a:rPr lang="en-US" baseline="0" dirty="0" smtClean="0"/>
              <a:t>The mooring shows 2009 had event similar to 2015, and previous analyses have shown upwelling, a deep mixed layer, and high evaporation due to anomalously strong winds</a:t>
            </a:r>
          </a:p>
          <a:p>
            <a:pPr marL="173216" indent="-173216">
              <a:buFont typeface="Arial" panose="020B0604020202020204" pitchFamily="34" charset="0"/>
              <a:buChar char="•"/>
            </a:pPr>
            <a:endParaRPr lang="en-US" baseline="0" dirty="0" smtClean="0"/>
          </a:p>
          <a:p>
            <a:pPr marL="173216" indent="-173216">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B631F599-D587-4F11-8083-BE5E8DC0A127}" type="slidenum">
              <a:rPr lang="en-US" smtClean="0"/>
              <a:t>4</a:t>
            </a:fld>
            <a:endParaRPr lang="en-US"/>
          </a:p>
        </p:txBody>
      </p:sp>
    </p:spTree>
    <p:extLst>
      <p:ext uri="{BB962C8B-B14F-4D97-AF65-F5344CB8AC3E}">
        <p14:creationId xmlns:p14="http://schemas.microsoft.com/office/powerpoint/2010/main" val="14296929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40</a:t>
            </a:fld>
            <a:endParaRPr lang="en-US"/>
          </a:p>
        </p:txBody>
      </p:sp>
    </p:spTree>
    <p:extLst>
      <p:ext uri="{BB962C8B-B14F-4D97-AF65-F5344CB8AC3E}">
        <p14:creationId xmlns:p14="http://schemas.microsoft.com/office/powerpoint/2010/main" val="3646361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41</a:t>
            </a:fld>
            <a:endParaRPr lang="en-US"/>
          </a:p>
        </p:txBody>
      </p:sp>
    </p:spTree>
    <p:extLst>
      <p:ext uri="{BB962C8B-B14F-4D97-AF65-F5344CB8AC3E}">
        <p14:creationId xmlns:p14="http://schemas.microsoft.com/office/powerpoint/2010/main" val="39081781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42</a:t>
            </a:fld>
            <a:endParaRPr lang="en-US"/>
          </a:p>
        </p:txBody>
      </p:sp>
    </p:spTree>
    <p:extLst>
      <p:ext uri="{BB962C8B-B14F-4D97-AF65-F5344CB8AC3E}">
        <p14:creationId xmlns:p14="http://schemas.microsoft.com/office/powerpoint/2010/main" val="41481576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31F599-D587-4F11-8083-BE5E8DC0A127}" type="slidenum">
              <a:rPr lang="en-US" smtClean="0"/>
              <a:t>43</a:t>
            </a:fld>
            <a:endParaRPr lang="en-US"/>
          </a:p>
        </p:txBody>
      </p:sp>
    </p:spTree>
    <p:extLst>
      <p:ext uri="{BB962C8B-B14F-4D97-AF65-F5344CB8AC3E}">
        <p14:creationId xmlns:p14="http://schemas.microsoft.com/office/powerpoint/2010/main" val="2137990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We considered</a:t>
            </a:r>
            <a:r>
              <a:rPr lang="en-US" baseline="0" dirty="0" smtClean="0"/>
              <a:t> both the ATL3 (Atlantic cold tongue index), and the Atlantic meridional mode index, and found very high significance in the AMM correlation with SST anomalies at the 4N 23W mooring location and a much weaker correlation with the ATL3 index</a:t>
            </a:r>
          </a:p>
          <a:p>
            <a:pPr marL="635125" lvl="1" indent="-173216">
              <a:buFont typeface="Arial" panose="020B0604020202020204" pitchFamily="34" charset="0"/>
              <a:buChar char="•"/>
            </a:pPr>
            <a:r>
              <a:rPr lang="en-US" baseline="0" dirty="0" smtClean="0"/>
              <a:t>Make composite maps based off the AMM index to analyze a typical mode event. Averaged the 5 most positive events and 5 most negative events since 1998 (beginning of record)</a:t>
            </a:r>
          </a:p>
          <a:p>
            <a:pPr marL="173216" indent="-173216">
              <a:buFont typeface="Arial" panose="020B0604020202020204" pitchFamily="34" charset="0"/>
              <a:buChar char="•"/>
            </a:pPr>
            <a:r>
              <a:rPr lang="en-US" baseline="0" dirty="0" smtClean="0"/>
              <a:t>Return to PIRATA mooring and conduct a more detailed analysis specific to 2009 and 2015 and verify the basin scale analysis with direct measurements. </a:t>
            </a:r>
          </a:p>
          <a:p>
            <a:pPr marL="173216" indent="-173216">
              <a:buFont typeface="Arial" panose="020B0604020202020204" pitchFamily="34" charset="0"/>
              <a:buChar char="•"/>
            </a:pPr>
            <a:endParaRPr lang="en-US" dirty="0" smtClean="0"/>
          </a:p>
        </p:txBody>
      </p:sp>
      <p:sp>
        <p:nvSpPr>
          <p:cNvPr id="4" name="Slide Number Placeholder 3"/>
          <p:cNvSpPr>
            <a:spLocks noGrp="1"/>
          </p:cNvSpPr>
          <p:nvPr>
            <p:ph type="sldNum" sz="quarter" idx="10"/>
          </p:nvPr>
        </p:nvSpPr>
        <p:spPr/>
        <p:txBody>
          <a:bodyPr/>
          <a:lstStyle/>
          <a:p>
            <a:fld id="{B631F599-D587-4F11-8083-BE5E8DC0A127}" type="slidenum">
              <a:rPr lang="en-US" smtClean="0"/>
              <a:t>5</a:t>
            </a:fld>
            <a:endParaRPr lang="en-US"/>
          </a:p>
        </p:txBody>
      </p:sp>
    </p:spTree>
    <p:extLst>
      <p:ext uri="{BB962C8B-B14F-4D97-AF65-F5344CB8AC3E}">
        <p14:creationId xmlns:p14="http://schemas.microsoft.com/office/powerpoint/2010/main" val="1545120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With</a:t>
            </a:r>
            <a:r>
              <a:rPr lang="en-US" baseline="0" dirty="0" smtClean="0"/>
              <a:t> this large scale analysis we will look at what typically occurs during meridional mode events</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6</a:t>
            </a:fld>
            <a:endParaRPr lang="en-US"/>
          </a:p>
        </p:txBody>
      </p:sp>
    </p:spTree>
    <p:extLst>
      <p:ext uri="{BB962C8B-B14F-4D97-AF65-F5344CB8AC3E}">
        <p14:creationId xmlns:p14="http://schemas.microsoft.com/office/powerpoint/2010/main" val="661221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(Orient</a:t>
            </a:r>
            <a:r>
              <a:rPr lang="en-US" baseline="0" dirty="0" smtClean="0"/>
              <a:t> the audience while they look at the SST, wind maps</a:t>
            </a:r>
            <a:r>
              <a:rPr lang="en-US" b="1" baseline="0" dirty="0" smtClean="0"/>
              <a:t>. Point out the months and where the mooring is</a:t>
            </a:r>
            <a:r>
              <a:rPr lang="en-US" baseline="0" dirty="0" smtClean="0"/>
              <a:t>)</a:t>
            </a:r>
          </a:p>
          <a:p>
            <a:pPr marL="173216" indent="-173216">
              <a:buFont typeface="Arial" panose="020B0604020202020204" pitchFamily="34" charset="0"/>
              <a:buChar char="•"/>
            </a:pPr>
            <a:r>
              <a:rPr lang="en-US" baseline="0" dirty="0" smtClean="0"/>
              <a:t>(point out symmetry of SST and wind stress anomalies)</a:t>
            </a:r>
          </a:p>
          <a:p>
            <a:pPr marL="173216" indent="-173216">
              <a:buFont typeface="Arial" panose="020B0604020202020204" pitchFamily="34" charset="0"/>
              <a:buChar char="•"/>
            </a:pPr>
            <a:r>
              <a:rPr lang="en-US" baseline="0" dirty="0" smtClean="0"/>
              <a:t>(click to move on to rainfall, point out symmetries again)</a:t>
            </a:r>
          </a:p>
          <a:p>
            <a:pPr marL="173216" indent="-173216">
              <a:buFont typeface="Arial" panose="020B0604020202020204" pitchFamily="34" charset="0"/>
              <a:buChar char="•"/>
            </a:pPr>
            <a:r>
              <a:rPr lang="en-US" baseline="0" dirty="0" smtClean="0"/>
              <a:t>Because of the high symmetry, rather than look at a positive mode composite and a negative mode composite each time, we will look at one half the positive mode minus the negative mode. This way the composites will have the same sign as a typical positive mode and the opposite sign of a typical negative mode.</a:t>
            </a:r>
            <a:endParaRPr lang="en-US" dirty="0" smtClean="0"/>
          </a:p>
        </p:txBody>
      </p:sp>
      <p:sp>
        <p:nvSpPr>
          <p:cNvPr id="4" name="Slide Number Placeholder 3"/>
          <p:cNvSpPr>
            <a:spLocks noGrp="1"/>
          </p:cNvSpPr>
          <p:nvPr>
            <p:ph type="sldNum" sz="quarter" idx="10"/>
          </p:nvPr>
        </p:nvSpPr>
        <p:spPr/>
        <p:txBody>
          <a:bodyPr/>
          <a:lstStyle/>
          <a:p>
            <a:fld id="{B631F599-D587-4F11-8083-BE5E8DC0A127}" type="slidenum">
              <a:rPr lang="en-US" smtClean="0"/>
              <a:t>7</a:t>
            </a:fld>
            <a:endParaRPr lang="en-US"/>
          </a:p>
        </p:txBody>
      </p:sp>
    </p:spTree>
    <p:extLst>
      <p:ext uri="{BB962C8B-B14F-4D97-AF65-F5344CB8AC3E}">
        <p14:creationId xmlns:p14="http://schemas.microsoft.com/office/powerpoint/2010/main" val="3346776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We now will look</a:t>
            </a:r>
            <a:r>
              <a:rPr lang="en-US" baseline="0" dirty="0" smtClean="0"/>
              <a:t> at the atmospheric heat flux terms to determine their contribution to the SST anomalies</a:t>
            </a:r>
          </a:p>
          <a:p>
            <a:pPr marL="173216" indent="-173216">
              <a:buFont typeface="Arial" panose="020B0604020202020204" pitchFamily="34" charset="0"/>
              <a:buChar char="•"/>
            </a:pPr>
            <a:r>
              <a:rPr lang="en-US" b="1" baseline="0" dirty="0" smtClean="0"/>
              <a:t>North of the equator </a:t>
            </a:r>
            <a:r>
              <a:rPr lang="en-US" baseline="0" dirty="0" smtClean="0"/>
              <a:t>we see early in the year wind speed anomalies early cause less evaporation during positive modes which leads to anomalous warming, and the opposite during negative modes. </a:t>
            </a:r>
          </a:p>
          <a:p>
            <a:pPr marL="173216" indent="-173216">
              <a:buFont typeface="Arial" panose="020B0604020202020204" pitchFamily="34" charset="0"/>
              <a:buChar char="•"/>
            </a:pPr>
            <a:r>
              <a:rPr lang="en-US" baseline="0" dirty="0" smtClean="0"/>
              <a:t>But as the SST anomaly develops, warmer or colder waters lead to more or less evaporation, helping to stabilize the anomaly.</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8</a:t>
            </a:fld>
            <a:endParaRPr lang="en-US"/>
          </a:p>
        </p:txBody>
      </p:sp>
    </p:spTree>
    <p:extLst>
      <p:ext uri="{BB962C8B-B14F-4D97-AF65-F5344CB8AC3E}">
        <p14:creationId xmlns:p14="http://schemas.microsoft.com/office/powerpoint/2010/main" val="2033331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16" indent="-173216">
              <a:buFont typeface="Arial" panose="020B0604020202020204" pitchFamily="34" charset="0"/>
              <a:buChar char="•"/>
            </a:pPr>
            <a:r>
              <a:rPr lang="en-US" dirty="0" smtClean="0"/>
              <a:t>From the short</a:t>
            </a:r>
            <a:r>
              <a:rPr lang="en-US" baseline="0" dirty="0" smtClean="0"/>
              <a:t> wave, or solar heat flux, we find mostly damping, primarily along the equator</a:t>
            </a:r>
            <a:endParaRPr lang="en-US" dirty="0"/>
          </a:p>
        </p:txBody>
      </p:sp>
      <p:sp>
        <p:nvSpPr>
          <p:cNvPr id="4" name="Slide Number Placeholder 3"/>
          <p:cNvSpPr>
            <a:spLocks noGrp="1"/>
          </p:cNvSpPr>
          <p:nvPr>
            <p:ph type="sldNum" sz="quarter" idx="10"/>
          </p:nvPr>
        </p:nvSpPr>
        <p:spPr/>
        <p:txBody>
          <a:bodyPr/>
          <a:lstStyle/>
          <a:p>
            <a:fld id="{B631F599-D587-4F11-8083-BE5E8DC0A127}" type="slidenum">
              <a:rPr lang="en-US" smtClean="0"/>
              <a:t>9</a:t>
            </a:fld>
            <a:endParaRPr lang="en-US"/>
          </a:p>
        </p:txBody>
      </p:sp>
    </p:spTree>
    <p:extLst>
      <p:ext uri="{BB962C8B-B14F-4D97-AF65-F5344CB8AC3E}">
        <p14:creationId xmlns:p14="http://schemas.microsoft.com/office/powerpoint/2010/main" val="779886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22998A4C-625B-4A48-AA77-C039FAF10403}" type="datetime1">
              <a:rPr lang="en-US" smtClean="0"/>
              <a:t>7/23/2015</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04E3E8D0-E7C2-47EB-B22F-3C398D8C066F}"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36AC4D-BFB6-4B49-A07C-EC3A60B47C38}" type="datetime1">
              <a:rPr lang="en-US" smtClean="0"/>
              <a:t>7/23/2015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3E8D0-E7C2-47EB-B22F-3C398D8C066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FCA37F6-8C44-4924-9EF2-48739F2353AF}" type="datetime1">
              <a:rPr lang="en-US" smtClean="0"/>
              <a:t>7/23/2015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04E3E8D0-E7C2-47EB-B22F-3C398D8C066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3E8D0-E7C2-47EB-B22F-3C398D8C066F}"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F614E530-E779-4F36-89C0-9EF75FFF442F}" type="datetime1">
              <a:rPr lang="en-US" smtClean="0"/>
              <a:t>7/23/2015</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04E3E8D0-E7C2-47EB-B22F-3C398D8C066F}"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52624C5-3283-4D35-8452-208FB347AF9C}" type="datetime1">
              <a:rPr lang="en-US" smtClean="0"/>
              <a:t>7/23/2015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E3E8D0-E7C2-47EB-B22F-3C398D8C066F}"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980CA0-B0B7-4D26-B8A2-0050F717F95C}" type="datetime1">
              <a:rPr lang="en-US" smtClean="0"/>
              <a:t>7/23/2015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E3E8D0-E7C2-47EB-B22F-3C398D8C066F}"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3D9C8EA-E644-4D55-B82A-300DB6EB896D}" type="datetime1">
              <a:rPr lang="en-US" smtClean="0"/>
              <a:t>7/23/2015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E3E8D0-E7C2-47EB-B22F-3C398D8C066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6C6F7E-3A46-4656-AE20-98B0ED2A8930}" type="datetime1">
              <a:rPr lang="en-US" smtClean="0"/>
              <a:t>7/23/2015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04E3E8D0-E7C2-47EB-B22F-3C398D8C066F}" type="slidenum">
              <a:rPr lang="en-US" smtClean="0"/>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157F18-6E17-40B8-B2A7-9C00DE073E3C}" type="datetime1">
              <a:rPr lang="en-US" smtClean="0"/>
              <a:t>7/23/2015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E3E8D0-E7C2-47EB-B22F-3C398D8C066F}" type="slidenum">
              <a:rPr lang="en-US" smtClean="0"/>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6FABCF98-7952-4F02-81A4-EDDDB5C9A704}" type="datetime1">
              <a:rPr lang="en-US" smtClean="0"/>
              <a:t>7/23/2015</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04E3E8D0-E7C2-47EB-B22F-3C398D8C066F}"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2971800"/>
            <a:ext cx="7010400" cy="3048000"/>
          </a:xfrm>
        </p:spPr>
        <p:txBody>
          <a:bodyPr>
            <a:normAutofit fontScale="92500" lnSpcReduction="10000"/>
          </a:bodyPr>
          <a:lstStyle/>
          <a:p>
            <a:pPr algn="ctr"/>
            <a:r>
              <a:rPr lang="en-US" sz="2400" dirty="0" smtClean="0">
                <a:solidFill>
                  <a:schemeClr val="bg1"/>
                </a:solidFill>
              </a:rPr>
              <a:t>Allyson </a:t>
            </a:r>
            <a:r>
              <a:rPr lang="en-US" sz="2400" dirty="0" err="1" smtClean="0">
                <a:solidFill>
                  <a:schemeClr val="bg1"/>
                </a:solidFill>
              </a:rPr>
              <a:t>Rugg</a:t>
            </a:r>
            <a:endParaRPr lang="en-US" sz="2400" dirty="0" smtClean="0">
              <a:solidFill>
                <a:schemeClr val="bg1"/>
              </a:solidFill>
            </a:endParaRPr>
          </a:p>
          <a:p>
            <a:pPr algn="ctr"/>
            <a:r>
              <a:rPr lang="en-US" sz="2400" dirty="0" smtClean="0">
                <a:solidFill>
                  <a:schemeClr val="bg1"/>
                </a:solidFill>
              </a:rPr>
              <a:t>University of Colorado at Boulder</a:t>
            </a:r>
          </a:p>
          <a:p>
            <a:pPr algn="ctr"/>
            <a:r>
              <a:rPr lang="en-US" sz="2400" dirty="0" smtClean="0">
                <a:solidFill>
                  <a:schemeClr val="bg1"/>
                </a:solidFill>
              </a:rPr>
              <a:t>Department of Mathematics</a:t>
            </a:r>
          </a:p>
          <a:p>
            <a:pPr algn="ctr"/>
            <a:r>
              <a:rPr lang="en-US" sz="2400" dirty="0" smtClean="0">
                <a:solidFill>
                  <a:schemeClr val="bg1"/>
                </a:solidFill>
              </a:rPr>
              <a:t>Climate Adaptation and Mitigation</a:t>
            </a:r>
          </a:p>
          <a:p>
            <a:pPr algn="ctr"/>
            <a:r>
              <a:rPr lang="en-US" sz="2400" dirty="0" smtClean="0">
                <a:solidFill>
                  <a:schemeClr val="bg1"/>
                </a:solidFill>
              </a:rPr>
              <a:t>Atlantic Oceanographic and Meteorological Laboratory</a:t>
            </a:r>
          </a:p>
          <a:p>
            <a:pPr algn="ctr"/>
            <a:r>
              <a:rPr lang="en-US" sz="2400" dirty="0" smtClean="0">
                <a:solidFill>
                  <a:schemeClr val="bg1"/>
                </a:solidFill>
              </a:rPr>
              <a:t>Physical Oceanography Division</a:t>
            </a:r>
          </a:p>
          <a:p>
            <a:pPr algn="ctr"/>
            <a:r>
              <a:rPr lang="en-US" sz="2400" dirty="0" smtClean="0">
                <a:solidFill>
                  <a:schemeClr val="bg1"/>
                </a:solidFill>
              </a:rPr>
              <a:t>Dr. Gregory Foltz and Dr. </a:t>
            </a:r>
            <a:r>
              <a:rPr lang="en-US" sz="2400" dirty="0" err="1" smtClean="0">
                <a:solidFill>
                  <a:schemeClr val="bg1"/>
                </a:solidFill>
              </a:rPr>
              <a:t>Renellys</a:t>
            </a:r>
            <a:r>
              <a:rPr lang="en-US" sz="2400" dirty="0" smtClean="0">
                <a:solidFill>
                  <a:schemeClr val="bg1"/>
                </a:solidFill>
              </a:rPr>
              <a:t> Perez</a:t>
            </a:r>
          </a:p>
          <a:p>
            <a:endParaRPr lang="en-US" dirty="0"/>
          </a:p>
        </p:txBody>
      </p:sp>
      <p:sp>
        <p:nvSpPr>
          <p:cNvPr id="4" name="Date Placeholder 3"/>
          <p:cNvSpPr>
            <a:spLocks noGrp="1"/>
          </p:cNvSpPr>
          <p:nvPr>
            <p:ph type="dt" sz="half" idx="10"/>
          </p:nvPr>
        </p:nvSpPr>
        <p:spPr/>
        <p:txBody>
          <a:bodyPr/>
          <a:lstStyle/>
          <a:p>
            <a:fld id="{5544072B-646D-439B-A077-707DE4A0DFF0}" type="datetime1">
              <a:rPr lang="en-US" smtClean="0">
                <a:solidFill>
                  <a:schemeClr val="tx1"/>
                </a:solidFill>
              </a:rPr>
              <a:t>7/23/2015</a:t>
            </a:fld>
            <a:endParaRPr lang="en-US" dirty="0">
              <a:solidFill>
                <a:schemeClr val="tx1"/>
              </a:solidFill>
            </a:endParaRPr>
          </a:p>
        </p:txBody>
      </p:sp>
      <p:sp>
        <p:nvSpPr>
          <p:cNvPr id="5" name="Slide Number Placeholder 4"/>
          <p:cNvSpPr>
            <a:spLocks noGrp="1"/>
          </p:cNvSpPr>
          <p:nvPr>
            <p:ph type="sldNum" sz="quarter" idx="11"/>
          </p:nvPr>
        </p:nvSpPr>
        <p:spPr>
          <a:xfrm>
            <a:off x="6477000" y="6324600"/>
            <a:ext cx="2133600" cy="365125"/>
          </a:xfrm>
        </p:spPr>
        <p:txBody>
          <a:bodyPr>
            <a:normAutofit/>
          </a:bodyPr>
          <a:lstStyle/>
          <a:p>
            <a:fld id="{04E3E8D0-E7C2-47EB-B22F-3C398D8C066F}" type="slidenum">
              <a:rPr lang="en-US" smtClean="0">
                <a:solidFill>
                  <a:schemeClr val="tx1"/>
                </a:solidFill>
              </a:rPr>
              <a:t>1</a:t>
            </a:fld>
            <a:endParaRPr lang="en-US" dirty="0">
              <a:solidFill>
                <a:schemeClr val="tx1"/>
              </a:solidFill>
            </a:endParaRPr>
          </a:p>
        </p:txBody>
      </p:sp>
      <p:sp>
        <p:nvSpPr>
          <p:cNvPr id="2" name="Title 1"/>
          <p:cNvSpPr>
            <a:spLocks noGrp="1"/>
          </p:cNvSpPr>
          <p:nvPr>
            <p:ph type="title"/>
          </p:nvPr>
        </p:nvSpPr>
        <p:spPr>
          <a:xfrm>
            <a:off x="457200" y="342900"/>
            <a:ext cx="6477000" cy="2247900"/>
          </a:xfrm>
        </p:spPr>
        <p:txBody>
          <a:bodyPr>
            <a:normAutofit fontScale="90000"/>
          </a:bodyPr>
          <a:lstStyle/>
          <a:p>
            <a:pPr algn="l"/>
            <a:r>
              <a:rPr lang="en-US" dirty="0" smtClean="0"/>
              <a:t>Causes of Upper-Ocean Temperature Anomalies in the Tropical North Atlantic</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1926" y="12661"/>
            <a:ext cx="2232074" cy="2232074"/>
          </a:xfrm>
          <a:prstGeom prst="rect">
            <a:avLst/>
          </a:prstGeom>
        </p:spPr>
      </p:pic>
    </p:spTree>
    <p:extLst>
      <p:ext uri="{BB962C8B-B14F-4D97-AF65-F5344CB8AC3E}">
        <p14:creationId xmlns:p14="http://schemas.microsoft.com/office/powerpoint/2010/main" val="29559501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half" idx="2"/>
          </p:nvPr>
        </p:nvSpPr>
        <p:spPr>
          <a:xfrm>
            <a:off x="5181600" y="1719072"/>
            <a:ext cx="3505200" cy="4407408"/>
          </a:xfrm>
        </p:spPr>
        <p:txBody>
          <a:bodyPr>
            <a:normAutofit lnSpcReduction="10000"/>
          </a:bodyPr>
          <a:lstStyle/>
          <a:p>
            <a:r>
              <a:rPr lang="en-US" dirty="0" smtClean="0"/>
              <a:t>Latent, and short waves combined with long wave damping</a:t>
            </a:r>
          </a:p>
          <a:p>
            <a:r>
              <a:rPr lang="en-US" dirty="0" smtClean="0"/>
              <a:t>Contribute to anomaly until negative feedback from SST leads to damping</a:t>
            </a:r>
            <a:endParaRPr lang="en-US" dirty="0"/>
          </a:p>
        </p:txBody>
      </p:sp>
      <p:sp>
        <p:nvSpPr>
          <p:cNvPr id="4" name="Date Placeholder 3"/>
          <p:cNvSpPr>
            <a:spLocks noGrp="1"/>
          </p:cNvSpPr>
          <p:nvPr>
            <p:ph type="dt" sz="half" idx="10"/>
          </p:nvPr>
        </p:nvSpPr>
        <p:spPr/>
        <p:txBody>
          <a:bodyPr/>
          <a:lstStyle/>
          <a:p>
            <a:fld id="{352624C5-3283-4D35-8452-208FB347AF9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10</a:t>
            </a:fld>
            <a:endParaRPr lang="en-US"/>
          </a:p>
        </p:txBody>
      </p:sp>
      <p:sp>
        <p:nvSpPr>
          <p:cNvPr id="6" name="Title 5"/>
          <p:cNvSpPr>
            <a:spLocks noGrp="1"/>
          </p:cNvSpPr>
          <p:nvPr>
            <p:ph type="title"/>
          </p:nvPr>
        </p:nvSpPr>
        <p:spPr/>
        <p:txBody>
          <a:bodyPr/>
          <a:lstStyle/>
          <a:p>
            <a:r>
              <a:rPr lang="en-US" dirty="0" smtClean="0"/>
              <a:t>Heat Budget: Combined Atmospheric Terms</a:t>
            </a:r>
            <a:endParaRPr lang="en-US" dirty="0"/>
          </a:p>
        </p:txBody>
      </p:sp>
      <p:grpSp>
        <p:nvGrpSpPr>
          <p:cNvPr id="2" name="Group 1"/>
          <p:cNvGrpSpPr/>
          <p:nvPr/>
        </p:nvGrpSpPr>
        <p:grpSpPr>
          <a:xfrm>
            <a:off x="380999" y="1828800"/>
            <a:ext cx="4876801" cy="4760167"/>
            <a:chOff x="380999" y="1828800"/>
            <a:chExt cx="4876801" cy="4760167"/>
          </a:xfrm>
        </p:grpSpPr>
        <p:pic>
          <p:nvPicPr>
            <p:cNvPr id="1026" name="Picture 2" descr="C:\Users\Allyson.Rugg\Desktop\4N23W Plots\PRESENTATION\atmanoms_posMinusNeg.jpg"/>
            <p:cNvPicPr>
              <a:picLocks noChangeAspect="1" noChangeArrowheads="1"/>
            </p:cNvPicPr>
            <p:nvPr/>
          </p:nvPicPr>
          <p:blipFill rotWithShape="1">
            <a:blip r:embed="rId3">
              <a:extLst>
                <a:ext uri="{28A0092B-C50C-407E-A947-70E740481C1C}">
                  <a14:useLocalDpi xmlns:a14="http://schemas.microsoft.com/office/drawing/2010/main" val="0"/>
                </a:ext>
              </a:extLst>
            </a:blip>
            <a:srcRect l="13277" r="9269" b="-4471"/>
            <a:stretch/>
          </p:blipFill>
          <p:spPr bwMode="auto">
            <a:xfrm>
              <a:off x="380999" y="1828800"/>
              <a:ext cx="4800601" cy="476016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267200" y="6049267"/>
              <a:ext cx="990600" cy="276999"/>
            </a:xfrm>
            <a:prstGeom prst="rect">
              <a:avLst/>
            </a:prstGeom>
            <a:noFill/>
          </p:spPr>
          <p:txBody>
            <a:bodyPr wrap="square" rtlCol="0">
              <a:spAutoFit/>
            </a:bodyPr>
            <a:lstStyle/>
            <a:p>
              <a:r>
                <a:rPr lang="en-US" sz="1200" dirty="0" smtClean="0"/>
                <a:t>W/m^2</a:t>
              </a:r>
              <a:endParaRPr lang="en-US" sz="1200" dirty="0"/>
            </a:p>
          </p:txBody>
        </p:sp>
      </p:grpSp>
      <p:sp>
        <p:nvSpPr>
          <p:cNvPr id="10" name="TextBox 9"/>
          <p:cNvSpPr txBox="1"/>
          <p:nvPr/>
        </p:nvSpPr>
        <p:spPr>
          <a:xfrm>
            <a:off x="3529853" y="6370767"/>
            <a:ext cx="4394947" cy="276999"/>
          </a:xfrm>
          <a:prstGeom prst="rect">
            <a:avLst/>
          </a:prstGeom>
          <a:noFill/>
        </p:spPr>
        <p:txBody>
          <a:bodyPr wrap="square" rtlCol="0">
            <a:spAutoFit/>
          </a:bodyPr>
          <a:lstStyle/>
          <a:p>
            <a:r>
              <a:rPr lang="en-US" sz="1200" dirty="0" smtClean="0"/>
              <a:t>Data from </a:t>
            </a:r>
            <a:r>
              <a:rPr lang="en-US" sz="1200" dirty="0" err="1" smtClean="0"/>
              <a:t>OAFlux</a:t>
            </a:r>
            <a:r>
              <a:rPr lang="en-US" sz="1200" dirty="0" smtClean="0"/>
              <a:t>; Yu and Weller (2007), Zhang et al. (2004)</a:t>
            </a:r>
            <a:endParaRPr lang="en-US" sz="1200" dirty="0"/>
          </a:p>
        </p:txBody>
      </p:sp>
    </p:spTree>
    <p:extLst>
      <p:ext uri="{BB962C8B-B14F-4D97-AF65-F5344CB8AC3E}">
        <p14:creationId xmlns:p14="http://schemas.microsoft.com/office/powerpoint/2010/main" val="33619052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n-US" dirty="0" smtClean="0"/>
              <a:t>MLD anomalies cause intensification</a:t>
            </a:r>
          </a:p>
          <a:p>
            <a:pPr lvl="1"/>
            <a:r>
              <a:rPr lang="en-US" dirty="0" smtClean="0"/>
              <a:t>Deep mixed layer during cold anomalies</a:t>
            </a:r>
          </a:p>
          <a:p>
            <a:pPr lvl="1"/>
            <a:r>
              <a:rPr lang="en-US" dirty="0" smtClean="0"/>
              <a:t>Shallow mixed layer  warm anomalies</a:t>
            </a:r>
          </a:p>
          <a:p>
            <a:pPr lvl="1"/>
            <a:r>
              <a:rPr lang="en-US" dirty="0" smtClean="0"/>
              <a:t>Probably result from anomalous wind speeds</a:t>
            </a:r>
            <a:endParaRPr lang="en-US" dirty="0"/>
          </a:p>
        </p:txBody>
      </p:sp>
      <p:sp>
        <p:nvSpPr>
          <p:cNvPr id="4" name="Date Placeholder 3"/>
          <p:cNvSpPr>
            <a:spLocks noGrp="1"/>
          </p:cNvSpPr>
          <p:nvPr>
            <p:ph type="dt" sz="half" idx="10"/>
          </p:nvPr>
        </p:nvSpPr>
        <p:spPr/>
        <p:txBody>
          <a:bodyPr/>
          <a:lstStyle/>
          <a:p>
            <a:fld id="{352624C5-3283-4D35-8452-208FB347AF9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11</a:t>
            </a:fld>
            <a:endParaRPr lang="en-US"/>
          </a:p>
        </p:txBody>
      </p:sp>
      <p:sp>
        <p:nvSpPr>
          <p:cNvPr id="6" name="Title 5"/>
          <p:cNvSpPr>
            <a:spLocks noGrp="1"/>
          </p:cNvSpPr>
          <p:nvPr>
            <p:ph type="title"/>
          </p:nvPr>
        </p:nvSpPr>
        <p:spPr/>
        <p:txBody>
          <a:bodyPr/>
          <a:lstStyle/>
          <a:p>
            <a:r>
              <a:rPr lang="en-US" dirty="0" smtClean="0"/>
              <a:t>Heat Budget: The Role of Mixed Layer Depth (MLD)</a:t>
            </a:r>
            <a:endParaRPr lang="en-US" dirty="0"/>
          </a:p>
        </p:txBody>
      </p:sp>
      <p:sp>
        <p:nvSpPr>
          <p:cNvPr id="7" name="TextBox 6"/>
          <p:cNvSpPr txBox="1"/>
          <p:nvPr/>
        </p:nvSpPr>
        <p:spPr>
          <a:xfrm>
            <a:off x="1415576" y="6278177"/>
            <a:ext cx="6553200" cy="276999"/>
          </a:xfrm>
          <a:prstGeom prst="rect">
            <a:avLst/>
          </a:prstGeom>
          <a:noFill/>
        </p:spPr>
        <p:txBody>
          <a:bodyPr wrap="square" rtlCol="0">
            <a:spAutoFit/>
          </a:bodyPr>
          <a:lstStyle/>
          <a:p>
            <a:r>
              <a:rPr lang="en-US" sz="1200" dirty="0"/>
              <a:t>Mixed layer depth calculated using NCEP Global Ocean Data Assimilation System (GODAS</a:t>
            </a:r>
            <a:r>
              <a:rPr lang="en-US" sz="1200" dirty="0" smtClean="0"/>
              <a:t>)</a:t>
            </a:r>
            <a:endParaRPr lang="en-US" dirty="0"/>
          </a:p>
        </p:txBody>
      </p:sp>
      <p:sp>
        <p:nvSpPr>
          <p:cNvPr id="2" name="Content Placeholder 1"/>
          <p:cNvSpPr>
            <a:spLocks noGrp="1"/>
          </p:cNvSpPr>
          <p:nvPr>
            <p:ph sz="half" idx="1"/>
          </p:nvPr>
        </p:nvSpPr>
        <p:spPr/>
        <p:txBody>
          <a:bodyPr/>
          <a:lstStyle/>
          <a:p>
            <a:endParaRPr lang="en-US"/>
          </a:p>
        </p:txBody>
      </p:sp>
      <p:grpSp>
        <p:nvGrpSpPr>
          <p:cNvPr id="9" name="Group 8"/>
          <p:cNvGrpSpPr/>
          <p:nvPr/>
        </p:nvGrpSpPr>
        <p:grpSpPr>
          <a:xfrm>
            <a:off x="222956" y="1708411"/>
            <a:ext cx="4463576" cy="4470778"/>
            <a:chOff x="222956" y="1708411"/>
            <a:chExt cx="4463576" cy="4470778"/>
          </a:xfrm>
        </p:grpSpPr>
        <p:pic>
          <p:nvPicPr>
            <p:cNvPr id="5122" name="Picture 2" descr="C:\Users\Allyson.Rugg\Desktop\4N23W Plots\PRESENTATION\MLDanoms_posMinusNeg.jpg"/>
            <p:cNvPicPr>
              <a:picLocks noChangeAspect="1" noChangeArrowheads="1"/>
            </p:cNvPicPr>
            <p:nvPr/>
          </p:nvPicPr>
          <p:blipFill rotWithShape="1">
            <a:blip r:embed="rId3">
              <a:extLst>
                <a:ext uri="{28A0092B-C50C-407E-A947-70E740481C1C}">
                  <a14:useLocalDpi xmlns:a14="http://schemas.microsoft.com/office/drawing/2010/main" val="0"/>
                </a:ext>
              </a:extLst>
            </a:blip>
            <a:srcRect l="14196" r="10372"/>
            <a:stretch/>
          </p:blipFill>
          <p:spPr bwMode="auto">
            <a:xfrm>
              <a:off x="222956" y="1708411"/>
              <a:ext cx="4463576" cy="447077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886200" y="5889865"/>
              <a:ext cx="647932" cy="276999"/>
            </a:xfrm>
            <a:prstGeom prst="rect">
              <a:avLst/>
            </a:prstGeom>
            <a:noFill/>
          </p:spPr>
          <p:txBody>
            <a:bodyPr wrap="square" rtlCol="0">
              <a:spAutoFit/>
            </a:bodyPr>
            <a:lstStyle/>
            <a:p>
              <a:r>
                <a:rPr lang="en-US" sz="1200" dirty="0" smtClean="0"/>
                <a:t>m</a:t>
              </a:r>
              <a:endParaRPr lang="en-US" sz="1200" dirty="0"/>
            </a:p>
          </p:txBody>
        </p:sp>
      </p:grpSp>
    </p:spTree>
    <p:extLst>
      <p:ext uri="{BB962C8B-B14F-4D97-AF65-F5344CB8AC3E}">
        <p14:creationId xmlns:p14="http://schemas.microsoft.com/office/powerpoint/2010/main" val="2173689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46F6959-9465-4EA4-ABF7-99D0A9C529CC}" type="datetime1">
              <a:rPr lang="en-US" smtClean="0"/>
              <a:t>7/23/2015</a:t>
            </a:fld>
            <a:endParaRPr lang="en-US"/>
          </a:p>
        </p:txBody>
      </p:sp>
      <p:sp>
        <p:nvSpPr>
          <p:cNvPr id="4" name="Slide Number Placeholder 3"/>
          <p:cNvSpPr>
            <a:spLocks noGrp="1"/>
          </p:cNvSpPr>
          <p:nvPr>
            <p:ph type="sldNum" sz="quarter" idx="12"/>
          </p:nvPr>
        </p:nvSpPr>
        <p:spPr/>
        <p:txBody>
          <a:bodyPr/>
          <a:lstStyle/>
          <a:p>
            <a:fld id="{04E3E8D0-E7C2-47EB-B22F-3C398D8C066F}" type="slidenum">
              <a:rPr lang="en-US" smtClean="0"/>
              <a:t>12</a:t>
            </a:fld>
            <a:endParaRPr lang="en-US"/>
          </a:p>
        </p:txBody>
      </p:sp>
      <p:sp>
        <p:nvSpPr>
          <p:cNvPr id="5" name="Title 4"/>
          <p:cNvSpPr>
            <a:spLocks noGrp="1"/>
          </p:cNvSpPr>
          <p:nvPr>
            <p:ph type="title"/>
          </p:nvPr>
        </p:nvSpPr>
        <p:spPr/>
        <p:txBody>
          <a:bodyPr/>
          <a:lstStyle/>
          <a:p>
            <a:r>
              <a:rPr lang="en-US" dirty="0" smtClean="0"/>
              <a:t>Residual Tendency and Advection</a:t>
            </a:r>
            <a:endParaRPr lang="en-US" dirty="0"/>
          </a:p>
        </p:txBody>
      </p:sp>
      <p:sp>
        <p:nvSpPr>
          <p:cNvPr id="10" name="TextBox 9"/>
          <p:cNvSpPr txBox="1"/>
          <p:nvPr/>
        </p:nvSpPr>
        <p:spPr>
          <a:xfrm>
            <a:off x="4846320" y="1569720"/>
            <a:ext cx="3654511" cy="646331"/>
          </a:xfrm>
          <a:prstGeom prst="rect">
            <a:avLst/>
          </a:prstGeom>
          <a:noFill/>
        </p:spPr>
        <p:txBody>
          <a:bodyPr wrap="square" rtlCol="0">
            <a:spAutoFit/>
          </a:bodyPr>
          <a:lstStyle/>
          <a:p>
            <a:r>
              <a:rPr lang="en-US" dirty="0" smtClean="0"/>
              <a:t>Residual SST </a:t>
            </a:r>
            <a:r>
              <a:rPr lang="en-US" dirty="0"/>
              <a:t>t</a:t>
            </a:r>
            <a:r>
              <a:rPr lang="en-US" dirty="0" smtClean="0"/>
              <a:t>endency </a:t>
            </a:r>
            <a:r>
              <a:rPr lang="en-US" dirty="0"/>
              <a:t>a</a:t>
            </a:r>
            <a:r>
              <a:rPr lang="en-US" dirty="0" smtClean="0"/>
              <a:t>nomaly attributed to ocean advection</a:t>
            </a:r>
            <a:endParaRPr lang="en-US" dirty="0"/>
          </a:p>
        </p:txBody>
      </p:sp>
      <p:sp>
        <p:nvSpPr>
          <p:cNvPr id="11" name="TextBox 10"/>
          <p:cNvSpPr txBox="1"/>
          <p:nvPr/>
        </p:nvSpPr>
        <p:spPr>
          <a:xfrm>
            <a:off x="1607820" y="6273521"/>
            <a:ext cx="6477000" cy="276999"/>
          </a:xfrm>
          <a:prstGeom prst="rect">
            <a:avLst/>
          </a:prstGeom>
          <a:noFill/>
        </p:spPr>
        <p:txBody>
          <a:bodyPr wrap="square" rtlCol="0">
            <a:spAutoFit/>
          </a:bodyPr>
          <a:lstStyle/>
          <a:p>
            <a:r>
              <a:rPr lang="en-US" sz="1200" dirty="0" smtClean="0"/>
              <a:t>Ekman velocity estimated from NCEP/NCAR wind data reanalysis</a:t>
            </a:r>
            <a:endParaRPr lang="en-US" sz="1200" dirty="0"/>
          </a:p>
        </p:txBody>
      </p:sp>
      <p:grpSp>
        <p:nvGrpSpPr>
          <p:cNvPr id="9" name="Group 8"/>
          <p:cNvGrpSpPr/>
          <p:nvPr/>
        </p:nvGrpSpPr>
        <p:grpSpPr>
          <a:xfrm>
            <a:off x="228599" y="1752600"/>
            <a:ext cx="4706959" cy="4520921"/>
            <a:chOff x="228599" y="1752600"/>
            <a:chExt cx="4706959" cy="4520921"/>
          </a:xfrm>
        </p:grpSpPr>
        <p:pic>
          <p:nvPicPr>
            <p:cNvPr id="1029" name="Picture 5" descr="C:\Users\Allyson.Rugg\Desktop\4N23W Plots\PRESENTATION\vert_advec_Cmonth.jpg"/>
            <p:cNvPicPr>
              <a:picLocks noChangeAspect="1" noChangeArrowheads="1"/>
            </p:cNvPicPr>
            <p:nvPr/>
          </p:nvPicPr>
          <p:blipFill rotWithShape="1">
            <a:blip r:embed="rId3">
              <a:extLst>
                <a:ext uri="{28A0092B-C50C-407E-A947-70E740481C1C}">
                  <a14:useLocalDpi xmlns:a14="http://schemas.microsoft.com/office/drawing/2010/main" val="0"/>
                </a:ext>
              </a:extLst>
            </a:blip>
            <a:srcRect l="15539" r="11564"/>
            <a:stretch/>
          </p:blipFill>
          <p:spPr bwMode="auto">
            <a:xfrm>
              <a:off x="228599" y="1752600"/>
              <a:ext cx="4533121" cy="452092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38883" y="5957044"/>
              <a:ext cx="996675" cy="276999"/>
            </a:xfrm>
            <a:prstGeom prst="rect">
              <a:avLst/>
            </a:prstGeom>
            <a:noFill/>
          </p:spPr>
          <p:txBody>
            <a:bodyPr wrap="square" rtlCol="0">
              <a:spAutoFit/>
            </a:bodyPr>
            <a:lstStyle/>
            <a:p>
              <a:r>
                <a:rPr lang="en-US" sz="1200" dirty="0" smtClean="0"/>
                <a:t>C/month</a:t>
              </a:r>
              <a:endParaRPr lang="en-US" sz="1200" dirty="0"/>
            </a:p>
          </p:txBody>
        </p:sp>
      </p:grpSp>
      <p:grpSp>
        <p:nvGrpSpPr>
          <p:cNvPr id="13" name="Group 12"/>
          <p:cNvGrpSpPr/>
          <p:nvPr/>
        </p:nvGrpSpPr>
        <p:grpSpPr>
          <a:xfrm>
            <a:off x="4803910" y="2216051"/>
            <a:ext cx="4340090" cy="4061287"/>
            <a:chOff x="4803910" y="2519362"/>
            <a:chExt cx="4340090" cy="3757691"/>
          </a:xfrm>
        </p:grpSpPr>
        <p:pic>
          <p:nvPicPr>
            <p:cNvPr id="1031" name="Picture 7" descr="C:\Users\Allyson.Rugg\Desktop\4N23W Plots\PRESENTATION\Residanoms_posMinusNeg.jpg"/>
            <p:cNvPicPr>
              <a:picLocks noChangeAspect="1" noChangeArrowheads="1"/>
            </p:cNvPicPr>
            <p:nvPr/>
          </p:nvPicPr>
          <p:blipFill rotWithShape="1">
            <a:blip r:embed="rId4">
              <a:extLst>
                <a:ext uri="{28A0092B-C50C-407E-A947-70E740481C1C}">
                  <a14:useLocalDpi xmlns:a14="http://schemas.microsoft.com/office/drawing/2010/main" val="0"/>
                </a:ext>
              </a:extLst>
            </a:blip>
            <a:srcRect l="14676" r="11441"/>
            <a:stretch/>
          </p:blipFill>
          <p:spPr bwMode="auto">
            <a:xfrm>
              <a:off x="4803910" y="2519362"/>
              <a:ext cx="4111490" cy="375416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8147325" y="6000054"/>
              <a:ext cx="996675" cy="276999"/>
            </a:xfrm>
            <a:prstGeom prst="rect">
              <a:avLst/>
            </a:prstGeom>
            <a:noFill/>
          </p:spPr>
          <p:txBody>
            <a:bodyPr wrap="square" rtlCol="0">
              <a:spAutoFit/>
            </a:bodyPr>
            <a:lstStyle/>
            <a:p>
              <a:r>
                <a:rPr lang="en-US" sz="1200" dirty="0" smtClean="0"/>
                <a:t>C/month</a:t>
              </a:r>
              <a:endParaRPr lang="en-US" sz="1200" dirty="0"/>
            </a:p>
          </p:txBody>
        </p:sp>
      </p:grpSp>
    </p:spTree>
    <p:extLst>
      <p:ext uri="{BB962C8B-B14F-4D97-AF65-F5344CB8AC3E}">
        <p14:creationId xmlns:p14="http://schemas.microsoft.com/office/powerpoint/2010/main" val="35368621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Analysis conducted with GODAS and ORA-S4 data </a:t>
            </a:r>
            <a:r>
              <a:rPr lang="en-US" dirty="0" err="1" smtClean="0"/>
              <a:t>reanalyses</a:t>
            </a:r>
            <a:endParaRPr lang="en-US" dirty="0" smtClean="0"/>
          </a:p>
          <a:p>
            <a:r>
              <a:rPr lang="en-US" dirty="0" smtClean="0"/>
              <a:t>Little sensitivity to choice of reanalysis</a:t>
            </a:r>
            <a:endParaRPr lang="en-US" dirty="0"/>
          </a:p>
        </p:txBody>
      </p:sp>
      <p:sp>
        <p:nvSpPr>
          <p:cNvPr id="3" name="Date Placeholder 2"/>
          <p:cNvSpPr>
            <a:spLocks noGrp="1"/>
          </p:cNvSpPr>
          <p:nvPr>
            <p:ph type="dt" sz="half" idx="10"/>
          </p:nvPr>
        </p:nvSpPr>
        <p:spPr/>
        <p:txBody>
          <a:bodyPr/>
          <a:lstStyle/>
          <a:p>
            <a:fld id="{046F6959-9465-4EA4-ABF7-99D0A9C529CC}" type="datetime1">
              <a:rPr lang="en-US" smtClean="0"/>
              <a:t>7/23/2015</a:t>
            </a:fld>
            <a:endParaRPr lang="en-US"/>
          </a:p>
        </p:txBody>
      </p:sp>
      <p:sp>
        <p:nvSpPr>
          <p:cNvPr id="4" name="Slide Number Placeholder 3"/>
          <p:cNvSpPr>
            <a:spLocks noGrp="1"/>
          </p:cNvSpPr>
          <p:nvPr>
            <p:ph type="sldNum" sz="quarter" idx="12"/>
          </p:nvPr>
        </p:nvSpPr>
        <p:spPr/>
        <p:txBody>
          <a:bodyPr/>
          <a:lstStyle/>
          <a:p>
            <a:fld id="{04E3E8D0-E7C2-47EB-B22F-3C398D8C066F}" type="slidenum">
              <a:rPr lang="en-US" smtClean="0"/>
              <a:t>13</a:t>
            </a:fld>
            <a:endParaRPr lang="en-US"/>
          </a:p>
        </p:txBody>
      </p:sp>
      <p:sp>
        <p:nvSpPr>
          <p:cNvPr id="5" name="Title 4"/>
          <p:cNvSpPr>
            <a:spLocks noGrp="1"/>
          </p:cNvSpPr>
          <p:nvPr>
            <p:ph type="title"/>
          </p:nvPr>
        </p:nvSpPr>
        <p:spPr/>
        <p:txBody>
          <a:bodyPr/>
          <a:lstStyle/>
          <a:p>
            <a:r>
              <a:rPr lang="en-US" dirty="0" smtClean="0"/>
              <a:t>Reanalysis Sensitivity</a:t>
            </a:r>
            <a:endParaRPr lang="en-US" dirty="0"/>
          </a:p>
        </p:txBody>
      </p:sp>
      <p:grpSp>
        <p:nvGrpSpPr>
          <p:cNvPr id="8" name="Group 7"/>
          <p:cNvGrpSpPr/>
          <p:nvPr/>
        </p:nvGrpSpPr>
        <p:grpSpPr>
          <a:xfrm>
            <a:off x="381000" y="2438400"/>
            <a:ext cx="4025939" cy="3872683"/>
            <a:chOff x="533400" y="2831068"/>
            <a:chExt cx="3644939" cy="3480015"/>
          </a:xfrm>
        </p:grpSpPr>
        <p:pic>
          <p:nvPicPr>
            <p:cNvPr id="2050" name="Picture 2" descr="C:\Users\Allyson.Rugg\Desktop\4N23W Plots\ORA4 Composite Analysis\resid_ora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602" r="11062"/>
            <a:stretch/>
          </p:blipFill>
          <p:spPr bwMode="auto">
            <a:xfrm>
              <a:off x="533400" y="3200400"/>
              <a:ext cx="3644939" cy="311068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447800" y="2831068"/>
              <a:ext cx="2133600" cy="369332"/>
            </a:xfrm>
            <a:prstGeom prst="rect">
              <a:avLst/>
            </a:prstGeom>
            <a:noFill/>
          </p:spPr>
          <p:txBody>
            <a:bodyPr wrap="square" rtlCol="0">
              <a:spAutoFit/>
            </a:bodyPr>
            <a:lstStyle/>
            <a:p>
              <a:r>
                <a:rPr lang="en-US" dirty="0" smtClean="0"/>
                <a:t>ORA-S4 Reanalysis</a:t>
              </a:r>
              <a:endParaRPr lang="en-US" dirty="0"/>
            </a:p>
          </p:txBody>
        </p:sp>
      </p:grpSp>
      <p:grpSp>
        <p:nvGrpSpPr>
          <p:cNvPr id="9" name="Group 8"/>
          <p:cNvGrpSpPr/>
          <p:nvPr/>
        </p:nvGrpSpPr>
        <p:grpSpPr>
          <a:xfrm>
            <a:off x="4495800" y="2438400"/>
            <a:ext cx="4648200" cy="3885746"/>
            <a:chOff x="4343400" y="2818983"/>
            <a:chExt cx="4267200" cy="3492100"/>
          </a:xfrm>
        </p:grpSpPr>
        <p:pic>
          <p:nvPicPr>
            <p:cNvPr id="2052" name="Picture 4" descr="C:\Users\Allyson.Rugg\Desktop\4N23W Plots\PRESENTATION\Residanoms_posMinusNeg.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951" r="11245"/>
            <a:stretch/>
          </p:blipFill>
          <p:spPr bwMode="auto">
            <a:xfrm>
              <a:off x="4572000" y="3200400"/>
              <a:ext cx="3644938" cy="311068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343400" y="2818983"/>
              <a:ext cx="4267200" cy="369332"/>
            </a:xfrm>
            <a:prstGeom prst="rect">
              <a:avLst/>
            </a:prstGeom>
            <a:noFill/>
          </p:spPr>
          <p:txBody>
            <a:bodyPr wrap="square" rtlCol="0">
              <a:spAutoFit/>
            </a:bodyPr>
            <a:lstStyle/>
            <a:p>
              <a:r>
                <a:rPr lang="en-US" dirty="0" smtClean="0"/>
                <a:t>Global Ocean Data Assimilation System</a:t>
              </a:r>
              <a:endParaRPr lang="en-US" dirty="0"/>
            </a:p>
          </p:txBody>
        </p:sp>
      </p:grpSp>
    </p:spTree>
    <p:extLst>
      <p:ext uri="{BB962C8B-B14F-4D97-AF65-F5344CB8AC3E}">
        <p14:creationId xmlns:p14="http://schemas.microsoft.com/office/powerpoint/2010/main" val="15672980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1600200" y="4114800"/>
            <a:ext cx="5181600" cy="1188720"/>
          </a:xfrm>
        </p:spPr>
        <p:txBody>
          <a:bodyPr>
            <a:normAutofit/>
          </a:bodyPr>
          <a:lstStyle/>
          <a:p>
            <a:r>
              <a:rPr lang="en-US" dirty="0" smtClean="0"/>
              <a:t>What was observed at the 4N 23W mooring location and how does it relate to the basic scale analysis?</a:t>
            </a:r>
            <a:endParaRPr lang="en-US" dirty="0"/>
          </a:p>
        </p:txBody>
      </p:sp>
      <p:sp>
        <p:nvSpPr>
          <p:cNvPr id="3" name="Date Placeholder 2"/>
          <p:cNvSpPr>
            <a:spLocks noGrp="1"/>
          </p:cNvSpPr>
          <p:nvPr>
            <p:ph type="dt" sz="half" idx="10"/>
          </p:nvPr>
        </p:nvSpPr>
        <p:spPr/>
        <p:txBody>
          <a:bodyPr/>
          <a:lstStyle/>
          <a:p>
            <a:fld id="{046F6959-9465-4EA4-ABF7-99D0A9C529CC}" type="datetime1">
              <a:rPr lang="en-US" smtClean="0"/>
              <a:t>7/23/2015</a:t>
            </a:fld>
            <a:endParaRPr lang="en-US"/>
          </a:p>
        </p:txBody>
      </p:sp>
      <p:sp>
        <p:nvSpPr>
          <p:cNvPr id="4" name="Slide Number Placeholder 3"/>
          <p:cNvSpPr>
            <a:spLocks noGrp="1"/>
          </p:cNvSpPr>
          <p:nvPr>
            <p:ph type="sldNum" sz="quarter" idx="11"/>
          </p:nvPr>
        </p:nvSpPr>
        <p:spPr/>
        <p:txBody>
          <a:bodyPr/>
          <a:lstStyle/>
          <a:p>
            <a:fld id="{04E3E8D0-E7C2-47EB-B22F-3C398D8C066F}" type="slidenum">
              <a:rPr lang="en-US" smtClean="0"/>
              <a:t>14</a:t>
            </a:fld>
            <a:endParaRPr lang="en-US"/>
          </a:p>
        </p:txBody>
      </p:sp>
      <p:sp>
        <p:nvSpPr>
          <p:cNvPr id="6" name="Title 5"/>
          <p:cNvSpPr>
            <a:spLocks noGrp="1"/>
          </p:cNvSpPr>
          <p:nvPr>
            <p:ph type="title"/>
          </p:nvPr>
        </p:nvSpPr>
        <p:spPr/>
        <p:txBody>
          <a:bodyPr/>
          <a:lstStyle/>
          <a:p>
            <a:r>
              <a:rPr lang="en-US" dirty="0" smtClean="0"/>
              <a:t>Mooring Analysis</a:t>
            </a:r>
            <a:endParaRPr lang="en-US" dirty="0"/>
          </a:p>
        </p:txBody>
      </p:sp>
    </p:spTree>
    <p:extLst>
      <p:ext uri="{BB962C8B-B14F-4D97-AF65-F5344CB8AC3E}">
        <p14:creationId xmlns:p14="http://schemas.microsoft.com/office/powerpoint/2010/main" val="683856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2009 and 2015 similar in structure</a:t>
            </a:r>
            <a:endParaRPr lang="en-US" dirty="0"/>
          </a:p>
          <a:p>
            <a:r>
              <a:rPr lang="en-US" dirty="0" smtClean="0"/>
              <a:t>2015 cold anomaly occurred sooner, and was less intense than 2009</a:t>
            </a:r>
          </a:p>
          <a:p>
            <a:r>
              <a:rPr lang="en-US" dirty="0" smtClean="0"/>
              <a:t>2010 warm anomaly occurred around the same time of year (boreal spring)</a:t>
            </a:r>
          </a:p>
          <a:p>
            <a:pPr lvl="1"/>
            <a:r>
              <a:rPr lang="en-US" dirty="0" smtClean="0"/>
              <a:t>Meteorological PIRATA data sparse in 2010</a:t>
            </a:r>
          </a:p>
        </p:txBody>
      </p:sp>
      <p:sp>
        <p:nvSpPr>
          <p:cNvPr id="3" name="Date Placeholder 2"/>
          <p:cNvSpPr>
            <a:spLocks noGrp="1"/>
          </p:cNvSpPr>
          <p:nvPr>
            <p:ph type="dt" sz="half" idx="10"/>
          </p:nvPr>
        </p:nvSpPr>
        <p:spPr/>
        <p:txBody>
          <a:bodyPr/>
          <a:lstStyle/>
          <a:p>
            <a:fld id="{046F6959-9465-4EA4-ABF7-99D0A9C529CC}" type="datetime1">
              <a:rPr lang="en-US" smtClean="0"/>
              <a:t>7/23/2015</a:t>
            </a:fld>
            <a:endParaRPr lang="en-US" dirty="0"/>
          </a:p>
        </p:txBody>
      </p:sp>
      <p:sp>
        <p:nvSpPr>
          <p:cNvPr id="4" name="Slide Number Placeholder 3"/>
          <p:cNvSpPr>
            <a:spLocks noGrp="1"/>
          </p:cNvSpPr>
          <p:nvPr>
            <p:ph type="sldNum" sz="quarter" idx="12"/>
          </p:nvPr>
        </p:nvSpPr>
        <p:spPr/>
        <p:txBody>
          <a:bodyPr/>
          <a:lstStyle/>
          <a:p>
            <a:fld id="{04E3E8D0-E7C2-47EB-B22F-3C398D8C066F}" type="slidenum">
              <a:rPr lang="en-US" smtClean="0"/>
              <a:t>15</a:t>
            </a:fld>
            <a:endParaRPr lang="en-US"/>
          </a:p>
        </p:txBody>
      </p:sp>
      <p:sp>
        <p:nvSpPr>
          <p:cNvPr id="5" name="Title 4"/>
          <p:cNvSpPr>
            <a:spLocks noGrp="1"/>
          </p:cNvSpPr>
          <p:nvPr>
            <p:ph type="title"/>
          </p:nvPr>
        </p:nvSpPr>
        <p:spPr/>
        <p:txBody>
          <a:bodyPr/>
          <a:lstStyle/>
          <a:p>
            <a:r>
              <a:rPr lang="en-US" dirty="0" smtClean="0"/>
              <a:t>Initial Observations</a:t>
            </a:r>
            <a:endParaRPr lang="en-US" dirty="0"/>
          </a:p>
        </p:txBody>
      </p:sp>
      <p:sp>
        <p:nvSpPr>
          <p:cNvPr id="6" name="TextBox 5"/>
          <p:cNvSpPr txBox="1"/>
          <p:nvPr/>
        </p:nvSpPr>
        <p:spPr>
          <a:xfrm>
            <a:off x="152400" y="4025543"/>
            <a:ext cx="1460500" cy="1200329"/>
          </a:xfrm>
          <a:prstGeom prst="rect">
            <a:avLst/>
          </a:prstGeom>
          <a:noFill/>
        </p:spPr>
        <p:txBody>
          <a:bodyPr wrap="square" rtlCol="0">
            <a:spAutoFit/>
          </a:bodyPr>
          <a:lstStyle/>
          <a:p>
            <a:r>
              <a:rPr lang="en-US" dirty="0">
                <a:solidFill>
                  <a:srgbClr val="C00000"/>
                </a:solidFill>
              </a:rPr>
              <a:t>Red: </a:t>
            </a:r>
            <a:r>
              <a:rPr lang="en-US" dirty="0" smtClean="0">
                <a:solidFill>
                  <a:srgbClr val="C00000"/>
                </a:solidFill>
              </a:rPr>
              <a:t>2015</a:t>
            </a:r>
            <a:endParaRPr lang="en-US" dirty="0">
              <a:solidFill>
                <a:srgbClr val="C00000"/>
              </a:solidFill>
            </a:endParaRPr>
          </a:p>
          <a:p>
            <a:r>
              <a:rPr lang="en-US" dirty="0" smtClean="0">
                <a:solidFill>
                  <a:srgbClr val="00B050"/>
                </a:solidFill>
              </a:rPr>
              <a:t>Green: 2010</a:t>
            </a:r>
            <a:endParaRPr lang="en-US" dirty="0">
              <a:solidFill>
                <a:srgbClr val="00B050"/>
              </a:solidFill>
            </a:endParaRPr>
          </a:p>
          <a:p>
            <a:r>
              <a:rPr lang="en-US" dirty="0">
                <a:solidFill>
                  <a:srgbClr val="002060"/>
                </a:solidFill>
              </a:rPr>
              <a:t>Blue: </a:t>
            </a:r>
            <a:r>
              <a:rPr lang="en-US" dirty="0" smtClean="0">
                <a:solidFill>
                  <a:srgbClr val="002060"/>
                </a:solidFill>
              </a:rPr>
              <a:t>2009</a:t>
            </a:r>
            <a:endParaRPr lang="en-US" dirty="0">
              <a:solidFill>
                <a:srgbClr val="002060"/>
              </a:solidFill>
            </a:endParaRPr>
          </a:p>
          <a:p>
            <a:endParaRPr lang="en-US" dirty="0"/>
          </a:p>
        </p:txBody>
      </p:sp>
      <p:pic>
        <p:nvPicPr>
          <p:cNvPr id="1026" name="Picture 2" descr="C:\Users\Allyson.Rugg\Desktop\4N23W Plots\PRESENTATION\SST_pirata_anoms.jpg"/>
          <p:cNvPicPr>
            <a:picLocks noChangeAspect="1" noChangeArrowheads="1"/>
          </p:cNvPicPr>
          <p:nvPr/>
        </p:nvPicPr>
        <p:blipFill rotWithShape="1">
          <a:blip r:embed="rId3">
            <a:extLst>
              <a:ext uri="{28A0092B-C50C-407E-A947-70E740481C1C}">
                <a14:useLocalDpi xmlns:a14="http://schemas.microsoft.com/office/drawing/2010/main" val="0"/>
              </a:ext>
            </a:extLst>
          </a:blip>
          <a:srcRect l="8285" r="6948" b="6455"/>
          <a:stretch/>
        </p:blipFill>
        <p:spPr bwMode="auto">
          <a:xfrm>
            <a:off x="1612900" y="3817253"/>
            <a:ext cx="6781428" cy="28883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38566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Deep mixed layer in March-April of 2015 and 2009</a:t>
            </a:r>
          </a:p>
          <a:p>
            <a:pPr lvl="1"/>
            <a:r>
              <a:rPr lang="en-US" dirty="0" smtClean="0"/>
              <a:t>Strong short wave and high evaporation not enough to overcome deep mixed layer</a:t>
            </a:r>
          </a:p>
          <a:p>
            <a:pPr lvl="1"/>
            <a:r>
              <a:rPr lang="en-US" dirty="0" smtClean="0"/>
              <a:t>Consistent with basin-scale analysis</a:t>
            </a:r>
          </a:p>
        </p:txBody>
      </p:sp>
      <p:sp>
        <p:nvSpPr>
          <p:cNvPr id="4" name="Date Placeholder 3"/>
          <p:cNvSpPr>
            <a:spLocks noGrp="1"/>
          </p:cNvSpPr>
          <p:nvPr>
            <p:ph type="dt" sz="half" idx="10"/>
          </p:nvPr>
        </p:nvSpPr>
        <p:spPr/>
        <p:txBody>
          <a:bodyPr/>
          <a:lstStyle/>
          <a:p>
            <a:fld id="{50504F5D-2C05-4D4C-A030-642DA960D810}"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16</a:t>
            </a:fld>
            <a:endParaRPr lang="en-US"/>
          </a:p>
        </p:txBody>
      </p:sp>
      <p:sp>
        <p:nvSpPr>
          <p:cNvPr id="2" name="Title 1"/>
          <p:cNvSpPr>
            <a:spLocks noGrp="1"/>
          </p:cNvSpPr>
          <p:nvPr>
            <p:ph type="title"/>
          </p:nvPr>
        </p:nvSpPr>
        <p:spPr/>
        <p:txBody>
          <a:bodyPr/>
          <a:lstStyle/>
          <a:p>
            <a:r>
              <a:rPr lang="en-US" dirty="0" smtClean="0"/>
              <a:t>MLD Effect During the 2009 and 2015 Negative AMM Events</a:t>
            </a:r>
            <a:endParaRPr lang="en-US" dirty="0"/>
          </a:p>
        </p:txBody>
      </p:sp>
      <p:sp>
        <p:nvSpPr>
          <p:cNvPr id="6" name="TextBox 5"/>
          <p:cNvSpPr txBox="1"/>
          <p:nvPr/>
        </p:nvSpPr>
        <p:spPr>
          <a:xfrm>
            <a:off x="114300" y="3581400"/>
            <a:ext cx="1371600" cy="2031325"/>
          </a:xfrm>
          <a:prstGeom prst="rect">
            <a:avLst/>
          </a:prstGeom>
          <a:noFill/>
        </p:spPr>
        <p:txBody>
          <a:bodyPr wrap="square" rtlCol="0">
            <a:spAutoFit/>
          </a:bodyPr>
          <a:lstStyle/>
          <a:p>
            <a:r>
              <a:rPr lang="en-US" dirty="0" smtClean="0">
                <a:solidFill>
                  <a:srgbClr val="C00000"/>
                </a:solidFill>
              </a:rPr>
              <a:t>Red: short wave radiation</a:t>
            </a:r>
          </a:p>
          <a:p>
            <a:r>
              <a:rPr lang="en-US" dirty="0" smtClean="0">
                <a:solidFill>
                  <a:srgbClr val="00B050"/>
                </a:solidFill>
              </a:rPr>
              <a:t>Green: latent heat</a:t>
            </a:r>
          </a:p>
          <a:p>
            <a:r>
              <a:rPr lang="en-US" dirty="0" smtClean="0">
                <a:solidFill>
                  <a:srgbClr val="002060"/>
                </a:solidFill>
              </a:rPr>
              <a:t>Blue: mixed layer depth</a:t>
            </a:r>
            <a:endParaRPr lang="en-US" dirty="0">
              <a:solidFill>
                <a:srgbClr val="002060"/>
              </a:solidFill>
            </a:endParaRPr>
          </a:p>
        </p:txBody>
      </p:sp>
      <p:pic>
        <p:nvPicPr>
          <p:cNvPr id="3074" name="Picture 2" descr="C:\Users\Allyson.Rugg\Desktop\4N23W Plots\PRESENTATION\mld_reverses_sign.jpg"/>
          <p:cNvPicPr>
            <a:picLocks noChangeAspect="1" noChangeArrowheads="1"/>
          </p:cNvPicPr>
          <p:nvPr/>
        </p:nvPicPr>
        <p:blipFill rotWithShape="1">
          <a:blip r:embed="rId3">
            <a:extLst>
              <a:ext uri="{28A0092B-C50C-407E-A947-70E740481C1C}">
                <a14:useLocalDpi xmlns:a14="http://schemas.microsoft.com/office/drawing/2010/main" val="0"/>
              </a:ext>
            </a:extLst>
          </a:blip>
          <a:srcRect l="6893" t="3294" r="8053" b="4369"/>
          <a:stretch/>
        </p:blipFill>
        <p:spPr bwMode="auto">
          <a:xfrm>
            <a:off x="1485900" y="3048000"/>
            <a:ext cx="7402643"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6053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01367"/>
            <a:ext cx="8407893" cy="4407408"/>
          </a:xfrm>
        </p:spPr>
        <p:txBody>
          <a:bodyPr/>
          <a:lstStyle/>
          <a:p>
            <a:r>
              <a:rPr lang="en-US" dirty="0" smtClean="0"/>
              <a:t>Very similar latent, short wave, long wave, and MLD anomalies</a:t>
            </a:r>
          </a:p>
          <a:p>
            <a:r>
              <a:rPr lang="en-US" dirty="0" smtClean="0"/>
              <a:t>Differences in wind (especially meridional), thermocline depth, and Ekman vertical velocity anomalies</a:t>
            </a:r>
          </a:p>
          <a:p>
            <a:pPr lvl="1"/>
            <a:r>
              <a:rPr lang="en-US" dirty="0" smtClean="0"/>
              <a:t>Cause for later and stronger 2009 event?</a:t>
            </a:r>
          </a:p>
          <a:p>
            <a:r>
              <a:rPr lang="en-US" dirty="0" smtClean="0"/>
              <a:t>Consistent with Basin-Scale analysis</a:t>
            </a:r>
          </a:p>
        </p:txBody>
      </p:sp>
      <p:sp>
        <p:nvSpPr>
          <p:cNvPr id="3" name="Date Placeholder 2"/>
          <p:cNvSpPr>
            <a:spLocks noGrp="1"/>
          </p:cNvSpPr>
          <p:nvPr>
            <p:ph type="dt" sz="half" idx="10"/>
          </p:nvPr>
        </p:nvSpPr>
        <p:spPr/>
        <p:txBody>
          <a:bodyPr/>
          <a:lstStyle/>
          <a:p>
            <a:fld id="{046F6959-9465-4EA4-ABF7-99D0A9C529CC}" type="datetime1">
              <a:rPr lang="en-US" smtClean="0"/>
              <a:t>7/23/2015</a:t>
            </a:fld>
            <a:endParaRPr lang="en-US"/>
          </a:p>
        </p:txBody>
      </p:sp>
      <p:sp>
        <p:nvSpPr>
          <p:cNvPr id="4" name="Slide Number Placeholder 3"/>
          <p:cNvSpPr>
            <a:spLocks noGrp="1"/>
          </p:cNvSpPr>
          <p:nvPr>
            <p:ph type="sldNum" sz="quarter" idx="12"/>
          </p:nvPr>
        </p:nvSpPr>
        <p:spPr/>
        <p:txBody>
          <a:bodyPr/>
          <a:lstStyle/>
          <a:p>
            <a:fld id="{04E3E8D0-E7C2-47EB-B22F-3C398D8C066F}" type="slidenum">
              <a:rPr lang="en-US" smtClean="0"/>
              <a:t>17</a:t>
            </a:fld>
            <a:endParaRPr lang="en-US"/>
          </a:p>
        </p:txBody>
      </p:sp>
      <p:sp>
        <p:nvSpPr>
          <p:cNvPr id="5" name="Title 4"/>
          <p:cNvSpPr>
            <a:spLocks noGrp="1"/>
          </p:cNvSpPr>
          <p:nvPr>
            <p:ph type="title"/>
          </p:nvPr>
        </p:nvSpPr>
        <p:spPr/>
        <p:txBody>
          <a:bodyPr/>
          <a:lstStyle/>
          <a:p>
            <a:r>
              <a:rPr lang="en-US" dirty="0" smtClean="0"/>
              <a:t>2009 and 2015 Comparison</a:t>
            </a:r>
            <a:endParaRPr lang="en-US" dirty="0"/>
          </a:p>
        </p:txBody>
      </p:sp>
      <p:sp>
        <p:nvSpPr>
          <p:cNvPr id="6" name="TextBox 5"/>
          <p:cNvSpPr txBox="1"/>
          <p:nvPr/>
        </p:nvSpPr>
        <p:spPr>
          <a:xfrm>
            <a:off x="215153" y="3905071"/>
            <a:ext cx="1524000" cy="1200329"/>
          </a:xfrm>
          <a:prstGeom prst="rect">
            <a:avLst/>
          </a:prstGeom>
          <a:noFill/>
        </p:spPr>
        <p:txBody>
          <a:bodyPr wrap="square" rtlCol="0">
            <a:spAutoFit/>
          </a:bodyPr>
          <a:lstStyle/>
          <a:p>
            <a:r>
              <a:rPr lang="en-US" dirty="0">
                <a:solidFill>
                  <a:srgbClr val="C00000"/>
                </a:solidFill>
              </a:rPr>
              <a:t>Red: 2015</a:t>
            </a:r>
          </a:p>
          <a:p>
            <a:r>
              <a:rPr lang="en-US" dirty="0">
                <a:solidFill>
                  <a:srgbClr val="00B050"/>
                </a:solidFill>
              </a:rPr>
              <a:t>Green: 2010</a:t>
            </a:r>
          </a:p>
          <a:p>
            <a:r>
              <a:rPr lang="en-US" dirty="0">
                <a:solidFill>
                  <a:srgbClr val="002060"/>
                </a:solidFill>
              </a:rPr>
              <a:t>Blue: 2009</a:t>
            </a:r>
          </a:p>
          <a:p>
            <a:endParaRPr lang="en-US" dirty="0"/>
          </a:p>
        </p:txBody>
      </p:sp>
      <p:pic>
        <p:nvPicPr>
          <p:cNvPr id="2051" name="Picture 3" descr="C:\Users\Allyson.Rugg\Desktop\4N23W Plots\PRESENTATION\Differences09_15.jpg"/>
          <p:cNvPicPr>
            <a:picLocks noChangeAspect="1" noChangeArrowheads="1"/>
          </p:cNvPicPr>
          <p:nvPr/>
        </p:nvPicPr>
        <p:blipFill rotWithShape="1">
          <a:blip r:embed="rId3">
            <a:extLst>
              <a:ext uri="{28A0092B-C50C-407E-A947-70E740481C1C}">
                <a14:useLocalDpi xmlns:a14="http://schemas.microsoft.com/office/drawing/2010/main" val="0"/>
              </a:ext>
            </a:extLst>
          </a:blip>
          <a:srcRect l="6191" r="7951" b="10664"/>
          <a:stretch/>
        </p:blipFill>
        <p:spPr bwMode="auto">
          <a:xfrm>
            <a:off x="1587708" y="3467100"/>
            <a:ext cx="6781800" cy="32766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llyson.Rugg\Desktop\4N23W Plots\PRESENTATION\Similarities09_15.jpg"/>
          <p:cNvPicPr>
            <a:picLocks noChangeAspect="1" noChangeArrowheads="1"/>
          </p:cNvPicPr>
          <p:nvPr/>
        </p:nvPicPr>
        <p:blipFill rotWithShape="1">
          <a:blip r:embed="rId4">
            <a:extLst>
              <a:ext uri="{28A0092B-C50C-407E-A947-70E740481C1C}">
                <a14:useLocalDpi xmlns:a14="http://schemas.microsoft.com/office/drawing/2010/main" val="0"/>
              </a:ext>
            </a:extLst>
          </a:blip>
          <a:srcRect l="6057" r="8341" b="9864"/>
          <a:stretch/>
        </p:blipFill>
        <p:spPr bwMode="auto">
          <a:xfrm>
            <a:off x="1600200" y="2866935"/>
            <a:ext cx="6781800"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0107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1"/>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Basin-Scale Analysis</a:t>
            </a:r>
          </a:p>
          <a:p>
            <a:pPr lvl="1"/>
            <a:r>
              <a:rPr lang="en-US" dirty="0" smtClean="0"/>
              <a:t>Damping: long and </a:t>
            </a:r>
            <a:r>
              <a:rPr lang="en-US" dirty="0" smtClean="0">
                <a:solidFill>
                  <a:srgbClr val="FF0000"/>
                </a:solidFill>
              </a:rPr>
              <a:t>short wave</a:t>
            </a:r>
            <a:r>
              <a:rPr lang="en-US" dirty="0" smtClean="0"/>
              <a:t> radiation, latent heat (later in year)</a:t>
            </a:r>
          </a:p>
          <a:p>
            <a:pPr lvl="1"/>
            <a:r>
              <a:rPr lang="en-US" dirty="0" smtClean="0"/>
              <a:t>Intensifying: </a:t>
            </a:r>
            <a:r>
              <a:rPr lang="en-US" dirty="0" smtClean="0">
                <a:solidFill>
                  <a:srgbClr val="FF0000"/>
                </a:solidFill>
              </a:rPr>
              <a:t>mixed layer depth</a:t>
            </a:r>
            <a:r>
              <a:rPr lang="en-US" dirty="0" smtClean="0"/>
              <a:t>, vertical advection, latent heat (early in year)</a:t>
            </a:r>
          </a:p>
          <a:p>
            <a:r>
              <a:rPr lang="en-US" dirty="0" smtClean="0"/>
              <a:t>Mooring Analysis of 2009, 2015</a:t>
            </a:r>
          </a:p>
          <a:p>
            <a:pPr lvl="1"/>
            <a:r>
              <a:rPr lang="en-US" dirty="0" smtClean="0"/>
              <a:t>Higher than normal evaporation</a:t>
            </a:r>
            <a:endParaRPr lang="en-US" dirty="0"/>
          </a:p>
          <a:p>
            <a:pPr lvl="1"/>
            <a:r>
              <a:rPr lang="en-US" dirty="0" smtClean="0">
                <a:solidFill>
                  <a:srgbClr val="FF0000"/>
                </a:solidFill>
              </a:rPr>
              <a:t>More incoming short wave radiation</a:t>
            </a:r>
          </a:p>
          <a:p>
            <a:pPr lvl="1"/>
            <a:r>
              <a:rPr lang="en-US" dirty="0" smtClean="0">
                <a:solidFill>
                  <a:srgbClr val="FF0000"/>
                </a:solidFill>
              </a:rPr>
              <a:t>Deep mixed layer</a:t>
            </a:r>
          </a:p>
          <a:p>
            <a:pPr lvl="1"/>
            <a:r>
              <a:rPr lang="en-US" dirty="0" smtClean="0"/>
              <a:t>Vertical advection contributions</a:t>
            </a:r>
          </a:p>
          <a:p>
            <a:pPr lvl="1"/>
            <a:r>
              <a:rPr lang="en-US" dirty="0" smtClean="0">
                <a:solidFill>
                  <a:srgbClr val="FF0000"/>
                </a:solidFill>
              </a:rPr>
              <a:t>Weaker event in 2015 possibly due to die off of strong Ekman velocity, meridional wind stress, and thermocline depth anomalies</a:t>
            </a:r>
          </a:p>
          <a:p>
            <a:pPr lvl="1"/>
            <a:r>
              <a:rPr lang="en-US" dirty="0" smtClean="0"/>
              <a:t>Consistent with basin-scale analysis</a:t>
            </a:r>
          </a:p>
        </p:txBody>
      </p:sp>
      <p:sp>
        <p:nvSpPr>
          <p:cNvPr id="4" name="Date Placeholder 3"/>
          <p:cNvSpPr>
            <a:spLocks noGrp="1"/>
          </p:cNvSpPr>
          <p:nvPr>
            <p:ph type="dt" sz="half" idx="10"/>
          </p:nvPr>
        </p:nvSpPr>
        <p:spPr/>
        <p:txBody>
          <a:bodyPr/>
          <a:lstStyle/>
          <a:p>
            <a:fld id="{62BEC9F4-C6F1-4FC8-B3BB-691DE1EA48CD}"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18</a:t>
            </a:fld>
            <a:endParaRPr lang="en-US"/>
          </a:p>
        </p:txBody>
      </p:sp>
      <p:sp>
        <p:nvSpPr>
          <p:cNvPr id="2" name="Title 1"/>
          <p:cNvSpPr>
            <a:spLocks noGrp="1"/>
          </p:cNvSpPr>
          <p:nvPr>
            <p:ph type="title"/>
          </p:nvPr>
        </p:nvSpPr>
        <p:spPr/>
        <p:txBody>
          <a:bodyPr/>
          <a:lstStyle/>
          <a:p>
            <a:r>
              <a:rPr lang="en-US" dirty="0" smtClean="0"/>
              <a:t>Summary</a:t>
            </a:r>
            <a:endParaRPr lang="en-US" dirty="0"/>
          </a:p>
        </p:txBody>
      </p:sp>
      <p:sp>
        <p:nvSpPr>
          <p:cNvPr id="8" name="TextBox 7"/>
          <p:cNvSpPr txBox="1"/>
          <p:nvPr/>
        </p:nvSpPr>
        <p:spPr>
          <a:xfrm>
            <a:off x="2743200" y="6275882"/>
            <a:ext cx="4267200" cy="369332"/>
          </a:xfrm>
          <a:prstGeom prst="rect">
            <a:avLst/>
          </a:prstGeom>
          <a:noFill/>
        </p:spPr>
        <p:txBody>
          <a:bodyPr wrap="square" rtlCol="0">
            <a:spAutoFit/>
          </a:bodyPr>
          <a:lstStyle/>
          <a:p>
            <a:r>
              <a:rPr lang="en-US" dirty="0" smtClean="0"/>
              <a:t>Red denotes new or surprising findings</a:t>
            </a:r>
            <a:endParaRPr lang="en-US" dirty="0"/>
          </a:p>
        </p:txBody>
      </p:sp>
    </p:spTree>
    <p:extLst>
      <p:ext uri="{BB962C8B-B14F-4D97-AF65-F5344CB8AC3E}">
        <p14:creationId xmlns:p14="http://schemas.microsoft.com/office/powerpoint/2010/main" val="297387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Examine the corresponding salinity anomalies</a:t>
            </a:r>
          </a:p>
          <a:p>
            <a:r>
              <a:rPr lang="en-US" dirty="0" smtClean="0"/>
              <a:t>Compare to ATL3 (cold tongue index)</a:t>
            </a:r>
          </a:p>
          <a:p>
            <a:r>
              <a:rPr lang="en-US" dirty="0" smtClean="0"/>
              <a:t>Publish results in a peer-reviewed journal</a:t>
            </a:r>
          </a:p>
          <a:p>
            <a:r>
              <a:rPr lang="en-US" dirty="0" smtClean="0"/>
              <a:t>Master’s thesis</a:t>
            </a:r>
          </a:p>
        </p:txBody>
      </p:sp>
      <p:sp>
        <p:nvSpPr>
          <p:cNvPr id="4" name="Date Placeholder 3"/>
          <p:cNvSpPr>
            <a:spLocks noGrp="1"/>
          </p:cNvSpPr>
          <p:nvPr>
            <p:ph type="dt" sz="half" idx="10"/>
          </p:nvPr>
        </p:nvSpPr>
        <p:spPr/>
        <p:txBody>
          <a:bodyPr/>
          <a:lstStyle/>
          <a:p>
            <a:fld id="{CD83D7C7-3761-4A30-AD4F-9882B07318B8}"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19</a:t>
            </a:fld>
            <a:endParaRPr lang="en-US"/>
          </a:p>
        </p:txBody>
      </p:sp>
      <p:sp>
        <p:nvSpPr>
          <p:cNvPr id="2" name="Title 1"/>
          <p:cNvSpPr>
            <a:spLocks noGrp="1"/>
          </p:cNvSpPr>
          <p:nvPr>
            <p:ph type="title"/>
          </p:nvPr>
        </p:nvSpPr>
        <p:spPr/>
        <p:txBody>
          <a:bodyPr/>
          <a:lstStyle/>
          <a:p>
            <a:r>
              <a:rPr lang="en-US" dirty="0" smtClean="0"/>
              <a:t>Next Steps and Future plans</a:t>
            </a:r>
            <a:endParaRPr lang="en-US" dirty="0"/>
          </a:p>
        </p:txBody>
      </p:sp>
    </p:spTree>
    <p:extLst>
      <p:ext uri="{BB962C8B-B14F-4D97-AF65-F5344CB8AC3E}">
        <p14:creationId xmlns:p14="http://schemas.microsoft.com/office/powerpoint/2010/main" val="15925089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Objectives</a:t>
            </a:r>
          </a:p>
          <a:p>
            <a:r>
              <a:rPr lang="en-US" dirty="0" smtClean="0"/>
              <a:t>Background</a:t>
            </a:r>
          </a:p>
          <a:p>
            <a:r>
              <a:rPr lang="en-US" dirty="0" smtClean="0"/>
              <a:t>Methodology</a:t>
            </a:r>
          </a:p>
          <a:p>
            <a:r>
              <a:rPr lang="en-US" dirty="0" smtClean="0"/>
              <a:t>Results</a:t>
            </a:r>
          </a:p>
          <a:p>
            <a:r>
              <a:rPr lang="en-US" dirty="0" smtClean="0"/>
              <a:t>Summary</a:t>
            </a:r>
          </a:p>
          <a:p>
            <a:r>
              <a:rPr lang="en-US" dirty="0" smtClean="0"/>
              <a:t>Future Plans</a:t>
            </a:r>
          </a:p>
          <a:p>
            <a:r>
              <a:rPr lang="en-US" dirty="0" smtClean="0"/>
              <a:t>Acknowledgements</a:t>
            </a:r>
          </a:p>
          <a:p>
            <a:r>
              <a:rPr lang="en-US" dirty="0" smtClean="0"/>
              <a:t>Questions and Comments</a:t>
            </a:r>
          </a:p>
          <a:p>
            <a:endParaRPr lang="en-US" dirty="0"/>
          </a:p>
        </p:txBody>
      </p:sp>
      <p:sp>
        <p:nvSpPr>
          <p:cNvPr id="4" name="Date Placeholder 3"/>
          <p:cNvSpPr>
            <a:spLocks noGrp="1"/>
          </p:cNvSpPr>
          <p:nvPr>
            <p:ph type="dt" sz="half" idx="10"/>
          </p:nvPr>
        </p:nvSpPr>
        <p:spPr/>
        <p:txBody>
          <a:bodyPr/>
          <a:lstStyle/>
          <a:p>
            <a:fld id="{260CF087-8F94-4D06-9C78-56C9C1AB159F}"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2</a:t>
            </a:fld>
            <a:endParaRPr lang="en-US"/>
          </a:p>
        </p:txBody>
      </p:sp>
      <p:sp>
        <p:nvSpPr>
          <p:cNvPr id="2" name="Title 1"/>
          <p:cNvSpPr>
            <a:spLocks noGrp="1"/>
          </p:cNvSpPr>
          <p:nvPr>
            <p:ph type="title"/>
          </p:nvPr>
        </p:nvSpPr>
        <p:spPr/>
        <p:txBody>
          <a:bodyPr/>
          <a:lstStyle/>
          <a:p>
            <a:r>
              <a:rPr lang="en-US" dirty="0" smtClean="0"/>
              <a:t>Outline</a:t>
            </a:r>
            <a:endParaRPr lang="en-US" dirty="0"/>
          </a:p>
        </p:txBody>
      </p:sp>
    </p:spTree>
    <p:extLst>
      <p:ext uri="{BB962C8B-B14F-4D97-AF65-F5344CB8AC3E}">
        <p14:creationId xmlns:p14="http://schemas.microsoft.com/office/powerpoint/2010/main" val="38565428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Dr. Gregory Foltz and Dr. Renellys Perez (mentor and co-mentor)</a:t>
            </a:r>
          </a:p>
          <a:p>
            <a:r>
              <a:rPr lang="en-US" dirty="0" smtClean="0"/>
              <a:t>The scholarship team</a:t>
            </a:r>
          </a:p>
          <a:p>
            <a:endParaRPr lang="en-US" dirty="0" smtClean="0"/>
          </a:p>
          <a:p>
            <a:endParaRPr lang="en-US" dirty="0" smtClean="0"/>
          </a:p>
        </p:txBody>
      </p:sp>
      <p:sp>
        <p:nvSpPr>
          <p:cNvPr id="3" name="Date Placeholder 2"/>
          <p:cNvSpPr>
            <a:spLocks noGrp="1"/>
          </p:cNvSpPr>
          <p:nvPr>
            <p:ph type="dt" sz="half" idx="10"/>
          </p:nvPr>
        </p:nvSpPr>
        <p:spPr/>
        <p:txBody>
          <a:bodyPr/>
          <a:lstStyle/>
          <a:p>
            <a:fld id="{046F6959-9465-4EA4-ABF7-99D0A9C529CC}" type="datetime1">
              <a:rPr lang="en-US" smtClean="0"/>
              <a:t>7/23/2015</a:t>
            </a:fld>
            <a:endParaRPr lang="en-US"/>
          </a:p>
        </p:txBody>
      </p:sp>
      <p:sp>
        <p:nvSpPr>
          <p:cNvPr id="4" name="Slide Number Placeholder 3"/>
          <p:cNvSpPr>
            <a:spLocks noGrp="1"/>
          </p:cNvSpPr>
          <p:nvPr>
            <p:ph type="sldNum" sz="quarter" idx="12"/>
          </p:nvPr>
        </p:nvSpPr>
        <p:spPr/>
        <p:txBody>
          <a:bodyPr/>
          <a:lstStyle/>
          <a:p>
            <a:fld id="{04E3E8D0-E7C2-47EB-B22F-3C398D8C066F}" type="slidenum">
              <a:rPr lang="en-US" smtClean="0"/>
              <a:t>20</a:t>
            </a:fld>
            <a:endParaRPr lang="en-US"/>
          </a:p>
        </p:txBody>
      </p:sp>
      <p:sp>
        <p:nvSpPr>
          <p:cNvPr id="5" name="Title 4"/>
          <p:cNvSpPr>
            <a:spLocks noGrp="1"/>
          </p:cNvSpPr>
          <p:nvPr>
            <p:ph type="title"/>
          </p:nvPr>
        </p:nvSpPr>
        <p:spPr/>
        <p:txBody>
          <a:bodyPr/>
          <a:lstStyle/>
          <a:p>
            <a:r>
              <a:rPr lang="en-US" dirty="0" smtClean="0"/>
              <a:t>Acknowledgements</a:t>
            </a:r>
            <a:endParaRPr lang="en-US" dirty="0"/>
          </a:p>
        </p:txBody>
      </p:sp>
    </p:spTree>
    <p:extLst>
      <p:ext uri="{BB962C8B-B14F-4D97-AF65-F5344CB8AC3E}">
        <p14:creationId xmlns:p14="http://schemas.microsoft.com/office/powerpoint/2010/main" val="29672395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Questions/Comments?</a:t>
            </a:r>
            <a:endParaRPr lang="en-US" dirty="0"/>
          </a:p>
        </p:txBody>
      </p:sp>
    </p:spTree>
    <p:extLst>
      <p:ext uri="{BB962C8B-B14F-4D97-AF65-F5344CB8AC3E}">
        <p14:creationId xmlns:p14="http://schemas.microsoft.com/office/powerpoint/2010/main" val="27035520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D9C8EA-E644-4D55-B82A-300DB6EB896D}" type="datetime1">
              <a:rPr lang="en-US" smtClean="0"/>
              <a:t>7/23/2015</a:t>
            </a:fld>
            <a:endParaRPr lang="en-US"/>
          </a:p>
        </p:txBody>
      </p:sp>
      <p:sp>
        <p:nvSpPr>
          <p:cNvPr id="3" name="Slide Number Placeholder 2"/>
          <p:cNvSpPr>
            <a:spLocks noGrp="1"/>
          </p:cNvSpPr>
          <p:nvPr>
            <p:ph type="sldNum" sz="quarter" idx="11"/>
          </p:nvPr>
        </p:nvSpPr>
        <p:spPr/>
        <p:txBody>
          <a:bodyPr/>
          <a:lstStyle/>
          <a:p>
            <a:fld id="{04E3E8D0-E7C2-47EB-B22F-3C398D8C066F}" type="slidenum">
              <a:rPr lang="en-US" smtClean="0"/>
              <a:t>22</a:t>
            </a:fld>
            <a:endParaRPr lang="en-US"/>
          </a:p>
        </p:txBody>
      </p:sp>
      <p:sp>
        <p:nvSpPr>
          <p:cNvPr id="5" name="Title 4"/>
          <p:cNvSpPr>
            <a:spLocks noGrp="1"/>
          </p:cNvSpPr>
          <p:nvPr>
            <p:ph type="title"/>
          </p:nvPr>
        </p:nvSpPr>
        <p:spPr/>
        <p:txBody>
          <a:bodyPr/>
          <a:lstStyle/>
          <a:p>
            <a:r>
              <a:rPr lang="en-US" dirty="0" smtClean="0"/>
              <a:t>Extra Figures</a:t>
            </a:r>
            <a:endParaRPr lang="en-US" dirty="0"/>
          </a:p>
        </p:txBody>
      </p:sp>
    </p:spTree>
    <p:extLst>
      <p:ext uri="{BB962C8B-B14F-4D97-AF65-F5344CB8AC3E}">
        <p14:creationId xmlns:p14="http://schemas.microsoft.com/office/powerpoint/2010/main" val="26366145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23</a:t>
            </a:fld>
            <a:endParaRPr lang="en-US"/>
          </a:p>
        </p:txBody>
      </p:sp>
      <p:pic>
        <p:nvPicPr>
          <p:cNvPr id="2050" name="Picture 2" descr="C:\Users\Allyson.Rugg\Desktop\4N23W Plots\ATL3_AMM_timesSeri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914400"/>
            <a:ext cx="10439400" cy="487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2452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24</a:t>
            </a:fld>
            <a:endParaRPr lang="en-US"/>
          </a:p>
        </p:txBody>
      </p:sp>
      <p:sp>
        <p:nvSpPr>
          <p:cNvPr id="16" name="Title 15"/>
          <p:cNvSpPr>
            <a:spLocks noGrp="1"/>
          </p:cNvSpPr>
          <p:nvPr>
            <p:ph type="title"/>
          </p:nvPr>
        </p:nvSpPr>
        <p:spPr/>
        <p:txBody>
          <a:bodyPr>
            <a:normAutofit fontScale="90000"/>
          </a:bodyPr>
          <a:lstStyle/>
          <a:p>
            <a:r>
              <a:rPr lang="en-US" dirty="0" smtClean="0"/>
              <a:t>2015 Residual SST Tendency Anomaly and All Contributors (Using Tflex)</a:t>
            </a:r>
            <a:endParaRPr lang="en-US" dirty="0"/>
          </a:p>
        </p:txBody>
      </p:sp>
      <p:pic>
        <p:nvPicPr>
          <p:cNvPr id="7170" name="Picture 2" descr="C:\Users\Allyson.Rugg\Desktop\4N23W Plots\Temp Advection\2015ResidualAnomAndContributorsTflexFi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613" y="1632291"/>
            <a:ext cx="9372600" cy="5210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63992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1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62426" y="1524000"/>
            <a:ext cx="9410055" cy="5232107"/>
          </a:xfrm>
        </p:spPr>
      </p:pic>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25</a:t>
            </a:fld>
            <a:endParaRPr lang="en-US"/>
          </a:p>
        </p:txBody>
      </p:sp>
      <p:sp>
        <p:nvSpPr>
          <p:cNvPr id="2" name="Title 1"/>
          <p:cNvSpPr>
            <a:spLocks noGrp="1"/>
          </p:cNvSpPr>
          <p:nvPr>
            <p:ph type="title"/>
          </p:nvPr>
        </p:nvSpPr>
        <p:spPr/>
        <p:txBody>
          <a:bodyPr>
            <a:normAutofit fontScale="90000"/>
          </a:bodyPr>
          <a:lstStyle/>
          <a:p>
            <a:r>
              <a:rPr lang="en-US" dirty="0" smtClean="0"/>
              <a:t>2009 Residual SST Tendency Anomaly and All Contributors</a:t>
            </a:r>
            <a:endParaRPr lang="en-US" dirty="0"/>
          </a:p>
        </p:txBody>
      </p:sp>
    </p:spTree>
    <p:extLst>
      <p:ext uri="{BB962C8B-B14F-4D97-AF65-F5344CB8AC3E}">
        <p14:creationId xmlns:p14="http://schemas.microsoft.com/office/powerpoint/2010/main" val="32905741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26</a:t>
            </a:fld>
            <a:endParaRPr lang="en-US"/>
          </a:p>
        </p:txBody>
      </p:sp>
      <p:sp>
        <p:nvSpPr>
          <p:cNvPr id="2" name="Title 1"/>
          <p:cNvSpPr>
            <a:spLocks noGrp="1"/>
          </p:cNvSpPr>
          <p:nvPr>
            <p:ph type="title"/>
          </p:nvPr>
        </p:nvSpPr>
        <p:spPr/>
        <p:txBody>
          <a:bodyPr>
            <a:normAutofit fontScale="90000"/>
          </a:bodyPr>
          <a:lstStyle/>
          <a:p>
            <a:r>
              <a:rPr lang="en-US" dirty="0" smtClean="0"/>
              <a:t>2015 Temperature Anomalies</a:t>
            </a:r>
            <a:br>
              <a:rPr lang="en-US" dirty="0" smtClean="0"/>
            </a:br>
            <a:r>
              <a:rPr lang="en-US" dirty="0" smtClean="0"/>
              <a:t>at 4N 23W (January Through May)</a:t>
            </a:r>
            <a:endParaRPr lang="en-US" dirty="0"/>
          </a:p>
        </p:txBody>
      </p:sp>
      <p:pic>
        <p:nvPicPr>
          <p:cNvPr id="3074" name="Picture 2" descr="C:\Users\Allyson.Rugg\Desktop\4N23W Plots\Temp Anomaly Contours\2015tempContourWith20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00200"/>
            <a:ext cx="8513065" cy="4732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6309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27</a:t>
            </a:fld>
            <a:endParaRPr lang="en-US"/>
          </a:p>
        </p:txBody>
      </p:sp>
      <p:sp>
        <p:nvSpPr>
          <p:cNvPr id="2" name="Title 1"/>
          <p:cNvSpPr>
            <a:spLocks noGrp="1"/>
          </p:cNvSpPr>
          <p:nvPr>
            <p:ph type="title"/>
          </p:nvPr>
        </p:nvSpPr>
        <p:spPr/>
        <p:txBody>
          <a:bodyPr>
            <a:normAutofit fontScale="90000"/>
          </a:bodyPr>
          <a:lstStyle/>
          <a:p>
            <a:r>
              <a:rPr lang="en-US" dirty="0" smtClean="0"/>
              <a:t>2009 Temperature Anomalies </a:t>
            </a:r>
            <a:br>
              <a:rPr lang="en-US" dirty="0" smtClean="0"/>
            </a:br>
            <a:r>
              <a:rPr lang="en-US" dirty="0" smtClean="0"/>
              <a:t>at 4N 23W (Whole Year)</a:t>
            </a:r>
            <a:endParaRPr lang="en-US" dirty="0"/>
          </a:p>
        </p:txBody>
      </p:sp>
      <p:pic>
        <p:nvPicPr>
          <p:cNvPr id="2051" name="Picture 3" descr="C:\Users\Allyson.Rugg\Desktop\4N23W Plots\Temp Anomaly Contours\2009tempContou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76400"/>
            <a:ext cx="8534400" cy="4744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69286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28</a:t>
            </a:fld>
            <a:endParaRPr lang="en-US"/>
          </a:p>
        </p:txBody>
      </p:sp>
      <p:sp>
        <p:nvSpPr>
          <p:cNvPr id="2" name="Title 1"/>
          <p:cNvSpPr>
            <a:spLocks noGrp="1"/>
          </p:cNvSpPr>
          <p:nvPr>
            <p:ph type="title"/>
          </p:nvPr>
        </p:nvSpPr>
        <p:spPr/>
        <p:txBody>
          <a:bodyPr>
            <a:normAutofit fontScale="90000"/>
          </a:bodyPr>
          <a:lstStyle/>
          <a:p>
            <a:r>
              <a:rPr lang="en-US" dirty="0" smtClean="0"/>
              <a:t>2010 Temperature Anomalies</a:t>
            </a:r>
            <a:br>
              <a:rPr lang="en-US" dirty="0" smtClean="0"/>
            </a:br>
            <a:r>
              <a:rPr lang="en-US" dirty="0" smtClean="0"/>
              <a:t>at 4N 23W (Whole Year)</a:t>
            </a:r>
            <a:endParaRPr lang="en-US" dirty="0"/>
          </a:p>
        </p:txBody>
      </p:sp>
      <p:pic>
        <p:nvPicPr>
          <p:cNvPr id="4098" name="Picture 2" descr="C:\Users\Allyson.Rugg\Desktop\4N23W Plots\Temp Anomaly Contours\2010tempContou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688" y="1676400"/>
            <a:ext cx="8376897" cy="4657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1285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29</a:t>
            </a:fld>
            <a:endParaRPr lang="en-US"/>
          </a:p>
        </p:txBody>
      </p:sp>
      <p:sp>
        <p:nvSpPr>
          <p:cNvPr id="2" name="Title 1"/>
          <p:cNvSpPr>
            <a:spLocks noGrp="1"/>
          </p:cNvSpPr>
          <p:nvPr>
            <p:ph type="title"/>
          </p:nvPr>
        </p:nvSpPr>
        <p:spPr/>
        <p:txBody>
          <a:bodyPr/>
          <a:lstStyle/>
          <a:p>
            <a:r>
              <a:rPr lang="en-US" dirty="0" smtClean="0"/>
              <a:t>Meridional SST Index Anomalies</a:t>
            </a:r>
            <a:endParaRPr lang="en-US" dirty="0"/>
          </a:p>
        </p:txBody>
      </p:sp>
      <p:pic>
        <p:nvPicPr>
          <p:cNvPr id="8194" name="Picture 2" descr="C:\Users\Allyson.Rugg\Desktop\4N23W Plots\SST Maps, ATL3, Merid Index\MeridionalSSTIndexAllYearsAnom98_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356658"/>
            <a:ext cx="9508979" cy="3633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77902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Better understand near-surface dynamics of the Tropical North Atlantic (TNA)</a:t>
            </a:r>
          </a:p>
          <a:p>
            <a:pPr lvl="1"/>
            <a:r>
              <a:rPr lang="en-US" dirty="0" smtClean="0"/>
              <a:t>Causes of warm and cold sea surface temperature (SST) anomalies</a:t>
            </a:r>
          </a:p>
          <a:p>
            <a:r>
              <a:rPr lang="en-US" dirty="0" smtClean="0"/>
              <a:t>Why? TNA conditions influence:</a:t>
            </a:r>
          </a:p>
          <a:p>
            <a:pPr lvl="1"/>
            <a:r>
              <a:rPr lang="en-US" dirty="0" smtClean="0"/>
              <a:t>Hurricane activity</a:t>
            </a:r>
          </a:p>
          <a:p>
            <a:pPr lvl="1"/>
            <a:r>
              <a:rPr lang="en-US" dirty="0" smtClean="0"/>
              <a:t>Rainfall in Western Africa and Eastern South America</a:t>
            </a:r>
          </a:p>
          <a:p>
            <a:r>
              <a:rPr lang="en-US" dirty="0" smtClean="0"/>
              <a:t>Compare and contrast 2015 cold event with other strong anomalies</a:t>
            </a:r>
          </a:p>
        </p:txBody>
      </p:sp>
      <p:sp>
        <p:nvSpPr>
          <p:cNvPr id="4" name="Date Placeholder 3"/>
          <p:cNvSpPr>
            <a:spLocks noGrp="1"/>
          </p:cNvSpPr>
          <p:nvPr>
            <p:ph type="dt" sz="half" idx="10"/>
          </p:nvPr>
        </p:nvSpPr>
        <p:spPr/>
        <p:txBody>
          <a:bodyPr/>
          <a:lstStyle/>
          <a:p>
            <a:fld id="{D362B0FF-000B-4939-B62C-4488E54DA143}"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3</a:t>
            </a:fld>
            <a:endParaRPr lang="en-US"/>
          </a:p>
        </p:txBody>
      </p:sp>
      <p:sp>
        <p:nvSpPr>
          <p:cNvPr id="2" name="Title 1"/>
          <p:cNvSpPr>
            <a:spLocks noGrp="1"/>
          </p:cNvSpPr>
          <p:nvPr>
            <p:ph type="title"/>
          </p:nvPr>
        </p:nvSpPr>
        <p:spPr/>
        <p:txBody>
          <a:bodyPr/>
          <a:lstStyle/>
          <a:p>
            <a:r>
              <a:rPr lang="en-US" dirty="0" smtClean="0"/>
              <a:t>Objectives</a:t>
            </a:r>
            <a:endParaRPr lang="en-US" dirty="0"/>
          </a:p>
        </p:txBody>
      </p:sp>
    </p:spTree>
    <p:extLst>
      <p:ext uri="{BB962C8B-B14F-4D97-AF65-F5344CB8AC3E}">
        <p14:creationId xmlns:p14="http://schemas.microsoft.com/office/powerpoint/2010/main" val="18575722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30</a:t>
            </a:fld>
            <a:endParaRPr lang="en-US"/>
          </a:p>
        </p:txBody>
      </p:sp>
      <p:sp>
        <p:nvSpPr>
          <p:cNvPr id="2" name="Title 1"/>
          <p:cNvSpPr>
            <a:spLocks noGrp="1"/>
          </p:cNvSpPr>
          <p:nvPr>
            <p:ph type="title"/>
          </p:nvPr>
        </p:nvSpPr>
        <p:spPr/>
        <p:txBody>
          <a:bodyPr/>
          <a:lstStyle/>
          <a:p>
            <a:r>
              <a:rPr lang="en-US" dirty="0" smtClean="0"/>
              <a:t>ATL3 Index</a:t>
            </a:r>
            <a:endParaRPr lang="en-US" dirty="0"/>
          </a:p>
        </p:txBody>
      </p:sp>
      <p:pic>
        <p:nvPicPr>
          <p:cNvPr id="9218" name="Picture 2" descr="C:\Users\Allyson.Rugg\Desktop\4N23W Plots\SST Maps, ATL3, Merid Index\ATL3AllYearsAnom98_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686" y="1752600"/>
            <a:ext cx="10146386" cy="3943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9938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normAutofit fontScale="47500" lnSpcReduction="20000"/>
          </a:bodyPr>
          <a:lstStyle/>
          <a:p>
            <a:r>
              <a:rPr lang="en-US" dirty="0" smtClean="0"/>
              <a:t>The next six slides are anomaly map composites of the most negative and positive meridional mode indexes from March-May of 1998-2015. showing </a:t>
            </a:r>
            <a:r>
              <a:rPr lang="en-US" dirty="0"/>
              <a:t>Ekman upwelling, wind curl, and wind </a:t>
            </a:r>
            <a:r>
              <a:rPr lang="en-US" dirty="0" smtClean="0"/>
              <a:t>stress and SST.</a:t>
            </a:r>
            <a:endParaRPr lang="en-US" dirty="0"/>
          </a:p>
        </p:txBody>
      </p:sp>
      <p:sp>
        <p:nvSpPr>
          <p:cNvPr id="4" name="Date Placeholder 3"/>
          <p:cNvSpPr>
            <a:spLocks noGrp="1"/>
          </p:cNvSpPr>
          <p:nvPr>
            <p:ph type="dt" sz="half" idx="10"/>
          </p:nvPr>
        </p:nvSpPr>
        <p:spPr/>
        <p:txBody>
          <a:bodyPr/>
          <a:lstStyle/>
          <a:p>
            <a:fld id="{F614E530-E779-4F36-89C0-9EF75FFF442F}" type="datetime1">
              <a:rPr lang="en-US" smtClean="0"/>
              <a:t>7/23/2015</a:t>
            </a:fld>
            <a:endParaRPr lang="en-US"/>
          </a:p>
        </p:txBody>
      </p:sp>
      <p:sp>
        <p:nvSpPr>
          <p:cNvPr id="5" name="Slide Number Placeholder 4"/>
          <p:cNvSpPr>
            <a:spLocks noGrp="1"/>
          </p:cNvSpPr>
          <p:nvPr>
            <p:ph type="sldNum" sz="quarter" idx="11"/>
          </p:nvPr>
        </p:nvSpPr>
        <p:spPr/>
        <p:txBody>
          <a:bodyPr/>
          <a:lstStyle/>
          <a:p>
            <a:fld id="{04E3E8D0-E7C2-47EB-B22F-3C398D8C066F}" type="slidenum">
              <a:rPr lang="en-US" smtClean="0"/>
              <a:t>31</a:t>
            </a:fld>
            <a:endParaRPr lang="en-US"/>
          </a:p>
        </p:txBody>
      </p:sp>
      <p:sp>
        <p:nvSpPr>
          <p:cNvPr id="2" name="Title 1"/>
          <p:cNvSpPr>
            <a:spLocks noGrp="1"/>
          </p:cNvSpPr>
          <p:nvPr>
            <p:ph type="title"/>
          </p:nvPr>
        </p:nvSpPr>
        <p:spPr/>
        <p:txBody>
          <a:bodyPr/>
          <a:lstStyle/>
          <a:p>
            <a:r>
              <a:rPr lang="en-US" dirty="0" smtClean="0"/>
              <a:t>Meridional Mode Composite Maps</a:t>
            </a:r>
            <a:endParaRPr lang="en-US" dirty="0"/>
          </a:p>
        </p:txBody>
      </p:sp>
    </p:spTree>
    <p:extLst>
      <p:ext uri="{BB962C8B-B14F-4D97-AF65-F5344CB8AC3E}">
        <p14:creationId xmlns:p14="http://schemas.microsoft.com/office/powerpoint/2010/main" val="40518918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32</a:t>
            </a:fld>
            <a:endParaRPr lang="en-US"/>
          </a:p>
        </p:txBody>
      </p:sp>
      <p:pic>
        <p:nvPicPr>
          <p:cNvPr id="1026" name="Picture 2" descr="C:\Users\Allyson.Rugg\Desktop\4N23W Plots\MeridionalModeComposites\Curl_ne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10605180" cy="5895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4885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46F6959-9465-4EA4-ABF7-99D0A9C529C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33</a:t>
            </a:fld>
            <a:endParaRPr lang="en-US"/>
          </a:p>
        </p:txBody>
      </p:sp>
      <p:pic>
        <p:nvPicPr>
          <p:cNvPr id="2050" name="Picture 2" descr="C:\Users\Allyson.Rugg\Desktop\4N23W Plots\MeridionalModeComposites\Curl_po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4400"/>
            <a:ext cx="10180638" cy="5659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5697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normAutofit fontScale="47500" lnSpcReduction="20000"/>
          </a:bodyPr>
          <a:lstStyle/>
          <a:p>
            <a:r>
              <a:rPr lang="en-US" dirty="0" smtClean="0"/>
              <a:t>The next six slides are anomaly maps for Ekman upwelling, wind curl, and wind stress and SST for 2009, 2010, and 2015 using the 2006-2015 averages to compute anomalies.</a:t>
            </a:r>
            <a:endParaRPr lang="en-US" dirty="0"/>
          </a:p>
        </p:txBody>
      </p:sp>
      <p:sp>
        <p:nvSpPr>
          <p:cNvPr id="4" name="Date Placeholder 3"/>
          <p:cNvSpPr>
            <a:spLocks noGrp="1"/>
          </p:cNvSpPr>
          <p:nvPr>
            <p:ph type="dt" sz="half" idx="10"/>
          </p:nvPr>
        </p:nvSpPr>
        <p:spPr/>
        <p:txBody>
          <a:bodyPr/>
          <a:lstStyle/>
          <a:p>
            <a:fld id="{22998A4C-625B-4A48-AA77-C039FAF10403}" type="datetime1">
              <a:rPr lang="en-US" smtClean="0"/>
              <a:t>7/23/2015</a:t>
            </a:fld>
            <a:endParaRPr lang="en-US"/>
          </a:p>
        </p:txBody>
      </p:sp>
      <p:sp>
        <p:nvSpPr>
          <p:cNvPr id="5" name="Slide Number Placeholder 4"/>
          <p:cNvSpPr>
            <a:spLocks noGrp="1"/>
          </p:cNvSpPr>
          <p:nvPr>
            <p:ph type="sldNum" sz="quarter" idx="11"/>
          </p:nvPr>
        </p:nvSpPr>
        <p:spPr/>
        <p:txBody>
          <a:bodyPr/>
          <a:lstStyle/>
          <a:p>
            <a:fld id="{04E3E8D0-E7C2-47EB-B22F-3C398D8C066F}" type="slidenum">
              <a:rPr lang="en-US" smtClean="0"/>
              <a:t>34</a:t>
            </a:fld>
            <a:endParaRPr lang="en-US"/>
          </a:p>
        </p:txBody>
      </p:sp>
      <p:sp>
        <p:nvSpPr>
          <p:cNvPr id="6" name="Title 5"/>
          <p:cNvSpPr>
            <a:spLocks noGrp="1"/>
          </p:cNvSpPr>
          <p:nvPr>
            <p:ph type="title"/>
          </p:nvPr>
        </p:nvSpPr>
        <p:spPr/>
        <p:txBody>
          <a:bodyPr/>
          <a:lstStyle/>
          <a:p>
            <a:r>
              <a:rPr lang="en-US" dirty="0" smtClean="0"/>
              <a:t>Individual Years Anomaly Maps</a:t>
            </a:r>
            <a:endParaRPr lang="en-US" dirty="0"/>
          </a:p>
        </p:txBody>
      </p:sp>
    </p:spTree>
    <p:extLst>
      <p:ext uri="{BB962C8B-B14F-4D97-AF65-F5344CB8AC3E}">
        <p14:creationId xmlns:p14="http://schemas.microsoft.com/office/powerpoint/2010/main" val="17646688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35</a:t>
            </a:fld>
            <a:endParaRPr lang="en-US"/>
          </a:p>
        </p:txBody>
      </p:sp>
      <p:pic>
        <p:nvPicPr>
          <p:cNvPr id="8194" name="Picture 2" descr="C:\Users\Allyson.Rugg\Desktop\4N23W Plots\SST Maps, ATL3, Merid Index, Wind Curl\2006-2015 Seasonal\EkmanAnomalies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854256"/>
            <a:ext cx="10744200" cy="5973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6722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36</a:t>
            </a:fld>
            <a:endParaRPr lang="en-US"/>
          </a:p>
        </p:txBody>
      </p:sp>
      <p:pic>
        <p:nvPicPr>
          <p:cNvPr id="9218" name="Picture 2" descr="C:\Users\Allyson.Rugg\Desktop\4N23W Plots\SST Maps, ATL3, Merid Index, Wind Curl\2006-2015 Seasonal\EkmanAnomalies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 y="821472"/>
            <a:ext cx="10226040" cy="5685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3608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37</a:t>
            </a:fld>
            <a:endParaRPr lang="en-US"/>
          </a:p>
        </p:txBody>
      </p:sp>
      <p:pic>
        <p:nvPicPr>
          <p:cNvPr id="7170" name="Picture 2" descr="C:\Users\Allyson.Rugg\Desktop\4N23W Plots\SST Maps, ATL3, Merid Index, Wind Curl\2006-2015 Seasonal\EkmanAnomalies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4400"/>
            <a:ext cx="10276803" cy="5713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3423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38</a:t>
            </a:fld>
            <a:endParaRPr lang="en-US"/>
          </a:p>
        </p:txBody>
      </p:sp>
      <p:pic>
        <p:nvPicPr>
          <p:cNvPr id="10242" name="Picture 2" descr="C:\Users\Allyson.Rugg\Desktop\4N23W Plots\SST Maps, ATL3, Merid Index, Wind Curl\2006-2015 Seasonal\WindCurlAnomalies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 y="914400"/>
            <a:ext cx="10409238" cy="5787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08841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39</a:t>
            </a:fld>
            <a:endParaRPr lang="en-US"/>
          </a:p>
        </p:txBody>
      </p:sp>
      <p:pic>
        <p:nvPicPr>
          <p:cNvPr id="11266" name="Picture 2" descr="C:\Users\Allyson.Rugg\Desktop\4N23W Plots\SST Maps, ATL3, Merid Index, Wind Curl\2006-2015 Seasonal\WindCurlAnomalies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755651"/>
            <a:ext cx="10668000" cy="5930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88832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p:spPr>
        <p:txBody>
          <a:bodyPr/>
          <a:lstStyle/>
          <a:p>
            <a:r>
              <a:rPr lang="en-US" dirty="0" smtClean="0"/>
              <a:t>Consider the Atlantic Ocean between 20N and 20S</a:t>
            </a:r>
          </a:p>
          <a:p>
            <a:pPr lvl="1"/>
            <a:r>
              <a:rPr lang="en-US" dirty="0" smtClean="0"/>
              <a:t>Focus on North of the equator</a:t>
            </a:r>
          </a:p>
          <a:p>
            <a:r>
              <a:rPr lang="en-US" dirty="0" smtClean="0"/>
              <a:t>Atlantic Meridional Mode Index (AMM)</a:t>
            </a:r>
          </a:p>
          <a:p>
            <a:pPr lvl="1"/>
            <a:r>
              <a:rPr lang="en-US" dirty="0" smtClean="0"/>
              <a:t>Anomaly in the average SST between 3N and 20N minus that between 3N and 10S (see figure)</a:t>
            </a:r>
          </a:p>
          <a:p>
            <a:r>
              <a:rPr lang="en-US" dirty="0" smtClean="0"/>
              <a:t>PIRATA mooring located at 4N 23W</a:t>
            </a:r>
          </a:p>
          <a:p>
            <a:pPr lvl="1"/>
            <a:r>
              <a:rPr lang="en-US" dirty="0" smtClean="0"/>
              <a:t>Influenced by both Atlantic Cold Tongue and Meridional Mode dynamics</a:t>
            </a:r>
          </a:p>
          <a:p>
            <a:pPr lvl="1"/>
            <a:r>
              <a:rPr lang="en-US" dirty="0" smtClean="0"/>
              <a:t>Similar cold temperatures in 2009</a:t>
            </a:r>
          </a:p>
          <a:p>
            <a:pPr lvl="2"/>
            <a:r>
              <a:rPr lang="en-US" dirty="0" smtClean="0"/>
              <a:t>Upwelling, deep mixed layer, and evaporation due to strong winds</a:t>
            </a:r>
          </a:p>
          <a:p>
            <a:pPr lvl="1"/>
            <a:r>
              <a:rPr lang="en-US" dirty="0" smtClean="0"/>
              <a:t>Warm event in 2010</a:t>
            </a:r>
          </a:p>
        </p:txBody>
      </p:sp>
      <p:sp>
        <p:nvSpPr>
          <p:cNvPr id="4" name="Date Placeholder 3"/>
          <p:cNvSpPr>
            <a:spLocks noGrp="1"/>
          </p:cNvSpPr>
          <p:nvPr>
            <p:ph type="dt" sz="half" idx="10"/>
          </p:nvPr>
        </p:nvSpPr>
        <p:spPr/>
        <p:txBody>
          <a:bodyPr/>
          <a:lstStyle/>
          <a:p>
            <a:fld id="{CECD6998-7D12-4255-B9CF-E092F37F4325}"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4</a:t>
            </a:fld>
            <a:endParaRPr lang="en-US"/>
          </a:p>
        </p:txBody>
      </p:sp>
      <p:sp>
        <p:nvSpPr>
          <p:cNvPr id="2" name="Title 1"/>
          <p:cNvSpPr>
            <a:spLocks noGrp="1"/>
          </p:cNvSpPr>
          <p:nvPr>
            <p:ph type="title"/>
          </p:nvPr>
        </p:nvSpPr>
        <p:spPr/>
        <p:txBody>
          <a:bodyPr/>
          <a:lstStyle/>
          <a:p>
            <a:r>
              <a:rPr lang="en-US" dirty="0" smtClean="0"/>
              <a:t>Background</a:t>
            </a:r>
            <a:endParaRPr lang="en-US" dirty="0"/>
          </a:p>
        </p:txBody>
      </p:sp>
      <p:sp>
        <p:nvSpPr>
          <p:cNvPr id="7" name="TextBox 6"/>
          <p:cNvSpPr txBox="1"/>
          <p:nvPr/>
        </p:nvSpPr>
        <p:spPr>
          <a:xfrm>
            <a:off x="2438400" y="5562600"/>
            <a:ext cx="2926080" cy="954107"/>
          </a:xfrm>
          <a:prstGeom prst="rect">
            <a:avLst/>
          </a:prstGeom>
          <a:noFill/>
        </p:spPr>
        <p:txBody>
          <a:bodyPr wrap="square" rtlCol="0">
            <a:spAutoFit/>
          </a:bodyPr>
          <a:lstStyle/>
          <a:p>
            <a:r>
              <a:rPr lang="en-US" sz="1400" dirty="0" smtClean="0"/>
              <a:t>Typical SST, wind, and rainfall anomalies during a positive meridional mode event. From Chiang and </a:t>
            </a:r>
            <a:r>
              <a:rPr lang="en-US" sz="1400" dirty="0" err="1" smtClean="0"/>
              <a:t>Vimont</a:t>
            </a:r>
            <a:r>
              <a:rPr lang="en-US" sz="1400" dirty="0" smtClean="0"/>
              <a:t> (2004)</a:t>
            </a:r>
            <a:endParaRPr lang="en-US" sz="1400" dirty="0"/>
          </a:p>
        </p:txBody>
      </p:sp>
      <p:grpSp>
        <p:nvGrpSpPr>
          <p:cNvPr id="46" name="Group 45"/>
          <p:cNvGrpSpPr/>
          <p:nvPr/>
        </p:nvGrpSpPr>
        <p:grpSpPr>
          <a:xfrm>
            <a:off x="5059680" y="2987178"/>
            <a:ext cx="3733800" cy="3695193"/>
            <a:chOff x="4724400" y="2971800"/>
            <a:chExt cx="3733800" cy="3682662"/>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2971800"/>
              <a:ext cx="3733800" cy="3682662"/>
            </a:xfrm>
            <a:prstGeom prst="rect">
              <a:avLst/>
            </a:prstGeom>
          </p:spPr>
        </p:pic>
        <p:cxnSp>
          <p:nvCxnSpPr>
            <p:cNvPr id="13" name="Straight Connector 12"/>
            <p:cNvCxnSpPr/>
            <p:nvPr/>
          </p:nvCxnSpPr>
          <p:spPr>
            <a:xfrm>
              <a:off x="5334000" y="3787588"/>
              <a:ext cx="24384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334000" y="4267200"/>
              <a:ext cx="24384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7772400" y="3767417"/>
              <a:ext cx="0" cy="68108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5329518" y="3787588"/>
              <a:ext cx="0" cy="47961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329518" y="4648200"/>
              <a:ext cx="244288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5334000" y="4248813"/>
              <a:ext cx="0" cy="39938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7772400" y="4267201"/>
              <a:ext cx="0" cy="38099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16461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6"/>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40</a:t>
            </a:fld>
            <a:endParaRPr lang="en-US"/>
          </a:p>
        </p:txBody>
      </p:sp>
      <p:pic>
        <p:nvPicPr>
          <p:cNvPr id="12290" name="Picture 2" descr="C:\Users\Allyson.Rugg\Desktop\4N23W Plots\SST Maps, ATL3, Merid Index, Wind Curl\2006-2015 Seasonal\WindCurlAnomalies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 y="762000"/>
            <a:ext cx="10526370" cy="5852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0050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41</a:t>
            </a:fld>
            <a:endParaRPr lang="en-US"/>
          </a:p>
        </p:txBody>
      </p:sp>
      <p:pic>
        <p:nvPicPr>
          <p:cNvPr id="13314" name="Picture 2" descr="C:\Users\Allyson.Rugg\Desktop\4N23W Plots\SST Maps, ATL3, Merid Index, Wind Curl\2006-2015 Seasonal\WindStressAndSSTanomalies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90599"/>
            <a:ext cx="10139741" cy="5637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07704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42</a:t>
            </a:fld>
            <a:endParaRPr lang="en-US"/>
          </a:p>
        </p:txBody>
      </p:sp>
      <p:pic>
        <p:nvPicPr>
          <p:cNvPr id="14338" name="Picture 2" descr="C:\Users\Allyson.Rugg\Desktop\4N23W Plots\SST Maps, ATL3, Merid Index, Wind Curl\2006-2015 Seasonal\WindStressAndSSTanomalies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 y="990600"/>
            <a:ext cx="10028376" cy="557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57221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95660-44A6-4883-8D2C-67A3D846F6DF}" type="datetime1">
              <a:rPr lang="en-US" smtClean="0"/>
              <a:t>7/23/2015</a:t>
            </a:fld>
            <a:endParaRPr lang="en-US"/>
          </a:p>
        </p:txBody>
      </p:sp>
      <p:sp>
        <p:nvSpPr>
          <p:cNvPr id="3" name="Slide Number Placeholder 2"/>
          <p:cNvSpPr>
            <a:spLocks noGrp="1"/>
          </p:cNvSpPr>
          <p:nvPr>
            <p:ph type="sldNum" sz="quarter" idx="12"/>
          </p:nvPr>
        </p:nvSpPr>
        <p:spPr/>
        <p:txBody>
          <a:bodyPr/>
          <a:lstStyle/>
          <a:p>
            <a:fld id="{04E3E8D0-E7C2-47EB-B22F-3C398D8C066F}" type="slidenum">
              <a:rPr lang="en-US" smtClean="0"/>
              <a:t>43</a:t>
            </a:fld>
            <a:endParaRPr lang="en-US"/>
          </a:p>
        </p:txBody>
      </p:sp>
      <p:pic>
        <p:nvPicPr>
          <p:cNvPr id="15362" name="Picture 2" descr="C:\Users\Allyson.Rugg\Desktop\4N23W Plots\SST Maps, ATL3, Merid Index, Wind Curl\2006-2015 Seasonal\WindStressAndSSTanomalies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 y="874950"/>
            <a:ext cx="10073640" cy="5600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69029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754563"/>
          </a:xfrm>
        </p:spPr>
        <p:txBody>
          <a:bodyPr>
            <a:normAutofit/>
          </a:bodyPr>
          <a:lstStyle/>
          <a:p>
            <a:r>
              <a:rPr lang="en-US" dirty="0" smtClean="0"/>
              <a:t>Big picture context – Map the region</a:t>
            </a:r>
          </a:p>
          <a:p>
            <a:pPr lvl="1"/>
            <a:r>
              <a:rPr lang="en-US" dirty="0" smtClean="0"/>
              <a:t>Composite maps based off spring Atlantic Meridional Mode Index (AMM) using satellite data and various data reanalyzes</a:t>
            </a:r>
          </a:p>
          <a:p>
            <a:pPr lvl="2"/>
            <a:r>
              <a:rPr lang="en-US" dirty="0" smtClean="0"/>
              <a:t>Spring AMM and Spring SST at 4N 23W correlation coefficient: 0.75, &gt;95% significance</a:t>
            </a:r>
          </a:p>
          <a:p>
            <a:pPr lvl="2"/>
            <a:r>
              <a:rPr lang="en-US" dirty="0" smtClean="0"/>
              <a:t>Jun-Sep ATL3 and Spring SST </a:t>
            </a:r>
            <a:r>
              <a:rPr lang="en-US" dirty="0"/>
              <a:t>at 4N 23W correlation </a:t>
            </a:r>
            <a:r>
              <a:rPr lang="en-US" dirty="0" smtClean="0"/>
              <a:t>coefficient: 0.39, ~88% significance</a:t>
            </a:r>
          </a:p>
          <a:p>
            <a:pPr lvl="1"/>
            <a:r>
              <a:rPr lang="en-US" dirty="0" smtClean="0"/>
              <a:t>Basic heat budget analysis of the tropical Atlantic</a:t>
            </a:r>
          </a:p>
          <a:p>
            <a:r>
              <a:rPr lang="en-US" dirty="0" smtClean="0"/>
              <a:t>PIRATA mooring analysis</a:t>
            </a:r>
          </a:p>
          <a:p>
            <a:pPr lvl="1"/>
            <a:r>
              <a:rPr lang="en-US" dirty="0" smtClean="0"/>
              <a:t>Compare and contrast 2009 and 2015 mooring records </a:t>
            </a:r>
          </a:p>
          <a:p>
            <a:pPr lvl="1"/>
            <a:r>
              <a:rPr lang="en-US" dirty="0" smtClean="0"/>
              <a:t>Verify basin-scale analysis with direct observation</a:t>
            </a:r>
          </a:p>
          <a:p>
            <a:pPr lvl="1"/>
            <a:endParaRPr lang="en-US" dirty="0" smtClean="0"/>
          </a:p>
        </p:txBody>
      </p:sp>
      <p:sp>
        <p:nvSpPr>
          <p:cNvPr id="4" name="Date Placeholder 3"/>
          <p:cNvSpPr>
            <a:spLocks noGrp="1"/>
          </p:cNvSpPr>
          <p:nvPr>
            <p:ph type="dt" sz="half" idx="10"/>
          </p:nvPr>
        </p:nvSpPr>
        <p:spPr/>
        <p:txBody>
          <a:bodyPr/>
          <a:lstStyle/>
          <a:p>
            <a:fld id="{BD2F36DC-F9C6-4559-B969-88F0760CE6FE}"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5</a:t>
            </a:fld>
            <a:endParaRPr lang="en-US"/>
          </a:p>
        </p:txBody>
      </p:sp>
      <p:sp>
        <p:nvSpPr>
          <p:cNvPr id="2" name="Title 1"/>
          <p:cNvSpPr>
            <a:spLocks noGrp="1"/>
          </p:cNvSpPr>
          <p:nvPr>
            <p:ph type="title"/>
          </p:nvPr>
        </p:nvSpPr>
        <p:spPr/>
        <p:txBody>
          <a:bodyPr/>
          <a:lstStyle/>
          <a:p>
            <a:r>
              <a:rPr lang="en-US" dirty="0" smtClean="0"/>
              <a:t>Methodology</a:t>
            </a:r>
            <a:endParaRPr lang="en-US" dirty="0"/>
          </a:p>
        </p:txBody>
      </p:sp>
      <p:pic>
        <p:nvPicPr>
          <p:cNvPr id="8195" name="Picture 3" descr="C:\Users\Allyson.Rugg\Desktop\4N23W Plots\PRESENTATION\AMM_SST_ALT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962400"/>
            <a:ext cx="7848600" cy="2682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3611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1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685800" y="3124200"/>
            <a:ext cx="5943600" cy="2438400"/>
          </a:xfrm>
        </p:spPr>
        <p:txBody>
          <a:bodyPr>
            <a:normAutofit/>
          </a:bodyPr>
          <a:lstStyle/>
          <a:p>
            <a:r>
              <a:rPr lang="en-US" dirty="0" smtClean="0"/>
              <a:t>What typically occurs in the tropical Atlantic during Meridional Mode Events?</a:t>
            </a:r>
            <a:endParaRPr lang="en-US" dirty="0"/>
          </a:p>
        </p:txBody>
      </p:sp>
      <p:sp>
        <p:nvSpPr>
          <p:cNvPr id="3" name="Date Placeholder 2"/>
          <p:cNvSpPr>
            <a:spLocks noGrp="1"/>
          </p:cNvSpPr>
          <p:nvPr>
            <p:ph type="dt" sz="half" idx="10"/>
          </p:nvPr>
        </p:nvSpPr>
        <p:spPr/>
        <p:txBody>
          <a:bodyPr/>
          <a:lstStyle/>
          <a:p>
            <a:fld id="{046F6959-9465-4EA4-ABF7-99D0A9C529CC}" type="datetime1">
              <a:rPr lang="en-US" smtClean="0"/>
              <a:t>7/23/2015</a:t>
            </a:fld>
            <a:endParaRPr lang="en-US"/>
          </a:p>
        </p:txBody>
      </p:sp>
      <p:sp>
        <p:nvSpPr>
          <p:cNvPr id="4" name="Slide Number Placeholder 3"/>
          <p:cNvSpPr>
            <a:spLocks noGrp="1"/>
          </p:cNvSpPr>
          <p:nvPr>
            <p:ph type="sldNum" sz="quarter" idx="11"/>
          </p:nvPr>
        </p:nvSpPr>
        <p:spPr/>
        <p:txBody>
          <a:bodyPr/>
          <a:lstStyle/>
          <a:p>
            <a:fld id="{04E3E8D0-E7C2-47EB-B22F-3C398D8C066F}" type="slidenum">
              <a:rPr lang="en-US" smtClean="0"/>
              <a:t>6</a:t>
            </a:fld>
            <a:endParaRPr lang="en-US"/>
          </a:p>
        </p:txBody>
      </p:sp>
      <p:sp>
        <p:nvSpPr>
          <p:cNvPr id="6" name="Title 5"/>
          <p:cNvSpPr>
            <a:spLocks noGrp="1"/>
          </p:cNvSpPr>
          <p:nvPr>
            <p:ph type="title"/>
          </p:nvPr>
        </p:nvSpPr>
        <p:spPr/>
        <p:txBody>
          <a:bodyPr/>
          <a:lstStyle/>
          <a:p>
            <a:r>
              <a:rPr lang="en-US" dirty="0" smtClean="0"/>
              <a:t>Basin Scale Analysis</a:t>
            </a:r>
            <a:endParaRPr lang="en-US" dirty="0"/>
          </a:p>
        </p:txBody>
      </p:sp>
    </p:spTree>
    <p:extLst>
      <p:ext uri="{BB962C8B-B14F-4D97-AF65-F5344CB8AC3E}">
        <p14:creationId xmlns:p14="http://schemas.microsoft.com/office/powerpoint/2010/main" val="3678460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descr="C:\Users\Allyson.Rugg\Desktop\4N23W Plots\PRESENTATION\SST_windStress_anom_neg.jpg"/>
          <p:cNvPicPr>
            <a:picLocks noChangeAspect="1" noChangeArrowheads="1"/>
          </p:cNvPicPr>
          <p:nvPr/>
        </p:nvPicPr>
        <p:blipFill rotWithShape="1">
          <a:blip r:embed="rId3">
            <a:extLst>
              <a:ext uri="{28A0092B-C50C-407E-A947-70E740481C1C}">
                <a14:useLocalDpi xmlns:a14="http://schemas.microsoft.com/office/drawing/2010/main" val="0"/>
              </a:ext>
            </a:extLst>
          </a:blip>
          <a:srcRect l="11645" r="7922"/>
          <a:stretch/>
        </p:blipFill>
        <p:spPr bwMode="auto">
          <a:xfrm>
            <a:off x="456659" y="1743894"/>
            <a:ext cx="4039142" cy="402825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llyson.Rugg\Desktop\4N23W Plots\PRESENTATION\SST_windStress_anom_pos.jpg"/>
          <p:cNvPicPr>
            <a:picLocks noChangeAspect="1" noChangeArrowheads="1"/>
          </p:cNvPicPr>
          <p:nvPr/>
        </p:nvPicPr>
        <p:blipFill rotWithShape="1">
          <a:blip r:embed="rId4">
            <a:extLst>
              <a:ext uri="{28A0092B-C50C-407E-A947-70E740481C1C}">
                <a14:useLocalDpi xmlns:a14="http://schemas.microsoft.com/office/drawing/2010/main" val="0"/>
              </a:ext>
            </a:extLst>
          </a:blip>
          <a:srcRect l="11377" r="7388"/>
          <a:stretch/>
        </p:blipFill>
        <p:spPr bwMode="auto">
          <a:xfrm>
            <a:off x="4714618" y="1762944"/>
            <a:ext cx="3989888" cy="4028256"/>
          </a:xfrm>
          <a:prstGeom prst="rect">
            <a:avLst/>
          </a:prstGeom>
          <a:noFill/>
          <a:extLst>
            <a:ext uri="{909E8E84-426E-40DD-AFC4-6F175D3DCCD1}">
              <a14:hiddenFill xmlns:a14="http://schemas.microsoft.com/office/drawing/2010/main">
                <a:solidFill>
                  <a:srgbClr val="FFFFFF"/>
                </a:solidFill>
              </a14:hiddenFill>
            </a:ext>
          </a:extLst>
        </p:spPr>
      </p:pic>
      <p:sp>
        <p:nvSpPr>
          <p:cNvPr id="3" name="Date Placeholder 2"/>
          <p:cNvSpPr>
            <a:spLocks noGrp="1"/>
          </p:cNvSpPr>
          <p:nvPr>
            <p:ph type="dt" sz="half" idx="10"/>
          </p:nvPr>
        </p:nvSpPr>
        <p:spPr/>
        <p:txBody>
          <a:bodyPr/>
          <a:lstStyle/>
          <a:p>
            <a:fld id="{046F6959-9465-4EA4-ABF7-99D0A9C529CC}" type="datetime1">
              <a:rPr lang="en-US" smtClean="0"/>
              <a:t>7/23/2015</a:t>
            </a:fld>
            <a:endParaRPr lang="en-US"/>
          </a:p>
        </p:txBody>
      </p:sp>
      <p:sp>
        <p:nvSpPr>
          <p:cNvPr id="4" name="Slide Number Placeholder 3"/>
          <p:cNvSpPr>
            <a:spLocks noGrp="1"/>
          </p:cNvSpPr>
          <p:nvPr>
            <p:ph type="sldNum" sz="quarter" idx="12"/>
          </p:nvPr>
        </p:nvSpPr>
        <p:spPr/>
        <p:txBody>
          <a:bodyPr/>
          <a:lstStyle/>
          <a:p>
            <a:fld id="{04E3E8D0-E7C2-47EB-B22F-3C398D8C066F}" type="slidenum">
              <a:rPr lang="en-US" smtClean="0"/>
              <a:t>7</a:t>
            </a:fld>
            <a:endParaRPr lang="en-US" dirty="0"/>
          </a:p>
        </p:txBody>
      </p:sp>
      <p:sp>
        <p:nvSpPr>
          <p:cNvPr id="9" name="Title 8"/>
          <p:cNvSpPr>
            <a:spLocks noGrp="1"/>
          </p:cNvSpPr>
          <p:nvPr>
            <p:ph type="title"/>
          </p:nvPr>
        </p:nvSpPr>
        <p:spPr/>
        <p:txBody>
          <a:bodyPr/>
          <a:lstStyle/>
          <a:p>
            <a:r>
              <a:rPr lang="en-US" dirty="0" smtClean="0"/>
              <a:t>Symmetry in Negative and Positive Events</a:t>
            </a:r>
            <a:endParaRPr lang="en-US" dirty="0"/>
          </a:p>
        </p:txBody>
      </p:sp>
      <p:sp>
        <p:nvSpPr>
          <p:cNvPr id="12" name="TextBox 11"/>
          <p:cNvSpPr txBox="1"/>
          <p:nvPr/>
        </p:nvSpPr>
        <p:spPr>
          <a:xfrm>
            <a:off x="685800" y="1752600"/>
            <a:ext cx="3397733" cy="369332"/>
          </a:xfrm>
          <a:prstGeom prst="rect">
            <a:avLst/>
          </a:prstGeom>
          <a:noFill/>
        </p:spPr>
        <p:txBody>
          <a:bodyPr wrap="square" rtlCol="0">
            <a:spAutoFit/>
          </a:bodyPr>
          <a:lstStyle/>
          <a:p>
            <a:endParaRPr lang="en-US" dirty="0"/>
          </a:p>
        </p:txBody>
      </p:sp>
      <p:sp>
        <p:nvSpPr>
          <p:cNvPr id="14" name="TextBox 13"/>
          <p:cNvSpPr txBox="1"/>
          <p:nvPr/>
        </p:nvSpPr>
        <p:spPr>
          <a:xfrm>
            <a:off x="152400" y="5813143"/>
            <a:ext cx="4819671" cy="646331"/>
          </a:xfrm>
          <a:prstGeom prst="rect">
            <a:avLst/>
          </a:prstGeom>
          <a:noFill/>
        </p:spPr>
        <p:txBody>
          <a:bodyPr wrap="square" rtlCol="0">
            <a:spAutoFit/>
          </a:bodyPr>
          <a:lstStyle/>
          <a:p>
            <a:r>
              <a:rPr lang="en-US" sz="1200" dirty="0" smtClean="0"/>
              <a:t>Rainfall data from Global Precipitation Climatology Project</a:t>
            </a:r>
          </a:p>
          <a:p>
            <a:r>
              <a:rPr lang="en-US" sz="1200" dirty="0" smtClean="0"/>
              <a:t>SST data from TRMM Microwave Imager</a:t>
            </a:r>
          </a:p>
          <a:p>
            <a:r>
              <a:rPr lang="en-US" sz="1200" dirty="0" smtClean="0"/>
              <a:t>Wind data from NCEP/NCAR Global Ocean Data Assimilation System</a:t>
            </a:r>
            <a:endParaRPr lang="en-US" sz="1200" dirty="0"/>
          </a:p>
        </p:txBody>
      </p:sp>
      <p:sp>
        <p:nvSpPr>
          <p:cNvPr id="6" name="TextBox 5"/>
          <p:cNvSpPr txBox="1"/>
          <p:nvPr/>
        </p:nvSpPr>
        <p:spPr>
          <a:xfrm>
            <a:off x="4884593" y="5779495"/>
            <a:ext cx="4208705" cy="923330"/>
          </a:xfrm>
          <a:prstGeom prst="rect">
            <a:avLst/>
          </a:prstGeom>
          <a:noFill/>
        </p:spPr>
        <p:txBody>
          <a:bodyPr wrap="square" rtlCol="0">
            <a:spAutoFit/>
          </a:bodyPr>
          <a:lstStyle/>
          <a:p>
            <a:r>
              <a:rPr lang="en-US" dirty="0" smtClean="0"/>
              <a:t>Due to high symmetry, we will consider plots of one half the positive minus the negative event composites</a:t>
            </a:r>
            <a:endParaRPr lang="en-US" dirty="0"/>
          </a:p>
        </p:txBody>
      </p:sp>
      <p:grpSp>
        <p:nvGrpSpPr>
          <p:cNvPr id="11" name="Group 10"/>
          <p:cNvGrpSpPr/>
          <p:nvPr/>
        </p:nvGrpSpPr>
        <p:grpSpPr>
          <a:xfrm>
            <a:off x="418559" y="1796987"/>
            <a:ext cx="4115341" cy="3960170"/>
            <a:chOff x="456659" y="1831030"/>
            <a:chExt cx="4115341" cy="3960170"/>
          </a:xfrm>
        </p:grpSpPr>
        <p:pic>
          <p:nvPicPr>
            <p:cNvPr id="2" name="Picture 2" descr="C:\Users\Allyson.Rugg\Desktop\4N23W Plots\PRESENTATION\rainAnom_neg.jpg"/>
            <p:cNvPicPr>
              <a:picLocks noChangeAspect="1" noChangeArrowheads="1"/>
            </p:cNvPicPr>
            <p:nvPr/>
          </p:nvPicPr>
          <p:blipFill rotWithShape="1">
            <a:blip r:embed="rId5">
              <a:extLst>
                <a:ext uri="{28A0092B-C50C-407E-A947-70E740481C1C}">
                  <a14:useLocalDpi xmlns:a14="http://schemas.microsoft.com/office/drawing/2010/main" val="0"/>
                </a:ext>
              </a:extLst>
            </a:blip>
            <a:srcRect l="14924" r="11353"/>
            <a:stretch/>
          </p:blipFill>
          <p:spPr bwMode="auto">
            <a:xfrm>
              <a:off x="456659" y="1831030"/>
              <a:ext cx="4013742" cy="396017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733800" y="5495151"/>
              <a:ext cx="838200" cy="276999"/>
            </a:xfrm>
            <a:prstGeom prst="rect">
              <a:avLst/>
            </a:prstGeom>
            <a:noFill/>
          </p:spPr>
          <p:txBody>
            <a:bodyPr wrap="square" rtlCol="0">
              <a:spAutoFit/>
            </a:bodyPr>
            <a:lstStyle/>
            <a:p>
              <a:r>
                <a:rPr lang="en-US" sz="1200" dirty="0"/>
                <a:t>m</a:t>
              </a:r>
              <a:r>
                <a:rPr lang="en-US" sz="1200" dirty="0" smtClean="0"/>
                <a:t>m/day</a:t>
              </a:r>
              <a:endParaRPr lang="en-US" sz="1200" dirty="0"/>
            </a:p>
          </p:txBody>
        </p:sp>
      </p:grpSp>
      <p:grpSp>
        <p:nvGrpSpPr>
          <p:cNvPr id="13" name="Group 12"/>
          <p:cNvGrpSpPr/>
          <p:nvPr/>
        </p:nvGrpSpPr>
        <p:grpSpPr>
          <a:xfrm>
            <a:off x="4714618" y="1751239"/>
            <a:ext cx="4048383" cy="4028256"/>
            <a:chOff x="4714617" y="1762944"/>
            <a:chExt cx="4048383" cy="4028256"/>
          </a:xfrm>
        </p:grpSpPr>
        <p:pic>
          <p:nvPicPr>
            <p:cNvPr id="5" name="Picture 3" descr="C:\Users\Allyson.Rugg\Desktop\4N23W Plots\PRESENTATION\rainAnom_pos.jpg"/>
            <p:cNvPicPr>
              <a:picLocks noChangeAspect="1" noChangeArrowheads="1"/>
            </p:cNvPicPr>
            <p:nvPr/>
          </p:nvPicPr>
          <p:blipFill rotWithShape="1">
            <a:blip r:embed="rId6">
              <a:extLst>
                <a:ext uri="{28A0092B-C50C-407E-A947-70E740481C1C}">
                  <a14:useLocalDpi xmlns:a14="http://schemas.microsoft.com/office/drawing/2010/main" val="0"/>
                </a:ext>
              </a:extLst>
            </a:blip>
            <a:srcRect l="14393" r="11190"/>
            <a:stretch/>
          </p:blipFill>
          <p:spPr bwMode="auto">
            <a:xfrm>
              <a:off x="4714617" y="1762944"/>
              <a:ext cx="3989889" cy="402825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924800" y="5492885"/>
              <a:ext cx="838200" cy="276999"/>
            </a:xfrm>
            <a:prstGeom prst="rect">
              <a:avLst/>
            </a:prstGeom>
            <a:noFill/>
          </p:spPr>
          <p:txBody>
            <a:bodyPr wrap="square" rtlCol="0">
              <a:spAutoFit/>
            </a:bodyPr>
            <a:lstStyle/>
            <a:p>
              <a:r>
                <a:rPr lang="en-US" sz="1200" dirty="0"/>
                <a:t>m</a:t>
              </a:r>
              <a:r>
                <a:rPr lang="en-US" sz="1200" dirty="0" smtClean="0"/>
                <a:t>m/day</a:t>
              </a:r>
              <a:endParaRPr lang="en-US" sz="1200" dirty="0"/>
            </a:p>
          </p:txBody>
        </p:sp>
      </p:grpSp>
    </p:spTree>
    <p:extLst>
      <p:ext uri="{BB962C8B-B14F-4D97-AF65-F5344CB8AC3E}">
        <p14:creationId xmlns:p14="http://schemas.microsoft.com/office/powerpoint/2010/main" val="213267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n-US" dirty="0" smtClean="0"/>
              <a:t>Wind anomalies contribute to intensification</a:t>
            </a:r>
          </a:p>
          <a:p>
            <a:r>
              <a:rPr lang="en-US" dirty="0" smtClean="0"/>
              <a:t>SST anomalies later cause latent heat damping</a:t>
            </a:r>
          </a:p>
        </p:txBody>
      </p:sp>
      <p:sp>
        <p:nvSpPr>
          <p:cNvPr id="4" name="Date Placeholder 3"/>
          <p:cNvSpPr>
            <a:spLocks noGrp="1"/>
          </p:cNvSpPr>
          <p:nvPr>
            <p:ph type="dt" sz="half" idx="10"/>
          </p:nvPr>
        </p:nvSpPr>
        <p:spPr/>
        <p:txBody>
          <a:bodyPr/>
          <a:lstStyle/>
          <a:p>
            <a:fld id="{352624C5-3283-4D35-8452-208FB347AF9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8</a:t>
            </a:fld>
            <a:endParaRPr lang="en-US"/>
          </a:p>
        </p:txBody>
      </p:sp>
      <p:sp>
        <p:nvSpPr>
          <p:cNvPr id="6" name="Title 5"/>
          <p:cNvSpPr>
            <a:spLocks noGrp="1"/>
          </p:cNvSpPr>
          <p:nvPr>
            <p:ph type="title"/>
          </p:nvPr>
        </p:nvSpPr>
        <p:spPr/>
        <p:txBody>
          <a:bodyPr/>
          <a:lstStyle/>
          <a:p>
            <a:r>
              <a:rPr lang="en-US" dirty="0" smtClean="0"/>
              <a:t>Heat Budget: Latent </a:t>
            </a:r>
            <a:r>
              <a:rPr lang="en-US" dirty="0" err="1" smtClean="0"/>
              <a:t>HEat</a:t>
            </a:r>
            <a:endParaRPr lang="en-US" dirty="0"/>
          </a:p>
        </p:txBody>
      </p:sp>
      <p:grpSp>
        <p:nvGrpSpPr>
          <p:cNvPr id="8" name="Group 7"/>
          <p:cNvGrpSpPr/>
          <p:nvPr/>
        </p:nvGrpSpPr>
        <p:grpSpPr>
          <a:xfrm>
            <a:off x="304800" y="1793837"/>
            <a:ext cx="4648200" cy="4530764"/>
            <a:chOff x="304800" y="1793837"/>
            <a:chExt cx="4648200" cy="4530764"/>
          </a:xfrm>
        </p:grpSpPr>
        <p:pic>
          <p:nvPicPr>
            <p:cNvPr id="2050" name="Picture 2" descr="C:\Users\Allyson.Rugg\Desktop\4N23W Plots\PRESENTATION\latanoms_posMinusNeg.jpg"/>
            <p:cNvPicPr>
              <a:picLocks noChangeAspect="1" noChangeArrowheads="1"/>
            </p:cNvPicPr>
            <p:nvPr/>
          </p:nvPicPr>
          <p:blipFill rotWithShape="1">
            <a:blip r:embed="rId3">
              <a:extLst>
                <a:ext uri="{28A0092B-C50C-407E-A947-70E740481C1C}">
                  <a14:useLocalDpi xmlns:a14="http://schemas.microsoft.com/office/drawing/2010/main" val="0"/>
                </a:ext>
              </a:extLst>
            </a:blip>
            <a:srcRect l="13934" r="9783"/>
            <a:stretch/>
          </p:blipFill>
          <p:spPr bwMode="auto">
            <a:xfrm>
              <a:off x="304800" y="1793837"/>
              <a:ext cx="4468906" cy="453076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62400" y="6035927"/>
              <a:ext cx="990600" cy="276999"/>
            </a:xfrm>
            <a:prstGeom prst="rect">
              <a:avLst/>
            </a:prstGeom>
            <a:noFill/>
          </p:spPr>
          <p:txBody>
            <a:bodyPr wrap="square" rtlCol="0">
              <a:spAutoFit/>
            </a:bodyPr>
            <a:lstStyle/>
            <a:p>
              <a:r>
                <a:rPr lang="en-US" sz="1200" dirty="0" smtClean="0"/>
                <a:t>W/m^2</a:t>
              </a:r>
              <a:endParaRPr lang="en-US" sz="1200" dirty="0"/>
            </a:p>
          </p:txBody>
        </p:sp>
      </p:grpSp>
      <p:sp>
        <p:nvSpPr>
          <p:cNvPr id="7" name="TextBox 6"/>
          <p:cNvSpPr txBox="1"/>
          <p:nvPr/>
        </p:nvSpPr>
        <p:spPr>
          <a:xfrm>
            <a:off x="3529853" y="6370767"/>
            <a:ext cx="4394947" cy="276999"/>
          </a:xfrm>
          <a:prstGeom prst="rect">
            <a:avLst/>
          </a:prstGeom>
          <a:noFill/>
        </p:spPr>
        <p:txBody>
          <a:bodyPr wrap="square" rtlCol="0">
            <a:spAutoFit/>
          </a:bodyPr>
          <a:lstStyle/>
          <a:p>
            <a:r>
              <a:rPr lang="en-US" sz="1200" dirty="0" smtClean="0"/>
              <a:t>Data from </a:t>
            </a:r>
            <a:r>
              <a:rPr lang="en-US" sz="1200" dirty="0" err="1" smtClean="0"/>
              <a:t>OAFlux</a:t>
            </a:r>
            <a:r>
              <a:rPr lang="en-US" sz="1200" dirty="0" smtClean="0"/>
              <a:t>; Yu and Weller (2007), Zhang et al. (2004)</a:t>
            </a:r>
            <a:endParaRPr lang="en-US" sz="1200" dirty="0"/>
          </a:p>
        </p:txBody>
      </p:sp>
    </p:spTree>
    <p:extLst>
      <p:ext uri="{BB962C8B-B14F-4D97-AF65-F5344CB8AC3E}">
        <p14:creationId xmlns:p14="http://schemas.microsoft.com/office/powerpoint/2010/main" val="27260793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n-US" dirty="0" smtClean="0"/>
              <a:t>Short wave anomalies primarily damp</a:t>
            </a:r>
          </a:p>
          <a:p>
            <a:r>
              <a:rPr lang="en-US" dirty="0" smtClean="0"/>
              <a:t>Strongest near the equator</a:t>
            </a:r>
            <a:endParaRPr lang="en-US" dirty="0"/>
          </a:p>
        </p:txBody>
      </p:sp>
      <p:sp>
        <p:nvSpPr>
          <p:cNvPr id="4" name="Date Placeholder 3"/>
          <p:cNvSpPr>
            <a:spLocks noGrp="1"/>
          </p:cNvSpPr>
          <p:nvPr>
            <p:ph type="dt" sz="half" idx="10"/>
          </p:nvPr>
        </p:nvSpPr>
        <p:spPr/>
        <p:txBody>
          <a:bodyPr/>
          <a:lstStyle/>
          <a:p>
            <a:fld id="{352624C5-3283-4D35-8452-208FB347AF9C}" type="datetime1">
              <a:rPr lang="en-US" smtClean="0"/>
              <a:t>7/23/2015</a:t>
            </a:fld>
            <a:endParaRPr lang="en-US"/>
          </a:p>
        </p:txBody>
      </p:sp>
      <p:sp>
        <p:nvSpPr>
          <p:cNvPr id="5" name="Slide Number Placeholder 4"/>
          <p:cNvSpPr>
            <a:spLocks noGrp="1"/>
          </p:cNvSpPr>
          <p:nvPr>
            <p:ph type="sldNum" sz="quarter" idx="12"/>
          </p:nvPr>
        </p:nvSpPr>
        <p:spPr/>
        <p:txBody>
          <a:bodyPr/>
          <a:lstStyle/>
          <a:p>
            <a:fld id="{04E3E8D0-E7C2-47EB-B22F-3C398D8C066F}" type="slidenum">
              <a:rPr lang="en-US" smtClean="0"/>
              <a:t>9</a:t>
            </a:fld>
            <a:endParaRPr lang="en-US"/>
          </a:p>
        </p:txBody>
      </p:sp>
      <p:sp>
        <p:nvSpPr>
          <p:cNvPr id="6" name="Title 5"/>
          <p:cNvSpPr>
            <a:spLocks noGrp="1"/>
          </p:cNvSpPr>
          <p:nvPr>
            <p:ph type="title"/>
          </p:nvPr>
        </p:nvSpPr>
        <p:spPr/>
        <p:txBody>
          <a:bodyPr/>
          <a:lstStyle/>
          <a:p>
            <a:r>
              <a:rPr lang="en-US" dirty="0" smtClean="0"/>
              <a:t>Heat Budget: Short Wave</a:t>
            </a:r>
            <a:endParaRPr lang="en-US" dirty="0"/>
          </a:p>
        </p:txBody>
      </p:sp>
      <p:grpSp>
        <p:nvGrpSpPr>
          <p:cNvPr id="2" name="Group 1"/>
          <p:cNvGrpSpPr/>
          <p:nvPr/>
        </p:nvGrpSpPr>
        <p:grpSpPr>
          <a:xfrm>
            <a:off x="304800" y="1752600"/>
            <a:ext cx="4382418" cy="4572000"/>
            <a:chOff x="304800" y="1752600"/>
            <a:chExt cx="4382418" cy="4572000"/>
          </a:xfrm>
        </p:grpSpPr>
        <p:pic>
          <p:nvPicPr>
            <p:cNvPr id="3074" name="Picture 2" descr="C:\Users\Allyson.Rugg\Desktop\4N23W Plots\PRESENTATION\SWanoms_posMinusNeg.jpg"/>
            <p:cNvPicPr>
              <a:picLocks noChangeAspect="1" noChangeArrowheads="1"/>
            </p:cNvPicPr>
            <p:nvPr/>
          </p:nvPicPr>
          <p:blipFill rotWithShape="1">
            <a:blip r:embed="rId3">
              <a:extLst>
                <a:ext uri="{28A0092B-C50C-407E-A947-70E740481C1C}">
                  <a14:useLocalDpi xmlns:a14="http://schemas.microsoft.com/office/drawing/2010/main" val="0"/>
                </a:ext>
              </a:extLst>
            </a:blip>
            <a:srcRect l="14054" r="10535"/>
            <a:stretch/>
          </p:blipFill>
          <p:spPr bwMode="auto">
            <a:xfrm>
              <a:off x="304800" y="1752600"/>
              <a:ext cx="4343400" cy="4572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810918" y="6015727"/>
              <a:ext cx="876300" cy="276999"/>
            </a:xfrm>
            <a:prstGeom prst="rect">
              <a:avLst/>
            </a:prstGeom>
            <a:noFill/>
          </p:spPr>
          <p:txBody>
            <a:bodyPr wrap="square" rtlCol="0">
              <a:spAutoFit/>
            </a:bodyPr>
            <a:lstStyle/>
            <a:p>
              <a:r>
                <a:rPr lang="en-US" sz="1200" dirty="0" smtClean="0"/>
                <a:t>W/m^2</a:t>
              </a:r>
              <a:endParaRPr lang="en-US" sz="1200" dirty="0"/>
            </a:p>
          </p:txBody>
        </p:sp>
      </p:grpSp>
      <p:sp>
        <p:nvSpPr>
          <p:cNvPr id="10" name="TextBox 9"/>
          <p:cNvSpPr txBox="1"/>
          <p:nvPr/>
        </p:nvSpPr>
        <p:spPr>
          <a:xfrm>
            <a:off x="3529853" y="6370767"/>
            <a:ext cx="4394947" cy="276999"/>
          </a:xfrm>
          <a:prstGeom prst="rect">
            <a:avLst/>
          </a:prstGeom>
          <a:noFill/>
        </p:spPr>
        <p:txBody>
          <a:bodyPr wrap="square" rtlCol="0">
            <a:spAutoFit/>
          </a:bodyPr>
          <a:lstStyle/>
          <a:p>
            <a:r>
              <a:rPr lang="en-US" sz="1200" dirty="0" smtClean="0"/>
              <a:t>Data from </a:t>
            </a:r>
            <a:r>
              <a:rPr lang="en-US" sz="1200" dirty="0" err="1" smtClean="0"/>
              <a:t>OAFlux</a:t>
            </a:r>
            <a:r>
              <a:rPr lang="en-US" sz="1200" dirty="0" smtClean="0"/>
              <a:t>; Yu and Weller (2007), Zhang et al. (2004)</a:t>
            </a:r>
            <a:endParaRPr lang="en-US" sz="1200" dirty="0"/>
          </a:p>
        </p:txBody>
      </p:sp>
    </p:spTree>
    <p:extLst>
      <p:ext uri="{BB962C8B-B14F-4D97-AF65-F5344CB8AC3E}">
        <p14:creationId xmlns:p14="http://schemas.microsoft.com/office/powerpoint/2010/main" val="393108049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3970</TotalTime>
  <Words>2470</Words>
  <Application>Microsoft Office PowerPoint</Application>
  <PresentationFormat>On-screen Show (4:3)</PresentationFormat>
  <Paragraphs>317</Paragraphs>
  <Slides>43</Slides>
  <Notes>43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Grid</vt:lpstr>
      <vt:lpstr>Causes of Upper-Ocean Temperature Anomalies in the Tropical North Atlantic</vt:lpstr>
      <vt:lpstr>Outline</vt:lpstr>
      <vt:lpstr>Objectives</vt:lpstr>
      <vt:lpstr>Background</vt:lpstr>
      <vt:lpstr>Methodology</vt:lpstr>
      <vt:lpstr>Basin Scale Analysis</vt:lpstr>
      <vt:lpstr>Symmetry in Negative and Positive Events</vt:lpstr>
      <vt:lpstr>Heat Budget: Latent HEat</vt:lpstr>
      <vt:lpstr>Heat Budget: Short Wave</vt:lpstr>
      <vt:lpstr>Heat Budget: Combined Atmospheric Terms</vt:lpstr>
      <vt:lpstr>Heat Budget: The Role of Mixed Layer Depth (MLD)</vt:lpstr>
      <vt:lpstr>Residual Tendency and Advection</vt:lpstr>
      <vt:lpstr>Reanalysis Sensitivity</vt:lpstr>
      <vt:lpstr>Mooring Analysis</vt:lpstr>
      <vt:lpstr>Initial Observations</vt:lpstr>
      <vt:lpstr>MLD Effect During the 2009 and 2015 Negative AMM Events</vt:lpstr>
      <vt:lpstr>2009 and 2015 Comparison</vt:lpstr>
      <vt:lpstr>Summary</vt:lpstr>
      <vt:lpstr>Next Steps and Future plans</vt:lpstr>
      <vt:lpstr>Acknowledgements</vt:lpstr>
      <vt:lpstr>Questions/Comments?</vt:lpstr>
      <vt:lpstr>Extra Figures</vt:lpstr>
      <vt:lpstr>PowerPoint Presentation</vt:lpstr>
      <vt:lpstr>2015 Residual SST Tendency Anomaly and All Contributors (Using Tflex)</vt:lpstr>
      <vt:lpstr>2009 Residual SST Tendency Anomaly and All Contributors</vt:lpstr>
      <vt:lpstr>2015 Temperature Anomalies at 4N 23W (January Through May)</vt:lpstr>
      <vt:lpstr>2009 Temperature Anomalies  at 4N 23W (Whole Year)</vt:lpstr>
      <vt:lpstr>2010 Temperature Anomalies at 4N 23W (Whole Year)</vt:lpstr>
      <vt:lpstr>Meridional SST Index Anomalies</vt:lpstr>
      <vt:lpstr>ATL3 Index</vt:lpstr>
      <vt:lpstr>Meridional Mode Composite Maps</vt:lpstr>
      <vt:lpstr>PowerPoint Presentation</vt:lpstr>
      <vt:lpstr>PowerPoint Presentation</vt:lpstr>
      <vt:lpstr>Individual Years Anomaly Maps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Allyson Rugg</dc:creator>
  <cp:lastModifiedBy>Seminar</cp:lastModifiedBy>
  <cp:revision>159</cp:revision>
  <cp:lastPrinted>2015-07-23T13:03:04Z</cp:lastPrinted>
  <dcterms:created xsi:type="dcterms:W3CDTF">2015-06-16T19:58:00Z</dcterms:created>
  <dcterms:modified xsi:type="dcterms:W3CDTF">2015-07-23T14:12:11Z</dcterms:modified>
</cp:coreProperties>
</file>