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Microsoft_Equation1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notesSlides/notesSlide1.xml" ContentType="application/vnd.openxmlformats-officedocument.presentationml.notesSlide+xml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905" r:id="rId1"/>
  </p:sldMasterIdLst>
  <p:notesMasterIdLst>
    <p:notesMasterId r:id="rId98"/>
  </p:notesMasterIdLst>
  <p:handoutMasterIdLst>
    <p:handoutMasterId r:id="rId99"/>
  </p:handoutMasterIdLst>
  <p:sldIdLst>
    <p:sldId id="601" r:id="rId2"/>
    <p:sldId id="945" r:id="rId3"/>
    <p:sldId id="952" r:id="rId4"/>
    <p:sldId id="947" r:id="rId5"/>
    <p:sldId id="948" r:id="rId6"/>
    <p:sldId id="949" r:id="rId7"/>
    <p:sldId id="1030" r:id="rId8"/>
    <p:sldId id="1031" r:id="rId9"/>
    <p:sldId id="788" r:id="rId10"/>
    <p:sldId id="953" r:id="rId11"/>
    <p:sldId id="954" r:id="rId12"/>
    <p:sldId id="955" r:id="rId13"/>
    <p:sldId id="957" r:id="rId14"/>
    <p:sldId id="956" r:id="rId15"/>
    <p:sldId id="760" r:id="rId16"/>
    <p:sldId id="762" r:id="rId17"/>
    <p:sldId id="764" r:id="rId18"/>
    <p:sldId id="777" r:id="rId19"/>
    <p:sldId id="766" r:id="rId20"/>
    <p:sldId id="718" r:id="rId21"/>
    <p:sldId id="740" r:id="rId22"/>
    <p:sldId id="756" r:id="rId23"/>
    <p:sldId id="696" r:id="rId24"/>
    <p:sldId id="694" r:id="rId25"/>
    <p:sldId id="906" r:id="rId26"/>
    <p:sldId id="1007" r:id="rId27"/>
    <p:sldId id="1028" r:id="rId28"/>
    <p:sldId id="971" r:id="rId29"/>
    <p:sldId id="977" r:id="rId30"/>
    <p:sldId id="978" r:id="rId31"/>
    <p:sldId id="979" r:id="rId32"/>
    <p:sldId id="980" r:id="rId33"/>
    <p:sldId id="981" r:id="rId34"/>
    <p:sldId id="982" r:id="rId35"/>
    <p:sldId id="983" r:id="rId36"/>
    <p:sldId id="985" r:id="rId37"/>
    <p:sldId id="1027" r:id="rId38"/>
    <p:sldId id="830" r:id="rId39"/>
    <p:sldId id="973" r:id="rId40"/>
    <p:sldId id="974" r:id="rId41"/>
    <p:sldId id="976" r:id="rId42"/>
    <p:sldId id="970" r:id="rId43"/>
    <p:sldId id="962" r:id="rId44"/>
    <p:sldId id="966" r:id="rId45"/>
    <p:sldId id="967" r:id="rId46"/>
    <p:sldId id="968" r:id="rId47"/>
    <p:sldId id="969" r:id="rId48"/>
    <p:sldId id="958" r:id="rId49"/>
    <p:sldId id="939" r:id="rId50"/>
    <p:sldId id="959" r:id="rId51"/>
    <p:sldId id="1029" r:id="rId52"/>
    <p:sldId id="827" r:id="rId53"/>
    <p:sldId id="881" r:id="rId54"/>
    <p:sldId id="944" r:id="rId55"/>
    <p:sldId id="1004" r:id="rId56"/>
    <p:sldId id="679" r:id="rId57"/>
    <p:sldId id="911" r:id="rId58"/>
    <p:sldId id="912" r:id="rId59"/>
    <p:sldId id="913" r:id="rId60"/>
    <p:sldId id="907" r:id="rId61"/>
    <p:sldId id="813" r:id="rId62"/>
    <p:sldId id="914" r:id="rId63"/>
    <p:sldId id="682" r:id="rId64"/>
    <p:sldId id="765" r:id="rId65"/>
    <p:sldId id="915" r:id="rId66"/>
    <p:sldId id="920" r:id="rId67"/>
    <p:sldId id="923" r:id="rId68"/>
    <p:sldId id="924" r:id="rId69"/>
    <p:sldId id="925" r:id="rId70"/>
    <p:sldId id="926" r:id="rId71"/>
    <p:sldId id="927" r:id="rId72"/>
    <p:sldId id="928" r:id="rId73"/>
    <p:sldId id="930" r:id="rId74"/>
    <p:sldId id="931" r:id="rId75"/>
    <p:sldId id="934" r:id="rId76"/>
    <p:sldId id="691" r:id="rId77"/>
    <p:sldId id="1005" r:id="rId78"/>
    <p:sldId id="1006" r:id="rId79"/>
    <p:sldId id="1009" r:id="rId80"/>
    <p:sldId id="1010" r:id="rId81"/>
    <p:sldId id="1011" r:id="rId82"/>
    <p:sldId id="1012" r:id="rId83"/>
    <p:sldId id="1013" r:id="rId84"/>
    <p:sldId id="1014" r:id="rId85"/>
    <p:sldId id="1015" r:id="rId86"/>
    <p:sldId id="1016" r:id="rId87"/>
    <p:sldId id="1017" r:id="rId88"/>
    <p:sldId id="1018" r:id="rId89"/>
    <p:sldId id="1019" r:id="rId90"/>
    <p:sldId id="1020" r:id="rId91"/>
    <p:sldId id="1021" r:id="rId92"/>
    <p:sldId id="1022" r:id="rId93"/>
    <p:sldId id="1023" r:id="rId94"/>
    <p:sldId id="1024" r:id="rId95"/>
    <p:sldId id="1025" r:id="rId96"/>
    <p:sldId id="1026" r:id="rId97"/>
  </p:sldIdLst>
  <p:sldSz cx="9144000" cy="6858000" type="letter"/>
  <p:notesSz cx="7772400" cy="10058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itchFamily="34" charset="0"/>
        <a:ea typeface="+mn-ea"/>
        <a:cs typeface="Lucida Sans Unicode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itchFamily="34" charset="0"/>
        <a:ea typeface="+mn-ea"/>
        <a:cs typeface="Lucida Sans Unicode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itchFamily="34" charset="0"/>
        <a:ea typeface="+mn-ea"/>
        <a:cs typeface="Lucida Sans Unicode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itchFamily="34" charset="0"/>
        <a:ea typeface="+mn-ea"/>
        <a:cs typeface="Lucida Sans Unicode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itchFamily="34" charset="0"/>
        <a:ea typeface="+mn-ea"/>
        <a:cs typeface="Lucida Sans Unicode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 Narrow" pitchFamily="34" charset="0"/>
        <a:ea typeface="+mn-ea"/>
        <a:cs typeface="Lucida Sans Unicode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 Narrow" pitchFamily="34" charset="0"/>
        <a:ea typeface="+mn-ea"/>
        <a:cs typeface="Lucida Sans Unicode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 Narrow" pitchFamily="34" charset="0"/>
        <a:ea typeface="+mn-ea"/>
        <a:cs typeface="Lucida Sans Unicode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 Narrow" pitchFamily="34" charset="0"/>
        <a:ea typeface="+mn-ea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66FF"/>
    <a:srgbClr val="FFFF00"/>
    <a:srgbClr val="FFFF99"/>
    <a:srgbClr val="99FFCC"/>
    <a:srgbClr val="99FF99"/>
    <a:srgbClr val="CC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37" autoAdjust="0"/>
    <p:restoredTop sz="96019" autoAdjust="0"/>
  </p:normalViewPr>
  <p:slideViewPr>
    <p:cSldViewPr>
      <p:cViewPr varScale="1">
        <p:scale>
          <a:sx n="94" d="100"/>
          <a:sy n="94" d="100"/>
        </p:scale>
        <p:origin x="-1208" y="-112"/>
      </p:cViewPr>
      <p:guideLst>
        <p:guide orient="horz" pos="1939"/>
        <p:guide pos="2585"/>
      </p:guideLst>
    </p:cSldViewPr>
  </p:slideViewPr>
  <p:outlineViewPr>
    <p:cViewPr>
      <p:scale>
        <a:sx n="66" d="100"/>
        <a:sy n="66" d="100"/>
      </p:scale>
      <p:origin x="0" y="1405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3672"/>
    </p:cViewPr>
  </p:sorterViewPr>
  <p:notesViewPr>
    <p:cSldViewPr>
      <p:cViewPr varScale="1">
        <p:scale>
          <a:sx n="37" d="100"/>
          <a:sy n="37" d="100"/>
        </p:scale>
        <p:origin x="-1440" y="-77"/>
      </p:cViewPr>
      <p:guideLst>
        <p:guide orient="horz" pos="2880"/>
        <p:guide pos="216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notesMaster" Target="notesMasters/notesMaster1.xml"/><Relationship Id="rId9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4" Type="http://schemas.openxmlformats.org/officeDocument/2006/relationships/image" Target="../media/image85.wmf"/><Relationship Id="rId5" Type="http://schemas.openxmlformats.org/officeDocument/2006/relationships/image" Target="../media/image86.wmf"/><Relationship Id="rId1" Type="http://schemas.openxmlformats.org/officeDocument/2006/relationships/image" Target="../media/image82.wmf"/><Relationship Id="rId2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wmf"/><Relationship Id="rId5" Type="http://schemas.openxmlformats.org/officeDocument/2006/relationships/image" Target="../media/image9.wmf"/><Relationship Id="rId6" Type="http://schemas.openxmlformats.org/officeDocument/2006/relationships/image" Target="../media/image10.wmf"/><Relationship Id="rId7" Type="http://schemas.openxmlformats.org/officeDocument/2006/relationships/image" Target="../media/image11.wmf"/><Relationship Id="rId8" Type="http://schemas.openxmlformats.org/officeDocument/2006/relationships/image" Target="../media/image12.wmf"/><Relationship Id="rId9" Type="http://schemas.openxmlformats.org/officeDocument/2006/relationships/image" Target="../media/image13.wmf"/><Relationship Id="rId10" Type="http://schemas.openxmlformats.org/officeDocument/2006/relationships/image" Target="../media/image14.wmf"/><Relationship Id="rId1" Type="http://schemas.openxmlformats.org/officeDocument/2006/relationships/image" Target="../media/image5.wmf"/><Relationship Id="rId2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5" Type="http://schemas.openxmlformats.org/officeDocument/2006/relationships/image" Target="../media/image19.wmf"/><Relationship Id="rId1" Type="http://schemas.openxmlformats.org/officeDocument/2006/relationships/image" Target="../media/image15.wmf"/><Relationship Id="rId2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4" Type="http://schemas.openxmlformats.org/officeDocument/2006/relationships/image" Target="../media/image68.wmf"/><Relationship Id="rId5" Type="http://schemas.openxmlformats.org/officeDocument/2006/relationships/image" Target="../media/image69.wmf"/><Relationship Id="rId6" Type="http://schemas.openxmlformats.org/officeDocument/2006/relationships/image" Target="../media/image70.wmf"/><Relationship Id="rId1" Type="http://schemas.openxmlformats.org/officeDocument/2006/relationships/image" Target="../media/image65.wmf"/><Relationship Id="rId2" Type="http://schemas.openxmlformats.org/officeDocument/2006/relationships/image" Target="../media/image6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image" Target="../media/image73.wmf"/><Relationship Id="rId1" Type="http://schemas.openxmlformats.org/officeDocument/2006/relationships/image" Target="../media/image69.wmf"/><Relationship Id="rId2" Type="http://schemas.openxmlformats.org/officeDocument/2006/relationships/image" Target="../media/image7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Relationship Id="rId2" Type="http://schemas.openxmlformats.org/officeDocument/2006/relationships/image" Target="../media/image76.wmf"/><Relationship Id="rId3" Type="http://schemas.openxmlformats.org/officeDocument/2006/relationships/image" Target="../media/image7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Relationship Id="rId2" Type="http://schemas.openxmlformats.org/officeDocument/2006/relationships/image" Target="../media/image7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5DD4D-EC60-5B40-B437-58ED6A5C1DC7}" type="datetimeFigureOut">
              <a:rPr lang="en-US" smtClean="0"/>
              <a:t>1/7/14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20B92-0DC3-F543-B91B-2BD7839C5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5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0126739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vmlDrawing" Target="../drawings/vmlDrawing1.vml"/><Relationship Id="rId8" Type="http://schemas.openxmlformats.org/officeDocument/2006/relationships/oleObject" Target="../embeddings/oleObject1.bin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Text Box 2"/>
          <p:cNvSpPr txBox="1">
            <a:spLocks noChangeArrowheads="1"/>
          </p:cNvSpPr>
          <p:nvPr userDrawn="1"/>
        </p:nvSpPr>
        <p:spPr bwMode="auto">
          <a:xfrm>
            <a:off x="685800" y="6403975"/>
            <a:ext cx="2286000" cy="2365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657225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1pPr>
            <a:lvl2pPr marL="742950" indent="-285750" defTabSz="828675" eaLnBrk="0" hangingPunct="0">
              <a:tabLst>
                <a:tab pos="657225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2pPr>
            <a:lvl3pPr marL="1143000" indent="-228600" defTabSz="828675" eaLnBrk="0" hangingPunct="0">
              <a:tabLst>
                <a:tab pos="657225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3pPr>
            <a:lvl4pPr marL="1600200" indent="-228600" defTabSz="828675" eaLnBrk="0" hangingPunct="0">
              <a:tabLst>
                <a:tab pos="657225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4pPr>
            <a:lvl5pPr marL="2057400" indent="-228600" defTabSz="828675" eaLnBrk="0" hangingPunct="0">
              <a:tabLst>
                <a:tab pos="657225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97000"/>
              </a:lnSpc>
              <a:buClr>
                <a:srgbClr val="000000"/>
              </a:buClr>
              <a:buSzPct val="45000"/>
              <a:buFont typeface="StarSymbol"/>
              <a:buNone/>
              <a:defRPr/>
            </a:pPr>
            <a:r>
              <a:rPr lang="en-GB" sz="1600" smtClean="0">
                <a:solidFill>
                  <a:srgbClr val="808080"/>
                </a:solidFill>
                <a:latin typeface="Calibri" pitchFamily="34" charset="0"/>
              </a:rPr>
              <a:t>Zavisa Janjic</a:t>
            </a:r>
          </a:p>
        </p:txBody>
      </p:sp>
      <p:grpSp>
        <p:nvGrpSpPr>
          <p:cNvPr id="1031" name="Group 19"/>
          <p:cNvGrpSpPr>
            <a:grpSpLocks/>
          </p:cNvGrpSpPr>
          <p:nvPr userDrawn="1"/>
        </p:nvGrpSpPr>
        <p:grpSpPr bwMode="auto">
          <a:xfrm>
            <a:off x="7391400" y="6096000"/>
            <a:ext cx="1676400" cy="687388"/>
            <a:chOff x="0" y="3887"/>
            <a:chExt cx="1056" cy="433"/>
          </a:xfrm>
        </p:grpSpPr>
        <p:sp>
          <p:nvSpPr>
            <p:cNvPr id="1034" name="Rectangle 20"/>
            <p:cNvSpPr>
              <a:spLocks noChangeArrowheads="1"/>
            </p:cNvSpPr>
            <p:nvPr userDrawn="1"/>
          </p:nvSpPr>
          <p:spPr bwMode="auto">
            <a:xfrm>
              <a:off x="0" y="3888"/>
              <a:ext cx="624" cy="4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1026" name="Object 21"/>
            <p:cNvGraphicFramePr>
              <a:graphicFrameLocks noChangeAspect="1"/>
            </p:cNvGraphicFramePr>
            <p:nvPr/>
          </p:nvGraphicFramePr>
          <p:xfrm>
            <a:off x="0" y="3889"/>
            <a:ext cx="633" cy="4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0" name="Clip" r:id="rId8" imgW="1304762" imgH="761703" progId="">
                    <p:embed/>
                  </p:oleObj>
                </mc:Choice>
                <mc:Fallback>
                  <p:oleObj name="Clip" r:id="rId8" imgW="1304762" imgH="761703" progId="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89"/>
                          <a:ext cx="633" cy="43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37" name="Picture 16"/>
            <p:cNvPicPr>
              <a:picLocks noChangeAspect="1" noChangeArrowheads="1"/>
            </p:cNvPicPr>
            <p:nvPr userDrawn="1"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24" y="3887"/>
              <a:ext cx="432" cy="4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032" name="Group 25"/>
          <p:cNvGrpSpPr>
            <a:grpSpLocks/>
          </p:cNvGrpSpPr>
          <p:nvPr userDrawn="1"/>
        </p:nvGrpSpPr>
        <p:grpSpPr bwMode="auto">
          <a:xfrm>
            <a:off x="3810000" y="6419850"/>
            <a:ext cx="1447800" cy="206375"/>
            <a:chOff x="2400" y="4044"/>
            <a:chExt cx="912" cy="130"/>
          </a:xfrm>
        </p:grpSpPr>
        <p:sp>
          <p:nvSpPr>
            <p:cNvPr id="3" name="AutoShape 7">
              <a:hlinkClick r:id="" action="ppaction://hlinkshowjump?jump=previousslide" highlightClick="1"/>
            </p:cNvPr>
            <p:cNvSpPr>
              <a:spLocks noChangeArrowheads="1"/>
            </p:cNvSpPr>
            <p:nvPr userDrawn="1"/>
          </p:nvSpPr>
          <p:spPr bwMode="auto">
            <a:xfrm>
              <a:off x="2400" y="4044"/>
              <a:ext cx="235" cy="130"/>
            </a:xfrm>
            <a:prstGeom prst="actionButtonBackPrevious">
              <a:avLst/>
            </a:prstGeom>
            <a:solidFill>
              <a:srgbClr val="C0C0C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AutoShape 8">
              <a:hlinkClick r:id="" action="ppaction://hlinkshowjump?jump=nextslide" highlightClick="1"/>
            </p:cNvPr>
            <p:cNvSpPr>
              <a:spLocks noChangeArrowheads="1"/>
            </p:cNvSpPr>
            <p:nvPr userDrawn="1"/>
          </p:nvSpPr>
          <p:spPr bwMode="auto">
            <a:xfrm>
              <a:off x="3077" y="4044"/>
              <a:ext cx="235" cy="130"/>
            </a:xfrm>
            <a:prstGeom prst="actionButtonForwardNext">
              <a:avLst/>
            </a:prstGeom>
            <a:solidFill>
              <a:srgbClr val="C0C0C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6" r:id="rId1"/>
    <p:sldLayoutId id="2147484907" r:id="rId2"/>
    <p:sldLayoutId id="2147484908" r:id="rId3"/>
    <p:sldLayoutId id="2147484909" r:id="rId4"/>
    <p:sldLayoutId id="2147484910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5065/D6WH2MZX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gif"/><Relationship Id="rId3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wmf"/><Relationship Id="rId12" Type="http://schemas.openxmlformats.org/officeDocument/2006/relationships/oleObject" Target="../embeddings/oleObject16.bin"/><Relationship Id="rId13" Type="http://schemas.openxmlformats.org/officeDocument/2006/relationships/image" Target="../media/image32.png"/><Relationship Id="rId14" Type="http://schemas.openxmlformats.org/officeDocument/2006/relationships/oleObject" Target="../embeddings/oleObject17.bin"/><Relationship Id="rId15" Type="http://schemas.openxmlformats.org/officeDocument/2006/relationships/image" Target="../media/image33.png"/><Relationship Id="rId16" Type="http://schemas.openxmlformats.org/officeDocument/2006/relationships/oleObject" Target="../embeddings/Microsoft_Excel_97_-_2004_Worksheet2.xls"/><Relationship Id="rId17" Type="http://schemas.openxmlformats.org/officeDocument/2006/relationships/image" Target="../media/image34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4.gif"/><Relationship Id="rId4" Type="http://schemas.openxmlformats.org/officeDocument/2006/relationships/image" Target="../media/image35.wmf"/><Relationship Id="rId5" Type="http://schemas.openxmlformats.org/officeDocument/2006/relationships/image" Target="../media/image36.wmf"/><Relationship Id="rId6" Type="http://schemas.openxmlformats.org/officeDocument/2006/relationships/image" Target="../media/image37.wmf"/><Relationship Id="rId7" Type="http://schemas.openxmlformats.org/officeDocument/2006/relationships/image" Target="../media/image38.wmf"/><Relationship Id="rId8" Type="http://schemas.openxmlformats.org/officeDocument/2006/relationships/image" Target="../media/image39.wmf"/><Relationship Id="rId9" Type="http://schemas.openxmlformats.org/officeDocument/2006/relationships/image" Target="../media/image40.wmf"/><Relationship Id="rId10" Type="http://schemas.openxmlformats.org/officeDocument/2006/relationships/image" Target="../media/image41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tcenter.org/HurrWRF/users/downloads/index.tracker.php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Relationship Id="rId3" Type="http://schemas.openxmlformats.org/officeDocument/2006/relationships/image" Target="../media/image52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Relationship Id="rId3" Type="http://schemas.openxmlformats.org/officeDocument/2006/relationships/image" Target="../media/image54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20" Type="http://schemas.openxmlformats.org/officeDocument/2006/relationships/image" Target="../media/image13.wmf"/><Relationship Id="rId21" Type="http://schemas.openxmlformats.org/officeDocument/2006/relationships/oleObject" Target="../embeddings/oleObject11.bin"/><Relationship Id="rId22" Type="http://schemas.openxmlformats.org/officeDocument/2006/relationships/image" Target="../media/image14.wmf"/><Relationship Id="rId10" Type="http://schemas.openxmlformats.org/officeDocument/2006/relationships/image" Target="../media/image8.wmf"/><Relationship Id="rId11" Type="http://schemas.openxmlformats.org/officeDocument/2006/relationships/oleObject" Target="../embeddings/oleObject6.bin"/><Relationship Id="rId12" Type="http://schemas.openxmlformats.org/officeDocument/2006/relationships/image" Target="../media/image9.w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10.w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11.wmf"/><Relationship Id="rId17" Type="http://schemas.openxmlformats.org/officeDocument/2006/relationships/oleObject" Target="../embeddings/oleObject9.bin"/><Relationship Id="rId18" Type="http://schemas.openxmlformats.org/officeDocument/2006/relationships/image" Target="../media/image12.wmf"/><Relationship Id="rId19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5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6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hyperlink" Target="http://upload.wikimedia.org/wikipedia/commons/d/d7/ITCZ_january-july.png" TargetMode="External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gi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.bin"/><Relationship Id="rId12" Type="http://schemas.openxmlformats.org/officeDocument/2006/relationships/image" Target="../media/image1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Relationship Id="rId3" Type="http://schemas.openxmlformats.org/officeDocument/2006/relationships/oleObject" Target="../embeddings/oleObject12.bin"/><Relationship Id="rId4" Type="http://schemas.openxmlformats.org/officeDocument/2006/relationships/image" Target="../media/image15.wmf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16.e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17.wmf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18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2.bin"/><Relationship Id="rId20" Type="http://schemas.openxmlformats.org/officeDocument/2006/relationships/oleObject" Target="../embeddings/oleObject30.bin"/><Relationship Id="rId21" Type="http://schemas.openxmlformats.org/officeDocument/2006/relationships/image" Target="../media/image70.wmf"/><Relationship Id="rId10" Type="http://schemas.openxmlformats.org/officeDocument/2006/relationships/oleObject" Target="../embeddings/oleObject23.bin"/><Relationship Id="rId11" Type="http://schemas.openxmlformats.org/officeDocument/2006/relationships/oleObject" Target="../embeddings/oleObject24.bin"/><Relationship Id="rId12" Type="http://schemas.openxmlformats.org/officeDocument/2006/relationships/oleObject" Target="../embeddings/oleObject25.bin"/><Relationship Id="rId13" Type="http://schemas.openxmlformats.org/officeDocument/2006/relationships/oleObject" Target="../embeddings/oleObject26.bin"/><Relationship Id="rId14" Type="http://schemas.openxmlformats.org/officeDocument/2006/relationships/oleObject" Target="../embeddings/oleObject27.bin"/><Relationship Id="rId15" Type="http://schemas.openxmlformats.org/officeDocument/2006/relationships/image" Target="../media/image67.wmf"/><Relationship Id="rId16" Type="http://schemas.openxmlformats.org/officeDocument/2006/relationships/oleObject" Target="../embeddings/oleObject28.bin"/><Relationship Id="rId17" Type="http://schemas.openxmlformats.org/officeDocument/2006/relationships/image" Target="../media/image68.wmf"/><Relationship Id="rId18" Type="http://schemas.openxmlformats.org/officeDocument/2006/relationships/oleObject" Target="../embeddings/oleObject29.bin"/><Relationship Id="rId19" Type="http://schemas.openxmlformats.org/officeDocument/2006/relationships/image" Target="../media/image69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8.bin"/><Relationship Id="rId4" Type="http://schemas.openxmlformats.org/officeDocument/2006/relationships/image" Target="../media/image65.w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66.wmf"/><Relationship Id="rId7" Type="http://schemas.openxmlformats.org/officeDocument/2006/relationships/oleObject" Target="../embeddings/oleObject20.bin"/><Relationship Id="rId8" Type="http://schemas.openxmlformats.org/officeDocument/2006/relationships/oleObject" Target="../embeddings/oleObject21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69.wmf"/><Relationship Id="rId5" Type="http://schemas.openxmlformats.org/officeDocument/2006/relationships/oleObject" Target="../embeddings/oleObject32.bin"/><Relationship Id="rId6" Type="http://schemas.openxmlformats.org/officeDocument/2006/relationships/image" Target="../media/image71.wmf"/><Relationship Id="rId7" Type="http://schemas.openxmlformats.org/officeDocument/2006/relationships/oleObject" Target="../embeddings/oleObject33.bin"/><Relationship Id="rId8" Type="http://schemas.openxmlformats.org/officeDocument/2006/relationships/image" Target="../media/image72.wmf"/><Relationship Id="rId9" Type="http://schemas.openxmlformats.org/officeDocument/2006/relationships/oleObject" Target="../embeddings/oleObject34.bin"/><Relationship Id="rId10" Type="http://schemas.openxmlformats.org/officeDocument/2006/relationships/image" Target="../media/image73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4" Type="http://schemas.openxmlformats.org/officeDocument/2006/relationships/image" Target="../media/image74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oleObject" Target="../embeddings/oleObject36.bin"/><Relationship Id="rId5" Type="http://schemas.openxmlformats.org/officeDocument/2006/relationships/image" Target="../media/image75.wmf"/><Relationship Id="rId6" Type="http://schemas.openxmlformats.org/officeDocument/2006/relationships/oleObject" Target="../embeddings/oleObject37.bin"/><Relationship Id="rId7" Type="http://schemas.openxmlformats.org/officeDocument/2006/relationships/image" Target="../media/image76.wmf"/><Relationship Id="rId8" Type="http://schemas.openxmlformats.org/officeDocument/2006/relationships/oleObject" Target="../embeddings/oleObject38.bin"/><Relationship Id="rId9" Type="http://schemas.openxmlformats.org/officeDocument/2006/relationships/image" Target="../media/image74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3.xls"/><Relationship Id="rId4" Type="http://schemas.openxmlformats.org/officeDocument/2006/relationships/image" Target="../media/image78.emf"/><Relationship Id="rId5" Type="http://schemas.openxmlformats.org/officeDocument/2006/relationships/oleObject" Target="../embeddings/Microsoft_Excel_97_-_2004_Worksheet4.xls"/><Relationship Id="rId6" Type="http://schemas.openxmlformats.org/officeDocument/2006/relationships/image" Target="../media/image79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3.bin"/><Relationship Id="rId12" Type="http://schemas.openxmlformats.org/officeDocument/2006/relationships/image" Target="../media/image86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9.bin"/><Relationship Id="rId4" Type="http://schemas.openxmlformats.org/officeDocument/2006/relationships/image" Target="../media/image82.wmf"/><Relationship Id="rId5" Type="http://schemas.openxmlformats.org/officeDocument/2006/relationships/oleObject" Target="../embeddings/oleObject40.bin"/><Relationship Id="rId6" Type="http://schemas.openxmlformats.org/officeDocument/2006/relationships/image" Target="../media/image83.wmf"/><Relationship Id="rId7" Type="http://schemas.openxmlformats.org/officeDocument/2006/relationships/oleObject" Target="../embeddings/oleObject41.bin"/><Relationship Id="rId8" Type="http://schemas.openxmlformats.org/officeDocument/2006/relationships/image" Target="../media/image84.wmf"/><Relationship Id="rId9" Type="http://schemas.openxmlformats.org/officeDocument/2006/relationships/oleObject" Target="../embeddings/oleObject42.bin"/><Relationship Id="rId10" Type="http://schemas.openxmlformats.org/officeDocument/2006/relationships/image" Target="../media/image85.w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wmf"/><Relationship Id="rId3" Type="http://schemas.openxmlformats.org/officeDocument/2006/relationships/image" Target="../media/image88.w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wmf"/><Relationship Id="rId3" Type="http://schemas.openxmlformats.org/officeDocument/2006/relationships/image" Target="../media/image90.w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gi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gif"/><Relationship Id="rId3" Type="http://schemas.openxmlformats.org/officeDocument/2006/relationships/image" Target="../media/image95.gi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gi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gi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.gif"/><Relationship Id="rId3" Type="http://schemas.openxmlformats.org/officeDocument/2006/relationships/image" Target="../media/image112.gi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5715000"/>
          </a:xfr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en-US" dirty="0" smtClean="0"/>
              <a:t> Nonhydrostatic Multi-scale Model (NMMB)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600" dirty="0" smtClean="0"/>
              <a:t>Zavisa Janjic</a:t>
            </a:r>
            <a:br>
              <a:rPr lang="en-US" sz="3600" dirty="0" smtClean="0"/>
            </a:br>
            <a:r>
              <a:rPr lang="en-CA" sz="2800" dirty="0" smtClean="0"/>
              <a:t>NOAA/NWS/NCEP/EMC</a:t>
            </a:r>
            <a:r>
              <a:rPr lang="en-US" sz="2800" dirty="0" smtClean="0"/>
              <a:t>, College Park, MD </a:t>
            </a:r>
            <a:r>
              <a:rPr lang="en-US" sz="3100" dirty="0" smtClean="0">
                <a:latin typeface="+mj-lt"/>
              </a:rPr>
              <a:t/>
            </a:r>
            <a:br>
              <a:rPr lang="en-US" sz="3100" dirty="0" smtClean="0">
                <a:latin typeface="+mj-lt"/>
              </a:rPr>
            </a:br>
            <a:r>
              <a:rPr lang="en-US" sz="3100" dirty="0" smtClean="0">
                <a:latin typeface="+mj-lt"/>
              </a:rPr>
              <a:t/>
            </a:r>
            <a:br>
              <a:rPr lang="en-US" sz="31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endParaRPr lang="en-US" sz="4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1524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Nonhydrostatic </a:t>
            </a:r>
            <a:r>
              <a:rPr lang="en-US" dirty="0" err="1" smtClean="0"/>
              <a:t>Multiscale</a:t>
            </a:r>
            <a:r>
              <a:rPr lang="en-US" dirty="0" smtClean="0"/>
              <a:t> Model</a:t>
            </a:r>
            <a:br>
              <a:rPr lang="en-US" dirty="0" smtClean="0"/>
            </a:br>
            <a:r>
              <a:rPr lang="en-US" dirty="0" smtClean="0"/>
              <a:t>on the B grid (NMMB)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Coordinate system and grid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Global lat-</a:t>
            </a:r>
            <a:r>
              <a:rPr lang="en-US" dirty="0" err="1" smtClean="0"/>
              <a:t>lon</a:t>
            </a:r>
            <a:endParaRPr lang="en-US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Regional rotated lat-</a:t>
            </a:r>
            <a:r>
              <a:rPr lang="en-US" dirty="0" err="1" smtClean="0"/>
              <a:t>lon</a:t>
            </a:r>
            <a:r>
              <a:rPr lang="en-US" dirty="0" smtClean="0"/>
              <a:t>, more uniform grid size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Arakawa B grid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 smtClean="0"/>
          </a:p>
          <a:p>
            <a:pPr lvl="1" fontAlgn="auto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	h         </a:t>
            </a:r>
            <a:r>
              <a:rPr lang="en-US" dirty="0" err="1" smtClean="0"/>
              <a:t>h</a:t>
            </a:r>
            <a:r>
              <a:rPr lang="en-US" dirty="0" smtClean="0"/>
              <a:t>         </a:t>
            </a:r>
            <a:r>
              <a:rPr lang="en-US" dirty="0" err="1" smtClean="0"/>
              <a:t>h</a:t>
            </a:r>
            <a:endParaRPr lang="en-US" dirty="0" smtClean="0"/>
          </a:p>
          <a:p>
            <a:pPr lvl="1" fontAlgn="auto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	      </a:t>
            </a:r>
            <a:r>
              <a:rPr lang="en-US" b="1" dirty="0" smtClean="0"/>
              <a:t>v         </a:t>
            </a:r>
            <a:r>
              <a:rPr lang="en-US" b="1" dirty="0" err="1" smtClean="0"/>
              <a:t>v</a:t>
            </a:r>
            <a:endParaRPr lang="en-US" b="1" dirty="0" smtClean="0"/>
          </a:p>
          <a:p>
            <a:pPr lvl="1" fontAlgn="auto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	h         </a:t>
            </a:r>
            <a:r>
              <a:rPr lang="en-US" dirty="0" err="1" smtClean="0"/>
              <a:t>h</a:t>
            </a:r>
            <a:r>
              <a:rPr lang="en-US" dirty="0" smtClean="0"/>
              <a:t>         </a:t>
            </a:r>
            <a:r>
              <a:rPr lang="en-US" dirty="0" err="1" smtClean="0"/>
              <a:t>h</a:t>
            </a:r>
            <a:endParaRPr lang="en-US" dirty="0" smtClean="0"/>
          </a:p>
          <a:p>
            <a:pPr lvl="1" fontAlgn="auto">
              <a:spcAft>
                <a:spcPts val="0"/>
              </a:spcAft>
              <a:buFontTx/>
              <a:buNone/>
              <a:defRPr/>
            </a:pPr>
            <a:r>
              <a:rPr lang="en-US" b="1" dirty="0" smtClean="0"/>
              <a:t>	      v         </a:t>
            </a:r>
            <a:r>
              <a:rPr lang="en-US" b="1" dirty="0" err="1" smtClean="0"/>
              <a:t>v</a:t>
            </a:r>
            <a:endParaRPr lang="en-US" b="1" dirty="0" smtClean="0"/>
          </a:p>
          <a:p>
            <a:pPr lvl="1" fontAlgn="auto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	h         </a:t>
            </a:r>
            <a:r>
              <a:rPr lang="en-US" dirty="0" err="1" smtClean="0"/>
              <a:t>h</a:t>
            </a:r>
            <a:r>
              <a:rPr lang="en-US" dirty="0" smtClean="0"/>
              <a:t>         </a:t>
            </a:r>
            <a:r>
              <a:rPr lang="en-US" dirty="0" err="1" smtClean="0"/>
              <a:t>h</a:t>
            </a:r>
            <a:endParaRPr lang="en-US" dirty="0" smtClean="0"/>
          </a:p>
          <a:p>
            <a:pPr lvl="1" fontAlgn="auto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Pressure-sigma hybrid (Simmons &amp; </a:t>
            </a:r>
            <a:r>
              <a:rPr lang="en-US" dirty="0" err="1" smtClean="0"/>
              <a:t>Burridge</a:t>
            </a:r>
            <a:r>
              <a:rPr lang="en-US" dirty="0" smtClean="0"/>
              <a:t> 1981, </a:t>
            </a:r>
            <a:r>
              <a:rPr lang="en-US" dirty="0" err="1" smtClean="0"/>
              <a:t>Eckermann</a:t>
            </a:r>
            <a:r>
              <a:rPr lang="en-US" dirty="0" smtClean="0"/>
              <a:t> 2008)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Lorenz vertical grid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978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Nonhydrostatic </a:t>
            </a:r>
            <a:r>
              <a:rPr lang="en-US" dirty="0" err="1" smtClean="0"/>
              <a:t>Multiscale</a:t>
            </a:r>
            <a:r>
              <a:rPr lang="en-US" dirty="0" smtClean="0"/>
              <a:t> Model</a:t>
            </a:r>
            <a:br>
              <a:rPr lang="en-US" dirty="0" smtClean="0"/>
            </a:br>
            <a:r>
              <a:rPr lang="en-US" dirty="0" smtClean="0"/>
              <a:t>on the B grid (NMMB)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Time stepping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No splitting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Adams-Bashforth for horizontal advection of u, v, T and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Crank-Nicholson for vertical advection of u, v, T (implicit)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Forward-Backward (Ames, 1968; </a:t>
            </a:r>
            <a:r>
              <a:rPr lang="en-US" dirty="0" err="1" smtClean="0"/>
              <a:t>Gadd</a:t>
            </a:r>
            <a:r>
              <a:rPr lang="en-US" dirty="0" smtClean="0"/>
              <a:t>, 1978; </a:t>
            </a:r>
            <a:r>
              <a:rPr lang="en-US" dirty="0" smtClean="0">
                <a:solidFill>
                  <a:srgbClr val="3366FF"/>
                </a:solidFill>
              </a:rPr>
              <a:t>Janjic and </a:t>
            </a:r>
            <a:r>
              <a:rPr lang="en-US" dirty="0" err="1" smtClean="0">
                <a:solidFill>
                  <a:srgbClr val="3366FF"/>
                </a:solidFill>
              </a:rPr>
              <a:t>Wiin</a:t>
            </a:r>
            <a:r>
              <a:rPr lang="en-US" dirty="0" smtClean="0">
                <a:solidFill>
                  <a:srgbClr val="3366FF"/>
                </a:solidFill>
              </a:rPr>
              <a:t>-Nielsen, 1977, JAS</a:t>
            </a:r>
            <a:r>
              <a:rPr lang="en-US" dirty="0" smtClean="0"/>
              <a:t>) fast waves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Implicit for vertically propagating sound waves (Janjic et al., 2001, MWR; Janjic, 2003, MAP)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288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Nonhydrostatic </a:t>
            </a:r>
            <a:r>
              <a:rPr lang="en-US" dirty="0" err="1" smtClean="0"/>
              <a:t>Multiscale</a:t>
            </a:r>
            <a:r>
              <a:rPr lang="en-US" dirty="0" smtClean="0"/>
              <a:t> Model</a:t>
            </a:r>
            <a:br>
              <a:rPr lang="en-US" dirty="0" smtClean="0"/>
            </a:br>
            <a:r>
              <a:rPr lang="en-US" dirty="0" smtClean="0"/>
              <a:t>on the B grid (NMMB)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Regional domain lateral boundaries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Narrow zone with upstream advection, no computational outflow BC for advection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mtClean="0"/>
              <a:t>Blending zone</a:t>
            </a: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Conservative global polar boundary conditions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Polar filter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“Decelerator,” tendencies of T, u, v, Eulerian tracers, divergence, </a:t>
            </a:r>
            <a:r>
              <a:rPr lang="en-US" dirty="0" err="1" smtClean="0"/>
              <a:t>dw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, deformation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Waves in the zonal direction faster than waves with the same wavelength in the latitudinal direction slowed down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Physics not filtered</a:t>
            </a:r>
          </a:p>
        </p:txBody>
      </p:sp>
    </p:spTree>
    <p:extLst>
      <p:ext uri="{BB962C8B-B14F-4D97-AF65-F5344CB8AC3E}">
        <p14:creationId xmlns:p14="http://schemas.microsoft.com/office/powerpoint/2010/main" val="8229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Lateral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Regional domain lateral boundaries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0481" name="Group 1"/>
          <p:cNvGrpSpPr>
            <a:grpSpLocks/>
          </p:cNvGrpSpPr>
          <p:nvPr/>
        </p:nvGrpSpPr>
        <p:grpSpPr bwMode="auto">
          <a:xfrm>
            <a:off x="1752600" y="2286000"/>
            <a:ext cx="5486400" cy="3725863"/>
            <a:chOff x="1790" y="7208"/>
            <a:chExt cx="8640" cy="5868"/>
          </a:xfrm>
        </p:grpSpPr>
        <p:grpSp>
          <p:nvGrpSpPr>
            <p:cNvPr id="20486" name="Group 6"/>
            <p:cNvGrpSpPr>
              <a:grpSpLocks/>
            </p:cNvGrpSpPr>
            <p:nvPr/>
          </p:nvGrpSpPr>
          <p:grpSpPr bwMode="auto">
            <a:xfrm>
              <a:off x="1790" y="7208"/>
              <a:ext cx="8640" cy="5868"/>
              <a:chOff x="1790" y="7274"/>
              <a:chExt cx="8640" cy="5868"/>
            </a:xfrm>
          </p:grpSpPr>
          <p:sp>
            <p:nvSpPr>
              <p:cNvPr id="20494" name="Rectangle 14"/>
              <p:cNvSpPr>
                <a:spLocks noChangeArrowheads="1"/>
              </p:cNvSpPr>
              <p:nvPr/>
            </p:nvSpPr>
            <p:spPr bwMode="auto">
              <a:xfrm>
                <a:off x="1790" y="7274"/>
                <a:ext cx="8640" cy="504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3" name="Rectangle 13"/>
              <p:cNvSpPr>
                <a:spLocks noChangeArrowheads="1"/>
              </p:cNvSpPr>
              <p:nvPr/>
            </p:nvSpPr>
            <p:spPr bwMode="auto">
              <a:xfrm>
                <a:off x="1934" y="7418"/>
                <a:ext cx="8352" cy="4752"/>
              </a:xfrm>
              <a:prstGeom prst="rect">
                <a:avLst/>
              </a:prstGeom>
              <a:solidFill>
                <a:srgbClr val="F2F2F2"/>
              </a:solidFill>
              <a:ln w="1905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2" name="Text Box 12"/>
              <p:cNvSpPr txBox="1">
                <a:spLocks noChangeArrowheads="1"/>
              </p:cNvSpPr>
              <p:nvPr/>
            </p:nvSpPr>
            <p:spPr bwMode="auto">
              <a:xfrm>
                <a:off x="1934" y="12685"/>
                <a:ext cx="4211" cy="45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outer boundary for mass variables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491" name="Text Box 11"/>
              <p:cNvSpPr txBox="1">
                <a:spLocks noChangeArrowheads="1"/>
              </p:cNvSpPr>
              <p:nvPr/>
            </p:nvSpPr>
            <p:spPr bwMode="auto">
              <a:xfrm>
                <a:off x="6150" y="12484"/>
                <a:ext cx="4211" cy="45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outer boundary for wind variables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490" name="AutoShape 10"/>
              <p:cNvSpPr>
                <a:spLocks noChangeShapeType="1"/>
              </p:cNvSpPr>
              <p:nvPr/>
            </p:nvSpPr>
            <p:spPr bwMode="auto">
              <a:xfrm flipV="1">
                <a:off x="4040" y="12314"/>
                <a:ext cx="313" cy="47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9" name="AutoShape 9"/>
              <p:cNvSpPr>
                <a:spLocks noChangeShapeType="1"/>
              </p:cNvSpPr>
              <p:nvPr/>
            </p:nvSpPr>
            <p:spPr bwMode="auto">
              <a:xfrm flipH="1" flipV="1">
                <a:off x="8005" y="12154"/>
                <a:ext cx="313" cy="47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8" name="Rectangle 8"/>
              <p:cNvSpPr>
                <a:spLocks noChangeArrowheads="1"/>
              </p:cNvSpPr>
              <p:nvPr/>
            </p:nvSpPr>
            <p:spPr bwMode="auto">
              <a:xfrm>
                <a:off x="2366" y="7850"/>
                <a:ext cx="7488" cy="3888"/>
              </a:xfrm>
              <a:prstGeom prst="rect">
                <a:avLst/>
              </a:prstGeom>
              <a:solidFill>
                <a:srgbClr val="D8D8D8"/>
              </a:solidFill>
              <a:ln w="1905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7" name="Rectangle 7"/>
              <p:cNvSpPr>
                <a:spLocks noChangeArrowheads="1"/>
              </p:cNvSpPr>
              <p:nvPr/>
            </p:nvSpPr>
            <p:spPr bwMode="auto">
              <a:xfrm>
                <a:off x="2654" y="8138"/>
                <a:ext cx="6912" cy="3312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485" name="AutoShape 5"/>
            <p:cNvSpPr>
              <a:spLocks noChangeShapeType="1"/>
            </p:cNvSpPr>
            <p:nvPr/>
          </p:nvSpPr>
          <p:spPr bwMode="auto">
            <a:xfrm>
              <a:off x="7320" y="7359"/>
              <a:ext cx="1" cy="7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4" name="Text Box 4"/>
            <p:cNvSpPr txBox="1">
              <a:spLocks noChangeArrowheads="1"/>
            </p:cNvSpPr>
            <p:nvPr/>
          </p:nvSpPr>
          <p:spPr bwMode="auto">
            <a:xfrm>
              <a:off x="7376" y="7472"/>
              <a:ext cx="2214" cy="502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blending zone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483" name="Text Box 3"/>
            <p:cNvSpPr txBox="1">
              <a:spLocks noChangeArrowheads="1"/>
            </p:cNvSpPr>
            <p:nvPr/>
          </p:nvSpPr>
          <p:spPr bwMode="auto">
            <a:xfrm>
              <a:off x="2510" y="7340"/>
              <a:ext cx="2908" cy="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upstream advection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482" name="AutoShape 2"/>
            <p:cNvSpPr>
              <a:spLocks noChangeShapeType="1"/>
            </p:cNvSpPr>
            <p:nvPr/>
          </p:nvSpPr>
          <p:spPr bwMode="auto">
            <a:xfrm>
              <a:off x="5505" y="7326"/>
              <a:ext cx="1" cy="4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8125287"/>
      </p:ext>
    </p:extLst>
  </p:cSld>
  <p:clrMapOvr>
    <a:masterClrMapping/>
  </p:clrMapOvr>
  <p:transition xmlns:p14="http://schemas.microsoft.com/office/powerpoint/2010/main" advTm="37377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Nonhydrostatic </a:t>
            </a:r>
            <a:r>
              <a:rPr lang="en-US" dirty="0" err="1" smtClean="0"/>
              <a:t>Multiscale</a:t>
            </a:r>
            <a:r>
              <a:rPr lang="en-US" dirty="0" smtClean="0"/>
              <a:t> Model</a:t>
            </a:r>
            <a:br>
              <a:rPr lang="en-US" dirty="0" smtClean="0"/>
            </a:br>
            <a:r>
              <a:rPr lang="en-US" dirty="0" smtClean="0"/>
              <a:t>on the B grid (NMMB)</a:t>
            </a:r>
            <a:endParaRPr lang="en-US" dirty="0"/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Upgraded NCEP WRF NMM “standard” physical package</a:t>
            </a:r>
          </a:p>
          <a:p>
            <a:pPr lvl="1"/>
            <a:r>
              <a:rPr lang="en-US" dirty="0" smtClean="0"/>
              <a:t>RRTM, GFDL radiation</a:t>
            </a:r>
          </a:p>
          <a:p>
            <a:pPr lvl="1"/>
            <a:r>
              <a:rPr lang="en-US" dirty="0" smtClean="0"/>
              <a:t>NOAH, LISS land surface model</a:t>
            </a:r>
          </a:p>
          <a:p>
            <a:pPr lvl="1"/>
            <a:r>
              <a:rPr lang="en-US" dirty="0" smtClean="0"/>
              <a:t>Mellor-Yamada-</a:t>
            </a:r>
            <a:r>
              <a:rPr lang="en-US" dirty="0" err="1" smtClean="0"/>
              <a:t>Janjic</a:t>
            </a:r>
            <a:r>
              <a:rPr lang="en-US" dirty="0" smtClean="0"/>
              <a:t> turbulence</a:t>
            </a:r>
          </a:p>
          <a:p>
            <a:pPr lvl="1"/>
            <a:r>
              <a:rPr lang="en-US" dirty="0" smtClean="0"/>
              <a:t>Ferrier microphysics</a:t>
            </a:r>
          </a:p>
          <a:p>
            <a:pPr lvl="1"/>
            <a:r>
              <a:rPr lang="en-US" dirty="0" smtClean="0"/>
              <a:t>Betts-Miller-</a:t>
            </a:r>
            <a:r>
              <a:rPr lang="en-US" dirty="0" err="1" smtClean="0"/>
              <a:t>Janjic</a:t>
            </a:r>
            <a:r>
              <a:rPr lang="en-US" dirty="0" smtClean="0"/>
              <a:t> convection</a:t>
            </a:r>
          </a:p>
          <a:p>
            <a:r>
              <a:rPr lang="en-US" dirty="0" smtClean="0"/>
              <a:t>Extensions</a:t>
            </a:r>
          </a:p>
          <a:p>
            <a:pPr lvl="1"/>
            <a:r>
              <a:rPr lang="en-US" dirty="0" smtClean="0"/>
              <a:t>GFS physics, SAS, </a:t>
            </a:r>
            <a:r>
              <a:rPr lang="en-US" dirty="0" err="1" smtClean="0"/>
              <a:t>Zhao,Thompson</a:t>
            </a:r>
            <a:r>
              <a:rPr lang="en-US" dirty="0" smtClean="0"/>
              <a:t>, GFS PBL, WSM6 ...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451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Atmospheric Spectrum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tabLst>
                <a:tab pos="461963" algn="l"/>
                <a:tab pos="912813" algn="l"/>
              </a:tabLst>
              <a:defRPr/>
            </a:pPr>
            <a:r>
              <a:rPr lang="en-US" dirty="0" smtClean="0"/>
              <a:t>Numerical models generally generate excessive small scale noise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tabLst>
                <a:tab pos="461963" algn="l"/>
                <a:tab pos="912813" algn="l"/>
              </a:tabLst>
              <a:defRPr/>
            </a:pPr>
            <a:r>
              <a:rPr lang="en-US" dirty="0" smtClean="0">
                <a:solidFill>
                  <a:srgbClr val="00B0F0"/>
                </a:solidFill>
              </a:rPr>
              <a:t>False nonlinear energy cascade </a:t>
            </a:r>
            <a:r>
              <a:rPr lang="en-US" dirty="0" smtClean="0"/>
              <a:t>(Phillips, 1954; Arakawa, 1966 … ; </a:t>
            </a:r>
            <a:r>
              <a:rPr lang="en-US" dirty="0" err="1" smtClean="0"/>
              <a:t>Sadourny</a:t>
            </a:r>
            <a:r>
              <a:rPr lang="en-US" dirty="0" smtClean="0"/>
              <a:t> 1975; …)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tabLst>
                <a:tab pos="461963" algn="l"/>
                <a:tab pos="912813" algn="l"/>
              </a:tabLst>
              <a:defRPr/>
            </a:pPr>
            <a:r>
              <a:rPr lang="en-US" dirty="0" smtClean="0"/>
              <a:t>Other computational errors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tabLst>
                <a:tab pos="461963" algn="l"/>
                <a:tab pos="912813" algn="l"/>
              </a:tabLst>
              <a:defRPr/>
            </a:pPr>
            <a:r>
              <a:rPr lang="en-US" dirty="0" smtClean="0"/>
              <a:t>Historically, problem controlled by: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tabLst>
                <a:tab pos="461963" algn="l"/>
                <a:tab pos="912813" algn="l"/>
              </a:tabLst>
              <a:defRPr/>
            </a:pPr>
            <a:r>
              <a:rPr lang="en-US" dirty="0" smtClean="0"/>
              <a:t>Removing spurious small scale energy by numerical filtering, dissipation, by far predominant approach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tabLst>
                <a:tab pos="461963" algn="l"/>
                <a:tab pos="912813" algn="l"/>
              </a:tabLst>
              <a:defRPr/>
            </a:pPr>
            <a:r>
              <a:rPr lang="en-US" dirty="0" smtClean="0">
                <a:solidFill>
                  <a:srgbClr val="00B0F0"/>
                </a:solidFill>
              </a:rPr>
              <a:t>Preventing excessive noise </a:t>
            </a:r>
            <a:r>
              <a:rPr lang="en-US" i="1" dirty="0" smtClean="0">
                <a:solidFill>
                  <a:srgbClr val="00B0F0"/>
                </a:solidFill>
              </a:rPr>
              <a:t>generation</a:t>
            </a:r>
            <a:r>
              <a:rPr lang="en-US" dirty="0" smtClean="0">
                <a:solidFill>
                  <a:srgbClr val="00B0F0"/>
                </a:solidFill>
              </a:rPr>
              <a:t> by enstrophy and energy conservation (Arakawa, 1966 …)</a:t>
            </a:r>
          </a:p>
        </p:txBody>
      </p:sp>
    </p:spTree>
  </p:cSld>
  <p:clrMapOvr>
    <a:masterClrMapping/>
  </p:clrMapOvr>
  <p:transition xmlns:p14="http://schemas.microsoft.com/office/powerpoint/2010/main" advTm="64397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Atmospheric Spectrum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>
                <a:cs typeface="Times New Roman" pitchFamily="18" charset="0"/>
              </a:rPr>
              <a:t>Classical paper by </a:t>
            </a:r>
            <a:r>
              <a:rPr lang="en-US" dirty="0" err="1" smtClean="0">
                <a:ea typeface="MS Mincho" pitchFamily="49" charset="-128"/>
              </a:rPr>
              <a:t>Sadourny</a:t>
            </a:r>
            <a:r>
              <a:rPr lang="en-US" dirty="0" smtClean="0">
                <a:ea typeface="MS Mincho" pitchFamily="49" charset="-128"/>
              </a:rPr>
              <a:t>, 1975, JAS: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 smtClean="0">
              <a:ea typeface="MS Mincho" pitchFamily="49" charset="-128"/>
            </a:endParaRP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 smtClean="0">
              <a:ea typeface="MS Mincho" pitchFamily="49" charset="-128"/>
            </a:endParaRP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 smtClean="0">
              <a:ea typeface="MS Mincho" pitchFamily="49" charset="-128"/>
            </a:endParaRP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 smtClean="0">
              <a:ea typeface="MS Mincho" pitchFamily="49" charset="-128"/>
            </a:endParaRP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 smtClean="0">
              <a:ea typeface="MS Mincho" pitchFamily="49" charset="-128"/>
            </a:endParaRP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 smtClean="0">
              <a:ea typeface="MS Mincho" pitchFamily="49" charset="-128"/>
            </a:endParaRP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 smtClean="0">
              <a:ea typeface="MS Mincho" pitchFamily="49" charset="-128"/>
            </a:endParaRP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00B0F0"/>
                </a:solidFill>
                <a:ea typeface="MS Mincho" pitchFamily="49" charset="-128"/>
              </a:rPr>
              <a:t>With filtering, one does not need an atmospheric model for “correct” atmospheric spectrum!</a:t>
            </a:r>
            <a:endParaRPr lang="en-US" dirty="0">
              <a:solidFill>
                <a:srgbClr val="00B0F0"/>
              </a:solidFill>
            </a:endParaRPr>
          </a:p>
        </p:txBody>
      </p:sp>
      <p:grpSp>
        <p:nvGrpSpPr>
          <p:cNvPr id="19460" name="Group 7"/>
          <p:cNvGrpSpPr>
            <a:grpSpLocks/>
          </p:cNvGrpSpPr>
          <p:nvPr/>
        </p:nvGrpSpPr>
        <p:grpSpPr bwMode="auto">
          <a:xfrm>
            <a:off x="838200" y="2209800"/>
            <a:ext cx="7315200" cy="2895600"/>
            <a:chOff x="838200" y="2133600"/>
            <a:chExt cx="7315200" cy="2895600"/>
          </a:xfrm>
        </p:grpSpPr>
        <p:pic>
          <p:nvPicPr>
            <p:cNvPr id="13517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200" y="2209800"/>
              <a:ext cx="7315200" cy="27860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838200" y="2133600"/>
              <a:ext cx="4114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133600" y="4572000"/>
              <a:ext cx="6019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advTm="7611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Atmospheric Spectrum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Instead (</a:t>
            </a:r>
            <a:r>
              <a:rPr lang="en-US" dirty="0" err="1" smtClean="0"/>
              <a:t>Sadourny</a:t>
            </a:r>
            <a:r>
              <a:rPr lang="en-US" dirty="0" smtClean="0"/>
              <a:t>, 1975, JAS):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solidFill>
                  <a:srgbClr val="00B0F0"/>
                </a:solidFill>
              </a:rPr>
              <a:t>Philosophy built into the design of the compact nonlinear momentum advection schemes for semi-staggered grids (Janjic, 1984, MWR; Janjic, 2004, AMS; Janjic and Gall, 2012, NCAR)</a:t>
            </a:r>
          </a:p>
        </p:txBody>
      </p:sp>
      <p:grpSp>
        <p:nvGrpSpPr>
          <p:cNvPr id="20484" name="Group 10"/>
          <p:cNvGrpSpPr>
            <a:grpSpLocks/>
          </p:cNvGrpSpPr>
          <p:nvPr/>
        </p:nvGrpSpPr>
        <p:grpSpPr bwMode="auto">
          <a:xfrm>
            <a:off x="838200" y="2133600"/>
            <a:ext cx="7315200" cy="1536700"/>
            <a:chOff x="838200" y="2438400"/>
            <a:chExt cx="7315200" cy="1536700"/>
          </a:xfrm>
        </p:grpSpPr>
        <p:grpSp>
          <p:nvGrpSpPr>
            <p:cNvPr id="20485" name="Group 7"/>
            <p:cNvGrpSpPr>
              <a:grpSpLocks/>
            </p:cNvGrpSpPr>
            <p:nvPr/>
          </p:nvGrpSpPr>
          <p:grpSpPr bwMode="auto">
            <a:xfrm>
              <a:off x="838200" y="2438400"/>
              <a:ext cx="7315200" cy="1536700"/>
              <a:chOff x="1489075" y="2438400"/>
              <a:chExt cx="6165850" cy="1536700"/>
            </a:xfrm>
          </p:grpSpPr>
          <p:pic>
            <p:nvPicPr>
              <p:cNvPr id="136199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05132" y="2438400"/>
                <a:ext cx="6133736" cy="102235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36200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89075" y="3352800"/>
                <a:ext cx="6165850" cy="6223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838200" y="2438400"/>
              <a:ext cx="6096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29000" y="3657600"/>
              <a:ext cx="46482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advTm="1982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76200"/>
            <a:ext cx="4038600" cy="58674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z="3100" dirty="0" smtClean="0">
                <a:solidFill>
                  <a:srgbClr val="00B0F0"/>
                </a:solidFill>
              </a:rPr>
              <a:t>Formal accuracy alone does not solve the problem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z="3100" dirty="0" smtClean="0"/>
              <a:t>Blue – Janjic, 1984, MWR; red – controlled energy cascade, but not enstrophy conserving, Arakawa, 1972, UCLA; green – energy and x (alternative) enstrophy conserving 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z="3100" dirty="0" smtClean="0"/>
              <a:t>Different nonlinear noise levels (green scheme) with </a:t>
            </a:r>
            <a:r>
              <a:rPr lang="en-US" sz="3100" dirty="0" smtClean="0">
                <a:solidFill>
                  <a:srgbClr val="00B0F0"/>
                </a:solidFill>
              </a:rPr>
              <a:t>identical formal accuracy and truncation error </a:t>
            </a:r>
            <a:r>
              <a:rPr lang="en-US" sz="3100" dirty="0" smtClean="0"/>
              <a:t>(Janjic et al. 2011, MWR)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z="3100" dirty="0" smtClean="0"/>
              <a:t>Enhanced formal accuracy of well behaved conservative nonlinear advection scheme did not add measurable value to global forecasts in terms of Anomaly Correlation Coefficient. </a:t>
            </a:r>
          </a:p>
          <a:p>
            <a:pPr eaLnBrk="1" hangingPunct="1">
              <a:buNone/>
              <a:defRPr/>
            </a:pPr>
            <a:endParaRPr lang="en-US" dirty="0"/>
          </a:p>
        </p:txBody>
      </p:sp>
      <p:grpSp>
        <p:nvGrpSpPr>
          <p:cNvPr id="21507" name="Group 9"/>
          <p:cNvGrpSpPr>
            <a:grpSpLocks/>
          </p:cNvGrpSpPr>
          <p:nvPr/>
        </p:nvGrpSpPr>
        <p:grpSpPr bwMode="auto">
          <a:xfrm>
            <a:off x="288925" y="76200"/>
            <a:ext cx="4664075" cy="5886450"/>
            <a:chOff x="898525" y="76200"/>
            <a:chExt cx="4664075" cy="5886450"/>
          </a:xfrm>
        </p:grpSpPr>
        <p:pic>
          <p:nvPicPr>
            <p:cNvPr id="21508" name="Chart 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98525" y="76200"/>
              <a:ext cx="4587875" cy="275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9" name="Chart 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98525" y="2819400"/>
              <a:ext cx="4587875" cy="275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0" name="TextBox 6"/>
            <p:cNvSpPr txBox="1">
              <a:spLocks noChangeArrowheads="1"/>
            </p:cNvSpPr>
            <p:nvPr/>
          </p:nvSpPr>
          <p:spPr bwMode="auto">
            <a:xfrm>
              <a:off x="914400" y="284162"/>
              <a:ext cx="2819400" cy="40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Second order schemes</a:t>
              </a:r>
            </a:p>
          </p:txBody>
        </p:sp>
        <p:sp>
          <p:nvSpPr>
            <p:cNvPr id="21511" name="TextBox 7"/>
            <p:cNvSpPr txBox="1">
              <a:spLocks noChangeArrowheads="1"/>
            </p:cNvSpPr>
            <p:nvPr/>
          </p:nvSpPr>
          <p:spPr bwMode="auto">
            <a:xfrm>
              <a:off x="914400" y="2971800"/>
              <a:ext cx="2819400" cy="40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Fourth order schemes</a:t>
              </a:r>
            </a:p>
          </p:txBody>
        </p:sp>
        <p:sp>
          <p:nvSpPr>
            <p:cNvPr id="21512" name="TextBox 8"/>
            <p:cNvSpPr txBox="1">
              <a:spLocks noChangeArrowheads="1"/>
            </p:cNvSpPr>
            <p:nvPr/>
          </p:nvSpPr>
          <p:spPr bwMode="auto">
            <a:xfrm>
              <a:off x="2743200" y="5562600"/>
              <a:ext cx="28194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116 days</a:t>
              </a:r>
            </a:p>
          </p:txBody>
        </p:sp>
      </p:grpSp>
    </p:spTree>
  </p:cSld>
  <p:clrMapOvr>
    <a:masterClrMapping/>
  </p:clrMapOvr>
  <p:transition xmlns:p14="http://schemas.microsoft.com/office/powerpoint/2010/main" advTm="7837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Atmospheric Spectrum</a:t>
            </a:r>
          </a:p>
        </p:txBody>
      </p:sp>
      <p:sp>
        <p:nvSpPr>
          <p:cNvPr id="22531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524000"/>
            <a:ext cx="3962400" cy="4648200"/>
          </a:xfrm>
        </p:spPr>
        <p:txBody>
          <a:bodyPr/>
          <a:lstStyle/>
          <a:p>
            <a:pPr>
              <a:tabLst>
                <a:tab pos="461963" algn="l"/>
                <a:tab pos="912813" algn="l"/>
              </a:tabLst>
            </a:pPr>
            <a:r>
              <a:rPr lang="en-US" sz="2200" dirty="0" err="1" smtClean="0">
                <a:cs typeface="Times New Roman" pitchFamily="18" charset="0"/>
              </a:rPr>
              <a:t>Nastrom</a:t>
            </a:r>
            <a:r>
              <a:rPr lang="en-US" sz="2200" dirty="0" smtClean="0">
                <a:cs typeface="Times New Roman" pitchFamily="18" charset="0"/>
              </a:rPr>
              <a:t>-Gage (1985, JAS) 1D spectra in upper troposphere and lower stratosphere from commercial aircraft data</a:t>
            </a:r>
          </a:p>
          <a:p>
            <a:pPr>
              <a:tabLst>
                <a:tab pos="461963" algn="l"/>
                <a:tab pos="912813" algn="l"/>
              </a:tabLst>
            </a:pPr>
            <a:r>
              <a:rPr lang="en-US" sz="2200" dirty="0" smtClean="0">
                <a:cs typeface="Times New Roman" pitchFamily="18" charset="0"/>
              </a:rPr>
              <a:t>No spectral gap</a:t>
            </a:r>
          </a:p>
          <a:p>
            <a:pPr>
              <a:tabLst>
                <a:tab pos="461963" algn="l"/>
                <a:tab pos="912813" algn="l"/>
              </a:tabLst>
            </a:pPr>
            <a:r>
              <a:rPr lang="en-US" sz="2200" dirty="0" smtClean="0">
                <a:cs typeface="Times New Roman" pitchFamily="18" charset="0"/>
              </a:rPr>
              <a:t>Transition at few hundred kilometers from –3 to –5/3 slope in the 10</a:t>
            </a:r>
            <a:r>
              <a:rPr lang="en-US" sz="2200" baseline="30000" dirty="0" smtClean="0">
                <a:cs typeface="Times New Roman" pitchFamily="18" charset="0"/>
              </a:rPr>
              <a:t>2</a:t>
            </a:r>
            <a:r>
              <a:rPr lang="en-US" sz="2200" dirty="0" smtClean="0">
                <a:cs typeface="Times New Roman" pitchFamily="18" charset="0"/>
              </a:rPr>
              <a:t>-10</a:t>
            </a:r>
            <a:r>
              <a:rPr lang="en-US" sz="2200" baseline="30000" dirty="0" smtClean="0">
                <a:cs typeface="Times New Roman" pitchFamily="18" charset="0"/>
              </a:rPr>
              <a:t>3</a:t>
            </a:r>
            <a:r>
              <a:rPr lang="en-US" sz="2200" dirty="0" smtClean="0">
                <a:cs typeface="Times New Roman" pitchFamily="18" charset="0"/>
              </a:rPr>
              <a:t> km (</a:t>
            </a:r>
            <a:r>
              <a:rPr lang="en-US" sz="2200" dirty="0" err="1" smtClean="0">
                <a:cs typeface="Times New Roman" pitchFamily="18" charset="0"/>
              </a:rPr>
              <a:t>mesoscale</a:t>
            </a:r>
            <a:r>
              <a:rPr lang="en-US" sz="2200" dirty="0" smtClean="0">
                <a:cs typeface="Times New Roman" pitchFamily="18" charset="0"/>
              </a:rPr>
              <a:t>) range</a:t>
            </a:r>
          </a:p>
          <a:p>
            <a:pPr>
              <a:tabLst>
                <a:tab pos="461963" algn="l"/>
                <a:tab pos="912813" algn="l"/>
              </a:tabLst>
            </a:pPr>
            <a:r>
              <a:rPr lang="en-US" sz="2200" dirty="0" smtClean="0">
                <a:cs typeface="Times New Roman" pitchFamily="18" charset="0"/>
              </a:rPr>
              <a:t>Inertial range, 0.01-0.3 m s</a:t>
            </a:r>
            <a:r>
              <a:rPr lang="en-US" sz="2200" baseline="30000" dirty="0" smtClean="0">
                <a:cs typeface="Times New Roman" pitchFamily="18" charset="0"/>
              </a:rPr>
              <a:t>-1</a:t>
            </a:r>
            <a:r>
              <a:rPr lang="en-US" sz="2200" dirty="0" smtClean="0">
                <a:cs typeface="Times New Roman" pitchFamily="18" charset="0"/>
              </a:rPr>
              <a:t> in the –5/3 range, </a:t>
            </a:r>
            <a:r>
              <a:rPr lang="en-US" sz="2200" dirty="0" smtClean="0">
                <a:solidFill>
                  <a:srgbClr val="00B0F0"/>
                </a:solidFill>
                <a:cs typeface="Times New Roman" pitchFamily="18" charset="0"/>
              </a:rPr>
              <a:t>not to be confused with severe </a:t>
            </a:r>
            <a:r>
              <a:rPr lang="en-US" sz="2200" dirty="0" err="1" smtClean="0">
                <a:solidFill>
                  <a:srgbClr val="00B0F0"/>
                </a:solidFill>
                <a:cs typeface="Times New Roman" pitchFamily="18" charset="0"/>
              </a:rPr>
              <a:t>mesoscale</a:t>
            </a:r>
            <a:r>
              <a:rPr lang="en-US" sz="2200" dirty="0" smtClean="0">
                <a:solidFill>
                  <a:srgbClr val="00B0F0"/>
                </a:solidFill>
                <a:cs typeface="Times New Roman" pitchFamily="18" charset="0"/>
              </a:rPr>
              <a:t> phenomena</a:t>
            </a:r>
            <a:r>
              <a:rPr lang="en-US" sz="2200" dirty="0" smtClean="0">
                <a:cs typeface="Times New Roman" pitchFamily="18" charset="0"/>
              </a:rPr>
              <a:t>!</a:t>
            </a:r>
          </a:p>
          <a:p>
            <a:pPr eaLnBrk="1" hangingPunct="1">
              <a:tabLst>
                <a:tab pos="461963" algn="l"/>
                <a:tab pos="912813" algn="l"/>
              </a:tabLst>
            </a:pPr>
            <a:endParaRPr lang="en-US" sz="2200" dirty="0" smtClean="0"/>
          </a:p>
        </p:txBody>
      </p:sp>
      <p:grpSp>
        <p:nvGrpSpPr>
          <p:cNvPr id="22532" name="Group 60"/>
          <p:cNvGrpSpPr>
            <a:grpSpLocks/>
          </p:cNvGrpSpPr>
          <p:nvPr/>
        </p:nvGrpSpPr>
        <p:grpSpPr bwMode="auto">
          <a:xfrm>
            <a:off x="76200" y="1679575"/>
            <a:ext cx="4989513" cy="4568825"/>
            <a:chOff x="287" y="772"/>
            <a:chExt cx="3143" cy="2878"/>
          </a:xfrm>
        </p:grpSpPr>
        <p:grpSp>
          <p:nvGrpSpPr>
            <p:cNvPr id="22533" name="Group 51"/>
            <p:cNvGrpSpPr>
              <a:grpSpLocks/>
            </p:cNvGrpSpPr>
            <p:nvPr/>
          </p:nvGrpSpPr>
          <p:grpSpPr bwMode="auto">
            <a:xfrm>
              <a:off x="287" y="772"/>
              <a:ext cx="3143" cy="2878"/>
              <a:chOff x="1056" y="772"/>
              <a:chExt cx="3143" cy="2878"/>
            </a:xfrm>
          </p:grpSpPr>
          <p:pic>
            <p:nvPicPr>
              <p:cNvPr id="2254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56" y="772"/>
                <a:ext cx="2643" cy="2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2541" name="Group 50"/>
              <p:cNvGrpSpPr>
                <a:grpSpLocks/>
              </p:cNvGrpSpPr>
              <p:nvPr/>
            </p:nvGrpSpPr>
            <p:grpSpPr bwMode="auto">
              <a:xfrm>
                <a:off x="1056" y="876"/>
                <a:ext cx="2074" cy="2487"/>
                <a:chOff x="1056" y="876"/>
                <a:chExt cx="2074" cy="2487"/>
              </a:xfrm>
            </p:grpSpPr>
            <p:grpSp>
              <p:nvGrpSpPr>
                <p:cNvPr id="22542" name="Group 42"/>
                <p:cNvGrpSpPr>
                  <a:grpSpLocks/>
                </p:cNvGrpSpPr>
                <p:nvPr/>
              </p:nvGrpSpPr>
              <p:grpSpPr bwMode="auto">
                <a:xfrm>
                  <a:off x="1056" y="876"/>
                  <a:ext cx="1978" cy="1857"/>
                  <a:chOff x="1056" y="876"/>
                  <a:chExt cx="1978" cy="1857"/>
                </a:xfrm>
              </p:grpSpPr>
              <p:grpSp>
                <p:nvGrpSpPr>
                  <p:cNvPr id="2255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1056" y="1971"/>
                    <a:ext cx="1558" cy="216"/>
                    <a:chOff x="1082" y="2088"/>
                    <a:chExt cx="1558" cy="216"/>
                  </a:xfrm>
                </p:grpSpPr>
                <p:sp>
                  <p:nvSpPr>
                    <p:cNvPr id="22564" name="Text Box 1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82" y="2088"/>
                      <a:ext cx="360" cy="21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/>
                      <a:r>
                        <a:rPr lang="en-US" sz="180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</a:t>
                      </a:r>
                      <a:r>
                        <a:rPr lang="en-US" sz="1800" baseline="3000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  <a:endParaRPr lang="en-US" sz="120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eaLnBrk="0" hangingPunct="0"/>
                      <a:endParaRPr lang="en-US"/>
                    </a:p>
                  </p:txBody>
                </p:sp>
                <p:sp>
                  <p:nvSpPr>
                    <p:cNvPr id="22565" name="Line 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9" y="2208"/>
                      <a:ext cx="1221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552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1056" y="876"/>
                    <a:ext cx="975" cy="216"/>
                    <a:chOff x="1056" y="882"/>
                    <a:chExt cx="975" cy="216"/>
                  </a:xfrm>
                </p:grpSpPr>
                <p:sp>
                  <p:nvSpPr>
                    <p:cNvPr id="22562" name="Text Box 1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56" y="882"/>
                      <a:ext cx="360" cy="21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/>
                      <a:r>
                        <a:rPr lang="en-US" sz="180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</a:t>
                      </a:r>
                      <a:r>
                        <a:rPr lang="en-US" sz="1800" baseline="3000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</a:t>
                      </a:r>
                      <a:endParaRPr lang="en-US" sz="120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eaLnBrk="0" hangingPunct="0"/>
                      <a:endParaRPr lang="en-US"/>
                    </a:p>
                  </p:txBody>
                </p:sp>
                <p:sp>
                  <p:nvSpPr>
                    <p:cNvPr id="22563" name="Line 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1" y="996"/>
                      <a:ext cx="640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553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1056" y="2259"/>
                    <a:ext cx="1727" cy="216"/>
                    <a:chOff x="1105" y="2376"/>
                    <a:chExt cx="1727" cy="216"/>
                  </a:xfrm>
                </p:grpSpPr>
                <p:sp>
                  <p:nvSpPr>
                    <p:cNvPr id="22560" name="Text Box 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05" y="2376"/>
                      <a:ext cx="360" cy="21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/>
                      <a:r>
                        <a:rPr lang="en-US" sz="180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</a:t>
                      </a:r>
                      <a:r>
                        <a:rPr lang="en-US" sz="1800" baseline="3000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  <a:endParaRPr lang="en-US" sz="120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eaLnBrk="0" hangingPunct="0"/>
                      <a:endParaRPr lang="en-US"/>
                    </a:p>
                  </p:txBody>
                </p:sp>
                <p:sp>
                  <p:nvSpPr>
                    <p:cNvPr id="22561" name="Line 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2481"/>
                      <a:ext cx="139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554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1056" y="1695"/>
                    <a:ext cx="1330" cy="216"/>
                    <a:chOff x="1076" y="1695"/>
                    <a:chExt cx="1330" cy="216"/>
                  </a:xfrm>
                </p:grpSpPr>
                <p:sp>
                  <p:nvSpPr>
                    <p:cNvPr id="22558" name="Text Box 3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76" y="1695"/>
                      <a:ext cx="360" cy="21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/>
                      <a:r>
                        <a:rPr lang="en-US" sz="180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</a:t>
                      </a:r>
                      <a:r>
                        <a:rPr lang="en-US" sz="1800" baseline="3000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  <a:endParaRPr lang="en-US" sz="120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eaLnBrk="0" hangingPunct="0"/>
                      <a:endParaRPr lang="en-US"/>
                    </a:p>
                  </p:txBody>
                </p:sp>
                <p:sp>
                  <p:nvSpPr>
                    <p:cNvPr id="22559" name="Line 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3" y="1815"/>
                      <a:ext cx="993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555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1056" y="2517"/>
                    <a:ext cx="1978" cy="216"/>
                    <a:chOff x="1082" y="2517"/>
                    <a:chExt cx="1978" cy="216"/>
                  </a:xfrm>
                </p:grpSpPr>
                <p:sp>
                  <p:nvSpPr>
                    <p:cNvPr id="22556" name="Text Box 3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82" y="2517"/>
                      <a:ext cx="360" cy="21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/>
                      <a:r>
                        <a:rPr lang="en-US" sz="180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</a:t>
                      </a:r>
                      <a:r>
                        <a:rPr lang="en-US" sz="1800" baseline="3000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  <a:endParaRPr lang="en-US" sz="120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eaLnBrk="0" hangingPunct="0"/>
                      <a:endParaRPr lang="en-US"/>
                    </a:p>
                  </p:txBody>
                </p:sp>
                <p:sp>
                  <p:nvSpPr>
                    <p:cNvPr id="22557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9" y="2637"/>
                      <a:ext cx="1641" cy="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2543" name="Group 43"/>
                <p:cNvGrpSpPr>
                  <a:grpSpLocks/>
                </p:cNvGrpSpPr>
                <p:nvPr/>
              </p:nvGrpSpPr>
              <p:grpSpPr bwMode="auto">
                <a:xfrm>
                  <a:off x="2398" y="1950"/>
                  <a:ext cx="360" cy="1413"/>
                  <a:chOff x="2392" y="1986"/>
                  <a:chExt cx="360" cy="1413"/>
                </a:xfrm>
              </p:grpSpPr>
              <p:sp>
                <p:nvSpPr>
                  <p:cNvPr id="22549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92" y="3183"/>
                    <a:ext cx="360" cy="2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en-US" sz="1800">
                        <a:solidFill>
                          <a:srgbClr val="FF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10</a:t>
                    </a:r>
                    <a:r>
                      <a:rPr lang="en-US" sz="1800" baseline="30000">
                        <a:solidFill>
                          <a:srgbClr val="FF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2</a:t>
                    </a:r>
                    <a:endParaRPr lang="en-US" sz="1200"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endParaRPr>
                  </a:p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22550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56" y="1986"/>
                    <a:ext cx="0" cy="1212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544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770" y="3147"/>
                  <a:ext cx="360" cy="2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>
                      <a:solidFill>
                        <a:srgbClr val="FF0000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10</a:t>
                  </a:r>
                  <a:r>
                    <a:rPr lang="en-US" sz="1800" baseline="30000">
                      <a:solidFill>
                        <a:srgbClr val="FF0000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1</a:t>
                  </a:r>
                  <a:endParaRPr lang="en-US" sz="120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  <a:p>
                  <a:pPr eaLnBrk="0" hangingPunct="0"/>
                  <a:endParaRPr lang="en-US"/>
                </a:p>
              </p:txBody>
            </p:sp>
            <p:sp>
              <p:nvSpPr>
                <p:cNvPr id="22545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2931" y="2404"/>
                  <a:ext cx="3" cy="75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2546" name="Group 48"/>
                <p:cNvGrpSpPr>
                  <a:grpSpLocks/>
                </p:cNvGrpSpPr>
                <p:nvPr/>
              </p:nvGrpSpPr>
              <p:grpSpPr bwMode="auto">
                <a:xfrm>
                  <a:off x="2020" y="1320"/>
                  <a:ext cx="360" cy="2043"/>
                  <a:chOff x="2026" y="1338"/>
                  <a:chExt cx="360" cy="2043"/>
                </a:xfrm>
              </p:grpSpPr>
              <p:sp>
                <p:nvSpPr>
                  <p:cNvPr id="22547" name="Text 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26" y="3165"/>
                    <a:ext cx="360" cy="2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en-US" sz="1800">
                        <a:solidFill>
                          <a:srgbClr val="FF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10</a:t>
                    </a:r>
                    <a:r>
                      <a:rPr lang="en-US" sz="1800" baseline="30000">
                        <a:solidFill>
                          <a:srgbClr val="FF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3</a:t>
                    </a:r>
                    <a:endParaRPr lang="en-US" sz="1200"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endParaRPr>
                  </a:p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22548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90" y="1338"/>
                    <a:ext cx="0" cy="1842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2534" name="Group 55"/>
            <p:cNvGrpSpPr>
              <a:grpSpLocks/>
            </p:cNvGrpSpPr>
            <p:nvPr/>
          </p:nvGrpSpPr>
          <p:grpSpPr bwMode="auto">
            <a:xfrm>
              <a:off x="1428" y="907"/>
              <a:ext cx="997" cy="602"/>
              <a:chOff x="1428" y="907"/>
              <a:chExt cx="997" cy="602"/>
            </a:xfrm>
          </p:grpSpPr>
          <p:sp>
            <p:nvSpPr>
              <p:cNvPr id="22538" name="Line 53"/>
              <p:cNvSpPr>
                <a:spLocks noChangeShapeType="1"/>
              </p:cNvSpPr>
              <p:nvPr/>
            </p:nvSpPr>
            <p:spPr bwMode="auto">
              <a:xfrm flipH="1">
                <a:off x="1428" y="1100"/>
                <a:ext cx="720" cy="40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9" name="Text Box 54"/>
              <p:cNvSpPr txBox="1">
                <a:spLocks noChangeArrowheads="1"/>
              </p:cNvSpPr>
              <p:nvPr/>
            </p:nvSpPr>
            <p:spPr bwMode="auto">
              <a:xfrm>
                <a:off x="2137" y="907"/>
                <a:ext cx="2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>
                    <a:solidFill>
                      <a:srgbClr val="FF0000"/>
                    </a:solidFill>
                  </a:rPr>
                  <a:t>-3</a:t>
                </a:r>
              </a:p>
            </p:txBody>
          </p:sp>
        </p:grpSp>
        <p:grpSp>
          <p:nvGrpSpPr>
            <p:cNvPr id="22535" name="Group 59"/>
            <p:cNvGrpSpPr>
              <a:grpSpLocks/>
            </p:cNvGrpSpPr>
            <p:nvPr/>
          </p:nvGrpSpPr>
          <p:grpSpPr bwMode="auto">
            <a:xfrm>
              <a:off x="1980" y="1729"/>
              <a:ext cx="1059" cy="614"/>
              <a:chOff x="1980" y="1729"/>
              <a:chExt cx="1059" cy="614"/>
            </a:xfrm>
          </p:grpSpPr>
          <p:sp>
            <p:nvSpPr>
              <p:cNvPr id="22536" name="Line 57"/>
              <p:cNvSpPr>
                <a:spLocks noChangeShapeType="1"/>
              </p:cNvSpPr>
              <p:nvPr/>
            </p:nvSpPr>
            <p:spPr bwMode="auto">
              <a:xfrm flipH="1">
                <a:off x="1980" y="1934"/>
                <a:ext cx="720" cy="40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7" name="Text Box 58"/>
              <p:cNvSpPr txBox="1">
                <a:spLocks noChangeArrowheads="1"/>
              </p:cNvSpPr>
              <p:nvPr/>
            </p:nvSpPr>
            <p:spPr bwMode="auto">
              <a:xfrm>
                <a:off x="2671" y="1729"/>
                <a:ext cx="36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>
                    <a:solidFill>
                      <a:srgbClr val="FF0000"/>
                    </a:solidFill>
                  </a:rPr>
                  <a:t>-5/3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advTm="43415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cs typeface="Times New Roman" pitchFamily="18" charset="0"/>
              </a:rPr>
              <a:t>Forecast accuracy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cs typeface="Times New Roman" pitchFamily="18" charset="0"/>
              </a:rPr>
              <a:t>Fully compressible equations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cs typeface="Times New Roman" pitchFamily="18" charset="0"/>
              </a:rPr>
              <a:t>Discretization methods that minimize generation of computational noise and reduce or eliminate need for numerical filters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Computational efficiency, robustness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err="1"/>
              <a:t>Janjic</a:t>
            </a:r>
            <a:r>
              <a:rPr lang="en-US" sz="2200" dirty="0"/>
              <a:t>, Z., and R.L. Gall, 2012: Scientific documentation of the NCEP </a:t>
            </a:r>
            <a:r>
              <a:rPr lang="en-US" sz="2200" dirty="0" err="1"/>
              <a:t>nonhydrostatic</a:t>
            </a:r>
            <a:r>
              <a:rPr lang="en-US" sz="2200" dirty="0"/>
              <a:t> </a:t>
            </a:r>
            <a:r>
              <a:rPr lang="en-US" sz="2200" dirty="0" err="1"/>
              <a:t>multiscale</a:t>
            </a:r>
            <a:r>
              <a:rPr lang="en-US" sz="2200" dirty="0"/>
              <a:t> model on the B grid (NMMB). Part 1 Dynamics. NCAR Technical Note NCAR/TN-489+STR, DOI: </a:t>
            </a:r>
            <a:r>
              <a:rPr lang="en-US" sz="2200" u="sng" dirty="0">
                <a:hlinkClick r:id="rId2"/>
              </a:rPr>
              <a:t>10.5065/D6WH2MZX</a:t>
            </a:r>
            <a:r>
              <a:rPr lang="en-US" sz="2200" u="sng" dirty="0" smtClean="0">
                <a:hlinkClick r:id="rId2"/>
              </a:rPr>
              <a:t>.</a:t>
            </a:r>
            <a:endParaRPr lang="en-US" sz="2200" u="sng" dirty="0" smtClean="0"/>
          </a:p>
          <a:p>
            <a:pPr marL="0" indent="0">
              <a:spcBef>
                <a:spcPts val="0"/>
              </a:spcBef>
              <a:buNone/>
            </a:pPr>
            <a:endParaRPr lang="en-US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>
                <a:solidFill>
                  <a:srgbClr val="3366FF"/>
                </a:solidFill>
              </a:rPr>
              <a:t>http</a:t>
            </a:r>
            <a:r>
              <a:rPr lang="en-US" sz="2200" dirty="0">
                <a:solidFill>
                  <a:srgbClr val="3366FF"/>
                </a:solidFill>
              </a:rPr>
              <a:t>://</a:t>
            </a:r>
            <a:r>
              <a:rPr lang="en-US" sz="2200" dirty="0" err="1">
                <a:solidFill>
                  <a:srgbClr val="3366FF"/>
                </a:solidFill>
              </a:rPr>
              <a:t>nldr.library.ucar.edu</a:t>
            </a:r>
            <a:r>
              <a:rPr lang="en-US" sz="2200" dirty="0">
                <a:solidFill>
                  <a:srgbClr val="3366FF"/>
                </a:solidFill>
              </a:rPr>
              <a:t>/repository/assets/</a:t>
            </a:r>
            <a:r>
              <a:rPr lang="en-US" sz="2200" dirty="0" err="1">
                <a:solidFill>
                  <a:srgbClr val="3366FF"/>
                </a:solidFill>
              </a:rPr>
              <a:t>technotes</a:t>
            </a:r>
            <a:r>
              <a:rPr lang="en-US" sz="2200" dirty="0">
                <a:solidFill>
                  <a:srgbClr val="3366FF"/>
                </a:solidFill>
              </a:rPr>
              <a:t>/TECH-NOTE-000-000-000-857.pdf</a:t>
            </a:r>
          </a:p>
        </p:txBody>
      </p:sp>
    </p:spTree>
    <p:extLst>
      <p:ext uri="{BB962C8B-B14F-4D97-AF65-F5344CB8AC3E}">
        <p14:creationId xmlns:p14="http://schemas.microsoft.com/office/powerpoint/2010/main" val="1521870055"/>
      </p:ext>
    </p:extLst>
  </p:cSld>
  <p:clrMapOvr>
    <a:masterClrMapping/>
  </p:clrMapOvr>
  <p:transition xmlns:p14="http://schemas.microsoft.com/office/powerpoint/2010/main" advTm="36395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5"/>
          <p:cNvGrpSpPr>
            <a:grpSpLocks/>
          </p:cNvGrpSpPr>
          <p:nvPr/>
        </p:nvGrpSpPr>
        <p:grpSpPr bwMode="auto">
          <a:xfrm>
            <a:off x="457200" y="1752600"/>
            <a:ext cx="8228013" cy="3838575"/>
            <a:chOff x="457200" y="1752600"/>
            <a:chExt cx="8228013" cy="3838576"/>
          </a:xfrm>
        </p:grpSpPr>
        <p:pic>
          <p:nvPicPr>
            <p:cNvPr id="26629" name="Picture 4" descr="samoceannophys"/>
            <p:cNvPicPr>
              <a:picLocks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820863"/>
              <a:ext cx="4113213" cy="3770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0" name="Picture 5" descr="samoceanphys"/>
            <p:cNvPicPr>
              <a:picLocks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1820863"/>
              <a:ext cx="4113213" cy="3770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1" name="Rectangle 6"/>
            <p:cNvSpPr>
              <a:spLocks noChangeArrowheads="1"/>
            </p:cNvSpPr>
            <p:nvPr/>
          </p:nvSpPr>
          <p:spPr bwMode="auto">
            <a:xfrm>
              <a:off x="4573588" y="1752600"/>
              <a:ext cx="990600" cy="228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6632" name="Rectangle 7"/>
            <p:cNvSpPr>
              <a:spLocks noChangeArrowheads="1"/>
            </p:cNvSpPr>
            <p:nvPr/>
          </p:nvSpPr>
          <p:spPr bwMode="auto">
            <a:xfrm>
              <a:off x="458788" y="1752600"/>
              <a:ext cx="990600" cy="209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6633" name="Text Box 9"/>
            <p:cNvSpPr txBox="1">
              <a:spLocks noChangeArrowheads="1"/>
            </p:cNvSpPr>
            <p:nvPr/>
          </p:nvSpPr>
          <p:spPr bwMode="auto">
            <a:xfrm>
              <a:off x="2195513" y="2184400"/>
              <a:ext cx="1260475" cy="396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No Physics</a:t>
              </a:r>
            </a:p>
          </p:txBody>
        </p:sp>
        <p:sp>
          <p:nvSpPr>
            <p:cNvPr id="26634" name="Text Box 10"/>
            <p:cNvSpPr txBox="1">
              <a:spLocks noChangeArrowheads="1"/>
            </p:cNvSpPr>
            <p:nvPr/>
          </p:nvSpPr>
          <p:spPr bwMode="auto">
            <a:xfrm>
              <a:off x="6156325" y="2184400"/>
              <a:ext cx="1439863" cy="396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With Physics</a:t>
              </a:r>
            </a:p>
          </p:txBody>
        </p:sp>
        <p:sp>
          <p:nvSpPr>
            <p:cNvPr id="26635" name="Text Box 11"/>
            <p:cNvSpPr txBox="1">
              <a:spLocks noChangeArrowheads="1"/>
            </p:cNvSpPr>
            <p:nvPr/>
          </p:nvSpPr>
          <p:spPr bwMode="auto">
            <a:xfrm>
              <a:off x="2916238" y="3660775"/>
              <a:ext cx="5762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</a:rPr>
                <a:t>-5/3</a:t>
              </a:r>
            </a:p>
          </p:txBody>
        </p:sp>
        <p:sp>
          <p:nvSpPr>
            <p:cNvPr id="26636" name="Text Box 12"/>
            <p:cNvSpPr txBox="1">
              <a:spLocks noChangeArrowheads="1"/>
            </p:cNvSpPr>
            <p:nvPr/>
          </p:nvSpPr>
          <p:spPr bwMode="auto">
            <a:xfrm>
              <a:off x="7019925" y="3660775"/>
              <a:ext cx="5762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</a:rPr>
                <a:t>-5/3</a:t>
              </a:r>
            </a:p>
          </p:txBody>
        </p:sp>
        <p:sp>
          <p:nvSpPr>
            <p:cNvPr id="26637" name="Text Box 13"/>
            <p:cNvSpPr txBox="1">
              <a:spLocks noChangeArrowheads="1"/>
            </p:cNvSpPr>
            <p:nvPr/>
          </p:nvSpPr>
          <p:spPr bwMode="auto">
            <a:xfrm>
              <a:off x="3024188" y="4237038"/>
              <a:ext cx="5397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D60093"/>
                  </a:solidFill>
                </a:rPr>
                <a:t>-3</a:t>
              </a:r>
            </a:p>
          </p:txBody>
        </p:sp>
        <p:sp>
          <p:nvSpPr>
            <p:cNvPr id="26638" name="Rectangle 14"/>
            <p:cNvSpPr>
              <a:spLocks noChangeArrowheads="1"/>
            </p:cNvSpPr>
            <p:nvPr/>
          </p:nvSpPr>
          <p:spPr bwMode="auto">
            <a:xfrm>
              <a:off x="7118350" y="4237038"/>
              <a:ext cx="3698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D60093"/>
                  </a:solidFill>
                </a:rPr>
                <a:t>-3</a:t>
              </a:r>
            </a:p>
          </p:txBody>
        </p:sp>
      </p:grpSp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457200" y="5624513"/>
            <a:ext cx="8435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/>
          <a:lstStyle/>
          <a:p>
            <a:pPr eaLnBrk="0" hangingPunct="0">
              <a:lnSpc>
                <a:spcPct val="90000"/>
              </a:lnSpc>
              <a:tabLst>
                <a:tab pos="463550" algn="l"/>
              </a:tabLst>
              <a:defRPr/>
            </a:pPr>
            <a:r>
              <a:rPr lang="en-US" sz="2400" dirty="0">
                <a:solidFill>
                  <a:srgbClr val="00B0F0"/>
                </a:solidFill>
              </a:rPr>
              <a:t>●	</a:t>
            </a:r>
            <a:r>
              <a:rPr lang="en-US" sz="2400" dirty="0">
                <a:solidFill>
                  <a:srgbClr val="00B0F0"/>
                </a:solidFill>
                <a:latin typeface="+mn-lt"/>
              </a:rPr>
              <a:t>Spectrum in agreement with observed spun-up given physical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	</a:t>
            </a:r>
            <a:r>
              <a:rPr lang="en-US" sz="2400" dirty="0">
                <a:latin typeface="+mn-lt"/>
              </a:rPr>
              <a:t>(or spurious, e.g. sigma</a:t>
            </a:r>
            <a:r>
              <a:rPr lang="en-US" sz="2400" dirty="0">
                <a:solidFill>
                  <a:srgbClr val="00B0F0"/>
                </a:solidFill>
                <a:latin typeface="+mn-lt"/>
              </a:rPr>
              <a:t>) sources on small scales</a:t>
            </a:r>
            <a:r>
              <a:rPr lang="en-US" sz="2400" dirty="0">
                <a:solidFill>
                  <a:schemeClr val="accent2"/>
                </a:solidFill>
              </a:rPr>
              <a:t>.</a:t>
            </a:r>
            <a:endParaRPr lang="en-US" dirty="0"/>
          </a:p>
        </p:txBody>
      </p:sp>
      <p:sp>
        <p:nvSpPr>
          <p:cNvPr id="167939" name="Text Box 8"/>
          <p:cNvSpPr txBox="1">
            <a:spLocks noChangeArrowheads="1"/>
          </p:cNvSpPr>
          <p:nvPr/>
        </p:nvSpPr>
        <p:spPr bwMode="auto">
          <a:xfrm>
            <a:off x="381000" y="457200"/>
            <a:ext cx="841555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tabLst>
                <a:tab pos="463550" algn="l"/>
              </a:tabLst>
              <a:defRPr/>
            </a:pPr>
            <a:r>
              <a:rPr lang="en-US" sz="2400" dirty="0">
                <a:solidFill>
                  <a:srgbClr val="00B0F0"/>
                </a:solidFill>
                <a:latin typeface="+mn-lt"/>
              </a:rPr>
              <a:t>●	Small scale energy in short regional runs with controlled </a:t>
            </a:r>
            <a:r>
              <a:rPr lang="en-US" sz="2400" dirty="0" smtClean="0">
                <a:solidFill>
                  <a:srgbClr val="00B0F0"/>
                </a:solidFill>
                <a:latin typeface="+mn-lt"/>
              </a:rPr>
              <a:t>	nonlinear </a:t>
            </a:r>
            <a:r>
              <a:rPr lang="en-US" sz="2400" dirty="0">
                <a:solidFill>
                  <a:srgbClr val="00B0F0"/>
                </a:solidFill>
                <a:latin typeface="+mn-lt"/>
              </a:rPr>
              <a:t>cascade and </a:t>
            </a:r>
            <a:r>
              <a:rPr lang="en-US" sz="2400" dirty="0" smtClean="0">
                <a:solidFill>
                  <a:srgbClr val="00B0F0"/>
                </a:solidFill>
                <a:latin typeface="+mn-lt"/>
              </a:rPr>
              <a:t>controlled </a:t>
            </a:r>
            <a:r>
              <a:rPr lang="en-US" sz="2400" dirty="0">
                <a:solidFill>
                  <a:srgbClr val="00B0F0"/>
                </a:solidFill>
                <a:latin typeface="+mn-lt"/>
              </a:rPr>
              <a:t>noise sources, </a:t>
            </a:r>
            <a:r>
              <a:rPr lang="en-US" sz="2400" dirty="0" smtClean="0">
                <a:solidFill>
                  <a:srgbClr val="00B0F0"/>
                </a:solidFill>
                <a:latin typeface="+mn-lt"/>
              </a:rPr>
              <a:t>where from</a:t>
            </a:r>
            <a:r>
              <a:rPr lang="en-US" sz="2400" dirty="0">
                <a:solidFill>
                  <a:srgbClr val="00B0F0"/>
                </a:solidFill>
                <a:latin typeface="+mn-lt"/>
              </a:rPr>
              <a:t>?</a:t>
            </a:r>
          </a:p>
          <a:p>
            <a:pPr eaLnBrk="0" hangingPunct="0">
              <a:lnSpc>
                <a:spcPct val="90000"/>
              </a:lnSpc>
              <a:tabLst>
                <a:tab pos="463550" algn="l"/>
              </a:tabLst>
              <a:defRPr/>
            </a:pPr>
            <a:endParaRPr lang="en-US" sz="1200" dirty="0">
              <a:solidFill>
                <a:schemeClr val="tx2"/>
              </a:solidFill>
            </a:endParaRPr>
          </a:p>
          <a:p>
            <a:pPr algn="ctr" eaLnBrk="0" hangingPunct="0">
              <a:lnSpc>
                <a:spcPct val="90000"/>
              </a:lnSpc>
              <a:tabLst>
                <a:tab pos="463550" algn="l"/>
              </a:tabLst>
              <a:defRPr/>
            </a:pPr>
            <a:r>
              <a:rPr lang="en-US" dirty="0">
                <a:latin typeface="+mn-lt"/>
              </a:rPr>
              <a:t>Flat bottom (Atlantic), NMMB, 15km, 32 levels, 48h run (Loops)</a:t>
            </a:r>
          </a:p>
        </p:txBody>
      </p:sp>
    </p:spTree>
  </p:cSld>
  <p:clrMapOvr>
    <a:masterClrMapping/>
  </p:clrMapOvr>
  <p:transition xmlns:p14="http://schemas.microsoft.com/office/powerpoint/2010/main" advTm="60403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2971800" cy="6324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Loop,</a:t>
            </a:r>
          </a:p>
          <a:p>
            <a:pPr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decaying 3D turbulence, Fort Sill storm, 05/20/77.</a:t>
            </a:r>
          </a:p>
          <a:p>
            <a:pPr eaLnBrk="0" hangingPunct="0">
              <a:defRPr/>
            </a:pPr>
            <a:endParaRPr lang="en-US" sz="2200" dirty="0">
              <a:solidFill>
                <a:schemeClr val="bg1"/>
              </a:solidFill>
              <a:latin typeface="+mn-lt"/>
              <a:ea typeface="Lucida Sans Unicode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NMM-B, </a:t>
            </a:r>
          </a:p>
          <a:p>
            <a:pPr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Ferrier microphysics, </a:t>
            </a:r>
          </a:p>
          <a:p>
            <a:pPr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1km resolution, 32 levels,</a:t>
            </a:r>
          </a:p>
          <a:p>
            <a:pPr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112km by 112km by 16.4km, double periodic,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Smagorinsky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 constant 0.32.</a:t>
            </a:r>
          </a:p>
          <a:p>
            <a:pPr eaLnBrk="0" hangingPunct="0">
              <a:defRPr/>
            </a:pPr>
            <a:endParaRPr lang="en-US" sz="2200" dirty="0">
              <a:solidFill>
                <a:schemeClr val="bg1"/>
              </a:solidFill>
              <a:latin typeface="+mn-lt"/>
              <a:ea typeface="Lucida Sans Unicode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Note the hump with active convection</a:t>
            </a:r>
          </a:p>
          <a:p>
            <a:pPr eaLnBrk="0" hangingPunct="0">
              <a:defRPr/>
            </a:pPr>
            <a:endParaRPr lang="en-US" sz="2200" dirty="0">
              <a:solidFill>
                <a:schemeClr val="bg1"/>
              </a:solidFill>
              <a:latin typeface="+mn-lt"/>
              <a:ea typeface="Lucida Sans Unicode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Spectrum of </a:t>
            </a:r>
            <a:r>
              <a:rPr lang="en-US" sz="2200" i="1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w</a:t>
            </a:r>
            <a:r>
              <a:rPr lang="en-US" sz="2200" i="1" baseline="300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2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 at 700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hPa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.</a:t>
            </a:r>
          </a:p>
        </p:txBody>
      </p:sp>
      <p:grpSp>
        <p:nvGrpSpPr>
          <p:cNvPr id="27652" name="Group 9"/>
          <p:cNvGrpSpPr>
            <a:grpSpLocks/>
          </p:cNvGrpSpPr>
          <p:nvPr/>
        </p:nvGrpSpPr>
        <p:grpSpPr bwMode="auto">
          <a:xfrm>
            <a:off x="3124200" y="365125"/>
            <a:ext cx="5578475" cy="5578475"/>
            <a:chOff x="2971800" y="455613"/>
            <a:chExt cx="5715000" cy="5715000"/>
          </a:xfrm>
        </p:grpSpPr>
        <p:pic>
          <p:nvPicPr>
            <p:cNvPr id="27653" name="Picture 1028" descr="ferriercloud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1800" y="455613"/>
              <a:ext cx="5715000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971800" y="457240"/>
              <a:ext cx="837572" cy="1528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advTm="5021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7086600" y="3429000"/>
            <a:ext cx="809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latin typeface="Arial" pitchFamily="34" charset="0"/>
              </a:rPr>
              <a:t>-5/3</a:t>
            </a:r>
          </a:p>
        </p:txBody>
      </p:sp>
      <p:grpSp>
        <p:nvGrpSpPr>
          <p:cNvPr id="28675" name="Group 8"/>
          <p:cNvGrpSpPr>
            <a:grpSpLocks/>
          </p:cNvGrpSpPr>
          <p:nvPr/>
        </p:nvGrpSpPr>
        <p:grpSpPr bwMode="auto">
          <a:xfrm>
            <a:off x="3198813" y="533400"/>
            <a:ext cx="5484812" cy="5486400"/>
            <a:chOff x="3198813" y="533400"/>
            <a:chExt cx="5484812" cy="5486400"/>
          </a:xfrm>
        </p:grpSpPr>
        <p:grpSp>
          <p:nvGrpSpPr>
            <p:cNvPr id="28677" name="Group 7"/>
            <p:cNvGrpSpPr>
              <a:grpSpLocks/>
            </p:cNvGrpSpPr>
            <p:nvPr/>
          </p:nvGrpSpPr>
          <p:grpSpPr bwMode="auto">
            <a:xfrm>
              <a:off x="3198813" y="533400"/>
              <a:ext cx="5484812" cy="5486400"/>
              <a:chOff x="3198813" y="533400"/>
              <a:chExt cx="5484812" cy="5486400"/>
            </a:xfrm>
          </p:grpSpPr>
          <p:sp>
            <p:nvSpPr>
              <p:cNvPr id="28679" name="Rectangle 5"/>
              <p:cNvSpPr>
                <a:spLocks noChangeArrowheads="1"/>
              </p:cNvSpPr>
              <p:nvPr/>
            </p:nvSpPr>
            <p:spPr bwMode="auto">
              <a:xfrm>
                <a:off x="3200400" y="533400"/>
                <a:ext cx="7620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pic>
            <p:nvPicPr>
              <p:cNvPr id="28680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198813" y="534988"/>
                <a:ext cx="5484812" cy="5484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8678" name="Rectangle 7"/>
            <p:cNvSpPr>
              <a:spLocks noChangeArrowheads="1"/>
            </p:cNvSpPr>
            <p:nvPr/>
          </p:nvSpPr>
          <p:spPr bwMode="auto">
            <a:xfrm>
              <a:off x="3200400" y="533400"/>
              <a:ext cx="8382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2971800" cy="6324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Hours 3-4 average decaying 3D turbulence, Fort Sill storm, 05/20/77.</a:t>
            </a:r>
          </a:p>
          <a:p>
            <a:pPr eaLnBrk="0" hangingPunct="0">
              <a:defRPr/>
            </a:pPr>
            <a:endParaRPr lang="en-US" sz="2200" dirty="0">
              <a:solidFill>
                <a:schemeClr val="bg1"/>
              </a:solidFill>
              <a:latin typeface="+mn-lt"/>
              <a:ea typeface="Lucida Sans Unicode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NMM-B, </a:t>
            </a:r>
          </a:p>
          <a:p>
            <a:pPr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Ferrier microphysics, </a:t>
            </a:r>
          </a:p>
          <a:p>
            <a:pPr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1km resolution, 32 levels,</a:t>
            </a:r>
          </a:p>
          <a:p>
            <a:pPr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112km by 112km by 16.4km, double periodic. 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Smagorinsky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 constant 0.32.</a:t>
            </a:r>
          </a:p>
          <a:p>
            <a:pPr eaLnBrk="0" hangingPunct="0">
              <a:defRPr/>
            </a:pPr>
            <a:endParaRPr lang="en-US" sz="2200" dirty="0">
              <a:solidFill>
                <a:schemeClr val="bg1"/>
              </a:solidFill>
              <a:latin typeface="+mn-lt"/>
              <a:ea typeface="Lucida Sans Unicode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Spectrum of </a:t>
            </a:r>
            <a:r>
              <a:rPr lang="en-US" sz="2200" i="1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w</a:t>
            </a:r>
            <a:r>
              <a:rPr lang="en-US" sz="2200" i="1" baseline="300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2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 at 700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hPa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advTm="2131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457200"/>
            <a:ext cx="8229600" cy="4572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3200">
                <a:latin typeface="+mn-lt"/>
                <a:cs typeface="+mn-cs"/>
              </a:rPr>
              <a:t>2D very high resolution tests</a:t>
            </a:r>
            <a:endParaRPr lang="en-US" sz="3200" dirty="0">
              <a:latin typeface="+mn-lt"/>
              <a:cs typeface="+mn-cs"/>
            </a:endParaRPr>
          </a:p>
        </p:txBody>
      </p:sp>
      <p:grpSp>
        <p:nvGrpSpPr>
          <p:cNvPr id="4102" name="Group 4"/>
          <p:cNvGrpSpPr>
            <a:grpSpLocks noChangeAspect="1"/>
          </p:cNvGrpSpPr>
          <p:nvPr/>
        </p:nvGrpSpPr>
        <p:grpSpPr bwMode="auto">
          <a:xfrm>
            <a:off x="304800" y="838200"/>
            <a:ext cx="1524000" cy="5583238"/>
            <a:chOff x="0" y="738"/>
            <a:chExt cx="879" cy="3219"/>
          </a:xfrm>
        </p:grpSpPr>
        <p:grpSp>
          <p:nvGrpSpPr>
            <p:cNvPr id="4119" name="Group 5"/>
            <p:cNvGrpSpPr>
              <a:grpSpLocks noChangeAspect="1"/>
            </p:cNvGrpSpPr>
            <p:nvPr/>
          </p:nvGrpSpPr>
          <p:grpSpPr bwMode="auto">
            <a:xfrm>
              <a:off x="0" y="1026"/>
              <a:ext cx="864" cy="2931"/>
              <a:chOff x="113" y="0"/>
              <a:chExt cx="864" cy="2931"/>
            </a:xfrm>
          </p:grpSpPr>
          <p:sp>
            <p:nvSpPr>
              <p:cNvPr id="4121" name="Rectangle 6"/>
              <p:cNvSpPr>
                <a:spLocks noChangeAspect="1" noChangeArrowheads="1"/>
              </p:cNvSpPr>
              <p:nvPr/>
            </p:nvSpPr>
            <p:spPr bwMode="auto">
              <a:xfrm>
                <a:off x="113" y="0"/>
                <a:ext cx="862" cy="2931"/>
              </a:xfrm>
              <a:prstGeom prst="rect">
                <a:avLst/>
              </a:prstGeom>
              <a:solidFill>
                <a:srgbClr val="FFFFCC">
                  <a:alpha val="79999"/>
                </a:srgbClr>
              </a:solidFill>
              <a:ln w="9525" cap="rnd">
                <a:solidFill>
                  <a:srgbClr val="D60093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122" name="Group 6"/>
              <p:cNvGrpSpPr>
                <a:grpSpLocks noChangeAspect="1"/>
              </p:cNvGrpSpPr>
              <p:nvPr/>
            </p:nvGrpSpPr>
            <p:grpSpPr bwMode="auto">
              <a:xfrm>
                <a:off x="113" y="0"/>
                <a:ext cx="864" cy="2880"/>
                <a:chOff x="0" y="-144"/>
                <a:chExt cx="1152" cy="4608"/>
              </a:xfrm>
            </p:grpSpPr>
            <p:pic>
              <p:nvPicPr>
                <p:cNvPr id="4123" name="Picture 8" descr="GMETA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0" y="-144"/>
                  <a:ext cx="1152" cy="1152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24" name="Picture 9" descr="GMETA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0" y="1008"/>
                  <a:ext cx="1152" cy="1152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25" name="Picture 10" descr="GMETA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0" y="2160"/>
                  <a:ext cx="1152" cy="1152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26" name="Picture 11" descr="GMETA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0" y="3312"/>
                  <a:ext cx="1152" cy="1152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4120" name="Text Box 12"/>
            <p:cNvSpPr txBox="1">
              <a:spLocks noChangeAspect="1" noChangeArrowheads="1"/>
            </p:cNvSpPr>
            <p:nvPr/>
          </p:nvSpPr>
          <p:spPr bwMode="auto">
            <a:xfrm>
              <a:off x="44" y="738"/>
              <a:ext cx="835" cy="335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/>
                <a:t>Warm bubble, 100 m resolution</a:t>
              </a:r>
            </a:p>
          </p:txBody>
        </p:sp>
      </p:grpSp>
      <p:grpSp>
        <p:nvGrpSpPr>
          <p:cNvPr id="4103" name="Group 48"/>
          <p:cNvGrpSpPr>
            <a:grpSpLocks/>
          </p:cNvGrpSpPr>
          <p:nvPr/>
        </p:nvGrpSpPr>
        <p:grpSpPr bwMode="auto">
          <a:xfrm>
            <a:off x="2209800" y="990600"/>
            <a:ext cx="2741613" cy="2849563"/>
            <a:chOff x="1905000" y="1066800"/>
            <a:chExt cx="2741613" cy="2849562"/>
          </a:xfrm>
        </p:grpSpPr>
        <p:grpSp>
          <p:nvGrpSpPr>
            <p:cNvPr id="4112" name="Group 14"/>
            <p:cNvGrpSpPr>
              <a:grpSpLocks noChangeAspect="1"/>
            </p:cNvGrpSpPr>
            <p:nvPr/>
          </p:nvGrpSpPr>
          <p:grpSpPr bwMode="auto">
            <a:xfrm>
              <a:off x="1905000" y="1419636"/>
              <a:ext cx="2741613" cy="2496726"/>
              <a:chOff x="975" y="0"/>
              <a:chExt cx="1451" cy="1321"/>
            </a:xfrm>
          </p:grpSpPr>
          <p:sp>
            <p:nvSpPr>
              <p:cNvPr id="4114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998" y="0"/>
                <a:ext cx="1383" cy="1321"/>
              </a:xfrm>
              <a:prstGeom prst="rect">
                <a:avLst/>
              </a:prstGeom>
              <a:solidFill>
                <a:srgbClr val="CCFFCC">
                  <a:alpha val="50195"/>
                </a:srgbClr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115" name="Group 15"/>
              <p:cNvGrpSpPr>
                <a:grpSpLocks noChangeAspect="1"/>
              </p:cNvGrpSpPr>
              <p:nvPr/>
            </p:nvGrpSpPr>
            <p:grpSpPr bwMode="auto">
              <a:xfrm>
                <a:off x="975" y="0"/>
                <a:ext cx="1451" cy="1278"/>
                <a:chOff x="0" y="1521"/>
                <a:chExt cx="1728" cy="1278"/>
              </a:xfrm>
            </p:grpSpPr>
            <p:pic>
              <p:nvPicPr>
                <p:cNvPr id="4116" name="Picture 17" descr="GMETA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0" y="1521"/>
                  <a:ext cx="1728" cy="426"/>
                </a:xfrm>
                <a:prstGeom prst="rect">
                  <a:avLst/>
                </a:prstGeom>
                <a:solidFill>
                  <a:srgbClr val="CCFFCC">
                    <a:alpha val="50195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17" name="Picture 18" descr="GMETA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0" y="1947"/>
                  <a:ext cx="1728" cy="426"/>
                </a:xfrm>
                <a:prstGeom prst="rect">
                  <a:avLst/>
                </a:prstGeom>
                <a:solidFill>
                  <a:srgbClr val="CCFFCC">
                    <a:alpha val="50195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18" name="Picture 19" descr="GMETA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0" y="2373"/>
                  <a:ext cx="1728" cy="426"/>
                </a:xfrm>
                <a:prstGeom prst="rect">
                  <a:avLst/>
                </a:prstGeom>
                <a:solidFill>
                  <a:srgbClr val="CCFFCC">
                    <a:alpha val="50195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4113" name="Text Box 20"/>
            <p:cNvSpPr txBox="1">
              <a:spLocks noChangeAspect="1" noChangeArrowheads="1"/>
            </p:cNvSpPr>
            <p:nvPr/>
          </p:nvSpPr>
          <p:spPr bwMode="auto">
            <a:xfrm>
              <a:off x="2057400" y="1066800"/>
              <a:ext cx="2401207" cy="338554"/>
            </a:xfrm>
            <a:prstGeom prst="rect">
              <a:avLst/>
            </a:prstGeom>
            <a:solidFill>
              <a:srgbClr val="CCFFCC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/>
                <a:t>Cold bubble, 100 m resolution</a:t>
              </a:r>
            </a:p>
          </p:txBody>
        </p:sp>
      </p:grpSp>
      <p:grpSp>
        <p:nvGrpSpPr>
          <p:cNvPr id="4104" name="Group 56"/>
          <p:cNvGrpSpPr>
            <a:grpSpLocks/>
          </p:cNvGrpSpPr>
          <p:nvPr/>
        </p:nvGrpSpPr>
        <p:grpSpPr bwMode="auto">
          <a:xfrm>
            <a:off x="1981200" y="3852863"/>
            <a:ext cx="5761038" cy="2570162"/>
            <a:chOff x="1524000" y="3852446"/>
            <a:chExt cx="5760720" cy="2570174"/>
          </a:xfrm>
        </p:grpSpPr>
        <p:grpSp>
          <p:nvGrpSpPr>
            <p:cNvPr id="4107" name="Group 49"/>
            <p:cNvGrpSpPr>
              <a:grpSpLocks noChangeAspect="1"/>
            </p:cNvGrpSpPr>
            <p:nvPr/>
          </p:nvGrpSpPr>
          <p:grpSpPr bwMode="auto">
            <a:xfrm>
              <a:off x="1524000" y="4038601"/>
              <a:ext cx="5760720" cy="2384017"/>
              <a:chOff x="457200" y="455617"/>
              <a:chExt cx="8305800" cy="3437273"/>
            </a:xfrm>
          </p:grpSpPr>
          <p:grpSp>
            <p:nvGrpSpPr>
              <p:cNvPr id="4109" name="Group 6"/>
              <p:cNvGrpSpPr>
                <a:grpSpLocks noChangeAspect="1"/>
              </p:cNvGrpSpPr>
              <p:nvPr/>
            </p:nvGrpSpPr>
            <p:grpSpPr bwMode="auto">
              <a:xfrm>
                <a:off x="457200" y="455617"/>
                <a:ext cx="8226426" cy="3094037"/>
                <a:chOff x="114" y="621"/>
                <a:chExt cx="5598" cy="2106"/>
              </a:xfrm>
            </p:grpSpPr>
            <p:pic>
              <p:nvPicPr>
                <p:cNvPr id="4111" name="Picture 7" descr="1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114" y="717"/>
                  <a:ext cx="1902" cy="19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aphicFrame>
              <p:nvGraphicFramePr>
                <p:cNvPr id="4099" name="Object 8"/>
                <p:cNvGraphicFramePr>
                  <a:graphicFrameLocks noChangeAspect="1"/>
                </p:cNvGraphicFramePr>
                <p:nvPr/>
              </p:nvGraphicFramePr>
              <p:xfrm>
                <a:off x="1938" y="669"/>
                <a:ext cx="1902" cy="20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300" r:id="rId12" imgW="6066667" imgH="6485714" progId="">
                        <p:embed/>
                      </p:oleObj>
                    </mc:Choice>
                    <mc:Fallback>
                      <p:oleObj r:id="rId12" imgW="6066667" imgH="6485714" progId="">
                        <p:embed/>
                        <p:pic>
                          <p:nvPicPr>
                            <p:cNvPr id="0" name="Picture 2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8" y="669"/>
                              <a:ext cx="1902" cy="204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0" name="Object 9"/>
                <p:cNvGraphicFramePr>
                  <a:graphicFrameLocks noChangeAspect="1"/>
                </p:cNvGraphicFramePr>
                <p:nvPr/>
              </p:nvGraphicFramePr>
              <p:xfrm>
                <a:off x="3810" y="621"/>
                <a:ext cx="1902" cy="210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301" r:id="rId14" imgW="5952381" imgH="6601746" progId="">
                        <p:embed/>
                      </p:oleObj>
                    </mc:Choice>
                    <mc:Fallback>
                      <p:oleObj r:id="rId14" imgW="5952381" imgH="6601746" progId="">
                        <p:embed/>
                        <p:pic>
                          <p:nvPicPr>
                            <p:cNvPr id="0" name="Picture 2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810" y="621"/>
                              <a:ext cx="1902" cy="210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4110" name="Text Box 10"/>
              <p:cNvSpPr txBox="1">
                <a:spLocks noChangeArrowheads="1"/>
              </p:cNvSpPr>
              <p:nvPr/>
            </p:nvSpPr>
            <p:spPr bwMode="auto">
              <a:xfrm>
                <a:off x="457200" y="3404764"/>
                <a:ext cx="8305800" cy="4881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cs typeface="Times New Roman" pitchFamily="18" charset="0"/>
                  </a:rPr>
                  <a:t>Full compressible NMM   Analytical (Boussinesque)  ARPS (Boussinesque)</a:t>
                </a:r>
                <a:endParaRPr lang="en-US" sz="800">
                  <a:cs typeface="Times New Roman" pitchFamily="18" charset="0"/>
                </a:endParaRPr>
              </a:p>
            </p:txBody>
          </p:sp>
        </p:grpSp>
        <p:sp>
          <p:nvSpPr>
            <p:cNvPr id="4108" name="TextBox 55"/>
            <p:cNvSpPr txBox="1">
              <a:spLocks noChangeArrowheads="1"/>
            </p:cNvSpPr>
            <p:nvPr/>
          </p:nvSpPr>
          <p:spPr bwMode="auto">
            <a:xfrm>
              <a:off x="1600200" y="3852446"/>
              <a:ext cx="5562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/>
                <a:t>Nonlinear mountain wave 400 m resolution</a:t>
              </a:r>
            </a:p>
          </p:txBody>
        </p:sp>
      </p:grpSp>
      <p:grpSp>
        <p:nvGrpSpPr>
          <p:cNvPr id="4105" name="Group 59"/>
          <p:cNvGrpSpPr>
            <a:grpSpLocks/>
          </p:cNvGrpSpPr>
          <p:nvPr/>
        </p:nvGrpSpPr>
        <p:grpSpPr bwMode="auto">
          <a:xfrm>
            <a:off x="5178425" y="914400"/>
            <a:ext cx="3660775" cy="2971800"/>
            <a:chOff x="4648200" y="914400"/>
            <a:chExt cx="3660221" cy="2971800"/>
          </a:xfrm>
        </p:grpSpPr>
        <p:graphicFrame>
          <p:nvGraphicFramePr>
            <p:cNvPr id="4098" name="Object 4"/>
            <p:cNvGraphicFramePr>
              <a:graphicFrameLocks noChangeAspect="1"/>
            </p:cNvGraphicFramePr>
            <p:nvPr/>
          </p:nvGraphicFramePr>
          <p:xfrm>
            <a:off x="4648200" y="1295400"/>
            <a:ext cx="3660221" cy="2590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2" name="Chart" r:id="rId16" imgW="5476875" imgH="3876675" progId="Excel.Sheet.8">
                    <p:embed/>
                  </p:oleObj>
                </mc:Choice>
                <mc:Fallback>
                  <p:oleObj name="Chart" r:id="rId16" imgW="5476875" imgH="3876675" progId="Excel.Sheet.8">
                    <p:embed/>
                    <p:pic>
                      <p:nvPicPr>
                        <p:cNvPr id="0" name="Picture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8200" y="1295400"/>
                          <a:ext cx="3660221" cy="2590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6" name="TextBox 58"/>
            <p:cNvSpPr txBox="1">
              <a:spLocks noChangeArrowheads="1"/>
            </p:cNvSpPr>
            <p:nvPr/>
          </p:nvSpPr>
          <p:spPr bwMode="auto">
            <a:xfrm>
              <a:off x="4953000" y="914400"/>
              <a:ext cx="2895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/>
                <a:t>Normalized vertical momentum flux, 400 m resolution</a:t>
              </a:r>
            </a:p>
          </p:txBody>
        </p:sp>
      </p:grpSp>
    </p:spTree>
  </p:cSld>
  <p:clrMapOvr>
    <a:masterClrMapping/>
  </p:clrMapOvr>
  <p:transition xmlns:p14="http://schemas.microsoft.com/office/powerpoint/2010/main" advTm="31761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7"/>
          <p:cNvGrpSpPr>
            <a:grpSpLocks/>
          </p:cNvGrpSpPr>
          <p:nvPr/>
        </p:nvGrpSpPr>
        <p:grpSpPr bwMode="auto">
          <a:xfrm>
            <a:off x="1066800" y="0"/>
            <a:ext cx="6781800" cy="3108325"/>
            <a:chOff x="1088" y="2478"/>
            <a:chExt cx="1728" cy="1507"/>
          </a:xfrm>
        </p:grpSpPr>
        <p:pic>
          <p:nvPicPr>
            <p:cNvPr id="17412" name="Picture 28" descr="200301071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88" y="2659"/>
              <a:ext cx="1728" cy="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3" name="Text Box 29"/>
            <p:cNvSpPr txBox="1">
              <a:spLocks noChangeArrowheads="1"/>
            </p:cNvSpPr>
            <p:nvPr/>
          </p:nvSpPr>
          <p:spPr bwMode="auto">
            <a:xfrm>
              <a:off x="1224" y="2478"/>
              <a:ext cx="149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/>
                <a:t>Mountain waves, 8 km resolution</a:t>
              </a: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777404" y="3453606"/>
            <a:ext cx="5432576" cy="2698134"/>
            <a:chOff x="907" y="2235"/>
            <a:chExt cx="1815" cy="809"/>
          </a:xfrm>
          <a:solidFill>
            <a:srgbClr val="CCFFCC"/>
          </a:solidFill>
        </p:grpSpPr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907" y="2386"/>
              <a:ext cx="1815" cy="658"/>
              <a:chOff x="1156" y="1774"/>
              <a:chExt cx="1815" cy="658"/>
            </a:xfrm>
            <a:grpFill/>
          </p:grpSpPr>
          <p:sp>
            <p:nvSpPr>
              <p:cNvPr id="16394" name="Rectangle 23"/>
              <p:cNvSpPr>
                <a:spLocks noChangeArrowheads="1"/>
              </p:cNvSpPr>
              <p:nvPr/>
            </p:nvSpPr>
            <p:spPr bwMode="auto">
              <a:xfrm>
                <a:off x="1156" y="1774"/>
                <a:ext cx="1815" cy="658"/>
              </a:xfrm>
              <a:prstGeom prst="rect">
                <a:avLst/>
              </a:prstGeom>
              <a:grpFill/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ea typeface="Lucida Sans Unicode" pitchFamily="34" charset="0"/>
                </a:endParaRPr>
              </a:p>
            </p:txBody>
          </p:sp>
          <p:pic>
            <p:nvPicPr>
              <p:cNvPr id="16395" name="Picture 24" descr="GMETA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 l="35001" t="12500" r="6250"/>
              <a:stretch>
                <a:fillRect/>
              </a:stretch>
            </p:blipFill>
            <p:spPr bwMode="auto">
              <a:xfrm>
                <a:off x="1179" y="1774"/>
                <a:ext cx="1784" cy="63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393" name="Text Box 25"/>
            <p:cNvSpPr txBox="1">
              <a:spLocks noChangeArrowheads="1"/>
            </p:cNvSpPr>
            <p:nvPr/>
          </p:nvSpPr>
          <p:spPr bwMode="auto">
            <a:xfrm>
              <a:off x="1112" y="2235"/>
              <a:ext cx="1429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600" dirty="0">
                  <a:ea typeface="Lucida Sans Unicode" pitchFamily="34" charset="0"/>
                </a:rPr>
                <a:t>                  Convection, 1 km resolution</a:t>
              </a:r>
            </a:p>
          </p:txBody>
        </p:sp>
      </p:grpSp>
    </p:spTree>
  </p:cSld>
  <p:clrMapOvr>
    <a:masterClrMapping/>
  </p:clrMapOvr>
  <p:transition xmlns:p14="http://schemas.microsoft.com/office/powerpoint/2010/main" advTm="1029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963" y="0"/>
            <a:ext cx="65722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572000"/>
            <a:ext cx="56388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792163" y="5935663"/>
            <a:ext cx="7570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b="1"/>
              <a:t>22nd Conference on Severe Local Storms, October 3-8, 2004, Hyannis, MA.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3352800" y="304800"/>
            <a:ext cx="2057400" cy="12954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09800" y="669925"/>
            <a:ext cx="1295400" cy="701675"/>
            <a:chOff x="1392" y="422"/>
            <a:chExt cx="816" cy="442"/>
          </a:xfrm>
        </p:grpSpPr>
        <p:sp>
          <p:nvSpPr>
            <p:cNvPr id="44059" name="Text Box 7"/>
            <p:cNvSpPr txBox="1">
              <a:spLocks noChangeArrowheads="1"/>
            </p:cNvSpPr>
            <p:nvPr/>
          </p:nvSpPr>
          <p:spPr bwMode="auto">
            <a:xfrm>
              <a:off x="1392" y="422"/>
              <a:ext cx="816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WRF-NMM</a:t>
              </a:r>
            </a:p>
          </p:txBody>
        </p:sp>
        <p:sp>
          <p:nvSpPr>
            <p:cNvPr id="44060" name="Line 8"/>
            <p:cNvSpPr>
              <a:spLocks noChangeShapeType="1"/>
            </p:cNvSpPr>
            <p:nvPr/>
          </p:nvSpPr>
          <p:spPr bwMode="auto">
            <a:xfrm>
              <a:off x="1776" y="624"/>
              <a:ext cx="48" cy="24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038600" y="1066800"/>
            <a:ext cx="1295400" cy="701675"/>
            <a:chOff x="1392" y="422"/>
            <a:chExt cx="816" cy="442"/>
          </a:xfrm>
        </p:grpSpPr>
        <p:sp>
          <p:nvSpPr>
            <p:cNvPr id="44057" name="Text Box 10"/>
            <p:cNvSpPr txBox="1">
              <a:spLocks noChangeArrowheads="1"/>
            </p:cNvSpPr>
            <p:nvPr/>
          </p:nvSpPr>
          <p:spPr bwMode="auto">
            <a:xfrm>
              <a:off x="1392" y="422"/>
              <a:ext cx="816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WRF-NMM</a:t>
              </a:r>
            </a:p>
          </p:txBody>
        </p:sp>
        <p:sp>
          <p:nvSpPr>
            <p:cNvPr id="44058" name="Line 11"/>
            <p:cNvSpPr>
              <a:spLocks noChangeShapeType="1"/>
            </p:cNvSpPr>
            <p:nvPr/>
          </p:nvSpPr>
          <p:spPr bwMode="auto">
            <a:xfrm>
              <a:off x="1776" y="624"/>
              <a:ext cx="48" cy="24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791200" y="517525"/>
            <a:ext cx="1295400" cy="701675"/>
            <a:chOff x="1392" y="422"/>
            <a:chExt cx="816" cy="442"/>
          </a:xfrm>
        </p:grpSpPr>
        <p:sp>
          <p:nvSpPr>
            <p:cNvPr id="44055" name="Text Box 13"/>
            <p:cNvSpPr txBox="1">
              <a:spLocks noChangeArrowheads="1"/>
            </p:cNvSpPr>
            <p:nvPr/>
          </p:nvSpPr>
          <p:spPr bwMode="auto">
            <a:xfrm>
              <a:off x="1392" y="422"/>
              <a:ext cx="816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WRF-NMM</a:t>
              </a:r>
            </a:p>
          </p:txBody>
        </p:sp>
        <p:sp>
          <p:nvSpPr>
            <p:cNvPr id="44056" name="Line 14"/>
            <p:cNvSpPr>
              <a:spLocks noChangeShapeType="1"/>
            </p:cNvSpPr>
            <p:nvPr/>
          </p:nvSpPr>
          <p:spPr bwMode="auto">
            <a:xfrm>
              <a:off x="1776" y="624"/>
              <a:ext cx="48" cy="24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124200" y="1524000"/>
            <a:ext cx="609600" cy="685800"/>
            <a:chOff x="1968" y="960"/>
            <a:chExt cx="384" cy="432"/>
          </a:xfrm>
        </p:grpSpPr>
        <p:sp>
          <p:nvSpPr>
            <p:cNvPr id="44053" name="Text Box 16"/>
            <p:cNvSpPr txBox="1">
              <a:spLocks noChangeArrowheads="1"/>
            </p:cNvSpPr>
            <p:nvPr/>
          </p:nvSpPr>
          <p:spPr bwMode="auto">
            <a:xfrm>
              <a:off x="1968" y="960"/>
              <a:ext cx="384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Eta</a:t>
              </a:r>
            </a:p>
          </p:txBody>
        </p:sp>
        <p:sp>
          <p:nvSpPr>
            <p:cNvPr id="44054" name="Line 17"/>
            <p:cNvSpPr>
              <a:spLocks noChangeShapeType="1"/>
            </p:cNvSpPr>
            <p:nvPr/>
          </p:nvSpPr>
          <p:spPr bwMode="auto">
            <a:xfrm flipH="1">
              <a:off x="2064" y="1162"/>
              <a:ext cx="96" cy="23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4876800" y="1600200"/>
            <a:ext cx="609600" cy="685800"/>
            <a:chOff x="1968" y="960"/>
            <a:chExt cx="384" cy="432"/>
          </a:xfrm>
        </p:grpSpPr>
        <p:sp>
          <p:nvSpPr>
            <p:cNvPr id="44051" name="Text Box 19"/>
            <p:cNvSpPr txBox="1">
              <a:spLocks noChangeArrowheads="1"/>
            </p:cNvSpPr>
            <p:nvPr/>
          </p:nvSpPr>
          <p:spPr bwMode="auto">
            <a:xfrm>
              <a:off x="1968" y="960"/>
              <a:ext cx="384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Eta</a:t>
              </a:r>
            </a:p>
          </p:txBody>
        </p:sp>
        <p:sp>
          <p:nvSpPr>
            <p:cNvPr id="44052" name="Line 20"/>
            <p:cNvSpPr>
              <a:spLocks noChangeShapeType="1"/>
            </p:cNvSpPr>
            <p:nvPr/>
          </p:nvSpPr>
          <p:spPr bwMode="auto">
            <a:xfrm flipH="1">
              <a:off x="2064" y="1162"/>
              <a:ext cx="96" cy="23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6705600" y="1524000"/>
            <a:ext cx="609600" cy="685800"/>
            <a:chOff x="1968" y="960"/>
            <a:chExt cx="384" cy="432"/>
          </a:xfrm>
        </p:grpSpPr>
        <p:sp>
          <p:nvSpPr>
            <p:cNvPr id="44049" name="Text Box 22"/>
            <p:cNvSpPr txBox="1">
              <a:spLocks noChangeArrowheads="1"/>
            </p:cNvSpPr>
            <p:nvPr/>
          </p:nvSpPr>
          <p:spPr bwMode="auto">
            <a:xfrm>
              <a:off x="1968" y="960"/>
              <a:ext cx="384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Eta</a:t>
              </a:r>
            </a:p>
          </p:txBody>
        </p:sp>
        <p:sp>
          <p:nvSpPr>
            <p:cNvPr id="44050" name="Line 23"/>
            <p:cNvSpPr>
              <a:spLocks noChangeShapeType="1"/>
            </p:cNvSpPr>
            <p:nvPr/>
          </p:nvSpPr>
          <p:spPr bwMode="auto">
            <a:xfrm flipH="1">
              <a:off x="2064" y="1162"/>
              <a:ext cx="96" cy="23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44" name="Text Box 24"/>
          <p:cNvSpPr txBox="1">
            <a:spLocks noChangeArrowheads="1"/>
          </p:cNvSpPr>
          <p:nvPr/>
        </p:nvSpPr>
        <p:spPr bwMode="auto">
          <a:xfrm>
            <a:off x="7772400" y="0"/>
            <a:ext cx="838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B0F0"/>
                </a:solidFill>
              </a:rPr>
              <a:t>2004</a:t>
            </a:r>
          </a:p>
        </p:txBody>
      </p:sp>
      <p:sp>
        <p:nvSpPr>
          <p:cNvPr id="44045" name="Rectangle 25"/>
          <p:cNvSpPr>
            <a:spLocks noChangeArrowheads="1"/>
          </p:cNvSpPr>
          <p:nvPr/>
        </p:nvSpPr>
        <p:spPr bwMode="auto">
          <a:xfrm>
            <a:off x="1979613" y="2673350"/>
            <a:ext cx="762000" cy="10668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Rectangle 26"/>
          <p:cNvSpPr>
            <a:spLocks noChangeArrowheads="1"/>
          </p:cNvSpPr>
          <p:nvPr/>
        </p:nvSpPr>
        <p:spPr bwMode="auto">
          <a:xfrm>
            <a:off x="3773488" y="2971800"/>
            <a:ext cx="762000" cy="762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Rectangle 27"/>
          <p:cNvSpPr>
            <a:spLocks noChangeArrowheads="1"/>
          </p:cNvSpPr>
          <p:nvPr/>
        </p:nvSpPr>
        <p:spPr bwMode="auto">
          <a:xfrm>
            <a:off x="5616575" y="2384425"/>
            <a:ext cx="719138" cy="13684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TextBox 27"/>
          <p:cNvSpPr txBox="1">
            <a:spLocks noChangeArrowheads="1"/>
          </p:cNvSpPr>
          <p:nvPr/>
        </p:nvSpPr>
        <p:spPr bwMode="auto">
          <a:xfrm>
            <a:off x="0" y="127000"/>
            <a:ext cx="1905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4km resolution, no parameterized convection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39000" y="534412"/>
            <a:ext cx="190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+mn-lt"/>
              </a:rPr>
              <a:t>Breakthrough that lead to application of “convection allowing” resolution for storm prediction</a:t>
            </a:r>
            <a:endParaRPr lang="en-US" sz="2400" dirty="0">
              <a:solidFill>
                <a:srgbClr val="00B0F0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emc.ncep.noaa.gov/mmb/bf/tmp/SPC_NPSR/2011042700/1nest_mod-fer-hires_newcldadv/radar_loop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225"/>
            <a:ext cx="9051925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953000"/>
            <a:ext cx="9144000" cy="1292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B0F0"/>
                </a:solidFill>
                <a:latin typeface="+mn-lt"/>
              </a:rPr>
              <a:t>                      4 km                                          1.33 km                                     Observed</a:t>
            </a:r>
          </a:p>
          <a:p>
            <a:pPr>
              <a:defRPr/>
            </a:pPr>
            <a:endParaRPr lang="en-US" sz="1000" dirty="0">
              <a:solidFill>
                <a:srgbClr val="00B0F0"/>
              </a:solidFill>
              <a:latin typeface="+mn-lt"/>
            </a:endParaRPr>
          </a:p>
          <a:p>
            <a:pPr algn="ctr">
              <a:defRPr/>
            </a:pPr>
            <a:r>
              <a:rPr lang="en-US" sz="2400" dirty="0">
                <a:solidFill>
                  <a:srgbClr val="00B0F0"/>
                </a:solidFill>
                <a:latin typeface="+mn-lt"/>
              </a:rPr>
              <a:t>A difficult </a:t>
            </a:r>
            <a:r>
              <a:rPr lang="en-US" sz="2400" dirty="0" err="1">
                <a:solidFill>
                  <a:srgbClr val="00B0F0"/>
                </a:solidFill>
                <a:latin typeface="+mn-lt"/>
              </a:rPr>
              <a:t>tornadic</a:t>
            </a:r>
            <a:r>
              <a:rPr lang="en-US" sz="2400" dirty="0">
                <a:solidFill>
                  <a:srgbClr val="00B0F0"/>
                </a:solidFill>
                <a:latin typeface="+mn-lt"/>
              </a:rPr>
              <a:t> situation from spring 2011, impact of resolution, </a:t>
            </a:r>
            <a:r>
              <a:rPr lang="en-US" sz="2400" dirty="0">
                <a:solidFill>
                  <a:srgbClr val="00B0F0"/>
                </a:solidFill>
              </a:rPr>
              <a:t>courtesy of </a:t>
            </a:r>
            <a:r>
              <a:rPr lang="en-US" sz="2400" dirty="0" err="1">
                <a:solidFill>
                  <a:srgbClr val="00B0F0"/>
                </a:solidFill>
              </a:rPr>
              <a:t>Aligo</a:t>
            </a:r>
            <a:r>
              <a:rPr lang="en-US" sz="2400" dirty="0">
                <a:solidFill>
                  <a:srgbClr val="00B0F0"/>
                </a:solidFill>
              </a:rPr>
              <a:t>, </a:t>
            </a:r>
            <a:r>
              <a:rPr lang="en-US" sz="2400" dirty="0" err="1">
                <a:solidFill>
                  <a:srgbClr val="00B0F0"/>
                </a:solidFill>
              </a:rPr>
              <a:t>Jovic</a:t>
            </a:r>
            <a:r>
              <a:rPr lang="en-US" sz="2400" dirty="0">
                <a:solidFill>
                  <a:srgbClr val="00B0F0"/>
                </a:solidFill>
              </a:rPr>
              <a:t> and Ferrier</a:t>
            </a:r>
            <a:endParaRPr lang="en-US" sz="2400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720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1076325"/>
            <a:ext cx="9124950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Picture 4" descr="anim"/>
          <p:cNvSpPr>
            <a:spLocks noChangeAspect="1" noChangeArrowheads="1"/>
          </p:cNvSpPr>
          <p:nvPr/>
        </p:nvSpPr>
        <p:spPr bwMode="auto">
          <a:xfrm>
            <a:off x="304800" y="1219200"/>
            <a:ext cx="8534400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TextBox 3"/>
          <p:cNvSpPr txBox="1">
            <a:spLocks noChangeArrowheads="1"/>
          </p:cNvSpPr>
          <p:nvPr/>
        </p:nvSpPr>
        <p:spPr bwMode="auto">
          <a:xfrm>
            <a:off x="6019800" y="5791200"/>
            <a:ext cx="281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27 km Global NMMB</a:t>
            </a:r>
          </a:p>
        </p:txBody>
      </p:sp>
      <p:sp>
        <p:nvSpPr>
          <p:cNvPr id="20486" name="TextBox 4"/>
          <p:cNvSpPr txBox="1">
            <a:spLocks noChangeArrowheads="1"/>
          </p:cNvSpPr>
          <p:nvPr/>
        </p:nvSpPr>
        <p:spPr bwMode="auto">
          <a:xfrm>
            <a:off x="1143000" y="5715000"/>
            <a:ext cx="2139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27 km Global NMMB</a:t>
            </a:r>
          </a:p>
        </p:txBody>
      </p:sp>
      <p:sp>
        <p:nvSpPr>
          <p:cNvPr id="20487" name="TextBox 5"/>
          <p:cNvSpPr txBox="1">
            <a:spLocks noChangeArrowheads="1"/>
          </p:cNvSpPr>
          <p:nvPr/>
        </p:nvSpPr>
        <p:spPr bwMode="auto">
          <a:xfrm>
            <a:off x="5486400" y="1447800"/>
            <a:ext cx="2811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12 km NAM NMMB</a:t>
            </a:r>
          </a:p>
        </p:txBody>
      </p:sp>
      <p:sp>
        <p:nvSpPr>
          <p:cNvPr id="20488" name="TextBox 6"/>
          <p:cNvSpPr txBox="1">
            <a:spLocks noChangeArrowheads="1"/>
          </p:cNvSpPr>
          <p:nvPr/>
        </p:nvSpPr>
        <p:spPr bwMode="auto">
          <a:xfrm>
            <a:off x="914400" y="4948238"/>
            <a:ext cx="28114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12 km NAM NMMB</a:t>
            </a:r>
          </a:p>
        </p:txBody>
      </p:sp>
      <p:sp>
        <p:nvSpPr>
          <p:cNvPr id="20489" name="TextBox 7"/>
          <p:cNvSpPr txBox="1">
            <a:spLocks noChangeArrowheads="1"/>
          </p:cNvSpPr>
          <p:nvPr/>
        </p:nvSpPr>
        <p:spPr bwMode="auto">
          <a:xfrm>
            <a:off x="1143000" y="4110038"/>
            <a:ext cx="3255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4 km NAM-nest NMMB</a:t>
            </a:r>
          </a:p>
        </p:txBody>
      </p:sp>
      <p:sp>
        <p:nvSpPr>
          <p:cNvPr id="20490" name="TextBox 8"/>
          <p:cNvSpPr txBox="1">
            <a:spLocks noChangeArrowheads="1"/>
          </p:cNvSpPr>
          <p:nvPr/>
        </p:nvSpPr>
        <p:spPr bwMode="auto">
          <a:xfrm>
            <a:off x="5302250" y="4659313"/>
            <a:ext cx="1784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9 km </a:t>
            </a:r>
            <a:r>
              <a:rPr lang="en-US" b="1">
                <a:latin typeface="Calibri" pitchFamily="34" charset="0"/>
              </a:rPr>
              <a:t>Igor </a:t>
            </a:r>
            <a:r>
              <a:rPr lang="en-US">
                <a:latin typeface="Calibri" pitchFamily="34" charset="0"/>
              </a:rPr>
              <a:t>NMMB</a:t>
            </a:r>
          </a:p>
        </p:txBody>
      </p:sp>
      <p:sp>
        <p:nvSpPr>
          <p:cNvPr id="20491" name="TextBox 9"/>
          <p:cNvSpPr txBox="1">
            <a:spLocks noChangeArrowheads="1"/>
          </p:cNvSpPr>
          <p:nvPr/>
        </p:nvSpPr>
        <p:spPr bwMode="auto">
          <a:xfrm>
            <a:off x="6324600" y="3810000"/>
            <a:ext cx="1828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9 km </a:t>
            </a:r>
            <a:r>
              <a:rPr lang="en-US" b="1">
                <a:latin typeface="Calibri" pitchFamily="34" charset="0"/>
              </a:rPr>
              <a:t>Julia</a:t>
            </a:r>
            <a:r>
              <a:rPr lang="en-US">
                <a:latin typeface="Calibri" pitchFamily="34" charset="0"/>
              </a:rPr>
              <a:t> NMMB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47800" y="0"/>
            <a:ext cx="64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Hypothetical NMMB Simultaneous Run   Global [with Igor &amp; Julia] and NAM [with CONUS nest]</a:t>
            </a:r>
            <a:endParaRPr lang="en-US" sz="2800" dirty="0"/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3573470" y="914400"/>
            <a:ext cx="2590800" cy="40005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dirty="0">
                <a:solidFill>
                  <a:srgbClr val="FFFF00"/>
                </a:solidFill>
              </a:rPr>
              <a:t>Courtesy of </a:t>
            </a:r>
            <a:r>
              <a:rPr lang="en-US" dirty="0" err="1">
                <a:solidFill>
                  <a:srgbClr val="FFFF00"/>
                </a:solidFill>
              </a:rPr>
              <a:t>DiMego</a:t>
            </a:r>
            <a:r>
              <a:rPr lang="en-US" dirty="0">
                <a:solidFill>
                  <a:srgbClr val="FFFF00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3871880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Meso Scales</a:t>
            </a:r>
          </a:p>
        </p:txBody>
      </p:sp>
      <p:sp>
        <p:nvSpPr>
          <p:cNvPr id="190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Regional NMMB replaced WRF NMM in the NAM slot in 2011</a:t>
            </a:r>
          </a:p>
          <a:p>
            <a:r>
              <a:rPr lang="en-US" dirty="0" smtClean="0"/>
              <a:t>Hierarchy of nests running simultaneously, 12 km, 6 km, 4 km, 1.33 km (fire weather on the fly) resolutions (</a:t>
            </a:r>
            <a:r>
              <a:rPr lang="en-US" dirty="0" err="1" smtClean="0"/>
              <a:t>DiMego</a:t>
            </a:r>
            <a:r>
              <a:rPr lang="en-US" dirty="0" smtClean="0"/>
              <a:t> et al.)</a:t>
            </a:r>
          </a:p>
          <a:p>
            <a:r>
              <a:rPr lang="en-US" dirty="0" smtClean="0"/>
              <a:t>Hurricane runs with NMMB using HWRF set-up primarily to test the NMMB infrastructure (initialization, mechanics of nest movements, telescoping and 2-way interactions …)</a:t>
            </a:r>
          </a:p>
          <a:p>
            <a:pPr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7211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ea typeface="Times New Roman"/>
              </a:rPr>
              <a:t>Hurricane </a:t>
            </a:r>
            <a:r>
              <a:rPr lang="en-US" b="1" dirty="0" smtClean="0">
                <a:solidFill>
                  <a:srgbClr val="000000"/>
                </a:solidFill>
                <a:ea typeface="Times New Roman"/>
                <a:cs typeface="Calibri" pitchFamily="34" charset="0"/>
              </a:rPr>
              <a:t>testing</a:t>
            </a:r>
            <a:r>
              <a:rPr lang="en-US" b="1" dirty="0" smtClean="0">
                <a:solidFill>
                  <a:srgbClr val="000000"/>
                </a:solidFill>
                <a:ea typeface="Times New Roman"/>
              </a:rPr>
              <a:t> with NMMB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3716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Dusan</a:t>
            </a:r>
            <a:r>
              <a:rPr lang="en-US" sz="2400" dirty="0" smtClean="0"/>
              <a:t> </a:t>
            </a:r>
            <a:r>
              <a:rPr lang="en-US" sz="2400" dirty="0" err="1" smtClean="0"/>
              <a:t>Jovic</a:t>
            </a:r>
            <a:r>
              <a:rPr lang="en-US" sz="2400" dirty="0" smtClean="0"/>
              <a:t>, Tom Black, </a:t>
            </a:r>
            <a:r>
              <a:rPr lang="en-US" sz="2400" dirty="0" err="1" smtClean="0"/>
              <a:t>Qingfu</a:t>
            </a:r>
            <a:r>
              <a:rPr lang="en-US" sz="2400" smtClean="0"/>
              <a:t> Liu</a:t>
            </a:r>
            <a:endParaRPr lang="en-US" sz="2400" dirty="0" smtClean="0"/>
          </a:p>
          <a:p>
            <a:r>
              <a:rPr lang="en-US" sz="2400" dirty="0" err="1" smtClean="0"/>
              <a:t>Mesoscale</a:t>
            </a:r>
            <a:r>
              <a:rPr lang="en-US" sz="2400" dirty="0" smtClean="0"/>
              <a:t> Branch meeting</a:t>
            </a:r>
          </a:p>
          <a:p>
            <a:r>
              <a:rPr lang="en-US" sz="2400" dirty="0" smtClean="0"/>
              <a:t>Dec 19,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3397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Nonhydrostatic </a:t>
            </a:r>
            <a:r>
              <a:rPr lang="en-US" i="1" dirty="0" err="1" smtClean="0"/>
              <a:t>Multiscale</a:t>
            </a:r>
            <a:r>
              <a:rPr lang="en-US" dirty="0" smtClean="0"/>
              <a:t> Model</a:t>
            </a:r>
            <a:br>
              <a:rPr lang="en-US" dirty="0" smtClean="0"/>
            </a:br>
            <a:r>
              <a:rPr lang="en-US" dirty="0" smtClean="0"/>
              <a:t>on the B grid (NMMB)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00B0F0"/>
                </a:solidFill>
              </a:rPr>
              <a:t>Wide range of spatial and temporal scales (</a:t>
            </a:r>
            <a:r>
              <a:rPr lang="en-US" dirty="0" err="1" smtClean="0">
                <a:solidFill>
                  <a:srgbClr val="00B0F0"/>
                </a:solidFill>
              </a:rPr>
              <a:t>meso</a:t>
            </a:r>
            <a:r>
              <a:rPr lang="en-US" dirty="0" smtClean="0">
                <a:solidFill>
                  <a:srgbClr val="00B0F0"/>
                </a:solidFill>
              </a:rPr>
              <a:t> to global, and weather to climate)</a:t>
            </a:r>
          </a:p>
          <a:p>
            <a:pPr eaLnBrk="1" fontAlgn="auto" hangingPunct="1"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dirty="0" smtClean="0"/>
              <a:t>Built on NWP and regional climate experience by relaxing hydrostatic approximation rather than by extending a cloud model to synoptic scales (Janjic et al., 2001, MWR; Janjic, 2003, MAP)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Further evolution of WRF Nonhydrostatic </a:t>
            </a:r>
            <a:r>
              <a:rPr lang="en-US" i="1" dirty="0" err="1" smtClean="0"/>
              <a:t>Mesoscale</a:t>
            </a:r>
            <a:r>
              <a:rPr lang="en-US" i="1" dirty="0" smtClean="0"/>
              <a:t> </a:t>
            </a:r>
            <a:r>
              <a:rPr lang="en-US" dirty="0" smtClean="0"/>
              <a:t>Model (NMM) (Janjic, 2005, EGU; Janjic &amp; Black, 2007, EGU; Janjic &amp; Gall 2012, NCAR)</a:t>
            </a:r>
          </a:p>
          <a:p>
            <a:pPr eaLnBrk="1" fontAlgn="auto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en-US" dirty="0" smtClean="0"/>
              <a:t>Add-on </a:t>
            </a:r>
            <a:r>
              <a:rPr lang="en-US" dirty="0" err="1" smtClean="0"/>
              <a:t>nonhydrostatic</a:t>
            </a:r>
            <a:r>
              <a:rPr lang="en-US" dirty="0" smtClean="0"/>
              <a:t> module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cs typeface="Times New Roman" pitchFamily="18" charset="0"/>
              </a:rPr>
              <a:t>Easy comparison of hydrostatic and </a:t>
            </a:r>
            <a:r>
              <a:rPr lang="en-US" dirty="0" err="1" smtClean="0">
                <a:cs typeface="Times New Roman" pitchFamily="18" charset="0"/>
              </a:rPr>
              <a:t>nonhydrostatic</a:t>
            </a:r>
            <a:r>
              <a:rPr lang="en-US" dirty="0" smtClean="0">
                <a:cs typeface="Times New Roman" pitchFamily="18" charset="0"/>
              </a:rPr>
              <a:t> solutions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cs typeface="Times New Roman" pitchFamily="18" charset="0"/>
              </a:rPr>
              <a:t>Reduced computational effort at lower resolutions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Pressure based vertical coordinate</a:t>
            </a:r>
            <a:r>
              <a:rPr lang="sr-Cyrl-CS" dirty="0" smtClean="0"/>
              <a:t>, </a:t>
            </a:r>
            <a:r>
              <a:rPr lang="en-US" dirty="0" err="1" smtClean="0">
                <a:solidFill>
                  <a:srgbClr val="00B0F0"/>
                </a:solidFill>
              </a:rPr>
              <a:t>nondivergent</a:t>
            </a:r>
            <a:r>
              <a:rPr lang="en-US" dirty="0" smtClean="0">
                <a:solidFill>
                  <a:srgbClr val="00B0F0"/>
                </a:solidFill>
              </a:rPr>
              <a:t> flow remains on coordinate surfaces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799513"/>
      </p:ext>
    </p:extLst>
  </p:cSld>
  <p:clrMapOvr>
    <a:masterClrMapping/>
  </p:clrMapOvr>
  <p:transition xmlns:p14="http://schemas.microsoft.com/office/powerpoint/2010/main" advTm="55614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 smtClean="0"/>
              <a:t>Trunk versions of NPS, NEMS and post </a:t>
            </a:r>
            <a:r>
              <a:rPr lang="en-US" dirty="0" smtClean="0">
                <a:solidFill>
                  <a:srgbClr val="3366FF"/>
                </a:solidFill>
              </a:rPr>
              <a:t>(No HWRF physics specifics included yet)</a:t>
            </a:r>
          </a:p>
          <a:p>
            <a:r>
              <a:rPr lang="en-US" dirty="0" smtClean="0"/>
              <a:t>Vortex initialization code, modified to work with NMMB input files (E-grid to B-grid conversion – </a:t>
            </a:r>
            <a:r>
              <a:rPr lang="en-US" dirty="0" err="1" smtClean="0"/>
              <a:t>Qingfu</a:t>
            </a:r>
            <a:r>
              <a:rPr lang="en-US" dirty="0" smtClean="0"/>
              <a:t>)</a:t>
            </a:r>
          </a:p>
          <a:p>
            <a:r>
              <a:rPr lang="en-US" dirty="0" smtClean="0"/>
              <a:t>GFDL vortex tracker used to calculate storm tracks and intensity. Code and Users Guide available at:</a:t>
            </a:r>
          </a:p>
          <a:p>
            <a:pPr lvl="1"/>
            <a:r>
              <a:rPr lang="en-US" sz="1800" dirty="0" smtClean="0">
                <a:hlinkClick r:id="rId2"/>
              </a:rPr>
              <a:t>http://www.dtcenter.org/HurrWRF/users/downloads/index.tracker.php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14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 smtClean="0"/>
              <a:t>Storms:</a:t>
            </a:r>
          </a:p>
          <a:p>
            <a:pPr lvl="1"/>
            <a:r>
              <a:rPr lang="en-US" dirty="0" smtClean="0"/>
              <a:t>2011 Irene 09L</a:t>
            </a:r>
          </a:p>
          <a:p>
            <a:pPr lvl="1"/>
            <a:r>
              <a:rPr lang="en-US" dirty="0" smtClean="0"/>
              <a:t>2012 Ernesto 05L</a:t>
            </a:r>
          </a:p>
          <a:p>
            <a:pPr lvl="1"/>
            <a:r>
              <a:rPr lang="en-US" dirty="0" smtClean="0"/>
              <a:t>2012 Isaac 09L</a:t>
            </a:r>
          </a:p>
          <a:p>
            <a:pPr lvl="1"/>
            <a:r>
              <a:rPr lang="en-US" dirty="0" smtClean="0"/>
              <a:t>2013 </a:t>
            </a:r>
            <a:r>
              <a:rPr lang="en-US" dirty="0" err="1" smtClean="0"/>
              <a:t>Humberto</a:t>
            </a:r>
            <a:r>
              <a:rPr lang="en-US" dirty="0" smtClean="0"/>
              <a:t> 09L</a:t>
            </a:r>
          </a:p>
          <a:p>
            <a:pPr lvl="1"/>
            <a:r>
              <a:rPr lang="en-US" dirty="0" smtClean="0"/>
              <a:t>2013 Karen 12L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7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HWRF and NMMB configurations</a:t>
            </a:r>
            <a:endParaRPr lang="en-US" dirty="0"/>
          </a:p>
        </p:txBody>
      </p:sp>
      <p:graphicFrame>
        <p:nvGraphicFramePr>
          <p:cNvPr id="5" name="Table 1"/>
          <p:cNvGraphicFramePr/>
          <p:nvPr>
            <p:extLst>
              <p:ext uri="{D42A27DB-BD31-4B8C-83A1-F6EECF244321}">
                <p14:modId xmlns:p14="http://schemas.microsoft.com/office/powerpoint/2010/main" val="3037157324"/>
              </p:ext>
            </p:extLst>
          </p:nvPr>
        </p:nvGraphicFramePr>
        <p:xfrm>
          <a:off x="838020" y="4312540"/>
          <a:ext cx="7315560" cy="1463040"/>
        </p:xfrm>
        <a:graphic>
          <a:graphicData uri="http://schemas.openxmlformats.org/drawingml/2006/table">
            <a:tbl>
              <a:tblPr/>
              <a:tblGrid>
                <a:gridCol w="1217880"/>
                <a:gridCol w="1217880"/>
                <a:gridCol w="1217880"/>
                <a:gridCol w="1217880"/>
                <a:gridCol w="1220760"/>
                <a:gridCol w="1223280"/>
              </a:tblGrid>
              <a:tr h="349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IM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JM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dx/dy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 points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dt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/>
                    <a:lstStyle/>
                    <a:p>
                      <a:r>
                        <a:rPr lang="en-US"/>
                        <a:t>Parent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0.255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93025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60 s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/>
                    <a:lstStyle/>
                    <a:p>
                      <a:r>
                        <a:rPr lang="en-US"/>
                        <a:t>Child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0.085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15498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 s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/>
                    <a:lstStyle/>
                    <a:p>
                      <a:r>
                        <a:rPr lang="en-US"/>
                        <a:t>Grand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231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0.028333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58905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20/3 s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2"/>
          <p:cNvGraphicFramePr/>
          <p:nvPr>
            <p:extLst>
              <p:ext uri="{D42A27DB-BD31-4B8C-83A1-F6EECF244321}">
                <p14:modId xmlns:p14="http://schemas.microsoft.com/office/powerpoint/2010/main" val="880907633"/>
              </p:ext>
            </p:extLst>
          </p:nvPr>
        </p:nvGraphicFramePr>
        <p:xfrm>
          <a:off x="838020" y="1974820"/>
          <a:ext cx="7315560" cy="1463040"/>
        </p:xfrm>
        <a:graphic>
          <a:graphicData uri="http://schemas.openxmlformats.org/drawingml/2006/table">
            <a:tbl>
              <a:tblPr/>
              <a:tblGrid>
                <a:gridCol w="1218600"/>
                <a:gridCol w="1218600"/>
                <a:gridCol w="1218600"/>
                <a:gridCol w="1218600"/>
                <a:gridCol w="1221480"/>
                <a:gridCol w="1219680"/>
              </a:tblGrid>
              <a:tr h="349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IM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JM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dx/dy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 points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dt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/>
                    <a:lstStyle/>
                    <a:p>
                      <a:r>
                        <a:rPr lang="en-US"/>
                        <a:t>Parent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216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432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0.18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93312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45 s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/>
                    <a:lstStyle/>
                    <a:p>
                      <a:r>
                        <a:rPr lang="en-US"/>
                        <a:t>Child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88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170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0.06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14960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15 s</a:t>
                      </a:r>
                      <a:endParaRPr/>
                    </a:p>
                  </a:txBody>
                  <a:tcPr/>
                </a:tc>
              </a:tr>
              <a:tr h="349920">
                <a:tc>
                  <a:txBody>
                    <a:bodyPr/>
                    <a:lstStyle/>
                    <a:p>
                      <a:r>
                        <a:rPr lang="en-US"/>
                        <a:t>Grand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180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324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0.02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58320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s</a:t>
                      </a:r>
                      <a:endParaRPr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Shape 3"/>
          <p:cNvSpPr txBox="1"/>
          <p:nvPr/>
        </p:nvSpPr>
        <p:spPr>
          <a:xfrm>
            <a:off x="3861120" y="1431940"/>
            <a:ext cx="1269360" cy="430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400" b="1" dirty="0"/>
              <a:t>HWRF</a:t>
            </a:r>
            <a:endParaRPr dirty="0"/>
          </a:p>
        </p:txBody>
      </p:sp>
      <p:sp>
        <p:nvSpPr>
          <p:cNvPr id="8" name="TextShape 4"/>
          <p:cNvSpPr txBox="1"/>
          <p:nvPr/>
        </p:nvSpPr>
        <p:spPr>
          <a:xfrm>
            <a:off x="3815400" y="3767140"/>
            <a:ext cx="1360800" cy="430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400" b="1" dirty="0"/>
              <a:t>NMMB</a:t>
            </a:r>
            <a:endParaRPr dirty="0"/>
          </a:p>
        </p:txBody>
      </p:sp>
      <p:sp>
        <p:nvSpPr>
          <p:cNvPr id="9" name="TextShape 6"/>
          <p:cNvSpPr txBox="1"/>
          <p:nvPr/>
        </p:nvSpPr>
        <p:spPr>
          <a:xfrm>
            <a:off x="457200" y="6040540"/>
            <a:ext cx="722376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dirty="0" smtClean="0"/>
              <a:t>    </a:t>
            </a:r>
            <a:r>
              <a:rPr lang="en-US" dirty="0" smtClean="0">
                <a:latin typeface="+mn-lt"/>
              </a:rPr>
              <a:t> NMMB </a:t>
            </a:r>
            <a:r>
              <a:rPr lang="en-US" dirty="0">
                <a:latin typeface="+mn-lt"/>
              </a:rPr>
              <a:t>physics: GFDL/BMJ/FER/MYJ   </a:t>
            </a:r>
            <a:endParaRPr dirty="0">
              <a:latin typeface="+mn-l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0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2902" y="49360"/>
            <a:ext cx="6437630" cy="6453655"/>
          </a:xfrm>
          <a:prstGeom prst="rect">
            <a:avLst/>
          </a:prstGeom>
        </p:spPr>
      </p:pic>
      <p:sp>
        <p:nvSpPr>
          <p:cNvPr id="48" name="TextShape 1"/>
          <p:cNvSpPr txBox="1"/>
          <p:nvPr/>
        </p:nvSpPr>
        <p:spPr>
          <a:xfrm>
            <a:off x="8045568" y="746574"/>
            <a:ext cx="995328" cy="314175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r>
              <a:rPr lang="en-US" b="1">
                <a:solidFill>
                  <a:srgbClr val="FF3333"/>
                </a:solidFill>
              </a:rPr>
              <a:t>NMMB</a:t>
            </a:r>
            <a:endParaRPr/>
          </a:p>
        </p:txBody>
      </p:sp>
      <p:sp>
        <p:nvSpPr>
          <p:cNvPr id="49" name="TextShape 2"/>
          <p:cNvSpPr txBox="1"/>
          <p:nvPr/>
        </p:nvSpPr>
        <p:spPr>
          <a:xfrm>
            <a:off x="8045568" y="1161338"/>
            <a:ext cx="829440" cy="314175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r>
              <a:rPr lang="en-US" b="1">
                <a:solidFill>
                  <a:srgbClr val="33CC66"/>
                </a:solidFill>
              </a:rPr>
              <a:t>HWRF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73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Vortex Relocation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Vortex relocation step is performed after the NPS and before model run</a:t>
            </a:r>
          </a:p>
          <a:p>
            <a:r>
              <a:rPr lang="en-US" dirty="0" smtClean="0"/>
              <a:t>It changes/adjusts several fields in initial (input) data: T, Q, U, V, PINT, U10, V10</a:t>
            </a:r>
          </a:p>
          <a:p>
            <a:r>
              <a:rPr lang="en-US" dirty="0" smtClean="0"/>
              <a:t>Vortex is relocated in all input files (d01, d02, d03, etc.)</a:t>
            </a:r>
          </a:p>
          <a:p>
            <a:r>
              <a:rPr lang="en-US" dirty="0" smtClean="0"/>
              <a:t>Takes approx. 15min to run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0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2667000" y="2438400"/>
            <a:ext cx="3566160" cy="2377440"/>
          </a:xfrm>
          <a:prstGeom prst="rect">
            <a:avLst/>
          </a:prstGeom>
          <a:solidFill>
            <a:srgbClr val="CFE7E5"/>
          </a:solidFill>
          <a:ln>
            <a:solidFill>
              <a:srgbClr val="808080"/>
            </a:solidFill>
          </a:ln>
        </p:spPr>
        <p:txBody>
          <a:bodyPr wrap="none" lIns="90000" tIns="45000" rIns="90000" bIns="45000" anchor="ctr"/>
          <a:lstStyle/>
          <a:p>
            <a:pPr algn="ctr"/>
            <a:r>
              <a:rPr lang="en-US" sz="2400" b="1"/>
              <a:t>Vortex relocation</a:t>
            </a:r>
            <a:endParaRPr/>
          </a:p>
        </p:txBody>
      </p:sp>
      <p:sp>
        <p:nvSpPr>
          <p:cNvPr id="5" name="Line 2"/>
          <p:cNvSpPr/>
          <p:nvPr/>
        </p:nvSpPr>
        <p:spPr>
          <a:xfrm>
            <a:off x="1295400" y="2987040"/>
            <a:ext cx="13716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6" name="TextShape 3"/>
          <p:cNvSpPr txBox="1"/>
          <p:nvPr/>
        </p:nvSpPr>
        <p:spPr>
          <a:xfrm>
            <a:off x="643800" y="2621280"/>
            <a:ext cx="20116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input_domain_01</a:t>
            </a:r>
            <a:endParaRPr/>
          </a:p>
        </p:txBody>
      </p:sp>
      <p:sp>
        <p:nvSpPr>
          <p:cNvPr id="7" name="Line 4"/>
          <p:cNvSpPr/>
          <p:nvPr/>
        </p:nvSpPr>
        <p:spPr>
          <a:xfrm>
            <a:off x="3060840" y="1249680"/>
            <a:ext cx="0" cy="118872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8" name="TextShape 5"/>
          <p:cNvSpPr txBox="1"/>
          <p:nvPr/>
        </p:nvSpPr>
        <p:spPr>
          <a:xfrm>
            <a:off x="2620200" y="883920"/>
            <a:ext cx="91440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tcvitals</a:t>
            </a:r>
            <a:endParaRPr/>
          </a:p>
        </p:txBody>
      </p:sp>
      <p:sp>
        <p:nvSpPr>
          <p:cNvPr id="9" name="Line 6"/>
          <p:cNvSpPr/>
          <p:nvPr/>
        </p:nvSpPr>
        <p:spPr>
          <a:xfrm>
            <a:off x="1295400" y="2987040"/>
            <a:ext cx="13716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0" name="Line 7"/>
          <p:cNvSpPr/>
          <p:nvPr/>
        </p:nvSpPr>
        <p:spPr>
          <a:xfrm>
            <a:off x="4248840" y="1249680"/>
            <a:ext cx="0" cy="118872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1" name="TextShape 8"/>
          <p:cNvSpPr txBox="1"/>
          <p:nvPr/>
        </p:nvSpPr>
        <p:spPr>
          <a:xfrm>
            <a:off x="3476640" y="618960"/>
            <a:ext cx="1549440" cy="602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dirty="0"/>
              <a:t>6hr </a:t>
            </a:r>
            <a:r>
              <a:rPr lang="en-US" dirty="0" err="1" smtClean="0"/>
              <a:t>fcst</a:t>
            </a:r>
            <a:endParaRPr lang="en-US" dirty="0" smtClean="0"/>
          </a:p>
          <a:p>
            <a:r>
              <a:rPr lang="en-US" dirty="0" smtClean="0"/>
              <a:t>from </a:t>
            </a:r>
            <a:r>
              <a:rPr lang="en-US" dirty="0" err="1"/>
              <a:t>prev</a:t>
            </a:r>
            <a:r>
              <a:rPr lang="en-US" dirty="0"/>
              <a:t> cycle</a:t>
            </a:r>
            <a:endParaRPr dirty="0"/>
          </a:p>
        </p:txBody>
      </p:sp>
      <p:sp>
        <p:nvSpPr>
          <p:cNvPr id="12" name="Line 9"/>
          <p:cNvSpPr/>
          <p:nvPr/>
        </p:nvSpPr>
        <p:spPr>
          <a:xfrm>
            <a:off x="1295400" y="3635040"/>
            <a:ext cx="13716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3" name="TextShape 10"/>
          <p:cNvSpPr txBox="1"/>
          <p:nvPr/>
        </p:nvSpPr>
        <p:spPr>
          <a:xfrm>
            <a:off x="643800" y="3269280"/>
            <a:ext cx="20116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input_domain_02</a:t>
            </a:r>
            <a:endParaRPr/>
          </a:p>
        </p:txBody>
      </p:sp>
      <p:sp>
        <p:nvSpPr>
          <p:cNvPr id="14" name="Line 11"/>
          <p:cNvSpPr/>
          <p:nvPr/>
        </p:nvSpPr>
        <p:spPr>
          <a:xfrm>
            <a:off x="1295400" y="3635040"/>
            <a:ext cx="13716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5" name="Line 12"/>
          <p:cNvSpPr/>
          <p:nvPr/>
        </p:nvSpPr>
        <p:spPr>
          <a:xfrm>
            <a:off x="1295400" y="4283040"/>
            <a:ext cx="13716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6" name="TextShape 13"/>
          <p:cNvSpPr txBox="1"/>
          <p:nvPr/>
        </p:nvSpPr>
        <p:spPr>
          <a:xfrm>
            <a:off x="643800" y="3917280"/>
            <a:ext cx="20116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input_domain_03</a:t>
            </a:r>
            <a:endParaRPr/>
          </a:p>
        </p:txBody>
      </p:sp>
      <p:sp>
        <p:nvSpPr>
          <p:cNvPr id="17" name="Line 14"/>
          <p:cNvSpPr/>
          <p:nvPr/>
        </p:nvSpPr>
        <p:spPr>
          <a:xfrm>
            <a:off x="1295400" y="4283040"/>
            <a:ext cx="13716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8" name="Line 15"/>
          <p:cNvSpPr/>
          <p:nvPr/>
        </p:nvSpPr>
        <p:spPr>
          <a:xfrm>
            <a:off x="6227400" y="2987040"/>
            <a:ext cx="13716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9" name="TextShape 16"/>
          <p:cNvSpPr txBox="1"/>
          <p:nvPr/>
        </p:nvSpPr>
        <p:spPr>
          <a:xfrm>
            <a:off x="6295800" y="2621280"/>
            <a:ext cx="20116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input_domain_01</a:t>
            </a:r>
            <a:endParaRPr/>
          </a:p>
        </p:txBody>
      </p:sp>
      <p:sp>
        <p:nvSpPr>
          <p:cNvPr id="20" name="Line 17"/>
          <p:cNvSpPr/>
          <p:nvPr/>
        </p:nvSpPr>
        <p:spPr>
          <a:xfrm>
            <a:off x="6227400" y="2987040"/>
            <a:ext cx="13716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1" name="Line 18"/>
          <p:cNvSpPr/>
          <p:nvPr/>
        </p:nvSpPr>
        <p:spPr>
          <a:xfrm>
            <a:off x="6227400" y="3635040"/>
            <a:ext cx="13716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2" name="TextShape 19"/>
          <p:cNvSpPr txBox="1"/>
          <p:nvPr/>
        </p:nvSpPr>
        <p:spPr>
          <a:xfrm>
            <a:off x="6295800" y="3269280"/>
            <a:ext cx="20116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input_domain_02</a:t>
            </a:r>
            <a:endParaRPr/>
          </a:p>
        </p:txBody>
      </p:sp>
      <p:sp>
        <p:nvSpPr>
          <p:cNvPr id="23" name="Line 20"/>
          <p:cNvSpPr/>
          <p:nvPr/>
        </p:nvSpPr>
        <p:spPr>
          <a:xfrm>
            <a:off x="6227400" y="3635040"/>
            <a:ext cx="13716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4" name="Line 21"/>
          <p:cNvSpPr/>
          <p:nvPr/>
        </p:nvSpPr>
        <p:spPr>
          <a:xfrm>
            <a:off x="6227400" y="4283040"/>
            <a:ext cx="13716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5" name="TextShape 22"/>
          <p:cNvSpPr txBox="1"/>
          <p:nvPr/>
        </p:nvSpPr>
        <p:spPr>
          <a:xfrm>
            <a:off x="6295800" y="3917280"/>
            <a:ext cx="20116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input_domain_03</a:t>
            </a:r>
            <a:endParaRPr/>
          </a:p>
        </p:txBody>
      </p:sp>
      <p:sp>
        <p:nvSpPr>
          <p:cNvPr id="26" name="Line 23"/>
          <p:cNvSpPr/>
          <p:nvPr/>
        </p:nvSpPr>
        <p:spPr>
          <a:xfrm>
            <a:off x="6227400" y="4283040"/>
            <a:ext cx="13716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7" name="Line 24"/>
          <p:cNvSpPr/>
          <p:nvPr/>
        </p:nvSpPr>
        <p:spPr>
          <a:xfrm>
            <a:off x="5724840" y="1249680"/>
            <a:ext cx="0" cy="118872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8" name="TextShape 25"/>
          <p:cNvSpPr txBox="1"/>
          <p:nvPr/>
        </p:nvSpPr>
        <p:spPr>
          <a:xfrm>
            <a:off x="4952640" y="618960"/>
            <a:ext cx="1549440" cy="602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dirty="0"/>
              <a:t>GFS cyclone track</a:t>
            </a:r>
            <a:endParaRPr dirty="0"/>
          </a:p>
        </p:txBody>
      </p:sp>
      <p:sp>
        <p:nvSpPr>
          <p:cNvPr id="29" name="TextShape 26"/>
          <p:cNvSpPr txBox="1"/>
          <p:nvPr/>
        </p:nvSpPr>
        <p:spPr>
          <a:xfrm>
            <a:off x="548640" y="5638800"/>
            <a:ext cx="7680960" cy="9144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/>
              <a:t>http://www.dtcenter.org/HurrWRF/users/docs/users_guide/HWRF_v3.5a_Users_Guide.pdf</a:t>
            </a:r>
            <a:endParaRPr dirty="0"/>
          </a:p>
          <a:p>
            <a:endParaRPr dirty="0"/>
          </a:p>
          <a:p>
            <a:r>
              <a:rPr lang="en-US" sz="1400" dirty="0"/>
              <a:t> - Chapter 4: HWRF Atmospheric Initialization</a:t>
            </a:r>
            <a:endParaRPr dirty="0"/>
          </a:p>
          <a:p>
            <a:endParaRPr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1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eta.wind.iren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28600"/>
            <a:ext cx="6400800" cy="6400800"/>
          </a:xfrm>
          <a:prstGeom prst="rect">
            <a:avLst/>
          </a:prstGeom>
        </p:spPr>
      </p:pic>
      <p:sp>
        <p:nvSpPr>
          <p:cNvPr id="5" name="TextShape 1"/>
          <p:cNvSpPr txBox="1"/>
          <p:nvPr/>
        </p:nvSpPr>
        <p:spPr>
          <a:xfrm>
            <a:off x="6934200" y="381000"/>
            <a:ext cx="2011680" cy="602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IRENE 09L</a:t>
            </a:r>
            <a:endParaRPr dirty="0"/>
          </a:p>
          <a:p>
            <a:pPr algn="r"/>
            <a:r>
              <a:rPr lang="en-US" b="1" dirty="0">
                <a:solidFill>
                  <a:srgbClr val="0000FF"/>
                </a:solidFill>
              </a:rPr>
              <a:t>2011/08/24 00Z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251947"/>
            <a:ext cx="4876800" cy="487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11" y="1251947"/>
            <a:ext cx="4876800" cy="487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457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d02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457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53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" name="Picture 89"/>
          <p:cNvPicPr>
            <a:picLocks noChangeAspect="1" noChangeArrowheads="1"/>
          </p:cNvPicPr>
          <p:nvPr/>
        </p:nvPicPr>
        <p:blipFill>
          <a:blip r:embed="rId2" cstate="print"/>
          <a:srcRect l="33055" r="9866"/>
          <a:stretch>
            <a:fillRect/>
          </a:stretch>
        </p:blipFill>
        <p:spPr bwMode="auto">
          <a:xfrm>
            <a:off x="0" y="228600"/>
            <a:ext cx="48768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4" name="Picture 90"/>
          <p:cNvPicPr>
            <a:picLocks noChangeAspect="1" noChangeArrowheads="1"/>
          </p:cNvPicPr>
          <p:nvPr/>
        </p:nvPicPr>
        <p:blipFill>
          <a:blip r:embed="rId3" cstate="print"/>
          <a:srcRect l="44178" r="16447"/>
          <a:stretch>
            <a:fillRect/>
          </a:stretch>
        </p:blipFill>
        <p:spPr bwMode="auto">
          <a:xfrm>
            <a:off x="5029200" y="38100"/>
            <a:ext cx="31242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54102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</a:t>
            </a:r>
            <a:r>
              <a:rPr lang="en-US" dirty="0" err="1" smtClean="0"/>
              <a:t>Dusan</a:t>
            </a:r>
            <a:r>
              <a:rPr lang="en-US" dirty="0" smtClean="0"/>
              <a:t> </a:t>
            </a:r>
            <a:r>
              <a:rPr lang="en-US" dirty="0" err="1" smtClean="0"/>
              <a:t>Jovic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86400" y="1371600"/>
            <a:ext cx="8382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Global NMMB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5486400" y="2079486"/>
            <a:ext cx="419100" cy="1303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52400" y="762000"/>
            <a:ext cx="17526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76800" y="1371600"/>
            <a:ext cx="1981200" cy="1752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advTm="44928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Global Scales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Major GFS update on July 28, 2010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One year of parallel global forecasts before and after July 28, 2010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Initialized from spectral GFS analyses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Compatibility issues between grid-point and spectral data (Gibbs phenomenon)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Verified against GFS analyses and climatology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500 </a:t>
            </a:r>
            <a:r>
              <a:rPr lang="en-US" dirty="0" err="1" smtClean="0"/>
              <a:t>hPa</a:t>
            </a:r>
            <a:r>
              <a:rPr lang="en-US" dirty="0" smtClean="0"/>
              <a:t> Height Anomaly Correlation Coefficients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Although starting from “same” initial conditions, skill of NMMB and GFS forecasts often disparate</a:t>
            </a:r>
          </a:p>
        </p:txBody>
      </p:sp>
    </p:spTree>
    <p:extLst>
      <p:ext uri="{BB962C8B-B14F-4D97-AF65-F5344CB8AC3E}">
        <p14:creationId xmlns:p14="http://schemas.microsoft.com/office/powerpoint/2010/main" val="310838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Inviscid</a:t>
            </a:r>
            <a:r>
              <a:rPr lang="en-US" dirty="0" smtClean="0"/>
              <a:t> Adiabatic Equations</a:t>
            </a: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0" name="Group 4"/>
          <p:cNvGrpSpPr>
            <a:grpSpLocks/>
          </p:cNvGrpSpPr>
          <p:nvPr/>
        </p:nvGrpSpPr>
        <p:grpSpPr bwMode="auto">
          <a:xfrm>
            <a:off x="722985" y="2084825"/>
            <a:ext cx="8303994" cy="431800"/>
            <a:chOff x="827354" y="1565448"/>
            <a:chExt cx="7717445" cy="431865"/>
          </a:xfrm>
        </p:grpSpPr>
        <p:graphicFrame>
          <p:nvGraphicFramePr>
            <p:cNvPr id="31" name="Object 3"/>
            <p:cNvGraphicFramePr>
              <a:graphicFrameLocks noChangeAspect="1"/>
            </p:cNvGraphicFramePr>
            <p:nvPr/>
          </p:nvGraphicFramePr>
          <p:xfrm>
            <a:off x="827354" y="1565448"/>
            <a:ext cx="1687821" cy="4318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222" name="Equation" r:id="rId3" imgW="1701720" imgH="431640" progId="Equation.3">
                    <p:embed/>
                  </p:oleObj>
                </mc:Choice>
                <mc:Fallback>
                  <p:oleObj name="Equation" r:id="rId3" imgW="170172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354" y="1565448"/>
                          <a:ext cx="1687821" cy="43186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Box 6"/>
            <p:cNvSpPr txBox="1">
              <a:spLocks noChangeArrowheads="1"/>
            </p:cNvSpPr>
            <p:nvPr/>
          </p:nvSpPr>
          <p:spPr bwMode="auto">
            <a:xfrm>
              <a:off x="2438399" y="1581090"/>
              <a:ext cx="61064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US" dirty="0">
                  <a:latin typeface="+mn-lt"/>
                </a:rPr>
                <a:t>Difference between hydrostatic pressures at surface and top </a:t>
              </a:r>
            </a:p>
          </p:txBody>
        </p:sp>
      </p:grpSp>
      <p:grpSp>
        <p:nvGrpSpPr>
          <p:cNvPr id="33" name="Group 7"/>
          <p:cNvGrpSpPr>
            <a:grpSpLocks/>
          </p:cNvGrpSpPr>
          <p:nvPr/>
        </p:nvGrpSpPr>
        <p:grpSpPr bwMode="auto">
          <a:xfrm>
            <a:off x="722985" y="1393535"/>
            <a:ext cx="3262855" cy="400050"/>
            <a:chOff x="1404938" y="815792"/>
            <a:chExt cx="2491565" cy="400110"/>
          </a:xfrm>
        </p:grpSpPr>
        <p:graphicFrame>
          <p:nvGraphicFramePr>
            <p:cNvPr id="34" name="Object 4"/>
            <p:cNvGraphicFramePr>
              <a:graphicFrameLocks noChangeAspect="1"/>
            </p:cNvGraphicFramePr>
            <p:nvPr/>
          </p:nvGraphicFramePr>
          <p:xfrm>
            <a:off x="1404938" y="919878"/>
            <a:ext cx="227012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223" name="Equation" r:id="rId5" imgW="228600" imgH="203040" progId="Equation.3">
                    <p:embed/>
                  </p:oleObj>
                </mc:Choice>
                <mc:Fallback>
                  <p:oleObj name="Equation" r:id="rId5" imgW="2286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4938" y="919878"/>
                          <a:ext cx="227012" cy="203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Box 9"/>
            <p:cNvSpPr txBox="1">
              <a:spLocks noChangeArrowheads="1"/>
            </p:cNvSpPr>
            <p:nvPr/>
          </p:nvSpPr>
          <p:spPr bwMode="auto">
            <a:xfrm>
              <a:off x="1686703" y="815792"/>
              <a:ext cx="22098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dirty="0">
                  <a:latin typeface="+mn-lt"/>
                </a:rPr>
                <a:t>Hydrostatic pressure</a:t>
              </a:r>
            </a:p>
          </p:txBody>
        </p:sp>
      </p:grpSp>
      <p:grpSp>
        <p:nvGrpSpPr>
          <p:cNvPr id="36" name="Group 10"/>
          <p:cNvGrpSpPr>
            <a:grpSpLocks/>
          </p:cNvGrpSpPr>
          <p:nvPr/>
        </p:nvGrpSpPr>
        <p:grpSpPr bwMode="auto">
          <a:xfrm>
            <a:off x="741363" y="1607369"/>
            <a:ext cx="3292966" cy="707886"/>
            <a:chOff x="1410472" y="684259"/>
            <a:chExt cx="2129291" cy="707992"/>
          </a:xfrm>
        </p:grpSpPr>
        <p:graphicFrame>
          <p:nvGraphicFramePr>
            <p:cNvPr id="3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6345211"/>
                </p:ext>
              </p:extLst>
            </p:nvPr>
          </p:nvGraphicFramePr>
          <p:xfrm>
            <a:off x="1410472" y="910487"/>
            <a:ext cx="215566" cy="254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224" name="Equation" r:id="rId7" imgW="215900" imgH="254000" progId="Equation.3">
                    <p:embed/>
                  </p:oleObj>
                </mc:Choice>
                <mc:Fallback>
                  <p:oleObj name="Equation" r:id="rId7" imgW="2159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0472" y="910487"/>
                          <a:ext cx="215566" cy="254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Box 12"/>
            <p:cNvSpPr txBox="1">
              <a:spLocks noChangeArrowheads="1"/>
            </p:cNvSpPr>
            <p:nvPr/>
          </p:nvSpPr>
          <p:spPr bwMode="auto">
            <a:xfrm>
              <a:off x="1634358" y="684259"/>
              <a:ext cx="1905405" cy="707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dirty="0">
                  <a:latin typeface="+mn-lt"/>
                </a:rPr>
                <a:t>Nonhydrostatic pressure</a:t>
              </a:r>
            </a:p>
          </p:txBody>
        </p:sp>
      </p:grpSp>
      <p:grpSp>
        <p:nvGrpSpPr>
          <p:cNvPr id="39" name="Group 20"/>
          <p:cNvGrpSpPr>
            <a:grpSpLocks/>
          </p:cNvGrpSpPr>
          <p:nvPr/>
        </p:nvGrpSpPr>
        <p:grpSpPr bwMode="auto">
          <a:xfrm>
            <a:off x="722985" y="4065885"/>
            <a:ext cx="4835727" cy="400050"/>
            <a:chOff x="838200" y="2684432"/>
            <a:chExt cx="4835727" cy="400110"/>
          </a:xfrm>
        </p:grpSpPr>
        <p:graphicFrame>
          <p:nvGraphicFramePr>
            <p:cNvPr id="40" name="Object 2"/>
            <p:cNvGraphicFramePr>
              <a:graphicFrameLocks noChangeAspect="1"/>
            </p:cNvGraphicFramePr>
            <p:nvPr/>
          </p:nvGraphicFramePr>
          <p:xfrm>
            <a:off x="838200" y="2705100"/>
            <a:ext cx="1246188" cy="358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225" name="Equation" r:id="rId9" imgW="1257120" imgH="368280" progId="Equation.3">
                    <p:embed/>
                  </p:oleObj>
                </mc:Choice>
                <mc:Fallback>
                  <p:oleObj name="Equation" r:id="rId9" imgW="125712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200" y="2705100"/>
                          <a:ext cx="1246188" cy="358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Box 15"/>
            <p:cNvSpPr txBox="1">
              <a:spLocks noChangeArrowheads="1"/>
            </p:cNvSpPr>
            <p:nvPr/>
          </p:nvSpPr>
          <p:spPr bwMode="auto">
            <a:xfrm>
              <a:off x="2092527" y="2684432"/>
              <a:ext cx="35814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+mn-lt"/>
                </a:rPr>
                <a:t>Gas law</a:t>
              </a:r>
            </a:p>
          </p:txBody>
        </p:sp>
      </p:grp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722985" y="4516485"/>
            <a:ext cx="7197317" cy="717550"/>
            <a:chOff x="838200" y="3222625"/>
            <a:chExt cx="7197317" cy="717550"/>
          </a:xfrm>
        </p:grpSpPr>
        <p:graphicFrame>
          <p:nvGraphicFramePr>
            <p:cNvPr id="43" name="Object 6"/>
            <p:cNvGraphicFramePr>
              <a:graphicFrameLocks noChangeAspect="1"/>
            </p:cNvGraphicFramePr>
            <p:nvPr/>
          </p:nvGraphicFramePr>
          <p:xfrm>
            <a:off x="838200" y="3222625"/>
            <a:ext cx="1225550" cy="717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226" name="Equation" r:id="rId11" imgW="1231560" imgH="711000" progId="Equation.3">
                    <p:embed/>
                  </p:oleObj>
                </mc:Choice>
                <mc:Fallback>
                  <p:oleObj name="Equation" r:id="rId11" imgW="1231560" imgH="711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200" y="3222625"/>
                          <a:ext cx="1225550" cy="717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Box 16"/>
            <p:cNvSpPr txBox="1">
              <a:spLocks noChangeArrowheads="1"/>
            </p:cNvSpPr>
            <p:nvPr/>
          </p:nvSpPr>
          <p:spPr bwMode="auto">
            <a:xfrm>
              <a:off x="2015717" y="3381345"/>
              <a:ext cx="60198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+mn-lt"/>
                </a:rPr>
                <a:t>Hypsometric</a:t>
              </a:r>
              <a:r>
                <a:rPr lang="en-US" dirty="0">
                  <a:latin typeface="+mn-lt"/>
                </a:rPr>
                <a:t> (not “hydrostatic”) Eq.</a:t>
              </a:r>
            </a:p>
          </p:txBody>
        </p:sp>
      </p:grpSp>
      <p:grpSp>
        <p:nvGrpSpPr>
          <p:cNvPr id="45" name="Group 18"/>
          <p:cNvGrpSpPr>
            <a:grpSpLocks/>
          </p:cNvGrpSpPr>
          <p:nvPr/>
        </p:nvGrpSpPr>
        <p:grpSpPr bwMode="auto">
          <a:xfrm>
            <a:off x="690564" y="5297488"/>
            <a:ext cx="7504901" cy="819150"/>
            <a:chOff x="805779" y="4037888"/>
            <a:chExt cx="7504901" cy="819150"/>
          </a:xfrm>
        </p:grpSpPr>
        <p:graphicFrame>
          <p:nvGraphicFramePr>
            <p:cNvPr id="46" name="Object 7"/>
            <p:cNvGraphicFramePr>
              <a:graphicFrameLocks noChangeAspect="1"/>
            </p:cNvGraphicFramePr>
            <p:nvPr/>
          </p:nvGraphicFramePr>
          <p:xfrm>
            <a:off x="805779" y="4037888"/>
            <a:ext cx="4303892" cy="819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227" name="Equation" r:id="rId13" imgW="5041800" imgH="825480" progId="Equation.3">
                    <p:embed/>
                  </p:oleObj>
                </mc:Choice>
                <mc:Fallback>
                  <p:oleObj name="Equation" r:id="rId13" imgW="5041800" imgH="825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5779" y="4037888"/>
                          <a:ext cx="4303892" cy="819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Box 17"/>
            <p:cNvSpPr txBox="1">
              <a:spLocks noChangeArrowheads="1"/>
            </p:cNvSpPr>
            <p:nvPr/>
          </p:nvSpPr>
          <p:spPr bwMode="auto">
            <a:xfrm>
              <a:off x="5186480" y="4204865"/>
              <a:ext cx="31242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+mn-lt"/>
                </a:rPr>
                <a:t>Hydrostatic continuity Eq.</a:t>
              </a:r>
            </a:p>
          </p:txBody>
        </p:sp>
      </p:grpSp>
      <p:sp>
        <p:nvSpPr>
          <p:cNvPr id="48" name="TextBox 21"/>
          <p:cNvSpPr txBox="1">
            <a:spLocks noChangeArrowheads="1"/>
          </p:cNvSpPr>
          <p:nvPr/>
        </p:nvSpPr>
        <p:spPr bwMode="auto">
          <a:xfrm>
            <a:off x="6914705" y="5771705"/>
            <a:ext cx="2057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+mn-lt"/>
              </a:rPr>
              <a:t>Continued …</a:t>
            </a:r>
          </a:p>
        </p:txBody>
      </p:sp>
      <p:sp>
        <p:nvSpPr>
          <p:cNvPr id="50200" name="Rectangle 2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722985" y="2968140"/>
            <a:ext cx="6375230" cy="400110"/>
            <a:chOff x="731500" y="2968140"/>
            <a:chExt cx="6375230" cy="400110"/>
          </a:xfrm>
        </p:grpSpPr>
        <p:graphicFrame>
          <p:nvGraphicFramePr>
            <p:cNvPr id="50199" name="Object 23"/>
            <p:cNvGraphicFramePr>
              <a:graphicFrameLocks noChangeAspect="1"/>
            </p:cNvGraphicFramePr>
            <p:nvPr/>
          </p:nvGraphicFramePr>
          <p:xfrm>
            <a:off x="731500" y="3041195"/>
            <a:ext cx="360362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228" name="Equation" r:id="rId15" imgW="355320" imgH="253800" progId="Equation.3">
                    <p:embed/>
                  </p:oleObj>
                </mc:Choice>
                <mc:Fallback>
                  <p:oleObj name="Equation" r:id="rId15" imgW="35532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00" y="3041195"/>
                          <a:ext cx="360362" cy="254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201" name="Rectangle 25"/>
            <p:cNvSpPr>
              <a:spLocks noChangeArrowheads="1"/>
            </p:cNvSpPr>
            <p:nvPr/>
          </p:nvSpPr>
          <p:spPr bwMode="auto">
            <a:xfrm>
              <a:off x="1082517" y="2968140"/>
              <a:ext cx="602421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Times New Roman" pitchFamily="18" charset="0"/>
                  <a:cs typeface="Arial" pitchFamily="34" charset="0"/>
                </a:rPr>
                <a:t> Constant depth of hydrostatic pressure layer at the top  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22985" y="3297725"/>
            <a:ext cx="5385215" cy="400110"/>
            <a:chOff x="808310" y="3198570"/>
            <a:chExt cx="5385215" cy="400110"/>
          </a:xfrm>
        </p:grpSpPr>
        <p:graphicFrame>
          <p:nvGraphicFramePr>
            <p:cNvPr id="50198" name="Object 22"/>
            <p:cNvGraphicFramePr>
              <a:graphicFrameLocks noChangeAspect="1"/>
            </p:cNvGraphicFramePr>
            <p:nvPr/>
          </p:nvGraphicFramePr>
          <p:xfrm>
            <a:off x="808310" y="3217650"/>
            <a:ext cx="317500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229" name="Equation" r:id="rId17" imgW="317160" imgH="368280" progId="Equation.3">
                    <p:embed/>
                  </p:oleObj>
                </mc:Choice>
                <mc:Fallback>
                  <p:oleObj name="Equation" r:id="rId17" imgW="31716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8310" y="3217650"/>
                          <a:ext cx="317500" cy="361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202" name="Rectangle 26"/>
            <p:cNvSpPr>
              <a:spLocks noChangeArrowheads="1"/>
            </p:cNvSpPr>
            <p:nvPr/>
          </p:nvSpPr>
          <p:spPr bwMode="auto">
            <a:xfrm>
              <a:off x="1180037" y="3198570"/>
              <a:ext cx="50134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Times New Roman" pitchFamily="18" charset="0"/>
                  <a:cs typeface="Arial" pitchFamily="34" charset="0"/>
                </a:rPr>
                <a:t> Zero</a:t>
              </a:r>
              <a:r>
                <a:rPr kumimoji="0" lang="en-US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Times New Roman" pitchFamily="18" charset="0"/>
                  <a:cs typeface="Arial" pitchFamily="34" charset="0"/>
                </a:rPr>
                <a:t> at </a:t>
              </a: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Times New Roman" pitchFamily="18" charset="0"/>
                  <a:cs typeface="Arial" pitchFamily="34" charset="0"/>
                </a:rPr>
                <a:t>top and bottom of model atmosphere 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22985" y="3650484"/>
            <a:ext cx="4958123" cy="400110"/>
            <a:chOff x="769905" y="3650484"/>
            <a:chExt cx="4958123" cy="400110"/>
          </a:xfrm>
        </p:grpSpPr>
        <p:graphicFrame>
          <p:nvGraphicFramePr>
            <p:cNvPr id="50197" name="Object 21"/>
            <p:cNvGraphicFramePr>
              <a:graphicFrameLocks noChangeAspect="1"/>
            </p:cNvGraphicFramePr>
            <p:nvPr/>
          </p:nvGraphicFramePr>
          <p:xfrm>
            <a:off x="769905" y="3668771"/>
            <a:ext cx="363538" cy="363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230" name="Equation" r:id="rId19" imgW="368280" imgH="368280" progId="Equation.3">
                    <p:embed/>
                  </p:oleObj>
                </mc:Choice>
                <mc:Fallback>
                  <p:oleObj name="Equation" r:id="rId19" imgW="36828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905" y="3668771"/>
                          <a:ext cx="363538" cy="363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203" name="Rectangle 27"/>
            <p:cNvSpPr>
              <a:spLocks noChangeArrowheads="1"/>
            </p:cNvSpPr>
            <p:nvPr/>
          </p:nvSpPr>
          <p:spPr bwMode="auto">
            <a:xfrm>
              <a:off x="1153955" y="3650484"/>
              <a:ext cx="45740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  <a:tab pos="2968625" algn="ctr"/>
                  <a:tab pos="6286500" algn="r"/>
                </a:tabLst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Times New Roman" pitchFamily="18" charset="0"/>
                  <a:cs typeface="Arial" pitchFamily="34" charset="0"/>
                </a:rPr>
                <a:t> Increases from 0 to 1 from top to bottom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41363" y="2545685"/>
            <a:ext cx="8287422" cy="400050"/>
            <a:chOff x="741363" y="2545685"/>
            <a:chExt cx="8287422" cy="400050"/>
          </a:xfrm>
        </p:grpSpPr>
        <p:graphicFrame>
          <p:nvGraphicFramePr>
            <p:cNvPr id="49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4576975"/>
                </p:ext>
              </p:extLst>
            </p:nvPr>
          </p:nvGraphicFramePr>
          <p:xfrm>
            <a:off x="741363" y="2564735"/>
            <a:ext cx="5013325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231" name="Equation" r:id="rId21" imgW="5333760" imgH="368280" progId="Equation.3">
                    <p:embed/>
                  </p:oleObj>
                </mc:Choice>
                <mc:Fallback>
                  <p:oleObj name="Equation" r:id="rId21" imgW="533376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1363" y="2564735"/>
                          <a:ext cx="5013325" cy="361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TextBox 15"/>
            <p:cNvSpPr txBox="1">
              <a:spLocks noChangeArrowheads="1"/>
            </p:cNvSpPr>
            <p:nvPr/>
          </p:nvSpPr>
          <p:spPr bwMode="auto">
            <a:xfrm>
              <a:off x="5877770" y="2545685"/>
              <a:ext cx="315101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  <a:latin typeface="+mn-lt"/>
                </a:rPr>
                <a:t>General hybrid coordinate</a:t>
              </a:r>
              <a:endParaRPr lang="en-US" dirty="0">
                <a:solidFill>
                  <a:srgbClr val="00B0F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690791"/>
      </p:ext>
    </p:extLst>
  </p:cSld>
  <p:clrMapOvr>
    <a:masterClrMapping/>
  </p:clrMapOvr>
  <p:transition xmlns:p14="http://schemas.microsoft.com/office/powerpoint/2010/main" advTm="1677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vmail9.nems.noaa.gov/attach/AC_500_dieoff_27jul2009-27jul2010.gif?sid=uMr4q992r1I&amp;mbox=INBOX&amp;uid=29966&amp;number=6"/>
          <p:cNvPicPr>
            <a:picLocks noChangeAspect="1" noChangeArrowheads="1"/>
          </p:cNvPicPr>
          <p:nvPr/>
        </p:nvPicPr>
        <p:blipFill>
          <a:blip r:embed="rId2" cstate="print"/>
          <a:srcRect r="1840"/>
          <a:stretch>
            <a:fillRect/>
          </a:stretch>
        </p:blipFill>
        <p:spPr bwMode="auto">
          <a:xfrm>
            <a:off x="1012825" y="0"/>
            <a:ext cx="81311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0"/>
            <a:ext cx="1447800" cy="577850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700" dirty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Global </a:t>
            </a:r>
            <a:r>
              <a:rPr lang="en-US" sz="1700" dirty="0" smtClean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NMMB </a:t>
            </a: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769 x 541 x 64 pts. </a:t>
            </a:r>
            <a:r>
              <a:rPr lang="en-US" sz="1700" dirty="0" smtClean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 </a:t>
            </a:r>
            <a:r>
              <a:rPr lang="en-US" sz="1700" dirty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vs. </a:t>
            </a:r>
            <a:r>
              <a:rPr lang="en-US" sz="1700" dirty="0" smtClean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GFS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T384 x 64</a:t>
            </a:r>
            <a:endParaRPr lang="en-US" sz="1700" dirty="0">
              <a:solidFill>
                <a:schemeClr val="bg1"/>
              </a:solidFill>
              <a:latin typeface="+mn-lt"/>
              <a:ea typeface="Lucida Sans Unicode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700" dirty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1 year 500 </a:t>
            </a:r>
            <a:r>
              <a:rPr lang="en-US" sz="1700" dirty="0" err="1">
                <a:solidFill>
                  <a:srgbClr val="FFFFFF"/>
                </a:solidFill>
                <a:latin typeface="+mn-lt"/>
                <a:ea typeface="Lucida Sans Unicode" pitchFamily="34" charset="0"/>
              </a:rPr>
              <a:t>hPa</a:t>
            </a:r>
            <a:r>
              <a:rPr lang="en-US" sz="1700" dirty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 Height Anomaly Correlation Coefficient </a:t>
            </a:r>
            <a:r>
              <a:rPr lang="en-US" sz="1700" dirty="0" smtClean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vs. </a:t>
            </a:r>
            <a:r>
              <a:rPr lang="en-US" sz="1700" dirty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forecast time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700" dirty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NMMB initialized and verified using GFS analyses and climatology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700" dirty="0" smtClean="0">
                <a:solidFill>
                  <a:srgbClr val="FFFFFF"/>
                </a:solidFill>
                <a:ea typeface="Lucida Sans Unicode" pitchFamily="34" charset="0"/>
              </a:rPr>
              <a:t>NMMB comparable or lower resolution</a:t>
            </a:r>
            <a:endParaRPr lang="en-US" sz="1700" dirty="0">
              <a:solidFill>
                <a:srgbClr val="FFFF00"/>
              </a:solidFill>
              <a:latin typeface="+mn-lt"/>
              <a:ea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76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mail9.nems.noaa.gov/attach/AC_500_dieoff_27jul2010-28jul2011.gif?sid=uMr4q992r1I&amp;mbox=INBOX&amp;uid=29967&amp;number=6"/>
          <p:cNvPicPr>
            <a:picLocks noChangeAspect="1" noChangeArrowheads="1"/>
          </p:cNvPicPr>
          <p:nvPr/>
        </p:nvPicPr>
        <p:blipFill>
          <a:blip r:embed="rId2" cstate="print"/>
          <a:srcRect r="1840"/>
          <a:stretch>
            <a:fillRect/>
          </a:stretch>
        </p:blipFill>
        <p:spPr bwMode="auto">
          <a:xfrm>
            <a:off x="1012825" y="0"/>
            <a:ext cx="81311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0" y="0"/>
            <a:ext cx="1447800" cy="624017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700" dirty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Global </a:t>
            </a:r>
            <a:r>
              <a:rPr lang="en-US" sz="1700" dirty="0" smtClean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NMMB </a:t>
            </a:r>
            <a:r>
              <a:rPr lang="en-US" sz="1700" dirty="0" smtClean="0">
                <a:solidFill>
                  <a:schemeClr val="bg1"/>
                </a:solidFill>
                <a:latin typeface="Calibri" pitchFamily="34" charset="0"/>
              </a:rPr>
              <a:t>769 x 541 x 64 pts. </a:t>
            </a:r>
            <a:r>
              <a:rPr lang="en-US" sz="1700" dirty="0" smtClean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 </a:t>
            </a:r>
            <a:r>
              <a:rPr lang="en-US" sz="1700" dirty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vs. </a:t>
            </a:r>
            <a:r>
              <a:rPr lang="en-US" sz="1700" dirty="0" smtClean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GFS</a:t>
            </a:r>
            <a:r>
              <a:rPr lang="en-US" sz="17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700" dirty="0" smtClean="0">
                <a:solidFill>
                  <a:srgbClr val="FFFF00"/>
                </a:solidFill>
                <a:latin typeface="Calibri" pitchFamily="34" charset="0"/>
              </a:rPr>
              <a:t>T574</a:t>
            </a:r>
            <a:r>
              <a:rPr lang="en-US" sz="1700" dirty="0" smtClean="0">
                <a:solidFill>
                  <a:schemeClr val="bg1"/>
                </a:solidFill>
                <a:latin typeface="Calibri" pitchFamily="34" charset="0"/>
              </a:rPr>
              <a:t> x 64</a:t>
            </a:r>
            <a:endParaRPr lang="en-US" sz="1700" dirty="0">
              <a:solidFill>
                <a:schemeClr val="bg1"/>
              </a:solidFill>
              <a:latin typeface="+mn-lt"/>
              <a:ea typeface="Lucida Sans Unicode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700" dirty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1 year 500 </a:t>
            </a:r>
            <a:r>
              <a:rPr lang="en-US" sz="1700" dirty="0" err="1">
                <a:solidFill>
                  <a:srgbClr val="FFFFFF"/>
                </a:solidFill>
                <a:latin typeface="+mn-lt"/>
                <a:ea typeface="Lucida Sans Unicode" pitchFamily="34" charset="0"/>
              </a:rPr>
              <a:t>hPa</a:t>
            </a:r>
            <a:r>
              <a:rPr lang="en-US" sz="1700" dirty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 Height Anomaly Correlation Coefficient </a:t>
            </a:r>
            <a:r>
              <a:rPr lang="en-US" sz="1700" dirty="0" smtClean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vs. </a:t>
            </a:r>
            <a:r>
              <a:rPr lang="en-US" sz="1700" dirty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forecast time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700" dirty="0">
                <a:solidFill>
                  <a:srgbClr val="FFFFFF"/>
                </a:solidFill>
                <a:latin typeface="+mn-lt"/>
                <a:ea typeface="Lucida Sans Unicode" pitchFamily="34" charset="0"/>
              </a:rPr>
              <a:t>NMMB initialized and verified using GFS analyses and climatology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700" dirty="0" smtClean="0">
                <a:solidFill>
                  <a:srgbClr val="FFFF00"/>
                </a:solidFill>
                <a:ea typeface="Lucida Sans Unicode" pitchFamily="34" charset="0"/>
              </a:rPr>
              <a:t>From July 28 2010 GFS has 3.8 times more points &amp; updated physics</a:t>
            </a:r>
            <a:endParaRPr lang="en-US" sz="1700" dirty="0">
              <a:solidFill>
                <a:srgbClr val="FFFF00"/>
              </a:solidFill>
              <a:latin typeface="+mn-lt"/>
              <a:ea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72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00B0F0"/>
                </a:solidFill>
              </a:rPr>
              <a:t>Long verification periods needed to obtain robust scores.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00B0F0"/>
                </a:solidFill>
              </a:rPr>
              <a:t>To save on resources and time, </a:t>
            </a:r>
            <a:r>
              <a:rPr lang="en-US" dirty="0">
                <a:solidFill>
                  <a:srgbClr val="00B0F0"/>
                </a:solidFill>
              </a:rPr>
              <a:t>a</a:t>
            </a:r>
            <a:r>
              <a:rPr lang="en-US" dirty="0" smtClean="0">
                <a:solidFill>
                  <a:srgbClr val="00B0F0"/>
                </a:solidFill>
              </a:rPr>
              <a:t> sample of 105 cases over one year at three and a half day intervals (code maintenance, launcher scripts, verification and graphics courtesy of </a:t>
            </a:r>
            <a:r>
              <a:rPr lang="en-US" dirty="0" err="1" smtClean="0">
                <a:solidFill>
                  <a:srgbClr val="00B0F0"/>
                </a:solidFill>
              </a:rPr>
              <a:t>Vasic</a:t>
            </a:r>
            <a:r>
              <a:rPr lang="en-US" dirty="0" smtClean="0">
                <a:solidFill>
                  <a:srgbClr val="00B0F0"/>
                </a:solidFill>
              </a:rPr>
              <a:t>)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00B0F0"/>
                </a:solidFill>
              </a:rPr>
              <a:t>Both 00Z and 12Z initial data equally represented  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00B0F0"/>
                </a:solidFill>
              </a:rPr>
              <a:t>Sample cases chosen randomly, results should be reasonably representative for a full year population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/>
          </a:p>
        </p:txBody>
      </p:sp>
      <p:sp>
        <p:nvSpPr>
          <p:cNvPr id="33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Global Scales</a:t>
            </a:r>
          </a:p>
        </p:txBody>
      </p:sp>
    </p:spTree>
    <p:extLst>
      <p:ext uri="{BB962C8B-B14F-4D97-AF65-F5344CB8AC3E}">
        <p14:creationId xmlns:p14="http://schemas.microsoft.com/office/powerpoint/2010/main" val="862749081"/>
      </p:ext>
    </p:extLst>
  </p:cSld>
  <p:clrMapOvr>
    <a:masterClrMapping/>
  </p:clrMapOvr>
  <p:transition xmlns:p14="http://schemas.microsoft.com/office/powerpoint/2010/main" advTm="2237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Radiation-clouds interaction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Difficulties encountered with interaction between radiation and clouds represented through microphysics species</a:t>
            </a:r>
          </a:p>
          <a:p>
            <a:pPr eaLnBrk="1" hangingPunct="1"/>
            <a:r>
              <a:rPr lang="en-US" dirty="0" smtClean="0"/>
              <a:t>Mean downward long-wave radiation flux too large in higher latitudes in the combination of RRTM radiation and Ferrier microphysics</a:t>
            </a:r>
          </a:p>
          <a:p>
            <a:pPr eaLnBrk="1" hangingPunct="1"/>
            <a:r>
              <a:rPr lang="en-US" dirty="0" smtClean="0"/>
              <a:t>Problems with ice species</a:t>
            </a:r>
          </a:p>
          <a:p>
            <a:pPr eaLnBrk="1" hangingPunct="1"/>
            <a:r>
              <a:rPr lang="en-US" dirty="0"/>
              <a:t>Ferrier microphysics temporarily replaced by simpler Zhao </a:t>
            </a:r>
            <a:r>
              <a:rPr lang="en-US" dirty="0" smtClean="0"/>
              <a:t>scheme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555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3"/>
          <p:cNvSpPr txBox="1">
            <a:spLocks noChangeArrowheads="1"/>
          </p:cNvSpPr>
          <p:nvPr/>
        </p:nvSpPr>
        <p:spPr bwMode="auto">
          <a:xfrm>
            <a:off x="0" y="0"/>
            <a:ext cx="1600200" cy="49323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Global NMMB </a:t>
            </a:r>
            <a:r>
              <a:rPr lang="en-US" sz="1700">
                <a:solidFill>
                  <a:schemeClr val="bg1"/>
                </a:solidFill>
                <a:latin typeface="Calibri" pitchFamily="34" charset="0"/>
              </a:rPr>
              <a:t>1149 x 811 x 64 pts. </a:t>
            </a: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 vs. GFS</a:t>
            </a:r>
            <a:r>
              <a:rPr lang="en-US" sz="170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700">
                <a:solidFill>
                  <a:srgbClr val="FFFF00"/>
                </a:solidFill>
                <a:latin typeface="Calibri" pitchFamily="34" charset="0"/>
              </a:rPr>
              <a:t>T574</a:t>
            </a:r>
            <a:r>
              <a:rPr lang="en-US" sz="1700">
                <a:solidFill>
                  <a:schemeClr val="bg1"/>
                </a:solidFill>
                <a:latin typeface="Calibri" pitchFamily="34" charset="0"/>
              </a:rPr>
              <a:t> x 64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105 randomly chosen cases from 1 year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 500 hPa Height Anomaly Correlation Coefficient vs. forecast time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NMMB initialized and verified using GFS analyses and climatology</a:t>
            </a:r>
          </a:p>
        </p:txBody>
      </p:sp>
      <p:sp>
        <p:nvSpPr>
          <p:cNvPr id="19459" name="Text Box 13"/>
          <p:cNvSpPr txBox="1">
            <a:spLocks noChangeArrowheads="1"/>
          </p:cNvSpPr>
          <p:nvPr/>
        </p:nvSpPr>
        <p:spPr bwMode="auto">
          <a:xfrm>
            <a:off x="0" y="0"/>
            <a:ext cx="1600200" cy="6502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00"/>
                </a:solidFill>
              </a:rPr>
              <a:t>Zeus test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Global NMMB </a:t>
            </a:r>
            <a:r>
              <a:rPr lang="en-US" sz="1700">
                <a:solidFill>
                  <a:srgbClr val="FFFF00"/>
                </a:solidFill>
                <a:latin typeface="Calibri" pitchFamily="34" charset="0"/>
              </a:rPr>
              <a:t>1149 x 811 x 64 </a:t>
            </a:r>
            <a:r>
              <a:rPr lang="en-US" sz="1700">
                <a:solidFill>
                  <a:schemeClr val="bg1"/>
                </a:solidFill>
                <a:latin typeface="Calibri" pitchFamily="34" charset="0"/>
              </a:rPr>
              <a:t>pts. </a:t>
            </a: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 vs. GFS</a:t>
            </a:r>
            <a:r>
              <a:rPr lang="en-US" sz="170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700">
                <a:solidFill>
                  <a:srgbClr val="FFFF00"/>
                </a:solidFill>
                <a:latin typeface="Calibri" pitchFamily="34" charset="0"/>
              </a:rPr>
              <a:t>T574</a:t>
            </a:r>
            <a:r>
              <a:rPr lang="en-US" sz="1700">
                <a:solidFill>
                  <a:schemeClr val="bg1"/>
                </a:solidFill>
                <a:latin typeface="Calibri" pitchFamily="34" charset="0"/>
              </a:rPr>
              <a:t> x 64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00"/>
                </a:solidFill>
                <a:latin typeface="Calibri" pitchFamily="34" charset="0"/>
              </a:rPr>
              <a:t>105 randomly chosen 00Z and 12Z cases over 1 year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00"/>
                </a:solidFill>
                <a:latin typeface="Calibri" pitchFamily="34" charset="0"/>
              </a:rPr>
              <a:t>Zhao, BMJ, mixed shallow, momentum transport </a:t>
            </a:r>
            <a:endParaRPr lang="en-US" sz="1700">
              <a:solidFill>
                <a:srgbClr val="FFFF99"/>
              </a:solidFill>
              <a:latin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500 hPa Height Anomaly Correlation  vs. forecast time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NMMB initialized and verified using GFS analyses and climatology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 cstate="print"/>
          <a:srcRect l="10001" t="5882" r="5455" b="7059"/>
          <a:stretch>
            <a:fillRect/>
          </a:stretch>
        </p:blipFill>
        <p:spPr bwMode="auto">
          <a:xfrm>
            <a:off x="1646238" y="0"/>
            <a:ext cx="7497762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1960460" y="4657960"/>
            <a:ext cx="70665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60460" y="1739180"/>
            <a:ext cx="70665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101687"/>
      </p:ext>
    </p:extLst>
  </p:cSld>
  <p:clrMapOvr>
    <a:masterClrMapping/>
  </p:clrMapOvr>
  <p:transition xmlns:p14="http://schemas.microsoft.com/office/powerpoint/2010/main" advTm="32464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3"/>
          <p:cNvSpPr txBox="1">
            <a:spLocks noChangeArrowheads="1"/>
          </p:cNvSpPr>
          <p:nvPr/>
        </p:nvSpPr>
        <p:spPr bwMode="auto">
          <a:xfrm>
            <a:off x="0" y="0"/>
            <a:ext cx="1600200" cy="49323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Global NMMB </a:t>
            </a:r>
            <a:r>
              <a:rPr lang="en-US" sz="1700">
                <a:solidFill>
                  <a:schemeClr val="bg1"/>
                </a:solidFill>
                <a:latin typeface="Calibri" pitchFamily="34" charset="0"/>
              </a:rPr>
              <a:t>1149 x 811 x 64 pts. </a:t>
            </a: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 vs. GFS</a:t>
            </a:r>
            <a:r>
              <a:rPr lang="en-US" sz="170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700">
                <a:solidFill>
                  <a:srgbClr val="FFFF00"/>
                </a:solidFill>
                <a:latin typeface="Calibri" pitchFamily="34" charset="0"/>
              </a:rPr>
              <a:t>T574</a:t>
            </a:r>
            <a:r>
              <a:rPr lang="en-US" sz="1700">
                <a:solidFill>
                  <a:schemeClr val="bg1"/>
                </a:solidFill>
                <a:latin typeface="Calibri" pitchFamily="34" charset="0"/>
              </a:rPr>
              <a:t> x 64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105 randomly chosen cases from 1 year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 500 hPa Height Anomaly Correlation Coefficient vs. forecast time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NMMB initialized and verified using GFS analyses and climatology</a:t>
            </a:r>
          </a:p>
        </p:txBody>
      </p:sp>
      <p:sp>
        <p:nvSpPr>
          <p:cNvPr id="20483" name="Text Box 13"/>
          <p:cNvSpPr txBox="1">
            <a:spLocks noChangeArrowheads="1"/>
          </p:cNvSpPr>
          <p:nvPr/>
        </p:nvSpPr>
        <p:spPr bwMode="auto">
          <a:xfrm>
            <a:off x="0" y="0"/>
            <a:ext cx="1600200" cy="62404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00"/>
                </a:solidFill>
              </a:rPr>
              <a:t>Zeus test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Global NMMB </a:t>
            </a:r>
            <a:r>
              <a:rPr lang="en-US" sz="1700">
                <a:solidFill>
                  <a:srgbClr val="FFFF00"/>
                </a:solidFill>
                <a:latin typeface="Calibri" pitchFamily="34" charset="0"/>
              </a:rPr>
              <a:t>1149 x 811 x 64 </a:t>
            </a:r>
            <a:r>
              <a:rPr lang="en-US" sz="1700">
                <a:solidFill>
                  <a:schemeClr val="bg1"/>
                </a:solidFill>
                <a:latin typeface="Calibri" pitchFamily="34" charset="0"/>
              </a:rPr>
              <a:t>pts. </a:t>
            </a: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 vs. GFS</a:t>
            </a:r>
            <a:r>
              <a:rPr lang="en-US" sz="170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700">
                <a:solidFill>
                  <a:srgbClr val="FFFF00"/>
                </a:solidFill>
                <a:latin typeface="Calibri" pitchFamily="34" charset="0"/>
              </a:rPr>
              <a:t>T574</a:t>
            </a:r>
            <a:r>
              <a:rPr lang="en-US" sz="1700">
                <a:solidFill>
                  <a:schemeClr val="bg1"/>
                </a:solidFill>
                <a:latin typeface="Calibri" pitchFamily="34" charset="0"/>
              </a:rPr>
              <a:t> x 64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00"/>
                </a:solidFill>
                <a:latin typeface="Calibri" pitchFamily="34" charset="0"/>
              </a:rPr>
              <a:t>105 randomly chosen 00Z and 12Z cases over 1 year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00"/>
                </a:solidFill>
                <a:latin typeface="Calibri" pitchFamily="34" charset="0"/>
              </a:rPr>
              <a:t>Zhao, BMJ, mixed shallow, momentum transport </a:t>
            </a:r>
            <a:endParaRPr lang="en-US" sz="1700">
              <a:solidFill>
                <a:srgbClr val="FFFF99"/>
              </a:solidFill>
              <a:latin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500 hPa RMSE differences vs. forecast time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NMMB initialized and verified using GFS analyses and climatology</a:t>
            </a:r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4724400" y="58674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/>
              <a:t>Recent test</a:t>
            </a:r>
          </a:p>
        </p:txBody>
      </p:sp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2" cstate="print"/>
          <a:srcRect l="10001" t="5882" r="5455" b="7059"/>
          <a:stretch>
            <a:fillRect/>
          </a:stretch>
        </p:blipFill>
        <p:spPr bwMode="auto">
          <a:xfrm>
            <a:off x="1646238" y="0"/>
            <a:ext cx="7497762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81200" y="304800"/>
            <a:ext cx="3048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00B0F0"/>
                </a:solidFill>
                <a:latin typeface="+mn-lt"/>
                <a:ea typeface="Lucida Sans Unicode" pitchFamily="34" charset="0"/>
              </a:rPr>
              <a:t>RMSE difference generally remains within bounds of initial interpolation errors</a:t>
            </a:r>
          </a:p>
        </p:txBody>
      </p:sp>
    </p:spTree>
    <p:extLst>
      <p:ext uri="{BB962C8B-B14F-4D97-AF65-F5344CB8AC3E}">
        <p14:creationId xmlns:p14="http://schemas.microsoft.com/office/powerpoint/2010/main" val="3655224475"/>
      </p:ext>
    </p:extLst>
  </p:cSld>
  <p:clrMapOvr>
    <a:masterClrMapping/>
  </p:clrMapOvr>
  <p:transition xmlns:p14="http://schemas.microsoft.com/office/powerpoint/2010/main" advTm="32464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52455" t="49294" r="5455" b="7059"/>
          <a:stretch>
            <a:fillRect/>
          </a:stretch>
        </p:blipFill>
        <p:spPr bwMode="auto">
          <a:xfrm>
            <a:off x="5334000" y="57150"/>
            <a:ext cx="3732213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l="52455" t="49294" r="5455" b="7059"/>
          <a:stretch>
            <a:fillRect/>
          </a:stretch>
        </p:blipFill>
        <p:spPr bwMode="auto">
          <a:xfrm>
            <a:off x="1677988" y="57150"/>
            <a:ext cx="3732212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 l="52455" t="49294" r="5455" b="7059"/>
          <a:stretch>
            <a:fillRect/>
          </a:stretch>
        </p:blipFill>
        <p:spPr bwMode="auto">
          <a:xfrm>
            <a:off x="1677988" y="2952750"/>
            <a:ext cx="3732212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10"/>
          <p:cNvSpPr txBox="1">
            <a:spLocks noChangeArrowheads="1"/>
          </p:cNvSpPr>
          <p:nvPr/>
        </p:nvSpPr>
        <p:spPr bwMode="auto">
          <a:xfrm>
            <a:off x="2057400" y="1066800"/>
            <a:ext cx="190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/>
              <a:t>Not usual measure in the tropics, but what is going on there?</a:t>
            </a:r>
          </a:p>
        </p:txBody>
      </p:sp>
      <p:sp>
        <p:nvSpPr>
          <p:cNvPr id="21510" name="TextBox 14"/>
          <p:cNvSpPr txBox="1">
            <a:spLocks noChangeArrowheads="1"/>
          </p:cNvSpPr>
          <p:nvPr/>
        </p:nvSpPr>
        <p:spPr bwMode="auto">
          <a:xfrm>
            <a:off x="1873250" y="3124200"/>
            <a:ext cx="3179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RMS difference NMMB-GFS (m)</a:t>
            </a:r>
          </a:p>
        </p:txBody>
      </p:sp>
      <p:sp>
        <p:nvSpPr>
          <p:cNvPr id="21511" name="TextBox 16"/>
          <p:cNvSpPr txBox="1">
            <a:spLocks noChangeArrowheads="1"/>
          </p:cNvSpPr>
          <p:nvPr/>
        </p:nvSpPr>
        <p:spPr bwMode="auto">
          <a:xfrm>
            <a:off x="2719388" y="285750"/>
            <a:ext cx="2614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AC die-off NMMB &amp; GFS </a:t>
            </a:r>
          </a:p>
        </p:txBody>
      </p:sp>
      <p:grpSp>
        <p:nvGrpSpPr>
          <p:cNvPr id="21512" name="Group 19"/>
          <p:cNvGrpSpPr>
            <a:grpSpLocks/>
          </p:cNvGrpSpPr>
          <p:nvPr/>
        </p:nvGrpSpPr>
        <p:grpSpPr bwMode="auto">
          <a:xfrm>
            <a:off x="5657850" y="228600"/>
            <a:ext cx="3028950" cy="1905000"/>
            <a:chOff x="5715000" y="3200400"/>
            <a:chExt cx="3048000" cy="1905000"/>
          </a:xfrm>
        </p:grpSpPr>
        <p:sp>
          <p:nvSpPr>
            <p:cNvPr id="17" name="Oval 16"/>
            <p:cNvSpPr/>
            <p:nvPr/>
          </p:nvSpPr>
          <p:spPr>
            <a:xfrm>
              <a:off x="6858799" y="3581400"/>
              <a:ext cx="1599082" cy="152400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21521" name="TextBox 17"/>
            <p:cNvSpPr txBox="1">
              <a:spLocks noChangeArrowheads="1"/>
            </p:cNvSpPr>
            <p:nvPr/>
          </p:nvSpPr>
          <p:spPr bwMode="auto">
            <a:xfrm>
              <a:off x="5715000" y="3200400"/>
              <a:ext cx="30480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solidFill>
                    <a:srgbClr val="00B0F0"/>
                  </a:solidFill>
                </a:rPr>
                <a:t>NH convective season NMMB better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6400321" y="3733800"/>
              <a:ext cx="533560" cy="38100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513" name="Picture 2" descr="File:ITCZ january-july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6063" y="3265488"/>
            <a:ext cx="3817937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Box 21"/>
          <p:cNvSpPr txBox="1">
            <a:spLocks noChangeArrowheads="1"/>
          </p:cNvSpPr>
          <p:nvPr/>
        </p:nvSpPr>
        <p:spPr bwMode="auto">
          <a:xfrm>
            <a:off x="7323138" y="3638550"/>
            <a:ext cx="1363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July ITCZ</a:t>
            </a:r>
          </a:p>
        </p:txBody>
      </p:sp>
      <p:sp>
        <p:nvSpPr>
          <p:cNvPr id="21515" name="TextBox 22"/>
          <p:cNvSpPr txBox="1">
            <a:spLocks noChangeArrowheads="1"/>
          </p:cNvSpPr>
          <p:nvPr/>
        </p:nvSpPr>
        <p:spPr bwMode="auto">
          <a:xfrm>
            <a:off x="7323138" y="4419600"/>
            <a:ext cx="14398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January ITCZ</a:t>
            </a:r>
          </a:p>
        </p:txBody>
      </p:sp>
      <p:sp>
        <p:nvSpPr>
          <p:cNvPr id="21516" name="Text Box 13"/>
          <p:cNvSpPr txBox="1">
            <a:spLocks noChangeArrowheads="1"/>
          </p:cNvSpPr>
          <p:nvPr/>
        </p:nvSpPr>
        <p:spPr bwMode="auto">
          <a:xfrm>
            <a:off x="0" y="0"/>
            <a:ext cx="1600200" cy="62404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00"/>
                </a:solidFill>
                <a:latin typeface="Calibri" pitchFamily="34" charset="0"/>
              </a:rPr>
              <a:t>Tropics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Global NMMB </a:t>
            </a:r>
            <a:r>
              <a:rPr lang="en-US" sz="1700">
                <a:solidFill>
                  <a:srgbClr val="FFFF00"/>
                </a:solidFill>
                <a:latin typeface="Calibri" pitchFamily="34" charset="0"/>
              </a:rPr>
              <a:t>1149 x 811 x 64 </a:t>
            </a:r>
            <a:r>
              <a:rPr lang="en-US" sz="1700">
                <a:solidFill>
                  <a:schemeClr val="bg1"/>
                </a:solidFill>
                <a:latin typeface="Calibri" pitchFamily="34" charset="0"/>
              </a:rPr>
              <a:t>pts. </a:t>
            </a: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 vs. GFS</a:t>
            </a:r>
            <a:r>
              <a:rPr lang="en-US" sz="170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700">
                <a:solidFill>
                  <a:srgbClr val="FFFF00"/>
                </a:solidFill>
                <a:latin typeface="Calibri" pitchFamily="34" charset="0"/>
              </a:rPr>
              <a:t>T574</a:t>
            </a:r>
            <a:r>
              <a:rPr lang="en-US" sz="1700">
                <a:solidFill>
                  <a:schemeClr val="bg1"/>
                </a:solidFill>
                <a:latin typeface="Calibri" pitchFamily="34" charset="0"/>
              </a:rPr>
              <a:t> x 64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00"/>
                </a:solidFill>
                <a:latin typeface="Calibri" pitchFamily="34" charset="0"/>
              </a:rPr>
              <a:t>105 randomly chosen 00Z and 12Z cases over 1 year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00"/>
                </a:solidFill>
                <a:latin typeface="Calibri" pitchFamily="34" charset="0"/>
              </a:rPr>
              <a:t>Zhao, BMJ, mixed shallow, momentum transport </a:t>
            </a:r>
            <a:endParaRPr lang="en-US" sz="1700">
              <a:solidFill>
                <a:srgbClr val="FFFF99"/>
              </a:solidFill>
              <a:latin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500 hPa differences vs. forecast time</a:t>
            </a:r>
          </a:p>
          <a:p>
            <a:pPr eaLnBrk="0" hangingPunct="0">
              <a:spcBef>
                <a:spcPct val="50000"/>
              </a:spcBef>
            </a:pPr>
            <a:r>
              <a:rPr lang="en-US" sz="1700">
                <a:solidFill>
                  <a:srgbClr val="FFFFFF"/>
                </a:solidFill>
                <a:latin typeface="Calibri" pitchFamily="34" charset="0"/>
              </a:rPr>
              <a:t>NMMB initialized and verified using GFS analyses and climatology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620000" y="2209800"/>
            <a:ext cx="152400" cy="14478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8" name="TextBox 6"/>
          <p:cNvSpPr txBox="1">
            <a:spLocks noChangeArrowheads="1"/>
          </p:cNvSpPr>
          <p:nvPr/>
        </p:nvSpPr>
        <p:spPr bwMode="auto">
          <a:xfrm>
            <a:off x="4572000" y="592455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/>
              <a:t>Recent test</a:t>
            </a:r>
          </a:p>
        </p:txBody>
      </p:sp>
      <p:sp>
        <p:nvSpPr>
          <p:cNvPr id="21519" name="TextBox 26"/>
          <p:cNvSpPr txBox="1">
            <a:spLocks noChangeArrowheads="1"/>
          </p:cNvSpPr>
          <p:nvPr/>
        </p:nvSpPr>
        <p:spPr bwMode="auto">
          <a:xfrm>
            <a:off x="1905000" y="4648200"/>
            <a:ext cx="342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00B0F0"/>
                </a:solidFill>
              </a:rPr>
              <a:t>~ difference between two analyses </a:t>
            </a:r>
          </a:p>
        </p:txBody>
      </p:sp>
    </p:spTree>
    <p:extLst>
      <p:ext uri="{BB962C8B-B14F-4D97-AF65-F5344CB8AC3E}">
        <p14:creationId xmlns:p14="http://schemas.microsoft.com/office/powerpoint/2010/main" val="665724356"/>
      </p:ext>
    </p:extLst>
  </p:cSld>
  <p:clrMapOvr>
    <a:masterClrMapping/>
  </p:clrMapOvr>
  <p:transition xmlns:p14="http://schemas.microsoft.com/office/powerpoint/2010/main" advTm="30592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00B0F0"/>
                </a:solidFill>
              </a:rPr>
              <a:t>What is the truth?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Each model has its own “convection scheme climatology”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Insufficient data, more weight on model in DAS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Different gravity-inertia frequency errors and </a:t>
            </a:r>
            <a:r>
              <a:rPr lang="en-US" dirty="0" err="1" smtClean="0"/>
              <a:t>geostrophic</a:t>
            </a:r>
            <a:r>
              <a:rPr lang="en-US" dirty="0" smtClean="0"/>
              <a:t> adjustment (semi-implicit vs. explicit)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4-5 days oscillation (</a:t>
            </a:r>
            <a:r>
              <a:rPr lang="en-US" dirty="0" err="1" smtClean="0"/>
              <a:t>Riehl</a:t>
            </a:r>
            <a:r>
              <a:rPr lang="en-US" dirty="0" smtClean="0"/>
              <a:t>, 1954)?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00B0F0"/>
                </a:solidFill>
              </a:rPr>
              <a:t>Each model with its own DAS needed for a fair comparison (under development for the global NMMB)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754978"/>
      </p:ext>
    </p:extLst>
  </p:cSld>
  <p:clrMapOvr>
    <a:masterClrMapping/>
  </p:clrMapOvr>
  <p:transition xmlns:p14="http://schemas.microsoft.com/office/powerpoint/2010/main" advTm="99279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CC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8680" y="838199"/>
            <a:ext cx="5611795" cy="5982455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Global NMMB, </a:t>
            </a:r>
            <a:r>
              <a:rPr lang="en-US" sz="3200" dirty="0" err="1" smtClean="0"/>
              <a:t>Hydrometeorological</a:t>
            </a:r>
            <a:r>
              <a:rPr lang="en-US" sz="3200" dirty="0" smtClean="0"/>
              <a:t> Service of Serbia, Scores for 2011 and 2012, 00Z Cycle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859101"/>
            <a:ext cx="2362200" cy="31700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0.47</a:t>
            </a:r>
            <a:r>
              <a:rPr lang="en-US" baseline="30000" dirty="0" smtClean="0">
                <a:solidFill>
                  <a:schemeClr val="bg1"/>
                </a:solidFill>
                <a:latin typeface="+mn-lt"/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x 0.33</a:t>
            </a:r>
            <a:r>
              <a:rPr lang="en-US" baseline="30000" dirty="0" smtClean="0">
                <a:solidFill>
                  <a:schemeClr val="bg1"/>
                </a:solidFill>
                <a:latin typeface="+mn-lt"/>
              </a:rPr>
              <a:t>o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, ~37km 769x541 x 64 pts.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128 cores, ~12 min/day</a:t>
            </a:r>
          </a:p>
          <a:p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GFS analyses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Verified vs. ECMWF</a:t>
            </a:r>
          </a:p>
          <a:p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Djurdjevic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et al., 2013, EGU)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458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HIST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96519" y="892861"/>
            <a:ext cx="5885481" cy="5735487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Global NMMB, </a:t>
            </a:r>
            <a:r>
              <a:rPr lang="en-US" sz="3200" dirty="0" err="1" smtClean="0"/>
              <a:t>Hydrometeorological</a:t>
            </a:r>
            <a:r>
              <a:rPr lang="en-US" sz="3200" dirty="0" smtClean="0"/>
              <a:t> Service of Serbia, Scores for 2011 and 2012, 00Z Cycle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859101"/>
            <a:ext cx="2362200" cy="31700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0.47</a:t>
            </a:r>
            <a:r>
              <a:rPr lang="en-US" baseline="30000" dirty="0" smtClean="0">
                <a:solidFill>
                  <a:schemeClr val="bg1"/>
                </a:solidFill>
                <a:latin typeface="+mn-lt"/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x 0.33</a:t>
            </a:r>
            <a:r>
              <a:rPr lang="en-US" baseline="30000" dirty="0" smtClean="0">
                <a:solidFill>
                  <a:schemeClr val="bg1"/>
                </a:solidFill>
                <a:latin typeface="+mn-lt"/>
              </a:rPr>
              <a:t>o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, ~37km 769x541 x 64 pts.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128 cores, ~12 min/day</a:t>
            </a:r>
          </a:p>
          <a:p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GFS analyses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Verified vs. ECMWF</a:t>
            </a:r>
          </a:p>
          <a:p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Djurdjevic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et al., 2013, EGU)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-2794086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62664" y="1348561"/>
            <a:ext cx="8333886" cy="4960814"/>
            <a:chOff x="462664" y="1066924"/>
            <a:chExt cx="8487506" cy="4960814"/>
          </a:xfrm>
        </p:grpSpPr>
        <p:grpSp>
          <p:nvGrpSpPr>
            <p:cNvPr id="2" name="Group 14"/>
            <p:cNvGrpSpPr>
              <a:grpSpLocks/>
            </p:cNvGrpSpPr>
            <p:nvPr/>
          </p:nvGrpSpPr>
          <p:grpSpPr bwMode="auto">
            <a:xfrm>
              <a:off x="462664" y="3294414"/>
              <a:ext cx="3911545" cy="883315"/>
              <a:chOff x="685801" y="2741613"/>
              <a:chExt cx="2856939" cy="883315"/>
            </a:xfrm>
          </p:grpSpPr>
          <p:graphicFrame>
            <p:nvGraphicFramePr>
              <p:cNvPr id="4102" name="Object 2"/>
              <p:cNvGraphicFramePr>
                <a:graphicFrameLocks noChangeAspect="1"/>
              </p:cNvGraphicFramePr>
              <p:nvPr/>
            </p:nvGraphicFramePr>
            <p:xfrm>
              <a:off x="685801" y="2741613"/>
              <a:ext cx="865354" cy="717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966" name="Equation" r:id="rId3" imgW="1269720" imgH="711000" progId="Equation.3">
                      <p:embed/>
                    </p:oleObj>
                  </mc:Choice>
                  <mc:Fallback>
                    <p:oleObj name="Equation" r:id="rId3" imgW="1269720" imgH="711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85801" y="2741613"/>
                            <a:ext cx="865354" cy="7175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10" name="Rectangle 3"/>
              <p:cNvSpPr>
                <a:spLocks noChangeArrowheads="1"/>
              </p:cNvSpPr>
              <p:nvPr/>
            </p:nvSpPr>
            <p:spPr bwMode="auto">
              <a:xfrm>
                <a:off x="1561539" y="2917042"/>
                <a:ext cx="1981201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  <a:latin typeface="+mn-lt"/>
                  </a:rPr>
                  <a:t>Third Eq. of motion</a:t>
                </a:r>
              </a:p>
            </p:txBody>
          </p:sp>
        </p:grp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948595" y="1066924"/>
              <a:ext cx="8001575" cy="1015663"/>
              <a:chOff x="1618426" y="649656"/>
              <a:chExt cx="5776501" cy="1015663"/>
            </a:xfrm>
          </p:grpSpPr>
          <p:graphicFrame>
            <p:nvGraphicFramePr>
              <p:cNvPr id="4101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9713915"/>
                  </p:ext>
                </p:extLst>
              </p:nvPr>
            </p:nvGraphicFramePr>
            <p:xfrm>
              <a:off x="1618426" y="720320"/>
              <a:ext cx="3961389" cy="8810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967" name="Equation" r:id="rId5" imgW="5803900" imgH="876300" progId="Equation.3">
                      <p:embed/>
                    </p:oleObj>
                  </mc:Choice>
                  <mc:Fallback>
                    <p:oleObj name="Equation" r:id="rId5" imgW="5803900" imgH="876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8426" y="720320"/>
                            <a:ext cx="3961389" cy="8810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09" name="TextBox 9"/>
              <p:cNvSpPr txBox="1">
                <a:spLocks noChangeArrowheads="1"/>
              </p:cNvSpPr>
              <p:nvPr/>
            </p:nvSpPr>
            <p:spPr bwMode="auto">
              <a:xfrm>
                <a:off x="5954952" y="649656"/>
                <a:ext cx="1439975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00B0F0"/>
                    </a:solidFill>
                    <a:latin typeface="+mn-lt"/>
                  </a:rPr>
                  <a:t>Integral of </a:t>
                </a:r>
              </a:p>
              <a:p>
                <a:r>
                  <a:rPr lang="en-US" dirty="0" err="1">
                    <a:solidFill>
                      <a:srgbClr val="00B0F0"/>
                    </a:solidFill>
                    <a:latin typeface="+mn-lt"/>
                  </a:rPr>
                  <a:t>n</a:t>
                </a:r>
                <a:r>
                  <a:rPr lang="en-US" dirty="0" err="1" smtClean="0">
                    <a:solidFill>
                      <a:srgbClr val="00B0F0"/>
                    </a:solidFill>
                    <a:latin typeface="+mn-lt"/>
                  </a:rPr>
                  <a:t>onhydrostatic</a:t>
                </a:r>
                <a:r>
                  <a:rPr lang="en-US" dirty="0" smtClean="0">
                    <a:solidFill>
                      <a:srgbClr val="00B0F0"/>
                    </a:solidFill>
                    <a:latin typeface="+mn-lt"/>
                  </a:rPr>
                  <a:t> continuity </a:t>
                </a:r>
                <a:r>
                  <a:rPr lang="en-US" dirty="0">
                    <a:solidFill>
                      <a:srgbClr val="00B0F0"/>
                    </a:solidFill>
                    <a:latin typeface="+mn-lt"/>
                  </a:rPr>
                  <a:t>Eq.</a:t>
                </a:r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462664" y="4175962"/>
              <a:ext cx="6622444" cy="866048"/>
              <a:chOff x="662701" y="3611327"/>
              <a:chExt cx="4836940" cy="866049"/>
            </a:xfrm>
          </p:grpSpPr>
          <p:graphicFrame>
            <p:nvGraphicFramePr>
              <p:cNvPr id="4100" name="Object 6"/>
              <p:cNvGraphicFramePr>
                <a:graphicFrameLocks noChangeAspect="1"/>
              </p:cNvGraphicFramePr>
              <p:nvPr/>
            </p:nvGraphicFramePr>
            <p:xfrm>
              <a:off x="662701" y="3611327"/>
              <a:ext cx="3104439" cy="7159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968" name="Equation" r:id="rId7" imgW="4279680" imgH="711000" progId="Equation.3">
                      <p:embed/>
                    </p:oleObj>
                  </mc:Choice>
                  <mc:Fallback>
                    <p:oleObj name="Equation" r:id="rId7" imgW="4279680" imgH="711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2701" y="3611327"/>
                            <a:ext cx="3104439" cy="7159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08" name="TextBox 10"/>
              <p:cNvSpPr txBox="1">
                <a:spLocks noChangeArrowheads="1"/>
              </p:cNvSpPr>
              <p:nvPr/>
            </p:nvSpPr>
            <p:spPr bwMode="auto">
              <a:xfrm>
                <a:off x="3823242" y="3769489"/>
                <a:ext cx="1676399" cy="707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  <a:latin typeface="+mn-lt"/>
                  </a:rPr>
                  <a:t>Momentum Eq.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62664" y="5159375"/>
              <a:ext cx="8487506" cy="868363"/>
              <a:chOff x="77699" y="5091065"/>
              <a:chExt cx="8487506" cy="868363"/>
            </a:xfrm>
          </p:grpSpPr>
          <p:graphicFrame>
            <p:nvGraphicFramePr>
              <p:cNvPr id="4099" name="Object 7"/>
              <p:cNvGraphicFramePr>
                <a:graphicFrameLocks noChangeAspect="1"/>
              </p:cNvGraphicFramePr>
              <p:nvPr/>
            </p:nvGraphicFramePr>
            <p:xfrm>
              <a:off x="77699" y="5091065"/>
              <a:ext cx="6144801" cy="8683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969" name="Equation" r:id="rId9" imgW="7302240" imgH="863280" progId="Equation.3">
                      <p:embed/>
                    </p:oleObj>
                  </mc:Choice>
                  <mc:Fallback>
                    <p:oleObj name="Equation" r:id="rId9" imgW="7302240" imgH="8632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699" y="5091065"/>
                            <a:ext cx="6144801" cy="8683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07" name="TextBox 11"/>
              <p:cNvSpPr txBox="1">
                <a:spLocks noChangeArrowheads="1"/>
              </p:cNvSpPr>
              <p:nvPr/>
            </p:nvSpPr>
            <p:spPr bwMode="auto">
              <a:xfrm>
                <a:off x="6260905" y="5319345"/>
                <a:ext cx="23043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  <a:latin typeface="+mn-lt"/>
                  </a:rPr>
                  <a:t>Thermodynamic Eq.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62664" y="2268943"/>
              <a:ext cx="7291184" cy="868363"/>
              <a:chOff x="238001" y="1942669"/>
              <a:chExt cx="7291184" cy="868363"/>
            </a:xfrm>
          </p:grpSpPr>
          <p:graphicFrame>
            <p:nvGraphicFramePr>
              <p:cNvPr id="4098" name="Object 3"/>
              <p:cNvGraphicFramePr>
                <a:graphicFrameLocks noChangeAspect="1"/>
              </p:cNvGraphicFramePr>
              <p:nvPr/>
            </p:nvGraphicFramePr>
            <p:xfrm>
              <a:off x="238001" y="1942669"/>
              <a:ext cx="4871670" cy="8683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970" name="Equation" r:id="rId11" imgW="5410080" imgH="863280" progId="Equation.3">
                      <p:embed/>
                    </p:oleObj>
                  </mc:Choice>
                  <mc:Fallback>
                    <p:oleObj name="Equation" r:id="rId11" imgW="5410080" imgH="8632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8001" y="1942669"/>
                            <a:ext cx="4871670" cy="8683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" name="TextBox 15"/>
              <p:cNvSpPr txBox="1"/>
              <p:nvPr/>
            </p:nvSpPr>
            <p:spPr>
              <a:xfrm>
                <a:off x="5186480" y="2176795"/>
                <a:ext cx="23427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B0F0"/>
                    </a:solidFill>
                    <a:latin typeface="+mn-lt"/>
                  </a:rPr>
                  <a:t>Vertical acceleration</a:t>
                </a:r>
                <a:endParaRPr lang="en-US" dirty="0">
                  <a:solidFill>
                    <a:srgbClr val="00B0F0"/>
                  </a:solidFill>
                  <a:latin typeface="+mn-lt"/>
                </a:endParaRPr>
              </a:p>
            </p:txBody>
          </p:sp>
        </p:grp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00B0F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Inviscid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Adiabatic Equations, contd.</a:t>
            </a:r>
          </a:p>
        </p:txBody>
      </p:sp>
    </p:spTree>
    <p:extLst>
      <p:ext uri="{BB962C8B-B14F-4D97-AF65-F5344CB8AC3E}">
        <p14:creationId xmlns:p14="http://schemas.microsoft.com/office/powerpoint/2010/main" val="2961967071"/>
      </p:ext>
    </p:extLst>
  </p:cSld>
  <p:clrMapOvr>
    <a:masterClrMapping/>
  </p:clrMapOvr>
  <p:transition xmlns:p14="http://schemas.microsoft.com/office/powerpoint/2010/main" advTm="13635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MS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490" y="990600"/>
            <a:ext cx="5410200" cy="5640868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Global NMMB, </a:t>
            </a:r>
            <a:r>
              <a:rPr lang="en-US" sz="3200" dirty="0" err="1" smtClean="0"/>
              <a:t>Hydrometeorological</a:t>
            </a:r>
            <a:r>
              <a:rPr lang="en-US" sz="3200" dirty="0" smtClean="0"/>
              <a:t> Service of Serbia, Scores for 2011 and 2012, 00Z Cycle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859101"/>
            <a:ext cx="2362200" cy="31700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0.47</a:t>
            </a:r>
            <a:r>
              <a:rPr lang="en-US" baseline="30000" dirty="0" smtClean="0">
                <a:solidFill>
                  <a:schemeClr val="bg1"/>
                </a:solidFill>
                <a:latin typeface="+mn-lt"/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x 0.33</a:t>
            </a:r>
            <a:r>
              <a:rPr lang="en-US" baseline="30000" dirty="0" smtClean="0">
                <a:solidFill>
                  <a:schemeClr val="bg1"/>
                </a:solidFill>
                <a:latin typeface="+mn-lt"/>
              </a:rPr>
              <a:t>o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, ~37km 769x541 x 64 pts.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128 cores, ~12 min/day</a:t>
            </a:r>
          </a:p>
          <a:p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GFS analyses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Verified vs. ECMWF</a:t>
            </a:r>
          </a:p>
          <a:p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Djurdjevic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et al., 2013, EGU)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291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69057"/>
            <a:ext cx="8229600" cy="411162"/>
          </a:xfrm>
        </p:spPr>
        <p:txBody>
          <a:bodyPr>
            <a:normAutofit fontScale="90000"/>
          </a:bodyPr>
          <a:lstStyle/>
          <a:p>
            <a:pPr algn="l"/>
            <a:r>
              <a:rPr sz="3200" b="1" dirty="0" smtClean="0"/>
              <a:t>NMMB</a:t>
            </a:r>
            <a:r>
              <a:rPr lang="en-US" sz="3200" b="1" dirty="0" smtClean="0"/>
              <a:t>-global; Dropouts 2011</a:t>
            </a:r>
            <a:endParaRPr lang="en-US" sz="32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7009" y="1110734"/>
          <a:ext cx="2768591" cy="4919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533400"/>
                <a:gridCol w="685800"/>
                <a:gridCol w="787391"/>
              </a:tblGrid>
              <a:tr h="26246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GFS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NMMB(GFS)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NMMB (ECMWF)</a:t>
                      </a:r>
                      <a:endParaRPr lang="en-US" sz="1200" dirty="0"/>
                    </a:p>
                  </a:txBody>
                  <a:tcPr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20110304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0.72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0.77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0.85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20110317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0.71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none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0.79</a:t>
                      </a:r>
                      <a:endParaRPr lang="en-US" sz="1200" b="1" u="none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none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0.89</a:t>
                      </a:r>
                      <a:endParaRPr lang="en-US" sz="1200" b="1" u="none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20110430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0.69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sng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0.88</a:t>
                      </a:r>
                      <a:endParaRPr lang="en-US" sz="1200" b="1" u="sng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sng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0.89</a:t>
                      </a:r>
                      <a:endParaRPr lang="en-US" sz="1200" b="1" u="sng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20110616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0.75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sng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0.84</a:t>
                      </a:r>
                      <a:endParaRPr lang="en-US" sz="1200" b="1" u="sng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sng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0.83</a:t>
                      </a:r>
                      <a:endParaRPr lang="en-US" sz="1200" b="1" u="sng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20110617</a:t>
                      </a:r>
                      <a:endParaRPr lang="en-US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0.74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+mn-lt"/>
                          <a:ea typeface="Cambria"/>
                          <a:cs typeface="Cambria"/>
                        </a:rPr>
                        <a:t>0.73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0.84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20110618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0.73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none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0.81</a:t>
                      </a:r>
                      <a:endParaRPr lang="en-US" sz="1200" b="1" u="none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none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0.88</a:t>
                      </a:r>
                      <a:endParaRPr lang="en-US" sz="1200" b="1" u="none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20110619</a:t>
                      </a:r>
                      <a:endParaRPr lang="en-US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0.62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Cambria"/>
                        </a:rPr>
                        <a:t>0.64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0.81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20110620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0.70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+mn-lt"/>
                          <a:ea typeface="Cambria"/>
                          <a:cs typeface="Cambria"/>
                        </a:rPr>
                        <a:t>0.61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0.72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20110629</a:t>
                      </a:r>
                      <a:endParaRPr lang="en-US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0.63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none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0.79</a:t>
                      </a:r>
                      <a:endParaRPr lang="en-US" sz="1200" b="1" u="none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none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0.88</a:t>
                      </a:r>
                      <a:endParaRPr lang="en-US" sz="1200" b="1" u="none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20110702</a:t>
                      </a:r>
                      <a:endParaRPr lang="en-US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0.63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sng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0.90</a:t>
                      </a:r>
                      <a:endParaRPr lang="en-US" sz="1200" b="1" u="sng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200" b="1" u="sng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0.94</a:t>
                      </a:r>
                      <a:endParaRPr lang="en-US" sz="1200" b="1" u="sng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20110713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0.71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+mn-lt"/>
                          <a:ea typeface="Cambria"/>
                          <a:cs typeface="Cambria"/>
                        </a:rPr>
                        <a:t>0.38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+mn-lt"/>
                          <a:ea typeface="Cambria"/>
                          <a:cs typeface="Cambria"/>
                        </a:rPr>
                        <a:t>0.55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20110718</a:t>
                      </a:r>
                      <a:endParaRPr lang="en-US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0.68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+mn-lt"/>
                          <a:ea typeface="Cambria"/>
                          <a:cs typeface="Cambria"/>
                        </a:rPr>
                        <a:t>0.59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+mn-lt"/>
                          <a:ea typeface="Cambria"/>
                          <a:cs typeface="Cambria"/>
                        </a:rPr>
                        <a:t>0.58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20110806</a:t>
                      </a:r>
                      <a:endParaRPr lang="en-US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0.72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sng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0.83</a:t>
                      </a:r>
                      <a:endParaRPr lang="en-US" sz="1200" b="1" u="sng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sng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0.84</a:t>
                      </a:r>
                      <a:endParaRPr lang="en-US" sz="1200" b="1" u="sng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20110807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0.71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0.73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0.83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20110808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0.73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sng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0.87</a:t>
                      </a:r>
                      <a:endParaRPr lang="en-US" sz="1200" b="1" u="sng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sng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0.91</a:t>
                      </a:r>
                      <a:endParaRPr lang="en-US" sz="1200" b="1" u="sng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20110813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0.69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sng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0.84</a:t>
                      </a:r>
                      <a:endParaRPr lang="en-US" sz="1200" b="1" u="sng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sng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0.85</a:t>
                      </a:r>
                      <a:endParaRPr lang="en-US" sz="1200" b="1" u="sng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20110912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0.71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sng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0.76</a:t>
                      </a:r>
                      <a:endParaRPr lang="en-US" sz="1200" b="1" u="sng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sng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0.81</a:t>
                      </a:r>
                      <a:endParaRPr lang="en-US" sz="1200" b="1" u="sng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971800" y="1110734"/>
          <a:ext cx="2743200" cy="443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457200"/>
                <a:gridCol w="685800"/>
                <a:gridCol w="838200"/>
              </a:tblGrid>
              <a:tr h="44579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GFS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NMMB(GFS)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NMMB (ECMWF)</a:t>
                      </a:r>
                      <a:endParaRPr lang="en-US" sz="1200" dirty="0"/>
                    </a:p>
                  </a:txBody>
                  <a:tcPr/>
                </a:tc>
              </a:tr>
              <a:tr h="264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20110131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0.75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none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0.81</a:t>
                      </a:r>
                      <a:endParaRPr lang="en-US" sz="1200" b="1" u="none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none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0.87</a:t>
                      </a:r>
                      <a:endParaRPr lang="en-US" sz="1200" b="1" u="none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4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20110209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0.75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0.77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0.88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4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20110222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0.70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0.75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0.81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4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20110306</a:t>
                      </a:r>
                      <a:endParaRPr lang="en-US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0.65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0.69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0.84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4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20110320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0.71</a:t>
                      </a:r>
                      <a:endParaRPr lang="en-US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b="1" u="sng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0.86</a:t>
                      </a:r>
                      <a:endParaRPr lang="en-US" sz="1200" b="1" u="sng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Cambria"/>
                        </a:rPr>
                        <a:t>0.88</a:t>
                      </a:r>
                      <a:endParaRPr lang="en-US" sz="1200" b="1" u="sng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4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20110325</a:t>
                      </a:r>
                      <a:endParaRPr lang="en-US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+mn-lt"/>
                          <a:ea typeface="Cambria"/>
                          <a:cs typeface="Times New Roman"/>
                        </a:rPr>
                        <a:t>0.62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0.69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0.70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4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20110327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+mn-lt"/>
                          <a:ea typeface="Cambria"/>
                          <a:cs typeface="Times New Roman"/>
                        </a:rPr>
                        <a:t>0.72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0.76</a:t>
                      </a:r>
                    </a:p>
                  </a:txBody>
                  <a:tcPr marL="68580" marR="68580" marT="0" marB="0"/>
                </a:tc>
              </a:tr>
              <a:tr h="264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20110403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+mn-lt"/>
                          <a:ea typeface="Cambria"/>
                          <a:cs typeface="Times New Roman"/>
                        </a:rPr>
                        <a:t>0.75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0.64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0.74</a:t>
                      </a:r>
                    </a:p>
                  </a:txBody>
                  <a:tcPr marL="68580" marR="68580" marT="0" marB="0"/>
                </a:tc>
              </a:tr>
              <a:tr h="264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20110414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+mn-lt"/>
                          <a:ea typeface="Cambria"/>
                          <a:cs typeface="Times New Roman"/>
                        </a:rPr>
                        <a:t>0.72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0.72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0.75</a:t>
                      </a:r>
                    </a:p>
                  </a:txBody>
                  <a:tcPr marL="68580" marR="68580" marT="0" marB="0"/>
                </a:tc>
              </a:tr>
              <a:tr h="264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20110421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+mn-lt"/>
                          <a:ea typeface="Cambria"/>
                          <a:cs typeface="Times New Roman"/>
                        </a:rPr>
                        <a:t>0.75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0.78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0.90</a:t>
                      </a:r>
                    </a:p>
                  </a:txBody>
                  <a:tcPr marL="68580" marR="68580" marT="0" marB="0"/>
                </a:tc>
              </a:tr>
              <a:tr h="264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20110506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+mn-lt"/>
                          <a:ea typeface="Cambria"/>
                          <a:cs typeface="Times New Roman"/>
                        </a:rPr>
                        <a:t>0.68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0.90</a:t>
                      </a:r>
                    </a:p>
                  </a:txBody>
                  <a:tcPr marL="68580" marR="68580" marT="0" marB="0"/>
                </a:tc>
              </a:tr>
              <a:tr h="264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20110507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+mn-lt"/>
                          <a:ea typeface="Cambria"/>
                          <a:cs typeface="Times New Roman"/>
                        </a:rPr>
                        <a:t>0.72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0.84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0.88</a:t>
                      </a:r>
                    </a:p>
                  </a:txBody>
                  <a:tcPr marL="68580" marR="68580" marT="0" marB="0"/>
                </a:tc>
              </a:tr>
              <a:tr h="264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20110725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+mn-lt"/>
                          <a:ea typeface="Cambria"/>
                          <a:cs typeface="Times New Roman"/>
                        </a:rPr>
                        <a:t>0.75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0.88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0.90</a:t>
                      </a:r>
                    </a:p>
                  </a:txBody>
                  <a:tcPr marL="68580" marR="68580" marT="0" marB="0"/>
                </a:tc>
              </a:tr>
              <a:tr h="264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20110728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+mn-lt"/>
                          <a:ea typeface="Cambria"/>
                          <a:cs typeface="Times New Roman"/>
                        </a:rPr>
                        <a:t>0.72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0.88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0.90</a:t>
                      </a:r>
                    </a:p>
                  </a:txBody>
                  <a:tcPr marL="68580" marR="68580" marT="0" marB="0"/>
                </a:tc>
              </a:tr>
              <a:tr h="264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Cambria"/>
                        </a:rPr>
                        <a:t>20110925</a:t>
                      </a:r>
                      <a:endParaRPr lang="en-US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+mn-lt"/>
                          <a:ea typeface="Cambria"/>
                          <a:cs typeface="Times New Roman"/>
                        </a:rPr>
                        <a:t>0.73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0.73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latin typeface="+mn-lt"/>
                          <a:ea typeface="Cambria"/>
                          <a:cs typeface="Times New Roman"/>
                        </a:rPr>
                        <a:t>0.84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7009" y="741402"/>
            <a:ext cx="1956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North Hemisphere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971800" y="741402"/>
            <a:ext cx="19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South Hemisphere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7009" y="480219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Anomaly correlation day-5 forecast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67400" y="1110734"/>
            <a:ext cx="3124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11/32 significant improvement with both </a:t>
            </a:r>
            <a:r>
              <a:rPr lang="en-US" dirty="0" smtClean="0"/>
              <a:t>analyses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12/32 significant improvement</a:t>
            </a:r>
          </a:p>
          <a:p>
            <a:r>
              <a:rPr lang="en-US" dirty="0" smtClean="0"/>
              <a:t>with ECMWF analysis in comparison with run with GFS analysis</a:t>
            </a:r>
          </a:p>
          <a:p>
            <a:pPr>
              <a:buFont typeface="Arial"/>
              <a:buChar char="•"/>
            </a:pPr>
            <a:r>
              <a:rPr lang="en-US" dirty="0" smtClean="0"/>
              <a:t>17/32 improvement in comparison to GFS with same analysis</a:t>
            </a:r>
          </a:p>
          <a:p>
            <a:pPr>
              <a:buFont typeface="Arial"/>
              <a:buChar char="•"/>
            </a:pPr>
            <a:r>
              <a:rPr lang="en-US" dirty="0" smtClean="0"/>
              <a:t>2/32 score remain less then then 0.7 with both </a:t>
            </a:r>
            <a:r>
              <a:rPr lang="en-US" dirty="0" smtClean="0"/>
              <a:t>analyses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On average better scores with ECMWF analyses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0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Barcelona Supercomputing Center Aerosol Climatology</a:t>
            </a:r>
          </a:p>
        </p:txBody>
      </p:sp>
      <p:pic>
        <p:nvPicPr>
          <p:cNvPr id="35843" name="Picture 2" descr="file:///C:/DOCUME~1/ZAVISA~1.JAN/LOCALS~1/Temp/mspada_seasalt_fina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47800"/>
            <a:ext cx="65563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Tm="34648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/>
              <a:t>Global</a:t>
            </a:r>
            <a:r>
              <a:rPr lang="en-US" dirty="0" smtClean="0">
                <a:solidFill>
                  <a:srgbClr val="00B0F0"/>
                </a:solidFill>
              </a:rPr>
              <a:t>, </a:t>
            </a:r>
            <a:r>
              <a:rPr lang="en-US" i="1" dirty="0" smtClean="0">
                <a:solidFill>
                  <a:srgbClr val="00B0F0"/>
                </a:solidFill>
              </a:rPr>
              <a:t>nonhydrostatic</a:t>
            </a:r>
            <a:r>
              <a:rPr lang="en-US" dirty="0" smtClean="0">
                <a:solidFill>
                  <a:srgbClr val="00B0F0"/>
                </a:solidFill>
              </a:rPr>
              <a:t>, </a:t>
            </a:r>
            <a:r>
              <a:rPr lang="en-US" dirty="0" smtClean="0"/>
              <a:t>full physics</a:t>
            </a:r>
          </a:p>
          <a:p>
            <a:pPr eaLnBrk="1" hangingPunct="1"/>
            <a:r>
              <a:rPr lang="en-US" dirty="0" smtClean="0">
                <a:solidFill>
                  <a:srgbClr val="00B0F0"/>
                </a:solidFill>
              </a:rPr>
              <a:t>Resolution 1149 x 811 x 64, ~ 24 km</a:t>
            </a:r>
          </a:p>
          <a:p>
            <a:pPr lvl="1" eaLnBrk="1" hangingPunct="1"/>
            <a:r>
              <a:rPr lang="en-US" dirty="0" smtClean="0">
                <a:solidFill>
                  <a:srgbClr val="00B0F0"/>
                </a:solidFill>
              </a:rPr>
              <a:t> 500 processors, 7.9 wall clock min/day</a:t>
            </a:r>
          </a:p>
          <a:p>
            <a:pPr lvl="1" eaLnBrk="1" hangingPunct="1"/>
            <a:r>
              <a:rPr lang="en-US" dirty="0" smtClean="0">
                <a:solidFill>
                  <a:srgbClr val="00B0F0"/>
                </a:solidFill>
              </a:rPr>
              <a:t>4000 processors, 2.8 wall clock min/day, 1 year of simulation in &lt; 17 hours, climate studies</a:t>
            </a:r>
          </a:p>
          <a:p>
            <a:pPr eaLnBrk="1" hangingPunct="1"/>
            <a:r>
              <a:rPr lang="en-US" dirty="0" smtClean="0">
                <a:solidFill>
                  <a:srgbClr val="00B0F0"/>
                </a:solidFill>
              </a:rPr>
              <a:t>Resolution 2305 x 1623 x 64, ~ 12 km</a:t>
            </a:r>
          </a:p>
          <a:p>
            <a:pPr lvl="1" eaLnBrk="1" hangingPunct="1"/>
            <a:r>
              <a:rPr lang="en-US" dirty="0" smtClean="0">
                <a:solidFill>
                  <a:srgbClr val="00B0F0"/>
                </a:solidFill>
              </a:rPr>
              <a:t>8 x more work than 1149 x 811 x 64, ~ 24 km</a:t>
            </a:r>
          </a:p>
          <a:p>
            <a:pPr lvl="1" eaLnBrk="1" hangingPunct="1"/>
            <a:r>
              <a:rPr lang="en-US" dirty="0" smtClean="0">
                <a:solidFill>
                  <a:srgbClr val="00B0F0"/>
                </a:solidFill>
              </a:rPr>
              <a:t>3600 processors, 7.6 wall clock min/day</a:t>
            </a:r>
          </a:p>
          <a:p>
            <a:pPr lvl="1" eaLnBrk="1" hangingPunct="1"/>
            <a:r>
              <a:rPr lang="en-US" dirty="0" smtClean="0">
                <a:solidFill>
                  <a:srgbClr val="00B0F0"/>
                </a:solidFill>
              </a:rPr>
              <a:t>7.2 times more processors for 8 times bigger job in less time!</a:t>
            </a:r>
          </a:p>
          <a:p>
            <a:pPr eaLnBrk="1" hangingPunct="1"/>
            <a:r>
              <a:rPr lang="en-US" dirty="0" smtClean="0"/>
              <a:t>~ 10 km global resolution forecasts possible</a:t>
            </a:r>
          </a:p>
          <a:p>
            <a:pPr lvl="1" eaLnBrk="1" hangingPunct="1">
              <a:buNone/>
            </a:pPr>
            <a:endParaRPr lang="en-US" dirty="0" smtClean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Scaling on Zeus</a:t>
            </a:r>
          </a:p>
        </p:txBody>
      </p:sp>
    </p:spTree>
  </p:cSld>
  <p:clrMapOvr>
    <a:masterClrMapping/>
  </p:clrMapOvr>
  <p:transition xmlns:p14="http://schemas.microsoft.com/office/powerpoint/2010/main" advTm="53134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 and Conclusions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/>
            <a:r>
              <a:rPr lang="en-US" sz="2800" dirty="0" smtClean="0"/>
              <a:t>Significant improvements of regional forecasts still possible</a:t>
            </a:r>
          </a:p>
          <a:p>
            <a:pPr eaLnBrk="1" hangingPunct="1"/>
            <a:r>
              <a:rPr lang="en-US" sz="2800" dirty="0" smtClean="0"/>
              <a:t>Global NMMB competitive with other major medium range forecasting models </a:t>
            </a:r>
          </a:p>
          <a:p>
            <a:pPr eaLnBrk="1" hangingPunct="1"/>
            <a:r>
              <a:rPr lang="en-US" sz="2800" dirty="0" smtClean="0"/>
              <a:t>Unified model offers consistency in applications on various scales and reduced development and maintenance effort </a:t>
            </a:r>
          </a:p>
          <a:p>
            <a:pPr eaLnBrk="1" hangingPunct="1"/>
            <a:r>
              <a:rPr lang="en-US" sz="2800" dirty="0" smtClean="0">
                <a:solidFill>
                  <a:srgbClr val="00B0F0"/>
                </a:solidFill>
              </a:rPr>
              <a:t>~10 km resolution medium range global forecasts and high resolution climate studies possible with global NMMB</a:t>
            </a:r>
          </a:p>
          <a:p>
            <a:pPr eaLnBrk="1" hangingPunct="1"/>
            <a:r>
              <a:rPr lang="en-US" sz="2800" dirty="0" smtClean="0">
                <a:solidFill>
                  <a:srgbClr val="00B0F0"/>
                </a:solidFill>
              </a:rPr>
              <a:t>Limits of deterministic forecasting have not been reached yet</a:t>
            </a:r>
          </a:p>
          <a:p>
            <a:pPr eaLnBrk="1" hangingPunct="1"/>
            <a:r>
              <a:rPr lang="en-US" sz="2800" dirty="0" smtClean="0">
                <a:solidFill>
                  <a:srgbClr val="00B0F0"/>
                </a:solidFill>
              </a:rPr>
              <a:t>Future work on the global scales</a:t>
            </a:r>
          </a:p>
          <a:p>
            <a:pPr lvl="1" eaLnBrk="1" hangingPunct="1"/>
            <a:r>
              <a:rPr lang="en-US" sz="2400" dirty="0" smtClean="0"/>
              <a:t>Issues with radiation cloud-interactions</a:t>
            </a:r>
          </a:p>
          <a:p>
            <a:pPr lvl="1" eaLnBrk="1" hangingPunct="1"/>
            <a:r>
              <a:rPr lang="en-US" sz="2400" dirty="0" smtClean="0"/>
              <a:t>Variable surface emissivity</a:t>
            </a:r>
          </a:p>
          <a:p>
            <a:pPr lvl="1" eaLnBrk="1" hangingPunct="1"/>
            <a:r>
              <a:rPr lang="en-US" sz="2400" dirty="0" smtClean="0"/>
              <a:t>Precipitation, near surface variables …</a:t>
            </a:r>
          </a:p>
        </p:txBody>
      </p:sp>
    </p:spTree>
  </p:cSld>
  <p:clrMapOvr>
    <a:masterClrMapping/>
  </p:clrMapOvr>
  <p:transition xmlns:p14="http://schemas.microsoft.com/office/powerpoint/2010/main" advTm="27987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5501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Coordinates and Grids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Global lat-</a:t>
            </a:r>
            <a:r>
              <a:rPr lang="en-US" dirty="0" err="1" smtClean="0"/>
              <a:t>lon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Regional rotated lat-</a:t>
            </a:r>
            <a:r>
              <a:rPr lang="en-US" dirty="0" err="1" smtClean="0"/>
              <a:t>lon</a:t>
            </a:r>
            <a:r>
              <a:rPr lang="en-US" dirty="0" smtClean="0"/>
              <a:t>, more uniform grid size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Semi-staggered Arakawa B grid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	h         </a:t>
            </a:r>
            <a:r>
              <a:rPr lang="en-US" dirty="0" err="1" smtClean="0"/>
              <a:t>h</a:t>
            </a:r>
            <a:r>
              <a:rPr lang="en-US" dirty="0" smtClean="0"/>
              <a:t>         </a:t>
            </a:r>
            <a:r>
              <a:rPr lang="en-US" dirty="0" err="1" smtClean="0"/>
              <a:t>h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	      </a:t>
            </a:r>
            <a:r>
              <a:rPr lang="en-US" b="1" dirty="0" smtClean="0"/>
              <a:t>v         </a:t>
            </a:r>
            <a:r>
              <a:rPr lang="en-US" b="1" dirty="0" err="1" smtClean="0"/>
              <a:t>v</a:t>
            </a:r>
            <a:endParaRPr lang="en-US" b="1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	h         </a:t>
            </a:r>
            <a:r>
              <a:rPr lang="en-US" dirty="0" err="1" smtClean="0"/>
              <a:t>h</a:t>
            </a:r>
            <a:r>
              <a:rPr lang="en-US" dirty="0" smtClean="0"/>
              <a:t>         </a:t>
            </a:r>
            <a:r>
              <a:rPr lang="en-US" dirty="0" err="1" smtClean="0"/>
              <a:t>h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2400" dirty="0" smtClean="0"/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Pressure-sigma hybrid (Simmons &amp; </a:t>
            </a:r>
            <a:r>
              <a:rPr lang="en-US" dirty="0" err="1" smtClean="0"/>
              <a:t>Burridge</a:t>
            </a:r>
            <a:r>
              <a:rPr lang="en-US" dirty="0" smtClean="0"/>
              <a:t> 1981, </a:t>
            </a:r>
            <a:r>
              <a:rPr lang="en-US" dirty="0" err="1" smtClean="0"/>
              <a:t>Eckermann</a:t>
            </a:r>
            <a:r>
              <a:rPr lang="en-US" dirty="0" smtClean="0"/>
              <a:t> 2008)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Lorenz vertical grid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Tm="20561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Energy and Enstrophy Conservation and Nonlinear Cascade on Semi-staggered Grids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semi-staggered grids variables can be represented as (Janjic, 1984, MWR)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90600" y="3124200"/>
            <a:ext cx="2819400" cy="2514600"/>
            <a:chOff x="1066800" y="2971800"/>
            <a:chExt cx="2819400" cy="2514600"/>
          </a:xfrm>
        </p:grpSpPr>
        <p:grpSp>
          <p:nvGrpSpPr>
            <p:cNvPr id="5" name="Group 10"/>
            <p:cNvGrpSpPr/>
            <p:nvPr/>
          </p:nvGrpSpPr>
          <p:grpSpPr>
            <a:xfrm>
              <a:off x="1066800" y="2971800"/>
              <a:ext cx="2819400" cy="342900"/>
              <a:chOff x="1066800" y="2971800"/>
              <a:chExt cx="2819400" cy="342900"/>
            </a:xfrm>
          </p:grpSpPr>
          <p:graphicFrame>
            <p:nvGraphicFramePr>
              <p:cNvPr id="14" name="Object 2"/>
              <p:cNvGraphicFramePr>
                <a:graphicFrameLocks noChangeAspect="1"/>
              </p:cNvGraphicFramePr>
              <p:nvPr/>
            </p:nvGraphicFramePr>
            <p:xfrm>
              <a:off x="1066800" y="2975769"/>
              <a:ext cx="819150" cy="3349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624" name="Equation" r:id="rId3" imgW="825500" imgH="342900" progId="Equation.3">
                      <p:embed/>
                    </p:oleObj>
                  </mc:Choice>
                  <mc:Fallback>
                    <p:oleObj name="Equation" r:id="rId3" imgW="825500" imgH="342900" progId="Equation.3">
                      <p:embed/>
                      <p:pic>
                        <p:nvPicPr>
                          <p:cNvPr id="0" name="Picture 8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66800" y="2975769"/>
                            <a:ext cx="819150" cy="33496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2"/>
              <p:cNvGraphicFramePr>
                <a:graphicFrameLocks noGrp="1" noChangeAspect="1"/>
              </p:cNvGraphicFramePr>
              <p:nvPr>
                <p:ph idx="1"/>
              </p:nvPr>
            </p:nvGraphicFramePr>
            <p:xfrm>
              <a:off x="2070100" y="2971800"/>
              <a:ext cx="8255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625" name="Equation" r:id="rId5" imgW="825500" imgH="342900" progId="Equation.3">
                      <p:embed/>
                    </p:oleObj>
                  </mc:Choice>
                  <mc:Fallback>
                    <p:oleObj name="Equation" r:id="rId5" imgW="825500" imgH="342900" progId="Equation.3">
                      <p:embed/>
                      <p:pic>
                        <p:nvPicPr>
                          <p:cNvPr id="0" name="Picture 83"/>
                          <p:cNvPicPr>
                            <a:picLocks noGrp="1"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70100" y="2971800"/>
                            <a:ext cx="825500" cy="342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2"/>
              <p:cNvGraphicFramePr>
                <a:graphicFrameLocks noChangeAspect="1"/>
              </p:cNvGraphicFramePr>
              <p:nvPr/>
            </p:nvGraphicFramePr>
            <p:xfrm>
              <a:off x="3060700" y="2971800"/>
              <a:ext cx="8255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626" name="Equation" r:id="rId7" imgW="825500" imgH="342900" progId="Equation.3">
                      <p:embed/>
                    </p:oleObj>
                  </mc:Choice>
                  <mc:Fallback>
                    <p:oleObj name="Equation" r:id="rId7" imgW="825500" imgH="342900" progId="Equation.3">
                      <p:embed/>
                      <p:pic>
                        <p:nvPicPr>
                          <p:cNvPr id="0" name="Picture 8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60700" y="2971800"/>
                            <a:ext cx="825500" cy="342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" name="Group 17"/>
            <p:cNvGrpSpPr/>
            <p:nvPr/>
          </p:nvGrpSpPr>
          <p:grpSpPr>
            <a:xfrm>
              <a:off x="1066800" y="4076700"/>
              <a:ext cx="2819400" cy="342900"/>
              <a:chOff x="1066800" y="4076700"/>
              <a:chExt cx="2819400" cy="342900"/>
            </a:xfrm>
          </p:grpSpPr>
          <p:graphicFrame>
            <p:nvGraphicFramePr>
              <p:cNvPr id="11" name="Object 2"/>
              <p:cNvGraphicFramePr>
                <a:graphicFrameLocks noChangeAspect="1"/>
              </p:cNvGraphicFramePr>
              <p:nvPr/>
            </p:nvGraphicFramePr>
            <p:xfrm>
              <a:off x="1066800" y="4081463"/>
              <a:ext cx="819150" cy="3333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627" name="Equation" r:id="rId8" imgW="825500" imgH="342900" progId="Equation.3">
                      <p:embed/>
                    </p:oleObj>
                  </mc:Choice>
                  <mc:Fallback>
                    <p:oleObj name="Equation" r:id="rId8" imgW="825500" imgH="342900" progId="Equation.3">
                      <p:embed/>
                      <p:pic>
                        <p:nvPicPr>
                          <p:cNvPr id="0" name="Picture 8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66800" y="4081463"/>
                            <a:ext cx="819150" cy="3333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ct 2"/>
              <p:cNvGraphicFramePr>
                <a:graphicFrameLocks noChangeAspect="1"/>
              </p:cNvGraphicFramePr>
              <p:nvPr/>
            </p:nvGraphicFramePr>
            <p:xfrm>
              <a:off x="2070100" y="4076700"/>
              <a:ext cx="8255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628" name="Equation" r:id="rId9" imgW="825500" imgH="342900" progId="Equation.3">
                      <p:embed/>
                    </p:oleObj>
                  </mc:Choice>
                  <mc:Fallback>
                    <p:oleObj name="Equation" r:id="rId9" imgW="825500" imgH="342900" progId="Equation.3">
                      <p:embed/>
                      <p:pic>
                        <p:nvPicPr>
                          <p:cNvPr id="0" name="Picture 8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70100" y="4076700"/>
                            <a:ext cx="825500" cy="342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2"/>
              <p:cNvGraphicFramePr>
                <a:graphicFrameLocks noChangeAspect="1"/>
              </p:cNvGraphicFramePr>
              <p:nvPr/>
            </p:nvGraphicFramePr>
            <p:xfrm>
              <a:off x="3060700" y="4076700"/>
              <a:ext cx="8255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629" name="Equation" r:id="rId10" imgW="825500" imgH="342900" progId="Equation.3">
                      <p:embed/>
                    </p:oleObj>
                  </mc:Choice>
                  <mc:Fallback>
                    <p:oleObj name="Equation" r:id="rId10" imgW="825500" imgH="342900" progId="Equation.3">
                      <p:embed/>
                      <p:pic>
                        <p:nvPicPr>
                          <p:cNvPr id="0" name="Picture 8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60700" y="4076700"/>
                            <a:ext cx="825500" cy="342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" name="Group 18"/>
            <p:cNvGrpSpPr/>
            <p:nvPr/>
          </p:nvGrpSpPr>
          <p:grpSpPr>
            <a:xfrm>
              <a:off x="1066800" y="5143500"/>
              <a:ext cx="2819400" cy="342900"/>
              <a:chOff x="1143000" y="5143500"/>
              <a:chExt cx="2819400" cy="342900"/>
            </a:xfrm>
          </p:grpSpPr>
          <p:graphicFrame>
            <p:nvGraphicFramePr>
              <p:cNvPr id="8" name="Object 2"/>
              <p:cNvGraphicFramePr>
                <a:graphicFrameLocks noChangeAspect="1"/>
              </p:cNvGraphicFramePr>
              <p:nvPr/>
            </p:nvGraphicFramePr>
            <p:xfrm>
              <a:off x="1143000" y="5148263"/>
              <a:ext cx="819150" cy="3333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630" name="Equation" r:id="rId11" imgW="825500" imgH="342900" progId="Equation.3">
                      <p:embed/>
                    </p:oleObj>
                  </mc:Choice>
                  <mc:Fallback>
                    <p:oleObj name="Equation" r:id="rId11" imgW="825500" imgH="342900" progId="Equation.3">
                      <p:embed/>
                      <p:pic>
                        <p:nvPicPr>
                          <p:cNvPr id="0" name="Picture 8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43000" y="5148263"/>
                            <a:ext cx="819150" cy="3333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2"/>
              <p:cNvGraphicFramePr>
                <a:graphicFrameLocks noChangeAspect="1"/>
              </p:cNvGraphicFramePr>
              <p:nvPr/>
            </p:nvGraphicFramePr>
            <p:xfrm>
              <a:off x="2146300" y="5143500"/>
              <a:ext cx="8255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631" name="Equation" r:id="rId12" imgW="825500" imgH="342900" progId="Equation.3">
                      <p:embed/>
                    </p:oleObj>
                  </mc:Choice>
                  <mc:Fallback>
                    <p:oleObj name="Equation" r:id="rId12" imgW="825500" imgH="342900" progId="Equation.3">
                      <p:embed/>
                      <p:pic>
                        <p:nvPicPr>
                          <p:cNvPr id="0" name="Picture 8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46300" y="5143500"/>
                            <a:ext cx="825500" cy="342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2"/>
              <p:cNvGraphicFramePr>
                <a:graphicFrameLocks noChangeAspect="1"/>
              </p:cNvGraphicFramePr>
              <p:nvPr/>
            </p:nvGraphicFramePr>
            <p:xfrm>
              <a:off x="3136900" y="5143500"/>
              <a:ext cx="8255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632" name="Equation" r:id="rId13" imgW="825500" imgH="342900" progId="Equation.3">
                      <p:embed/>
                    </p:oleObj>
                  </mc:Choice>
                  <mc:Fallback>
                    <p:oleObj name="Equation" r:id="rId13" imgW="825500" imgH="342900" progId="Equation.3">
                      <p:embed/>
                      <p:pic>
                        <p:nvPicPr>
                          <p:cNvPr id="0" name="Picture 9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36900" y="5143500"/>
                            <a:ext cx="825500" cy="342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" name="Group 19"/>
          <p:cNvGrpSpPr/>
          <p:nvPr/>
        </p:nvGrpSpPr>
        <p:grpSpPr>
          <a:xfrm>
            <a:off x="5329237" y="2881312"/>
            <a:ext cx="2330450" cy="1244600"/>
            <a:chOff x="4706938" y="3403600"/>
            <a:chExt cx="2330450" cy="1244600"/>
          </a:xfrm>
        </p:grpSpPr>
        <p:graphicFrame>
          <p:nvGraphicFramePr>
            <p:cNvPr id="17" name="Object 2"/>
            <p:cNvGraphicFramePr>
              <a:graphicFrameLocks noChangeAspect="1"/>
            </p:cNvGraphicFramePr>
            <p:nvPr/>
          </p:nvGraphicFramePr>
          <p:xfrm>
            <a:off x="4706938" y="3403600"/>
            <a:ext cx="2330450" cy="544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633" name="Equation" r:id="rId14" imgW="2349500" imgH="558800" progId="Equation.3">
                    <p:embed/>
                  </p:oleObj>
                </mc:Choice>
                <mc:Fallback>
                  <p:oleObj name="Equation" r:id="rId14" imgW="2349500" imgH="558800" progId="Equation.3">
                    <p:embed/>
                    <p:pic>
                      <p:nvPicPr>
                        <p:cNvPr id="0" name="Picture 9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6938" y="3403600"/>
                          <a:ext cx="2330450" cy="544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81" name="Object 13"/>
            <p:cNvGraphicFramePr>
              <a:graphicFrameLocks noChangeAspect="1"/>
            </p:cNvGraphicFramePr>
            <p:nvPr/>
          </p:nvGraphicFramePr>
          <p:xfrm>
            <a:off x="4801395" y="4103688"/>
            <a:ext cx="2141537" cy="544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634" name="Equation" r:id="rId16" imgW="2159000" imgH="558800" progId="Equation.3">
                    <p:embed/>
                  </p:oleObj>
                </mc:Choice>
                <mc:Fallback>
                  <p:oleObj name="Equation" r:id="rId16" imgW="2159000" imgH="558800" progId="Equation.3">
                    <p:embed/>
                    <p:pic>
                      <p:nvPicPr>
                        <p:cNvPr id="0" name="Picture 9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1395" y="4103688"/>
                          <a:ext cx="2141537" cy="5445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2783" name="Object 15"/>
          <p:cNvGraphicFramePr>
            <a:graphicFrameLocks noChangeAspect="1"/>
          </p:cNvGraphicFramePr>
          <p:nvPr/>
        </p:nvGraphicFramePr>
        <p:xfrm>
          <a:off x="4656138" y="4267200"/>
          <a:ext cx="3678237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35" name="Equation" r:id="rId18" imgW="3708400" imgH="558800" progId="Equation.3">
                  <p:embed/>
                </p:oleObj>
              </mc:Choice>
              <mc:Fallback>
                <p:oleObj name="Equation" r:id="rId18" imgW="3708400" imgH="558800" progId="Equation.3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6138" y="4267200"/>
                        <a:ext cx="3678237" cy="544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84" name="Object 16"/>
          <p:cNvGraphicFramePr>
            <a:graphicFrameLocks noChangeAspect="1"/>
          </p:cNvGraphicFramePr>
          <p:nvPr/>
        </p:nvGraphicFramePr>
        <p:xfrm>
          <a:off x="5340350" y="5019675"/>
          <a:ext cx="2154238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36" name="Equation" r:id="rId20" imgW="2171700" imgH="711200" progId="Equation.3">
                  <p:embed/>
                </p:oleObj>
              </mc:Choice>
              <mc:Fallback>
                <p:oleObj name="Equation" r:id="rId20" imgW="2171700" imgH="711200" progId="Equation.3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350" y="5019675"/>
                        <a:ext cx="2154238" cy="693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Energy and Enstrophy Conservation and Nonlinear Cascade on Semi-staggered Grids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85800" y="1908968"/>
            <a:ext cx="1143000" cy="1143000"/>
            <a:chOff x="685800" y="1828800"/>
            <a:chExt cx="1143000" cy="1143000"/>
          </a:xfrm>
        </p:grpSpPr>
        <p:grpSp>
          <p:nvGrpSpPr>
            <p:cNvPr id="14" name="Group 13"/>
            <p:cNvGrpSpPr/>
            <p:nvPr/>
          </p:nvGrpSpPr>
          <p:grpSpPr>
            <a:xfrm>
              <a:off x="685800" y="1828800"/>
              <a:ext cx="1143000" cy="76200"/>
              <a:chOff x="685800" y="1828800"/>
              <a:chExt cx="1143000" cy="7620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685800" y="1828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1219200" y="1828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752600" y="1828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85800" y="2362200"/>
              <a:ext cx="1143000" cy="76200"/>
              <a:chOff x="685800" y="1828800"/>
              <a:chExt cx="1143000" cy="762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685800" y="1828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219200" y="1828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752600" y="1828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85800" y="2895600"/>
              <a:ext cx="1143000" cy="76200"/>
              <a:chOff x="685800" y="1828800"/>
              <a:chExt cx="1143000" cy="7620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685800" y="1828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219200" y="1828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752600" y="1828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685800" y="4118769"/>
            <a:ext cx="1143000" cy="1143000"/>
            <a:chOff x="685800" y="1828800"/>
            <a:chExt cx="1143000" cy="1143000"/>
          </a:xfrm>
          <a:solidFill>
            <a:schemeClr val="tx1"/>
          </a:solidFill>
        </p:grpSpPr>
        <p:grpSp>
          <p:nvGrpSpPr>
            <p:cNvPr id="25" name="Group 13"/>
            <p:cNvGrpSpPr/>
            <p:nvPr/>
          </p:nvGrpSpPr>
          <p:grpSpPr>
            <a:xfrm>
              <a:off x="685800" y="1828800"/>
              <a:ext cx="1143000" cy="76200"/>
              <a:chOff x="685800" y="1828800"/>
              <a:chExt cx="1143000" cy="76200"/>
            </a:xfrm>
            <a:grpFill/>
          </p:grpSpPr>
          <p:sp>
            <p:nvSpPr>
              <p:cNvPr id="34" name="Oval 3"/>
              <p:cNvSpPr/>
              <p:nvPr/>
            </p:nvSpPr>
            <p:spPr>
              <a:xfrm>
                <a:off x="685800" y="1828800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4"/>
              <p:cNvSpPr/>
              <p:nvPr/>
            </p:nvSpPr>
            <p:spPr>
              <a:xfrm>
                <a:off x="1219200" y="1828800"/>
                <a:ext cx="76200" cy="76200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5"/>
              <p:cNvSpPr/>
              <p:nvPr/>
            </p:nvSpPr>
            <p:spPr>
              <a:xfrm>
                <a:off x="1752600" y="1828800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14"/>
            <p:cNvGrpSpPr/>
            <p:nvPr/>
          </p:nvGrpSpPr>
          <p:grpSpPr>
            <a:xfrm>
              <a:off x="685800" y="2362200"/>
              <a:ext cx="1143000" cy="76200"/>
              <a:chOff x="685800" y="1828800"/>
              <a:chExt cx="1143000" cy="76200"/>
            </a:xfrm>
            <a:grpFill/>
          </p:grpSpPr>
          <p:sp>
            <p:nvSpPr>
              <p:cNvPr id="31" name="Oval 30"/>
              <p:cNvSpPr/>
              <p:nvPr/>
            </p:nvSpPr>
            <p:spPr>
              <a:xfrm>
                <a:off x="685800" y="1828800"/>
                <a:ext cx="76200" cy="76200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219200" y="1828800"/>
                <a:ext cx="76200" cy="76200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752600" y="1828800"/>
                <a:ext cx="76200" cy="76200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18"/>
            <p:cNvGrpSpPr/>
            <p:nvPr/>
          </p:nvGrpSpPr>
          <p:grpSpPr>
            <a:xfrm>
              <a:off x="685800" y="2895600"/>
              <a:ext cx="1143000" cy="76200"/>
              <a:chOff x="685800" y="1828800"/>
              <a:chExt cx="1143000" cy="76200"/>
            </a:xfrm>
            <a:grpFill/>
          </p:grpSpPr>
          <p:sp>
            <p:nvSpPr>
              <p:cNvPr id="28" name="Oval 27"/>
              <p:cNvSpPr/>
              <p:nvPr/>
            </p:nvSpPr>
            <p:spPr>
              <a:xfrm>
                <a:off x="685800" y="1828800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219200" y="1828800"/>
                <a:ext cx="76200" cy="76200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752600" y="1828800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2514600" y="1524000"/>
            <a:ext cx="6019800" cy="1912937"/>
            <a:chOff x="2667000" y="1752600"/>
            <a:chExt cx="6019800" cy="1912937"/>
          </a:xfrm>
        </p:grpSpPr>
        <p:graphicFrame>
          <p:nvGraphicFramePr>
            <p:cNvPr id="33794" name="Object 2"/>
            <p:cNvGraphicFramePr>
              <a:graphicFrameLocks noChangeAspect="1"/>
            </p:cNvGraphicFramePr>
            <p:nvPr/>
          </p:nvGraphicFramePr>
          <p:xfrm>
            <a:off x="3837782" y="2286000"/>
            <a:ext cx="3678237" cy="544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62" name="Equation" r:id="rId3" imgW="3708400" imgH="558800" progId="Equation.3">
                    <p:embed/>
                  </p:oleObj>
                </mc:Choice>
                <mc:Fallback>
                  <p:oleObj name="Equation" r:id="rId3" imgW="3708400" imgH="558800" progId="Equation.3">
                    <p:embed/>
                    <p:pic>
                      <p:nvPicPr>
                        <p:cNvPr id="0" name="Picture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7782" y="2286000"/>
                          <a:ext cx="3678237" cy="544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Box 51"/>
            <p:cNvSpPr txBox="1"/>
            <p:nvPr/>
          </p:nvSpPr>
          <p:spPr>
            <a:xfrm>
              <a:off x="2667000" y="1752600"/>
              <a:ext cx="601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+mn-lt"/>
                </a:rPr>
                <a:t>Vorticity computed from grid variables </a:t>
              </a:r>
              <a:r>
                <a:rPr lang="en-US" sz="2400" i="1" dirty="0" smtClean="0">
                  <a:latin typeface="+mn-lt"/>
                </a:rPr>
                <a:t>u</a:t>
              </a:r>
              <a:r>
                <a:rPr lang="en-US" sz="2400" dirty="0" smtClean="0">
                  <a:latin typeface="+mn-lt"/>
                </a:rPr>
                <a:t> and </a:t>
              </a:r>
              <a:r>
                <a:rPr lang="en-US" sz="2400" i="1" dirty="0" smtClean="0">
                  <a:latin typeface="+mn-lt"/>
                </a:rPr>
                <a:t>v</a:t>
              </a:r>
              <a:endParaRPr lang="en-US" sz="2400" i="1" dirty="0">
                <a:latin typeface="+mn-lt"/>
              </a:endParaRPr>
            </a:p>
          </p:txBody>
        </p:sp>
        <p:graphicFrame>
          <p:nvGraphicFramePr>
            <p:cNvPr id="33796" name="Object 4"/>
            <p:cNvGraphicFramePr>
              <a:graphicFrameLocks noChangeAspect="1"/>
            </p:cNvGraphicFramePr>
            <p:nvPr/>
          </p:nvGraphicFramePr>
          <p:xfrm>
            <a:off x="3786981" y="2971800"/>
            <a:ext cx="3779838" cy="693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63" name="Equation" r:id="rId5" imgW="3810000" imgH="711200" progId="Equation.3">
                    <p:embed/>
                  </p:oleObj>
                </mc:Choice>
                <mc:Fallback>
                  <p:oleObj name="Equation" r:id="rId5" imgW="3810000" imgH="711200" progId="Equation.3">
                    <p:embed/>
                    <p:pic>
                      <p:nvPicPr>
                        <p:cNvPr id="0" name="Picture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6981" y="2971800"/>
                          <a:ext cx="3779838" cy="6937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9" name="Group 58"/>
          <p:cNvGrpSpPr/>
          <p:nvPr/>
        </p:nvGrpSpPr>
        <p:grpSpPr>
          <a:xfrm>
            <a:off x="2209800" y="3733800"/>
            <a:ext cx="6629400" cy="1912938"/>
            <a:chOff x="2209800" y="3810000"/>
            <a:chExt cx="6629400" cy="1912938"/>
          </a:xfrm>
        </p:grpSpPr>
        <p:graphicFrame>
          <p:nvGraphicFramePr>
            <p:cNvPr id="56" name="Object 2"/>
            <p:cNvGraphicFramePr>
              <a:graphicFrameLocks noChangeAspect="1"/>
            </p:cNvGraphicFramePr>
            <p:nvPr/>
          </p:nvGraphicFramePr>
          <p:xfrm>
            <a:off x="3962400" y="4343400"/>
            <a:ext cx="3124200" cy="519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64" name="Equation" r:id="rId7" imgW="3149600" imgH="533400" progId="Equation.3">
                    <p:embed/>
                  </p:oleObj>
                </mc:Choice>
                <mc:Fallback>
                  <p:oleObj name="Equation" r:id="rId7" imgW="3149600" imgH="533400" progId="Equation.3">
                    <p:embed/>
                    <p:pic>
                      <p:nvPicPr>
                        <p:cNvPr id="0" name="Picture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2400" y="4343400"/>
                          <a:ext cx="3124200" cy="5191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" name="TextBox 56"/>
            <p:cNvSpPr txBox="1"/>
            <p:nvPr/>
          </p:nvSpPr>
          <p:spPr>
            <a:xfrm>
              <a:off x="2209800" y="3810000"/>
              <a:ext cx="6629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+mn-lt"/>
                </a:rPr>
                <a:t>“</a:t>
              </a:r>
              <a:r>
                <a:rPr lang="en-US" sz="2400" dirty="0" err="1" smtClean="0">
                  <a:latin typeface="+mn-lt"/>
                </a:rPr>
                <a:t>Subgrid</a:t>
              </a:r>
              <a:r>
                <a:rPr lang="en-US" sz="2400" dirty="0" smtClean="0">
                  <a:latin typeface="+mn-lt"/>
                </a:rPr>
                <a:t>” vorticity computed from stream function</a:t>
              </a:r>
              <a:endParaRPr lang="en-US" sz="2400" i="1" dirty="0">
                <a:latin typeface="+mn-lt"/>
              </a:endParaRPr>
            </a:p>
          </p:txBody>
        </p:sp>
        <p:graphicFrame>
          <p:nvGraphicFramePr>
            <p:cNvPr id="58" name="Object 4"/>
            <p:cNvGraphicFramePr>
              <a:graphicFrameLocks noChangeAspect="1"/>
            </p:cNvGraphicFramePr>
            <p:nvPr/>
          </p:nvGraphicFramePr>
          <p:xfrm>
            <a:off x="3614738" y="5029200"/>
            <a:ext cx="3819525" cy="693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65" name="Equation" r:id="rId9" imgW="3848100" imgH="711200" progId="Equation.3">
                    <p:embed/>
                  </p:oleObj>
                </mc:Choice>
                <mc:Fallback>
                  <p:oleObj name="Equation" r:id="rId9" imgW="3848100" imgH="711200" progId="Equation.3">
                    <p:embed/>
                    <p:pic>
                      <p:nvPicPr>
                        <p:cNvPr id="0" name="Picture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4738" y="5029200"/>
                          <a:ext cx="3819525" cy="6937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Energy and Enstrophy Conservation and Nonlinear Cascade on Semi-staggered Grids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“</a:t>
            </a:r>
            <a:r>
              <a:rPr lang="en-US" dirty="0" err="1" smtClean="0">
                <a:solidFill>
                  <a:srgbClr val="00B0F0"/>
                </a:solidFill>
              </a:rPr>
              <a:t>Subgrid</a:t>
            </a:r>
            <a:r>
              <a:rPr lang="en-US" dirty="0" smtClean="0">
                <a:solidFill>
                  <a:srgbClr val="00B0F0"/>
                </a:solidFill>
              </a:rPr>
              <a:t>” scale enstrophy                can be conserved using a compact nonlinear scheme for momentum advection (Janjic, 1984, MWR; Janjic and Gall, 2012, NCAR)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Which definition of enstrophy to choose to conserve?</a:t>
            </a:r>
          </a:p>
          <a:p>
            <a:r>
              <a:rPr lang="en-US" dirty="0" smtClean="0"/>
              <a:t>Examine </a:t>
            </a:r>
            <a:r>
              <a:rPr lang="en-US" dirty="0" err="1" smtClean="0"/>
              <a:t>Charney’s</a:t>
            </a:r>
            <a:r>
              <a:rPr lang="en-US" dirty="0" smtClean="0"/>
              <a:t> mechanical analogies of </a:t>
            </a:r>
            <a:r>
              <a:rPr lang="en-US" dirty="0" err="1" smtClean="0"/>
              <a:t>Fjortoft’s</a:t>
            </a:r>
            <a:r>
              <a:rPr lang="en-US" dirty="0" smtClean="0"/>
              <a:t> theorem on nonlinear cascade: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57800" y="1524000"/>
          <a:ext cx="124777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1" name="Equation" r:id="rId3" imgW="1257300" imgH="711200" progId="Equation.3">
                  <p:embed/>
                </p:oleObj>
              </mc:Choice>
              <mc:Fallback>
                <p:oleObj name="Equation" r:id="rId3" imgW="1257300" imgH="711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524000"/>
                        <a:ext cx="1247775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Nonhydrostatic Dynamics Specifics</a:t>
            </a:r>
          </a:p>
        </p:txBody>
      </p:sp>
      <p:sp>
        <p:nvSpPr>
          <p:cNvPr id="2057" name="Content Placeholder 2"/>
          <p:cNvSpPr>
            <a:spLocks noGrp="1"/>
          </p:cNvSpPr>
          <p:nvPr>
            <p:ph idx="1"/>
          </p:nvPr>
        </p:nvSpPr>
        <p:spPr>
          <a:xfrm>
            <a:off x="492125" y="1633538"/>
            <a:ext cx="8229600" cy="4462462"/>
          </a:xfrm>
        </p:spPr>
        <p:txBody>
          <a:bodyPr>
            <a:normAutofit lnSpcReduction="10000"/>
          </a:bodyPr>
          <a:lstStyle/>
          <a:p>
            <a:r>
              <a:rPr lang="en-US" i="1" dirty="0" smtClean="0">
                <a:latin typeface="Symbol" pitchFamily="18" charset="2"/>
              </a:rPr>
              <a:t>F</a:t>
            </a:r>
            <a:r>
              <a:rPr lang="en-US" dirty="0" smtClean="0"/>
              <a:t>, </a:t>
            </a:r>
            <a:r>
              <a:rPr lang="en-US" i="1" dirty="0" smtClean="0">
                <a:latin typeface="Times New Roman" pitchFamily="18" charset="0"/>
              </a:rPr>
              <a:t>w</a:t>
            </a:r>
            <a:r>
              <a:rPr lang="en-US" dirty="0" smtClean="0"/>
              <a:t>, </a:t>
            </a:r>
            <a:r>
              <a:rPr lang="en-US" i="1" dirty="0" smtClean="0">
                <a:latin typeface="Symbol" pitchFamily="18" charset="2"/>
              </a:rPr>
              <a:t>e 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smtClean="0"/>
              <a:t>are not independent, </a:t>
            </a:r>
            <a:r>
              <a:rPr lang="en-US" dirty="0" smtClean="0">
                <a:solidFill>
                  <a:srgbClr val="00B0F0"/>
                </a:solidFill>
              </a:rPr>
              <a:t>no independent prognostic equation for </a:t>
            </a:r>
            <a:r>
              <a:rPr lang="en-US" i="1" dirty="0" smtClean="0">
                <a:solidFill>
                  <a:srgbClr val="00B0F0"/>
                </a:solidFill>
                <a:latin typeface="Times New Roman" pitchFamily="18" charset="0"/>
              </a:rPr>
              <a:t>w</a:t>
            </a:r>
            <a:r>
              <a:rPr lang="en-US" dirty="0" smtClean="0">
                <a:solidFill>
                  <a:srgbClr val="00B0F0"/>
                </a:solidFill>
              </a:rPr>
              <a:t>!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More complex numerical algorithm, but no over-specification of </a:t>
            </a:r>
            <a:r>
              <a:rPr lang="en-US" i="1" dirty="0" smtClean="0">
                <a:solidFill>
                  <a:srgbClr val="00B0F0"/>
                </a:solidFill>
                <a:latin typeface="Times New Roman" pitchFamily="18" charset="0"/>
              </a:rPr>
              <a:t>w</a:t>
            </a:r>
            <a:endParaRPr lang="en-US" i="1" dirty="0" smtClean="0">
              <a:solidFill>
                <a:srgbClr val="00B0F0"/>
              </a:solidFill>
            </a:endParaRPr>
          </a:p>
          <a:p>
            <a:r>
              <a:rPr lang="en-US" i="1" dirty="0" smtClean="0">
                <a:latin typeface="Symbol" pitchFamily="18" charset="2"/>
              </a:rPr>
              <a:t>e </a:t>
            </a:r>
            <a:r>
              <a:rPr lang="en-US" dirty="0" smtClean="0"/>
              <a:t>&lt;&lt;1 in </a:t>
            </a:r>
            <a:r>
              <a:rPr lang="en-US" dirty="0" err="1" smtClean="0"/>
              <a:t>meso</a:t>
            </a:r>
            <a:r>
              <a:rPr lang="en-US" dirty="0" smtClean="0"/>
              <a:t> and large scale atmospheric flows</a:t>
            </a:r>
          </a:p>
          <a:p>
            <a:r>
              <a:rPr lang="en-US" dirty="0" smtClean="0"/>
              <a:t>Impact of nonhydrostatic dynamics becomes detectable at resolutions &lt;10km, important at 1km.</a:t>
            </a:r>
          </a:p>
          <a:p>
            <a:pPr marL="342900" lvl="1" indent="-342900"/>
            <a:endParaRPr lang="en-US" dirty="0" smtClean="0">
              <a:solidFill>
                <a:srgbClr val="00B0F0"/>
              </a:solidFill>
            </a:endParaRPr>
          </a:p>
          <a:p>
            <a:pPr marL="342900" lvl="1" indent="-342900"/>
            <a:endParaRPr lang="en-US" sz="330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142146"/>
      </p:ext>
    </p:extLst>
  </p:cSld>
  <p:clrMapOvr>
    <a:masterClrMapping/>
  </p:clrMapOvr>
  <p:transition xmlns:p14="http://schemas.microsoft.com/office/powerpoint/2010/main" spd="slow" advTm="52088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205"/>
          <p:cNvGrpSpPr/>
          <p:nvPr/>
        </p:nvGrpSpPr>
        <p:grpSpPr>
          <a:xfrm>
            <a:off x="152400" y="0"/>
            <a:ext cx="5715000" cy="5943600"/>
            <a:chOff x="152400" y="0"/>
            <a:chExt cx="5715000" cy="5943600"/>
          </a:xfrm>
        </p:grpSpPr>
        <p:cxnSp>
          <p:nvCxnSpPr>
            <p:cNvPr id="204" name="Straight Connector 203"/>
            <p:cNvCxnSpPr/>
            <p:nvPr/>
          </p:nvCxnSpPr>
          <p:spPr>
            <a:xfrm>
              <a:off x="5372100" y="0"/>
              <a:ext cx="0" cy="5562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4457700" y="0"/>
              <a:ext cx="0" cy="5562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3581400" y="0"/>
              <a:ext cx="0" cy="5562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276600" y="838200"/>
              <a:ext cx="6096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581400" y="5334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3352800" y="838200"/>
              <a:ext cx="457200" cy="457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810000" y="533400"/>
              <a:ext cx="15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3238500" y="1524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0" name="Straight Connector 199"/>
            <p:cNvCxnSpPr/>
            <p:nvPr/>
          </p:nvCxnSpPr>
          <p:spPr>
            <a:xfrm>
              <a:off x="2476500" y="0"/>
              <a:ext cx="0" cy="5562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1790700" y="0"/>
              <a:ext cx="0" cy="5562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762000" y="0"/>
              <a:ext cx="0" cy="5562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angle 130"/>
            <p:cNvSpPr/>
            <p:nvPr/>
          </p:nvSpPr>
          <p:spPr>
            <a:xfrm>
              <a:off x="457200" y="5105400"/>
              <a:ext cx="914400" cy="83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3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1" name="Straight Connector 120"/>
            <p:cNvCxnSpPr>
              <a:stCxn id="132" idx="2"/>
            </p:cNvCxnSpPr>
            <p:nvPr/>
          </p:nvCxnSpPr>
          <p:spPr>
            <a:xfrm flipV="1">
              <a:off x="914400" y="4876800"/>
              <a:ext cx="3124200" cy="191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Rectangle 161"/>
            <p:cNvSpPr/>
            <p:nvPr/>
          </p:nvSpPr>
          <p:spPr>
            <a:xfrm>
              <a:off x="1219200" y="4419600"/>
              <a:ext cx="457200" cy="152400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3" name="Straight Connector 162"/>
            <p:cNvCxnSpPr>
              <a:stCxn id="162" idx="2"/>
            </p:cNvCxnSpPr>
            <p:nvPr/>
          </p:nvCxnSpPr>
          <p:spPr>
            <a:xfrm>
              <a:off x="1447800" y="45720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0"/>
            <p:cNvCxnSpPr/>
            <p:nvPr/>
          </p:nvCxnSpPr>
          <p:spPr>
            <a:xfrm>
              <a:off x="1219200" y="4572000"/>
              <a:ext cx="457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914400" y="48768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/>
            <p:cNvSpPr/>
            <p:nvPr/>
          </p:nvSpPr>
          <p:spPr>
            <a:xfrm>
              <a:off x="533400" y="5181600"/>
              <a:ext cx="762000" cy="76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6" name="Straight Connector 125"/>
            <p:cNvCxnSpPr/>
            <p:nvPr/>
          </p:nvCxnSpPr>
          <p:spPr>
            <a:xfrm>
              <a:off x="4114800" y="4876800"/>
              <a:ext cx="15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4343400" y="4876800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5410200" y="4876800"/>
              <a:ext cx="15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685800" y="4495800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62100" y="5181600"/>
              <a:ext cx="6096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8" name="Straight Connector 147"/>
            <p:cNvCxnSpPr/>
            <p:nvPr/>
          </p:nvCxnSpPr>
          <p:spPr>
            <a:xfrm>
              <a:off x="1866900" y="48768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Rectangle 21"/>
            <p:cNvSpPr/>
            <p:nvPr/>
          </p:nvSpPr>
          <p:spPr>
            <a:xfrm>
              <a:off x="1638300" y="5181600"/>
              <a:ext cx="457200" cy="457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524000" y="44958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324100" y="5181600"/>
              <a:ext cx="6096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2" name="Straight Connector 141"/>
            <p:cNvCxnSpPr/>
            <p:nvPr/>
          </p:nvCxnSpPr>
          <p:spPr>
            <a:xfrm>
              <a:off x="2628900" y="48768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Rectangle 142"/>
            <p:cNvSpPr/>
            <p:nvPr/>
          </p:nvSpPr>
          <p:spPr>
            <a:xfrm>
              <a:off x="2400300" y="5181600"/>
              <a:ext cx="457200" cy="457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86000" y="44958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3390900" y="5181600"/>
              <a:ext cx="6096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0" name="Straight Connector 159"/>
            <p:cNvCxnSpPr/>
            <p:nvPr/>
          </p:nvCxnSpPr>
          <p:spPr>
            <a:xfrm>
              <a:off x="3695700" y="48768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ectangle 160"/>
            <p:cNvSpPr/>
            <p:nvPr/>
          </p:nvSpPr>
          <p:spPr>
            <a:xfrm>
              <a:off x="3467100" y="5181600"/>
              <a:ext cx="457200" cy="457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352800" y="44958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2" name="Straight Connector 151"/>
            <p:cNvCxnSpPr/>
            <p:nvPr/>
          </p:nvCxnSpPr>
          <p:spPr>
            <a:xfrm>
              <a:off x="4838700" y="48768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Rectangle 152"/>
            <p:cNvSpPr/>
            <p:nvPr/>
          </p:nvSpPr>
          <p:spPr>
            <a:xfrm>
              <a:off x="4610100" y="5181600"/>
              <a:ext cx="457200" cy="457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4533900" y="5181600"/>
              <a:ext cx="609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N-1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95800" y="44958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N-1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52400" y="3505200"/>
              <a:ext cx="914400" cy="83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3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" name="Oval 193"/>
            <p:cNvSpPr/>
            <p:nvPr/>
          </p:nvSpPr>
          <p:spPr>
            <a:xfrm>
              <a:off x="3124200" y="1828800"/>
              <a:ext cx="1524000" cy="14478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2971800" y="1600200"/>
              <a:ext cx="914400" cy="175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609600" y="3276600"/>
              <a:ext cx="2971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09600" y="32766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/>
            <p:cNvSpPr/>
            <p:nvPr/>
          </p:nvSpPr>
          <p:spPr>
            <a:xfrm>
              <a:off x="228600" y="3581400"/>
              <a:ext cx="762000" cy="76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3238500" y="32766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 115"/>
            <p:cNvSpPr/>
            <p:nvPr/>
          </p:nvSpPr>
          <p:spPr>
            <a:xfrm>
              <a:off x="3009900" y="3581400"/>
              <a:ext cx="457200" cy="457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933700" y="3581400"/>
              <a:ext cx="609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3657600" y="3276600"/>
              <a:ext cx="15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381000" y="2895600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409700" y="3581400"/>
              <a:ext cx="6096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1714500" y="32766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21"/>
            <p:cNvSpPr/>
            <p:nvPr/>
          </p:nvSpPr>
          <p:spPr>
            <a:xfrm>
              <a:off x="1485900" y="3581400"/>
              <a:ext cx="457200" cy="457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371600" y="28956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019300" y="3581400"/>
              <a:ext cx="6096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2324100" y="32766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/>
            <p:cNvSpPr/>
            <p:nvPr/>
          </p:nvSpPr>
          <p:spPr>
            <a:xfrm>
              <a:off x="2095500" y="3581400"/>
              <a:ext cx="457200" cy="457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981200" y="28956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5600" y="28956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>
            <a:xfrm>
              <a:off x="1371600" y="1828800"/>
              <a:ext cx="2209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3238500" y="18288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/>
            <p:cNvSpPr/>
            <p:nvPr/>
          </p:nvSpPr>
          <p:spPr>
            <a:xfrm>
              <a:off x="3009900" y="2133600"/>
              <a:ext cx="457200" cy="457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2933700" y="2133600"/>
              <a:ext cx="609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N-3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6" name="Straight Connector 175"/>
            <p:cNvCxnSpPr/>
            <p:nvPr/>
          </p:nvCxnSpPr>
          <p:spPr>
            <a:xfrm>
              <a:off x="3657600" y="1828800"/>
              <a:ext cx="15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/>
            <p:cNvSpPr txBox="1"/>
            <p:nvPr/>
          </p:nvSpPr>
          <p:spPr>
            <a:xfrm>
              <a:off x="1409700" y="2133600"/>
              <a:ext cx="6096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N-1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3" name="Straight Connector 182"/>
            <p:cNvCxnSpPr/>
            <p:nvPr/>
          </p:nvCxnSpPr>
          <p:spPr>
            <a:xfrm>
              <a:off x="1714500" y="18288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Rectangle 21"/>
            <p:cNvSpPr/>
            <p:nvPr/>
          </p:nvSpPr>
          <p:spPr>
            <a:xfrm>
              <a:off x="1485900" y="2133600"/>
              <a:ext cx="457200" cy="457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1371600" y="14478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019300" y="2133600"/>
              <a:ext cx="6096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N-2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0" name="Straight Connector 189"/>
            <p:cNvCxnSpPr/>
            <p:nvPr/>
          </p:nvCxnSpPr>
          <p:spPr>
            <a:xfrm>
              <a:off x="2324100" y="18288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Rectangle 190"/>
            <p:cNvSpPr/>
            <p:nvPr/>
          </p:nvSpPr>
          <p:spPr>
            <a:xfrm>
              <a:off x="2095500" y="2133600"/>
              <a:ext cx="457200" cy="457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1981200" y="14478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2895600" y="14478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1219200" y="2819400"/>
              <a:ext cx="457200" cy="152400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6" name="Straight Connector 215"/>
            <p:cNvCxnSpPr>
              <a:stCxn id="215" idx="2"/>
            </p:cNvCxnSpPr>
            <p:nvPr/>
          </p:nvCxnSpPr>
          <p:spPr>
            <a:xfrm>
              <a:off x="1447800" y="29718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10"/>
            <p:cNvCxnSpPr/>
            <p:nvPr/>
          </p:nvCxnSpPr>
          <p:spPr>
            <a:xfrm>
              <a:off x="1219200" y="2971800"/>
              <a:ext cx="457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304800" y="762000"/>
              <a:ext cx="914400" cy="83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3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762000" y="533400"/>
              <a:ext cx="2971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62000" y="5334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81000" y="838200"/>
              <a:ext cx="762000" cy="76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038600" y="533400"/>
              <a:ext cx="1600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4152900" y="838200"/>
              <a:ext cx="6096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N-1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4457700" y="5334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4229100" y="838200"/>
              <a:ext cx="457200" cy="457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33400" y="152400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85900" y="838200"/>
              <a:ext cx="6096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790700" y="5334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1562100" y="838200"/>
              <a:ext cx="457200" cy="457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447800" y="1524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71700" y="838200"/>
              <a:ext cx="6096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2476500" y="5334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2247900" y="838200"/>
              <a:ext cx="457200" cy="457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133600" y="1524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114800" y="1524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N-1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5295900" y="533400"/>
              <a:ext cx="15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067300" y="838200"/>
              <a:ext cx="6096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5372100" y="5334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5143500" y="838200"/>
              <a:ext cx="457200" cy="457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029200" y="1524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i="1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1219200" y="76200"/>
              <a:ext cx="457200" cy="152400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0" name="Straight Connector 219"/>
            <p:cNvCxnSpPr>
              <a:stCxn id="219" idx="2"/>
            </p:cNvCxnSpPr>
            <p:nvPr/>
          </p:nvCxnSpPr>
          <p:spPr>
            <a:xfrm>
              <a:off x="1447800" y="2286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10"/>
            <p:cNvCxnSpPr/>
            <p:nvPr/>
          </p:nvCxnSpPr>
          <p:spPr>
            <a:xfrm>
              <a:off x="1219200" y="228600"/>
              <a:ext cx="457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1447800" y="0"/>
              <a:ext cx="0" cy="5562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05" name="Object 2"/>
            <p:cNvGraphicFramePr>
              <a:graphicFrameLocks noChangeAspect="1"/>
            </p:cNvGraphicFramePr>
            <p:nvPr/>
          </p:nvGraphicFramePr>
          <p:xfrm>
            <a:off x="5614987" y="4767263"/>
            <a:ext cx="252413" cy="185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55" name="Equation" r:id="rId4" imgW="253890" imgH="190417" progId="Equation.3">
                    <p:embed/>
                  </p:oleObj>
                </mc:Choice>
                <mc:Fallback>
                  <p:oleObj name="Equation" r:id="rId4" imgW="253890" imgH="190417" progId="Equation.3">
                    <p:embed/>
                    <p:pic>
                      <p:nvPicPr>
                        <p:cNvPr id="0" name="Picture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14987" y="4767263"/>
                          <a:ext cx="252413" cy="1857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7480300" y="1447800"/>
          <a:ext cx="122237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6" name="Equation" r:id="rId6" imgW="1231366" imgH="710891" progId="Equation.3">
                  <p:embed/>
                </p:oleObj>
              </mc:Choice>
              <mc:Fallback>
                <p:oleObj name="Equation" r:id="rId6" imgW="1231366" imgH="710891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0300" y="1447800"/>
                        <a:ext cx="1222375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1" name="Group 210"/>
          <p:cNvGrpSpPr/>
          <p:nvPr/>
        </p:nvGrpSpPr>
        <p:grpSpPr>
          <a:xfrm>
            <a:off x="5867400" y="300335"/>
            <a:ext cx="3124200" cy="5490865"/>
            <a:chOff x="5867400" y="300335"/>
            <a:chExt cx="3124200" cy="5490865"/>
          </a:xfrm>
        </p:grpSpPr>
        <p:sp>
          <p:nvSpPr>
            <p:cNvPr id="207" name="TextBox 206"/>
            <p:cNvSpPr txBox="1"/>
            <p:nvPr/>
          </p:nvSpPr>
          <p:spPr>
            <a:xfrm>
              <a:off x="5867400" y="300335"/>
              <a:ext cx="3124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n-lt"/>
                </a:rPr>
                <a:t>Continuous equations </a:t>
              </a:r>
              <a:endParaRPr lang="en-US" sz="2400" dirty="0">
                <a:latin typeface="+mn-lt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5867400" y="1600200"/>
              <a:ext cx="31242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n-lt"/>
                </a:rPr>
                <a:t>Energy and  </a:t>
              </a:r>
            </a:p>
            <a:p>
              <a:r>
                <a:rPr lang="en-US" sz="2400" dirty="0" smtClean="0">
                  <a:latin typeface="+mn-lt"/>
                </a:rPr>
                <a:t>enstrophy conserving, </a:t>
              </a:r>
              <a:r>
                <a:rPr lang="en-US" sz="2400" dirty="0" err="1" smtClean="0">
                  <a:latin typeface="+mn-lt"/>
                </a:rPr>
                <a:t>eigenvalues</a:t>
              </a:r>
              <a:r>
                <a:rPr lang="en-US" sz="2400" dirty="0" smtClean="0">
                  <a:latin typeface="+mn-lt"/>
                </a:rPr>
                <a:t> of the Laplacian decreasing at small scales </a:t>
              </a:r>
              <a:endParaRPr lang="en-US" sz="2400" dirty="0">
                <a:latin typeface="+mn-lt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5867400" y="3852208"/>
              <a:ext cx="31242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B0F0"/>
                  </a:solidFill>
                  <a:latin typeface="+mn-lt"/>
                </a:rPr>
                <a:t>Energy and  </a:t>
              </a:r>
            </a:p>
            <a:p>
              <a:r>
                <a:rPr lang="en-US" sz="2400" dirty="0" smtClean="0">
                  <a:solidFill>
                    <a:srgbClr val="00B0F0"/>
                  </a:solidFill>
                  <a:latin typeface="+mn-lt"/>
                </a:rPr>
                <a:t>enstrophy conserving, </a:t>
              </a:r>
              <a:r>
                <a:rPr lang="en-US" sz="2400" dirty="0" err="1" smtClean="0">
                  <a:solidFill>
                    <a:srgbClr val="00B0F0"/>
                  </a:solidFill>
                  <a:latin typeface="+mn-lt"/>
                </a:rPr>
                <a:t>nonliear</a:t>
              </a:r>
              <a:r>
                <a:rPr lang="en-US" sz="2400" dirty="0" smtClean="0">
                  <a:solidFill>
                    <a:srgbClr val="00B0F0"/>
                  </a:solidFill>
                  <a:latin typeface="+mn-lt"/>
                </a:rPr>
                <a:t> cascade strictly controlled </a:t>
              </a:r>
              <a:r>
                <a:rPr lang="en-US" sz="2400" dirty="0" smtClean="0">
                  <a:latin typeface="+mn-lt"/>
                </a:rPr>
                <a:t>(Janjic, 1984, MWR)</a:t>
              </a:r>
              <a:endParaRPr lang="en-US" sz="2400" dirty="0">
                <a:latin typeface="+mn-lt"/>
              </a:endParaRPr>
            </a:p>
          </p:txBody>
        </p:sp>
      </p:grpSp>
      <p:graphicFrame>
        <p:nvGraphicFramePr>
          <p:cNvPr id="210" name="Object 2"/>
          <p:cNvGraphicFramePr>
            <a:graphicFrameLocks noChangeAspect="1"/>
          </p:cNvGraphicFramePr>
          <p:nvPr/>
        </p:nvGraphicFramePr>
        <p:xfrm>
          <a:off x="7467600" y="3699808"/>
          <a:ext cx="124777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7" name="Equation" r:id="rId8" imgW="1257300" imgH="711200" progId="Equation.3">
                  <p:embed/>
                </p:oleObj>
              </mc:Choice>
              <mc:Fallback>
                <p:oleObj name="Equation" r:id="rId8" imgW="1257300" imgH="7112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3699808"/>
                        <a:ext cx="1247775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dirty="0" smtClean="0">
                <a:solidFill>
                  <a:srgbClr val="00B0F0"/>
                </a:solidFill>
              </a:rPr>
              <a:t>No time splitting (for computational efficiency)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dirty="0" smtClean="0">
                <a:solidFill>
                  <a:srgbClr val="00B0F0"/>
                </a:solidFill>
              </a:rPr>
              <a:t>Additive splitting inadequate for large Ro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dirty="0" smtClean="0">
                <a:solidFill>
                  <a:srgbClr val="00B0F0"/>
                </a:solidFill>
              </a:rPr>
              <a:t>Splitting with multi-step iterative schemes too expensive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dirty="0" smtClean="0">
                <a:solidFill>
                  <a:srgbClr val="00B0F0"/>
                </a:solidFill>
              </a:rPr>
              <a:t>Non-iterative </a:t>
            </a:r>
            <a:r>
              <a:rPr lang="en-US" dirty="0" smtClean="0"/>
              <a:t>“Stabilized” Adams-Bashforth (Janjic et al., 2010, NCAR) for horizontal advection of u, v, T and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dirty="0" smtClean="0">
                <a:solidFill>
                  <a:srgbClr val="00B0F0"/>
                </a:solidFill>
              </a:rPr>
              <a:t>Crank-Nicholson for vertical advection</a:t>
            </a:r>
            <a:r>
              <a:rPr lang="en-US" dirty="0" smtClean="0"/>
              <a:t> of u, v, T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dirty="0" smtClean="0"/>
              <a:t>Forward-Backward (Ames, 1968; </a:t>
            </a:r>
            <a:r>
              <a:rPr lang="en-US" dirty="0" err="1" smtClean="0"/>
              <a:t>Gadd</a:t>
            </a:r>
            <a:r>
              <a:rPr lang="en-US" dirty="0" smtClean="0"/>
              <a:t>, 1978; Janjic and </a:t>
            </a:r>
            <a:r>
              <a:rPr lang="en-US" dirty="0" err="1" smtClean="0"/>
              <a:t>Wiin</a:t>
            </a:r>
            <a:r>
              <a:rPr lang="en-US" dirty="0" smtClean="0"/>
              <a:t>-Nielsen, 1977, JAS) fast waves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dirty="0" smtClean="0">
                <a:solidFill>
                  <a:srgbClr val="00B0F0"/>
                </a:solidFill>
              </a:rPr>
              <a:t>Implicit for vertically propagating sound waves </a:t>
            </a:r>
            <a:r>
              <a:rPr lang="en-US" dirty="0" smtClean="0"/>
              <a:t>(Janjic et al., 2001, MWR; Janjic, 2003, MAP; Janjic, 2010, ECMWF)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Time Stepping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Tm="8878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Lateral and Polar Boundaries, Polar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Conservative global polar boundary conditions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00B0F0"/>
                </a:solidFill>
              </a:rPr>
              <a:t>Polar filter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00B0F0"/>
                </a:solidFill>
              </a:rPr>
              <a:t>“Decelerator” (like implicit schemes) tendencies of T, u, v, Eulerian tracers, divergence, </a:t>
            </a:r>
            <a:r>
              <a:rPr lang="en-US" dirty="0" err="1" smtClean="0">
                <a:solidFill>
                  <a:srgbClr val="00B0F0"/>
                </a:solidFill>
              </a:rPr>
              <a:t>dw</a:t>
            </a:r>
            <a:r>
              <a:rPr lang="en-US" dirty="0" smtClean="0">
                <a:solidFill>
                  <a:srgbClr val="00B0F0"/>
                </a:solidFill>
              </a:rPr>
              <a:t>/</a:t>
            </a:r>
            <a:r>
              <a:rPr lang="en-US" dirty="0" err="1" smtClean="0">
                <a:solidFill>
                  <a:srgbClr val="00B0F0"/>
                </a:solidFill>
              </a:rPr>
              <a:t>dt</a:t>
            </a:r>
            <a:r>
              <a:rPr lang="en-US" dirty="0" smtClean="0">
                <a:solidFill>
                  <a:srgbClr val="00B0F0"/>
                </a:solidFill>
              </a:rPr>
              <a:t> filtered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Physics not filtered</a:t>
            </a:r>
          </a:p>
        </p:txBody>
      </p:sp>
    </p:spTree>
  </p:cSld>
  <p:clrMapOvr>
    <a:masterClrMapping/>
  </p:clrMapOvr>
  <p:transition xmlns:p14="http://schemas.microsoft.com/office/powerpoint/2010/main" advTm="37377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Physics</a:t>
            </a:r>
            <a:endParaRPr lang="en-US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Upgraded NCEP WRF NMM </a:t>
            </a:r>
            <a:r>
              <a:rPr lang="en-US" dirty="0" smtClean="0">
                <a:solidFill>
                  <a:srgbClr val="00B0F0"/>
                </a:solidFill>
              </a:rPr>
              <a:t>“Unified” </a:t>
            </a:r>
            <a:r>
              <a:rPr lang="en-US" dirty="0" smtClean="0"/>
              <a:t>physics</a:t>
            </a:r>
          </a:p>
          <a:p>
            <a:pPr lvl="1" eaLnBrk="1" hangingPunct="1"/>
            <a:r>
              <a:rPr lang="en-US" dirty="0" smtClean="0"/>
              <a:t>RRTM, GFDL radiation</a:t>
            </a:r>
          </a:p>
          <a:p>
            <a:pPr lvl="1" eaLnBrk="1" hangingPunct="1"/>
            <a:r>
              <a:rPr lang="en-US" dirty="0" smtClean="0"/>
              <a:t>NOAH, LISS land surface model</a:t>
            </a:r>
          </a:p>
          <a:p>
            <a:pPr lvl="1" eaLnBrk="1" hangingPunct="1"/>
            <a:r>
              <a:rPr lang="en-US" dirty="0" smtClean="0"/>
              <a:t>Mellor-Yamada-Janjic turbulence</a:t>
            </a:r>
          </a:p>
          <a:p>
            <a:pPr lvl="1" eaLnBrk="1" hangingPunct="1"/>
            <a:r>
              <a:rPr lang="en-US" dirty="0" smtClean="0"/>
              <a:t>GFS Gravity Wave Drag</a:t>
            </a:r>
          </a:p>
          <a:p>
            <a:pPr lvl="1" eaLnBrk="1" hangingPunct="1"/>
            <a:r>
              <a:rPr lang="en-US" dirty="0" smtClean="0"/>
              <a:t>Ferrier</a:t>
            </a:r>
            <a:r>
              <a:rPr lang="sr-Cyrl-CS" dirty="0" smtClean="0"/>
              <a:t>, </a:t>
            </a:r>
            <a:r>
              <a:rPr lang="en-US" dirty="0" smtClean="0"/>
              <a:t>Zhao microphysics</a:t>
            </a:r>
          </a:p>
          <a:p>
            <a:pPr lvl="1" eaLnBrk="1" hangingPunct="1"/>
            <a:r>
              <a:rPr lang="en-US" dirty="0" smtClean="0"/>
              <a:t>Betts-Miller-Janjic, SAS convection</a:t>
            </a:r>
          </a:p>
        </p:txBody>
      </p:sp>
    </p:spTree>
  </p:cSld>
  <p:clrMapOvr>
    <a:masterClrMapping/>
  </p:clrMapOvr>
  <p:transition xmlns:p14="http://schemas.microsoft.com/office/powerpoint/2010/main" advTm="31029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457200" y="5181600"/>
            <a:ext cx="8226425" cy="1066800"/>
          </a:xfrm>
          <a:prstGeom prst="rect">
            <a:avLst/>
          </a:prstGeom>
          <a:noFill/>
          <a:ln>
            <a:noFill/>
          </a:ln>
          <a:extLst/>
        </p:spPr>
        <p:txBody>
          <a:bodyPr lIns="91430" tIns="45715" rIns="91430" bIns="45715"/>
          <a:lstStyle/>
          <a:p>
            <a:pPr eaLnBrk="0" hangingPunct="0">
              <a:lnSpc>
                <a:spcPct val="90000"/>
              </a:lnSpc>
              <a:tabLst>
                <a:tab pos="463550" algn="l"/>
              </a:tabLst>
              <a:defRPr/>
            </a:pPr>
            <a:r>
              <a:rPr lang="en-US" sz="2400" dirty="0" smtClean="0">
                <a:solidFill>
                  <a:srgbClr val="00B0F0"/>
                </a:solidFill>
              </a:rPr>
              <a:t>●	</a:t>
            </a:r>
            <a:r>
              <a:rPr lang="en-US" sz="2400" dirty="0" smtClean="0">
                <a:solidFill>
                  <a:srgbClr val="00B0F0"/>
                </a:solidFill>
                <a:latin typeface="+mn-lt"/>
              </a:rPr>
              <a:t>In short range runs energy in the -5/3 range generated by 	physics, not by nonlinear cascade from large scales -3 range 	(Janjic, 2004, AMS)</a:t>
            </a:r>
            <a:endParaRPr lang="en-US" sz="24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5843" name="Text Box 9"/>
          <p:cNvSpPr txBox="1">
            <a:spLocks noChangeArrowheads="1"/>
          </p:cNvSpPr>
          <p:nvPr/>
        </p:nvSpPr>
        <p:spPr bwMode="auto">
          <a:xfrm>
            <a:off x="228600" y="152400"/>
            <a:ext cx="8686800" cy="914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tabLst>
                <a:tab pos="463550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463550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463550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463550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463550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000">
                <a:solidFill>
                  <a:schemeClr val="tx1"/>
                </a:solidFill>
                <a:latin typeface="Arial Narrow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en-US" sz="1000" dirty="0" smtClean="0">
              <a:solidFill>
                <a:srgbClr val="3333FF"/>
              </a:solidFill>
              <a:latin typeface="+mn-lt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2400" dirty="0" smtClean="0">
                <a:latin typeface="+mn-lt"/>
              </a:rPr>
              <a:t>Atlantic case, NMM-B, 15 km, 32 Levels, </a:t>
            </a:r>
            <a:r>
              <a:rPr lang="en-US" sz="2400" dirty="0" smtClean="0">
                <a:solidFill>
                  <a:srgbClr val="00B0F0"/>
                </a:solidFill>
                <a:latin typeface="+mn-lt"/>
              </a:rPr>
              <a:t>36-48 hour average</a:t>
            </a:r>
          </a:p>
        </p:txBody>
      </p:sp>
      <p:grpSp>
        <p:nvGrpSpPr>
          <p:cNvPr id="6150" name="Group 11"/>
          <p:cNvGrpSpPr>
            <a:grpSpLocks/>
          </p:cNvGrpSpPr>
          <p:nvPr/>
        </p:nvGrpSpPr>
        <p:grpSpPr bwMode="auto">
          <a:xfrm>
            <a:off x="0" y="914400"/>
            <a:ext cx="9144000" cy="4113213"/>
            <a:chOff x="0" y="1447800"/>
            <a:chExt cx="9144000" cy="4113213"/>
          </a:xfrm>
        </p:grpSpPr>
        <p:graphicFrame>
          <p:nvGraphicFramePr>
            <p:cNvPr id="6146" name="Object 2"/>
            <p:cNvGraphicFramePr>
              <a:graphicFrameLocks/>
            </p:cNvGraphicFramePr>
            <p:nvPr/>
          </p:nvGraphicFramePr>
          <p:xfrm>
            <a:off x="4573588" y="1447800"/>
            <a:ext cx="4570412" cy="4113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83" name="Chart" r:id="rId3" imgW="5974116" imgH="3703293" progId="Excel.Sheet.8">
                    <p:embed/>
                  </p:oleObj>
                </mc:Choice>
                <mc:Fallback>
                  <p:oleObj name="Chart" r:id="rId3" imgW="5974116" imgH="3703293" progId="Excel.Sheet.8">
                    <p:embed/>
                    <p:pic>
                      <p:nvPicPr>
                        <p:cNvPr id="0" name="Picture 14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3588" y="1447800"/>
                          <a:ext cx="4570412" cy="41132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47" name="Object 3"/>
            <p:cNvGraphicFramePr>
              <a:graphicFrameLocks/>
            </p:cNvGraphicFramePr>
            <p:nvPr/>
          </p:nvGraphicFramePr>
          <p:xfrm>
            <a:off x="0" y="1447800"/>
            <a:ext cx="4570413" cy="4113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84" name="Chart" r:id="rId5" imgW="5974116" imgH="3703293" progId="Excel.Sheet.8">
                    <p:embed/>
                  </p:oleObj>
                </mc:Choice>
                <mc:Fallback>
                  <p:oleObj name="Chart" r:id="rId5" imgW="5974116" imgH="3703293" progId="Excel.Sheet.8">
                    <p:embed/>
                    <p:pic>
                      <p:nvPicPr>
                        <p:cNvPr id="0" name="Picture 1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447800"/>
                          <a:ext cx="4570413" cy="41132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1" name="Text Box 11"/>
            <p:cNvSpPr txBox="1">
              <a:spLocks noChangeArrowheads="1"/>
            </p:cNvSpPr>
            <p:nvPr/>
          </p:nvSpPr>
          <p:spPr bwMode="auto">
            <a:xfrm>
              <a:off x="2667000" y="3581400"/>
              <a:ext cx="5762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</a:rPr>
                <a:t>-5/3</a:t>
              </a:r>
            </a:p>
          </p:txBody>
        </p:sp>
        <p:sp>
          <p:nvSpPr>
            <p:cNvPr id="6152" name="Text Box 12"/>
            <p:cNvSpPr txBox="1">
              <a:spLocks noChangeArrowheads="1"/>
            </p:cNvSpPr>
            <p:nvPr/>
          </p:nvSpPr>
          <p:spPr bwMode="auto">
            <a:xfrm>
              <a:off x="7239000" y="3581400"/>
              <a:ext cx="5762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</a:rPr>
                <a:t>-5/3</a:t>
              </a:r>
            </a:p>
          </p:txBody>
        </p:sp>
        <p:sp>
          <p:nvSpPr>
            <p:cNvPr id="6153" name="Text Box 13"/>
            <p:cNvSpPr txBox="1">
              <a:spLocks noChangeArrowheads="1"/>
            </p:cNvSpPr>
            <p:nvPr/>
          </p:nvSpPr>
          <p:spPr bwMode="auto">
            <a:xfrm>
              <a:off x="2774950" y="4157663"/>
              <a:ext cx="5397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D60093"/>
                  </a:solidFill>
                </a:rPr>
                <a:t>-3</a:t>
              </a:r>
            </a:p>
          </p:txBody>
        </p:sp>
        <p:sp>
          <p:nvSpPr>
            <p:cNvPr id="6154" name="Rectangle 14"/>
            <p:cNvSpPr>
              <a:spLocks noChangeArrowheads="1"/>
            </p:cNvSpPr>
            <p:nvPr/>
          </p:nvSpPr>
          <p:spPr bwMode="auto">
            <a:xfrm>
              <a:off x="7337425" y="4157663"/>
              <a:ext cx="3698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D60093"/>
                  </a:solidFill>
                </a:rPr>
                <a:t>-3</a:t>
              </a:r>
            </a:p>
          </p:txBody>
        </p:sp>
        <p:sp>
          <p:nvSpPr>
            <p:cNvPr id="6155" name="Text Box 9"/>
            <p:cNvSpPr txBox="1">
              <a:spLocks noChangeArrowheads="1"/>
            </p:cNvSpPr>
            <p:nvPr/>
          </p:nvSpPr>
          <p:spPr bwMode="auto">
            <a:xfrm>
              <a:off x="2057400" y="1828800"/>
              <a:ext cx="1260475" cy="396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No Physics</a:t>
              </a:r>
            </a:p>
          </p:txBody>
        </p:sp>
        <p:sp>
          <p:nvSpPr>
            <p:cNvPr id="6156" name="Text Box 10"/>
            <p:cNvSpPr txBox="1">
              <a:spLocks noChangeArrowheads="1"/>
            </p:cNvSpPr>
            <p:nvPr/>
          </p:nvSpPr>
          <p:spPr bwMode="auto">
            <a:xfrm>
              <a:off x="6484937" y="1828800"/>
              <a:ext cx="1439863" cy="396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With Physics</a:t>
              </a:r>
            </a:p>
          </p:txBody>
        </p:sp>
      </p:grpSp>
    </p:spTree>
  </p:cSld>
  <p:clrMapOvr>
    <a:masterClrMapping/>
  </p:clrMapOvr>
  <p:transition xmlns:p14="http://schemas.microsoft.com/office/powerpoint/2010/main" advTm="68172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Regional applications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Regional version main deterministic North American short-range forecasting model, also used in a number of other applications</a:t>
            </a:r>
          </a:p>
          <a:p>
            <a:pPr eaLnBrk="1" hangingPunct="1"/>
            <a:r>
              <a:rPr lang="en-US" dirty="0" smtClean="0"/>
              <a:t>The WRF NMM dynamics drive the Hurricane WRF</a:t>
            </a:r>
          </a:p>
          <a:p>
            <a:pPr eaLnBrk="1" hangingPunct="1"/>
            <a:r>
              <a:rPr lang="en-US" dirty="0" smtClean="0"/>
              <a:t>High impact weather examples: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Global Scales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Runs for testing and tuning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Initialized from and verified against spectral GFS analyses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Compatibility issues between grid-point and spectral data (Gibbs phenomenon)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Testing strategy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Insufficient computational resources for sustainable parallel NMMB tests with enhanced resolution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Long testing periods required in order to obtain robust representative average scores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Outstanding Issues</a:t>
            </a:r>
          </a:p>
        </p:txBody>
      </p:sp>
      <p:sp>
        <p:nvSpPr>
          <p:cNvPr id="1925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Shallow cloud topped marine PBL common problem in numerical models</a:t>
            </a:r>
          </a:p>
          <a:p>
            <a:pPr lvl="1"/>
            <a:r>
              <a:rPr lang="en-US" smtClean="0"/>
              <a:t>Shallow convection parameterization unable to break low level cloudiness</a:t>
            </a:r>
          </a:p>
          <a:p>
            <a:pPr lvl="1"/>
            <a:r>
              <a:rPr lang="en-US" smtClean="0"/>
              <a:t>Example from nested NMMB model: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0"/>
            <a:ext cx="9144000" cy="5715000"/>
            <a:chOff x="0" y="0"/>
            <a:chExt cx="9144000" cy="5715000"/>
          </a:xfrm>
        </p:grpSpPr>
        <p:pic>
          <p:nvPicPr>
            <p:cNvPr id="193538" name="Picture 1" descr="c24noc.cgm"/>
            <p:cNvPicPr>
              <a:picLocks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3539" name="Picture 2" descr="t24noc.cgm"/>
            <p:cNvPicPr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667000"/>
              <a:ext cx="91440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8" name="TextBox 3"/>
            <p:cNvSpPr txBox="1">
              <a:spLocks noChangeArrowheads="1"/>
            </p:cNvSpPr>
            <p:nvPr/>
          </p:nvSpPr>
          <p:spPr bwMode="auto">
            <a:xfrm>
              <a:off x="0" y="5314950"/>
              <a:ext cx="91440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latin typeface="+mj-lt"/>
                  <a:ea typeface="Lucida Sans Unicode" pitchFamily="34" charset="0"/>
                </a:rPr>
                <a:t>              Pacific         CA            Mexico                    Gulf</a:t>
              </a:r>
            </a:p>
          </p:txBody>
        </p:sp>
        <p:sp>
          <p:nvSpPr>
            <p:cNvPr id="21509" name="TextBox 5"/>
            <p:cNvSpPr txBox="1">
              <a:spLocks noChangeArrowheads="1"/>
            </p:cNvSpPr>
            <p:nvPr/>
          </p:nvSpPr>
          <p:spPr bwMode="auto">
            <a:xfrm>
              <a:off x="457200" y="152400"/>
              <a:ext cx="22860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>
                  <a:latin typeface="+mj-lt"/>
                  <a:ea typeface="Lucida Sans Unicode" pitchFamily="34" charset="0"/>
                </a:rPr>
                <a:t>Condensate</a:t>
              </a:r>
            </a:p>
          </p:txBody>
        </p:sp>
        <p:sp>
          <p:nvSpPr>
            <p:cNvPr id="21510" name="TextBox 6"/>
            <p:cNvSpPr txBox="1">
              <a:spLocks noChangeArrowheads="1"/>
            </p:cNvSpPr>
            <p:nvPr/>
          </p:nvSpPr>
          <p:spPr bwMode="auto">
            <a:xfrm>
              <a:off x="457200" y="2819400"/>
              <a:ext cx="2286000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>
                  <a:latin typeface="+mj-lt"/>
                  <a:ea typeface="Lucida Sans Unicode" pitchFamily="34" charset="0"/>
                </a:rPr>
                <a:t>Potential temperature</a:t>
              </a:r>
            </a:p>
          </p:txBody>
        </p:sp>
        <p:sp>
          <p:nvSpPr>
            <p:cNvPr id="21511" name="Oval 6"/>
            <p:cNvSpPr>
              <a:spLocks noChangeArrowheads="1"/>
            </p:cNvSpPr>
            <p:nvPr/>
          </p:nvSpPr>
          <p:spPr bwMode="auto">
            <a:xfrm>
              <a:off x="304800" y="1828800"/>
              <a:ext cx="2209800" cy="83820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/>
            <a:lstStyle/>
            <a:p>
              <a:pPr eaLnBrk="0" hangingPunct="0">
                <a:defRPr/>
              </a:pPr>
              <a:endParaRPr lang="en-US">
                <a:latin typeface="+mj-lt"/>
                <a:ea typeface="Lucida Sans Unicode" pitchFamily="34" charset="0"/>
              </a:endParaRPr>
            </a:p>
          </p:txBody>
        </p:sp>
        <p:sp>
          <p:nvSpPr>
            <p:cNvPr id="21512" name="Oval 7"/>
            <p:cNvSpPr>
              <a:spLocks noChangeArrowheads="1"/>
            </p:cNvSpPr>
            <p:nvPr/>
          </p:nvSpPr>
          <p:spPr bwMode="auto">
            <a:xfrm>
              <a:off x="304800" y="4495800"/>
              <a:ext cx="2209800" cy="83820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/>
            <a:lstStyle/>
            <a:p>
              <a:pPr eaLnBrk="0" hangingPunct="0">
                <a:defRPr/>
              </a:pPr>
              <a:endParaRPr lang="en-US">
                <a:latin typeface="+mj-lt"/>
                <a:ea typeface="Lucida Sans Unicode" pitchFamily="34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Outstanding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Modify the PBL scheme to take into account potential instability?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Mellor-Yamada-Janjic (MYJ)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Heisenberg &amp; </a:t>
            </a:r>
            <a:r>
              <a:rPr lang="en-US" dirty="0" err="1" smtClean="0"/>
              <a:t>Kolmogorov</a:t>
            </a:r>
            <a:endParaRPr lang="en-US" dirty="0" smtClean="0"/>
          </a:p>
          <a:p>
            <a:pPr lvl="2" fontAlgn="auto">
              <a:spcAft>
                <a:spcPts val="0"/>
              </a:spcAft>
              <a:defRPr/>
            </a:pPr>
            <a:r>
              <a:rPr lang="en-US" sz="2600" dirty="0" smtClean="0"/>
              <a:t>Exchange coefficients, dissipation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Mellor and Yamada (1982) Level 2.5 model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600" dirty="0" smtClean="0"/>
              <a:t>Proportionality factors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600" dirty="0" smtClean="0"/>
              <a:t>Empirical “constants”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0070C0"/>
                </a:solidFill>
              </a:rPr>
              <a:t>Does not work in case of growing convective turbulence </a:t>
            </a:r>
            <a:r>
              <a:rPr lang="en-US" sz="2600" dirty="0" smtClean="0"/>
              <a:t>(</a:t>
            </a:r>
            <a:r>
              <a:rPr lang="en-US" sz="2600" dirty="0" err="1" smtClean="0"/>
              <a:t>Helfand</a:t>
            </a:r>
            <a:r>
              <a:rPr lang="en-US" sz="2600" dirty="0" smtClean="0"/>
              <a:t> and </a:t>
            </a:r>
            <a:r>
              <a:rPr lang="en-US" sz="2600" dirty="0" err="1" smtClean="0"/>
              <a:t>Labraga</a:t>
            </a:r>
            <a:r>
              <a:rPr lang="en-US" sz="2600" dirty="0" smtClean="0"/>
              <a:t>, 1988; Janjic, 1996, 2001)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Janjic (1996, 2001):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600" dirty="0" err="1" smtClean="0">
                <a:solidFill>
                  <a:srgbClr val="0070C0"/>
                </a:solidFill>
              </a:rPr>
              <a:t>Realizability</a:t>
            </a:r>
            <a:r>
              <a:rPr lang="en-US" sz="2600" dirty="0" smtClean="0">
                <a:solidFill>
                  <a:srgbClr val="0070C0"/>
                </a:solidFill>
              </a:rPr>
              <a:t> condition for growing convective turbulence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600" dirty="0" smtClean="0"/>
              <a:t>Constraints on diagnostically computed master length scale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600" dirty="0" smtClean="0"/>
              <a:t>New empirical “constants”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600" dirty="0" smtClean="0"/>
              <a:t>Numerical algorithm for solving TKE equation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561975"/>
            <a:ext cx="76327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96374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Outstanding Issues</a:t>
            </a:r>
          </a:p>
        </p:txBody>
      </p:sp>
      <p:sp>
        <p:nvSpPr>
          <p:cNvPr id="11572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Modify buoyancy production term in TKE Eq.</a:t>
            </a:r>
          </a:p>
          <a:p>
            <a:r>
              <a:rPr lang="en-US" smtClean="0"/>
              <a:t> </a:t>
            </a:r>
            <a:r>
              <a:rPr lang="en-US" smtClean="0">
                <a:solidFill>
                  <a:srgbClr val="00B0F0"/>
                </a:solidFill>
              </a:rPr>
              <a:t>If:</a:t>
            </a:r>
          </a:p>
          <a:p>
            <a:pPr lvl="1"/>
            <a:r>
              <a:rPr lang="en-US" smtClean="0"/>
              <a:t>LCL within the layer</a:t>
            </a:r>
          </a:p>
          <a:p>
            <a:pPr lvl="1"/>
            <a:r>
              <a:rPr lang="en-US" smtClean="0"/>
              <a:t>Stable stratification</a:t>
            </a:r>
          </a:p>
          <a:p>
            <a:pPr lvl="1"/>
            <a:r>
              <a:rPr lang="en-US" smtClean="0"/>
              <a:t>Potential instability</a:t>
            </a:r>
          </a:p>
          <a:p>
            <a:pPr lvl="1"/>
            <a:r>
              <a:rPr lang="en-US" smtClean="0">
                <a:solidFill>
                  <a:srgbClr val="00B0F0"/>
                </a:solidFill>
              </a:rPr>
              <a:t>Enough TKE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76800" y="2514600"/>
            <a:ext cx="3632200" cy="1676400"/>
            <a:chOff x="2438400" y="2133600"/>
            <a:chExt cx="3632200" cy="167640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2438400" y="2286000"/>
              <a:ext cx="22860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 bwMode="auto">
            <a:xfrm>
              <a:off x="2438400" y="3657600"/>
              <a:ext cx="22860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auto">
            <a:xfrm>
              <a:off x="2438400" y="28194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5725" name="Straight Arrow Connector 8"/>
            <p:cNvCxnSpPr>
              <a:cxnSpLocks noChangeShapeType="1"/>
            </p:cNvCxnSpPr>
            <p:nvPr/>
          </p:nvCxnSpPr>
          <p:spPr bwMode="auto">
            <a:xfrm rot="5400000">
              <a:off x="4000501" y="3238500"/>
              <a:ext cx="838200" cy="3175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 type="stealth" w="lg" len="lg"/>
              <a:tailEnd type="stealth" w="lg" len="lg"/>
            </a:ln>
          </p:spPr>
        </p:cxnSp>
        <p:graphicFrame>
          <p:nvGraphicFramePr>
            <p:cNvPr id="115715" name="Object 25"/>
            <p:cNvGraphicFramePr>
              <a:graphicFrameLocks noChangeAspect="1"/>
            </p:cNvGraphicFramePr>
            <p:nvPr/>
          </p:nvGraphicFramePr>
          <p:xfrm>
            <a:off x="5016500" y="2133600"/>
            <a:ext cx="8763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966" name="Equation" r:id="rId3" imgW="876300" imgH="330200" progId="Equation.3">
                    <p:embed/>
                  </p:oleObj>
                </mc:Choice>
                <mc:Fallback>
                  <p:oleObj name="Equation" r:id="rId3" imgW="876300" imgH="330200" progId="Equation.3">
                    <p:embed/>
                    <p:pic>
                      <p:nvPicPr>
                        <p:cNvPr id="0" name="Picture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6500" y="2133600"/>
                          <a:ext cx="876300" cy="330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716" name="Object 5"/>
            <p:cNvGraphicFramePr>
              <a:graphicFrameLocks noChangeAspect="1"/>
            </p:cNvGraphicFramePr>
            <p:nvPr/>
          </p:nvGraphicFramePr>
          <p:xfrm>
            <a:off x="4876800" y="3479800"/>
            <a:ext cx="11938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967" name="Equation" r:id="rId5" imgW="1193800" imgH="330200" progId="Equation.3">
                    <p:embed/>
                  </p:oleObj>
                </mc:Choice>
                <mc:Fallback>
                  <p:oleObj name="Equation" r:id="rId5" imgW="1193800" imgH="330200" progId="Equation.3">
                    <p:embed/>
                    <p:pic>
                      <p:nvPicPr>
                        <p:cNvPr id="0" name="Picture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6800" y="3479800"/>
                          <a:ext cx="1193800" cy="330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717" name="Object 4"/>
            <p:cNvGraphicFramePr>
              <a:graphicFrameLocks noChangeAspect="1"/>
            </p:cNvGraphicFramePr>
            <p:nvPr/>
          </p:nvGraphicFramePr>
          <p:xfrm>
            <a:off x="5029200" y="2657475"/>
            <a:ext cx="677863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968" name="Equation" r:id="rId7" imgW="520474" imgH="241195" progId="Equation.3">
                    <p:embed/>
                  </p:oleObj>
                </mc:Choice>
                <mc:Fallback>
                  <p:oleObj name="Equation" r:id="rId7" imgW="520474" imgH="241195" progId="Equation.3">
                    <p:embed/>
                    <p:pic>
                      <p:nvPicPr>
                        <p:cNvPr id="0" name="Picture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9200" y="2657475"/>
                          <a:ext cx="677863" cy="314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718" name="Object 7"/>
            <p:cNvGraphicFramePr>
              <a:graphicFrameLocks noChangeAspect="1"/>
            </p:cNvGraphicFramePr>
            <p:nvPr/>
          </p:nvGraphicFramePr>
          <p:xfrm>
            <a:off x="3946525" y="3130550"/>
            <a:ext cx="396875" cy="298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969" name="Equation" r:id="rId9" imgW="304668" imgH="228501" progId="Equation.3">
                    <p:embed/>
                  </p:oleObj>
                </mc:Choice>
                <mc:Fallback>
                  <p:oleObj name="Equation" r:id="rId9" imgW="304668" imgH="228501" progId="Equation.3">
                    <p:embed/>
                    <p:pic>
                      <p:nvPicPr>
                        <p:cNvPr id="0" name="Picture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6525" y="3130550"/>
                          <a:ext cx="396875" cy="298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15714" name="Object 8"/>
          <p:cNvGraphicFramePr>
            <a:graphicFrameLocks noChangeAspect="1"/>
          </p:cNvGraphicFramePr>
          <p:nvPr/>
        </p:nvGraphicFramePr>
        <p:xfrm>
          <a:off x="4546600" y="4572000"/>
          <a:ext cx="330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70" name="Equation" r:id="rId11" imgW="3302000" imgH="762000" progId="Equation.3">
                  <p:embed/>
                </p:oleObj>
              </mc:Choice>
              <mc:Fallback>
                <p:oleObj name="Equation" r:id="rId11" imgW="3302000" imgH="762000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6600" y="4572000"/>
                        <a:ext cx="33020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0"/>
            <a:ext cx="9144000" cy="5734050"/>
            <a:chOff x="0" y="0"/>
            <a:chExt cx="9144000" cy="5734050"/>
          </a:xfrm>
        </p:grpSpPr>
        <p:pic>
          <p:nvPicPr>
            <p:cNvPr id="196610" name="Picture 4" descr="c24noc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0825" cy="2741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6611" name="Picture 5" descr="c24cnv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667000"/>
              <a:ext cx="9140825" cy="2741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7" name="TextBox 5"/>
            <p:cNvSpPr txBox="1">
              <a:spLocks noChangeArrowheads="1"/>
            </p:cNvSpPr>
            <p:nvPr/>
          </p:nvSpPr>
          <p:spPr bwMode="auto">
            <a:xfrm>
              <a:off x="457200" y="381000"/>
              <a:ext cx="3352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latin typeface="+mj-lt"/>
                  <a:ea typeface="Lucida Sans Unicode" pitchFamily="34" charset="0"/>
                </a:rPr>
                <a:t>Condensate, no modification</a:t>
              </a:r>
            </a:p>
          </p:txBody>
        </p:sp>
        <p:sp>
          <p:nvSpPr>
            <p:cNvPr id="23558" name="TextBox 6"/>
            <p:cNvSpPr txBox="1">
              <a:spLocks noChangeArrowheads="1"/>
            </p:cNvSpPr>
            <p:nvPr/>
          </p:nvSpPr>
          <p:spPr bwMode="auto">
            <a:xfrm>
              <a:off x="457200" y="3048000"/>
              <a:ext cx="28956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>
                  <a:latin typeface="+mj-lt"/>
                  <a:ea typeface="Lucida Sans Unicode" pitchFamily="34" charset="0"/>
                </a:rPr>
                <a:t>Condensate, modified</a:t>
              </a:r>
            </a:p>
          </p:txBody>
        </p:sp>
        <p:sp>
          <p:nvSpPr>
            <p:cNvPr id="8" name="TextBox 3"/>
            <p:cNvSpPr txBox="1">
              <a:spLocks noChangeArrowheads="1"/>
            </p:cNvSpPr>
            <p:nvPr/>
          </p:nvSpPr>
          <p:spPr bwMode="auto">
            <a:xfrm>
              <a:off x="0" y="5334000"/>
              <a:ext cx="91440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latin typeface="+mj-lt"/>
                  <a:ea typeface="Lucida Sans Unicode" pitchFamily="34" charset="0"/>
                </a:rPr>
                <a:t>              Pacific         CA            Mexico                    Gulf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9144000" cy="5715000"/>
            <a:chOff x="0" y="0"/>
            <a:chExt cx="9144000" cy="5715000"/>
          </a:xfrm>
        </p:grpSpPr>
        <p:pic>
          <p:nvPicPr>
            <p:cNvPr id="197634" name="Picture 4" descr="c36noc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75" y="0"/>
              <a:ext cx="9140825" cy="2741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7635" name="Picture 5" descr="c36cnv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75" y="2667000"/>
              <a:ext cx="9140825" cy="2741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1" name="TextBox 5"/>
            <p:cNvSpPr txBox="1">
              <a:spLocks noChangeArrowheads="1"/>
            </p:cNvSpPr>
            <p:nvPr/>
          </p:nvSpPr>
          <p:spPr bwMode="auto">
            <a:xfrm>
              <a:off x="457200" y="381000"/>
              <a:ext cx="3352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latin typeface="+mj-lt"/>
                  <a:ea typeface="Lucida Sans Unicode" pitchFamily="34" charset="0"/>
                </a:rPr>
                <a:t>Condensate, no modification</a:t>
              </a:r>
            </a:p>
          </p:txBody>
        </p:sp>
        <p:sp>
          <p:nvSpPr>
            <p:cNvPr id="24582" name="TextBox 6"/>
            <p:cNvSpPr txBox="1">
              <a:spLocks noChangeArrowheads="1"/>
            </p:cNvSpPr>
            <p:nvPr/>
          </p:nvSpPr>
          <p:spPr bwMode="auto">
            <a:xfrm>
              <a:off x="457200" y="3048000"/>
              <a:ext cx="28956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>
                  <a:latin typeface="+mj-lt"/>
                  <a:ea typeface="Lucida Sans Unicode" pitchFamily="34" charset="0"/>
                </a:rPr>
                <a:t>Condensate, modified</a:t>
              </a:r>
            </a:p>
          </p:txBody>
        </p:sp>
        <p:sp>
          <p:nvSpPr>
            <p:cNvPr id="7" name="TextBox 3"/>
            <p:cNvSpPr txBox="1">
              <a:spLocks noChangeArrowheads="1"/>
            </p:cNvSpPr>
            <p:nvPr/>
          </p:nvSpPr>
          <p:spPr bwMode="auto">
            <a:xfrm>
              <a:off x="0" y="5314950"/>
              <a:ext cx="91440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latin typeface="+mj-lt"/>
                  <a:ea typeface="Lucida Sans Unicode" pitchFamily="34" charset="0"/>
                </a:rPr>
                <a:t>              Pacific         CA            Mexico                    Gulf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Outstanding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B0F0"/>
                </a:solidFill>
              </a:rPr>
              <a:t>No convergence of parameterization schemes with resolution (e.g. Arakawa et al. 2011)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B0F0"/>
                </a:solidFill>
              </a:rPr>
              <a:t>Conceptual problem with mass flux convection schemes, fractional convective cloud coverage tends to unity as resolution increases, no “environment"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Betts-Miller-Janjic (BMJ) deep convection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Betts (1986), Betts &amp; Miller (1986) temperature profiles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Janjic (1994)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Regime dependent moisture profiles and relaxation time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With assumed “minimum microphysics”, moist </a:t>
            </a:r>
            <a:r>
              <a:rPr lang="en-US" dirty="0" err="1" smtClean="0"/>
              <a:t>adiabat</a:t>
            </a:r>
            <a:r>
              <a:rPr lang="en-US" dirty="0" smtClean="0"/>
              <a:t> asymptote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B0F0"/>
                </a:solidFill>
              </a:rPr>
              <a:t>No convergence issues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Outstanding Issues</a:t>
            </a:r>
          </a:p>
        </p:txBody>
      </p:sp>
      <p:sp>
        <p:nvSpPr>
          <p:cNvPr id="2007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Tests with “convection allowing” 4km resolution</a:t>
            </a:r>
          </a:p>
          <a:p>
            <a:pPr lvl="1"/>
            <a:r>
              <a:rPr lang="en-US" smtClean="0"/>
              <a:t>Much better QPF bias</a:t>
            </a:r>
          </a:p>
          <a:p>
            <a:pPr lvl="1"/>
            <a:r>
              <a:rPr lang="en-US" smtClean="0"/>
              <a:t>Preserved precipitation timing</a:t>
            </a:r>
          </a:p>
          <a:p>
            <a:pPr lvl="1"/>
            <a:r>
              <a:rPr lang="en-US" smtClean="0"/>
              <a:t>Preserved fine structure</a:t>
            </a:r>
          </a:p>
          <a:p>
            <a:pPr lvl="1"/>
            <a:r>
              <a:rPr lang="en-US" smtClean="0"/>
              <a:t>Improved surface and upper-air scores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5" descr="20100720_nest1_nobmj_zoom_p48i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4572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02" name="Picture 6" descr="20100720_nest1_truebmjdev_zoom_p48i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2000"/>
            <a:ext cx="4572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03" name="TextBox 7"/>
          <p:cNvSpPr txBox="1">
            <a:spLocks noChangeArrowheads="1"/>
          </p:cNvSpPr>
          <p:nvPr/>
        </p:nvSpPr>
        <p:spPr bwMode="auto">
          <a:xfrm>
            <a:off x="2133600" y="0"/>
            <a:ext cx="51022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Calibri" pitchFamily="34" charset="0"/>
              </a:rPr>
              <a:t>6 km NMMB nest</a:t>
            </a:r>
          </a:p>
          <a:p>
            <a:pPr algn="ctr" eaLnBrk="0" hangingPunct="0"/>
            <a:r>
              <a:rPr lang="en-US">
                <a:latin typeface="Calibri" pitchFamily="34" charset="0"/>
              </a:rPr>
              <a:t> 48 h total precip ending 20100722/00Z</a:t>
            </a:r>
          </a:p>
        </p:txBody>
      </p:sp>
      <p:sp>
        <p:nvSpPr>
          <p:cNvPr id="204804" name="TextBox 8"/>
          <p:cNvSpPr txBox="1">
            <a:spLocks noChangeArrowheads="1"/>
          </p:cNvSpPr>
          <p:nvPr/>
        </p:nvSpPr>
        <p:spPr bwMode="auto">
          <a:xfrm>
            <a:off x="533400" y="4191000"/>
            <a:ext cx="39973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Calibri" pitchFamily="34" charset="0"/>
              </a:rPr>
              <a:t>w/o parameterized convection</a:t>
            </a:r>
          </a:p>
          <a:p>
            <a:pPr algn="ctr" eaLnBrk="0" hangingPunct="0"/>
            <a:r>
              <a:rPr lang="en-US">
                <a:latin typeface="Calibri" pitchFamily="34" charset="0"/>
              </a:rPr>
              <a:t>Max precip = 4.91”</a:t>
            </a:r>
          </a:p>
        </p:txBody>
      </p:sp>
      <p:sp>
        <p:nvSpPr>
          <p:cNvPr id="204805" name="TextBox 9"/>
          <p:cNvSpPr txBox="1">
            <a:spLocks noChangeArrowheads="1"/>
          </p:cNvSpPr>
          <p:nvPr/>
        </p:nvSpPr>
        <p:spPr bwMode="auto">
          <a:xfrm>
            <a:off x="4968875" y="4191000"/>
            <a:ext cx="4175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Calibri" pitchFamily="34" charset="0"/>
              </a:rPr>
              <a:t>w/ scaled down BMJ convection</a:t>
            </a:r>
          </a:p>
          <a:p>
            <a:pPr algn="ctr" eaLnBrk="0" hangingPunct="0"/>
            <a:r>
              <a:rPr lang="en-US">
                <a:latin typeface="Calibri" pitchFamily="34" charset="0"/>
              </a:rPr>
              <a:t>Max precip = 3.39”</a:t>
            </a:r>
          </a:p>
        </p:txBody>
      </p:sp>
      <p:sp>
        <p:nvSpPr>
          <p:cNvPr id="204806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7E4DAB7F-415A-4422-852D-9DB732787986}" type="slidenum">
              <a:rPr lang="en-US">
                <a:latin typeface="Arial" charset="0"/>
              </a:rPr>
              <a:pPr eaLnBrk="0" hangingPunct="0"/>
              <a:t>75</a:t>
            </a:fld>
            <a:endParaRPr lang="en-US"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5562600"/>
            <a:ext cx="388620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99"/>
                </a:solidFill>
              </a:rPr>
              <a:t>Test and graphics courtesy of Matt Pyle</a:t>
            </a:r>
            <a:endParaRPr lang="en-US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 and Conclusions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/>
            <a:r>
              <a:rPr lang="en-US" sz="3600" dirty="0" smtClean="0"/>
              <a:t>Significant improvements of regional forecasts still possible</a:t>
            </a:r>
          </a:p>
          <a:p>
            <a:pPr eaLnBrk="1" hangingPunct="1"/>
            <a:r>
              <a:rPr lang="en-US" sz="3600" dirty="0" smtClean="0"/>
              <a:t>Global NMMB competitive with other major medium range forecasting models </a:t>
            </a:r>
          </a:p>
          <a:p>
            <a:pPr lvl="0"/>
            <a:r>
              <a:rPr lang="en-US" sz="3600" dirty="0" smtClean="0"/>
              <a:t>Extended MYJ turbulence scheme promising in handling shallow cloud topped marine BLs</a:t>
            </a:r>
          </a:p>
          <a:p>
            <a:r>
              <a:rPr lang="en-US" sz="3600" dirty="0" smtClean="0"/>
              <a:t>BMJ promising at single digit, “convection allowing” resolutions</a:t>
            </a:r>
          </a:p>
          <a:p>
            <a:pPr eaLnBrk="1" hangingPunct="1"/>
            <a:r>
              <a:rPr lang="en-US" sz="3600" dirty="0" smtClean="0"/>
              <a:t>Unified model offers consistency in applications on various scales and reduced development and maintenance effort </a:t>
            </a:r>
          </a:p>
          <a:p>
            <a:pPr eaLnBrk="1" hangingPunct="1"/>
            <a:r>
              <a:rPr lang="en-US" sz="3600" dirty="0" smtClean="0">
                <a:solidFill>
                  <a:srgbClr val="00B0F0"/>
                </a:solidFill>
              </a:rPr>
              <a:t>~10 km resolution medium range global forecasts and high resolution climate studies possible with global NMMB</a:t>
            </a:r>
          </a:p>
        </p:txBody>
      </p:sp>
    </p:spTree>
  </p:cSld>
  <p:clrMapOvr>
    <a:masterClrMapping/>
  </p:clrMapOvr>
  <p:transition xmlns:p14="http://schemas.microsoft.com/office/powerpoint/2010/main" advTm="27987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emc.ncep.noaa.gov/mmb/bf/tmp/derecho/corrected_loops/10mw_loop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3" y="1371600"/>
            <a:ext cx="8961437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38400" y="2571750"/>
            <a:ext cx="1905000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Washington DC</a:t>
            </a:r>
          </a:p>
        </p:txBody>
      </p:sp>
      <p:cxnSp>
        <p:nvCxnSpPr>
          <p:cNvPr id="7" name="Straight Arrow Connector 6"/>
          <p:cNvCxnSpPr>
            <a:stCxn id="3" idx="2"/>
          </p:cNvCxnSpPr>
          <p:nvPr/>
        </p:nvCxnSpPr>
        <p:spPr>
          <a:xfrm>
            <a:off x="3390900" y="2971800"/>
            <a:ext cx="1143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1981200" y="5105400"/>
            <a:ext cx="5638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B0F0"/>
                </a:solidFill>
              </a:rPr>
              <a:t>High impact weather, derecho case, full forecast 4 km  loops of 10 m wind and gusts, courtesy of Aligo, Jovic and Ferrier</a:t>
            </a:r>
          </a:p>
        </p:txBody>
      </p:sp>
    </p:spTree>
    <p:extLst>
      <p:ext uri="{BB962C8B-B14F-4D97-AF65-F5344CB8AC3E}">
        <p14:creationId xmlns:p14="http://schemas.microsoft.com/office/powerpoint/2010/main" val="3711404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rdana\Desktop\gmeta.REFC_atmos_col.d0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0195" y="429800"/>
            <a:ext cx="4572000" cy="4572000"/>
          </a:xfrm>
          <a:prstGeom prst="rect">
            <a:avLst/>
          </a:prstGeom>
          <a:noFill/>
        </p:spPr>
      </p:pic>
      <p:pic>
        <p:nvPicPr>
          <p:cNvPr id="1027" name="Picture 3" descr="C:\Users\Gordana\Desktop\gmeta.REFD_1000_m_above_gnd.d0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1605"/>
            <a:ext cx="4572000" cy="4572000"/>
          </a:xfrm>
          <a:prstGeom prst="rect">
            <a:avLst/>
          </a:prstGeom>
          <a:noFill/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981200" y="5105400"/>
            <a:ext cx="5638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High impact weather, </a:t>
            </a:r>
            <a:r>
              <a:rPr lang="en-US" dirty="0" err="1">
                <a:solidFill>
                  <a:srgbClr val="00B0F0"/>
                </a:solidFill>
              </a:rPr>
              <a:t>derecho</a:t>
            </a:r>
            <a:r>
              <a:rPr lang="en-US" dirty="0">
                <a:solidFill>
                  <a:srgbClr val="00B0F0"/>
                </a:solidFill>
              </a:rPr>
              <a:t> case, full forecast 4 </a:t>
            </a:r>
            <a:r>
              <a:rPr lang="en-US" dirty="0" smtClean="0">
                <a:solidFill>
                  <a:srgbClr val="00B0F0"/>
                </a:solidFill>
              </a:rPr>
              <a:t>km and 1.33 km nested </a:t>
            </a:r>
            <a:r>
              <a:rPr lang="en-US" dirty="0">
                <a:solidFill>
                  <a:srgbClr val="00B0F0"/>
                </a:solidFill>
              </a:rPr>
              <a:t>loops of </a:t>
            </a:r>
            <a:r>
              <a:rPr lang="en-US" dirty="0" smtClean="0">
                <a:solidFill>
                  <a:srgbClr val="00B0F0"/>
                </a:solidFill>
              </a:rPr>
              <a:t>radar reflectivity, </a:t>
            </a:r>
            <a:r>
              <a:rPr lang="en-US" dirty="0">
                <a:solidFill>
                  <a:srgbClr val="00B0F0"/>
                </a:solidFill>
              </a:rPr>
              <a:t>courtesy of </a:t>
            </a:r>
            <a:r>
              <a:rPr lang="en-US" dirty="0" err="1">
                <a:solidFill>
                  <a:srgbClr val="00B0F0"/>
                </a:solidFill>
              </a:rPr>
              <a:t>Aligo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Jovic</a:t>
            </a:r>
            <a:r>
              <a:rPr lang="en-US" dirty="0">
                <a:solidFill>
                  <a:srgbClr val="00B0F0"/>
                </a:solidFill>
              </a:rPr>
              <a:t> and Ferrier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7270" y="1547155"/>
            <a:ext cx="1905000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Washington DC</a:t>
            </a:r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>
            <a:off x="2989770" y="1947205"/>
            <a:ext cx="1143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11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27520" cy="68275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11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546100"/>
            <a:ext cx="76327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6472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5" name="Picture 4" descr="cross_ani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837" y="1081087"/>
            <a:ext cx="8696325" cy="4695825"/>
          </a:xfrm>
          <a:prstGeom prst="rect">
            <a:avLst/>
          </a:prstGeom>
        </p:spPr>
      </p:pic>
      <p:sp>
        <p:nvSpPr>
          <p:cNvPr id="6" name="TextShape 1"/>
          <p:cNvSpPr txBox="1"/>
          <p:nvPr/>
        </p:nvSpPr>
        <p:spPr>
          <a:xfrm>
            <a:off x="6934200" y="381000"/>
            <a:ext cx="2011680" cy="602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IRENE 09L</a:t>
            </a:r>
            <a:endParaRPr dirty="0"/>
          </a:p>
          <a:p>
            <a:pPr algn="r"/>
            <a:r>
              <a:rPr lang="en-US" b="1" dirty="0">
                <a:solidFill>
                  <a:srgbClr val="0000FF"/>
                </a:solidFill>
              </a:rPr>
              <a:t>2011/08/24 00Z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972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28600"/>
            <a:ext cx="6339840" cy="6339840"/>
          </a:xfrm>
          <a:prstGeom prst="rect">
            <a:avLst/>
          </a:prstGeom>
        </p:spPr>
      </p:pic>
      <p:sp>
        <p:nvSpPr>
          <p:cNvPr id="5" name="TextShape 1"/>
          <p:cNvSpPr txBox="1"/>
          <p:nvPr/>
        </p:nvSpPr>
        <p:spPr>
          <a:xfrm>
            <a:off x="6934200" y="184320"/>
            <a:ext cx="2011680" cy="602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ISAAC 09L</a:t>
            </a:r>
            <a:endParaRPr dirty="0"/>
          </a:p>
          <a:p>
            <a:pPr algn="r"/>
            <a:r>
              <a:rPr lang="en-US" b="1" dirty="0">
                <a:solidFill>
                  <a:srgbClr val="0000FF"/>
                </a:solidFill>
              </a:rPr>
              <a:t>2012/08/26 00Z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3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ERNESTO 05L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Storm relocation test: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“cold start” vs. “warm start”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46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140" y="228600"/>
            <a:ext cx="8643720" cy="6329142"/>
          </a:xfrm>
          <a:prstGeom prst="rect">
            <a:avLst/>
          </a:prstGeom>
        </p:spPr>
      </p:pic>
      <p:sp>
        <p:nvSpPr>
          <p:cNvPr id="3" name="TextShape 1"/>
          <p:cNvSpPr txBox="1"/>
          <p:nvPr/>
        </p:nvSpPr>
        <p:spPr>
          <a:xfrm>
            <a:off x="7147560" y="872880"/>
            <a:ext cx="173736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en-US" b="1">
                <a:solidFill>
                  <a:srgbClr val="FF0000"/>
                </a:solidFill>
              </a:rPr>
              <a:t>“cold start”</a:t>
            </a:r>
            <a:endParaRPr/>
          </a:p>
        </p:txBody>
      </p:sp>
      <p:sp>
        <p:nvSpPr>
          <p:cNvPr id="4" name="TextShape 2"/>
          <p:cNvSpPr txBox="1"/>
          <p:nvPr/>
        </p:nvSpPr>
        <p:spPr>
          <a:xfrm>
            <a:off x="6781800" y="135720"/>
            <a:ext cx="2011680" cy="602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ERNESTO 05L</a:t>
            </a:r>
            <a:endParaRPr dirty="0"/>
          </a:p>
          <a:p>
            <a:pPr algn="r"/>
            <a:r>
              <a:rPr lang="en-US" b="1" dirty="0">
                <a:solidFill>
                  <a:srgbClr val="0000FF"/>
                </a:solidFill>
              </a:rPr>
              <a:t>2012/08/04 00Z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42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rnesto_mslp00_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238500"/>
            <a:ext cx="7863840" cy="3467100"/>
          </a:xfrm>
          <a:prstGeom prst="rect">
            <a:avLst/>
          </a:prstGeom>
        </p:spPr>
      </p:pic>
      <p:pic>
        <p:nvPicPr>
          <p:cNvPr id="2" name="Picture 1" descr="ernesto_intensity00_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52400"/>
            <a:ext cx="7863840" cy="3467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37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843" y="228600"/>
            <a:ext cx="8608314" cy="6303264"/>
          </a:xfrm>
          <a:prstGeom prst="rect">
            <a:avLst/>
          </a:prstGeom>
        </p:spPr>
      </p:pic>
      <p:sp>
        <p:nvSpPr>
          <p:cNvPr id="5" name="TextShape 1"/>
          <p:cNvSpPr txBox="1"/>
          <p:nvPr/>
        </p:nvSpPr>
        <p:spPr>
          <a:xfrm>
            <a:off x="6248400" y="872880"/>
            <a:ext cx="263652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Next cycle - “warm </a:t>
            </a:r>
            <a:r>
              <a:rPr lang="en-US" b="1" dirty="0">
                <a:solidFill>
                  <a:srgbClr val="FF0000"/>
                </a:solidFill>
              </a:rPr>
              <a:t>start”</a:t>
            </a:r>
            <a:endParaRPr dirty="0"/>
          </a:p>
        </p:txBody>
      </p:sp>
      <p:sp>
        <p:nvSpPr>
          <p:cNvPr id="6" name="TextShape 2"/>
          <p:cNvSpPr txBox="1"/>
          <p:nvPr/>
        </p:nvSpPr>
        <p:spPr>
          <a:xfrm>
            <a:off x="6781800" y="135720"/>
            <a:ext cx="2011680" cy="602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ERNESTO 05L</a:t>
            </a:r>
            <a:endParaRPr dirty="0"/>
          </a:p>
          <a:p>
            <a:pPr algn="r"/>
            <a:r>
              <a:rPr lang="en-US" b="1" dirty="0">
                <a:solidFill>
                  <a:srgbClr val="0000FF"/>
                </a:solidFill>
              </a:rPr>
              <a:t>2012/08/04 </a:t>
            </a:r>
            <a:r>
              <a:rPr lang="en-US" b="1" dirty="0" smtClean="0">
                <a:solidFill>
                  <a:srgbClr val="0000FF"/>
                </a:solidFill>
              </a:rPr>
              <a:t>06Z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34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rnesto_mslp06_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3276600"/>
            <a:ext cx="7863840" cy="3467100"/>
          </a:xfrm>
          <a:prstGeom prst="rect">
            <a:avLst/>
          </a:prstGeom>
        </p:spPr>
      </p:pic>
      <p:pic>
        <p:nvPicPr>
          <p:cNvPr id="2" name="Picture 1" descr="ernesto_intensity06_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" y="152400"/>
            <a:ext cx="7863840" cy="3467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80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HUMBERTO 09L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32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400" y="255240"/>
            <a:ext cx="6515400" cy="6279089"/>
          </a:xfrm>
          <a:prstGeom prst="rect">
            <a:avLst/>
          </a:prstGeom>
        </p:spPr>
      </p:pic>
      <p:sp>
        <p:nvSpPr>
          <p:cNvPr id="5" name="TextShape 1"/>
          <p:cNvSpPr txBox="1"/>
          <p:nvPr/>
        </p:nvSpPr>
        <p:spPr>
          <a:xfrm>
            <a:off x="6858000" y="312120"/>
            <a:ext cx="2011680" cy="602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HUMBERTO 09L</a:t>
            </a:r>
            <a:endParaRPr dirty="0"/>
          </a:p>
          <a:p>
            <a:pPr algn="r"/>
            <a:r>
              <a:rPr lang="en-US" b="1" dirty="0">
                <a:solidFill>
                  <a:srgbClr val="0000FF"/>
                </a:solidFill>
              </a:rPr>
              <a:t>2013/09/14 00Z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3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umberto_mslp_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3276600"/>
            <a:ext cx="7863840" cy="3467100"/>
          </a:xfrm>
          <a:prstGeom prst="rect">
            <a:avLst/>
          </a:prstGeom>
        </p:spPr>
      </p:pic>
      <p:pic>
        <p:nvPicPr>
          <p:cNvPr id="4" name="Picture 3" descr="humberto_intensity_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" y="152400"/>
            <a:ext cx="7863840" cy="3467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37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Conservation of important properties of the continuous system aka “mimetic” approach in Comp. Math.  (</a:t>
            </a:r>
            <a:r>
              <a:rPr lang="en-US" dirty="0" smtClean="0">
                <a:solidFill>
                  <a:srgbClr val="00B0F0"/>
                </a:solidFill>
              </a:rPr>
              <a:t>Arakawa 1966, 1972</a:t>
            </a:r>
            <a:r>
              <a:rPr lang="en-US" dirty="0" smtClean="0"/>
              <a:t>, …; Jacobson 2001; </a:t>
            </a:r>
            <a:r>
              <a:rPr lang="en-US" dirty="0" smtClean="0">
                <a:solidFill>
                  <a:srgbClr val="00B0F0"/>
                </a:solidFill>
              </a:rPr>
              <a:t>Janjic 1977, 1984</a:t>
            </a:r>
            <a:r>
              <a:rPr lang="en-US" dirty="0" smtClean="0"/>
              <a:t>, …; </a:t>
            </a:r>
            <a:r>
              <a:rPr lang="en-US" dirty="0" err="1" smtClean="0"/>
              <a:t>Sadourny</a:t>
            </a:r>
            <a:r>
              <a:rPr lang="en-US" dirty="0" smtClean="0"/>
              <a:t>, 1968, … ; Tripoli, 1992 …)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00B0F0"/>
                </a:solidFill>
              </a:rPr>
              <a:t>Nonlinear energy cascade controlled through energy and enstrophy conservation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A number of properties of differential operators preserved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Quadratic conservative finite differencing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A number of first order (including momentum) and quadratic quantities conserved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Omega-alpha term, transformations between KE and PE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Errors associated with representation of </a:t>
            </a:r>
            <a:r>
              <a:rPr lang="en-US" dirty="0" err="1" smtClean="0"/>
              <a:t>orography</a:t>
            </a:r>
            <a:r>
              <a:rPr lang="en-US" dirty="0" smtClean="0"/>
              <a:t> minimized</a:t>
            </a:r>
          </a:p>
          <a:p>
            <a:pPr lvl="1"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dirty="0" smtClean="0"/>
              <a:t>Mass conserving positive definite monotone Eulerian tracer advection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Discretization Principles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Tm="46207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KAREN 12L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/>
              <a:t>Two way interaction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“1-way” vs. “2-way”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66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1"/>
          <p:cNvSpPr txBox="1"/>
          <p:nvPr/>
        </p:nvSpPr>
        <p:spPr>
          <a:xfrm>
            <a:off x="7056120" y="182880"/>
            <a:ext cx="2011680" cy="602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en-US" b="1">
                <a:solidFill>
                  <a:srgbClr val="0000FF"/>
                </a:solidFill>
              </a:rPr>
              <a:t>KAREN 12L</a:t>
            </a:r>
            <a:endParaRPr/>
          </a:p>
          <a:p>
            <a:pPr algn="r"/>
            <a:r>
              <a:rPr lang="en-US" b="1">
                <a:solidFill>
                  <a:srgbClr val="0000FF"/>
                </a:solidFill>
              </a:rPr>
              <a:t>2013/10/03 12Z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5" name="Picture 4" descr="karen_tra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52400"/>
            <a:ext cx="7031001" cy="65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0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5" name="Picture 4" descr="karen_intensit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143000"/>
            <a:ext cx="8262223" cy="449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49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3" name="Picture 2" descr="karen_msl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95400"/>
            <a:ext cx="8295239" cy="45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2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3863975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3" name="Picture 2" descr="gmeta.wind.karen_1wa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08137"/>
            <a:ext cx="4876800" cy="4876800"/>
          </a:xfrm>
          <a:prstGeom prst="rect">
            <a:avLst/>
          </a:prstGeom>
        </p:spPr>
      </p:pic>
      <p:pic>
        <p:nvPicPr>
          <p:cNvPr id="4" name="Picture 3" descr="gmeta.wind.karen_2wa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1608137"/>
            <a:ext cx="48768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533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1-way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533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2-way</a:t>
            </a:r>
            <a:endParaRPr lang="en-US" dirty="0"/>
          </a:p>
        </p:txBody>
      </p:sp>
      <p:sp>
        <p:nvSpPr>
          <p:cNvPr id="7" name="TextShape 1"/>
          <p:cNvSpPr txBox="1"/>
          <p:nvPr/>
        </p:nvSpPr>
        <p:spPr>
          <a:xfrm>
            <a:off x="3566160" y="183600"/>
            <a:ext cx="2011680" cy="602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KAREN 12L</a:t>
            </a:r>
            <a:endParaRPr dirty="0"/>
          </a:p>
          <a:p>
            <a:pPr algn="r"/>
            <a:r>
              <a:rPr lang="en-US" b="1" dirty="0">
                <a:solidFill>
                  <a:srgbClr val="0000FF"/>
                </a:solidFill>
              </a:rPr>
              <a:t>2013/10/03 12Z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651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v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787" y="762000"/>
            <a:ext cx="8876427" cy="5814060"/>
          </a:xfrm>
          <a:prstGeom prst="rect">
            <a:avLst/>
          </a:prstGeom>
        </p:spPr>
      </p:pic>
      <p:sp>
        <p:nvSpPr>
          <p:cNvPr id="3" name="TextShape 1"/>
          <p:cNvSpPr txBox="1"/>
          <p:nvPr/>
        </p:nvSpPr>
        <p:spPr>
          <a:xfrm>
            <a:off x="3566160" y="183600"/>
            <a:ext cx="2011680" cy="602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KAREN 12L</a:t>
            </a:r>
            <a:endParaRPr dirty="0"/>
          </a:p>
          <a:p>
            <a:pPr algn="r"/>
            <a:r>
              <a:rPr lang="en-US" b="1" dirty="0">
                <a:solidFill>
                  <a:srgbClr val="0000FF"/>
                </a:solidFill>
              </a:rPr>
              <a:t>2013/10/03 12Z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78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 t="5500"/>
          <a:stretch>
            <a:fillRect/>
          </a:stretch>
        </p:blipFill>
        <p:spPr>
          <a:xfrm>
            <a:off x="2895600" y="3894734"/>
            <a:ext cx="3218694" cy="2765152"/>
          </a:xfrm>
          <a:prstGeom prst="rect">
            <a:avLst/>
          </a:prstGeom>
        </p:spPr>
      </p:pic>
      <p:sp>
        <p:nvSpPr>
          <p:cNvPr id="5" name="TextShape 1"/>
          <p:cNvSpPr txBox="1"/>
          <p:nvPr/>
        </p:nvSpPr>
        <p:spPr>
          <a:xfrm>
            <a:off x="457200" y="3733800"/>
            <a:ext cx="192024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dirty="0"/>
              <a:t>before relocation</a:t>
            </a:r>
            <a:endParaRPr dirty="0"/>
          </a:p>
        </p:txBody>
      </p:sp>
      <p:sp>
        <p:nvSpPr>
          <p:cNvPr id="6" name="TextShape 2"/>
          <p:cNvSpPr txBox="1"/>
          <p:nvPr/>
        </p:nvSpPr>
        <p:spPr>
          <a:xfrm>
            <a:off x="6248400" y="3810000"/>
            <a:ext cx="192024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dirty="0"/>
              <a:t>after relocation</a:t>
            </a:r>
            <a:endParaRPr dirty="0"/>
          </a:p>
        </p:txBody>
      </p:sp>
      <p:sp>
        <p:nvSpPr>
          <p:cNvPr id="7" name="TextShape 3"/>
          <p:cNvSpPr txBox="1"/>
          <p:nvPr/>
        </p:nvSpPr>
        <p:spPr>
          <a:xfrm>
            <a:off x="381000" y="5410200"/>
            <a:ext cx="1828800" cy="715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200" b="1" dirty="0"/>
              <a:t>Isaac 2012, 09L</a:t>
            </a:r>
            <a:endParaRPr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304800"/>
            <a:ext cx="3610058" cy="3291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04800"/>
            <a:ext cx="3610058" cy="3291846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AC9E83-E035-4DA5-BB01-4B8C65532BEB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8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42637</TotalTime>
  <Words>4129</Words>
  <Application>Microsoft Macintosh PowerPoint</Application>
  <PresentationFormat>Letter Paper (8.5x11 in)</PresentationFormat>
  <Paragraphs>794</Paragraphs>
  <Slides>96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96</vt:i4>
      </vt:variant>
    </vt:vector>
  </HeadingPairs>
  <TitlesOfParts>
    <vt:vector size="101" baseType="lpstr">
      <vt:lpstr>1_Custom Design</vt:lpstr>
      <vt:lpstr>Clip</vt:lpstr>
      <vt:lpstr>Equation</vt:lpstr>
      <vt:lpstr>Microsoft Equation</vt:lpstr>
      <vt:lpstr>Chart</vt:lpstr>
      <vt:lpstr>   Nonhydrostatic Multi-scale Model (NMMB)  Zavisa Janjic NOAA/NWS/NCEP/EMC, College Park, MD    </vt:lpstr>
      <vt:lpstr>Basic Principles</vt:lpstr>
      <vt:lpstr>Nonhydrostatic Multiscale Model on the B grid (NMMB)</vt:lpstr>
      <vt:lpstr>Inviscid Adiabatic Equations</vt:lpstr>
      <vt:lpstr>PowerPoint Presentation</vt:lpstr>
      <vt:lpstr>Nonhydrostatic Dynamics Specifics</vt:lpstr>
      <vt:lpstr>PowerPoint Presentation</vt:lpstr>
      <vt:lpstr>PowerPoint Presentation</vt:lpstr>
      <vt:lpstr>Discretization Principles</vt:lpstr>
      <vt:lpstr>Nonhydrostatic Multiscale Model on the B grid (NMMB)</vt:lpstr>
      <vt:lpstr>Nonhydrostatic Multiscale Model on the B grid (NMMB)</vt:lpstr>
      <vt:lpstr>Nonhydrostatic Multiscale Model on the B grid (NMMB)</vt:lpstr>
      <vt:lpstr>Lateral Boundaries</vt:lpstr>
      <vt:lpstr>Nonhydrostatic Multiscale Model on the B grid (NMMB)</vt:lpstr>
      <vt:lpstr>Atmospheric Spectrum</vt:lpstr>
      <vt:lpstr>Atmospheric Spectrum</vt:lpstr>
      <vt:lpstr>Atmospheric Spectrum</vt:lpstr>
      <vt:lpstr>PowerPoint Presentation</vt:lpstr>
      <vt:lpstr>Atmospheric 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Meso Scales</vt:lpstr>
      <vt:lpstr>Hurricane testing with NMMB</vt:lpstr>
      <vt:lpstr>PowerPoint Presentation</vt:lpstr>
      <vt:lpstr>PowerPoint Presentation</vt:lpstr>
      <vt:lpstr>HWRF and NMMB configurations</vt:lpstr>
      <vt:lpstr>PowerPoint Presentation</vt:lpstr>
      <vt:lpstr>Vortex Relocation</vt:lpstr>
      <vt:lpstr>PowerPoint Presentation</vt:lpstr>
      <vt:lpstr>PowerPoint Presentation</vt:lpstr>
      <vt:lpstr>PowerPoint Presentation</vt:lpstr>
      <vt:lpstr>PowerPoint Presentation</vt:lpstr>
      <vt:lpstr>Global Scales</vt:lpstr>
      <vt:lpstr>PowerPoint Presentation</vt:lpstr>
      <vt:lpstr>PowerPoint Presentation</vt:lpstr>
      <vt:lpstr>Global Scales</vt:lpstr>
      <vt:lpstr>Radiation-clouds interaction</vt:lpstr>
      <vt:lpstr>PowerPoint Presentation</vt:lpstr>
      <vt:lpstr>PowerPoint Presentation</vt:lpstr>
      <vt:lpstr>PowerPoint Presentation</vt:lpstr>
      <vt:lpstr>Tropics</vt:lpstr>
      <vt:lpstr>Global NMMB, Hydrometeorological Service of Serbia, Scores for 2011 and 2012, 00Z Cycle</vt:lpstr>
      <vt:lpstr>Global NMMB, Hydrometeorological Service of Serbia, Scores for 2011 and 2012, 00Z Cycle</vt:lpstr>
      <vt:lpstr>Global NMMB, Hydrometeorological Service of Serbia, Scores for 2011 and 2012, 00Z Cycle</vt:lpstr>
      <vt:lpstr>NMMB-global; Dropouts 2011</vt:lpstr>
      <vt:lpstr>Barcelona Supercomputing Center Aerosol Climatology</vt:lpstr>
      <vt:lpstr>Scaling on Zeus</vt:lpstr>
      <vt:lpstr>Summary and Conclusions</vt:lpstr>
      <vt:lpstr>PowerPoint Presentation</vt:lpstr>
      <vt:lpstr>Coordinates and Grids</vt:lpstr>
      <vt:lpstr>Energy and Enstrophy Conservation and Nonlinear Cascade on Semi-staggered Grids</vt:lpstr>
      <vt:lpstr>Energy and Enstrophy Conservation and Nonlinear Cascade on Semi-staggered Grids</vt:lpstr>
      <vt:lpstr>Energy and Enstrophy Conservation and Nonlinear Cascade on Semi-staggered Grids</vt:lpstr>
      <vt:lpstr>PowerPoint Presentation</vt:lpstr>
      <vt:lpstr>Time Stepping</vt:lpstr>
      <vt:lpstr>Lateral and Polar Boundaries, Polar Filter</vt:lpstr>
      <vt:lpstr>Physics</vt:lpstr>
      <vt:lpstr>PowerPoint Presentation</vt:lpstr>
      <vt:lpstr>Regional applications</vt:lpstr>
      <vt:lpstr>Global Scales</vt:lpstr>
      <vt:lpstr>Outstanding Issues</vt:lpstr>
      <vt:lpstr>PowerPoint Presentation</vt:lpstr>
      <vt:lpstr>Outstanding Issues</vt:lpstr>
      <vt:lpstr>Outstanding Issues</vt:lpstr>
      <vt:lpstr>PowerPoint Presentation</vt:lpstr>
      <vt:lpstr>PowerPoint Presentation</vt:lpstr>
      <vt:lpstr>Outstanding Issues</vt:lpstr>
      <vt:lpstr>Outstanding Issues</vt:lpstr>
      <vt:lpstr>PowerPoint Presentation</vt:lpstr>
      <vt:lpstr>Summary and 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Gordana</dc:creator>
  <cp:lastModifiedBy>Nobody That Matters</cp:lastModifiedBy>
  <cp:revision>2320</cp:revision>
  <dcterms:modified xsi:type="dcterms:W3CDTF">2014-01-07T16:02:26Z</dcterms:modified>
</cp:coreProperties>
</file>