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2.gif" ContentType="vide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media3.gif" ContentType="video/unknown"/>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media4.gif" ContentType="video/unknown"/>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561" r:id="rId2"/>
    <p:sldId id="588" r:id="rId3"/>
    <p:sldId id="600" r:id="rId4"/>
    <p:sldId id="601" r:id="rId5"/>
    <p:sldId id="569" r:id="rId6"/>
    <p:sldId id="603" r:id="rId7"/>
    <p:sldId id="576" r:id="rId8"/>
    <p:sldId id="617" r:id="rId9"/>
    <p:sldId id="606" r:id="rId10"/>
    <p:sldId id="599" r:id="rId11"/>
    <p:sldId id="618" r:id="rId12"/>
    <p:sldId id="622" r:id="rId13"/>
    <p:sldId id="580" r:id="rId14"/>
    <p:sldId id="596" r:id="rId15"/>
    <p:sldId id="619" r:id="rId16"/>
    <p:sldId id="621" r:id="rId17"/>
    <p:sldId id="607" r:id="rId18"/>
    <p:sldId id="608" r:id="rId19"/>
    <p:sldId id="609" r:id="rId20"/>
    <p:sldId id="610" r:id="rId21"/>
    <p:sldId id="611" r:id="rId22"/>
    <p:sldId id="597" r:id="rId23"/>
    <p:sldId id="592" r:id="rId24"/>
    <p:sldId id="587" r:id="rId25"/>
    <p:sldId id="615" r:id="rId26"/>
    <p:sldId id="613" r:id="rId27"/>
    <p:sldId id="616" r:id="rId28"/>
    <p:sldId id="575" r:id="rId29"/>
    <p:sldId id="602" r:id="rId30"/>
    <p:sldId id="591" r:id="rId31"/>
    <p:sldId id="562" r:id="rId32"/>
    <p:sldId id="623" r:id="rId3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8" autoAdjust="0"/>
  </p:normalViewPr>
  <p:slideViewPr>
    <p:cSldViewPr snapToGrid="0">
      <p:cViewPr varScale="1">
        <p:scale>
          <a:sx n="178" d="100"/>
          <a:sy n="178" d="100"/>
        </p:scale>
        <p:origin x="-264" y="-112"/>
      </p:cViewPr>
      <p:guideLst>
        <p:guide orient="horz" pos="7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dx.doi.org/10.1175/BAMS-87-11-1523"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dx.doi.org/10.1175/MWR-D-11-00212.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Hurricane Sandy 28 October 2012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10</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11</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12</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18</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19</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20</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22</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24</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Earl and Danielle </a:t>
            </a:r>
            <a:r>
              <a:rPr lang="en-US" baseline="0" dirty="0" smtClean="0">
                <a:latin typeface="Times New Roman" charset="0"/>
                <a:ea typeface="Times New Roman" charset="0"/>
                <a:cs typeface="Times New Roman" charset="0"/>
              </a:rPr>
              <a:t>forecast initialized at 0000Z 27 August 2011</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28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29</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1"/>
            <a:ext cx="5014912" cy="3986213"/>
          </a:xfrm>
          <a:noFill/>
          <a:ln/>
        </p:spPr>
        <p:txBody>
          <a:bodyPr anchor="ctr"/>
          <a:lstStyle/>
          <a:p>
            <a:pPr marL="109532" lvl="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31</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32</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www.nws.noaa.gov</a:t>
            </a:r>
            <a:r>
              <a:rPr lang="en-US" dirty="0" smtClean="0"/>
              <a:t>/</a:t>
            </a:r>
            <a:r>
              <a:rPr lang="en-US" dirty="0" err="1" smtClean="0"/>
              <a:t>om</a:t>
            </a:r>
            <a:r>
              <a:rPr lang="en-US" dirty="0" smtClean="0"/>
              <a:t>/assessments/pdfs/Irene2012.pdf</a:t>
            </a:r>
          </a:p>
          <a:p>
            <a:r>
              <a:rPr lang="en-US" dirty="0" smtClean="0"/>
              <a:t>http://</a:t>
            </a:r>
            <a:r>
              <a:rPr lang="en-US" dirty="0" err="1" smtClean="0"/>
              <a:t>www.nhc.noaa.gov</a:t>
            </a:r>
            <a:r>
              <a:rPr lang="en-US" dirty="0" smtClean="0"/>
              <a:t>/data/</a:t>
            </a:r>
            <a:r>
              <a:rPr lang="en-US" dirty="0" err="1" smtClean="0"/>
              <a:t>tcr</a:t>
            </a:r>
            <a:r>
              <a:rPr lang="en-US" dirty="0" smtClean="0"/>
              <a:t>/AL182012_Sandy.pdf</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3</a:t>
            </a:fld>
            <a:endParaRPr lang="en-US"/>
          </a:p>
        </p:txBody>
      </p:sp>
    </p:spTree>
    <p:extLst>
      <p:ext uri="{BB962C8B-B14F-4D97-AF65-F5344CB8AC3E}">
        <p14:creationId xmlns:p14="http://schemas.microsoft.com/office/powerpoint/2010/main" val="94250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a:latin typeface="Arial" charset="0"/>
              </a:rPr>
              <a:t>http://</a:t>
            </a:r>
            <a:r>
              <a:rPr lang="en-US" sz="1000" u="sng" dirty="0" err="1">
                <a:latin typeface="Arial" charset="0"/>
              </a:rPr>
              <a:t>www.nrc.noaa.gov/HFIPDraftPlan.html</a:t>
            </a:r>
            <a:endParaRPr lang="en-US" sz="1000" dirty="0">
              <a:latin typeface="Arial" charset="0"/>
            </a:endParaRPr>
          </a:p>
          <a:p>
            <a:pPr eaLnBrk="1" hangingPunct="1">
              <a:spcBef>
                <a:spcPct val="0"/>
              </a:spcBef>
            </a:pPr>
            <a:r>
              <a:rPr lang="en-US" sz="1000" dirty="0">
                <a:latin typeface="Arial" charset="0"/>
              </a:rPr>
              <a:t>HFIP Team</a:t>
            </a:r>
          </a:p>
          <a:p>
            <a:pPr eaLnBrk="1" hangingPunct="1">
              <a:spcBef>
                <a:spcPct val="0"/>
              </a:spcBef>
            </a:pPr>
            <a:r>
              <a:rPr lang="en-US" sz="1000" dirty="0">
                <a:latin typeface="Arial" charset="0"/>
              </a:rPr>
              <a:t>Frank Marks, research lead</a:t>
            </a:r>
          </a:p>
          <a:p>
            <a:pPr eaLnBrk="1" hangingPunct="1">
              <a:spcBef>
                <a:spcPct val="0"/>
              </a:spcBef>
            </a:pPr>
            <a:r>
              <a:rPr lang="en-US" sz="1000" dirty="0">
                <a:latin typeface="Arial" charset="0"/>
              </a:rPr>
              <a:t>Ed Rappaport, operations lead</a:t>
            </a:r>
          </a:p>
          <a:p>
            <a:pPr eaLnBrk="1" hangingPunct="1">
              <a:spcBef>
                <a:spcPct val="0"/>
              </a:spcBef>
            </a:pPr>
            <a:r>
              <a:rPr lang="en-US" sz="1000" dirty="0">
                <a:latin typeface="Arial" charset="0"/>
              </a:rPr>
              <a:t>Fred </a:t>
            </a:r>
            <a:r>
              <a:rPr lang="en-US" sz="1000" dirty="0" err="1">
                <a:latin typeface="Arial" charset="0"/>
              </a:rPr>
              <a:t>Toepfer</a:t>
            </a:r>
            <a:r>
              <a:rPr lang="en-US" sz="1000" dirty="0">
                <a:latin typeface="Arial" charset="0"/>
              </a:rPr>
              <a:t>, project manager</a:t>
            </a:r>
          </a:p>
          <a:p>
            <a:pPr eaLnBrk="1" hangingPunct="1">
              <a:spcBef>
                <a:spcPct val="0"/>
              </a:spcBef>
            </a:pPr>
            <a:r>
              <a:rPr lang="en-US" sz="1000" dirty="0">
                <a:latin typeface="Arial" charset="0"/>
              </a:rPr>
              <a:t>Robert Gall, development manager</a:t>
            </a:r>
          </a:p>
          <a:p>
            <a:pPr eaLnBrk="1" hangingPunct="1">
              <a:spcBef>
                <a:spcPct val="0"/>
              </a:spcBef>
            </a:pPr>
            <a:r>
              <a:rPr lang="en-US" sz="1000" dirty="0">
                <a:latin typeface="Arial" charset="0"/>
              </a:rPr>
              <a:t>Mark DeMaria</a:t>
            </a:r>
          </a:p>
          <a:p>
            <a:pPr eaLnBrk="1" hangingPunct="1">
              <a:spcBef>
                <a:spcPct val="0"/>
              </a:spcBef>
            </a:pPr>
            <a:r>
              <a:rPr lang="en-US" sz="1000" dirty="0">
                <a:latin typeface="Arial" charset="0"/>
              </a:rPr>
              <a:t>Chris </a:t>
            </a:r>
            <a:r>
              <a:rPr lang="en-US" sz="1000" dirty="0" err="1">
                <a:latin typeface="Arial" charset="0"/>
              </a:rPr>
              <a:t>Fairall</a:t>
            </a:r>
            <a:endParaRPr lang="en-US" sz="1000" dirty="0">
              <a:latin typeface="Arial" charset="0"/>
            </a:endParaRPr>
          </a:p>
          <a:p>
            <a:pPr eaLnBrk="1" hangingPunct="1">
              <a:spcBef>
                <a:spcPct val="0"/>
              </a:spcBef>
            </a:pPr>
            <a:r>
              <a:rPr lang="en-US" sz="1000" dirty="0">
                <a:latin typeface="Arial" charset="0"/>
              </a:rPr>
              <a:t>Jim McFadden</a:t>
            </a:r>
          </a:p>
          <a:p>
            <a:pPr eaLnBrk="1" hangingPunct="1">
              <a:spcBef>
                <a:spcPct val="0"/>
              </a:spcBef>
            </a:pPr>
            <a:r>
              <a:rPr lang="en-US" sz="1000" dirty="0">
                <a:latin typeface="Arial" charset="0"/>
              </a:rPr>
              <a:t>Daniel Melendez</a:t>
            </a:r>
          </a:p>
          <a:p>
            <a:pPr eaLnBrk="1" hangingPunct="1">
              <a:spcBef>
                <a:spcPct val="0"/>
              </a:spcBef>
            </a:pPr>
            <a:endParaRPr lang="en-US" sz="1000" dirty="0">
              <a:latin typeface="Arial" charset="0"/>
            </a:endParaRPr>
          </a:p>
          <a:p>
            <a:pPr eaLnBrk="1" hangingPunct="1">
              <a:spcBef>
                <a:spcPct val="0"/>
              </a:spcBef>
            </a:pPr>
            <a:r>
              <a:rPr lang="en-US" sz="1000" dirty="0">
                <a:latin typeface="Arial" charset="0"/>
              </a:rPr>
              <a:t>HFIP </a:t>
            </a:r>
            <a:r>
              <a:rPr lang="en-US" sz="1000" dirty="0" err="1">
                <a:latin typeface="Arial" charset="0"/>
              </a:rPr>
              <a:t>executieve</a:t>
            </a:r>
            <a:r>
              <a:rPr lang="en-US" sz="1000" dirty="0">
                <a:latin typeface="Arial" charset="0"/>
              </a:rPr>
              <a:t> oversight board:</a:t>
            </a:r>
          </a:p>
          <a:p>
            <a:r>
              <a:rPr lang="en-US" sz="1000" dirty="0">
                <a:latin typeface="Arial" charset="0"/>
              </a:rPr>
              <a:t>OAR AA/Robert Detrick, co-chair</a:t>
            </a:r>
          </a:p>
          <a:p>
            <a:r>
              <a:rPr lang="en-US" sz="1000" dirty="0">
                <a:latin typeface="Arial" charset="0"/>
              </a:rPr>
              <a:t>NWS AA (acting)/Laura </a:t>
            </a:r>
            <a:r>
              <a:rPr lang="en-US" sz="1000" dirty="0" err="1">
                <a:latin typeface="Arial" charset="0"/>
              </a:rPr>
              <a:t>Furgione</a:t>
            </a:r>
            <a:r>
              <a:rPr lang="en-US" sz="1000" dirty="0">
                <a:latin typeface="Arial" charset="0"/>
              </a:rPr>
              <a:t>, co-chair</a:t>
            </a:r>
          </a:p>
          <a:p>
            <a:r>
              <a:rPr lang="en-US" sz="1000" dirty="0">
                <a:latin typeface="Arial" charset="0"/>
              </a:rPr>
              <a:t>NCEP/Louis </a:t>
            </a:r>
            <a:r>
              <a:rPr lang="en-US" sz="1000" dirty="0" err="1">
                <a:latin typeface="Arial" charset="0"/>
              </a:rPr>
              <a:t>Uccellini</a:t>
            </a:r>
            <a:r>
              <a:rPr lang="en-US" sz="1000" dirty="0">
                <a:latin typeface="Arial" charset="0"/>
              </a:rPr>
              <a:t>, </a:t>
            </a:r>
          </a:p>
          <a:p>
            <a:r>
              <a:rPr lang="en-US" sz="1000" dirty="0">
                <a:latin typeface="Arial" charset="0"/>
              </a:rPr>
              <a:t>NHC/Rick </a:t>
            </a:r>
            <a:r>
              <a:rPr lang="en-US" sz="1000" dirty="0" err="1">
                <a:latin typeface="Arial" charset="0"/>
              </a:rPr>
              <a:t>Knabb</a:t>
            </a:r>
            <a:r>
              <a:rPr lang="en-US" sz="1000" dirty="0">
                <a:latin typeface="Arial" charset="0"/>
              </a:rPr>
              <a:t>, </a:t>
            </a:r>
          </a:p>
          <a:p>
            <a:r>
              <a:rPr lang="en-US" sz="1000" dirty="0">
                <a:latin typeface="Arial" charset="0"/>
              </a:rPr>
              <a:t>NESDIS/Mark DeMaria,  </a:t>
            </a:r>
          </a:p>
          <a:p>
            <a:r>
              <a:rPr lang="en-US" sz="1000" dirty="0">
                <a:latin typeface="Arial" charset="0"/>
              </a:rPr>
              <a:t>NOS/Jesse </a:t>
            </a:r>
            <a:r>
              <a:rPr lang="en-US" sz="1000" dirty="0" err="1">
                <a:latin typeface="Arial" charset="0"/>
              </a:rPr>
              <a:t>Feyen</a:t>
            </a:r>
            <a:r>
              <a:rPr lang="en-US" sz="1000" dirty="0">
                <a:latin typeface="Arial" charset="0"/>
              </a:rPr>
              <a:t>, </a:t>
            </a:r>
          </a:p>
          <a:p>
            <a:r>
              <a:rPr lang="en-US" sz="1000" dirty="0">
                <a:latin typeface="Arial" charset="0"/>
              </a:rPr>
              <a:t>AOML/Bob Atlas</a:t>
            </a:r>
          </a:p>
          <a:p>
            <a:r>
              <a:rPr lang="en-US" sz="1000" dirty="0">
                <a:latin typeface="Arial" charset="0"/>
              </a:rPr>
              <a:t>PPI/Paul </a:t>
            </a:r>
            <a:r>
              <a:rPr lang="en-US" sz="1000" dirty="0" err="1">
                <a:latin typeface="Arial" charset="0"/>
              </a:rPr>
              <a:t>Doremus</a:t>
            </a:r>
            <a:endParaRPr lang="en-US" sz="1000" dirty="0">
              <a:latin typeface="Arial" charset="0"/>
            </a:endParaRPr>
          </a:p>
          <a:p>
            <a:r>
              <a:rPr lang="en-US" sz="1000" dirty="0">
                <a:latin typeface="Arial" charset="0"/>
              </a:rPr>
              <a:t>NMFS/Bonnie </a:t>
            </a:r>
            <a:r>
              <a:rPr lang="en-US" sz="1000" dirty="0" err="1">
                <a:latin typeface="Arial" charset="0"/>
              </a:rPr>
              <a:t>Ponwith</a:t>
            </a:r>
            <a:r>
              <a:rPr lang="en-US" sz="1000" dirty="0">
                <a:latin typeface="Arial" charset="0"/>
              </a:rPr>
              <a:t>, </a:t>
            </a:r>
          </a:p>
          <a:p>
            <a:r>
              <a:rPr lang="en-US" sz="1000" dirty="0">
                <a:latin typeface="Arial" charset="0"/>
              </a:rPr>
              <a:t>NOS/Liz </a:t>
            </a:r>
            <a:r>
              <a:rPr lang="en-US" sz="1000" dirty="0" err="1">
                <a:latin typeface="Arial" charset="0"/>
              </a:rPr>
              <a:t>Scheffler</a:t>
            </a:r>
            <a:r>
              <a:rPr lang="en-US" sz="1000" dirty="0">
                <a:latin typeface="Arial" charset="0"/>
              </a:rPr>
              <a:t>, </a:t>
            </a:r>
          </a:p>
          <a:p>
            <a:r>
              <a:rPr lang="en-US" sz="1000" dirty="0">
                <a:latin typeface="Arial" charset="0"/>
              </a:rPr>
              <a:t>NMAO-PM Aircraft/Mike </a:t>
            </a:r>
            <a:r>
              <a:rPr lang="en-US" sz="1000" dirty="0" err="1">
                <a:latin typeface="Arial" charset="0"/>
              </a:rPr>
              <a:t>Devany</a:t>
            </a:r>
            <a:endParaRPr lang="en-US" sz="1000" dirty="0">
              <a:latin typeface="Arial" charset="0"/>
            </a:endParaRPr>
          </a:p>
          <a:p>
            <a:r>
              <a:rPr lang="en-US" sz="1000" dirty="0">
                <a:latin typeface="Arial" charset="0"/>
              </a:rPr>
              <a:t>OFCM/Sam Williamson</a:t>
            </a:r>
          </a:p>
          <a:p>
            <a:pPr defTabSz="914350">
              <a:defRPr/>
            </a:pPr>
            <a:r>
              <a:rPr lang="en-US" sz="1000" dirty="0">
                <a:latin typeface="Arial" charset="0"/>
              </a:rPr>
              <a:t>Executive Secretariat: OAR/</a:t>
            </a:r>
            <a:r>
              <a:rPr lang="en-GB" sz="2200" kern="0" dirty="0">
                <a:solidFill>
                  <a:srgbClr val="000000"/>
                </a:solidFill>
                <a:latin typeface="Arial"/>
                <a:ea typeface="ＭＳ Ｐゴシック" pitchFamily="34" charset="-128"/>
              </a:rPr>
              <a:t>Brian </a:t>
            </a:r>
            <a:r>
              <a:rPr lang="en-GB" sz="2200" kern="0" dirty="0" err="1">
                <a:solidFill>
                  <a:srgbClr val="000000"/>
                </a:solidFill>
                <a:latin typeface="Arial"/>
                <a:ea typeface="ＭＳ Ｐゴシック" pitchFamily="34" charset="-128"/>
              </a:rPr>
              <a:t>Orndorff</a:t>
            </a:r>
            <a:r>
              <a:rPr lang="en-US" sz="1000" dirty="0">
                <a:latin typeface="Arial" charset="0"/>
              </a:rPr>
              <a:t> and NWS/</a:t>
            </a:r>
            <a:r>
              <a:rPr lang="en-US" sz="1000" dirty="0" err="1">
                <a:latin typeface="Arial" charset="0"/>
              </a:rPr>
              <a:t>Nasheema</a:t>
            </a:r>
            <a:r>
              <a:rPr lang="en-US" sz="1000" dirty="0">
                <a:latin typeface="Arial" charset="0"/>
              </a:rPr>
              <a:t> </a:t>
            </a:r>
            <a:r>
              <a:rPr lang="en-US" sz="1000" dirty="0" err="1">
                <a:latin typeface="Arial" charset="0"/>
              </a:rPr>
              <a:t>Lett</a:t>
            </a:r>
            <a:endParaRPr lang="en-US" sz="1000" dirty="0">
              <a:latin typeface="Arial" charset="0"/>
            </a:endParaRPr>
          </a:p>
          <a:p>
            <a:pPr defTabSz="914350">
              <a:defRPr/>
            </a:pPr>
            <a:endParaRPr lang="en-US" sz="1000" dirty="0">
              <a:latin typeface="Arial" charset="0"/>
            </a:endParaRPr>
          </a:p>
          <a:p>
            <a:pPr defTabSz="914350">
              <a:defRPr/>
            </a:pPr>
            <a:r>
              <a:rPr lang="en-US" sz="1000" dirty="0"/>
              <a:t>http://</a:t>
            </a:r>
            <a:r>
              <a:rPr lang="en-US" sz="1000" dirty="0" err="1"/>
              <a:t>www.hfip.org</a:t>
            </a:r>
            <a:r>
              <a:rPr lang="en-US" sz="1000" dirty="0"/>
              <a:t>/</a:t>
            </a:r>
            <a:endParaRPr lang="en-US" sz="1000" dirty="0">
              <a:latin typeface="Arial" charset="0"/>
            </a:endParaRPr>
          </a:p>
          <a:p>
            <a:pPr eaLnBrk="1" hangingPunct="1">
              <a:spcBef>
                <a:spcPct val="0"/>
              </a:spcBef>
            </a:pP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5</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BCA256-1729-4D2B-85B2-2217A65DD55D}" type="slidenum">
              <a:rPr lang="en-US" smtClean="0"/>
              <a:pPr>
                <a:defRPr/>
              </a:pPr>
              <a:t>9</a:t>
            </a:fld>
            <a:endParaRPr lang="en-US"/>
          </a:p>
        </p:txBody>
      </p:sp>
    </p:spTree>
    <p:extLst>
      <p:ext uri="{BB962C8B-B14F-4D97-AF65-F5344CB8AC3E}">
        <p14:creationId xmlns:p14="http://schemas.microsoft.com/office/powerpoint/2010/main" val="2827087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8" name="TextBox 7"/>
          <p:cNvSpPr txBox="1"/>
          <p:nvPr userDrawn="1"/>
        </p:nvSpPr>
        <p:spPr>
          <a:xfrm>
            <a:off x="6852058" y="4060019"/>
            <a:ext cx="1128826" cy="523220"/>
          </a:xfrm>
          <a:prstGeom prst="rect">
            <a:avLst/>
          </a:prstGeom>
          <a:noFill/>
        </p:spPr>
        <p:txBody>
          <a:bodyPr wrap="square" rtlCol="0">
            <a:spAutoFit/>
          </a:bodyPr>
          <a:lstStyle/>
          <a:p>
            <a:pPr algn="ctr"/>
            <a:r>
              <a:rPr lang="en-US" sz="1400" dirty="0" smtClean="0">
                <a:solidFill>
                  <a:schemeClr val="bg1"/>
                </a:solidFill>
              </a:rPr>
              <a:t>Hurricane Sandy</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jpeg"/><Relationship Id="rId1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554840-hurricane-sandy-satellite-image.jpg"/>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7535332" y="8467"/>
            <a:ext cx="1549399" cy="135870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hyperlink" Target="http://www.emc.ncep.noaa.gov/gc_wmb/vx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hyperlink" Target="http://www.emc.ncep.noaa.gov/HWRF/WestPacific/index.html" TargetMode="External"/><Relationship Id="rId10" Type="http://schemas.openxmlformats.org/officeDocument/2006/relationships/image" Target="../media/image31.png"/><Relationship Id="rId1" Type="http://schemas.microsoft.com/office/2007/relationships/media" Target="../media/media2.gif"/><Relationship Id="rId2" Type="http://schemas.openxmlformats.org/officeDocument/2006/relationships/video" Target="../media/media2.gi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www.emc.ncep.noaa.gov/HWRF/WestPacific/index.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gif"/><Relationship Id="rId5" Type="http://schemas.openxmlformats.org/officeDocument/2006/relationships/image" Target="../media/image82.gif"/><Relationship Id="rId6"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84.png"/><Relationship Id="rId6" Type="http://schemas.openxmlformats.org/officeDocument/2006/relationships/hyperlink" Target="http://storm.aoml.noaa.gov/hwrfxprojects/?projectName=BASIN" TargetMode="External"/><Relationship Id="rId1" Type="http://schemas.microsoft.com/office/2007/relationships/media" Target="../media/media3.gif"/><Relationship Id="rId2" Type="http://schemas.openxmlformats.org/officeDocument/2006/relationships/video" Target="../media/media3.gif"/></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jpeg"/><Relationship Id="rId9" Type="http://schemas.openxmlformats.org/officeDocument/2006/relationships/image" Target="../media/image96.jpeg"/><Relationship Id="rId10" Type="http://schemas.openxmlformats.org/officeDocument/2006/relationships/image" Target="../media/image97.jpeg"/><Relationship Id="rId11"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99.png"/><Relationship Id="rId6" Type="http://schemas.openxmlformats.org/officeDocument/2006/relationships/hyperlink" Target="http://www.emc.ncep.noaa.gov/HWRF/WestPacific/index.html" TargetMode="External"/><Relationship Id="rId7" Type="http://schemas.openxmlformats.org/officeDocument/2006/relationships/image" Target="../media/image100.png"/><Relationship Id="rId8" Type="http://schemas.openxmlformats.org/officeDocument/2006/relationships/image" Target="../media/image101.png"/><Relationship Id="rId1" Type="http://schemas.microsoft.com/office/2007/relationships/media" Target="../media/media4.gif"/><Relationship Id="rId2" Type="http://schemas.openxmlformats.org/officeDocument/2006/relationships/video" Target="../media/media4.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hyperlink" Target="http://www.emc.ncep.noaa.gov/gc_wmb/vxt/" TargetMode="External"/><Relationship Id="rId6" Type="http://schemas.openxmlformats.org/officeDocument/2006/relationships/image" Target="../media/image22.png"/><Relationship Id="rId7" Type="http://schemas.openxmlformats.org/officeDocument/2006/relationships/image" Target="../media/image23.gif"/><Relationship Id="rId1" Type="http://schemas.microsoft.com/office/2007/relationships/media" Target="../media/media1.wmv"/><Relationship Id="rId2" Type="http://schemas.openxmlformats.org/officeDocument/2006/relationships/video" Target="../media/media1.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2018774" y="5552725"/>
            <a:ext cx="7116762" cy="1282700"/>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NOAA/AOML Hurricane Research Division</a:t>
            </a:r>
          </a:p>
          <a:p>
            <a:pPr marL="0" indent="0" eaLnBrk="1" hangingPunct="1">
              <a:lnSpc>
                <a:spcPct val="100000"/>
              </a:lnSpc>
              <a:spcAft>
                <a:spcPct val="0"/>
              </a:spcAft>
              <a:defRPr/>
            </a:pP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HFIP Research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21 October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2716" y="3799"/>
            <a:ext cx="8850383" cy="2310423"/>
          </a:xfrm>
          <a:effectLst>
            <a:outerShdw blurRad="63500" dist="107763" dir="2700000" algn="ctr" rotWithShape="0">
              <a:schemeClr val="tx1">
                <a:alpha val="74998"/>
              </a:schemeClr>
            </a:outerShdw>
          </a:effectLst>
        </p:spPr>
        <p:txBody>
          <a:bodyPr/>
          <a:lstStyle/>
          <a:p>
            <a:pPr>
              <a:defRPr/>
            </a:pPr>
            <a:r>
              <a:rPr lang="en-US" dirty="0"/>
              <a:t>Latest Developments in </a:t>
            </a:r>
            <a:r>
              <a:rPr lang="en-US" dirty="0" smtClean="0"/>
              <a:t>NOAA’s </a:t>
            </a:r>
            <a:r>
              <a:rPr lang="en-US" dirty="0"/>
              <a:t>Hurricane Forecast Improvement </a:t>
            </a:r>
            <a:r>
              <a:rPr lang="en-US" dirty="0" smtClean="0"/>
              <a:t>Project</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494275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291167"/>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2013</a:t>
            </a:r>
            <a:endParaRPr lang="en-US" sz="3200" dirty="0">
              <a:latin typeface="Calibri"/>
              <a:ea typeface="Calibri" charset="0"/>
              <a:cs typeface="Calibri"/>
            </a:endParaRPr>
          </a:p>
        </p:txBody>
      </p:sp>
      <p:grpSp>
        <p:nvGrpSpPr>
          <p:cNvPr id="19" name="Group 18"/>
          <p:cNvGrpSpPr/>
          <p:nvPr/>
        </p:nvGrpSpPr>
        <p:grpSpPr>
          <a:xfrm>
            <a:off x="1503794" y="1492381"/>
            <a:ext cx="6273360" cy="4759254"/>
            <a:chOff x="1" y="0"/>
            <a:chExt cx="4553929" cy="329184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553929" cy="3291840"/>
            </a:xfrm>
            <a:prstGeom prst="rect">
              <a:avLst/>
            </a:prstGeom>
          </p:spPr>
        </p:pic>
        <p:sp>
          <p:nvSpPr>
            <p:cNvPr id="21" name="TextBox 20"/>
            <p:cNvSpPr txBox="1"/>
            <p:nvPr/>
          </p:nvSpPr>
          <p:spPr>
            <a:xfrm>
              <a:off x="457200" y="856565"/>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2010-2012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22" name="TextBox 21"/>
            <p:cNvSpPr txBox="1"/>
            <p:nvPr/>
          </p:nvSpPr>
          <p:spPr>
            <a:xfrm>
              <a:off x="2743200" y="2489261"/>
              <a:ext cx="1447800" cy="369332"/>
            </a:xfrm>
            <a:prstGeom prst="rect">
              <a:avLst/>
            </a:prstGeom>
            <a:noFill/>
          </p:spPr>
          <p:txBody>
            <a:bodyPr wrap="square" rtlCol="0">
              <a:spAutoFit/>
            </a:bodyPr>
            <a:lstStyle/>
            <a:p>
              <a:r>
                <a:rPr lang="en-US" b="1" dirty="0" smtClean="0"/>
                <a:t>Track errors</a:t>
              </a:r>
              <a:endParaRPr lang="en-US" b="1" dirty="0"/>
            </a:p>
          </p:txBody>
        </p:sp>
        <p:sp>
          <p:nvSpPr>
            <p:cNvPr id="23" name="TextBox 22"/>
            <p:cNvSpPr txBox="1"/>
            <p:nvPr/>
          </p:nvSpPr>
          <p:spPr>
            <a:xfrm>
              <a:off x="2133600" y="2209800"/>
              <a:ext cx="22098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~10% improvement</a:t>
              </a:r>
              <a:endParaRPr lang="en-US" b="1" dirty="0">
                <a:effectLst>
                  <a:outerShdw blurRad="38100" dist="38100" dir="2700000" algn="tl">
                    <a:srgbClr val="000000">
                      <a:alpha val="43137"/>
                    </a:srgbClr>
                  </a:outerShdw>
                </a:effectLst>
              </a:endParaRPr>
            </a:p>
          </p:txBody>
        </p:sp>
      </p:grpSp>
      <p:grpSp>
        <p:nvGrpSpPr>
          <p:cNvPr id="24" name="Group 23"/>
          <p:cNvGrpSpPr/>
          <p:nvPr/>
        </p:nvGrpSpPr>
        <p:grpSpPr>
          <a:xfrm>
            <a:off x="1521239" y="1477435"/>
            <a:ext cx="6238470" cy="4789146"/>
            <a:chOff x="-1" y="-1979"/>
            <a:chExt cx="4553929" cy="3291840"/>
          </a:xfrm>
        </p:grpSpPr>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979"/>
              <a:ext cx="4553929" cy="3291840"/>
            </a:xfrm>
            <a:prstGeom prst="rect">
              <a:avLst/>
            </a:prstGeom>
          </p:spPr>
        </p:pic>
        <p:sp>
          <p:nvSpPr>
            <p:cNvPr id="26" name="TextBox 25"/>
            <p:cNvSpPr txBox="1"/>
            <p:nvPr/>
          </p:nvSpPr>
          <p:spPr>
            <a:xfrm>
              <a:off x="2362200" y="2394411"/>
              <a:ext cx="1847357" cy="317327"/>
            </a:xfrm>
            <a:prstGeom prst="rect">
              <a:avLst/>
            </a:prstGeom>
            <a:noFill/>
          </p:spPr>
          <p:txBody>
            <a:bodyPr wrap="square" rtlCol="0">
              <a:spAutoFit/>
            </a:bodyPr>
            <a:lstStyle/>
            <a:p>
              <a:r>
                <a:rPr lang="en-US" b="1" dirty="0" smtClean="0"/>
                <a:t>Intensity errors</a:t>
              </a:r>
              <a:endParaRPr lang="en-US" b="1" dirty="0"/>
            </a:p>
          </p:txBody>
        </p:sp>
        <p:sp>
          <p:nvSpPr>
            <p:cNvPr id="28" name="TextBox 27"/>
            <p:cNvSpPr txBox="1"/>
            <p:nvPr/>
          </p:nvSpPr>
          <p:spPr>
            <a:xfrm>
              <a:off x="2101362" y="2012246"/>
              <a:ext cx="22098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&gt;</a:t>
              </a:r>
              <a:r>
                <a:rPr lang="en-US" b="1" dirty="0" smtClean="0">
                  <a:effectLst>
                    <a:outerShdw blurRad="38100" dist="38100" dir="2700000" algn="tl">
                      <a:srgbClr val="000000">
                        <a:alpha val="43137"/>
                      </a:srgbClr>
                    </a:outerShdw>
                  </a:effectLst>
                </a:rPr>
                <a:t>20% improvement</a:t>
              </a:r>
              <a:endParaRPr lang="en-US" b="1" dirty="0">
                <a:effectLst>
                  <a:outerShdw blurRad="38100" dist="38100" dir="2700000" algn="tl">
                    <a:srgbClr val="000000">
                      <a:alpha val="43137"/>
                    </a:srgbClr>
                  </a:outerShdw>
                </a:effectLst>
              </a:endParaRPr>
            </a:p>
          </p:txBody>
        </p:sp>
      </p:gr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sp>
        <p:nvSpPr>
          <p:cNvPr id="13" name="Rectangle 17"/>
          <p:cNvSpPr>
            <a:spLocks noChangeArrowheads="1"/>
          </p:cNvSpPr>
          <p:nvPr/>
        </p:nvSpPr>
        <p:spPr bwMode="auto">
          <a:xfrm>
            <a:off x="2609694" y="1719694"/>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5"/>
              </a:rPr>
              <a:t>http://</a:t>
            </a:r>
            <a:r>
              <a:rPr lang="en-US" sz="1800" dirty="0" err="1">
                <a:solidFill>
                  <a:srgbClr val="FF0000"/>
                </a:solidFill>
                <a:latin typeface="Calibri" charset="0"/>
                <a:hlinkClick r:id="rId5"/>
              </a:rPr>
              <a:t>www.emc.ncep.noaa.gov</a:t>
            </a:r>
            <a:r>
              <a:rPr lang="en-US" sz="1800" dirty="0">
                <a:solidFill>
                  <a:srgbClr val="FF0000"/>
                </a:solidFill>
                <a:latin typeface="Calibri" charset="0"/>
                <a:hlinkClick r:id="rId5"/>
              </a:rPr>
              <a:t>/</a:t>
            </a:r>
            <a:r>
              <a:rPr lang="en-US" sz="1800" dirty="0" err="1">
                <a:solidFill>
                  <a:srgbClr val="FF0000"/>
                </a:solidFill>
                <a:latin typeface="Calibri" charset="0"/>
                <a:hlinkClick r:id="rId5"/>
              </a:rPr>
              <a:t>gc_wmb</a:t>
            </a:r>
            <a:r>
              <a:rPr lang="en-US" sz="1800" dirty="0">
                <a:solidFill>
                  <a:srgbClr val="FF0000"/>
                </a:solidFill>
                <a:latin typeface="Calibri" charset="0"/>
                <a:hlinkClick r:id="rId5"/>
              </a:rPr>
              <a:t>/</a:t>
            </a:r>
            <a:r>
              <a:rPr lang="en-US" sz="1800" dirty="0" err="1">
                <a:solidFill>
                  <a:srgbClr val="FF0000"/>
                </a:solidFill>
                <a:latin typeface="Calibri" charset="0"/>
                <a:hlinkClick r:id="rId5"/>
              </a:rPr>
              <a:t>vxt</a:t>
            </a:r>
            <a:r>
              <a:rPr lang="en-US" sz="1800" dirty="0">
                <a:solidFill>
                  <a:srgbClr val="FF0000"/>
                </a:solidFill>
                <a:latin typeface="Calibri" charset="0"/>
                <a:hlinkClick r:id="rId5"/>
              </a:rPr>
              <a:t>/</a:t>
            </a:r>
            <a:endParaRPr lang="en-US" sz="1800" dirty="0">
              <a:solidFill>
                <a:srgbClr val="FF0000"/>
              </a:solidFill>
              <a:latin typeface="Calibri" charset="0"/>
            </a:endParaRPr>
          </a:p>
        </p:txBody>
      </p:sp>
    </p:spTree>
    <p:extLst>
      <p:ext uri="{BB962C8B-B14F-4D97-AF65-F5344CB8AC3E}">
        <p14:creationId xmlns:p14="http://schemas.microsoft.com/office/powerpoint/2010/main" val="1640206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6957" y="1276584"/>
            <a:ext cx="8260536" cy="4785352"/>
            <a:chOff x="496957" y="1276584"/>
            <a:chExt cx="8260536" cy="4785352"/>
          </a:xfrm>
        </p:grpSpPr>
        <p:pic>
          <p:nvPicPr>
            <p:cNvPr id="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4829" y="1950548"/>
              <a:ext cx="5262664" cy="405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957" y="1914711"/>
              <a:ext cx="3014870" cy="414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78387" y="1276584"/>
              <a:ext cx="5257800" cy="584775"/>
            </a:xfrm>
            <a:prstGeom prst="rect">
              <a:avLst/>
            </a:prstGeom>
            <a:noFill/>
            <a:effectLst/>
          </p:spPr>
          <p:txBody>
            <a:bodyPr wrap="square" rtlCol="0">
              <a:spAutoFit/>
            </a:bodyPr>
            <a:lstStyle/>
            <a:p>
              <a:r>
                <a:rPr lang="en-US" sz="3200" dirty="0" smtClean="0">
                  <a:latin typeface="+mn-lt"/>
                </a:rPr>
                <a:t>Example of </a:t>
              </a:r>
              <a:r>
                <a:rPr lang="en-US" sz="3200" dirty="0" err="1" smtClean="0">
                  <a:latin typeface="+mn-lt"/>
                </a:rPr>
                <a:t>Soulik</a:t>
              </a:r>
              <a:r>
                <a:rPr lang="en-US" sz="3200" dirty="0" smtClean="0">
                  <a:latin typeface="+mn-lt"/>
                </a:rPr>
                <a:t> 07W (2013)</a:t>
              </a:r>
              <a:endParaRPr lang="en-US" sz="3200" dirty="0">
                <a:latin typeface="+mn-lt"/>
              </a:endParaRPr>
            </a:p>
          </p:txBody>
        </p:sp>
      </p:grpSp>
      <p:grpSp>
        <p:nvGrpSpPr>
          <p:cNvPr id="11" name="Group 10"/>
          <p:cNvGrpSpPr/>
          <p:nvPr/>
        </p:nvGrpSpPr>
        <p:grpSpPr>
          <a:xfrm>
            <a:off x="2537789" y="3067878"/>
            <a:ext cx="6153428" cy="167861"/>
            <a:chOff x="2537789" y="3067878"/>
            <a:chExt cx="6153428" cy="167861"/>
          </a:xfrm>
        </p:grpSpPr>
        <p:sp>
          <p:nvSpPr>
            <p:cNvPr id="10" name="Rectangle 9"/>
            <p:cNvSpPr/>
            <p:nvPr/>
          </p:nvSpPr>
          <p:spPr>
            <a:xfrm>
              <a:off x="7807739" y="3103217"/>
              <a:ext cx="883478" cy="132522"/>
            </a:xfrm>
            <a:prstGeom prst="rect">
              <a:avLst/>
            </a:prstGeom>
            <a:noFill/>
            <a:ln w="127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537789" y="3067878"/>
              <a:ext cx="883478" cy="132522"/>
            </a:xfrm>
            <a:prstGeom prst="rect">
              <a:avLst/>
            </a:prstGeom>
            <a:noFill/>
            <a:ln w="127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SOULIK07W.2013070912.fsc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192" y="1886530"/>
            <a:ext cx="8581547" cy="4444408"/>
          </a:xfrm>
          <a:prstGeom prst="rect">
            <a:avLst/>
          </a:prstGeom>
        </p:spPr>
      </p:pic>
      <p:pic>
        <p:nvPicPr>
          <p:cNvPr id="6" name="Picture 5" descr="swath.SOULIK07W.201307091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2343978"/>
            <a:ext cx="9144000" cy="3429000"/>
          </a:xfrm>
          <a:prstGeom prst="rect">
            <a:avLst/>
          </a:prstGeom>
        </p:spPr>
      </p:pic>
      <p:sp>
        <p:nvSpPr>
          <p:cNvPr id="15" name="Rectangle 2"/>
          <p:cNvSpPr txBox="1">
            <a:spLocks noChangeArrowheads="1"/>
          </p:cNvSpPr>
          <p:nvPr/>
        </p:nvSpPr>
        <p:spPr bwMode="auto">
          <a:xfrm>
            <a:off x="0" y="0"/>
            <a:ext cx="9144000" cy="1305278"/>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WPAC 2013</a:t>
            </a:r>
            <a:endParaRPr lang="en-US" sz="3200" dirty="0">
              <a:latin typeface="Calibri"/>
              <a:ea typeface="Calibri" charset="0"/>
              <a:cs typeface="Calibri"/>
            </a:endParaRPr>
          </a:p>
        </p:txBody>
      </p:sp>
      <p:sp>
        <p:nvSpPr>
          <p:cNvPr id="12" name="TextBox 4"/>
          <p:cNvSpPr txBox="1">
            <a:spLocks noChangeArrowheads="1"/>
          </p:cNvSpPr>
          <p:nvPr/>
        </p:nvSpPr>
        <p:spPr bwMode="auto">
          <a:xfrm>
            <a:off x="5665304" y="6630925"/>
            <a:ext cx="319309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a:t>
            </a:r>
            <a:r>
              <a:rPr lang="en-US" sz="1000" dirty="0" err="1" smtClean="0">
                <a:latin typeface="Calibri" charset="0"/>
              </a:rPr>
              <a:t>Tallapragada</a:t>
            </a:r>
            <a:r>
              <a:rPr lang="en-US" sz="1000" dirty="0" smtClean="0">
                <a:latin typeface="Calibri" charset="0"/>
              </a:rPr>
              <a:t>, C. </a:t>
            </a:r>
            <a:r>
              <a:rPr lang="en-US" sz="1000" dirty="0" err="1" smtClean="0">
                <a:latin typeface="Calibri" charset="0"/>
              </a:rPr>
              <a:t>Kieu</a:t>
            </a:r>
            <a:r>
              <a:rPr lang="en-US" sz="1000" dirty="0" smtClean="0">
                <a:latin typeface="Calibri" charset="0"/>
              </a:rPr>
              <a:t> (EMC)</a:t>
            </a:r>
            <a:endParaRPr lang="en-US" sz="1000" dirty="0">
              <a:latin typeface="Calibri" charset="0"/>
            </a:endParaRPr>
          </a:p>
        </p:txBody>
      </p:sp>
      <p:sp>
        <p:nvSpPr>
          <p:cNvPr id="2" name="Rectangle 1"/>
          <p:cNvSpPr/>
          <p:nvPr/>
        </p:nvSpPr>
        <p:spPr>
          <a:xfrm>
            <a:off x="702011" y="6114046"/>
            <a:ext cx="4908076" cy="307777"/>
          </a:xfrm>
          <a:prstGeom prst="rect">
            <a:avLst/>
          </a:prstGeom>
        </p:spPr>
        <p:txBody>
          <a:bodyPr wrap="square">
            <a:spAutoFit/>
          </a:bodyPr>
          <a:lstStyle/>
          <a:p>
            <a:r>
              <a:rPr lang="en-US" sz="1400" dirty="0">
                <a:latin typeface="+mn-lt"/>
                <a:hlinkClick r:id="rId9"/>
              </a:rPr>
              <a:t>http://</a:t>
            </a:r>
            <a:r>
              <a:rPr lang="en-US" sz="1400" dirty="0" err="1">
                <a:latin typeface="+mn-lt"/>
                <a:hlinkClick r:id="rId9"/>
              </a:rPr>
              <a:t>www.emc.ncep.noaa.gov</a:t>
            </a:r>
            <a:r>
              <a:rPr lang="en-US" sz="1400" dirty="0">
                <a:latin typeface="+mn-lt"/>
                <a:hlinkClick r:id="rId9"/>
              </a:rPr>
              <a:t>/HWRF/</a:t>
            </a:r>
            <a:r>
              <a:rPr lang="en-US" sz="1400" dirty="0" err="1">
                <a:latin typeface="+mn-lt"/>
                <a:hlinkClick r:id="rId9"/>
              </a:rPr>
              <a:t>WestPacific</a:t>
            </a:r>
            <a:r>
              <a:rPr lang="en-US" sz="1400" dirty="0">
                <a:latin typeface="+mn-lt"/>
                <a:hlinkClick r:id="rId9"/>
              </a:rPr>
              <a:t>/</a:t>
            </a:r>
            <a:r>
              <a:rPr lang="en-US" sz="1400" dirty="0" err="1">
                <a:latin typeface="+mn-lt"/>
                <a:hlinkClick r:id="rId9"/>
              </a:rPr>
              <a:t>index.html</a:t>
            </a:r>
            <a:endParaRPr lang="en-US" sz="1400" dirty="0">
              <a:latin typeface="+mn-lt"/>
            </a:endParaRPr>
          </a:p>
        </p:txBody>
      </p:sp>
      <p:pic>
        <p:nvPicPr>
          <p:cNvPr id="3" name="SOULIK07W.201307091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74867" y="1303741"/>
            <a:ext cx="8271565" cy="5146752"/>
          </a:xfrm>
          <a:prstGeom prst="rect">
            <a:avLst/>
          </a:prstGeom>
        </p:spPr>
      </p:pic>
    </p:spTree>
    <p:extLst>
      <p:ext uri="{BB962C8B-B14F-4D97-AF65-F5344CB8AC3E}">
        <p14:creationId xmlns:p14="http://schemas.microsoft.com/office/powerpoint/2010/main" val="2837706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repeatCount="2000"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305278"/>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WPAC 2013</a:t>
            </a:r>
            <a:endParaRPr lang="en-US" sz="3200" dirty="0">
              <a:latin typeface="Calibri"/>
              <a:ea typeface="Calibri" charset="0"/>
              <a:cs typeface="Calibri"/>
            </a:endParaRPr>
          </a:p>
        </p:txBody>
      </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2818" y="1353906"/>
            <a:ext cx="6955739"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2818" y="1353906"/>
            <a:ext cx="6955739"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7675" y="1641438"/>
            <a:ext cx="5593762" cy="338554"/>
          </a:xfrm>
          <a:prstGeom prst="rect">
            <a:avLst/>
          </a:prstGeom>
        </p:spPr>
        <p:txBody>
          <a:bodyPr wrap="square">
            <a:spAutoFit/>
          </a:bodyPr>
          <a:lstStyle/>
          <a:p>
            <a:r>
              <a:rPr lang="en-US" sz="1600" dirty="0">
                <a:latin typeface="+mn-lt"/>
                <a:hlinkClick r:id="rId5"/>
              </a:rPr>
              <a:t>http://</a:t>
            </a:r>
            <a:r>
              <a:rPr lang="en-US" sz="1600" dirty="0" err="1">
                <a:latin typeface="+mn-lt"/>
                <a:hlinkClick r:id="rId5"/>
              </a:rPr>
              <a:t>www.emc.ncep.noaa.gov</a:t>
            </a:r>
            <a:r>
              <a:rPr lang="en-US" sz="1600" dirty="0">
                <a:latin typeface="+mn-lt"/>
                <a:hlinkClick r:id="rId5"/>
              </a:rPr>
              <a:t>/HWRF/</a:t>
            </a:r>
            <a:r>
              <a:rPr lang="en-US" sz="1600" dirty="0" err="1">
                <a:latin typeface="+mn-lt"/>
                <a:hlinkClick r:id="rId5"/>
              </a:rPr>
              <a:t>WestPacific</a:t>
            </a:r>
            <a:r>
              <a:rPr lang="en-US" sz="1600" dirty="0">
                <a:latin typeface="+mn-lt"/>
                <a:hlinkClick r:id="rId5"/>
              </a:rPr>
              <a:t>/</a:t>
            </a:r>
            <a:r>
              <a:rPr lang="en-US" sz="1600" dirty="0" err="1">
                <a:latin typeface="+mn-lt"/>
                <a:hlinkClick r:id="rId5"/>
              </a:rPr>
              <a:t>index.html</a:t>
            </a:r>
            <a:endParaRPr lang="en-US" sz="1600" dirty="0">
              <a:latin typeface="+mn-lt"/>
            </a:endParaRPr>
          </a:p>
        </p:txBody>
      </p:sp>
    </p:spTree>
    <p:extLst>
      <p:ext uri="{BB962C8B-B14F-4D97-AF65-F5344CB8AC3E}">
        <p14:creationId xmlns:p14="http://schemas.microsoft.com/office/powerpoint/2010/main" val="3528922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3 at 3.11.3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489" y="1843855"/>
            <a:ext cx="2990475" cy="3963126"/>
          </a:xfrm>
          <a:prstGeom prst="rect">
            <a:avLst/>
          </a:prstGeom>
        </p:spPr>
      </p:pic>
      <p:pic>
        <p:nvPicPr>
          <p:cNvPr id="50178" name="Picture 5" descr="P10101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pic>
        <p:nvPicPr>
          <p:cNvPr id="50184" name="Picture 16" descr="TDR on tail_red.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sp>
        <p:nvSpPr>
          <p:cNvPr id="50186" name="Rectangle 7"/>
          <p:cNvSpPr>
            <a:spLocks noGrp="1" noChangeArrowheads="1"/>
          </p:cNvSpPr>
          <p:nvPr>
            <p:ph type="title"/>
          </p:nvPr>
        </p:nvSpPr>
        <p:spPr>
          <a:xfrm>
            <a:off x="0" y="39863"/>
            <a:ext cx="9144000" cy="1253194"/>
          </a:xfrm>
        </p:spPr>
        <p:txBody>
          <a:bodyPr anchor="b"/>
          <a:lstStyle/>
          <a:p>
            <a:pPr>
              <a:lnSpc>
                <a:spcPct val="100000"/>
              </a:lnSpc>
            </a:pPr>
            <a:r>
              <a:rPr lang="en-US" sz="4400" dirty="0">
                <a:latin typeface="Calibri" charset="0"/>
                <a:ea typeface="Calibri" charset="0"/>
                <a:cs typeface="Calibri" charset="0"/>
              </a:rPr>
              <a:t>Improved Use of Observations:</a:t>
            </a:r>
            <a:br>
              <a:rPr lang="en-US" sz="4400" dirty="0">
                <a:latin typeface="Calibri" charset="0"/>
                <a:ea typeface="Calibri" charset="0"/>
                <a:cs typeface="Calibri" charset="0"/>
              </a:rPr>
            </a:br>
            <a:r>
              <a:rPr lang="en-US" sz="3200" dirty="0" smtClean="0">
                <a:latin typeface="Calibri" charset="0"/>
                <a:ea typeface="Calibri" charset="0"/>
                <a:cs typeface="Calibri" charset="0"/>
              </a:rPr>
              <a:t>Intensity </a:t>
            </a:r>
            <a:r>
              <a:rPr lang="en-US" sz="3200" dirty="0">
                <a:latin typeface="Calibri" charset="0"/>
                <a:ea typeface="Calibri" charset="0"/>
                <a:cs typeface="Calibri" charset="0"/>
              </a:rPr>
              <a:t>Forecast </a:t>
            </a:r>
            <a:r>
              <a:rPr lang="en-US" sz="3200" dirty="0" smtClean="0">
                <a:latin typeface="Calibri" charset="0"/>
                <a:ea typeface="Calibri" charset="0"/>
                <a:cs typeface="Calibri" charset="0"/>
              </a:rPr>
              <a:t>Experiment </a:t>
            </a:r>
            <a:r>
              <a:rPr lang="en-US" sz="32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9" name="Picture 3" descr="Range_Flight_Takeoff2_15Aug10.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9147" y="1354215"/>
            <a:ext cx="2309223" cy="1016452"/>
          </a:xfrm>
          <a:prstGeom prst="rect">
            <a:avLst/>
          </a:prstGeom>
          <a:noFill/>
          <a:ln w="9525">
            <a:noFill/>
            <a:miter lim="800000"/>
            <a:headEnd/>
            <a:tailEnd/>
          </a:ln>
        </p:spPr>
      </p:pic>
      <p:sp>
        <p:nvSpPr>
          <p:cNvPr id="20" name="Content Placeholder 2"/>
          <p:cNvSpPr txBox="1">
            <a:spLocks/>
          </p:cNvSpPr>
          <p:nvPr/>
        </p:nvSpPr>
        <p:spPr>
          <a:xfrm>
            <a:off x="3999158" y="2377935"/>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0" y="1307629"/>
            <a:ext cx="9143999" cy="5114989"/>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4" name="Text Box 7"/>
          <p:cNvSpPr txBox="1">
            <a:spLocks/>
          </p:cNvSpPr>
          <p:nvPr/>
        </p:nvSpPr>
        <p:spPr bwMode="auto">
          <a:xfrm>
            <a:off x="5988657" y="6631586"/>
            <a:ext cx="2865784"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R. Rogers, S</a:t>
            </a:r>
            <a:r>
              <a:rPr lang="en-US" sz="1050" dirty="0">
                <a:solidFill>
                  <a:srgbClr val="000000"/>
                </a:solidFill>
              </a:rPr>
              <a:t>.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392877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9755" y="1416167"/>
            <a:ext cx="3584851" cy="2723034"/>
            <a:chOff x="109755" y="1432141"/>
            <a:chExt cx="3584851" cy="2723034"/>
          </a:xfrm>
        </p:grpSpPr>
        <p:pic>
          <p:nvPicPr>
            <p:cNvPr id="7" name="Picture 6" descr="Screen shot 2012-08-30 at 2.39.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55" y="1432141"/>
              <a:ext cx="3584851" cy="2723034"/>
            </a:xfrm>
            <a:prstGeom prst="rect">
              <a:avLst/>
            </a:prstGeom>
          </p:spPr>
        </p:pic>
        <p:sp>
          <p:nvSpPr>
            <p:cNvPr id="29" name="Rectangle 8"/>
            <p:cNvSpPr>
              <a:spLocks/>
            </p:cNvSpPr>
            <p:nvPr/>
          </p:nvSpPr>
          <p:spPr bwMode="auto">
            <a:xfrm>
              <a:off x="162228" y="3714162"/>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a:solidFill>
                    <a:srgbClr val="FFFFFF"/>
                  </a:solidFill>
                  <a:latin typeface="Calibri" charset="0"/>
                  <a:ea typeface="Arial" charset="0"/>
                  <a:cs typeface="Arial" charset="0"/>
                  <a:sym typeface="Arial" charset="0"/>
                </a:rPr>
                <a:t>5</a:t>
              </a:r>
              <a:r>
                <a:rPr lang="en-US" sz="1200" b="1" dirty="0" smtClean="0">
                  <a:solidFill>
                    <a:srgbClr val="FFFFFF"/>
                  </a:solidFill>
                  <a:latin typeface="Calibri" charset="0"/>
                  <a:ea typeface="Arial" charset="0"/>
                  <a:cs typeface="Arial" charset="0"/>
                  <a:sym typeface="Arial" charset="0"/>
                </a:rPr>
                <a:t>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26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28 August 2011</a:t>
              </a:r>
              <a:endParaRPr lang="en-US" sz="1200" b="1" dirty="0">
                <a:solidFill>
                  <a:srgbClr val="FFFFFF"/>
                </a:solidFill>
                <a:latin typeface="Calibri" charset="0"/>
                <a:ea typeface="Arial" charset="0"/>
                <a:cs typeface="Arial" charset="0"/>
                <a:sym typeface="Arial" charset="0"/>
              </a:endParaRPr>
            </a:p>
          </p:txBody>
        </p:sp>
      </p:grpSp>
      <p:sp>
        <p:nvSpPr>
          <p:cNvPr id="21507" name="Text Box 4"/>
          <p:cNvSpPr txBox="1">
            <a:spLocks noChangeArrowheads="1"/>
          </p:cNvSpPr>
          <p:nvPr/>
        </p:nvSpPr>
        <p:spPr bwMode="auto">
          <a:xfrm>
            <a:off x="249328" y="4537928"/>
            <a:ext cx="2969745" cy="1423467"/>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4 </a:t>
            </a:r>
            <a:r>
              <a:rPr lang="en-US" sz="1400" dirty="0">
                <a:latin typeface="Calibri" charset="0"/>
              </a:rPr>
              <a:t>missions from </a:t>
            </a:r>
            <a:r>
              <a:rPr lang="en-US" sz="1400" dirty="0" smtClean="0">
                <a:latin typeface="Calibri" charset="0"/>
              </a:rPr>
              <a:t>22-24 </a:t>
            </a:r>
            <a:r>
              <a:rPr lang="en-US" sz="1400" dirty="0">
                <a:latin typeface="Calibri" charset="0"/>
              </a:rPr>
              <a:t>Aug </a:t>
            </a:r>
            <a:r>
              <a:rPr lang="en-US" sz="1400" dirty="0" smtClean="0">
                <a:latin typeface="Calibri" charset="0"/>
              </a:rPr>
              <a:t>2012 and 5 missions from 26-28 Aug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r>
              <a:rPr lang="en-US" sz="1400" dirty="0" smtClean="0">
                <a:latin typeface="Calibri" charset="0"/>
              </a:rPr>
              <a:t> </a:t>
            </a:r>
            <a:r>
              <a:rPr lang="en-US" sz="1400" dirty="0">
                <a:latin typeface="Calibri" charset="0"/>
              </a:rPr>
              <a:t>&amp; 6</a:t>
            </a:r>
            <a:r>
              <a:rPr lang="en-US" sz="1400" dirty="0" smtClean="0">
                <a:latin typeface="Calibri" charset="0"/>
              </a:rPr>
              <a:t>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Isaac as a tropical storm to hurricane at landfall</a:t>
            </a:r>
            <a:endParaRPr lang="en-US" sz="1400" dirty="0">
              <a:latin typeface="Calibri" charset="0"/>
            </a:endParaRPr>
          </a:p>
        </p:txBody>
      </p: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a:t>
            </a:r>
            <a:r>
              <a:rPr lang="en-US" sz="1600" dirty="0" smtClean="0">
                <a:solidFill>
                  <a:srgbClr val="000000"/>
                </a:solidFill>
                <a:latin typeface="Calibri" charset="0"/>
                <a:ea typeface="Arial" charset="0"/>
                <a:sym typeface="Arial" charset="0"/>
              </a:rPr>
              <a:t>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grpSp>
        <p:nvGrpSpPr>
          <p:cNvPr id="20" name="Group 19"/>
          <p:cNvGrpSpPr>
            <a:grpSpLocks/>
          </p:cNvGrpSpPr>
          <p:nvPr/>
        </p:nvGrpSpPr>
        <p:grpSpPr bwMode="auto">
          <a:xfrm>
            <a:off x="5867400" y="1308120"/>
            <a:ext cx="3060700" cy="5106988"/>
            <a:chOff x="5809195" y="1292823"/>
            <a:chExt cx="3261307" cy="5171290"/>
          </a:xfrm>
        </p:grpSpPr>
        <p:pic>
          <p:nvPicPr>
            <p:cNvPr id="21" name="Picture 22" descr="ISAAC09L.2012082800.fsc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9195" y="4264934"/>
              <a:ext cx="3261307" cy="2199179"/>
            </a:xfrm>
            <a:prstGeom prst="rect">
              <a:avLst/>
            </a:prstGeom>
            <a:noFill/>
            <a:ln w="9525">
              <a:noFill/>
              <a:miter lim="800000"/>
              <a:headEnd/>
              <a:tailEnd/>
            </a:ln>
          </p:spPr>
        </p:pic>
        <p:pic>
          <p:nvPicPr>
            <p:cNvPr id="28" name="Picture 21" descr="swath.ISAAC09L.201208271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2903" y="1292823"/>
              <a:ext cx="3115230" cy="2956394"/>
            </a:xfrm>
            <a:prstGeom prst="rect">
              <a:avLst/>
            </a:prstGeom>
            <a:noFill/>
            <a:ln w="9525">
              <a:noFill/>
              <a:miter lim="800000"/>
              <a:headEnd/>
              <a:tailEnd/>
            </a:ln>
          </p:spPr>
        </p:pic>
        <p:sp>
          <p:nvSpPr>
            <p:cNvPr id="32"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33"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34" name="Group 33"/>
          <p:cNvGrpSpPr/>
          <p:nvPr/>
        </p:nvGrpSpPr>
        <p:grpSpPr>
          <a:xfrm>
            <a:off x="1605691" y="2779542"/>
            <a:ext cx="4165747" cy="3621258"/>
            <a:chOff x="1629505" y="2779542"/>
            <a:chExt cx="4165747" cy="3621258"/>
          </a:xfrm>
        </p:grpSpPr>
        <p:pic>
          <p:nvPicPr>
            <p:cNvPr id="35" name="Picture 34" descr="Screen shot 2012-08-30 at 3.08.28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48216" y="4123944"/>
              <a:ext cx="2347036" cy="2276856"/>
            </a:xfrm>
            <a:prstGeom prst="rect">
              <a:avLst/>
            </a:prstGeom>
          </p:spPr>
        </p:pic>
        <p:cxnSp>
          <p:nvCxnSpPr>
            <p:cNvPr id="36" name="Straight Arrow Connector 35"/>
            <p:cNvCxnSpPr/>
            <p:nvPr/>
          </p:nvCxnSpPr>
          <p:spPr>
            <a:xfrm>
              <a:off x="1629505" y="2779542"/>
              <a:ext cx="2031623" cy="1665418"/>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descr="20120827H1wind30.gif"/>
          <p:cNvPicPr>
            <a:picLocks/>
          </p:cNvPicPr>
          <p:nvPr/>
        </p:nvPicPr>
        <p:blipFill rotWithShape="1">
          <a:blip r:embed="rId7" cstate="email">
            <a:extLst>
              <a:ext uri="{BEBA8EAE-BF5A-486C-A8C5-ECC9F3942E4B}">
                <a14:imgProps xmlns:a14="http://schemas.microsoft.com/office/drawing/2010/main">
                  <a14:imgLayer r:embed="rId8">
                    <a14:imgEffect>
                      <a14:backgroundRemoval t="9853" b="89937" l="9976" r="89781">
                        <a14:backgroundMark x1="41119" y1="43396" x2="41119" y2="43396"/>
                      </a14:backgroundRemoval>
                    </a14:imgEffect>
                  </a14:imgLayer>
                </a14:imgProps>
              </a:ext>
              <a:ext uri="{28A0092B-C50C-407E-A947-70E740481C1C}">
                <a14:useLocalDpi xmlns:a14="http://schemas.microsoft.com/office/drawing/2010/main"/>
              </a:ext>
            </a:extLst>
          </a:blip>
          <a:srcRect/>
          <a:stretch/>
        </p:blipFill>
        <p:spPr>
          <a:xfrm>
            <a:off x="3409943" y="4191000"/>
            <a:ext cx="2320929" cy="2302309"/>
          </a:xfrm>
          <a:prstGeom prst="rect">
            <a:avLst/>
          </a:prstGeom>
        </p:spPr>
      </p:pic>
      <p:sp>
        <p:nvSpPr>
          <p:cNvPr id="23" name="Rectangle 5"/>
          <p:cNvSpPr txBox="1">
            <a:spLocks noChangeArrowheads="1"/>
          </p:cNvSpPr>
          <p:nvPr/>
        </p:nvSpPr>
        <p:spPr bwMode="auto">
          <a:xfrm>
            <a:off x="-1" y="-1"/>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mj-lt"/>
                <a:ea typeface="Calibri" charset="0"/>
                <a:cs typeface="Calibri" charset="0"/>
              </a:rPr>
              <a:t>Collect</a:t>
            </a:r>
            <a:r>
              <a:rPr lang="en-US" sz="4400" dirty="0" smtClean="0">
                <a:latin typeface="+mj-lt"/>
                <a:ea typeface="Calibri" charset="0"/>
                <a:cs typeface="Calibri" charset="0"/>
              </a:rPr>
              <a:t> observations over life-cycle:</a:t>
            </a:r>
            <a:r>
              <a:rPr lang="en-US" sz="4400" dirty="0">
                <a:latin typeface="+mj-lt"/>
                <a:ea typeface="Calibri" charset="0"/>
                <a:cs typeface="Calibri" charset="0"/>
              </a:rPr>
              <a:t> </a:t>
            </a:r>
            <a:r>
              <a:rPr lang="en-US" sz="4400" dirty="0" smtClean="0">
                <a:latin typeface="+mj-lt"/>
                <a:ea typeface="Calibri" charset="0"/>
                <a:cs typeface="Calibri" charset="0"/>
              </a:rPr>
              <a:t>Isaac 2012</a:t>
            </a:r>
            <a:endParaRPr lang="en-US" sz="3600" dirty="0" smtClean="0">
              <a:latin typeface="+mj-lt"/>
              <a:ea typeface="Calibri" charset="0"/>
              <a:cs typeface="Calibri" charset="0"/>
            </a:endParaRPr>
          </a:p>
        </p:txBody>
      </p:sp>
    </p:spTree>
    <p:extLst>
      <p:ext uri="{BB962C8B-B14F-4D97-AF65-F5344CB8AC3E}">
        <p14:creationId xmlns:p14="http://schemas.microsoft.com/office/powerpoint/2010/main" val="137757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400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C:\Users\Trailer11\Desktop\IMAGES\Sept14-15\HS3_1200914_2300UTC_IR.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5239" y="2215698"/>
            <a:ext cx="4045331" cy="3483464"/>
          </a:xfrm>
          <a:prstGeom prst="rect">
            <a:avLst/>
          </a:prstGeom>
          <a:noFill/>
          <a:ln>
            <a:noFill/>
          </a:ln>
        </p:spPr>
      </p:pic>
      <p:sp>
        <p:nvSpPr>
          <p:cNvPr id="33" name="Title 1"/>
          <p:cNvSpPr>
            <a:spLocks noGrp="1"/>
          </p:cNvSpPr>
          <p:nvPr>
            <p:ph type="title"/>
          </p:nvPr>
        </p:nvSpPr>
        <p:spPr>
          <a:xfrm>
            <a:off x="0" y="0"/>
            <a:ext cx="7696200" cy="1371600"/>
          </a:xfrm>
        </p:spPr>
        <p:txBody>
          <a:bodyPr/>
          <a:lstStyle/>
          <a:p>
            <a:r>
              <a:rPr lang="en-US" sz="4400" dirty="0" smtClean="0">
                <a:solidFill>
                  <a:srgbClr val="FFFF00"/>
                </a:solidFill>
                <a:latin typeface="Calibri" charset="0"/>
                <a:ea typeface="Calibri" charset="0"/>
                <a:cs typeface="Calibri" charset="0"/>
              </a:rPr>
              <a:t>Develop</a:t>
            </a:r>
            <a:r>
              <a:rPr lang="en-US" sz="4400" dirty="0" smtClean="0">
                <a:solidFill>
                  <a:srgbClr val="FFFFFF"/>
                </a:solidFill>
                <a:latin typeface="Calibri" charset="0"/>
                <a:ea typeface="Calibri" charset="0"/>
                <a:cs typeface="Calibri" charset="0"/>
              </a:rPr>
              <a:t> &amp; refine measurement technology: HS3 (2012-2014)</a:t>
            </a:r>
          </a:p>
        </p:txBody>
      </p:sp>
      <p:sp>
        <p:nvSpPr>
          <p:cNvPr id="31" name="TextBox 30"/>
          <p:cNvSpPr txBox="1"/>
          <p:nvPr/>
        </p:nvSpPr>
        <p:spPr>
          <a:xfrm>
            <a:off x="6136705" y="6623033"/>
            <a:ext cx="2239947" cy="261610"/>
          </a:xfrm>
          <a:prstGeom prst="rect">
            <a:avLst/>
          </a:prstGeom>
          <a:noFill/>
        </p:spPr>
        <p:txBody>
          <a:bodyPr wrap="none" rtlCol="0">
            <a:spAutoFit/>
          </a:bodyPr>
          <a:lstStyle/>
          <a:p>
            <a:r>
              <a:rPr lang="en-US" sz="1100" dirty="0" smtClean="0">
                <a:latin typeface="Calibri" charset="0"/>
                <a:ea typeface="Arial" charset="0"/>
                <a:cs typeface="Arial" charset="0"/>
              </a:rPr>
              <a:t>HS3 Teams – S. Braun (NASA/GSFC)</a:t>
            </a:r>
            <a:endParaRPr lang="en-US" sz="1100" dirty="0"/>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2366" y="5734721"/>
            <a:ext cx="884560" cy="884560"/>
          </a:xfrm>
          <a:prstGeom prst="rect">
            <a:avLst/>
          </a:prstGeom>
        </p:spPr>
      </p:pic>
      <p:grpSp>
        <p:nvGrpSpPr>
          <p:cNvPr id="3" name="Group 2"/>
          <p:cNvGrpSpPr/>
          <p:nvPr/>
        </p:nvGrpSpPr>
        <p:grpSpPr>
          <a:xfrm>
            <a:off x="111247" y="1640917"/>
            <a:ext cx="5117210" cy="4329412"/>
            <a:chOff x="144198" y="1387903"/>
            <a:chExt cx="5340096" cy="4444710"/>
          </a:xfrm>
        </p:grpSpPr>
        <p:pic>
          <p:nvPicPr>
            <p:cNvPr id="36" name="Picture 35" descr="GH_2012_env.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4198" y="1387903"/>
              <a:ext cx="5337244" cy="2135175"/>
            </a:xfrm>
            <a:prstGeom prst="rect">
              <a:avLst/>
            </a:prstGeom>
            <a:effectLst>
              <a:glow rad="228600">
                <a:schemeClr val="bg1"/>
              </a:glow>
            </a:effectLst>
          </p:spPr>
        </p:pic>
        <p:pic>
          <p:nvPicPr>
            <p:cNvPr id="38" name="Picture 37"/>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a:off x="144198" y="3692917"/>
              <a:ext cx="5340096" cy="2139696"/>
            </a:xfrm>
            <a:prstGeom prst="rect">
              <a:avLst/>
            </a:prstGeom>
            <a:effectLst>
              <a:glow rad="228600">
                <a:schemeClr val="bg1"/>
              </a:glow>
            </a:effectLst>
          </p:spPr>
        </p:pic>
        <p:sp>
          <p:nvSpPr>
            <p:cNvPr id="39" name="TextBox 38"/>
            <p:cNvSpPr txBox="1"/>
            <p:nvPr/>
          </p:nvSpPr>
          <p:spPr>
            <a:xfrm>
              <a:off x="1554253" y="1460971"/>
              <a:ext cx="2826765" cy="461665"/>
            </a:xfrm>
            <a:prstGeom prst="rect">
              <a:avLst/>
            </a:prstGeom>
            <a:noFill/>
          </p:spPr>
          <p:txBody>
            <a:bodyPr wrap="none" rtlCol="0">
              <a:spAutoFit/>
            </a:bodyPr>
            <a:lstStyle/>
            <a:p>
              <a:r>
                <a:rPr lang="en-US" sz="2400" dirty="0" smtClean="0">
                  <a:latin typeface="+mn-lt"/>
                </a:rPr>
                <a:t>“Environmental” G-H</a:t>
              </a:r>
              <a:endParaRPr lang="en-US" sz="2400" dirty="0">
                <a:latin typeface="+mn-lt"/>
              </a:endParaRPr>
            </a:p>
          </p:txBody>
        </p:sp>
        <p:sp>
          <p:nvSpPr>
            <p:cNvPr id="40" name="TextBox 39"/>
            <p:cNvSpPr txBox="1"/>
            <p:nvPr/>
          </p:nvSpPr>
          <p:spPr>
            <a:xfrm>
              <a:off x="1772779" y="3701691"/>
              <a:ext cx="2449408" cy="461665"/>
            </a:xfrm>
            <a:prstGeom prst="rect">
              <a:avLst/>
            </a:prstGeom>
            <a:noFill/>
          </p:spPr>
          <p:txBody>
            <a:bodyPr wrap="none" rtlCol="0">
              <a:spAutoFit/>
            </a:bodyPr>
            <a:lstStyle/>
            <a:p>
              <a:r>
                <a:rPr lang="en-US" sz="2400" dirty="0" smtClean="0">
                  <a:latin typeface="+mn-lt"/>
                </a:rPr>
                <a:t>“Over-Storm” G-H</a:t>
              </a:r>
              <a:endParaRPr lang="en-US" sz="2400" dirty="0">
                <a:latin typeface="+mn-lt"/>
              </a:endParaRPr>
            </a:p>
          </p:txBody>
        </p:sp>
      </p:grpSp>
      <p:sp>
        <p:nvSpPr>
          <p:cNvPr id="51" name="TextBox 50"/>
          <p:cNvSpPr txBox="1"/>
          <p:nvPr/>
        </p:nvSpPr>
        <p:spPr>
          <a:xfrm>
            <a:off x="5932997" y="1775471"/>
            <a:ext cx="2447361" cy="461665"/>
          </a:xfrm>
          <a:prstGeom prst="rect">
            <a:avLst/>
          </a:prstGeom>
          <a:noFill/>
        </p:spPr>
        <p:txBody>
          <a:bodyPr wrap="square" rtlCol="0">
            <a:spAutoFit/>
          </a:bodyPr>
          <a:lstStyle/>
          <a:p>
            <a:pPr algn="ctr"/>
            <a:r>
              <a:rPr lang="en-US" dirty="0" smtClean="0">
                <a:latin typeface="+mn-lt"/>
              </a:rPr>
              <a:t>Hurricane</a:t>
            </a:r>
            <a:r>
              <a:rPr lang="en-US" dirty="0">
                <a:latin typeface="+mn-lt"/>
              </a:rPr>
              <a:t> </a:t>
            </a:r>
            <a:r>
              <a:rPr lang="en-US" dirty="0" smtClean="0">
                <a:latin typeface="+mn-lt"/>
              </a:rPr>
              <a:t>Nadine</a:t>
            </a:r>
            <a:endParaRPr lang="en-US" dirty="0">
              <a:latin typeface="+mn-lt"/>
            </a:endParaRPr>
          </a:p>
        </p:txBody>
      </p:sp>
    </p:spTree>
    <p:extLst>
      <p:ext uri="{BB962C8B-B14F-4D97-AF65-F5344CB8AC3E}">
        <p14:creationId xmlns:p14="http://schemas.microsoft.com/office/powerpoint/2010/main" val="42235080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75" y="1260542"/>
            <a:ext cx="9172575" cy="5209092"/>
            <a:chOff x="-28575" y="1252475"/>
            <a:chExt cx="9172575" cy="5209092"/>
          </a:xfrm>
        </p:grpSpPr>
        <p:pic>
          <p:nvPicPr>
            <p:cNvPr id="12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1138" y="2117725"/>
              <a:ext cx="17875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5688" y="2120900"/>
              <a:ext cx="1720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6888" y="2139950"/>
              <a:ext cx="17700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50" y="2119313"/>
              <a:ext cx="178593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1675" y="2120900"/>
              <a:ext cx="20923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6"/>
            <p:cNvSpPr txBox="1">
              <a:spLocks noChangeArrowheads="1"/>
            </p:cNvSpPr>
            <p:nvPr/>
          </p:nvSpPr>
          <p:spPr bwMode="auto">
            <a:xfrm>
              <a:off x="261938" y="2066925"/>
              <a:ext cx="3421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(a)</a:t>
              </a:r>
            </a:p>
          </p:txBody>
        </p:sp>
        <p:sp>
          <p:nvSpPr>
            <p:cNvPr id="129" name="TextBox 7"/>
            <p:cNvSpPr txBox="1">
              <a:spLocks noChangeArrowheads="1"/>
            </p:cNvSpPr>
            <p:nvPr/>
          </p:nvSpPr>
          <p:spPr bwMode="auto">
            <a:xfrm>
              <a:off x="1962150" y="2087563"/>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(b)</a:t>
              </a:r>
            </a:p>
          </p:txBody>
        </p:sp>
        <p:sp>
          <p:nvSpPr>
            <p:cNvPr id="130" name="TextBox 8"/>
            <p:cNvSpPr txBox="1">
              <a:spLocks noChangeArrowheads="1"/>
            </p:cNvSpPr>
            <p:nvPr/>
          </p:nvSpPr>
          <p:spPr bwMode="auto">
            <a:xfrm>
              <a:off x="3738563" y="2063750"/>
              <a:ext cx="3315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(c)</a:t>
              </a:r>
            </a:p>
          </p:txBody>
        </p:sp>
        <p:sp>
          <p:nvSpPr>
            <p:cNvPr id="131" name="TextBox 9"/>
            <p:cNvSpPr txBox="1">
              <a:spLocks noChangeArrowheads="1"/>
            </p:cNvSpPr>
            <p:nvPr/>
          </p:nvSpPr>
          <p:spPr bwMode="auto">
            <a:xfrm>
              <a:off x="5465763" y="2065338"/>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(d)</a:t>
              </a:r>
            </a:p>
          </p:txBody>
        </p:sp>
        <p:sp>
          <p:nvSpPr>
            <p:cNvPr id="132" name="TextBox 10"/>
            <p:cNvSpPr txBox="1">
              <a:spLocks noChangeArrowheads="1"/>
            </p:cNvSpPr>
            <p:nvPr/>
          </p:nvSpPr>
          <p:spPr bwMode="auto">
            <a:xfrm>
              <a:off x="7215188" y="2081213"/>
              <a:ext cx="3435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(e)</a:t>
              </a:r>
            </a:p>
          </p:txBody>
        </p:sp>
        <p:sp>
          <p:nvSpPr>
            <p:cNvPr id="133" name="TextBox 11"/>
            <p:cNvSpPr txBox="1">
              <a:spLocks noChangeArrowheads="1"/>
            </p:cNvSpPr>
            <p:nvPr/>
          </p:nvSpPr>
          <p:spPr bwMode="auto">
            <a:xfrm>
              <a:off x="890588" y="2119313"/>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29 Aug</a:t>
              </a:r>
            </a:p>
          </p:txBody>
        </p:sp>
        <p:sp>
          <p:nvSpPr>
            <p:cNvPr id="134" name="TextBox 12"/>
            <p:cNvSpPr txBox="1">
              <a:spLocks noChangeArrowheads="1"/>
            </p:cNvSpPr>
            <p:nvPr/>
          </p:nvSpPr>
          <p:spPr bwMode="auto">
            <a:xfrm>
              <a:off x="2592388" y="2139950"/>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12 UTC 29 Aug</a:t>
              </a:r>
            </a:p>
          </p:txBody>
        </p:sp>
        <p:sp>
          <p:nvSpPr>
            <p:cNvPr id="135" name="TextBox 13"/>
            <p:cNvSpPr txBox="1">
              <a:spLocks noChangeArrowheads="1"/>
            </p:cNvSpPr>
            <p:nvPr/>
          </p:nvSpPr>
          <p:spPr bwMode="auto">
            <a:xfrm>
              <a:off x="4360863" y="2109788"/>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30 Aug</a:t>
              </a:r>
            </a:p>
          </p:txBody>
        </p:sp>
        <p:sp>
          <p:nvSpPr>
            <p:cNvPr id="136" name="TextBox 14"/>
            <p:cNvSpPr txBox="1">
              <a:spLocks noChangeArrowheads="1"/>
            </p:cNvSpPr>
            <p:nvPr/>
          </p:nvSpPr>
          <p:spPr bwMode="auto">
            <a:xfrm>
              <a:off x="6089650" y="2124075"/>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12 UTC 30 Aug</a:t>
              </a:r>
            </a:p>
          </p:txBody>
        </p:sp>
        <p:sp>
          <p:nvSpPr>
            <p:cNvPr id="137" name="TextBox 15"/>
            <p:cNvSpPr txBox="1">
              <a:spLocks noChangeArrowheads="1"/>
            </p:cNvSpPr>
            <p:nvPr/>
          </p:nvSpPr>
          <p:spPr bwMode="auto">
            <a:xfrm>
              <a:off x="7832725" y="2117725"/>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31 Aug</a:t>
              </a:r>
            </a:p>
          </p:txBody>
        </p:sp>
        <p:grpSp>
          <p:nvGrpSpPr>
            <p:cNvPr id="138" name="Group 163"/>
            <p:cNvGrpSpPr>
              <a:grpSpLocks/>
            </p:cNvGrpSpPr>
            <p:nvPr/>
          </p:nvGrpSpPr>
          <p:grpSpPr bwMode="auto">
            <a:xfrm>
              <a:off x="-28575" y="4514851"/>
              <a:ext cx="2145409" cy="1807003"/>
              <a:chOff x="-180877" y="3180787"/>
              <a:chExt cx="2144838" cy="1806382"/>
            </a:xfrm>
          </p:grpSpPr>
          <p:pic>
            <p:nvPicPr>
              <p:cNvPr id="139"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3295" y="3232299"/>
                <a:ext cx="1695893" cy="16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 name="Group 21"/>
              <p:cNvGrpSpPr>
                <a:grpSpLocks/>
              </p:cNvGrpSpPr>
              <p:nvPr/>
            </p:nvGrpSpPr>
            <p:grpSpPr bwMode="auto">
              <a:xfrm>
                <a:off x="92119" y="4833334"/>
                <a:ext cx="1871842" cy="153835"/>
                <a:chOff x="3429000" y="1676400"/>
                <a:chExt cx="1871842" cy="153835"/>
              </a:xfrm>
            </p:grpSpPr>
            <p:sp>
              <p:nvSpPr>
                <p:cNvPr id="157" name="TextBox 22"/>
                <p:cNvSpPr txBox="1">
                  <a:spLocks noChangeArrowheads="1"/>
                </p:cNvSpPr>
                <p:nvPr/>
              </p:nvSpPr>
              <p:spPr bwMode="auto">
                <a:xfrm>
                  <a:off x="359197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58" name="TextBox 23"/>
                <p:cNvSpPr txBox="1">
                  <a:spLocks noChangeArrowheads="1"/>
                </p:cNvSpPr>
                <p:nvPr/>
              </p:nvSpPr>
              <p:spPr bwMode="auto">
                <a:xfrm>
                  <a:off x="377608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59" name="TextBox 24"/>
                <p:cNvSpPr txBox="1">
                  <a:spLocks noChangeArrowheads="1"/>
                </p:cNvSpPr>
                <p:nvPr/>
              </p:nvSpPr>
              <p:spPr bwMode="auto">
                <a:xfrm>
                  <a:off x="396223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60" name="TextBox 25"/>
                <p:cNvSpPr txBox="1">
                  <a:spLocks noChangeArrowheads="1"/>
                </p:cNvSpPr>
                <p:nvPr/>
              </p:nvSpPr>
              <p:spPr bwMode="auto">
                <a:xfrm>
                  <a:off x="414325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61" name="TextBox 26"/>
                <p:cNvSpPr txBox="1">
                  <a:spLocks noChangeArrowheads="1"/>
                </p:cNvSpPr>
                <p:nvPr/>
              </p:nvSpPr>
              <p:spPr bwMode="auto">
                <a:xfrm>
                  <a:off x="4311516"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62" name="TextBox 27"/>
                <p:cNvSpPr txBox="1">
                  <a:spLocks noChangeArrowheads="1"/>
                </p:cNvSpPr>
                <p:nvPr/>
              </p:nvSpPr>
              <p:spPr bwMode="auto">
                <a:xfrm>
                  <a:off x="4488992"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63" name="TextBox 28"/>
                <p:cNvSpPr txBox="1">
                  <a:spLocks noChangeArrowheads="1"/>
                </p:cNvSpPr>
                <p:nvPr/>
              </p:nvSpPr>
              <p:spPr bwMode="auto">
                <a:xfrm>
                  <a:off x="4673108"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64" name="TextBox 29"/>
                <p:cNvSpPr txBox="1">
                  <a:spLocks noChangeArrowheads="1"/>
                </p:cNvSpPr>
                <p:nvPr/>
              </p:nvSpPr>
              <p:spPr bwMode="auto">
                <a:xfrm>
                  <a:off x="485942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65" name="TextBox 30"/>
                <p:cNvSpPr txBox="1">
                  <a:spLocks noChangeArrowheads="1"/>
                </p:cNvSpPr>
                <p:nvPr/>
              </p:nvSpPr>
              <p:spPr bwMode="auto">
                <a:xfrm>
                  <a:off x="503825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66" name="TextBox 31"/>
                <p:cNvSpPr txBox="1">
                  <a:spLocks noChangeArrowheads="1"/>
                </p:cNvSpPr>
                <p:nvPr/>
              </p:nvSpPr>
              <p:spPr bwMode="auto">
                <a:xfrm>
                  <a:off x="3429000" y="16764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grpSp>
            <p:nvGrpSpPr>
              <p:cNvPr id="141" name="Group 32"/>
              <p:cNvGrpSpPr>
                <a:grpSpLocks/>
              </p:cNvGrpSpPr>
              <p:nvPr/>
            </p:nvGrpSpPr>
            <p:grpSpPr bwMode="auto">
              <a:xfrm>
                <a:off x="-15797" y="3188650"/>
                <a:ext cx="242325" cy="1727605"/>
                <a:chOff x="3321084" y="31716"/>
                <a:chExt cx="242325" cy="1727605"/>
              </a:xfrm>
            </p:grpSpPr>
            <p:sp>
              <p:nvSpPr>
                <p:cNvPr id="144" name="TextBox 33"/>
                <p:cNvSpPr txBox="1">
                  <a:spLocks noChangeArrowheads="1"/>
                </p:cNvSpPr>
                <p:nvPr/>
              </p:nvSpPr>
              <p:spPr bwMode="auto">
                <a:xfrm>
                  <a:off x="3352800" y="160548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sp>
              <p:nvSpPr>
                <p:cNvPr id="145" name="TextBox 34"/>
                <p:cNvSpPr txBox="1">
                  <a:spLocks noChangeArrowheads="1"/>
                </p:cNvSpPr>
                <p:nvPr/>
              </p:nvSpPr>
              <p:spPr bwMode="auto">
                <a:xfrm>
                  <a:off x="3352800" y="147114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a:t>
                  </a:r>
                </a:p>
              </p:txBody>
            </p:sp>
            <p:sp>
              <p:nvSpPr>
                <p:cNvPr id="146" name="TextBox 35"/>
                <p:cNvSpPr txBox="1">
                  <a:spLocks noChangeArrowheads="1"/>
                </p:cNvSpPr>
                <p:nvPr/>
              </p:nvSpPr>
              <p:spPr bwMode="auto">
                <a:xfrm>
                  <a:off x="3352800" y="13398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a:t>
                  </a:r>
                </a:p>
              </p:txBody>
            </p:sp>
            <p:sp>
              <p:nvSpPr>
                <p:cNvPr id="147" name="TextBox 36"/>
                <p:cNvSpPr txBox="1">
                  <a:spLocks noChangeArrowheads="1"/>
                </p:cNvSpPr>
                <p:nvPr/>
              </p:nvSpPr>
              <p:spPr bwMode="auto">
                <a:xfrm>
                  <a:off x="3352800" y="121391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3</a:t>
                  </a:r>
                </a:p>
              </p:txBody>
            </p:sp>
            <p:sp>
              <p:nvSpPr>
                <p:cNvPr id="148" name="TextBox 37"/>
                <p:cNvSpPr txBox="1">
                  <a:spLocks noChangeArrowheads="1"/>
                </p:cNvSpPr>
                <p:nvPr/>
              </p:nvSpPr>
              <p:spPr bwMode="auto">
                <a:xfrm>
                  <a:off x="3352800" y="107737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a:t>
                  </a:r>
                </a:p>
              </p:txBody>
            </p:sp>
            <p:sp>
              <p:nvSpPr>
                <p:cNvPr id="149" name="TextBox 38"/>
                <p:cNvSpPr txBox="1">
                  <a:spLocks noChangeArrowheads="1"/>
                </p:cNvSpPr>
                <p:nvPr/>
              </p:nvSpPr>
              <p:spPr bwMode="auto">
                <a:xfrm>
                  <a:off x="3352800" y="94831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5</a:t>
                  </a:r>
                </a:p>
              </p:txBody>
            </p:sp>
            <p:sp>
              <p:nvSpPr>
                <p:cNvPr id="150" name="TextBox 39"/>
                <p:cNvSpPr txBox="1">
                  <a:spLocks noChangeArrowheads="1"/>
                </p:cNvSpPr>
                <p:nvPr/>
              </p:nvSpPr>
              <p:spPr bwMode="auto">
                <a:xfrm>
                  <a:off x="3352800" y="81705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a:t>
                  </a:r>
                </a:p>
              </p:txBody>
            </p:sp>
            <p:sp>
              <p:nvSpPr>
                <p:cNvPr id="151" name="TextBox 40"/>
                <p:cNvSpPr txBox="1">
                  <a:spLocks noChangeArrowheads="1"/>
                </p:cNvSpPr>
                <p:nvPr/>
              </p:nvSpPr>
              <p:spPr bwMode="auto">
                <a:xfrm>
                  <a:off x="3352800" y="6858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7</a:t>
                  </a:r>
                </a:p>
              </p:txBody>
            </p:sp>
            <p:sp>
              <p:nvSpPr>
                <p:cNvPr id="152" name="TextBox 41"/>
                <p:cNvSpPr txBox="1">
                  <a:spLocks noChangeArrowheads="1"/>
                </p:cNvSpPr>
                <p:nvPr/>
              </p:nvSpPr>
              <p:spPr bwMode="auto">
                <a:xfrm>
                  <a:off x="3352800" y="55454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a:t>
                  </a:r>
                </a:p>
              </p:txBody>
            </p:sp>
            <p:sp>
              <p:nvSpPr>
                <p:cNvPr id="153" name="TextBox 42"/>
                <p:cNvSpPr txBox="1">
                  <a:spLocks noChangeArrowheads="1"/>
                </p:cNvSpPr>
                <p:nvPr/>
              </p:nvSpPr>
              <p:spPr bwMode="auto">
                <a:xfrm>
                  <a:off x="3352800" y="4254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9</a:t>
                  </a:r>
                </a:p>
              </p:txBody>
            </p:sp>
            <p:sp>
              <p:nvSpPr>
                <p:cNvPr id="154" name="TextBox 43"/>
                <p:cNvSpPr txBox="1">
                  <a:spLocks noChangeArrowheads="1"/>
                </p:cNvSpPr>
                <p:nvPr/>
              </p:nvSpPr>
              <p:spPr bwMode="auto">
                <a:xfrm>
                  <a:off x="3321084" y="294228"/>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a:t>
                  </a:r>
                </a:p>
              </p:txBody>
            </p:sp>
            <p:sp>
              <p:nvSpPr>
                <p:cNvPr id="155" name="TextBox 44"/>
                <p:cNvSpPr txBox="1">
                  <a:spLocks noChangeArrowheads="1"/>
                </p:cNvSpPr>
                <p:nvPr/>
              </p:nvSpPr>
              <p:spPr bwMode="auto">
                <a:xfrm>
                  <a:off x="3321084" y="162972"/>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11</a:t>
                  </a:r>
                </a:p>
              </p:txBody>
            </p:sp>
            <p:sp>
              <p:nvSpPr>
                <p:cNvPr id="156" name="TextBox 45"/>
                <p:cNvSpPr txBox="1">
                  <a:spLocks noChangeArrowheads="1"/>
                </p:cNvSpPr>
                <p:nvPr/>
              </p:nvSpPr>
              <p:spPr bwMode="auto">
                <a:xfrm>
                  <a:off x="3321084" y="31716"/>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a:t>
                  </a:r>
                </a:p>
              </p:txBody>
            </p:sp>
          </p:grpSp>
          <p:sp>
            <p:nvSpPr>
              <p:cNvPr id="142" name="TextBox 141"/>
              <p:cNvSpPr txBox="1"/>
              <p:nvPr/>
            </p:nvSpPr>
            <p:spPr>
              <a:xfrm>
                <a:off x="-180877" y="3774882"/>
                <a:ext cx="307695" cy="571184"/>
              </a:xfrm>
              <a:prstGeom prst="rect">
                <a:avLst/>
              </a:prstGeom>
              <a:noFill/>
            </p:spPr>
            <p:txBody>
              <a:bodyPr vert="vert270" wrap="none">
                <a:spAutoFit/>
              </a:bodyPr>
              <a:lstStyle/>
              <a:p>
                <a:pPr fontAlgn="auto">
                  <a:spcBef>
                    <a:spcPts val="0"/>
                  </a:spcBef>
                  <a:spcAft>
                    <a:spcPts val="0"/>
                  </a:spcAft>
                  <a:defRPr/>
                </a:pPr>
                <a:r>
                  <a:rPr lang="en-US" sz="800" dirty="0">
                    <a:latin typeface="+mn-lt"/>
                    <a:ea typeface="+mn-ea"/>
                  </a:rPr>
                  <a:t>height (km)</a:t>
                </a:r>
              </a:p>
            </p:txBody>
          </p:sp>
          <p:sp>
            <p:nvSpPr>
              <p:cNvPr id="143" name="TextBox 152"/>
              <p:cNvSpPr txBox="1">
                <a:spLocks noChangeArrowheads="1"/>
              </p:cNvSpPr>
              <p:nvPr/>
            </p:nvSpPr>
            <p:spPr bwMode="auto">
              <a:xfrm>
                <a:off x="136515" y="3180787"/>
                <a:ext cx="317105" cy="26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(f)</a:t>
                </a:r>
              </a:p>
            </p:txBody>
          </p:sp>
        </p:grpSp>
        <p:grpSp>
          <p:nvGrpSpPr>
            <p:cNvPr id="167" name="Group 162"/>
            <p:cNvGrpSpPr>
              <a:grpSpLocks/>
            </p:cNvGrpSpPr>
            <p:nvPr/>
          </p:nvGrpSpPr>
          <p:grpSpPr bwMode="auto">
            <a:xfrm>
              <a:off x="1985963" y="4557712"/>
              <a:ext cx="1872355" cy="1757808"/>
              <a:chOff x="1844719" y="3223435"/>
              <a:chExt cx="1871840" cy="1757393"/>
            </a:xfrm>
          </p:grpSpPr>
          <p:pic>
            <p:nvPicPr>
              <p:cNvPr id="168" name="Picture 1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35894" y="3244701"/>
                <a:ext cx="1681716" cy="162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 name="Group 46"/>
              <p:cNvGrpSpPr>
                <a:grpSpLocks/>
              </p:cNvGrpSpPr>
              <p:nvPr/>
            </p:nvGrpSpPr>
            <p:grpSpPr bwMode="auto">
              <a:xfrm>
                <a:off x="1844719" y="4826976"/>
                <a:ext cx="1871840" cy="153852"/>
                <a:chOff x="3429000" y="1676400"/>
                <a:chExt cx="1871840" cy="153852"/>
              </a:xfrm>
            </p:grpSpPr>
            <p:sp>
              <p:nvSpPr>
                <p:cNvPr id="171" name="TextBox 47"/>
                <p:cNvSpPr txBox="1">
                  <a:spLocks noChangeArrowheads="1"/>
                </p:cNvSpPr>
                <p:nvPr/>
              </p:nvSpPr>
              <p:spPr bwMode="auto">
                <a:xfrm>
                  <a:off x="359197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72" name="TextBox 48"/>
                <p:cNvSpPr txBox="1">
                  <a:spLocks noChangeArrowheads="1"/>
                </p:cNvSpPr>
                <p:nvPr/>
              </p:nvSpPr>
              <p:spPr bwMode="auto">
                <a:xfrm>
                  <a:off x="377608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73" name="TextBox 49"/>
                <p:cNvSpPr txBox="1">
                  <a:spLocks noChangeArrowheads="1"/>
                </p:cNvSpPr>
                <p:nvPr/>
              </p:nvSpPr>
              <p:spPr bwMode="auto">
                <a:xfrm>
                  <a:off x="396223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74" name="TextBox 50"/>
                <p:cNvSpPr txBox="1">
                  <a:spLocks noChangeArrowheads="1"/>
                </p:cNvSpPr>
                <p:nvPr/>
              </p:nvSpPr>
              <p:spPr bwMode="auto">
                <a:xfrm>
                  <a:off x="414325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75" name="TextBox 51"/>
                <p:cNvSpPr txBox="1">
                  <a:spLocks noChangeArrowheads="1"/>
                </p:cNvSpPr>
                <p:nvPr/>
              </p:nvSpPr>
              <p:spPr bwMode="auto">
                <a:xfrm>
                  <a:off x="4311516"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76" name="TextBox 52"/>
                <p:cNvSpPr txBox="1">
                  <a:spLocks noChangeArrowheads="1"/>
                </p:cNvSpPr>
                <p:nvPr/>
              </p:nvSpPr>
              <p:spPr bwMode="auto">
                <a:xfrm>
                  <a:off x="4488992"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77" name="TextBox 53"/>
                <p:cNvSpPr txBox="1">
                  <a:spLocks noChangeArrowheads="1"/>
                </p:cNvSpPr>
                <p:nvPr/>
              </p:nvSpPr>
              <p:spPr bwMode="auto">
                <a:xfrm>
                  <a:off x="4673108"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78" name="TextBox 54"/>
                <p:cNvSpPr txBox="1">
                  <a:spLocks noChangeArrowheads="1"/>
                </p:cNvSpPr>
                <p:nvPr/>
              </p:nvSpPr>
              <p:spPr bwMode="auto">
                <a:xfrm>
                  <a:off x="485942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79" name="TextBox 55"/>
                <p:cNvSpPr txBox="1">
                  <a:spLocks noChangeArrowheads="1"/>
                </p:cNvSpPr>
                <p:nvPr/>
              </p:nvSpPr>
              <p:spPr bwMode="auto">
                <a:xfrm>
                  <a:off x="503825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80" name="TextBox 56"/>
                <p:cNvSpPr txBox="1">
                  <a:spLocks noChangeArrowheads="1"/>
                </p:cNvSpPr>
                <p:nvPr/>
              </p:nvSpPr>
              <p:spPr bwMode="auto">
                <a:xfrm>
                  <a:off x="3429000" y="1676400"/>
                  <a:ext cx="210607"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70" name="TextBox 153"/>
              <p:cNvSpPr txBox="1">
                <a:spLocks noChangeArrowheads="1"/>
              </p:cNvSpPr>
              <p:nvPr/>
            </p:nvSpPr>
            <p:spPr bwMode="auto">
              <a:xfrm>
                <a:off x="1883734" y="3223435"/>
                <a:ext cx="339344" cy="2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(g)</a:t>
                </a:r>
              </a:p>
            </p:txBody>
          </p:sp>
        </p:grpSp>
        <p:grpSp>
          <p:nvGrpSpPr>
            <p:cNvPr id="181" name="Group 160"/>
            <p:cNvGrpSpPr>
              <a:grpSpLocks/>
            </p:cNvGrpSpPr>
            <p:nvPr/>
          </p:nvGrpSpPr>
          <p:grpSpPr bwMode="auto">
            <a:xfrm>
              <a:off x="7107238" y="4522788"/>
              <a:ext cx="2036762" cy="1938779"/>
              <a:chOff x="7107743" y="3167658"/>
              <a:chExt cx="2036257" cy="1938398"/>
            </a:xfrm>
          </p:grpSpPr>
          <p:pic>
            <p:nvPicPr>
              <p:cNvPr id="182" name="Picture 1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04204" y="3211033"/>
                <a:ext cx="1939796" cy="16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Group 121"/>
              <p:cNvGrpSpPr>
                <a:grpSpLocks/>
              </p:cNvGrpSpPr>
              <p:nvPr/>
            </p:nvGrpSpPr>
            <p:grpSpPr bwMode="auto">
              <a:xfrm>
                <a:off x="7107743" y="4815238"/>
                <a:ext cx="1871847" cy="153858"/>
                <a:chOff x="3429000" y="1676400"/>
                <a:chExt cx="1871847" cy="153858"/>
              </a:xfrm>
            </p:grpSpPr>
            <p:sp>
              <p:nvSpPr>
                <p:cNvPr id="186" name="TextBox 122"/>
                <p:cNvSpPr txBox="1">
                  <a:spLocks noChangeArrowheads="1"/>
                </p:cNvSpPr>
                <p:nvPr/>
              </p:nvSpPr>
              <p:spPr bwMode="auto">
                <a:xfrm>
                  <a:off x="359197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87" name="TextBox 123"/>
                <p:cNvSpPr txBox="1">
                  <a:spLocks noChangeArrowheads="1"/>
                </p:cNvSpPr>
                <p:nvPr/>
              </p:nvSpPr>
              <p:spPr bwMode="auto">
                <a:xfrm>
                  <a:off x="377608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88" name="TextBox 124"/>
                <p:cNvSpPr txBox="1">
                  <a:spLocks noChangeArrowheads="1"/>
                </p:cNvSpPr>
                <p:nvPr/>
              </p:nvSpPr>
              <p:spPr bwMode="auto">
                <a:xfrm>
                  <a:off x="396223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89" name="TextBox 125"/>
                <p:cNvSpPr txBox="1">
                  <a:spLocks noChangeArrowheads="1"/>
                </p:cNvSpPr>
                <p:nvPr/>
              </p:nvSpPr>
              <p:spPr bwMode="auto">
                <a:xfrm>
                  <a:off x="414325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90" name="TextBox 126"/>
                <p:cNvSpPr txBox="1">
                  <a:spLocks noChangeArrowheads="1"/>
                </p:cNvSpPr>
                <p:nvPr/>
              </p:nvSpPr>
              <p:spPr bwMode="auto">
                <a:xfrm>
                  <a:off x="4311516"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91" name="TextBox 127"/>
                <p:cNvSpPr txBox="1">
                  <a:spLocks noChangeArrowheads="1"/>
                </p:cNvSpPr>
                <p:nvPr/>
              </p:nvSpPr>
              <p:spPr bwMode="auto">
                <a:xfrm>
                  <a:off x="4488992"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92" name="TextBox 128"/>
                <p:cNvSpPr txBox="1">
                  <a:spLocks noChangeArrowheads="1"/>
                </p:cNvSpPr>
                <p:nvPr/>
              </p:nvSpPr>
              <p:spPr bwMode="auto">
                <a:xfrm>
                  <a:off x="4673108"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93" name="TextBox 129"/>
                <p:cNvSpPr txBox="1">
                  <a:spLocks noChangeArrowheads="1"/>
                </p:cNvSpPr>
                <p:nvPr/>
              </p:nvSpPr>
              <p:spPr bwMode="auto">
                <a:xfrm>
                  <a:off x="485942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94" name="TextBox 130"/>
                <p:cNvSpPr txBox="1">
                  <a:spLocks noChangeArrowheads="1"/>
                </p:cNvSpPr>
                <p:nvPr/>
              </p:nvSpPr>
              <p:spPr bwMode="auto">
                <a:xfrm>
                  <a:off x="503825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95" name="TextBox 131"/>
                <p:cNvSpPr txBox="1">
                  <a:spLocks noChangeArrowheads="1"/>
                </p:cNvSpPr>
                <p:nvPr/>
              </p:nvSpPr>
              <p:spPr bwMode="auto">
                <a:xfrm>
                  <a:off x="3429000" y="1676400"/>
                  <a:ext cx="210613"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84" name="TextBox 146"/>
              <p:cNvSpPr txBox="1">
                <a:spLocks noChangeArrowheads="1"/>
              </p:cNvSpPr>
              <p:nvPr/>
            </p:nvSpPr>
            <p:spPr bwMode="auto">
              <a:xfrm>
                <a:off x="7635857" y="4890654"/>
                <a:ext cx="654885" cy="21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sp>
            <p:nvSpPr>
              <p:cNvPr id="185" name="TextBox 156"/>
              <p:cNvSpPr txBox="1">
                <a:spLocks noChangeArrowheads="1"/>
              </p:cNvSpPr>
              <p:nvPr/>
            </p:nvSpPr>
            <p:spPr bwMode="auto">
              <a:xfrm>
                <a:off x="7146853" y="3167658"/>
                <a:ext cx="308502" cy="2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(j)</a:t>
                </a:r>
              </a:p>
            </p:txBody>
          </p:sp>
        </p:grpSp>
        <p:grpSp>
          <p:nvGrpSpPr>
            <p:cNvPr id="196" name="Group 159"/>
            <p:cNvGrpSpPr>
              <a:grpSpLocks/>
            </p:cNvGrpSpPr>
            <p:nvPr/>
          </p:nvGrpSpPr>
          <p:grpSpPr bwMode="auto">
            <a:xfrm>
              <a:off x="5400674" y="4521199"/>
              <a:ext cx="1872356" cy="1926191"/>
              <a:chOff x="5348150" y="3176196"/>
              <a:chExt cx="1871840" cy="1926743"/>
            </a:xfrm>
          </p:grpSpPr>
          <p:pic>
            <p:nvPicPr>
              <p:cNvPr id="197" name="Picture 1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39325" y="3232299"/>
                <a:ext cx="1692349" cy="161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 name="Group 96"/>
              <p:cNvGrpSpPr>
                <a:grpSpLocks/>
              </p:cNvGrpSpPr>
              <p:nvPr/>
            </p:nvGrpSpPr>
            <p:grpSpPr bwMode="auto">
              <a:xfrm>
                <a:off x="5348150" y="4814575"/>
                <a:ext cx="1871840" cy="153932"/>
                <a:chOff x="3429000" y="1676400"/>
                <a:chExt cx="1871840" cy="153932"/>
              </a:xfrm>
            </p:grpSpPr>
            <p:sp>
              <p:nvSpPr>
                <p:cNvPr id="201" name="TextBox 97"/>
                <p:cNvSpPr txBox="1">
                  <a:spLocks noChangeArrowheads="1"/>
                </p:cNvSpPr>
                <p:nvPr/>
              </p:nvSpPr>
              <p:spPr bwMode="auto">
                <a:xfrm>
                  <a:off x="359197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202" name="TextBox 98"/>
                <p:cNvSpPr txBox="1">
                  <a:spLocks noChangeArrowheads="1"/>
                </p:cNvSpPr>
                <p:nvPr/>
              </p:nvSpPr>
              <p:spPr bwMode="auto">
                <a:xfrm>
                  <a:off x="377608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203" name="TextBox 99"/>
                <p:cNvSpPr txBox="1">
                  <a:spLocks noChangeArrowheads="1"/>
                </p:cNvSpPr>
                <p:nvPr/>
              </p:nvSpPr>
              <p:spPr bwMode="auto">
                <a:xfrm>
                  <a:off x="396223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204" name="TextBox 100"/>
                <p:cNvSpPr txBox="1">
                  <a:spLocks noChangeArrowheads="1"/>
                </p:cNvSpPr>
                <p:nvPr/>
              </p:nvSpPr>
              <p:spPr bwMode="auto">
                <a:xfrm>
                  <a:off x="414325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205" name="TextBox 101"/>
                <p:cNvSpPr txBox="1">
                  <a:spLocks noChangeArrowheads="1"/>
                </p:cNvSpPr>
                <p:nvPr/>
              </p:nvSpPr>
              <p:spPr bwMode="auto">
                <a:xfrm>
                  <a:off x="4311516"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206" name="TextBox 102"/>
                <p:cNvSpPr txBox="1">
                  <a:spLocks noChangeArrowheads="1"/>
                </p:cNvSpPr>
                <p:nvPr/>
              </p:nvSpPr>
              <p:spPr bwMode="auto">
                <a:xfrm>
                  <a:off x="4488992"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207" name="TextBox 103"/>
                <p:cNvSpPr txBox="1">
                  <a:spLocks noChangeArrowheads="1"/>
                </p:cNvSpPr>
                <p:nvPr/>
              </p:nvSpPr>
              <p:spPr bwMode="auto">
                <a:xfrm>
                  <a:off x="4673108"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208" name="TextBox 104"/>
                <p:cNvSpPr txBox="1">
                  <a:spLocks noChangeArrowheads="1"/>
                </p:cNvSpPr>
                <p:nvPr/>
              </p:nvSpPr>
              <p:spPr bwMode="auto">
                <a:xfrm>
                  <a:off x="485942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209" name="TextBox 105"/>
                <p:cNvSpPr txBox="1">
                  <a:spLocks noChangeArrowheads="1"/>
                </p:cNvSpPr>
                <p:nvPr/>
              </p:nvSpPr>
              <p:spPr bwMode="auto">
                <a:xfrm>
                  <a:off x="503825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210" name="TextBox 106"/>
                <p:cNvSpPr txBox="1">
                  <a:spLocks noChangeArrowheads="1"/>
                </p:cNvSpPr>
                <p:nvPr/>
              </p:nvSpPr>
              <p:spPr bwMode="auto">
                <a:xfrm>
                  <a:off x="3429000" y="1676400"/>
                  <a:ext cx="210607"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99" name="TextBox 155"/>
              <p:cNvSpPr txBox="1">
                <a:spLocks noChangeArrowheads="1"/>
              </p:cNvSpPr>
              <p:nvPr/>
            </p:nvSpPr>
            <p:spPr bwMode="auto">
              <a:xfrm>
                <a:off x="5387260" y="3176196"/>
                <a:ext cx="307117" cy="26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(i)</a:t>
                </a:r>
              </a:p>
            </p:txBody>
          </p:sp>
          <p:sp>
            <p:nvSpPr>
              <p:cNvPr id="200" name="TextBox 157"/>
              <p:cNvSpPr txBox="1">
                <a:spLocks noChangeArrowheads="1"/>
              </p:cNvSpPr>
              <p:nvPr/>
            </p:nvSpPr>
            <p:spPr bwMode="auto">
              <a:xfrm>
                <a:off x="5899299" y="4887433"/>
                <a:ext cx="654866" cy="21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grpSp>
        <p:grpSp>
          <p:nvGrpSpPr>
            <p:cNvPr id="211" name="Group 161"/>
            <p:cNvGrpSpPr>
              <a:grpSpLocks/>
            </p:cNvGrpSpPr>
            <p:nvPr/>
          </p:nvGrpSpPr>
          <p:grpSpPr bwMode="auto">
            <a:xfrm>
              <a:off x="3662362" y="4540250"/>
              <a:ext cx="1872355" cy="1886433"/>
              <a:chOff x="3574284" y="3205838"/>
              <a:chExt cx="1871840" cy="1886402"/>
            </a:xfrm>
          </p:grpSpPr>
          <p:pic>
            <p:nvPicPr>
              <p:cNvPr id="212" name="Picture 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91977" y="3240010"/>
                <a:ext cx="1706526" cy="16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 name="Group 71"/>
              <p:cNvGrpSpPr>
                <a:grpSpLocks/>
              </p:cNvGrpSpPr>
              <p:nvPr/>
            </p:nvGrpSpPr>
            <p:grpSpPr bwMode="auto">
              <a:xfrm>
                <a:off x="3574284" y="4817391"/>
                <a:ext cx="1871840" cy="153885"/>
                <a:chOff x="3429000" y="1676400"/>
                <a:chExt cx="1871840" cy="153885"/>
              </a:xfrm>
            </p:grpSpPr>
            <p:sp>
              <p:nvSpPr>
                <p:cNvPr id="216" name="TextBox 72"/>
                <p:cNvSpPr txBox="1">
                  <a:spLocks noChangeArrowheads="1"/>
                </p:cNvSpPr>
                <p:nvPr/>
              </p:nvSpPr>
              <p:spPr bwMode="auto">
                <a:xfrm>
                  <a:off x="359197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217" name="TextBox 73"/>
                <p:cNvSpPr txBox="1">
                  <a:spLocks noChangeArrowheads="1"/>
                </p:cNvSpPr>
                <p:nvPr/>
              </p:nvSpPr>
              <p:spPr bwMode="auto">
                <a:xfrm>
                  <a:off x="377608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218" name="TextBox 74"/>
                <p:cNvSpPr txBox="1">
                  <a:spLocks noChangeArrowheads="1"/>
                </p:cNvSpPr>
                <p:nvPr/>
              </p:nvSpPr>
              <p:spPr bwMode="auto">
                <a:xfrm>
                  <a:off x="396223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219" name="TextBox 75"/>
                <p:cNvSpPr txBox="1">
                  <a:spLocks noChangeArrowheads="1"/>
                </p:cNvSpPr>
                <p:nvPr/>
              </p:nvSpPr>
              <p:spPr bwMode="auto">
                <a:xfrm>
                  <a:off x="414325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220" name="TextBox 76"/>
                <p:cNvSpPr txBox="1">
                  <a:spLocks noChangeArrowheads="1"/>
                </p:cNvSpPr>
                <p:nvPr/>
              </p:nvSpPr>
              <p:spPr bwMode="auto">
                <a:xfrm>
                  <a:off x="4311516"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221" name="TextBox 77"/>
                <p:cNvSpPr txBox="1">
                  <a:spLocks noChangeArrowheads="1"/>
                </p:cNvSpPr>
                <p:nvPr/>
              </p:nvSpPr>
              <p:spPr bwMode="auto">
                <a:xfrm>
                  <a:off x="4488992"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222" name="TextBox 78"/>
                <p:cNvSpPr txBox="1">
                  <a:spLocks noChangeArrowheads="1"/>
                </p:cNvSpPr>
                <p:nvPr/>
              </p:nvSpPr>
              <p:spPr bwMode="auto">
                <a:xfrm>
                  <a:off x="4673108"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223" name="TextBox 79"/>
                <p:cNvSpPr txBox="1">
                  <a:spLocks noChangeArrowheads="1"/>
                </p:cNvSpPr>
                <p:nvPr/>
              </p:nvSpPr>
              <p:spPr bwMode="auto">
                <a:xfrm>
                  <a:off x="485942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224" name="TextBox 80"/>
                <p:cNvSpPr txBox="1">
                  <a:spLocks noChangeArrowheads="1"/>
                </p:cNvSpPr>
                <p:nvPr/>
              </p:nvSpPr>
              <p:spPr bwMode="auto">
                <a:xfrm>
                  <a:off x="503825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225" name="TextBox 81"/>
                <p:cNvSpPr txBox="1">
                  <a:spLocks noChangeArrowheads="1"/>
                </p:cNvSpPr>
                <p:nvPr/>
              </p:nvSpPr>
              <p:spPr bwMode="auto">
                <a:xfrm>
                  <a:off x="3429000" y="1676400"/>
                  <a:ext cx="210607"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214" name="TextBox 154"/>
              <p:cNvSpPr txBox="1">
                <a:spLocks noChangeArrowheads="1"/>
              </p:cNvSpPr>
              <p:nvPr/>
            </p:nvSpPr>
            <p:spPr bwMode="auto">
              <a:xfrm>
                <a:off x="3645198" y="3205838"/>
                <a:ext cx="348158"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(h)</a:t>
                </a:r>
              </a:p>
            </p:txBody>
          </p:sp>
          <p:sp>
            <p:nvSpPr>
              <p:cNvPr id="215" name="TextBox 158"/>
              <p:cNvSpPr txBox="1">
                <a:spLocks noChangeArrowheads="1"/>
              </p:cNvSpPr>
              <p:nvPr/>
            </p:nvSpPr>
            <p:spPr bwMode="auto">
              <a:xfrm>
                <a:off x="4210402" y="4876800"/>
                <a:ext cx="654867"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grpSp>
        <p:sp>
          <p:nvSpPr>
            <p:cNvPr id="226" name="TextBox 165"/>
            <p:cNvSpPr txBox="1">
              <a:spLocks noChangeArrowheads="1"/>
            </p:cNvSpPr>
            <p:nvPr/>
          </p:nvSpPr>
          <p:spPr bwMode="auto">
            <a:xfrm>
              <a:off x="3897244" y="1252475"/>
              <a:ext cx="1558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latin typeface="+mn-lt"/>
                </a:rPr>
                <a:t>Observations</a:t>
              </a:r>
            </a:p>
          </p:txBody>
        </p:sp>
        <p:sp>
          <p:nvSpPr>
            <p:cNvPr id="227" name="TextBox 166"/>
            <p:cNvSpPr txBox="1">
              <a:spLocks noChangeArrowheads="1"/>
            </p:cNvSpPr>
            <p:nvPr/>
          </p:nvSpPr>
          <p:spPr bwMode="auto">
            <a:xfrm>
              <a:off x="2288670" y="1676400"/>
              <a:ext cx="4560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mn-lt"/>
                </a:rPr>
                <a:t>Doppler-derived wind speed (shaded, m s</a:t>
              </a:r>
              <a:r>
                <a:rPr lang="en-US" sz="1400" baseline="30000" dirty="0">
                  <a:latin typeface="+mn-lt"/>
                </a:rPr>
                <a:t>-1</a:t>
              </a:r>
              <a:r>
                <a:rPr lang="en-US" sz="1400" dirty="0">
                  <a:latin typeface="+mn-lt"/>
                </a:rPr>
                <a:t>) at 2 km altitude</a:t>
              </a:r>
            </a:p>
          </p:txBody>
        </p:sp>
        <p:sp>
          <p:nvSpPr>
            <p:cNvPr id="228" name="TextBox 167"/>
            <p:cNvSpPr txBox="1">
              <a:spLocks noChangeArrowheads="1"/>
            </p:cNvSpPr>
            <p:nvPr/>
          </p:nvSpPr>
          <p:spPr bwMode="auto">
            <a:xfrm>
              <a:off x="1356230" y="4143721"/>
              <a:ext cx="6425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mn-lt"/>
                </a:rPr>
                <a:t>Axisymmetric relative vorticity (shaded, x 10</a:t>
              </a:r>
              <a:r>
                <a:rPr lang="en-US" sz="1400" baseline="30000" dirty="0">
                  <a:latin typeface="+mn-lt"/>
                </a:rPr>
                <a:t>-4</a:t>
              </a:r>
              <a:r>
                <a:rPr lang="en-US" sz="1400" dirty="0">
                  <a:latin typeface="+mn-lt"/>
                </a:rPr>
                <a:t> s</a:t>
              </a:r>
              <a:r>
                <a:rPr lang="en-US" sz="1400" baseline="30000" dirty="0">
                  <a:latin typeface="+mn-lt"/>
                </a:rPr>
                <a:t>-1</a:t>
              </a:r>
              <a:r>
                <a:rPr lang="en-US" sz="1400" dirty="0">
                  <a:latin typeface="+mn-lt"/>
                </a:rPr>
                <a:t>) and tangential wind (contour, m s</a:t>
              </a:r>
              <a:r>
                <a:rPr lang="en-US" sz="1400" baseline="30000" dirty="0">
                  <a:latin typeface="+mn-lt"/>
                </a:rPr>
                <a:t>-1</a:t>
              </a:r>
              <a:r>
                <a:rPr lang="en-US" sz="1400" dirty="0">
                  <a:latin typeface="+mn-lt"/>
                </a:rPr>
                <a:t>)</a:t>
              </a:r>
            </a:p>
          </p:txBody>
        </p:sp>
      </p:grpSp>
      <p:sp>
        <p:nvSpPr>
          <p:cNvPr id="32772" name="TextBox 6"/>
          <p:cNvSpPr txBox="1">
            <a:spLocks noChangeArrowheads="1"/>
          </p:cNvSpPr>
          <p:nvPr/>
        </p:nvSpPr>
        <p:spPr bwMode="auto">
          <a:xfrm>
            <a:off x="2671662" y="7724775"/>
            <a:ext cx="363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a:latin typeface="Times" charset="0"/>
              </a:rPr>
              <a:t>(b)</a:t>
            </a:r>
          </a:p>
        </p:txBody>
      </p:sp>
      <p:sp>
        <p:nvSpPr>
          <p:cNvPr id="15" name="TextBox 14"/>
          <p:cNvSpPr txBox="1"/>
          <p:nvPr/>
        </p:nvSpPr>
        <p:spPr>
          <a:xfrm>
            <a:off x="1" y="-34670"/>
            <a:ext cx="7536759" cy="1322413"/>
          </a:xfrm>
          <a:prstGeom prst="rect">
            <a:avLst/>
          </a:prstGeom>
          <a:noFill/>
        </p:spPr>
        <p:txBody>
          <a:bodyPr wrap="square">
            <a:spAutoFit/>
          </a:bodyPr>
          <a:lstStyle/>
          <a:p>
            <a:pPr>
              <a:lnSpc>
                <a:spcPct val="90000"/>
              </a:lnSpc>
              <a:defRPr/>
            </a:pPr>
            <a:r>
              <a:rPr lang="en-US" sz="4400" dirty="0" smtClean="0">
                <a:solidFill>
                  <a:srgbClr val="FFFF00"/>
                </a:solidFill>
                <a:latin typeface="+mn-lt"/>
                <a:ea typeface="+mn-ea"/>
                <a:cs typeface="+mn-cs"/>
              </a:rPr>
              <a:t>Improve </a:t>
            </a:r>
            <a:r>
              <a:rPr lang="en-US" sz="4400" dirty="0" smtClean="0">
                <a:solidFill>
                  <a:srgbClr val="FFFFFF"/>
                </a:solidFill>
                <a:latin typeface="+mn-lt"/>
                <a:ea typeface="+mn-ea"/>
                <a:cs typeface="+mn-cs"/>
              </a:rPr>
              <a:t>understanding </a:t>
            </a:r>
            <a:r>
              <a:rPr lang="en-US" sz="4400" dirty="0">
                <a:solidFill>
                  <a:srgbClr val="FFFFFF"/>
                </a:solidFill>
                <a:latin typeface="+mn-lt"/>
                <a:ea typeface="+mn-ea"/>
                <a:cs typeface="+mn-cs"/>
              </a:rPr>
              <a:t>of TC structure </a:t>
            </a:r>
            <a:r>
              <a:rPr lang="en-US" sz="4400" dirty="0" smtClean="0">
                <a:solidFill>
                  <a:srgbClr val="FFFFFF"/>
                </a:solidFill>
                <a:latin typeface="+mn-lt"/>
                <a:ea typeface="+mn-ea"/>
                <a:cs typeface="+mn-cs"/>
              </a:rPr>
              <a:t>&amp; intensity: RI</a:t>
            </a:r>
            <a:endParaRPr lang="en-US" sz="4400" dirty="0">
              <a:solidFill>
                <a:srgbClr val="FFFFFF"/>
              </a:solidFill>
              <a:latin typeface="+mn-lt"/>
              <a:ea typeface="+mn-ea"/>
              <a:cs typeface="+mn-cs"/>
            </a:endParaRPr>
          </a:p>
        </p:txBody>
      </p:sp>
      <p:grpSp>
        <p:nvGrpSpPr>
          <p:cNvPr id="229" name="Group 228"/>
          <p:cNvGrpSpPr/>
          <p:nvPr/>
        </p:nvGrpSpPr>
        <p:grpSpPr>
          <a:xfrm>
            <a:off x="605827" y="1291859"/>
            <a:ext cx="7774590" cy="5170076"/>
            <a:chOff x="605827" y="1291859"/>
            <a:chExt cx="7774590" cy="5170076"/>
          </a:xfrm>
        </p:grpSpPr>
        <p:grpSp>
          <p:nvGrpSpPr>
            <p:cNvPr id="5" name="Group 4"/>
            <p:cNvGrpSpPr/>
            <p:nvPr/>
          </p:nvGrpSpPr>
          <p:grpSpPr>
            <a:xfrm>
              <a:off x="888241" y="3817981"/>
              <a:ext cx="3464210" cy="2643954"/>
              <a:chOff x="2245856" y="3912870"/>
              <a:chExt cx="3464210" cy="2643954"/>
            </a:xfrm>
          </p:grpSpPr>
          <p:pic>
            <p:nvPicPr>
              <p:cNvPr id="25" name="Picture 6" descr="inertcylav_2612.gif"/>
              <p:cNvPicPr>
                <a:picLocks noChangeAspect="1"/>
              </p:cNvPicPr>
              <p:nvPr/>
            </p:nvPicPr>
            <p:blipFill>
              <a:blip r:embed="rId12" cstate="email">
                <a:extLst>
                  <a:ext uri="{28A0092B-C50C-407E-A947-70E740481C1C}">
                    <a14:useLocalDpi xmlns:a14="http://schemas.microsoft.com/office/drawing/2010/main"/>
                  </a:ext>
                </a:extLst>
              </a:blip>
              <a:srcRect l="11061" b="10698"/>
              <a:stretch>
                <a:fillRect/>
              </a:stretch>
            </p:blipFill>
            <p:spPr bwMode="auto">
              <a:xfrm>
                <a:off x="2657304" y="3912870"/>
                <a:ext cx="3052762" cy="236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5"/>
              <p:cNvSpPr txBox="1">
                <a:spLocks noChangeArrowheads="1"/>
              </p:cNvSpPr>
              <p:nvPr/>
            </p:nvSpPr>
            <p:spPr bwMode="auto">
              <a:xfrm>
                <a:off x="4515461" y="4075057"/>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44</a:t>
                </a:r>
              </a:p>
              <a:p>
                <a:pPr algn="r"/>
                <a:r>
                  <a:rPr lang="en-US" sz="1000" b="1"/>
                  <a:t>IS</a:t>
                </a:r>
                <a:r>
                  <a:rPr lang="en-US" sz="1000" b="1" baseline="-25000"/>
                  <a:t>av</a:t>
                </a:r>
                <a:r>
                  <a:rPr lang="en-US" sz="1000" b="1"/>
                  <a:t> : 1.8</a:t>
                </a:r>
                <a:endParaRPr lang="en-US" sz="1000" b="1" baseline="30000"/>
              </a:p>
            </p:txBody>
          </p:sp>
          <p:grpSp>
            <p:nvGrpSpPr>
              <p:cNvPr id="31" name="Group 42"/>
              <p:cNvGrpSpPr>
                <a:grpSpLocks/>
              </p:cNvGrpSpPr>
              <p:nvPr/>
            </p:nvGrpSpPr>
            <p:grpSpPr bwMode="auto">
              <a:xfrm>
                <a:off x="2445901" y="3963184"/>
                <a:ext cx="290323" cy="2402262"/>
                <a:chOff x="1843252" y="173544"/>
                <a:chExt cx="290348" cy="2402337"/>
              </a:xfrm>
            </p:grpSpPr>
            <p:sp>
              <p:nvSpPr>
                <p:cNvPr id="105" name="TextBox 43"/>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106" name="TextBox 44"/>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107" name="TextBox 45"/>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108" name="TextBox 46"/>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109" name="TextBox 47"/>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110" name="TextBox 48"/>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111" name="TextBox 49"/>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112" name="TextBox 50"/>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113" name="TextBox 51"/>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114" name="TextBox 52"/>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115" name="TextBox 53"/>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116" name="TextBox 54"/>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117" name="TextBox 55"/>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32" name="Group 56"/>
              <p:cNvGrpSpPr>
                <a:grpSpLocks/>
              </p:cNvGrpSpPr>
              <p:nvPr/>
            </p:nvGrpSpPr>
            <p:grpSpPr bwMode="auto">
              <a:xfrm>
                <a:off x="2565905" y="6206825"/>
                <a:ext cx="2810665" cy="215437"/>
                <a:chOff x="1963266" y="2417256"/>
                <a:chExt cx="2810904" cy="215444"/>
              </a:xfrm>
            </p:grpSpPr>
            <p:sp>
              <p:nvSpPr>
                <p:cNvPr id="95" name="TextBox 57"/>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96" name="TextBox 58"/>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97" name="TextBox 59"/>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98" name="TextBox 60"/>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99" name="TextBox 61"/>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100" name="TextBox 62"/>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101" name="TextBox 63"/>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102" name="TextBox 64"/>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103" name="TextBox 65"/>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104" name="TextBox 66"/>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35" name="TextBox 93"/>
              <p:cNvSpPr txBox="1">
                <a:spLocks noChangeArrowheads="1"/>
              </p:cNvSpPr>
              <p:nvPr/>
            </p:nvSpPr>
            <p:spPr bwMode="auto">
              <a:xfrm>
                <a:off x="3525245" y="6310611"/>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37" name="TextBox 36"/>
              <p:cNvSpPr txBox="1"/>
              <p:nvPr/>
            </p:nvSpPr>
            <p:spPr bwMode="auto">
              <a:xfrm>
                <a:off x="2245856" y="4767894"/>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sp>
            <p:nvSpPr>
              <p:cNvPr id="39" name="TextBox 99"/>
              <p:cNvSpPr txBox="1">
                <a:spLocks noChangeArrowheads="1"/>
              </p:cNvSpPr>
              <p:nvPr/>
            </p:nvSpPr>
            <p:spPr bwMode="auto">
              <a:xfrm>
                <a:off x="2698377" y="4077028"/>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FF0000"/>
                    </a:solidFill>
                  </a:rPr>
                  <a:t>Exp.2612</a:t>
                </a:r>
              </a:p>
            </p:txBody>
          </p:sp>
        </p:grpSp>
        <p:grpSp>
          <p:nvGrpSpPr>
            <p:cNvPr id="2" name="Group 1"/>
            <p:cNvGrpSpPr/>
            <p:nvPr/>
          </p:nvGrpSpPr>
          <p:grpSpPr>
            <a:xfrm>
              <a:off x="4917957" y="3802147"/>
              <a:ext cx="3462460" cy="2659788"/>
              <a:chOff x="5600121" y="3885410"/>
              <a:chExt cx="3462460" cy="2659788"/>
            </a:xfrm>
          </p:grpSpPr>
          <p:pic>
            <p:nvPicPr>
              <p:cNvPr id="26" name="Picture 7" descr="inertcylav_2618.gif"/>
              <p:cNvPicPr>
                <a:picLocks noChangeAspect="1"/>
              </p:cNvPicPr>
              <p:nvPr/>
            </p:nvPicPr>
            <p:blipFill>
              <a:blip r:embed="rId13" cstate="email">
                <a:extLst>
                  <a:ext uri="{28A0092B-C50C-407E-A947-70E740481C1C}">
                    <a14:useLocalDpi xmlns:a14="http://schemas.microsoft.com/office/drawing/2010/main"/>
                  </a:ext>
                </a:extLst>
              </a:blip>
              <a:srcRect l="11215" b="10716"/>
              <a:stretch>
                <a:fillRect/>
              </a:stretch>
            </p:blipFill>
            <p:spPr bwMode="auto">
              <a:xfrm>
                <a:off x="6015104" y="3885410"/>
                <a:ext cx="3047477" cy="236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6"/>
              <p:cNvSpPr txBox="1">
                <a:spLocks noChangeArrowheads="1"/>
              </p:cNvSpPr>
              <p:nvPr/>
            </p:nvSpPr>
            <p:spPr bwMode="auto">
              <a:xfrm>
                <a:off x="7857333" y="4052850"/>
                <a:ext cx="689552"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56</a:t>
                </a:r>
              </a:p>
              <a:p>
                <a:pPr algn="r"/>
                <a:r>
                  <a:rPr lang="en-US" sz="1000" b="1"/>
                  <a:t>IS</a:t>
                </a:r>
                <a:r>
                  <a:rPr lang="en-US" sz="1000" b="1" baseline="-25000"/>
                  <a:t>av</a:t>
                </a:r>
                <a:r>
                  <a:rPr lang="en-US" sz="1000" b="1"/>
                  <a:t> : 3.9</a:t>
                </a:r>
                <a:endParaRPr lang="en-US" sz="1000" b="1" baseline="30000"/>
              </a:p>
            </p:txBody>
          </p:sp>
          <p:grpSp>
            <p:nvGrpSpPr>
              <p:cNvPr id="33" name="Group 67"/>
              <p:cNvGrpSpPr>
                <a:grpSpLocks/>
              </p:cNvGrpSpPr>
              <p:nvPr/>
            </p:nvGrpSpPr>
            <p:grpSpPr bwMode="auto">
              <a:xfrm>
                <a:off x="5798416" y="3943219"/>
                <a:ext cx="290323" cy="2402262"/>
                <a:chOff x="1843252" y="173544"/>
                <a:chExt cx="290348" cy="2402337"/>
              </a:xfrm>
            </p:grpSpPr>
            <p:sp>
              <p:nvSpPr>
                <p:cNvPr id="82" name="TextBox 68"/>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83" name="TextBox 69"/>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84" name="TextBox 70"/>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85" name="TextBox 71"/>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86" name="TextBox 72"/>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87" name="TextBox 73"/>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88" name="TextBox 74"/>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89" name="TextBox 75"/>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90" name="TextBox 76"/>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91" name="TextBox 77"/>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92" name="TextBox 78"/>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93" name="TextBox 79"/>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94" name="TextBox 80"/>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34" name="Group 81"/>
              <p:cNvGrpSpPr>
                <a:grpSpLocks/>
              </p:cNvGrpSpPr>
              <p:nvPr/>
            </p:nvGrpSpPr>
            <p:grpSpPr bwMode="auto">
              <a:xfrm>
                <a:off x="5918420" y="6186860"/>
                <a:ext cx="2810665" cy="215437"/>
                <a:chOff x="1963266" y="2417256"/>
                <a:chExt cx="2810904" cy="215444"/>
              </a:xfrm>
            </p:grpSpPr>
            <p:sp>
              <p:nvSpPr>
                <p:cNvPr id="72" name="TextBox 82"/>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73" name="TextBox 83"/>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74" name="TextBox 84"/>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75" name="TextBox 85"/>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76" name="TextBox 86"/>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77" name="TextBox 87"/>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78" name="TextBox 88"/>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79" name="TextBox 89"/>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80" name="TextBox 90"/>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81" name="TextBox 91"/>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36" name="TextBox 94"/>
              <p:cNvSpPr txBox="1">
                <a:spLocks noChangeArrowheads="1"/>
              </p:cNvSpPr>
              <p:nvPr/>
            </p:nvSpPr>
            <p:spPr bwMode="auto">
              <a:xfrm>
                <a:off x="6876219" y="6298985"/>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38" name="TextBox 37"/>
              <p:cNvSpPr txBox="1"/>
              <p:nvPr/>
            </p:nvSpPr>
            <p:spPr bwMode="auto">
              <a:xfrm>
                <a:off x="5600121" y="4723583"/>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sp>
            <p:nvSpPr>
              <p:cNvPr id="40" name="TextBox 100"/>
              <p:cNvSpPr txBox="1">
                <a:spLocks noChangeArrowheads="1"/>
              </p:cNvSpPr>
              <p:nvPr/>
            </p:nvSpPr>
            <p:spPr bwMode="auto">
              <a:xfrm>
                <a:off x="6055532" y="4049500"/>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008000"/>
                    </a:solidFill>
                  </a:rPr>
                  <a:t>Exp.2618</a:t>
                </a:r>
              </a:p>
            </p:txBody>
          </p:sp>
        </p:grpSp>
        <p:grpSp>
          <p:nvGrpSpPr>
            <p:cNvPr id="6" name="Group 5"/>
            <p:cNvGrpSpPr/>
            <p:nvPr/>
          </p:nvGrpSpPr>
          <p:grpSpPr>
            <a:xfrm>
              <a:off x="4906965" y="1346559"/>
              <a:ext cx="3473452" cy="2647854"/>
              <a:chOff x="3819379" y="1273574"/>
              <a:chExt cx="3473452" cy="2647854"/>
            </a:xfrm>
          </p:grpSpPr>
          <p:sp>
            <p:nvSpPr>
              <p:cNvPr id="47" name="TextBox 46"/>
              <p:cNvSpPr txBox="1"/>
              <p:nvPr/>
            </p:nvSpPr>
            <p:spPr bwMode="auto">
              <a:xfrm>
                <a:off x="3819379" y="2140031"/>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grpSp>
            <p:nvGrpSpPr>
              <p:cNvPr id="3" name="Group 2"/>
              <p:cNvGrpSpPr/>
              <p:nvPr/>
            </p:nvGrpSpPr>
            <p:grpSpPr>
              <a:xfrm>
                <a:off x="4027261" y="1273574"/>
                <a:ext cx="3265570" cy="2647854"/>
                <a:chOff x="4005370" y="1288171"/>
                <a:chExt cx="3265570" cy="2647854"/>
              </a:xfrm>
            </p:grpSpPr>
            <p:pic>
              <p:nvPicPr>
                <p:cNvPr id="41" name="Picture 5" descr="inertcylav_dopp.gif"/>
                <p:cNvPicPr>
                  <a:picLocks noChangeAspect="1"/>
                </p:cNvPicPr>
                <p:nvPr/>
              </p:nvPicPr>
              <p:blipFill>
                <a:blip r:embed="rId14" cstate="email">
                  <a:extLst>
                    <a:ext uri="{28A0092B-C50C-407E-A947-70E740481C1C}">
                      <a14:useLocalDpi xmlns:a14="http://schemas.microsoft.com/office/drawing/2010/main"/>
                    </a:ext>
                  </a:extLst>
                </a:blip>
                <a:srcRect l="11215" b="10875"/>
                <a:stretch>
                  <a:fillRect/>
                </a:stretch>
              </p:blipFill>
              <p:spPr bwMode="auto">
                <a:xfrm>
                  <a:off x="4223463" y="1288171"/>
                  <a:ext cx="3047477" cy="23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8"/>
                <p:cNvSpPr txBox="1">
                  <a:spLocks noChangeArrowheads="1"/>
                </p:cNvSpPr>
                <p:nvPr/>
              </p:nvSpPr>
              <p:spPr bwMode="auto">
                <a:xfrm>
                  <a:off x="6075994" y="1445821"/>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65</a:t>
                  </a:r>
                </a:p>
                <a:p>
                  <a:pPr algn="r"/>
                  <a:r>
                    <a:rPr lang="en-US" sz="1000" b="1"/>
                    <a:t>IS</a:t>
                  </a:r>
                  <a:r>
                    <a:rPr lang="en-US" sz="1000" b="1" baseline="-25000"/>
                    <a:t>av</a:t>
                  </a:r>
                  <a:r>
                    <a:rPr lang="en-US" sz="1000" b="1"/>
                    <a:t> : 3.5</a:t>
                  </a:r>
                  <a:endParaRPr lang="en-US" sz="1000" b="1" baseline="30000"/>
                </a:p>
              </p:txBody>
            </p:sp>
            <p:grpSp>
              <p:nvGrpSpPr>
                <p:cNvPr id="44" name="Group 40"/>
                <p:cNvGrpSpPr>
                  <a:grpSpLocks/>
                </p:cNvGrpSpPr>
                <p:nvPr/>
              </p:nvGrpSpPr>
              <p:grpSpPr bwMode="auto">
                <a:xfrm>
                  <a:off x="4005370" y="1335592"/>
                  <a:ext cx="290323" cy="2402262"/>
                  <a:chOff x="1843252" y="173544"/>
                  <a:chExt cx="290348" cy="2402337"/>
                </a:xfrm>
              </p:grpSpPr>
              <p:sp>
                <p:nvSpPr>
                  <p:cNvPr id="59" name="TextBox 17"/>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60" name="TextBox 18"/>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61" name="TextBox 19"/>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62" name="TextBox 20"/>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63" name="TextBox 21"/>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64" name="TextBox 22"/>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65" name="TextBox 23"/>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66" name="TextBox 24"/>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67" name="TextBox 25"/>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68" name="TextBox 26"/>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69" name="TextBox 27"/>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70" name="TextBox 28"/>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71" name="TextBox 29"/>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45" name="Group 41"/>
                <p:cNvGrpSpPr>
                  <a:grpSpLocks/>
                </p:cNvGrpSpPr>
                <p:nvPr/>
              </p:nvGrpSpPr>
              <p:grpSpPr bwMode="auto">
                <a:xfrm>
                  <a:off x="4125374" y="3579234"/>
                  <a:ext cx="2810665" cy="215437"/>
                  <a:chOff x="1963266" y="2417256"/>
                  <a:chExt cx="2810904" cy="215444"/>
                </a:xfrm>
              </p:grpSpPr>
              <p:sp>
                <p:nvSpPr>
                  <p:cNvPr id="49" name="TextBox 30"/>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50" name="TextBox 31"/>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51" name="TextBox 32"/>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52" name="TextBox 33"/>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53" name="TextBox 34"/>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54" name="TextBox 35"/>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55" name="TextBox 36"/>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56" name="TextBox 37"/>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57" name="TextBox 38"/>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58" name="TextBox 39"/>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46" name="TextBox 92"/>
                <p:cNvSpPr txBox="1">
                  <a:spLocks noChangeArrowheads="1"/>
                </p:cNvSpPr>
                <p:nvPr/>
              </p:nvSpPr>
              <p:spPr bwMode="auto">
                <a:xfrm>
                  <a:off x="5084056" y="3689812"/>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48" name="TextBox 98"/>
                <p:cNvSpPr txBox="1">
                  <a:spLocks noChangeArrowheads="1"/>
                </p:cNvSpPr>
                <p:nvPr/>
              </p:nvSpPr>
              <p:spPr bwMode="auto">
                <a:xfrm>
                  <a:off x="4240283" y="1446302"/>
                  <a:ext cx="612616"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Doppler</a:t>
                  </a:r>
                </a:p>
              </p:txBody>
            </p:sp>
          </p:grpSp>
        </p:grpSp>
        <p:grpSp>
          <p:nvGrpSpPr>
            <p:cNvPr id="11" name="Group 10"/>
            <p:cNvGrpSpPr/>
            <p:nvPr/>
          </p:nvGrpSpPr>
          <p:grpSpPr>
            <a:xfrm>
              <a:off x="605827" y="1291859"/>
              <a:ext cx="3744460" cy="2664011"/>
              <a:chOff x="1828800" y="1600200"/>
              <a:chExt cx="5181600" cy="3962400"/>
            </a:xfrm>
          </p:grpSpPr>
          <p:grpSp>
            <p:nvGrpSpPr>
              <p:cNvPr id="13" name="Group 1"/>
              <p:cNvGrpSpPr>
                <a:grpSpLocks/>
              </p:cNvGrpSpPr>
              <p:nvPr/>
            </p:nvGrpSpPr>
            <p:grpSpPr bwMode="auto">
              <a:xfrm>
                <a:off x="2133600" y="1600200"/>
                <a:ext cx="4876800" cy="3962400"/>
                <a:chOff x="1600200" y="2438400"/>
                <a:chExt cx="3195363" cy="2753162"/>
              </a:xfrm>
            </p:grpSpPr>
            <p:pic>
              <p:nvPicPr>
                <p:cNvPr id="16" name="Picture 2"/>
                <p:cNvPicPr>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00200" y="2438400"/>
                  <a:ext cx="3195363" cy="27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flipV="1">
                  <a:off x="3037920" y="3098012"/>
                  <a:ext cx="104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V="1">
                  <a:off x="3712760" y="3098012"/>
                  <a:ext cx="208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26"/>
                <p:cNvSpPr txBox="1">
                  <a:spLocks noChangeArrowheads="1"/>
                </p:cNvSpPr>
                <p:nvPr/>
              </p:nvSpPr>
              <p:spPr bwMode="auto">
                <a:xfrm>
                  <a:off x="2528111" y="4361261"/>
                  <a:ext cx="245599"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a:t>
                  </a:r>
                </a:p>
              </p:txBody>
            </p:sp>
            <p:sp>
              <p:nvSpPr>
                <p:cNvPr id="21" name="TextBox 27"/>
                <p:cNvSpPr txBox="1">
                  <a:spLocks noChangeArrowheads="1"/>
                </p:cNvSpPr>
                <p:nvPr/>
              </p:nvSpPr>
              <p:spPr bwMode="auto">
                <a:xfrm>
                  <a:off x="3285908" y="4361261"/>
                  <a:ext cx="306519"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II</a:t>
                  </a:r>
                </a:p>
              </p:txBody>
            </p:sp>
            <p:sp>
              <p:nvSpPr>
                <p:cNvPr id="22" name="TextBox 28"/>
                <p:cNvSpPr txBox="1">
                  <a:spLocks noChangeArrowheads="1"/>
                </p:cNvSpPr>
                <p:nvPr/>
              </p:nvSpPr>
              <p:spPr bwMode="auto">
                <a:xfrm>
                  <a:off x="3915610" y="4361261"/>
                  <a:ext cx="367438"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III</a:t>
                  </a:r>
                </a:p>
              </p:txBody>
            </p:sp>
          </p:grpSp>
          <p:sp>
            <p:nvSpPr>
              <p:cNvPr id="14" name="TextBox 13"/>
              <p:cNvSpPr txBox="1"/>
              <p:nvPr/>
            </p:nvSpPr>
            <p:spPr bwMode="auto">
              <a:xfrm>
                <a:off x="1828800" y="2529146"/>
                <a:ext cx="532333" cy="1736410"/>
              </a:xfrm>
              <a:prstGeom prst="rect">
                <a:avLst/>
              </a:prstGeom>
              <a:noFill/>
            </p:spPr>
            <p:txBody>
              <a:bodyPr vert="vert270" wrap="none">
                <a:spAutoFit/>
              </a:bodyPr>
              <a:lstStyle/>
              <a:p>
                <a:pPr fontAlgn="auto">
                  <a:spcBef>
                    <a:spcPts val="0"/>
                  </a:spcBef>
                  <a:spcAft>
                    <a:spcPts val="0"/>
                  </a:spcAft>
                  <a:defRPr/>
                </a:pPr>
                <a:r>
                  <a:rPr lang="en-US" sz="1100" b="1" dirty="0">
                    <a:latin typeface="+mn-lt"/>
                    <a:ea typeface="+mn-ea"/>
                  </a:rPr>
                  <a:t>wind speed (m s</a:t>
                </a:r>
                <a:r>
                  <a:rPr lang="en-US" sz="1100" b="1" baseline="30000" dirty="0">
                    <a:latin typeface="+mn-lt"/>
                    <a:ea typeface="+mn-ea"/>
                  </a:rPr>
                  <a:t>-1</a:t>
                </a:r>
                <a:r>
                  <a:rPr lang="en-US" sz="1100" b="1" dirty="0">
                    <a:latin typeface="+mn-lt"/>
                    <a:ea typeface="+mn-ea"/>
                  </a:rPr>
                  <a:t>)</a:t>
                </a:r>
              </a:p>
            </p:txBody>
          </p:sp>
        </p:grpSp>
        <p:sp>
          <p:nvSpPr>
            <p:cNvPr id="122" name="TextBox 98"/>
            <p:cNvSpPr txBox="1">
              <a:spLocks noChangeArrowheads="1"/>
            </p:cNvSpPr>
            <p:nvPr/>
          </p:nvSpPr>
          <p:spPr bwMode="auto">
            <a:xfrm>
              <a:off x="2317184" y="1295864"/>
              <a:ext cx="1346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t>HWRF runs</a:t>
              </a:r>
            </a:p>
          </p:txBody>
        </p:sp>
      </p:grpSp>
    </p:spTree>
    <p:extLst>
      <p:ext uri="{BB962C8B-B14F-4D97-AF65-F5344CB8AC3E}">
        <p14:creationId xmlns:p14="http://schemas.microsoft.com/office/powerpoint/2010/main" val="3467881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2" name="TextBox 1"/>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latin typeface="+mn-lt"/>
              </a:rPr>
              <a:t>Make better use of inner core observations to evaluate more than track and intensity:</a:t>
            </a:r>
          </a:p>
          <a:p>
            <a:pPr marL="742950" lvl="1" indent="-285750">
              <a:spcBef>
                <a:spcPts val="600"/>
              </a:spcBef>
              <a:buFont typeface="Arial"/>
              <a:buChar char="•"/>
            </a:pPr>
            <a:r>
              <a:rPr lang="en-US" sz="2400" dirty="0" smtClean="0">
                <a:latin typeface="+mn-lt"/>
              </a:rPr>
              <a:t>Structure – drives damage and coastal inundation (surge)</a:t>
            </a:r>
          </a:p>
          <a:p>
            <a:pPr marL="742950" lvl="1" indent="-285750">
              <a:spcBef>
                <a:spcPts val="600"/>
              </a:spcBef>
              <a:buFont typeface="Arial"/>
              <a:buChar char="•"/>
            </a:pPr>
            <a:r>
              <a:rPr lang="en-US" sz="2400" dirty="0" smtClean="0">
                <a:latin typeface="+mn-lt"/>
              </a:rPr>
              <a:t>Rainfall – drives inland inundation (floods)</a:t>
            </a:r>
            <a:endParaRPr lang="en-US" sz="2400" dirty="0">
              <a:latin typeface="+mn-lt"/>
            </a:endParaRPr>
          </a:p>
          <a:p>
            <a:pPr marL="285750" indent="-285750">
              <a:spcBef>
                <a:spcPts val="600"/>
              </a:spcBef>
              <a:buFont typeface="Arial"/>
              <a:buChar char="•"/>
            </a:pPr>
            <a:r>
              <a:rPr lang="en-US" sz="2400" dirty="0" smtClean="0">
                <a:solidFill>
                  <a:schemeClr val="bg1">
                    <a:lumMod val="75000"/>
                  </a:schemeClr>
                </a:solidFill>
                <a:latin typeface="+mn-lt"/>
              </a:rPr>
              <a:t>Make better use of inner core observations (in-situ &amp; satellite) to initialize models</a:t>
            </a:r>
          </a:p>
          <a:p>
            <a:pPr marL="285750" indent="-285750">
              <a:spcBef>
                <a:spcPts val="600"/>
              </a:spcBef>
              <a:buFont typeface="Arial"/>
              <a:buChar char="•"/>
            </a:pPr>
            <a:r>
              <a:rPr lang="en-US" sz="2400" dirty="0" smtClean="0">
                <a:solidFill>
                  <a:schemeClr val="bg1">
                    <a:lumMod val="75000"/>
                  </a:schemeClr>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chemeClr val="bg1">
                    <a:lumMod val="75000"/>
                  </a:schemeClr>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1650118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6"/>
          <p:cNvSpPr txBox="1">
            <a:spLocks/>
          </p:cNvSpPr>
          <p:nvPr/>
        </p:nvSpPr>
        <p:spPr bwMode="auto">
          <a:xfrm>
            <a:off x="5518148" y="1752895"/>
            <a:ext cx="1815044"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a:t>
            </a:r>
            <a:r>
              <a:rPr lang="en-US" sz="1800" b="1" dirty="0">
                <a:solidFill>
                  <a:srgbClr val="000000"/>
                </a:solidFill>
                <a:latin typeface="Calibri"/>
                <a:cs typeface="Calibri"/>
                <a:sym typeface="Helvetica Neue Light" pitchFamily="-106" charset="0"/>
              </a:rPr>
              <a:t>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4" name="Text Box 10"/>
          <p:cNvSpPr txBox="1">
            <a:spLocks/>
          </p:cNvSpPr>
          <p:nvPr/>
        </p:nvSpPr>
        <p:spPr bwMode="auto">
          <a:xfrm>
            <a:off x="1474958" y="1787704"/>
            <a:ext cx="2119312" cy="341830"/>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b="1" dirty="0">
                <a:solidFill>
                  <a:srgbClr val="000000"/>
                </a:solidFill>
                <a:latin typeface="Calibri"/>
                <a:cs typeface="Calibri"/>
                <a:sym typeface="Helvetica Neue Light" pitchFamily="-106" charset="0"/>
              </a:rPr>
              <a:t>H*Wind 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17" name="Picture 20" descr="C:\Users\gopal\Desktop\SANDY18L_HWRF.g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056" r="2113" b="6622"/>
          <a:stretch/>
        </p:blipFill>
        <p:spPr bwMode="auto">
          <a:xfrm>
            <a:off x="4437666" y="2072109"/>
            <a:ext cx="4222286" cy="374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p:cNvSpPr>
          <p:nvPr/>
        </p:nvSpPr>
        <p:spPr bwMode="auto">
          <a:xfrm>
            <a:off x="4927042" y="2547805"/>
            <a:ext cx="2960948" cy="280853"/>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HWRF Forecast (108 h)</a:t>
            </a:r>
          </a:p>
        </p:txBody>
      </p:sp>
      <p:sp>
        <p:nvSpPr>
          <p:cNvPr id="20" name="Rectangle 23"/>
          <p:cNvSpPr>
            <a:spLocks/>
          </p:cNvSpPr>
          <p:nvPr/>
        </p:nvSpPr>
        <p:spPr bwMode="auto">
          <a:xfrm>
            <a:off x="1847382" y="2549624"/>
            <a:ext cx="2317087" cy="298278"/>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HWIND analysis</a:t>
            </a:r>
          </a:p>
        </p:txBody>
      </p:sp>
      <p:sp>
        <p:nvSpPr>
          <p:cNvPr id="15"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Wind </a:t>
            </a:r>
            <a:r>
              <a:rPr lang="en-US" sz="3200" dirty="0">
                <a:solidFill>
                  <a:schemeClr val="bg1"/>
                </a:solidFill>
                <a:latin typeface="Calibri" charset="0"/>
                <a:ea typeface="Calibri" charset="0"/>
                <a:cs typeface="Calibri" charset="0"/>
              </a:rPr>
              <a:t>S</a:t>
            </a:r>
            <a:r>
              <a:rPr lang="en-US" sz="3200" dirty="0" smtClean="0">
                <a:solidFill>
                  <a:schemeClr val="bg1"/>
                </a:solidFill>
                <a:latin typeface="Calibri" charset="0"/>
                <a:ea typeface="Calibri" charset="0"/>
                <a:cs typeface="Calibri" charset="0"/>
              </a:rPr>
              <a:t>tructure</a:t>
            </a:r>
            <a:endParaRPr lang="en-US" sz="4800" dirty="0">
              <a:solidFill>
                <a:schemeClr val="bg1"/>
              </a:solidFill>
              <a:latin typeface="Calibri" charset="0"/>
              <a:ea typeface="Calibri" charset="0"/>
              <a:cs typeface="Calibri" charset="0"/>
            </a:endParaRPr>
          </a:p>
        </p:txBody>
      </p:sp>
      <p:sp>
        <p:nvSpPr>
          <p:cNvPr id="13"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14" name="Text Box 11"/>
          <p:cNvSpPr txBox="1">
            <a:spLocks/>
          </p:cNvSpPr>
          <p:nvPr/>
        </p:nvSpPr>
        <p:spPr bwMode="auto">
          <a:xfrm>
            <a:off x="2835023" y="5883641"/>
            <a:ext cx="3736581"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Post-hurricane Sandy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 name="Picture 2" descr="AL182012_1030_0130_contour04.png"/>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809341" y="2434112"/>
            <a:ext cx="3310128" cy="3310128"/>
          </a:xfrm>
          <a:prstGeom prst="rect">
            <a:avLst/>
          </a:prstGeom>
        </p:spPr>
      </p:pic>
    </p:spTree>
    <p:extLst>
      <p:ext uri="{BB962C8B-B14F-4D97-AF65-F5344CB8AC3E}">
        <p14:creationId xmlns:p14="http://schemas.microsoft.com/office/powerpoint/2010/main" val="40901858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p:cNvSpPr>
          <p:nvPr/>
        </p:nvSpPr>
        <p:spPr bwMode="auto">
          <a:xfrm>
            <a:off x="5197448" y="1545809"/>
            <a:ext cx="3048893"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ADCIRC maximum surge (36 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22" name="Text Box 10"/>
          <p:cNvSpPr txBox="1">
            <a:spLocks/>
          </p:cNvSpPr>
          <p:nvPr/>
        </p:nvSpPr>
        <p:spPr bwMode="auto">
          <a:xfrm>
            <a:off x="781361" y="1545809"/>
            <a:ext cx="3393021"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lgn="ctr">
              <a:defRPr/>
            </a:pPr>
            <a:r>
              <a:rPr lang="en-US" sz="1800" b="1" dirty="0" smtClean="0">
                <a:solidFill>
                  <a:srgbClr val="000000"/>
                </a:solidFill>
                <a:latin typeface="Calibri"/>
                <a:cs typeface="Calibri"/>
                <a:sym typeface="Helvetica Neue Light" pitchFamily="-106" charset="0"/>
              </a:rPr>
              <a:t>Storm Surge  Observations</a:t>
            </a:r>
          </a:p>
        </p:txBody>
      </p:sp>
      <p:sp>
        <p:nvSpPr>
          <p:cNvPr id="7"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6651" y="1851323"/>
            <a:ext cx="4340753" cy="418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p:cNvSpPr>
          <p:nvPr/>
        </p:nvSpPr>
        <p:spPr bwMode="auto">
          <a:xfrm>
            <a:off x="2840409" y="5946831"/>
            <a:ext cx="3736581"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Post-hurricane Sandy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 name="Picture 2" descr="Screen Shot 2013-05-08 at 5.07.55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361" y="2095703"/>
            <a:ext cx="3734050" cy="3757646"/>
          </a:xfrm>
          <a:prstGeom prst="rect">
            <a:avLst/>
          </a:prstGeom>
        </p:spPr>
      </p:pic>
      <p:sp>
        <p:nvSpPr>
          <p:cNvPr id="11"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Surge</a:t>
            </a:r>
            <a:endParaRPr lang="en-US" sz="48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129812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nerrtrd.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600291" y="1817056"/>
            <a:ext cx="4475339" cy="3650481"/>
          </a:xfrm>
          <a:prstGeom prst="rect">
            <a:avLst/>
          </a:prstGeom>
        </p:spPr>
      </p:pic>
      <p:pic>
        <p:nvPicPr>
          <p:cNvPr id="3" name="Picture 2" descr="ALtkerrtr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060" y="1819251"/>
            <a:ext cx="4486824" cy="3650184"/>
          </a:xfrm>
          <a:prstGeom prst="rect">
            <a:avLst/>
          </a:prstGeom>
        </p:spPr>
      </p:pic>
      <p:sp>
        <p:nvSpPr>
          <p:cNvPr id="17411" name="Rectangle 4"/>
          <p:cNvSpPr>
            <a:spLocks noGrp="1" noChangeArrowheads="1"/>
          </p:cNvSpPr>
          <p:nvPr>
            <p:ph type="title"/>
          </p:nvPr>
        </p:nvSpPr>
        <p:spPr>
          <a:xfrm>
            <a:off x="100025"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Good – track forecast improvements</a:t>
            </a:r>
          </a:p>
        </p:txBody>
      </p:sp>
      <p:sp>
        <p:nvSpPr>
          <p:cNvPr id="17412" name="Text Box 19"/>
          <p:cNvSpPr txBox="1">
            <a:spLocks noChangeArrowheads="1"/>
          </p:cNvSpPr>
          <p:nvPr/>
        </p:nvSpPr>
        <p:spPr bwMode="auto">
          <a:xfrm>
            <a:off x="37080" y="5446281"/>
            <a:ext cx="4755668" cy="1000274"/>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600"/>
              </a:spcBef>
              <a:spcAft>
                <a:spcPts val="0"/>
              </a:spcAft>
              <a:buFont typeface="Arial" pitchFamily="34" charset="0"/>
              <a:buChar char="•"/>
            </a:pPr>
            <a:r>
              <a:rPr lang="en-US" sz="1800" dirty="0" smtClean="0">
                <a:solidFill>
                  <a:prstClr val="black"/>
                </a:solidFill>
                <a:latin typeface="+mn-lt"/>
              </a:rPr>
              <a:t>10-yr improvement – current 48 h </a:t>
            </a:r>
            <a:r>
              <a:rPr lang="en-US" sz="1800" dirty="0">
                <a:solidFill>
                  <a:prstClr val="black"/>
                </a:solidFill>
                <a:latin typeface="+mn-lt"/>
              </a:rPr>
              <a:t>a</a:t>
            </a:r>
            <a:r>
              <a:rPr lang="en-US" sz="1800" dirty="0" smtClean="0">
                <a:solidFill>
                  <a:prstClr val="black"/>
                </a:solidFill>
                <a:latin typeface="+mn-lt"/>
              </a:rPr>
              <a:t>s </a:t>
            </a:r>
            <a:r>
              <a:rPr lang="en-US" sz="1800" dirty="0">
                <a:solidFill>
                  <a:prstClr val="black"/>
                </a:solidFill>
                <a:latin typeface="+mn-lt"/>
              </a:rPr>
              <a:t>accurate </a:t>
            </a:r>
            <a:r>
              <a:rPr lang="en-US" sz="1800" dirty="0" smtClean="0">
                <a:solidFill>
                  <a:prstClr val="black"/>
                </a:solidFill>
                <a:latin typeface="+mn-lt"/>
              </a:rPr>
              <a:t>as 24 h in 2000</a:t>
            </a:r>
            <a:endParaRPr lang="en-US" sz="1800" dirty="0">
              <a:solidFill>
                <a:prstClr val="black"/>
              </a:solidFill>
              <a:latin typeface="+mn-lt"/>
            </a:endParaRPr>
          </a:p>
        </p:txBody>
      </p:sp>
      <p:grpSp>
        <p:nvGrpSpPr>
          <p:cNvPr id="9" name="Group 8"/>
          <p:cNvGrpSpPr/>
          <p:nvPr/>
        </p:nvGrpSpPr>
        <p:grpSpPr>
          <a:xfrm>
            <a:off x="2428821" y="3244745"/>
            <a:ext cx="2073083" cy="1761434"/>
            <a:chOff x="5029200" y="3213611"/>
            <a:chExt cx="2765944" cy="2153875"/>
          </a:xfrm>
        </p:grpSpPr>
        <p:cxnSp>
          <p:nvCxnSpPr>
            <p:cNvPr id="7" name="Straight Arrow Connector 6"/>
            <p:cNvCxnSpPr/>
            <p:nvPr/>
          </p:nvCxnSpPr>
          <p:spPr>
            <a:xfrm>
              <a:off x="5041568" y="4252661"/>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029200" y="3213611"/>
              <a:ext cx="0" cy="215387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66302" y="4778519"/>
              <a:ext cx="2728842" cy="77967"/>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336165" y="4459430"/>
            <a:ext cx="2570142" cy="463973"/>
          </a:xfrm>
          <a:prstGeom prst="rect">
            <a:avLst/>
          </a:prstGeom>
          <a:noFill/>
          <a:ln w="9525">
            <a:noFill/>
            <a:miter lim="800000"/>
            <a:headEnd/>
            <a:tailEnd/>
          </a:ln>
        </p:spPr>
        <p:txBody>
          <a:bodyPr wrap="square">
            <a:spAutoFit/>
          </a:bodyPr>
          <a:lstStyle/>
          <a:p>
            <a:pPr lvl="0" algn="ctr">
              <a:lnSpc>
                <a:spcPct val="85000"/>
              </a:lnSpc>
              <a:defRPr/>
            </a:pPr>
            <a:r>
              <a:rPr lang="en-US" sz="1400" kern="0" dirty="0">
                <a:latin typeface="+mn-lt"/>
                <a:ea typeface="ＭＳ Ｐゴシック"/>
                <a:cs typeface="ＭＳ Ｐゴシック"/>
              </a:rPr>
              <a:t>S</a:t>
            </a:r>
            <a:r>
              <a:rPr lang="en-US" sz="1400" kern="0" dirty="0" smtClean="0">
                <a:latin typeface="+mn-lt"/>
                <a:ea typeface="ＭＳ Ｐゴシック"/>
                <a:cs typeface="ＭＳ Ｐゴシック"/>
              </a:rPr>
              <a:t>ome </a:t>
            </a:r>
            <a:r>
              <a:rPr lang="en-US" sz="1400" kern="0" dirty="0">
                <a:latin typeface="+mn-lt"/>
                <a:ea typeface="ＭＳ Ｐゴシック"/>
                <a:cs typeface="ＭＳ Ｐゴシック"/>
              </a:rPr>
              <a:t>intensity gains since </a:t>
            </a:r>
            <a:r>
              <a:rPr lang="en-US" sz="1400" kern="0" dirty="0" smtClean="0">
                <a:latin typeface="+mn-lt"/>
                <a:ea typeface="ＭＳ Ｐゴシック"/>
                <a:cs typeface="ＭＳ Ｐゴシック"/>
              </a:rPr>
              <a:t>2008, especially at &gt;48 h</a:t>
            </a:r>
            <a:endParaRPr lang="en-US" sz="1400" kern="0" dirty="0">
              <a:latin typeface="+mn-lt"/>
              <a:ea typeface="ＭＳ Ｐゴシック"/>
              <a:cs typeface="ＭＳ Ｐゴシック"/>
            </a:endParaRPr>
          </a:p>
        </p:txBody>
      </p:sp>
      <p:sp>
        <p:nvSpPr>
          <p:cNvPr id="14" name="Text Box 19"/>
          <p:cNvSpPr txBox="1">
            <a:spLocks noChangeArrowheads="1"/>
          </p:cNvSpPr>
          <p:nvPr/>
        </p:nvSpPr>
        <p:spPr bwMode="auto">
          <a:xfrm>
            <a:off x="4715183" y="5446281"/>
            <a:ext cx="4397528" cy="723275"/>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a:buChar char="•"/>
            </a:pPr>
            <a:r>
              <a:rPr lang="en-US" sz="1800" dirty="0">
                <a:latin typeface="+mj-lt"/>
              </a:rPr>
              <a:t>24-</a:t>
            </a:r>
            <a:r>
              <a:rPr lang="en-US" sz="1800" dirty="0" smtClean="0">
                <a:latin typeface="+mj-lt"/>
              </a:rPr>
              <a:t>48 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600"/>
              </a:spcBef>
              <a:spcAft>
                <a:spcPts val="0"/>
              </a:spcAft>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793993" y="1280093"/>
            <a:ext cx="4350007"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Not so</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Good – Modest intensity</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48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grpSp>
        <p:nvGrpSpPr>
          <p:cNvPr id="11" name="Group 10"/>
          <p:cNvGrpSpPr/>
          <p:nvPr/>
        </p:nvGrpSpPr>
        <p:grpSpPr>
          <a:xfrm>
            <a:off x="8178398" y="2421497"/>
            <a:ext cx="781553" cy="2058621"/>
            <a:chOff x="8178398" y="2421497"/>
            <a:chExt cx="781553" cy="2058621"/>
          </a:xfrm>
        </p:grpSpPr>
        <p:cxnSp>
          <p:nvCxnSpPr>
            <p:cNvPr id="4" name="Straight Connector 3"/>
            <p:cNvCxnSpPr/>
            <p:nvPr/>
          </p:nvCxnSpPr>
          <p:spPr>
            <a:xfrm>
              <a:off x="8178398" y="2421497"/>
              <a:ext cx="0" cy="205862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8199332" y="3356603"/>
              <a:ext cx="760619" cy="40474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5381334" y="6615536"/>
            <a:ext cx="3209016"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/verification/verify5.shtml</a:t>
            </a:r>
          </a:p>
        </p:txBody>
      </p:sp>
    </p:spTree>
    <p:extLst>
      <p:ext uri="{BB962C8B-B14F-4D97-AF65-F5344CB8AC3E}">
        <p14:creationId xmlns:p14="http://schemas.microsoft.com/office/powerpoint/2010/main" val="248877052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12" presetClass="entr" presetSubtype="8" fill="hold" nodeType="afterEffect">
                                  <p:stCondLst>
                                    <p:cond delay="3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aac_HWRF_rai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8311" y="1930262"/>
            <a:ext cx="4344488" cy="4297585"/>
          </a:xfrm>
          <a:prstGeom prst="rect">
            <a:avLst/>
          </a:prstGeom>
        </p:spPr>
      </p:pic>
      <p:pic>
        <p:nvPicPr>
          <p:cNvPr id="5" name="Picture 4" descr="ST4_Isaac_total.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40" y="2156137"/>
            <a:ext cx="4707727" cy="3789502"/>
          </a:xfrm>
          <a:prstGeom prst="rect">
            <a:avLst/>
          </a:prstGeom>
        </p:spPr>
      </p:pic>
      <p:sp>
        <p:nvSpPr>
          <p:cNvPr id="21" name="Text Box 6"/>
          <p:cNvSpPr txBox="1">
            <a:spLocks/>
          </p:cNvSpPr>
          <p:nvPr/>
        </p:nvSpPr>
        <p:spPr bwMode="auto">
          <a:xfrm>
            <a:off x="5197448" y="1545809"/>
            <a:ext cx="3220777"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rain accumulation (120 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22" name="Text Box 10"/>
          <p:cNvSpPr txBox="1">
            <a:spLocks/>
          </p:cNvSpPr>
          <p:nvPr/>
        </p:nvSpPr>
        <p:spPr bwMode="auto">
          <a:xfrm>
            <a:off x="705543" y="1545809"/>
            <a:ext cx="3393021"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Stage IV rain accumulation (144 h)</a:t>
            </a:r>
          </a:p>
        </p:txBody>
      </p:sp>
      <p:sp>
        <p:nvSpPr>
          <p:cNvPr id="7"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8" name="Text Box 11"/>
          <p:cNvSpPr txBox="1">
            <a:spLocks/>
          </p:cNvSpPr>
          <p:nvPr/>
        </p:nvSpPr>
        <p:spPr bwMode="auto">
          <a:xfrm>
            <a:off x="3069942" y="5945639"/>
            <a:ext cx="2976607"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Hurricane Isaac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9"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Rainfall</a:t>
            </a:r>
            <a:endParaRPr lang="en-US" sz="48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036552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latin typeface="+mn-lt"/>
              </a:rPr>
              <a:t>Make better use of inner core observations (in-situ &amp; satellite) to initialize models</a:t>
            </a:r>
          </a:p>
          <a:p>
            <a:pPr marL="285750" indent="-285750">
              <a:spcBef>
                <a:spcPts val="600"/>
              </a:spcBef>
              <a:buFont typeface="Arial"/>
              <a:buChar char="•"/>
            </a:pPr>
            <a:r>
              <a:rPr lang="en-US" sz="2400" dirty="0" smtClean="0">
                <a:solidFill>
                  <a:srgbClr val="BFBFBF"/>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rgbClr val="BFBFBF"/>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40687370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AAC09L.2012082800.m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4" y="4241196"/>
            <a:ext cx="1849934" cy="1725233"/>
          </a:xfrm>
          <a:prstGeom prst="rect">
            <a:avLst/>
          </a:prstGeom>
        </p:spPr>
      </p:pic>
      <p:pic>
        <p:nvPicPr>
          <p:cNvPr id="2" name="Picture 1" descr="ISAAC09L.2012082800.m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252" y="1901640"/>
            <a:ext cx="3902128" cy="4032841"/>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Isaac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267727" y="378503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124748" y="3639086"/>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91573" y="1987409"/>
            <a:ext cx="1677334" cy="173462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67610" y="3777940"/>
            <a:ext cx="1693050" cy="25460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923524" y="4273146"/>
            <a:ext cx="1877126" cy="3993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915536" y="4353018"/>
            <a:ext cx="1885114" cy="159743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
        <p:nvSpPr>
          <p:cNvPr id="28"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a:latin typeface="Calibri"/>
                <a:cs typeface="Calibri"/>
              </a:rPr>
              <a:t>Assimilation of data into models</a:t>
            </a:r>
          </a:p>
        </p:txBody>
      </p:sp>
    </p:spTree>
    <p:extLst>
      <p:ext uri="{BB962C8B-B14F-4D97-AF65-F5344CB8AC3E}">
        <p14:creationId xmlns:p14="http://schemas.microsoft.com/office/powerpoint/2010/main" val="7746981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8947" y="1389467"/>
            <a:ext cx="3526707" cy="2358100"/>
            <a:chOff x="538947" y="1290989"/>
            <a:chExt cx="3526707" cy="2358100"/>
          </a:xfrm>
        </p:grpSpPr>
        <p:pic>
          <p:nvPicPr>
            <p:cNvPr id="22" name="Content Placeholder 7" descr="fig_ALAL2012_win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947" y="1290989"/>
              <a:ext cx="3526707" cy="2358100"/>
            </a:xfrm>
            <a:prstGeom prst="rect">
              <a:avLst/>
            </a:prstGeom>
          </p:spPr>
        </p:pic>
        <p:sp>
          <p:nvSpPr>
            <p:cNvPr id="15" name="TextBox 14"/>
            <p:cNvSpPr txBox="1"/>
            <p:nvPr/>
          </p:nvSpPr>
          <p:spPr>
            <a:xfrm>
              <a:off x="903653" y="2134262"/>
              <a:ext cx="1189793"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16" name="TextBox 15"/>
            <p:cNvSpPr txBox="1"/>
            <p:nvPr/>
          </p:nvSpPr>
          <p:spPr>
            <a:xfrm>
              <a:off x="2061170" y="2843523"/>
              <a:ext cx="1065044" cy="307777"/>
            </a:xfrm>
            <a:prstGeom prst="rect">
              <a:avLst/>
            </a:prstGeom>
            <a:noFill/>
          </p:spPr>
          <p:txBody>
            <a:bodyPr wrap="square" rtlCol="0">
              <a:spAutoFit/>
            </a:bodyPr>
            <a:lstStyle/>
            <a:p>
              <a:r>
                <a:rPr lang="en-US" sz="1400" dirty="0" smtClean="0">
                  <a:solidFill>
                    <a:srgbClr val="3333FF"/>
                  </a:solidFill>
                  <a:latin typeface="+mn-lt"/>
                </a:rPr>
                <a:t>HWRG  TDR</a:t>
              </a:r>
              <a:endParaRPr lang="en-US" sz="1400" dirty="0">
                <a:solidFill>
                  <a:srgbClr val="3333FF"/>
                </a:solidFill>
                <a:latin typeface="+mn-lt"/>
              </a:endParaRPr>
            </a:p>
          </p:txBody>
        </p:sp>
        <p:sp>
          <p:nvSpPr>
            <p:cNvPr id="2" name="TextBox 1"/>
            <p:cNvSpPr txBox="1"/>
            <p:nvPr/>
          </p:nvSpPr>
          <p:spPr>
            <a:xfrm>
              <a:off x="2231298" y="1493574"/>
              <a:ext cx="1626990" cy="307777"/>
            </a:xfrm>
            <a:prstGeom prst="rect">
              <a:avLst/>
            </a:prstGeom>
            <a:noFill/>
          </p:spPr>
          <p:txBody>
            <a:bodyPr wrap="square" rtlCol="0">
              <a:spAutoFit/>
            </a:bodyPr>
            <a:lstStyle/>
            <a:p>
              <a:r>
                <a:rPr lang="en-US" sz="1400" dirty="0" smtClean="0">
                  <a:latin typeface="+mn-lt"/>
                </a:rPr>
                <a:t>Intensity Errors</a:t>
              </a:r>
              <a:endParaRPr lang="en-US" sz="1400" dirty="0">
                <a:latin typeface="+mn-lt"/>
              </a:endParaRPr>
            </a:p>
          </p:txBody>
        </p:sp>
      </p:grpSp>
      <p:grpSp>
        <p:nvGrpSpPr>
          <p:cNvPr id="34" name="Group 33"/>
          <p:cNvGrpSpPr/>
          <p:nvPr/>
        </p:nvGrpSpPr>
        <p:grpSpPr>
          <a:xfrm>
            <a:off x="4759290" y="1297859"/>
            <a:ext cx="3749581" cy="2477521"/>
            <a:chOff x="4759290" y="1221200"/>
            <a:chExt cx="3749581" cy="247752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1900"/>
            <a:stretch/>
          </p:blipFill>
          <p:spPr>
            <a:xfrm>
              <a:off x="4759290" y="1221200"/>
              <a:ext cx="3749581" cy="2477521"/>
            </a:xfrm>
            <a:prstGeom prst="rect">
              <a:avLst/>
            </a:prstGeom>
          </p:spPr>
        </p:pic>
        <p:sp>
          <p:nvSpPr>
            <p:cNvPr id="3" name="TextBox 2"/>
            <p:cNvSpPr txBox="1"/>
            <p:nvPr/>
          </p:nvSpPr>
          <p:spPr>
            <a:xfrm>
              <a:off x="6601490" y="1918750"/>
              <a:ext cx="1116349"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8" name="TextBox 7"/>
            <p:cNvSpPr txBox="1"/>
            <p:nvPr/>
          </p:nvSpPr>
          <p:spPr>
            <a:xfrm>
              <a:off x="7306546" y="2447398"/>
              <a:ext cx="1109109" cy="307777"/>
            </a:xfrm>
            <a:prstGeom prst="rect">
              <a:avLst/>
            </a:prstGeom>
            <a:noFill/>
          </p:spPr>
          <p:txBody>
            <a:bodyPr wrap="square" rtlCol="0">
              <a:spAutoFit/>
            </a:bodyPr>
            <a:lstStyle/>
            <a:p>
              <a:r>
                <a:rPr lang="en-US" sz="1400" dirty="0" smtClean="0">
                  <a:solidFill>
                    <a:srgbClr val="7030A0"/>
                  </a:solidFill>
                  <a:latin typeface="+mn-lt"/>
                </a:rPr>
                <a:t>HWRG  TDR</a:t>
              </a:r>
              <a:endParaRPr lang="en-US" sz="1400" dirty="0">
                <a:solidFill>
                  <a:srgbClr val="7030A0"/>
                </a:solidFill>
                <a:latin typeface="+mn-lt"/>
              </a:endParaRPr>
            </a:p>
          </p:txBody>
        </p:sp>
        <p:sp>
          <p:nvSpPr>
            <p:cNvPr id="20" name="Rectangle 19"/>
            <p:cNvSpPr/>
            <p:nvPr/>
          </p:nvSpPr>
          <p:spPr>
            <a:xfrm>
              <a:off x="6853974" y="1509401"/>
              <a:ext cx="1437262" cy="400110"/>
            </a:xfrm>
            <a:prstGeom prst="rect">
              <a:avLst/>
            </a:prstGeom>
          </p:spPr>
          <p:txBody>
            <a:bodyPr wrap="none">
              <a:spAutoFit/>
            </a:bodyPr>
            <a:lstStyle/>
            <a:p>
              <a:pPr algn="ctr"/>
              <a:r>
                <a:rPr lang="en-US" sz="2000" dirty="0">
                  <a:latin typeface="+mn-lt"/>
                </a:rPr>
                <a:t>Isaac (2013)</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t="4803"/>
          <a:stretch/>
        </p:blipFill>
        <p:spPr>
          <a:xfrm>
            <a:off x="320994" y="3761345"/>
            <a:ext cx="3726332" cy="2660524"/>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5176"/>
          <a:stretch/>
        </p:blipFill>
        <p:spPr>
          <a:xfrm>
            <a:off x="4724400" y="3771772"/>
            <a:ext cx="3726332" cy="2650097"/>
          </a:xfrm>
          <a:prstGeom prst="rect">
            <a:avLst/>
          </a:prstGeom>
        </p:spPr>
      </p:pic>
      <p:sp>
        <p:nvSpPr>
          <p:cNvPr id="9" name="TextBox 8"/>
          <p:cNvSpPr txBox="1"/>
          <p:nvPr/>
        </p:nvSpPr>
        <p:spPr>
          <a:xfrm>
            <a:off x="3796114" y="3549232"/>
            <a:ext cx="1451458" cy="830997"/>
          </a:xfrm>
          <a:prstGeom prst="rect">
            <a:avLst/>
          </a:prstGeom>
          <a:solidFill>
            <a:schemeClr val="bg1">
              <a:alpha val="50000"/>
            </a:schemeClr>
          </a:solidFill>
        </p:spPr>
        <p:txBody>
          <a:bodyPr wrap="square" rtlCol="0">
            <a:spAutoFit/>
          </a:bodyPr>
          <a:lstStyle/>
          <a:p>
            <a:pPr algn="ctr"/>
            <a:r>
              <a:rPr lang="en-US" sz="1600" dirty="0" smtClean="0"/>
              <a:t>Vertical cross section at initial time</a:t>
            </a:r>
          </a:p>
        </p:txBody>
      </p:sp>
      <p:cxnSp>
        <p:nvCxnSpPr>
          <p:cNvPr id="12" name="Straight Connector 11"/>
          <p:cNvCxnSpPr/>
          <p:nvPr/>
        </p:nvCxnSpPr>
        <p:spPr>
          <a:xfrm flipH="1">
            <a:off x="2431243" y="4340550"/>
            <a:ext cx="108805" cy="1760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47877" y="4375442"/>
            <a:ext cx="635011" cy="17236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1911" y="4022074"/>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5" name="TextBox 24"/>
          <p:cNvSpPr txBox="1"/>
          <p:nvPr/>
        </p:nvSpPr>
        <p:spPr>
          <a:xfrm>
            <a:off x="890962" y="4022074"/>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6" name="TextBox 25"/>
          <p:cNvSpPr txBox="1"/>
          <p:nvPr/>
        </p:nvSpPr>
        <p:spPr>
          <a:xfrm>
            <a:off x="7897028" y="4020955"/>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7" name="TextBox 26"/>
          <p:cNvSpPr txBox="1"/>
          <p:nvPr/>
        </p:nvSpPr>
        <p:spPr>
          <a:xfrm>
            <a:off x="5286079" y="4020955"/>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9" name="Rectangle 28"/>
          <p:cNvSpPr/>
          <p:nvPr/>
        </p:nvSpPr>
        <p:spPr>
          <a:xfrm>
            <a:off x="3810378" y="4788128"/>
            <a:ext cx="1290652" cy="707886"/>
          </a:xfrm>
          <a:prstGeom prst="rect">
            <a:avLst/>
          </a:prstGeom>
        </p:spPr>
        <p:txBody>
          <a:bodyPr wrap="square">
            <a:spAutoFit/>
          </a:bodyPr>
          <a:lstStyle/>
          <a:p>
            <a:pPr algn="ctr"/>
            <a:r>
              <a:rPr lang="en-US" sz="2000" dirty="0">
                <a:latin typeface="+mn-lt"/>
              </a:rPr>
              <a:t>Isaac (2013)</a:t>
            </a:r>
          </a:p>
        </p:txBody>
      </p:sp>
      <p:sp>
        <p:nvSpPr>
          <p:cNvPr id="30" name="Rectangle 29"/>
          <p:cNvSpPr/>
          <p:nvPr/>
        </p:nvSpPr>
        <p:spPr>
          <a:xfrm>
            <a:off x="1681269" y="3908283"/>
            <a:ext cx="1285290" cy="369332"/>
          </a:xfrm>
          <a:prstGeom prst="rect">
            <a:avLst/>
          </a:prstGeom>
        </p:spPr>
        <p:txBody>
          <a:bodyPr wrap="none">
            <a:spAutoFit/>
          </a:bodyPr>
          <a:lstStyle/>
          <a:p>
            <a:pPr algn="ctr"/>
            <a:r>
              <a:rPr lang="en-US" sz="1800" b="1" dirty="0" smtClean="0">
                <a:latin typeface="+mn-lt"/>
              </a:rPr>
              <a:t>No Doppler</a:t>
            </a:r>
            <a:endParaRPr lang="en-US" sz="1800" b="1" dirty="0">
              <a:latin typeface="+mn-lt"/>
            </a:endParaRPr>
          </a:p>
        </p:txBody>
      </p:sp>
      <p:sp>
        <p:nvSpPr>
          <p:cNvPr id="31" name="Rectangle 30"/>
          <p:cNvSpPr/>
          <p:nvPr/>
        </p:nvSpPr>
        <p:spPr>
          <a:xfrm>
            <a:off x="5937219" y="3908283"/>
            <a:ext cx="1479892" cy="369332"/>
          </a:xfrm>
          <a:prstGeom prst="rect">
            <a:avLst/>
          </a:prstGeom>
        </p:spPr>
        <p:txBody>
          <a:bodyPr wrap="none">
            <a:spAutoFit/>
          </a:bodyPr>
          <a:lstStyle/>
          <a:p>
            <a:pPr algn="ctr"/>
            <a:r>
              <a:rPr lang="en-US" sz="1800" b="1" dirty="0" smtClean="0">
                <a:latin typeface="+mn-lt"/>
              </a:rPr>
              <a:t>With Doppler</a:t>
            </a:r>
            <a:endParaRPr lang="en-US" sz="1800" b="1" dirty="0">
              <a:latin typeface="+mn-lt"/>
            </a:endParaRPr>
          </a:p>
        </p:txBody>
      </p:sp>
      <p:sp>
        <p:nvSpPr>
          <p:cNvPr id="3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M. Tong, S. Trahan (EMC)</a:t>
            </a:r>
            <a:endParaRPr lang="en-US" sz="1000" dirty="0">
              <a:latin typeface="Calibri" charset="0"/>
            </a:endParaRPr>
          </a:p>
        </p:txBody>
      </p:sp>
      <p:sp>
        <p:nvSpPr>
          <p:cNvPr id="33" name="Rectangle 2"/>
          <p:cNvSpPr txBox="1">
            <a:spLocks noChangeArrowheads="1"/>
          </p:cNvSpPr>
          <p:nvPr/>
        </p:nvSpPr>
        <p:spPr bwMode="auto">
          <a:xfrm>
            <a:off x="0" y="0"/>
            <a:ext cx="9144000" cy="1284111"/>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smtClean="0">
                <a:latin typeface="Calibri"/>
                <a:cs typeface="Calibri"/>
              </a:rPr>
              <a:t>TDR data impact</a:t>
            </a:r>
            <a:endParaRPr lang="en-US" sz="3200" dirty="0">
              <a:latin typeface="Calibri"/>
              <a:ea typeface="Calibri" charset="0"/>
              <a:cs typeface="Calibri"/>
            </a:endParaRPr>
          </a:p>
        </p:txBody>
      </p:sp>
    </p:spTree>
    <p:extLst>
      <p:ext uri="{BB962C8B-B14F-4D97-AF65-F5344CB8AC3E}">
        <p14:creationId xmlns:p14="http://schemas.microsoft.com/office/powerpoint/2010/main" val="9686161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smtClean="0">
                <a:latin typeface="Calibri"/>
                <a:cs typeface="Calibri"/>
              </a:rPr>
              <a:t>TDR data impact</a:t>
            </a:r>
            <a:endParaRPr lang="en-US" sz="3200" dirty="0">
              <a:latin typeface="Calibri"/>
              <a:ea typeface="Calibri" charset="0"/>
              <a:cs typeface="Calibri"/>
            </a:endParaRPr>
          </a:p>
        </p:txBody>
      </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pic>
        <p:nvPicPr>
          <p:cNvPr id="13" name="Picture 4" descr="http://www.emc.ncep.noaa.gov/gc_wmb/vxt/wang/workdir/da_exp/20130507/ALAL1012_tdr_cycling/fig_ALAL1012_tk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90" y="1961767"/>
            <a:ext cx="4533900" cy="3277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emc.ncep.noaa.gov/gc_wmb/vxt/wang/workdir/da_exp/20130507/ALAL1012_tdr_cycling/fig_ALAL1012_win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640" y="1961007"/>
            <a:ext cx="4533900" cy="3277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4490" y="3028569"/>
            <a:ext cx="2133600" cy="461665"/>
          </a:xfrm>
          <a:prstGeom prst="rect">
            <a:avLst/>
          </a:prstGeom>
          <a:noFill/>
        </p:spPr>
        <p:txBody>
          <a:bodyPr wrap="square" rtlCol="0">
            <a:spAutoFit/>
          </a:bodyPr>
          <a:lstStyle/>
          <a:p>
            <a:r>
              <a:rPr lang="en-US" dirty="0" smtClean="0">
                <a:latin typeface="+mn-lt"/>
              </a:rPr>
              <a:t>Track errors</a:t>
            </a:r>
            <a:endParaRPr lang="en-US" dirty="0">
              <a:latin typeface="+mn-lt"/>
            </a:endParaRPr>
          </a:p>
        </p:txBody>
      </p:sp>
      <p:sp>
        <p:nvSpPr>
          <p:cNvPr id="17" name="TextBox 16"/>
          <p:cNvSpPr txBox="1"/>
          <p:nvPr/>
        </p:nvSpPr>
        <p:spPr>
          <a:xfrm>
            <a:off x="5017890" y="2723769"/>
            <a:ext cx="2133600" cy="461665"/>
          </a:xfrm>
          <a:prstGeom prst="rect">
            <a:avLst/>
          </a:prstGeom>
          <a:noFill/>
        </p:spPr>
        <p:txBody>
          <a:bodyPr wrap="square" rtlCol="0">
            <a:spAutoFit/>
          </a:bodyPr>
          <a:lstStyle/>
          <a:p>
            <a:r>
              <a:rPr lang="en-US" dirty="0" smtClean="0">
                <a:latin typeface="+mn-lt"/>
              </a:rPr>
              <a:t>Intensity errors</a:t>
            </a:r>
            <a:endParaRPr lang="en-US" dirty="0">
              <a:latin typeface="+mn-lt"/>
            </a:endParaRPr>
          </a:p>
        </p:txBody>
      </p:sp>
      <p:sp>
        <p:nvSpPr>
          <p:cNvPr id="18" name="TextBox 17"/>
          <p:cNvSpPr txBox="1"/>
          <p:nvPr/>
        </p:nvSpPr>
        <p:spPr>
          <a:xfrm>
            <a:off x="667460" y="5552913"/>
            <a:ext cx="8125386" cy="400110"/>
          </a:xfrm>
          <a:prstGeom prst="rect">
            <a:avLst/>
          </a:prstGeom>
          <a:noFill/>
        </p:spPr>
        <p:txBody>
          <a:bodyPr wrap="square" rtlCol="0">
            <a:spAutoFit/>
          </a:bodyPr>
          <a:lstStyle/>
          <a:p>
            <a:pPr algn="ctr"/>
            <a:r>
              <a:rPr lang="en-US" sz="2000" dirty="0" smtClean="0">
                <a:latin typeface="+mn-lt"/>
              </a:rPr>
              <a:t>Assimilation of TDR positively improved intensity forecasts by about 10-20%</a:t>
            </a:r>
            <a:endParaRPr lang="en-US" sz="2000" dirty="0">
              <a:latin typeface="+mn-lt"/>
            </a:endParaRPr>
          </a:p>
        </p:txBody>
      </p:sp>
      <p:sp>
        <p:nvSpPr>
          <p:cNvPr id="27" name="TextBox 26"/>
          <p:cNvSpPr txBox="1"/>
          <p:nvPr/>
        </p:nvSpPr>
        <p:spPr>
          <a:xfrm>
            <a:off x="5051756" y="4569496"/>
            <a:ext cx="4023784" cy="276999"/>
          </a:xfrm>
          <a:prstGeom prst="rect">
            <a:avLst/>
          </a:prstGeom>
          <a:noFill/>
        </p:spPr>
        <p:txBody>
          <a:bodyPr wrap="square" rtlCol="0">
            <a:spAutoFit/>
          </a:bodyPr>
          <a:lstStyle/>
          <a:p>
            <a:r>
              <a:rPr lang="en-US" sz="1200" b="1" dirty="0" smtClean="0">
                <a:latin typeface="+mn-lt"/>
              </a:rPr>
              <a:t>  </a:t>
            </a:r>
            <a:r>
              <a:rPr lang="en-US" sz="1200" b="1" dirty="0" smtClean="0">
                <a:solidFill>
                  <a:srgbClr val="FF0000"/>
                </a:solidFill>
                <a:latin typeface="+mn-lt"/>
              </a:rPr>
              <a:t>-4%     </a:t>
            </a:r>
            <a:r>
              <a:rPr lang="en-US" sz="1200" b="1" dirty="0" smtClean="0">
                <a:solidFill>
                  <a:srgbClr val="00B050"/>
                </a:solidFill>
                <a:latin typeface="+mn-lt"/>
              </a:rPr>
              <a:t>18%   14%     9%                  9%                21%             6%       </a:t>
            </a:r>
            <a:endParaRPr lang="en-US" sz="1200" b="1" dirty="0">
              <a:solidFill>
                <a:srgbClr val="00B050"/>
              </a:solidFill>
              <a:latin typeface="+mn-lt"/>
            </a:endParaRPr>
          </a:p>
        </p:txBody>
      </p:sp>
      <p:sp>
        <p:nvSpPr>
          <p:cNvPr id="29" name="TextBox 28"/>
          <p:cNvSpPr txBox="1"/>
          <p:nvPr/>
        </p:nvSpPr>
        <p:spPr>
          <a:xfrm>
            <a:off x="1228470" y="1329817"/>
            <a:ext cx="7010400" cy="461665"/>
          </a:xfrm>
          <a:prstGeom prst="rect">
            <a:avLst/>
          </a:prstGeom>
          <a:noFill/>
        </p:spPr>
        <p:txBody>
          <a:bodyPr wrap="square" rtlCol="0">
            <a:spAutoFit/>
          </a:bodyPr>
          <a:lstStyle/>
          <a:p>
            <a:pPr algn="ctr"/>
            <a:r>
              <a:rPr lang="en-US" dirty="0" smtClean="0">
                <a:latin typeface="+mn-lt"/>
              </a:rPr>
              <a:t>Results from TDR DA Experiments (2010-2012)</a:t>
            </a:r>
            <a:endParaRPr lang="en-US" dirty="0">
              <a:latin typeface="+mn-lt"/>
            </a:endParaRPr>
          </a:p>
        </p:txBody>
      </p:sp>
    </p:spTree>
    <p:extLst>
      <p:ext uri="{BB962C8B-B14F-4D97-AF65-F5344CB8AC3E}">
        <p14:creationId xmlns:p14="http://schemas.microsoft.com/office/powerpoint/2010/main" val="39780709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solidFill>
                  <a:srgbClr val="BFBFBF"/>
                </a:solidFill>
                <a:latin typeface="+mn-lt"/>
              </a:rPr>
              <a:t>Make better use of inner core observations (in-situ &amp; satellite) to initialize models</a:t>
            </a:r>
          </a:p>
          <a:p>
            <a:pPr marL="285750" indent="-285750">
              <a:spcBef>
                <a:spcPts val="600"/>
              </a:spcBef>
              <a:buFont typeface="Arial"/>
              <a:buChar char="•"/>
            </a:pPr>
            <a:r>
              <a:rPr lang="en-US" sz="2400" dirty="0" smtClean="0">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rgbClr val="BFBFBF"/>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33862598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06414" y="1542105"/>
            <a:ext cx="3171731" cy="276999"/>
          </a:xfrm>
          <a:prstGeom prst="rect">
            <a:avLst/>
          </a:prstGeom>
          <a:noFill/>
        </p:spPr>
        <p:txBody>
          <a:bodyPr wrap="square" rtlCol="0">
            <a:spAutoFit/>
          </a:bodyPr>
          <a:lstStyle/>
          <a:p>
            <a:pPr algn="ctr"/>
            <a:r>
              <a:rPr lang="en-US" sz="1200" b="1" dirty="0" smtClean="0"/>
              <a:t>48-h 10-m Wind Speed (Isaac, 2012)</a:t>
            </a:r>
            <a:endParaRPr lang="en-US" sz="1200" b="1" dirty="0"/>
          </a:p>
        </p:txBody>
      </p:sp>
      <p:grpSp>
        <p:nvGrpSpPr>
          <p:cNvPr id="15" name="Group 14"/>
          <p:cNvGrpSpPr/>
          <p:nvPr/>
        </p:nvGrpSpPr>
        <p:grpSpPr>
          <a:xfrm>
            <a:off x="5351510" y="1775515"/>
            <a:ext cx="3792490" cy="4237057"/>
            <a:chOff x="2971800" y="907197"/>
            <a:chExt cx="5486400" cy="5857282"/>
          </a:xfrm>
        </p:grpSpPr>
        <p:pic>
          <p:nvPicPr>
            <p:cNvPr id="16" name="Picture 15" descr="try48.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3048000" y="907197"/>
              <a:ext cx="5334000" cy="5562600"/>
            </a:xfrm>
            <a:prstGeom prst="rect">
              <a:avLst/>
            </a:prstGeom>
          </p:spPr>
        </p:pic>
        <p:pic>
          <p:nvPicPr>
            <p:cNvPr id="1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6318709"/>
              <a:ext cx="5486400" cy="445770"/>
            </a:xfrm>
            <a:prstGeom prst="rect">
              <a:avLst/>
            </a:prstGeom>
            <a:noFill/>
            <a:ln w="9525">
              <a:noFill/>
              <a:miter lim="800000"/>
              <a:headEnd/>
              <a:tailEnd/>
            </a:ln>
          </p:spPr>
        </p:pic>
      </p:grpSp>
      <p:sp>
        <p:nvSpPr>
          <p:cNvPr id="10" name="Rectangle 2"/>
          <p:cNvSpPr txBox="1">
            <a:spLocks noChangeArrowheads="1"/>
          </p:cNvSpPr>
          <p:nvPr/>
        </p:nvSpPr>
        <p:spPr bwMode="auto">
          <a:xfrm>
            <a:off x="0" y="0"/>
            <a:ext cx="7975124" cy="1243013"/>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r>
              <a:rPr lang="en-US" sz="3200" dirty="0" smtClean="0">
                <a:solidFill>
                  <a:schemeClr val="bg1"/>
                </a:solidFill>
                <a:latin typeface="Calibri" charset="0"/>
              </a:rPr>
              <a:t>HWRF</a:t>
            </a:r>
            <a:r>
              <a:rPr lang="en-US" sz="3600" dirty="0" smtClean="0">
                <a:solidFill>
                  <a:schemeClr val="bg1"/>
                </a:solidFill>
                <a:latin typeface="Calibri" charset="0"/>
              </a:rPr>
              <a:t> </a:t>
            </a:r>
            <a:r>
              <a:rPr lang="en-US" sz="3200" dirty="0" smtClean="0">
                <a:solidFill>
                  <a:schemeClr val="bg1"/>
                </a:solidFill>
                <a:latin typeface="Calibri" charset="0"/>
              </a:rPr>
              <a:t>Ensembles</a:t>
            </a:r>
            <a:endParaRPr lang="en-US" sz="3200" dirty="0">
              <a:solidFill>
                <a:schemeClr val="bg1"/>
              </a:solidFill>
              <a:latin typeface="Calibri" charset="0"/>
            </a:endParaRPr>
          </a:p>
        </p:txBody>
      </p:sp>
      <p:grpSp>
        <p:nvGrpSpPr>
          <p:cNvPr id="3" name="Group 2"/>
          <p:cNvGrpSpPr/>
          <p:nvPr/>
        </p:nvGrpSpPr>
        <p:grpSpPr>
          <a:xfrm>
            <a:off x="5855941" y="1296623"/>
            <a:ext cx="3039656" cy="5169982"/>
            <a:chOff x="6040873" y="1287352"/>
            <a:chExt cx="3039656" cy="5169982"/>
          </a:xfrm>
        </p:grpSpPr>
        <p:pic>
          <p:nvPicPr>
            <p:cNvPr id="25" name="Picture 24" descr="track_isaac09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3269" y="1287352"/>
              <a:ext cx="3037260" cy="2966613"/>
            </a:xfrm>
            <a:prstGeom prst="rect">
              <a:avLst/>
            </a:prstGeom>
          </p:spPr>
        </p:pic>
        <p:pic>
          <p:nvPicPr>
            <p:cNvPr id="22" name="Picture 21" descr="wind_isaac09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0873" y="4112972"/>
              <a:ext cx="3034756" cy="2344362"/>
            </a:xfrm>
            <a:prstGeom prst="rect">
              <a:avLst/>
            </a:prstGeom>
          </p:spPr>
        </p:pic>
      </p:grpSp>
      <p:sp>
        <p:nvSpPr>
          <p:cNvPr id="9" name="TextBox 4"/>
          <p:cNvSpPr txBox="1">
            <a:spLocks noChangeArrowheads="1"/>
          </p:cNvSpPr>
          <p:nvPr/>
        </p:nvSpPr>
        <p:spPr bwMode="auto">
          <a:xfrm>
            <a:off x="5172848" y="6639315"/>
            <a:ext cx="3019414"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Calibri" charset="0"/>
              </a:rPr>
              <a:t>HWRF Model Team – Z. Zhang &amp; V. Tallapragada (EMC)</a:t>
            </a:r>
            <a:endParaRPr lang="en-US" sz="1000" dirty="0">
              <a:latin typeface="Calibri" charset="0"/>
            </a:endParaRPr>
          </a:p>
        </p:txBody>
      </p:sp>
      <p:sp>
        <p:nvSpPr>
          <p:cNvPr id="4" name="Rectangle 9"/>
          <p:cNvSpPr txBox="1">
            <a:spLocks noChangeArrowheads="1"/>
          </p:cNvSpPr>
          <p:nvPr/>
        </p:nvSpPr>
        <p:spPr bwMode="auto">
          <a:xfrm>
            <a:off x="148325" y="1297127"/>
            <a:ext cx="5849558" cy="152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0188" indent="-230188">
              <a:spcBef>
                <a:spcPts val="0"/>
              </a:spcBef>
              <a:spcAft>
                <a:spcPts val="600"/>
              </a:spcAft>
              <a:buSzPct val="120000"/>
              <a:buFont typeface="Arial"/>
              <a:buChar char="•"/>
            </a:pPr>
            <a:r>
              <a:rPr lang="en-US" sz="2200" dirty="0" smtClean="0"/>
              <a:t>HWRF EPS uses Stochastic </a:t>
            </a:r>
            <a:r>
              <a:rPr lang="en-US" sz="2200" dirty="0"/>
              <a:t>Convective </a:t>
            </a:r>
            <a:r>
              <a:rPr lang="en-US" sz="2200" dirty="0" smtClean="0"/>
              <a:t>Trigger (nest) &amp; GEFS (large-scale) perturbations</a:t>
            </a:r>
            <a:endParaRPr lang="en-US" sz="2200" kern="0" dirty="0" smtClean="0">
              <a:cs typeface="Times New Roman" pitchFamily="18" charset="0"/>
            </a:endParaRPr>
          </a:p>
          <a:p>
            <a:pPr marL="230188" indent="-230188">
              <a:spcBef>
                <a:spcPts val="0"/>
              </a:spcBef>
              <a:spcAft>
                <a:spcPts val="600"/>
              </a:spcAft>
              <a:buSzPct val="120000"/>
              <a:buFont typeface="Arial"/>
              <a:buChar char="•"/>
            </a:pPr>
            <a:r>
              <a:rPr lang="en-US" sz="2200" kern="0" dirty="0" smtClean="0">
                <a:cs typeface="Times New Roman" pitchFamily="18" charset="0"/>
              </a:rPr>
              <a:t>Uses 2013 HWRF operational configuration</a:t>
            </a:r>
          </a:p>
        </p:txBody>
      </p:sp>
      <p:grpSp>
        <p:nvGrpSpPr>
          <p:cNvPr id="2" name="Group 1"/>
          <p:cNvGrpSpPr/>
          <p:nvPr/>
        </p:nvGrpSpPr>
        <p:grpSpPr>
          <a:xfrm>
            <a:off x="214991" y="2607726"/>
            <a:ext cx="5182099" cy="3762818"/>
            <a:chOff x="407897" y="2685261"/>
            <a:chExt cx="5182099" cy="3762818"/>
          </a:xfrm>
        </p:grpSpPr>
        <p:pic>
          <p:nvPicPr>
            <p:cNvPr id="11" name="Picture 10" descr="fig_ALAL1112_wind.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7897" y="2685261"/>
              <a:ext cx="5149154" cy="3762818"/>
            </a:xfrm>
            <a:prstGeom prst="rect">
              <a:avLst/>
            </a:prstGeom>
          </p:spPr>
        </p:pic>
        <p:sp>
          <p:nvSpPr>
            <p:cNvPr id="12" name="TextBox 11"/>
            <p:cNvSpPr txBox="1"/>
            <p:nvPr/>
          </p:nvSpPr>
          <p:spPr>
            <a:xfrm>
              <a:off x="3458954" y="3201095"/>
              <a:ext cx="1945635" cy="400110"/>
            </a:xfrm>
            <a:prstGeom prst="rect">
              <a:avLst/>
            </a:prstGeom>
            <a:noFill/>
          </p:spPr>
          <p:txBody>
            <a:bodyPr wrap="square" rtlCol="0">
              <a:spAutoFit/>
            </a:bodyPr>
            <a:lstStyle/>
            <a:p>
              <a:pPr algn="ctr"/>
              <a:r>
                <a:rPr lang="en-US" sz="2000" dirty="0" smtClean="0">
                  <a:latin typeface="+mn-lt"/>
                </a:rPr>
                <a:t>ATL-Intensity</a:t>
              </a:r>
              <a:endParaRPr lang="en-US" sz="2000" dirty="0">
                <a:latin typeface="+mn-lt"/>
              </a:endParaRPr>
            </a:p>
          </p:txBody>
        </p:sp>
        <p:sp>
          <p:nvSpPr>
            <p:cNvPr id="13" name="TextBox 12"/>
            <p:cNvSpPr txBox="1"/>
            <p:nvPr/>
          </p:nvSpPr>
          <p:spPr>
            <a:xfrm>
              <a:off x="2890509" y="5515139"/>
              <a:ext cx="2393565" cy="400110"/>
            </a:xfrm>
            <a:prstGeom prst="rect">
              <a:avLst/>
            </a:prstGeom>
            <a:noFill/>
          </p:spPr>
          <p:txBody>
            <a:bodyPr wrap="square" rtlCol="0">
              <a:spAutoFit/>
            </a:bodyPr>
            <a:lstStyle/>
            <a:p>
              <a:r>
                <a:rPr lang="en-US" sz="2000" dirty="0" smtClean="0">
                  <a:latin typeface="+mn-lt"/>
                </a:rPr>
                <a:t>~13% improvement</a:t>
              </a:r>
              <a:endParaRPr lang="en-US" sz="2000" dirty="0">
                <a:latin typeface="+mn-lt"/>
              </a:endParaRPr>
            </a:p>
          </p:txBody>
        </p:sp>
        <p:sp>
          <p:nvSpPr>
            <p:cNvPr id="14" name="TextBox 13"/>
            <p:cNvSpPr txBox="1"/>
            <p:nvPr/>
          </p:nvSpPr>
          <p:spPr>
            <a:xfrm>
              <a:off x="919498" y="3806627"/>
              <a:ext cx="4670498" cy="276999"/>
            </a:xfrm>
            <a:prstGeom prst="rect">
              <a:avLst/>
            </a:prstGeom>
            <a:noFill/>
          </p:spPr>
          <p:txBody>
            <a:bodyPr wrap="square" rtlCol="0">
              <a:spAutoFit/>
            </a:bodyPr>
            <a:lstStyle/>
            <a:p>
              <a:r>
                <a:rPr lang="en-US" sz="1200" b="1" dirty="0" smtClean="0">
                  <a:solidFill>
                    <a:schemeClr val="tx2"/>
                  </a:solidFill>
                  <a:latin typeface="+mn-lt"/>
                </a:rPr>
                <a:t>     12%       10%      14%     12%                  13%                   13%                  8%</a:t>
              </a:r>
              <a:endParaRPr lang="en-US" sz="1400" b="1" dirty="0">
                <a:solidFill>
                  <a:schemeClr val="tx2"/>
                </a:solidFill>
                <a:latin typeface="+mn-lt"/>
              </a:endParaRPr>
            </a:p>
          </p:txBody>
        </p:sp>
      </p:grpSp>
    </p:spTree>
    <p:extLst>
      <p:ext uri="{BB962C8B-B14F-4D97-AF65-F5344CB8AC3E}">
        <p14:creationId xmlns:p14="http://schemas.microsoft.com/office/powerpoint/2010/main" val="191122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solidFill>
                  <a:srgbClr val="BFBFBF"/>
                </a:solidFill>
                <a:latin typeface="+mn-lt"/>
              </a:rPr>
              <a:t>Make better use of inner core observations (in-situ &amp; satellite) to initialize models</a:t>
            </a:r>
          </a:p>
          <a:p>
            <a:pPr marL="285750" indent="-285750">
              <a:spcBef>
                <a:spcPts val="600"/>
              </a:spcBef>
              <a:buFont typeface="Arial"/>
              <a:buChar char="•"/>
            </a:pPr>
            <a:r>
              <a:rPr lang="en-US" sz="2400" dirty="0" smtClean="0">
                <a:solidFill>
                  <a:srgbClr val="BFBFBF"/>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3386259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endParaRPr lang="en-US" sz="4400" dirty="0" smtClean="0">
              <a:solidFill>
                <a:schemeClr val="bg1"/>
              </a:solidFill>
              <a:latin typeface="Calibri" charset="0"/>
            </a:endParaRPr>
          </a:p>
          <a:p>
            <a:r>
              <a:rPr lang="en-US" sz="3200" dirty="0" smtClean="0">
                <a:solidFill>
                  <a:schemeClr val="bg1"/>
                </a:solidFill>
                <a:latin typeface="Calibri" charset="0"/>
              </a:rPr>
              <a:t>HWRF Basin-Scale</a:t>
            </a:r>
            <a:endParaRPr lang="en-US" sz="3200" dirty="0">
              <a:solidFill>
                <a:schemeClr val="bg1"/>
              </a:solidFill>
              <a:latin typeface="Calibri" charset="0"/>
            </a:endParaRPr>
          </a:p>
        </p:txBody>
      </p:sp>
      <p:pic>
        <p:nvPicPr>
          <p:cNvPr id="3" name="HWRF-Basinscale_2012-10-25-18Z_18L-19L-17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575" y="1291662"/>
            <a:ext cx="7639184" cy="5120640"/>
          </a:xfrm>
          <a:prstGeom prst="rect">
            <a:avLst/>
          </a:prstGeom>
        </p:spPr>
      </p:pic>
      <p:sp>
        <p:nvSpPr>
          <p:cNvPr id="5" name="TextBox 4"/>
          <p:cNvSpPr txBox="1">
            <a:spLocks noChangeArrowheads="1"/>
          </p:cNvSpPr>
          <p:nvPr/>
        </p:nvSpPr>
        <p:spPr bwMode="auto">
          <a:xfrm>
            <a:off x="4963112" y="6639592"/>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 T. Quirino </a:t>
            </a:r>
            <a:r>
              <a:rPr lang="en-US" sz="1000" dirty="0">
                <a:latin typeface="Calibri" charset="0"/>
              </a:rPr>
              <a:t>(</a:t>
            </a:r>
            <a:r>
              <a:rPr lang="en-US" sz="1000" dirty="0" smtClean="0">
                <a:latin typeface="Calibri" charset="0"/>
              </a:rPr>
              <a:t>HRD), V. Tallapragada (EMC)</a:t>
            </a:r>
            <a:endParaRPr lang="en-US" sz="1000" dirty="0">
              <a:latin typeface="Calibri" charset="0"/>
            </a:endParaRPr>
          </a:p>
        </p:txBody>
      </p:sp>
      <p:sp>
        <p:nvSpPr>
          <p:cNvPr id="6" name="TextBox 7"/>
          <p:cNvSpPr txBox="1">
            <a:spLocks noChangeArrowheads="1"/>
          </p:cNvSpPr>
          <p:nvPr/>
        </p:nvSpPr>
        <p:spPr bwMode="auto">
          <a:xfrm>
            <a:off x="2180161" y="6137081"/>
            <a:ext cx="5065873" cy="307777"/>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400" dirty="0" smtClean="0">
                <a:latin typeface="Calibri"/>
                <a:ea typeface="Calibri" charset="0"/>
                <a:cs typeface="Calibri"/>
              </a:rPr>
              <a:t>(</a:t>
            </a:r>
            <a:r>
              <a:rPr lang="en-US" sz="1400" dirty="0" smtClean="0">
                <a:latin typeface="Calibri"/>
                <a:ea typeface="Calibri" charset="0"/>
                <a:cs typeface="Calibri"/>
                <a:hlinkClick r:id="rId6"/>
              </a:rPr>
              <a:t>http://storm.aoml.noaa.gov/hwrfxprojects/?projectName=BASIN</a:t>
            </a:r>
            <a:r>
              <a:rPr lang="en-US" sz="1400" dirty="0" smtClean="0">
                <a:latin typeface="Calibri"/>
                <a:ea typeface="Calibri" charset="0"/>
                <a:cs typeface="Calibri"/>
              </a:rPr>
              <a:t>)</a:t>
            </a:r>
            <a:endParaRPr lang="en-US" sz="1400" dirty="0">
              <a:latin typeface="Calibri"/>
              <a:ea typeface="Calibri" charset="0"/>
              <a:cs typeface="Calibri"/>
            </a:endParaRPr>
          </a:p>
        </p:txBody>
      </p:sp>
    </p:spTree>
    <p:extLst>
      <p:ext uri="{BB962C8B-B14F-4D97-AF65-F5344CB8AC3E}">
        <p14:creationId xmlns:p14="http://schemas.microsoft.com/office/powerpoint/2010/main" val="149646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par>
                          <p:cTn id="7" fill="hold">
                            <p:stCondLst>
                              <p:cond delay="2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a:xfrm>
            <a:off x="0" y="0"/>
            <a:ext cx="7696200" cy="1298222"/>
          </a:xfrm>
        </p:spPr>
        <p:txBody>
          <a:bodyPr/>
          <a:lstStyle/>
          <a:p>
            <a:pPr eaLnBrk="1" hangingPunct="1"/>
            <a:r>
              <a:rPr lang="en-US" sz="4800" dirty="0" smtClean="0">
                <a:solidFill>
                  <a:srgbClr val="FFFFFF"/>
                </a:solidFill>
                <a:latin typeface="Calibri" charset="0"/>
                <a:ea typeface="Calibri" charset="0"/>
                <a:cs typeface="Calibri" charset="0"/>
              </a:rPr>
              <a:t>HFIP Keys to Success</a:t>
            </a:r>
          </a:p>
        </p:txBody>
      </p:sp>
      <p:sp>
        <p:nvSpPr>
          <p:cNvPr id="66562" name="Rectangle 2"/>
          <p:cNvSpPr>
            <a:spLocks noGrp="1" noChangeArrowheads="1"/>
          </p:cNvSpPr>
          <p:nvPr>
            <p:ph idx="1"/>
          </p:nvPr>
        </p:nvSpPr>
        <p:spPr>
          <a:xfrm>
            <a:off x="93386" y="1339553"/>
            <a:ext cx="8903225"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a:t>
            </a:r>
          </a:p>
          <a:p>
            <a:pPr lvl="2" eaLnBrk="1" hangingPunct="1">
              <a:spcBef>
                <a:spcPts val="300"/>
              </a:spcBef>
              <a:buClrTx/>
              <a:buSzPct val="80000"/>
            </a:pPr>
            <a:r>
              <a:rPr lang="en-US" sz="2400" b="1" dirty="0" smtClean="0">
                <a:latin typeface="Calibri" charset="0"/>
                <a:ea typeface="Calibri" charset="0"/>
                <a:cs typeface="Calibri" charset="0"/>
              </a:rPr>
              <a:t>NOAA Operations </a:t>
            </a:r>
            <a:r>
              <a:rPr lang="en-US" sz="2400" dirty="0" smtClean="0">
                <a:latin typeface="Calibri" charset="0"/>
                <a:ea typeface="Calibri" charset="0"/>
                <a:cs typeface="Calibri" charset="0"/>
              </a:rPr>
              <a:t>(EMC, NHC, AOC)</a:t>
            </a:r>
          </a:p>
          <a:p>
            <a:pPr lvl="2" eaLnBrk="1" hangingPunct="1">
              <a:spcBef>
                <a:spcPts val="300"/>
              </a:spcBef>
              <a:buClrTx/>
              <a:buSzPct val="80000"/>
            </a:pPr>
            <a:r>
              <a:rPr lang="en-US" sz="2400" dirty="0" smtClean="0">
                <a:latin typeface="Calibri" charset="0"/>
                <a:ea typeface="Calibri" charset="0"/>
                <a:cs typeface="Calibri" charset="0"/>
              </a:rPr>
              <a:t>Federal &amp; Academic Partners (</a:t>
            </a:r>
            <a:r>
              <a:rPr lang="en-US" sz="2400" dirty="0">
                <a:latin typeface="Calibri" charset="0"/>
                <a:ea typeface="Calibri" charset="0"/>
                <a:cs typeface="Calibri" charset="0"/>
              </a:rPr>
              <a:t>NASA, </a:t>
            </a:r>
            <a:r>
              <a:rPr lang="en-US" sz="2400" dirty="0" smtClean="0">
                <a:latin typeface="Calibri" charset="0"/>
                <a:ea typeface="Calibri" charset="0"/>
                <a:cs typeface="Calibri" charset="0"/>
              </a:rPr>
              <a:t>NCAR</a:t>
            </a:r>
            <a:r>
              <a:rPr lang="en-US" sz="2400" dirty="0">
                <a:latin typeface="Calibri" charset="0"/>
                <a:ea typeface="Calibri" charset="0"/>
                <a:cs typeface="Calibri" charset="0"/>
              </a:rPr>
              <a:t>, </a:t>
            </a:r>
            <a:r>
              <a:rPr lang="en-US" sz="2400" dirty="0" smtClean="0">
                <a:latin typeface="Calibri" charset="0"/>
                <a:ea typeface="Calibri" charset="0"/>
                <a:cs typeface="Calibri" charset="0"/>
              </a:rPr>
              <a:t>NRL, NSF, ONR)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(e.g., JHT, DTC, JCSDA)</a:t>
            </a:r>
          </a:p>
          <a:p>
            <a:pPr lvl="1" eaLnBrk="1" hangingPunct="1">
              <a:spcBef>
                <a:spcPts val="300"/>
              </a:spcBef>
            </a:pPr>
            <a:r>
              <a:rPr lang="en-US" dirty="0" smtClean="0">
                <a:latin typeface="Calibri" charset="0"/>
                <a:ea typeface="Calibri" charset="0"/>
                <a:cs typeface="Calibri" charset="0"/>
              </a:rPr>
              <a:t>Blend traditional approach and HFIP (applied)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8" name="Picture 12" descr="TCSP"/>
          <p:cNvPicPr>
            <a:picLocks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3599034"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3635697"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5131717"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510055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pic>
        <p:nvPicPr>
          <p:cNvPr id="2" name="Picture 1" descr="cimg216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67816" y="4577545"/>
            <a:ext cx="2276482" cy="1609344"/>
          </a:xfrm>
          <a:prstGeom prst="rect">
            <a:avLst/>
          </a:prstGeom>
          <a:ln>
            <a:noFill/>
          </a:ln>
          <a:effectLst>
            <a:outerShdw blurRad="292100" dist="139700" dir="2700000" algn="tl" rotWithShape="0">
              <a:srgbClr val="333333">
                <a:alpha val="65000"/>
              </a:srgbClr>
            </a:outerShdw>
          </a:effectLst>
        </p:spPr>
      </p:pic>
      <p:sp>
        <p:nvSpPr>
          <p:cNvPr id="22" name="Text Box 10"/>
          <p:cNvSpPr txBox="1">
            <a:spLocks noChangeArrowheads="1"/>
          </p:cNvSpPr>
          <p:nvPr/>
        </p:nvSpPr>
        <p:spPr bwMode="auto">
          <a:xfrm>
            <a:off x="6892904" y="4530882"/>
            <a:ext cx="1841757"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smtClean="0">
                <a:latin typeface="Calibri" charset="0"/>
                <a:ea typeface="Calibri" charset="0"/>
                <a:cs typeface="Calibri" charset="0"/>
              </a:rPr>
              <a:t>Hybrid-DA Workshop</a:t>
            </a:r>
            <a:endParaRPr lang="en-US" sz="1400" b="1" dirty="0">
              <a:latin typeface="Calibri" charset="0"/>
              <a:ea typeface="Calibri" charset="0"/>
              <a:cs typeface="Calibri" charset="0"/>
            </a:endParaRPr>
          </a:p>
        </p:txBody>
      </p:sp>
    </p:spTree>
    <p:extLst>
      <p:ext uri="{BB962C8B-B14F-4D97-AF65-F5344CB8AC3E}">
        <p14:creationId xmlns:p14="http://schemas.microsoft.com/office/powerpoint/2010/main" val="315851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29915" y="3565489"/>
            <a:ext cx="3653787" cy="2494662"/>
            <a:chOff x="4486275" y="5086350"/>
            <a:chExt cx="3663950" cy="2331176"/>
          </a:xfrm>
        </p:grpSpPr>
        <p:pic>
          <p:nvPicPr>
            <p:cNvPr id="10"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2"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3" name="Content Placeholder 2"/>
          <p:cNvSpPr>
            <a:spLocks noGrp="1"/>
          </p:cNvSpPr>
          <p:nvPr>
            <p:ph idx="1"/>
          </p:nvPr>
        </p:nvSpPr>
        <p:spPr>
          <a:xfrm>
            <a:off x="241034" y="1270075"/>
            <a:ext cx="8677002" cy="5226050"/>
          </a:xfrm>
        </p:spPr>
        <p:txBody>
          <a:bodyPr/>
          <a:lstStyle/>
          <a:p>
            <a:pPr marL="285750" indent="-285750">
              <a:spcBef>
                <a:spcPts val="600"/>
              </a:spcBef>
              <a:buFont typeface="Arial"/>
              <a:buChar char="•"/>
            </a:pPr>
            <a:r>
              <a:rPr lang="en-US" dirty="0" smtClean="0">
                <a:latin typeface="+mn-lt"/>
              </a:rPr>
              <a:t>NWS </a:t>
            </a:r>
            <a:r>
              <a:rPr lang="en-US" dirty="0">
                <a:latin typeface="+mn-lt"/>
              </a:rPr>
              <a:t>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p>
          <a:p>
            <a:pPr marL="285750" indent="-285750">
              <a:spcBef>
                <a:spcPts val="600"/>
              </a:spcBef>
              <a:buFont typeface="Arial"/>
              <a:buChar char="•"/>
            </a:pPr>
            <a:r>
              <a:rPr lang="en-US" dirty="0" smtClean="0">
                <a:latin typeface="+mn-lt"/>
              </a:rPr>
              <a:t>NWS contributes </a:t>
            </a:r>
            <a:r>
              <a:rPr lang="en-US" dirty="0">
                <a:latin typeface="+mn-lt"/>
              </a:rPr>
              <a:t>to hazard resiliency by continually assessing and improving its services to </a:t>
            </a:r>
            <a:r>
              <a:rPr lang="en-US" dirty="0" smtClean="0">
                <a:latin typeface="+mn-lt"/>
              </a:rPr>
              <a:t>Nation</a:t>
            </a:r>
            <a:r>
              <a:rPr lang="en-US" dirty="0">
                <a:latin typeface="+mn-lt"/>
              </a:rPr>
              <a:t>. </a:t>
            </a:r>
            <a:endParaRPr lang="en-US" dirty="0" smtClean="0">
              <a:latin typeface="+mn-lt"/>
            </a:endParaRPr>
          </a:p>
          <a:p>
            <a:pPr marL="231775" indent="-206375">
              <a:spcBef>
                <a:spcPts val="0"/>
              </a:spcBef>
              <a:buFont typeface="Arial"/>
              <a:buChar char="•"/>
            </a:pPr>
            <a:r>
              <a:rPr lang="en-US" dirty="0">
                <a:latin typeface="+mn-lt"/>
              </a:rPr>
              <a:t>Hurricane Irene (2011):</a:t>
            </a:r>
          </a:p>
          <a:p>
            <a:pPr lvl="1">
              <a:lnSpc>
                <a:spcPct val="95000"/>
              </a:lnSpc>
              <a:buClrTx/>
              <a:buFont typeface="Arial"/>
              <a:buChar char="•"/>
              <a:defRPr/>
            </a:pPr>
            <a:r>
              <a:rPr lang="en-US" sz="2000" dirty="0">
                <a:latin typeface="+mn-lt"/>
              </a:rPr>
              <a:t>41 deaths</a:t>
            </a:r>
          </a:p>
          <a:p>
            <a:pPr lvl="1">
              <a:lnSpc>
                <a:spcPct val="95000"/>
              </a:lnSpc>
              <a:buClrTx/>
              <a:buFont typeface="Arial"/>
              <a:buChar char="•"/>
              <a:defRPr/>
            </a:pPr>
            <a:r>
              <a:rPr lang="en-US" sz="2000" dirty="0">
                <a:latin typeface="+mn-lt"/>
              </a:rPr>
              <a:t>$7 to $10 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a:t>
            </a:r>
            <a:r>
              <a:rPr lang="en-US" sz="2000" dirty="0" smtClean="0">
                <a:latin typeface="+mn-lt"/>
              </a:rPr>
              <a:t>million</a:t>
            </a:r>
            <a:endParaRPr lang="en-US" dirty="0" smtClean="0">
              <a:latin typeface="+mn-lt"/>
            </a:endParaRPr>
          </a:p>
          <a:p>
            <a:pPr marL="285750" indent="-285750">
              <a:spcBef>
                <a:spcPts val="600"/>
              </a:spcBef>
              <a:buFont typeface="Arial"/>
              <a:buChar char="•"/>
            </a:pPr>
            <a:r>
              <a:rPr lang="en-US" dirty="0" smtClean="0">
                <a:latin typeface="+mn-lt"/>
              </a:rPr>
              <a:t>Hurricane Sandy (2012):</a:t>
            </a:r>
          </a:p>
          <a:p>
            <a:pPr marL="450850" lvl="2">
              <a:lnSpc>
                <a:spcPct val="95000"/>
              </a:lnSpc>
              <a:spcBef>
                <a:spcPts val="0"/>
              </a:spcBef>
              <a:buClrTx/>
              <a:buFont typeface="Arial"/>
              <a:buChar char="•"/>
              <a:defRPr/>
            </a:pPr>
            <a:r>
              <a:rPr lang="en-US" dirty="0" smtClean="0">
                <a:latin typeface="+mn-lt"/>
              </a:rPr>
              <a:t>159 </a:t>
            </a:r>
            <a:r>
              <a:rPr lang="en-US" dirty="0">
                <a:latin typeface="+mn-lt"/>
              </a:rPr>
              <a:t>deaths </a:t>
            </a:r>
            <a:r>
              <a:rPr lang="en-US" dirty="0" smtClean="0">
                <a:latin typeface="+mn-lt"/>
              </a:rPr>
              <a:t>(72 along US East Coast)</a:t>
            </a:r>
            <a:endParaRPr lang="en-US" dirty="0">
              <a:latin typeface="+mn-lt"/>
            </a:endParaRPr>
          </a:p>
          <a:p>
            <a:pPr marL="450850" lvl="2">
              <a:lnSpc>
                <a:spcPct val="95000"/>
              </a:lnSpc>
              <a:spcBef>
                <a:spcPts val="0"/>
              </a:spcBef>
              <a:buClrTx/>
              <a:buFont typeface="Arial"/>
              <a:buChar char="•"/>
              <a:defRPr/>
            </a:pPr>
            <a:r>
              <a:rPr lang="en-US" dirty="0" smtClean="0">
                <a:latin typeface="+mn-lt"/>
              </a:rPr>
              <a:t>~$50 Billion </a:t>
            </a:r>
            <a:r>
              <a:rPr lang="en-US" dirty="0">
                <a:latin typeface="+mn-lt"/>
              </a:rPr>
              <a:t>damage</a:t>
            </a:r>
          </a:p>
          <a:p>
            <a:pPr marL="450850" lvl="2">
              <a:lnSpc>
                <a:spcPct val="95000"/>
              </a:lnSpc>
              <a:spcBef>
                <a:spcPts val="0"/>
              </a:spcBef>
              <a:buClrTx/>
              <a:buFont typeface="Arial"/>
              <a:buChar char="•"/>
              <a:defRPr/>
            </a:pPr>
            <a:r>
              <a:rPr lang="en-US" dirty="0">
                <a:latin typeface="+mn-lt"/>
              </a:rPr>
              <a:t>Major infrastructure losses</a:t>
            </a:r>
          </a:p>
          <a:p>
            <a:pPr marL="450850" lvl="2">
              <a:lnSpc>
                <a:spcPct val="95000"/>
              </a:lnSpc>
              <a:spcBef>
                <a:spcPts val="0"/>
              </a:spcBef>
              <a:buClrTx/>
              <a:buFont typeface="Arial"/>
              <a:buChar char="•"/>
              <a:defRPr/>
            </a:pPr>
            <a:r>
              <a:rPr lang="en-US" dirty="0">
                <a:latin typeface="+mn-lt"/>
              </a:rPr>
              <a:t>Power lost to </a:t>
            </a:r>
            <a:r>
              <a:rPr lang="en-US" dirty="0" smtClean="0">
                <a:latin typeface="+mn-lt"/>
              </a:rPr>
              <a:t>8.5 </a:t>
            </a:r>
            <a:r>
              <a:rPr lang="en-US" dirty="0">
                <a:latin typeface="+mn-lt"/>
              </a:rPr>
              <a:t>million</a:t>
            </a:r>
          </a:p>
          <a:p>
            <a:pPr marL="482600" indent="-457200">
              <a:spcBef>
                <a:spcPts val="600"/>
              </a:spcBef>
              <a:buFont typeface="Arial"/>
              <a:buChar char="•"/>
            </a:pPr>
            <a:endParaRPr lang="en-US" dirty="0" smtClean="0">
              <a:latin typeface="+mn-lt"/>
            </a:endParaRPr>
          </a:p>
        </p:txBody>
      </p:sp>
      <p:pic>
        <p:nvPicPr>
          <p:cNvPr id="17" name="Picture 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2357" y="3561023"/>
            <a:ext cx="3986705" cy="2715014"/>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4"/>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7898" y="3561023"/>
            <a:ext cx="3991164" cy="2678158"/>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2"/>
          <p:cNvSpPr txBox="1">
            <a:spLocks noChangeArrowheads="1"/>
          </p:cNvSpPr>
          <p:nvPr/>
        </p:nvSpPr>
        <p:spPr bwMode="auto">
          <a:xfrm>
            <a:off x="9270" y="1"/>
            <a:ext cx="7553325" cy="130810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Rectangle 1"/>
          <p:cNvSpPr/>
          <p:nvPr/>
        </p:nvSpPr>
        <p:spPr>
          <a:xfrm>
            <a:off x="5304737" y="6626807"/>
            <a:ext cx="3438784"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/AL182012_Sandy.pdf</a:t>
            </a:r>
          </a:p>
        </p:txBody>
      </p:sp>
    </p:spTree>
    <p:extLst>
      <p:ext uri="{BB962C8B-B14F-4D97-AF65-F5344CB8AC3E}">
        <p14:creationId xmlns:p14="http://schemas.microsoft.com/office/powerpoint/2010/main" val="192610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4000"/>
                            </p:stCondLst>
                            <p:childTnLst>
                              <p:par>
                                <p:cTn id="8" presetID="9" presetClass="entr" presetSubtype="0" fill="hold" nodeType="afterEffect">
                                  <p:stCondLst>
                                    <p:cond delay="40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82117" y="1303691"/>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charset="0"/>
              </a:rPr>
              <a:t> Our blog</a:t>
            </a:r>
          </a:p>
          <a:p>
            <a:pPr eaLnBrk="1" hangingPunct="1"/>
            <a:r>
              <a:rPr lang="en-US" sz="2000" dirty="0">
                <a:solidFill>
                  <a:srgbClr val="000000"/>
                </a:solidFill>
                <a:latin typeface="Calibri" charset="0"/>
              </a:rPr>
              <a:t>http://</a:t>
            </a:r>
            <a:r>
              <a:rPr lang="en-US" sz="2000" dirty="0" err="1">
                <a:solidFill>
                  <a:srgbClr val="000000"/>
                </a:solidFill>
                <a:latin typeface="Calibri" charset="0"/>
              </a:rPr>
              <a:t>noaahrd.wordpress.com</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HRD Web page</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www.aoml.noaa.gov</a:t>
            </a:r>
            <a:r>
              <a:rPr lang="en-US" sz="2000" dirty="0">
                <a:solidFill>
                  <a:srgbClr val="000000"/>
                </a:solidFill>
                <a:latin typeface="Calibri" charset="0"/>
              </a:rPr>
              <a:t>/</a:t>
            </a:r>
            <a:r>
              <a:rPr lang="en-US" sz="2000" dirty="0" err="1">
                <a:solidFill>
                  <a:srgbClr val="000000"/>
                </a:solidFill>
                <a:latin typeface="Calibri" charset="0"/>
              </a:rPr>
              <a:t>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Facebook</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www.facebook.com</a:t>
            </a:r>
            <a:r>
              <a:rPr lang="en-US" sz="2000" dirty="0">
                <a:solidFill>
                  <a:srgbClr val="000000"/>
                </a:solidFill>
                <a:latin typeface="Calibri" charset="0"/>
              </a:rPr>
              <a:t>/</a:t>
            </a:r>
            <a:r>
              <a:rPr lang="en-US" sz="2000" dirty="0" err="1">
                <a:solidFill>
                  <a:srgbClr val="000000"/>
                </a:solidFill>
                <a:latin typeface="Calibri" charset="0"/>
              </a:rPr>
              <a:t>noaahrd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Twitter</a:t>
            </a:r>
          </a:p>
          <a:p>
            <a:pPr eaLnBrk="1" hangingPunct="1"/>
            <a:r>
              <a:rPr lang="en-US" sz="2000" dirty="0">
                <a:solidFill>
                  <a:srgbClr val="000000"/>
                </a:solidFill>
                <a:latin typeface="Calibri" charset="0"/>
              </a:rPr>
              <a:t>http://</a:t>
            </a:r>
            <a:r>
              <a:rPr lang="en-US" sz="2000" dirty="0" err="1">
                <a:solidFill>
                  <a:srgbClr val="000000"/>
                </a:solidFill>
                <a:latin typeface="Calibri" charset="0"/>
              </a:rPr>
              <a:t>twitter.com</a:t>
            </a:r>
            <a:r>
              <a:rPr lang="en-US" sz="2000" dirty="0">
                <a:solidFill>
                  <a:srgbClr val="000000"/>
                </a:solidFill>
                <a:latin typeface="Calibri" charset="0"/>
              </a:rPr>
              <a:t>/#!/HRD_AOML_NOAA</a:t>
            </a:r>
          </a:p>
          <a:p>
            <a:pPr eaLnBrk="1" hangingPunct="1"/>
            <a:endParaRPr lang="en-US" sz="2800" dirty="0">
              <a:solidFill>
                <a:srgbClr val="000000"/>
              </a:solidFill>
            </a:endParaRPr>
          </a:p>
        </p:txBody>
      </p:sp>
      <p:sp>
        <p:nvSpPr>
          <p:cNvPr id="32772" name="TextBox 3"/>
          <p:cNvSpPr txBox="1">
            <a:spLocks noChangeArrowheads="1"/>
          </p:cNvSpPr>
          <p:nvPr/>
        </p:nvSpPr>
        <p:spPr bwMode="auto">
          <a:xfrm>
            <a:off x="29335" y="180622"/>
            <a:ext cx="76118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smtClean="0">
                <a:solidFill>
                  <a:schemeClr val="bg1"/>
                </a:solidFill>
                <a:latin typeface="Calibri" charset="0"/>
              </a:rPr>
              <a:t>Outreach</a:t>
            </a:r>
            <a:endParaRPr lang="en-US" sz="4800" dirty="0">
              <a:solidFill>
                <a:schemeClr val="bg1"/>
              </a:solidFill>
              <a:latin typeface="Calibri" charset="0"/>
            </a:endParaRPr>
          </a:p>
        </p:txBody>
      </p:sp>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sp>
        <p:nvSpPr>
          <p:cNvPr id="17" name="Text Box 17"/>
          <p:cNvSpPr txBox="1">
            <a:spLocks noChangeArrowheads="1"/>
          </p:cNvSpPr>
          <p:nvPr/>
        </p:nvSpPr>
        <p:spPr bwMode="auto">
          <a:xfrm>
            <a:off x="6560078" y="6147387"/>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pic>
        <p:nvPicPr>
          <p:cNvPr id="15" name="Picture 13" descr="20110825-0938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135" y="4444706"/>
            <a:ext cx="2586461" cy="1975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5864280" y="4476739"/>
            <a:ext cx="2803406" cy="2032000"/>
          </a:xfrm>
          <a:prstGeom prst="rect">
            <a:avLst/>
          </a:prstGeom>
        </p:spPr>
      </p:pic>
      <p:pic>
        <p:nvPicPr>
          <p:cNvPr id="20"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338" y="1288717"/>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327" y="1289120"/>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6154" y="1349075"/>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photo-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481"/>
          <a:stretch/>
        </p:blipFill>
        <p:spPr bwMode="auto">
          <a:xfrm>
            <a:off x="3278795" y="4488042"/>
            <a:ext cx="2492963" cy="19266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591646" y="446650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25" name="Picture 4" descr="twitter-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1254" y="1359763"/>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weeet2_20110829161447_640_480.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237" y="4459061"/>
            <a:ext cx="2597543" cy="1980063"/>
          </a:xfrm>
          <a:prstGeom prst="rect">
            <a:avLst/>
          </a:prstGeom>
        </p:spPr>
      </p:pic>
      <p:pic>
        <p:nvPicPr>
          <p:cNvPr id="27" name="Picture 26" descr="Paul_R&amp;Dr_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2143" y="2201642"/>
            <a:ext cx="2897482" cy="2173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Text Box 17"/>
          <p:cNvSpPr txBox="1">
            <a:spLocks noChangeArrowheads="1"/>
          </p:cNvSpPr>
          <p:nvPr/>
        </p:nvSpPr>
        <p:spPr bwMode="auto">
          <a:xfrm>
            <a:off x="5979772" y="6020652"/>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spTree>
    <p:extLst>
      <p:ext uri="{BB962C8B-B14F-4D97-AF65-F5344CB8AC3E}">
        <p14:creationId xmlns:p14="http://schemas.microsoft.com/office/powerpoint/2010/main" val="362281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782"/>
                                        </p:tgtEl>
                                        <p:attrNameLst>
                                          <p:attrName>style.visibility</p:attrName>
                                        </p:attrNameLst>
                                      </p:cBhvr>
                                      <p:to>
                                        <p:strVal val="visible"/>
                                      </p:to>
                                    </p:set>
                                    <p:anim calcmode="lin" valueType="num">
                                      <p:cBhvr>
                                        <p:cTn id="7" dur="2000" fill="hold"/>
                                        <p:tgtEl>
                                          <p:spTgt spid="32782"/>
                                        </p:tgtEl>
                                        <p:attrNameLst>
                                          <p:attrName>ppt_w</p:attrName>
                                        </p:attrNameLst>
                                      </p:cBhvr>
                                      <p:tavLst>
                                        <p:tav tm="0">
                                          <p:val>
                                            <p:fltVal val="0"/>
                                          </p:val>
                                        </p:tav>
                                        <p:tav tm="100000">
                                          <p:val>
                                            <p:strVal val="#ppt_w"/>
                                          </p:val>
                                        </p:tav>
                                      </p:tavLst>
                                    </p:anim>
                                    <p:anim calcmode="lin" valueType="num">
                                      <p:cBhvr>
                                        <p:cTn id="8" dur="2000" fill="hold"/>
                                        <p:tgtEl>
                                          <p:spTgt spid="32782"/>
                                        </p:tgtEl>
                                        <p:attrNameLst>
                                          <p:attrName>ppt_h</p:attrName>
                                        </p:attrNameLst>
                                      </p:cBhvr>
                                      <p:tavLst>
                                        <p:tav tm="0">
                                          <p:val>
                                            <p:fltVal val="0"/>
                                          </p:val>
                                        </p:tav>
                                        <p:tav tm="100000">
                                          <p:val>
                                            <p:strVal val="#ppt_h"/>
                                          </p:val>
                                        </p:tav>
                                      </p:tavLst>
                                    </p:anim>
                                    <p:anim calcmode="lin" valueType="num">
                                      <p:cBhvr>
                                        <p:cTn id="9" dur="2000" fill="hold"/>
                                        <p:tgtEl>
                                          <p:spTgt spid="32782"/>
                                        </p:tgtEl>
                                        <p:attrNameLst>
                                          <p:attrName>style.rotation</p:attrName>
                                        </p:attrNameLst>
                                      </p:cBhvr>
                                      <p:tavLst>
                                        <p:tav tm="0">
                                          <p:val>
                                            <p:fltVal val="90"/>
                                          </p:val>
                                        </p:tav>
                                        <p:tav tm="100000">
                                          <p:val>
                                            <p:fltVal val="0"/>
                                          </p:val>
                                        </p:tav>
                                      </p:tavLst>
                                    </p:anim>
                                    <p:animEffect transition="in" filter="fade">
                                      <p:cBhvr>
                                        <p:cTn id="10" dur="2000"/>
                                        <p:tgtEl>
                                          <p:spTgt spid="3278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p:stCondLst>
                              <p:cond delay="4500"/>
                            </p:stCondLst>
                            <p:childTnLst>
                              <p:par>
                                <p:cTn id="34" presetID="53" presetClass="entr" presetSubtype="16" fill="hold" nodeType="afterEffect">
                                  <p:stCondLst>
                                    <p:cond delay="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extLst>
      <p:ext uri="{BB962C8B-B14F-4D97-AF65-F5344CB8AC3E}">
        <p14:creationId xmlns:p14="http://schemas.microsoft.com/office/powerpoint/2010/main" val="6465593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ARI24W.2013101100.fsc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493" y="1623390"/>
            <a:ext cx="8692818" cy="4502035"/>
          </a:xfrm>
          <a:prstGeom prst="rect">
            <a:avLst/>
          </a:prstGeom>
        </p:spPr>
      </p:pic>
      <p:sp>
        <p:nvSpPr>
          <p:cNvPr id="15" name="Rectangle 2"/>
          <p:cNvSpPr txBox="1">
            <a:spLocks noChangeArrowheads="1"/>
          </p:cNvSpPr>
          <p:nvPr/>
        </p:nvSpPr>
        <p:spPr bwMode="auto">
          <a:xfrm>
            <a:off x="0" y="0"/>
            <a:ext cx="9144000" cy="1305278"/>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WPAC 2013</a:t>
            </a:r>
            <a:endParaRPr lang="en-US" sz="3200" dirty="0">
              <a:latin typeface="Calibri"/>
              <a:ea typeface="Calibri" charset="0"/>
              <a:cs typeface="Calibri"/>
            </a:endParaRPr>
          </a:p>
        </p:txBody>
      </p:sp>
      <p:sp>
        <p:nvSpPr>
          <p:cNvPr id="12" name="TextBox 4"/>
          <p:cNvSpPr txBox="1">
            <a:spLocks noChangeArrowheads="1"/>
          </p:cNvSpPr>
          <p:nvPr/>
        </p:nvSpPr>
        <p:spPr bwMode="auto">
          <a:xfrm>
            <a:off x="5665304" y="6630925"/>
            <a:ext cx="319309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a:t>
            </a:r>
            <a:r>
              <a:rPr lang="en-US" sz="1000" dirty="0" err="1" smtClean="0">
                <a:latin typeface="Calibri" charset="0"/>
              </a:rPr>
              <a:t>Tallapragada</a:t>
            </a:r>
            <a:r>
              <a:rPr lang="en-US" sz="1000" dirty="0" smtClean="0">
                <a:latin typeface="Calibri" charset="0"/>
              </a:rPr>
              <a:t>, C. </a:t>
            </a:r>
            <a:r>
              <a:rPr lang="en-US" sz="1000" dirty="0" err="1" smtClean="0">
                <a:latin typeface="Calibri" charset="0"/>
              </a:rPr>
              <a:t>Kieu</a:t>
            </a:r>
            <a:r>
              <a:rPr lang="en-US" sz="1000" dirty="0" smtClean="0">
                <a:latin typeface="Calibri" charset="0"/>
              </a:rPr>
              <a:t> (EMC)</a:t>
            </a:r>
            <a:endParaRPr lang="en-US" sz="1000" dirty="0">
              <a:latin typeface="Calibri" charset="0"/>
            </a:endParaRPr>
          </a:p>
        </p:txBody>
      </p:sp>
      <p:sp>
        <p:nvSpPr>
          <p:cNvPr id="2" name="Rectangle 1"/>
          <p:cNvSpPr/>
          <p:nvPr/>
        </p:nvSpPr>
        <p:spPr>
          <a:xfrm>
            <a:off x="702011" y="6114046"/>
            <a:ext cx="4908076" cy="307777"/>
          </a:xfrm>
          <a:prstGeom prst="rect">
            <a:avLst/>
          </a:prstGeom>
        </p:spPr>
        <p:txBody>
          <a:bodyPr wrap="square">
            <a:spAutoFit/>
          </a:bodyPr>
          <a:lstStyle/>
          <a:p>
            <a:r>
              <a:rPr lang="en-US" sz="1400" dirty="0">
                <a:latin typeface="+mn-lt"/>
                <a:hlinkClick r:id="rId6"/>
              </a:rPr>
              <a:t>http://</a:t>
            </a:r>
            <a:r>
              <a:rPr lang="en-US" sz="1400" dirty="0" err="1">
                <a:latin typeface="+mn-lt"/>
                <a:hlinkClick r:id="rId6"/>
              </a:rPr>
              <a:t>www.emc.ncep.noaa.gov</a:t>
            </a:r>
            <a:r>
              <a:rPr lang="en-US" sz="1400" dirty="0">
                <a:latin typeface="+mn-lt"/>
                <a:hlinkClick r:id="rId6"/>
              </a:rPr>
              <a:t>/HWRF/</a:t>
            </a:r>
            <a:r>
              <a:rPr lang="en-US" sz="1400" dirty="0" err="1">
                <a:latin typeface="+mn-lt"/>
                <a:hlinkClick r:id="rId6"/>
              </a:rPr>
              <a:t>WestPacific</a:t>
            </a:r>
            <a:r>
              <a:rPr lang="en-US" sz="1400" dirty="0">
                <a:latin typeface="+mn-lt"/>
                <a:hlinkClick r:id="rId6"/>
              </a:rPr>
              <a:t>/</a:t>
            </a:r>
            <a:r>
              <a:rPr lang="en-US" sz="1400" dirty="0" err="1">
                <a:latin typeface="+mn-lt"/>
                <a:hlinkClick r:id="rId6"/>
              </a:rPr>
              <a:t>index.html</a:t>
            </a:r>
            <a:endParaRPr lang="en-US" sz="1400" dirty="0">
              <a:latin typeface="+mn-lt"/>
            </a:endParaRPr>
          </a:p>
        </p:txBody>
      </p:sp>
      <p:pic>
        <p:nvPicPr>
          <p:cNvPr id="17" name="NARI24W.201310110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536" y="1303796"/>
            <a:ext cx="8550163" cy="5134552"/>
          </a:xfrm>
          <a:prstGeom prst="rect">
            <a:avLst/>
          </a:prstGeom>
        </p:spPr>
      </p:pic>
      <p:grpSp>
        <p:nvGrpSpPr>
          <p:cNvPr id="21" name="Group 20"/>
          <p:cNvGrpSpPr/>
          <p:nvPr/>
        </p:nvGrpSpPr>
        <p:grpSpPr>
          <a:xfrm>
            <a:off x="728868" y="3995532"/>
            <a:ext cx="4412186" cy="630247"/>
            <a:chOff x="728868" y="3995532"/>
            <a:chExt cx="4412186" cy="630247"/>
          </a:xfrm>
        </p:grpSpPr>
        <p:sp>
          <p:nvSpPr>
            <p:cNvPr id="20" name="TextBox 19"/>
            <p:cNvSpPr txBox="1"/>
            <p:nvPr/>
          </p:nvSpPr>
          <p:spPr>
            <a:xfrm>
              <a:off x="4139094" y="3995532"/>
              <a:ext cx="1001960" cy="307777"/>
            </a:xfrm>
            <a:prstGeom prst="rect">
              <a:avLst/>
            </a:prstGeom>
            <a:noFill/>
          </p:spPr>
          <p:txBody>
            <a:bodyPr wrap="none" rtlCol="0">
              <a:spAutoFit/>
            </a:bodyPr>
            <a:lstStyle/>
            <a:p>
              <a:r>
                <a:rPr lang="en-US" sz="1400" dirty="0" smtClean="0">
                  <a:latin typeface="+mn-lt"/>
                </a:rPr>
                <a:t>Wipha25W</a:t>
              </a:r>
              <a:endParaRPr lang="en-US" sz="1400" dirty="0">
                <a:latin typeface="+mn-lt"/>
              </a:endParaRPr>
            </a:p>
          </p:txBody>
        </p:sp>
        <p:sp>
          <p:nvSpPr>
            <p:cNvPr id="19" name="TextBox 18"/>
            <p:cNvSpPr txBox="1"/>
            <p:nvPr/>
          </p:nvSpPr>
          <p:spPr>
            <a:xfrm>
              <a:off x="728868" y="4318002"/>
              <a:ext cx="955322" cy="307777"/>
            </a:xfrm>
            <a:prstGeom prst="rect">
              <a:avLst/>
            </a:prstGeom>
            <a:noFill/>
          </p:spPr>
          <p:txBody>
            <a:bodyPr wrap="none" rtlCol="0">
              <a:spAutoFit/>
            </a:bodyPr>
            <a:lstStyle/>
            <a:p>
              <a:r>
                <a:rPr lang="en-US" sz="1400" dirty="0" smtClean="0">
                  <a:latin typeface="+mn-lt"/>
                </a:rPr>
                <a:t>Phailin02B</a:t>
              </a:r>
              <a:endParaRPr lang="en-US" sz="1400" dirty="0">
                <a:latin typeface="+mn-lt"/>
              </a:endParaRPr>
            </a:p>
          </p:txBody>
        </p:sp>
      </p:grpSp>
      <p:pic>
        <p:nvPicPr>
          <p:cNvPr id="18" name="Picture 17" descr="swath.NARI24W.201310110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093" y="2272204"/>
            <a:ext cx="8746435" cy="3279913"/>
          </a:xfrm>
          <a:prstGeom prst="rect">
            <a:avLst/>
          </a:prstGeom>
        </p:spPr>
      </p:pic>
    </p:spTree>
    <p:extLst>
      <p:ext uri="{BB962C8B-B14F-4D97-AF65-F5344CB8AC3E}">
        <p14:creationId xmlns:p14="http://schemas.microsoft.com/office/powerpoint/2010/main" val="2189746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750"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md type="call" cmd="stop">
                                      <p:cBhvr>
                                        <p:cTn id="19" dur="1">
                                          <p:stCondLst>
                                            <p:cond delay="0"/>
                                          </p:stCondLst>
                                        </p:cTn>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7"/>
                                        </p:tgtEl>
                                      </p:cBhvr>
                                    </p:cmd>
                                  </p:childTnLst>
                                </p:cTn>
                              </p:par>
                            </p:childTnLst>
                          </p:cTn>
                        </p:par>
                      </p:childTnLst>
                    </p:cTn>
                  </p:par>
                </p:childTnLst>
              </p:cTn>
              <p:nextCondLst>
                <p:cond evt="onClick" delay="0">
                  <p:tgtEl>
                    <p:spTgt spid="17"/>
                  </p:tgtEl>
                </p:cond>
              </p:nextCondLst>
            </p:seq>
            <p:video>
              <p:cMediaNode vol="80000">
                <p:cTn id="25" repeatCount="2000" fill="hold" display="0">
                  <p:stCondLst>
                    <p:cond delay="indefinite"/>
                  </p:stCondLst>
                </p:cTn>
                <p:tgtEl>
                  <p:spTgt spid="1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idx="1"/>
          </p:nvPr>
        </p:nvSpPr>
        <p:spPr>
          <a:xfrm>
            <a:off x="278110" y="1242063"/>
            <a:ext cx="8649198" cy="5067967"/>
          </a:xfrm>
        </p:spPr>
        <p:txBody>
          <a:bodyPr/>
          <a:lstStyle/>
          <a:p>
            <a:pPr eaLnBrk="1" hangingPunct="1">
              <a:spcBef>
                <a:spcPts val="0"/>
              </a:spcBef>
            </a:pPr>
            <a:r>
              <a:rPr lang="en-US" sz="3200" b="1" i="1" dirty="0">
                <a:solidFill>
                  <a:srgbClr val="A10000"/>
                </a:solidFill>
                <a:latin typeface="+mj-lt"/>
              </a:rPr>
              <a:t>Vision</a:t>
            </a:r>
          </a:p>
          <a:p>
            <a:pPr marL="342900" lvl="1" indent="-342900" eaLnBrk="1" hangingPunct="1">
              <a:spcBef>
                <a:spcPts val="0"/>
              </a:spcBef>
              <a:buClr>
                <a:srgbClr val="A10000"/>
              </a:buClr>
              <a:buFont typeface="Arial"/>
              <a:buChar char="•"/>
            </a:pPr>
            <a:r>
              <a:rPr lang="en-US" sz="2800" dirty="0">
                <a:latin typeface="+mj-lt"/>
              </a:rPr>
              <a:t>Organize </a:t>
            </a:r>
            <a:r>
              <a:rPr lang="en-US" sz="2800" dirty="0" smtClean="0">
                <a:latin typeface="+mj-lt"/>
              </a:rPr>
              <a:t>hurricane </a:t>
            </a:r>
            <a:r>
              <a:rPr lang="en-US" sz="2800" dirty="0">
                <a:latin typeface="+mj-lt"/>
              </a:rPr>
              <a:t>community to dramatically improve numerical forecast guidance to NHC in 5-10 years</a:t>
            </a:r>
          </a:p>
          <a:p>
            <a:pPr eaLnBrk="1" hangingPunct="1">
              <a:spcBef>
                <a:spcPts val="0"/>
              </a:spcBef>
            </a:pPr>
            <a:r>
              <a:rPr lang="en-US" sz="3200" b="1" i="1" dirty="0" smtClean="0">
                <a:solidFill>
                  <a:srgbClr val="A50021"/>
                </a:solidFill>
                <a:latin typeface="+mj-lt"/>
                <a:ea typeface="Calibri" charset="0"/>
                <a:cs typeface="Calibri" charset="0"/>
              </a:rPr>
              <a:t>Goals</a:t>
            </a:r>
          </a:p>
          <a:p>
            <a:pPr eaLnBrk="1" hangingPunct="1">
              <a:spcBef>
                <a:spcPts val="0"/>
              </a:spcBef>
              <a:buFontTx/>
              <a:buChar char="•"/>
            </a:pPr>
            <a:r>
              <a:rPr lang="en-US" dirty="0" smtClean="0">
                <a:solidFill>
                  <a:srgbClr val="A50021"/>
                </a:solidFill>
                <a:latin typeface="Calibri" charset="0"/>
                <a:ea typeface="Calibri" charset="0"/>
                <a:cs typeface="Calibri" charset="0"/>
              </a:rPr>
              <a:t>Improve</a:t>
            </a:r>
            <a:r>
              <a:rPr lang="en-US" dirty="0" smtClean="0">
                <a:latin typeface="Calibri" charset="0"/>
                <a:ea typeface="Calibri" charset="0"/>
                <a:cs typeface="Calibri" charset="0"/>
              </a:rPr>
              <a:t> Forecast Accuracy </a:t>
            </a:r>
          </a:p>
          <a:p>
            <a:pPr lvl="1" eaLnBrk="1" hangingPunct="1">
              <a:spcBef>
                <a:spcPts val="0"/>
              </a:spcBef>
            </a:pPr>
            <a:r>
              <a:rPr lang="en-US" dirty="0" smtClean="0">
                <a:latin typeface="Calibri" charset="0"/>
                <a:ea typeface="Calibri" charset="0"/>
                <a:cs typeface="Calibri" charset="0"/>
              </a:rPr>
              <a:t>Hurricane impact areas (track) – 50% </a:t>
            </a:r>
            <a:br>
              <a:rPr lang="en-US" dirty="0" smtClean="0">
                <a:latin typeface="Calibri" charset="0"/>
                <a:ea typeface="Calibri" charset="0"/>
                <a:cs typeface="Calibri" charset="0"/>
              </a:rPr>
            </a:br>
            <a:r>
              <a:rPr lang="en-US" dirty="0" smtClean="0">
                <a:latin typeface="Calibri" charset="0"/>
                <a:ea typeface="Calibri" charset="0"/>
                <a:cs typeface="Calibri" charset="0"/>
              </a:rPr>
              <a:t>in 10 years</a:t>
            </a:r>
          </a:p>
          <a:p>
            <a:pPr lvl="1" eaLnBrk="1" hangingPunct="1">
              <a:spcBef>
                <a:spcPts val="0"/>
              </a:spcBef>
            </a:pPr>
            <a:r>
              <a:rPr lang="en-US" dirty="0" smtClean="0">
                <a:latin typeface="Calibri" charset="0"/>
                <a:ea typeface="Calibri" charset="0"/>
                <a:cs typeface="Calibri" charset="0"/>
              </a:rPr>
              <a:t>Severity (intensity) – 50% in 10 years</a:t>
            </a:r>
          </a:p>
          <a:p>
            <a:pPr lvl="1" eaLnBrk="1" hangingPunct="1">
              <a:spcBef>
                <a:spcPts val="0"/>
              </a:spcBef>
            </a:pPr>
            <a:r>
              <a:rPr lang="en-US" dirty="0" smtClean="0">
                <a:latin typeface="Calibri" charset="0"/>
                <a:ea typeface="Calibri" charset="0"/>
                <a:cs typeface="Calibri" charset="0"/>
              </a:rPr>
              <a:t>Rapid intensity change detection</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Extend</a:t>
            </a:r>
            <a:r>
              <a:rPr lang="en-US" dirty="0" smtClean="0">
                <a:latin typeface="Calibri" charset="0"/>
                <a:ea typeface="Calibri" charset="0"/>
                <a:cs typeface="Calibri" charset="0"/>
              </a:rPr>
              <a:t> forecast reliability out to 7 days</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Quantify, bound</a:t>
            </a:r>
            <a:r>
              <a:rPr lang="en-US" dirty="0" smtClean="0">
                <a:latin typeface="Calibri" charset="0"/>
                <a:ea typeface="Calibri" charset="0"/>
                <a:cs typeface="Calibri" charset="0"/>
              </a:rPr>
              <a:t> and </a:t>
            </a:r>
            <a:r>
              <a:rPr lang="en-US" dirty="0" smtClean="0">
                <a:solidFill>
                  <a:srgbClr val="A50021"/>
                </a:solidFill>
                <a:latin typeface="Calibri" charset="0"/>
                <a:ea typeface="Calibri" charset="0"/>
                <a:cs typeface="Calibri" charset="0"/>
              </a:rPr>
              <a:t>reduce</a:t>
            </a:r>
            <a:r>
              <a:rPr lang="en-US"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3155" y="2809024"/>
            <a:ext cx="2750940" cy="2184817"/>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extLst>
      <p:ext uri="{BB962C8B-B14F-4D97-AF65-F5344CB8AC3E}">
        <p14:creationId xmlns:p14="http://schemas.microsoft.com/office/powerpoint/2010/main" val="37098142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89866" y="1665640"/>
            <a:ext cx="4554134" cy="4599676"/>
            <a:chOff x="4589866" y="1665640"/>
            <a:chExt cx="4554134" cy="4599676"/>
          </a:xfrm>
        </p:grpSpPr>
        <p:pic>
          <p:nvPicPr>
            <p:cNvPr id="3" name="Picture 2" descr="mslp_f1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66" y="1718723"/>
              <a:ext cx="4554134" cy="4546593"/>
            </a:xfrm>
            <a:prstGeom prst="rect">
              <a:avLst/>
            </a:prstGeom>
          </p:spPr>
        </p:pic>
        <p:sp>
          <p:nvSpPr>
            <p:cNvPr id="58" name="TextBox 57"/>
            <p:cNvSpPr txBox="1"/>
            <p:nvPr/>
          </p:nvSpPr>
          <p:spPr>
            <a:xfrm>
              <a:off x="4956706" y="1665640"/>
              <a:ext cx="3832466" cy="338554"/>
            </a:xfrm>
            <a:prstGeom prst="rect">
              <a:avLst/>
            </a:prstGeom>
            <a:solidFill>
              <a:schemeClr val="bg1"/>
            </a:solidFill>
          </p:spPr>
          <p:txBody>
            <a:bodyPr wrap="square" rtlCol="0">
              <a:spAutoFit/>
            </a:bodyPr>
            <a:lstStyle/>
            <a:p>
              <a:pPr algn="ctr"/>
              <a:r>
                <a:rPr lang="en-US" sz="1600" dirty="0" smtClean="0">
                  <a:solidFill>
                    <a:srgbClr val="000000"/>
                  </a:solidFill>
                </a:rPr>
                <a:t>7-Day forecast – 20 member ensemble</a:t>
              </a:r>
              <a:endParaRPr lang="en-US" sz="1600" dirty="0">
                <a:solidFill>
                  <a:srgbClr val="000000"/>
                </a:solidFill>
              </a:endParaRPr>
            </a:p>
          </p:txBody>
        </p:sp>
      </p:grpSp>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400" dirty="0" smtClean="0">
                <a:latin typeface="Calibri" charset="0"/>
                <a:ea typeface="Calibri" charset="0"/>
                <a:cs typeface="Calibri" charset="0"/>
              </a:rPr>
              <a:t>Global Model Development – </a:t>
            </a:r>
            <a:r>
              <a:rPr lang="en-US" sz="3200" dirty="0" smtClean="0">
                <a:latin typeface="Calibri" charset="0"/>
                <a:ea typeface="Calibri" charset="0"/>
                <a:cs typeface="Calibri" charset="0"/>
              </a:rPr>
              <a:t>GFS/EnKF</a:t>
            </a:r>
            <a:endParaRPr lang="en-US" sz="40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27336" y="1323448"/>
            <a:ext cx="3594100" cy="307777"/>
          </a:xfrm>
          <a:prstGeom prst="rect">
            <a:avLst/>
          </a:prstGeom>
          <a:noFill/>
          <a:ln w="12700">
            <a:noFill/>
            <a:miter lim="800000"/>
            <a:headEnd/>
            <a:tailEnd/>
          </a:ln>
        </p:spPr>
        <p:txBody>
          <a:bodyPr lIns="0" tIns="0" rIns="40639" bIns="0">
            <a:prstTxWarp prst="textNoShape">
              <a:avLst/>
            </a:prstTxWarp>
            <a:spAutoFit/>
          </a:bodyPr>
          <a:lstStyle/>
          <a:p>
            <a:pPr marL="39688"/>
            <a:r>
              <a:rPr lang="en-US" sz="2000" b="1" dirty="0" smtClean="0">
                <a:latin typeface="Calibri" charset="0"/>
                <a:ea typeface="Arial" charset="0"/>
                <a:cs typeface="Arial" charset="0"/>
                <a:sym typeface="Arial" charset="0"/>
              </a:rPr>
              <a:t>Sandy (18L</a:t>
            </a:r>
            <a:r>
              <a:rPr lang="en-US" sz="2000" b="1" dirty="0">
                <a:latin typeface="Calibri" charset="0"/>
                <a:ea typeface="Arial" charset="0"/>
                <a:cs typeface="Arial" charset="0"/>
                <a:sym typeface="Arial" charset="0"/>
              </a:rPr>
              <a:t>) – </a:t>
            </a:r>
            <a:r>
              <a:rPr lang="en-US" sz="2000" b="1" dirty="0" err="1">
                <a:latin typeface="Calibri" charset="0"/>
                <a:ea typeface="Arial" charset="0"/>
                <a:cs typeface="Arial" charset="0"/>
                <a:sym typeface="Arial" charset="0"/>
              </a:rPr>
              <a:t>init</a:t>
            </a:r>
            <a:r>
              <a:rPr lang="en-US" sz="2000" b="1" dirty="0">
                <a:latin typeface="Calibri" charset="0"/>
                <a:ea typeface="Arial" charset="0"/>
                <a:cs typeface="Arial" charset="0"/>
                <a:sym typeface="Arial" charset="0"/>
              </a:rPr>
              <a:t> </a:t>
            </a:r>
            <a:r>
              <a:rPr lang="en-US" sz="2000" b="1" dirty="0" smtClean="0">
                <a:latin typeface="Calibri" charset="0"/>
                <a:ea typeface="Arial" charset="0"/>
                <a:cs typeface="Arial" charset="0"/>
                <a:sym typeface="Arial" charset="0"/>
              </a:rPr>
              <a:t>00Z 23 October</a:t>
            </a:r>
            <a:endParaRPr lang="en-US" sz="2000" b="1" dirty="0">
              <a:latin typeface="Calibri" charset="0"/>
              <a:ea typeface="Arial" charset="0"/>
              <a:cs typeface="Arial" charset="0"/>
              <a:sym typeface="Arial" charset="0"/>
            </a:endParaRPr>
          </a:p>
        </p:txBody>
      </p:sp>
      <p:sp>
        <p:nvSpPr>
          <p:cNvPr id="10" name="TextBox 9"/>
          <p:cNvSpPr txBox="1"/>
          <p:nvPr/>
        </p:nvSpPr>
        <p:spPr>
          <a:xfrm>
            <a:off x="333905" y="1650251"/>
            <a:ext cx="3832466" cy="338554"/>
          </a:xfrm>
          <a:prstGeom prst="rect">
            <a:avLst/>
          </a:prstGeom>
          <a:noFill/>
        </p:spPr>
        <p:txBody>
          <a:bodyPr wrap="square" rtlCol="0">
            <a:spAutoFit/>
          </a:bodyPr>
          <a:lstStyle/>
          <a:p>
            <a:r>
              <a:rPr lang="en-US" sz="1600" dirty="0" smtClean="0">
                <a:solidFill>
                  <a:srgbClr val="000000"/>
                </a:solidFill>
              </a:rPr>
              <a:t>GFS/EnKF T382 20 member ensemble</a:t>
            </a:r>
            <a:endParaRPr lang="en-US" sz="1600" dirty="0">
              <a:solidFill>
                <a:srgbClr val="000000"/>
              </a:solidFill>
            </a:endParaRPr>
          </a:p>
        </p:txBody>
      </p:sp>
      <p:pic>
        <p:nvPicPr>
          <p:cNvPr id="2" name="Picture 1" descr="ellips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053021"/>
            <a:ext cx="4640927" cy="4034512"/>
          </a:xfrm>
          <a:prstGeom prst="rect">
            <a:avLst/>
          </a:prstGeom>
        </p:spPr>
      </p:pic>
      <p:sp>
        <p:nvSpPr>
          <p:cNvPr id="41" name="Freeform 40"/>
          <p:cNvSpPr/>
          <p:nvPr/>
        </p:nvSpPr>
        <p:spPr>
          <a:xfrm>
            <a:off x="1955797" y="3666066"/>
            <a:ext cx="702737" cy="1733893"/>
          </a:xfrm>
          <a:custGeom>
            <a:avLst/>
            <a:gdLst>
              <a:gd name="connsiteX0" fmla="*/ 0 w 1299104"/>
              <a:gd name="connsiteY0" fmla="*/ 2978497 h 2978497"/>
              <a:gd name="connsiteX1" fmla="*/ 56984 w 1299104"/>
              <a:gd name="connsiteY1" fmla="*/ 2880802 h 2978497"/>
              <a:gd name="connsiteX2" fmla="*/ 154672 w 1299104"/>
              <a:gd name="connsiteY2" fmla="*/ 2726118 h 2978497"/>
              <a:gd name="connsiteX3" fmla="*/ 146532 w 1299104"/>
              <a:gd name="connsiteY3" fmla="*/ 2498162 h 2978497"/>
              <a:gd name="connsiteX4" fmla="*/ 260501 w 1299104"/>
              <a:gd name="connsiteY4" fmla="*/ 2237642 h 2978497"/>
              <a:gd name="connsiteX5" fmla="*/ 455877 w 1299104"/>
              <a:gd name="connsiteY5" fmla="*/ 1895708 h 2978497"/>
              <a:gd name="connsiteX6" fmla="*/ 366330 w 1299104"/>
              <a:gd name="connsiteY6" fmla="*/ 1594482 h 2978497"/>
              <a:gd name="connsiteX7" fmla="*/ 284923 w 1299104"/>
              <a:gd name="connsiteY7" fmla="*/ 1390950 h 2978497"/>
              <a:gd name="connsiteX8" fmla="*/ 301204 w 1299104"/>
              <a:gd name="connsiteY8" fmla="*/ 1309537 h 2978497"/>
              <a:gd name="connsiteX9" fmla="*/ 415173 w 1299104"/>
              <a:gd name="connsiteY9" fmla="*/ 1187418 h 2978497"/>
              <a:gd name="connsiteX10" fmla="*/ 610549 w 1299104"/>
              <a:gd name="connsiteY10" fmla="*/ 959463 h 2978497"/>
              <a:gd name="connsiteX11" fmla="*/ 976879 w 1299104"/>
              <a:gd name="connsiteY11" fmla="*/ 772214 h 2978497"/>
              <a:gd name="connsiteX12" fmla="*/ 1294365 w 1299104"/>
              <a:gd name="connsiteY12" fmla="*/ 544258 h 2978497"/>
              <a:gd name="connsiteX13" fmla="*/ 1123411 w 1299104"/>
              <a:gd name="connsiteY13" fmla="*/ 218607 h 2978497"/>
              <a:gd name="connsiteX14" fmla="*/ 553565 w 1299104"/>
              <a:gd name="connsiteY14" fmla="*/ 15076 h 2978497"/>
              <a:gd name="connsiteX15" fmla="*/ 561705 w 1299104"/>
              <a:gd name="connsiteY15" fmla="*/ 15076 h 2978497"/>
              <a:gd name="connsiteX16" fmla="*/ 553565 w 1299104"/>
              <a:gd name="connsiteY16" fmla="*/ 15076 h 29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104" h="2978497">
                <a:moveTo>
                  <a:pt x="0" y="2978497"/>
                </a:moveTo>
                <a:cubicBezTo>
                  <a:pt x="15602" y="2950681"/>
                  <a:pt x="31205" y="2922865"/>
                  <a:pt x="56984" y="2880802"/>
                </a:cubicBezTo>
                <a:cubicBezTo>
                  <a:pt x="82763" y="2838739"/>
                  <a:pt x="139747" y="2789891"/>
                  <a:pt x="154672" y="2726118"/>
                </a:cubicBezTo>
                <a:cubicBezTo>
                  <a:pt x="169597" y="2662345"/>
                  <a:pt x="128894" y="2579575"/>
                  <a:pt x="146532" y="2498162"/>
                </a:cubicBezTo>
                <a:cubicBezTo>
                  <a:pt x="164170" y="2416749"/>
                  <a:pt x="208944" y="2338051"/>
                  <a:pt x="260501" y="2237642"/>
                </a:cubicBezTo>
                <a:cubicBezTo>
                  <a:pt x="312059" y="2137233"/>
                  <a:pt x="438239" y="2002901"/>
                  <a:pt x="455877" y="1895708"/>
                </a:cubicBezTo>
                <a:cubicBezTo>
                  <a:pt x="473515" y="1788515"/>
                  <a:pt x="394822" y="1678608"/>
                  <a:pt x="366330" y="1594482"/>
                </a:cubicBezTo>
                <a:cubicBezTo>
                  <a:pt x="337838" y="1510356"/>
                  <a:pt x="295777" y="1438441"/>
                  <a:pt x="284923" y="1390950"/>
                </a:cubicBezTo>
                <a:cubicBezTo>
                  <a:pt x="274069" y="1343459"/>
                  <a:pt x="279496" y="1343459"/>
                  <a:pt x="301204" y="1309537"/>
                </a:cubicBezTo>
                <a:cubicBezTo>
                  <a:pt x="322912" y="1275615"/>
                  <a:pt x="363616" y="1245764"/>
                  <a:pt x="415173" y="1187418"/>
                </a:cubicBezTo>
                <a:cubicBezTo>
                  <a:pt x="466730" y="1129072"/>
                  <a:pt x="516931" y="1028664"/>
                  <a:pt x="610549" y="959463"/>
                </a:cubicBezTo>
                <a:cubicBezTo>
                  <a:pt x="704167" y="890262"/>
                  <a:pt x="862910" y="841415"/>
                  <a:pt x="976879" y="772214"/>
                </a:cubicBezTo>
                <a:cubicBezTo>
                  <a:pt x="1090848" y="703013"/>
                  <a:pt x="1269943" y="636526"/>
                  <a:pt x="1294365" y="544258"/>
                </a:cubicBezTo>
                <a:cubicBezTo>
                  <a:pt x="1318787" y="451990"/>
                  <a:pt x="1246878" y="306804"/>
                  <a:pt x="1123411" y="218607"/>
                </a:cubicBezTo>
                <a:cubicBezTo>
                  <a:pt x="999944" y="130410"/>
                  <a:pt x="647183" y="48998"/>
                  <a:pt x="553565" y="15076"/>
                </a:cubicBezTo>
                <a:cubicBezTo>
                  <a:pt x="459947" y="-18846"/>
                  <a:pt x="561705" y="15076"/>
                  <a:pt x="561705" y="15076"/>
                </a:cubicBezTo>
                <a:lnTo>
                  <a:pt x="553565" y="15076"/>
                </a:lnTo>
              </a:path>
            </a:pathLst>
          </a:custGeom>
          <a:ln w="38100" cmpd="sng">
            <a:solidFill>
              <a:srgbClr val="008000"/>
            </a:solidFill>
          </a:ln>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a:endCxn id="41" idx="10"/>
          </p:cNvCxnSpPr>
          <p:nvPr/>
        </p:nvCxnSpPr>
        <p:spPr>
          <a:xfrm>
            <a:off x="1625600" y="4021664"/>
            <a:ext cx="660467" cy="2029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1195" y="3903137"/>
            <a:ext cx="1012917" cy="307777"/>
          </a:xfrm>
          <a:prstGeom prst="rect">
            <a:avLst/>
          </a:prstGeom>
          <a:noFill/>
        </p:spPr>
        <p:txBody>
          <a:bodyPr wrap="none" rtlCol="0">
            <a:spAutoFit/>
          </a:bodyPr>
          <a:lstStyle/>
          <a:p>
            <a:r>
              <a:rPr lang="en-US" sz="1400" b="1" dirty="0" smtClean="0">
                <a:solidFill>
                  <a:srgbClr val="008000"/>
                </a:solidFill>
              </a:rPr>
              <a:t>Observed</a:t>
            </a:r>
            <a:endParaRPr lang="en-US" sz="1400" b="1" dirty="0">
              <a:solidFill>
                <a:srgbClr val="008000"/>
              </a:solidFill>
            </a:endParaRPr>
          </a:p>
        </p:txBody>
      </p:sp>
      <p:grpSp>
        <p:nvGrpSpPr>
          <p:cNvPr id="14" name="Group 13"/>
          <p:cNvGrpSpPr/>
          <p:nvPr/>
        </p:nvGrpSpPr>
        <p:grpSpPr>
          <a:xfrm>
            <a:off x="5046133" y="2209800"/>
            <a:ext cx="3666066" cy="3615266"/>
            <a:chOff x="5046133" y="2209800"/>
            <a:chExt cx="3666066" cy="3615266"/>
          </a:xfrm>
        </p:grpSpPr>
        <p:sp>
          <p:nvSpPr>
            <p:cNvPr id="12" name="Oval 11"/>
            <p:cNvSpPr/>
            <p:nvPr/>
          </p:nvSpPr>
          <p:spPr>
            <a:xfrm>
              <a:off x="6163733" y="22436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66000" y="39200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046133"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6733" y="301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96933" y="314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7600" y="3081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390465" y="4639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382000" y="5511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04466" y="5494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2209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54599" y="23452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340600" y="4758267"/>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32133" y="555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189133" y="3911599"/>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483599" y="2336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5133" y="4004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147733" y="55964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AL182012_5NLW_002_A.GIF"/>
          <p:cNvPicPr>
            <a:picLocks noChangeAspect="1"/>
          </p:cNvPicPr>
          <p:nvPr/>
        </p:nvPicPr>
        <p:blipFill rotWithShape="1">
          <a:blip r:embed="rId5" cstate="email">
            <a:extLst>
              <a:ext uri="{28A0092B-C50C-407E-A947-70E740481C1C}">
                <a14:useLocalDpi xmlns:a14="http://schemas.microsoft.com/office/drawing/2010/main"/>
              </a:ext>
            </a:extLst>
          </a:blip>
          <a:srcRect l="3097" r="2343" b="19247"/>
          <a:stretch/>
        </p:blipFill>
        <p:spPr>
          <a:xfrm>
            <a:off x="4576409" y="2971801"/>
            <a:ext cx="4449058" cy="3039534"/>
          </a:xfrm>
          <a:prstGeom prst="rect">
            <a:avLst/>
          </a:prstGeom>
        </p:spPr>
      </p:pic>
    </p:spTree>
    <p:extLst>
      <p:ext uri="{BB962C8B-B14F-4D97-AF65-F5344CB8AC3E}">
        <p14:creationId xmlns:p14="http://schemas.microsoft.com/office/powerpoint/2010/main" val="2279436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gfs-ecmwf-2012.png"/>
          <p:cNvPicPr>
            <a:picLocks noChangeAspect="1"/>
          </p:cNvPicPr>
          <p:nvPr/>
        </p:nvPicPr>
        <p:blipFill rotWithShape="1">
          <a:blip r:embed="rId3" cstate="email">
            <a:extLst>
              <a:ext uri="{28A0092B-C50C-407E-A947-70E740481C1C}">
                <a14:useLocalDpi xmlns:a14="http://schemas.microsoft.com/office/drawing/2010/main"/>
              </a:ext>
            </a:extLst>
          </a:blip>
          <a:srcRect l="3518" t="6846" r="3663" b="8116"/>
          <a:stretch/>
        </p:blipFill>
        <p:spPr>
          <a:xfrm>
            <a:off x="1053052" y="1285775"/>
            <a:ext cx="7132521" cy="5134331"/>
          </a:xfrm>
          <a:prstGeom prst="rect">
            <a:avLst/>
          </a:prstGeom>
        </p:spPr>
      </p:pic>
      <p:sp>
        <p:nvSpPr>
          <p:cNvPr id="23555" name="Rectangle 2"/>
          <p:cNvSpPr txBox="1">
            <a:spLocks noChangeArrowheads="1"/>
          </p:cNvSpPr>
          <p:nvPr/>
        </p:nvSpPr>
        <p:spPr bwMode="auto">
          <a:xfrm>
            <a:off x="22761" y="0"/>
            <a:ext cx="7829190" cy="12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400" dirty="0" smtClean="0">
                <a:solidFill>
                  <a:schemeClr val="bg1"/>
                </a:solidFill>
                <a:latin typeface="+mn-lt"/>
              </a:rPr>
              <a:t>HFIP Successes to date:</a:t>
            </a:r>
            <a:endParaRPr lang="en-US" sz="4400" dirty="0">
              <a:solidFill>
                <a:schemeClr val="bg1"/>
              </a:solidFill>
              <a:latin typeface="+mn-lt"/>
            </a:endParaRPr>
          </a:p>
          <a:p>
            <a:r>
              <a:rPr lang="en-US" sz="3200" dirty="0" smtClean="0">
                <a:solidFill>
                  <a:schemeClr val="bg1"/>
                </a:solidFill>
                <a:latin typeface="+mn-lt"/>
              </a:rPr>
              <a:t>Operational GFS Track Forecasts</a:t>
            </a:r>
            <a:endParaRPr lang="en-US" sz="3200" dirty="0">
              <a:solidFill>
                <a:schemeClr val="bg1"/>
              </a:solidFill>
              <a:latin typeface="+mn-lt"/>
            </a:endParaRPr>
          </a:p>
        </p:txBody>
      </p:sp>
      <p:sp>
        <p:nvSpPr>
          <p:cNvPr id="3" name="Rectangle 2"/>
          <p:cNvSpPr/>
          <p:nvPr/>
        </p:nvSpPr>
        <p:spPr>
          <a:xfrm>
            <a:off x="2603509" y="2337470"/>
            <a:ext cx="4572000" cy="646331"/>
          </a:xfrm>
          <a:prstGeom prst="rect">
            <a:avLst/>
          </a:prstGeom>
        </p:spPr>
        <p:txBody>
          <a:bodyPr>
            <a:spAutoFit/>
          </a:bodyPr>
          <a:lstStyle/>
          <a:p>
            <a:pPr algn="ctr"/>
            <a:r>
              <a:rPr lang="en-US" sz="2000" b="1" dirty="0" smtClean="0"/>
              <a:t>2012 </a:t>
            </a:r>
            <a:r>
              <a:rPr lang="en-US" sz="2000" b="1" dirty="0"/>
              <a:t>Track Error</a:t>
            </a:r>
            <a:br>
              <a:rPr lang="en-US" sz="2000" b="1" dirty="0"/>
            </a:br>
            <a:r>
              <a:rPr lang="en-US" sz="1600" b="1" dirty="0"/>
              <a:t>(% Improvement over HFIP baseline</a:t>
            </a:r>
            <a:r>
              <a:rPr lang="en-US" sz="1600" b="1" dirty="0" smtClean="0"/>
              <a:t>)</a:t>
            </a:r>
            <a:endParaRPr lang="en-US" sz="1600" dirty="0"/>
          </a:p>
        </p:txBody>
      </p:sp>
    </p:spTree>
    <p:extLst>
      <p:ext uri="{BB962C8B-B14F-4D97-AF65-F5344CB8AC3E}">
        <p14:creationId xmlns:p14="http://schemas.microsoft.com/office/powerpoint/2010/main" val="19003072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lnSpc>
                <a:spcPct val="100000"/>
              </a:lnSpc>
            </a:pPr>
            <a:r>
              <a:rPr lang="en-US" sz="4400" dirty="0" smtClean="0">
                <a:latin typeface="Calibri" charset="0"/>
                <a:ea typeface="Calibri" charset="0"/>
                <a:cs typeface="Calibri" charset="0"/>
              </a:rPr>
              <a:t>Global Model Development – </a:t>
            </a:r>
            <a:r>
              <a:rPr lang="en-US" sz="3200" dirty="0" smtClean="0">
                <a:latin typeface="Calibri" charset="0"/>
                <a:ea typeface="Calibri" charset="0"/>
                <a:cs typeface="Calibri" charset="0"/>
              </a:rPr>
              <a:t>Ensemble – Genesis</a:t>
            </a:r>
            <a:endParaRPr lang="en-US" sz="40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17" name="Picture 2" descr="C:\Disc F\HFIP\sandy verification slid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666" y="1299526"/>
            <a:ext cx="7169680" cy="5152074"/>
          </a:xfrm>
          <a:prstGeom prst="rect">
            <a:avLst/>
          </a:prstGeom>
          <a:noFill/>
        </p:spPr>
      </p:pic>
    </p:spTree>
    <p:extLst>
      <p:ext uri="{BB962C8B-B14F-4D97-AF65-F5344CB8AC3E}">
        <p14:creationId xmlns:p14="http://schemas.microsoft.com/office/powerpoint/2010/main" val="38129823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3"/>
          <p:cNvSpPr>
            <a:spLocks noGrp="1" noChangeArrowheads="1"/>
          </p:cNvSpPr>
          <p:nvPr>
            <p:ph type="body" idx="1"/>
          </p:nvPr>
        </p:nvSpPr>
        <p:spPr>
          <a:xfrm>
            <a:off x="99160" y="1437497"/>
            <a:ext cx="3460638" cy="2456195"/>
          </a:xfrm>
        </p:spPr>
        <p:txBody>
          <a:bodyPr/>
          <a:lstStyle/>
          <a:p>
            <a:pPr>
              <a:lnSpc>
                <a:spcPct val="90000"/>
              </a:lnSpc>
            </a:pPr>
            <a:r>
              <a:rPr lang="en-US" sz="2000" dirty="0" smtClean="0">
                <a:latin typeface="+mn-lt"/>
                <a:ea typeface="Calibri" charset="0"/>
                <a:cs typeface="Calibri" charset="0"/>
              </a:rPr>
              <a:t>HWRF operational (27/9</a:t>
            </a:r>
            <a:r>
              <a:rPr lang="en-US" sz="2000" dirty="0">
                <a:latin typeface="+mn-lt"/>
                <a:ea typeface="Calibri" charset="0"/>
                <a:cs typeface="Calibri" charset="0"/>
              </a:rPr>
              <a:t>/3 </a:t>
            </a:r>
            <a:r>
              <a:rPr lang="en-US" sz="2000" dirty="0" smtClean="0">
                <a:latin typeface="+mn-lt"/>
                <a:ea typeface="Calibri" charset="0"/>
                <a:cs typeface="Calibri" charset="0"/>
              </a:rPr>
              <a:t>km)</a:t>
            </a:r>
          </a:p>
          <a:p>
            <a:pPr marL="231775" lvl="1" indent="-225425" eaLnBrk="1" hangingPunct="1"/>
            <a:r>
              <a:rPr lang="en-US" sz="1600" dirty="0" smtClean="0">
                <a:latin typeface="+mn-lt"/>
              </a:rPr>
              <a:t>Advanced nesting algorithm with resolution to 3 km</a:t>
            </a:r>
          </a:p>
          <a:p>
            <a:pPr marL="231775" lvl="1" indent="-225425" eaLnBrk="1" hangingPunct="1"/>
            <a:r>
              <a:rPr lang="en-US" sz="1600" dirty="0" smtClean="0">
                <a:latin typeface="+mn-lt"/>
              </a:rPr>
              <a:t>Viable operational pathway with transition to operations</a:t>
            </a:r>
          </a:p>
          <a:p>
            <a:pPr marL="231775" lvl="1" indent="-225425" eaLnBrk="1" hangingPunct="1"/>
            <a:r>
              <a:rPr lang="en-US" sz="1600" dirty="0" smtClean="0">
                <a:latin typeface="+mn-lt"/>
              </a:rPr>
              <a:t>Pathway to improved structure and intensity predictions</a:t>
            </a:r>
          </a:p>
          <a:p>
            <a:pPr marL="231775" lvl="1" indent="-225425" eaLnBrk="1" hangingPunct="1"/>
            <a:r>
              <a:rPr lang="en-US" sz="1600" dirty="0">
                <a:latin typeface="+mn-lt"/>
              </a:rPr>
              <a:t>I</a:t>
            </a:r>
            <a:r>
              <a:rPr lang="en-US" sz="1600" dirty="0" smtClean="0">
                <a:latin typeface="+mn-lt"/>
              </a:rPr>
              <a:t>nitialization algorithm at 3 km resolution</a:t>
            </a:r>
            <a:endParaRPr lang="en-US" sz="1800" dirty="0" smtClean="0">
              <a:latin typeface="+mn-lt"/>
            </a:endParaRPr>
          </a:p>
          <a:p>
            <a:pPr>
              <a:lnSpc>
                <a:spcPct val="90000"/>
              </a:lnSpc>
            </a:pPr>
            <a:endParaRPr lang="en-US" sz="2000" dirty="0" smtClean="0">
              <a:latin typeface="+mn-lt"/>
              <a:ea typeface="Calibri" charset="0"/>
              <a:cs typeface="Calibri" charset="0"/>
            </a:endParaRPr>
          </a:p>
        </p:txBody>
      </p:sp>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35852" name="Rectangle 2"/>
          <p:cNvSpPr txBox="1">
            <a:spLocks noChangeArrowheads="1"/>
          </p:cNvSpPr>
          <p:nvPr/>
        </p:nvSpPr>
        <p:spPr bwMode="auto">
          <a:xfrm>
            <a:off x="0" y="37082"/>
            <a:ext cx="8382000" cy="1233002"/>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endParaRPr lang="en-US" sz="4400" dirty="0" smtClean="0">
              <a:solidFill>
                <a:schemeClr val="bg1"/>
              </a:solidFill>
              <a:latin typeface="Calibri" charset="0"/>
            </a:endParaRPr>
          </a:p>
          <a:p>
            <a:r>
              <a:rPr lang="en-US" sz="3200" dirty="0" smtClean="0">
                <a:solidFill>
                  <a:schemeClr val="bg1"/>
                </a:solidFill>
                <a:latin typeface="Calibri" charset="0"/>
              </a:rPr>
              <a:t>HWRF</a:t>
            </a:r>
            <a:endParaRPr lang="en-US" sz="3200" dirty="0">
              <a:solidFill>
                <a:schemeClr val="bg1"/>
              </a:solidFill>
              <a:latin typeface="Calibri" charset="0"/>
            </a:endParaRPr>
          </a:p>
        </p:txBody>
      </p:sp>
      <p:sp>
        <p:nvSpPr>
          <p:cNvPr id="14" name="Rectangle 17"/>
          <p:cNvSpPr>
            <a:spLocks noChangeArrowheads="1"/>
          </p:cNvSpPr>
          <p:nvPr/>
        </p:nvSpPr>
        <p:spPr bwMode="auto">
          <a:xfrm>
            <a:off x="4074412" y="5956404"/>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5"/>
              </a:rPr>
              <a:t>http://</a:t>
            </a:r>
            <a:r>
              <a:rPr lang="en-US" sz="1800" dirty="0" err="1">
                <a:solidFill>
                  <a:srgbClr val="FF0000"/>
                </a:solidFill>
                <a:latin typeface="Calibri" charset="0"/>
                <a:hlinkClick r:id="rId5"/>
              </a:rPr>
              <a:t>www.emc.ncep.noaa.gov</a:t>
            </a:r>
            <a:r>
              <a:rPr lang="en-US" sz="1800" dirty="0">
                <a:solidFill>
                  <a:srgbClr val="FF0000"/>
                </a:solidFill>
                <a:latin typeface="Calibri" charset="0"/>
                <a:hlinkClick r:id="rId5"/>
              </a:rPr>
              <a:t>/</a:t>
            </a:r>
            <a:r>
              <a:rPr lang="en-US" sz="1800" dirty="0" err="1">
                <a:solidFill>
                  <a:srgbClr val="FF0000"/>
                </a:solidFill>
                <a:latin typeface="Calibri" charset="0"/>
                <a:hlinkClick r:id="rId5"/>
              </a:rPr>
              <a:t>gc_wmb</a:t>
            </a:r>
            <a:r>
              <a:rPr lang="en-US" sz="1800" dirty="0">
                <a:solidFill>
                  <a:srgbClr val="FF0000"/>
                </a:solidFill>
                <a:latin typeface="Calibri" charset="0"/>
                <a:hlinkClick r:id="rId5"/>
              </a:rPr>
              <a:t>/</a:t>
            </a:r>
            <a:r>
              <a:rPr lang="en-US" sz="1800" dirty="0" err="1">
                <a:solidFill>
                  <a:srgbClr val="FF0000"/>
                </a:solidFill>
                <a:latin typeface="Calibri" charset="0"/>
                <a:hlinkClick r:id="rId5"/>
              </a:rPr>
              <a:t>vxt</a:t>
            </a:r>
            <a:r>
              <a:rPr lang="en-US" sz="1800" dirty="0">
                <a:solidFill>
                  <a:srgbClr val="FF0000"/>
                </a:solidFill>
                <a:latin typeface="Calibri" charset="0"/>
                <a:hlinkClick r:id="rId5"/>
              </a:rPr>
              <a:t>/</a:t>
            </a:r>
            <a:endParaRPr lang="en-US" sz="1800" dirty="0">
              <a:solidFill>
                <a:srgbClr val="FF0000"/>
              </a:solidFill>
              <a:latin typeface="Calibri" charset="0"/>
            </a:endParaRPr>
          </a:p>
        </p:txBody>
      </p:sp>
      <p:pic>
        <p:nvPicPr>
          <p:cNvPr id="16" name="sand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15890" y="1436956"/>
            <a:ext cx="5673667" cy="4255251"/>
          </a:xfrm>
          <a:prstGeom prst="rect">
            <a:avLst/>
          </a:prstGeom>
          <a:ln>
            <a:noFill/>
          </a:ln>
        </p:spPr>
      </p:pic>
      <p:pic>
        <p:nvPicPr>
          <p:cNvPr id="19" name="Picture 2" descr="C:\Users\vijay.t.tallapragada\Documents\loop_1.00E-06.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3220" y="3763148"/>
            <a:ext cx="3124092" cy="25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5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6471" r="4170" b="4428"/>
          <a:stretch/>
        </p:blipFill>
        <p:spPr bwMode="auto">
          <a:xfrm>
            <a:off x="368280" y="1311560"/>
            <a:ext cx="8141861" cy="511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7106"/>
            <a:ext cx="7993578" cy="1261884"/>
          </a:xfrm>
          <a:prstGeom prst="rect">
            <a:avLst/>
          </a:prstGeom>
          <a:noFill/>
        </p:spPr>
        <p:txBody>
          <a:bodyPr wrap="square" rtlCol="0">
            <a:spAutoFit/>
          </a:bodyPr>
          <a:lstStyle/>
          <a:p>
            <a:r>
              <a:rPr lang="en-US" sz="4400" dirty="0">
                <a:solidFill>
                  <a:schemeClr val="bg1"/>
                </a:solidFill>
                <a:latin typeface="+mn-lt"/>
              </a:rPr>
              <a:t>HFIP Successes to date:</a:t>
            </a:r>
          </a:p>
          <a:p>
            <a:r>
              <a:rPr lang="en-US" sz="3200" dirty="0" smtClean="0">
                <a:solidFill>
                  <a:srgbClr val="FFFFFF"/>
                </a:solidFill>
                <a:latin typeface="+mn-lt"/>
              </a:rPr>
              <a:t>HWRF Intensity</a:t>
            </a:r>
            <a:r>
              <a:rPr lang="en-US" sz="3200" dirty="0">
                <a:solidFill>
                  <a:srgbClr val="FFFFFF"/>
                </a:solidFill>
                <a:latin typeface="+mn-lt"/>
              </a:rPr>
              <a:t> </a:t>
            </a:r>
            <a:r>
              <a:rPr lang="en-US" sz="3200" dirty="0" smtClean="0">
                <a:solidFill>
                  <a:srgbClr val="FFFFFF"/>
                </a:solidFill>
                <a:latin typeface="+mn-lt"/>
              </a:rPr>
              <a:t>Forecast Improvements</a:t>
            </a:r>
            <a:endParaRPr lang="en-US" sz="3200" dirty="0">
              <a:solidFill>
                <a:srgbClr val="FFFFFF"/>
              </a:solidFill>
              <a:latin typeface="+mn-lt"/>
            </a:endParaRPr>
          </a:p>
        </p:txBody>
      </p:sp>
    </p:spTree>
    <p:extLst>
      <p:ext uri="{BB962C8B-B14F-4D97-AF65-F5344CB8AC3E}">
        <p14:creationId xmlns:p14="http://schemas.microsoft.com/office/powerpoint/2010/main" val="17917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25707</TotalTime>
  <Words>3137</Words>
  <Application>Microsoft Macintosh PowerPoint</Application>
  <PresentationFormat>On-screen Show (4:3)</PresentationFormat>
  <Paragraphs>514</Paragraphs>
  <Slides>32</Slides>
  <Notes>28</Notes>
  <HiddenSlides>0</HiddenSlides>
  <MMClips>4</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Latest Developments in NOAA’s Hurricane Forecast Improvement Project</vt:lpstr>
      <vt:lpstr>Good – track forecast improvements</vt:lpstr>
      <vt:lpstr>PowerPoint Presentation</vt:lpstr>
      <vt:lpstr>PowerPoint Presentation</vt:lpstr>
      <vt:lpstr>Global Model Development – GFS/EnKF</vt:lpstr>
      <vt:lpstr>PowerPoint Presentation</vt:lpstr>
      <vt:lpstr>PowerPoint Presentation</vt:lpstr>
      <vt:lpstr> </vt:lpstr>
      <vt:lpstr>PowerPoint Presentation</vt:lpstr>
      <vt:lpstr>PowerPoint Presentation</vt:lpstr>
      <vt:lpstr>PowerPoint Presentation</vt:lpstr>
      <vt:lpstr>PowerPoint Presentation</vt:lpstr>
      <vt:lpstr>Improved Use of Observations: Intensity Forecast Experiment (IFEX)</vt:lpstr>
      <vt:lpstr>PowerPoint Presentation</vt:lpstr>
      <vt:lpstr>Develop &amp; refine measurement technology: HS3 (2012-2014)</vt:lpstr>
      <vt:lpstr>PowerPoint Presentation</vt:lpstr>
      <vt:lpstr>HFIP Lesson Learned</vt:lpstr>
      <vt:lpstr>PowerPoint Presentation</vt:lpstr>
      <vt:lpstr>PowerPoint Presentation</vt:lpstr>
      <vt:lpstr>PowerPoint Presentation</vt:lpstr>
      <vt:lpstr>HFIP Lesson Learned</vt:lpstr>
      <vt:lpstr>PowerPoint Presentation</vt:lpstr>
      <vt:lpstr>PowerPoint Presentation</vt:lpstr>
      <vt:lpstr>PowerPoint Presentation</vt:lpstr>
      <vt:lpstr>HFIP Lesson Learned</vt:lpstr>
      <vt:lpstr>PowerPoint Presentation</vt:lpstr>
      <vt:lpstr>HFIP Lesson Learned</vt:lpstr>
      <vt:lpstr>PowerPoint Presentation</vt:lpstr>
      <vt:lpstr>HFIP Keys to Success</vt:lpstr>
      <vt:lpstr>PowerPoint Presentation</vt:lpstr>
      <vt:lpstr>Questions?</vt:lpstr>
      <vt:lpstr>PowerPoint Presentation</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667</cp:revision>
  <cp:lastPrinted>2009-09-22T14:42:08Z</cp:lastPrinted>
  <dcterms:created xsi:type="dcterms:W3CDTF">2011-03-08T17:41:21Z</dcterms:created>
  <dcterms:modified xsi:type="dcterms:W3CDTF">2013-12-09T21:28:06Z</dcterms:modified>
</cp:coreProperties>
</file>