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305" r:id="rId2"/>
    <p:sldId id="256" r:id="rId3"/>
    <p:sldId id="295" r:id="rId4"/>
    <p:sldId id="306" r:id="rId5"/>
    <p:sldId id="307" r:id="rId6"/>
    <p:sldId id="286" r:id="rId7"/>
    <p:sldId id="273" r:id="rId8"/>
    <p:sldId id="259" r:id="rId9"/>
    <p:sldId id="309" r:id="rId10"/>
    <p:sldId id="261" r:id="rId11"/>
    <p:sldId id="319" r:id="rId12"/>
    <p:sldId id="297" r:id="rId13"/>
    <p:sldId id="331" r:id="rId14"/>
    <p:sldId id="277" r:id="rId15"/>
    <p:sldId id="264" r:id="rId16"/>
    <p:sldId id="310" r:id="rId17"/>
    <p:sldId id="320" r:id="rId18"/>
    <p:sldId id="315" r:id="rId19"/>
    <p:sldId id="323" r:id="rId20"/>
    <p:sldId id="318" r:id="rId21"/>
    <p:sldId id="321"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2pPr>
    <a:lvl3pPr marL="9144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3pPr>
    <a:lvl4pPr marL="13716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4pPr>
    <a:lvl5pPr marL="1828800" algn="l" rtl="0" eaLnBrk="0" fontAlgn="base" hangingPunct="0">
      <a:spcBef>
        <a:spcPct val="0"/>
      </a:spcBef>
      <a:spcAft>
        <a:spcPct val="0"/>
      </a:spcAft>
      <a:defRPr sz="2400"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sz="2400" kern="1200">
        <a:solidFill>
          <a:schemeClr val="tx1"/>
        </a:solidFill>
        <a:latin typeface="Arial"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7A"/>
    <a:srgbClr val="A21010"/>
    <a:srgbClr val="FF020C"/>
    <a:srgbClr val="D2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91" autoAdjust="0"/>
    <p:restoredTop sz="92475" autoAdjust="0"/>
  </p:normalViewPr>
  <p:slideViewPr>
    <p:cSldViewPr snapToGrid="0">
      <p:cViewPr varScale="1">
        <p:scale>
          <a:sx n="135" d="100"/>
          <a:sy n="135" d="100"/>
        </p:scale>
        <p:origin x="-5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A401B7-685F-2F45-81F9-3230358E6B36}" type="datetimeFigureOut">
              <a:rPr lang="en-US" smtClean="0"/>
              <a:t>3/10/13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4BF41B-7507-A446-9B98-2F52BF7F56FB}" type="slidenum">
              <a:rPr lang="en-US" smtClean="0"/>
              <a:t>‹#›</a:t>
            </a:fld>
            <a:endParaRPr lang="en-US"/>
          </a:p>
        </p:txBody>
      </p:sp>
    </p:spTree>
    <p:extLst>
      <p:ext uri="{BB962C8B-B14F-4D97-AF65-F5344CB8AC3E}">
        <p14:creationId xmlns:p14="http://schemas.microsoft.com/office/powerpoint/2010/main" val="2768397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61388F4-A9B6-3642-863F-A177C24E1C33}" type="slidenum">
              <a:rPr lang="en-US"/>
              <a:pPr/>
              <a:t>‹#›</a:t>
            </a:fld>
            <a:endParaRPr lang="en-US"/>
          </a:p>
        </p:txBody>
      </p:sp>
    </p:spTree>
    <p:extLst>
      <p:ext uri="{BB962C8B-B14F-4D97-AF65-F5344CB8AC3E}">
        <p14:creationId xmlns:p14="http://schemas.microsoft.com/office/powerpoint/2010/main" val="423689773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a:ln/>
        </p:spPr>
      </p:sp>
      <p:sp>
        <p:nvSpPr>
          <p:cNvPr id="14339" name="Notes Placeholder 2"/>
          <p:cNvSpPr>
            <a:spLocks noGrp="1"/>
          </p:cNvSpPr>
          <p:nvPr>
            <p:ph type="body" idx="1"/>
          </p:nvPr>
        </p:nvSpPr>
        <p:spPr>
          <a:noFill/>
          <a:ln/>
        </p:spPr>
        <p:txBody>
          <a:bodyPr/>
          <a:lstStyle/>
          <a:p>
            <a:r>
              <a:rPr lang="en-US" dirty="0" smtClean="0">
                <a:latin typeface="Arial" charset="0"/>
                <a:ea typeface="ＭＳ Ｐゴシック" charset="-128"/>
                <a:cs typeface="ＭＳ Ｐゴシック" charset="-128"/>
              </a:rPr>
              <a:t>Hurricane Sandy 28</a:t>
            </a:r>
            <a:r>
              <a:rPr lang="en-US" baseline="0" dirty="0" smtClean="0">
                <a:latin typeface="Arial" charset="0"/>
                <a:ea typeface="ＭＳ Ｐゴシック" charset="-128"/>
                <a:cs typeface="ＭＳ Ｐゴシック" charset="-128"/>
              </a:rPr>
              <a:t> October </a:t>
            </a:r>
            <a:r>
              <a:rPr lang="en-US" dirty="0" smtClean="0">
                <a:latin typeface="Arial" charset="0"/>
                <a:ea typeface="ＭＳ Ｐゴシック" charset="-128"/>
                <a:cs typeface="ＭＳ Ｐゴシック" charset="-128"/>
              </a:rPr>
              <a:t>2012</a:t>
            </a:r>
            <a:endParaRPr lang="en-US" dirty="0" smtClean="0">
              <a:latin typeface="Arial" charset="0"/>
              <a:ea typeface="ＭＳ Ｐゴシック" charset="-128"/>
              <a:cs typeface="ＭＳ Ｐゴシック" charset="-128"/>
            </a:endParaRPr>
          </a:p>
        </p:txBody>
      </p:sp>
      <p:sp>
        <p:nvSpPr>
          <p:cNvPr id="14340" name="Slide Number Placeholder 3"/>
          <p:cNvSpPr>
            <a:spLocks noGrp="1"/>
          </p:cNvSpPr>
          <p:nvPr>
            <p:ph type="sldNum" sz="quarter" idx="5"/>
          </p:nvPr>
        </p:nvSpPr>
        <p:spPr>
          <a:noFill/>
        </p:spPr>
        <p:txBody>
          <a:bodyPr/>
          <a:lstStyle/>
          <a:p>
            <a:fld id="{BC985613-3CB2-F54B-8A0B-523B4FEE7926}"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9C88E-AD9F-AA4F-A2CF-0EC05605EFA7}" type="slidenum">
              <a:rPr lang="en-US"/>
              <a:pPr/>
              <a:t>10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sz="1000"/>
              <a:t>• Statistical Hurricane Intensity Prediction System (SHIPS) Still show more skill relative to numerical guidance</a:t>
            </a:r>
          </a:p>
          <a:p>
            <a:r>
              <a:rPr lang="en-US" sz="1000"/>
              <a:t>• IFEX is multi-year data collection effort to test data flow to initialize HWRF and for use in model data sets. IFEX is partnership with NWS, NESDIS, NASA, ONR, NSF</a:t>
            </a:r>
          </a:p>
          <a:p>
            <a:r>
              <a:rPr lang="en-US" sz="1000"/>
              <a:t>• HRD developed the capability to make a three-dimensional analysis from automatically quality-controlled Doppler data as part of JHT and a G-IV Doppler radar upgrade proposals.  Horizontal and vertical cross sections of these analyses were transmitted from the P3 to NHC.  The three-dimensional analyses have a vertical resolution of .5 km and a horizontal resolution of 4 km.  Analyses of the horizontal and vertical distribution of radius-height-averaged winds are examples of those sent to NHC in nearly all storms for the late phase of IFEX.  HRD cooperated with NHC to produce analyses of the greatest interest to NHC, namely the 4-km x 4-km x 0.5-km analyses at 500 m and 1 km.</a:t>
            </a:r>
          </a:p>
          <a:p>
            <a:r>
              <a:rPr lang="en-US" sz="1000"/>
              <a:t>• Goal is to provide QC Doppler radar-radial-velocity observations from NOAA G-IV and WP-3D aircraft in real time to EMC for assimilation into HWRF. HWRF will be able to use data at 1.5 km horizontal resolution and finer vertical resolution to initialize winds in  TC core and immediate environments. Only way to consistently obtain such data is X-Band airborne Doppler radar. 32 real-time analyses sent via SATCOM for NHC</a:t>
            </a:r>
          </a:p>
          <a:p>
            <a:pPr eaLnBrk="0" hangingPunct="0">
              <a:spcBef>
                <a:spcPct val="0"/>
              </a:spcBef>
            </a:pPr>
            <a:r>
              <a:rPr lang="en-US" sz="1000"/>
              <a:t>Katrina:	5 analyses on 25 August</a:t>
            </a:r>
          </a:p>
          <a:p>
            <a:pPr eaLnBrk="0" hangingPunct="0">
              <a:spcBef>
                <a:spcPct val="0"/>
              </a:spcBef>
            </a:pPr>
            <a:r>
              <a:rPr lang="en-US" sz="1000"/>
              <a:t>		4 analyses on 27 August</a:t>
            </a:r>
          </a:p>
          <a:p>
            <a:pPr eaLnBrk="0" hangingPunct="0">
              <a:spcBef>
                <a:spcPct val="0"/>
              </a:spcBef>
            </a:pPr>
            <a:r>
              <a:rPr lang="en-US" sz="1000"/>
              <a:t>		5 analyses on 28 August</a:t>
            </a:r>
          </a:p>
          <a:p>
            <a:pPr eaLnBrk="0" hangingPunct="0">
              <a:spcBef>
                <a:spcPct val="0"/>
              </a:spcBef>
            </a:pPr>
            <a:r>
              <a:rPr lang="en-US" sz="1000"/>
              <a:t>Ophelia:	2 analyses on 8 September</a:t>
            </a:r>
          </a:p>
          <a:p>
            <a:pPr eaLnBrk="0" hangingPunct="0">
              <a:spcBef>
                <a:spcPct val="0"/>
              </a:spcBef>
            </a:pPr>
            <a:r>
              <a:rPr lang="en-US" sz="1000"/>
              <a:t>		3 analyses on 9 September</a:t>
            </a:r>
          </a:p>
          <a:p>
            <a:pPr eaLnBrk="0" hangingPunct="0">
              <a:spcBef>
                <a:spcPct val="0"/>
              </a:spcBef>
            </a:pPr>
            <a:r>
              <a:rPr lang="en-US" sz="1000"/>
              <a:t>		5 analyses on 11 September</a:t>
            </a:r>
          </a:p>
          <a:p>
            <a:pPr eaLnBrk="0" hangingPunct="0">
              <a:spcBef>
                <a:spcPct val="0"/>
              </a:spcBef>
            </a:pPr>
            <a:r>
              <a:rPr lang="en-US" sz="1000"/>
              <a:t>		2 analyses on 12 September</a:t>
            </a:r>
          </a:p>
          <a:p>
            <a:pPr eaLnBrk="0" hangingPunct="0">
              <a:spcBef>
                <a:spcPct val="0"/>
              </a:spcBef>
            </a:pPr>
            <a:r>
              <a:rPr lang="en-US" sz="1000"/>
              <a:t>Rita:		1 analysis on 20 September</a:t>
            </a:r>
          </a:p>
          <a:p>
            <a:pPr eaLnBrk="0" hangingPunct="0">
              <a:spcBef>
                <a:spcPct val="0"/>
              </a:spcBef>
            </a:pPr>
            <a:r>
              <a:rPr lang="en-US" sz="1000"/>
              <a:t>		4 analyses on 21 September</a:t>
            </a:r>
          </a:p>
          <a:p>
            <a:pPr eaLnBrk="0" hangingPunct="0">
              <a:spcBef>
                <a:spcPct val="0"/>
              </a:spcBef>
            </a:pPr>
            <a:r>
              <a:rPr lang="en-US" sz="1000"/>
              <a:t>		1 analysis on 22 September</a:t>
            </a:r>
          </a:p>
          <a:p>
            <a:endParaRPr 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C2C64-2AA4-A443-897B-DC201FAC8CD6}" type="slidenum">
              <a:rPr lang="en-US"/>
              <a:pPr/>
              <a:t>12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sz="1000"/>
              <a:t>• As the new models are developed to deal with intensity and structure we need to develop new metrics for model and forecast evaluation beyond the traditional minimum central pressure and peak surface wind. The NWS metric of the peak 1-min sustained surface wind anywhere is not as meaningful anymore. A model or forecast could be correct on those parameters for the wrong reason. Customers want to know more about the impacts to expect and that means structure and size matter. Proposed new metrics are structure (radii of 35, 50, 65 kt, and radius of maximum wind in different quadrants) and rapid intensification (FAR vs POD). They need to be tested and improved with data as well as model output.</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64D90-29C0-7447-9DD1-3A630E6033A3}" type="slidenum">
              <a:rPr lang="en-US"/>
              <a:pPr/>
              <a:t>14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sz="900"/>
              <a:t>• Goal of the HRD 2005 AOP was to upgrade SHIPS with Cione’s inner core SST correction ( see reference CIONE, J.J., and E.W. UHLHORN. Sea surface temperature variability in hurricanes: Implications with respect to intensity change. Monthly Weather Review, 131(8):1783-1796 (2003)) and demonstrate a 5% improvement in SHIPS intensity forecasts. We have yet to complete the 2005 evaluation, but rerunning the 2004 storms with the new correction demonstrated a 4% improvement over the operational SHIPS. This year should be at least as good, given storms such as Ophelia, Rita and Katrina.</a:t>
            </a:r>
          </a:p>
          <a:p>
            <a:r>
              <a:rPr lang="en-US" sz="900"/>
              <a:t>• Figure shows actual improvement from rerun of the 2004 season in kt (not %). Note dramatic improvement for hurricanes and especially storms undergoing rapid intensification (&gt;25 kt in 24 h), particularly beyond 48 h. Reason for dramatic improvement at later forecast periods is importance of the SST predictor in SHIPS at later times.</a:t>
            </a:r>
          </a:p>
          <a:p>
            <a:r>
              <a:rPr lang="en-US" sz="900"/>
              <a:t>• Important note: SHIPS is an example of providing guidance on guidance,as it uses the global model initial conditions and forecast output as predictors. SST is one of the most important of the predictors and the operational version uses the Reynold’s weekly SST. Where the new version is providing improvements is by adding internal storm information, the correction of the Reynold’s SST by a value more representative of what should be under the eyewall. This is a trend in the development of SHIPS that is telling us that to do intensity right we need to know more about the current state of the inner vortex that is not represented in the global model fields. Mark DeMaria has demonstrated similar improvements by using IR satellite information and flight level data. Unfortunately, that information is only available at the initial time and does not seem to show that much improvement to longer time intervals, whereas Cione’s algorithm is applied to all forecast times and seems to better reflect the actual storm conditions.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ABA0E-DE16-F844-BF51-796131774116}" type="slidenum">
              <a:rPr lang="en-US"/>
              <a:pPr/>
              <a:t>15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sz="1000"/>
              <a:t>• Surface wind field work is mainly supported through a NOPP that Hans Graber controls (collaboration between UM, USACE, HRD, and Vince Cardone’s Ocean Weather). HRD receives support to provide them near real-time surface winds to drive their surge and wave models. HRD also receives support for these wind fields from the USACE, particularly for the production of wind fields for past storms to use for model testing. Finally, some of the support comes from the development of a wind model for the State of Florida CAT model effort in collaboration with FSU, FIU, and UF.</a:t>
            </a:r>
          </a:p>
          <a:p>
            <a:endParaRPr lang="en-US" sz="1000"/>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ABA0E-DE16-F844-BF51-796131774116}" type="slidenum">
              <a:rPr lang="en-US"/>
              <a:pPr/>
              <a:t>16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sz="1000"/>
              <a:t>• Surface wind field work is mainly supported through a NOPP that Hans Graber controls (collaboration between UM, USACE, HRD, and Vince Cardone’s Ocean Weather). HRD receives support to provide them near real-time surface winds to drive their surge and wave models. HRD also receives support for these wind fields from the USACE, particularly for the production of wind fields for past storms to use for model testing. Finally, some of the support comes from the development of a wind model for the State of Florida CAT model effort in collaboration with FSU, FIU, and UF.</a:t>
            </a:r>
          </a:p>
          <a:p>
            <a:endParaRPr lang="en-US" sz="1000"/>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Map shows flight tracks for all of the NOAA missions (color coded are the flight level winds for the P-3 </a:t>
            </a:r>
            <a:r>
              <a:rPr lang="en-US" dirty="0" smtClean="0">
                <a:latin typeface="Calibri" charset="0"/>
              </a:rPr>
              <a:t>missions</a:t>
            </a:r>
            <a:r>
              <a:rPr lang="en-US" baseline="0" dirty="0" smtClean="0">
                <a:latin typeface="Calibri" charset="0"/>
              </a:rPr>
              <a:t>)</a:t>
            </a:r>
            <a:endParaRPr lang="en-US"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DE0DE2B7-1980-0A4A-8A34-0A8918233E6C}" type="slidenum">
              <a:rPr lang="en-US"/>
              <a:pPr/>
              <a:t>20</a:t>
            </a:fld>
            <a:endParaRPr lang="en-US"/>
          </a:p>
        </p:txBody>
      </p:sp>
      <p:sp>
        <p:nvSpPr>
          <p:cNvPr id="104451" name="Rectangle 2"/>
          <p:cNvSpPr>
            <a:spLocks noGrp="1" noRot="1" noChangeAspect="1" noChangeArrowheads="1" noTextEdit="1"/>
          </p:cNvSpPr>
          <p:nvPr>
            <p:ph type="sldImg"/>
          </p:nvPr>
        </p:nvSpPr>
        <p:spPr>
          <a:xfrm>
            <a:off x="1143000" y="684213"/>
            <a:ext cx="4572000" cy="3429000"/>
          </a:xfrm>
          <a:ln/>
        </p:spPr>
      </p:sp>
      <p:sp>
        <p:nvSpPr>
          <p:cNvPr id="104452" name="Rectangle 3"/>
          <p:cNvSpPr>
            <a:spLocks noGrp="1" noChangeArrowheads="1"/>
          </p:cNvSpPr>
          <p:nvPr>
            <p:ph type="body" idx="1"/>
          </p:nvPr>
        </p:nvSpPr>
        <p:spPr>
          <a:xfrm>
            <a:off x="686112" y="4343400"/>
            <a:ext cx="5485778" cy="4116366"/>
          </a:xfrm>
          <a:noFill/>
        </p:spPr>
        <p:txBody>
          <a:bodyPr/>
          <a:lstStyle/>
          <a:p>
            <a:pPr eaLnBrk="1" hangingPunct="1"/>
            <a:endParaRPr lang="en-US">
              <a:latin typeface="Times New Roman"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06851-D515-6541-BC22-B8BDCD3CCA76}" type="slidenum">
              <a:rPr lang="en-US"/>
              <a:pPr/>
              <a:t>2</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AB8E17B-C71A-BF40-84B8-05D1E3EFCEC4}" type="slidenum">
              <a:rPr lang="en-US"/>
              <a:pPr/>
              <a:t>3</a:t>
            </a:fld>
            <a:endParaRPr lang="en-US"/>
          </a:p>
        </p:txBody>
      </p:sp>
      <p:sp>
        <p:nvSpPr>
          <p:cNvPr id="82946"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710" tIns="44855" rIns="89710" bIns="44855" anchor="b">
            <a:prstTxWarp prst="textNoShape">
              <a:avLst/>
            </a:prstTxWarp>
          </a:bodyPr>
          <a:lstStyle/>
          <a:p>
            <a:pPr algn="r" defTabSz="896938" eaLnBrk="1" hangingPunct="1"/>
            <a:fld id="{B780996D-9324-7D47-AE0A-C8B6B01AA95F}" type="slidenum">
              <a:rPr lang="en-US" sz="1100"/>
              <a:pPr algn="r" defTabSz="896938" eaLnBrk="1" hangingPunct="1"/>
              <a:t>3</a:t>
            </a:fld>
            <a:endParaRPr lang="en-US" sz="1100"/>
          </a:p>
        </p:txBody>
      </p:sp>
      <p:sp>
        <p:nvSpPr>
          <p:cNvPr id="82947" name="Text Box 2"/>
          <p:cNvSpPr txBox="1">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8" name="Text Box 3"/>
          <p:cNvSpPr txBox="1">
            <a:spLocks noGrp="1" noChangeArrowheads="1"/>
          </p:cNvSpPr>
          <p:nvPr>
            <p:ph type="body" idx="1"/>
          </p:nvPr>
        </p:nvSpPr>
        <p:spPr bwMode="auto">
          <a:xfrm>
            <a:off x="890588" y="4284663"/>
            <a:ext cx="4905375" cy="3921125"/>
          </a:xfrm>
          <a:prstGeom prst="rect">
            <a:avLst/>
          </a:prstGeom>
          <a:noFill/>
          <a:ln>
            <a:solidFill>
              <a:srgbClr val="000000"/>
            </a:solidFill>
            <a:round/>
            <a:headEnd/>
            <a:tailEnd/>
          </a:ln>
        </p:spPr>
        <p:txBody>
          <a:bodyPr lIns="89710" tIns="44855" rIns="89710" bIns="44855" anchor="ctr">
            <a:prstTxWarp prst="textNoShape">
              <a:avLst/>
            </a:prstTxWarp>
          </a:bodyPr>
          <a:lstStyle/>
          <a:p>
            <a:pPr marL="114300" lvl="1">
              <a:lnSpc>
                <a:spcPct val="95000"/>
              </a:lnSpc>
              <a:spcBef>
                <a:spcPts val="675"/>
              </a:spcBef>
              <a:spcAft>
                <a:spcPts val="450"/>
              </a:spcAft>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E495B9-8133-0B44-B079-11DECFE9F67A}" type="slidenum">
              <a:rPr lang="en-US"/>
              <a:pPr/>
              <a:t>4</a:t>
            </a:fld>
            <a:endParaRPr lang="en-US"/>
          </a:p>
        </p:txBody>
      </p:sp>
      <p:sp>
        <p:nvSpPr>
          <p:cNvPr id="78850"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710" tIns="44855" rIns="89710" bIns="44855" anchor="b">
            <a:prstTxWarp prst="textNoShape">
              <a:avLst/>
            </a:prstTxWarp>
          </a:bodyPr>
          <a:lstStyle/>
          <a:p>
            <a:pPr algn="r" defTabSz="896938" eaLnBrk="1" hangingPunct="1"/>
            <a:fld id="{9F6E2073-17FB-4548-A861-964FE153D6CC}" type="slidenum">
              <a:rPr lang="en-US" sz="1100"/>
              <a:pPr algn="r" defTabSz="896938" eaLnBrk="1" hangingPunct="1"/>
              <a:t>4</a:t>
            </a:fld>
            <a:endParaRPr lang="en-US" sz="1100"/>
          </a:p>
        </p:txBody>
      </p:sp>
      <p:sp>
        <p:nvSpPr>
          <p:cNvPr id="78851" name="Text Box 2"/>
          <p:cNvSpPr txBox="1">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2" name="Text Box 3"/>
          <p:cNvSpPr txBox="1">
            <a:spLocks noGrp="1" noChangeArrowheads="1"/>
          </p:cNvSpPr>
          <p:nvPr>
            <p:ph type="body" idx="1"/>
          </p:nvPr>
        </p:nvSpPr>
        <p:spPr bwMode="auto">
          <a:xfrm>
            <a:off x="890588" y="4284663"/>
            <a:ext cx="4905375" cy="3921125"/>
          </a:xfrm>
          <a:prstGeom prst="rect">
            <a:avLst/>
          </a:prstGeom>
          <a:noFill/>
          <a:ln>
            <a:solidFill>
              <a:srgbClr val="000000"/>
            </a:solidFill>
            <a:round/>
            <a:headEnd/>
            <a:tailEnd/>
          </a:ln>
        </p:spPr>
        <p:txBody>
          <a:bodyPr lIns="89710" tIns="44855" rIns="89710" bIns="44855" anchor="ctr">
            <a:prstTxWarp prst="textNoShape">
              <a:avLst/>
            </a:prstTxWarp>
          </a:bodyPr>
          <a:lstStyle/>
          <a:p>
            <a:pPr>
              <a:lnSpc>
                <a:spcPct val="90000"/>
              </a:lnSpc>
              <a:spcBef>
                <a:spcPct val="20000"/>
              </a:spcBef>
              <a:buFontTx/>
              <a:buChar char="•"/>
            </a:pPr>
            <a:r>
              <a:rPr lang="en-GB"/>
              <a:t>Guide and accelerate HFS improvements (HFS)</a:t>
            </a:r>
          </a:p>
          <a:p>
            <a:pPr marL="114300" lvl="1">
              <a:lnSpc>
                <a:spcPct val="90000"/>
              </a:lnSpc>
            </a:pPr>
            <a:r>
              <a:rPr lang="en-GB"/>
              <a:t>Accelerate NOAA operational HFS &amp; GFS development </a:t>
            </a:r>
          </a:p>
          <a:p>
            <a:pPr marL="114300" lvl="1">
              <a:lnSpc>
                <a:spcPct val="90000"/>
              </a:lnSpc>
            </a:pPr>
            <a:r>
              <a:rPr lang="en-GB"/>
              <a:t>R&amp;D to improve HFS and GFS (need basic research)</a:t>
            </a:r>
            <a:endParaRPr lang="en-US"/>
          </a:p>
          <a:p>
            <a:pPr marL="114300" lvl="1">
              <a:lnSpc>
                <a:spcPct val="90000"/>
              </a:lnSpc>
            </a:pPr>
            <a:r>
              <a:rPr lang="en-GB"/>
              <a:t>R&amp;D </a:t>
            </a:r>
            <a:r>
              <a:rPr lang="en-US"/>
              <a:t>for HFS and GFS ensemble systems (need basic research)</a:t>
            </a:r>
          </a:p>
          <a:p>
            <a:pPr>
              <a:lnSpc>
                <a:spcPct val="90000"/>
              </a:lnSpc>
              <a:spcBef>
                <a:spcPct val="20000"/>
              </a:spcBef>
              <a:buFontTx/>
              <a:buChar char="•"/>
            </a:pPr>
            <a:r>
              <a:rPr lang="en-GB"/>
              <a:t>Develop observing system strategy analysis capability (OSE)</a:t>
            </a:r>
          </a:p>
          <a:p>
            <a:pPr marL="114300" lvl="1">
              <a:lnSpc>
                <a:spcPct val="90000"/>
              </a:lnSpc>
            </a:pPr>
            <a:r>
              <a:rPr lang="en-GB"/>
              <a:t>R&amp;D to improve observing strategy to improve forecasts &amp; inform NOAA investments </a:t>
            </a:r>
          </a:p>
          <a:p>
            <a:pPr>
              <a:lnSpc>
                <a:spcPct val="90000"/>
              </a:lnSpc>
              <a:spcBef>
                <a:spcPct val="20000"/>
              </a:spcBef>
              <a:buFontTx/>
              <a:buChar char="•"/>
            </a:pPr>
            <a:r>
              <a:rPr lang="en-GB"/>
              <a:t>Fully fund transition of research to operations (R2O)</a:t>
            </a:r>
          </a:p>
          <a:p>
            <a:pPr marL="114300" lvl="1">
              <a:lnSpc>
                <a:spcPct val="90000"/>
              </a:lnSpc>
            </a:pPr>
            <a:r>
              <a:rPr lang="en-GB"/>
              <a:t>Broaden JHT charter and increase support </a:t>
            </a:r>
          </a:p>
          <a:p>
            <a:pPr marL="114300" lvl="1">
              <a:lnSpc>
                <a:spcPct val="90000"/>
              </a:lnSpc>
            </a:pPr>
            <a:r>
              <a:rPr lang="en-GB"/>
              <a:t>Develop interactions between JHT, DTC and JCSDA</a:t>
            </a:r>
          </a:p>
          <a:p>
            <a:pPr>
              <a:lnSpc>
                <a:spcPct val="90000"/>
              </a:lnSpc>
              <a:spcBef>
                <a:spcPct val="20000"/>
              </a:spcBef>
              <a:buFontTx/>
              <a:buChar char="•"/>
            </a:pPr>
            <a:r>
              <a:rPr lang="en-GB"/>
              <a:t>Increase high performance computing (res &amp; ops) </a:t>
            </a:r>
          </a:p>
          <a:p>
            <a:pPr>
              <a:lnSpc>
                <a:spcPct val="90000"/>
              </a:lnSpc>
              <a:spcBef>
                <a:spcPct val="20000"/>
              </a:spcBef>
              <a:buFontTx/>
              <a:buChar char="•"/>
            </a:pPr>
            <a:r>
              <a:rPr lang="en-GB"/>
              <a:t>Coordinate with research community on basic research</a:t>
            </a:r>
          </a:p>
          <a:p>
            <a:pPr marL="114300" lvl="1">
              <a:lnSpc>
                <a:spcPct val="90000"/>
              </a:lnSpc>
            </a:pPr>
            <a:r>
              <a:rPr lang="en-GB" b="1"/>
              <a:t>NOAA can not meet goals alone!</a:t>
            </a:r>
            <a:endParaRPr lang="en-GB"/>
          </a:p>
          <a:p>
            <a:pPr marL="114300" lvl="1">
              <a:lnSpc>
                <a:spcPct val="90000"/>
              </a:lnSpc>
            </a:pPr>
            <a:r>
              <a:rPr lang="en-GB"/>
              <a:t>Broaden base of expertise in tropical cyclone research community </a:t>
            </a:r>
          </a:p>
          <a:p>
            <a:pPr marL="114300" lvl="1">
              <a:lnSpc>
                <a:spcPct val="90000"/>
              </a:lnSpc>
            </a:pPr>
            <a:r>
              <a:rPr lang="en-GB"/>
              <a:t>Work closely with federal, academic, and private sector communities</a:t>
            </a:r>
            <a:r>
              <a:rPr lang="en-US"/>
              <a:t> Provide dedicated high performance computing capacity for HFS operations and research &amp; development</a:t>
            </a:r>
            <a:endParaRPr lang="en-GB">
              <a:solidFill>
                <a:srgbClr val="000000"/>
              </a:solidFill>
              <a:ea typeface="MS Gothic" pitchFamily="49" charset="-128"/>
              <a:cs typeface="MS Gothic" pitchFamily="4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E495B9-8133-0B44-B079-11DECFE9F67A}" type="slidenum">
              <a:rPr lang="en-US"/>
              <a:pPr/>
              <a:t>5</a:t>
            </a:fld>
            <a:endParaRPr lang="en-US"/>
          </a:p>
        </p:txBody>
      </p:sp>
      <p:sp>
        <p:nvSpPr>
          <p:cNvPr id="78850"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710" tIns="44855" rIns="89710" bIns="44855" anchor="b">
            <a:prstTxWarp prst="textNoShape">
              <a:avLst/>
            </a:prstTxWarp>
          </a:bodyPr>
          <a:lstStyle/>
          <a:p>
            <a:pPr algn="r" defTabSz="896938" eaLnBrk="1" hangingPunct="1"/>
            <a:fld id="{9F6E2073-17FB-4548-A861-964FE153D6CC}" type="slidenum">
              <a:rPr lang="en-US" sz="1100"/>
              <a:pPr algn="r" defTabSz="896938" eaLnBrk="1" hangingPunct="1"/>
              <a:t>5</a:t>
            </a:fld>
            <a:endParaRPr lang="en-US" sz="1100"/>
          </a:p>
        </p:txBody>
      </p:sp>
      <p:sp>
        <p:nvSpPr>
          <p:cNvPr id="78851" name="Text Box 2"/>
          <p:cNvSpPr txBox="1">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2" name="Text Box 3"/>
          <p:cNvSpPr txBox="1">
            <a:spLocks noGrp="1" noChangeArrowheads="1"/>
          </p:cNvSpPr>
          <p:nvPr>
            <p:ph type="body" idx="1"/>
          </p:nvPr>
        </p:nvSpPr>
        <p:spPr bwMode="auto">
          <a:xfrm>
            <a:off x="890588" y="4284663"/>
            <a:ext cx="4905375" cy="3921125"/>
          </a:xfrm>
          <a:prstGeom prst="rect">
            <a:avLst/>
          </a:prstGeom>
          <a:noFill/>
          <a:ln>
            <a:solidFill>
              <a:srgbClr val="000000"/>
            </a:solidFill>
            <a:round/>
            <a:headEnd/>
            <a:tailEnd/>
          </a:ln>
        </p:spPr>
        <p:txBody>
          <a:bodyPr lIns="89710" tIns="44855" rIns="89710" bIns="44855" anchor="ctr">
            <a:prstTxWarp prst="textNoShape">
              <a:avLst/>
            </a:prstTxWarp>
          </a:bodyPr>
          <a:lstStyle/>
          <a:p>
            <a:pPr>
              <a:lnSpc>
                <a:spcPct val="90000"/>
              </a:lnSpc>
              <a:spcBef>
                <a:spcPct val="20000"/>
              </a:spcBef>
              <a:buFontTx/>
              <a:buChar char="•"/>
            </a:pPr>
            <a:r>
              <a:rPr lang="en-GB"/>
              <a:t>Guide and accelerate HFS improvements (HFS)</a:t>
            </a:r>
          </a:p>
          <a:p>
            <a:pPr marL="114300" lvl="1">
              <a:lnSpc>
                <a:spcPct val="90000"/>
              </a:lnSpc>
            </a:pPr>
            <a:r>
              <a:rPr lang="en-GB"/>
              <a:t>Accelerate NOAA operational HFS &amp; GFS development </a:t>
            </a:r>
          </a:p>
          <a:p>
            <a:pPr marL="114300" lvl="1">
              <a:lnSpc>
                <a:spcPct val="90000"/>
              </a:lnSpc>
            </a:pPr>
            <a:r>
              <a:rPr lang="en-GB"/>
              <a:t>R&amp;D to improve HFS and GFS (need basic research)</a:t>
            </a:r>
            <a:endParaRPr lang="en-US"/>
          </a:p>
          <a:p>
            <a:pPr marL="114300" lvl="1">
              <a:lnSpc>
                <a:spcPct val="90000"/>
              </a:lnSpc>
            </a:pPr>
            <a:r>
              <a:rPr lang="en-GB"/>
              <a:t>R&amp;D </a:t>
            </a:r>
            <a:r>
              <a:rPr lang="en-US"/>
              <a:t>for HFS and GFS ensemble systems (need basic research)</a:t>
            </a:r>
          </a:p>
          <a:p>
            <a:pPr>
              <a:lnSpc>
                <a:spcPct val="90000"/>
              </a:lnSpc>
              <a:spcBef>
                <a:spcPct val="20000"/>
              </a:spcBef>
              <a:buFontTx/>
              <a:buChar char="•"/>
            </a:pPr>
            <a:r>
              <a:rPr lang="en-GB"/>
              <a:t>Develop observing system strategy analysis capability (OSE)</a:t>
            </a:r>
          </a:p>
          <a:p>
            <a:pPr marL="114300" lvl="1">
              <a:lnSpc>
                <a:spcPct val="90000"/>
              </a:lnSpc>
            </a:pPr>
            <a:r>
              <a:rPr lang="en-GB"/>
              <a:t>R&amp;D to improve observing strategy to improve forecasts &amp; inform NOAA investments </a:t>
            </a:r>
          </a:p>
          <a:p>
            <a:pPr>
              <a:lnSpc>
                <a:spcPct val="90000"/>
              </a:lnSpc>
              <a:spcBef>
                <a:spcPct val="20000"/>
              </a:spcBef>
              <a:buFontTx/>
              <a:buChar char="•"/>
            </a:pPr>
            <a:r>
              <a:rPr lang="en-GB"/>
              <a:t>Fully fund transition of research to operations (R2O)</a:t>
            </a:r>
          </a:p>
          <a:p>
            <a:pPr marL="114300" lvl="1">
              <a:lnSpc>
                <a:spcPct val="90000"/>
              </a:lnSpc>
            </a:pPr>
            <a:r>
              <a:rPr lang="en-GB"/>
              <a:t>Broaden JHT charter and increase support </a:t>
            </a:r>
          </a:p>
          <a:p>
            <a:pPr marL="114300" lvl="1">
              <a:lnSpc>
                <a:spcPct val="90000"/>
              </a:lnSpc>
            </a:pPr>
            <a:r>
              <a:rPr lang="en-GB"/>
              <a:t>Develop interactions between JHT, DTC and JCSDA</a:t>
            </a:r>
          </a:p>
          <a:p>
            <a:pPr>
              <a:lnSpc>
                <a:spcPct val="90000"/>
              </a:lnSpc>
              <a:spcBef>
                <a:spcPct val="20000"/>
              </a:spcBef>
              <a:buFontTx/>
              <a:buChar char="•"/>
            </a:pPr>
            <a:r>
              <a:rPr lang="en-GB"/>
              <a:t>Increase high performance computing (res &amp; ops) </a:t>
            </a:r>
          </a:p>
          <a:p>
            <a:pPr>
              <a:lnSpc>
                <a:spcPct val="90000"/>
              </a:lnSpc>
              <a:spcBef>
                <a:spcPct val="20000"/>
              </a:spcBef>
              <a:buFontTx/>
              <a:buChar char="•"/>
            </a:pPr>
            <a:r>
              <a:rPr lang="en-GB"/>
              <a:t>Coordinate with research community on basic research</a:t>
            </a:r>
          </a:p>
          <a:p>
            <a:pPr marL="114300" lvl="1">
              <a:lnSpc>
                <a:spcPct val="90000"/>
              </a:lnSpc>
            </a:pPr>
            <a:r>
              <a:rPr lang="en-GB" b="1"/>
              <a:t>NOAA can not meet goals alone!</a:t>
            </a:r>
            <a:endParaRPr lang="en-GB"/>
          </a:p>
          <a:p>
            <a:pPr marL="114300" lvl="1">
              <a:lnSpc>
                <a:spcPct val="90000"/>
              </a:lnSpc>
            </a:pPr>
            <a:r>
              <a:rPr lang="en-GB"/>
              <a:t>Broaden base of expertise in tropical cyclone research community </a:t>
            </a:r>
          </a:p>
          <a:p>
            <a:pPr marL="114300" lvl="1">
              <a:lnSpc>
                <a:spcPct val="90000"/>
              </a:lnSpc>
            </a:pPr>
            <a:r>
              <a:rPr lang="en-GB"/>
              <a:t>Work closely with federal, academic, and private sector communities</a:t>
            </a:r>
            <a:r>
              <a:rPr lang="en-US"/>
              <a:t> Provide dedicated high performance computing capacity for HFS operations and research &amp; development</a:t>
            </a:r>
            <a:endParaRPr lang="en-GB">
              <a:solidFill>
                <a:srgbClr val="000000"/>
              </a:solidFill>
              <a:ea typeface="MS Gothic" pitchFamily="49" charset="-128"/>
              <a:cs typeface="MS Gothic" pitchFamily="4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43106A4-2E08-224E-8D3B-5CFFCDF283FB}" type="slidenum">
              <a:rPr lang="en-US"/>
              <a:pPr/>
              <a:t>6</a:t>
            </a:fld>
            <a:endParaRPr lang="en-US"/>
          </a:p>
        </p:txBody>
      </p:sp>
      <p:sp>
        <p:nvSpPr>
          <p:cNvPr id="64514"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710" tIns="44855" rIns="89710" bIns="44855" anchor="b">
            <a:prstTxWarp prst="textNoShape">
              <a:avLst/>
            </a:prstTxWarp>
          </a:bodyPr>
          <a:lstStyle/>
          <a:p>
            <a:pPr algn="r" defTabSz="896938" eaLnBrk="1" hangingPunct="1"/>
            <a:fld id="{7B1818F6-8C8C-6E46-A348-9832C1718158}" type="slidenum">
              <a:rPr lang="en-US" sz="1100"/>
              <a:pPr algn="r" defTabSz="896938" eaLnBrk="1" hangingPunct="1"/>
              <a:t>6</a:t>
            </a:fld>
            <a:endParaRPr lang="en-US" sz="1100"/>
          </a:p>
        </p:txBody>
      </p:sp>
      <p:sp>
        <p:nvSpPr>
          <p:cNvPr id="64515" name="Text Box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6" name="Text Box 1027"/>
          <p:cNvSpPr>
            <a:spLocks noGrp="1" noChangeArrowheads="1"/>
          </p:cNvSpPr>
          <p:nvPr>
            <p:ph type="body" idx="1"/>
          </p:nvPr>
        </p:nvSpPr>
        <p:spPr bwMode="auto">
          <a:xfrm>
            <a:off x="890588" y="4284663"/>
            <a:ext cx="4905375" cy="3921125"/>
          </a:xfrm>
          <a:prstGeom prst="rect">
            <a:avLst/>
          </a:prstGeom>
          <a:noFill/>
          <a:ln>
            <a:solidFill>
              <a:srgbClr val="000000"/>
            </a:solidFill>
            <a:miter lim="800000"/>
            <a:headEnd/>
            <a:tailEnd/>
          </a:ln>
        </p:spPr>
        <p:txBody>
          <a:bodyPr lIns="89710" tIns="44855" rIns="89710" bIns="44855" anchor="ctr">
            <a:prstTxWarp prst="textNoShape">
              <a:avLst/>
            </a:prstTxWarp>
          </a:bodyPr>
          <a:lstStyle/>
          <a:p>
            <a:pPr marL="114300" lvl="1">
              <a:lnSpc>
                <a:spcPct val="95000"/>
              </a:lnSpc>
              <a:spcBef>
                <a:spcPct val="50000"/>
              </a:spcBef>
            </a:pPr>
            <a:r>
              <a:rPr lang="en-US"/>
              <a:t>HRD maintains active research programs with other governmental agencies, in particular, the Department of the Navy’s Office of Naval Research (</a:t>
            </a:r>
            <a:r>
              <a:rPr lang="en-US" b="1"/>
              <a:t>ONR</a:t>
            </a:r>
            <a:r>
              <a:rPr lang="en-US"/>
              <a:t>), National Aeronautics and Space Agency (</a:t>
            </a:r>
            <a:r>
              <a:rPr lang="en-US" b="1"/>
              <a:t>NASA</a:t>
            </a:r>
            <a:r>
              <a:rPr lang="en-US"/>
              <a:t>), and National Science Foundation (</a:t>
            </a:r>
            <a:r>
              <a:rPr lang="en-US" b="1"/>
              <a:t>NSF</a:t>
            </a:r>
            <a:r>
              <a:rPr lang="en-US"/>
              <a:t>). </a:t>
            </a:r>
          </a:p>
          <a:p>
            <a:pPr marL="114300" lvl="1">
              <a:lnSpc>
                <a:spcPct val="95000"/>
              </a:lnSpc>
              <a:spcBef>
                <a:spcPct val="50000"/>
              </a:spcBef>
            </a:pPr>
            <a:r>
              <a:rPr lang="en-US"/>
              <a:t>In program areas where it is beneficial to NOAA, HRD arranges cooperative research programs with scientists at NCAR, and at a number of universities (e.g., NPS, Miami, MIT, PSU, FSU, Washington, CSU, NC State, UNC/Charlotte, Nevada/DRI, Houston). </a:t>
            </a:r>
          </a:p>
          <a:p>
            <a:pPr marL="114300" lvl="1">
              <a:lnSpc>
                <a:spcPct val="95000"/>
              </a:lnSpc>
              <a:spcBef>
                <a:spcPct val="50000"/>
              </a:spcBef>
            </a:pPr>
            <a:r>
              <a:rPr lang="en-US"/>
              <a:t>HRD scientists also interact with the International Tropical Cyclone Community through participation in the WMO International Workshops on Tropical Cyclones, and in cooperative research programs with groups in other countries (e.g., Australia, Canada, China, France, Germany, India, Japan, Taiwan, UK)</a:t>
            </a:r>
          </a:p>
          <a:p>
            <a:pPr marL="114300" lvl="1">
              <a:lnSpc>
                <a:spcPct val="95000"/>
              </a:lnSpc>
              <a:spcBef>
                <a:spcPct val="50000"/>
              </a:spcBef>
            </a:pPr>
            <a:r>
              <a:rPr lang="en-US"/>
              <a:t>HRD is working with these non-NOAA partners to insure their research benefits the HFIP.</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E4C714-40E5-DE48-BFAD-58BAED2DD35B}" type="slidenum">
              <a:rPr lang="en-US"/>
              <a:pPr/>
              <a:t>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sz="800" dirty="0"/>
              <a:t>• AOML/HRD provides operational support for G-IV surveillance (2 people) and WP-3D reconnaissance SFMR (1 person) missions despite transitioning activities to operations. HRD augments AOC staff by providing meteorological expertise for data QC because they do not have manpower, but we receive no support for these activities. Will become greater issue as we transition airborne Doppler. HRD no longer has internal resources to support these activities.</a:t>
            </a:r>
          </a:p>
          <a:p>
            <a:r>
              <a:rPr lang="en-US" sz="800" dirty="0" smtClean="0"/>
              <a:t>• 2 </a:t>
            </a:r>
            <a:r>
              <a:rPr lang="en-US" sz="800" dirty="0"/>
              <a:t>tropical cyclones flown from beginning to end of life </a:t>
            </a:r>
            <a:r>
              <a:rPr lang="en-US" sz="800" dirty="0" smtClean="0"/>
              <a:t>cycle</a:t>
            </a:r>
          </a:p>
          <a:p>
            <a:r>
              <a:rPr lang="en-US" sz="800" dirty="0" smtClean="0"/>
              <a:t>	</a:t>
            </a:r>
            <a:r>
              <a:rPr lang="en-US" sz="800" baseline="0" dirty="0" smtClean="0"/>
              <a:t> Irene</a:t>
            </a:r>
          </a:p>
          <a:p>
            <a:r>
              <a:rPr lang="en-US" sz="800" baseline="0" dirty="0" smtClean="0"/>
              <a:t>	 </a:t>
            </a:r>
            <a:r>
              <a:rPr lang="en-US" sz="800" baseline="0" dirty="0" err="1" smtClean="0"/>
              <a:t>Rina</a:t>
            </a:r>
            <a:endParaRPr lang="en-US" sz="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F81AD-85E0-DA43-BC16-E960DA464883}" type="slidenum">
              <a:rPr lang="en-US"/>
              <a:pPr/>
              <a:t>8</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sz="1000"/>
              <a:t>• Track work in partnerships with NWS and NSF. Partially supported through JHT. Work has been slowed by lack of ability to run operational models on EMC development machines since latest model upgrades done at the beginning of 2005 season. Sim has been unable to evaluate 2005 performance to date. This inability to run on development machine is a major stumbling block for this type of model evaluation work like we are proposing for other parameters (surface wind speed, structure). Not sure how we can work  with EMC to alleviate this roadblock.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C2C64-2AA4-A443-897B-DC201FAC8CD6}" type="slidenum">
              <a:rPr lang="en-US"/>
              <a:pPr/>
              <a:t>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sz="1000"/>
              <a:t>• As the new models are developed to deal with intensity and structure we need to develop new metrics for model and forecast evaluation beyond the traditional minimum central pressure and peak surface wind. The NWS metric of the peak 1-min sustained surface wind anywhere is not as meaningful anymore. A model or forecast could be correct on those parameters for the wrong reason. Customers want to know more about the impacts to expect and that means structure and size matter. Proposed new metrics are structure (radii of 35, 50, 65 kt, and radius of maximum wind in different quadrants) and rapid intensification (FAR vs POD). They need to be tested and improved with data as well as model output.</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hyperlink" Target="http://www.noaa.gov" TargetMode="Externa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hyperlink" Target="mailto:Frank.Marks@noaa.gov" TargetMode="External"/><Relationship Id="rId18" Type="http://schemas.openxmlformats.org/officeDocument/2006/relationships/image" Target="../media/image4.jpeg"/><Relationship Id="rId19"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778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295400" y="1485900"/>
            <a:ext cx="7696200"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2" name="Picture 8"/>
          <p:cNvPicPr>
            <a:picLocks noChangeAspect="1" noChangeArrowheads="1"/>
          </p:cNvPicPr>
          <p:nvPr userDrawn="1"/>
        </p:nvPicPr>
        <p:blipFill>
          <a:blip r:embed="rId13"/>
          <a:srcRect/>
          <a:stretch>
            <a:fillRect/>
          </a:stretch>
        </p:blipFill>
        <p:spPr bwMode="auto">
          <a:xfrm>
            <a:off x="0" y="0"/>
            <a:ext cx="1295400" cy="6858000"/>
          </a:xfrm>
          <a:prstGeom prst="rect">
            <a:avLst/>
          </a:prstGeom>
          <a:noFill/>
          <a:ln w="9525">
            <a:noFill/>
            <a:miter lim="800000"/>
            <a:headEnd/>
            <a:tailEnd/>
          </a:ln>
          <a:effectLst/>
        </p:spPr>
      </p:pic>
      <p:pic>
        <p:nvPicPr>
          <p:cNvPr id="1033" name="Picture 9">
            <a:hlinkClick r:id="rId14"/>
          </p:cNvPr>
          <p:cNvPicPr>
            <a:picLocks noChangeAspect="1" noChangeArrowheads="1"/>
          </p:cNvPicPr>
          <p:nvPr userDrawn="1"/>
        </p:nvPicPr>
        <p:blipFill>
          <a:blip r:embed="rId15"/>
          <a:srcRect/>
          <a:stretch>
            <a:fillRect/>
          </a:stretch>
        </p:blipFill>
        <p:spPr bwMode="auto">
          <a:xfrm>
            <a:off x="0" y="812800"/>
            <a:ext cx="1244600" cy="342900"/>
          </a:xfrm>
          <a:prstGeom prst="rect">
            <a:avLst/>
          </a:prstGeom>
          <a:noFill/>
          <a:ln w="9525">
            <a:noFill/>
            <a:miter lim="800000"/>
            <a:headEnd/>
            <a:tailEnd/>
          </a:ln>
          <a:effectLst/>
        </p:spPr>
      </p:pic>
      <p:pic>
        <p:nvPicPr>
          <p:cNvPr id="1035" name="Picture 11"/>
          <p:cNvPicPr>
            <a:picLocks noChangeAspect="1" noChangeArrowheads="1"/>
          </p:cNvPicPr>
          <p:nvPr userDrawn="1"/>
        </p:nvPicPr>
        <p:blipFill>
          <a:blip r:embed="rId16"/>
          <a:srcRect/>
          <a:stretch>
            <a:fillRect/>
          </a:stretch>
        </p:blipFill>
        <p:spPr bwMode="auto">
          <a:xfrm>
            <a:off x="0" y="1676400"/>
            <a:ext cx="1295400" cy="471488"/>
          </a:xfrm>
          <a:prstGeom prst="rect">
            <a:avLst/>
          </a:prstGeom>
          <a:noFill/>
          <a:ln w="9525">
            <a:noFill/>
            <a:miter lim="800000"/>
            <a:headEnd/>
            <a:tailEnd/>
          </a:ln>
          <a:effectLst/>
        </p:spPr>
      </p:pic>
      <p:sp>
        <p:nvSpPr>
          <p:cNvPr id="1036" name="Rectangle 12"/>
          <p:cNvSpPr>
            <a:spLocks noChangeArrowheads="1"/>
          </p:cNvSpPr>
          <p:nvPr userDrawn="1"/>
        </p:nvSpPr>
        <p:spPr bwMode="auto">
          <a:xfrm>
            <a:off x="0" y="2209800"/>
            <a:ext cx="1397000" cy="2677656"/>
          </a:xfrm>
          <a:prstGeom prst="rect">
            <a:avLst/>
          </a:prstGeom>
          <a:noFill/>
          <a:ln w="9525">
            <a:noFill/>
            <a:miter lim="800000"/>
            <a:headEnd/>
            <a:tailEnd/>
          </a:ln>
        </p:spPr>
        <p:txBody>
          <a:bodyPr>
            <a:prstTxWarp prst="textNoShape">
              <a:avLst/>
            </a:prstTxWarp>
            <a:spAutoFit/>
          </a:bodyPr>
          <a:lstStyle/>
          <a:p>
            <a:pPr marL="115888" indent="-115888"/>
            <a:r>
              <a:rPr lang="en-US" sz="1200" b="1" dirty="0">
                <a:solidFill>
                  <a:srgbClr val="00008E"/>
                </a:solidFill>
                <a:latin typeface="Calibri"/>
                <a:cs typeface="Calibri"/>
              </a:rPr>
              <a:t>Outline</a:t>
            </a:r>
            <a:r>
              <a:rPr lang="en-US" sz="1200" dirty="0">
                <a:solidFill>
                  <a:srgbClr val="000000"/>
                </a:solidFill>
                <a:latin typeface="Calibri"/>
                <a:cs typeface="Calibri"/>
              </a:rPr>
              <a:t>:</a:t>
            </a:r>
          </a:p>
          <a:p>
            <a:pPr marL="115888" indent="-115888">
              <a:buFontTx/>
              <a:buChar char="•"/>
            </a:pPr>
            <a:r>
              <a:rPr lang="en-US" sz="1200" dirty="0">
                <a:solidFill>
                  <a:srgbClr val="000000"/>
                </a:solidFill>
                <a:latin typeface="Calibri"/>
                <a:cs typeface="Calibri"/>
              </a:rPr>
              <a:t>Hurricane Research</a:t>
            </a:r>
          </a:p>
          <a:p>
            <a:pPr marL="349250" lvl="1" indent="-119063">
              <a:buFont typeface="Times" pitchFamily="-111" charset="0"/>
              <a:buChar char="•"/>
            </a:pPr>
            <a:r>
              <a:rPr lang="en-US" sz="1200" dirty="0">
                <a:solidFill>
                  <a:srgbClr val="000000"/>
                </a:solidFill>
                <a:latin typeface="Calibri"/>
                <a:cs typeface="Calibri"/>
              </a:rPr>
              <a:t>Who?</a:t>
            </a:r>
          </a:p>
          <a:p>
            <a:pPr marL="349250" lvl="1" indent="-119063">
              <a:buFont typeface="Times" pitchFamily="-111" charset="0"/>
              <a:buChar char="•"/>
            </a:pPr>
            <a:r>
              <a:rPr lang="en-US" sz="1200" dirty="0">
                <a:solidFill>
                  <a:srgbClr val="000000"/>
                </a:solidFill>
                <a:latin typeface="Calibri"/>
                <a:cs typeface="Calibri"/>
              </a:rPr>
              <a:t>How?</a:t>
            </a:r>
          </a:p>
          <a:p>
            <a:pPr marL="349250" lvl="1" indent="-119063">
              <a:buFont typeface="Times" pitchFamily="-111" charset="0"/>
              <a:buChar char="•"/>
            </a:pPr>
            <a:r>
              <a:rPr lang="en-US" sz="1200" dirty="0">
                <a:solidFill>
                  <a:srgbClr val="000000"/>
                </a:solidFill>
                <a:latin typeface="Calibri"/>
                <a:cs typeface="Calibri"/>
              </a:rPr>
              <a:t>What?</a:t>
            </a:r>
          </a:p>
          <a:p>
            <a:pPr marL="576263" lvl="2" indent="-112713">
              <a:buFont typeface="Times" pitchFamily="-111" charset="0"/>
              <a:buChar char="•"/>
            </a:pPr>
            <a:r>
              <a:rPr lang="en-US" sz="1200" dirty="0">
                <a:solidFill>
                  <a:srgbClr val="000000"/>
                </a:solidFill>
                <a:latin typeface="Calibri"/>
                <a:cs typeface="Calibri"/>
              </a:rPr>
              <a:t>Track</a:t>
            </a:r>
          </a:p>
          <a:p>
            <a:pPr marL="576263" lvl="2" indent="-112713">
              <a:buFont typeface="Times" pitchFamily="-111" charset="0"/>
              <a:buChar char="•"/>
            </a:pPr>
            <a:r>
              <a:rPr lang="en-US" sz="1200" dirty="0">
                <a:solidFill>
                  <a:srgbClr val="000000"/>
                </a:solidFill>
                <a:latin typeface="Calibri"/>
                <a:cs typeface="Calibri"/>
              </a:rPr>
              <a:t>Intensity</a:t>
            </a:r>
          </a:p>
          <a:p>
            <a:pPr marL="576263" lvl="2" indent="-112713">
              <a:buFont typeface="Times" pitchFamily="-111" charset="0"/>
              <a:buChar char="•"/>
            </a:pPr>
            <a:r>
              <a:rPr lang="en-US" sz="1200" dirty="0">
                <a:solidFill>
                  <a:srgbClr val="000000"/>
                </a:solidFill>
                <a:latin typeface="Calibri"/>
                <a:cs typeface="Calibri"/>
              </a:rPr>
              <a:t>Structure</a:t>
            </a:r>
          </a:p>
          <a:p>
            <a:pPr marL="576263" lvl="2" indent="-112713">
              <a:buFont typeface="Times" pitchFamily="-111" charset="0"/>
              <a:buChar char="•"/>
            </a:pPr>
            <a:r>
              <a:rPr lang="en-US" sz="1200" dirty="0">
                <a:solidFill>
                  <a:srgbClr val="000000"/>
                </a:solidFill>
                <a:latin typeface="Calibri"/>
                <a:cs typeface="Calibri"/>
              </a:rPr>
              <a:t>Impacts</a:t>
            </a:r>
            <a:endParaRPr lang="en-US" sz="1200" dirty="0" smtClean="0">
              <a:solidFill>
                <a:srgbClr val="000000"/>
              </a:solidFill>
              <a:latin typeface="Calibri"/>
              <a:cs typeface="Calibri"/>
            </a:endParaRPr>
          </a:p>
          <a:p>
            <a:pPr marL="115888" indent="-115888">
              <a:buFontTx/>
              <a:buChar char="•"/>
            </a:pPr>
            <a:r>
              <a:rPr lang="en-US" sz="1200" dirty="0" smtClean="0">
                <a:solidFill>
                  <a:srgbClr val="000000"/>
                </a:solidFill>
                <a:latin typeface="Calibri"/>
                <a:cs typeface="Calibri"/>
              </a:rPr>
              <a:t>What in 2013?</a:t>
            </a:r>
          </a:p>
          <a:p>
            <a:pPr marL="349250" lvl="1" indent="-119063">
              <a:buFont typeface="Times" pitchFamily="-111" charset="0"/>
              <a:buChar char="•"/>
            </a:pPr>
            <a:r>
              <a:rPr lang="en-US" sz="1200" dirty="0" smtClean="0">
                <a:solidFill>
                  <a:srgbClr val="000000"/>
                </a:solidFill>
                <a:latin typeface="Calibri"/>
                <a:cs typeface="Calibri"/>
              </a:rPr>
              <a:t>IFEX2012</a:t>
            </a:r>
          </a:p>
          <a:p>
            <a:pPr marL="349250" lvl="1" indent="-119063">
              <a:buFont typeface="Times" pitchFamily="-111" charset="0"/>
              <a:buChar char="•"/>
            </a:pPr>
            <a:r>
              <a:rPr lang="en-US" sz="1200" dirty="0" smtClean="0">
                <a:solidFill>
                  <a:srgbClr val="000000"/>
                </a:solidFill>
                <a:latin typeface="Calibri"/>
                <a:cs typeface="Calibri"/>
              </a:rPr>
              <a:t>IFEX2013</a:t>
            </a:r>
          </a:p>
          <a:p>
            <a:pPr marL="349250" lvl="1" indent="-119063">
              <a:buFontTx/>
              <a:buChar char="•"/>
            </a:pPr>
            <a:r>
              <a:rPr lang="en-US" sz="1200" dirty="0" smtClean="0">
                <a:solidFill>
                  <a:srgbClr val="000000"/>
                </a:solidFill>
                <a:latin typeface="Calibri"/>
                <a:cs typeface="Calibri"/>
              </a:rPr>
              <a:t>HFIP demo</a:t>
            </a:r>
          </a:p>
        </p:txBody>
      </p:sp>
      <p:sp>
        <p:nvSpPr>
          <p:cNvPr id="1037" name="Rectangle 13"/>
          <p:cNvSpPr>
            <a:spLocks noChangeArrowheads="1"/>
          </p:cNvSpPr>
          <p:nvPr userDrawn="1"/>
        </p:nvSpPr>
        <p:spPr bwMode="auto">
          <a:xfrm>
            <a:off x="305304" y="6088063"/>
            <a:ext cx="683300" cy="646331"/>
          </a:xfrm>
          <a:prstGeom prst="rect">
            <a:avLst/>
          </a:prstGeom>
          <a:noFill/>
          <a:ln w="9525">
            <a:noFill/>
            <a:miter lim="800000"/>
            <a:headEnd/>
            <a:tailEnd/>
          </a:ln>
        </p:spPr>
        <p:txBody>
          <a:bodyPr wrap="none">
            <a:prstTxWarp prst="textNoShape">
              <a:avLst/>
            </a:prstTxWarp>
            <a:spAutoFit/>
          </a:bodyPr>
          <a:lstStyle/>
          <a:p>
            <a:pPr algn="ctr"/>
            <a:r>
              <a:rPr lang="en-US" sz="900" dirty="0">
                <a:solidFill>
                  <a:srgbClr val="000000"/>
                </a:solidFill>
                <a:latin typeface="Calibri"/>
                <a:cs typeface="Calibri"/>
                <a:hlinkClick r:id="rId17"/>
              </a:rPr>
              <a:t>F. </a:t>
            </a:r>
            <a:r>
              <a:rPr lang="en-US" sz="900" dirty="0" smtClean="0">
                <a:solidFill>
                  <a:srgbClr val="000000"/>
                </a:solidFill>
                <a:latin typeface="Calibri"/>
                <a:cs typeface="Calibri"/>
                <a:hlinkClick r:id="rId17"/>
              </a:rPr>
              <a:t>Marks</a:t>
            </a:r>
            <a:endParaRPr lang="en-US" sz="900" dirty="0" smtClean="0">
              <a:solidFill>
                <a:srgbClr val="000000"/>
              </a:solidFill>
              <a:latin typeface="Calibri"/>
              <a:cs typeface="Calibri"/>
            </a:endParaRPr>
          </a:p>
          <a:p>
            <a:pPr algn="ctr"/>
            <a:r>
              <a:rPr lang="en-US" sz="900" dirty="0" smtClean="0">
                <a:solidFill>
                  <a:srgbClr val="000000"/>
                </a:solidFill>
                <a:latin typeface="Calibri"/>
                <a:cs typeface="Calibri"/>
              </a:rPr>
              <a:t>3/11/2013</a:t>
            </a:r>
          </a:p>
          <a:p>
            <a:pPr algn="ctr"/>
            <a:endParaRPr lang="en-US" sz="900" dirty="0">
              <a:solidFill>
                <a:srgbClr val="000000"/>
              </a:solidFill>
              <a:latin typeface="Calibri"/>
              <a:cs typeface="Calibri"/>
            </a:endParaRPr>
          </a:p>
          <a:p>
            <a:pPr algn="ctr"/>
            <a:r>
              <a:rPr lang="en-US" sz="900" dirty="0">
                <a:solidFill>
                  <a:srgbClr val="000000"/>
                </a:solidFill>
                <a:latin typeface="Calibri"/>
                <a:cs typeface="Calibri"/>
              </a:rPr>
              <a:t>Slide </a:t>
            </a:r>
            <a:fld id="{E2E172C4-EFB3-114E-AA72-7FA25FC899BB}" type="slidenum">
              <a:rPr lang="en-US" sz="900">
                <a:solidFill>
                  <a:srgbClr val="000000"/>
                </a:solidFill>
                <a:latin typeface="Calibri"/>
                <a:cs typeface="Calibri"/>
              </a:rPr>
              <a:pPr algn="ctr"/>
              <a:t>‹#›</a:t>
            </a:fld>
            <a:r>
              <a:rPr lang="en-US" sz="900" dirty="0">
                <a:solidFill>
                  <a:srgbClr val="000000"/>
                </a:solidFill>
                <a:latin typeface="Calibri"/>
                <a:cs typeface="Calibri"/>
              </a:rPr>
              <a:t> </a:t>
            </a:r>
          </a:p>
        </p:txBody>
      </p:sp>
      <p:pic>
        <p:nvPicPr>
          <p:cNvPr id="1038" name="Picture 14" descr="DOC_logo"/>
          <p:cNvPicPr>
            <a:picLocks noChangeAspect="1" noChangeArrowheads="1"/>
          </p:cNvPicPr>
          <p:nvPr userDrawn="1"/>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8925" y="38100"/>
            <a:ext cx="752475" cy="752475"/>
          </a:xfrm>
          <a:prstGeom prst="rect">
            <a:avLst/>
          </a:prstGeom>
          <a:noFill/>
        </p:spPr>
      </p:pic>
      <p:pic>
        <p:nvPicPr>
          <p:cNvPr id="1040" name="Picture 16" descr="OAR_logo"/>
          <p:cNvPicPr>
            <a:picLocks noChangeAspect="1" noChangeArrowheads="1"/>
          </p:cNvPicPr>
          <p:nvPr userDrawn="1"/>
        </p:nvPicPr>
        <p:blipFill>
          <a:blip r:embed="rId19" cstate="email">
            <a:clrChange>
              <a:clrFrom>
                <a:srgbClr val="FBFBFD"/>
              </a:clrFrom>
              <a:clrTo>
                <a:srgbClr val="FBFBFD">
                  <a:alpha val="0"/>
                </a:srgbClr>
              </a:clrTo>
            </a:clrChange>
            <a:extLst>
              <a:ext uri="{28A0092B-C50C-407E-A947-70E740481C1C}">
                <a14:useLocalDpi xmlns:a14="http://schemas.microsoft.com/office/drawing/2010/main"/>
              </a:ext>
            </a:extLst>
          </a:blip>
          <a:srcRect/>
          <a:stretch>
            <a:fillRect/>
          </a:stretch>
        </p:blipFill>
        <p:spPr bwMode="auto">
          <a:xfrm>
            <a:off x="150813" y="1203325"/>
            <a:ext cx="1020762" cy="4111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rtl="0" fontAlgn="base">
        <a:spcBef>
          <a:spcPct val="0"/>
        </a:spcBef>
        <a:spcAft>
          <a:spcPct val="0"/>
        </a:spcAft>
        <a:defRPr sz="4400">
          <a:solidFill>
            <a:schemeClr val="tx2"/>
          </a:solidFill>
          <a:latin typeface="Calibri"/>
          <a:ea typeface="+mj-ea"/>
          <a:cs typeface="Calibri"/>
        </a:defRPr>
      </a:lvl1pPr>
      <a:lvl2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fontAlgn="base">
        <a:spcBef>
          <a:spcPct val="20000"/>
        </a:spcBef>
        <a:spcAft>
          <a:spcPct val="0"/>
        </a:spcAft>
        <a:buChar char="•"/>
        <a:defRPr sz="3200">
          <a:solidFill>
            <a:schemeClr val="tx1"/>
          </a:solidFill>
          <a:latin typeface="Calibri"/>
          <a:ea typeface="+mn-ea"/>
          <a:cs typeface="Calibri"/>
        </a:defRPr>
      </a:lvl1pPr>
      <a:lvl2pPr marL="742950" indent="-285750" algn="l" rtl="0" fontAlgn="base">
        <a:spcBef>
          <a:spcPct val="20000"/>
        </a:spcBef>
        <a:spcAft>
          <a:spcPct val="0"/>
        </a:spcAft>
        <a:buChar char="–"/>
        <a:defRPr sz="2800">
          <a:solidFill>
            <a:schemeClr val="tx1"/>
          </a:solidFill>
          <a:latin typeface="Calibri"/>
          <a:ea typeface="+mn-ea"/>
          <a:cs typeface="Calibri"/>
        </a:defRPr>
      </a:lvl2pPr>
      <a:lvl3pPr marL="1143000" indent="-228600" algn="l" rtl="0" fontAlgn="base">
        <a:spcBef>
          <a:spcPct val="20000"/>
        </a:spcBef>
        <a:spcAft>
          <a:spcPct val="0"/>
        </a:spcAft>
        <a:buChar char="•"/>
        <a:defRPr sz="2400">
          <a:solidFill>
            <a:schemeClr val="tx1"/>
          </a:solidFill>
          <a:latin typeface="Calibri"/>
          <a:ea typeface="+mn-ea"/>
          <a:cs typeface="Calibri"/>
        </a:defRPr>
      </a:lvl3pPr>
      <a:lvl4pPr marL="1600200" indent="-228600" algn="l" rtl="0" fontAlgn="base">
        <a:spcBef>
          <a:spcPct val="20000"/>
        </a:spcBef>
        <a:spcAft>
          <a:spcPct val="0"/>
        </a:spcAft>
        <a:buChar char="–"/>
        <a:defRPr sz="2000">
          <a:solidFill>
            <a:schemeClr val="tx1"/>
          </a:solidFill>
          <a:latin typeface="Calibri"/>
          <a:ea typeface="+mn-ea"/>
          <a:cs typeface="Calibri"/>
        </a:defRPr>
      </a:lvl4pPr>
      <a:lvl5pPr marL="2057400" indent="-228600" algn="l" rtl="0" fontAlgn="base">
        <a:spcBef>
          <a:spcPct val="20000"/>
        </a:spcBef>
        <a:spcAft>
          <a:spcPct val="0"/>
        </a:spcAft>
        <a:buChar char="»"/>
        <a:defRPr sz="2000">
          <a:solidFill>
            <a:schemeClr val="tx1"/>
          </a:solidFill>
          <a:latin typeface="Calibri"/>
          <a:ea typeface="+mn-ea"/>
          <a:cs typeface="Calibri"/>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www.aoml.noaa.gov/hrd/Storm_pages/katrina2005/radar.html" TargetMode="External"/><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hyperlink" Target="http://storm.aoml.noaa.gov/hwrfxprojects/?projectName=BASIN" TargetMode="External"/><Relationship Id="rId4" Type="http://schemas.openxmlformats.org/officeDocument/2006/relationships/image" Target="../media/image37.gif"/><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emf"/><Relationship Id="rId5" Type="http://schemas.openxmlformats.org/officeDocument/2006/relationships/image" Target="../media/image42.emf"/><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http://www.aoml.noaa.gov/hrd/data_sub/wind.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hyperlink" Target="http://noaahrd.wordpress.com/category/ifex-discuss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hyperlink" Target="http://www.aoml.noaa.gov/hrd/HFP2012/1_P3_TDR.pdf" TargetMode="External"/><Relationship Id="rId6" Type="http://schemas.openxmlformats.org/officeDocument/2006/relationships/image" Target="../media/image56.png"/><Relationship Id="rId7" Type="http://schemas.microsoft.com/office/2007/relationships/hdphoto" Target="../media/hdphoto2.wdp"/><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aoml.noaa.gov/hr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jpeg"/><Relationship Id="rId9" Type="http://schemas.openxmlformats.org/officeDocument/2006/relationships/image" Target="../media/image67.jpeg"/><Relationship Id="rId10" Type="http://schemas.openxmlformats.org/officeDocument/2006/relationships/image" Target="../media/image68.jpeg"/><Relationship Id="rId11" Type="http://schemas.openxmlformats.org/officeDocument/2006/relationships/image" Target="../media/image69.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5.jpeg"/><Relationship Id="rId5" Type="http://schemas.openxmlformats.org/officeDocument/2006/relationships/slide" Target="slide19.xml"/><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aoml.noaa.gov/hrd/Storm_pages/ifex2005/index.html" TargetMode="External"/><Relationship Id="rId4" Type="http://schemas.openxmlformats.org/officeDocument/2006/relationships/hyperlink" Target="http://www.aoml.noaa.gov/hrd/HFP2005/index.html" TargetMode="External"/><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aoml.noaa.gov/hrd/data_sub/assesment.html" TargetMode="External"/><Relationship Id="rId4" Type="http://schemas.openxmlformats.org/officeDocument/2006/relationships/image" Target="../media/image23.png"/><Relationship Id="rId5" Type="http://schemas.openxmlformats.org/officeDocument/2006/relationships/image" Target="../media/image24.gif"/><Relationship Id="rId6" Type="http://schemas.openxmlformats.org/officeDocument/2006/relationships/image" Target="../media/image25.jpe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G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01091main_20121028-SANDY-GOES-FULL.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8222" y="-1"/>
            <a:ext cx="7845778" cy="6858001"/>
          </a:xfrm>
          <a:prstGeom prst="rect">
            <a:avLst/>
          </a:prstGeom>
        </p:spPr>
      </p:pic>
      <p:sp>
        <p:nvSpPr>
          <p:cNvPr id="13314" name="Subtitle 1"/>
          <p:cNvSpPr>
            <a:spLocks noGrp="1"/>
          </p:cNvSpPr>
          <p:nvPr>
            <p:ph type="subTitle" idx="1"/>
          </p:nvPr>
        </p:nvSpPr>
        <p:spPr>
          <a:xfrm>
            <a:off x="2833687" y="5543855"/>
            <a:ext cx="6310313" cy="1314146"/>
          </a:xfrm>
        </p:spPr>
        <p:txBody>
          <a:bodyPr/>
          <a:lstStyle/>
          <a:p>
            <a:pPr algn="r"/>
            <a:r>
              <a:rPr lang="en-US" sz="2400" b="1" dirty="0" smtClean="0">
                <a:solidFill>
                  <a:srgbClr val="FFFFFF"/>
                </a:solidFill>
                <a:effectLst>
                  <a:outerShdw blurRad="50800" dist="38100" dir="2700000" algn="tl" rotWithShape="0">
                    <a:prstClr val="black">
                      <a:alpha val="40000"/>
                    </a:prstClr>
                  </a:outerShdw>
                </a:effectLst>
                <a:ea typeface="ＭＳ Ｐゴシック" charset="-128"/>
              </a:rPr>
              <a:t>F. Marks</a:t>
            </a:r>
          </a:p>
          <a:p>
            <a:pPr algn="r"/>
            <a:r>
              <a:rPr lang="en-US" sz="2400" b="1" dirty="0" smtClean="0">
                <a:solidFill>
                  <a:srgbClr val="FFFFFF"/>
                </a:solidFill>
                <a:effectLst>
                  <a:outerShdw blurRad="50800" dist="38100" dir="2700000" algn="tl" rotWithShape="0">
                    <a:prstClr val="black">
                      <a:alpha val="40000"/>
                    </a:prstClr>
                  </a:outerShdw>
                </a:effectLst>
                <a:ea typeface="ＭＳ Ｐゴシック" charset="-128"/>
              </a:rPr>
              <a:t>NOAA HFIP Research Lead</a:t>
            </a:r>
          </a:p>
          <a:p>
            <a:pPr algn="r"/>
            <a:r>
              <a:rPr lang="en-US" sz="2400" b="1" dirty="0" smtClean="0">
                <a:solidFill>
                  <a:srgbClr val="FFFFFF"/>
                </a:solidFill>
                <a:effectLst>
                  <a:outerShdw blurRad="50800" dist="38100" dir="2700000" algn="tl" rotWithShape="0">
                    <a:prstClr val="black">
                      <a:alpha val="40000"/>
                    </a:prstClr>
                  </a:outerShdw>
                </a:effectLst>
                <a:ea typeface="ＭＳ Ｐゴシック" charset="-128"/>
              </a:rPr>
              <a:t>NOAA/AOML Hurricane Research Division</a:t>
            </a:r>
          </a:p>
        </p:txBody>
      </p:sp>
      <p:sp>
        <p:nvSpPr>
          <p:cNvPr id="15363" name="Title 2"/>
          <p:cNvSpPr>
            <a:spLocks noGrp="1"/>
          </p:cNvSpPr>
          <p:nvPr>
            <p:ph type="ctrTitle" sz="quarter"/>
          </p:nvPr>
        </p:nvSpPr>
        <p:spPr>
          <a:xfrm>
            <a:off x="1281027" y="2"/>
            <a:ext cx="7862973" cy="1402357"/>
          </a:xfrm>
          <a:effectLst>
            <a:outerShdw blurRad="50800" dist="38100" dir="2700000">
              <a:srgbClr val="000000">
                <a:alpha val="43000"/>
              </a:srgbClr>
            </a:outerShdw>
          </a:effectLst>
        </p:spPr>
        <p:txBody>
          <a:bodyPr/>
          <a:lstStyle/>
          <a:p>
            <a:pPr algn="r">
              <a:defRPr/>
            </a:pPr>
            <a:r>
              <a:rPr lang="en-US" sz="5400" b="1" dirty="0" smtClean="0">
                <a:solidFill>
                  <a:srgbClr val="FFFFFF"/>
                </a:solidFill>
                <a:effectLst>
                  <a:outerShdw blurRad="50800" dist="38100" dir="2700000" algn="tl" rotWithShape="0">
                    <a:srgbClr val="000000">
                      <a:alpha val="43000"/>
                    </a:srgbClr>
                  </a:outerShdw>
                </a:effectLst>
              </a:rPr>
              <a:t>NOAA Hurricane Research</a:t>
            </a:r>
            <a:endParaRPr lang="en-US" sz="5400" b="1" dirty="0" smtClean="0">
              <a:solidFill>
                <a:srgbClr val="FFFFFF"/>
              </a:solidFill>
              <a:effectLst>
                <a:outerShdw blurRad="50800" dist="38100" dir="2700000" algn="tl" rotWithShape="0">
                  <a:srgbClr val="000000">
                    <a:alpha val="43000"/>
                  </a:srgbClr>
                </a:outerShdw>
              </a:effectLst>
              <a:ea typeface="ＭＳ Ｐゴシック" pitchFamily="-106" charset="-128"/>
            </a:endParaRPr>
          </a:p>
        </p:txBody>
      </p:sp>
      <p:sp>
        <p:nvSpPr>
          <p:cNvPr id="8" name="TextBox 7"/>
          <p:cNvSpPr txBox="1"/>
          <p:nvPr/>
        </p:nvSpPr>
        <p:spPr>
          <a:xfrm>
            <a:off x="6852058" y="4060019"/>
            <a:ext cx="1128826" cy="523220"/>
          </a:xfrm>
          <a:prstGeom prst="rect">
            <a:avLst/>
          </a:prstGeom>
          <a:noFill/>
        </p:spPr>
        <p:txBody>
          <a:bodyPr wrap="square" rtlCol="0">
            <a:spAutoFit/>
          </a:bodyPr>
          <a:lstStyle/>
          <a:p>
            <a:pPr algn="ctr"/>
            <a:r>
              <a:rPr lang="en-US" sz="1400" dirty="0" smtClean="0">
                <a:solidFill>
                  <a:schemeClr val="bg1"/>
                </a:solidFill>
              </a:rPr>
              <a:t>Hurricane Sandy</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331913" y="76200"/>
            <a:ext cx="7464846" cy="1035104"/>
          </a:xfrm>
        </p:spPr>
        <p:txBody>
          <a:bodyPr/>
          <a:lstStyle/>
          <a:p>
            <a:pPr>
              <a:lnSpc>
                <a:spcPct val="90000"/>
              </a:lnSpc>
              <a:buFontTx/>
              <a:buNone/>
            </a:pPr>
            <a:r>
              <a:rPr lang="en-US" b="1" dirty="0">
                <a:solidFill>
                  <a:srgbClr val="8E0000"/>
                </a:solidFill>
              </a:rPr>
              <a:t>Intensity</a:t>
            </a:r>
            <a:r>
              <a:rPr lang="en-US" sz="2800" dirty="0">
                <a:solidFill>
                  <a:srgbClr val="000000"/>
                </a:solidFill>
              </a:rPr>
              <a:t>:</a:t>
            </a:r>
            <a:r>
              <a:rPr lang="en-US" sz="1800" dirty="0">
                <a:solidFill>
                  <a:srgbClr val="000000"/>
                </a:solidFill>
              </a:rPr>
              <a:t> </a:t>
            </a:r>
          </a:p>
          <a:p>
            <a:pPr>
              <a:lnSpc>
                <a:spcPct val="90000"/>
              </a:lnSpc>
            </a:pPr>
            <a:r>
              <a:rPr lang="en-US" sz="2000" dirty="0">
                <a:solidFill>
                  <a:srgbClr val="000000"/>
                </a:solidFill>
              </a:rPr>
              <a:t>Airborne Doppler radar studies, air-sea interaction studies, and 3-D modeling of TC</a:t>
            </a:r>
          </a:p>
        </p:txBody>
      </p:sp>
      <p:sp>
        <p:nvSpPr>
          <p:cNvPr id="7172" name="Rectangle 4"/>
          <p:cNvSpPr>
            <a:spLocks noChangeArrowheads="1"/>
          </p:cNvSpPr>
          <p:nvPr/>
        </p:nvSpPr>
        <p:spPr bwMode="auto">
          <a:xfrm>
            <a:off x="0" y="3514725"/>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7174" name="Rectangle 6"/>
          <p:cNvSpPr>
            <a:spLocks noChangeArrowheads="1"/>
          </p:cNvSpPr>
          <p:nvPr/>
        </p:nvSpPr>
        <p:spPr bwMode="auto">
          <a:xfrm>
            <a:off x="2006614" y="6253163"/>
            <a:ext cx="5733723"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latin typeface="Calibri"/>
                <a:cs typeface="Calibri"/>
              </a:rPr>
              <a:t>Airborne Doppler-analyzed wind field Hurricane Katrina, 28 September 2005</a:t>
            </a:r>
          </a:p>
        </p:txBody>
      </p:sp>
      <p:sp>
        <p:nvSpPr>
          <p:cNvPr id="7175" name="Rectangle 7"/>
          <p:cNvSpPr>
            <a:spLocks noChangeArrowheads="1"/>
          </p:cNvSpPr>
          <p:nvPr/>
        </p:nvSpPr>
        <p:spPr bwMode="auto">
          <a:xfrm>
            <a:off x="2413000" y="6534150"/>
            <a:ext cx="4716463" cy="274638"/>
          </a:xfrm>
          <a:prstGeom prst="rect">
            <a:avLst/>
          </a:prstGeom>
          <a:noFill/>
          <a:ln w="9525">
            <a:noFill/>
            <a:miter lim="800000"/>
            <a:headEnd/>
            <a:tailEnd/>
          </a:ln>
        </p:spPr>
        <p:txBody>
          <a:bodyPr wrap="none">
            <a:prstTxWarp prst="textNoShape">
              <a:avLst/>
            </a:prstTxWarp>
            <a:spAutoFit/>
          </a:bodyPr>
          <a:lstStyle/>
          <a:p>
            <a:r>
              <a:rPr lang="en-US" sz="1200" u="sng">
                <a:solidFill>
                  <a:srgbClr val="1F00FF"/>
                </a:solidFill>
                <a:latin typeface="Calibri"/>
                <a:cs typeface="Calibri"/>
                <a:hlinkClick r:id="rId3"/>
              </a:rPr>
              <a:t>http://www.aoml.noaa.gov/hrd/Storm_pages/katrina2005/radar.html</a:t>
            </a:r>
            <a:endParaRPr lang="en-US" sz="1200" u="sng">
              <a:solidFill>
                <a:srgbClr val="1F00FF"/>
              </a:solidFill>
              <a:latin typeface="Calibri"/>
              <a:cs typeface="Calibri"/>
            </a:endParaRPr>
          </a:p>
        </p:txBody>
      </p:sp>
      <p:grpSp>
        <p:nvGrpSpPr>
          <p:cNvPr id="9" name="Group 63"/>
          <p:cNvGrpSpPr>
            <a:grpSpLocks noChangeAspect="1"/>
          </p:cNvGrpSpPr>
          <p:nvPr/>
        </p:nvGrpSpPr>
        <p:grpSpPr bwMode="auto">
          <a:xfrm>
            <a:off x="2493386" y="1412343"/>
            <a:ext cx="5364162" cy="4662487"/>
            <a:chOff x="1522188" y="1791975"/>
            <a:chExt cx="5532164" cy="4810495"/>
          </a:xfrm>
        </p:grpSpPr>
        <p:pic>
          <p:nvPicPr>
            <p:cNvPr id="10" name="Picture 8" descr="Katrina.A2005240.1700.1k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2188" y="1791975"/>
              <a:ext cx="5532164" cy="4810495"/>
            </a:xfrm>
            <a:prstGeom prst="rect">
              <a:avLst/>
            </a:prstGeom>
            <a:noFill/>
            <a:ln w="9525">
              <a:solidFill>
                <a:srgbClr val="000066"/>
              </a:solidFill>
              <a:miter lim="800000"/>
              <a:headEnd/>
              <a:tailEnd/>
            </a:ln>
          </p:spPr>
        </p:pic>
        <p:cxnSp>
          <p:nvCxnSpPr>
            <p:cNvPr id="11" name="Straight Arrow Connector 10"/>
            <p:cNvCxnSpPr/>
            <p:nvPr/>
          </p:nvCxnSpPr>
          <p:spPr>
            <a:xfrm rot="5400000" flipH="1" flipV="1">
              <a:off x="3499608" y="4207883"/>
              <a:ext cx="1657549" cy="72038"/>
            </a:xfrm>
            <a:prstGeom prst="straightConnector1">
              <a:avLst/>
            </a:prstGeom>
            <a:ln w="19050" cap="flat" cmpd="sng" algn="ctr">
              <a:solidFill>
                <a:srgbClr val="000066"/>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4276621" y="4161371"/>
              <a:ext cx="917221" cy="885735"/>
            </a:xfrm>
            <a:prstGeom prst="straightConnector1">
              <a:avLst/>
            </a:prstGeom>
            <a:ln w="19050" cap="flat" cmpd="sng" algn="ctr">
              <a:solidFill>
                <a:srgbClr val="000066"/>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flipH="1">
              <a:off x="3478665" y="4188214"/>
              <a:ext cx="1658504" cy="72067"/>
            </a:xfrm>
            <a:prstGeom prst="straightConnector1">
              <a:avLst/>
            </a:prstGeom>
            <a:ln w="19050" cap="flat" cmpd="sng" algn="ctr">
              <a:solidFill>
                <a:srgbClr val="000066"/>
              </a:solidFill>
              <a:prstDash val="dot"/>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4646036" y="3206218"/>
            <a:ext cx="1089025" cy="1089025"/>
          </a:xfrm>
          <a:prstGeom prst="rect">
            <a:avLst/>
          </a:prstGeom>
          <a:noFill/>
          <a:ln w="9525" cap="flat" cmpd="sng" algn="ctr">
            <a:solidFill>
              <a:schemeClr val="tx1"/>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a:cs typeface="Calibri"/>
            </a:endParaRPr>
          </a:p>
        </p:txBody>
      </p:sp>
      <p:grpSp>
        <p:nvGrpSpPr>
          <p:cNvPr id="15" name="Group 42"/>
          <p:cNvGrpSpPr>
            <a:grpSpLocks noChangeAspect="1"/>
          </p:cNvGrpSpPr>
          <p:nvPr/>
        </p:nvGrpSpPr>
        <p:grpSpPr>
          <a:xfrm>
            <a:off x="3021228" y="1423767"/>
            <a:ext cx="4258553" cy="4650684"/>
            <a:chOff x="2547317" y="1810085"/>
            <a:chExt cx="4016399" cy="4380937"/>
          </a:xfrm>
          <a:effectLst>
            <a:outerShdw blurRad="50800" dist="38100" dir="2700000">
              <a:srgbClr val="000000">
                <a:alpha val="43000"/>
              </a:srgbClr>
            </a:outerShdw>
          </a:effectLst>
        </p:grpSpPr>
        <p:grpSp>
          <p:nvGrpSpPr>
            <p:cNvPr id="16" name="Group 30"/>
            <p:cNvGrpSpPr/>
            <p:nvPr/>
          </p:nvGrpSpPr>
          <p:grpSpPr>
            <a:xfrm>
              <a:off x="2547317" y="1810085"/>
              <a:ext cx="4016399" cy="4380937"/>
              <a:chOff x="2154895" y="1201775"/>
              <a:chExt cx="4016399" cy="4380937"/>
            </a:xfrm>
          </p:grpSpPr>
          <p:sp>
            <p:nvSpPr>
              <p:cNvPr id="18" name="Rectangle 17"/>
              <p:cNvSpPr/>
              <p:nvPr/>
            </p:nvSpPr>
            <p:spPr>
              <a:xfrm>
                <a:off x="2156543" y="1201775"/>
                <a:ext cx="4014751" cy="43809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a:cs typeface="Calibri"/>
                </a:endParaRPr>
              </a:p>
            </p:txBody>
          </p:sp>
          <p:grpSp>
            <p:nvGrpSpPr>
              <p:cNvPr id="19" name="Group 29"/>
              <p:cNvGrpSpPr/>
              <p:nvPr/>
            </p:nvGrpSpPr>
            <p:grpSpPr>
              <a:xfrm>
                <a:off x="2154895" y="1228926"/>
                <a:ext cx="3952833" cy="4350628"/>
                <a:chOff x="2154895" y="1228926"/>
                <a:chExt cx="3952833" cy="4350628"/>
              </a:xfrm>
            </p:grpSpPr>
            <p:pic>
              <p:nvPicPr>
                <p:cNvPr id="20" name="Picture 19" descr="postRI_Dop_wind.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30432" y="1228926"/>
                  <a:ext cx="3477296" cy="4015867"/>
                </a:xfrm>
                <a:prstGeom prst="rect">
                  <a:avLst/>
                </a:prstGeom>
                <a:noFill/>
                <a:ln w="9525">
                  <a:noFill/>
                  <a:miter lim="800000"/>
                  <a:headEnd/>
                  <a:tailEnd/>
                </a:ln>
              </p:spPr>
            </p:pic>
            <p:grpSp>
              <p:nvGrpSpPr>
                <p:cNvPr id="21" name="Group 28"/>
                <p:cNvGrpSpPr>
                  <a:grpSpLocks/>
                </p:cNvGrpSpPr>
                <p:nvPr/>
              </p:nvGrpSpPr>
              <p:grpSpPr bwMode="auto">
                <a:xfrm>
                  <a:off x="2540306" y="5133310"/>
                  <a:ext cx="3518274" cy="330752"/>
                  <a:chOff x="1992826" y="3477528"/>
                  <a:chExt cx="1908004" cy="179801"/>
                </a:xfrm>
              </p:grpSpPr>
              <p:sp>
                <p:nvSpPr>
                  <p:cNvPr id="31" name="Rectangle 30"/>
                  <p:cNvSpPr/>
                  <p:nvPr/>
                </p:nvSpPr>
                <p:spPr>
                  <a:xfrm>
                    <a:off x="2072194" y="3530036"/>
                    <a:ext cx="1828636" cy="127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100">
                      <a:solidFill>
                        <a:srgbClr val="FFFFFF"/>
                      </a:solidFill>
                      <a:latin typeface="Calibri"/>
                      <a:cs typeface="Calibri"/>
                    </a:endParaRPr>
                  </a:p>
                </p:txBody>
              </p:sp>
              <p:grpSp>
                <p:nvGrpSpPr>
                  <p:cNvPr id="32" name="Group 31"/>
                  <p:cNvGrpSpPr/>
                  <p:nvPr/>
                </p:nvGrpSpPr>
                <p:grpSpPr>
                  <a:xfrm>
                    <a:off x="1992826" y="3477528"/>
                    <a:ext cx="1602232" cy="139693"/>
                    <a:chOff x="1992826" y="3217178"/>
                    <a:chExt cx="1602232" cy="139693"/>
                  </a:xfrm>
                  <a:noFill/>
                </p:grpSpPr>
                <p:sp>
                  <p:nvSpPr>
                    <p:cNvPr id="33" name="Text Box 50"/>
                    <p:cNvSpPr txBox="1">
                      <a:spLocks noChangeArrowheads="1"/>
                    </p:cNvSpPr>
                    <p:nvPr/>
                  </p:nvSpPr>
                  <p:spPr bwMode="auto">
                    <a:xfrm>
                      <a:off x="2449468" y="3222905"/>
                      <a:ext cx="167589" cy="133966"/>
                    </a:xfrm>
                    <a:prstGeom prst="rect">
                      <a:avLst/>
                    </a:prstGeom>
                    <a:grpFill/>
                    <a:ln w="9525">
                      <a:noFill/>
                      <a:miter lim="800000"/>
                      <a:headEnd/>
                      <a:tailEnd/>
                    </a:ln>
                  </p:spPr>
                  <p:txBody>
                    <a:bodyPr wrap="none">
                      <a:spAutoFit/>
                    </a:bodyPr>
                    <a:lstStyle/>
                    <a:p>
                      <a:pPr>
                        <a:defRPr/>
                      </a:pPr>
                      <a:r>
                        <a:rPr lang="en-US" sz="1100" b="1" dirty="0">
                          <a:latin typeface="Calibri"/>
                          <a:cs typeface="Calibri"/>
                        </a:rPr>
                        <a:t>50</a:t>
                      </a:r>
                    </a:p>
                  </p:txBody>
                </p:sp>
                <p:sp>
                  <p:nvSpPr>
                    <p:cNvPr id="34" name="Text Box 52"/>
                    <p:cNvSpPr txBox="1">
                      <a:spLocks noChangeArrowheads="1"/>
                    </p:cNvSpPr>
                    <p:nvPr/>
                  </p:nvSpPr>
                  <p:spPr bwMode="auto">
                    <a:xfrm>
                      <a:off x="2901950" y="3217178"/>
                      <a:ext cx="204158" cy="133966"/>
                    </a:xfrm>
                    <a:prstGeom prst="rect">
                      <a:avLst/>
                    </a:prstGeom>
                    <a:grpFill/>
                    <a:ln w="9525">
                      <a:noFill/>
                      <a:miter lim="800000"/>
                      <a:headEnd/>
                      <a:tailEnd/>
                    </a:ln>
                  </p:spPr>
                  <p:txBody>
                    <a:bodyPr wrap="none">
                      <a:spAutoFit/>
                    </a:bodyPr>
                    <a:lstStyle/>
                    <a:p>
                      <a:pPr>
                        <a:defRPr/>
                      </a:pPr>
                      <a:r>
                        <a:rPr lang="en-US" sz="1100" b="1" dirty="0">
                          <a:latin typeface="Calibri"/>
                          <a:cs typeface="Calibri"/>
                        </a:rPr>
                        <a:t>100</a:t>
                      </a:r>
                    </a:p>
                  </p:txBody>
                </p:sp>
                <p:sp>
                  <p:nvSpPr>
                    <p:cNvPr id="35" name="Text Box 53"/>
                    <p:cNvSpPr txBox="1">
                      <a:spLocks noChangeArrowheads="1"/>
                    </p:cNvSpPr>
                    <p:nvPr/>
                  </p:nvSpPr>
                  <p:spPr bwMode="auto">
                    <a:xfrm>
                      <a:off x="3390900" y="3222905"/>
                      <a:ext cx="204158" cy="133966"/>
                    </a:xfrm>
                    <a:prstGeom prst="rect">
                      <a:avLst/>
                    </a:prstGeom>
                    <a:grpFill/>
                    <a:ln w="9525">
                      <a:noFill/>
                      <a:miter lim="800000"/>
                      <a:headEnd/>
                      <a:tailEnd/>
                    </a:ln>
                  </p:spPr>
                  <p:txBody>
                    <a:bodyPr wrap="none">
                      <a:spAutoFit/>
                    </a:bodyPr>
                    <a:lstStyle/>
                    <a:p>
                      <a:pPr>
                        <a:defRPr/>
                      </a:pPr>
                      <a:r>
                        <a:rPr lang="en-US" sz="1100" b="1" dirty="0">
                          <a:latin typeface="Calibri"/>
                          <a:cs typeface="Calibri"/>
                        </a:rPr>
                        <a:t>150</a:t>
                      </a:r>
                    </a:p>
                  </p:txBody>
                </p:sp>
                <p:sp>
                  <p:nvSpPr>
                    <p:cNvPr id="36" name="Text Box 53"/>
                    <p:cNvSpPr txBox="1">
                      <a:spLocks noChangeArrowheads="1"/>
                    </p:cNvSpPr>
                    <p:nvPr/>
                  </p:nvSpPr>
                  <p:spPr bwMode="auto">
                    <a:xfrm>
                      <a:off x="1992826" y="3222905"/>
                      <a:ext cx="131020" cy="133966"/>
                    </a:xfrm>
                    <a:prstGeom prst="rect">
                      <a:avLst/>
                    </a:prstGeom>
                    <a:grpFill/>
                    <a:ln w="9525">
                      <a:noFill/>
                      <a:miter lim="800000"/>
                      <a:headEnd/>
                      <a:tailEnd/>
                    </a:ln>
                  </p:spPr>
                  <p:txBody>
                    <a:bodyPr wrap="none">
                      <a:spAutoFit/>
                    </a:bodyPr>
                    <a:lstStyle/>
                    <a:p>
                      <a:pPr>
                        <a:defRPr/>
                      </a:pPr>
                      <a:r>
                        <a:rPr lang="en-US" sz="1100" b="1" dirty="0">
                          <a:latin typeface="Calibri"/>
                          <a:cs typeface="Calibri"/>
                        </a:rPr>
                        <a:t>0</a:t>
                      </a:r>
                    </a:p>
                  </p:txBody>
                </p:sp>
              </p:grpSp>
            </p:grpSp>
            <p:grpSp>
              <p:nvGrpSpPr>
                <p:cNvPr id="22" name="Group 50"/>
                <p:cNvGrpSpPr>
                  <a:grpSpLocks/>
                </p:cNvGrpSpPr>
                <p:nvPr/>
              </p:nvGrpSpPr>
              <p:grpSpPr bwMode="auto">
                <a:xfrm>
                  <a:off x="2387195" y="1864664"/>
                  <a:ext cx="258445" cy="3411936"/>
                  <a:chOff x="1927661" y="1691030"/>
                  <a:chExt cx="140495" cy="1851183"/>
                </a:xfrm>
              </p:grpSpPr>
              <p:sp>
                <p:nvSpPr>
                  <p:cNvPr id="26" name="Rectangle 44"/>
                  <p:cNvSpPr>
                    <a:spLocks noChangeArrowheads="1"/>
                  </p:cNvSpPr>
                  <p:nvPr/>
                </p:nvSpPr>
                <p:spPr bwMode="auto">
                  <a:xfrm rot="-5400000">
                    <a:off x="1089493" y="2541930"/>
                    <a:ext cx="1828800" cy="127000"/>
                  </a:xfrm>
                  <a:prstGeom prst="rect">
                    <a:avLst/>
                  </a:prstGeom>
                  <a:solidFill>
                    <a:schemeClr val="bg1"/>
                  </a:solidFill>
                  <a:ln w="25400">
                    <a:noFill/>
                    <a:miter lim="800000"/>
                    <a:headEnd/>
                    <a:tailEnd/>
                  </a:ln>
                </p:spPr>
                <p:txBody>
                  <a:bodyPr vert="eaVert" anchor="ctr">
                    <a:prstTxWarp prst="textNoShape">
                      <a:avLst/>
                    </a:prstTxWarp>
                  </a:bodyPr>
                  <a:lstStyle/>
                  <a:p>
                    <a:pPr algn="ctr">
                      <a:defRPr/>
                    </a:pPr>
                    <a:endParaRPr lang="en-US" sz="1100">
                      <a:solidFill>
                        <a:srgbClr val="FFFFFF"/>
                      </a:solidFill>
                      <a:latin typeface="Calibri"/>
                      <a:ea typeface="Arial" charset="0"/>
                      <a:cs typeface="Calibri"/>
                    </a:endParaRPr>
                  </a:p>
                </p:txBody>
              </p:sp>
              <p:sp>
                <p:nvSpPr>
                  <p:cNvPr id="27" name="Text Box 50"/>
                  <p:cNvSpPr txBox="1">
                    <a:spLocks noChangeArrowheads="1"/>
                  </p:cNvSpPr>
                  <p:nvPr/>
                </p:nvSpPr>
                <p:spPr bwMode="auto">
                  <a:xfrm rot="16200000">
                    <a:off x="1917356" y="2888002"/>
                    <a:ext cx="167464" cy="134128"/>
                  </a:xfrm>
                  <a:prstGeom prst="rect">
                    <a:avLst/>
                  </a:prstGeom>
                  <a:noFill/>
                  <a:ln w="9525">
                    <a:noFill/>
                    <a:miter lim="800000"/>
                    <a:headEnd/>
                    <a:tailEnd/>
                  </a:ln>
                </p:spPr>
                <p:txBody>
                  <a:bodyPr wrap="none">
                    <a:prstTxWarp prst="textNoShape">
                      <a:avLst/>
                    </a:prstTxWarp>
                    <a:spAutoFit/>
                  </a:bodyPr>
                  <a:lstStyle/>
                  <a:p>
                    <a:pPr>
                      <a:defRPr/>
                    </a:pPr>
                    <a:r>
                      <a:rPr lang="en-US" sz="1100" b="1" dirty="0">
                        <a:latin typeface="Calibri"/>
                        <a:ea typeface="Arial" charset="0"/>
                        <a:cs typeface="Calibri"/>
                      </a:rPr>
                      <a:t>50</a:t>
                    </a:r>
                  </a:p>
                </p:txBody>
              </p:sp>
              <p:sp>
                <p:nvSpPr>
                  <p:cNvPr id="28" name="Text Box 52"/>
                  <p:cNvSpPr txBox="1">
                    <a:spLocks noChangeArrowheads="1"/>
                  </p:cNvSpPr>
                  <p:nvPr/>
                </p:nvSpPr>
                <p:spPr bwMode="auto">
                  <a:xfrm rot="16200000">
                    <a:off x="1892722" y="2327408"/>
                    <a:ext cx="204005" cy="134128"/>
                  </a:xfrm>
                  <a:prstGeom prst="rect">
                    <a:avLst/>
                  </a:prstGeom>
                  <a:noFill/>
                  <a:ln w="9525">
                    <a:noFill/>
                    <a:miter lim="800000"/>
                    <a:headEnd/>
                    <a:tailEnd/>
                  </a:ln>
                </p:spPr>
                <p:txBody>
                  <a:bodyPr wrap="none">
                    <a:prstTxWarp prst="textNoShape">
                      <a:avLst/>
                    </a:prstTxWarp>
                    <a:spAutoFit/>
                  </a:bodyPr>
                  <a:lstStyle/>
                  <a:p>
                    <a:pPr>
                      <a:defRPr/>
                    </a:pPr>
                    <a:r>
                      <a:rPr lang="en-US" sz="1100" b="1">
                        <a:latin typeface="Calibri"/>
                        <a:ea typeface="Arial" charset="0"/>
                        <a:cs typeface="Calibri"/>
                      </a:rPr>
                      <a:t>100</a:t>
                    </a:r>
                  </a:p>
                </p:txBody>
              </p:sp>
              <p:sp>
                <p:nvSpPr>
                  <p:cNvPr id="29" name="Text Box 53"/>
                  <p:cNvSpPr txBox="1">
                    <a:spLocks noChangeArrowheads="1"/>
                  </p:cNvSpPr>
                  <p:nvPr/>
                </p:nvSpPr>
                <p:spPr bwMode="auto">
                  <a:xfrm rot="16200000">
                    <a:off x="1899089" y="1771580"/>
                    <a:ext cx="204005" cy="134128"/>
                  </a:xfrm>
                  <a:prstGeom prst="rect">
                    <a:avLst/>
                  </a:prstGeom>
                  <a:noFill/>
                  <a:ln w="9525">
                    <a:noFill/>
                    <a:miter lim="800000"/>
                    <a:headEnd/>
                    <a:tailEnd/>
                  </a:ln>
                </p:spPr>
                <p:txBody>
                  <a:bodyPr wrap="none">
                    <a:prstTxWarp prst="textNoShape">
                      <a:avLst/>
                    </a:prstTxWarp>
                    <a:spAutoFit/>
                  </a:bodyPr>
                  <a:lstStyle/>
                  <a:p>
                    <a:pPr>
                      <a:defRPr/>
                    </a:pPr>
                    <a:r>
                      <a:rPr lang="en-US" sz="1100" b="1" dirty="0">
                        <a:latin typeface="Calibri"/>
                        <a:ea typeface="Arial" charset="0"/>
                        <a:cs typeface="Calibri"/>
                      </a:rPr>
                      <a:t>150</a:t>
                    </a:r>
                  </a:p>
                </p:txBody>
              </p:sp>
              <p:sp>
                <p:nvSpPr>
                  <p:cNvPr id="30" name="Text Box 53"/>
                  <p:cNvSpPr txBox="1">
                    <a:spLocks noChangeArrowheads="1"/>
                  </p:cNvSpPr>
                  <p:nvPr/>
                </p:nvSpPr>
                <p:spPr bwMode="auto">
                  <a:xfrm rot="16200000">
                    <a:off x="1935630" y="3409688"/>
                    <a:ext cx="130922" cy="134128"/>
                  </a:xfrm>
                  <a:prstGeom prst="rect">
                    <a:avLst/>
                  </a:prstGeom>
                  <a:noFill/>
                  <a:ln w="9525">
                    <a:noFill/>
                    <a:miter lim="800000"/>
                    <a:headEnd/>
                    <a:tailEnd/>
                  </a:ln>
                </p:spPr>
                <p:txBody>
                  <a:bodyPr wrap="none">
                    <a:prstTxWarp prst="textNoShape">
                      <a:avLst/>
                    </a:prstTxWarp>
                    <a:spAutoFit/>
                  </a:bodyPr>
                  <a:lstStyle/>
                  <a:p>
                    <a:pPr>
                      <a:defRPr/>
                    </a:pPr>
                    <a:r>
                      <a:rPr lang="en-US" sz="1100" b="1">
                        <a:latin typeface="Calibri"/>
                        <a:ea typeface="Arial" charset="0"/>
                        <a:cs typeface="Calibri"/>
                      </a:rPr>
                      <a:t>0</a:t>
                    </a:r>
                  </a:p>
                </p:txBody>
              </p:sp>
            </p:grpSp>
            <p:pic>
              <p:nvPicPr>
                <p:cNvPr id="23" name="Picture 1" descr="postRI_Dop_wind.t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99810" y="1391082"/>
                  <a:ext cx="368804" cy="310264"/>
                </a:xfrm>
                <a:prstGeom prst="rect">
                  <a:avLst/>
                </a:prstGeom>
                <a:noFill/>
                <a:ln w="9525">
                  <a:noFill/>
                  <a:miter lim="800000"/>
                  <a:headEnd/>
                  <a:tailEnd/>
                </a:ln>
              </p:spPr>
            </p:pic>
            <p:sp>
              <p:nvSpPr>
                <p:cNvPr id="24" name="TextBox 155"/>
                <p:cNvSpPr txBox="1">
                  <a:spLocks noChangeArrowheads="1"/>
                </p:cNvSpPr>
                <p:nvPr/>
              </p:nvSpPr>
              <p:spPr bwMode="auto">
                <a:xfrm>
                  <a:off x="3836399" y="5333118"/>
                  <a:ext cx="919413" cy="246436"/>
                </a:xfrm>
                <a:prstGeom prst="rect">
                  <a:avLst/>
                </a:prstGeom>
                <a:noFill/>
                <a:ln w="9525">
                  <a:noFill/>
                  <a:miter lim="800000"/>
                  <a:headEnd/>
                  <a:tailEnd/>
                </a:ln>
              </p:spPr>
              <p:txBody>
                <a:bodyPr wrap="none">
                  <a:prstTxWarp prst="textNoShape">
                    <a:avLst/>
                  </a:prstTxWarp>
                  <a:spAutoFit/>
                </a:bodyPr>
                <a:lstStyle/>
                <a:p>
                  <a:pPr>
                    <a:defRPr/>
                  </a:pPr>
                  <a:r>
                    <a:rPr lang="en-US" sz="1100" b="1" dirty="0">
                      <a:latin typeface="Calibri"/>
                      <a:ea typeface="Arial" charset="0"/>
                      <a:cs typeface="Calibri"/>
                    </a:rPr>
                    <a:t>distance (km)</a:t>
                  </a:r>
                </a:p>
              </p:txBody>
            </p:sp>
            <p:sp>
              <p:nvSpPr>
                <p:cNvPr id="25" name="TextBox 156"/>
                <p:cNvSpPr txBox="1">
                  <a:spLocks noChangeArrowheads="1"/>
                </p:cNvSpPr>
                <p:nvPr/>
              </p:nvSpPr>
              <p:spPr bwMode="auto">
                <a:xfrm rot="16200000">
                  <a:off x="1819110" y="3359527"/>
                  <a:ext cx="918303" cy="246734"/>
                </a:xfrm>
                <a:prstGeom prst="rect">
                  <a:avLst/>
                </a:prstGeom>
                <a:noFill/>
                <a:ln w="9525">
                  <a:noFill/>
                  <a:miter lim="800000"/>
                  <a:headEnd/>
                  <a:tailEnd/>
                </a:ln>
              </p:spPr>
              <p:txBody>
                <a:bodyPr wrap="none">
                  <a:prstTxWarp prst="textNoShape">
                    <a:avLst/>
                  </a:prstTxWarp>
                  <a:spAutoFit/>
                </a:bodyPr>
                <a:lstStyle/>
                <a:p>
                  <a:pPr>
                    <a:defRPr/>
                  </a:pPr>
                  <a:r>
                    <a:rPr lang="en-US" sz="1100" b="1" dirty="0">
                      <a:latin typeface="Calibri"/>
                      <a:ea typeface="Arial" charset="0"/>
                      <a:cs typeface="Calibri"/>
                    </a:rPr>
                    <a:t>distance (km)</a:t>
                  </a:r>
                </a:p>
              </p:txBody>
            </p:sp>
          </p:grpSp>
        </p:grpSp>
        <p:cxnSp>
          <p:nvCxnSpPr>
            <p:cNvPr id="17" name="Straight Connector 16"/>
            <p:cNvCxnSpPr/>
            <p:nvPr/>
          </p:nvCxnSpPr>
          <p:spPr>
            <a:xfrm flipV="1">
              <a:off x="3087867" y="3844916"/>
              <a:ext cx="3296624" cy="200075"/>
            </a:xfrm>
            <a:prstGeom prst="line">
              <a:avLst/>
            </a:prstGeom>
            <a:ln w="25400" cap="flat" cmpd="sng" algn="ctr">
              <a:solidFill>
                <a:schemeClr val="tx1"/>
              </a:solidFill>
              <a:prstDash val="dash"/>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grpSp>
        <p:nvGrpSpPr>
          <p:cNvPr id="38" name="Group 9"/>
          <p:cNvGrpSpPr>
            <a:grpSpLocks noChangeAspect="1"/>
          </p:cNvGrpSpPr>
          <p:nvPr/>
        </p:nvGrpSpPr>
        <p:grpSpPr bwMode="auto">
          <a:xfrm>
            <a:off x="1386898" y="1417105"/>
            <a:ext cx="7564438" cy="4662488"/>
            <a:chOff x="850601" y="1730376"/>
            <a:chExt cx="7522387" cy="4638087"/>
          </a:xfrm>
        </p:grpSpPr>
        <p:pic>
          <p:nvPicPr>
            <p:cNvPr id="39" name="Picture 2" descr="Untitle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0601" y="1730376"/>
              <a:ext cx="7522387" cy="4638087"/>
            </a:xfrm>
            <a:prstGeom prst="rect">
              <a:avLst/>
            </a:prstGeom>
            <a:noFill/>
            <a:ln w="9525">
              <a:noFill/>
              <a:miter lim="800000"/>
              <a:headEnd/>
              <a:tailEnd/>
            </a:ln>
          </p:spPr>
        </p:pic>
        <p:sp>
          <p:nvSpPr>
            <p:cNvPr id="40" name="Rectangle 4"/>
            <p:cNvSpPr>
              <a:spLocks noChangeArrowheads="1"/>
            </p:cNvSpPr>
            <p:nvPr/>
          </p:nvSpPr>
          <p:spPr bwMode="auto">
            <a:xfrm>
              <a:off x="7668183" y="4386989"/>
              <a:ext cx="506953" cy="306166"/>
            </a:xfrm>
            <a:prstGeom prst="rect">
              <a:avLst/>
            </a:prstGeom>
            <a:noFill/>
            <a:ln w="9525">
              <a:noFill/>
              <a:miter lim="800000"/>
              <a:headEnd/>
              <a:tailEnd/>
            </a:ln>
          </p:spPr>
          <p:txBody>
            <a:bodyPr wrap="none">
              <a:prstTxWarp prst="textNoShape">
                <a:avLst/>
              </a:prstTxWarp>
              <a:spAutoFit/>
            </a:bodyPr>
            <a:lstStyle/>
            <a:p>
              <a:pPr eaLnBrk="0" hangingPunct="0"/>
              <a:r>
                <a:rPr lang="en-US" sz="1400" b="1">
                  <a:solidFill>
                    <a:srgbClr val="E30000"/>
                  </a:solidFill>
                  <a:latin typeface="Calibri"/>
                  <a:ea typeface="Arial" charset="0"/>
                  <a:cs typeface="Calibri"/>
                </a:rPr>
                <a:t>V</a:t>
              </a:r>
              <a:r>
                <a:rPr lang="en-US" sz="1200" baseline="-25000">
                  <a:solidFill>
                    <a:srgbClr val="E30000"/>
                  </a:solidFill>
                  <a:latin typeface="Calibri"/>
                  <a:ea typeface="Arial" charset="0"/>
                  <a:cs typeface="Calibri"/>
                </a:rPr>
                <a:t>r</a:t>
              </a:r>
              <a:r>
                <a:rPr lang="en-US" sz="1200">
                  <a:solidFill>
                    <a:srgbClr val="E30000"/>
                  </a:solidFill>
                  <a:latin typeface="Calibri"/>
                  <a:ea typeface="Arial" charset="0"/>
                  <a:cs typeface="Calibri"/>
                </a:rPr>
                <a:t>, w</a:t>
              </a:r>
            </a:p>
          </p:txBody>
        </p:sp>
        <p:sp>
          <p:nvSpPr>
            <p:cNvPr id="41" name="Rectangle 5"/>
            <p:cNvSpPr>
              <a:spLocks noChangeArrowheads="1"/>
            </p:cNvSpPr>
            <p:nvPr/>
          </p:nvSpPr>
          <p:spPr bwMode="auto">
            <a:xfrm>
              <a:off x="7880908" y="1731101"/>
              <a:ext cx="355600" cy="304800"/>
            </a:xfrm>
            <a:prstGeom prst="rect">
              <a:avLst/>
            </a:prstGeom>
            <a:noFill/>
            <a:ln w="9525">
              <a:noFill/>
              <a:miter lim="800000"/>
              <a:headEnd/>
              <a:tailEnd/>
            </a:ln>
          </p:spPr>
          <p:txBody>
            <a:bodyPr wrap="none">
              <a:prstTxWarp prst="textNoShape">
                <a:avLst/>
              </a:prstTxWarp>
              <a:spAutoFit/>
            </a:bodyPr>
            <a:lstStyle/>
            <a:p>
              <a:pPr eaLnBrk="0" hangingPunct="0"/>
              <a:r>
                <a:rPr lang="en-US" sz="1400" b="1" dirty="0" err="1">
                  <a:solidFill>
                    <a:srgbClr val="E30000"/>
                  </a:solidFill>
                  <a:latin typeface="Calibri"/>
                  <a:ea typeface="Arial" charset="0"/>
                  <a:cs typeface="Calibri"/>
                </a:rPr>
                <a:t>V</a:t>
              </a:r>
              <a:r>
                <a:rPr lang="en-US" sz="1200" baseline="-25000" dirty="0" err="1">
                  <a:solidFill>
                    <a:srgbClr val="E30000"/>
                  </a:solidFill>
                  <a:latin typeface="Symbol" charset="2"/>
                  <a:ea typeface="Symbol" charset="2"/>
                  <a:cs typeface="Symbol" charset="2"/>
                </a:rPr>
                <a:t>q</a:t>
              </a:r>
              <a:endParaRPr lang="en-US" sz="1200" dirty="0">
                <a:solidFill>
                  <a:srgbClr val="E30000"/>
                </a:solidFill>
                <a:latin typeface="Symbol" charset="2"/>
                <a:ea typeface="Symbol" charset="2"/>
                <a:cs typeface="Symbol" charset="2"/>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6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6500"/>
                            </p:stCondLst>
                            <p:childTnLst>
                              <p:par>
                                <p:cTn id="10" presetID="39" presetClass="entr" presetSubtype="0" accel="100000" fill="hold" nodeType="afterEffect">
                                  <p:stCondLst>
                                    <p:cond delay="600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8"/>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8"/>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creen shot 2012-11-01 at 11.01.0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59948" y="4309560"/>
            <a:ext cx="1848779" cy="1763246"/>
          </a:xfrm>
          <a:prstGeom prst="rect">
            <a:avLst/>
          </a:prstGeom>
        </p:spPr>
      </p:pic>
      <p:pic>
        <p:nvPicPr>
          <p:cNvPr id="29" name="Picture 28" descr="Screen shot 2012-11-01 at 11.01.02 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1110" y="1971789"/>
            <a:ext cx="3860801" cy="4035824"/>
          </a:xfrm>
          <a:prstGeom prst="rect">
            <a:avLst/>
          </a:prstGeom>
        </p:spPr>
      </p:pic>
      <p:pic>
        <p:nvPicPr>
          <p:cNvPr id="29699" name="Picture 23" descr="Earl_obs_20100819180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3936" y="2080087"/>
            <a:ext cx="2097087"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8"/>
          <p:cNvSpPr txBox="1">
            <a:spLocks/>
          </p:cNvSpPr>
          <p:nvPr/>
        </p:nvSpPr>
        <p:spPr bwMode="auto">
          <a:xfrm>
            <a:off x="1307312" y="6138047"/>
            <a:ext cx="22769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eaLnBrk="1" hangingPunct="1">
              <a:spcBef>
                <a:spcPct val="50000"/>
              </a:spcBef>
            </a:pPr>
            <a:r>
              <a:rPr lang="en-US" sz="1600" b="1" dirty="0">
                <a:solidFill>
                  <a:schemeClr val="tx1"/>
                </a:solidFill>
                <a:latin typeface="Calibri" charset="0"/>
                <a:cs typeface="Arial" charset="0"/>
                <a:sym typeface="Arial" charset="0"/>
              </a:rPr>
              <a:t>Hurricane </a:t>
            </a:r>
            <a:r>
              <a:rPr lang="en-US" sz="1600" b="1" dirty="0" smtClean="0">
                <a:solidFill>
                  <a:schemeClr val="tx1"/>
                </a:solidFill>
                <a:latin typeface="Calibri" charset="0"/>
                <a:cs typeface="Arial" charset="0"/>
                <a:sym typeface="Arial" charset="0"/>
              </a:rPr>
              <a:t>Sandy (2012)</a:t>
            </a:r>
            <a:endParaRPr lang="en-US" sz="1600" b="1" dirty="0">
              <a:solidFill>
                <a:schemeClr val="tx1"/>
              </a:solidFill>
              <a:latin typeface="Calibri" charset="0"/>
              <a:cs typeface="Arial" charset="0"/>
              <a:sym typeface="Arial" charset="0"/>
            </a:endParaRPr>
          </a:p>
        </p:txBody>
      </p:sp>
      <p:grpSp>
        <p:nvGrpSpPr>
          <p:cNvPr id="29702" name="Group 10"/>
          <p:cNvGrpSpPr>
            <a:grpSpLocks/>
          </p:cNvGrpSpPr>
          <p:nvPr/>
        </p:nvGrpSpPr>
        <p:grpSpPr bwMode="auto">
          <a:xfrm>
            <a:off x="3034888" y="4249217"/>
            <a:ext cx="450850" cy="469900"/>
            <a:chOff x="0" y="0"/>
            <a:chExt cx="240" cy="240"/>
          </a:xfrm>
        </p:grpSpPr>
        <p:sp>
          <p:nvSpPr>
            <p:cNvPr id="29720" name="Oval 11"/>
            <p:cNvSpPr>
              <a:spLocks/>
            </p:cNvSpPr>
            <p:nvPr/>
          </p:nvSpPr>
          <p:spPr bwMode="auto">
            <a:xfrm>
              <a:off x="0" y="0"/>
              <a:ext cx="240" cy="240"/>
            </a:xfrm>
            <a:prstGeom prst="ellipse">
              <a:avLst/>
            </a:prstGeom>
            <a:noFill/>
            <a:ln w="63500">
              <a:solidFill>
                <a:srgbClr val="001933"/>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Calibri" charset="0"/>
                <a:cs typeface="Arial" charset="0"/>
              </a:endParaRPr>
            </a:p>
          </p:txBody>
        </p:sp>
      </p:grpSp>
      <p:sp>
        <p:nvSpPr>
          <p:cNvPr id="10" name="Rectangle 9"/>
          <p:cNvSpPr>
            <a:spLocks noChangeArrowheads="1"/>
          </p:cNvSpPr>
          <p:nvPr/>
        </p:nvSpPr>
        <p:spPr bwMode="auto">
          <a:xfrm>
            <a:off x="2853913" y="4087292"/>
            <a:ext cx="782637" cy="742950"/>
          </a:xfrm>
          <a:prstGeom prst="rect">
            <a:avLst/>
          </a:prstGeom>
          <a:noFill/>
          <a:ln w="38100">
            <a:solidFill>
              <a:schemeClr val="bg1"/>
            </a:solidFill>
            <a:prstDash val="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Calibri"/>
              <a:ea typeface="+mn-ea"/>
              <a:cs typeface="Calibri"/>
            </a:endParaRPr>
          </a:p>
        </p:txBody>
      </p:sp>
      <p:pic>
        <p:nvPicPr>
          <p:cNvPr id="29705" name="Picture 15" descr="TA_rada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13790">
            <a:off x="6322360" y="2932429"/>
            <a:ext cx="1095640" cy="118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ChangeShapeType="1"/>
          </p:cNvCxnSpPr>
          <p:nvPr/>
        </p:nvCxnSpPr>
        <p:spPr bwMode="auto">
          <a:xfrm flipV="1">
            <a:off x="3631259" y="2163704"/>
            <a:ext cx="1429926" cy="1900296"/>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3621852" y="4111037"/>
            <a:ext cx="1439333" cy="56444"/>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V="1">
            <a:off x="3659481" y="4440348"/>
            <a:ext cx="1532328" cy="376245"/>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3640667" y="4844815"/>
            <a:ext cx="1559390" cy="1211847"/>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710" name="TextBox 38"/>
          <p:cNvSpPr txBox="1">
            <a:spLocks noChangeArrowheads="1"/>
          </p:cNvSpPr>
          <p:nvPr/>
        </p:nvSpPr>
        <p:spPr bwMode="auto">
          <a:xfrm>
            <a:off x="1706516" y="1059093"/>
            <a:ext cx="6766536" cy="830997"/>
          </a:xfrm>
          <a:prstGeom prst="rect">
            <a:avLst/>
          </a:prstGeom>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eaLnBrk="1" hangingPunct="1"/>
            <a:r>
              <a:rPr lang="en-US" dirty="0">
                <a:solidFill>
                  <a:schemeClr val="tx1"/>
                </a:solidFill>
                <a:latin typeface="Calibri" charset="0"/>
              </a:rPr>
              <a:t>Synergy of high resolution forecast and airborne observations    </a:t>
            </a:r>
          </a:p>
        </p:txBody>
      </p:sp>
      <p:sp>
        <p:nvSpPr>
          <p:cNvPr id="19" name="TextBox 18"/>
          <p:cNvSpPr txBox="1">
            <a:spLocks noChangeArrowheads="1"/>
          </p:cNvSpPr>
          <p:nvPr/>
        </p:nvSpPr>
        <p:spPr bwMode="auto">
          <a:xfrm>
            <a:off x="7417202" y="2442237"/>
            <a:ext cx="1625600" cy="738664"/>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1400" b="1" dirty="0">
                <a:solidFill>
                  <a:schemeClr val="tx1"/>
                </a:solidFill>
                <a:latin typeface="Calibri"/>
                <a:ea typeface="ＭＳ Ｐゴシック" pitchFamily="34" charset="-128"/>
                <a:cs typeface="Calibri"/>
              </a:rPr>
              <a:t>P-3 and G-IV </a:t>
            </a:r>
            <a:r>
              <a:rPr lang="en-US" sz="1400" b="1" dirty="0" smtClean="0">
                <a:solidFill>
                  <a:schemeClr val="tx1"/>
                </a:solidFill>
                <a:latin typeface="Calibri"/>
                <a:ea typeface="ＭＳ Ｐゴシック" pitchFamily="34" charset="-128"/>
                <a:cs typeface="Calibri"/>
              </a:rPr>
              <a:t>observations – superobs (SO)</a:t>
            </a:r>
            <a:endParaRPr lang="en-US" sz="1400" b="1" dirty="0">
              <a:solidFill>
                <a:schemeClr val="tx1"/>
              </a:solidFill>
              <a:latin typeface="Calibri"/>
              <a:ea typeface="ＭＳ Ｐゴシック" pitchFamily="34" charset="-128"/>
              <a:cs typeface="Calibri"/>
            </a:endParaRPr>
          </a:p>
        </p:txBody>
      </p:sp>
      <p:sp>
        <p:nvSpPr>
          <p:cNvPr id="20" name="TextBox 19"/>
          <p:cNvSpPr txBox="1">
            <a:spLocks noChangeArrowheads="1"/>
          </p:cNvSpPr>
          <p:nvPr/>
        </p:nvSpPr>
        <p:spPr bwMode="auto">
          <a:xfrm>
            <a:off x="7366402" y="4298134"/>
            <a:ext cx="1627187" cy="738188"/>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1400" b="1" dirty="0">
                <a:solidFill>
                  <a:schemeClr val="tx1"/>
                </a:solidFill>
                <a:latin typeface="Calibri" pitchFamily="34" charset="0"/>
                <a:ea typeface="ＭＳ Ｐゴシック" pitchFamily="34" charset="-128"/>
                <a:cs typeface="Arial" pitchFamily="34" charset="0"/>
              </a:rPr>
              <a:t>Improving the initial condition in storm core region </a:t>
            </a:r>
          </a:p>
        </p:txBody>
      </p:sp>
      <p:sp>
        <p:nvSpPr>
          <p:cNvPr id="21" name="TextBox 20"/>
          <p:cNvSpPr txBox="1">
            <a:spLocks noChangeArrowheads="1"/>
          </p:cNvSpPr>
          <p:nvPr/>
        </p:nvSpPr>
        <p:spPr bwMode="auto">
          <a:xfrm>
            <a:off x="7387039" y="3605984"/>
            <a:ext cx="1627188" cy="307975"/>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defRPr/>
            </a:pPr>
            <a:r>
              <a:rPr lang="en-US" sz="1400" b="1" dirty="0">
                <a:solidFill>
                  <a:schemeClr val="tx1"/>
                </a:solidFill>
                <a:latin typeface="Calibri" pitchFamily="34" charset="0"/>
                <a:ea typeface="ＭＳ Ｐゴシック" pitchFamily="34" charset="-128"/>
                <a:cs typeface="Arial" pitchFamily="34" charset="0"/>
              </a:rPr>
              <a:t>Data assimilation</a:t>
            </a:r>
          </a:p>
        </p:txBody>
      </p:sp>
      <p:sp>
        <p:nvSpPr>
          <p:cNvPr id="22" name="TextBox 21"/>
          <p:cNvSpPr txBox="1">
            <a:spLocks noChangeArrowheads="1"/>
          </p:cNvSpPr>
          <p:nvPr/>
        </p:nvSpPr>
        <p:spPr bwMode="auto">
          <a:xfrm>
            <a:off x="7388627" y="5393509"/>
            <a:ext cx="1625600" cy="738188"/>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1400" b="1" dirty="0">
                <a:solidFill>
                  <a:schemeClr val="tx1"/>
                </a:solidFill>
                <a:latin typeface="Calibri" pitchFamily="34" charset="0"/>
                <a:ea typeface="ＭＳ Ｐゴシック" pitchFamily="34" charset="-128"/>
                <a:cs typeface="Arial" pitchFamily="34" charset="0"/>
              </a:rPr>
              <a:t>Improving the high resolution regional forecast </a:t>
            </a:r>
          </a:p>
        </p:txBody>
      </p:sp>
      <p:sp>
        <p:nvSpPr>
          <p:cNvPr id="23" name="Down Arrow 22"/>
          <p:cNvSpPr>
            <a:spLocks noChangeArrowheads="1"/>
          </p:cNvSpPr>
          <p:nvPr/>
        </p:nvSpPr>
        <p:spPr bwMode="auto">
          <a:xfrm>
            <a:off x="8128402" y="3236097"/>
            <a:ext cx="195262" cy="260350"/>
          </a:xfrm>
          <a:prstGeom prst="downArrow">
            <a:avLst>
              <a:gd name="adj1" fmla="val 50000"/>
              <a:gd name="adj2" fmla="val 50000"/>
            </a:avLst>
          </a:prstGeom>
          <a:gradFill rotWithShape="1">
            <a:gsLst>
              <a:gs pos="0">
                <a:srgbClr val="CC8AFF"/>
              </a:gs>
              <a:gs pos="100000">
                <a:srgbClr val="E29FFF"/>
              </a:gs>
            </a:gsLst>
            <a:lin ang="16200000"/>
          </a:gradFill>
          <a:ln w="9525">
            <a:solidFill>
              <a:srgbClr val="C793F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24" name="Down Arrow 23"/>
          <p:cNvSpPr>
            <a:spLocks noChangeArrowheads="1"/>
          </p:cNvSpPr>
          <p:nvPr/>
        </p:nvSpPr>
        <p:spPr bwMode="auto">
          <a:xfrm>
            <a:off x="8133164" y="3955234"/>
            <a:ext cx="190500" cy="257175"/>
          </a:xfrm>
          <a:prstGeom prst="downArrow">
            <a:avLst>
              <a:gd name="adj1" fmla="val 50000"/>
              <a:gd name="adj2" fmla="val 50000"/>
            </a:avLst>
          </a:prstGeom>
          <a:gradFill rotWithShape="1">
            <a:gsLst>
              <a:gs pos="0">
                <a:srgbClr val="CC8AFF"/>
              </a:gs>
              <a:gs pos="100000">
                <a:srgbClr val="E29FFF"/>
              </a:gs>
            </a:gsLst>
            <a:lin ang="16200000"/>
          </a:gradFill>
          <a:ln w="9525">
            <a:solidFill>
              <a:srgbClr val="C793F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5" name="Down Arrow 24"/>
          <p:cNvSpPr>
            <a:spLocks noChangeArrowheads="1"/>
          </p:cNvSpPr>
          <p:nvPr/>
        </p:nvSpPr>
        <p:spPr bwMode="auto">
          <a:xfrm>
            <a:off x="8133164" y="5107759"/>
            <a:ext cx="190500" cy="188913"/>
          </a:xfrm>
          <a:prstGeom prst="downArrow">
            <a:avLst>
              <a:gd name="adj1" fmla="val 50000"/>
              <a:gd name="adj2" fmla="val 50000"/>
            </a:avLst>
          </a:prstGeom>
          <a:gradFill rotWithShape="1">
            <a:gsLst>
              <a:gs pos="0">
                <a:srgbClr val="CC8AFF"/>
              </a:gs>
              <a:gs pos="100000">
                <a:srgbClr val="E29FFF"/>
              </a:gs>
            </a:gsLst>
            <a:lin ang="16200000"/>
          </a:gradFill>
          <a:ln w="9525">
            <a:solidFill>
              <a:srgbClr val="C793F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cxnSp>
        <p:nvCxnSpPr>
          <p:cNvPr id="26" name="Straight Arrow Connector 25"/>
          <p:cNvCxnSpPr>
            <a:cxnSpLocks noChangeShapeType="1"/>
            <a:stCxn id="20" idx="1"/>
          </p:cNvCxnSpPr>
          <p:nvPr/>
        </p:nvCxnSpPr>
        <p:spPr bwMode="auto">
          <a:xfrm flipH="1" flipV="1">
            <a:off x="6523439" y="4655322"/>
            <a:ext cx="842963" cy="11112"/>
          </a:xfrm>
          <a:prstGeom prst="straightConnector1">
            <a:avLst/>
          </a:prstGeom>
          <a:noFill/>
          <a:ln w="25400">
            <a:solidFill>
              <a:schemeClr val="accent1">
                <a:lumMod val="10000"/>
              </a:schemeClr>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719" name="TextBox 57"/>
          <p:cNvSpPr txBox="1">
            <a:spLocks noChangeArrowheads="1"/>
          </p:cNvSpPr>
          <p:nvPr/>
        </p:nvSpPr>
        <p:spPr bwMode="auto">
          <a:xfrm>
            <a:off x="5180812" y="5730059"/>
            <a:ext cx="1785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eaLnBrk="1" hangingPunct="1"/>
            <a:r>
              <a:rPr lang="en-US" sz="1200" dirty="0">
                <a:solidFill>
                  <a:srgbClr val="000000"/>
                </a:solidFill>
                <a:latin typeface="Calibri"/>
                <a:cs typeface="Calibri"/>
              </a:rPr>
              <a:t>Wind intensity </a:t>
            </a:r>
            <a:r>
              <a:rPr lang="en-US" sz="1200" dirty="0" smtClean="0">
                <a:solidFill>
                  <a:srgbClr val="000000"/>
                </a:solidFill>
                <a:latin typeface="Calibri"/>
                <a:cs typeface="Calibri"/>
              </a:rPr>
              <a:t>at 10 </a:t>
            </a:r>
            <a:r>
              <a:rPr lang="en-US" sz="1200" dirty="0">
                <a:solidFill>
                  <a:srgbClr val="000000"/>
                </a:solidFill>
                <a:latin typeface="Calibri"/>
                <a:cs typeface="Calibri"/>
              </a:rPr>
              <a:t>m</a:t>
            </a:r>
          </a:p>
        </p:txBody>
      </p:sp>
      <p:sp>
        <p:nvSpPr>
          <p:cNvPr id="27" name="Rectangle 5"/>
          <p:cNvSpPr txBox="1">
            <a:spLocks noChangeArrowheads="1"/>
          </p:cNvSpPr>
          <p:nvPr/>
        </p:nvSpPr>
        <p:spPr bwMode="auto">
          <a:xfrm>
            <a:off x="1289808" y="49605"/>
            <a:ext cx="7854191" cy="922668"/>
          </a:xfrm>
          <a:prstGeom prst="rect">
            <a:avLst/>
          </a:prstGeom>
          <a:noFill/>
          <a:ln w="9525">
            <a:noFill/>
            <a:miter lim="800000"/>
            <a:headEnd/>
            <a:tailEnd/>
          </a:ln>
        </p:spPr>
        <p:txBody>
          <a:bodyPr vert="horz" wrap="square" lIns="182880" tIns="45720" rIns="30479" bIns="45720" numCol="1" anchor="b" anchorCtr="0" compatLnSpc="1">
            <a:prstTxWarp prst="textNoShape">
              <a:avLst/>
            </a:prstTxWarp>
          </a:bodyPr>
          <a:lstStyle/>
          <a:p>
            <a:pPr lvl="0">
              <a:defRPr/>
            </a:pPr>
            <a:r>
              <a:rPr kumimoji="0" lang="en-US" sz="2800" b="1" i="0" u="none" strike="noStrike" kern="0" cap="none" spc="0" normalizeH="0" baseline="0" noProof="0" dirty="0" smtClean="0">
                <a:ln>
                  <a:noFill/>
                </a:ln>
                <a:solidFill>
                  <a:srgbClr val="A21010"/>
                </a:solidFill>
                <a:effectLst/>
                <a:uLnTx/>
                <a:uFillTx/>
                <a:latin typeface="Arial" charset="0"/>
                <a:ea typeface="Calibri" charset="0"/>
                <a:cs typeface="Calibri" charset="0"/>
              </a:rPr>
              <a:t>Intensity</a:t>
            </a:r>
            <a:r>
              <a:rPr kumimoji="0" lang="en-US" sz="2800" b="0" i="0" u="none" strike="noStrike" kern="0" cap="none" spc="0" normalizeH="0" baseline="0" noProof="0" dirty="0" smtClean="0">
                <a:ln>
                  <a:noFill/>
                </a:ln>
                <a:solidFill>
                  <a:srgbClr val="A21010"/>
                </a:solidFill>
                <a:effectLst/>
                <a:uLnTx/>
                <a:uFillTx/>
                <a:latin typeface="Arial" charset="0"/>
                <a:ea typeface="Calibri" charset="0"/>
                <a:cs typeface="Calibri" charset="0"/>
              </a:rPr>
              <a:t> (continued):</a:t>
            </a:r>
            <a:r>
              <a:rPr kumimoji="0" lang="en-US" sz="3600" b="0" i="0" u="none" strike="noStrike" kern="0" cap="none" spc="0" normalizeH="0" baseline="0" noProof="0" dirty="0" smtClean="0">
                <a:ln>
                  <a:noFill/>
                </a:ln>
                <a:effectLst/>
                <a:uLnTx/>
                <a:uFillTx/>
                <a:latin typeface="Arial" charset="0"/>
                <a:ea typeface="Calibri" charset="0"/>
                <a:cs typeface="Calibri" charset="0"/>
              </a:rPr>
              <a:t/>
            </a:r>
            <a:br>
              <a:rPr kumimoji="0" lang="en-US" sz="3600" b="0" i="0" u="none" strike="noStrike" kern="0" cap="none" spc="0" normalizeH="0" baseline="0" noProof="0" dirty="0" smtClean="0">
                <a:ln>
                  <a:noFill/>
                </a:ln>
                <a:effectLst/>
                <a:uLnTx/>
                <a:uFillTx/>
                <a:latin typeface="Arial" charset="0"/>
                <a:ea typeface="Calibri" charset="0"/>
                <a:cs typeface="Calibri" charset="0"/>
              </a:rPr>
            </a:br>
            <a:r>
              <a:rPr lang="en-US" kern="0" dirty="0">
                <a:latin typeface="Calibri" charset="0"/>
                <a:ea typeface="ＭＳ Ｐゴシック" charset="0"/>
                <a:cs typeface="ＭＳ Ｐゴシック" charset="0"/>
              </a:rPr>
              <a:t>Assimilation of data into numerical models</a:t>
            </a:r>
            <a:endParaRPr kumimoji="0" lang="en-US" sz="2800" b="0" i="0" u="none" strike="noStrike" kern="0" cap="none" spc="0" normalizeH="0" baseline="0" noProof="0" dirty="0" smtClean="0">
              <a:ln>
                <a:noFill/>
              </a:ln>
              <a:effectLst/>
              <a:uLnTx/>
              <a:uFillTx/>
              <a:latin typeface="Arial" charset="0"/>
              <a:ea typeface="Calibri" charset="0"/>
              <a:cs typeface="Calibri" charset="0"/>
            </a:endParaRPr>
          </a:p>
        </p:txBody>
      </p:sp>
      <p:sp>
        <p:nvSpPr>
          <p:cNvPr id="31" name="Text Box 7"/>
          <p:cNvSpPr txBox="1">
            <a:spLocks/>
          </p:cNvSpPr>
          <p:nvPr/>
        </p:nvSpPr>
        <p:spPr bwMode="auto">
          <a:xfrm>
            <a:off x="4792858" y="6631586"/>
            <a:ext cx="3996061" cy="226414"/>
          </a:xfrm>
          <a:prstGeom prst="rect">
            <a:avLst/>
          </a:prstGeom>
          <a:noFill/>
          <a:ln w="12700">
            <a:noFill/>
            <a:miter lim="800000"/>
            <a:headEnd/>
            <a:tailEnd/>
          </a:ln>
        </p:spPr>
        <p:txBody>
          <a:bodyPr wrap="none" lIns="64210" tIns="32102" rIns="64210" bIns="32102">
            <a:prstTxWarp prst="textNoShape">
              <a:avLst/>
            </a:prstTxWarp>
            <a:spAutoFit/>
          </a:bodyPr>
          <a:lstStyle/>
          <a:p>
            <a:r>
              <a:rPr lang="en-US" sz="1050" dirty="0" smtClean="0">
                <a:solidFill>
                  <a:srgbClr val="000000"/>
                </a:solidFill>
              </a:rPr>
              <a:t>F. Zhang (PSU), Aberson, Aksoy, Gamache, Gopal (</a:t>
            </a:r>
            <a:r>
              <a:rPr lang="en-US" sz="1050" dirty="0">
                <a:solidFill>
                  <a:srgbClr val="000000"/>
                </a:solidFill>
              </a:rPr>
              <a:t>AOML/HRD)</a:t>
            </a:r>
            <a:endParaRPr lang="en-US" sz="1200" dirty="0">
              <a:solidFill>
                <a:srgbClr val="000000"/>
              </a:solidFill>
            </a:endParaRPr>
          </a:p>
        </p:txBody>
      </p:sp>
      <p:sp>
        <p:nvSpPr>
          <p:cNvPr id="28" name="Rectangle 4"/>
          <p:cNvSpPr>
            <a:spLocks noChangeArrowheads="1"/>
          </p:cNvSpPr>
          <p:nvPr/>
        </p:nvSpPr>
        <p:spPr bwMode="auto">
          <a:xfrm>
            <a:off x="0" y="3514725"/>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Tree>
    <p:extLst>
      <p:ext uri="{BB962C8B-B14F-4D97-AF65-F5344CB8AC3E}">
        <p14:creationId xmlns:p14="http://schemas.microsoft.com/office/powerpoint/2010/main" val="2750553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3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0"/>
                                          </p:stCondLst>
                                        </p:cTn>
                                        <p:tgtEl>
                                          <p:spTgt spid="29719"/>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300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97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331913" y="147638"/>
            <a:ext cx="7162800" cy="784225"/>
          </a:xfrm>
        </p:spPr>
        <p:txBody>
          <a:bodyPr/>
          <a:lstStyle/>
          <a:p>
            <a:pPr>
              <a:lnSpc>
                <a:spcPct val="90000"/>
              </a:lnSpc>
              <a:buFontTx/>
              <a:buNone/>
            </a:pPr>
            <a:r>
              <a:rPr lang="en-US" sz="2800" b="1" dirty="0">
                <a:solidFill>
                  <a:srgbClr val="8E0000"/>
                </a:solidFill>
              </a:rPr>
              <a:t>Intensity </a:t>
            </a:r>
            <a:r>
              <a:rPr lang="en-US" sz="2400" dirty="0">
                <a:solidFill>
                  <a:srgbClr val="8E0000"/>
                </a:solidFill>
              </a:rPr>
              <a:t>(continued)</a:t>
            </a:r>
            <a:r>
              <a:rPr lang="en-US" sz="2800" dirty="0">
                <a:solidFill>
                  <a:srgbClr val="000000"/>
                </a:solidFill>
              </a:rPr>
              <a:t>:</a:t>
            </a:r>
            <a:r>
              <a:rPr lang="en-US" sz="2000" dirty="0">
                <a:solidFill>
                  <a:srgbClr val="000000"/>
                </a:solidFill>
              </a:rPr>
              <a:t> </a:t>
            </a:r>
          </a:p>
          <a:p>
            <a:pPr>
              <a:lnSpc>
                <a:spcPct val="90000"/>
              </a:lnSpc>
            </a:pPr>
            <a:r>
              <a:rPr lang="en-US" sz="2000" dirty="0">
                <a:solidFill>
                  <a:srgbClr val="000000"/>
                </a:solidFill>
              </a:rPr>
              <a:t>3-D modeling of TC</a:t>
            </a:r>
          </a:p>
        </p:txBody>
      </p:sp>
      <p:sp>
        <p:nvSpPr>
          <p:cNvPr id="9219" name="Rectangle 3"/>
          <p:cNvSpPr>
            <a:spLocks noChangeArrowheads="1"/>
          </p:cNvSpPr>
          <p:nvPr/>
        </p:nvSpPr>
        <p:spPr bwMode="auto">
          <a:xfrm>
            <a:off x="0" y="3514725"/>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7" name="TextBox 7"/>
          <p:cNvSpPr txBox="1">
            <a:spLocks noChangeArrowheads="1"/>
          </p:cNvSpPr>
          <p:nvPr/>
        </p:nvSpPr>
        <p:spPr bwMode="auto">
          <a:xfrm>
            <a:off x="1665112" y="879337"/>
            <a:ext cx="7215481" cy="707886"/>
          </a:xfrm>
          <a:prstGeom prst="rect">
            <a:avLst/>
          </a:prstGeom>
          <a:noFill/>
          <a:ln w="9525">
            <a:noFill/>
            <a:miter lim="800000"/>
            <a:headEnd/>
            <a:tailEnd/>
          </a:ln>
        </p:spPr>
        <p:txBody>
          <a:bodyPr wrap="square">
            <a:prstTxWarp prst="textNoShape">
              <a:avLst/>
            </a:prstTxWarp>
            <a:spAutoFit/>
          </a:bodyPr>
          <a:lstStyle/>
          <a:p>
            <a:pPr algn="ctr"/>
            <a:r>
              <a:rPr lang="en-US" sz="2000" dirty="0" smtClean="0">
                <a:latin typeface="Calibri"/>
                <a:ea typeface="Calibri" charset="0"/>
                <a:cs typeface="Calibri"/>
              </a:rPr>
              <a:t>Experimental HWRF </a:t>
            </a:r>
            <a:r>
              <a:rPr lang="en-US" sz="2000" dirty="0">
                <a:latin typeface="Calibri"/>
                <a:ea typeface="Calibri" charset="0"/>
                <a:cs typeface="Calibri"/>
              </a:rPr>
              <a:t>real-time demo simulations</a:t>
            </a:r>
          </a:p>
          <a:p>
            <a:pPr algn="ctr"/>
            <a:r>
              <a:rPr lang="en-US" sz="2000" dirty="0" smtClean="0">
                <a:latin typeface="Calibri"/>
                <a:ea typeface="Calibri" charset="0"/>
                <a:cs typeface="Calibri"/>
              </a:rPr>
              <a:t>(</a:t>
            </a:r>
            <a:r>
              <a:rPr lang="en-US" sz="2000" dirty="0" smtClean="0">
                <a:latin typeface="Calibri"/>
                <a:ea typeface="Calibri" charset="0"/>
                <a:cs typeface="Calibri"/>
                <a:hlinkClick r:id="rId3"/>
              </a:rPr>
              <a:t>http://storm.aoml.noaa.gov/hwrfxprojects/?projectName=BASIN</a:t>
            </a:r>
            <a:r>
              <a:rPr lang="en-US" sz="2000" dirty="0" smtClean="0">
                <a:latin typeface="Calibri"/>
                <a:ea typeface="Calibri" charset="0"/>
                <a:cs typeface="Calibri"/>
              </a:rPr>
              <a:t>)</a:t>
            </a:r>
            <a:endParaRPr lang="en-US" sz="2000" dirty="0">
              <a:latin typeface="Calibri"/>
              <a:ea typeface="Calibri" charset="0"/>
              <a:cs typeface="Calibri"/>
            </a:endParaRPr>
          </a:p>
        </p:txBody>
      </p:sp>
      <p:pic>
        <p:nvPicPr>
          <p:cNvPr id="9" name="Picture 9" descr="t500mbgif.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2255" y="1630291"/>
            <a:ext cx="74676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17"/>
          <p:cNvGrpSpPr>
            <a:grpSpLocks/>
          </p:cNvGrpSpPr>
          <p:nvPr/>
        </p:nvGrpSpPr>
        <p:grpSpPr bwMode="auto">
          <a:xfrm>
            <a:off x="2079043" y="1561633"/>
            <a:ext cx="6265334" cy="4844810"/>
            <a:chOff x="528" y="3455"/>
            <a:chExt cx="3445" cy="2565"/>
          </a:xfrm>
        </p:grpSpPr>
        <p:pic>
          <p:nvPicPr>
            <p:cNvPr id="26" name="Picture 7" descr="image4.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 y="3455"/>
              <a:ext cx="3445" cy="2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 name="Line 12"/>
            <p:cNvSpPr>
              <a:spLocks noChangeShapeType="1"/>
            </p:cNvSpPr>
            <p:nvPr/>
          </p:nvSpPr>
          <p:spPr bwMode="auto">
            <a:xfrm flipH="1" flipV="1">
              <a:off x="1392" y="4176"/>
              <a:ext cx="624" cy="624"/>
            </a:xfrm>
            <a:prstGeom prst="line">
              <a:avLst/>
            </a:prstGeom>
            <a:noFill/>
            <a:ln w="12700">
              <a:solidFill>
                <a:srgbClr val="FF0000"/>
              </a:solidFill>
              <a:miter lim="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0800" tIns="50800" rIns="50800" bIns="50800" anchor="ctr"/>
            <a:lstStyle/>
            <a:p>
              <a:endParaRPr lang="en-US"/>
            </a:p>
          </p:txBody>
        </p:sp>
        <p:sp>
          <p:nvSpPr>
            <p:cNvPr id="28" name="AutoShape 15"/>
            <p:cNvSpPr>
              <a:spLocks/>
            </p:cNvSpPr>
            <p:nvPr/>
          </p:nvSpPr>
          <p:spPr bwMode="auto">
            <a:xfrm>
              <a:off x="966" y="3814"/>
              <a:ext cx="887" cy="410"/>
            </a:xfrm>
            <a:custGeom>
              <a:avLst/>
              <a:gdLst>
                <a:gd name="T0" fmla="*/ 444 w 21600"/>
                <a:gd name="T1" fmla="*/ 205 h 21600"/>
                <a:gd name="T2" fmla="*/ 444 w 21600"/>
                <a:gd name="T3" fmla="*/ 205 h 21600"/>
                <a:gd name="T4" fmla="*/ 444 w 21600"/>
                <a:gd name="T5" fmla="*/ 205 h 21600"/>
                <a:gd name="T6" fmla="*/ 444 w 21600"/>
                <a:gd name="T7" fmla="*/ 2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10800" y="21600"/>
                    <a:pt x="10800" y="21600"/>
                    <a:pt x="10799" y="21600"/>
                  </a:cubicBezTo>
                  <a:cubicBezTo>
                    <a:pt x="4835" y="21600"/>
                    <a:pt x="0" y="16764"/>
                    <a:pt x="0" y="10800"/>
                  </a:cubicBezTo>
                  <a:lnTo>
                    <a:pt x="0" y="10799"/>
                  </a:lnTo>
                  <a:close/>
                </a:path>
              </a:pathLst>
            </a:custGeom>
            <a:solidFill>
              <a:srgbClr val="000000">
                <a:alpha val="0"/>
              </a:srgbClr>
            </a:solidFill>
            <a:ln w="31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72248" tIns="72248" rIns="72248" bIns="72248" anchor="ctr"/>
            <a:lstStyle/>
            <a:p>
              <a:pPr defTabSz="830263"/>
              <a:r>
                <a:rPr lang="en-US" sz="1800" dirty="0">
                  <a:solidFill>
                    <a:schemeClr val="tx1"/>
                  </a:solidFill>
                </a:rPr>
                <a:t>2012 HWRF</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3"/>
          <p:cNvGrpSpPr>
            <a:grpSpLocks noChangeAspect="1"/>
          </p:cNvGrpSpPr>
          <p:nvPr/>
        </p:nvGrpSpPr>
        <p:grpSpPr bwMode="auto">
          <a:xfrm>
            <a:off x="1306433" y="956575"/>
            <a:ext cx="7817499" cy="5257788"/>
            <a:chOff x="240" y="960"/>
            <a:chExt cx="7571" cy="5092"/>
          </a:xfrm>
        </p:grpSpPr>
        <p:pic>
          <p:nvPicPr>
            <p:cNvPr id="20" name="Picture 4" descr="image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 y="960"/>
              <a:ext cx="7571" cy="5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 name="AutoShape 5"/>
            <p:cNvSpPr>
              <a:spLocks/>
            </p:cNvSpPr>
            <p:nvPr/>
          </p:nvSpPr>
          <p:spPr bwMode="auto">
            <a:xfrm>
              <a:off x="452" y="5427"/>
              <a:ext cx="2893" cy="540"/>
            </a:xfrm>
            <a:custGeom>
              <a:avLst/>
              <a:gdLst>
                <a:gd name="T0" fmla="*/ 1447 w 21600"/>
                <a:gd name="T1" fmla="*/ 153 h 21600"/>
                <a:gd name="T2" fmla="*/ 1447 w 21600"/>
                <a:gd name="T3" fmla="*/ 153 h 21600"/>
                <a:gd name="T4" fmla="*/ 1447 w 21600"/>
                <a:gd name="T5" fmla="*/ 153 h 21600"/>
                <a:gd name="T6" fmla="*/ 1447 w 21600"/>
                <a:gd name="T7" fmla="*/ 15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nchor="ctr">
              <a:spAutoFit/>
            </a:bodyPr>
            <a:lstStyle/>
            <a:p>
              <a:pPr defTabSz="1300163">
                <a:lnSpc>
                  <a:spcPct val="80000"/>
                </a:lnSpc>
              </a:pPr>
              <a:r>
                <a:rPr lang="en-US" sz="1100" b="1" dirty="0">
                  <a:solidFill>
                    <a:srgbClr val="FFFFFF"/>
                  </a:solidFill>
                  <a:latin typeface="Helvetica" charset="0"/>
                  <a:cs typeface="Helvetica" charset="0"/>
                  <a:sym typeface="Helvetica" charset="0"/>
                </a:rPr>
                <a:t>Enhanced Water Vapor Equivalents obtained from HWRF in the Life cycle of Hurricane Isaac</a:t>
              </a:r>
              <a:endParaRPr lang="en-US" sz="1800" dirty="0"/>
            </a:p>
          </p:txBody>
        </p:sp>
        <p:pic>
          <p:nvPicPr>
            <p:cNvPr id="22" name="Picture 6" descr="image1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7" y="4534"/>
              <a:ext cx="410" cy="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 name="AutoShape 7"/>
            <p:cNvSpPr>
              <a:spLocks/>
            </p:cNvSpPr>
            <p:nvPr/>
          </p:nvSpPr>
          <p:spPr bwMode="auto">
            <a:xfrm>
              <a:off x="5967" y="4916"/>
              <a:ext cx="1476" cy="736"/>
            </a:xfrm>
            <a:custGeom>
              <a:avLst/>
              <a:gdLst>
                <a:gd name="T0" fmla="*/ 707 w 21600"/>
                <a:gd name="T1" fmla="*/ 368 h 21600"/>
                <a:gd name="T2" fmla="*/ 707 w 21600"/>
                <a:gd name="T3" fmla="*/ 368 h 21600"/>
                <a:gd name="T4" fmla="*/ 707 w 21600"/>
                <a:gd name="T5" fmla="*/ 368 h 21600"/>
                <a:gd name="T6" fmla="*/ 707 w 21600"/>
                <a:gd name="T7" fmla="*/ 3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C00">
                <a:alpha val="49019"/>
              </a:srgbClr>
            </a:solidFill>
            <a:ln>
              <a:noFill/>
            </a:ln>
            <a:effectLst/>
            <a:extLst>
              <a:ext uri="{91240B29-F687-4f45-9708-019B960494DF}">
                <a14:hiddenLine xmlns:a14="http://schemas.microsoft.com/office/drawing/2010/main" w="9525">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r>
                <a:rPr lang="en-US" sz="1100" dirty="0">
                  <a:latin typeface="Helvetica" charset="0"/>
                  <a:cs typeface="Helvetica" charset="0"/>
                  <a:sym typeface="Helvetica" charset="0"/>
                </a:rPr>
                <a:t>Northerly shear and dry air impedes the development of circulation</a:t>
              </a:r>
              <a:endParaRPr lang="en-US" sz="1400" dirty="0"/>
            </a:p>
          </p:txBody>
        </p:sp>
        <p:pic>
          <p:nvPicPr>
            <p:cNvPr id="24" name="Picture 8" descr="image1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7" y="4098"/>
              <a:ext cx="372" cy="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 name="AutoShape 9"/>
            <p:cNvSpPr>
              <a:spLocks/>
            </p:cNvSpPr>
            <p:nvPr/>
          </p:nvSpPr>
          <p:spPr bwMode="auto">
            <a:xfrm>
              <a:off x="3995" y="4455"/>
              <a:ext cx="961" cy="411"/>
            </a:xfrm>
            <a:custGeom>
              <a:avLst/>
              <a:gdLst>
                <a:gd name="T0" fmla="*/ 599 w 21600"/>
                <a:gd name="T1" fmla="*/ 206 h 21600"/>
                <a:gd name="T2" fmla="*/ 599 w 21600"/>
                <a:gd name="T3" fmla="*/ 206 h 21600"/>
                <a:gd name="T4" fmla="*/ 599 w 21600"/>
                <a:gd name="T5" fmla="*/ 206 h 21600"/>
                <a:gd name="T6" fmla="*/ 599 w 21600"/>
                <a:gd name="T7" fmla="*/ 20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C00">
                <a:alpha val="49019"/>
              </a:srgbClr>
            </a:solidFill>
            <a:ln>
              <a:noFill/>
            </a:ln>
            <a:effectLst/>
            <a:extLst>
              <a:ext uri="{91240B29-F687-4f45-9708-019B960494DF}">
                <a14:hiddenLine xmlns:a14="http://schemas.microsoft.com/office/drawing/2010/main" w="9525">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r>
                <a:rPr lang="en-US" sz="1100" dirty="0">
                  <a:latin typeface="Helvetica" charset="0"/>
                  <a:cs typeface="Helvetica" charset="0"/>
                  <a:sym typeface="Helvetica" charset="0"/>
                </a:rPr>
                <a:t>Terrain interactions</a:t>
              </a:r>
              <a:endParaRPr lang="en-US" sz="1400" dirty="0"/>
            </a:p>
          </p:txBody>
        </p:sp>
        <p:pic>
          <p:nvPicPr>
            <p:cNvPr id="26" name="Picture 10" descr="image1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8" y="3025"/>
              <a:ext cx="383" cy="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 name="AutoShape 11"/>
            <p:cNvSpPr>
              <a:spLocks/>
            </p:cNvSpPr>
            <p:nvPr/>
          </p:nvSpPr>
          <p:spPr bwMode="auto">
            <a:xfrm>
              <a:off x="1479" y="3330"/>
              <a:ext cx="1485" cy="576"/>
            </a:xfrm>
            <a:custGeom>
              <a:avLst/>
              <a:gdLst>
                <a:gd name="T0" fmla="*/ 804 w 21600"/>
                <a:gd name="T1" fmla="*/ 288 h 21600"/>
                <a:gd name="T2" fmla="*/ 804 w 21600"/>
                <a:gd name="T3" fmla="*/ 288 h 21600"/>
                <a:gd name="T4" fmla="*/ 804 w 21600"/>
                <a:gd name="T5" fmla="*/ 288 h 21600"/>
                <a:gd name="T6" fmla="*/ 804 w 21600"/>
                <a:gd name="T7" fmla="*/ 2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C00">
                <a:alpha val="49019"/>
              </a:srgbClr>
            </a:solidFill>
            <a:ln>
              <a:noFill/>
            </a:ln>
            <a:effectLst/>
            <a:extLst>
              <a:ext uri="{91240B29-F687-4f45-9708-019B960494DF}">
                <a14:hiddenLine xmlns:a14="http://schemas.microsoft.com/office/drawing/2010/main" w="9525">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r>
                <a:rPr lang="en-US" sz="1100">
                  <a:latin typeface="Helvetica" charset="0"/>
                  <a:cs typeface="Helvetica" charset="0"/>
                  <a:sym typeface="Helvetica" charset="0"/>
                </a:rPr>
                <a:t>Warmer sea surface temperatures and no shear</a:t>
              </a:r>
              <a:endParaRPr lang="en-US" sz="1400"/>
            </a:p>
          </p:txBody>
        </p:sp>
        <p:pic>
          <p:nvPicPr>
            <p:cNvPr id="28" name="Picture 12" descr="image1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7" y="3613"/>
              <a:ext cx="392"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 name="AutoShape 13"/>
            <p:cNvSpPr>
              <a:spLocks/>
            </p:cNvSpPr>
            <p:nvPr/>
          </p:nvSpPr>
          <p:spPr bwMode="auto">
            <a:xfrm>
              <a:off x="2604" y="3948"/>
              <a:ext cx="1286" cy="576"/>
            </a:xfrm>
            <a:custGeom>
              <a:avLst/>
              <a:gdLst>
                <a:gd name="T0" fmla="*/ 643 w 21600"/>
                <a:gd name="T1" fmla="*/ 288 h 21600"/>
                <a:gd name="T2" fmla="*/ 643 w 21600"/>
                <a:gd name="T3" fmla="*/ 288 h 21600"/>
                <a:gd name="T4" fmla="*/ 643 w 21600"/>
                <a:gd name="T5" fmla="*/ 288 h 21600"/>
                <a:gd name="T6" fmla="*/ 643 w 21600"/>
                <a:gd name="T7" fmla="*/ 2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C00">
                <a:alpha val="49019"/>
              </a:srgbClr>
            </a:solidFill>
            <a:ln>
              <a:noFill/>
            </a:ln>
            <a:effectLst/>
            <a:extLst>
              <a:ext uri="{91240B29-F687-4f45-9708-019B960494DF}">
                <a14:hiddenLine xmlns:a14="http://schemas.microsoft.com/office/drawing/2010/main" w="9525">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r>
                <a:rPr lang="en-US" sz="1100" dirty="0">
                  <a:latin typeface="Helvetica" charset="0"/>
                  <a:cs typeface="Helvetica" charset="0"/>
                  <a:sym typeface="Helvetica" charset="0"/>
                </a:rPr>
                <a:t>Vortex tilt, dry air, and size of the storm</a:t>
              </a:r>
              <a:endParaRPr lang="en-US" sz="1400" dirty="0"/>
            </a:p>
          </p:txBody>
        </p:sp>
      </p:grpSp>
      <p:sp>
        <p:nvSpPr>
          <p:cNvPr id="30" name="Rectangle 1"/>
          <p:cNvSpPr txBox="1">
            <a:spLocks/>
          </p:cNvSpPr>
          <p:nvPr/>
        </p:nvSpPr>
        <p:spPr bwMode="auto">
          <a:xfrm>
            <a:off x="1356651" y="48110"/>
            <a:ext cx="7706756" cy="85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ctr" anchorCtr="0" compatLnSpc="1">
            <a:prstTxWarp prst="textNoShape">
              <a:avLst/>
            </a:prstTxWarp>
          </a:bodyPr>
          <a:lstStyle>
            <a:lvl1pPr algn="ctr" rtl="0" fontAlgn="base">
              <a:spcBef>
                <a:spcPct val="0"/>
              </a:spcBef>
              <a:spcAft>
                <a:spcPct val="0"/>
              </a:spcAft>
              <a:defRPr sz="4400">
                <a:solidFill>
                  <a:schemeClr val="tx2"/>
                </a:solidFill>
                <a:latin typeface="Calibri"/>
                <a:ea typeface="+mj-ea"/>
                <a:cs typeface="Calibri"/>
              </a:defRPr>
            </a:lvl1pPr>
            <a:lvl2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a:lstStyle>
          <a:p>
            <a:pPr algn="l" defTabSz="1300163"/>
            <a:r>
              <a:rPr lang="en-US" sz="2800" b="1" dirty="0">
                <a:solidFill>
                  <a:srgbClr val="8E0000"/>
                </a:solidFill>
                <a:latin typeface="+mj-lt"/>
              </a:rPr>
              <a:t>Intensity </a:t>
            </a:r>
            <a:r>
              <a:rPr lang="en-US" sz="2400" dirty="0">
                <a:solidFill>
                  <a:srgbClr val="8E0000"/>
                </a:solidFill>
                <a:latin typeface="+mj-lt"/>
              </a:rPr>
              <a:t>(continued)</a:t>
            </a:r>
            <a:r>
              <a:rPr lang="en-US" sz="2800" dirty="0">
                <a:solidFill>
                  <a:srgbClr val="000000"/>
                </a:solidFill>
                <a:latin typeface="+mj-lt"/>
              </a:rPr>
              <a:t>:</a:t>
            </a:r>
            <a:r>
              <a:rPr lang="en-US" sz="2000" dirty="0">
                <a:solidFill>
                  <a:srgbClr val="000000"/>
                </a:solidFill>
                <a:latin typeface="+mj-lt"/>
              </a:rPr>
              <a:t> </a:t>
            </a:r>
          </a:p>
          <a:p>
            <a:pPr algn="l" defTabSz="1300163"/>
            <a:r>
              <a:rPr lang="en-US" sz="2000" dirty="0" smtClean="0">
                <a:solidFill>
                  <a:srgbClr val="000000"/>
                </a:solidFill>
                <a:latin typeface="Helvetica" charset="0"/>
                <a:cs typeface="Helvetica" charset="0"/>
                <a:sym typeface="Helvetica" charset="0"/>
              </a:rPr>
              <a:t>HWRF: Improvement in Forecast Skill</a:t>
            </a:r>
            <a:r>
              <a:rPr lang="en-US" sz="2800" dirty="0" smtClean="0">
                <a:solidFill>
                  <a:srgbClr val="000000"/>
                </a:solidFill>
                <a:latin typeface="Helvetica" charset="0"/>
                <a:cs typeface="Helvetica" charset="0"/>
                <a:sym typeface="Helvetica" charset="0"/>
              </a:rPr>
              <a:t> </a:t>
            </a:r>
            <a:endParaRPr lang="en-US" sz="2400" dirty="0">
              <a:solidFill>
                <a:srgbClr val="000000"/>
              </a:solidFill>
              <a:latin typeface="Helvetica Light" charset="0"/>
              <a:cs typeface="Helvetica Light" charset="0"/>
            </a:endParaRPr>
          </a:p>
        </p:txBody>
      </p:sp>
      <p:sp>
        <p:nvSpPr>
          <p:cNvPr id="31" name="Rectangle 3"/>
          <p:cNvSpPr>
            <a:spLocks noChangeArrowheads="1"/>
          </p:cNvSpPr>
          <p:nvPr/>
        </p:nvSpPr>
        <p:spPr bwMode="auto">
          <a:xfrm>
            <a:off x="0" y="3514725"/>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grpSp>
        <p:nvGrpSpPr>
          <p:cNvPr id="32" name="Group 30"/>
          <p:cNvGrpSpPr>
            <a:grpSpLocks noChangeAspect="1"/>
          </p:cNvGrpSpPr>
          <p:nvPr/>
        </p:nvGrpSpPr>
        <p:grpSpPr bwMode="auto">
          <a:xfrm>
            <a:off x="2385614" y="959840"/>
            <a:ext cx="5687923" cy="5715814"/>
            <a:chOff x="3840" y="816"/>
            <a:chExt cx="4080" cy="4100"/>
          </a:xfrm>
        </p:grpSpPr>
        <p:grpSp>
          <p:nvGrpSpPr>
            <p:cNvPr id="33" name="Group 26"/>
            <p:cNvGrpSpPr>
              <a:grpSpLocks/>
            </p:cNvGrpSpPr>
            <p:nvPr/>
          </p:nvGrpSpPr>
          <p:grpSpPr bwMode="auto">
            <a:xfrm>
              <a:off x="3840" y="816"/>
              <a:ext cx="4080" cy="4100"/>
              <a:chOff x="3936" y="768"/>
              <a:chExt cx="4080" cy="4100"/>
            </a:xfrm>
          </p:grpSpPr>
          <p:pic>
            <p:nvPicPr>
              <p:cNvPr id="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36" y="768"/>
                <a:ext cx="4064" cy="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b="11359"/>
              <a:stretch>
                <a:fillRect/>
              </a:stretch>
            </p:blipFill>
            <p:spPr bwMode="auto">
              <a:xfrm>
                <a:off x="3936" y="2880"/>
                <a:ext cx="4080" cy="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
              <p:cNvSpPr txBox="1">
                <a:spLocks noChangeArrowheads="1"/>
              </p:cNvSpPr>
              <p:nvPr/>
            </p:nvSpPr>
            <p:spPr bwMode="auto">
              <a:xfrm>
                <a:off x="3962" y="4673"/>
                <a:ext cx="386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defTabSz="914400" eaLnBrk="1" hangingPunct="1"/>
                <a:r>
                  <a:rPr lang="en-US" sz="1100" dirty="0">
                    <a:solidFill>
                      <a:schemeClr val="tx1"/>
                    </a:solidFill>
                    <a:latin typeface="+mn-lt"/>
                    <a:cs typeface="Tahoma" charset="0"/>
                  </a:rPr>
                  <a:t>  Aug 26/18          </a:t>
                </a:r>
                <a:r>
                  <a:rPr lang="en-US" sz="1100" dirty="0" smtClean="0">
                    <a:solidFill>
                      <a:schemeClr val="tx1"/>
                    </a:solidFill>
                    <a:latin typeface="+mn-lt"/>
                    <a:cs typeface="Tahoma" charset="0"/>
                  </a:rPr>
                  <a:t>   27</a:t>
                </a:r>
                <a:r>
                  <a:rPr lang="en-US" sz="1100" dirty="0">
                    <a:solidFill>
                      <a:schemeClr val="tx1"/>
                    </a:solidFill>
                    <a:latin typeface="+mn-lt"/>
                    <a:cs typeface="Tahoma" charset="0"/>
                  </a:rPr>
                  <a:t>/18           </a:t>
                </a:r>
                <a:r>
                  <a:rPr lang="en-US" sz="1100" dirty="0" smtClean="0">
                    <a:solidFill>
                      <a:schemeClr val="tx1"/>
                    </a:solidFill>
                    <a:latin typeface="+mn-lt"/>
                    <a:cs typeface="Tahoma" charset="0"/>
                  </a:rPr>
                  <a:t>  28</a:t>
                </a:r>
                <a:r>
                  <a:rPr lang="en-US" sz="1100" dirty="0">
                    <a:solidFill>
                      <a:schemeClr val="tx1"/>
                    </a:solidFill>
                    <a:latin typeface="+mn-lt"/>
                    <a:cs typeface="Tahoma" charset="0"/>
                  </a:rPr>
                  <a:t>/18            </a:t>
                </a:r>
                <a:r>
                  <a:rPr lang="en-US" sz="1100" dirty="0" smtClean="0">
                    <a:solidFill>
                      <a:schemeClr val="tx1"/>
                    </a:solidFill>
                    <a:latin typeface="+mn-lt"/>
                    <a:cs typeface="Tahoma" charset="0"/>
                  </a:rPr>
                  <a:t> 29</a:t>
                </a:r>
                <a:r>
                  <a:rPr lang="en-US" sz="1100" dirty="0">
                    <a:solidFill>
                      <a:schemeClr val="tx1"/>
                    </a:solidFill>
                    <a:latin typeface="+mn-lt"/>
                    <a:cs typeface="Tahoma" charset="0"/>
                  </a:rPr>
                  <a:t>/18           </a:t>
                </a:r>
                <a:r>
                  <a:rPr lang="en-US" sz="1100" dirty="0" smtClean="0">
                    <a:solidFill>
                      <a:schemeClr val="tx1"/>
                    </a:solidFill>
                    <a:latin typeface="+mn-lt"/>
                    <a:cs typeface="Tahoma" charset="0"/>
                  </a:rPr>
                  <a:t>  30</a:t>
                </a:r>
                <a:r>
                  <a:rPr lang="en-US" sz="1100" dirty="0">
                    <a:solidFill>
                      <a:schemeClr val="tx1"/>
                    </a:solidFill>
                    <a:latin typeface="+mn-lt"/>
                    <a:cs typeface="Tahoma" charset="0"/>
                  </a:rPr>
                  <a:t>/18            </a:t>
                </a:r>
                <a:r>
                  <a:rPr lang="en-US" sz="1100" dirty="0" smtClean="0">
                    <a:solidFill>
                      <a:schemeClr val="tx1"/>
                    </a:solidFill>
                    <a:latin typeface="+mn-lt"/>
                    <a:cs typeface="Tahoma" charset="0"/>
                  </a:rPr>
                  <a:t> 31</a:t>
                </a:r>
                <a:r>
                  <a:rPr lang="en-US" sz="1100" dirty="0">
                    <a:solidFill>
                      <a:schemeClr val="tx1"/>
                    </a:solidFill>
                    <a:latin typeface="+mn-lt"/>
                    <a:cs typeface="Tahoma" charset="0"/>
                  </a:rPr>
                  <a:t>/18 </a:t>
                </a:r>
                <a:r>
                  <a:rPr lang="en-US" sz="1100" dirty="0" smtClean="0">
                    <a:solidFill>
                      <a:schemeClr val="tx1"/>
                    </a:solidFill>
                    <a:latin typeface="+mn-lt"/>
                    <a:cs typeface="Tahoma" charset="0"/>
                  </a:rPr>
                  <a:t> </a:t>
                </a:r>
                <a:endParaRPr lang="en-US" sz="1100" dirty="0">
                  <a:solidFill>
                    <a:schemeClr val="tx1"/>
                  </a:solidFill>
                  <a:latin typeface="+mn-lt"/>
                  <a:cs typeface="Tahoma" charset="0"/>
                </a:endParaRPr>
              </a:p>
            </p:txBody>
          </p:sp>
          <p:sp>
            <p:nvSpPr>
              <p:cNvPr id="38" name="Rectangle 22"/>
              <p:cNvSpPr>
                <a:spLocks/>
              </p:cNvSpPr>
              <p:nvPr/>
            </p:nvSpPr>
            <p:spPr bwMode="auto">
              <a:xfrm>
                <a:off x="6030" y="3468"/>
                <a:ext cx="1344" cy="144"/>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0800" tIns="50800" rIns="50800" bIns="50800" anchor="ctr"/>
              <a:lstStyle/>
              <a:p>
                <a:r>
                  <a:rPr lang="en-US" sz="1800" dirty="0"/>
                  <a:t>Size Predictions</a:t>
                </a:r>
              </a:p>
            </p:txBody>
          </p:sp>
          <p:sp>
            <p:nvSpPr>
              <p:cNvPr id="39" name="Rectangle 23"/>
              <p:cNvSpPr>
                <a:spLocks/>
              </p:cNvSpPr>
              <p:nvPr/>
            </p:nvSpPr>
            <p:spPr bwMode="auto">
              <a:xfrm>
                <a:off x="5472" y="912"/>
                <a:ext cx="1344" cy="144"/>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0800" tIns="50800" rIns="50800" bIns="50800" anchor="ctr"/>
              <a:lstStyle/>
              <a:p>
                <a:r>
                  <a:rPr lang="en-US" sz="1800"/>
                  <a:t>Earl 2010, 3-km HWRF</a:t>
                </a:r>
              </a:p>
            </p:txBody>
          </p:sp>
          <p:sp>
            <p:nvSpPr>
              <p:cNvPr id="40" name="Rectangle 24"/>
              <p:cNvSpPr>
                <a:spLocks/>
              </p:cNvSpPr>
              <p:nvPr/>
            </p:nvSpPr>
            <p:spPr bwMode="auto">
              <a:xfrm>
                <a:off x="4578" y="1788"/>
                <a:ext cx="1344" cy="144"/>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0800" tIns="50800" rIns="50800" bIns="50800" anchor="ctr"/>
              <a:lstStyle/>
              <a:p>
                <a:r>
                  <a:rPr lang="en-US" sz="1800" dirty="0"/>
                  <a:t>Intensity Predictions</a:t>
                </a:r>
              </a:p>
            </p:txBody>
          </p:sp>
        </p:grpSp>
        <p:sp>
          <p:nvSpPr>
            <p:cNvPr id="34" name="Rectangle 29"/>
            <p:cNvSpPr>
              <a:spLocks/>
            </p:cNvSpPr>
            <p:nvPr/>
          </p:nvSpPr>
          <p:spPr bwMode="auto">
            <a:xfrm>
              <a:off x="4683" y="2592"/>
              <a:ext cx="1831" cy="220"/>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0800" tIns="50800" rIns="50800" bIns="50800">
              <a:spAutoFit/>
            </a:bodyPr>
            <a:lstStyle/>
            <a:p>
              <a:r>
                <a:rPr lang="en-US" sz="1600">
                  <a:solidFill>
                    <a:schemeClr val="tx1"/>
                  </a:solidFill>
                  <a:latin typeface="Times New Roman" charset="0"/>
                  <a:cs typeface="Times New Roman" charset="0"/>
                  <a:sym typeface="Times New Roman" charset="0"/>
                </a:rPr>
                <a:t>(</a:t>
              </a:r>
              <a:r>
                <a:rPr lang="en-US" sz="1200">
                  <a:solidFill>
                    <a:schemeClr val="tx1"/>
                  </a:solidFill>
                  <a:latin typeface="Times New Roman" charset="0"/>
                  <a:cs typeface="Times New Roman" charset="0"/>
                  <a:sym typeface="Times New Roman" charset="0"/>
                </a:rPr>
                <a:t>credits to Dr.Hua Chen, AOML/HRD/NRC</a:t>
              </a:r>
              <a:r>
                <a:rPr lang="en-US" sz="1600">
                  <a:solidFill>
                    <a:schemeClr val="tx1"/>
                  </a:solidFill>
                  <a:latin typeface="Times New Roman" charset="0"/>
                  <a:cs typeface="Times New Roman" charset="0"/>
                  <a:sym typeface="Times New Roman" charset="0"/>
                </a:rPr>
                <a:t>)</a:t>
              </a:r>
            </a:p>
          </p:txBody>
        </p:sp>
      </p:grpSp>
    </p:spTree>
    <p:extLst>
      <p:ext uri="{BB962C8B-B14F-4D97-AF65-F5344CB8AC3E}">
        <p14:creationId xmlns:p14="http://schemas.microsoft.com/office/powerpoint/2010/main" val="39424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1" descr="Picture 6.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1262" y="106036"/>
            <a:ext cx="2895428" cy="5201538"/>
          </a:xfrm>
          <a:prstGeom prst="rect">
            <a:avLst/>
          </a:prstGeom>
          <a:noFill/>
          <a:ln w="9525">
            <a:noFill/>
            <a:miter lim="800000"/>
            <a:headEnd/>
            <a:tailEnd/>
          </a:ln>
        </p:spPr>
      </p:pic>
      <p:sp>
        <p:nvSpPr>
          <p:cNvPr id="46082" name="Rectangle 2"/>
          <p:cNvSpPr>
            <a:spLocks noGrp="1" noChangeArrowheads="1"/>
          </p:cNvSpPr>
          <p:nvPr>
            <p:ph type="body" idx="1"/>
          </p:nvPr>
        </p:nvSpPr>
        <p:spPr>
          <a:xfrm>
            <a:off x="1364074" y="147638"/>
            <a:ext cx="4901259" cy="4866510"/>
          </a:xfrm>
        </p:spPr>
        <p:txBody>
          <a:bodyPr/>
          <a:lstStyle/>
          <a:p>
            <a:pPr marL="230188" indent="-230188">
              <a:buFontTx/>
              <a:buNone/>
            </a:pPr>
            <a:r>
              <a:rPr lang="en-US" b="1" dirty="0">
                <a:solidFill>
                  <a:srgbClr val="8E0000"/>
                </a:solidFill>
              </a:rPr>
              <a:t>Intensity </a:t>
            </a:r>
            <a:r>
              <a:rPr lang="en-US" sz="2800" dirty="0">
                <a:solidFill>
                  <a:srgbClr val="8E0000"/>
                </a:solidFill>
              </a:rPr>
              <a:t>(continued)</a:t>
            </a:r>
            <a:r>
              <a:rPr lang="en-US" dirty="0">
                <a:solidFill>
                  <a:srgbClr val="000000"/>
                </a:solidFill>
              </a:rPr>
              <a:t>:</a:t>
            </a:r>
            <a:r>
              <a:rPr lang="en-US" sz="2400" dirty="0">
                <a:solidFill>
                  <a:srgbClr val="000000"/>
                </a:solidFill>
              </a:rPr>
              <a:t> </a:t>
            </a:r>
          </a:p>
          <a:p>
            <a:pPr marL="230188" indent="-230188"/>
            <a:r>
              <a:rPr lang="en-US" sz="2800" dirty="0">
                <a:solidFill>
                  <a:srgbClr val="000000"/>
                </a:solidFill>
              </a:rPr>
              <a:t>Statistical Models</a:t>
            </a:r>
          </a:p>
          <a:p>
            <a:pPr marL="569913" lvl="1" indent="-225425">
              <a:lnSpc>
                <a:spcPct val="95000"/>
              </a:lnSpc>
            </a:pPr>
            <a:r>
              <a:rPr lang="en-US" sz="2000" dirty="0"/>
              <a:t>Since 1997, </a:t>
            </a:r>
            <a:r>
              <a:rPr lang="en-US" sz="2000" dirty="0" smtClean="0"/>
              <a:t>D-SHIPS </a:t>
            </a:r>
            <a:r>
              <a:rPr lang="en-US" sz="2000" dirty="0"/>
              <a:t>most skillful intensity guidance to NHC/TPC</a:t>
            </a:r>
            <a:r>
              <a:rPr lang="en-US" sz="2000" dirty="0" smtClean="0"/>
              <a:t>.</a:t>
            </a:r>
          </a:p>
          <a:p>
            <a:pPr marL="569913" lvl="1" indent="-225425">
              <a:lnSpc>
                <a:spcPct val="95000"/>
              </a:lnSpc>
            </a:pPr>
            <a:r>
              <a:rPr lang="en-US" sz="2000" dirty="0" smtClean="0"/>
              <a:t>Incorporates wind field decay after landfall.</a:t>
            </a:r>
            <a:endParaRPr lang="en-US" sz="2000" dirty="0"/>
          </a:p>
          <a:p>
            <a:pPr marL="569913" lvl="1" indent="-225425">
              <a:lnSpc>
                <a:spcPct val="95000"/>
              </a:lnSpc>
            </a:pPr>
            <a:r>
              <a:rPr lang="en-US" sz="2000" dirty="0"/>
              <a:t>Incorporates inner-core SST impact </a:t>
            </a:r>
          </a:p>
          <a:p>
            <a:pPr marL="569913" lvl="1" indent="-225425">
              <a:lnSpc>
                <a:spcPct val="95000"/>
              </a:lnSpc>
            </a:pPr>
            <a:r>
              <a:rPr lang="en-US" sz="2000" dirty="0"/>
              <a:t>Evaluation of SHIPS shows average </a:t>
            </a:r>
            <a:r>
              <a:rPr lang="en-US" sz="2000" dirty="0" smtClean="0"/>
              <a:t>6-8% increase </a:t>
            </a:r>
            <a:r>
              <a:rPr lang="en-US" sz="2000" dirty="0"/>
              <a:t>in forecast skill for </a:t>
            </a:r>
            <a:r>
              <a:rPr lang="en-US" sz="2000" dirty="0" smtClean="0"/>
              <a:t>storms </a:t>
            </a:r>
            <a:r>
              <a:rPr lang="en-US" sz="2000" dirty="0"/>
              <a:t>with inner-core SST estimates.</a:t>
            </a:r>
          </a:p>
          <a:p>
            <a:pPr marL="569913" lvl="1" indent="-225425">
              <a:lnSpc>
                <a:spcPct val="95000"/>
              </a:lnSpc>
            </a:pPr>
            <a:r>
              <a:rPr lang="en-US" sz="2000" dirty="0" smtClean="0"/>
              <a:t>Developed </a:t>
            </a:r>
            <a:r>
              <a:rPr lang="en-US" sz="2000" dirty="0"/>
              <a:t>“</a:t>
            </a:r>
            <a:r>
              <a:rPr lang="en-US" sz="2000" dirty="0"/>
              <a:t>Rapid intensification (RI)” </a:t>
            </a:r>
            <a:r>
              <a:rPr lang="en-US" sz="2000" dirty="0" smtClean="0"/>
              <a:t>index.</a:t>
            </a:r>
            <a:endParaRPr lang="en-US" sz="2000" dirty="0"/>
          </a:p>
          <a:p>
            <a:pPr marL="569913" lvl="1" indent="-225425">
              <a:lnSpc>
                <a:spcPct val="95000"/>
              </a:lnSpc>
            </a:pPr>
            <a:r>
              <a:rPr lang="en-US" sz="2000" dirty="0"/>
              <a:t>Evaluation of RI shows average 5% and 30% improvement for ATL &amp; EPAC.</a:t>
            </a:r>
            <a:endParaRPr lang="en-US" sz="2000" dirty="0">
              <a:effectLst>
                <a:outerShdw blurRad="38100" dist="38100" dir="2700000" algn="tl">
                  <a:srgbClr val="DDDDDD"/>
                </a:outerShdw>
              </a:effectLst>
            </a:endParaRPr>
          </a:p>
          <a:p>
            <a:pPr marL="569913" lvl="1" indent="-225425">
              <a:lnSpc>
                <a:spcPct val="95000"/>
              </a:lnSpc>
              <a:buFontTx/>
              <a:buNone/>
            </a:pPr>
            <a:endParaRPr lang="en-US" sz="1400" dirty="0">
              <a:effectLst>
                <a:outerShdw blurRad="38100" dist="38100" dir="2700000" algn="tl">
                  <a:srgbClr val="DDDDDD"/>
                </a:outerShdw>
              </a:effectLst>
            </a:endParaRPr>
          </a:p>
        </p:txBody>
      </p:sp>
      <p:sp>
        <p:nvSpPr>
          <p:cNvPr id="46083" name="Rectangle 3"/>
          <p:cNvSpPr>
            <a:spLocks noChangeArrowheads="1"/>
          </p:cNvSpPr>
          <p:nvPr/>
        </p:nvSpPr>
        <p:spPr bwMode="auto">
          <a:xfrm>
            <a:off x="0" y="3514725"/>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8" name="TextBox 12"/>
          <p:cNvSpPr txBox="1">
            <a:spLocks noChangeArrowheads="1"/>
          </p:cNvSpPr>
          <p:nvPr/>
        </p:nvSpPr>
        <p:spPr bwMode="auto">
          <a:xfrm>
            <a:off x="7505504" y="86060"/>
            <a:ext cx="493713" cy="338138"/>
          </a:xfrm>
          <a:prstGeom prst="rect">
            <a:avLst/>
          </a:prstGeom>
          <a:noFill/>
          <a:ln w="9525">
            <a:noFill/>
            <a:miter lim="800000"/>
            <a:headEnd/>
            <a:tailEnd/>
          </a:ln>
        </p:spPr>
        <p:txBody>
          <a:bodyPr wrap="none">
            <a:prstTxWarp prst="textNoShape">
              <a:avLst/>
            </a:prstTxWarp>
            <a:spAutoFit/>
          </a:bodyPr>
          <a:lstStyle/>
          <a:p>
            <a:r>
              <a:rPr lang="en-US" sz="1600" b="1" dirty="0">
                <a:latin typeface="Calibri"/>
                <a:ea typeface="Calibri" charset="0"/>
                <a:cs typeface="Calibri"/>
              </a:rPr>
              <a:t>ATL</a:t>
            </a:r>
          </a:p>
        </p:txBody>
      </p:sp>
      <p:sp>
        <p:nvSpPr>
          <p:cNvPr id="11" name="Text Box 10"/>
          <p:cNvSpPr txBox="1">
            <a:spLocks noChangeArrowheads="1"/>
          </p:cNvSpPr>
          <p:nvPr/>
        </p:nvSpPr>
        <p:spPr bwMode="auto">
          <a:xfrm>
            <a:off x="1683513" y="5143371"/>
            <a:ext cx="6786070" cy="1405513"/>
          </a:xfrm>
          <a:prstGeom prst="rect">
            <a:avLst/>
          </a:prstGeom>
          <a:noFill/>
          <a:ln w="9525">
            <a:noFill/>
            <a:miter lim="800000"/>
            <a:headEnd/>
            <a:tailEnd/>
          </a:ln>
        </p:spPr>
        <p:txBody>
          <a:bodyPr wrap="square">
            <a:prstTxWarp prst="textNoShape">
              <a:avLst/>
            </a:prstTxWarp>
            <a:spAutoFit/>
          </a:bodyPr>
          <a:lstStyle/>
          <a:p>
            <a:pPr marL="234950" indent="-234950">
              <a:lnSpc>
                <a:spcPct val="90000"/>
              </a:lnSpc>
              <a:spcBef>
                <a:spcPts val="500"/>
              </a:spcBef>
              <a:spcAft>
                <a:spcPts val="500"/>
              </a:spcAft>
              <a:buClr>
                <a:srgbClr val="000066"/>
              </a:buClr>
              <a:buSzPct val="115000"/>
              <a:buFont typeface="Lucida Grande"/>
              <a:buChar char="-"/>
            </a:pPr>
            <a:r>
              <a:rPr lang="en-US" sz="2000" dirty="0">
                <a:latin typeface="Calibri"/>
                <a:ea typeface="Calibri" charset="0"/>
                <a:cs typeface="Calibri"/>
              </a:rPr>
              <a:t>RI Index has much higher POD than any dynamical model and OFCL in both ATL and </a:t>
            </a:r>
            <a:r>
              <a:rPr lang="en-US" sz="2000" dirty="0" smtClean="0">
                <a:latin typeface="Calibri"/>
                <a:ea typeface="Calibri" charset="0"/>
                <a:cs typeface="Calibri"/>
              </a:rPr>
              <a:t>EPAC (EPAC easier than ATL)</a:t>
            </a:r>
            <a:endParaRPr lang="en-US" sz="2000" dirty="0">
              <a:latin typeface="Calibri"/>
              <a:ea typeface="Calibri" charset="0"/>
              <a:cs typeface="Calibri"/>
            </a:endParaRPr>
          </a:p>
          <a:p>
            <a:pPr marL="234950" indent="-234950">
              <a:lnSpc>
                <a:spcPct val="90000"/>
              </a:lnSpc>
              <a:spcBef>
                <a:spcPts val="500"/>
              </a:spcBef>
              <a:spcAft>
                <a:spcPts val="500"/>
              </a:spcAft>
              <a:buClr>
                <a:srgbClr val="000066"/>
              </a:buClr>
              <a:buSzPct val="115000"/>
              <a:buFont typeface="Lucida Grande"/>
              <a:buChar char="-"/>
            </a:pPr>
            <a:r>
              <a:rPr lang="en-US" sz="2000" dirty="0">
                <a:latin typeface="Calibri"/>
                <a:ea typeface="Calibri" charset="0"/>
                <a:cs typeface="Calibri"/>
              </a:rPr>
              <a:t>FAR for RI index comparable to dynamical models and OFCL</a:t>
            </a:r>
          </a:p>
          <a:p>
            <a:pPr marL="234950" indent="-234950">
              <a:lnSpc>
                <a:spcPct val="90000"/>
              </a:lnSpc>
              <a:spcBef>
                <a:spcPts val="500"/>
              </a:spcBef>
              <a:spcAft>
                <a:spcPts val="500"/>
              </a:spcAft>
              <a:buClr>
                <a:srgbClr val="000066"/>
              </a:buClr>
              <a:buSzPct val="115000"/>
            </a:pPr>
            <a:r>
              <a:rPr lang="en-US" sz="1600" dirty="0">
                <a:latin typeface="Calibri"/>
                <a:ea typeface="Calibri" charset="0"/>
                <a:cs typeface="Calibri"/>
              </a:rPr>
              <a:t>Kaplan et al (2009)</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331913" y="147638"/>
            <a:ext cx="7162800" cy="784225"/>
          </a:xfrm>
        </p:spPr>
        <p:txBody>
          <a:bodyPr/>
          <a:lstStyle/>
          <a:p>
            <a:pPr>
              <a:lnSpc>
                <a:spcPct val="90000"/>
              </a:lnSpc>
              <a:buFontTx/>
              <a:buNone/>
            </a:pPr>
            <a:r>
              <a:rPr lang="en-US" sz="2800" b="1" dirty="0">
                <a:solidFill>
                  <a:srgbClr val="8E0000"/>
                </a:solidFill>
              </a:rPr>
              <a:t>Structure:</a:t>
            </a:r>
            <a:r>
              <a:rPr lang="en-US" sz="2000" b="1" dirty="0">
                <a:solidFill>
                  <a:srgbClr val="8E0000"/>
                </a:solidFill>
              </a:rPr>
              <a:t> </a:t>
            </a:r>
          </a:p>
          <a:p>
            <a:pPr>
              <a:lnSpc>
                <a:spcPct val="90000"/>
              </a:lnSpc>
            </a:pPr>
            <a:r>
              <a:rPr lang="en-US" sz="1800" dirty="0">
                <a:solidFill>
                  <a:srgbClr val="000000"/>
                </a:solidFill>
              </a:rPr>
              <a:t>Land-based radar, surface data, GIS. Development of a real-time surface analysis system.</a:t>
            </a:r>
          </a:p>
        </p:txBody>
      </p:sp>
      <p:sp>
        <p:nvSpPr>
          <p:cNvPr id="10243" name="Rectangle 3"/>
          <p:cNvSpPr>
            <a:spLocks noChangeArrowheads="1"/>
          </p:cNvSpPr>
          <p:nvPr/>
        </p:nvSpPr>
        <p:spPr bwMode="auto">
          <a:xfrm>
            <a:off x="0" y="3695700"/>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10247" name="Picture 7"/>
          <p:cNvPicPr>
            <a:picLocks noChangeAspect="1" noChangeArrowheads="1"/>
          </p:cNvPicPr>
          <p:nvPr/>
        </p:nvPicPr>
        <p:blipFill>
          <a:blip r:embed="rId3"/>
          <a:srcRect/>
          <a:stretch>
            <a:fillRect/>
          </a:stretch>
        </p:blipFill>
        <p:spPr bwMode="auto">
          <a:xfrm>
            <a:off x="1360146" y="1150993"/>
            <a:ext cx="7717713" cy="5412260"/>
          </a:xfrm>
          <a:prstGeom prst="rect">
            <a:avLst/>
          </a:prstGeom>
          <a:noFill/>
          <a:ln w="9525">
            <a:noFill/>
            <a:miter lim="800000"/>
            <a:headEnd/>
            <a:tailEnd/>
          </a:ln>
          <a:effectLst/>
        </p:spPr>
      </p:pic>
      <p:sp>
        <p:nvSpPr>
          <p:cNvPr id="10248" name="Rectangle 8"/>
          <p:cNvSpPr>
            <a:spLocks noChangeArrowheads="1"/>
          </p:cNvSpPr>
          <p:nvPr/>
        </p:nvSpPr>
        <p:spPr bwMode="auto">
          <a:xfrm>
            <a:off x="2955925" y="6488113"/>
            <a:ext cx="4117975" cy="304800"/>
          </a:xfrm>
          <a:prstGeom prst="rect">
            <a:avLst/>
          </a:prstGeom>
          <a:noFill/>
          <a:ln w="9525">
            <a:noFill/>
            <a:miter lim="800000"/>
            <a:headEnd/>
            <a:tailEnd/>
          </a:ln>
        </p:spPr>
        <p:txBody>
          <a:bodyPr wrap="none">
            <a:prstTxWarp prst="textNoShape">
              <a:avLst/>
            </a:prstTxWarp>
            <a:spAutoFit/>
          </a:bodyPr>
          <a:lstStyle/>
          <a:p>
            <a:r>
              <a:rPr lang="en-US" sz="1400" u="sng">
                <a:solidFill>
                  <a:srgbClr val="1F00FF"/>
                </a:solidFill>
                <a:latin typeface="Calibri"/>
                <a:cs typeface="Calibri"/>
                <a:hlinkClick r:id="rId4"/>
              </a:rPr>
              <a:t>http://www.aoml.noaa.gov/hrd/data_sub/wind.html</a:t>
            </a:r>
            <a:endParaRPr lang="en-US" sz="1400" u="sng">
              <a:solidFill>
                <a:srgbClr val="1F00FF"/>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331913" y="147638"/>
            <a:ext cx="7162800" cy="784225"/>
          </a:xfrm>
        </p:spPr>
        <p:txBody>
          <a:bodyPr/>
          <a:lstStyle/>
          <a:p>
            <a:pPr>
              <a:lnSpc>
                <a:spcPct val="90000"/>
              </a:lnSpc>
              <a:buFontTx/>
              <a:buNone/>
            </a:pPr>
            <a:r>
              <a:rPr lang="en-US" sz="2800" b="1" dirty="0">
                <a:solidFill>
                  <a:srgbClr val="8E0000"/>
                </a:solidFill>
              </a:rPr>
              <a:t>Structure:</a:t>
            </a:r>
            <a:r>
              <a:rPr lang="en-US" sz="2000" b="1" dirty="0">
                <a:solidFill>
                  <a:srgbClr val="8E0000"/>
                </a:solidFill>
              </a:rPr>
              <a:t> </a:t>
            </a:r>
            <a:endParaRPr lang="en-US" sz="2000" b="1" dirty="0" smtClean="0">
              <a:solidFill>
                <a:srgbClr val="8E0000"/>
              </a:solidFill>
            </a:endParaRPr>
          </a:p>
          <a:p>
            <a:pPr>
              <a:lnSpc>
                <a:spcPct val="90000"/>
              </a:lnSpc>
            </a:pPr>
            <a:r>
              <a:rPr lang="en-US" sz="2000" dirty="0" smtClean="0">
                <a:solidFill>
                  <a:srgbClr val="000000"/>
                </a:solidFill>
              </a:rPr>
              <a:t>Evaluation of Model structure</a:t>
            </a:r>
            <a:endParaRPr lang="en-US" sz="2000" dirty="0">
              <a:solidFill>
                <a:srgbClr val="000000"/>
              </a:solidFill>
            </a:endParaRPr>
          </a:p>
        </p:txBody>
      </p:sp>
      <p:sp>
        <p:nvSpPr>
          <p:cNvPr id="10243" name="Rectangle 3"/>
          <p:cNvSpPr>
            <a:spLocks noChangeArrowheads="1"/>
          </p:cNvSpPr>
          <p:nvPr/>
        </p:nvSpPr>
        <p:spPr bwMode="auto">
          <a:xfrm>
            <a:off x="0" y="3695700"/>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31" name="Picture 3" descr="hwind_bill090819_16z_hwrfx_datacov"/>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3000" y="1812619"/>
            <a:ext cx="3479960" cy="3386012"/>
          </a:xfrm>
          <a:prstGeom prst="rect">
            <a:avLst/>
          </a:prstGeom>
          <a:noFill/>
          <a:ln w="9525">
            <a:noFill/>
            <a:miter lim="800000"/>
            <a:headEnd/>
            <a:tailEnd/>
          </a:ln>
        </p:spPr>
      </p:pic>
      <p:sp>
        <p:nvSpPr>
          <p:cNvPr id="32" name="Text Box 6"/>
          <p:cNvSpPr txBox="1">
            <a:spLocks/>
          </p:cNvSpPr>
          <p:nvPr/>
        </p:nvSpPr>
        <p:spPr bwMode="auto">
          <a:xfrm>
            <a:off x="6139238" y="1261532"/>
            <a:ext cx="1721412" cy="326441"/>
          </a:xfrm>
          <a:prstGeom prst="rect">
            <a:avLst/>
          </a:prstGeom>
          <a:noFill/>
          <a:ln w="12700">
            <a:noFill/>
            <a:miter lim="800000"/>
            <a:headEnd/>
            <a:tailEnd/>
          </a:ln>
          <a:effectLst/>
        </p:spPr>
        <p:txBody>
          <a:bodyPr wrap="none" lIns="64210" tIns="32102" rIns="64210" bIns="32102">
            <a:prstTxWarp prst="textNoShape">
              <a:avLst/>
            </a:prstTxWarp>
            <a:spAutoFit/>
          </a:bodyPr>
          <a:lstStyle/>
          <a:p>
            <a:pPr>
              <a:defRPr/>
            </a:pPr>
            <a:r>
              <a:rPr lang="en-US" sz="1700" b="1" dirty="0" smtClean="0">
                <a:solidFill>
                  <a:srgbClr val="000000"/>
                </a:solidFill>
                <a:latin typeface="Calibri"/>
                <a:cs typeface="Calibri"/>
                <a:sym typeface="Helvetica Neue Light" pitchFamily="-106" charset="0"/>
              </a:rPr>
              <a:t>HWRF </a:t>
            </a:r>
            <a:r>
              <a:rPr lang="en-US" sz="1700" b="1" dirty="0">
                <a:solidFill>
                  <a:srgbClr val="000000"/>
                </a:solidFill>
                <a:latin typeface="Calibri"/>
                <a:cs typeface="Calibri"/>
                <a:sym typeface="Helvetica Neue Light" pitchFamily="-106" charset="0"/>
              </a:rPr>
              <a:t>10m winds</a:t>
            </a:r>
            <a:endParaRPr lang="en-US" dirty="0">
              <a:solidFill>
                <a:srgbClr val="000000"/>
              </a:solidFill>
              <a:effectLst>
                <a:outerShdw blurRad="38100" dist="38100" dir="2700000" algn="tl">
                  <a:srgbClr val="DDDDDD"/>
                </a:outerShdw>
              </a:effectLst>
              <a:latin typeface="Calibri"/>
              <a:cs typeface="Calibri"/>
              <a:sym typeface="Helvetica Neue Light" pitchFamily="-106" charset="0"/>
            </a:endParaRPr>
          </a:p>
        </p:txBody>
      </p:sp>
      <p:pic>
        <p:nvPicPr>
          <p:cNvPr id="33" name="Picture 9" descr="data_coverage_bill0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9067" y="1833855"/>
            <a:ext cx="3734779" cy="3343541"/>
          </a:xfrm>
          <a:prstGeom prst="rect">
            <a:avLst/>
          </a:prstGeom>
          <a:noFill/>
          <a:ln w="9525">
            <a:noFill/>
            <a:miter lim="800000"/>
            <a:headEnd/>
            <a:tailEnd/>
          </a:ln>
        </p:spPr>
      </p:pic>
      <p:sp>
        <p:nvSpPr>
          <p:cNvPr id="34" name="Text Box 10"/>
          <p:cNvSpPr txBox="1">
            <a:spLocks/>
          </p:cNvSpPr>
          <p:nvPr/>
        </p:nvSpPr>
        <p:spPr bwMode="auto">
          <a:xfrm>
            <a:off x="1956998" y="1296341"/>
            <a:ext cx="2119312" cy="327025"/>
          </a:xfrm>
          <a:prstGeom prst="rect">
            <a:avLst/>
          </a:prstGeom>
          <a:noFill/>
          <a:ln w="12700">
            <a:noFill/>
            <a:miter lim="800000"/>
            <a:headEnd/>
            <a:tailEnd/>
          </a:ln>
          <a:effectLst/>
        </p:spPr>
        <p:txBody>
          <a:bodyPr lIns="64210" tIns="32102" rIns="64210" bIns="32102">
            <a:prstTxWarp prst="textNoShape">
              <a:avLst/>
            </a:prstTxWarp>
            <a:spAutoFit/>
          </a:bodyPr>
          <a:lstStyle/>
          <a:p>
            <a:pPr>
              <a:defRPr/>
            </a:pPr>
            <a:r>
              <a:rPr lang="en-US" sz="1700" b="1" dirty="0">
                <a:solidFill>
                  <a:srgbClr val="000000"/>
                </a:solidFill>
                <a:latin typeface="Calibri"/>
                <a:cs typeface="Calibri"/>
                <a:sym typeface="Helvetica Neue Light" pitchFamily="-106" charset="0"/>
              </a:rPr>
              <a:t>H*Wind 10m winds</a:t>
            </a:r>
            <a:endParaRPr lang="en-US" dirty="0">
              <a:solidFill>
                <a:srgbClr val="000000"/>
              </a:solidFill>
              <a:effectLst>
                <a:outerShdw blurRad="38100" dist="38100" dir="2700000" algn="tl">
                  <a:srgbClr val="DDDDDD"/>
                </a:outerShdw>
              </a:effectLst>
              <a:latin typeface="Calibri"/>
              <a:cs typeface="Calibri"/>
              <a:sym typeface="Helvetica Neue Light" pitchFamily="-106" charset="0"/>
            </a:endParaRPr>
          </a:p>
        </p:txBody>
      </p:sp>
      <p:sp>
        <p:nvSpPr>
          <p:cNvPr id="35" name="Text Box 11"/>
          <p:cNvSpPr txBox="1">
            <a:spLocks/>
          </p:cNvSpPr>
          <p:nvPr/>
        </p:nvSpPr>
        <p:spPr bwMode="auto">
          <a:xfrm>
            <a:off x="4267527" y="1114303"/>
            <a:ext cx="1436979" cy="326441"/>
          </a:xfrm>
          <a:prstGeom prst="rect">
            <a:avLst/>
          </a:prstGeom>
          <a:noFill/>
          <a:ln w="12700">
            <a:noFill/>
            <a:miter lim="800000"/>
            <a:headEnd/>
            <a:tailEnd/>
          </a:ln>
          <a:effectLst/>
        </p:spPr>
        <p:txBody>
          <a:bodyPr wrap="none" lIns="64210" tIns="32102" rIns="64210" bIns="32102">
            <a:prstTxWarp prst="textNoShape">
              <a:avLst/>
            </a:prstTxWarp>
            <a:spAutoFit/>
          </a:bodyPr>
          <a:lstStyle/>
          <a:p>
            <a:pPr>
              <a:defRPr/>
            </a:pPr>
            <a:r>
              <a:rPr lang="en-US" sz="1700" b="1" dirty="0">
                <a:solidFill>
                  <a:srgbClr val="000000"/>
                </a:solidFill>
                <a:latin typeface="Calibri"/>
                <a:cs typeface="Calibri"/>
                <a:sym typeface="Helvetica Neue Light" pitchFamily="-106" charset="0"/>
              </a:rPr>
              <a:t>Data Coverage</a:t>
            </a:r>
            <a:endParaRPr lang="en-US" dirty="0">
              <a:solidFill>
                <a:srgbClr val="000000"/>
              </a:solidFill>
              <a:effectLst>
                <a:outerShdw blurRad="38100" dist="38100" dir="2700000" algn="tl">
                  <a:srgbClr val="DDDDDD"/>
                </a:outerShdw>
              </a:effectLst>
              <a:latin typeface="Calibri"/>
              <a:cs typeface="Calibri"/>
              <a:sym typeface="Helvetica Neue Light" pitchFamily="-106" charset="0"/>
            </a:endParaRPr>
          </a:p>
        </p:txBody>
      </p:sp>
      <p:grpSp>
        <p:nvGrpSpPr>
          <p:cNvPr id="16" name="Group 15"/>
          <p:cNvGrpSpPr/>
          <p:nvPr/>
        </p:nvGrpSpPr>
        <p:grpSpPr>
          <a:xfrm>
            <a:off x="1404315" y="1628206"/>
            <a:ext cx="7698337" cy="3663226"/>
            <a:chOff x="1376095" y="2013904"/>
            <a:chExt cx="7698337" cy="3663226"/>
          </a:xfrm>
        </p:grpSpPr>
        <p:pic>
          <p:nvPicPr>
            <p:cNvPr id="17" name="Picture 20" descr="C:\Users\gopal\Desktop\SANDY18L_HWRF.gi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5056" r="2113" b="6622"/>
            <a:stretch/>
          </p:blipFill>
          <p:spPr bwMode="auto">
            <a:xfrm>
              <a:off x="4948299" y="2013904"/>
              <a:ext cx="4126133" cy="366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1"/>
            <p:cNvSpPr>
              <a:spLocks/>
            </p:cNvSpPr>
            <p:nvPr/>
          </p:nvSpPr>
          <p:spPr bwMode="auto">
            <a:xfrm>
              <a:off x="5380862" y="2442140"/>
              <a:ext cx="2960948" cy="280853"/>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0800" tIns="50800" rIns="50800" bIns="50800" anchor="ctr"/>
            <a:lstStyle/>
            <a:p>
              <a:r>
                <a:rPr lang="en-US" sz="2000" dirty="0">
                  <a:solidFill>
                    <a:srgbClr val="FFFFFF"/>
                  </a:solidFill>
                </a:rPr>
                <a:t>HWRF Forecast (108 h)</a:t>
              </a:r>
            </a:p>
          </p:txBody>
        </p:sp>
        <p:pic>
          <p:nvPicPr>
            <p:cNvPr id="19" name="Picture 19" descr="C:\Users\gopal\Desktop\SANDY18L_HWIND-ANAL_2012-10-30_0130Z.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5177" t="16347" r="31629" b="17308"/>
            <a:stretch/>
          </p:blipFill>
          <p:spPr bwMode="auto">
            <a:xfrm>
              <a:off x="1376095" y="2196758"/>
              <a:ext cx="3581611" cy="34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3"/>
            <p:cNvSpPr>
              <a:spLocks/>
            </p:cNvSpPr>
            <p:nvPr/>
          </p:nvSpPr>
          <p:spPr bwMode="auto">
            <a:xfrm>
              <a:off x="2301202" y="2443959"/>
              <a:ext cx="2317087" cy="298278"/>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50800" tIns="50800" rIns="50800" bIns="50800" anchor="ctr"/>
            <a:lstStyle/>
            <a:p>
              <a:r>
                <a:rPr lang="en-US" sz="2000" dirty="0">
                  <a:solidFill>
                    <a:srgbClr val="FFFFFF"/>
                  </a:solidFill>
                </a:rPr>
                <a:t>HWIND analysis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11" y="38572"/>
            <a:ext cx="7715289" cy="1015059"/>
          </a:xfrm>
        </p:spPr>
        <p:txBody>
          <a:bodyPr/>
          <a:lstStyle/>
          <a:p>
            <a:pPr algn="l"/>
            <a:r>
              <a:rPr lang="en-US" sz="2800" b="1" dirty="0" smtClean="0">
                <a:solidFill>
                  <a:srgbClr val="A21010"/>
                </a:solidFill>
                <a:latin typeface="+mn-lt"/>
              </a:rPr>
              <a:t>Impacts</a:t>
            </a:r>
            <a:r>
              <a:rPr lang="en-US" sz="2800" dirty="0" smtClean="0">
                <a:solidFill>
                  <a:srgbClr val="A21010"/>
                </a:solidFill>
                <a:latin typeface="+mn-lt"/>
              </a:rPr>
              <a:t>:</a:t>
            </a:r>
            <a:r>
              <a:rPr lang="en-US" sz="3200" dirty="0" smtClean="0">
                <a:solidFill>
                  <a:srgbClr val="A21010"/>
                </a:solidFill>
                <a:latin typeface="+mn-lt"/>
              </a:rPr>
              <a:t/>
            </a:r>
            <a:br>
              <a:rPr lang="en-US" sz="3200" dirty="0" smtClean="0">
                <a:solidFill>
                  <a:srgbClr val="A21010"/>
                </a:solidFill>
                <a:latin typeface="+mn-lt"/>
              </a:rPr>
            </a:br>
            <a:r>
              <a:rPr lang="en-US" sz="2400" dirty="0" smtClean="0">
                <a:latin typeface="+mn-lt"/>
              </a:rPr>
              <a:t>Where do we need to be?</a:t>
            </a:r>
            <a:endParaRPr lang="en-US" sz="2400" dirty="0">
              <a:latin typeface="+mn-lt"/>
            </a:endParaRPr>
          </a:p>
        </p:txBody>
      </p:sp>
      <p:sp>
        <p:nvSpPr>
          <p:cNvPr id="3" name="Content Placeholder 2"/>
          <p:cNvSpPr>
            <a:spLocks noGrp="1"/>
          </p:cNvSpPr>
          <p:nvPr>
            <p:ph idx="1"/>
          </p:nvPr>
        </p:nvSpPr>
        <p:spPr>
          <a:xfrm>
            <a:off x="1309651" y="1029029"/>
            <a:ext cx="7834349" cy="5226050"/>
          </a:xfrm>
        </p:spPr>
        <p:txBody>
          <a:bodyPr/>
          <a:lstStyle/>
          <a:p>
            <a:pPr marL="285750" indent="-285750">
              <a:buFont typeface="Arial"/>
              <a:buChar char="•"/>
            </a:pPr>
            <a:r>
              <a:rPr lang="en-US" sz="2400" dirty="0" smtClean="0">
                <a:latin typeface="+mn-lt"/>
              </a:rPr>
              <a:t>NOAA’s </a:t>
            </a:r>
            <a:r>
              <a:rPr lang="en-US" sz="2400" dirty="0">
                <a:latin typeface="+mn-lt"/>
              </a:rPr>
              <a:t>National Weather Service (NWS) m</a:t>
            </a:r>
            <a:r>
              <a:rPr lang="en-US" sz="2400" dirty="0" smtClean="0">
                <a:latin typeface="+mn-lt"/>
              </a:rPr>
              <a:t>ission is </a:t>
            </a:r>
            <a:r>
              <a:rPr lang="en-US" sz="2400" dirty="0">
                <a:latin typeface="+mn-lt"/>
              </a:rPr>
              <a:t>to fulfill this commitment through building a </a:t>
            </a:r>
            <a:r>
              <a:rPr lang="en-US" sz="2400" b="1" dirty="0">
                <a:latin typeface="+mn-lt"/>
              </a:rPr>
              <a:t>Weather Ready Nation</a:t>
            </a:r>
            <a:r>
              <a:rPr lang="en-US" sz="2400" dirty="0">
                <a:latin typeface="+mn-lt"/>
              </a:rPr>
              <a:t>.  </a:t>
            </a:r>
            <a:endParaRPr lang="en-US" sz="2400" dirty="0" smtClean="0">
              <a:latin typeface="+mn-lt"/>
            </a:endParaRPr>
          </a:p>
          <a:p>
            <a:pPr marL="285750" indent="-285750">
              <a:buFont typeface="Arial"/>
              <a:buChar char="•"/>
            </a:pPr>
            <a:r>
              <a:rPr lang="en-US" sz="2400" dirty="0" smtClean="0">
                <a:latin typeface="+mn-lt"/>
              </a:rPr>
              <a:t>NWS </a:t>
            </a:r>
            <a:r>
              <a:rPr lang="en-US" sz="2400" dirty="0">
                <a:latin typeface="+mn-lt"/>
              </a:rPr>
              <a:t>must contribute to hazard resiliency by continually assessing and improving its services to </a:t>
            </a:r>
            <a:r>
              <a:rPr lang="en-US" sz="2400" dirty="0" smtClean="0">
                <a:latin typeface="+mn-lt"/>
              </a:rPr>
              <a:t>Nation</a:t>
            </a:r>
            <a:r>
              <a:rPr lang="en-US" sz="2400" dirty="0">
                <a:latin typeface="+mn-lt"/>
              </a:rPr>
              <a:t>. </a:t>
            </a:r>
            <a:endParaRPr lang="en-US" sz="2400" dirty="0" smtClean="0">
              <a:latin typeface="+mn-lt"/>
            </a:endParaRPr>
          </a:p>
          <a:p>
            <a:pPr marL="285750" indent="-285750">
              <a:buFont typeface="Arial"/>
              <a:buChar char="•"/>
            </a:pPr>
            <a:r>
              <a:rPr lang="en-US" sz="2400" dirty="0" smtClean="0">
                <a:latin typeface="+mn-lt"/>
              </a:rPr>
              <a:t>Hurricane Sandy (2012):</a:t>
            </a:r>
          </a:p>
          <a:p>
            <a:pPr marL="571500" lvl="2">
              <a:lnSpc>
                <a:spcPct val="95000"/>
              </a:lnSpc>
              <a:buFont typeface="Arial"/>
              <a:buChar char="•"/>
              <a:defRPr/>
            </a:pPr>
            <a:r>
              <a:rPr lang="en-US" sz="2000" dirty="0" smtClean="0">
                <a:latin typeface="+mn-lt"/>
              </a:rPr>
              <a:t>147 (72 along US East Coast) deaths</a:t>
            </a:r>
            <a:endParaRPr lang="en-US" sz="2000" dirty="0">
              <a:latin typeface="+mn-lt"/>
            </a:endParaRPr>
          </a:p>
          <a:p>
            <a:pPr marL="571500" lvl="2">
              <a:lnSpc>
                <a:spcPct val="95000"/>
              </a:lnSpc>
              <a:buFont typeface="Arial"/>
              <a:buChar char="•"/>
              <a:defRPr/>
            </a:pPr>
            <a:r>
              <a:rPr lang="en-US" sz="2000" dirty="0" smtClean="0">
                <a:latin typeface="+mn-lt"/>
              </a:rPr>
              <a:t>&gt;$75 Billion </a:t>
            </a:r>
            <a:r>
              <a:rPr lang="en-US" sz="2000" dirty="0">
                <a:latin typeface="+mn-lt"/>
              </a:rPr>
              <a:t>damage</a:t>
            </a:r>
          </a:p>
          <a:p>
            <a:pPr marL="571500" lvl="2">
              <a:lnSpc>
                <a:spcPct val="95000"/>
              </a:lnSpc>
              <a:buFont typeface="Arial"/>
              <a:buChar char="•"/>
              <a:defRPr/>
            </a:pPr>
            <a:r>
              <a:rPr lang="en-US" sz="2000" dirty="0">
                <a:latin typeface="+mn-lt"/>
              </a:rPr>
              <a:t>Major infrastructure losses</a:t>
            </a:r>
          </a:p>
          <a:p>
            <a:pPr marL="571500" lvl="2">
              <a:lnSpc>
                <a:spcPct val="95000"/>
              </a:lnSpc>
              <a:buFont typeface="Arial"/>
              <a:buChar char="•"/>
              <a:defRPr/>
            </a:pPr>
            <a:r>
              <a:rPr lang="en-US" sz="2000" dirty="0">
                <a:latin typeface="+mn-lt"/>
              </a:rPr>
              <a:t>Power lost to </a:t>
            </a:r>
            <a:r>
              <a:rPr lang="en-US" sz="2000" dirty="0" smtClean="0">
                <a:latin typeface="+mn-lt"/>
              </a:rPr>
              <a:t>8.5 </a:t>
            </a:r>
            <a:r>
              <a:rPr lang="en-US" sz="2000" dirty="0">
                <a:latin typeface="+mn-lt"/>
              </a:rPr>
              <a:t>million</a:t>
            </a:r>
          </a:p>
          <a:p>
            <a:pPr marL="482600" indent="-457200">
              <a:buFont typeface="Arial"/>
              <a:buChar char="•"/>
            </a:pPr>
            <a:endParaRPr lang="en-US" sz="2400" dirty="0" smtClean="0">
              <a:latin typeface="+mn-lt"/>
            </a:endParaRPr>
          </a:p>
        </p:txBody>
      </p:sp>
      <p:sp>
        <p:nvSpPr>
          <p:cNvPr id="18" name="Rectangle 4"/>
          <p:cNvSpPr>
            <a:spLocks noChangeArrowheads="1"/>
          </p:cNvSpPr>
          <p:nvPr/>
        </p:nvSpPr>
        <p:spPr bwMode="auto">
          <a:xfrm>
            <a:off x="0" y="3901650"/>
            <a:ext cx="1295400" cy="214313"/>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17" name="Picture 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59218" y="4191451"/>
            <a:ext cx="3728138" cy="2579267"/>
          </a:xfrm>
          <a:prstGeom prst="rect">
            <a:avLst/>
          </a:prstGeom>
          <a:noFill/>
          <a:ln>
            <a:noFill/>
          </a:ln>
          <a:effectLst>
            <a:outerShdw blurRad="254000" algn="ctr" rotWithShape="0">
              <a:schemeClr val="bg2">
                <a:alpha val="42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98814" y="4229079"/>
            <a:ext cx="3847629" cy="2544254"/>
          </a:xfrm>
          <a:prstGeom prst="rect">
            <a:avLst/>
          </a:prstGeom>
          <a:noFill/>
          <a:ln>
            <a:noFill/>
          </a:ln>
          <a:effectLst>
            <a:outerShdw blurRad="254000" algn="ctr" rotWithShape="0">
              <a:schemeClr val="bg2">
                <a:alpha val="42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 name="Picture 12"/>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33209" y="4202680"/>
            <a:ext cx="3740971" cy="2483359"/>
          </a:xfrm>
          <a:prstGeom prst="rect">
            <a:avLst/>
          </a:prstGeom>
          <a:noFill/>
          <a:ln>
            <a:noFill/>
          </a:ln>
          <a:effectLst>
            <a:outerShdw blurRad="38100" dist="12699" dir="5400000" algn="ctr" rotWithShape="0">
              <a:schemeClr val="bg2">
                <a:alpha val="3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7502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400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childTnLst>
                          </p:cTn>
                        </p:par>
                        <p:par>
                          <p:cTn id="8" fill="hold">
                            <p:stCondLst>
                              <p:cond delay="5000"/>
                            </p:stCondLst>
                            <p:childTnLst>
                              <p:par>
                                <p:cTn id="9" presetID="9" presetClass="entr" presetSubtype="0" fill="hold" nodeType="afterEffect">
                                  <p:stCondLst>
                                    <p:cond delay="400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730"/>
            <a:ext cx="7355849" cy="668907"/>
          </a:xfrm>
        </p:spPr>
        <p:txBody>
          <a:bodyPr/>
          <a:lstStyle/>
          <a:p>
            <a:pPr algn="l"/>
            <a:r>
              <a:rPr lang="en-US" sz="3200" b="1" dirty="0" smtClean="0">
                <a:solidFill>
                  <a:schemeClr val="tx1"/>
                </a:solidFill>
                <a:latin typeface="+mj-lt"/>
              </a:rPr>
              <a:t>What in 2012 &amp; 2013?</a:t>
            </a:r>
            <a:r>
              <a:rPr lang="en-US" sz="4000" dirty="0" smtClean="0">
                <a:solidFill>
                  <a:schemeClr val="tx1"/>
                </a:solidFill>
                <a:latin typeface="+mj-lt"/>
              </a:rPr>
              <a:t>:</a:t>
            </a:r>
            <a:endParaRPr lang="en-US" sz="4000" dirty="0">
              <a:solidFill>
                <a:schemeClr val="tx1"/>
              </a:solidFill>
              <a:latin typeface="+mj-lt"/>
            </a:endParaRPr>
          </a:p>
        </p:txBody>
      </p:sp>
      <p:sp>
        <p:nvSpPr>
          <p:cNvPr id="3" name="Content Placeholder 2"/>
          <p:cNvSpPr>
            <a:spLocks noGrp="1"/>
          </p:cNvSpPr>
          <p:nvPr>
            <p:ph idx="1"/>
          </p:nvPr>
        </p:nvSpPr>
        <p:spPr>
          <a:xfrm>
            <a:off x="1282172" y="797948"/>
            <a:ext cx="7861828" cy="5901292"/>
          </a:xfrm>
        </p:spPr>
        <p:txBody>
          <a:bodyPr/>
          <a:lstStyle/>
          <a:p>
            <a:pPr marL="227013" indent="-227013" eaLnBrk="1" hangingPunct="1">
              <a:lnSpc>
                <a:spcPct val="90000"/>
              </a:lnSpc>
              <a:defRPr/>
            </a:pPr>
            <a:r>
              <a:rPr lang="en-US" sz="2800" b="1" dirty="0" smtClean="0">
                <a:solidFill>
                  <a:srgbClr val="A21010"/>
                </a:solidFill>
                <a:latin typeface="+mn-lt"/>
              </a:rPr>
              <a:t>IFEX 2012</a:t>
            </a:r>
          </a:p>
          <a:p>
            <a:pPr lvl="1" eaLnBrk="1" hangingPunct="1">
              <a:buFont typeface="Lucida Grande"/>
              <a:buChar char="-"/>
            </a:pPr>
            <a:r>
              <a:rPr lang="en-US" sz="2400" dirty="0">
                <a:latin typeface="+mn-lt"/>
                <a:cs typeface="ＭＳ Ｐゴシック" charset="0"/>
              </a:rPr>
              <a:t>NOAA aircraft flew </a:t>
            </a:r>
            <a:r>
              <a:rPr lang="en-US" sz="2400" dirty="0" smtClean="0">
                <a:latin typeface="+mn-lt"/>
                <a:cs typeface="ＭＳ Ｐゴシック" charset="0"/>
              </a:rPr>
              <a:t>~282 </a:t>
            </a:r>
            <a:r>
              <a:rPr lang="en-US" sz="2400" dirty="0">
                <a:latin typeface="+mn-lt"/>
                <a:cs typeface="ＭＳ Ｐゴシック" charset="0"/>
              </a:rPr>
              <a:t>h </a:t>
            </a:r>
            <a:r>
              <a:rPr lang="en-US" sz="2400" dirty="0" smtClean="0">
                <a:latin typeface="+mn-lt"/>
                <a:cs typeface="ＭＳ Ｐゴシック" charset="0"/>
              </a:rPr>
              <a:t>(18 P</a:t>
            </a:r>
            <a:r>
              <a:rPr lang="en-US" sz="2400" dirty="0">
                <a:latin typeface="+mn-lt"/>
                <a:cs typeface="ＭＳ Ｐゴシック" charset="0"/>
              </a:rPr>
              <a:t>-3 and </a:t>
            </a:r>
            <a:r>
              <a:rPr lang="en-US" sz="2400" dirty="0" smtClean="0">
                <a:latin typeface="+mn-lt"/>
                <a:cs typeface="ＭＳ Ｐゴシック" charset="0"/>
              </a:rPr>
              <a:t>12 </a:t>
            </a:r>
            <a:r>
              <a:rPr lang="en-US" sz="2400" dirty="0">
                <a:latin typeface="+mn-lt"/>
                <a:cs typeface="ＭＳ Ｐゴシック" charset="0"/>
              </a:rPr>
              <a:t>G-IV missions) </a:t>
            </a:r>
          </a:p>
          <a:p>
            <a:pPr lvl="1" eaLnBrk="1" hangingPunct="1">
              <a:buFont typeface="Lucida Grande"/>
              <a:buChar char="-"/>
            </a:pPr>
            <a:r>
              <a:rPr lang="en-US" sz="2400" dirty="0">
                <a:latin typeface="+mn-lt"/>
                <a:cs typeface="ＭＳ Ｐゴシック" charset="0"/>
              </a:rPr>
              <a:t>Highlights include </a:t>
            </a:r>
            <a:r>
              <a:rPr lang="en-US" sz="2400" dirty="0" smtClean="0">
                <a:latin typeface="+mn-lt"/>
                <a:cs typeface="ＭＳ Ｐゴシック" charset="0"/>
              </a:rPr>
              <a:t>Isaac, Leslie, &amp; Sandy</a:t>
            </a:r>
            <a:endParaRPr lang="en-US" sz="2400" dirty="0">
              <a:latin typeface="+mn-lt"/>
              <a:cs typeface="ＭＳ Ｐゴシック" charset="0"/>
            </a:endParaRPr>
          </a:p>
          <a:p>
            <a:pPr lvl="1" indent="-342900">
              <a:lnSpc>
                <a:spcPct val="90000"/>
              </a:lnSpc>
              <a:buFont typeface="Lucida Grande"/>
              <a:buChar char="-"/>
              <a:defRPr/>
            </a:pPr>
            <a:r>
              <a:rPr lang="en-US" sz="2400" dirty="0">
                <a:solidFill>
                  <a:srgbClr val="000000"/>
                </a:solidFill>
                <a:latin typeface="+mn-lt"/>
              </a:rPr>
              <a:t>For details see: </a:t>
            </a:r>
            <a:r>
              <a:rPr lang="en-US" sz="2000" dirty="0" smtClean="0">
                <a:solidFill>
                  <a:srgbClr val="000000"/>
                </a:solidFill>
                <a:latin typeface="+mn-lt"/>
                <a:hlinkClick r:id="rId2"/>
              </a:rPr>
              <a:t>http</a:t>
            </a:r>
            <a:r>
              <a:rPr lang="en-US" sz="2000" dirty="0">
                <a:solidFill>
                  <a:srgbClr val="000000"/>
                </a:solidFill>
                <a:latin typeface="+mn-lt"/>
                <a:hlinkClick r:id="rId2"/>
              </a:rPr>
              <a:t>://noaahrd.wordpress.com/category/ifex-</a:t>
            </a:r>
            <a:r>
              <a:rPr lang="en-US" sz="2000" dirty="0" smtClean="0">
                <a:solidFill>
                  <a:srgbClr val="000000"/>
                </a:solidFill>
                <a:latin typeface="+mn-lt"/>
                <a:hlinkClick r:id="rId2"/>
              </a:rPr>
              <a:t>discussion</a:t>
            </a:r>
            <a:endParaRPr lang="en-US" dirty="0">
              <a:latin typeface="+mn-lt"/>
            </a:endParaRPr>
          </a:p>
          <a:p>
            <a:pPr marL="227013" indent="-227013" eaLnBrk="1" hangingPunct="1">
              <a:lnSpc>
                <a:spcPct val="90000"/>
              </a:lnSpc>
              <a:defRPr/>
            </a:pPr>
            <a:r>
              <a:rPr lang="en-US" sz="2800" b="1" dirty="0" smtClean="0">
                <a:solidFill>
                  <a:srgbClr val="A21010"/>
                </a:solidFill>
                <a:latin typeface="+mn-lt"/>
              </a:rPr>
              <a:t>IFEX 2013</a:t>
            </a:r>
          </a:p>
          <a:p>
            <a:pPr marL="695325" lvl="1" indent="-227013" eaLnBrk="1" hangingPunct="1">
              <a:lnSpc>
                <a:spcPct val="90000"/>
              </a:lnSpc>
              <a:defRPr/>
            </a:pPr>
            <a:r>
              <a:rPr lang="en-US" sz="2400" dirty="0" smtClean="0">
                <a:latin typeface="+mn-lt"/>
              </a:rPr>
              <a:t>2 NOAA WP-3D, G-IV – 150 flight hours (1 June-30 November)</a:t>
            </a:r>
          </a:p>
          <a:p>
            <a:pPr marL="695325" lvl="1" indent="-227013" eaLnBrk="1" hangingPunct="1">
              <a:defRPr/>
            </a:pPr>
            <a:r>
              <a:rPr lang="en-US" sz="2400" dirty="0" smtClean="0">
                <a:latin typeface="+mn-lt"/>
              </a:rPr>
              <a:t>Crews available 2/day missions starting July based from Tampa, FL</a:t>
            </a:r>
          </a:p>
          <a:p>
            <a:pPr marL="695325" lvl="1" indent="-227013" eaLnBrk="1" hangingPunct="1">
              <a:defRPr/>
            </a:pPr>
            <a:r>
              <a:rPr lang="en-US" sz="2400" dirty="0" smtClean="0">
                <a:solidFill>
                  <a:srgbClr val="000000"/>
                </a:solidFill>
                <a:latin typeface="+mn-lt"/>
                <a:cs typeface="Calibri" charset="0"/>
              </a:rPr>
              <a:t>Interact </a:t>
            </a:r>
            <a:r>
              <a:rPr lang="en-US" sz="2400" dirty="0">
                <a:solidFill>
                  <a:srgbClr val="000000"/>
                </a:solidFill>
                <a:latin typeface="+mn-lt"/>
                <a:cs typeface="Calibri" charset="0"/>
              </a:rPr>
              <a:t>with NASA during their HS3 field </a:t>
            </a:r>
            <a:r>
              <a:rPr lang="en-US" sz="2400" dirty="0" smtClean="0">
                <a:solidFill>
                  <a:srgbClr val="000000"/>
                </a:solidFill>
                <a:latin typeface="+mn-lt"/>
                <a:cs typeface="Calibri" charset="0"/>
              </a:rPr>
              <a:t>campaign</a:t>
            </a:r>
            <a:endParaRPr lang="en-US" sz="2400" dirty="0" smtClean="0">
              <a:latin typeface="+mn-lt"/>
            </a:endParaRPr>
          </a:p>
          <a:p>
            <a:pPr marL="227013" indent="-227013">
              <a:lnSpc>
                <a:spcPct val="90000"/>
              </a:lnSpc>
              <a:defRPr/>
            </a:pPr>
            <a:r>
              <a:rPr lang="en-US" sz="2800" b="1" dirty="0" smtClean="0">
                <a:solidFill>
                  <a:srgbClr val="A21010"/>
                </a:solidFill>
                <a:latin typeface="+mn-lt"/>
              </a:rPr>
              <a:t>HFIP real-time model demonstration</a:t>
            </a:r>
          </a:p>
          <a:p>
            <a:pPr marL="627063" lvl="1" indent="-227013">
              <a:lnSpc>
                <a:spcPct val="90000"/>
              </a:lnSpc>
              <a:defRPr/>
            </a:pPr>
            <a:endParaRPr lang="en-US" sz="2400" dirty="0" smtClean="0">
              <a:latin typeface="+mn-lt"/>
            </a:endParaRPr>
          </a:p>
        </p:txBody>
      </p:sp>
      <p:sp>
        <p:nvSpPr>
          <p:cNvPr id="4" name="Rectangle 5"/>
          <p:cNvSpPr>
            <a:spLocks noChangeArrowheads="1"/>
          </p:cNvSpPr>
          <p:nvPr/>
        </p:nvSpPr>
        <p:spPr bwMode="auto">
          <a:xfrm>
            <a:off x="0" y="4101240"/>
            <a:ext cx="1295400" cy="551784"/>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5" name="Picture 1" descr="300px-HS3_logo.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843405" y="170796"/>
            <a:ext cx="1082031" cy="9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FE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48676" y="170795"/>
            <a:ext cx="102083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1299731" y="65849"/>
            <a:ext cx="7696200" cy="1006593"/>
          </a:xfrm>
          <a:prstGeom prst="rect">
            <a:avLst/>
          </a:prstGeom>
          <a:noFill/>
          <a:ln w="9525">
            <a:noFill/>
            <a:miter lim="800000"/>
            <a:headEnd/>
            <a:tailEnd/>
          </a:ln>
        </p:spPr>
        <p:txBody>
          <a:bodyPr vert="horz" wrap="square" lIns="182880" tIns="45720" rIns="30479" bIns="45720" numCol="1" anchor="b" anchorCtr="0" compatLnSpc="1">
            <a:prstTxWarp prst="textNoShape">
              <a:avLst/>
            </a:prstTxWarp>
          </a:bodyPr>
          <a:lst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defRPr/>
            </a:pPr>
            <a:r>
              <a:rPr lang="en-US" sz="3200" b="1" dirty="0" smtClean="0">
                <a:solidFill>
                  <a:srgbClr val="A21010"/>
                </a:solidFill>
                <a:latin typeface="Arial" charset="0"/>
                <a:ea typeface="Calibri" charset="0"/>
                <a:cs typeface="Calibri" charset="0"/>
              </a:rPr>
              <a:t>IFEX 2012: </a:t>
            </a:r>
          </a:p>
          <a:p>
            <a:pPr>
              <a:defRPr/>
            </a:pPr>
            <a:r>
              <a:rPr lang="en-US" sz="2400" dirty="0">
                <a:solidFill>
                  <a:schemeClr val="tx1"/>
                </a:solidFill>
                <a:latin typeface="Arial" charset="0"/>
                <a:ea typeface="Calibri" charset="0"/>
                <a:cs typeface="Calibri" charset="0"/>
              </a:rPr>
              <a:t>Improved Models &amp; </a:t>
            </a:r>
            <a:r>
              <a:rPr lang="en-US" sz="2400" dirty="0" smtClean="0">
                <a:solidFill>
                  <a:schemeClr val="tx1"/>
                </a:solidFill>
                <a:latin typeface="Arial" charset="0"/>
                <a:ea typeface="Calibri" charset="0"/>
                <a:cs typeface="Calibri" charset="0"/>
              </a:rPr>
              <a:t>Data:</a:t>
            </a:r>
            <a:r>
              <a:rPr lang="en-US" sz="3600" dirty="0">
                <a:solidFill>
                  <a:schemeClr val="tx1"/>
                </a:solidFill>
                <a:latin typeface="Arial" charset="0"/>
                <a:ea typeface="Calibri" charset="0"/>
                <a:cs typeface="Calibri" charset="0"/>
              </a:rPr>
              <a:t> </a:t>
            </a:r>
            <a:r>
              <a:rPr lang="en-US" sz="2400" dirty="0" smtClean="0">
                <a:solidFill>
                  <a:schemeClr val="tx1"/>
                </a:solidFill>
                <a:latin typeface="Arial" charset="0"/>
                <a:ea typeface="Calibri" charset="0"/>
                <a:cs typeface="Calibri" charset="0"/>
              </a:rPr>
              <a:t>Sandy</a:t>
            </a:r>
            <a:endParaRPr lang="en-US" sz="1800" dirty="0" smtClean="0">
              <a:solidFill>
                <a:schemeClr val="tx1"/>
              </a:solidFill>
              <a:latin typeface="Arial" charset="0"/>
              <a:ea typeface="Calibri" charset="0"/>
              <a:cs typeface="Calibri" charset="0"/>
            </a:endParaRPr>
          </a:p>
        </p:txBody>
      </p:sp>
      <p:sp>
        <p:nvSpPr>
          <p:cNvPr id="29" name="Rectangle 8"/>
          <p:cNvSpPr>
            <a:spLocks/>
          </p:cNvSpPr>
          <p:nvPr/>
        </p:nvSpPr>
        <p:spPr bwMode="auto">
          <a:xfrm>
            <a:off x="1577561" y="4212385"/>
            <a:ext cx="1833485" cy="369332"/>
          </a:xfrm>
          <a:prstGeom prst="rect">
            <a:avLst/>
          </a:prstGeom>
          <a:noFill/>
          <a:ln w="12700">
            <a:noFill/>
            <a:miter lim="800000"/>
            <a:headEnd/>
            <a:tailEnd/>
          </a:ln>
        </p:spPr>
        <p:txBody>
          <a:bodyPr wrap="square" lIns="0" tIns="0" rIns="40639" bIns="0">
            <a:prstTxWarp prst="textNoShape">
              <a:avLst/>
            </a:prstTxWarp>
            <a:spAutoFit/>
          </a:bodyPr>
          <a:lstStyle/>
          <a:p>
            <a:pPr marL="39688" algn="ctr"/>
            <a:r>
              <a:rPr lang="en-US" sz="1200" b="1" dirty="0" smtClean="0">
                <a:solidFill>
                  <a:srgbClr val="FFFFFF"/>
                </a:solidFill>
                <a:latin typeface="Calibri" charset="0"/>
                <a:ea typeface="Arial" charset="0"/>
                <a:cs typeface="Arial" charset="0"/>
                <a:sym typeface="Arial" charset="0"/>
              </a:rPr>
              <a:t>7 </a:t>
            </a:r>
            <a:r>
              <a:rPr lang="en-US" sz="1200" b="1" dirty="0">
                <a:solidFill>
                  <a:srgbClr val="FFFFFF"/>
                </a:solidFill>
                <a:latin typeface="Calibri" charset="0"/>
                <a:ea typeface="Arial" charset="0"/>
                <a:cs typeface="Arial" charset="0"/>
                <a:sym typeface="Arial" charset="0"/>
              </a:rPr>
              <a:t>P-3 Flights</a:t>
            </a:r>
          </a:p>
          <a:p>
            <a:pPr marL="39688" algn="ctr"/>
            <a:r>
              <a:rPr lang="en-US" sz="1200" b="1" dirty="0" smtClean="0">
                <a:solidFill>
                  <a:srgbClr val="FFFFFF"/>
                </a:solidFill>
                <a:latin typeface="Calibri" charset="0"/>
                <a:ea typeface="Arial" charset="0"/>
                <a:cs typeface="Arial" charset="0"/>
                <a:sym typeface="Arial" charset="0"/>
              </a:rPr>
              <a:t>23 </a:t>
            </a:r>
            <a:r>
              <a:rPr lang="en-US" sz="1200" b="1" dirty="0">
                <a:solidFill>
                  <a:srgbClr val="FFFFFF"/>
                </a:solidFill>
                <a:latin typeface="Calibri" charset="0"/>
                <a:ea typeface="Arial" charset="0"/>
                <a:cs typeface="Arial" charset="0"/>
                <a:sym typeface="Arial" charset="0"/>
              </a:rPr>
              <a:t>August – </a:t>
            </a:r>
            <a:r>
              <a:rPr lang="en-US" sz="1200" b="1" dirty="0" smtClean="0">
                <a:solidFill>
                  <a:srgbClr val="FFFFFF"/>
                </a:solidFill>
                <a:latin typeface="Calibri" charset="0"/>
                <a:ea typeface="Arial" charset="0"/>
                <a:cs typeface="Arial" charset="0"/>
                <a:sym typeface="Arial" charset="0"/>
              </a:rPr>
              <a:t>27 August 2011</a:t>
            </a:r>
            <a:endParaRPr lang="en-US" sz="1200" b="1" dirty="0">
              <a:solidFill>
                <a:srgbClr val="FFFFFF"/>
              </a:solidFill>
              <a:latin typeface="Calibri" charset="0"/>
              <a:ea typeface="Arial" charset="0"/>
              <a:cs typeface="Arial" charset="0"/>
              <a:sym typeface="Arial" charset="0"/>
            </a:endParaRPr>
          </a:p>
        </p:txBody>
      </p:sp>
      <p:sp>
        <p:nvSpPr>
          <p:cNvPr id="30" name="Text Box 7"/>
          <p:cNvSpPr txBox="1">
            <a:spLocks/>
          </p:cNvSpPr>
          <p:nvPr/>
        </p:nvSpPr>
        <p:spPr bwMode="auto">
          <a:xfrm>
            <a:off x="5119228" y="6631586"/>
            <a:ext cx="3789352" cy="226414"/>
          </a:xfrm>
          <a:prstGeom prst="rect">
            <a:avLst/>
          </a:prstGeom>
          <a:noFill/>
          <a:ln w="12700">
            <a:noFill/>
            <a:miter lim="800000"/>
            <a:headEnd/>
            <a:tailEnd/>
          </a:ln>
        </p:spPr>
        <p:txBody>
          <a:bodyPr wrap="none" lIns="64210" tIns="32102" rIns="64210" bIns="32102">
            <a:prstTxWarp prst="textNoShape">
              <a:avLst/>
            </a:prstTxWarp>
            <a:spAutoFit/>
          </a:bodyPr>
          <a:lstStyle/>
          <a:p>
            <a:r>
              <a:rPr lang="en-US" sz="1050" dirty="0" smtClean="0">
                <a:solidFill>
                  <a:srgbClr val="000000"/>
                </a:solidFill>
              </a:rPr>
              <a:t>Aberson, Aksoy, Gamache, Gopal (</a:t>
            </a:r>
            <a:r>
              <a:rPr lang="en-US" sz="1050" dirty="0">
                <a:solidFill>
                  <a:srgbClr val="000000"/>
                </a:solidFill>
              </a:rPr>
              <a:t>AOML/HRD</a:t>
            </a:r>
            <a:r>
              <a:rPr lang="en-US" sz="1050" dirty="0" smtClean="0">
                <a:solidFill>
                  <a:srgbClr val="000000"/>
                </a:solidFill>
              </a:rPr>
              <a:t>), Tong (EMC)</a:t>
            </a:r>
            <a:endParaRPr lang="en-US" sz="1200" dirty="0">
              <a:solidFill>
                <a:srgbClr val="000000"/>
              </a:solidFill>
            </a:endParaRPr>
          </a:p>
        </p:txBody>
      </p:sp>
      <p:pic>
        <p:nvPicPr>
          <p:cNvPr id="17" name="Picture 16" descr="Screen Shot 2012-10-31 at 8.44.43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39261" y="4327403"/>
            <a:ext cx="2123235" cy="2047837"/>
          </a:xfrm>
          <a:prstGeom prst="rect">
            <a:avLst/>
          </a:prstGeom>
        </p:spPr>
      </p:pic>
      <p:pic>
        <p:nvPicPr>
          <p:cNvPr id="18" name="Picture 17" descr="Screen Shot 2012-10-31 at 8.38.21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10742" y="1315358"/>
            <a:ext cx="2922606" cy="2917975"/>
          </a:xfrm>
          <a:prstGeom prst="rect">
            <a:avLst/>
          </a:prstGeom>
        </p:spPr>
      </p:pic>
      <p:sp>
        <p:nvSpPr>
          <p:cNvPr id="22" name="Text Box 4"/>
          <p:cNvSpPr txBox="1">
            <a:spLocks noChangeArrowheads="1"/>
          </p:cNvSpPr>
          <p:nvPr/>
        </p:nvSpPr>
        <p:spPr bwMode="auto">
          <a:xfrm>
            <a:off x="1354667" y="4476927"/>
            <a:ext cx="2511777" cy="1892826"/>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17475" indent="-117475" eaLnBrk="1" hangingPunct="1">
              <a:spcBef>
                <a:spcPts val="300"/>
              </a:spcBef>
              <a:buFont typeface="Arial"/>
              <a:buChar char="•"/>
            </a:pPr>
            <a:r>
              <a:rPr lang="en-US" sz="1400" dirty="0">
                <a:latin typeface="Calibri" charset="0"/>
              </a:rPr>
              <a:t>7</a:t>
            </a:r>
            <a:r>
              <a:rPr lang="en-US" sz="1400" dirty="0" smtClean="0">
                <a:latin typeface="Calibri" charset="0"/>
              </a:rPr>
              <a:t> WP-3D TDR missions </a:t>
            </a:r>
            <a:r>
              <a:rPr lang="en-US" sz="1400" dirty="0">
                <a:latin typeface="Calibri" charset="0"/>
              </a:rPr>
              <a:t>from </a:t>
            </a:r>
            <a:r>
              <a:rPr lang="en-US" sz="1400" dirty="0" smtClean="0">
                <a:latin typeface="Calibri" charset="0"/>
              </a:rPr>
              <a:t>00 UTC 26 – 12 UTC 29 September 2012 at 12 h </a:t>
            </a:r>
            <a:r>
              <a:rPr lang="en-US" sz="1400" dirty="0">
                <a:latin typeface="Calibri"/>
                <a:ea typeface="Arial" charset="0"/>
                <a:cs typeface="Calibri"/>
                <a:sym typeface="Arial" charset="0"/>
              </a:rPr>
              <a:t>Doppler </a:t>
            </a:r>
            <a:r>
              <a:rPr lang="en-US" sz="1400" dirty="0" smtClean="0">
                <a:latin typeface="Calibri" charset="0"/>
              </a:rPr>
              <a:t>sampling </a:t>
            </a:r>
            <a:r>
              <a:rPr lang="en-US" sz="1400" dirty="0" smtClean="0">
                <a:latin typeface="Calibri"/>
                <a:ea typeface="Arial" charset="0"/>
                <a:cs typeface="Calibri"/>
                <a:sym typeface="Arial" charset="0"/>
              </a:rPr>
              <a:t>(HEDAS/GSI)</a:t>
            </a:r>
            <a:endParaRPr lang="en-US" sz="1400" dirty="0">
              <a:latin typeface="Calibri" charset="0"/>
              <a:sym typeface="Arial" charset="0"/>
            </a:endParaRPr>
          </a:p>
          <a:p>
            <a:pPr marL="117475" indent="-117475" eaLnBrk="1" hangingPunct="1">
              <a:spcBef>
                <a:spcPts val="300"/>
              </a:spcBef>
              <a:buFont typeface="Arial"/>
              <a:buChar char="•"/>
            </a:pPr>
            <a:r>
              <a:rPr lang="en-US" sz="1400" dirty="0" smtClean="0">
                <a:latin typeface="Calibri" charset="0"/>
              </a:rPr>
              <a:t>3 G</a:t>
            </a:r>
            <a:r>
              <a:rPr lang="en-US" sz="1400" dirty="0">
                <a:latin typeface="Calibri" charset="0"/>
              </a:rPr>
              <a:t>-IV </a:t>
            </a:r>
            <a:r>
              <a:rPr lang="en-US" sz="1400" dirty="0" smtClean="0">
                <a:latin typeface="Calibri" charset="0"/>
              </a:rPr>
              <a:t>missions (TDR) </a:t>
            </a:r>
            <a:endParaRPr lang="en-US" sz="1400" dirty="0">
              <a:latin typeface="Calibri" charset="0"/>
            </a:endParaRPr>
          </a:p>
          <a:p>
            <a:pPr marL="117475" indent="-117475" eaLnBrk="1" hangingPunct="1">
              <a:spcBef>
                <a:spcPts val="300"/>
              </a:spcBef>
              <a:buFont typeface="Arial"/>
              <a:buChar char="•"/>
            </a:pPr>
            <a:r>
              <a:rPr lang="en-US" sz="1400" dirty="0" smtClean="0">
                <a:latin typeface="Calibri" charset="0"/>
              </a:rPr>
              <a:t>Sampled Hurricane Sandy from passage N of Cuba to landfall</a:t>
            </a:r>
            <a:endParaRPr lang="en-US" sz="1400" dirty="0">
              <a:latin typeface="Calibri" charset="0"/>
            </a:endParaRPr>
          </a:p>
        </p:txBody>
      </p:sp>
      <p:sp>
        <p:nvSpPr>
          <p:cNvPr id="23" name="Rectangle 6"/>
          <p:cNvSpPr txBox="1">
            <a:spLocks noChangeArrowheads="1"/>
          </p:cNvSpPr>
          <p:nvPr/>
        </p:nvSpPr>
        <p:spPr bwMode="auto">
          <a:xfrm>
            <a:off x="4309927" y="2117109"/>
            <a:ext cx="1757847" cy="1231932"/>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rIns="30479">
            <a:prstTxWarp prst="textNoShape">
              <a:avLst/>
            </a:prstTxWarp>
          </a:bodyPr>
          <a:lstStyle/>
          <a:p>
            <a:pPr marL="39688" algn="ctr"/>
            <a:r>
              <a:rPr lang="en-US" sz="1400" dirty="0" smtClean="0">
                <a:solidFill>
                  <a:srgbClr val="000000"/>
                </a:solidFill>
                <a:latin typeface="Calibri" charset="0"/>
                <a:ea typeface="Arial" charset="0"/>
                <a:sym typeface="Arial" charset="0"/>
                <a:hlinkClick r:id="rId5"/>
              </a:rPr>
              <a:t>TDR-Experiment</a:t>
            </a:r>
            <a:r>
              <a:rPr lang="en-US" sz="1400" dirty="0" smtClean="0">
                <a:solidFill>
                  <a:srgbClr val="000000"/>
                </a:solidFill>
                <a:latin typeface="Calibri" charset="0"/>
                <a:ea typeface="Arial" charset="0"/>
                <a:sym typeface="Arial" charset="0"/>
              </a:rPr>
              <a:t>: Doppler data </a:t>
            </a:r>
            <a:r>
              <a:rPr lang="en-US" sz="1400" dirty="0">
                <a:solidFill>
                  <a:srgbClr val="000000"/>
                </a:solidFill>
                <a:latin typeface="Calibri" charset="0"/>
                <a:ea typeface="Arial" charset="0"/>
                <a:sym typeface="Arial" charset="0"/>
              </a:rPr>
              <a:t>transmitted in real-</a:t>
            </a:r>
            <a:r>
              <a:rPr lang="en-US" sz="1400" dirty="0" smtClean="0">
                <a:solidFill>
                  <a:srgbClr val="000000"/>
                </a:solidFill>
                <a:latin typeface="Calibri" charset="0"/>
                <a:ea typeface="Arial" charset="0"/>
                <a:sym typeface="Arial" charset="0"/>
              </a:rPr>
              <a:t>time </a:t>
            </a:r>
            <a:r>
              <a:rPr lang="en-US" sz="1400" dirty="0">
                <a:solidFill>
                  <a:srgbClr val="000000"/>
                </a:solidFill>
                <a:latin typeface="Calibri" charset="0"/>
                <a:ea typeface="Arial" charset="0"/>
                <a:sym typeface="Arial" charset="0"/>
              </a:rPr>
              <a:t>for assimilation into </a:t>
            </a:r>
            <a:r>
              <a:rPr lang="en-US" sz="1400" dirty="0" smtClean="0">
                <a:solidFill>
                  <a:srgbClr val="000000"/>
                </a:solidFill>
                <a:latin typeface="Calibri" charset="0"/>
                <a:ea typeface="Arial" charset="0"/>
                <a:sym typeface="Arial" charset="0"/>
              </a:rPr>
              <a:t>HWRF</a:t>
            </a:r>
            <a:endParaRPr lang="en-US" sz="1400" dirty="0">
              <a:solidFill>
                <a:srgbClr val="000000"/>
              </a:solidFill>
              <a:latin typeface="Calibri" charset="0"/>
              <a:ea typeface="Calibri" charset="0"/>
              <a:cs typeface="Calibri" charset="0"/>
              <a:sym typeface="Arial" charset="0"/>
            </a:endParaRPr>
          </a:p>
        </p:txBody>
      </p:sp>
      <p:cxnSp>
        <p:nvCxnSpPr>
          <p:cNvPr id="26" name="Straight Arrow Connector 25"/>
          <p:cNvCxnSpPr/>
          <p:nvPr/>
        </p:nvCxnSpPr>
        <p:spPr>
          <a:xfrm>
            <a:off x="2594552" y="3324578"/>
            <a:ext cx="1742263" cy="1416755"/>
          </a:xfrm>
          <a:prstGeom prst="straightConnector1">
            <a:avLst/>
          </a:prstGeom>
          <a:ln w="38100" cmpd="sng">
            <a:solidFill>
              <a:schemeClr val="bg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28" name="Picture 27" descr="20121025H1wind10.gif"/>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9833" b="89958" l="9804" r="89951"/>
                    </a14:imgEffect>
                  </a14:imgLayer>
                </a14:imgProps>
              </a:ext>
              <a:ext uri="{28A0092B-C50C-407E-A947-70E740481C1C}">
                <a14:useLocalDpi xmlns:a14="http://schemas.microsoft.com/office/drawing/2010/main"/>
              </a:ext>
            </a:extLst>
          </a:blip>
          <a:srcRect/>
          <a:stretch/>
        </p:blipFill>
        <p:spPr>
          <a:xfrm>
            <a:off x="3971593" y="4154637"/>
            <a:ext cx="2078301" cy="2435979"/>
          </a:xfrm>
          <a:prstGeom prst="rect">
            <a:avLst/>
          </a:prstGeom>
        </p:spPr>
      </p:pic>
      <p:grpSp>
        <p:nvGrpSpPr>
          <p:cNvPr id="31" name="Group 30"/>
          <p:cNvGrpSpPr/>
          <p:nvPr/>
        </p:nvGrpSpPr>
        <p:grpSpPr>
          <a:xfrm>
            <a:off x="6086591" y="1135635"/>
            <a:ext cx="3038591" cy="5157910"/>
            <a:chOff x="5833532" y="1083796"/>
            <a:chExt cx="3268377" cy="5443442"/>
          </a:xfrm>
        </p:grpSpPr>
        <p:pic>
          <p:nvPicPr>
            <p:cNvPr id="32" name="Picture 31" descr="Screen shot 2012-11-02 at 4.08.22 PM.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833532" y="4410571"/>
              <a:ext cx="3198051" cy="2116667"/>
            </a:xfrm>
            <a:prstGeom prst="rect">
              <a:avLst/>
            </a:prstGeom>
          </p:spPr>
        </p:pic>
        <p:pic>
          <p:nvPicPr>
            <p:cNvPr id="33" name="Picture 32" descr="Screen shot 2012-11-02 at 4.10.06 PM.pn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4126" y="1083796"/>
              <a:ext cx="3217783" cy="3024991"/>
            </a:xfrm>
            <a:prstGeom prst="rect">
              <a:avLst/>
            </a:prstGeom>
          </p:spPr>
        </p:pic>
        <p:sp>
          <p:nvSpPr>
            <p:cNvPr id="34" name="TextBox 30"/>
            <p:cNvSpPr txBox="1">
              <a:spLocks noChangeArrowheads="1"/>
            </p:cNvSpPr>
            <p:nvPr/>
          </p:nvSpPr>
          <p:spPr bwMode="auto">
            <a:xfrm>
              <a:off x="7067635" y="3554879"/>
              <a:ext cx="1078716" cy="400111"/>
            </a:xfrm>
            <a:prstGeom prst="rect">
              <a:avLst/>
            </a:prstGeom>
            <a:noFill/>
            <a:ln w="9525">
              <a:noFill/>
              <a:miter lim="800000"/>
              <a:headEnd/>
              <a:tailEnd/>
            </a:ln>
          </p:spPr>
          <p:txBody>
            <a:bodyPr wrap="none">
              <a:spAutoFit/>
            </a:bodyPr>
            <a:lstStyle/>
            <a:p>
              <a:pPr algn="ctr"/>
              <a:r>
                <a:rPr lang="en-US" sz="1000" b="1" dirty="0">
                  <a:latin typeface="Calibri" pitchFamily="34" charset="0"/>
                </a:rPr>
                <a:t>HWRF/GSI</a:t>
              </a:r>
            </a:p>
            <a:p>
              <a:pPr algn="ctr"/>
              <a:r>
                <a:rPr lang="en-US" sz="1000" b="1" dirty="0" smtClean="0">
                  <a:latin typeface="Calibri" pitchFamily="34" charset="0"/>
                </a:rPr>
                <a:t>20121026 00UTC</a:t>
              </a:r>
              <a:endParaRPr lang="en-US" sz="1000" b="1" dirty="0">
                <a:latin typeface="Calibri" pitchFamily="34" charset="0"/>
              </a:endParaRPr>
            </a:p>
          </p:txBody>
        </p:sp>
        <p:sp>
          <p:nvSpPr>
            <p:cNvPr id="35" name="TextBox 30"/>
            <p:cNvSpPr txBox="1">
              <a:spLocks noChangeArrowheads="1"/>
            </p:cNvSpPr>
            <p:nvPr/>
          </p:nvSpPr>
          <p:spPr bwMode="auto">
            <a:xfrm>
              <a:off x="6585034" y="5853470"/>
              <a:ext cx="1078716" cy="400110"/>
            </a:xfrm>
            <a:prstGeom prst="rect">
              <a:avLst/>
            </a:prstGeom>
            <a:noFill/>
            <a:ln w="9525">
              <a:noFill/>
              <a:miter lim="800000"/>
              <a:headEnd/>
              <a:tailEnd/>
            </a:ln>
          </p:spPr>
          <p:txBody>
            <a:bodyPr wrap="none">
              <a:spAutoFit/>
            </a:bodyPr>
            <a:lstStyle/>
            <a:p>
              <a:pPr algn="ctr"/>
              <a:r>
                <a:rPr lang="en-US" sz="1000" b="1" dirty="0">
                  <a:latin typeface="Calibri" pitchFamily="34" charset="0"/>
                </a:rPr>
                <a:t>HWRF/GSI</a:t>
              </a:r>
            </a:p>
            <a:p>
              <a:pPr algn="ctr"/>
              <a:r>
                <a:rPr lang="en-US" sz="1000" b="1" dirty="0" smtClean="0">
                  <a:latin typeface="Calibri" pitchFamily="34" charset="0"/>
                </a:rPr>
                <a:t>20121026 00UTC</a:t>
              </a:r>
              <a:endParaRPr lang="en-US" sz="1000" b="1" dirty="0">
                <a:latin typeface="Calibri" pitchFamily="34" charset="0"/>
              </a:endParaRPr>
            </a:p>
          </p:txBody>
        </p:sp>
      </p:grpSp>
      <p:sp>
        <p:nvSpPr>
          <p:cNvPr id="36" name="Rectangle 8"/>
          <p:cNvSpPr>
            <a:spLocks/>
          </p:cNvSpPr>
          <p:nvPr/>
        </p:nvSpPr>
        <p:spPr bwMode="auto">
          <a:xfrm>
            <a:off x="1345702" y="1418312"/>
            <a:ext cx="1943116" cy="369332"/>
          </a:xfrm>
          <a:prstGeom prst="rect">
            <a:avLst/>
          </a:prstGeom>
          <a:noFill/>
          <a:ln w="12700">
            <a:noFill/>
            <a:miter lim="800000"/>
            <a:headEnd/>
            <a:tailEnd/>
          </a:ln>
        </p:spPr>
        <p:txBody>
          <a:bodyPr wrap="square" lIns="0" tIns="0" rIns="40639" bIns="0">
            <a:prstTxWarp prst="textNoShape">
              <a:avLst/>
            </a:prstTxWarp>
            <a:spAutoFit/>
          </a:bodyPr>
          <a:lstStyle/>
          <a:p>
            <a:pPr marL="39688" algn="ctr"/>
            <a:r>
              <a:rPr lang="en-US" sz="1200" b="1" dirty="0" smtClean="0">
                <a:solidFill>
                  <a:srgbClr val="FFFFFF"/>
                </a:solidFill>
                <a:latin typeface="Calibri" charset="0"/>
                <a:ea typeface="Arial" charset="0"/>
                <a:cs typeface="Arial" charset="0"/>
                <a:sym typeface="Arial" charset="0"/>
              </a:rPr>
              <a:t>7 </a:t>
            </a:r>
            <a:r>
              <a:rPr lang="en-US" sz="1200" b="1" dirty="0">
                <a:solidFill>
                  <a:srgbClr val="FFFFFF"/>
                </a:solidFill>
                <a:latin typeface="Calibri" charset="0"/>
                <a:ea typeface="Arial" charset="0"/>
                <a:cs typeface="Arial" charset="0"/>
                <a:sym typeface="Arial" charset="0"/>
              </a:rPr>
              <a:t>P-3 Flights</a:t>
            </a:r>
          </a:p>
          <a:p>
            <a:pPr marL="39688" algn="ctr"/>
            <a:r>
              <a:rPr lang="en-US" sz="1200" b="1" dirty="0" smtClean="0">
                <a:solidFill>
                  <a:srgbClr val="FFFFFF"/>
                </a:solidFill>
                <a:latin typeface="Calibri" charset="0"/>
                <a:ea typeface="Arial" charset="0"/>
                <a:cs typeface="Arial" charset="0"/>
                <a:sym typeface="Arial" charset="0"/>
              </a:rPr>
              <a:t>26 October– 29 October 2012</a:t>
            </a:r>
            <a:endParaRPr lang="en-US" sz="1200" b="1" dirty="0">
              <a:solidFill>
                <a:srgbClr val="FFFFFF"/>
              </a:solidFill>
              <a:latin typeface="Calibri" charset="0"/>
              <a:ea typeface="Arial" charset="0"/>
              <a:cs typeface="Arial" charset="0"/>
              <a:sym typeface="Arial" charset="0"/>
            </a:endParaRPr>
          </a:p>
        </p:txBody>
      </p:sp>
      <p:sp>
        <p:nvSpPr>
          <p:cNvPr id="37" name="Rectangle 4"/>
          <p:cNvSpPr>
            <a:spLocks noChangeArrowheads="1"/>
          </p:cNvSpPr>
          <p:nvPr/>
        </p:nvSpPr>
        <p:spPr bwMode="auto">
          <a:xfrm>
            <a:off x="0" y="4086225"/>
            <a:ext cx="1295400" cy="385449"/>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19" name="Picture 18" descr="IFEX"/>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48676" y="170795"/>
            <a:ext cx="102083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86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1447800" y="873653"/>
            <a:ext cx="7696200" cy="5969325"/>
          </a:xfrm>
          <a:prstGeom prst="rect">
            <a:avLst/>
          </a:prstGeom>
          <a:noFill/>
          <a:ln w="9525">
            <a:noFill/>
            <a:miter lim="800000"/>
            <a:headEnd/>
            <a:tailEnd/>
          </a:ln>
          <a:effectLst/>
        </p:spPr>
        <p:txBody>
          <a:bodyPr wrap="square">
            <a:prstTxWarp prst="textNoShape">
              <a:avLst/>
            </a:prstTxWarp>
            <a:spAutoFit/>
          </a:bodyPr>
          <a:lstStyle/>
          <a:p>
            <a:pPr eaLnBrk="1" hangingPunct="1">
              <a:spcBef>
                <a:spcPct val="20000"/>
              </a:spcBef>
            </a:pPr>
            <a:r>
              <a:rPr lang="en-US" b="1" dirty="0">
                <a:latin typeface="Calibri"/>
                <a:cs typeface="Calibri"/>
              </a:rPr>
              <a:t>Advance understanding and prediction</a:t>
            </a:r>
            <a:r>
              <a:rPr lang="en-US" dirty="0">
                <a:latin typeface="Calibri"/>
                <a:cs typeface="Calibri"/>
              </a:rPr>
              <a:t> of tropical cyclones (TC) through observations, numerical models, and theory, with </a:t>
            </a:r>
            <a:r>
              <a:rPr lang="en-US" b="1" dirty="0">
                <a:latin typeface="Calibri"/>
                <a:cs typeface="Calibri"/>
              </a:rPr>
              <a:t>emphasis on processes within inner part of storm</a:t>
            </a:r>
            <a:r>
              <a:rPr lang="en-US" dirty="0">
                <a:latin typeface="Calibri"/>
                <a:cs typeface="Calibri"/>
              </a:rPr>
              <a:t>.</a:t>
            </a:r>
          </a:p>
          <a:p>
            <a:pPr eaLnBrk="1" hangingPunct="1">
              <a:spcBef>
                <a:spcPct val="20000"/>
              </a:spcBef>
            </a:pPr>
            <a:r>
              <a:rPr lang="en-US" b="1" dirty="0">
                <a:solidFill>
                  <a:srgbClr val="A21010"/>
                </a:solidFill>
                <a:latin typeface="Calibri"/>
                <a:cs typeface="Calibri"/>
              </a:rPr>
              <a:t>NOAA’s hurricane research focus for &gt;50 years</a:t>
            </a:r>
            <a:r>
              <a:rPr lang="en-US" dirty="0">
                <a:solidFill>
                  <a:srgbClr val="000000"/>
                </a:solidFill>
                <a:latin typeface="Calibri"/>
                <a:cs typeface="Calibri"/>
              </a:rPr>
              <a:t> </a:t>
            </a:r>
          </a:p>
          <a:p>
            <a:pPr eaLnBrk="1" hangingPunct="1">
              <a:spcBef>
                <a:spcPct val="20000"/>
              </a:spcBef>
            </a:pPr>
            <a:r>
              <a:rPr lang="en-US" dirty="0">
                <a:solidFill>
                  <a:srgbClr val="000000"/>
                </a:solidFill>
                <a:latin typeface="Calibri"/>
                <a:cs typeface="Calibri"/>
              </a:rPr>
              <a:t>The goals of this research are to:</a:t>
            </a:r>
          </a:p>
          <a:p>
            <a:pPr marL="396875" lvl="1" indent="-354013">
              <a:lnSpc>
                <a:spcPct val="110000"/>
              </a:lnSpc>
              <a:buFont typeface="Arial" pitchFamily="-111" charset="0"/>
              <a:buNone/>
            </a:pPr>
            <a:r>
              <a:rPr lang="en-US" dirty="0">
                <a:solidFill>
                  <a:srgbClr val="000000"/>
                </a:solidFill>
                <a:latin typeface="Calibri"/>
                <a:cs typeface="Calibri"/>
              </a:rPr>
              <a:t>1.  Advance prediction of </a:t>
            </a:r>
            <a:r>
              <a:rPr lang="en-US" b="1" dirty="0">
                <a:solidFill>
                  <a:srgbClr val="000000"/>
                </a:solidFill>
                <a:latin typeface="Calibri"/>
                <a:cs typeface="Calibri"/>
              </a:rPr>
              <a:t>TC intensity and structure change (</a:t>
            </a:r>
            <a:r>
              <a:rPr lang="en-US" b="1" dirty="0">
                <a:solidFill>
                  <a:srgbClr val="A21010"/>
                </a:solidFill>
                <a:latin typeface="Calibri"/>
                <a:cs typeface="Calibri"/>
              </a:rPr>
              <a:t>INTENSITY</a:t>
            </a:r>
            <a:r>
              <a:rPr lang="en-US" dirty="0">
                <a:solidFill>
                  <a:srgbClr val="000000"/>
                </a:solidFill>
                <a:latin typeface="Calibri"/>
                <a:cs typeface="Calibri"/>
              </a:rPr>
              <a:t>);</a:t>
            </a:r>
          </a:p>
          <a:p>
            <a:pPr marL="396875" lvl="1" indent="-354013">
              <a:lnSpc>
                <a:spcPct val="110000"/>
              </a:lnSpc>
              <a:buFont typeface="Arial" pitchFamily="-111" charset="0"/>
              <a:buNone/>
            </a:pPr>
            <a:r>
              <a:rPr lang="en-US" dirty="0">
                <a:solidFill>
                  <a:srgbClr val="000000"/>
                </a:solidFill>
                <a:latin typeface="Calibri"/>
                <a:cs typeface="Calibri"/>
              </a:rPr>
              <a:t>2.  Improve prediction of </a:t>
            </a:r>
            <a:r>
              <a:rPr lang="en-US" b="1" dirty="0">
                <a:solidFill>
                  <a:srgbClr val="000000"/>
                </a:solidFill>
                <a:latin typeface="Calibri"/>
                <a:cs typeface="Calibri"/>
              </a:rPr>
              <a:t>TC track </a:t>
            </a:r>
            <a:r>
              <a:rPr lang="en-US" dirty="0">
                <a:solidFill>
                  <a:srgbClr val="000000"/>
                </a:solidFill>
                <a:latin typeface="Calibri"/>
                <a:cs typeface="Calibri"/>
              </a:rPr>
              <a:t>(</a:t>
            </a:r>
            <a:r>
              <a:rPr lang="en-US" b="1" dirty="0">
                <a:solidFill>
                  <a:srgbClr val="A21010"/>
                </a:solidFill>
                <a:latin typeface="Calibri"/>
                <a:cs typeface="Calibri"/>
              </a:rPr>
              <a:t>TRACK</a:t>
            </a:r>
            <a:r>
              <a:rPr lang="en-US" dirty="0">
                <a:solidFill>
                  <a:srgbClr val="000000"/>
                </a:solidFill>
                <a:latin typeface="Calibri"/>
                <a:cs typeface="Calibri"/>
              </a:rPr>
              <a:t>)</a:t>
            </a:r>
            <a:r>
              <a:rPr lang="en-US" dirty="0" smtClean="0">
                <a:solidFill>
                  <a:srgbClr val="000000"/>
                </a:solidFill>
                <a:latin typeface="Calibri"/>
                <a:cs typeface="Calibri"/>
              </a:rPr>
              <a:t>; and</a:t>
            </a:r>
          </a:p>
          <a:p>
            <a:pPr marL="396875" lvl="1" indent="-354013">
              <a:lnSpc>
                <a:spcPct val="110000"/>
              </a:lnSpc>
              <a:buFont typeface="Arial" pitchFamily="-111" charset="0"/>
              <a:buAutoNum type="arabicPeriod" startAt="3"/>
            </a:pPr>
            <a:r>
              <a:rPr lang="en-US" dirty="0" smtClean="0">
                <a:solidFill>
                  <a:srgbClr val="000000"/>
                </a:solidFill>
                <a:latin typeface="Calibri"/>
                <a:cs typeface="Calibri"/>
              </a:rPr>
              <a:t>Enhance </a:t>
            </a:r>
            <a:r>
              <a:rPr lang="en-US" dirty="0">
                <a:solidFill>
                  <a:srgbClr val="000000"/>
                </a:solidFill>
                <a:latin typeface="Calibri"/>
                <a:cs typeface="Calibri"/>
              </a:rPr>
              <a:t>ability to diagnose and predict </a:t>
            </a:r>
            <a:r>
              <a:rPr lang="en-US" b="1" dirty="0">
                <a:solidFill>
                  <a:srgbClr val="000000"/>
                </a:solidFill>
                <a:latin typeface="Calibri"/>
                <a:cs typeface="Calibri"/>
              </a:rPr>
              <a:t>impacts of TC on life and property </a:t>
            </a:r>
            <a:r>
              <a:rPr lang="en-US" dirty="0">
                <a:solidFill>
                  <a:srgbClr val="000000"/>
                </a:solidFill>
                <a:latin typeface="Calibri"/>
                <a:cs typeface="Calibri"/>
              </a:rPr>
              <a:t>(</a:t>
            </a:r>
            <a:r>
              <a:rPr lang="en-US" b="1" dirty="0">
                <a:solidFill>
                  <a:srgbClr val="A21010"/>
                </a:solidFill>
                <a:latin typeface="Calibri"/>
                <a:cs typeface="Calibri"/>
              </a:rPr>
              <a:t>IMPACTS</a:t>
            </a:r>
            <a:r>
              <a:rPr lang="en-US" dirty="0" smtClean="0">
                <a:solidFill>
                  <a:srgbClr val="000000"/>
                </a:solidFill>
                <a:latin typeface="Calibri"/>
                <a:cs typeface="Calibri"/>
              </a:rPr>
              <a:t>)</a:t>
            </a:r>
            <a:endParaRPr lang="en-US" sz="900" dirty="0" smtClean="0">
              <a:solidFill>
                <a:srgbClr val="000000"/>
              </a:solidFill>
              <a:latin typeface="Calibri"/>
              <a:cs typeface="Calibri"/>
            </a:endParaRPr>
          </a:p>
          <a:p>
            <a:pPr marL="682625" lvl="1" indent="-349250">
              <a:lnSpc>
                <a:spcPct val="110000"/>
              </a:lnSpc>
            </a:pPr>
            <a:endParaRPr lang="en-US" sz="900" dirty="0" smtClean="0">
              <a:solidFill>
                <a:srgbClr val="000000"/>
              </a:solidFill>
              <a:latin typeface="Calibri"/>
              <a:cs typeface="Calibri"/>
            </a:endParaRPr>
          </a:p>
          <a:p>
            <a:pPr algn="ctr"/>
            <a:r>
              <a:rPr lang="en-US" u="sng" dirty="0">
                <a:solidFill>
                  <a:srgbClr val="1C00E3"/>
                </a:solidFill>
                <a:latin typeface="Calibri"/>
                <a:cs typeface="Calibri"/>
                <a:hlinkClick r:id="rId3"/>
              </a:rPr>
              <a:t>http://www.aoml.noaa.gov/hrd/</a:t>
            </a:r>
            <a:endParaRPr lang="en-US" sz="2800" b="1" dirty="0">
              <a:solidFill>
                <a:srgbClr val="1C00E3"/>
              </a:solidFill>
              <a:latin typeface="Calibri"/>
              <a:cs typeface="Calibri"/>
            </a:endParaRPr>
          </a:p>
          <a:p>
            <a:pPr>
              <a:lnSpc>
                <a:spcPct val="120000"/>
              </a:lnSpc>
            </a:pPr>
            <a:r>
              <a:rPr lang="en-US" sz="3200" b="1" dirty="0">
                <a:latin typeface="Calibri"/>
                <a:cs typeface="Calibri"/>
              </a:rPr>
              <a:t>WHO:</a:t>
            </a:r>
            <a:endParaRPr lang="en-US" sz="3200" b="1" dirty="0">
              <a:solidFill>
                <a:srgbClr val="00008E"/>
              </a:solidFill>
              <a:latin typeface="Calibri"/>
              <a:cs typeface="Calibri"/>
            </a:endParaRPr>
          </a:p>
          <a:p>
            <a:r>
              <a:rPr lang="en-US" dirty="0">
                <a:solidFill>
                  <a:srgbClr val="000000"/>
                </a:solidFill>
                <a:latin typeface="Calibri"/>
                <a:cs typeface="Calibri"/>
              </a:rPr>
              <a:t>AOML/Hurricane Research Division </a:t>
            </a:r>
            <a:r>
              <a:rPr lang="en-US" dirty="0" smtClean="0">
                <a:solidFill>
                  <a:srgbClr val="000000"/>
                </a:solidFill>
                <a:latin typeface="Calibri"/>
                <a:cs typeface="Calibri"/>
              </a:rPr>
              <a:t>(</a:t>
            </a:r>
            <a:r>
              <a:rPr lang="en-US" dirty="0" smtClean="0">
                <a:latin typeface="Calibri"/>
                <a:cs typeface="Calibri"/>
              </a:rPr>
              <a:t>36 employees) 19 </a:t>
            </a:r>
            <a:r>
              <a:rPr lang="en-US" dirty="0">
                <a:latin typeface="Calibri"/>
                <a:cs typeface="Calibri"/>
              </a:rPr>
              <a:t>research,</a:t>
            </a:r>
            <a:r>
              <a:rPr lang="en-US" dirty="0" smtClean="0">
                <a:latin typeface="Calibri"/>
                <a:cs typeface="Calibri"/>
              </a:rPr>
              <a:t> 17 </a:t>
            </a:r>
            <a:r>
              <a:rPr lang="en-US" dirty="0">
                <a:latin typeface="Calibri"/>
                <a:cs typeface="Calibri"/>
              </a:rPr>
              <a:t>support,</a:t>
            </a:r>
            <a:r>
              <a:rPr lang="en-US" dirty="0" smtClean="0">
                <a:latin typeface="Calibri"/>
                <a:cs typeface="Calibri"/>
              </a:rPr>
              <a:t> 3-4 summer </a:t>
            </a:r>
            <a:r>
              <a:rPr lang="en-US" dirty="0">
                <a:latin typeface="Calibri"/>
                <a:cs typeface="Calibri"/>
              </a:rPr>
              <a:t>students</a:t>
            </a:r>
          </a:p>
        </p:txBody>
      </p:sp>
      <p:sp>
        <p:nvSpPr>
          <p:cNvPr id="2058" name="Rectangle 10"/>
          <p:cNvSpPr>
            <a:spLocks noChangeArrowheads="1"/>
          </p:cNvSpPr>
          <p:nvPr/>
        </p:nvSpPr>
        <p:spPr bwMode="auto">
          <a:xfrm>
            <a:off x="0" y="2438400"/>
            <a:ext cx="1295400" cy="5334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2061" name="Text Box 13"/>
          <p:cNvSpPr txBox="1">
            <a:spLocks noChangeArrowheads="1"/>
          </p:cNvSpPr>
          <p:nvPr/>
        </p:nvSpPr>
        <p:spPr bwMode="auto">
          <a:xfrm>
            <a:off x="1439863" y="239713"/>
            <a:ext cx="1447431" cy="584776"/>
          </a:xfrm>
          <a:prstGeom prst="rect">
            <a:avLst/>
          </a:prstGeom>
          <a:noFill/>
          <a:ln w="9525">
            <a:noFill/>
            <a:miter lim="800000"/>
            <a:headEnd/>
            <a:tailEnd/>
          </a:ln>
        </p:spPr>
        <p:txBody>
          <a:bodyPr wrap="none">
            <a:prstTxWarp prst="textNoShape">
              <a:avLst/>
            </a:prstTxWarp>
            <a:spAutoFit/>
          </a:bodyPr>
          <a:lstStyle/>
          <a:p>
            <a:r>
              <a:rPr lang="en-US" sz="3200" b="1" dirty="0">
                <a:latin typeface="Calibri"/>
                <a:cs typeface="Calibri"/>
              </a:rPr>
              <a:t>GOALS:</a:t>
            </a:r>
          </a:p>
        </p:txBody>
      </p:sp>
      <p:sp>
        <p:nvSpPr>
          <p:cNvPr id="2062" name="Line 14"/>
          <p:cNvSpPr>
            <a:spLocks noChangeShapeType="1"/>
          </p:cNvSpPr>
          <p:nvPr/>
        </p:nvSpPr>
        <p:spPr bwMode="auto">
          <a:xfrm>
            <a:off x="1457325" y="896938"/>
            <a:ext cx="7265988" cy="0"/>
          </a:xfrm>
          <a:prstGeom prst="line">
            <a:avLst/>
          </a:prstGeom>
          <a:noFill/>
          <a:ln w="38100">
            <a:solidFill>
              <a:schemeClr val="tx1"/>
            </a:solidFill>
            <a:round/>
            <a:headEnd/>
            <a:tailEnd/>
          </a:ln>
        </p:spPr>
        <p:txBody>
          <a:bodyPr wrap="none" anchor="ctr">
            <a:prstTxWarp prst="textNoShape">
              <a:avLst/>
            </a:prstTxWarp>
          </a:bodyPr>
          <a:lstStyle/>
          <a:p>
            <a:endParaRPr lang="en-US">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86371" y="705548"/>
            <a:ext cx="7384815" cy="5625638"/>
            <a:chOff x="1486371" y="705548"/>
            <a:chExt cx="7384815" cy="5625638"/>
          </a:xfrm>
        </p:grpSpPr>
        <p:sp>
          <p:nvSpPr>
            <p:cNvPr id="36" name="Rectangle 13"/>
            <p:cNvSpPr>
              <a:spLocks noChangeArrowheads="1"/>
            </p:cNvSpPr>
            <p:nvPr/>
          </p:nvSpPr>
          <p:spPr bwMode="auto">
            <a:xfrm>
              <a:off x="2154296" y="705548"/>
              <a:ext cx="60771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ctr"/>
              <a:r>
                <a:rPr lang="en-US" sz="2000" b="1" dirty="0"/>
                <a:t>Comparison of 2012 NCEP </a:t>
              </a:r>
              <a:br>
                <a:rPr lang="en-US" sz="2000" b="1" dirty="0"/>
              </a:br>
              <a:r>
                <a:rPr lang="en-US" sz="2000" b="1" dirty="0"/>
                <a:t>Operational Models to the 5 Year HFIP </a:t>
              </a:r>
              <a:br>
                <a:rPr lang="en-US" sz="2000" b="1" dirty="0"/>
              </a:br>
              <a:r>
                <a:rPr lang="en-US" sz="2000" b="1" dirty="0"/>
                <a:t>Goal: Track</a:t>
              </a:r>
            </a:p>
          </p:txBody>
        </p:sp>
        <p:pic>
          <p:nvPicPr>
            <p:cNvPr id="3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6371" y="1690500"/>
              <a:ext cx="7384815" cy="464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
            <p:cNvSpPr txBox="1">
              <a:spLocks noChangeArrowheads="1"/>
            </p:cNvSpPr>
            <p:nvPr/>
          </p:nvSpPr>
          <p:spPr bwMode="auto">
            <a:xfrm>
              <a:off x="4682378" y="3882173"/>
              <a:ext cx="17240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solidFill>
                    <a:srgbClr val="008000"/>
                  </a:solidFill>
                </a:rPr>
                <a:t>Baseline skill</a:t>
              </a:r>
            </a:p>
          </p:txBody>
        </p:sp>
        <p:sp>
          <p:nvSpPr>
            <p:cNvPr id="35" name="Text Box 6"/>
            <p:cNvSpPr txBox="1">
              <a:spLocks noChangeArrowheads="1"/>
            </p:cNvSpPr>
            <p:nvPr/>
          </p:nvSpPr>
          <p:spPr bwMode="auto">
            <a:xfrm>
              <a:off x="4500581" y="3040170"/>
              <a:ext cx="20603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dirty="0">
                  <a:solidFill>
                    <a:srgbClr val="008000"/>
                  </a:solidFill>
                </a:rPr>
                <a:t>5-year skill goal</a:t>
              </a:r>
            </a:p>
          </p:txBody>
        </p:sp>
      </p:grpSp>
      <p:sp>
        <p:nvSpPr>
          <p:cNvPr id="28675" name="Rectangle 2"/>
          <p:cNvSpPr>
            <a:spLocks noGrp="1" noChangeArrowheads="1"/>
          </p:cNvSpPr>
          <p:nvPr>
            <p:ph type="title"/>
          </p:nvPr>
        </p:nvSpPr>
        <p:spPr>
          <a:xfrm>
            <a:off x="1296365" y="0"/>
            <a:ext cx="7550444" cy="865481"/>
          </a:xfrm>
        </p:spPr>
        <p:txBody>
          <a:bodyPr/>
          <a:lstStyle/>
          <a:p>
            <a:pPr algn="l" eaLnBrk="1" hangingPunct="1"/>
            <a:r>
              <a:rPr lang="en-US" sz="4000" b="1" dirty="0" smtClean="0">
                <a:solidFill>
                  <a:srgbClr val="A21010"/>
                </a:solidFill>
                <a:latin typeface="Calibri"/>
                <a:ea typeface="ＭＳ Ｐゴシック" charset="-128"/>
                <a:cs typeface="Calibri"/>
              </a:rPr>
              <a:t>HFIP 2012 Demonstration</a:t>
            </a:r>
            <a:endParaRPr lang="en-US" sz="4000" b="1" dirty="0">
              <a:solidFill>
                <a:srgbClr val="A21010"/>
              </a:solidFill>
              <a:latin typeface="Calibri"/>
              <a:ea typeface="ＭＳ Ｐゴシック" charset="-128"/>
              <a:cs typeface="Calibri"/>
            </a:endParaRPr>
          </a:p>
        </p:txBody>
      </p:sp>
      <p:sp>
        <p:nvSpPr>
          <p:cNvPr id="7" name="Rectangle 5"/>
          <p:cNvSpPr>
            <a:spLocks noChangeArrowheads="1"/>
          </p:cNvSpPr>
          <p:nvPr/>
        </p:nvSpPr>
        <p:spPr bwMode="auto">
          <a:xfrm>
            <a:off x="0" y="4633047"/>
            <a:ext cx="1295400" cy="212978"/>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grpSp>
        <p:nvGrpSpPr>
          <p:cNvPr id="8" name="Group 7"/>
          <p:cNvGrpSpPr/>
          <p:nvPr/>
        </p:nvGrpSpPr>
        <p:grpSpPr>
          <a:xfrm>
            <a:off x="1486370" y="735652"/>
            <a:ext cx="7375407" cy="5604935"/>
            <a:chOff x="1524000" y="707436"/>
            <a:chExt cx="7375407" cy="5604935"/>
          </a:xfrm>
        </p:grpSpPr>
        <p:grpSp>
          <p:nvGrpSpPr>
            <p:cNvPr id="4" name="Group 3"/>
            <p:cNvGrpSpPr/>
            <p:nvPr/>
          </p:nvGrpSpPr>
          <p:grpSpPr>
            <a:xfrm>
              <a:off x="1524000" y="1721563"/>
              <a:ext cx="7375407" cy="4590808"/>
              <a:chOff x="1524000" y="1721563"/>
              <a:chExt cx="7375407" cy="4590808"/>
            </a:xfrm>
          </p:grpSpPr>
          <p:pic>
            <p:nvPicPr>
              <p:cNvPr id="2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1721563"/>
                <a:ext cx="7375407" cy="459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5"/>
              <p:cNvSpPr txBox="1">
                <a:spLocks noChangeArrowheads="1"/>
              </p:cNvSpPr>
              <p:nvPr/>
            </p:nvSpPr>
            <p:spPr bwMode="auto">
              <a:xfrm>
                <a:off x="5126069" y="2611502"/>
                <a:ext cx="17425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dirty="0">
                    <a:solidFill>
                      <a:srgbClr val="008000"/>
                    </a:solidFill>
                  </a:rPr>
                  <a:t>Baseline skill</a:t>
                </a:r>
              </a:p>
            </p:txBody>
          </p:sp>
          <p:sp>
            <p:nvSpPr>
              <p:cNvPr id="31" name="Text Box 12"/>
              <p:cNvSpPr txBox="1">
                <a:spLocks noChangeArrowheads="1"/>
              </p:cNvSpPr>
              <p:nvPr/>
            </p:nvSpPr>
            <p:spPr bwMode="auto">
              <a:xfrm>
                <a:off x="4745069" y="1952979"/>
                <a:ext cx="2479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dirty="0">
                    <a:solidFill>
                      <a:srgbClr val="008000"/>
                    </a:solidFill>
                  </a:rPr>
                  <a:t>HFIP 5 year Goal</a:t>
                </a:r>
              </a:p>
            </p:txBody>
          </p:sp>
        </p:grpSp>
        <p:sp>
          <p:nvSpPr>
            <p:cNvPr id="37" name="Rectangle 13"/>
            <p:cNvSpPr>
              <a:spLocks noChangeArrowheads="1"/>
            </p:cNvSpPr>
            <p:nvPr/>
          </p:nvSpPr>
          <p:spPr bwMode="auto">
            <a:xfrm>
              <a:off x="2165591" y="707436"/>
              <a:ext cx="6077185" cy="1015663"/>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ctr"/>
              <a:r>
                <a:rPr lang="en-US" sz="2000" b="1" dirty="0"/>
                <a:t>Comparison of 2012 NCEP </a:t>
              </a:r>
              <a:br>
                <a:rPr lang="en-US" sz="2000" b="1" dirty="0"/>
              </a:br>
              <a:r>
                <a:rPr lang="en-US" sz="2000" b="1" dirty="0"/>
                <a:t>Operational Models to the 5 Year HFIP </a:t>
              </a:r>
              <a:br>
                <a:rPr lang="en-US" sz="2000" b="1" dirty="0"/>
              </a:br>
              <a:r>
                <a:rPr lang="en-US" sz="2000" b="1" dirty="0"/>
                <a:t>Goal: </a:t>
              </a:r>
              <a:r>
                <a:rPr lang="en-US" sz="2000" b="1" dirty="0" smtClean="0"/>
                <a:t>Intensity</a:t>
              </a:r>
              <a:endParaRPr lang="en-US" sz="2000" b="1"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1" name="Picture 13" descr="20110825-09380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378"/>
          <a:stretch/>
        </p:blipFill>
        <p:spPr bwMode="auto">
          <a:xfrm>
            <a:off x="1336429" y="4549376"/>
            <a:ext cx="2586461" cy="19750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G_4068.JPG"/>
          <p:cNvPicPr>
            <a:picLocks noChangeAspect="1"/>
          </p:cNvPicPr>
          <p:nvPr/>
        </p:nvPicPr>
        <p:blipFill rotWithShape="1">
          <a:blip r:embed="rId4" cstate="email">
            <a:extLst>
              <a:ext uri="{28A0092B-C50C-407E-A947-70E740481C1C}">
                <a14:useLocalDpi xmlns:a14="http://schemas.microsoft.com/office/drawing/2010/main"/>
              </a:ext>
            </a:extLst>
          </a:blip>
          <a:srcRect l="2599" t="-1" r="-3089" b="-5010"/>
          <a:stretch/>
        </p:blipFill>
        <p:spPr>
          <a:xfrm>
            <a:off x="6387630" y="4581409"/>
            <a:ext cx="2803406" cy="2032000"/>
          </a:xfrm>
          <a:prstGeom prst="rect">
            <a:avLst/>
          </a:prstGeom>
        </p:spPr>
      </p:pic>
      <p:sp>
        <p:nvSpPr>
          <p:cNvPr id="32771" name="TextBox 1"/>
          <p:cNvSpPr txBox="1">
            <a:spLocks noChangeArrowheads="1"/>
          </p:cNvSpPr>
          <p:nvPr/>
        </p:nvSpPr>
        <p:spPr bwMode="auto">
          <a:xfrm>
            <a:off x="1339819" y="1398870"/>
            <a:ext cx="450636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800" dirty="0">
                <a:solidFill>
                  <a:srgbClr val="000000"/>
                </a:solidFill>
                <a:latin typeface="Calibri" charset="0"/>
              </a:rPr>
              <a:t> Our blog</a:t>
            </a:r>
          </a:p>
          <a:p>
            <a:pPr eaLnBrk="1" hangingPunct="1"/>
            <a:r>
              <a:rPr lang="en-US" sz="2000" dirty="0">
                <a:solidFill>
                  <a:srgbClr val="000000"/>
                </a:solidFill>
                <a:latin typeface="Calibri" charset="0"/>
              </a:rPr>
              <a:t>http://</a:t>
            </a:r>
            <a:r>
              <a:rPr lang="en-US" sz="2000" dirty="0" err="1">
                <a:solidFill>
                  <a:srgbClr val="000000"/>
                </a:solidFill>
                <a:latin typeface="Calibri" charset="0"/>
              </a:rPr>
              <a:t>noaahrd.wordpress.com</a:t>
            </a:r>
            <a:endParaRPr lang="en-US" sz="2000" dirty="0">
              <a:solidFill>
                <a:srgbClr val="000000"/>
              </a:solidFill>
              <a:latin typeface="Calibri" charset="0"/>
            </a:endParaRPr>
          </a:p>
          <a:p>
            <a:pPr eaLnBrk="1" hangingPunct="1">
              <a:buFont typeface="Arial" charset="0"/>
              <a:buChar char="•"/>
            </a:pPr>
            <a:r>
              <a:rPr lang="en-US" sz="2800" dirty="0">
                <a:solidFill>
                  <a:srgbClr val="000000"/>
                </a:solidFill>
                <a:latin typeface="Calibri" charset="0"/>
              </a:rPr>
              <a:t> HRD Web page</a:t>
            </a:r>
          </a:p>
          <a:p>
            <a:pPr eaLnBrk="1" hangingPunct="1"/>
            <a:r>
              <a:rPr lang="en-US" sz="2000" dirty="0">
                <a:solidFill>
                  <a:srgbClr val="000000"/>
                </a:solidFill>
                <a:latin typeface="Calibri" charset="0"/>
              </a:rPr>
              <a:t>http://</a:t>
            </a:r>
            <a:r>
              <a:rPr lang="en-US" sz="2000" dirty="0" err="1">
                <a:solidFill>
                  <a:srgbClr val="000000"/>
                </a:solidFill>
                <a:latin typeface="Calibri" charset="0"/>
              </a:rPr>
              <a:t>www.aoml.noaa.gov</a:t>
            </a:r>
            <a:r>
              <a:rPr lang="en-US" sz="2000" dirty="0">
                <a:solidFill>
                  <a:srgbClr val="000000"/>
                </a:solidFill>
                <a:latin typeface="Calibri" charset="0"/>
              </a:rPr>
              <a:t>/</a:t>
            </a:r>
            <a:r>
              <a:rPr lang="en-US" sz="2000" dirty="0" err="1">
                <a:solidFill>
                  <a:srgbClr val="000000"/>
                </a:solidFill>
                <a:latin typeface="Calibri" charset="0"/>
              </a:rPr>
              <a:t>hrd</a:t>
            </a:r>
            <a:endParaRPr lang="en-US" sz="2000" dirty="0">
              <a:solidFill>
                <a:srgbClr val="000000"/>
              </a:solidFill>
              <a:latin typeface="Calibri" charset="0"/>
            </a:endParaRPr>
          </a:p>
          <a:p>
            <a:pPr eaLnBrk="1" hangingPunct="1">
              <a:buFont typeface="Arial" charset="0"/>
              <a:buChar char="•"/>
            </a:pPr>
            <a:r>
              <a:rPr lang="en-US" sz="2800" dirty="0">
                <a:solidFill>
                  <a:srgbClr val="000000"/>
                </a:solidFill>
                <a:latin typeface="Calibri" charset="0"/>
              </a:rPr>
              <a:t> Facebook</a:t>
            </a:r>
          </a:p>
          <a:p>
            <a:pPr eaLnBrk="1" hangingPunct="1"/>
            <a:r>
              <a:rPr lang="en-US" sz="2000" dirty="0">
                <a:solidFill>
                  <a:srgbClr val="000000"/>
                </a:solidFill>
                <a:latin typeface="Calibri" charset="0"/>
              </a:rPr>
              <a:t>http://</a:t>
            </a:r>
            <a:r>
              <a:rPr lang="en-US" sz="2000" dirty="0" err="1">
                <a:solidFill>
                  <a:srgbClr val="000000"/>
                </a:solidFill>
                <a:latin typeface="Calibri" charset="0"/>
              </a:rPr>
              <a:t>www.facebook.com</a:t>
            </a:r>
            <a:r>
              <a:rPr lang="en-US" sz="2000" dirty="0">
                <a:solidFill>
                  <a:srgbClr val="000000"/>
                </a:solidFill>
                <a:latin typeface="Calibri" charset="0"/>
              </a:rPr>
              <a:t>/</a:t>
            </a:r>
            <a:r>
              <a:rPr lang="en-US" sz="2000" dirty="0" err="1">
                <a:solidFill>
                  <a:srgbClr val="000000"/>
                </a:solidFill>
                <a:latin typeface="Calibri" charset="0"/>
              </a:rPr>
              <a:t>noaahrd</a:t>
            </a:r>
            <a:endParaRPr lang="en-US" sz="2000" dirty="0">
              <a:solidFill>
                <a:srgbClr val="000000"/>
              </a:solidFill>
              <a:latin typeface="Calibri" charset="0"/>
            </a:endParaRPr>
          </a:p>
          <a:p>
            <a:pPr eaLnBrk="1" hangingPunct="1">
              <a:buFont typeface="Arial" charset="0"/>
              <a:buChar char="•"/>
            </a:pPr>
            <a:r>
              <a:rPr lang="en-US" sz="2800" dirty="0">
                <a:solidFill>
                  <a:srgbClr val="000000"/>
                </a:solidFill>
                <a:latin typeface="Calibri" charset="0"/>
              </a:rPr>
              <a:t> Twitter</a:t>
            </a:r>
          </a:p>
          <a:p>
            <a:pPr eaLnBrk="1" hangingPunct="1"/>
            <a:r>
              <a:rPr lang="en-US" sz="2000" dirty="0">
                <a:solidFill>
                  <a:srgbClr val="000000"/>
                </a:solidFill>
                <a:latin typeface="Calibri" charset="0"/>
              </a:rPr>
              <a:t>http://</a:t>
            </a:r>
            <a:r>
              <a:rPr lang="en-US" sz="2000" dirty="0" err="1">
                <a:solidFill>
                  <a:srgbClr val="000000"/>
                </a:solidFill>
                <a:latin typeface="Calibri" charset="0"/>
              </a:rPr>
              <a:t>twitter.com</a:t>
            </a:r>
            <a:r>
              <a:rPr lang="en-US" sz="2000" dirty="0">
                <a:solidFill>
                  <a:srgbClr val="000000"/>
                </a:solidFill>
                <a:latin typeface="Calibri" charset="0"/>
              </a:rPr>
              <a:t>/#!/HRD_AOML_NOAA</a:t>
            </a:r>
          </a:p>
          <a:p>
            <a:pPr eaLnBrk="1" hangingPunct="1"/>
            <a:endParaRPr lang="en-US" sz="2800" dirty="0">
              <a:solidFill>
                <a:srgbClr val="000000"/>
              </a:solidFill>
            </a:endParaRPr>
          </a:p>
        </p:txBody>
      </p:sp>
      <p:sp>
        <p:nvSpPr>
          <p:cNvPr id="32772" name="TextBox 3"/>
          <p:cNvSpPr txBox="1">
            <a:spLocks noChangeArrowheads="1"/>
          </p:cNvSpPr>
          <p:nvPr/>
        </p:nvSpPr>
        <p:spPr bwMode="auto">
          <a:xfrm>
            <a:off x="1364129" y="76113"/>
            <a:ext cx="69350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dirty="0">
                <a:solidFill>
                  <a:srgbClr val="000000"/>
                </a:solidFill>
                <a:latin typeface="Calibri" charset="0"/>
              </a:rPr>
              <a:t>Communicating in the field</a:t>
            </a:r>
          </a:p>
        </p:txBody>
      </p:sp>
      <p:pic>
        <p:nvPicPr>
          <p:cNvPr id="22533" name="Picture 5" descr="Facebook-Logo.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85556" y="1225915"/>
            <a:ext cx="845002" cy="84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Lastfm+for+Wordpress+logo.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47303" y="1226318"/>
            <a:ext cx="844197" cy="84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descr="RSS-Feed-Symbol.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24614" y="1286273"/>
            <a:ext cx="724287" cy="7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photo-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5322" r="-2349"/>
          <a:stretch/>
        </p:blipFill>
        <p:spPr bwMode="auto">
          <a:xfrm>
            <a:off x="3941705" y="4592712"/>
            <a:ext cx="2492963" cy="19266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2782" name="Text Box 14"/>
          <p:cNvSpPr txBox="1">
            <a:spLocks noChangeArrowheads="1"/>
          </p:cNvSpPr>
          <p:nvPr/>
        </p:nvSpPr>
        <p:spPr bwMode="auto">
          <a:xfrm>
            <a:off x="1449940" y="4571171"/>
            <a:ext cx="2415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i="1" dirty="0">
                <a:solidFill>
                  <a:schemeClr val="bg1"/>
                </a:solidFill>
                <a:latin typeface="Calibri" charset="0"/>
              </a:rPr>
              <a:t>Tweets from the eye</a:t>
            </a:r>
          </a:p>
        </p:txBody>
      </p:sp>
      <p:sp>
        <p:nvSpPr>
          <p:cNvPr id="32785" name="Text Box 17"/>
          <p:cNvSpPr txBox="1">
            <a:spLocks noChangeArrowheads="1"/>
          </p:cNvSpPr>
          <p:nvPr/>
        </p:nvSpPr>
        <p:spPr bwMode="auto">
          <a:xfrm>
            <a:off x="6560078" y="6147387"/>
            <a:ext cx="24616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chemeClr val="bg1"/>
                </a:solidFill>
              </a:rPr>
              <a:t>V</a:t>
            </a:r>
            <a:r>
              <a:rPr lang="en-US" sz="1600" dirty="0" smtClean="0">
                <a:solidFill>
                  <a:schemeClr val="bg1"/>
                </a:solidFill>
              </a:rPr>
              <a:t>isiting scientist program</a:t>
            </a:r>
            <a:endParaRPr lang="en-US" sz="1600" dirty="0">
              <a:solidFill>
                <a:schemeClr val="bg1"/>
              </a:solidFill>
            </a:endParaRPr>
          </a:p>
        </p:txBody>
      </p:sp>
      <p:pic>
        <p:nvPicPr>
          <p:cNvPr id="22532" name="Picture 4" descr="twitter-logo.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42956" y="1296961"/>
            <a:ext cx="1207145" cy="70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weeet2_20110829161447_640_480.JPG"/>
          <p:cNvPicPr>
            <a:picLocks noChangeAspect="1"/>
          </p:cNvPicPr>
          <p:nvPr/>
        </p:nvPicPr>
        <p:blipFill rotWithShape="1">
          <a:blip r:embed="rId10" cstate="email">
            <a:extLst>
              <a:ext uri="{28A0092B-C50C-407E-A947-70E740481C1C}">
                <a14:useLocalDpi xmlns:a14="http://schemas.microsoft.com/office/drawing/2010/main"/>
              </a:ext>
            </a:extLst>
          </a:blip>
          <a:srcRect r="1612"/>
          <a:stretch/>
        </p:blipFill>
        <p:spPr>
          <a:xfrm>
            <a:off x="1306531" y="4563731"/>
            <a:ext cx="2597543" cy="1980063"/>
          </a:xfrm>
          <a:prstGeom prst="rect">
            <a:avLst/>
          </a:prstGeom>
        </p:spPr>
      </p:pic>
      <p:sp>
        <p:nvSpPr>
          <p:cNvPr id="16" name="Rectangle 5"/>
          <p:cNvSpPr>
            <a:spLocks noChangeArrowheads="1"/>
          </p:cNvSpPr>
          <p:nvPr/>
        </p:nvSpPr>
        <p:spPr bwMode="auto">
          <a:xfrm>
            <a:off x="0" y="4097438"/>
            <a:ext cx="1295400" cy="229969"/>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4" name="Picture 3" descr="Paul_R&amp;Dr_L.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33625" y="2229554"/>
            <a:ext cx="2897482" cy="21731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8362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fade">
                                      <p:cBhvr>
                                        <p:cTn id="7" dur="500"/>
                                        <p:tgtEl>
                                          <p:spTgt spid="2253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3"/>
                                        </p:tgtEl>
                                        <p:attrNameLst>
                                          <p:attrName>style.visibility</p:attrName>
                                        </p:attrNameLst>
                                      </p:cBhvr>
                                      <p:to>
                                        <p:strVal val="visible"/>
                                      </p:to>
                                    </p:set>
                                    <p:animEffect transition="in" filter="fade">
                                      <p:cBhvr>
                                        <p:cTn id="11" dur="500"/>
                                        <p:tgtEl>
                                          <p:spTgt spid="2253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37"/>
                                        </p:tgtEl>
                                        <p:attrNameLst>
                                          <p:attrName>style.visibility</p:attrName>
                                        </p:attrNameLst>
                                      </p:cBhvr>
                                      <p:to>
                                        <p:strVal val="visible"/>
                                      </p:to>
                                    </p:set>
                                    <p:animEffect transition="in" filter="fade">
                                      <p:cBhvr>
                                        <p:cTn id="15" dur="500"/>
                                        <p:tgtEl>
                                          <p:spTgt spid="2253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32"/>
                                        </p:tgtEl>
                                        <p:attrNameLst>
                                          <p:attrName>style.visibility</p:attrName>
                                        </p:attrNameLst>
                                      </p:cBhvr>
                                      <p:to>
                                        <p:strVal val="visible"/>
                                      </p:to>
                                    </p:set>
                                    <p:animEffect transition="in" filter="fade">
                                      <p:cBhvr>
                                        <p:cTn id="19" dur="500"/>
                                        <p:tgtEl>
                                          <p:spTgt spid="22532"/>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32782"/>
                                        </p:tgtEl>
                                        <p:attrNameLst>
                                          <p:attrName>style.visibility</p:attrName>
                                        </p:attrNameLst>
                                      </p:cBhvr>
                                      <p:to>
                                        <p:strVal val="visible"/>
                                      </p:to>
                                    </p:set>
                                    <p:anim calcmode="lin" valueType="num">
                                      <p:cBhvr>
                                        <p:cTn id="23" dur="1000" fill="hold"/>
                                        <p:tgtEl>
                                          <p:spTgt spid="32782"/>
                                        </p:tgtEl>
                                        <p:attrNameLst>
                                          <p:attrName>ppt_w</p:attrName>
                                        </p:attrNameLst>
                                      </p:cBhvr>
                                      <p:tavLst>
                                        <p:tav tm="0">
                                          <p:val>
                                            <p:fltVal val="0"/>
                                          </p:val>
                                        </p:tav>
                                        <p:tav tm="100000">
                                          <p:val>
                                            <p:strVal val="#ppt_w"/>
                                          </p:val>
                                        </p:tav>
                                      </p:tavLst>
                                    </p:anim>
                                    <p:anim calcmode="lin" valueType="num">
                                      <p:cBhvr>
                                        <p:cTn id="24" dur="1000" fill="hold"/>
                                        <p:tgtEl>
                                          <p:spTgt spid="32782"/>
                                        </p:tgtEl>
                                        <p:attrNameLst>
                                          <p:attrName>ppt_h</p:attrName>
                                        </p:attrNameLst>
                                      </p:cBhvr>
                                      <p:tavLst>
                                        <p:tav tm="0">
                                          <p:val>
                                            <p:fltVal val="0"/>
                                          </p:val>
                                        </p:tav>
                                        <p:tav tm="100000">
                                          <p:val>
                                            <p:strVal val="#ppt_h"/>
                                          </p:val>
                                        </p:tav>
                                      </p:tavLst>
                                    </p:anim>
                                    <p:anim calcmode="lin" valueType="num">
                                      <p:cBhvr>
                                        <p:cTn id="25" dur="1000" fill="hold"/>
                                        <p:tgtEl>
                                          <p:spTgt spid="32782"/>
                                        </p:tgtEl>
                                        <p:attrNameLst>
                                          <p:attrName>style.rotation</p:attrName>
                                        </p:attrNameLst>
                                      </p:cBhvr>
                                      <p:tavLst>
                                        <p:tav tm="0">
                                          <p:val>
                                            <p:fltVal val="90"/>
                                          </p:val>
                                        </p:tav>
                                        <p:tav tm="100000">
                                          <p:val>
                                            <p:fltVal val="0"/>
                                          </p:val>
                                        </p:tav>
                                      </p:tavLst>
                                    </p:anim>
                                    <p:animEffect transition="in" filter="fade">
                                      <p:cBhvr>
                                        <p:cTn id="26" dur="1000"/>
                                        <p:tgtEl>
                                          <p:spTgt spid="32782"/>
                                        </p:tgtEl>
                                      </p:cBhvr>
                                    </p:animEffect>
                                  </p:childTnLst>
                                </p:cTn>
                              </p:par>
                            </p:childTnLst>
                          </p:cTn>
                        </p:par>
                        <p:par>
                          <p:cTn id="27" fill="hold">
                            <p:stCondLst>
                              <p:cond delay="3000"/>
                            </p:stCondLst>
                            <p:childTnLst>
                              <p:par>
                                <p:cTn id="28" presetID="53" presetClass="entr" presetSubtype="16" fill="hold" nodeType="afterEffect">
                                  <p:stCondLst>
                                    <p:cond delay="300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3" name="Picture 4" descr="HFIP"/>
          <p:cNvPicPr>
            <a:picLocks noChangeAspect="1" noChangeArrowheads="1"/>
          </p:cNvPicPr>
          <p:nvPr/>
        </p:nvPicPr>
        <p:blipFill>
          <a:blip r:embed="rId3"/>
          <a:srcRect/>
          <a:stretch>
            <a:fillRect/>
          </a:stretch>
        </p:blipFill>
        <p:spPr bwMode="auto">
          <a:xfrm>
            <a:off x="1401763" y="198438"/>
            <a:ext cx="7615237" cy="866775"/>
          </a:xfrm>
          <a:prstGeom prst="rect">
            <a:avLst/>
          </a:prstGeom>
          <a:noFill/>
          <a:ln w="9525">
            <a:noFill/>
            <a:miter lim="800000"/>
            <a:headEnd/>
            <a:tailEnd/>
          </a:ln>
        </p:spPr>
      </p:pic>
      <p:sp>
        <p:nvSpPr>
          <p:cNvPr id="12" name="Rectangle 7"/>
          <p:cNvSpPr txBox="1">
            <a:spLocks/>
          </p:cNvSpPr>
          <p:nvPr/>
        </p:nvSpPr>
        <p:spPr bwMode="auto">
          <a:xfrm>
            <a:off x="1269909" y="1265223"/>
            <a:ext cx="7592992" cy="481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ts val="900"/>
              </a:spcBef>
              <a:spcAft>
                <a:spcPct val="0"/>
              </a:spcAft>
              <a:buClrTx/>
              <a:buSzTx/>
              <a:buFontTx/>
              <a:buNone/>
              <a:tabLst/>
              <a:defRPr/>
            </a:pPr>
            <a:r>
              <a:rPr kumimoji="0" lang="en-US" sz="3300" b="1" i="1" u="none" strike="noStrike" kern="0" cap="none" spc="0" normalizeH="0" baseline="0" noProof="0" dirty="0" smtClean="0">
                <a:ln>
                  <a:noFill/>
                </a:ln>
                <a:solidFill>
                  <a:srgbClr val="A50021"/>
                </a:solidFill>
                <a:effectLst/>
                <a:uLnTx/>
                <a:uFillTx/>
                <a:latin typeface="Calibri"/>
                <a:ea typeface="Calibri" charset="0"/>
                <a:cs typeface="Calibri"/>
              </a:rPr>
              <a:t>Goals</a:t>
            </a:r>
          </a:p>
          <a:p>
            <a:pPr marL="342900" marR="0" lvl="0" indent="-342900" algn="l" defTabSz="914400" rtl="0" eaLnBrk="1" fontAlgn="base" latinLnBrk="0" hangingPunct="1">
              <a:lnSpc>
                <a:spcPct val="90000"/>
              </a:lnSpc>
              <a:spcBef>
                <a:spcPts val="900"/>
              </a:spcBef>
              <a:spcAft>
                <a:spcPct val="0"/>
              </a:spcAft>
              <a:buClrTx/>
              <a:buSzTx/>
              <a:buFontTx/>
              <a:buChar char="•"/>
              <a:tabLst/>
              <a:defRPr/>
            </a:pPr>
            <a:r>
              <a:rPr kumimoji="0" lang="en-US" sz="3000" b="0" i="0" u="none" strike="noStrike" kern="0" cap="none" spc="0" normalizeH="0" baseline="0" noProof="0" dirty="0" smtClean="0">
                <a:ln>
                  <a:noFill/>
                </a:ln>
                <a:solidFill>
                  <a:srgbClr val="A50021"/>
                </a:solidFill>
                <a:effectLst/>
                <a:uLnTx/>
                <a:uFillTx/>
                <a:latin typeface="Calibri"/>
                <a:ea typeface="Calibri" charset="0"/>
                <a:cs typeface="Calibri"/>
              </a:rPr>
              <a:t>Improve</a:t>
            </a: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 Forecast Accuracy</a:t>
            </a:r>
            <a:r>
              <a:rPr kumimoji="0" lang="en-US" sz="2200" b="0" i="0" u="none" strike="noStrike" kern="0" cap="none" spc="0" normalizeH="0" baseline="0" noProof="0" dirty="0" smtClean="0">
                <a:ln>
                  <a:noFill/>
                </a:ln>
                <a:solidFill>
                  <a:schemeClr val="tx1"/>
                </a:solidFill>
                <a:effectLst/>
                <a:uLnTx/>
                <a:uFillTx/>
                <a:latin typeface="Calibri"/>
                <a:ea typeface="Calibri" charset="0"/>
                <a:cs typeface="Calibri"/>
              </a:rPr>
              <a:t> </a:t>
            </a:r>
          </a:p>
          <a:p>
            <a:pPr marL="514350" marR="0" lvl="1" indent="-285750" algn="l" defTabSz="914400" rtl="0" eaLnBrk="1" fontAlgn="base" latinLnBrk="0" hangingPunct="1">
              <a:lnSpc>
                <a:spcPct val="90000"/>
              </a:lnSpc>
              <a:spcBef>
                <a:spcPts val="900"/>
              </a:spcBef>
              <a:spcAft>
                <a:spcPct val="0"/>
              </a:spcAft>
              <a:buClr>
                <a:schemeClr val="accent2"/>
              </a:buClr>
              <a:buSzTx/>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Calibri" charset="0"/>
                <a:cs typeface="Calibri"/>
              </a:rPr>
              <a:t>Hurricane impact areas (track) – 50% </a:t>
            </a:r>
            <a:br>
              <a:rPr kumimoji="0" lang="en-US" sz="2000" b="0" i="0" u="none" strike="noStrike" kern="0" cap="none" spc="0" normalizeH="0" baseline="0" noProof="0" dirty="0" smtClean="0">
                <a:ln>
                  <a:noFill/>
                </a:ln>
                <a:solidFill>
                  <a:schemeClr val="tx1"/>
                </a:solidFill>
                <a:effectLst/>
                <a:uLnTx/>
                <a:uFillTx/>
                <a:latin typeface="Calibri"/>
                <a:ea typeface="Calibri" charset="0"/>
                <a:cs typeface="Calibri"/>
              </a:rPr>
            </a:br>
            <a:r>
              <a:rPr kumimoji="0" lang="en-US" sz="2000" b="0" i="0" u="none" strike="noStrike" kern="0" cap="none" spc="0" normalizeH="0" baseline="0" noProof="0" dirty="0" smtClean="0">
                <a:ln>
                  <a:noFill/>
                </a:ln>
                <a:solidFill>
                  <a:schemeClr val="tx1"/>
                </a:solidFill>
                <a:effectLst/>
                <a:uLnTx/>
                <a:uFillTx/>
                <a:latin typeface="Calibri"/>
                <a:ea typeface="Calibri" charset="0"/>
                <a:cs typeface="Calibri"/>
              </a:rPr>
              <a:t>in 10 years</a:t>
            </a:r>
          </a:p>
          <a:p>
            <a:pPr marL="514350" marR="0" lvl="1" indent="-285750" algn="l" defTabSz="914400" rtl="0" eaLnBrk="1" fontAlgn="base" latinLnBrk="0" hangingPunct="1">
              <a:lnSpc>
                <a:spcPct val="90000"/>
              </a:lnSpc>
              <a:spcBef>
                <a:spcPts val="900"/>
              </a:spcBef>
              <a:spcAft>
                <a:spcPct val="0"/>
              </a:spcAft>
              <a:buClr>
                <a:schemeClr val="accent2"/>
              </a:buClr>
              <a:buSzTx/>
              <a:buFont typeface="Arial" charset="0"/>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Calibri" charset="0"/>
                <a:cs typeface="Calibri"/>
              </a:rPr>
              <a:t>Severity (intensity) – 50% in 10 years</a:t>
            </a:r>
          </a:p>
          <a:p>
            <a:pPr marL="514350" marR="0" lvl="1" indent="-285750" algn="l" defTabSz="914400" rtl="0" eaLnBrk="1" fontAlgn="base" latinLnBrk="0" hangingPunct="1">
              <a:lnSpc>
                <a:spcPct val="90000"/>
              </a:lnSpc>
              <a:spcBef>
                <a:spcPts val="900"/>
              </a:spcBef>
              <a:spcAft>
                <a:spcPct val="0"/>
              </a:spcAft>
              <a:buClr>
                <a:schemeClr val="accent2"/>
              </a:buClr>
              <a:buSzTx/>
              <a:buFont typeface="Arial" charset="0"/>
              <a:buChar char="•"/>
              <a:tabLst/>
              <a:defRPr/>
            </a:pPr>
            <a:r>
              <a:rPr lang="en-US" sz="2000" dirty="0" smtClean="0">
                <a:latin typeface="Calibri" charset="0"/>
                <a:ea typeface="Calibri" charset="0"/>
                <a:cs typeface="Calibri" charset="0"/>
              </a:rPr>
              <a:t>Rapid </a:t>
            </a:r>
            <a:r>
              <a:rPr lang="en-US" sz="2000" dirty="0">
                <a:latin typeface="Calibri" charset="0"/>
                <a:ea typeface="Calibri" charset="0"/>
                <a:cs typeface="Calibri" charset="0"/>
              </a:rPr>
              <a:t>intensity change </a:t>
            </a:r>
            <a:r>
              <a:rPr lang="en-US" sz="2000" dirty="0" smtClean="0">
                <a:latin typeface="Calibri" charset="0"/>
                <a:ea typeface="Calibri" charset="0"/>
                <a:cs typeface="Calibri" charset="0"/>
              </a:rPr>
              <a:t>detection</a:t>
            </a:r>
          </a:p>
          <a:p>
            <a:pPr marL="514350" marR="0" lvl="1" indent="-285750" algn="l" defTabSz="914400" rtl="0" eaLnBrk="1" fontAlgn="base" latinLnBrk="0" hangingPunct="1">
              <a:lnSpc>
                <a:spcPct val="90000"/>
              </a:lnSpc>
              <a:spcBef>
                <a:spcPts val="900"/>
              </a:spcBef>
              <a:spcAft>
                <a:spcPct val="0"/>
              </a:spcAft>
              <a:buClr>
                <a:schemeClr val="accent2"/>
              </a:buClr>
              <a:buSzTx/>
              <a:buFont typeface="Arial" charset="0"/>
              <a:buChar char="•"/>
              <a:tabLst/>
              <a:defRPr/>
            </a:pPr>
            <a:r>
              <a:rPr lang="en-US" sz="2000" dirty="0" smtClean="0">
                <a:latin typeface="Calibri" charset="0"/>
                <a:ea typeface="Calibri" charset="0"/>
                <a:cs typeface="Calibri" charset="0"/>
              </a:rPr>
              <a:t>Storm surge forecast improvements</a:t>
            </a:r>
            <a:endParaRPr lang="en-US" sz="2000" dirty="0">
              <a:latin typeface="Calibri" charset="0"/>
              <a:ea typeface="Calibri" charset="0"/>
              <a:cs typeface="Calibri" charset="0"/>
            </a:endParaRPr>
          </a:p>
          <a:p>
            <a:pPr marL="342900" marR="0" lvl="0" indent="-342900" algn="l" defTabSz="914400" rtl="0" eaLnBrk="1" fontAlgn="base" latinLnBrk="0" hangingPunct="1">
              <a:lnSpc>
                <a:spcPct val="90000"/>
              </a:lnSpc>
              <a:spcBef>
                <a:spcPts val="900"/>
              </a:spcBef>
              <a:spcAft>
                <a:spcPct val="0"/>
              </a:spcAft>
              <a:buClrTx/>
              <a:buSzTx/>
              <a:buFontTx/>
              <a:buChar char="•"/>
              <a:tabLst/>
              <a:defRPr/>
            </a:pPr>
            <a:r>
              <a:rPr kumimoji="0" lang="en-US" sz="3000" b="0" i="0" u="none" strike="noStrike" kern="0" cap="none" spc="0" normalizeH="0" baseline="0" noProof="0" dirty="0" smtClean="0">
                <a:ln>
                  <a:noFill/>
                </a:ln>
                <a:solidFill>
                  <a:srgbClr val="A50021"/>
                </a:solidFill>
                <a:effectLst/>
                <a:uLnTx/>
                <a:uFillTx/>
                <a:latin typeface="Calibri"/>
                <a:ea typeface="Calibri" charset="0"/>
                <a:cs typeface="Calibri"/>
              </a:rPr>
              <a:t>Extend</a:t>
            </a: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 forecast reliability out to 7 days</a:t>
            </a:r>
            <a:b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br>
            <a:endParaRPr kumimoji="0" lang="en-US" sz="1100" b="0" i="0" u="none" strike="noStrike" kern="0" cap="none" spc="0" normalizeH="0" baseline="0" noProof="0" dirty="0" smtClean="0">
              <a:ln>
                <a:noFill/>
              </a:ln>
              <a:solidFill>
                <a:schemeClr val="tx1"/>
              </a:solidFill>
              <a:effectLst/>
              <a:uLnTx/>
              <a:uFillTx/>
              <a:latin typeface="Calibri"/>
              <a:ea typeface="Calibri" charset="0"/>
              <a:cs typeface="Calibri"/>
            </a:endParaRPr>
          </a:p>
          <a:p>
            <a:pPr marL="342900" marR="0" lvl="0" indent="-342900" algn="l" defTabSz="914400" rtl="0" eaLnBrk="1" fontAlgn="base" latinLnBrk="0" hangingPunct="1">
              <a:lnSpc>
                <a:spcPct val="90000"/>
              </a:lnSpc>
              <a:spcBef>
                <a:spcPts val="900"/>
              </a:spcBef>
              <a:spcAft>
                <a:spcPct val="0"/>
              </a:spcAft>
              <a:buClrTx/>
              <a:buSzTx/>
              <a:buFontTx/>
              <a:buChar char="•"/>
              <a:tabLst/>
              <a:defRPr/>
            </a:pPr>
            <a:r>
              <a:rPr kumimoji="0" lang="en-US" sz="3000" b="0" i="0" u="none" strike="noStrike" kern="0" cap="none" spc="0" normalizeH="0" baseline="0" noProof="0" dirty="0" smtClean="0">
                <a:ln>
                  <a:noFill/>
                </a:ln>
                <a:solidFill>
                  <a:srgbClr val="A50021"/>
                </a:solidFill>
                <a:effectLst/>
                <a:uLnTx/>
                <a:uFillTx/>
                <a:latin typeface="Calibri"/>
                <a:ea typeface="Calibri" charset="0"/>
                <a:cs typeface="Calibri"/>
              </a:rPr>
              <a:t>Quantify, bound</a:t>
            </a: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 and </a:t>
            </a:r>
            <a:r>
              <a:rPr kumimoji="0" lang="en-US" sz="3000" b="0" i="0" u="none" strike="noStrike" kern="0" cap="none" spc="0" normalizeH="0" baseline="0" noProof="0" dirty="0" smtClean="0">
                <a:ln>
                  <a:noFill/>
                </a:ln>
                <a:solidFill>
                  <a:srgbClr val="A50021"/>
                </a:solidFill>
                <a:effectLst/>
                <a:uLnTx/>
                <a:uFillTx/>
                <a:latin typeface="Calibri"/>
                <a:ea typeface="Calibri" charset="0"/>
                <a:cs typeface="Calibri"/>
              </a:rPr>
              <a:t>reduce</a:t>
            </a: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 forecast uncertainty to enable risk management decisions</a:t>
            </a:r>
          </a:p>
        </p:txBody>
      </p:sp>
      <p:pic>
        <p:nvPicPr>
          <p:cNvPr id="13" name="Picture 8" descr="http://www.magazine.noaa.gov/stories/images/145135F120_sm.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2036" y="1468508"/>
            <a:ext cx="2997833" cy="2380901"/>
          </a:xfrm>
          <a:prstGeom prst="rect">
            <a:avLst/>
          </a:prstGeom>
          <a:solidFill>
            <a:schemeClr val="bg2"/>
          </a:solidFill>
          <a:ln w="57150">
            <a:solidFill>
              <a:schemeClr val="bg2"/>
            </a:solidFill>
            <a:miter lim="800000"/>
            <a:headEnd/>
            <a:tailEnd/>
          </a:ln>
          <a:effectLst>
            <a:outerShdw blurRad="63500" dist="99190" dir="2388334" algn="ctr" rotWithShape="0">
              <a:srgbClr val="2E507A">
                <a:alpha val="50000"/>
              </a:srgbClr>
            </a:outerShdw>
          </a:effectLst>
        </p:spPr>
      </p:pic>
      <p:sp>
        <p:nvSpPr>
          <p:cNvPr id="14" name="Rectangle 10"/>
          <p:cNvSpPr>
            <a:spLocks noChangeArrowheads="1"/>
          </p:cNvSpPr>
          <p:nvPr/>
        </p:nvSpPr>
        <p:spPr bwMode="auto">
          <a:xfrm>
            <a:off x="0" y="2438400"/>
            <a:ext cx="1295400" cy="5334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2" name="Picture 4" descr="HFIP"/>
          <p:cNvPicPr>
            <a:picLocks noChangeAspect="1" noChangeArrowheads="1"/>
          </p:cNvPicPr>
          <p:nvPr/>
        </p:nvPicPr>
        <p:blipFill>
          <a:blip r:embed="rId3"/>
          <a:srcRect/>
          <a:stretch>
            <a:fillRect/>
          </a:stretch>
        </p:blipFill>
        <p:spPr bwMode="auto">
          <a:xfrm>
            <a:off x="1401763" y="198438"/>
            <a:ext cx="7615237" cy="866775"/>
          </a:xfrm>
          <a:prstGeom prst="rect">
            <a:avLst/>
          </a:prstGeom>
          <a:noFill/>
          <a:ln w="9525">
            <a:noFill/>
            <a:miter lim="800000"/>
            <a:headEnd/>
            <a:tailEnd/>
          </a:ln>
        </p:spPr>
      </p:pic>
      <p:sp>
        <p:nvSpPr>
          <p:cNvPr id="8" name="Rectangle 5"/>
          <p:cNvSpPr txBox="1">
            <a:spLocks/>
          </p:cNvSpPr>
          <p:nvPr/>
        </p:nvSpPr>
        <p:spPr bwMode="auto">
          <a:xfrm>
            <a:off x="1349276" y="1605231"/>
            <a:ext cx="5848431" cy="49915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8138" indent="-338138" eaLnBrk="1" hangingPunct="1">
              <a:buSzPct val="110000"/>
              <a:buFont typeface="Arial"/>
              <a:buChar char="•"/>
              <a:defRPr/>
            </a:pP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Science</a:t>
            </a:r>
          </a:p>
          <a:p>
            <a:pPr marL="458788" lvl="2" indent="-341313" eaLnBrk="1" hangingPunct="1">
              <a:buClr>
                <a:schemeClr val="accent2"/>
              </a:buClr>
              <a:buFont typeface="Arial" charset="0"/>
              <a:buChar char="•"/>
              <a:defRPr/>
            </a:pP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Improved understanding from combination of observations &amp; models</a:t>
            </a:r>
          </a:p>
          <a:p>
            <a:pPr marL="458788" lvl="2" indent="-341313" eaLnBrk="1" hangingPunct="1">
              <a:buClr>
                <a:schemeClr val="accent2"/>
              </a:buClr>
              <a:buFont typeface="Arial" charset="0"/>
              <a:buChar char="•"/>
              <a:defRPr/>
            </a:pP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High resolution coupled models – critical to storm evolution forecasts – especially intensity changes</a:t>
            </a:r>
          </a:p>
          <a:p>
            <a:pPr marL="458788" lvl="2" indent="-341313" eaLnBrk="1" hangingPunct="1">
              <a:buClr>
                <a:schemeClr val="accent2"/>
              </a:buClr>
              <a:buFont typeface="Arial" charset="0"/>
              <a:buChar char="•"/>
              <a:defRPr/>
            </a:pPr>
            <a:r>
              <a:rPr lang="en-US" sz="1900" kern="0" dirty="0">
                <a:latin typeface="Calibri"/>
                <a:ea typeface="Calibri" charset="0"/>
                <a:cs typeface="Calibri"/>
              </a:rPr>
              <a:t>T</a:t>
            </a:r>
            <a:r>
              <a:rPr kumimoji="0" lang="en-US" sz="1900" b="0" i="0" u="none" strike="noStrike" kern="0" cap="none" spc="0" normalizeH="0" baseline="0" noProof="0" dirty="0" err="1" smtClean="0">
                <a:ln>
                  <a:noFill/>
                </a:ln>
                <a:solidFill>
                  <a:schemeClr val="tx1"/>
                </a:solidFill>
                <a:effectLst/>
                <a:uLnTx/>
                <a:uFillTx/>
                <a:latin typeface="Calibri"/>
                <a:ea typeface="Calibri" charset="0"/>
                <a:cs typeface="Calibri"/>
              </a:rPr>
              <a:t>echniques</a:t>
            </a: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 to understand, reduce &amp; communicate uncertainty</a:t>
            </a:r>
          </a:p>
          <a:p>
            <a:pPr marL="338138" marR="0" lvl="0" indent="-338138" algn="l" defTabSz="914400" rtl="0" eaLnBrk="1" fontAlgn="base" latinLnBrk="0" hangingPunct="1">
              <a:lnSpc>
                <a:spcPct val="100000"/>
              </a:lnSpc>
              <a:spcBef>
                <a:spcPct val="0"/>
              </a:spcBef>
              <a:spcAft>
                <a:spcPct val="0"/>
              </a:spcAft>
              <a:buClrTx/>
              <a:buSzPct val="110000"/>
              <a:buFont typeface="Arial"/>
              <a:buChar char="•"/>
              <a:tabLst/>
              <a:defRPr/>
            </a:pP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Information Technology</a:t>
            </a:r>
          </a:p>
          <a:p>
            <a:pPr marL="463550" marR="0" lvl="1" indent="-341313" algn="l" defTabSz="914400" rtl="0" eaLnBrk="1" fontAlgn="base" latinLnBrk="0" hangingPunct="1">
              <a:lnSpc>
                <a:spcPct val="100000"/>
              </a:lnSpc>
              <a:spcBef>
                <a:spcPct val="0"/>
              </a:spcBef>
              <a:spcAft>
                <a:spcPct val="0"/>
              </a:spcAft>
              <a:buClr>
                <a:schemeClr val="accent2"/>
              </a:buClr>
              <a:buSzTx/>
              <a:buFont typeface="Arial" charset="0"/>
              <a:buChar char="•"/>
              <a:tabLst/>
              <a:defRPr/>
            </a:pP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Increased computing power - run advanced hurricane/global models and reduce uncertainty</a:t>
            </a:r>
          </a:p>
          <a:p>
            <a:pPr marL="463550" marR="0" lvl="1" indent="-341313" algn="l" defTabSz="914400" rtl="0" eaLnBrk="1" fontAlgn="base" latinLnBrk="0" hangingPunct="1">
              <a:lnSpc>
                <a:spcPct val="100000"/>
              </a:lnSpc>
              <a:spcBef>
                <a:spcPct val="0"/>
              </a:spcBef>
              <a:spcAft>
                <a:spcPct val="0"/>
              </a:spcAft>
              <a:buClr>
                <a:schemeClr val="accent2"/>
              </a:buClr>
              <a:buSzTx/>
              <a:buFont typeface="Arial" charset="0"/>
              <a:buChar char="•"/>
              <a:tabLst/>
              <a:defRPr/>
            </a:pP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IT infrastructure for inter-agency data exchange</a:t>
            </a:r>
          </a:p>
          <a:p>
            <a:pPr marL="338138" marR="0" lvl="0" indent="-338138" algn="l" defTabSz="914400" rtl="0" eaLnBrk="1" fontAlgn="base" latinLnBrk="0" hangingPunct="1">
              <a:lnSpc>
                <a:spcPct val="100000"/>
              </a:lnSpc>
              <a:spcBef>
                <a:spcPct val="0"/>
              </a:spcBef>
              <a:spcAft>
                <a:spcPct val="0"/>
              </a:spcAft>
              <a:buClrTx/>
              <a:buSzPct val="110000"/>
              <a:buFont typeface="Arial"/>
              <a:buChar char="•"/>
              <a:tabLst/>
              <a:defRPr/>
            </a:pPr>
            <a:r>
              <a:rPr kumimoji="0" lang="en-US" sz="3000" b="0" i="0" u="none" strike="noStrike" kern="0" cap="none" spc="0" normalizeH="0" baseline="0" noProof="0" dirty="0" smtClean="0">
                <a:ln>
                  <a:noFill/>
                </a:ln>
                <a:solidFill>
                  <a:schemeClr val="tx1"/>
                </a:solidFill>
                <a:effectLst/>
                <a:uLnTx/>
                <a:uFillTx/>
                <a:latin typeface="Calibri"/>
                <a:ea typeface="Calibri" charset="0"/>
                <a:cs typeface="Calibri"/>
              </a:rPr>
              <a:t>Observing Strategy</a:t>
            </a:r>
          </a:p>
          <a:p>
            <a:pPr marL="455613" marR="0" lvl="0" indent="-342900" algn="l" defTabSz="914400" rtl="0" eaLnBrk="0" fontAlgn="base" latinLnBrk="0" hangingPunct="0">
              <a:lnSpc>
                <a:spcPct val="100000"/>
              </a:lnSpc>
              <a:spcBef>
                <a:spcPct val="0"/>
              </a:spcBef>
              <a:spcAft>
                <a:spcPct val="0"/>
              </a:spcAft>
              <a:buClrTx/>
              <a:buSzTx/>
              <a:buFontTx/>
              <a:buChar char="•"/>
              <a:tabLst/>
              <a:defRPr/>
            </a:pPr>
            <a:r>
              <a:rPr kumimoji="0" lang="en-US" sz="1900" b="0" i="0" u="none" strike="noStrike" kern="0" cap="none" spc="0" normalizeH="0" baseline="0" noProof="0" dirty="0" smtClean="0">
                <a:ln>
                  <a:noFill/>
                </a:ln>
                <a:solidFill>
                  <a:schemeClr val="tx1"/>
                </a:solidFill>
                <a:effectLst/>
                <a:uLnTx/>
                <a:uFillTx/>
                <a:latin typeface="Calibri"/>
                <a:ea typeface="Calibri" charset="0"/>
                <a:cs typeface="Calibri"/>
              </a:rPr>
              <a:t>Improved use of existing and planned systems</a:t>
            </a:r>
          </a:p>
          <a:p>
            <a:pPr marL="338138" lvl="0" indent="-338138" eaLnBrk="1" hangingPunct="1">
              <a:buSzPct val="110000"/>
              <a:buFont typeface="Arial"/>
              <a:buChar char="•"/>
            </a:pPr>
            <a:r>
              <a:rPr lang="en-US" sz="3000" kern="0" dirty="0" smtClean="0">
                <a:latin typeface="Calibri"/>
                <a:ea typeface="Calibri" charset="0"/>
                <a:cs typeface="Calibri"/>
              </a:rPr>
              <a:t>Improved Forecaster Products</a:t>
            </a:r>
            <a:endParaRPr kumimoji="0" lang="en-US" sz="3000" b="0" i="0" u="none" strike="noStrike" kern="0" cap="none" spc="0" normalizeH="0" baseline="0" noProof="0" dirty="0">
              <a:ln>
                <a:noFill/>
              </a:ln>
              <a:solidFill>
                <a:schemeClr val="tx1"/>
              </a:solidFill>
              <a:effectLst/>
              <a:uLnTx/>
              <a:uFillTx/>
              <a:latin typeface="Calibri"/>
              <a:ea typeface="Calibri" charset="0"/>
              <a:cs typeface="Calibri"/>
            </a:endParaRPr>
          </a:p>
        </p:txBody>
      </p:sp>
      <p:sp>
        <p:nvSpPr>
          <p:cNvPr id="11" name="Title 4"/>
          <p:cNvSpPr txBox="1">
            <a:spLocks/>
          </p:cNvSpPr>
          <p:nvPr/>
        </p:nvSpPr>
        <p:spPr bwMode="auto">
          <a:xfrm>
            <a:off x="1309594" y="952546"/>
            <a:ext cx="6294009" cy="86781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600" b="1" i="0" u="none" strike="noStrike" kern="0" cap="none" spc="0" normalizeH="0" baseline="0" noProof="0" smtClean="0">
                <a:ln>
                  <a:noFill/>
                </a:ln>
                <a:solidFill>
                  <a:srgbClr val="A21010"/>
                </a:solidFill>
                <a:effectLst/>
                <a:uLnTx/>
                <a:uFillTx/>
                <a:latin typeface="Calibri"/>
                <a:ea typeface="Calibri" charset="0"/>
                <a:cs typeface="Calibri"/>
              </a:rPr>
              <a:t>How to get there?</a:t>
            </a:r>
            <a:endParaRPr kumimoji="0" lang="en-US" sz="3600" b="1" i="0" u="none" strike="noStrike" kern="0" cap="none" spc="0" normalizeH="0" baseline="0" noProof="0" dirty="0" smtClean="0">
              <a:ln>
                <a:noFill/>
              </a:ln>
              <a:solidFill>
                <a:srgbClr val="A21010"/>
              </a:solidFill>
              <a:effectLst/>
              <a:uLnTx/>
              <a:uFillTx/>
              <a:latin typeface="Calibri"/>
              <a:ea typeface="Calibri" charset="0"/>
              <a:cs typeface="Calibri"/>
            </a:endParaRPr>
          </a:p>
        </p:txBody>
      </p:sp>
      <p:sp>
        <p:nvSpPr>
          <p:cNvPr id="12" name="Rectangle 19"/>
          <p:cNvSpPr>
            <a:spLocks noChangeArrowheads="1"/>
          </p:cNvSpPr>
          <p:nvPr/>
        </p:nvSpPr>
        <p:spPr bwMode="auto">
          <a:xfrm>
            <a:off x="0" y="2971800"/>
            <a:ext cx="1295400" cy="2286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7542" y="4407234"/>
            <a:ext cx="920750" cy="914400"/>
          </a:xfrm>
          <a:prstGeom prst="rect">
            <a:avLst/>
          </a:prstGeom>
          <a:noFill/>
          <a:ln w="9525">
            <a:noFill/>
            <a:miter lim="800000"/>
            <a:headEnd/>
            <a:tailEnd/>
          </a:ln>
        </p:spPr>
      </p:pic>
      <p:pic>
        <p:nvPicPr>
          <p:cNvPr id="14"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67927" y="4387745"/>
            <a:ext cx="714571" cy="914400"/>
          </a:xfrm>
          <a:prstGeom prst="rect">
            <a:avLst/>
          </a:prstGeom>
          <a:noFill/>
          <a:ln w="9525">
            <a:noFill/>
            <a:miter lim="800000"/>
            <a:headEnd/>
            <a:tailEnd/>
          </a:ln>
        </p:spPr>
      </p:pic>
      <p:pic>
        <p:nvPicPr>
          <p:cNvPr id="15" name="Picture 8" descr="http://www.magazine.noaa.gov/stories/images/145135F120_sm.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9438" y="5295062"/>
            <a:ext cx="1645920" cy="1306967"/>
          </a:xfrm>
          <a:prstGeom prst="rect">
            <a:avLst/>
          </a:prstGeom>
          <a:solidFill>
            <a:schemeClr val="bg2"/>
          </a:solidFill>
          <a:ln w="6350">
            <a:solidFill>
              <a:schemeClr val="bg2"/>
            </a:solidFill>
            <a:miter lim="800000"/>
            <a:headEnd/>
            <a:tailEnd/>
          </a:ln>
        </p:spPr>
      </p:pic>
      <p:pic>
        <p:nvPicPr>
          <p:cNvPr id="16" name="Picture 9" descr="12big.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28852" y="2182937"/>
            <a:ext cx="1645920" cy="1298736"/>
          </a:xfrm>
          <a:prstGeom prst="rect">
            <a:avLst/>
          </a:prstGeom>
          <a:noFill/>
          <a:ln w="9525">
            <a:noFill/>
            <a:miter lim="800000"/>
            <a:headEnd/>
            <a:tailEnd/>
          </a:ln>
        </p:spPr>
      </p:pic>
      <p:pic>
        <p:nvPicPr>
          <p:cNvPr id="17" name="Picture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32027" y="3330009"/>
            <a:ext cx="1645920" cy="1080090"/>
          </a:xfrm>
          <a:prstGeom prst="rect">
            <a:avLst/>
          </a:prstGeom>
          <a:noFill/>
          <a:ln w="9525">
            <a:noFill/>
            <a:miter lim="800000"/>
            <a:headEnd/>
            <a:tailEnd/>
          </a:ln>
        </p:spPr>
      </p:pic>
      <p:pic>
        <p:nvPicPr>
          <p:cNvPr id="18" name="Picture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7873" y="1269214"/>
            <a:ext cx="1645920" cy="1130675"/>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2" name="Picture 4" descr="HFIP"/>
          <p:cNvPicPr>
            <a:picLocks noChangeAspect="1" noChangeArrowheads="1"/>
          </p:cNvPicPr>
          <p:nvPr/>
        </p:nvPicPr>
        <p:blipFill>
          <a:blip r:embed="rId3"/>
          <a:srcRect/>
          <a:stretch>
            <a:fillRect/>
          </a:stretch>
        </p:blipFill>
        <p:spPr bwMode="auto">
          <a:xfrm>
            <a:off x="1401763" y="198438"/>
            <a:ext cx="7615237" cy="866775"/>
          </a:xfrm>
          <a:prstGeom prst="rect">
            <a:avLst/>
          </a:prstGeom>
          <a:noFill/>
          <a:ln w="9525">
            <a:noFill/>
            <a:miter lim="800000"/>
            <a:headEnd/>
            <a:tailEnd/>
          </a:ln>
        </p:spPr>
      </p:pic>
      <p:pic>
        <p:nvPicPr>
          <p:cNvPr id="12" name="Picture 10" descr="Untitled Image 5.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85465" y="4405525"/>
            <a:ext cx="2731016" cy="1647613"/>
          </a:xfrm>
          <a:prstGeom prst="rect">
            <a:avLst/>
          </a:prstGeom>
          <a:noFill/>
          <a:ln w="9525">
            <a:noFill/>
            <a:miter lim="800000"/>
            <a:headEnd/>
            <a:tailEnd/>
          </a:ln>
        </p:spPr>
      </p:pic>
      <p:sp>
        <p:nvSpPr>
          <p:cNvPr id="13" name="Rectangle 3"/>
          <p:cNvSpPr txBox="1">
            <a:spLocks noChangeArrowheads="1"/>
          </p:cNvSpPr>
          <p:nvPr/>
        </p:nvSpPr>
        <p:spPr bwMode="auto">
          <a:xfrm>
            <a:off x="1269907" y="1253057"/>
            <a:ext cx="5238371"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1963" marR="0" lvl="0" indent="-461963" algn="l" defTabSz="914400" rtl="0" eaLnBrk="1" fontAlgn="base" latinLnBrk="0" hangingPunct="1">
              <a:lnSpc>
                <a:spcPct val="100000"/>
              </a:lnSpc>
              <a:spcBef>
                <a:spcPts val="6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Calibri"/>
                <a:ea typeface="ＭＳ Ｐゴシック" charset="-128"/>
                <a:cs typeface="Calibri"/>
              </a:rPr>
              <a:t>Traditional TC Research Activities:</a:t>
            </a:r>
          </a:p>
          <a:p>
            <a:pPr marL="461963" marR="0" lvl="0" indent="-461963" algn="l" defTabSz="914400" rtl="0" eaLnBrk="1" fontAlgn="base" latinLnBrk="0" hangingPunct="1">
              <a:lnSpc>
                <a:spcPct val="100000"/>
              </a:lnSpc>
              <a:spcBef>
                <a:spcPts val="6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ＭＳ Ｐゴシック" charset="-128"/>
                <a:cs typeface="Calibri"/>
              </a:rPr>
              <a:t>Observations, analysis, database, &amp; instrument R&amp;D</a:t>
            </a:r>
          </a:p>
          <a:p>
            <a:pPr marL="461963" marR="0" lvl="0" indent="-461963" algn="l" defTabSz="914400" rtl="0" eaLnBrk="1" fontAlgn="base" latinLnBrk="0" hangingPunct="1">
              <a:lnSpc>
                <a:spcPct val="100000"/>
              </a:lnSpc>
              <a:spcBef>
                <a:spcPts val="6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ＭＳ Ｐゴシック" charset="-128"/>
                <a:cs typeface="Calibri"/>
              </a:rPr>
              <a:t>Statistical-dynamical model development</a:t>
            </a:r>
          </a:p>
          <a:p>
            <a:pPr marL="461963" marR="0" lvl="0" indent="-461963" algn="l" defTabSz="914400" rtl="0" eaLnBrk="1" fontAlgn="base" latinLnBrk="0" hangingPunct="1">
              <a:lnSpc>
                <a:spcPct val="100000"/>
              </a:lnSpc>
              <a:spcBef>
                <a:spcPts val="6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ＭＳ Ｐゴシック" charset="-128"/>
                <a:cs typeface="Calibri"/>
              </a:rPr>
              <a:t>Advances in operational models</a:t>
            </a:r>
          </a:p>
          <a:p>
            <a:pPr marL="461963" marR="0" lvl="0" indent="-461963" algn="l" defTabSz="914400" rtl="0" eaLnBrk="1" fontAlgn="base" latinLnBrk="0" hangingPunct="1">
              <a:lnSpc>
                <a:spcPct val="100000"/>
              </a:lnSpc>
              <a:spcBef>
                <a:spcPts val="6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Calibri"/>
                <a:ea typeface="ＭＳ Ｐゴシック" charset="-128"/>
                <a:cs typeface="Calibri"/>
              </a:rPr>
              <a:t>New HFIP Research Thrusts:</a:t>
            </a:r>
            <a:endParaRPr kumimoji="0" lang="en-US" sz="2000" b="1" i="0" u="none" strike="noStrike" kern="0" cap="none" spc="0" normalizeH="0" baseline="0" noProof="0" dirty="0" smtClean="0">
              <a:ln>
                <a:noFill/>
              </a:ln>
              <a:solidFill>
                <a:schemeClr val="tx1"/>
              </a:solidFill>
              <a:effectLst/>
              <a:uLnTx/>
              <a:uFillTx/>
              <a:latin typeface="Calibri"/>
              <a:ea typeface="ＭＳ Ｐゴシック" charset="-128"/>
              <a:cs typeface="Calibri"/>
            </a:endParaRPr>
          </a:p>
          <a:p>
            <a:pPr marL="461963" marR="0" lvl="0" indent="-461963" algn="l" defTabSz="914400" rtl="0" eaLnBrk="1" fontAlgn="base" latinLnBrk="0" hangingPunct="1">
              <a:lnSpc>
                <a:spcPct val="100000"/>
              </a:lnSpc>
              <a:spcBef>
                <a:spcPts val="6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ＭＳ Ｐゴシック" charset="-128"/>
                <a:cs typeface="Calibri"/>
              </a:rPr>
              <a:t>Experimental global and regional hurricane model development</a:t>
            </a:r>
          </a:p>
          <a:p>
            <a:pPr marL="461963" marR="0" lvl="0" indent="-461963" algn="l" defTabSz="914400" rtl="0" eaLnBrk="1" fontAlgn="base" latinLnBrk="0" hangingPunct="1">
              <a:lnSpc>
                <a:spcPct val="100000"/>
              </a:lnSpc>
              <a:spcBef>
                <a:spcPts val="6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ＭＳ Ｐゴシック" charset="-128"/>
                <a:cs typeface="Calibri"/>
              </a:rPr>
              <a:t>Data assimilation techniques and observing system strategy analysis development</a:t>
            </a:r>
          </a:p>
          <a:p>
            <a:pPr marL="461963" marR="0" lvl="0" indent="-461963" algn="l" defTabSz="914400" rtl="0" eaLnBrk="1" fontAlgn="base" latinLnBrk="0" hangingPunct="1">
              <a:lnSpc>
                <a:spcPct val="100000"/>
              </a:lnSpc>
              <a:spcBef>
                <a:spcPts val="6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ＭＳ Ｐゴシック" charset="-128"/>
                <a:cs typeface="Calibri"/>
              </a:rPr>
              <a:t>Model evaluation tool development</a:t>
            </a:r>
          </a:p>
          <a:p>
            <a:pPr marL="461963" marR="0" lvl="0" indent="-461963" algn="l" defTabSz="914400" rtl="0" eaLnBrk="1" fontAlgn="base" latinLnBrk="0" hangingPunct="1">
              <a:lnSpc>
                <a:spcPct val="100000"/>
              </a:lnSpc>
              <a:spcBef>
                <a:spcPts val="6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a:ea typeface="ＭＳ Ｐゴシック" charset="-128"/>
                <a:cs typeface="Calibri"/>
              </a:rPr>
              <a:t>Socioeconomic research and development</a:t>
            </a:r>
            <a:endParaRPr kumimoji="0" lang="en-US" sz="2000" b="0" i="0" u="none" strike="noStrike" kern="0" cap="none" spc="0" normalizeH="0" baseline="0" noProof="0" dirty="0">
              <a:ln>
                <a:noFill/>
              </a:ln>
              <a:solidFill>
                <a:schemeClr val="tx1"/>
              </a:solidFill>
              <a:effectLst/>
              <a:uLnTx/>
              <a:uFillTx/>
              <a:latin typeface="Calibri"/>
              <a:ea typeface="ＭＳ Ｐゴシック" charset="-128"/>
              <a:cs typeface="Calibri"/>
            </a:endParaRPr>
          </a:p>
        </p:txBody>
      </p:sp>
      <p:sp>
        <p:nvSpPr>
          <p:cNvPr id="14" name="Text Box 6"/>
          <p:cNvSpPr txBox="1">
            <a:spLocks noChangeArrowheads="1"/>
          </p:cNvSpPr>
          <p:nvPr/>
        </p:nvSpPr>
        <p:spPr bwMode="auto">
          <a:xfrm>
            <a:off x="992114" y="6169701"/>
            <a:ext cx="8057682" cy="40011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000" dirty="0">
                <a:solidFill>
                  <a:srgbClr val="FF0000"/>
                </a:solidFill>
                <a:latin typeface="Calibri"/>
                <a:ea typeface="Calibri" charset="0"/>
                <a:cs typeface="Calibri"/>
                <a:hlinkClick r:id="rId5" action="ppaction://hlinksldjump"/>
              </a:rPr>
              <a:t>Partnership</a:t>
            </a:r>
            <a:r>
              <a:rPr lang="en-US" sz="2000" dirty="0">
                <a:solidFill>
                  <a:srgbClr val="FF0000"/>
                </a:solidFill>
                <a:latin typeface="Calibri"/>
                <a:ea typeface="Calibri" charset="0"/>
                <a:cs typeface="Calibri"/>
              </a:rPr>
              <a:t>: </a:t>
            </a:r>
            <a:r>
              <a:rPr lang="en-US" sz="2000" dirty="0">
                <a:solidFill>
                  <a:srgbClr val="000090"/>
                </a:solidFill>
                <a:latin typeface="Calibri"/>
                <a:ea typeface="Calibri" charset="0"/>
                <a:cs typeface="Calibri"/>
              </a:rPr>
              <a:t>NCEP, AOC, AOML, ESRL, GFDL, DTC, USWRP, NESDIS/STAR</a:t>
            </a:r>
          </a:p>
        </p:txBody>
      </p:sp>
      <p:pic>
        <p:nvPicPr>
          <p:cNvPr id="15" name="Picture 2" descr="tk2"/>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68569" y="2301875"/>
            <a:ext cx="1989137" cy="2057400"/>
          </a:xfrm>
          <a:prstGeom prst="rect">
            <a:avLst/>
          </a:prstGeom>
          <a:noFill/>
          <a:ln w="9525">
            <a:noFill/>
            <a:miter lim="800000"/>
            <a:headEnd/>
            <a:tailEnd/>
          </a:ln>
        </p:spPr>
      </p:pic>
      <p:pic>
        <p:nvPicPr>
          <p:cNvPr id="16" name="Picture 11" descr="p3-gulfstream_S.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41569" y="1379538"/>
            <a:ext cx="2286000" cy="971550"/>
          </a:xfrm>
          <a:prstGeom prst="rect">
            <a:avLst/>
          </a:prstGeom>
          <a:noFill/>
          <a:ln w="9525">
            <a:noFill/>
            <a:miter lim="800000"/>
            <a:headEnd/>
            <a:tailEnd/>
          </a:ln>
        </p:spPr>
      </p:pic>
      <p:sp>
        <p:nvSpPr>
          <p:cNvPr id="17" name="Rectangle 19"/>
          <p:cNvSpPr>
            <a:spLocks noChangeArrowheads="1"/>
          </p:cNvSpPr>
          <p:nvPr/>
        </p:nvSpPr>
        <p:spPr bwMode="auto">
          <a:xfrm>
            <a:off x="0" y="2971800"/>
            <a:ext cx="1295400" cy="2286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txBox="1">
            <a:spLocks noGrp="1"/>
          </p:cNvSpPr>
          <p:nvPr/>
        </p:nvSpPr>
        <p:spPr bwMode="auto">
          <a:xfrm>
            <a:off x="0" y="6381750"/>
            <a:ext cx="533400" cy="476250"/>
          </a:xfrm>
          <a:prstGeom prst="rect">
            <a:avLst/>
          </a:prstGeom>
          <a:noFill/>
          <a:ln>
            <a:miter lim="800000"/>
            <a:headEnd/>
            <a:tailEnd/>
          </a:ln>
        </p:spPr>
        <p:txBody>
          <a:bodyPr anchor="ctr">
            <a:prstTxWarp prst="textNoShape">
              <a:avLst/>
            </a:prstTxWarp>
          </a:bodyPr>
          <a:lstStyle/>
          <a:p>
            <a:pPr algn="ctr" eaLnBrk="1" hangingPunct="1">
              <a:defRPr/>
            </a:pPr>
            <a:fld id="{2FCD343C-D280-3543-8518-7CE42772A829}" type="slidenum">
              <a:rPr lang="en-US" sz="1400">
                <a:solidFill>
                  <a:schemeClr val="bg1"/>
                </a:solidFill>
                <a:latin typeface="Calibri"/>
                <a:ea typeface="+mn-ea"/>
                <a:cs typeface="Calibri"/>
              </a:rPr>
              <a:pPr algn="ctr" eaLnBrk="1" hangingPunct="1">
                <a:defRPr/>
              </a:pPr>
              <a:t>6</a:t>
            </a:fld>
            <a:endParaRPr lang="en-US" sz="1400">
              <a:solidFill>
                <a:schemeClr val="bg1"/>
              </a:solidFill>
              <a:latin typeface="Calibri"/>
              <a:ea typeface="+mn-ea"/>
              <a:cs typeface="Calibri"/>
            </a:endParaRPr>
          </a:p>
        </p:txBody>
      </p:sp>
      <p:sp>
        <p:nvSpPr>
          <p:cNvPr id="63491" name="Rectangle 2"/>
          <p:cNvSpPr>
            <a:spLocks noGrp="1" noChangeArrowheads="1"/>
          </p:cNvSpPr>
          <p:nvPr>
            <p:ph type="body" idx="4294967295"/>
          </p:nvPr>
        </p:nvSpPr>
        <p:spPr>
          <a:xfrm>
            <a:off x="1384300" y="1521915"/>
            <a:ext cx="7759700" cy="2879725"/>
          </a:xfrm>
        </p:spPr>
        <p:txBody>
          <a:bodyPr rIns="182880"/>
          <a:lstStyle/>
          <a:p>
            <a:pPr marL="452438" lvl="1" indent="-338138">
              <a:lnSpc>
                <a:spcPct val="95000"/>
              </a:lnSpc>
              <a:spcBef>
                <a:spcPct val="30000"/>
              </a:spcBef>
            </a:pPr>
            <a:r>
              <a:rPr lang="en-US" sz="2400" dirty="0"/>
              <a:t>Joint research programs</a:t>
            </a:r>
            <a:r>
              <a:rPr lang="en-US" sz="2400" dirty="0" smtClean="0"/>
              <a:t> outside of NOAA with </a:t>
            </a:r>
            <a:r>
              <a:rPr lang="en-US" sz="2400" b="1" dirty="0"/>
              <a:t>NASA</a:t>
            </a:r>
            <a:r>
              <a:rPr lang="en-US" sz="2400" dirty="0"/>
              <a:t>, </a:t>
            </a:r>
            <a:r>
              <a:rPr lang="en-US" sz="2400" b="1" dirty="0"/>
              <a:t>NSF, </a:t>
            </a:r>
            <a:r>
              <a:rPr lang="en-US" sz="2400" dirty="0"/>
              <a:t>and </a:t>
            </a:r>
            <a:r>
              <a:rPr lang="en-US" sz="2400" b="1" dirty="0" smtClean="0"/>
              <a:t>ONR</a:t>
            </a:r>
            <a:r>
              <a:rPr lang="en-US" sz="2400" dirty="0" smtClean="0"/>
              <a:t> (NSF/PREDICT &amp; NASA/GRIP)</a:t>
            </a:r>
          </a:p>
          <a:p>
            <a:pPr marL="452438" lvl="1" indent="-338138">
              <a:lnSpc>
                <a:spcPct val="95000"/>
              </a:lnSpc>
              <a:spcBef>
                <a:spcPct val="30000"/>
              </a:spcBef>
            </a:pPr>
            <a:r>
              <a:rPr lang="en-US" sz="2400" dirty="0"/>
              <a:t>Cooperative research with scientists at </a:t>
            </a:r>
            <a:r>
              <a:rPr lang="en-US" sz="2400" b="1" dirty="0"/>
              <a:t>NCAR</a:t>
            </a:r>
            <a:r>
              <a:rPr lang="en-US" sz="2400" dirty="0"/>
              <a:t>, and</a:t>
            </a:r>
            <a:r>
              <a:rPr lang="en-US" sz="2400" dirty="0" smtClean="0"/>
              <a:t> </a:t>
            </a:r>
            <a:r>
              <a:rPr lang="en-US" sz="2400" b="1" dirty="0" smtClean="0"/>
              <a:t>universities</a:t>
            </a:r>
            <a:r>
              <a:rPr lang="en-US" sz="2400" dirty="0" smtClean="0"/>
              <a:t> (HFIP and NOPP BAA) </a:t>
            </a:r>
            <a:endParaRPr lang="en-US" sz="2400" dirty="0"/>
          </a:p>
          <a:p>
            <a:pPr marL="452438" lvl="1" indent="-338138">
              <a:lnSpc>
                <a:spcPct val="95000"/>
              </a:lnSpc>
              <a:spcBef>
                <a:spcPct val="30000"/>
              </a:spcBef>
            </a:pPr>
            <a:r>
              <a:rPr lang="en-US" sz="2400" dirty="0"/>
              <a:t>Interact with </a:t>
            </a:r>
            <a:r>
              <a:rPr lang="en-US" sz="2400" b="1" dirty="0"/>
              <a:t>WMO</a:t>
            </a:r>
            <a:r>
              <a:rPr lang="en-US" sz="2400" dirty="0"/>
              <a:t> </a:t>
            </a:r>
            <a:r>
              <a:rPr lang="en-US" sz="2400" b="1" dirty="0"/>
              <a:t>WWRP </a:t>
            </a:r>
            <a:r>
              <a:rPr lang="en-US" sz="2400" dirty="0"/>
              <a:t>and</a:t>
            </a:r>
            <a:r>
              <a:rPr lang="en-US" sz="2400" b="1" dirty="0"/>
              <a:t> THORPEX</a:t>
            </a:r>
            <a:r>
              <a:rPr lang="en-US" sz="2400" dirty="0"/>
              <a:t>, and cooperative research with other </a:t>
            </a:r>
            <a:r>
              <a:rPr lang="en-US" sz="2400" b="1" dirty="0" smtClean="0"/>
              <a:t>countries</a:t>
            </a:r>
            <a:r>
              <a:rPr lang="en-US" sz="2400" dirty="0" smtClean="0"/>
              <a:t> (IWTC-VII)</a:t>
            </a:r>
          </a:p>
          <a:p>
            <a:pPr marL="452438" lvl="1" indent="-338138">
              <a:lnSpc>
                <a:spcPct val="95000"/>
              </a:lnSpc>
              <a:spcBef>
                <a:spcPct val="30000"/>
              </a:spcBef>
            </a:pPr>
            <a:r>
              <a:rPr lang="en-US" sz="2400" dirty="0"/>
              <a:t>Ensure research benefits </a:t>
            </a:r>
            <a:r>
              <a:rPr lang="en-US" sz="2400" b="1" dirty="0"/>
              <a:t>NOAA</a:t>
            </a:r>
            <a:r>
              <a:rPr lang="en-US" sz="2400" dirty="0"/>
              <a:t>.</a:t>
            </a:r>
          </a:p>
        </p:txBody>
      </p:sp>
      <p:sp>
        <p:nvSpPr>
          <p:cNvPr id="117763" name="Rectangle 3"/>
          <p:cNvSpPr>
            <a:spLocks noGrp="1" noChangeArrowheads="1"/>
          </p:cNvSpPr>
          <p:nvPr>
            <p:ph type="title" idx="4294967295"/>
          </p:nvPr>
        </p:nvSpPr>
        <p:spPr>
          <a:xfrm>
            <a:off x="1321857" y="927123"/>
            <a:ext cx="7162800" cy="594312"/>
          </a:xfrm>
        </p:spPr>
        <p:txBody>
          <a:bodyPr rIns="182880"/>
          <a:lstStyle/>
          <a:p>
            <a:pPr algn="l"/>
            <a:r>
              <a:rPr lang="en-US" sz="2800" b="1" dirty="0"/>
              <a:t>HOW?:</a:t>
            </a:r>
          </a:p>
        </p:txBody>
      </p:sp>
      <p:grpSp>
        <p:nvGrpSpPr>
          <p:cNvPr id="63502" name="Group 14"/>
          <p:cNvGrpSpPr>
            <a:grpSpLocks/>
          </p:cNvGrpSpPr>
          <p:nvPr/>
        </p:nvGrpSpPr>
        <p:grpSpPr bwMode="auto">
          <a:xfrm>
            <a:off x="6695547" y="4641353"/>
            <a:ext cx="2397125" cy="1885950"/>
            <a:chOff x="2830" y="2602"/>
            <a:chExt cx="1510" cy="1188"/>
          </a:xfrm>
        </p:grpSpPr>
        <p:pic>
          <p:nvPicPr>
            <p:cNvPr id="117768" name="Picture 8" descr="dropsonde_team_and_Si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0" y="2638"/>
              <a:ext cx="1510" cy="1152"/>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63498" name="Text Box 9"/>
            <p:cNvSpPr txBox="1">
              <a:spLocks noChangeArrowheads="1"/>
            </p:cNvSpPr>
            <p:nvPr/>
          </p:nvSpPr>
          <p:spPr bwMode="auto">
            <a:xfrm>
              <a:off x="3451" y="2602"/>
              <a:ext cx="689" cy="19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a:solidFill>
                    <a:schemeClr val="bg1"/>
                  </a:solidFill>
                  <a:latin typeface="Calibri"/>
                  <a:cs typeface="Calibri"/>
                </a:rPr>
                <a:t>DOTSTAR</a:t>
              </a:r>
            </a:p>
          </p:txBody>
        </p:sp>
      </p:grpSp>
      <p:grpSp>
        <p:nvGrpSpPr>
          <p:cNvPr id="63505" name="Group 17"/>
          <p:cNvGrpSpPr>
            <a:grpSpLocks/>
          </p:cNvGrpSpPr>
          <p:nvPr/>
        </p:nvGrpSpPr>
        <p:grpSpPr bwMode="auto">
          <a:xfrm>
            <a:off x="4908022" y="4641353"/>
            <a:ext cx="2474913" cy="1874837"/>
            <a:chOff x="2880" y="2777"/>
            <a:chExt cx="1559" cy="1181"/>
          </a:xfrm>
        </p:grpSpPr>
        <p:pic>
          <p:nvPicPr>
            <p:cNvPr id="117765" name="Picture 5" descr="collaborations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0" y="2806"/>
              <a:ext cx="1536" cy="1152"/>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63496" name="Text Box 10"/>
            <p:cNvSpPr txBox="1">
              <a:spLocks noChangeArrowheads="1"/>
            </p:cNvSpPr>
            <p:nvPr/>
          </p:nvSpPr>
          <p:spPr bwMode="auto">
            <a:xfrm>
              <a:off x="3574" y="2777"/>
              <a:ext cx="865" cy="19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dirty="0">
                  <a:solidFill>
                    <a:schemeClr val="bg1"/>
                  </a:solidFill>
                  <a:latin typeface="Calibri"/>
                  <a:cs typeface="Calibri"/>
                </a:rPr>
                <a:t>IFEX/RAINEX</a:t>
              </a:r>
            </a:p>
          </p:txBody>
        </p:sp>
      </p:grpSp>
      <p:grpSp>
        <p:nvGrpSpPr>
          <p:cNvPr id="63506" name="Group 18"/>
          <p:cNvGrpSpPr>
            <a:grpSpLocks/>
          </p:cNvGrpSpPr>
          <p:nvPr/>
        </p:nvGrpSpPr>
        <p:grpSpPr bwMode="auto">
          <a:xfrm>
            <a:off x="3068110" y="4641353"/>
            <a:ext cx="2527300" cy="1849438"/>
            <a:chOff x="1810" y="2445"/>
            <a:chExt cx="1592" cy="1165"/>
          </a:xfrm>
        </p:grpSpPr>
        <p:pic>
          <p:nvPicPr>
            <p:cNvPr id="117767" name="Picture 7" descr="interaction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10" y="2458"/>
              <a:ext cx="1536" cy="1152"/>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63494" name="Text Box 11"/>
            <p:cNvSpPr txBox="1">
              <a:spLocks noChangeArrowheads="1"/>
            </p:cNvSpPr>
            <p:nvPr/>
          </p:nvSpPr>
          <p:spPr bwMode="auto">
            <a:xfrm>
              <a:off x="2791" y="2445"/>
              <a:ext cx="611" cy="19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a:solidFill>
                    <a:schemeClr val="bg1"/>
                  </a:solidFill>
                  <a:latin typeface="Calibri"/>
                  <a:cs typeface="Calibri"/>
                </a:rPr>
                <a:t>CBLAST</a:t>
              </a:r>
            </a:p>
          </p:txBody>
        </p:sp>
      </p:grpSp>
      <p:grpSp>
        <p:nvGrpSpPr>
          <p:cNvPr id="63501" name="Group 13"/>
          <p:cNvGrpSpPr>
            <a:grpSpLocks/>
          </p:cNvGrpSpPr>
          <p:nvPr/>
        </p:nvGrpSpPr>
        <p:grpSpPr bwMode="auto">
          <a:xfrm>
            <a:off x="1323447" y="4641353"/>
            <a:ext cx="2432050" cy="1878012"/>
            <a:chOff x="4199" y="2602"/>
            <a:chExt cx="1532" cy="1183"/>
          </a:xfrm>
        </p:grpSpPr>
        <p:pic>
          <p:nvPicPr>
            <p:cNvPr id="117772" name="Picture 12" descr="TCSP"/>
            <p:cNvPicPr>
              <a:picLocks noChangeAspect="1" noChangeArrowheads="1"/>
            </p:cNvPicPr>
            <p:nvPr/>
          </p:nvPicPr>
          <p:blipFill>
            <a:blip r:embed="rId6" cstate="email">
              <a:lum contrast="30000"/>
              <a:extLst>
                <a:ext uri="{28A0092B-C50C-407E-A947-70E740481C1C}">
                  <a14:useLocalDpi xmlns:a14="http://schemas.microsoft.com/office/drawing/2010/main"/>
                </a:ext>
              </a:extLst>
            </a:blip>
            <a:srcRect/>
            <a:stretch>
              <a:fillRect/>
            </a:stretch>
          </p:blipFill>
          <p:spPr bwMode="auto">
            <a:xfrm>
              <a:off x="4199" y="2633"/>
              <a:ext cx="1532" cy="1152"/>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63500" name="Text Box 13"/>
            <p:cNvSpPr txBox="1">
              <a:spLocks noChangeArrowheads="1"/>
            </p:cNvSpPr>
            <p:nvPr/>
          </p:nvSpPr>
          <p:spPr bwMode="auto">
            <a:xfrm>
              <a:off x="4908" y="2602"/>
              <a:ext cx="753" cy="19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dirty="0">
                  <a:latin typeface="Calibri"/>
                  <a:cs typeface="Calibri"/>
                </a:rPr>
                <a:t>IFEX/TCSP</a:t>
              </a:r>
            </a:p>
          </p:txBody>
        </p:sp>
      </p:grpSp>
      <p:sp>
        <p:nvSpPr>
          <p:cNvPr id="63507" name="Rectangle 19"/>
          <p:cNvSpPr>
            <a:spLocks noChangeArrowheads="1"/>
          </p:cNvSpPr>
          <p:nvPr/>
        </p:nvSpPr>
        <p:spPr bwMode="auto">
          <a:xfrm>
            <a:off x="0" y="2971800"/>
            <a:ext cx="1295400" cy="2286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18" name="Picture 4" descr="HFIP"/>
          <p:cNvPicPr>
            <a:picLocks noChangeAspect="1" noChangeArrowheads="1"/>
          </p:cNvPicPr>
          <p:nvPr/>
        </p:nvPicPr>
        <p:blipFill>
          <a:blip r:embed="rId7"/>
          <a:srcRect/>
          <a:stretch>
            <a:fillRect/>
          </a:stretch>
        </p:blipFill>
        <p:spPr bwMode="auto">
          <a:xfrm>
            <a:off x="1401763" y="198438"/>
            <a:ext cx="7615237" cy="86677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392238" y="90488"/>
            <a:ext cx="7751762" cy="6193669"/>
          </a:xfrm>
        </p:spPr>
        <p:txBody>
          <a:bodyPr/>
          <a:lstStyle/>
          <a:p>
            <a:pPr marL="282575" indent="-282575">
              <a:lnSpc>
                <a:spcPct val="90000"/>
              </a:lnSpc>
              <a:buFontTx/>
              <a:buNone/>
            </a:pPr>
            <a:r>
              <a:rPr lang="en-US" b="1" dirty="0">
                <a:effectLst>
                  <a:outerShdw blurRad="38100" dist="38100" dir="2700000" algn="tl">
                    <a:srgbClr val="DDDDDD"/>
                  </a:outerShdw>
                </a:effectLst>
              </a:rPr>
              <a:t>HOW?:</a:t>
            </a:r>
          </a:p>
          <a:p>
            <a:pPr marL="282575" indent="-282575">
              <a:lnSpc>
                <a:spcPct val="90000"/>
              </a:lnSpc>
              <a:buFontTx/>
              <a:buNone/>
            </a:pPr>
            <a:r>
              <a:rPr lang="en-US" sz="2800" b="1" dirty="0">
                <a:solidFill>
                  <a:srgbClr val="A21010"/>
                </a:solidFill>
                <a:effectLst>
                  <a:outerShdw blurRad="38100" dist="38100" dir="2700000" algn="tl">
                    <a:srgbClr val="DDDDDD"/>
                  </a:outerShdw>
                </a:effectLst>
              </a:rPr>
              <a:t>NOAA Intensity Forecast Experiment (</a:t>
            </a:r>
            <a:r>
              <a:rPr lang="en-US" sz="2800" b="1" dirty="0">
                <a:effectLst>
                  <a:outerShdw blurRad="38100" dist="38100" dir="2700000" algn="tl">
                    <a:srgbClr val="DDDDDD"/>
                  </a:outerShdw>
                </a:effectLst>
                <a:hlinkClick r:id="rId3"/>
              </a:rPr>
              <a:t>IFEX</a:t>
            </a:r>
            <a:r>
              <a:rPr lang="en-US" sz="2800" b="1" dirty="0">
                <a:solidFill>
                  <a:srgbClr val="A21010"/>
                </a:solidFill>
                <a:effectLst>
                  <a:outerShdw blurRad="38100" dist="38100" dir="2700000" algn="tl">
                    <a:srgbClr val="DDDDDD"/>
                  </a:outerShdw>
                </a:effectLst>
              </a:rPr>
              <a:t>)</a:t>
            </a:r>
            <a:endParaRPr lang="en-US" sz="2800" b="1" dirty="0">
              <a:effectLst>
                <a:outerShdw blurRad="38100" dist="38100" dir="2700000" algn="tl">
                  <a:srgbClr val="DDDDDD"/>
                </a:outerShdw>
              </a:effectLst>
            </a:endParaRPr>
          </a:p>
          <a:p>
            <a:pPr marL="282575" indent="-282575">
              <a:lnSpc>
                <a:spcPts val="2600"/>
              </a:lnSpc>
              <a:spcBef>
                <a:spcPct val="50000"/>
              </a:spcBef>
              <a:spcAft>
                <a:spcPts val="600"/>
              </a:spcAft>
              <a:buFontTx/>
              <a:buNone/>
            </a:pPr>
            <a:r>
              <a:rPr lang="en-US" sz="2400" dirty="0"/>
              <a:t>Partnership</a:t>
            </a:r>
            <a:r>
              <a:rPr lang="en-US" sz="2400" dirty="0" smtClean="0"/>
              <a:t> to </a:t>
            </a:r>
            <a:r>
              <a:rPr lang="en-US" sz="2400" dirty="0"/>
              <a:t>improve TC intensity/ structure forecasts</a:t>
            </a:r>
          </a:p>
          <a:p>
            <a:pPr marL="282575" indent="-282575">
              <a:lnSpc>
                <a:spcPts val="2600"/>
              </a:lnSpc>
              <a:spcBef>
                <a:spcPct val="0"/>
              </a:spcBef>
              <a:spcAft>
                <a:spcPts val="600"/>
              </a:spcAft>
              <a:buFontTx/>
              <a:buAutoNum type="arabicPeriod"/>
            </a:pPr>
            <a:r>
              <a:rPr lang="en-US" sz="2400" dirty="0"/>
              <a:t>Collect targeted observations</a:t>
            </a:r>
            <a:r>
              <a:rPr lang="en-US" sz="2800" dirty="0"/>
              <a:t> </a:t>
            </a:r>
            <a:endParaRPr lang="en-US" dirty="0"/>
          </a:p>
          <a:p>
            <a:pPr marL="625475" lvl="1" indent="-406400">
              <a:lnSpc>
                <a:spcPts val="2200"/>
              </a:lnSpc>
              <a:spcBef>
                <a:spcPct val="0"/>
              </a:spcBef>
              <a:spcAft>
                <a:spcPts val="600"/>
              </a:spcAft>
              <a:buClr>
                <a:srgbClr val="000066"/>
              </a:buClr>
              <a:buSzPct val="104000"/>
              <a:buFontTx/>
              <a:buChar char="•"/>
            </a:pPr>
            <a:r>
              <a:rPr lang="en-US" sz="2400" dirty="0"/>
              <a:t>throughout TC life cycle for DA of core circulation</a:t>
            </a:r>
          </a:p>
          <a:p>
            <a:pPr marL="625475" lvl="1" indent="-406400">
              <a:lnSpc>
                <a:spcPts val="2200"/>
              </a:lnSpc>
              <a:spcBef>
                <a:spcPct val="0"/>
              </a:spcBef>
              <a:spcAft>
                <a:spcPts val="600"/>
              </a:spcAft>
              <a:buClr>
                <a:srgbClr val="000066"/>
              </a:buClr>
              <a:buSzPct val="104000"/>
              <a:buFontTx/>
              <a:buChar char="•"/>
            </a:pPr>
            <a:r>
              <a:rPr lang="en-US" sz="2400" dirty="0"/>
              <a:t>in and around storm scale circulation to evaluate HWRF  </a:t>
            </a:r>
          </a:p>
          <a:p>
            <a:pPr marL="625475" lvl="1" indent="-406400">
              <a:lnSpc>
                <a:spcPts val="2200"/>
              </a:lnSpc>
              <a:spcBef>
                <a:spcPct val="0"/>
              </a:spcBef>
              <a:spcAft>
                <a:spcPts val="600"/>
              </a:spcAft>
              <a:buClr>
                <a:srgbClr val="000066"/>
              </a:buClr>
              <a:buSzPct val="104000"/>
              <a:buFontTx/>
              <a:buChar char="•"/>
            </a:pPr>
            <a:r>
              <a:rPr lang="en-US" sz="2400" dirty="0"/>
              <a:t>in variety of atmospheric/oceanic conditions to assess observed &amp; model TC intensity/structure changes </a:t>
            </a:r>
          </a:p>
          <a:p>
            <a:pPr marL="282575" indent="-282575">
              <a:lnSpc>
                <a:spcPts val="2600"/>
              </a:lnSpc>
              <a:spcBef>
                <a:spcPct val="0"/>
              </a:spcBef>
              <a:spcAft>
                <a:spcPts val="600"/>
              </a:spcAft>
              <a:buFontTx/>
              <a:buAutoNum type="arabicPeriod"/>
            </a:pPr>
            <a:r>
              <a:rPr lang="en-US" sz="2400" dirty="0"/>
              <a:t>Improve physical understanding</a:t>
            </a:r>
            <a:r>
              <a:rPr lang="en-US" sz="2400" dirty="0" smtClean="0"/>
              <a:t> &amp; representation </a:t>
            </a:r>
            <a:r>
              <a:rPr lang="en-US" sz="2400" dirty="0"/>
              <a:t>of</a:t>
            </a:r>
            <a:r>
              <a:rPr lang="en-US" sz="2000" dirty="0"/>
              <a:t> </a:t>
            </a:r>
          </a:p>
          <a:p>
            <a:pPr marL="625475" lvl="1" indent="-406400">
              <a:lnSpc>
                <a:spcPts val="2200"/>
              </a:lnSpc>
              <a:spcBef>
                <a:spcPct val="0"/>
              </a:spcBef>
              <a:spcAft>
                <a:spcPts val="600"/>
              </a:spcAft>
              <a:buClr>
                <a:srgbClr val="000066"/>
              </a:buClr>
              <a:buSzPct val="104000"/>
              <a:buFontTx/>
              <a:buChar char="•"/>
            </a:pPr>
            <a:r>
              <a:rPr lang="en-US" sz="2400" dirty="0" smtClean="0"/>
              <a:t>Boundary layer</a:t>
            </a:r>
          </a:p>
          <a:p>
            <a:pPr marL="625475" lvl="1" indent="-406400">
              <a:lnSpc>
                <a:spcPts val="2200"/>
              </a:lnSpc>
              <a:spcBef>
                <a:spcPct val="0"/>
              </a:spcBef>
              <a:spcAft>
                <a:spcPts val="600"/>
              </a:spcAft>
              <a:buClr>
                <a:srgbClr val="000066"/>
              </a:buClr>
              <a:buSzPct val="104000"/>
              <a:buFontTx/>
              <a:buChar char="•"/>
            </a:pPr>
            <a:r>
              <a:rPr lang="en-US" sz="2400" dirty="0"/>
              <a:t>S</a:t>
            </a:r>
            <a:r>
              <a:rPr lang="en-US" sz="2400" dirty="0" smtClean="0"/>
              <a:t>urface flux</a:t>
            </a:r>
          </a:p>
          <a:p>
            <a:pPr marL="625475" lvl="1" indent="-406400">
              <a:lnSpc>
                <a:spcPts val="2200"/>
              </a:lnSpc>
              <a:spcBef>
                <a:spcPct val="0"/>
              </a:spcBef>
              <a:spcAft>
                <a:spcPts val="600"/>
              </a:spcAft>
              <a:buClr>
                <a:srgbClr val="000066"/>
              </a:buClr>
              <a:buSzPct val="104000"/>
              <a:buFontTx/>
              <a:buChar char="•"/>
            </a:pPr>
            <a:r>
              <a:rPr lang="en-US" sz="2400" dirty="0" smtClean="0"/>
              <a:t>Microphysics</a:t>
            </a:r>
            <a:endParaRPr lang="en-US" sz="2400" dirty="0"/>
          </a:p>
          <a:p>
            <a:pPr marL="625475" lvl="1" indent="-406400">
              <a:lnSpc>
                <a:spcPts val="2600"/>
              </a:lnSpc>
              <a:spcBef>
                <a:spcPct val="0"/>
              </a:spcBef>
              <a:spcAft>
                <a:spcPts val="600"/>
              </a:spcAft>
              <a:buClr>
                <a:srgbClr val="000066"/>
              </a:buClr>
              <a:buSzPct val="104000"/>
              <a:buFontTx/>
              <a:buChar char="•"/>
            </a:pPr>
            <a:r>
              <a:rPr lang="en-US" sz="2400" dirty="0"/>
              <a:t>Impact of dry air (SAL) </a:t>
            </a:r>
          </a:p>
          <a:p>
            <a:pPr marL="625475" lvl="1" indent="-406400">
              <a:lnSpc>
                <a:spcPts val="2600"/>
              </a:lnSpc>
              <a:spcBef>
                <a:spcPct val="0"/>
              </a:spcBef>
              <a:spcAft>
                <a:spcPts val="600"/>
              </a:spcAft>
              <a:buClr>
                <a:srgbClr val="000066"/>
              </a:buClr>
              <a:buSzPct val="104000"/>
              <a:buFontTx/>
              <a:buChar char="•"/>
            </a:pPr>
            <a:r>
              <a:rPr lang="en-US" sz="2400" dirty="0" err="1"/>
              <a:t>R</a:t>
            </a:r>
            <a:r>
              <a:rPr lang="en-US" sz="2400" dirty="0" err="1" smtClean="0"/>
              <a:t>ainbands</a:t>
            </a:r>
            <a:r>
              <a:rPr lang="en-US" sz="2400" dirty="0" smtClean="0"/>
              <a:t> </a:t>
            </a:r>
            <a:r>
              <a:rPr lang="en-US" sz="2400" dirty="0"/>
              <a:t>&amp; eyewall</a:t>
            </a:r>
            <a:endParaRPr lang="en-US" sz="2000" b="1" dirty="0">
              <a:solidFill>
                <a:schemeClr val="bg1"/>
              </a:solidFill>
              <a:effectLst>
                <a:outerShdw blurRad="38100" dist="38100" dir="2700000" algn="tl">
                  <a:srgbClr val="DDDDDD"/>
                </a:outerShdw>
              </a:effectLst>
            </a:endParaRPr>
          </a:p>
        </p:txBody>
      </p:sp>
      <p:sp>
        <p:nvSpPr>
          <p:cNvPr id="37892" name="Rectangle 4"/>
          <p:cNvSpPr>
            <a:spLocks noChangeArrowheads="1"/>
          </p:cNvSpPr>
          <p:nvPr/>
        </p:nvSpPr>
        <p:spPr bwMode="auto">
          <a:xfrm>
            <a:off x="0" y="2971800"/>
            <a:ext cx="1295400" cy="2286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37894" name="Rectangle 6"/>
          <p:cNvSpPr>
            <a:spLocks noChangeArrowheads="1"/>
          </p:cNvSpPr>
          <p:nvPr/>
        </p:nvSpPr>
        <p:spPr bwMode="auto">
          <a:xfrm>
            <a:off x="1483150" y="5758869"/>
            <a:ext cx="3984822" cy="307777"/>
          </a:xfrm>
          <a:prstGeom prst="rect">
            <a:avLst/>
          </a:prstGeom>
          <a:noFill/>
          <a:ln w="9525">
            <a:noFill/>
            <a:miter lim="800000"/>
            <a:headEnd/>
            <a:tailEnd/>
          </a:ln>
        </p:spPr>
        <p:txBody>
          <a:bodyPr wrap="none">
            <a:prstTxWarp prst="textNoShape">
              <a:avLst/>
            </a:prstTxWarp>
            <a:spAutoFit/>
          </a:bodyPr>
          <a:lstStyle/>
          <a:p>
            <a:r>
              <a:rPr lang="en-US" sz="1400" u="sng" dirty="0">
                <a:solidFill>
                  <a:srgbClr val="1F00FF"/>
                </a:solidFill>
                <a:latin typeface="Calibri"/>
                <a:cs typeface="Calibri"/>
                <a:hlinkClick r:id="rId4"/>
              </a:rPr>
              <a:t>http://www.aoml.noaa.gov/hrd/</a:t>
            </a:r>
            <a:r>
              <a:rPr lang="en-US" sz="1400" u="sng" dirty="0" smtClean="0">
                <a:solidFill>
                  <a:srgbClr val="1F00FF"/>
                </a:solidFill>
                <a:latin typeface="Calibri"/>
                <a:cs typeface="Calibri"/>
                <a:hlinkClick r:id="rId4"/>
              </a:rPr>
              <a:t>HFP2012/IFEX.html</a:t>
            </a:r>
            <a:endParaRPr lang="en-US" sz="1400" u="sng" dirty="0">
              <a:solidFill>
                <a:srgbClr val="1F00FF"/>
              </a:solidFill>
              <a:latin typeface="Calibri"/>
              <a:cs typeface="Calibri"/>
            </a:endParaRPr>
          </a:p>
        </p:txBody>
      </p:sp>
      <p:pic>
        <p:nvPicPr>
          <p:cNvPr id="4" name="Picture 3" descr="HFP2012cove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8852" y="3765313"/>
            <a:ext cx="2183536" cy="28257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295400" y="228600"/>
            <a:ext cx="3779838" cy="6018213"/>
          </a:xfrm>
        </p:spPr>
        <p:txBody>
          <a:bodyPr/>
          <a:lstStyle/>
          <a:p>
            <a:pPr>
              <a:buFontTx/>
              <a:buNone/>
            </a:pPr>
            <a:r>
              <a:rPr lang="en-US" sz="3600" b="1" dirty="0"/>
              <a:t>WHAT?:</a:t>
            </a:r>
          </a:p>
          <a:p>
            <a:pPr>
              <a:buFontTx/>
              <a:buNone/>
            </a:pPr>
            <a:r>
              <a:rPr lang="en-US" b="1" dirty="0">
                <a:solidFill>
                  <a:srgbClr val="8E0000"/>
                </a:solidFill>
              </a:rPr>
              <a:t>Current TC research:</a:t>
            </a:r>
          </a:p>
          <a:p>
            <a:pPr>
              <a:buFontTx/>
              <a:buNone/>
            </a:pPr>
            <a:r>
              <a:rPr lang="en-US" sz="2800" b="1" dirty="0">
                <a:solidFill>
                  <a:srgbClr val="8E0000"/>
                </a:solidFill>
              </a:rPr>
              <a:t>Track</a:t>
            </a:r>
            <a:r>
              <a:rPr lang="en-US" sz="2800" dirty="0">
                <a:solidFill>
                  <a:srgbClr val="000000"/>
                </a:solidFill>
              </a:rPr>
              <a:t>:</a:t>
            </a:r>
          </a:p>
          <a:p>
            <a:r>
              <a:rPr lang="en-US" sz="2000" dirty="0">
                <a:solidFill>
                  <a:srgbClr val="000000"/>
                </a:solidFill>
              </a:rPr>
              <a:t>Synoptic-surveillance using dropsondes.</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r>
              <a:rPr lang="en-US" sz="2000" dirty="0">
                <a:solidFill>
                  <a:srgbClr val="000000"/>
                </a:solidFill>
              </a:rPr>
              <a:t>Analytical &amp; numerical studies.</a:t>
            </a:r>
          </a:p>
          <a:p>
            <a:r>
              <a:rPr lang="en-US" sz="2000" dirty="0">
                <a:solidFill>
                  <a:srgbClr val="000000"/>
                </a:solidFill>
              </a:rPr>
              <a:t>Ensemble track forecasting &amp; targeted observations.</a:t>
            </a:r>
            <a:endParaRPr lang="en-US" sz="2400" dirty="0">
              <a:solidFill>
                <a:srgbClr val="000000"/>
              </a:solidFill>
            </a:endParaRPr>
          </a:p>
        </p:txBody>
      </p:sp>
      <p:sp>
        <p:nvSpPr>
          <p:cNvPr id="5127" name="Rectangle 7"/>
          <p:cNvSpPr>
            <a:spLocks noChangeArrowheads="1"/>
          </p:cNvSpPr>
          <p:nvPr/>
        </p:nvSpPr>
        <p:spPr bwMode="auto">
          <a:xfrm>
            <a:off x="1295400" y="6331367"/>
            <a:ext cx="3779851" cy="276999"/>
          </a:xfrm>
          <a:prstGeom prst="rect">
            <a:avLst/>
          </a:prstGeom>
          <a:noFill/>
          <a:ln w="9525">
            <a:noFill/>
            <a:miter lim="800000"/>
            <a:headEnd/>
            <a:tailEnd/>
          </a:ln>
        </p:spPr>
        <p:txBody>
          <a:bodyPr wrap="none">
            <a:prstTxWarp prst="textNoShape">
              <a:avLst/>
            </a:prstTxWarp>
            <a:spAutoFit/>
          </a:bodyPr>
          <a:lstStyle/>
          <a:p>
            <a:r>
              <a:rPr lang="en-US" sz="1200" u="sng" dirty="0">
                <a:solidFill>
                  <a:srgbClr val="1F00FF"/>
                </a:solidFill>
                <a:latin typeface="Calibri"/>
                <a:cs typeface="Calibri"/>
                <a:hlinkClick r:id="rId3"/>
              </a:rPr>
              <a:t>http:/www.aoml.noaa.gov/hrd/data_sub/assesment.html</a:t>
            </a:r>
            <a:endParaRPr lang="en-US" sz="1200" u="sng" dirty="0">
              <a:solidFill>
                <a:srgbClr val="1F00FF"/>
              </a:solidFill>
              <a:latin typeface="Calibri"/>
              <a:cs typeface="Calibri"/>
            </a:endParaRPr>
          </a:p>
        </p:txBody>
      </p:sp>
      <p:sp>
        <p:nvSpPr>
          <p:cNvPr id="5133" name="Rectangle 13"/>
          <p:cNvSpPr>
            <a:spLocks noChangeArrowheads="1"/>
          </p:cNvSpPr>
          <p:nvPr/>
        </p:nvSpPr>
        <p:spPr bwMode="auto">
          <a:xfrm>
            <a:off x="0" y="3148013"/>
            <a:ext cx="1295400" cy="3810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pic>
        <p:nvPicPr>
          <p:cNvPr id="5134" name="Picture 14" descr="v3_slide0008_image0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8984" y="384193"/>
            <a:ext cx="2043113" cy="2544762"/>
          </a:xfrm>
          <a:prstGeom prst="rect">
            <a:avLst/>
          </a:prstGeom>
          <a:noFill/>
        </p:spPr>
      </p:pic>
      <p:pic>
        <p:nvPicPr>
          <p:cNvPr id="12" name="Picture 17" descr="http://skate.nhc.noaa.gov/~jht/targeting/results/latest/2011082500_AL092011_N49track.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7087" y="3462484"/>
            <a:ext cx="4123667" cy="27183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descr="GIV_Flying_2003.jp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1457779" y="2738239"/>
            <a:ext cx="3407835" cy="18784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ellipses.png"/>
          <p:cNvPicPr>
            <a:picLocks noChangeAspect="1"/>
          </p:cNvPicPr>
          <p:nvPr/>
        </p:nvPicPr>
        <p:blipFill rotWithShape="1">
          <a:blip r:embed="rId3" cstate="email">
            <a:extLst>
              <a:ext uri="{28A0092B-C50C-407E-A947-70E740481C1C}">
                <a14:useLocalDpi xmlns:a14="http://schemas.microsoft.com/office/drawing/2010/main"/>
              </a:ext>
            </a:extLst>
          </a:blip>
          <a:srcRect l="1" t="717" r="524"/>
          <a:stretch/>
        </p:blipFill>
        <p:spPr>
          <a:xfrm>
            <a:off x="1294239" y="2389482"/>
            <a:ext cx="4152649" cy="3603044"/>
          </a:xfrm>
          <a:prstGeom prst="rect">
            <a:avLst/>
          </a:prstGeom>
        </p:spPr>
      </p:pic>
      <p:sp>
        <p:nvSpPr>
          <p:cNvPr id="9218" name="Rectangle 2"/>
          <p:cNvSpPr>
            <a:spLocks noGrp="1" noChangeArrowheads="1"/>
          </p:cNvSpPr>
          <p:nvPr>
            <p:ph type="body" idx="1"/>
          </p:nvPr>
        </p:nvSpPr>
        <p:spPr>
          <a:xfrm>
            <a:off x="1331913" y="147638"/>
            <a:ext cx="7162800" cy="784225"/>
          </a:xfrm>
        </p:spPr>
        <p:txBody>
          <a:bodyPr/>
          <a:lstStyle/>
          <a:p>
            <a:pPr>
              <a:lnSpc>
                <a:spcPct val="90000"/>
              </a:lnSpc>
              <a:buFontTx/>
              <a:buNone/>
            </a:pPr>
            <a:r>
              <a:rPr lang="en-US" sz="2800" b="1" dirty="0" smtClean="0">
                <a:solidFill>
                  <a:srgbClr val="8E0000"/>
                </a:solidFill>
              </a:rPr>
              <a:t>Track </a:t>
            </a:r>
            <a:r>
              <a:rPr lang="en-US" sz="2400" dirty="0" smtClean="0">
                <a:solidFill>
                  <a:srgbClr val="8E0000"/>
                </a:solidFill>
              </a:rPr>
              <a:t>(</a:t>
            </a:r>
            <a:r>
              <a:rPr lang="en-US" sz="2400" dirty="0">
                <a:solidFill>
                  <a:srgbClr val="8E0000"/>
                </a:solidFill>
              </a:rPr>
              <a:t>continued)</a:t>
            </a:r>
            <a:r>
              <a:rPr lang="en-US" sz="2800" dirty="0">
                <a:solidFill>
                  <a:srgbClr val="000000"/>
                </a:solidFill>
              </a:rPr>
              <a:t>:</a:t>
            </a:r>
            <a:r>
              <a:rPr lang="en-US" sz="2000" dirty="0">
                <a:solidFill>
                  <a:srgbClr val="000000"/>
                </a:solidFill>
              </a:rPr>
              <a:t> </a:t>
            </a:r>
            <a:endParaRPr lang="en-US" sz="2000" dirty="0" smtClean="0">
              <a:solidFill>
                <a:srgbClr val="000000"/>
              </a:solidFill>
            </a:endParaRPr>
          </a:p>
          <a:p>
            <a:pPr>
              <a:lnSpc>
                <a:spcPct val="90000"/>
              </a:lnSpc>
            </a:pPr>
            <a:r>
              <a:rPr lang="en-US" sz="2000" dirty="0" smtClean="0">
                <a:solidFill>
                  <a:srgbClr val="000000"/>
                </a:solidFill>
              </a:rPr>
              <a:t>Global Model Ensembles: Single &amp; Multi-model</a:t>
            </a:r>
            <a:endParaRPr lang="en-US" sz="2000" dirty="0">
              <a:solidFill>
                <a:srgbClr val="000000"/>
              </a:solidFill>
            </a:endParaRPr>
          </a:p>
        </p:txBody>
      </p:sp>
      <p:grpSp>
        <p:nvGrpSpPr>
          <p:cNvPr id="12" name="Group 11"/>
          <p:cNvGrpSpPr/>
          <p:nvPr/>
        </p:nvGrpSpPr>
        <p:grpSpPr>
          <a:xfrm>
            <a:off x="5089407" y="1749778"/>
            <a:ext cx="4054592" cy="4355629"/>
            <a:chOff x="4589866" y="1665640"/>
            <a:chExt cx="4554134" cy="4599676"/>
          </a:xfrm>
        </p:grpSpPr>
        <p:pic>
          <p:nvPicPr>
            <p:cNvPr id="13" name="Picture 12" descr="mslp_f144.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89866" y="1718723"/>
              <a:ext cx="4554134" cy="4546593"/>
            </a:xfrm>
            <a:prstGeom prst="rect">
              <a:avLst/>
            </a:prstGeom>
          </p:spPr>
        </p:pic>
        <p:sp>
          <p:nvSpPr>
            <p:cNvPr id="14" name="TextBox 13"/>
            <p:cNvSpPr txBox="1"/>
            <p:nvPr/>
          </p:nvSpPr>
          <p:spPr>
            <a:xfrm>
              <a:off x="4956706" y="1665640"/>
              <a:ext cx="4020553" cy="320181"/>
            </a:xfrm>
            <a:prstGeom prst="rect">
              <a:avLst/>
            </a:prstGeom>
            <a:solidFill>
              <a:schemeClr val="bg1"/>
            </a:solidFill>
          </p:spPr>
          <p:txBody>
            <a:bodyPr wrap="square" rtlCol="0">
              <a:spAutoFit/>
            </a:bodyPr>
            <a:lstStyle/>
            <a:p>
              <a:pPr algn="ctr"/>
              <a:r>
                <a:rPr lang="en-US" sz="1400" dirty="0" smtClean="0">
                  <a:solidFill>
                    <a:srgbClr val="000000"/>
                  </a:solidFill>
                </a:rPr>
                <a:t>7-Day forecast – 20 member ensemble</a:t>
              </a:r>
              <a:endParaRPr lang="en-US" sz="1400" dirty="0">
                <a:solidFill>
                  <a:srgbClr val="000000"/>
                </a:solidFill>
              </a:endParaRPr>
            </a:p>
          </p:txBody>
        </p:sp>
      </p:grpSp>
      <p:sp>
        <p:nvSpPr>
          <p:cNvPr id="15" name="TextBox 12"/>
          <p:cNvSpPr txBox="1">
            <a:spLocks noChangeArrowheads="1"/>
          </p:cNvSpPr>
          <p:nvPr/>
        </p:nvSpPr>
        <p:spPr bwMode="auto">
          <a:xfrm>
            <a:off x="5310117" y="6260306"/>
            <a:ext cx="3570208" cy="276999"/>
          </a:xfrm>
          <a:prstGeom prst="rect">
            <a:avLst/>
          </a:prstGeom>
          <a:noFill/>
          <a:ln w="9525">
            <a:noFill/>
            <a:miter lim="800000"/>
            <a:headEnd/>
            <a:tailEnd/>
          </a:ln>
        </p:spPr>
        <p:txBody>
          <a:bodyPr wrap="none">
            <a:prstTxWarp prst="textNoShape">
              <a:avLst/>
            </a:prstTxWarp>
            <a:spAutoFit/>
          </a:bodyPr>
          <a:lstStyle/>
          <a:p>
            <a:r>
              <a:rPr lang="en-US" sz="1200" dirty="0">
                <a:latin typeface="Calibri" charset="0"/>
                <a:ea typeface="Calibri" charset="0"/>
                <a:cs typeface="Calibri" charset="0"/>
              </a:rPr>
              <a:t>http://</a:t>
            </a:r>
            <a:r>
              <a:rPr lang="en-US" sz="1200" dirty="0" err="1">
                <a:latin typeface="Calibri" charset="0"/>
                <a:ea typeface="Calibri" charset="0"/>
                <a:cs typeface="Calibri" charset="0"/>
              </a:rPr>
              <a:t>www.esrl.noaa.gov</a:t>
            </a:r>
            <a:r>
              <a:rPr lang="en-US" sz="1200" dirty="0">
                <a:latin typeface="Calibri" charset="0"/>
                <a:ea typeface="Calibri" charset="0"/>
                <a:cs typeface="Calibri" charset="0"/>
              </a:rPr>
              <a:t>/</a:t>
            </a:r>
            <a:r>
              <a:rPr lang="en-US" sz="1200" dirty="0" err="1">
                <a:latin typeface="Calibri" charset="0"/>
                <a:ea typeface="Calibri" charset="0"/>
                <a:cs typeface="Calibri" charset="0"/>
              </a:rPr>
              <a:t>psd</a:t>
            </a:r>
            <a:r>
              <a:rPr lang="en-US" sz="1200" dirty="0">
                <a:latin typeface="Calibri" charset="0"/>
                <a:ea typeface="Calibri" charset="0"/>
                <a:cs typeface="Calibri" charset="0"/>
              </a:rPr>
              <a:t>/forecasts/</a:t>
            </a:r>
            <a:r>
              <a:rPr lang="en-US" sz="1200" dirty="0" err="1">
                <a:latin typeface="Calibri" charset="0"/>
                <a:ea typeface="Calibri" charset="0"/>
                <a:cs typeface="Calibri" charset="0"/>
              </a:rPr>
              <a:t>gfsenkf</a:t>
            </a:r>
            <a:r>
              <a:rPr lang="en-US" sz="1200" dirty="0">
                <a:latin typeface="Calibri" charset="0"/>
                <a:ea typeface="Calibri" charset="0"/>
                <a:cs typeface="Calibri" charset="0"/>
              </a:rPr>
              <a:t>/</a:t>
            </a:r>
            <a:r>
              <a:rPr lang="en-US" sz="1200" dirty="0" err="1">
                <a:latin typeface="Calibri" charset="0"/>
                <a:ea typeface="Calibri" charset="0"/>
                <a:cs typeface="Calibri" charset="0"/>
              </a:rPr>
              <a:t>ens</a:t>
            </a:r>
            <a:r>
              <a:rPr lang="en-US" sz="1200" dirty="0">
                <a:latin typeface="Calibri" charset="0"/>
                <a:ea typeface="Calibri" charset="0"/>
                <a:cs typeface="Calibri" charset="0"/>
              </a:rPr>
              <a:t>/</a:t>
            </a:r>
          </a:p>
        </p:txBody>
      </p:sp>
      <p:sp>
        <p:nvSpPr>
          <p:cNvPr id="16" name="Rectangle 3"/>
          <p:cNvSpPr>
            <a:spLocks/>
          </p:cNvSpPr>
          <p:nvPr/>
        </p:nvSpPr>
        <p:spPr bwMode="auto">
          <a:xfrm>
            <a:off x="3504670" y="1191744"/>
            <a:ext cx="3594100" cy="307777"/>
          </a:xfrm>
          <a:prstGeom prst="rect">
            <a:avLst/>
          </a:prstGeom>
          <a:noFill/>
          <a:ln w="12700">
            <a:noFill/>
            <a:miter lim="800000"/>
            <a:headEnd/>
            <a:tailEnd/>
          </a:ln>
        </p:spPr>
        <p:txBody>
          <a:bodyPr lIns="0" tIns="0" rIns="40639" bIns="0">
            <a:prstTxWarp prst="textNoShape">
              <a:avLst/>
            </a:prstTxWarp>
            <a:spAutoFit/>
          </a:bodyPr>
          <a:lstStyle/>
          <a:p>
            <a:pPr marL="39688"/>
            <a:r>
              <a:rPr lang="en-US" sz="2000" b="1" dirty="0" smtClean="0">
                <a:latin typeface="Calibri" charset="0"/>
                <a:ea typeface="Arial" charset="0"/>
                <a:cs typeface="Arial" charset="0"/>
                <a:sym typeface="Arial" charset="0"/>
              </a:rPr>
              <a:t>Sandy (18L</a:t>
            </a:r>
            <a:r>
              <a:rPr lang="en-US" sz="2000" b="1" dirty="0">
                <a:latin typeface="Calibri" charset="0"/>
                <a:ea typeface="Arial" charset="0"/>
                <a:cs typeface="Arial" charset="0"/>
                <a:sym typeface="Arial" charset="0"/>
              </a:rPr>
              <a:t>) – </a:t>
            </a:r>
            <a:r>
              <a:rPr lang="en-US" sz="2000" b="1" dirty="0" err="1">
                <a:latin typeface="Calibri" charset="0"/>
                <a:ea typeface="Arial" charset="0"/>
                <a:cs typeface="Arial" charset="0"/>
                <a:sym typeface="Arial" charset="0"/>
              </a:rPr>
              <a:t>init</a:t>
            </a:r>
            <a:r>
              <a:rPr lang="en-US" sz="2000" b="1" dirty="0">
                <a:latin typeface="Calibri" charset="0"/>
                <a:ea typeface="Arial" charset="0"/>
                <a:cs typeface="Arial" charset="0"/>
                <a:sym typeface="Arial" charset="0"/>
              </a:rPr>
              <a:t> </a:t>
            </a:r>
            <a:r>
              <a:rPr lang="en-US" sz="2000" b="1" dirty="0" smtClean="0">
                <a:latin typeface="Calibri" charset="0"/>
                <a:ea typeface="Arial" charset="0"/>
                <a:cs typeface="Arial" charset="0"/>
                <a:sym typeface="Arial" charset="0"/>
              </a:rPr>
              <a:t>00Z 23 October</a:t>
            </a:r>
            <a:endParaRPr lang="en-US" sz="2000" b="1" dirty="0">
              <a:latin typeface="Calibri" charset="0"/>
              <a:ea typeface="Arial" charset="0"/>
              <a:cs typeface="Arial" charset="0"/>
              <a:sym typeface="Arial" charset="0"/>
            </a:endParaRPr>
          </a:p>
        </p:txBody>
      </p:sp>
      <p:sp>
        <p:nvSpPr>
          <p:cNvPr id="17" name="TextBox 16"/>
          <p:cNvSpPr txBox="1"/>
          <p:nvPr/>
        </p:nvSpPr>
        <p:spPr>
          <a:xfrm>
            <a:off x="1340498" y="2035957"/>
            <a:ext cx="3832466" cy="307777"/>
          </a:xfrm>
          <a:prstGeom prst="rect">
            <a:avLst/>
          </a:prstGeom>
          <a:noFill/>
        </p:spPr>
        <p:txBody>
          <a:bodyPr wrap="square" rtlCol="0">
            <a:spAutoFit/>
          </a:bodyPr>
          <a:lstStyle/>
          <a:p>
            <a:pPr algn="ctr"/>
            <a:r>
              <a:rPr lang="en-US" sz="1400" dirty="0" smtClean="0">
                <a:solidFill>
                  <a:srgbClr val="000000"/>
                </a:solidFill>
              </a:rPr>
              <a:t>GFS/EnKF T382 20 member ensemble</a:t>
            </a:r>
            <a:endParaRPr lang="en-US" sz="1400" dirty="0">
              <a:solidFill>
                <a:srgbClr val="000000"/>
              </a:solidFill>
            </a:endParaRPr>
          </a:p>
        </p:txBody>
      </p:sp>
      <p:sp>
        <p:nvSpPr>
          <p:cNvPr id="20" name="Freeform 19"/>
          <p:cNvSpPr/>
          <p:nvPr/>
        </p:nvSpPr>
        <p:spPr>
          <a:xfrm>
            <a:off x="3080227" y="3825997"/>
            <a:ext cx="556663" cy="1559641"/>
          </a:xfrm>
          <a:custGeom>
            <a:avLst/>
            <a:gdLst>
              <a:gd name="connsiteX0" fmla="*/ 0 w 1299104"/>
              <a:gd name="connsiteY0" fmla="*/ 2978497 h 2978497"/>
              <a:gd name="connsiteX1" fmla="*/ 56984 w 1299104"/>
              <a:gd name="connsiteY1" fmla="*/ 2880802 h 2978497"/>
              <a:gd name="connsiteX2" fmla="*/ 154672 w 1299104"/>
              <a:gd name="connsiteY2" fmla="*/ 2726118 h 2978497"/>
              <a:gd name="connsiteX3" fmla="*/ 146532 w 1299104"/>
              <a:gd name="connsiteY3" fmla="*/ 2498162 h 2978497"/>
              <a:gd name="connsiteX4" fmla="*/ 260501 w 1299104"/>
              <a:gd name="connsiteY4" fmla="*/ 2237642 h 2978497"/>
              <a:gd name="connsiteX5" fmla="*/ 455877 w 1299104"/>
              <a:gd name="connsiteY5" fmla="*/ 1895708 h 2978497"/>
              <a:gd name="connsiteX6" fmla="*/ 366330 w 1299104"/>
              <a:gd name="connsiteY6" fmla="*/ 1594482 h 2978497"/>
              <a:gd name="connsiteX7" fmla="*/ 284923 w 1299104"/>
              <a:gd name="connsiteY7" fmla="*/ 1390950 h 2978497"/>
              <a:gd name="connsiteX8" fmla="*/ 301204 w 1299104"/>
              <a:gd name="connsiteY8" fmla="*/ 1309537 h 2978497"/>
              <a:gd name="connsiteX9" fmla="*/ 415173 w 1299104"/>
              <a:gd name="connsiteY9" fmla="*/ 1187418 h 2978497"/>
              <a:gd name="connsiteX10" fmla="*/ 610549 w 1299104"/>
              <a:gd name="connsiteY10" fmla="*/ 959463 h 2978497"/>
              <a:gd name="connsiteX11" fmla="*/ 976879 w 1299104"/>
              <a:gd name="connsiteY11" fmla="*/ 772214 h 2978497"/>
              <a:gd name="connsiteX12" fmla="*/ 1294365 w 1299104"/>
              <a:gd name="connsiteY12" fmla="*/ 544258 h 2978497"/>
              <a:gd name="connsiteX13" fmla="*/ 1123411 w 1299104"/>
              <a:gd name="connsiteY13" fmla="*/ 218607 h 2978497"/>
              <a:gd name="connsiteX14" fmla="*/ 553565 w 1299104"/>
              <a:gd name="connsiteY14" fmla="*/ 15076 h 2978497"/>
              <a:gd name="connsiteX15" fmla="*/ 561705 w 1299104"/>
              <a:gd name="connsiteY15" fmla="*/ 15076 h 2978497"/>
              <a:gd name="connsiteX16" fmla="*/ 553565 w 1299104"/>
              <a:gd name="connsiteY16" fmla="*/ 15076 h 297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9104" h="2978497">
                <a:moveTo>
                  <a:pt x="0" y="2978497"/>
                </a:moveTo>
                <a:cubicBezTo>
                  <a:pt x="15602" y="2950681"/>
                  <a:pt x="31205" y="2922865"/>
                  <a:pt x="56984" y="2880802"/>
                </a:cubicBezTo>
                <a:cubicBezTo>
                  <a:pt x="82763" y="2838739"/>
                  <a:pt x="139747" y="2789891"/>
                  <a:pt x="154672" y="2726118"/>
                </a:cubicBezTo>
                <a:cubicBezTo>
                  <a:pt x="169597" y="2662345"/>
                  <a:pt x="128894" y="2579575"/>
                  <a:pt x="146532" y="2498162"/>
                </a:cubicBezTo>
                <a:cubicBezTo>
                  <a:pt x="164170" y="2416749"/>
                  <a:pt x="208944" y="2338051"/>
                  <a:pt x="260501" y="2237642"/>
                </a:cubicBezTo>
                <a:cubicBezTo>
                  <a:pt x="312059" y="2137233"/>
                  <a:pt x="438239" y="2002901"/>
                  <a:pt x="455877" y="1895708"/>
                </a:cubicBezTo>
                <a:cubicBezTo>
                  <a:pt x="473515" y="1788515"/>
                  <a:pt x="394822" y="1678608"/>
                  <a:pt x="366330" y="1594482"/>
                </a:cubicBezTo>
                <a:cubicBezTo>
                  <a:pt x="337838" y="1510356"/>
                  <a:pt x="295777" y="1438441"/>
                  <a:pt x="284923" y="1390950"/>
                </a:cubicBezTo>
                <a:cubicBezTo>
                  <a:pt x="274069" y="1343459"/>
                  <a:pt x="279496" y="1343459"/>
                  <a:pt x="301204" y="1309537"/>
                </a:cubicBezTo>
                <a:cubicBezTo>
                  <a:pt x="322912" y="1275615"/>
                  <a:pt x="363616" y="1245764"/>
                  <a:pt x="415173" y="1187418"/>
                </a:cubicBezTo>
                <a:cubicBezTo>
                  <a:pt x="466730" y="1129072"/>
                  <a:pt x="516931" y="1028664"/>
                  <a:pt x="610549" y="959463"/>
                </a:cubicBezTo>
                <a:cubicBezTo>
                  <a:pt x="704167" y="890262"/>
                  <a:pt x="862910" y="841415"/>
                  <a:pt x="976879" y="772214"/>
                </a:cubicBezTo>
                <a:cubicBezTo>
                  <a:pt x="1090848" y="703013"/>
                  <a:pt x="1269943" y="636526"/>
                  <a:pt x="1294365" y="544258"/>
                </a:cubicBezTo>
                <a:cubicBezTo>
                  <a:pt x="1318787" y="451990"/>
                  <a:pt x="1246878" y="306804"/>
                  <a:pt x="1123411" y="218607"/>
                </a:cubicBezTo>
                <a:cubicBezTo>
                  <a:pt x="999944" y="130410"/>
                  <a:pt x="647183" y="48998"/>
                  <a:pt x="553565" y="15076"/>
                </a:cubicBezTo>
                <a:cubicBezTo>
                  <a:pt x="459947" y="-18846"/>
                  <a:pt x="561705" y="15076"/>
                  <a:pt x="561705" y="15076"/>
                </a:cubicBezTo>
                <a:lnTo>
                  <a:pt x="553565" y="15076"/>
                </a:lnTo>
              </a:path>
            </a:pathLst>
          </a:custGeom>
          <a:ln w="38100" cmpd="sng">
            <a:solidFill>
              <a:srgbClr val="008000"/>
            </a:solidFill>
          </a:ln>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4" name="Straight Arrow Connector 23"/>
          <p:cNvCxnSpPr>
            <a:endCxn id="20" idx="10"/>
          </p:cNvCxnSpPr>
          <p:nvPr/>
        </p:nvCxnSpPr>
        <p:spPr>
          <a:xfrm>
            <a:off x="2603956" y="4181595"/>
            <a:ext cx="737890" cy="14680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674324" y="3921957"/>
            <a:ext cx="1053812" cy="307777"/>
          </a:xfrm>
          <a:prstGeom prst="rect">
            <a:avLst/>
          </a:prstGeom>
          <a:noFill/>
        </p:spPr>
        <p:txBody>
          <a:bodyPr wrap="square" rtlCol="0">
            <a:spAutoFit/>
          </a:bodyPr>
          <a:lstStyle/>
          <a:p>
            <a:r>
              <a:rPr lang="en-US" sz="1400" b="1" dirty="0" smtClean="0">
                <a:solidFill>
                  <a:srgbClr val="008000"/>
                </a:solidFill>
              </a:rPr>
              <a:t>Observed</a:t>
            </a:r>
            <a:endParaRPr lang="en-US" sz="1400" b="1" dirty="0">
              <a:solidFill>
                <a:srgbClr val="008000"/>
              </a:solidFill>
            </a:endParaRPr>
          </a:p>
        </p:txBody>
      </p:sp>
      <p:grpSp>
        <p:nvGrpSpPr>
          <p:cNvPr id="26" name="Group 25"/>
          <p:cNvGrpSpPr/>
          <p:nvPr/>
        </p:nvGrpSpPr>
        <p:grpSpPr>
          <a:xfrm>
            <a:off x="5450695" y="2276592"/>
            <a:ext cx="3335824" cy="3424299"/>
            <a:chOff x="5046133" y="2209800"/>
            <a:chExt cx="3666066" cy="3615266"/>
          </a:xfrm>
        </p:grpSpPr>
        <p:sp>
          <p:nvSpPr>
            <p:cNvPr id="27" name="Oval 26"/>
            <p:cNvSpPr/>
            <p:nvPr/>
          </p:nvSpPr>
          <p:spPr>
            <a:xfrm>
              <a:off x="6163733" y="2243666"/>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366000" y="3920066"/>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046133" y="3886200"/>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7306733" y="3014133"/>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5189983" y="3139669"/>
              <a:ext cx="228601"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197600" y="3081866"/>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90465" y="4639733"/>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382000" y="5511800"/>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104466" y="5494866"/>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239000" y="2209800"/>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168320" y="2335334"/>
              <a:ext cx="228601"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340600" y="4758267"/>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7332133" y="5554133"/>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116765" y="3881804"/>
              <a:ext cx="228601"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483599" y="2336800"/>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475133" y="4004733"/>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147733" y="5596466"/>
              <a:ext cx="228600" cy="228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8" name="Picture 47" descr="AL182012_5NLW_002_A.GIF"/>
          <p:cNvPicPr>
            <a:picLocks noChangeAspect="1"/>
          </p:cNvPicPr>
          <p:nvPr/>
        </p:nvPicPr>
        <p:blipFill rotWithShape="1">
          <a:blip r:embed="rId5" cstate="email">
            <a:extLst>
              <a:ext uri="{28A0092B-C50C-407E-A947-70E740481C1C}">
                <a14:useLocalDpi xmlns:a14="http://schemas.microsoft.com/office/drawing/2010/main"/>
              </a:ext>
            </a:extLst>
          </a:blip>
          <a:srcRect l="3097" r="2343" b="19247"/>
          <a:stretch/>
        </p:blipFill>
        <p:spPr>
          <a:xfrm>
            <a:off x="5218650" y="2981512"/>
            <a:ext cx="3925350" cy="2681745"/>
          </a:xfrm>
          <a:prstGeom prst="rect">
            <a:avLst/>
          </a:prstGeom>
        </p:spPr>
      </p:pic>
      <p:sp>
        <p:nvSpPr>
          <p:cNvPr id="49" name="Rectangle 13"/>
          <p:cNvSpPr>
            <a:spLocks noChangeArrowheads="1"/>
          </p:cNvSpPr>
          <p:nvPr/>
        </p:nvSpPr>
        <p:spPr bwMode="auto">
          <a:xfrm>
            <a:off x="0" y="3148013"/>
            <a:ext cx="1295400" cy="381000"/>
          </a:xfrm>
          <a:prstGeom prst="rect">
            <a:avLst/>
          </a:prstGeom>
          <a:solidFill>
            <a:schemeClr val="accent2">
              <a:alpha val="42999"/>
            </a:schemeClr>
          </a:solidFill>
          <a:ln w="9525">
            <a:noFill/>
            <a:miter lim="800000"/>
            <a:headEnd/>
            <a:tailEnd/>
          </a:ln>
        </p:spPr>
        <p:txBody>
          <a:bodyPr wrap="none" anchor="ctr">
            <a:prstTxWarp prst="textNoShape">
              <a:avLst/>
            </a:prstTxWarp>
          </a:bodyPr>
          <a:lstStyle/>
          <a:p>
            <a:endParaRPr lang="en-US">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13585</TotalTime>
  <Words>2888</Words>
  <Application>Microsoft Macintosh PowerPoint</Application>
  <PresentationFormat>On-screen Show (4:3)</PresentationFormat>
  <Paragraphs>285</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NOAA Hurricane Research</vt:lpstr>
      <vt:lpstr>PowerPoint Presentation</vt:lpstr>
      <vt:lpstr>PowerPoint Presentation</vt:lpstr>
      <vt:lpstr>PowerPoint Presentation</vt:lpstr>
      <vt:lpstr>PowerPoint Presentation</vt:lpstr>
      <vt:lpstr>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Impacts: Where do we need to be?</vt:lpstr>
      <vt:lpstr>What in 2012 &amp; 2013?:</vt:lpstr>
      <vt:lpstr>PowerPoint Presentation</vt:lpstr>
      <vt:lpstr>HFIP 2012 Demonstration</vt:lpstr>
      <vt:lpstr>PowerPoint Presentation</vt:lpstr>
    </vt:vector>
  </TitlesOfParts>
  <Company>NOAA/AOML Hurricane Research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Marks</dc:creator>
  <cp:lastModifiedBy>Frank Marks</cp:lastModifiedBy>
  <cp:revision>192</cp:revision>
  <cp:lastPrinted>2007-04-16T12:51:16Z</cp:lastPrinted>
  <dcterms:created xsi:type="dcterms:W3CDTF">2011-03-21T02:07:59Z</dcterms:created>
  <dcterms:modified xsi:type="dcterms:W3CDTF">2013-03-10T17:34:35Z</dcterms:modified>
</cp:coreProperties>
</file>