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unknown"/>
  <Default Extension="emf" ContentType="image/x-emf"/>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8"/>
  </p:notesMasterIdLst>
  <p:handoutMasterIdLst>
    <p:handoutMasterId r:id="rId29"/>
  </p:handoutMasterIdLst>
  <p:sldIdLst>
    <p:sldId id="256" r:id="rId2"/>
    <p:sldId id="573" r:id="rId3"/>
    <p:sldId id="557" r:id="rId4"/>
    <p:sldId id="568" r:id="rId5"/>
    <p:sldId id="563" r:id="rId6"/>
    <p:sldId id="553" r:id="rId7"/>
    <p:sldId id="554" r:id="rId8"/>
    <p:sldId id="556" r:id="rId9"/>
    <p:sldId id="572" r:id="rId10"/>
    <p:sldId id="569" r:id="rId11"/>
    <p:sldId id="575" r:id="rId12"/>
    <p:sldId id="570" r:id="rId13"/>
    <p:sldId id="481" r:id="rId14"/>
    <p:sldId id="585" r:id="rId15"/>
    <p:sldId id="507" r:id="rId16"/>
    <p:sldId id="551" r:id="rId17"/>
    <p:sldId id="577" r:id="rId18"/>
    <p:sldId id="536" r:id="rId19"/>
    <p:sldId id="578" r:id="rId20"/>
    <p:sldId id="549" r:id="rId21"/>
    <p:sldId id="484" r:id="rId22"/>
    <p:sldId id="545" r:id="rId23"/>
    <p:sldId id="535" r:id="rId24"/>
    <p:sldId id="576" r:id="rId25"/>
    <p:sldId id="582" r:id="rId26"/>
    <p:sldId id="583" r:id="rId27"/>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BFFC4"/>
    <a:srgbClr val="FFFFD4"/>
    <a:srgbClr val="FFF77E"/>
    <a:srgbClr val="3E5B85"/>
    <a:srgbClr val="2A4973"/>
    <a:srgbClr val="345A8E"/>
    <a:srgbClr val="D49595"/>
    <a:srgbClr val="B38793"/>
    <a:srgbClr val="947C92"/>
    <a:srgbClr val="4B6C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31" autoAdjust="0"/>
  </p:normalViewPr>
  <p:slideViewPr>
    <p:cSldViewPr snapToGrid="0">
      <p:cViewPr varScale="1">
        <p:scale>
          <a:sx n="154" d="100"/>
          <a:sy n="154" d="100"/>
        </p:scale>
        <p:origin x="-736" y="-104"/>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0" d="100"/>
          <a:sy n="50" d="100"/>
        </p:scale>
        <p:origin x="-1836"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marks:Documents:HRD:FY12:Groups:DA:HFIP%20intensity%20improvemen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5"/>
          <c:order val="0"/>
          <c:tx>
            <c:strRef>
              <c:f>Sheet1!$G$1</c:f>
              <c:strCache>
                <c:ptCount val="1"/>
                <c:pt idx="0">
                  <c:v>HEDAS</c:v>
                </c:pt>
              </c:strCache>
            </c:strRef>
          </c:tx>
          <c:spPr>
            <a:gradFill rotWithShape="1">
              <a:gsLst>
                <a:gs pos="0">
                  <a:schemeClr val="accent6">
                    <a:tint val="100000"/>
                    <a:shade val="100000"/>
                    <a:satMod val="130000"/>
                  </a:schemeClr>
                </a:gs>
                <a:gs pos="100000">
                  <a:schemeClr val="accent6">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numRef>
              <c:f>Sheet1!$A$2:$A$11</c:f>
              <c:numCache>
                <c:formatCode>General</c:formatCode>
                <c:ptCount val="10"/>
                <c:pt idx="0">
                  <c:v>12.0</c:v>
                </c:pt>
                <c:pt idx="1">
                  <c:v>24.0</c:v>
                </c:pt>
                <c:pt idx="2">
                  <c:v>36.0</c:v>
                </c:pt>
                <c:pt idx="3">
                  <c:v>48.0</c:v>
                </c:pt>
                <c:pt idx="4">
                  <c:v>60.0</c:v>
                </c:pt>
                <c:pt idx="5">
                  <c:v>72.0</c:v>
                </c:pt>
                <c:pt idx="6">
                  <c:v>84.0</c:v>
                </c:pt>
                <c:pt idx="7">
                  <c:v>96.0</c:v>
                </c:pt>
                <c:pt idx="8">
                  <c:v>108.0</c:v>
                </c:pt>
                <c:pt idx="9">
                  <c:v>120.0</c:v>
                </c:pt>
              </c:numCache>
            </c:numRef>
          </c:cat>
          <c:val>
            <c:numRef>
              <c:f>Sheet1!$G$2:$G$11</c:f>
              <c:numCache>
                <c:formatCode>0%</c:formatCode>
                <c:ptCount val="10"/>
                <c:pt idx="0">
                  <c:v>-0.558441558441558</c:v>
                </c:pt>
                <c:pt idx="1">
                  <c:v>-0.148514851485148</c:v>
                </c:pt>
                <c:pt idx="2">
                  <c:v>0.0427350427350427</c:v>
                </c:pt>
                <c:pt idx="3">
                  <c:v>0.131386861313869</c:v>
                </c:pt>
                <c:pt idx="5">
                  <c:v>0.3375</c:v>
                </c:pt>
                <c:pt idx="7">
                  <c:v>0.22289156626506</c:v>
                </c:pt>
                <c:pt idx="9">
                  <c:v>0.0588235294117647</c:v>
                </c:pt>
              </c:numCache>
            </c:numRef>
          </c:val>
        </c:ser>
        <c:ser>
          <c:idx val="6"/>
          <c:order val="1"/>
          <c:tx>
            <c:strRef>
              <c:f>Sheet1!$H$1</c:f>
              <c:strCache>
                <c:ptCount val="1"/>
                <c:pt idx="0">
                  <c:v>PSU EnKF</c:v>
                </c:pt>
              </c:strCache>
            </c:strRef>
          </c:tx>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numRef>
              <c:f>Sheet1!$A$2:$A$11</c:f>
              <c:numCache>
                <c:formatCode>General</c:formatCode>
                <c:ptCount val="10"/>
                <c:pt idx="0">
                  <c:v>12.0</c:v>
                </c:pt>
                <c:pt idx="1">
                  <c:v>24.0</c:v>
                </c:pt>
                <c:pt idx="2">
                  <c:v>36.0</c:v>
                </c:pt>
                <c:pt idx="3">
                  <c:v>48.0</c:v>
                </c:pt>
                <c:pt idx="4">
                  <c:v>60.0</c:v>
                </c:pt>
                <c:pt idx="5">
                  <c:v>72.0</c:v>
                </c:pt>
                <c:pt idx="6">
                  <c:v>84.0</c:v>
                </c:pt>
                <c:pt idx="7">
                  <c:v>96.0</c:v>
                </c:pt>
                <c:pt idx="8">
                  <c:v>108.0</c:v>
                </c:pt>
                <c:pt idx="9">
                  <c:v>120.0</c:v>
                </c:pt>
              </c:numCache>
            </c:numRef>
          </c:cat>
          <c:val>
            <c:numRef>
              <c:f>Sheet1!$H$2:$H$11</c:f>
              <c:numCache>
                <c:formatCode>0%</c:formatCode>
                <c:ptCount val="10"/>
                <c:pt idx="0">
                  <c:v>-0.558441558441558</c:v>
                </c:pt>
                <c:pt idx="1">
                  <c:v>-0.198019801980198</c:v>
                </c:pt>
                <c:pt idx="2">
                  <c:v>0.188034188034188</c:v>
                </c:pt>
                <c:pt idx="3">
                  <c:v>0.233576642335766</c:v>
                </c:pt>
                <c:pt idx="5">
                  <c:v>0.425</c:v>
                </c:pt>
                <c:pt idx="7">
                  <c:v>0.385542168674699</c:v>
                </c:pt>
                <c:pt idx="9">
                  <c:v>0.264705882352941</c:v>
                </c:pt>
              </c:numCache>
            </c:numRef>
          </c:val>
        </c:ser>
        <c:dLbls>
          <c:showLegendKey val="0"/>
          <c:showVal val="0"/>
          <c:showCatName val="0"/>
          <c:showSerName val="0"/>
          <c:showPercent val="0"/>
          <c:showBubbleSize val="0"/>
        </c:dLbls>
        <c:gapWidth val="75"/>
        <c:overlap val="-25"/>
        <c:axId val="1037059064"/>
        <c:axId val="786886840"/>
      </c:barChart>
      <c:catAx>
        <c:axId val="1037059064"/>
        <c:scaling>
          <c:orientation val="minMax"/>
        </c:scaling>
        <c:delete val="0"/>
        <c:axPos val="b"/>
        <c:numFmt formatCode="General" sourceLinked="1"/>
        <c:majorTickMark val="cross"/>
        <c:minorTickMark val="none"/>
        <c:tickLblPos val="low"/>
        <c:spPr>
          <a:ln>
            <a:solidFill>
              <a:schemeClr val="tx1"/>
            </a:solidFill>
          </a:ln>
        </c:spPr>
        <c:txPr>
          <a:bodyPr/>
          <a:lstStyle/>
          <a:p>
            <a:pPr>
              <a:defRPr sz="1400">
                <a:latin typeface="Arial"/>
              </a:defRPr>
            </a:pPr>
            <a:endParaRPr lang="en-US"/>
          </a:p>
        </c:txPr>
        <c:crossAx val="786886840"/>
        <c:crosses val="autoZero"/>
        <c:auto val="1"/>
        <c:lblAlgn val="ctr"/>
        <c:lblOffset val="100"/>
        <c:noMultiLvlLbl val="0"/>
      </c:catAx>
      <c:valAx>
        <c:axId val="786886840"/>
        <c:scaling>
          <c:orientation val="minMax"/>
          <c:min val="-0.6"/>
        </c:scaling>
        <c:delete val="0"/>
        <c:axPos val="l"/>
        <c:majorGridlines/>
        <c:numFmt formatCode="0%" sourceLinked="1"/>
        <c:majorTickMark val="none"/>
        <c:minorTickMark val="none"/>
        <c:tickLblPos val="nextTo"/>
        <c:spPr>
          <a:ln w="9525">
            <a:noFill/>
          </a:ln>
        </c:spPr>
        <c:txPr>
          <a:bodyPr/>
          <a:lstStyle/>
          <a:p>
            <a:pPr>
              <a:defRPr sz="1400" baseline="0">
                <a:latin typeface="Arial"/>
              </a:defRPr>
            </a:pPr>
            <a:endParaRPr lang="en-US"/>
          </a:p>
        </c:txPr>
        <c:crossAx val="1037059064"/>
        <c:crosses val="autoZero"/>
        <c:crossBetween val="between"/>
        <c:majorUnit val="0.1"/>
      </c:valAx>
    </c:plotArea>
    <c:legend>
      <c:legendPos val="b"/>
      <c:layout>
        <c:manualLayout>
          <c:xMode val="edge"/>
          <c:yMode val="edge"/>
          <c:x val="0.337671213633507"/>
          <c:y val="0.928090098997962"/>
          <c:w val="0.324657424864145"/>
          <c:h val="0.0669859705482606"/>
        </c:manualLayout>
      </c:layout>
      <c:overlay val="0"/>
      <c:txPr>
        <a:bodyPr/>
        <a:lstStyle/>
        <a:p>
          <a:pPr>
            <a:defRPr sz="1400">
              <a:latin typeface="Arial"/>
            </a:defRPr>
          </a:pPr>
          <a:endParaRPr lang="en-US"/>
        </a:p>
      </c:txPr>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3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112" charset="0"/>
                <a:ea typeface="+mn-ea"/>
                <a:cs typeface="+mn-cs"/>
              </a:defRPr>
            </a:lvl1pPr>
          </a:lstStyle>
          <a:p>
            <a:pPr>
              <a:defRPr/>
            </a:pPr>
            <a:endParaRPr lang="en-US"/>
          </a:p>
        </p:txBody>
      </p:sp>
      <p:sp>
        <p:nvSpPr>
          <p:cNvPr id="9114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4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112" charset="0"/>
                <a:ea typeface="+mn-ea"/>
                <a:cs typeface="+mn-cs"/>
              </a:defRPr>
            </a:lvl1pPr>
          </a:lstStyle>
          <a:p>
            <a:pPr>
              <a:defRPr/>
            </a:pPr>
            <a:fld id="{F3F9CD97-AD0E-6546-880F-AAA28E8E6695}" type="slidenum">
              <a:rPr lang="en-US"/>
              <a:pPr>
                <a:defRPr/>
              </a:pPr>
              <a:t>‹#›</a:t>
            </a:fld>
            <a:endParaRPr lang="en-US"/>
          </a:p>
        </p:txBody>
      </p:sp>
    </p:spTree>
    <p:extLst>
      <p:ext uri="{BB962C8B-B14F-4D97-AF65-F5344CB8AC3E}">
        <p14:creationId xmlns:p14="http://schemas.microsoft.com/office/powerpoint/2010/main" val="19536839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algn="r" defTabSz="931863">
              <a:defRPr sz="1200">
                <a:latin typeface="Arial" pitchFamily="-112" charset="0"/>
                <a:ea typeface="+mn-ea"/>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675" y="4414838"/>
            <a:ext cx="5607050" cy="4184650"/>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338"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algn="r" defTabSz="931863">
              <a:defRPr sz="1200">
                <a:latin typeface="Arial" pitchFamily="-112" charset="0"/>
                <a:ea typeface="+mn-ea"/>
                <a:cs typeface="+mn-cs"/>
              </a:defRPr>
            </a:lvl1pPr>
          </a:lstStyle>
          <a:p>
            <a:pPr>
              <a:defRPr/>
            </a:pPr>
            <a:fld id="{C3842FB8-34AA-8E49-BA28-BB62A479ED45}" type="slidenum">
              <a:rPr lang="en-US"/>
              <a:pPr>
                <a:defRPr/>
              </a:pPr>
              <a:t>‹#›</a:t>
            </a:fld>
            <a:endParaRPr lang="en-US"/>
          </a:p>
        </p:txBody>
      </p:sp>
    </p:spTree>
    <p:extLst>
      <p:ext uri="{BB962C8B-B14F-4D97-AF65-F5344CB8AC3E}">
        <p14:creationId xmlns:p14="http://schemas.microsoft.com/office/powerpoint/2010/main" val="165459143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12"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7BDB2F4D-818D-E64D-A5F7-EC5606CE73EE}" type="slidenum">
              <a:rPr lang="en-US">
                <a:latin typeface="Arial" charset="0"/>
                <a:ea typeface="ＭＳ Ｐゴシック" charset="-128"/>
                <a:cs typeface="ＭＳ Ｐゴシック" charset="-128"/>
              </a:rPr>
              <a:pPr/>
              <a:t>1</a:t>
            </a:fld>
            <a:endParaRPr lang="en-US">
              <a:latin typeface="Arial" charset="0"/>
              <a:ea typeface="ＭＳ Ｐゴシック" charset="-128"/>
              <a:cs typeface="ＭＳ Ｐゴシック" charset="-128"/>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z="140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BC93F20-8DE1-6041-9809-78091D62C910}" type="slidenum">
              <a:rPr lang="en-US">
                <a:latin typeface="Arial" charset="0"/>
                <a:ea typeface="ＭＳ Ｐゴシック" charset="-128"/>
                <a:cs typeface="ＭＳ Ｐゴシック" charset="-128"/>
              </a:rPr>
              <a:pPr/>
              <a:t>15</a:t>
            </a:fld>
            <a:endParaRPr lang="en-US">
              <a:latin typeface="Arial" charset="0"/>
              <a:ea typeface="ＭＳ Ｐゴシック" charset="-128"/>
              <a:cs typeface="ＭＳ Ｐゴシック" charset="-128"/>
            </a:endParaRPr>
          </a:p>
        </p:txBody>
      </p:sp>
      <p:sp>
        <p:nvSpPr>
          <p:cNvPr id="51203" name="Rectangle 2"/>
          <p:cNvSpPr>
            <a:spLocks noGrp="1" noRot="1" noChangeAspect="1" noChangeArrowheads="1"/>
          </p:cNvSpPr>
          <p:nvPr>
            <p:ph type="sldImg"/>
          </p:nvPr>
        </p:nvSpPr>
        <p:spPr>
          <a:solidFill>
            <a:srgbClr val="FFFFFF"/>
          </a:solidFill>
          <a:ln/>
        </p:spPr>
      </p:sp>
      <p:sp>
        <p:nvSpPr>
          <p:cNvPr id="51204" name="Rectangle 3"/>
          <p:cNvSpPr>
            <a:spLocks noGrp="1" noChangeArrowheads="1"/>
          </p:cNvSpPr>
          <p:nvPr>
            <p:ph type="body" idx="1"/>
          </p:nvPr>
        </p:nvSpPr>
        <p:spPr>
          <a:xfrm>
            <a:off x="935038" y="4416425"/>
            <a:ext cx="5140325" cy="1074738"/>
          </a:xfrm>
          <a:solidFill>
            <a:srgbClr val="FFFFFF"/>
          </a:solidFill>
          <a:ln>
            <a:solidFill>
              <a:srgbClr val="000000"/>
            </a:solidFill>
          </a:ln>
        </p:spPr>
        <p:txBody>
          <a:bodyPr lIns="93153" rIns="93153"/>
          <a:lstStyle/>
          <a:p>
            <a:pPr>
              <a:spcBef>
                <a:spcPct val="0"/>
              </a:spcBef>
            </a:pPr>
            <a:r>
              <a:rPr lang="en-US">
                <a:solidFill>
                  <a:srgbClr val="000000"/>
                </a:solidFill>
                <a:latin typeface="Arial" charset="0"/>
                <a:ea typeface="Arial" charset="0"/>
                <a:cs typeface="Arial" charset="0"/>
              </a:rPr>
              <a:t>UR image depicts dropsonde profiles in eyewall of Hurricane Guillermo (1997) </a:t>
            </a:r>
          </a:p>
          <a:p>
            <a:pPr>
              <a:spcBef>
                <a:spcPct val="0"/>
              </a:spcBef>
            </a:pPr>
            <a:r>
              <a:rPr lang="en-US">
                <a:solidFill>
                  <a:srgbClr val="000000"/>
                </a:solidFill>
                <a:latin typeface="Arial" charset="0"/>
                <a:ea typeface="Arial" charset="0"/>
                <a:cs typeface="Arial" charset="0"/>
              </a:rPr>
              <a:t>LR image is Doppler Wind Lidar profiles from TCS-08</a:t>
            </a:r>
          </a:p>
          <a:p>
            <a:pPr eaLnBrk="1" hangingPunct="1"/>
            <a:endParaRPr lang="en-US">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27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rPr>
              <a:t>Map shows flight tracks for all of the NOAA missions (color coded are the flight level winds for the P-3 missions,</a:t>
            </a:r>
            <a:r>
              <a:rPr lang="en-US" baseline="0" dirty="0" smtClean="0">
                <a:latin typeface="Calibri" charset="0"/>
              </a:rPr>
              <a:t> dropsonde symbols denote G-IV patterns)</a:t>
            </a:r>
            <a:endParaRPr lang="en-US" dirty="0">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p:txBody>
          <a:bodyPr/>
          <a:lstStyle/>
          <a:p>
            <a:pPr>
              <a:defRPr/>
            </a:pPr>
            <a:fld id="{60D491E2-5682-A249-8483-3DBC51B16A3E}" type="slidenum">
              <a:rPr lang="en-US"/>
              <a:pPr>
                <a:defRPr/>
              </a:pPr>
              <a:t>18</a:t>
            </a:fld>
            <a:endParaRPr lang="en-US"/>
          </a:p>
        </p:txBody>
      </p:sp>
      <p:sp>
        <p:nvSpPr>
          <p:cNvPr id="65539" name="Rectangle 2"/>
          <p:cNvSpPr>
            <a:spLocks noGrp="1" noRot="1" noChangeAspect="1" noChangeArrowheads="1" noTextEdit="1"/>
          </p:cNvSpPr>
          <p:nvPr>
            <p:ph type="sldImg"/>
          </p:nvPr>
        </p:nvSpPr>
        <p:spPr>
          <a:xfrm>
            <a:off x="1181100" y="695325"/>
            <a:ext cx="4648200" cy="3486150"/>
          </a:xfrm>
          <a:ln/>
        </p:spPr>
      </p:sp>
      <p:sp>
        <p:nvSpPr>
          <p:cNvPr id="65540" name="Rectangle 3"/>
          <p:cNvSpPr>
            <a:spLocks noGrp="1" noChangeArrowheads="1"/>
          </p:cNvSpPr>
          <p:nvPr>
            <p:ph type="body" idx="1"/>
          </p:nvPr>
        </p:nvSpPr>
        <p:spPr>
          <a:xfrm>
            <a:off x="701675" y="4416425"/>
            <a:ext cx="5607050" cy="4184650"/>
          </a:xfrm>
          <a:noFill/>
          <a:ln/>
        </p:spPr>
        <p:txBody>
          <a:bodyPr/>
          <a:lstStyle/>
          <a:p>
            <a:pPr eaLnBrk="1" hangingPunct="1"/>
            <a:r>
              <a:rPr lang="en-US" dirty="0" smtClean="0">
                <a:latin typeface="Times New Roman" charset="0"/>
              </a:rPr>
              <a:t>2004-2010 for Intensity improvement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charset="0"/>
                <a:ea typeface="ＭＳ Ｐゴシック" charset="-128"/>
                <a:cs typeface="ＭＳ Ｐゴシック" charset="-128"/>
              </a:rPr>
              <a:t>HEDAS – HWRF Ensemble</a:t>
            </a:r>
            <a:r>
              <a:rPr lang="en-US" sz="1200" kern="1200" baseline="0" dirty="0" smtClean="0">
                <a:solidFill>
                  <a:schemeClr val="tx1"/>
                </a:solidFill>
                <a:effectLst/>
                <a:latin typeface="Times New Roman" charset="0"/>
                <a:ea typeface="ＭＳ Ｐゴシック" charset="-128"/>
                <a:cs typeface="ＭＳ Ｐゴシック" charset="-128"/>
              </a:rPr>
              <a:t> Kalman filter (EnKF) data assimilation system developed at HRD and very similar to PSU system – right now using an older research version of HWRF (HWRFx)</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Times New Roman" charset="0"/>
                <a:ea typeface="ＭＳ Ｐゴシック" charset="-128"/>
                <a:cs typeface="ＭＳ Ｐゴシック" charset="-128"/>
              </a:rPr>
              <a:t>PSU EnKF – Advanced Research WRF (ARW) EnKF data assimilation system developed by Fuqing Zhang (PSU)</a:t>
            </a:r>
            <a:endParaRPr lang="en-US" sz="1200" kern="1200" dirty="0" smtClean="0">
              <a:solidFill>
                <a:schemeClr val="tx1"/>
              </a:solidFill>
              <a:effectLst/>
              <a:latin typeface="Times New Roman" charset="0"/>
              <a:ea typeface="ＭＳ Ｐゴシック"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charset="0"/>
              <a:ea typeface="ＭＳ Ｐゴシック" charset="-128"/>
              <a:cs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Times New Roman" charset="0"/>
                <a:ea typeface="ＭＳ Ｐゴシック" charset="-128"/>
                <a:cs typeface="ＭＳ Ｐゴシック" charset="-128"/>
              </a:rPr>
              <a:t>For both the track and intensity goals, the </a:t>
            </a:r>
            <a:r>
              <a:rPr lang="en-US" b="0" dirty="0" smtClean="0">
                <a:latin typeface="Times New Roman" charset="0"/>
                <a:ea typeface="ＭＳ Ｐゴシック" charset="0"/>
              </a:rPr>
              <a:t>HFIP baseline</a:t>
            </a:r>
            <a:r>
              <a:rPr lang="en-US" b="0" baseline="0" dirty="0" smtClean="0">
                <a:latin typeface="Times New Roman" charset="0"/>
                <a:ea typeface="ＭＳ Ｐゴシック" charset="0"/>
              </a:rPr>
              <a:t>  was computed from </a:t>
            </a:r>
            <a:r>
              <a:rPr lang="en-US" sz="1200" b="0" kern="1200" dirty="0" smtClean="0">
                <a:solidFill>
                  <a:schemeClr val="tx1"/>
                </a:solidFill>
                <a:effectLst/>
                <a:latin typeface="Times New Roman" charset="0"/>
                <a:ea typeface="ＭＳ Ｐゴシック" charset="-128"/>
                <a:cs typeface="ＭＳ Ｐゴシック" charset="-128"/>
              </a:rPr>
              <a:t>a consensus (equally-weighted average) of operational guidance models was utilized, evaluated for the Atlantic Basin over the period 2006-2008.</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Times New Roman" charset="0"/>
                <a:ea typeface="ＭＳ Ｐゴシック" charset="-128"/>
                <a:cs typeface="ＭＳ Ｐゴシック" charset="-128"/>
              </a:rPr>
              <a:t>Intensity</a:t>
            </a:r>
            <a:r>
              <a:rPr lang="en-US" sz="1200" b="0" kern="1200" baseline="0" dirty="0" smtClean="0">
                <a:solidFill>
                  <a:schemeClr val="tx1"/>
                </a:solidFill>
                <a:effectLst/>
                <a:latin typeface="Times New Roman" charset="0"/>
                <a:ea typeface="ＭＳ Ｐゴシック" charset="-128"/>
                <a:cs typeface="ＭＳ Ｐゴシック" charset="-128"/>
              </a:rPr>
              <a:t> error (kt) baseline by forecast hour (HR)</a:t>
            </a:r>
            <a:endParaRPr lang="en-US" sz="1200" b="0" kern="1200" dirty="0" smtClean="0">
              <a:solidFill>
                <a:schemeClr val="tx1"/>
              </a:solidFill>
              <a:effectLst/>
              <a:latin typeface="Times New Roman" charset="0"/>
              <a:ea typeface="ＭＳ Ｐゴシック" charset="-128"/>
              <a:cs typeface="ＭＳ Ｐゴシック" charset="-128"/>
            </a:endParaRPr>
          </a:p>
          <a:p>
            <a:r>
              <a:rPr lang="en-US" b="0" dirty="0" smtClean="0">
                <a:latin typeface="Times New Roman" charset="0"/>
                <a:ea typeface="ＭＳ Ｐゴシック" charset="0"/>
              </a:rPr>
              <a:t>HR     </a:t>
            </a:r>
            <a:r>
              <a:rPr lang="en-US" sz="1200" b="0" kern="1200" dirty="0" smtClean="0">
                <a:solidFill>
                  <a:schemeClr val="tx1"/>
                </a:solidFill>
                <a:effectLst/>
                <a:latin typeface="Times New Roman" charset="0"/>
                <a:ea typeface="ＭＳ Ｐゴシック" charset="-128"/>
                <a:cs typeface="ＭＳ Ｐゴシック" charset="-128"/>
              </a:rPr>
              <a:t>BASE</a:t>
            </a:r>
          </a:p>
          <a:p>
            <a:r>
              <a:rPr lang="en-US" sz="1200" b="0" kern="1200" dirty="0" smtClean="0">
                <a:solidFill>
                  <a:schemeClr val="tx1"/>
                </a:solidFill>
                <a:effectLst/>
                <a:latin typeface="Times New Roman" charset="0"/>
                <a:ea typeface="ＭＳ Ｐゴシック" charset="-128"/>
                <a:cs typeface="ＭＳ Ｐゴシック" charset="-128"/>
              </a:rPr>
              <a:t>  0        2.2</a:t>
            </a:r>
          </a:p>
          <a:p>
            <a:r>
              <a:rPr lang="en-US" sz="1200" b="0" kern="1200" dirty="0" smtClean="0">
                <a:solidFill>
                  <a:schemeClr val="tx1"/>
                </a:solidFill>
                <a:effectLst/>
                <a:latin typeface="Times New Roman" charset="0"/>
                <a:ea typeface="ＭＳ Ｐゴシック" charset="-128"/>
                <a:cs typeface="ＭＳ Ｐゴシック" charset="-128"/>
              </a:rPr>
              <a:t>12        7.7</a:t>
            </a:r>
          </a:p>
          <a:p>
            <a:r>
              <a:rPr lang="en-US" sz="1200" b="0" kern="1200" dirty="0" smtClean="0">
                <a:solidFill>
                  <a:schemeClr val="tx1"/>
                </a:solidFill>
                <a:effectLst/>
                <a:latin typeface="Times New Roman" charset="0"/>
                <a:ea typeface="ＭＳ Ｐゴシック" charset="-128"/>
                <a:cs typeface="ＭＳ Ｐゴシック" charset="-128"/>
              </a:rPr>
              <a:t>24      10.1</a:t>
            </a:r>
          </a:p>
          <a:p>
            <a:r>
              <a:rPr lang="en-US" sz="1200" b="0" kern="1200" dirty="0" smtClean="0">
                <a:solidFill>
                  <a:schemeClr val="tx1"/>
                </a:solidFill>
                <a:effectLst/>
                <a:latin typeface="Times New Roman" charset="0"/>
                <a:ea typeface="ＭＳ Ｐゴシック" charset="-128"/>
                <a:cs typeface="ＭＳ Ｐゴシック" charset="-128"/>
              </a:rPr>
              <a:t>36      11.7</a:t>
            </a:r>
          </a:p>
          <a:p>
            <a:r>
              <a:rPr lang="en-US" sz="1200" b="0" kern="1200" dirty="0" smtClean="0">
                <a:solidFill>
                  <a:schemeClr val="tx1"/>
                </a:solidFill>
                <a:effectLst/>
                <a:latin typeface="Times New Roman" charset="0"/>
                <a:ea typeface="ＭＳ Ｐゴシック" charset="-128"/>
                <a:cs typeface="ＭＳ Ｐゴシック" charset="-128"/>
              </a:rPr>
              <a:t>48      13.7</a:t>
            </a:r>
          </a:p>
          <a:p>
            <a:r>
              <a:rPr lang="en-US" sz="1200" b="0" kern="1200" dirty="0" smtClean="0">
                <a:solidFill>
                  <a:schemeClr val="tx1"/>
                </a:solidFill>
                <a:effectLst/>
                <a:latin typeface="Times New Roman" charset="0"/>
                <a:ea typeface="ＭＳ Ｐゴシック" charset="-128"/>
                <a:cs typeface="ＭＳ Ｐゴシック" charset="-128"/>
              </a:rPr>
              <a:t>72      16.0</a:t>
            </a:r>
          </a:p>
          <a:p>
            <a:r>
              <a:rPr lang="en-US" sz="1200" b="0" kern="1200" dirty="0" smtClean="0">
                <a:solidFill>
                  <a:schemeClr val="tx1"/>
                </a:solidFill>
                <a:effectLst/>
                <a:latin typeface="Times New Roman" charset="0"/>
                <a:ea typeface="ＭＳ Ｐゴシック" charset="-128"/>
                <a:cs typeface="ＭＳ Ｐゴシック" charset="-128"/>
              </a:rPr>
              <a:t>96      16.6</a:t>
            </a:r>
          </a:p>
          <a:p>
            <a:r>
              <a:rPr lang="en-US" sz="1200" b="0" kern="1200" dirty="0" smtClean="0">
                <a:solidFill>
                  <a:schemeClr val="tx1"/>
                </a:solidFill>
                <a:effectLst/>
                <a:latin typeface="Times New Roman" charset="0"/>
                <a:ea typeface="ＭＳ Ｐゴシック" charset="-128"/>
                <a:cs typeface="ＭＳ Ｐゴシック" charset="-128"/>
              </a:rPr>
              <a:t>120</a:t>
            </a:r>
            <a:r>
              <a:rPr lang="en-US" sz="1200" b="0" kern="1200" baseline="0" dirty="0" smtClean="0">
                <a:solidFill>
                  <a:schemeClr val="tx1"/>
                </a:solidFill>
                <a:effectLst/>
                <a:latin typeface="Times New Roman" charset="0"/>
                <a:ea typeface="ＭＳ Ｐゴシック" charset="-128"/>
                <a:cs typeface="ＭＳ Ｐゴシック" charset="-128"/>
              </a:rPr>
              <a:t>    </a:t>
            </a:r>
            <a:r>
              <a:rPr lang="en-US" sz="1200" b="0" kern="1200" dirty="0" smtClean="0">
                <a:solidFill>
                  <a:schemeClr val="tx1"/>
                </a:solidFill>
                <a:effectLst/>
                <a:latin typeface="Times New Roman" charset="0"/>
                <a:ea typeface="ＭＳ Ｐゴシック" charset="-128"/>
                <a:cs typeface="ＭＳ Ｐゴシック" charset="-128"/>
              </a:rPr>
              <a:t>17.0</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70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rPr>
              <a:t>Colors</a:t>
            </a:r>
            <a:r>
              <a:rPr lang="en-US" baseline="0" dirty="0" smtClean="0">
                <a:latin typeface="Calibri" charset="0"/>
              </a:rPr>
              <a:t> denote Doppler winds and station codes denote dropsondes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latin typeface="Times" charset="0"/>
              </a:rPr>
              <a:t>West-east vertical cross section of wind speed (shaded, m/s). </a:t>
            </a:r>
          </a:p>
          <a:p>
            <a:endParaRPr lang="en-US" dirty="0">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Evolution  of axisymmetric mean</a:t>
            </a:r>
            <a:r>
              <a:rPr lang="en-US" baseline="0" dirty="0" smtClean="0"/>
              <a:t> tangential wind profile during the RI of Hurricane Earl (first 5 P-3 missions (red bars in top right image)</a:t>
            </a:r>
            <a:endParaRPr lang="en-US" dirty="0"/>
          </a:p>
        </p:txBody>
      </p:sp>
      <p:sp>
        <p:nvSpPr>
          <p:cNvPr id="4" name="Slide Number Placeholder 3"/>
          <p:cNvSpPr>
            <a:spLocks noGrp="1"/>
          </p:cNvSpPr>
          <p:nvPr>
            <p:ph type="sldNum" sz="quarter" idx="10"/>
          </p:nvPr>
        </p:nvSpPr>
        <p:spPr/>
        <p:txBody>
          <a:bodyPr/>
          <a:lstStyle/>
          <a:p>
            <a:pPr>
              <a:defRPr/>
            </a:pPr>
            <a:fld id="{C3842FB8-34AA-8E49-BA28-BB62A479ED45}" type="slidenum">
              <a:rPr lang="en-US" smtClean="0"/>
              <a:pPr>
                <a:defRPr/>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5B64550E-393D-5043-8311-CF61984AE07A}" type="slidenum">
              <a:rPr lang="en-US">
                <a:latin typeface="Helvetica Neue Light" charset="0"/>
                <a:sym typeface="Helvetica Neue Light" charset="0"/>
              </a:rPr>
              <a:pPr>
                <a:defRPr/>
              </a:pPr>
              <a:t>21</a:t>
            </a:fld>
            <a:endParaRPr lang="en-US">
              <a:latin typeface="Helvetica Neue Light" charset="0"/>
              <a:sym typeface="Helvetica Neue Light"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a:latin typeface="Helvetica Neue Light"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u="sng" dirty="0" smtClean="0">
                <a:solidFill>
                  <a:srgbClr val="FFFFFF"/>
                </a:solidFill>
                <a:latin typeface="Calibri" charset="0"/>
              </a:rPr>
              <a:t>Comparison of composites using different horizontal resolution</a:t>
            </a:r>
          </a:p>
        </p:txBody>
      </p:sp>
      <p:sp>
        <p:nvSpPr>
          <p:cNvPr id="4" name="Slide Number Placeholder 3"/>
          <p:cNvSpPr>
            <a:spLocks noGrp="1"/>
          </p:cNvSpPr>
          <p:nvPr>
            <p:ph type="sldNum" sz="quarter" idx="10"/>
          </p:nvPr>
        </p:nvSpPr>
        <p:spPr/>
        <p:txBody>
          <a:bodyPr/>
          <a:lstStyle/>
          <a:p>
            <a:pPr>
              <a:defRPr/>
            </a:pPr>
            <a:fld id="{8818E52F-AD2C-554D-854C-D2C491234C15}" type="slidenum">
              <a:rPr lang="en-US" smtClean="0"/>
              <a:pPr>
                <a:defRPr/>
              </a:pPr>
              <a:t>22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TextEdit="1"/>
          </p:cNvSpPr>
          <p:nvPr>
            <p:ph type="sldImg"/>
          </p:nvPr>
        </p:nvSpPr>
        <p:spPr bwMode="auto">
          <a:xfrm>
            <a:off x="1181100" y="696913"/>
            <a:ext cx="4648200" cy="34861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3795" name="Rectangle 3"/>
          <p:cNvSpPr>
            <a:spLocks noGrp="1"/>
          </p:cNvSpPr>
          <p:nvPr>
            <p:ph type="body" idx="1"/>
          </p:nvPr>
        </p:nvSpPr>
        <p:spPr bwMode="auto">
          <a:xfrm>
            <a:off x="701040" y="4415790"/>
            <a:ext cx="5608320" cy="418338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endParaRPr lang="en-US">
              <a:latin typeface="Calibri"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E5F258F-81E6-1449-BE88-37F273BAD91E}" type="slidenum">
              <a:rPr lang="en-US">
                <a:latin typeface="Arial" charset="0"/>
                <a:ea typeface="ＭＳ Ｐゴシック" charset="-128"/>
                <a:cs typeface="ＭＳ Ｐゴシック" charset="-128"/>
              </a:rPr>
              <a:pPr/>
              <a:t>25</a:t>
            </a:fld>
            <a:endParaRPr lang="en-US">
              <a:latin typeface="Arial" charset="0"/>
              <a:ea typeface="ＭＳ Ｐゴシック" charset="-128"/>
              <a:cs typeface="ＭＳ Ｐゴシック" charset="-128"/>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pPr eaLnBrk="1" hangingPunct="1">
              <a:spcBef>
                <a:spcPct val="0"/>
              </a:spcBef>
            </a:pPr>
            <a:r>
              <a:rPr lang="en-US" sz="1000" u="sng">
                <a:latin typeface="Arial" charset="0"/>
              </a:rPr>
              <a:t>http://www.nrc.noaa.gov/HFIPDraftPlan.html</a:t>
            </a:r>
            <a:endParaRPr lang="en-US" sz="1000">
              <a:latin typeface="Arial" charset="0"/>
            </a:endParaRPr>
          </a:p>
          <a:p>
            <a:pPr eaLnBrk="1" hangingPunct="1">
              <a:spcBef>
                <a:spcPct val="0"/>
              </a:spcBef>
            </a:pPr>
            <a:r>
              <a:rPr lang="en-US" sz="1000">
                <a:latin typeface="Arial" charset="0"/>
              </a:rPr>
              <a:t>HFIP Team</a:t>
            </a:r>
          </a:p>
          <a:p>
            <a:pPr eaLnBrk="1" hangingPunct="1">
              <a:spcBef>
                <a:spcPct val="0"/>
              </a:spcBef>
            </a:pPr>
            <a:r>
              <a:rPr lang="en-US" sz="1000">
                <a:latin typeface="Arial" charset="0"/>
              </a:rPr>
              <a:t>Frank Marks, research lead</a:t>
            </a:r>
          </a:p>
          <a:p>
            <a:pPr eaLnBrk="1" hangingPunct="1">
              <a:spcBef>
                <a:spcPct val="0"/>
              </a:spcBef>
            </a:pPr>
            <a:r>
              <a:rPr lang="en-US" sz="1000">
                <a:latin typeface="Arial" charset="0"/>
              </a:rPr>
              <a:t>Ed Rappaport, operations lead</a:t>
            </a:r>
          </a:p>
          <a:p>
            <a:pPr eaLnBrk="1" hangingPunct="1">
              <a:spcBef>
                <a:spcPct val="0"/>
              </a:spcBef>
            </a:pPr>
            <a:r>
              <a:rPr lang="en-US" sz="1000">
                <a:latin typeface="Arial" charset="0"/>
              </a:rPr>
              <a:t>Fred Toepfer, project manager</a:t>
            </a:r>
          </a:p>
          <a:p>
            <a:pPr eaLnBrk="1" hangingPunct="1">
              <a:spcBef>
                <a:spcPct val="0"/>
              </a:spcBef>
            </a:pPr>
            <a:r>
              <a:rPr lang="en-US" sz="1000">
                <a:latin typeface="Arial" charset="0"/>
              </a:rPr>
              <a:t>Robert Gall, development manager</a:t>
            </a:r>
          </a:p>
          <a:p>
            <a:pPr eaLnBrk="1" hangingPunct="1">
              <a:spcBef>
                <a:spcPct val="0"/>
              </a:spcBef>
            </a:pPr>
            <a:r>
              <a:rPr lang="en-US" sz="1000">
                <a:latin typeface="Arial" charset="0"/>
              </a:rPr>
              <a:t>Mark DeMaria</a:t>
            </a:r>
          </a:p>
          <a:p>
            <a:pPr eaLnBrk="1" hangingPunct="1">
              <a:spcBef>
                <a:spcPct val="0"/>
              </a:spcBef>
            </a:pPr>
            <a:r>
              <a:rPr lang="en-US" sz="1000">
                <a:latin typeface="Arial" charset="0"/>
              </a:rPr>
              <a:t>Chris Fairall</a:t>
            </a:r>
          </a:p>
          <a:p>
            <a:pPr eaLnBrk="1" hangingPunct="1">
              <a:spcBef>
                <a:spcPct val="0"/>
              </a:spcBef>
            </a:pPr>
            <a:r>
              <a:rPr lang="en-US" sz="1000">
                <a:latin typeface="Arial" charset="0"/>
              </a:rPr>
              <a:t>Jim McFadden</a:t>
            </a:r>
          </a:p>
          <a:p>
            <a:pPr eaLnBrk="1" hangingPunct="1">
              <a:spcBef>
                <a:spcPct val="0"/>
              </a:spcBef>
            </a:pPr>
            <a:r>
              <a:rPr lang="en-US" sz="1000">
                <a:latin typeface="Arial" charset="0"/>
              </a:rPr>
              <a:t>Scott Kiser</a:t>
            </a:r>
          </a:p>
          <a:p>
            <a:pPr eaLnBrk="1" hangingPunct="1">
              <a:spcBef>
                <a:spcPct val="0"/>
              </a:spcBef>
            </a:pPr>
            <a:r>
              <a:rPr lang="en-US" sz="1000">
                <a:latin typeface="Arial" charset="0"/>
              </a:rPr>
              <a:t>Daniel Melendez</a:t>
            </a:r>
          </a:p>
          <a:p>
            <a:pPr eaLnBrk="1" hangingPunct="1">
              <a:spcBef>
                <a:spcPct val="0"/>
              </a:spcBef>
            </a:pPr>
            <a:r>
              <a:rPr lang="en-US" sz="1000">
                <a:latin typeface="Arial" charset="0"/>
              </a:rPr>
              <a:t>Roger Pierce</a:t>
            </a:r>
          </a:p>
          <a:p>
            <a:pPr eaLnBrk="1" hangingPunct="1">
              <a:spcBef>
                <a:spcPct val="0"/>
              </a:spcBef>
            </a:pPr>
            <a:endParaRPr lang="en-US" sz="1000">
              <a:latin typeface="Arial" charset="0"/>
            </a:endParaRPr>
          </a:p>
          <a:p>
            <a:pPr eaLnBrk="1" hangingPunct="1">
              <a:spcBef>
                <a:spcPct val="0"/>
              </a:spcBef>
            </a:pPr>
            <a:r>
              <a:rPr lang="en-US" sz="1000">
                <a:latin typeface="Arial" charset="0"/>
              </a:rPr>
              <a:t>HFIP executieve oversight board:</a:t>
            </a:r>
          </a:p>
          <a:p>
            <a:r>
              <a:rPr lang="en-US" sz="1000">
                <a:latin typeface="Arial" charset="0"/>
              </a:rPr>
              <a:t>OAR DAA/Sandy MacDonald, co-chair</a:t>
            </a:r>
          </a:p>
          <a:p>
            <a:r>
              <a:rPr lang="en-US" sz="1000">
                <a:latin typeface="Arial" charset="0"/>
              </a:rPr>
              <a:t>NWS AA/Jack Hayes, co-chair</a:t>
            </a:r>
          </a:p>
          <a:p>
            <a:r>
              <a:rPr lang="en-US" sz="1000">
                <a:latin typeface="Arial" charset="0"/>
              </a:rPr>
              <a:t>NCEP/Louis Uccellini, </a:t>
            </a:r>
          </a:p>
          <a:p>
            <a:r>
              <a:rPr lang="en-US" sz="1000">
                <a:latin typeface="Arial" charset="0"/>
              </a:rPr>
              <a:t>TPC/Bill Read, </a:t>
            </a:r>
          </a:p>
          <a:p>
            <a:r>
              <a:rPr lang="en-US" sz="1000">
                <a:latin typeface="Arial" charset="0"/>
              </a:rPr>
              <a:t>NESDIS/Mark DeMaria,  </a:t>
            </a:r>
          </a:p>
          <a:p>
            <a:r>
              <a:rPr lang="en-US" sz="1000">
                <a:latin typeface="Arial" charset="0"/>
              </a:rPr>
              <a:t>NOS/Jesse Feyen, </a:t>
            </a:r>
          </a:p>
          <a:p>
            <a:r>
              <a:rPr lang="en-US" sz="1000">
                <a:latin typeface="Arial" charset="0"/>
              </a:rPr>
              <a:t>AOML/Bob Atlas</a:t>
            </a:r>
          </a:p>
          <a:p>
            <a:r>
              <a:rPr lang="en-US" sz="1000">
                <a:latin typeface="Arial" charset="0"/>
              </a:rPr>
              <a:t>PPI/Paul Doremus</a:t>
            </a:r>
          </a:p>
          <a:p>
            <a:r>
              <a:rPr lang="en-US" sz="1000">
                <a:latin typeface="Arial" charset="0"/>
              </a:rPr>
              <a:t>NMFS/Bonnie Ponwith, </a:t>
            </a:r>
          </a:p>
          <a:p>
            <a:r>
              <a:rPr lang="en-US" sz="1000">
                <a:latin typeface="Arial" charset="0"/>
              </a:rPr>
              <a:t>NOS/Liz Scheffler, </a:t>
            </a:r>
          </a:p>
          <a:p>
            <a:r>
              <a:rPr lang="en-US" sz="1000">
                <a:latin typeface="Arial" charset="0"/>
              </a:rPr>
              <a:t>NMAO-PM Aircraft/Phil Kenul, </a:t>
            </a:r>
          </a:p>
          <a:p>
            <a:r>
              <a:rPr lang="en-US" sz="1000">
                <a:latin typeface="Arial" charset="0"/>
              </a:rPr>
              <a:t>OFCM/Sam Williamson</a:t>
            </a:r>
          </a:p>
          <a:p>
            <a:r>
              <a:rPr lang="en-US" sz="1000">
                <a:latin typeface="Arial" charset="0"/>
              </a:rPr>
              <a:t>Executive Secretariat: OAR/Joseph Bartosik and NWS/John Iacabucci</a:t>
            </a:r>
          </a:p>
          <a:p>
            <a:pPr eaLnBrk="1" hangingPunct="1">
              <a:spcBef>
                <a:spcPct val="0"/>
              </a:spcBef>
            </a:pPr>
            <a:endParaRPr lang="en-US" sz="1000">
              <a:latin typeface="Arial" charset="0"/>
            </a:endParaRPr>
          </a:p>
        </p:txBody>
      </p:sp>
      <p:sp>
        <p:nvSpPr>
          <p:cNvPr id="39940" name="Slide Number Placeholder 3"/>
          <p:cNvSpPr>
            <a:spLocks noGrp="1"/>
          </p:cNvSpPr>
          <p:nvPr>
            <p:ph type="sldNum" sz="quarter" idx="5"/>
          </p:nvPr>
        </p:nvSpPr>
        <p:spPr/>
        <p:txBody>
          <a:bodyPr/>
          <a:lstStyle/>
          <a:p>
            <a:pPr>
              <a:defRPr/>
            </a:pPr>
            <a:fld id="{19448BB2-1B1E-3348-AEDC-C0AEED2C1242}" type="slidenum">
              <a:rPr lang="en-US" smtClean="0"/>
              <a:pPr>
                <a:defRPr/>
              </a:pPr>
              <a:t>26</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9DC664-688D-9E4C-97F7-6758DF1A359B}" type="slidenum">
              <a:rPr lang="en-US"/>
              <a:pPr/>
              <a:t>3</a:t>
            </a:fld>
            <a:endParaRPr lang="en-US"/>
          </a:p>
        </p:txBody>
      </p:sp>
      <p:sp>
        <p:nvSpPr>
          <p:cNvPr id="665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6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2A7346-3050-874E-B13C-C12FAFF802FC}" type="slidenum">
              <a:rPr lang="en-US"/>
              <a:pPr/>
              <a:t>4</a:t>
            </a:fld>
            <a:endParaRPr lang="en-US"/>
          </a:p>
        </p:txBody>
      </p:sp>
      <p:sp>
        <p:nvSpPr>
          <p:cNvPr id="153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363" name="Rectangle 3"/>
          <p:cNvSpPr>
            <a:spLocks noGrp="1" noChangeArrowheads="1"/>
          </p:cNvSpPr>
          <p:nvPr>
            <p:ph type="body" idx="1"/>
          </p:nvPr>
        </p:nvSpPr>
        <p:spPr>
          <a:xfrm>
            <a:off x="934407" y="4416573"/>
            <a:ext cx="5141588" cy="4183380"/>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DFA89D-02B2-0040-81E3-6B460F028D1F}" type="slidenum">
              <a:rPr lang="en-US"/>
              <a:pPr/>
              <a:t>6</a:t>
            </a:fld>
            <a:endParaRPr lang="en-US"/>
          </a:p>
        </p:txBody>
      </p:sp>
      <p:sp>
        <p:nvSpPr>
          <p:cNvPr id="808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1D0EFC-24F7-6E41-BF1B-F0922D0849DA}" type="slidenum">
              <a:rPr lang="en-US"/>
              <a:pPr/>
              <a:t>7</a:t>
            </a:fld>
            <a:endParaRPr lang="en-US"/>
          </a:p>
        </p:txBody>
      </p:sp>
      <p:sp>
        <p:nvSpPr>
          <p:cNvPr id="102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243" name="Rectangle 3"/>
          <p:cNvSpPr>
            <a:spLocks noGrp="1" noChangeArrowheads="1"/>
          </p:cNvSpPr>
          <p:nvPr>
            <p:ph type="body" idx="1"/>
          </p:nvPr>
        </p:nvSpPr>
        <p:spPr>
          <a:xfrm>
            <a:off x="934407" y="4416573"/>
            <a:ext cx="5141588" cy="4183380"/>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C8670E-A068-2A4E-B32A-70741DEFF0D2}" type="slidenum">
              <a:rPr lang="en-US"/>
              <a:pPr/>
              <a:t>8</a:t>
            </a:fld>
            <a:endParaRPr lang="en-US"/>
          </a:p>
        </p:txBody>
      </p:sp>
      <p:sp>
        <p:nvSpPr>
          <p:cNvPr id="215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507" name="Rectangle 3"/>
          <p:cNvSpPr>
            <a:spLocks noGrp="1" noChangeArrowheads="1"/>
          </p:cNvSpPr>
          <p:nvPr>
            <p:ph type="body" idx="1"/>
          </p:nvPr>
        </p:nvSpPr>
        <p:spPr>
          <a:xfrm>
            <a:off x="934407" y="4416573"/>
            <a:ext cx="5141588" cy="4183380"/>
          </a:xfrm>
        </p:spPr>
        <p:txBody>
          <a:bodyPr/>
          <a:lstStyle/>
          <a:p>
            <a:r>
              <a:rPr lang="en-US"/>
              <a:t>Ice: Grey Probe, 1.92 mm view, 30 um resolution</a:t>
            </a:r>
          </a:p>
          <a:p>
            <a:r>
              <a:rPr lang="en-US"/>
              <a:t>Water: Precipitation  Probe, 9.60 mm view, 150 um resolution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21658B-7301-1A4B-AECD-5AA95AAA849E}" type="slidenum">
              <a:rPr lang="en-US"/>
              <a:pPr/>
              <a:t>9</a:t>
            </a:fld>
            <a:endParaRPr lang="en-US"/>
          </a:p>
        </p:txBody>
      </p:sp>
      <p:sp>
        <p:nvSpPr>
          <p:cNvPr id="481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591A3C04-10AC-9546-88BC-9A6EF041DEA4}" type="slidenum">
              <a:rPr lang="en-US">
                <a:latin typeface="Arial" charset="0"/>
                <a:ea typeface="ＭＳ Ｐゴシック" charset="-128"/>
                <a:cs typeface="ＭＳ Ｐゴシック" charset="-128"/>
              </a:rPr>
              <a:pPr/>
              <a:t>13</a:t>
            </a:fld>
            <a:endParaRPr lang="en-US">
              <a:latin typeface="Arial" charset="0"/>
              <a:ea typeface="ＭＳ Ｐゴシック" charset="-128"/>
              <a:cs typeface="ＭＳ Ｐゴシック" charset="-128"/>
            </a:endParaRPr>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Drifter array in Gustav and Ike were placed by AFRC WC-130 ahead of storm. Gustav array still functioning when Ike was crossing Gulf. Also deployed AXBT grid post-Gustave which proved to be pre-Ike, followed by in storm Ike AXBT drops and post-Ike array. Revealed warm eddy and cold eddy left behind from Gustav interactions with Loop current.</a:t>
            </a:r>
          </a:p>
          <a:p>
            <a:r>
              <a:rPr lang="en-US">
                <a:latin typeface="Arial" charset="0"/>
              </a:rPr>
              <a:t>Upper right picture shows sea-height anomaly (color) with superposition of Ike track and radii of hurricane (red circle) and storm force (yellow circle )winds. Black curly lines are tracks of Gustav drifters and circles are planned deployment locations for Ike drifters and floats. Thin black line shows P-3 track during pre-Ike AXBT pattern. Dropped over 300 AXBTs in Gustav and Ike.</a:t>
            </a:r>
            <a:endParaRPr lang="en-US" sz="80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0B4E59DC-1EB1-8D42-B81E-81A970052E8A}" type="slidenum">
              <a:rPr lang="en-US">
                <a:latin typeface="Arial" charset="0"/>
                <a:ea typeface="ＭＳ Ｐゴシック" charset="-128"/>
                <a:cs typeface="ＭＳ Ｐゴシック" charset="-128"/>
              </a:rPr>
              <a:pPr/>
              <a:t>14</a:t>
            </a:fld>
            <a:endParaRPr lang="en-US">
              <a:latin typeface="Arial" charset="0"/>
              <a:ea typeface="ＭＳ Ｐゴシック" charset="-128"/>
              <a:cs typeface="ＭＳ Ｐゴシック" charset="-128"/>
            </a:endParaRPr>
          </a:p>
        </p:txBody>
      </p:sp>
      <p:sp>
        <p:nvSpPr>
          <p:cNvPr id="53251" name="Rectangle 2"/>
          <p:cNvSpPr>
            <a:spLocks noGrp="1" noRot="1" noChangeAspect="1" noChangeArrowheads="1"/>
          </p:cNvSpPr>
          <p:nvPr>
            <p:ph type="sldImg"/>
          </p:nvPr>
        </p:nvSpPr>
        <p:spPr>
          <a:solidFill>
            <a:srgbClr val="FFFFFF"/>
          </a:solidFill>
          <a:ln/>
        </p:spPr>
      </p:sp>
      <p:sp>
        <p:nvSpPr>
          <p:cNvPr id="53252"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 IFEX is multi-year data collection effort to test data flow to initialize HWRF and for use in model data sets. IFEX is partnership with NWS, NESDIS, &amp; AOC</a:t>
            </a:r>
          </a:p>
          <a:p>
            <a:r>
              <a:rPr lang="en-US">
                <a:latin typeface="Arial" charset="0"/>
              </a:rPr>
              <a:t>• HRD developed the capability to make a three-dimensional analysis from automatically quality-controlled Doppler data as part of JHT and a G-IV Doppler radar upgrade proposals.  Horizontal and vertical cross sections of these analyses were transmitted from the P3 to NHC.  The three-dimensional analyses have a vertical resolution of .5 km and a horizontal resolution of 4 km.  Analyses of the horizontal and vertical distribution of radius-height-averaged winds are examples of those sent to NHC in nearly all storms for the late phase of IFEX.  HRD cooperated with NHC to produce analyses of the greatest interest to NHC, namely the 4-km x 4-km x 0.5-km analyses at 500 m and 1 km.</a:t>
            </a:r>
          </a:p>
          <a:p>
            <a:r>
              <a:rPr lang="en-US">
                <a:latin typeface="Arial" charset="0"/>
              </a:rPr>
              <a:t>• Goal is to provide QC Doppler radar-radial-velocity observations from NOAA G-IV and WP-3D aircraft in real time to EMC for assimilation into HWRF. HWRF will be able to use data at 1.5 km horizontal resolution and finer vertical resolution to initialize winds in  TC core and immediate environments. Only way to consistently obtain such data is X-Band airborne Doppler radar. 14 real-time analyses sent via SATCOM for NHC in Katrina</a:t>
            </a:r>
          </a:p>
          <a:p>
            <a:r>
              <a:rPr lang="en-US">
                <a:latin typeface="Arial" charset="0"/>
              </a:rPr>
              <a:t>Katrina:	5 analyses on 25 August</a:t>
            </a:r>
          </a:p>
          <a:p>
            <a:r>
              <a:rPr lang="en-US">
                <a:latin typeface="Arial" charset="0"/>
              </a:rPr>
              <a:t>	4 analyses on 27 August</a:t>
            </a:r>
          </a:p>
          <a:p>
            <a:r>
              <a:rPr lang="en-US">
                <a:latin typeface="Arial" charset="0"/>
              </a:rPr>
              <a:t>	5 analyses on 28 August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2895600" y="0"/>
            <a:ext cx="6248400" cy="2057400"/>
          </a:xfrm>
          <a:effectLst>
            <a:outerShdw blurRad="63500" dist="17961" dir="2700000" algn="ctr" rotWithShape="0">
              <a:schemeClr val="tx1">
                <a:alpha val="50000"/>
              </a:schemeClr>
            </a:outerShdw>
          </a:effectLst>
        </p:spPr>
        <p:txBody>
          <a:bodyPr lIns="274320" rIns="91440"/>
          <a:lstStyle>
            <a:lvl1pPr algn="r">
              <a:defRPr sz="6000">
                <a:latin typeface="TradeGothicBoldTwo" pitchFamily="2" charset="0"/>
              </a:defRPr>
            </a:lvl1pPr>
          </a:lstStyle>
          <a:p>
            <a:r>
              <a:rPr lang="en-US"/>
              <a:t>Click to edit Master title style</a:t>
            </a:r>
          </a:p>
        </p:txBody>
      </p:sp>
      <p:sp>
        <p:nvSpPr>
          <p:cNvPr id="39939" name="Rectangle 3"/>
          <p:cNvSpPr>
            <a:spLocks noGrp="1" noChangeArrowheads="1"/>
          </p:cNvSpPr>
          <p:nvPr>
            <p:ph type="subTitle" idx="1"/>
          </p:nvPr>
        </p:nvSpPr>
        <p:spPr>
          <a:xfrm>
            <a:off x="2743200" y="5029200"/>
            <a:ext cx="6400800" cy="1828800"/>
          </a:xfrm>
          <a:effectLst>
            <a:outerShdw blurRad="63500" dist="17961" dir="2700000" algn="ctr" rotWithShape="0">
              <a:schemeClr val="tx1">
                <a:alpha val="50000"/>
              </a:schemeClr>
            </a:outerShdw>
          </a:effectLst>
        </p:spPr>
        <p:txBody>
          <a:bodyPr lIns="182880"/>
          <a:lstStyle>
            <a:lvl1pPr algn="r">
              <a:lnSpc>
                <a:spcPct val="110000"/>
              </a:lnSpc>
              <a:spcBef>
                <a:spcPct val="0"/>
              </a:spcBef>
              <a:spcAft>
                <a:spcPct val="25000"/>
              </a:spcAft>
              <a:defRPr sz="1600">
                <a:solidFill>
                  <a:schemeClr val="bg1"/>
                </a:solidFill>
                <a:latin typeface="TradeGothicBoldCondTwenty" pitchFamily="2" charset="0"/>
              </a:defRPr>
            </a:lvl1pPr>
          </a:lstStyle>
          <a:p>
            <a:r>
              <a:rPr lang="en-US"/>
              <a:t>Click to edit Master subtitle style</a:t>
            </a:r>
          </a:p>
        </p:txBody>
      </p:sp>
      <p:sp>
        <p:nvSpPr>
          <p:cNvPr id="6" name="Rectangle 4"/>
          <p:cNvSpPr>
            <a:spLocks noGrp="1" noChangeArrowheads="1"/>
          </p:cNvSpPr>
          <p:nvPr>
            <p:ph type="dt" sz="half" idx="10"/>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latin typeface="Arial" pitchFamily="-112" charset="0"/>
                <a:ea typeface="+mn-ea"/>
                <a:cs typeface="+mn-cs"/>
              </a:defRPr>
            </a:lvl1pPr>
          </a:lstStyle>
          <a:p>
            <a:pPr>
              <a:defRPr/>
            </a:pPr>
            <a:endParaRPr lang="en-US"/>
          </a:p>
        </p:txBody>
      </p:sp>
      <p:sp>
        <p:nvSpPr>
          <p:cNvPr id="8" name="Rectangle 6"/>
          <p:cNvSpPr>
            <a:spLocks noGrp="1" noChangeArrowheads="1"/>
          </p:cNvSpPr>
          <p:nvPr>
            <p:ph type="sldNum" sz="quarter" idx="12"/>
          </p:nvPr>
        </p:nvSpPr>
        <p:spPr>
          <a:xfrm>
            <a:off x="6553200" y="6245225"/>
            <a:ext cx="2133600" cy="476250"/>
          </a:xfrm>
          <a:prstGeom prst="rect">
            <a:avLst/>
          </a:prstGeom>
        </p:spPr>
        <p:txBody>
          <a:bodyPr/>
          <a:lstStyle>
            <a:lvl1pPr>
              <a:defRPr sz="1800">
                <a:latin typeface="Arial" pitchFamily="-112" charset="0"/>
                <a:ea typeface="+mn-ea"/>
                <a:cs typeface="+mn-cs"/>
              </a:defRPr>
            </a:lvl1pPr>
          </a:lstStyle>
          <a:p>
            <a:pPr>
              <a:defRPr/>
            </a:pPr>
            <a:fld id="{D19E9111-3B7F-084D-AC68-B7F33259BE50}" type="slidenum">
              <a:rPr lang="en-US"/>
              <a:pPr>
                <a:defRPr/>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629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629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6" name="Footer Placeholder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Rectangle 5"/>
          <p:cNvSpPr>
            <a:spLocks noGrp="1" noChangeArrowheads="1"/>
          </p:cNvSpPr>
          <p:nvPr>
            <p:ph type="ftr" sz="quarter" idx="11"/>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Rectangle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png"/><Relationship Id="rId15" Type="http://schemas.openxmlformats.org/officeDocument/2006/relationships/image" Target="../media/image3.gif"/><Relationship Id="rId16" Type="http://schemas.openxmlformats.org/officeDocument/2006/relationships/image" Target="../media/image4.jpeg"/><Relationship Id="rId17"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p:nvPr userDrawn="1"/>
        </p:nvCxnSpPr>
        <p:spPr>
          <a:xfrm>
            <a:off x="531813" y="6646863"/>
            <a:ext cx="8112125" cy="1587"/>
          </a:xfrm>
          <a:prstGeom prst="line">
            <a:avLst/>
          </a:prstGeom>
          <a:ln/>
        </p:spPr>
        <p:style>
          <a:lnRef idx="2">
            <a:schemeClr val="accent2"/>
          </a:lnRef>
          <a:fillRef idx="0">
            <a:schemeClr val="accent2"/>
          </a:fillRef>
          <a:effectRef idx="1">
            <a:schemeClr val="accent2"/>
          </a:effectRef>
          <a:fontRef idx="minor">
            <a:schemeClr val="tx1"/>
          </a:fontRef>
        </p:style>
      </p:cxnSp>
      <p:sp>
        <p:nvSpPr>
          <p:cNvPr id="1027" name="Rectangle 2"/>
          <p:cNvSpPr>
            <a:spLocks noGrp="1" noChangeArrowheads="1"/>
          </p:cNvSpPr>
          <p:nvPr>
            <p:ph type="title"/>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304800" y="1524000"/>
            <a:ext cx="88392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9" name="Picture 7" descr="Dept of Commerce Seal"/>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85738" y="6630988"/>
            <a:ext cx="228600" cy="227012"/>
          </a:xfrm>
          <a:prstGeom prst="rect">
            <a:avLst/>
          </a:prstGeom>
          <a:noFill/>
          <a:ln w="9525">
            <a:noFill/>
            <a:miter lim="800000"/>
            <a:headEnd/>
            <a:tailEnd/>
          </a:ln>
        </p:spPr>
      </p:pic>
      <p:pic>
        <p:nvPicPr>
          <p:cNvPr id="1030" name="Picture 8" descr="NOAA"/>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0" y="6629400"/>
            <a:ext cx="228600" cy="228600"/>
          </a:xfrm>
          <a:prstGeom prst="rect">
            <a:avLst/>
          </a:prstGeom>
          <a:noFill/>
          <a:ln w="9525">
            <a:noFill/>
            <a:miter lim="800000"/>
            <a:headEnd/>
            <a:tailEnd/>
          </a:ln>
        </p:spPr>
      </p:pic>
      <p:sp>
        <p:nvSpPr>
          <p:cNvPr id="14" name="TextBox 13"/>
          <p:cNvSpPr txBox="1"/>
          <p:nvPr userDrawn="1"/>
        </p:nvSpPr>
        <p:spPr>
          <a:xfrm>
            <a:off x="7685088" y="6453188"/>
            <a:ext cx="1420812" cy="338137"/>
          </a:xfrm>
          <a:prstGeom prst="rect">
            <a:avLst/>
          </a:prstGeom>
          <a:noFill/>
        </p:spPr>
        <p:txBody>
          <a:bodyPr anchor="ctr">
            <a:spAutoFit/>
          </a:bodyPr>
          <a:lstStyle/>
          <a:p>
            <a:pPr algn="r">
              <a:defRPr/>
            </a:pPr>
            <a:fld id="{0E299CCD-915E-324B-86DD-A2D9A897A336}" type="slidenum">
              <a:rPr lang="en-US" sz="1600"/>
              <a:pPr algn="r">
                <a:defRPr/>
              </a:pPr>
              <a:t>‹#›</a:t>
            </a:fld>
            <a:endParaRPr lang="en-US" sz="1600" dirty="0"/>
          </a:p>
        </p:txBody>
      </p:sp>
      <p:sp>
        <p:nvSpPr>
          <p:cNvPr id="12" name="Rectangle 2"/>
          <p:cNvSpPr txBox="1">
            <a:spLocks noChangeArrowheads="1"/>
          </p:cNvSpPr>
          <p:nvPr userDrawn="1"/>
        </p:nvSpPr>
        <p:spPr bwMode="auto">
          <a:xfrm>
            <a:off x="0" y="0"/>
            <a:ext cx="9144000" cy="1295400"/>
          </a:xfrm>
          <a:prstGeom prst="rect">
            <a:avLst/>
          </a:prstGeom>
          <a:gradFill flip="none" rotWithShape="1">
            <a:gsLst>
              <a:gs pos="100000">
                <a:schemeClr val="accent2">
                  <a:lumMod val="60000"/>
                  <a:lumOff val="40000"/>
                </a:schemeClr>
              </a:gs>
              <a:gs pos="71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prstTxWarp prst="textNoShape">
              <a:avLst/>
            </a:prstTxWarp>
          </a:bodyPr>
          <a:lstStyle/>
          <a:p>
            <a:pPr eaLnBrk="0" hangingPunct="0">
              <a:lnSpc>
                <a:spcPct val="85000"/>
              </a:lnSpc>
              <a:defRPr/>
            </a:pPr>
            <a:endParaRPr lang="en-US" sz="5400" kern="0" dirty="0">
              <a:solidFill>
                <a:schemeClr val="bg1"/>
              </a:solidFill>
              <a:latin typeface="Arial"/>
              <a:cs typeface="ＭＳ Ｐゴシック" pitchFamily="-112" charset="-128"/>
            </a:endParaRPr>
          </a:p>
        </p:txBody>
      </p:sp>
      <p:pic>
        <p:nvPicPr>
          <p:cNvPr id="3" name="Picture 2" descr="noaap3.gif"/>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7804726" y="643527"/>
            <a:ext cx="1296074" cy="382733"/>
          </a:xfrm>
          <a:prstGeom prst="rect">
            <a:avLst/>
          </a:prstGeom>
        </p:spPr>
      </p:pic>
      <p:pic>
        <p:nvPicPr>
          <p:cNvPr id="17" name="Picture 16" descr="noaap3.gif"/>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7499223" y="113367"/>
            <a:ext cx="1296074" cy="382733"/>
          </a:xfrm>
          <a:prstGeom prst="rect">
            <a:avLst/>
          </a:prstGeom>
        </p:spPr>
      </p:pic>
      <p:pic>
        <p:nvPicPr>
          <p:cNvPr id="2" name="Picture 1" descr="BAMS_cover_30Years.jpg"/>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647651" y="6424834"/>
            <a:ext cx="326301" cy="437930"/>
          </a:xfrm>
          <a:prstGeom prst="rect">
            <a:avLst/>
          </a:prstGeom>
        </p:spPr>
      </p:pic>
      <p:pic>
        <p:nvPicPr>
          <p:cNvPr id="6" name="Picture 5" descr="Dorst(2007) (dragged).png"/>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1037970" y="6424448"/>
            <a:ext cx="324311" cy="438702"/>
          </a:xfrm>
          <a:prstGeom prst="rect">
            <a:avLst/>
          </a:prstGeom>
        </p:spPr>
      </p:pic>
      <p:sp>
        <p:nvSpPr>
          <p:cNvPr id="15" name="Rectangle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 id="2147484390" r:id="rId5"/>
    <p:sldLayoutId id="2147484391" r:id="rId6"/>
    <p:sldLayoutId id="2147484392" r:id="rId7"/>
    <p:sldLayoutId id="2147484393" r:id="rId8"/>
    <p:sldLayoutId id="2147484394" r:id="rId9"/>
    <p:sldLayoutId id="2147484395" r:id="rId10"/>
    <p:sldLayoutId id="2147484396" r:id="rId11"/>
  </p:sldLayoutIdLst>
  <p:timing>
    <p:tnLst>
      <p:par>
        <p:cTn xmlns:p14="http://schemas.microsoft.com/office/powerpoint/2010/main" id="1" dur="indefinite" restart="never" nodeType="tmRoot"/>
      </p:par>
    </p:tnLst>
  </p:timing>
  <p:hf hdr="0" dt="0"/>
  <p:txStyles>
    <p:title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p:titleStyle>
    <p:bodyStyle>
      <a:lvl1pPr marL="342900" indent="-342900" algn="l" rtl="0" eaLnBrk="0" fontAlgn="base" hangingPunct="0">
        <a:spcBef>
          <a:spcPct val="75000"/>
        </a:spcBef>
        <a:spcAft>
          <a:spcPct val="0"/>
        </a:spcAft>
        <a:defRPr sz="2800">
          <a:solidFill>
            <a:schemeClr val="tx1"/>
          </a:solidFill>
          <a:latin typeface="Arial"/>
          <a:ea typeface="ＭＳ Ｐゴシック" charset="-128"/>
          <a:cs typeface="ＭＳ Ｐゴシック" pitchFamily="-112" charset="-128"/>
        </a:defRPr>
      </a:lvl1pPr>
      <a:lvl2pPr marL="514350" indent="-285750" algn="l" rtl="0" eaLnBrk="0" fontAlgn="base" hangingPunct="0">
        <a:spcBef>
          <a:spcPct val="0"/>
        </a:spcBef>
        <a:spcAft>
          <a:spcPct val="0"/>
        </a:spcAft>
        <a:buClr>
          <a:schemeClr val="accent2"/>
        </a:buClr>
        <a:buFont typeface="Arial" charset="0"/>
        <a:buChar char="•"/>
        <a:defRPr sz="2400">
          <a:solidFill>
            <a:schemeClr val="tx1"/>
          </a:solidFill>
          <a:latin typeface="Arial"/>
          <a:ea typeface="ＭＳ Ｐゴシック" pitchFamily="-112" charset="-128"/>
          <a:cs typeface="ＭＳ Ｐゴシック" pitchFamily="-112" charset="-128"/>
        </a:defRPr>
      </a:lvl2pPr>
      <a:lvl3pPr marL="914400" indent="-228600" algn="l" rtl="0" eaLnBrk="0" fontAlgn="base" hangingPunct="0">
        <a:spcBef>
          <a:spcPct val="20000"/>
        </a:spcBef>
        <a:spcAft>
          <a:spcPct val="0"/>
        </a:spcAft>
        <a:buClr>
          <a:srgbClr val="3333FF"/>
        </a:buClr>
        <a:buSzPct val="95000"/>
        <a:buFont typeface="Courier New" charset="0"/>
        <a:buChar char="o"/>
        <a:defRPr sz="2000">
          <a:solidFill>
            <a:schemeClr val="tx1"/>
          </a:solidFill>
          <a:latin typeface="Arial"/>
          <a:ea typeface="ＭＳ Ｐゴシック" pitchFamily="-112" charset="-128"/>
          <a:cs typeface="ＭＳ Ｐゴシック" pitchFamily="-112" charset="-128"/>
        </a:defRPr>
      </a:lvl3pPr>
      <a:lvl4pPr marL="13716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4pPr>
      <a:lvl5pPr marL="18288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 Id="rId3" Type="http://schemas.openxmlformats.org/officeDocument/2006/relationships/image" Target="../media/image31.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jpeg"/><Relationship Id="rId1" Type="http://schemas.microsoft.com/office/2007/relationships/media" Target="../media/media1.mp4"/><Relationship Id="rId2" Type="http://schemas.openxmlformats.org/officeDocument/2006/relationships/video" Target="../media/media1.mp4"/></Relationships>
</file>

<file path=ppt/slides/_rels/slide12.xml.rels><?xml version="1.0" encoding="UTF-8" standalone="yes"?>
<Relationships xmlns="http://schemas.openxmlformats.org/package/2006/relationships"><Relationship Id="rId3" Type="http://schemas.openxmlformats.org/officeDocument/2006/relationships/image" Target="../media/image37.jpg"/><Relationship Id="rId4"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image" Target="../media/image41.jpeg"/><Relationship Id="rId6" Type="http://schemas.openxmlformats.org/officeDocument/2006/relationships/image" Target="../media/image42.jpeg"/><Relationship Id="rId7" Type="http://schemas.openxmlformats.org/officeDocument/2006/relationships/image" Target="../media/image43.gif"/><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9.xml"/><Relationship Id="rId5" Type="http://schemas.openxmlformats.org/officeDocument/2006/relationships/image" Target="../media/image44.png"/><Relationship Id="rId6" Type="http://schemas.openxmlformats.org/officeDocument/2006/relationships/image" Target="../media/image45.jpeg"/><Relationship Id="rId7" Type="http://schemas.openxmlformats.org/officeDocument/2006/relationships/image" Target="../media/image46.png"/><Relationship Id="rId8" Type="http://schemas.openxmlformats.org/officeDocument/2006/relationships/image" Target="../media/image47.png"/><Relationship Id="rId9" Type="http://schemas.openxmlformats.org/officeDocument/2006/relationships/image" Target="../media/image48.jpeg"/><Relationship Id="rId10" Type="http://schemas.openxmlformats.org/officeDocument/2006/relationships/image" Target="../media/image49.jpg"/><Relationship Id="rId1" Type="http://schemas.microsoft.com/office/2007/relationships/media" Target="../media/media2.mp4"/><Relationship Id="rId2" Type="http://schemas.openxmlformats.org/officeDocument/2006/relationships/video" Target="../media/media2.mp4"/></Relationships>
</file>

<file path=ppt/slides/_rels/slide15.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5" Type="http://schemas.openxmlformats.org/officeDocument/2006/relationships/image" Target="../media/image52.jpeg"/><Relationship Id="rId6" Type="http://schemas.openxmlformats.org/officeDocument/2006/relationships/image" Target="../media/image53.jpeg"/><Relationship Id="rId7" Type="http://schemas.openxmlformats.org/officeDocument/2006/relationships/image" Target="../media/image54.jpeg"/><Relationship Id="rId8" Type="http://schemas.openxmlformats.org/officeDocument/2006/relationships/image" Target="../media/image55.png"/><Relationship Id="rId9" Type="http://schemas.openxmlformats.org/officeDocument/2006/relationships/image" Target="../media/image56.jpeg"/><Relationship Id="rId10" Type="http://schemas.openxmlformats.org/officeDocument/2006/relationships/image" Target="../media/image57.png"/><Relationship Id="rId11" Type="http://schemas.openxmlformats.org/officeDocument/2006/relationships/image" Target="../media/image58.gi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60.jpeg"/><Relationship Id="rId4" Type="http://schemas.openxmlformats.org/officeDocument/2006/relationships/image" Target="../media/image61.jpeg"/><Relationship Id="rId5" Type="http://schemas.openxmlformats.org/officeDocument/2006/relationships/image" Target="../media/image62.jpeg"/><Relationship Id="rId6" Type="http://schemas.openxmlformats.org/officeDocument/2006/relationships/image" Target="../media/image58.gif"/><Relationship Id="rId1" Type="http://schemas.openxmlformats.org/officeDocument/2006/relationships/slideLayout" Target="../slideLayouts/slideLayout6.xml"/><Relationship Id="rId2" Type="http://schemas.openxmlformats.org/officeDocument/2006/relationships/image" Target="../media/image59.png"/></Relationships>
</file>

<file path=ppt/slides/_rels/slide17.xml.rels><?xml version="1.0" encoding="UTF-8" standalone="yes"?>
<Relationships xmlns="http://schemas.openxmlformats.org/package/2006/relationships"><Relationship Id="rId3" Type="http://schemas.openxmlformats.org/officeDocument/2006/relationships/image" Target="../media/image63.jpeg"/><Relationship Id="rId4" Type="http://schemas.openxmlformats.org/officeDocument/2006/relationships/hyperlink" Target="http://noaahrd.wordpress.com/2010/09/23/hrd-monthly-data-assimilation-meeting-of-september-2010/" TargetMode="External"/><Relationship Id="rId5" Type="http://schemas.openxmlformats.org/officeDocument/2006/relationships/image" Target="../media/image64.png"/><Relationship Id="rId6" Type="http://schemas.openxmlformats.org/officeDocument/2006/relationships/image" Target="../media/image65.png"/><Relationship Id="rId7" Type="http://schemas.microsoft.com/office/2007/relationships/hdphoto" Target="../media/hdphoto2.wdp"/><Relationship Id="rId8" Type="http://schemas.openxmlformats.org/officeDocument/2006/relationships/image" Target="../media/image66.png"/><Relationship Id="rId9" Type="http://schemas.openxmlformats.org/officeDocument/2006/relationships/image" Target="../media/image67.png"/><Relationship Id="rId10" Type="http://schemas.openxmlformats.org/officeDocument/2006/relationships/image" Target="../media/image58.gif"/><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58.gi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58.gif"/><Relationship Id="rId6" Type="http://schemas.openxmlformats.org/officeDocument/2006/relationships/image" Target="../media/image70.png"/><Relationship Id="rId7" Type="http://schemas.openxmlformats.org/officeDocument/2006/relationships/image" Target="../media/image71.png"/><Relationship Id="rId8" Type="http://schemas.openxmlformats.org/officeDocument/2006/relationships/image" Target="../media/image72.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emf"/><Relationship Id="rId5" Type="http://schemas.openxmlformats.org/officeDocument/2006/relationships/image" Target="../media/image75.png"/><Relationship Id="rId6" Type="http://schemas.openxmlformats.org/officeDocument/2006/relationships/image" Target="../media/image76.png"/><Relationship Id="rId7" Type="http://schemas.openxmlformats.org/officeDocument/2006/relationships/image" Target="../media/image77.png"/><Relationship Id="rId8" Type="http://schemas.openxmlformats.org/officeDocument/2006/relationships/image" Target="../media/image78.png"/><Relationship Id="rId9" Type="http://schemas.openxmlformats.org/officeDocument/2006/relationships/image" Target="../media/image79.png"/><Relationship Id="rId10" Type="http://schemas.openxmlformats.org/officeDocument/2006/relationships/image" Target="../media/image80.png"/><Relationship Id="rId11" Type="http://schemas.openxmlformats.org/officeDocument/2006/relationships/image" Target="../media/image58.gif"/><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5" Type="http://schemas.openxmlformats.org/officeDocument/2006/relationships/image" Target="../media/image83.png"/><Relationship Id="rId6" Type="http://schemas.openxmlformats.org/officeDocument/2006/relationships/image" Target="../media/image84.png"/><Relationship Id="rId7" Type="http://schemas.openxmlformats.org/officeDocument/2006/relationships/image" Target="../media/image58.gif"/><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png"/><Relationship Id="rId5" Type="http://schemas.openxmlformats.org/officeDocument/2006/relationships/image" Target="../media/image87.png"/><Relationship Id="rId6" Type="http://schemas.openxmlformats.org/officeDocument/2006/relationships/image" Target="../media/image58.gif"/><Relationship Id="rId7" Type="http://schemas.openxmlformats.org/officeDocument/2006/relationships/image" Target="../media/image88.emf"/><Relationship Id="rId8" Type="http://schemas.openxmlformats.org/officeDocument/2006/relationships/image" Target="../media/image89.emf"/><Relationship Id="rId9" Type="http://schemas.openxmlformats.org/officeDocument/2006/relationships/image" Target="../media/image90.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3" Type="http://schemas.openxmlformats.org/officeDocument/2006/relationships/image" Target="../media/image92.png"/><Relationship Id="rId4" Type="http://schemas.openxmlformats.org/officeDocument/2006/relationships/image" Target="../media/image93.jpeg"/><Relationship Id="rId5" Type="http://schemas.openxmlformats.org/officeDocument/2006/relationships/image" Target="../media/image94.jpeg"/><Relationship Id="rId6" Type="http://schemas.openxmlformats.org/officeDocument/2006/relationships/image" Target="../media/image95.jpeg"/><Relationship Id="rId7" Type="http://schemas.openxmlformats.org/officeDocument/2006/relationships/image" Target="../media/image96.png"/><Relationship Id="rId1" Type="http://schemas.openxmlformats.org/officeDocument/2006/relationships/slideLayout" Target="../slideLayouts/slideLayout2.xml"/><Relationship Id="rId2" Type="http://schemas.openxmlformats.org/officeDocument/2006/relationships/image" Target="../media/image91.jpeg"/></Relationships>
</file>

<file path=ppt/slides/_rels/slide24.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98.png"/><Relationship Id="rId5" Type="http://schemas.openxmlformats.org/officeDocument/2006/relationships/image" Target="../media/image99.png"/><Relationship Id="rId6" Type="http://schemas.openxmlformats.org/officeDocument/2006/relationships/image" Target="../media/image100.jpeg"/><Relationship Id="rId7" Type="http://schemas.openxmlformats.org/officeDocument/2006/relationships/image" Target="../media/image101.jpeg"/><Relationship Id="rId8" Type="http://schemas.openxmlformats.org/officeDocument/2006/relationships/image" Target="../media/image102.jpeg"/><Relationship Id="rId9" Type="http://schemas.openxmlformats.org/officeDocument/2006/relationships/image" Target="../media/image103.jpeg"/><Relationship Id="rId10" Type="http://schemas.openxmlformats.org/officeDocument/2006/relationships/image" Target="../media/image104.jpeg"/><Relationship Id="rId11" Type="http://schemas.openxmlformats.org/officeDocument/2006/relationships/image" Target="../media/image105.jpe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3" Type="http://schemas.openxmlformats.org/officeDocument/2006/relationships/hyperlink" Target="http://www.hfip.org/" TargetMode="External"/><Relationship Id="rId4" Type="http://schemas.openxmlformats.org/officeDocument/2006/relationships/image" Target="../media/image106.png"/><Relationship Id="rId5" Type="http://schemas.openxmlformats.org/officeDocument/2006/relationships/image" Target="../media/image107.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jp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jp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4"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jpeg"/><Relationship Id="rId6" Type="http://schemas.openxmlformats.org/officeDocument/2006/relationships/image" Target="../media/image25.jpeg"/><Relationship Id="rId7" Type="http://schemas.openxmlformats.org/officeDocument/2006/relationships/image" Target="../media/image26.jpe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descr="Dept of Commerce Seal"/>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988" y="6010275"/>
            <a:ext cx="825500" cy="820738"/>
          </a:xfrm>
          <a:prstGeom prst="rect">
            <a:avLst/>
          </a:prstGeom>
          <a:noFill/>
          <a:effectLst>
            <a:outerShdw blurRad="63500" dist="37026" dir="7998880" algn="ctr" rotWithShape="0">
              <a:schemeClr val="bg2">
                <a:alpha val="50000"/>
              </a:schemeClr>
            </a:outerShdw>
          </a:effectLst>
        </p:spPr>
      </p:pic>
      <p:pic>
        <p:nvPicPr>
          <p:cNvPr id="2058" name="Picture 10" descr="NOAA"/>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65188" y="6040438"/>
            <a:ext cx="779462" cy="779462"/>
          </a:xfrm>
          <a:prstGeom prst="rect">
            <a:avLst/>
          </a:prstGeom>
          <a:noFill/>
          <a:effectLst>
            <a:outerShdw blurRad="63500" dist="37026" dir="7998880" algn="ctr" rotWithShape="0">
              <a:schemeClr val="bg2">
                <a:alpha val="50000"/>
              </a:schemeClr>
            </a:outerShdw>
          </a:effectLst>
        </p:spPr>
      </p:pic>
      <p:sp>
        <p:nvSpPr>
          <p:cNvPr id="2060" name="Rectangle 12"/>
          <p:cNvSpPr>
            <a:spLocks noGrp="1" noChangeArrowheads="1"/>
          </p:cNvSpPr>
          <p:nvPr>
            <p:ph type="subTitle" idx="1"/>
          </p:nvPr>
        </p:nvSpPr>
        <p:spPr>
          <a:xfrm>
            <a:off x="2059214" y="5733143"/>
            <a:ext cx="7068910" cy="1108982"/>
          </a:xfrm>
          <a:effectLst>
            <a:outerShdw blurRad="50800" dist="38100" dir="2700000">
              <a:srgbClr val="000000">
                <a:alpha val="43000"/>
              </a:srgbClr>
            </a:outerShdw>
          </a:effectLst>
        </p:spPr>
        <p:txBody>
          <a:bodyPr/>
          <a:lstStyle/>
          <a:p>
            <a:pPr marL="0" indent="0" eaLnBrk="1" hangingPunct="1">
              <a:lnSpc>
                <a:spcPct val="100000"/>
              </a:lnSpc>
              <a:spcAft>
                <a:spcPct val="0"/>
              </a:spcAft>
              <a:defRPr/>
            </a:pPr>
            <a:r>
              <a:rPr lang="en-US" sz="2200" b="1" dirty="0">
                <a:effectLst>
                  <a:outerShdw blurRad="50800" dist="38100" dir="2700000" algn="tl" rotWithShape="0">
                    <a:srgbClr val="000000">
                      <a:alpha val="43000"/>
                    </a:srgbClr>
                  </a:outerShdw>
                </a:effectLst>
                <a:latin typeface="Calibri"/>
                <a:ea typeface="Arial" pitchFamily="-111" charset="0"/>
                <a:cs typeface="Calibri"/>
              </a:rPr>
              <a:t>Frank </a:t>
            </a:r>
            <a:r>
              <a:rPr lang="en-US" sz="2200" b="1" dirty="0" smtClean="0">
                <a:effectLst>
                  <a:outerShdw blurRad="50800" dist="38100" dir="2700000" algn="tl" rotWithShape="0">
                    <a:srgbClr val="000000">
                      <a:alpha val="43000"/>
                    </a:srgbClr>
                  </a:outerShdw>
                </a:effectLst>
                <a:latin typeface="Calibri"/>
                <a:ea typeface="Arial" pitchFamily="-111" charset="0"/>
                <a:cs typeface="Calibri"/>
              </a:rPr>
              <a:t>Marks</a:t>
            </a: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a:r>
            <a:br>
              <a:rPr lang="en-US" sz="2000" b="1" dirty="0" smtClean="0">
                <a:effectLst>
                  <a:outerShdw blurRad="50800" dist="38100" dir="2700000" algn="tl" rotWithShape="0">
                    <a:srgbClr val="000000">
                      <a:alpha val="43000"/>
                    </a:srgbClr>
                  </a:outerShdw>
                </a:effectLst>
                <a:latin typeface="Calibri"/>
                <a:ea typeface="Arial" pitchFamily="-111" charset="0"/>
                <a:cs typeface="Calibri"/>
              </a:rPr>
            </a:b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NOAA/AOML Hurricane Research Division</a:t>
            </a:r>
          </a:p>
          <a:p>
            <a:pPr marL="0" indent="0" eaLnBrk="1" hangingPunct="1">
              <a:lnSpc>
                <a:spcPct val="100000"/>
              </a:lnSpc>
              <a:spcAft>
                <a:spcPct val="0"/>
              </a:spcAft>
              <a:defRPr/>
            </a:pPr>
            <a:r>
              <a:rPr lang="en-US" sz="1800" b="1" dirty="0" smtClean="0">
                <a:effectLst>
                  <a:outerShdw blurRad="50800" dist="38100" dir="2700000" algn="tl" rotWithShape="0">
                    <a:srgbClr val="000000">
                      <a:alpha val="43000"/>
                    </a:srgbClr>
                  </a:outerShdw>
                </a:effectLst>
                <a:latin typeface="Calibri"/>
                <a:ea typeface="Arial" pitchFamily="-111" charset="0"/>
                <a:cs typeface="Calibri"/>
              </a:rPr>
              <a:t>14 February 2012</a:t>
            </a:r>
            <a:endParaRPr lang="en-US" sz="1800" b="1" dirty="0">
              <a:effectLst>
                <a:outerShdw blurRad="50800" dist="38100" dir="2700000" algn="tl" rotWithShape="0">
                  <a:srgbClr val="000000">
                    <a:alpha val="43000"/>
                  </a:srgbClr>
                </a:outerShdw>
              </a:effectLst>
              <a:latin typeface="Calibri"/>
              <a:ea typeface="Arial" pitchFamily="-111" charset="0"/>
              <a:cs typeface="Calibri"/>
            </a:endParaRPr>
          </a:p>
        </p:txBody>
      </p:sp>
      <p:sp>
        <p:nvSpPr>
          <p:cNvPr id="15367" name="Rectangle 7"/>
          <p:cNvSpPr>
            <a:spLocks noGrp="1" noChangeArrowheads="1"/>
          </p:cNvSpPr>
          <p:nvPr>
            <p:ph type="title" idx="4294967295"/>
          </p:nvPr>
        </p:nvSpPr>
        <p:spPr>
          <a:xfrm>
            <a:off x="145143" y="14516"/>
            <a:ext cx="8980714" cy="2071913"/>
          </a:xfrm>
          <a:effectLst>
            <a:outerShdw blurRad="63500" dist="107763" dir="2700000" algn="ctr" rotWithShape="0">
              <a:schemeClr val="tx1">
                <a:alpha val="74998"/>
              </a:schemeClr>
            </a:outerShdw>
          </a:effectLst>
        </p:spPr>
        <p:txBody>
          <a:bodyPr>
            <a:noAutofit/>
          </a:bodyPr>
          <a:lstStyle/>
          <a:p>
            <a:pPr algn="r">
              <a:defRPr/>
            </a:pPr>
            <a:r>
              <a:rPr lang="en-US" sz="4400" dirty="0">
                <a:latin typeface="Calibri"/>
                <a:cs typeface="Calibri"/>
              </a:rPr>
              <a:t>Advancing Tropical Cyclone </a:t>
            </a:r>
            <a:r>
              <a:rPr lang="en-US" sz="4400" dirty="0" smtClean="0">
                <a:latin typeface="Calibri"/>
                <a:cs typeface="Calibri"/>
              </a:rPr>
              <a:t>Forecasts Using </a:t>
            </a:r>
            <a:r>
              <a:rPr lang="en-US" sz="4400" dirty="0">
                <a:latin typeface="Calibri"/>
                <a:cs typeface="Calibri"/>
              </a:rPr>
              <a:t>Aircraft </a:t>
            </a:r>
            <a:r>
              <a:rPr lang="en-US" sz="4400" dirty="0" smtClean="0">
                <a:latin typeface="Calibri"/>
                <a:cs typeface="Calibri"/>
              </a:rPr>
              <a:t>Observations</a:t>
            </a:r>
            <a:endParaRPr lang="en-US" sz="4400" dirty="0">
              <a:latin typeface="Calibri"/>
              <a:ea typeface="Calibri" charset="0"/>
              <a:cs typeface="Calibri"/>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20 at 3.02.08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0077" y="4252364"/>
            <a:ext cx="3778663" cy="1969428"/>
          </a:xfrm>
          <a:prstGeom prst="rect">
            <a:avLst/>
          </a:prstGeom>
        </p:spPr>
      </p:pic>
      <p:sp>
        <p:nvSpPr>
          <p:cNvPr id="3" name="Rectangle 4"/>
          <p:cNvSpPr txBox="1">
            <a:spLocks noChangeArrowheads="1"/>
          </p:cNvSpPr>
          <p:nvPr/>
        </p:nvSpPr>
        <p:spPr>
          <a:xfrm>
            <a:off x="0" y="185414"/>
            <a:ext cx="8135256" cy="927070"/>
          </a:xfrm>
          <a:prstGeom prst="rect">
            <a:avLst/>
          </a:prstGeom>
        </p:spPr>
        <p:txBody>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r>
              <a:rPr lang="en-US" dirty="0" smtClean="0">
                <a:latin typeface="Calibri"/>
                <a:cs typeface="Calibri"/>
              </a:rPr>
              <a:t>STORMFURY</a:t>
            </a:r>
            <a:endParaRPr lang="en-US" dirty="0">
              <a:latin typeface="Calibri"/>
              <a:cs typeface="Calibri"/>
            </a:endParaRPr>
          </a:p>
        </p:txBody>
      </p:sp>
      <p:sp>
        <p:nvSpPr>
          <p:cNvPr id="5" name="Rectangle 2"/>
          <p:cNvSpPr txBox="1">
            <a:spLocks noChangeArrowheads="1"/>
          </p:cNvSpPr>
          <p:nvPr/>
        </p:nvSpPr>
        <p:spPr>
          <a:xfrm>
            <a:off x="457200" y="1344251"/>
            <a:ext cx="8229600" cy="750147"/>
          </a:xfrm>
          <a:prstGeom prst="rect">
            <a:avLst/>
          </a:prstGeom>
        </p:spPr>
        <p:txBody>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r>
              <a:rPr lang="en-US" sz="4400" b="1" dirty="0" smtClean="0">
                <a:solidFill>
                  <a:schemeClr val="tx1"/>
                </a:solidFill>
                <a:latin typeface="Calibri"/>
                <a:cs typeface="Calibri"/>
              </a:rPr>
              <a:t>Abandoned:</a:t>
            </a:r>
            <a:endParaRPr lang="en-US" sz="4400" b="1" dirty="0">
              <a:solidFill>
                <a:schemeClr val="tx1"/>
              </a:solidFill>
              <a:latin typeface="Calibri"/>
              <a:cs typeface="Calibri"/>
            </a:endParaRPr>
          </a:p>
        </p:txBody>
      </p:sp>
      <p:sp>
        <p:nvSpPr>
          <p:cNvPr id="6" name="Rectangle 3"/>
          <p:cNvSpPr txBox="1">
            <a:spLocks noChangeArrowheads="1"/>
          </p:cNvSpPr>
          <p:nvPr/>
        </p:nvSpPr>
        <p:spPr>
          <a:xfrm>
            <a:off x="466334" y="2264234"/>
            <a:ext cx="4899459" cy="3337347"/>
          </a:xfrm>
          <a:prstGeom prst="rect">
            <a:avLst/>
          </a:prstGeom>
          <a:solidFill>
            <a:srgbClr val="F9FFC1"/>
          </a:solidFill>
          <a:ln w="38100">
            <a:solidFill>
              <a:schemeClr val="tx1"/>
            </a:solidFill>
            <a:miter lim="800000"/>
            <a:headEnd/>
            <a:tailEnd/>
          </a:ln>
          <a:effectLst>
            <a:outerShdw blurRad="63500" dist="107763" dir="2700000" algn="ctr" rotWithShape="0">
              <a:schemeClr val="bg2">
                <a:alpha val="50000"/>
              </a:schemeClr>
            </a:outerShdw>
          </a:effectLst>
        </p:spPr>
        <p:txBody>
          <a:bodyPr/>
          <a:lstStyle>
            <a:lvl1pPr marL="342900" indent="-342900" algn="l" rtl="0" eaLnBrk="0" fontAlgn="base" hangingPunct="0">
              <a:spcBef>
                <a:spcPct val="75000"/>
              </a:spcBef>
              <a:spcAft>
                <a:spcPct val="0"/>
              </a:spcAft>
              <a:defRPr sz="2800">
                <a:solidFill>
                  <a:schemeClr val="tx1"/>
                </a:solidFill>
                <a:latin typeface="Arial"/>
                <a:ea typeface="ＭＳ Ｐゴシック" charset="-128"/>
                <a:cs typeface="ＭＳ Ｐゴシック" pitchFamily="-112" charset="-128"/>
              </a:defRPr>
            </a:lvl1pPr>
            <a:lvl2pPr marL="514350" indent="-285750" algn="l" rtl="0" eaLnBrk="0" fontAlgn="base" hangingPunct="0">
              <a:spcBef>
                <a:spcPct val="0"/>
              </a:spcBef>
              <a:spcAft>
                <a:spcPct val="0"/>
              </a:spcAft>
              <a:buClr>
                <a:schemeClr val="accent2"/>
              </a:buClr>
              <a:buFont typeface="Arial" charset="0"/>
              <a:buChar char="•"/>
              <a:defRPr sz="2400">
                <a:solidFill>
                  <a:schemeClr val="tx1"/>
                </a:solidFill>
                <a:latin typeface="Arial"/>
                <a:ea typeface="ＭＳ Ｐゴシック" pitchFamily="-112" charset="-128"/>
                <a:cs typeface="ＭＳ Ｐゴシック" pitchFamily="-112" charset="-128"/>
              </a:defRPr>
            </a:lvl2pPr>
            <a:lvl3pPr marL="914400" indent="-228600" algn="l" rtl="0" eaLnBrk="0" fontAlgn="base" hangingPunct="0">
              <a:spcBef>
                <a:spcPct val="20000"/>
              </a:spcBef>
              <a:spcAft>
                <a:spcPct val="0"/>
              </a:spcAft>
              <a:buClr>
                <a:srgbClr val="3333FF"/>
              </a:buClr>
              <a:buSzPct val="95000"/>
              <a:buFont typeface="Courier New" charset="0"/>
              <a:buChar char="o"/>
              <a:defRPr sz="2000">
                <a:solidFill>
                  <a:schemeClr val="tx1"/>
                </a:solidFill>
                <a:latin typeface="Arial"/>
                <a:ea typeface="ＭＳ Ｐゴシック" pitchFamily="-112" charset="-128"/>
                <a:cs typeface="ＭＳ Ｐゴシック" pitchFamily="-112" charset="-128"/>
              </a:defRPr>
            </a:lvl3pPr>
            <a:lvl4pPr marL="13716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4pPr>
            <a:lvl5pPr marL="18288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a:lstStyle>
          <a:p>
            <a:pPr>
              <a:buFont typeface="Arial"/>
              <a:buChar char="•"/>
            </a:pPr>
            <a:r>
              <a:rPr lang="en-US" b="1" dirty="0" smtClean="0">
                <a:latin typeface="Calibri"/>
                <a:cs typeface="Calibri"/>
              </a:rPr>
              <a:t>Limited </a:t>
            </a:r>
            <a:r>
              <a:rPr lang="en-US" b="1" dirty="0" err="1">
                <a:latin typeface="Calibri"/>
                <a:cs typeface="Calibri"/>
              </a:rPr>
              <a:t>s</a:t>
            </a:r>
            <a:r>
              <a:rPr lang="en-US" b="1" dirty="0" err="1" smtClean="0">
                <a:latin typeface="Calibri"/>
                <a:cs typeface="Calibri"/>
              </a:rPr>
              <a:t>upercooled</a:t>
            </a:r>
            <a:r>
              <a:rPr lang="en-US" b="1" dirty="0" smtClean="0">
                <a:latin typeface="Calibri"/>
                <a:cs typeface="Calibri"/>
              </a:rPr>
              <a:t> water</a:t>
            </a:r>
          </a:p>
          <a:p>
            <a:pPr>
              <a:buFont typeface="Arial"/>
              <a:buChar char="•"/>
            </a:pPr>
            <a:r>
              <a:rPr lang="en-US" b="1" dirty="0" smtClean="0">
                <a:latin typeface="Calibri"/>
                <a:cs typeface="Calibri"/>
              </a:rPr>
              <a:t>Eye expansion happens in unmodified hurricanes</a:t>
            </a:r>
          </a:p>
          <a:p>
            <a:pPr>
              <a:buFont typeface="Arial"/>
              <a:buChar char="•"/>
            </a:pPr>
            <a:r>
              <a:rPr lang="en-US" b="1" dirty="0" smtClean="0">
                <a:latin typeface="Calibri"/>
                <a:cs typeface="Calibri"/>
              </a:rPr>
              <a:t>Political difficulty with finding experimental subjects</a:t>
            </a:r>
            <a:endParaRPr lang="en-US" b="1" dirty="0">
              <a:latin typeface="Calibri"/>
              <a:cs typeface="Calibri"/>
            </a:endParaRPr>
          </a:p>
        </p:txBody>
      </p:sp>
      <p:pic>
        <p:nvPicPr>
          <p:cNvPr id="2" name="Picture 1" descr="BAMS_cover_1985.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53727" y="1333994"/>
            <a:ext cx="2247089" cy="2948410"/>
          </a:xfrm>
          <a:prstGeom prst="rect">
            <a:avLst/>
          </a:prstGeom>
        </p:spPr>
      </p:pic>
      <p:sp>
        <p:nvSpPr>
          <p:cNvPr id="7" name="TextBox 6"/>
          <p:cNvSpPr txBox="1"/>
          <p:nvPr/>
        </p:nvSpPr>
        <p:spPr>
          <a:xfrm>
            <a:off x="7356593" y="1458148"/>
            <a:ext cx="1015999" cy="261610"/>
          </a:xfrm>
          <a:prstGeom prst="rect">
            <a:avLst/>
          </a:prstGeom>
          <a:noFill/>
        </p:spPr>
        <p:txBody>
          <a:bodyPr wrap="square" rtlCol="0">
            <a:spAutoFit/>
          </a:bodyPr>
          <a:lstStyle/>
          <a:p>
            <a:r>
              <a:rPr lang="en-US" sz="1100" dirty="0" smtClean="0"/>
              <a:t>August 1985</a:t>
            </a:r>
            <a:endParaRPr lang="en-US" sz="1100" dirty="0"/>
          </a:p>
        </p:txBody>
      </p:sp>
      <p:sp>
        <p:nvSpPr>
          <p:cNvPr id="9" name="Footer Placeholder 8"/>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70277479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latin typeface="Calibri"/>
                <a:cs typeface="Calibri"/>
              </a:rPr>
              <a:t>GPS Dropwindsondes</a:t>
            </a:r>
            <a:endParaRPr lang="en-US" sz="4400" dirty="0">
              <a:latin typeface="Calibri"/>
              <a:cs typeface="Calibri"/>
            </a:endParaRPr>
          </a:p>
        </p:txBody>
      </p:sp>
      <p:pic>
        <p:nvPicPr>
          <p:cNvPr id="3" name="Picture 2" descr="09_REFLECTIONS_HEW (dragged) 3.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001" y="1618079"/>
            <a:ext cx="5619968" cy="4630568"/>
          </a:xfrm>
          <a:prstGeom prst="rect">
            <a:avLst/>
          </a:prstGeom>
        </p:spPr>
      </p:pic>
      <p:pic>
        <p:nvPicPr>
          <p:cNvPr id="4" name="Picture 3" descr="09_REFLECTIONS_HEW (dragged) 4.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81159" y="1626864"/>
            <a:ext cx="3483580" cy="4600222"/>
          </a:xfrm>
          <a:prstGeom prst="rect">
            <a:avLst/>
          </a:prstGeom>
        </p:spPr>
      </p:pic>
      <p:pic>
        <p:nvPicPr>
          <p:cNvPr id="5" name="392_HurricaneHunter-HD1080-slow.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1326061"/>
            <a:ext cx="9144000" cy="5080000"/>
          </a:xfrm>
          <a:prstGeom prst="rect">
            <a:avLst/>
          </a:prstGeom>
        </p:spPr>
      </p:pic>
      <p:pic>
        <p:nvPicPr>
          <p:cNvPr id="10" name="Picture 9" descr="DSCF0052.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0559" y="1328870"/>
            <a:ext cx="8466666" cy="5088728"/>
          </a:xfrm>
          <a:prstGeom prst="rect">
            <a:avLst/>
          </a:prstGeom>
        </p:spPr>
      </p:pic>
      <p:sp>
        <p:nvSpPr>
          <p:cNvPr id="6" name="Text Box 6"/>
          <p:cNvSpPr txBox="1">
            <a:spLocks noChangeArrowheads="1"/>
          </p:cNvSpPr>
          <p:nvPr/>
        </p:nvSpPr>
        <p:spPr bwMode="auto">
          <a:xfrm>
            <a:off x="6310571" y="6612884"/>
            <a:ext cx="2454518"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Calibri" charset="0"/>
                <a:cs typeface="Calibri" charset="0"/>
              </a:rPr>
              <a:t>S. Aberson, </a:t>
            </a:r>
            <a:r>
              <a:rPr lang="en-US" sz="1100" dirty="0">
                <a:latin typeface="Calibri" charset="0"/>
                <a:ea typeface="Calibri" charset="0"/>
                <a:cs typeface="Calibri" charset="0"/>
              </a:rPr>
              <a:t>AOML/HRD</a:t>
            </a:r>
            <a:r>
              <a:rPr lang="en-US" sz="1100" dirty="0">
                <a:latin typeface="Calibri" charset="0"/>
                <a:ea typeface="Arial" charset="0"/>
                <a:cs typeface="Arial" charset="0"/>
              </a:rPr>
              <a:t>, </a:t>
            </a:r>
            <a:r>
              <a:rPr lang="en-US" sz="1100" dirty="0" smtClean="0">
                <a:latin typeface="Calibri" charset="0"/>
                <a:ea typeface="Arial" charset="0"/>
                <a:cs typeface="Arial" charset="0"/>
              </a:rPr>
              <a:t>J. Franklin NHC</a:t>
            </a:r>
            <a:endParaRPr lang="en-US" sz="1100" dirty="0">
              <a:latin typeface="Calibri" charset="0"/>
              <a:ea typeface="Arial" charset="0"/>
              <a:cs typeface="Arial" charset="0"/>
            </a:endParaRPr>
          </a:p>
        </p:txBody>
      </p:sp>
      <p:sp>
        <p:nvSpPr>
          <p:cNvPr id="7" name="Footer Placeholder 6"/>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32013501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30634" fill="hold"/>
                                        <p:tgtEl>
                                          <p:spTgt spid="5"/>
                                        </p:tgtEl>
                                      </p:cBhvr>
                                    </p:cmd>
                                  </p:childTnLst>
                                </p:cTn>
                              </p:par>
                            </p:childTnLst>
                          </p:cTn>
                        </p:par>
                        <p:par>
                          <p:cTn id="9" fill="hold">
                            <p:stCondLst>
                              <p:cond delay="30634"/>
                            </p:stCondLst>
                            <p:childTnLst>
                              <p:par>
                                <p:cTn id="10" presetID="1" presetClass="entr" presetSubtype="0" fill="hold" nodeType="afterEffect">
                                  <p:stCondLst>
                                    <p:cond delay="1400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video>
              <p:cMediaNode vol="80000">
                <p:cTn id="17" fill="hold" display="0">
                  <p:stCondLst>
                    <p:cond delay="indefinite"/>
                  </p:stCondLst>
                </p:cTn>
                <p:tgtEl>
                  <p:spTgt spid="5"/>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latin typeface="Calibri"/>
                <a:cs typeface="Calibri"/>
              </a:rPr>
              <a:t>Stepped Frequency Microwave Radiometer (SFMR)</a:t>
            </a:r>
            <a:endParaRPr lang="en-US" sz="4400" dirty="0">
              <a:latin typeface="Calibri"/>
              <a:cs typeface="Calibri"/>
            </a:endParaRPr>
          </a:p>
        </p:txBody>
      </p:sp>
      <p:pic>
        <p:nvPicPr>
          <p:cNvPr id="5" name="Picture 4" descr="09_REFLECTIONS_HEW (dragged) 5.pn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636889"/>
            <a:ext cx="6363206" cy="4252144"/>
          </a:xfrm>
          <a:prstGeom prst="rect">
            <a:avLst/>
          </a:prstGeom>
        </p:spPr>
      </p:pic>
      <p:pic>
        <p:nvPicPr>
          <p:cNvPr id="6" name="Picture 5" descr="image6_22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31291" y="1598311"/>
            <a:ext cx="2724570" cy="1882430"/>
          </a:xfrm>
          <a:prstGeom prst="rect">
            <a:avLst/>
          </a:prstGeom>
        </p:spPr>
      </p:pic>
      <p:pic>
        <p:nvPicPr>
          <p:cNvPr id="7" name="Picture 6" descr="Screen Shot 2011-12-20 at 3.55.53 PM.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09346" y="4082815"/>
            <a:ext cx="2934654" cy="2003769"/>
          </a:xfrm>
          <a:prstGeom prst="rect">
            <a:avLst/>
          </a:prstGeom>
        </p:spPr>
      </p:pic>
      <p:sp>
        <p:nvSpPr>
          <p:cNvPr id="8" name="Text Box 6"/>
          <p:cNvSpPr txBox="1">
            <a:spLocks noChangeArrowheads="1"/>
          </p:cNvSpPr>
          <p:nvPr/>
        </p:nvSpPr>
        <p:spPr bwMode="auto">
          <a:xfrm>
            <a:off x="7242497" y="6629378"/>
            <a:ext cx="1517613"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Calibri" charset="0"/>
                <a:cs typeface="Calibri" charset="0"/>
              </a:rPr>
              <a:t>E. Uhlhorn, AOML/</a:t>
            </a:r>
            <a:r>
              <a:rPr lang="en-US" sz="1100" dirty="0" smtClean="0">
                <a:latin typeface="Calibri" charset="0"/>
                <a:ea typeface="Calibri" charset="0"/>
                <a:cs typeface="Calibri" charset="0"/>
              </a:rPr>
              <a:t>HRD</a:t>
            </a:r>
            <a:endParaRPr lang="en-US" sz="1100" dirty="0">
              <a:latin typeface="Calibri" charset="0"/>
              <a:ea typeface="Arial" charset="0"/>
              <a:cs typeface="Arial" charset="0"/>
            </a:endParaRPr>
          </a:p>
        </p:txBody>
      </p:sp>
      <p:sp>
        <p:nvSpPr>
          <p:cNvPr id="4" name="Footer Placeholder 3"/>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375875218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a:grpSpLocks noChangeAspect="1"/>
          </p:cNvGrpSpPr>
          <p:nvPr/>
        </p:nvGrpSpPr>
        <p:grpSpPr>
          <a:xfrm>
            <a:off x="5429021" y="1299587"/>
            <a:ext cx="2771495" cy="2606040"/>
            <a:chOff x="544513" y="1050925"/>
            <a:chExt cx="3084512" cy="2900363"/>
          </a:xfrm>
        </p:grpSpPr>
        <p:pic>
          <p:nvPicPr>
            <p:cNvPr id="13" name="Picture 3" descr="airdeployment"/>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4513" y="1050925"/>
              <a:ext cx="3084512" cy="2900363"/>
            </a:xfrm>
            <a:prstGeom prst="rect">
              <a:avLst/>
            </a:prstGeom>
            <a:noFill/>
            <a:ln w="9525">
              <a:noFill/>
              <a:miter lim="800000"/>
              <a:headEnd/>
              <a:tailEnd/>
            </a:ln>
          </p:spPr>
        </p:pic>
        <p:pic>
          <p:nvPicPr>
            <p:cNvPr id="14" name="Picture 5" descr="IMG_069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6100" y="1050925"/>
              <a:ext cx="1320800" cy="989013"/>
            </a:xfrm>
            <a:prstGeom prst="rect">
              <a:avLst/>
            </a:prstGeom>
            <a:noFill/>
            <a:ln w="9525">
              <a:solidFill>
                <a:schemeClr val="tx1"/>
              </a:solidFill>
              <a:miter lim="800000"/>
              <a:headEnd/>
              <a:tailEnd/>
            </a:ln>
          </p:spPr>
        </p:pic>
      </p:grpSp>
      <p:pic>
        <p:nvPicPr>
          <p:cNvPr id="56322" name="Picture 7" descr="Untitled"/>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97425" y="4013200"/>
            <a:ext cx="3944938" cy="2451100"/>
          </a:xfrm>
          <a:prstGeom prst="rect">
            <a:avLst/>
          </a:prstGeom>
          <a:noFill/>
          <a:ln w="9525">
            <a:noFill/>
            <a:miter lim="800000"/>
            <a:headEnd/>
            <a:tailEnd/>
          </a:ln>
        </p:spPr>
      </p:pic>
      <p:sp>
        <p:nvSpPr>
          <p:cNvPr id="56323" name="Rectangle 2"/>
          <p:cNvSpPr>
            <a:spLocks noChangeArrowheads="1"/>
          </p:cNvSpPr>
          <p:nvPr/>
        </p:nvSpPr>
        <p:spPr bwMode="auto">
          <a:xfrm>
            <a:off x="730250" y="2457450"/>
            <a:ext cx="3363913" cy="1016000"/>
          </a:xfrm>
          <a:prstGeom prst="rect">
            <a:avLst/>
          </a:prstGeom>
          <a:noFill/>
          <a:ln w="9525">
            <a:noFill/>
            <a:miter lim="800000"/>
            <a:headEnd/>
            <a:tailEnd/>
          </a:ln>
        </p:spPr>
        <p:txBody>
          <a:bodyPr>
            <a:prstTxWarp prst="textNoShape">
              <a:avLst/>
            </a:prstTxWarp>
            <a:spAutoFit/>
          </a:bodyPr>
          <a:lstStyle/>
          <a:p>
            <a:pPr algn="ctr" eaLnBrk="0" hangingPunct="0"/>
            <a:r>
              <a:rPr lang="en-US" sz="2000">
                <a:solidFill>
                  <a:srgbClr val="000000"/>
                </a:solidFill>
                <a:latin typeface="Calibri" charset="0"/>
                <a:ea typeface="Arial" charset="0"/>
                <a:cs typeface="Arial" charset="0"/>
              </a:rPr>
              <a:t>TC impact on upper ocean effect of Hurricanes Gustav and Ike (2008)</a:t>
            </a:r>
          </a:p>
        </p:txBody>
      </p:sp>
      <p:pic>
        <p:nvPicPr>
          <p:cNvPr id="56324" name="Picture 8" descr="Untitled"/>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0850" y="3725863"/>
            <a:ext cx="4060825" cy="2555875"/>
          </a:xfrm>
          <a:prstGeom prst="rect">
            <a:avLst/>
          </a:prstGeom>
          <a:noFill/>
          <a:ln w="9525">
            <a:noFill/>
            <a:miter lim="800000"/>
            <a:headEnd/>
            <a:tailEnd/>
          </a:ln>
        </p:spPr>
      </p:pic>
      <p:sp>
        <p:nvSpPr>
          <p:cNvPr id="34823" name="Text Box 4"/>
          <p:cNvSpPr txBox="1">
            <a:spLocks noChangeArrowheads="1"/>
          </p:cNvSpPr>
          <p:nvPr/>
        </p:nvSpPr>
        <p:spPr bwMode="auto">
          <a:xfrm>
            <a:off x="419100" y="1444625"/>
            <a:ext cx="3944938" cy="83185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spAutoFit/>
          </a:bodyPr>
          <a:lstStyle/>
          <a:p>
            <a:pPr algn="ctr" eaLnBrk="0" hangingPunct="0">
              <a:defRPr/>
            </a:pPr>
            <a:r>
              <a:rPr lang="en-US" b="1" dirty="0">
                <a:latin typeface="Calibri" charset="0"/>
                <a:ea typeface="Arial" charset="0"/>
                <a:cs typeface="Arial" charset="0"/>
              </a:rPr>
              <a:t>Targeted upper ocean observations</a:t>
            </a:r>
          </a:p>
        </p:txBody>
      </p:sp>
      <p:sp>
        <p:nvSpPr>
          <p:cNvPr id="44037" name="Rectangle 3"/>
          <p:cNvSpPr>
            <a:spLocks noChangeArrowheads="1"/>
          </p:cNvSpPr>
          <p:nvPr/>
        </p:nvSpPr>
        <p:spPr bwMode="auto">
          <a:xfrm>
            <a:off x="488950" y="3733800"/>
            <a:ext cx="2589213" cy="5842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eaLnBrk="0" hangingPunct="0">
              <a:defRPr/>
            </a:pPr>
            <a:r>
              <a:rPr lang="en-US" sz="1600" dirty="0">
                <a:latin typeface="Calibri"/>
                <a:ea typeface="Arial" charset="0"/>
                <a:cs typeface="Calibri"/>
              </a:rPr>
              <a:t>CBLAST</a:t>
            </a:r>
          </a:p>
          <a:p>
            <a:pPr eaLnBrk="0" hangingPunct="0">
              <a:defRPr/>
            </a:pPr>
            <a:r>
              <a:rPr lang="en-US" sz="1600" dirty="0">
                <a:latin typeface="Calibri"/>
                <a:ea typeface="Arial" charset="0"/>
                <a:cs typeface="Calibri"/>
              </a:rPr>
              <a:t>Waves from 200’ in Isabel</a:t>
            </a:r>
          </a:p>
        </p:txBody>
      </p:sp>
      <p:sp>
        <p:nvSpPr>
          <p:cNvPr id="56329" name="Text Box 6"/>
          <p:cNvSpPr txBox="1">
            <a:spLocks noChangeArrowheads="1"/>
          </p:cNvSpPr>
          <p:nvPr/>
        </p:nvSpPr>
        <p:spPr bwMode="auto">
          <a:xfrm>
            <a:off x="5799247" y="6620175"/>
            <a:ext cx="2981843"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Calibri" charset="0"/>
                <a:cs typeface="Calibri" charset="0"/>
              </a:rPr>
              <a:t>E. Uhlhorn, AOML/HRD</a:t>
            </a:r>
            <a:r>
              <a:rPr lang="en-US" sz="1100" dirty="0">
                <a:latin typeface="Calibri" charset="0"/>
                <a:ea typeface="Arial" charset="0"/>
                <a:cs typeface="Arial" charset="0"/>
              </a:rPr>
              <a:t>, R. Lumpkin AOML/PhOD</a:t>
            </a:r>
          </a:p>
        </p:txBody>
      </p:sp>
      <p:sp>
        <p:nvSpPr>
          <p:cNvPr id="16" name="Rectangle 2"/>
          <p:cNvSpPr txBox="1">
            <a:spLocks noChangeArrowheads="1"/>
          </p:cNvSpPr>
          <p:nvPr/>
        </p:nvSpPr>
        <p:spPr>
          <a:xfrm>
            <a:off x="1" y="185414"/>
            <a:ext cx="9144000" cy="851224"/>
          </a:xfrm>
          <a:prstGeom prst="rect">
            <a:avLst/>
          </a:prstGeom>
        </p:spPr>
        <p:txBody>
          <a:bodyPr rIns="116994"/>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marL="39688">
              <a:defRPr/>
            </a:pPr>
            <a:r>
              <a:rPr lang="en-US" sz="4400" dirty="0" smtClean="0">
                <a:latin typeface="Calibri" charset="0"/>
              </a:rPr>
              <a:t>Upper Ocean Observations</a:t>
            </a:r>
            <a:endParaRPr lang="en-US" sz="4400" dirty="0" smtClean="0">
              <a:latin typeface="Calibri" pitchFamily="-112" charset="0"/>
              <a:ea typeface="ＭＳ Ｐゴシック" pitchFamily="-112" charset="-128"/>
            </a:endParaRPr>
          </a:p>
        </p:txBody>
      </p:sp>
      <p:pic>
        <p:nvPicPr>
          <p:cNvPr id="3" name="Picture 2" descr="BAMS_cover_CBLAST.gif"/>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52105" y="131704"/>
            <a:ext cx="816952" cy="1073856"/>
          </a:xfrm>
          <a:prstGeom prst="rect">
            <a:avLst/>
          </a:prstGeom>
        </p:spPr>
      </p:pic>
      <p:sp>
        <p:nvSpPr>
          <p:cNvPr id="4" name="Footer Placeholder 3"/>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rene_20110825H1_lf.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07185" y="1298898"/>
            <a:ext cx="7462258" cy="5059158"/>
          </a:xfrm>
          <a:prstGeom prst="rect">
            <a:avLst/>
          </a:prstGeom>
        </p:spPr>
      </p:pic>
      <p:grpSp>
        <p:nvGrpSpPr>
          <p:cNvPr id="52226" name="Group 63"/>
          <p:cNvGrpSpPr>
            <a:grpSpLocks noChangeAspect="1"/>
          </p:cNvGrpSpPr>
          <p:nvPr/>
        </p:nvGrpSpPr>
        <p:grpSpPr bwMode="auto">
          <a:xfrm>
            <a:off x="1951038" y="1545192"/>
            <a:ext cx="5364162" cy="4662487"/>
            <a:chOff x="1522188" y="1791975"/>
            <a:chExt cx="5532164" cy="4810495"/>
          </a:xfrm>
        </p:grpSpPr>
        <p:pic>
          <p:nvPicPr>
            <p:cNvPr id="52236" name="Picture 8" descr="Katrina.A2005240.1700.1km.jp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22188" y="1791975"/>
              <a:ext cx="5532164" cy="4810495"/>
            </a:xfrm>
            <a:prstGeom prst="rect">
              <a:avLst/>
            </a:prstGeom>
            <a:noFill/>
            <a:ln w="9525">
              <a:solidFill>
                <a:srgbClr val="000066"/>
              </a:solidFill>
              <a:miter lim="800000"/>
              <a:headEnd/>
              <a:tailEnd/>
            </a:ln>
          </p:spPr>
        </p:pic>
        <p:cxnSp>
          <p:nvCxnSpPr>
            <p:cNvPr id="47" name="Straight Arrow Connector 46"/>
            <p:cNvCxnSpPr/>
            <p:nvPr/>
          </p:nvCxnSpPr>
          <p:spPr>
            <a:xfrm rot="5400000" flipH="1" flipV="1">
              <a:off x="3499608" y="4207883"/>
              <a:ext cx="1657549" cy="72038"/>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rot="5400000">
              <a:off x="4276621" y="4161371"/>
              <a:ext cx="917221" cy="885735"/>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rot="10800000" flipH="1">
              <a:off x="3478665" y="4188214"/>
              <a:ext cx="1658504" cy="72067"/>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35" name="Rectangle 34"/>
          <p:cNvSpPr/>
          <p:nvPr/>
        </p:nvSpPr>
        <p:spPr>
          <a:xfrm>
            <a:off x="4103688" y="3339067"/>
            <a:ext cx="1089025" cy="1089025"/>
          </a:xfrm>
          <a:prstGeom prst="rect">
            <a:avLst/>
          </a:prstGeom>
          <a:noFill/>
          <a:ln w="9525" cap="flat" cmpd="sng" algn="ctr">
            <a:solidFill>
              <a:schemeClr val="tx1"/>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grpSp>
        <p:nvGrpSpPr>
          <p:cNvPr id="3" name="Group 42"/>
          <p:cNvGrpSpPr>
            <a:grpSpLocks noChangeAspect="1"/>
          </p:cNvGrpSpPr>
          <p:nvPr/>
        </p:nvGrpSpPr>
        <p:grpSpPr>
          <a:xfrm>
            <a:off x="2478880" y="1556616"/>
            <a:ext cx="4258553" cy="4650684"/>
            <a:chOff x="2547317" y="1810085"/>
            <a:chExt cx="4016399" cy="4380937"/>
          </a:xfrm>
          <a:effectLst>
            <a:outerShdw blurRad="50800" dist="38100" dir="2700000">
              <a:srgbClr val="000000">
                <a:alpha val="43000"/>
              </a:srgbClr>
            </a:outerShdw>
          </a:effectLst>
        </p:grpSpPr>
        <p:grpSp>
          <p:nvGrpSpPr>
            <p:cNvPr id="4" name="Group 30"/>
            <p:cNvGrpSpPr/>
            <p:nvPr/>
          </p:nvGrpSpPr>
          <p:grpSpPr>
            <a:xfrm>
              <a:off x="2547317" y="1810085"/>
              <a:ext cx="4016399" cy="4380937"/>
              <a:chOff x="2154895" y="1201775"/>
              <a:chExt cx="4016399" cy="4380937"/>
            </a:xfrm>
          </p:grpSpPr>
          <p:sp>
            <p:nvSpPr>
              <p:cNvPr id="29" name="Rectangle 28"/>
              <p:cNvSpPr/>
              <p:nvPr/>
            </p:nvSpPr>
            <p:spPr>
              <a:xfrm>
                <a:off x="2156543" y="1201775"/>
                <a:ext cx="4014751" cy="43809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grpSp>
            <p:nvGrpSpPr>
              <p:cNvPr id="5" name="Group 29"/>
              <p:cNvGrpSpPr/>
              <p:nvPr/>
            </p:nvGrpSpPr>
            <p:grpSpPr>
              <a:xfrm>
                <a:off x="2154895" y="1228926"/>
                <a:ext cx="3952833" cy="4350628"/>
                <a:chOff x="2154895" y="1228926"/>
                <a:chExt cx="3952833" cy="4350628"/>
              </a:xfrm>
            </p:grpSpPr>
            <p:pic>
              <p:nvPicPr>
                <p:cNvPr id="12" name="Picture 1" descr="postRI_Dop_wind.tif"/>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630432" y="1228926"/>
                  <a:ext cx="3477296" cy="4015867"/>
                </a:xfrm>
                <a:prstGeom prst="rect">
                  <a:avLst/>
                </a:prstGeom>
                <a:noFill/>
                <a:ln w="9525">
                  <a:noFill/>
                  <a:miter lim="800000"/>
                  <a:headEnd/>
                  <a:tailEnd/>
                </a:ln>
              </p:spPr>
            </p:pic>
            <p:grpSp>
              <p:nvGrpSpPr>
                <p:cNvPr id="6" name="Group 28"/>
                <p:cNvGrpSpPr>
                  <a:grpSpLocks/>
                </p:cNvGrpSpPr>
                <p:nvPr/>
              </p:nvGrpSpPr>
              <p:grpSpPr bwMode="auto">
                <a:xfrm>
                  <a:off x="2540306" y="5133310"/>
                  <a:ext cx="3518274" cy="330752"/>
                  <a:chOff x="1992826" y="3477528"/>
                  <a:chExt cx="1908004" cy="179801"/>
                </a:xfrm>
              </p:grpSpPr>
              <p:sp>
                <p:nvSpPr>
                  <p:cNvPr id="23" name="Rectangle 22"/>
                  <p:cNvSpPr/>
                  <p:nvPr/>
                </p:nvSpPr>
                <p:spPr>
                  <a:xfrm>
                    <a:off x="2072194" y="3530036"/>
                    <a:ext cx="1828636" cy="127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100">
                      <a:solidFill>
                        <a:srgbClr val="FFFFFF"/>
                      </a:solidFill>
                      <a:latin typeface="Calibri"/>
                      <a:cs typeface="Calibri"/>
                    </a:endParaRPr>
                  </a:p>
                </p:txBody>
              </p:sp>
              <p:grpSp>
                <p:nvGrpSpPr>
                  <p:cNvPr id="7" name="Group 24"/>
                  <p:cNvGrpSpPr/>
                  <p:nvPr/>
                </p:nvGrpSpPr>
                <p:grpSpPr>
                  <a:xfrm>
                    <a:off x="1992826" y="3477528"/>
                    <a:ext cx="1602232" cy="139693"/>
                    <a:chOff x="1992826" y="3217178"/>
                    <a:chExt cx="1602232" cy="139693"/>
                  </a:xfrm>
                  <a:noFill/>
                </p:grpSpPr>
                <p:sp>
                  <p:nvSpPr>
                    <p:cNvPr id="25" name="Text Box 50"/>
                    <p:cNvSpPr txBox="1">
                      <a:spLocks noChangeArrowheads="1"/>
                    </p:cNvSpPr>
                    <p:nvPr/>
                  </p:nvSpPr>
                  <p:spPr bwMode="auto">
                    <a:xfrm>
                      <a:off x="2449468" y="3222905"/>
                      <a:ext cx="167589"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50</a:t>
                      </a:r>
                    </a:p>
                  </p:txBody>
                </p:sp>
                <p:sp>
                  <p:nvSpPr>
                    <p:cNvPr id="26" name="Text Box 52"/>
                    <p:cNvSpPr txBox="1">
                      <a:spLocks noChangeArrowheads="1"/>
                    </p:cNvSpPr>
                    <p:nvPr/>
                  </p:nvSpPr>
                  <p:spPr bwMode="auto">
                    <a:xfrm>
                      <a:off x="2901950" y="3217178"/>
                      <a:ext cx="204158"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100</a:t>
                      </a:r>
                    </a:p>
                  </p:txBody>
                </p:sp>
                <p:sp>
                  <p:nvSpPr>
                    <p:cNvPr id="27" name="Text Box 53"/>
                    <p:cNvSpPr txBox="1">
                      <a:spLocks noChangeArrowheads="1"/>
                    </p:cNvSpPr>
                    <p:nvPr/>
                  </p:nvSpPr>
                  <p:spPr bwMode="auto">
                    <a:xfrm>
                      <a:off x="3390900" y="3222905"/>
                      <a:ext cx="204158"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150</a:t>
                      </a:r>
                    </a:p>
                  </p:txBody>
                </p:sp>
                <p:sp>
                  <p:nvSpPr>
                    <p:cNvPr id="28" name="Text Box 53"/>
                    <p:cNvSpPr txBox="1">
                      <a:spLocks noChangeArrowheads="1"/>
                    </p:cNvSpPr>
                    <p:nvPr/>
                  </p:nvSpPr>
                  <p:spPr bwMode="auto">
                    <a:xfrm>
                      <a:off x="1992826" y="3222905"/>
                      <a:ext cx="131020"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0</a:t>
                      </a:r>
                    </a:p>
                  </p:txBody>
                </p:sp>
              </p:grpSp>
            </p:grpSp>
            <p:grpSp>
              <p:nvGrpSpPr>
                <p:cNvPr id="8" name="Group 50"/>
                <p:cNvGrpSpPr>
                  <a:grpSpLocks/>
                </p:cNvGrpSpPr>
                <p:nvPr/>
              </p:nvGrpSpPr>
              <p:grpSpPr bwMode="auto">
                <a:xfrm>
                  <a:off x="2387208" y="1864664"/>
                  <a:ext cx="258446" cy="3411936"/>
                  <a:chOff x="1927661" y="1691030"/>
                  <a:chExt cx="140495" cy="1851183"/>
                </a:xfrm>
              </p:grpSpPr>
              <p:sp>
                <p:nvSpPr>
                  <p:cNvPr id="18" name="Rectangle 44"/>
                  <p:cNvSpPr>
                    <a:spLocks noChangeArrowheads="1"/>
                  </p:cNvSpPr>
                  <p:nvPr/>
                </p:nvSpPr>
                <p:spPr bwMode="auto">
                  <a:xfrm rot="-5400000">
                    <a:off x="1089493" y="2541930"/>
                    <a:ext cx="1828800" cy="127000"/>
                  </a:xfrm>
                  <a:prstGeom prst="rect">
                    <a:avLst/>
                  </a:prstGeom>
                  <a:solidFill>
                    <a:schemeClr val="bg1"/>
                  </a:solidFill>
                  <a:ln w="25400">
                    <a:noFill/>
                    <a:miter lim="800000"/>
                    <a:headEnd/>
                    <a:tailEnd/>
                  </a:ln>
                </p:spPr>
                <p:txBody>
                  <a:bodyPr vert="eaVert" anchor="ctr">
                    <a:prstTxWarp prst="textNoShape">
                      <a:avLst/>
                    </a:prstTxWarp>
                  </a:bodyPr>
                  <a:lstStyle/>
                  <a:p>
                    <a:pPr algn="ctr">
                      <a:defRPr/>
                    </a:pPr>
                    <a:endParaRPr lang="en-US" sz="1100">
                      <a:solidFill>
                        <a:srgbClr val="FFFFFF"/>
                      </a:solidFill>
                      <a:latin typeface="Calibri"/>
                      <a:ea typeface="Arial" charset="0"/>
                      <a:cs typeface="Calibri"/>
                    </a:endParaRPr>
                  </a:p>
                </p:txBody>
              </p:sp>
              <p:sp>
                <p:nvSpPr>
                  <p:cNvPr id="19" name="Text Box 50"/>
                  <p:cNvSpPr txBox="1">
                    <a:spLocks noChangeArrowheads="1"/>
                  </p:cNvSpPr>
                  <p:nvPr/>
                </p:nvSpPr>
                <p:spPr bwMode="auto">
                  <a:xfrm rot="16200000">
                    <a:off x="1917356" y="2888002"/>
                    <a:ext cx="167464" cy="134128"/>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50</a:t>
                    </a:r>
                  </a:p>
                </p:txBody>
              </p:sp>
              <p:sp>
                <p:nvSpPr>
                  <p:cNvPr id="20" name="Text Box 52"/>
                  <p:cNvSpPr txBox="1">
                    <a:spLocks noChangeArrowheads="1"/>
                  </p:cNvSpPr>
                  <p:nvPr/>
                </p:nvSpPr>
                <p:spPr bwMode="auto">
                  <a:xfrm rot="16200000">
                    <a:off x="1892722" y="2327408"/>
                    <a:ext cx="204005" cy="134128"/>
                  </a:xfrm>
                  <a:prstGeom prst="rect">
                    <a:avLst/>
                  </a:prstGeom>
                  <a:noFill/>
                  <a:ln w="9525">
                    <a:noFill/>
                    <a:miter lim="800000"/>
                    <a:headEnd/>
                    <a:tailEnd/>
                  </a:ln>
                </p:spPr>
                <p:txBody>
                  <a:bodyPr wrap="none">
                    <a:prstTxWarp prst="textNoShape">
                      <a:avLst/>
                    </a:prstTxWarp>
                    <a:spAutoFit/>
                  </a:bodyPr>
                  <a:lstStyle/>
                  <a:p>
                    <a:pPr>
                      <a:defRPr/>
                    </a:pPr>
                    <a:r>
                      <a:rPr lang="en-US" sz="1100" b="1">
                        <a:latin typeface="Calibri"/>
                        <a:ea typeface="Arial" charset="0"/>
                        <a:cs typeface="Calibri"/>
                      </a:rPr>
                      <a:t>100</a:t>
                    </a:r>
                  </a:p>
                </p:txBody>
              </p:sp>
              <p:sp>
                <p:nvSpPr>
                  <p:cNvPr id="21" name="Text Box 53"/>
                  <p:cNvSpPr txBox="1">
                    <a:spLocks noChangeArrowheads="1"/>
                  </p:cNvSpPr>
                  <p:nvPr/>
                </p:nvSpPr>
                <p:spPr bwMode="auto">
                  <a:xfrm rot="16200000">
                    <a:off x="1899089" y="1771580"/>
                    <a:ext cx="204005" cy="134128"/>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150</a:t>
                    </a:r>
                  </a:p>
                </p:txBody>
              </p:sp>
              <p:sp>
                <p:nvSpPr>
                  <p:cNvPr id="22" name="Text Box 53"/>
                  <p:cNvSpPr txBox="1">
                    <a:spLocks noChangeArrowheads="1"/>
                  </p:cNvSpPr>
                  <p:nvPr/>
                </p:nvSpPr>
                <p:spPr bwMode="auto">
                  <a:xfrm rot="16200000">
                    <a:off x="1935630" y="3409688"/>
                    <a:ext cx="130922" cy="134128"/>
                  </a:xfrm>
                  <a:prstGeom prst="rect">
                    <a:avLst/>
                  </a:prstGeom>
                  <a:noFill/>
                  <a:ln w="9525">
                    <a:noFill/>
                    <a:miter lim="800000"/>
                    <a:headEnd/>
                    <a:tailEnd/>
                  </a:ln>
                </p:spPr>
                <p:txBody>
                  <a:bodyPr wrap="none">
                    <a:prstTxWarp prst="textNoShape">
                      <a:avLst/>
                    </a:prstTxWarp>
                    <a:spAutoFit/>
                  </a:bodyPr>
                  <a:lstStyle/>
                  <a:p>
                    <a:pPr>
                      <a:defRPr/>
                    </a:pPr>
                    <a:r>
                      <a:rPr lang="en-US" sz="1100" b="1">
                        <a:latin typeface="Calibri"/>
                        <a:ea typeface="Arial" charset="0"/>
                        <a:cs typeface="Calibri"/>
                      </a:rPr>
                      <a:t>0</a:t>
                    </a:r>
                  </a:p>
                </p:txBody>
              </p:sp>
            </p:grpSp>
            <p:pic>
              <p:nvPicPr>
                <p:cNvPr id="15" name="Picture 1" descr="postRI_Dop_wind.tif"/>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599810" y="1391082"/>
                  <a:ext cx="368804" cy="310264"/>
                </a:xfrm>
                <a:prstGeom prst="rect">
                  <a:avLst/>
                </a:prstGeom>
                <a:noFill/>
                <a:ln w="9525">
                  <a:noFill/>
                  <a:miter lim="800000"/>
                  <a:headEnd/>
                  <a:tailEnd/>
                </a:ln>
              </p:spPr>
            </p:pic>
            <p:sp>
              <p:nvSpPr>
                <p:cNvPr id="16" name="TextBox 155"/>
                <p:cNvSpPr txBox="1">
                  <a:spLocks noChangeArrowheads="1"/>
                </p:cNvSpPr>
                <p:nvPr/>
              </p:nvSpPr>
              <p:spPr bwMode="auto">
                <a:xfrm>
                  <a:off x="3836399" y="5333118"/>
                  <a:ext cx="919413" cy="246436"/>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distance (km)</a:t>
                  </a:r>
                </a:p>
              </p:txBody>
            </p:sp>
            <p:sp>
              <p:nvSpPr>
                <p:cNvPr id="17" name="TextBox 156"/>
                <p:cNvSpPr txBox="1">
                  <a:spLocks noChangeArrowheads="1"/>
                </p:cNvSpPr>
                <p:nvPr/>
              </p:nvSpPr>
              <p:spPr bwMode="auto">
                <a:xfrm rot="16200000">
                  <a:off x="1819110" y="3359527"/>
                  <a:ext cx="918303" cy="246734"/>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distance (km)</a:t>
                  </a:r>
                </a:p>
              </p:txBody>
            </p:sp>
          </p:grpSp>
        </p:grpSp>
        <p:cxnSp>
          <p:nvCxnSpPr>
            <p:cNvPr id="42" name="Straight Connector 41"/>
            <p:cNvCxnSpPr/>
            <p:nvPr/>
          </p:nvCxnSpPr>
          <p:spPr>
            <a:xfrm flipV="1">
              <a:off x="3087867" y="3844916"/>
              <a:ext cx="3296624" cy="200075"/>
            </a:xfrm>
            <a:prstGeom prst="line">
              <a:avLst/>
            </a:prstGeom>
            <a:ln w="25400" cap="flat" cmpd="sng" algn="ctr">
              <a:solidFill>
                <a:schemeClr val="tx1"/>
              </a:solidFill>
              <a:prstDash val="dash"/>
              <a:round/>
              <a:headEnd type="none" w="med" len="med"/>
              <a:tailEnd type="triangle" w="lg" len="lg"/>
            </a:ln>
          </p:spPr>
          <p:style>
            <a:lnRef idx="2">
              <a:schemeClr val="accent1"/>
            </a:lnRef>
            <a:fillRef idx="0">
              <a:schemeClr val="accent1"/>
            </a:fillRef>
            <a:effectRef idx="1">
              <a:schemeClr val="accent1"/>
            </a:effectRef>
            <a:fontRef idx="minor">
              <a:schemeClr val="tx1"/>
            </a:fontRef>
          </p:style>
        </p:cxnSp>
      </p:grpSp>
      <p:sp>
        <p:nvSpPr>
          <p:cNvPr id="39939" name="Rectangle 3"/>
          <p:cNvSpPr>
            <a:spLocks noChangeArrowheads="1"/>
          </p:cNvSpPr>
          <p:nvPr/>
        </p:nvSpPr>
        <p:spPr bwMode="auto">
          <a:xfrm>
            <a:off x="569913" y="1226838"/>
            <a:ext cx="8023225" cy="369888"/>
          </a:xfrm>
          <a:prstGeom prst="rect">
            <a:avLst/>
          </a:prstGeom>
          <a:noFill/>
          <a:ln w="9525">
            <a:noFill/>
            <a:miter lim="800000"/>
            <a:headEnd/>
            <a:tailEnd/>
          </a:ln>
        </p:spPr>
        <p:txBody>
          <a:bodyPr>
            <a:prstTxWarp prst="textNoShape">
              <a:avLst/>
            </a:prstTxWarp>
            <a:spAutoFit/>
          </a:bodyPr>
          <a:lstStyle/>
          <a:p>
            <a:pPr algn="ctr" eaLnBrk="0" hangingPunct="0"/>
            <a:r>
              <a:rPr lang="en-US" sz="1800">
                <a:solidFill>
                  <a:srgbClr val="000000"/>
                </a:solidFill>
                <a:latin typeface="Calibri" charset="0"/>
                <a:ea typeface="Arial" charset="0"/>
                <a:cs typeface="Arial" charset="0"/>
              </a:rPr>
              <a:t>Airborne Doppler-analyzed wind field Hurricane Katrina, 28 September 2005</a:t>
            </a:r>
          </a:p>
        </p:txBody>
      </p:sp>
      <p:grpSp>
        <p:nvGrpSpPr>
          <p:cNvPr id="9" name="Group 9"/>
          <p:cNvGrpSpPr>
            <a:grpSpLocks noChangeAspect="1"/>
          </p:cNvGrpSpPr>
          <p:nvPr/>
        </p:nvGrpSpPr>
        <p:grpSpPr bwMode="auto">
          <a:xfrm>
            <a:off x="588888" y="1296211"/>
            <a:ext cx="8009488" cy="4936808"/>
            <a:chOff x="850601" y="1730376"/>
            <a:chExt cx="7522387" cy="4638087"/>
          </a:xfrm>
        </p:grpSpPr>
        <p:pic>
          <p:nvPicPr>
            <p:cNvPr id="52233" name="Picture 2" descr="Untitled"/>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50601" y="1730376"/>
              <a:ext cx="7522387" cy="4638087"/>
            </a:xfrm>
            <a:prstGeom prst="rect">
              <a:avLst/>
            </a:prstGeom>
            <a:noFill/>
            <a:ln w="9525">
              <a:noFill/>
              <a:miter lim="800000"/>
              <a:headEnd/>
              <a:tailEnd/>
            </a:ln>
          </p:spPr>
        </p:pic>
        <p:sp>
          <p:nvSpPr>
            <p:cNvPr id="52234" name="Rectangle 4"/>
            <p:cNvSpPr>
              <a:spLocks noChangeArrowheads="1"/>
            </p:cNvSpPr>
            <p:nvPr/>
          </p:nvSpPr>
          <p:spPr bwMode="auto">
            <a:xfrm>
              <a:off x="7668183" y="4386989"/>
              <a:ext cx="539346" cy="318068"/>
            </a:xfrm>
            <a:prstGeom prst="rect">
              <a:avLst/>
            </a:prstGeom>
            <a:noFill/>
            <a:ln w="9525">
              <a:noFill/>
              <a:miter lim="800000"/>
              <a:headEnd/>
              <a:tailEnd/>
            </a:ln>
          </p:spPr>
          <p:txBody>
            <a:bodyPr wrap="none">
              <a:prstTxWarp prst="textNoShape">
                <a:avLst/>
              </a:prstTxWarp>
              <a:spAutoFit/>
            </a:bodyPr>
            <a:lstStyle/>
            <a:p>
              <a:pPr eaLnBrk="0" hangingPunct="0"/>
              <a:r>
                <a:rPr lang="en-US" sz="1600" b="1" dirty="0" err="1">
                  <a:solidFill>
                    <a:srgbClr val="E30000"/>
                  </a:solidFill>
                  <a:latin typeface="Calibri" charset="0"/>
                  <a:ea typeface="Arial" charset="0"/>
                  <a:cs typeface="Arial" charset="0"/>
                </a:rPr>
                <a:t>V</a:t>
              </a:r>
              <a:r>
                <a:rPr lang="en-US" sz="1400" baseline="-25000" dirty="0" err="1">
                  <a:solidFill>
                    <a:srgbClr val="E30000"/>
                  </a:solidFill>
                  <a:latin typeface="Calibri" charset="0"/>
                  <a:ea typeface="Arial" charset="0"/>
                  <a:cs typeface="Arial" charset="0"/>
                </a:rPr>
                <a:t>r</a:t>
              </a:r>
              <a:r>
                <a:rPr lang="en-US" sz="1400" dirty="0">
                  <a:solidFill>
                    <a:srgbClr val="E30000"/>
                  </a:solidFill>
                  <a:latin typeface="Calibri" charset="0"/>
                  <a:ea typeface="Arial" charset="0"/>
                  <a:cs typeface="Arial" charset="0"/>
                </a:rPr>
                <a:t>, </a:t>
              </a:r>
              <a:r>
                <a:rPr lang="en-US" sz="1400" dirty="0" err="1">
                  <a:solidFill>
                    <a:srgbClr val="E30000"/>
                  </a:solidFill>
                  <a:latin typeface="Calibri" charset="0"/>
                  <a:ea typeface="Arial" charset="0"/>
                  <a:cs typeface="Arial" charset="0"/>
                </a:rPr>
                <a:t>w</a:t>
              </a:r>
              <a:endParaRPr lang="en-US" sz="1400" dirty="0">
                <a:solidFill>
                  <a:srgbClr val="E30000"/>
                </a:solidFill>
                <a:latin typeface="Calibri" charset="0"/>
                <a:ea typeface="Arial" charset="0"/>
                <a:cs typeface="Arial" charset="0"/>
              </a:endParaRPr>
            </a:p>
          </p:txBody>
        </p:sp>
        <p:sp>
          <p:nvSpPr>
            <p:cNvPr id="52235" name="Rectangle 5"/>
            <p:cNvSpPr>
              <a:spLocks noChangeArrowheads="1"/>
            </p:cNvSpPr>
            <p:nvPr/>
          </p:nvSpPr>
          <p:spPr bwMode="auto">
            <a:xfrm>
              <a:off x="7815097" y="1731101"/>
              <a:ext cx="357995" cy="318068"/>
            </a:xfrm>
            <a:prstGeom prst="rect">
              <a:avLst/>
            </a:prstGeom>
            <a:noFill/>
            <a:ln w="9525">
              <a:noFill/>
              <a:miter lim="800000"/>
              <a:headEnd/>
              <a:tailEnd/>
            </a:ln>
          </p:spPr>
          <p:txBody>
            <a:bodyPr wrap="none">
              <a:prstTxWarp prst="textNoShape">
                <a:avLst/>
              </a:prstTxWarp>
              <a:spAutoFit/>
            </a:bodyPr>
            <a:lstStyle/>
            <a:p>
              <a:pPr eaLnBrk="0" hangingPunct="0"/>
              <a:r>
                <a:rPr lang="en-US" sz="1600" b="1" dirty="0" err="1">
                  <a:solidFill>
                    <a:srgbClr val="E30000"/>
                  </a:solidFill>
                  <a:latin typeface="Calibri" charset="0"/>
                  <a:ea typeface="Arial" charset="0"/>
                  <a:cs typeface="Arial" charset="0"/>
                </a:rPr>
                <a:t>V</a:t>
              </a:r>
              <a:r>
                <a:rPr lang="en-US" sz="1400" baseline="-25000" dirty="0" err="1">
                  <a:solidFill>
                    <a:srgbClr val="E30000"/>
                  </a:solidFill>
                  <a:latin typeface="Symbol" charset="2"/>
                  <a:ea typeface="Symbol" charset="2"/>
                  <a:cs typeface="Symbol" charset="2"/>
                </a:rPr>
                <a:t>q</a:t>
              </a:r>
              <a:endParaRPr lang="en-US" sz="1400" dirty="0">
                <a:solidFill>
                  <a:srgbClr val="E30000"/>
                </a:solidFill>
                <a:latin typeface="Symbol" charset="2"/>
                <a:ea typeface="Symbol" charset="2"/>
                <a:cs typeface="Symbol" charset="2"/>
              </a:endParaRPr>
            </a:p>
          </p:txBody>
        </p:sp>
      </p:grpSp>
      <p:sp>
        <p:nvSpPr>
          <p:cNvPr id="52231" name="Rectangle 8"/>
          <p:cNvSpPr>
            <a:spLocks noGrp="1" noChangeArrowheads="1"/>
          </p:cNvSpPr>
          <p:nvPr>
            <p:ph type="title" idx="4294967295"/>
          </p:nvPr>
        </p:nvSpPr>
        <p:spPr/>
        <p:txBody>
          <a:bodyPr/>
          <a:lstStyle/>
          <a:p>
            <a:r>
              <a:rPr lang="en-US" sz="4400" dirty="0" smtClean="0">
                <a:latin typeface="Calibri" charset="0"/>
                <a:ea typeface="Calibri" charset="0"/>
                <a:cs typeface="Calibri" charset="0"/>
              </a:rPr>
              <a:t>Airborne </a:t>
            </a:r>
            <a:r>
              <a:rPr lang="en-US" sz="4400" dirty="0" smtClean="0">
                <a:latin typeface="Calibri" charset="0"/>
                <a:ea typeface="Arial" charset="0"/>
                <a:cs typeface="Arial" charset="0"/>
              </a:rPr>
              <a:t>Doppler Radar</a:t>
            </a:r>
            <a:endParaRPr lang="en-US" sz="4400" dirty="0" smtClean="0">
              <a:latin typeface="Calibri" charset="0"/>
              <a:ea typeface="Calibri" charset="0"/>
              <a:cs typeface="Calibri" charset="0"/>
            </a:endParaRPr>
          </a:p>
        </p:txBody>
      </p:sp>
      <p:sp>
        <p:nvSpPr>
          <p:cNvPr id="52232" name="Text Box 6"/>
          <p:cNvSpPr txBox="1">
            <a:spLocks noChangeArrowheads="1"/>
          </p:cNvSpPr>
          <p:nvPr/>
        </p:nvSpPr>
        <p:spPr bwMode="auto">
          <a:xfrm>
            <a:off x="7002055" y="6616525"/>
            <a:ext cx="1752697"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Arial" charset="0"/>
                <a:cs typeface="Arial" charset="0"/>
              </a:rPr>
              <a:t>John </a:t>
            </a:r>
            <a:r>
              <a:rPr lang="en-US" sz="1100" dirty="0">
                <a:latin typeface="Calibri" charset="0"/>
                <a:ea typeface="Arial" charset="0"/>
                <a:cs typeface="Arial" charset="0"/>
              </a:rPr>
              <a:t>Gamache</a:t>
            </a:r>
            <a:r>
              <a:rPr lang="en-US" sz="1100" dirty="0" smtClean="0">
                <a:latin typeface="Calibri" charset="0"/>
                <a:ea typeface="Arial" charset="0"/>
                <a:cs typeface="Arial" charset="0"/>
              </a:rPr>
              <a:t>, AOML</a:t>
            </a:r>
            <a:r>
              <a:rPr lang="en-US" sz="1100" dirty="0">
                <a:latin typeface="Calibri" charset="0"/>
                <a:ea typeface="Arial" charset="0"/>
                <a:cs typeface="Arial" charset="0"/>
              </a:rPr>
              <a:t>/HRD</a:t>
            </a:r>
          </a:p>
        </p:txBody>
      </p:sp>
      <p:pic>
        <p:nvPicPr>
          <p:cNvPr id="2" name="Picture 1" descr="BAMS_cover_Debbie.jp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22149" y="116539"/>
            <a:ext cx="855333" cy="1122284"/>
          </a:xfrm>
          <a:prstGeom prst="rect">
            <a:avLst/>
          </a:prstGeom>
          <a:ln>
            <a:noFill/>
          </a:ln>
          <a:effectLst>
            <a:outerShdw blurRad="190500" algn="tl" rotWithShape="0">
              <a:srgbClr val="000000">
                <a:alpha val="70000"/>
              </a:srgbClr>
            </a:outerShdw>
          </a:effectLst>
        </p:spPr>
      </p:pic>
      <p:sp>
        <p:nvSpPr>
          <p:cNvPr id="11" name="Footer Placeholder 10"/>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7115010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3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grpId="0" nodeType="withEffect">
                                  <p:stCondLst>
                                    <p:cond delay="0"/>
                                  </p:stCondLst>
                                  <p:childTnLst>
                                    <p:set>
                                      <p:cBhvr>
                                        <p:cTn id="10" dur="1" fill="hold">
                                          <p:stCondLst>
                                            <p:cond delay="0"/>
                                          </p:stCondLst>
                                        </p:cTn>
                                        <p:tgtEl>
                                          <p:spTgt spid="39939"/>
                                        </p:tgtEl>
                                        <p:attrNameLst>
                                          <p:attrName>style.visibility</p:attrName>
                                        </p:attrNameLst>
                                      </p:cBhvr>
                                      <p:to>
                                        <p:strVal val="visible"/>
                                      </p:to>
                                    </p:set>
                                  </p:childTnLst>
                                </p:cTn>
                              </p:par>
                            </p:childTnLst>
                          </p:cTn>
                        </p:par>
                        <p:par>
                          <p:cTn id="11" fill="hold">
                            <p:stCondLst>
                              <p:cond delay="4000"/>
                            </p:stCondLst>
                            <p:childTnLst>
                              <p:par>
                                <p:cTn id="12" presetID="39" presetClass="entr" presetSubtype="0" accel="100000" fill="hold" nodeType="afterEffect">
                                  <p:stCondLst>
                                    <p:cond delay="40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18" fill="hold" display="0">
                  <p:stCondLst>
                    <p:cond delay="indefinite"/>
                  </p:stCondLst>
                </p:cTn>
                <p:tgtEl>
                  <p:spTgt spid="10"/>
                </p:tgtEl>
              </p:cMediaNode>
            </p:video>
            <p:seq concurrent="1" nextAc="seek">
              <p:cTn id="19" restart="whenNotActive" fill="hold" evtFilter="cancelBubble" nodeType="interactiveSeq">
                <p:stCondLst>
                  <p:cond evt="onClick" delay="0">
                    <p:tgtEl>
                      <p:spTgt spid="10"/>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10"/>
                                        </p:tgtEl>
                                      </p:cBhvr>
                                    </p:cmd>
                                  </p:childTnLst>
                                </p:cTn>
                              </p:par>
                            </p:childTnLst>
                          </p:cTn>
                        </p:par>
                      </p:childTnLst>
                    </p:cTn>
                  </p:par>
                </p:childTnLst>
              </p:cTn>
              <p:nextCondLst>
                <p:cond evt="onClick" delay="0">
                  <p:tgtEl>
                    <p:spTgt spid="10"/>
                  </p:tgtEl>
                </p:cond>
              </p:nextCondLst>
            </p:seq>
          </p:childTnLst>
        </p:cTn>
      </p:par>
    </p:tnLst>
    <p:bldLst>
      <p:bldP spid="399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5" descr="P101018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48088" y="4593314"/>
            <a:ext cx="2316162" cy="1736725"/>
          </a:xfrm>
          <a:prstGeom prst="rect">
            <a:avLst/>
          </a:prstGeom>
          <a:noFill/>
          <a:ln w="9525">
            <a:noFill/>
            <a:miter lim="800000"/>
            <a:headEnd/>
            <a:tailEnd/>
          </a:ln>
        </p:spPr>
      </p:pic>
      <p:sp>
        <p:nvSpPr>
          <p:cNvPr id="50179" name="Rectangle 3"/>
          <p:cNvSpPr>
            <a:spLocks noGrp="1" noChangeArrowheads="1"/>
          </p:cNvSpPr>
          <p:nvPr>
            <p:ph type="body" idx="1"/>
          </p:nvPr>
        </p:nvSpPr>
        <p:spPr>
          <a:xfrm>
            <a:off x="403225" y="1231446"/>
            <a:ext cx="3240088" cy="5224463"/>
          </a:xfrm>
        </p:spPr>
        <p:txBody>
          <a:bodyPr/>
          <a:lstStyle/>
          <a:p>
            <a:pPr eaLnBrk="1" hangingPunct="1">
              <a:lnSpc>
                <a:spcPct val="90000"/>
              </a:lnSpc>
              <a:spcBef>
                <a:spcPts val="300"/>
              </a:spcBef>
            </a:pPr>
            <a:r>
              <a:rPr lang="en-US" sz="2000" b="1" dirty="0">
                <a:solidFill>
                  <a:srgbClr val="000000"/>
                </a:solidFill>
                <a:latin typeface="Calibri" charset="0"/>
                <a:ea typeface="Calibri" charset="0"/>
                <a:cs typeface="Calibri" charset="0"/>
              </a:rPr>
              <a:t>In-situ</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Wind, press., temp.</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900"/>
              </a:spcBef>
            </a:pPr>
            <a:r>
              <a:rPr lang="en-US" sz="2000" b="1" dirty="0">
                <a:solidFill>
                  <a:srgbClr val="000000"/>
                </a:solidFill>
                <a:latin typeface="Calibri" charset="0"/>
                <a:ea typeface="Calibri" charset="0"/>
                <a:cs typeface="Calibri" charset="0"/>
              </a:rPr>
              <a:t>Expendables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Dropsondes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AXBT, AXCP, buoy</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1400" dirty="0">
              <a:solidFill>
                <a:srgbClr val="000000"/>
              </a:solidFill>
              <a:latin typeface="Calibri" charset="0"/>
              <a:ea typeface="Calibri" charset="0"/>
              <a:cs typeface="Calibri" charset="0"/>
            </a:endParaRPr>
          </a:p>
          <a:p>
            <a:pPr eaLnBrk="1" hangingPunct="1">
              <a:lnSpc>
                <a:spcPct val="90000"/>
              </a:lnSpc>
              <a:spcBef>
                <a:spcPts val="0"/>
              </a:spcBef>
            </a:pPr>
            <a:endParaRPr lang="en-US" sz="2000" dirty="0">
              <a:solidFill>
                <a:srgbClr val="000000"/>
              </a:solidFill>
              <a:latin typeface="Calibri" charset="0"/>
              <a:ea typeface="Calibri" charset="0"/>
              <a:cs typeface="Calibri" charset="0"/>
            </a:endParaRPr>
          </a:p>
          <a:p>
            <a:pPr eaLnBrk="1" hangingPunct="1">
              <a:lnSpc>
                <a:spcPct val="90000"/>
              </a:lnSpc>
              <a:spcBef>
                <a:spcPts val="0"/>
              </a:spcBef>
            </a:pPr>
            <a:endParaRPr lang="en-US" sz="1400" dirty="0">
              <a:solidFill>
                <a:srgbClr val="000000"/>
              </a:solidFill>
              <a:latin typeface="Calibri" charset="0"/>
              <a:ea typeface="Calibri" charset="0"/>
              <a:cs typeface="Calibri" charset="0"/>
            </a:endParaRPr>
          </a:p>
          <a:p>
            <a:pPr eaLnBrk="1" hangingPunct="1">
              <a:lnSpc>
                <a:spcPct val="90000"/>
              </a:lnSpc>
              <a:spcBef>
                <a:spcPts val="0"/>
              </a:spcBef>
            </a:pPr>
            <a:r>
              <a:rPr lang="en-US" sz="2000" b="1" dirty="0">
                <a:solidFill>
                  <a:srgbClr val="000000"/>
                </a:solidFill>
                <a:latin typeface="Calibri" charset="0"/>
                <a:ea typeface="Calibri" charset="0"/>
                <a:cs typeface="Calibri" charset="0"/>
              </a:rPr>
              <a:t>Remote Sensors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Doppler Radar</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SFMR/HIRAD</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WSRA </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Scatterometer/profiler</a:t>
            </a:r>
          </a:p>
          <a:p>
            <a:pPr marL="566738" lvl="1" eaLnBrk="1" hangingPunct="1">
              <a:lnSpc>
                <a:spcPct val="90000"/>
              </a:lnSpc>
              <a:spcBef>
                <a:spcPts val="600"/>
              </a:spcBef>
            </a:pPr>
            <a:r>
              <a:rPr lang="en-US" sz="1800" dirty="0" smtClean="0">
                <a:solidFill>
                  <a:srgbClr val="000000"/>
                </a:solidFill>
                <a:latin typeface="Calibri" charset="0"/>
                <a:ea typeface="Calibri" charset="0"/>
                <a:cs typeface="Calibri" charset="0"/>
              </a:rPr>
              <a:t>UAS - LALE</a:t>
            </a:r>
            <a:endParaRPr lang="en-US" sz="1800" dirty="0">
              <a:solidFill>
                <a:srgbClr val="000000"/>
              </a:solidFill>
              <a:latin typeface="Calibri" charset="0"/>
              <a:ea typeface="Calibri" charset="0"/>
              <a:cs typeface="Calibri" charset="0"/>
            </a:endParaRPr>
          </a:p>
        </p:txBody>
      </p:sp>
      <p:pic>
        <p:nvPicPr>
          <p:cNvPr id="50181" name="Picture 8" descr="noaap3s"/>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7513" y="1841046"/>
            <a:ext cx="3109912" cy="1022350"/>
          </a:xfrm>
          <a:prstGeom prst="rect">
            <a:avLst/>
          </a:prstGeom>
          <a:noFill/>
          <a:ln w="9525">
            <a:noFill/>
            <a:miter lim="800000"/>
            <a:headEnd/>
            <a:tailEnd/>
          </a:ln>
        </p:spPr>
      </p:pic>
      <p:pic>
        <p:nvPicPr>
          <p:cNvPr id="50182" name="Picture 9" descr="gonzoi"/>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3225" y="3715201"/>
            <a:ext cx="3009900" cy="1003300"/>
          </a:xfrm>
          <a:prstGeom prst="rect">
            <a:avLst/>
          </a:prstGeom>
          <a:noFill/>
          <a:ln w="9525">
            <a:noFill/>
            <a:miter lim="800000"/>
            <a:headEnd/>
            <a:tailEnd/>
          </a:ln>
        </p:spPr>
      </p:pic>
      <p:sp>
        <p:nvSpPr>
          <p:cNvPr id="50183" name="TextBox 12"/>
          <p:cNvSpPr txBox="1">
            <a:spLocks noChangeArrowheads="1"/>
          </p:cNvSpPr>
          <p:nvPr/>
        </p:nvSpPr>
        <p:spPr bwMode="auto">
          <a:xfrm>
            <a:off x="4376468" y="2247900"/>
            <a:ext cx="1005804" cy="338554"/>
          </a:xfrm>
          <a:prstGeom prst="rect">
            <a:avLst/>
          </a:prstGeom>
          <a:noFill/>
          <a:ln w="9525">
            <a:noFill/>
            <a:miter lim="800000"/>
            <a:headEnd/>
            <a:tailEnd/>
          </a:ln>
        </p:spPr>
        <p:txBody>
          <a:bodyPr wrap="none">
            <a:prstTxWarp prst="textNoShape">
              <a:avLst/>
            </a:prstTxWarp>
            <a:spAutoFit/>
          </a:bodyPr>
          <a:lstStyle/>
          <a:p>
            <a:r>
              <a:rPr lang="en-US" sz="1600" dirty="0" smtClean="0">
                <a:latin typeface="Calibri" charset="0"/>
                <a:ea typeface="Calibri" charset="0"/>
                <a:cs typeface="Calibri" charset="0"/>
              </a:rPr>
              <a:t>GALE UAS</a:t>
            </a:r>
            <a:endParaRPr lang="en-US" sz="1600" dirty="0">
              <a:latin typeface="Calibri" charset="0"/>
              <a:ea typeface="Calibri" charset="0"/>
              <a:cs typeface="Calibri" charset="0"/>
            </a:endParaRPr>
          </a:p>
        </p:txBody>
      </p:sp>
      <p:pic>
        <p:nvPicPr>
          <p:cNvPr id="50184" name="Picture 16" descr="TDR on tail_red.jp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67138" y="2662686"/>
            <a:ext cx="2282825" cy="1712912"/>
          </a:xfrm>
          <a:prstGeom prst="rect">
            <a:avLst/>
          </a:prstGeom>
          <a:noFill/>
          <a:ln w="9525">
            <a:noFill/>
            <a:miter lim="800000"/>
            <a:headEnd/>
            <a:tailEnd/>
          </a:ln>
        </p:spPr>
      </p:pic>
      <p:pic>
        <p:nvPicPr>
          <p:cNvPr id="50185"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148388" y="4753417"/>
            <a:ext cx="2632075" cy="1735138"/>
          </a:xfrm>
          <a:prstGeom prst="rect">
            <a:avLst/>
          </a:prstGeom>
          <a:noFill/>
          <a:ln w="9525">
            <a:noFill/>
            <a:round/>
            <a:headEnd/>
            <a:tailEnd/>
          </a:ln>
        </p:spPr>
      </p:pic>
      <p:sp>
        <p:nvSpPr>
          <p:cNvPr id="50186" name="Rectangle 7"/>
          <p:cNvSpPr>
            <a:spLocks noGrp="1" noChangeArrowheads="1"/>
          </p:cNvSpPr>
          <p:nvPr>
            <p:ph type="title"/>
          </p:nvPr>
        </p:nvSpPr>
        <p:spPr>
          <a:xfrm>
            <a:off x="0" y="53975"/>
            <a:ext cx="9144000" cy="1016000"/>
          </a:xfrm>
        </p:spPr>
        <p:txBody>
          <a:bodyPr anchor="b"/>
          <a:lstStyle/>
          <a:p>
            <a:pPr>
              <a:lnSpc>
                <a:spcPct val="100000"/>
              </a:lnSpc>
            </a:pPr>
            <a:r>
              <a:rPr lang="en-US" sz="4400" dirty="0">
                <a:latin typeface="Calibri" charset="0"/>
                <a:ea typeface="Calibri" charset="0"/>
                <a:cs typeface="Calibri" charset="0"/>
              </a:rPr>
              <a:t>Improved Use of Observations:</a:t>
            </a:r>
            <a:r>
              <a:rPr lang="en-US" sz="4800" dirty="0">
                <a:latin typeface="Calibri" charset="0"/>
                <a:ea typeface="Calibri" charset="0"/>
                <a:cs typeface="Calibri" charset="0"/>
              </a:rPr>
              <a:t/>
            </a:r>
            <a:br>
              <a:rPr lang="en-US" sz="4800" dirty="0">
                <a:latin typeface="Calibri" charset="0"/>
                <a:ea typeface="Calibri" charset="0"/>
                <a:cs typeface="Calibri" charset="0"/>
              </a:rPr>
            </a:br>
            <a:r>
              <a:rPr lang="en-US" sz="2800" dirty="0" smtClean="0">
                <a:latin typeface="Calibri" charset="0"/>
                <a:ea typeface="Calibri" charset="0"/>
                <a:cs typeface="Calibri" charset="0"/>
              </a:rPr>
              <a:t>HFIP &amp; Intensity </a:t>
            </a:r>
            <a:r>
              <a:rPr lang="en-US" sz="2800" dirty="0">
                <a:latin typeface="Calibri" charset="0"/>
                <a:ea typeface="Calibri" charset="0"/>
                <a:cs typeface="Calibri" charset="0"/>
              </a:rPr>
              <a:t>Forecast </a:t>
            </a:r>
            <a:r>
              <a:rPr lang="en-US" sz="2800" dirty="0" smtClean="0">
                <a:latin typeface="Calibri" charset="0"/>
                <a:ea typeface="Calibri" charset="0"/>
                <a:cs typeface="Calibri" charset="0"/>
              </a:rPr>
              <a:t>Experiment </a:t>
            </a:r>
            <a:r>
              <a:rPr lang="en-US" sz="2800" dirty="0">
                <a:latin typeface="Calibri" charset="0"/>
                <a:ea typeface="Calibri" charset="0"/>
                <a:cs typeface="Calibri" charset="0"/>
              </a:rPr>
              <a:t>(IFEX)</a:t>
            </a:r>
          </a:p>
        </p:txBody>
      </p:sp>
      <p:sp>
        <p:nvSpPr>
          <p:cNvPr id="50187" name="TextBox 12"/>
          <p:cNvSpPr txBox="1">
            <a:spLocks noChangeArrowheads="1"/>
          </p:cNvSpPr>
          <p:nvPr/>
        </p:nvSpPr>
        <p:spPr bwMode="auto">
          <a:xfrm>
            <a:off x="3798888" y="4302573"/>
            <a:ext cx="2117725" cy="338138"/>
          </a:xfrm>
          <a:prstGeom prst="rect">
            <a:avLst/>
          </a:prstGeom>
          <a:noFill/>
          <a:ln w="9525">
            <a:noFill/>
            <a:miter lim="800000"/>
            <a:headEnd/>
            <a:tailEnd/>
          </a:ln>
        </p:spPr>
        <p:txBody>
          <a:bodyPr wrap="none">
            <a:prstTxWarp prst="textNoShape">
              <a:avLst/>
            </a:prstTxWarp>
            <a:spAutoFit/>
          </a:bodyPr>
          <a:lstStyle/>
          <a:p>
            <a:r>
              <a:rPr lang="en-US" sz="1600">
                <a:latin typeface="Calibri" charset="0"/>
                <a:ea typeface="Calibri" charset="0"/>
                <a:cs typeface="Calibri" charset="0"/>
              </a:rPr>
              <a:t>G-IV Tail Doppler Radar</a:t>
            </a:r>
          </a:p>
        </p:txBody>
      </p:sp>
      <p:sp>
        <p:nvSpPr>
          <p:cNvPr id="50188" name="TextBox 12"/>
          <p:cNvSpPr txBox="1">
            <a:spLocks noChangeArrowheads="1"/>
          </p:cNvSpPr>
          <p:nvPr/>
        </p:nvSpPr>
        <p:spPr bwMode="auto">
          <a:xfrm>
            <a:off x="4497388" y="6219143"/>
            <a:ext cx="1004887" cy="338137"/>
          </a:xfrm>
          <a:prstGeom prst="rect">
            <a:avLst/>
          </a:prstGeom>
          <a:noFill/>
          <a:ln w="9525">
            <a:noFill/>
            <a:miter lim="800000"/>
            <a:headEnd/>
            <a:tailEnd/>
          </a:ln>
        </p:spPr>
        <p:txBody>
          <a:bodyPr wrap="none">
            <a:prstTxWarp prst="textNoShape">
              <a:avLst/>
            </a:prstTxWarp>
            <a:spAutoFit/>
          </a:bodyPr>
          <a:lstStyle/>
          <a:p>
            <a:r>
              <a:rPr lang="en-US" sz="1600" dirty="0">
                <a:latin typeface="Calibri" charset="0"/>
                <a:ea typeface="Calibri" charset="0"/>
                <a:cs typeface="Calibri" charset="0"/>
              </a:rPr>
              <a:t>ONR DWL</a:t>
            </a:r>
          </a:p>
        </p:txBody>
      </p:sp>
      <p:pic>
        <p:nvPicPr>
          <p:cNvPr id="16" name="Picture 15" descr="GALE_UAS.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076321" y="1309733"/>
            <a:ext cx="1616423" cy="1051555"/>
          </a:xfrm>
          <a:prstGeom prst="rect">
            <a:avLst/>
          </a:prstGeom>
        </p:spPr>
      </p:pic>
      <p:pic>
        <p:nvPicPr>
          <p:cNvPr id="19" name="Picture 3" descr="Range_Flight_Takeoff2_15Aug10.jp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6167105" y="1313655"/>
            <a:ext cx="2587435" cy="1138913"/>
          </a:xfrm>
          <a:prstGeom prst="rect">
            <a:avLst/>
          </a:prstGeom>
          <a:noFill/>
          <a:ln w="9525">
            <a:noFill/>
            <a:miter lim="800000"/>
            <a:headEnd/>
            <a:tailEnd/>
          </a:ln>
        </p:spPr>
      </p:pic>
      <p:sp>
        <p:nvSpPr>
          <p:cNvPr id="21" name="TextBox 20"/>
          <p:cNvSpPr txBox="1"/>
          <p:nvPr/>
        </p:nvSpPr>
        <p:spPr>
          <a:xfrm>
            <a:off x="6148388" y="6201213"/>
            <a:ext cx="1980455" cy="276999"/>
          </a:xfrm>
          <a:prstGeom prst="rect">
            <a:avLst/>
          </a:prstGeom>
          <a:noFill/>
        </p:spPr>
        <p:txBody>
          <a:bodyPr wrap="none" rtlCol="0">
            <a:spAutoFit/>
          </a:bodyPr>
          <a:lstStyle/>
          <a:p>
            <a:r>
              <a:rPr lang="en-US" sz="1200" dirty="0" smtClean="0">
                <a:solidFill>
                  <a:schemeClr val="bg1"/>
                </a:solidFill>
                <a:latin typeface="Arial" charset="0"/>
                <a:ea typeface="Arial" charset="0"/>
                <a:cs typeface="Arial" charset="0"/>
              </a:rPr>
              <a:t>DWL profiles </a:t>
            </a:r>
            <a:r>
              <a:rPr lang="en-US" sz="1200" dirty="0">
                <a:solidFill>
                  <a:schemeClr val="bg1"/>
                </a:solidFill>
                <a:latin typeface="Arial" charset="0"/>
                <a:ea typeface="Arial" charset="0"/>
                <a:cs typeface="Arial" charset="0"/>
              </a:rPr>
              <a:t>from TCS-</a:t>
            </a:r>
            <a:r>
              <a:rPr lang="en-US" sz="1200" dirty="0" smtClean="0">
                <a:solidFill>
                  <a:schemeClr val="bg1"/>
                </a:solidFill>
                <a:latin typeface="Arial" charset="0"/>
                <a:ea typeface="Arial" charset="0"/>
                <a:cs typeface="Arial" charset="0"/>
              </a:rPr>
              <a:t>08</a:t>
            </a:r>
            <a:endParaRPr lang="en-US" sz="1200" dirty="0">
              <a:solidFill>
                <a:schemeClr val="bg1"/>
              </a:solidFill>
              <a:latin typeface="Arial" charset="0"/>
              <a:ea typeface="Arial" charset="0"/>
              <a:cs typeface="Arial" charset="0"/>
            </a:endParaRPr>
          </a:p>
        </p:txBody>
      </p:sp>
      <p:pic>
        <p:nvPicPr>
          <p:cNvPr id="22" name="Picture 11" descr="lc"/>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t="3105" b="5565"/>
          <a:stretch/>
        </p:blipFill>
        <p:spPr bwMode="auto">
          <a:xfrm>
            <a:off x="6116250" y="2621463"/>
            <a:ext cx="2708505" cy="2146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a:xfrm>
            <a:off x="6300788" y="4370313"/>
            <a:ext cx="2249334" cy="276999"/>
          </a:xfrm>
          <a:prstGeom prst="rect">
            <a:avLst/>
          </a:prstGeom>
          <a:noFill/>
        </p:spPr>
        <p:txBody>
          <a:bodyPr wrap="none" rtlCol="0">
            <a:spAutoFit/>
          </a:bodyPr>
          <a:lstStyle/>
          <a:p>
            <a:r>
              <a:rPr lang="en-US" sz="1200" dirty="0" smtClean="0">
                <a:solidFill>
                  <a:schemeClr val="bg1"/>
                </a:solidFill>
                <a:latin typeface="Arial" charset="0"/>
                <a:ea typeface="Arial" charset="0"/>
                <a:cs typeface="Arial" charset="0"/>
              </a:rPr>
              <a:t>AXBT profiles of Loop Current</a:t>
            </a:r>
            <a:endParaRPr lang="en-US" sz="1200" dirty="0">
              <a:solidFill>
                <a:schemeClr val="bg1"/>
              </a:solidFill>
              <a:latin typeface="Arial" charset="0"/>
              <a:ea typeface="Arial" charset="0"/>
              <a:cs typeface="Arial" charset="0"/>
            </a:endParaRPr>
          </a:p>
        </p:txBody>
      </p:sp>
      <p:sp>
        <p:nvSpPr>
          <p:cNvPr id="20" name="Content Placeholder 2"/>
          <p:cNvSpPr txBox="1">
            <a:spLocks/>
          </p:cNvSpPr>
          <p:nvPr/>
        </p:nvSpPr>
        <p:spPr>
          <a:xfrm>
            <a:off x="6417117" y="2396340"/>
            <a:ext cx="2059277" cy="33358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buNone/>
            </a:pPr>
            <a:r>
              <a:rPr lang="en-US" sz="1600" dirty="0" smtClean="0">
                <a:latin typeface="Calibri" charset="0"/>
                <a:ea typeface="Calibri" charset="0"/>
                <a:cs typeface="Calibri" charset="0"/>
              </a:rPr>
              <a:t>NASA Global Hawk</a:t>
            </a:r>
            <a:endParaRPr lang="en-US" sz="1050" dirty="0" smtClean="0">
              <a:latin typeface="Calibri" charset="0"/>
              <a:ea typeface="Calibri" charset="0"/>
              <a:cs typeface="Calibri" charset="0"/>
            </a:endParaRPr>
          </a:p>
        </p:txBody>
      </p:sp>
      <p:sp>
        <p:nvSpPr>
          <p:cNvPr id="18" name="Content Placeholder 2"/>
          <p:cNvSpPr>
            <a:spLocks/>
          </p:cNvSpPr>
          <p:nvPr/>
        </p:nvSpPr>
        <p:spPr bwMode="auto">
          <a:xfrm>
            <a:off x="72571" y="1313676"/>
            <a:ext cx="8998857" cy="5154252"/>
          </a:xfrm>
          <a:prstGeom prst="rect">
            <a:avLst/>
          </a:prstGeom>
          <a:solidFill>
            <a:schemeClr val="accent6">
              <a:alpha val="91000"/>
            </a:schemeClr>
          </a:solidFill>
          <a:ln/>
          <a:extLst/>
        </p:spPr>
        <p:style>
          <a:lnRef idx="2">
            <a:schemeClr val="accent6">
              <a:shade val="50000"/>
            </a:schemeClr>
          </a:lnRef>
          <a:fillRef idx="1">
            <a:schemeClr val="accent6"/>
          </a:fillRef>
          <a:effectRef idx="0">
            <a:schemeClr val="accent6"/>
          </a:effectRef>
          <a:fontRef idx="minor">
            <a:schemeClr val="lt1"/>
          </a:fontRef>
        </p:style>
        <p:txBody>
          <a:bodyPr/>
          <a:lstStyle/>
          <a:p>
            <a:pPr marL="457200" indent="-457200" defTabSz="457200">
              <a:lnSpc>
                <a:spcPct val="90000"/>
              </a:lnSpc>
              <a:spcBef>
                <a:spcPct val="20000"/>
              </a:spcBef>
              <a:buClr>
                <a:schemeClr val="bg1"/>
              </a:buClr>
              <a:buSzPct val="80000"/>
              <a:buFont typeface="Arial"/>
              <a:buChar char="•"/>
            </a:pPr>
            <a:r>
              <a:rPr lang="en-US" sz="4000" dirty="0">
                <a:solidFill>
                  <a:srgbClr val="FFFFFF"/>
                </a:solidFill>
                <a:latin typeface="Calibri" charset="0"/>
              </a:rPr>
              <a:t>Improve prediction of TC intensity change by: </a:t>
            </a:r>
          </a:p>
          <a:p>
            <a:pPr marL="914400" lvl="1" indent="-457200" defTabSz="457200">
              <a:lnSpc>
                <a:spcPct val="90000"/>
              </a:lnSpc>
              <a:spcBef>
                <a:spcPct val="20000"/>
              </a:spcBef>
              <a:buClr>
                <a:schemeClr val="bg1"/>
              </a:buClr>
              <a:buSzPct val="70000"/>
              <a:buFont typeface="Calibri" charset="0"/>
              <a:buChar char="–"/>
            </a:pPr>
            <a:r>
              <a:rPr lang="en-US" sz="3600" dirty="0">
                <a:solidFill>
                  <a:srgbClr val="FFFF00"/>
                </a:solidFill>
                <a:latin typeface="Calibri" charset="0"/>
              </a:rPr>
              <a:t>collecting</a:t>
            </a:r>
            <a:r>
              <a:rPr lang="en-US" sz="3600" dirty="0">
                <a:solidFill>
                  <a:srgbClr val="FFFFFF"/>
                </a:solidFill>
                <a:latin typeface="Calibri" charset="0"/>
              </a:rPr>
              <a:t> </a:t>
            </a:r>
            <a:r>
              <a:rPr lang="en-US" sz="3600" dirty="0" smtClean="0">
                <a:solidFill>
                  <a:srgbClr val="FFFFFF"/>
                </a:solidFill>
                <a:latin typeface="Calibri" charset="0"/>
              </a:rPr>
              <a:t>observations </a:t>
            </a:r>
            <a:r>
              <a:rPr lang="en-US" sz="3600" dirty="0">
                <a:solidFill>
                  <a:srgbClr val="FFFFFF"/>
                </a:solidFill>
                <a:latin typeface="Calibri" charset="0"/>
              </a:rPr>
              <a:t>through the TC life cycle </a:t>
            </a:r>
          </a:p>
          <a:p>
            <a:pPr marL="914400" lvl="1" indent="-457200" defTabSz="457200">
              <a:lnSpc>
                <a:spcPct val="90000"/>
              </a:lnSpc>
              <a:spcBef>
                <a:spcPct val="20000"/>
              </a:spcBef>
              <a:buClr>
                <a:schemeClr val="bg1"/>
              </a:buClr>
              <a:buSzPct val="70000"/>
              <a:buFont typeface="Calibri" charset="0"/>
              <a:buChar char="–"/>
            </a:pPr>
            <a:r>
              <a:rPr lang="en-US" sz="3600" dirty="0">
                <a:solidFill>
                  <a:srgbClr val="FFFF00"/>
                </a:solidFill>
                <a:latin typeface="Calibri" charset="0"/>
              </a:rPr>
              <a:t>developing</a:t>
            </a:r>
            <a:r>
              <a:rPr lang="en-US" sz="3600" dirty="0">
                <a:solidFill>
                  <a:srgbClr val="FFFFFF"/>
                </a:solidFill>
                <a:latin typeface="Calibri" charset="0"/>
              </a:rPr>
              <a:t> and refining measurement technologies</a:t>
            </a:r>
          </a:p>
          <a:p>
            <a:pPr marL="914400" lvl="1" indent="-457200" defTabSz="457200">
              <a:lnSpc>
                <a:spcPct val="90000"/>
              </a:lnSpc>
              <a:spcBef>
                <a:spcPct val="20000"/>
              </a:spcBef>
              <a:buClr>
                <a:schemeClr val="bg1"/>
              </a:buClr>
              <a:buSzPct val="70000"/>
              <a:buFont typeface="Calibri" charset="0"/>
              <a:buChar char="–"/>
            </a:pPr>
            <a:r>
              <a:rPr lang="en-US" sz="3600" dirty="0">
                <a:solidFill>
                  <a:srgbClr val="FFFF00"/>
                </a:solidFill>
                <a:latin typeface="Calibri" charset="0"/>
              </a:rPr>
              <a:t>improving</a:t>
            </a:r>
            <a:r>
              <a:rPr lang="en-US" sz="3600" dirty="0">
                <a:solidFill>
                  <a:srgbClr val="FFFFFF"/>
                </a:solidFill>
                <a:latin typeface="Calibri" charset="0"/>
              </a:rPr>
              <a:t> understanding of physical processes important in TC intensity change</a:t>
            </a:r>
            <a:endParaRPr lang="en-US" sz="3600" dirty="0">
              <a:solidFill>
                <a:srgbClr val="FFFFFF"/>
              </a:solidFill>
              <a:latin typeface="Futura" charset="0"/>
            </a:endParaRPr>
          </a:p>
        </p:txBody>
      </p:sp>
      <p:pic>
        <p:nvPicPr>
          <p:cNvPr id="24" name="Picture 23" descr="IFEX.gif"/>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784902" y="648326"/>
            <a:ext cx="638705" cy="638705"/>
          </a:xfrm>
          <a:prstGeom prst="rect">
            <a:avLst/>
          </a:prstGeom>
        </p:spPr>
      </p:pic>
      <p:sp>
        <p:nvSpPr>
          <p:cNvPr id="3" name="Footer Placeholder 2"/>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2" nodeType="clickEffect">
                                  <p:stCondLst>
                                    <p:cond delay="0"/>
                                  </p:stCondLst>
                                  <p:childTnLst>
                                    <p:animEffect transition="out" filter="fade">
                                      <p:cBhvr>
                                        <p:cTn id="6" dur="1000"/>
                                        <p:tgtEl>
                                          <p:spTgt spid="18"/>
                                        </p:tgtEl>
                                      </p:cBhvr>
                                    </p:animEffect>
                                    <p:set>
                                      <p:cBhvr>
                                        <p:cTn id="7"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2"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2-01-11 at 10.30.20 A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76250" y="1904543"/>
            <a:ext cx="4422197" cy="4114800"/>
          </a:xfrm>
          <a:prstGeom prst="rect">
            <a:avLst/>
          </a:prstGeom>
        </p:spPr>
      </p:pic>
      <p:pic>
        <p:nvPicPr>
          <p:cNvPr id="29699" name="Picture 23" descr="Earl_obs_201008191800.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51363" y="1911430"/>
            <a:ext cx="2097087" cy="215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 Box 8"/>
          <p:cNvSpPr txBox="1">
            <a:spLocks/>
          </p:cNvSpPr>
          <p:nvPr/>
        </p:nvSpPr>
        <p:spPr bwMode="auto">
          <a:xfrm>
            <a:off x="890588" y="5969390"/>
            <a:ext cx="20925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400">
                <a:solidFill>
                  <a:schemeClr val="bg1"/>
                </a:solidFill>
                <a:latin typeface="Times New Roman" charset="0"/>
                <a:ea typeface="ＭＳ Ｐゴシック" charset="0"/>
                <a:cs typeface="ＭＳ Ｐゴシック" charset="0"/>
              </a:defRPr>
            </a:lvl1pPr>
            <a:lvl2pPr marL="742950" indent="-285750" eaLnBrk="0" hangingPunct="0">
              <a:defRPr sz="2400">
                <a:solidFill>
                  <a:schemeClr val="bg1"/>
                </a:solidFill>
                <a:latin typeface="Times New Roman" charset="0"/>
                <a:ea typeface="ＭＳ Ｐゴシック" charset="0"/>
              </a:defRPr>
            </a:lvl2pPr>
            <a:lvl3pPr marL="1143000" indent="-228600" eaLnBrk="0" hangingPunct="0">
              <a:defRPr sz="2400">
                <a:solidFill>
                  <a:schemeClr val="bg1"/>
                </a:solidFill>
                <a:latin typeface="Times New Roman" charset="0"/>
                <a:ea typeface="ＭＳ Ｐゴシック" charset="0"/>
              </a:defRPr>
            </a:lvl3pPr>
            <a:lvl4pPr marL="1600200" indent="-228600" eaLnBrk="0" hangingPunct="0">
              <a:defRPr sz="2400">
                <a:solidFill>
                  <a:schemeClr val="bg1"/>
                </a:solidFill>
                <a:latin typeface="Times New Roman" charset="0"/>
                <a:ea typeface="ＭＳ Ｐゴシック" charset="0"/>
              </a:defRPr>
            </a:lvl4pPr>
            <a:lvl5pPr marL="2057400" indent="-228600" eaLnBrk="0" hangingPunct="0">
              <a:defRPr sz="2400">
                <a:solidFill>
                  <a:schemeClr val="bg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bg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bg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bg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bg1"/>
                </a:solidFill>
                <a:latin typeface="Times New Roman" charset="0"/>
                <a:ea typeface="ＭＳ Ｐゴシック" charset="0"/>
              </a:defRPr>
            </a:lvl9pPr>
          </a:lstStyle>
          <a:p>
            <a:pPr eaLnBrk="1" hangingPunct="1">
              <a:spcBef>
                <a:spcPct val="50000"/>
              </a:spcBef>
            </a:pPr>
            <a:r>
              <a:rPr lang="en-US" sz="1600" b="1" dirty="0">
                <a:solidFill>
                  <a:schemeClr val="tx1"/>
                </a:solidFill>
                <a:latin typeface="Calibri" charset="0"/>
                <a:cs typeface="Arial" charset="0"/>
                <a:sym typeface="Arial" charset="0"/>
              </a:rPr>
              <a:t>Hurricane </a:t>
            </a:r>
            <a:r>
              <a:rPr lang="en-US" sz="1600" b="1" dirty="0" smtClean="0">
                <a:solidFill>
                  <a:schemeClr val="tx1"/>
                </a:solidFill>
                <a:latin typeface="Calibri" charset="0"/>
                <a:cs typeface="Arial" charset="0"/>
                <a:sym typeface="Arial" charset="0"/>
              </a:rPr>
              <a:t>Irene(2011)</a:t>
            </a:r>
            <a:endParaRPr lang="en-US" sz="1600" b="1" dirty="0">
              <a:solidFill>
                <a:schemeClr val="tx1"/>
              </a:solidFill>
              <a:latin typeface="Calibri" charset="0"/>
              <a:cs typeface="Arial" charset="0"/>
              <a:sym typeface="Arial" charset="0"/>
            </a:endParaRPr>
          </a:p>
        </p:txBody>
      </p:sp>
      <p:grpSp>
        <p:nvGrpSpPr>
          <p:cNvPr id="29702" name="Group 10"/>
          <p:cNvGrpSpPr>
            <a:grpSpLocks/>
          </p:cNvGrpSpPr>
          <p:nvPr/>
        </p:nvGrpSpPr>
        <p:grpSpPr bwMode="auto">
          <a:xfrm>
            <a:off x="3154363" y="4080560"/>
            <a:ext cx="450850" cy="469900"/>
            <a:chOff x="0" y="0"/>
            <a:chExt cx="240" cy="240"/>
          </a:xfrm>
        </p:grpSpPr>
        <p:sp>
          <p:nvSpPr>
            <p:cNvPr id="29720" name="Oval 11"/>
            <p:cNvSpPr>
              <a:spLocks/>
            </p:cNvSpPr>
            <p:nvPr/>
          </p:nvSpPr>
          <p:spPr bwMode="auto">
            <a:xfrm>
              <a:off x="0" y="0"/>
              <a:ext cx="240" cy="240"/>
            </a:xfrm>
            <a:prstGeom prst="ellipse">
              <a:avLst/>
            </a:prstGeom>
            <a:noFill/>
            <a:ln w="63500">
              <a:solidFill>
                <a:srgbClr val="001933"/>
              </a:solidFill>
              <a:prstDash val="sysDash"/>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latin typeface="Calibri" charset="0"/>
                <a:cs typeface="Arial" charset="0"/>
              </a:endParaRPr>
            </a:p>
          </p:txBody>
        </p:sp>
      </p:grpSp>
      <p:sp>
        <p:nvSpPr>
          <p:cNvPr id="10" name="Rectangle 9"/>
          <p:cNvSpPr>
            <a:spLocks noChangeArrowheads="1"/>
          </p:cNvSpPr>
          <p:nvPr/>
        </p:nvSpPr>
        <p:spPr bwMode="auto">
          <a:xfrm>
            <a:off x="2973388" y="3918635"/>
            <a:ext cx="782637" cy="742950"/>
          </a:xfrm>
          <a:prstGeom prst="rect">
            <a:avLst/>
          </a:prstGeom>
          <a:noFill/>
          <a:ln w="38100">
            <a:solidFill>
              <a:schemeClr val="bg1"/>
            </a:solidFill>
            <a:prstDash val="dash"/>
            <a:round/>
            <a:headEnd/>
            <a:tailEnd/>
          </a:ln>
          <a:effectLst>
            <a:outerShdw blurRad="63500" dist="23000" dir="5400000" rotWithShape="0">
              <a:srgbClr val="00000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a:defRPr/>
            </a:pPr>
            <a:endParaRPr lang="en-US">
              <a:solidFill>
                <a:schemeClr val="lt1"/>
              </a:solidFill>
              <a:latin typeface="Calibri"/>
              <a:ea typeface="+mn-ea"/>
              <a:cs typeface="Calibri"/>
            </a:endParaRPr>
          </a:p>
        </p:txBody>
      </p:sp>
      <p:pic>
        <p:nvPicPr>
          <p:cNvPr id="29704" name="Picture 17" descr="WIND_10M_08281800.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15509" y="4214234"/>
            <a:ext cx="2278063"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15" descr="TA_rada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13790">
            <a:off x="5820973" y="2763772"/>
            <a:ext cx="1095640" cy="118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a:cxnSpLocks noChangeShapeType="1"/>
          </p:cNvCxnSpPr>
          <p:nvPr/>
        </p:nvCxnSpPr>
        <p:spPr bwMode="auto">
          <a:xfrm flipV="1">
            <a:off x="3744195" y="1987408"/>
            <a:ext cx="824712" cy="1937925"/>
          </a:xfrm>
          <a:prstGeom prst="line">
            <a:avLst/>
          </a:prstGeom>
          <a:noFill/>
          <a:ln w="25400">
            <a:solidFill>
              <a:schemeClr val="accent1">
                <a:lumMod val="10000"/>
              </a:schemeClr>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5" name="Straight Connector 14"/>
          <p:cNvCxnSpPr>
            <a:cxnSpLocks noChangeShapeType="1"/>
          </p:cNvCxnSpPr>
          <p:nvPr/>
        </p:nvCxnSpPr>
        <p:spPr bwMode="auto">
          <a:xfrm>
            <a:off x="3752442" y="3950072"/>
            <a:ext cx="808218" cy="82469"/>
          </a:xfrm>
          <a:prstGeom prst="line">
            <a:avLst/>
          </a:prstGeom>
          <a:noFill/>
          <a:ln w="25400">
            <a:solidFill>
              <a:schemeClr val="accent1">
                <a:lumMod val="10000"/>
              </a:schemeClr>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6" name="Straight Connector 15"/>
          <p:cNvCxnSpPr>
            <a:cxnSpLocks noChangeShapeType="1"/>
          </p:cNvCxnSpPr>
          <p:nvPr/>
        </p:nvCxnSpPr>
        <p:spPr bwMode="auto">
          <a:xfrm flipV="1">
            <a:off x="3777183" y="4271690"/>
            <a:ext cx="997902" cy="428815"/>
          </a:xfrm>
          <a:prstGeom prst="line">
            <a:avLst/>
          </a:prstGeom>
          <a:noFill/>
          <a:ln w="25400">
            <a:solidFill>
              <a:schemeClr val="accent1">
                <a:lumMod val="10000"/>
              </a:schemeClr>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7" name="Straight Connector 16"/>
          <p:cNvCxnSpPr>
            <a:cxnSpLocks noChangeShapeType="1"/>
          </p:cNvCxnSpPr>
          <p:nvPr/>
        </p:nvCxnSpPr>
        <p:spPr bwMode="auto">
          <a:xfrm>
            <a:off x="3727701" y="4700508"/>
            <a:ext cx="1055632" cy="1187497"/>
          </a:xfrm>
          <a:prstGeom prst="line">
            <a:avLst/>
          </a:prstGeom>
          <a:noFill/>
          <a:ln w="25400">
            <a:solidFill>
              <a:schemeClr val="accent1">
                <a:lumMod val="10000"/>
              </a:schemeClr>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9710" name="TextBox 38"/>
          <p:cNvSpPr txBox="1">
            <a:spLocks noChangeArrowheads="1"/>
          </p:cNvSpPr>
          <p:nvPr/>
        </p:nvSpPr>
        <p:spPr bwMode="auto">
          <a:xfrm>
            <a:off x="156693" y="1366648"/>
            <a:ext cx="88566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bg1"/>
                </a:solidFill>
                <a:latin typeface="Times New Roman" charset="0"/>
                <a:ea typeface="ＭＳ Ｐゴシック" charset="0"/>
                <a:cs typeface="ＭＳ Ｐゴシック" charset="0"/>
              </a:defRPr>
            </a:lvl1pPr>
            <a:lvl2pPr marL="742950" indent="-285750" eaLnBrk="0" hangingPunct="0">
              <a:defRPr sz="2400">
                <a:solidFill>
                  <a:schemeClr val="bg1"/>
                </a:solidFill>
                <a:latin typeface="Times New Roman" charset="0"/>
                <a:ea typeface="ＭＳ Ｐゴシック" charset="0"/>
              </a:defRPr>
            </a:lvl2pPr>
            <a:lvl3pPr marL="1143000" indent="-228600" eaLnBrk="0" hangingPunct="0">
              <a:defRPr sz="2400">
                <a:solidFill>
                  <a:schemeClr val="bg1"/>
                </a:solidFill>
                <a:latin typeface="Times New Roman" charset="0"/>
                <a:ea typeface="ＭＳ Ｐゴシック" charset="0"/>
              </a:defRPr>
            </a:lvl3pPr>
            <a:lvl4pPr marL="1600200" indent="-228600" eaLnBrk="0" hangingPunct="0">
              <a:defRPr sz="2400">
                <a:solidFill>
                  <a:schemeClr val="bg1"/>
                </a:solidFill>
                <a:latin typeface="Times New Roman" charset="0"/>
                <a:ea typeface="ＭＳ Ｐゴシック" charset="0"/>
              </a:defRPr>
            </a:lvl4pPr>
            <a:lvl5pPr marL="2057400" indent="-228600" eaLnBrk="0" hangingPunct="0">
              <a:defRPr sz="2400">
                <a:solidFill>
                  <a:schemeClr val="bg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bg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bg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bg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bg1"/>
                </a:solidFill>
                <a:latin typeface="Times New Roman" charset="0"/>
                <a:ea typeface="ＭＳ Ｐゴシック" charset="0"/>
              </a:defRPr>
            </a:lvl9pPr>
          </a:lstStyle>
          <a:p>
            <a:pPr algn="ctr" eaLnBrk="1" hangingPunct="1"/>
            <a:r>
              <a:rPr lang="en-US">
                <a:solidFill>
                  <a:schemeClr val="tx1"/>
                </a:solidFill>
                <a:latin typeface="Calibri" charset="0"/>
              </a:rPr>
              <a:t>Synergy of high resolution forecast and airborne observations    </a:t>
            </a:r>
          </a:p>
        </p:txBody>
      </p:sp>
      <p:sp>
        <p:nvSpPr>
          <p:cNvPr id="19" name="TextBox 18"/>
          <p:cNvSpPr txBox="1">
            <a:spLocks noChangeArrowheads="1"/>
          </p:cNvSpPr>
          <p:nvPr/>
        </p:nvSpPr>
        <p:spPr bwMode="auto">
          <a:xfrm>
            <a:off x="7050088" y="2273580"/>
            <a:ext cx="1625600" cy="738664"/>
          </a:xfrm>
          <a:prstGeom prst="rect">
            <a:avLst/>
          </a:prstGeom>
          <a:noFill/>
          <a:ln w="15875">
            <a:solidFill>
              <a:schemeClr val="tx1"/>
            </a:solidFill>
            <a:miter lim="800000"/>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a:spAutoFit/>
          </a:bodyPr>
          <a:lstStyle/>
          <a:p>
            <a:pPr algn="ctr">
              <a:defRPr/>
            </a:pPr>
            <a:r>
              <a:rPr lang="en-US" sz="1400" b="1" dirty="0">
                <a:solidFill>
                  <a:schemeClr val="tx1"/>
                </a:solidFill>
                <a:latin typeface="Calibri"/>
                <a:ea typeface="ＭＳ Ｐゴシック" pitchFamily="34" charset="-128"/>
                <a:cs typeface="Calibri"/>
              </a:rPr>
              <a:t>P-3 and G-IV </a:t>
            </a:r>
            <a:r>
              <a:rPr lang="en-US" sz="1400" b="1" dirty="0" smtClean="0">
                <a:solidFill>
                  <a:schemeClr val="tx1"/>
                </a:solidFill>
                <a:latin typeface="Calibri"/>
                <a:ea typeface="ＭＳ Ｐゴシック" pitchFamily="34" charset="-128"/>
                <a:cs typeface="Calibri"/>
              </a:rPr>
              <a:t>observations – superobs (SO)</a:t>
            </a:r>
            <a:endParaRPr lang="en-US" sz="1400" b="1" dirty="0">
              <a:solidFill>
                <a:schemeClr val="tx1"/>
              </a:solidFill>
              <a:latin typeface="Calibri"/>
              <a:ea typeface="ＭＳ Ｐゴシック" pitchFamily="34" charset="-128"/>
              <a:cs typeface="Calibri"/>
            </a:endParaRPr>
          </a:p>
        </p:txBody>
      </p:sp>
      <p:sp>
        <p:nvSpPr>
          <p:cNvPr id="20" name="TextBox 19"/>
          <p:cNvSpPr txBox="1">
            <a:spLocks noChangeArrowheads="1"/>
          </p:cNvSpPr>
          <p:nvPr/>
        </p:nvSpPr>
        <p:spPr bwMode="auto">
          <a:xfrm>
            <a:off x="6999288" y="4129477"/>
            <a:ext cx="1627187" cy="738188"/>
          </a:xfrm>
          <a:prstGeom prst="rect">
            <a:avLst/>
          </a:prstGeom>
          <a:noFill/>
          <a:ln w="15875">
            <a:solidFill>
              <a:schemeClr val="tx1"/>
            </a:solidFill>
            <a:miter lim="800000"/>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a:spAutoFit/>
          </a:bodyPr>
          <a:lstStyle/>
          <a:p>
            <a:pPr algn="ctr">
              <a:defRPr/>
            </a:pPr>
            <a:r>
              <a:rPr lang="en-US" sz="1400" b="1" dirty="0">
                <a:solidFill>
                  <a:schemeClr val="tx1"/>
                </a:solidFill>
                <a:latin typeface="Calibri" pitchFamily="34" charset="0"/>
                <a:ea typeface="ＭＳ Ｐゴシック" pitchFamily="34" charset="-128"/>
                <a:cs typeface="Arial" pitchFamily="34" charset="0"/>
              </a:rPr>
              <a:t>Improving the initial condition in storm core region </a:t>
            </a:r>
          </a:p>
        </p:txBody>
      </p:sp>
      <p:sp>
        <p:nvSpPr>
          <p:cNvPr id="21" name="TextBox 20"/>
          <p:cNvSpPr txBox="1">
            <a:spLocks noChangeArrowheads="1"/>
          </p:cNvSpPr>
          <p:nvPr/>
        </p:nvSpPr>
        <p:spPr bwMode="auto">
          <a:xfrm>
            <a:off x="7019925" y="3437327"/>
            <a:ext cx="1627188" cy="307975"/>
          </a:xfrm>
          <a:prstGeom prst="rect">
            <a:avLst/>
          </a:prstGeom>
          <a:noFill/>
          <a:ln w="15875">
            <a:solidFill>
              <a:schemeClr val="tx1"/>
            </a:solidFill>
            <a:miter lim="800000"/>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a:spAutoFit/>
          </a:bodyPr>
          <a:lstStyle/>
          <a:p>
            <a:pPr>
              <a:defRPr/>
            </a:pPr>
            <a:r>
              <a:rPr lang="en-US" sz="1400" b="1" dirty="0">
                <a:solidFill>
                  <a:schemeClr val="tx1"/>
                </a:solidFill>
                <a:latin typeface="Calibri" pitchFamily="34" charset="0"/>
                <a:ea typeface="ＭＳ Ｐゴシック" pitchFamily="34" charset="-128"/>
                <a:cs typeface="Arial" pitchFamily="34" charset="0"/>
              </a:rPr>
              <a:t>Data assimilation</a:t>
            </a:r>
          </a:p>
        </p:txBody>
      </p:sp>
      <p:sp>
        <p:nvSpPr>
          <p:cNvPr id="22" name="TextBox 21"/>
          <p:cNvSpPr txBox="1">
            <a:spLocks noChangeArrowheads="1"/>
          </p:cNvSpPr>
          <p:nvPr/>
        </p:nvSpPr>
        <p:spPr bwMode="auto">
          <a:xfrm>
            <a:off x="7021513" y="5224852"/>
            <a:ext cx="1625600" cy="738188"/>
          </a:xfrm>
          <a:prstGeom prst="rect">
            <a:avLst/>
          </a:prstGeom>
          <a:noFill/>
          <a:ln w="15875">
            <a:solidFill>
              <a:schemeClr val="tx1"/>
            </a:solidFill>
            <a:miter lim="800000"/>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a:spAutoFit/>
          </a:bodyPr>
          <a:lstStyle/>
          <a:p>
            <a:pPr algn="ctr">
              <a:defRPr/>
            </a:pPr>
            <a:r>
              <a:rPr lang="en-US" sz="1400" b="1" dirty="0">
                <a:solidFill>
                  <a:schemeClr val="tx1"/>
                </a:solidFill>
                <a:latin typeface="Calibri" pitchFamily="34" charset="0"/>
                <a:ea typeface="ＭＳ Ｐゴシック" pitchFamily="34" charset="-128"/>
                <a:cs typeface="Arial" pitchFamily="34" charset="0"/>
              </a:rPr>
              <a:t>Improving the high resolution regional forecast </a:t>
            </a:r>
          </a:p>
        </p:txBody>
      </p:sp>
      <p:sp>
        <p:nvSpPr>
          <p:cNvPr id="23" name="Down Arrow 22"/>
          <p:cNvSpPr>
            <a:spLocks noChangeArrowheads="1"/>
          </p:cNvSpPr>
          <p:nvPr/>
        </p:nvSpPr>
        <p:spPr bwMode="auto">
          <a:xfrm>
            <a:off x="7761288" y="3067440"/>
            <a:ext cx="195262" cy="260350"/>
          </a:xfrm>
          <a:prstGeom prst="downArrow">
            <a:avLst>
              <a:gd name="adj1" fmla="val 50000"/>
              <a:gd name="adj2" fmla="val 50000"/>
            </a:avLst>
          </a:prstGeom>
          <a:gradFill rotWithShape="1">
            <a:gsLst>
              <a:gs pos="0">
                <a:srgbClr val="CC8AFF"/>
              </a:gs>
              <a:gs pos="100000">
                <a:srgbClr val="E29FFF"/>
              </a:gs>
            </a:gsLst>
            <a:lin ang="16200000"/>
          </a:gradFill>
          <a:ln w="9525">
            <a:solidFill>
              <a:srgbClr val="C793FC"/>
            </a:solidFill>
            <a:miter lim="800000"/>
            <a:headEnd/>
            <a:tailEnd/>
          </a:ln>
          <a:effectLst>
            <a:outerShdw blurRad="63500" dist="23000" dir="5400000" rotWithShape="0">
              <a:srgbClr val="000000">
                <a:alpha val="34999"/>
              </a:srgbClr>
            </a:outerShdw>
          </a:effectLst>
        </p:spPr>
        <p:txBody>
          <a:bodyPr anchor="ctr"/>
          <a:lstStyle/>
          <a:p>
            <a:pPr algn="ctr">
              <a:defRPr/>
            </a:pPr>
            <a:endParaRPr lang="en-US" dirty="0">
              <a:solidFill>
                <a:schemeClr val="lt1"/>
              </a:solidFill>
              <a:latin typeface="+mn-lt"/>
              <a:ea typeface="+mn-ea"/>
              <a:cs typeface="+mn-cs"/>
            </a:endParaRPr>
          </a:p>
        </p:txBody>
      </p:sp>
      <p:sp>
        <p:nvSpPr>
          <p:cNvPr id="24" name="Down Arrow 23"/>
          <p:cNvSpPr>
            <a:spLocks noChangeArrowheads="1"/>
          </p:cNvSpPr>
          <p:nvPr/>
        </p:nvSpPr>
        <p:spPr bwMode="auto">
          <a:xfrm>
            <a:off x="7766050" y="3786577"/>
            <a:ext cx="190500" cy="257175"/>
          </a:xfrm>
          <a:prstGeom prst="downArrow">
            <a:avLst>
              <a:gd name="adj1" fmla="val 50000"/>
              <a:gd name="adj2" fmla="val 50000"/>
            </a:avLst>
          </a:prstGeom>
          <a:gradFill rotWithShape="1">
            <a:gsLst>
              <a:gs pos="0">
                <a:srgbClr val="CC8AFF"/>
              </a:gs>
              <a:gs pos="100000">
                <a:srgbClr val="E29FFF"/>
              </a:gs>
            </a:gsLst>
            <a:lin ang="16200000"/>
          </a:gradFill>
          <a:ln w="9525">
            <a:solidFill>
              <a:srgbClr val="C793FC"/>
            </a:solidFill>
            <a:miter lim="800000"/>
            <a:headEnd/>
            <a:tailEnd/>
          </a:ln>
          <a:effectLst>
            <a:outerShdw blurRad="63500" dist="23000" dir="5400000" rotWithShape="0">
              <a:srgbClr val="00000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25" name="Down Arrow 24"/>
          <p:cNvSpPr>
            <a:spLocks noChangeArrowheads="1"/>
          </p:cNvSpPr>
          <p:nvPr/>
        </p:nvSpPr>
        <p:spPr bwMode="auto">
          <a:xfrm>
            <a:off x="7766050" y="4939102"/>
            <a:ext cx="190500" cy="188913"/>
          </a:xfrm>
          <a:prstGeom prst="downArrow">
            <a:avLst>
              <a:gd name="adj1" fmla="val 50000"/>
              <a:gd name="adj2" fmla="val 50000"/>
            </a:avLst>
          </a:prstGeom>
          <a:gradFill rotWithShape="1">
            <a:gsLst>
              <a:gs pos="0">
                <a:srgbClr val="CC8AFF"/>
              </a:gs>
              <a:gs pos="100000">
                <a:srgbClr val="E29FFF"/>
              </a:gs>
            </a:gsLst>
            <a:lin ang="16200000"/>
          </a:gradFill>
          <a:ln w="9525">
            <a:solidFill>
              <a:srgbClr val="C793FC"/>
            </a:solidFill>
            <a:miter lim="800000"/>
            <a:headEnd/>
            <a:tailEnd/>
          </a:ln>
          <a:effectLst>
            <a:outerShdw blurRad="63500" dist="23000" dir="5400000" rotWithShape="0">
              <a:srgbClr val="000000">
                <a:alpha val="34999"/>
              </a:srgbClr>
            </a:outerShdw>
          </a:effectLst>
        </p:spPr>
        <p:txBody>
          <a:bodyPr anchor="ctr"/>
          <a:lstStyle/>
          <a:p>
            <a:pPr algn="ctr">
              <a:defRPr/>
            </a:pPr>
            <a:endParaRPr lang="en-US">
              <a:solidFill>
                <a:schemeClr val="lt1"/>
              </a:solidFill>
              <a:latin typeface="+mn-lt"/>
              <a:ea typeface="+mn-ea"/>
              <a:cs typeface="+mn-cs"/>
            </a:endParaRPr>
          </a:p>
        </p:txBody>
      </p:sp>
      <p:cxnSp>
        <p:nvCxnSpPr>
          <p:cNvPr id="26" name="Straight Arrow Connector 25"/>
          <p:cNvCxnSpPr>
            <a:cxnSpLocks noChangeShapeType="1"/>
            <a:stCxn id="20" idx="1"/>
          </p:cNvCxnSpPr>
          <p:nvPr/>
        </p:nvCxnSpPr>
        <p:spPr bwMode="auto">
          <a:xfrm flipH="1" flipV="1">
            <a:off x="6156325" y="4486665"/>
            <a:ext cx="842963" cy="11112"/>
          </a:xfrm>
          <a:prstGeom prst="straightConnector1">
            <a:avLst/>
          </a:prstGeom>
          <a:noFill/>
          <a:ln w="25400">
            <a:solidFill>
              <a:schemeClr val="accent1">
                <a:lumMod val="10000"/>
              </a:schemeClr>
            </a:solidFill>
            <a:round/>
            <a:headEnd/>
            <a:tailEnd type="arrow" w="med" len="me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9719" name="TextBox 57"/>
          <p:cNvSpPr txBox="1">
            <a:spLocks noChangeArrowheads="1"/>
          </p:cNvSpPr>
          <p:nvPr/>
        </p:nvSpPr>
        <p:spPr bwMode="auto">
          <a:xfrm>
            <a:off x="4764088" y="5561402"/>
            <a:ext cx="1785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bg1"/>
                </a:solidFill>
                <a:latin typeface="Times New Roman" charset="0"/>
                <a:ea typeface="ＭＳ Ｐゴシック" charset="0"/>
                <a:cs typeface="ＭＳ Ｐゴシック" charset="0"/>
              </a:defRPr>
            </a:lvl1pPr>
            <a:lvl2pPr marL="742950" indent="-285750" eaLnBrk="0" hangingPunct="0">
              <a:defRPr sz="2400">
                <a:solidFill>
                  <a:schemeClr val="bg1"/>
                </a:solidFill>
                <a:latin typeface="Times New Roman" charset="0"/>
                <a:ea typeface="ＭＳ Ｐゴシック" charset="0"/>
              </a:defRPr>
            </a:lvl2pPr>
            <a:lvl3pPr marL="1143000" indent="-228600" eaLnBrk="0" hangingPunct="0">
              <a:defRPr sz="2400">
                <a:solidFill>
                  <a:schemeClr val="bg1"/>
                </a:solidFill>
                <a:latin typeface="Times New Roman" charset="0"/>
                <a:ea typeface="ＭＳ Ｐゴシック" charset="0"/>
              </a:defRPr>
            </a:lvl3pPr>
            <a:lvl4pPr marL="1600200" indent="-228600" eaLnBrk="0" hangingPunct="0">
              <a:defRPr sz="2400">
                <a:solidFill>
                  <a:schemeClr val="bg1"/>
                </a:solidFill>
                <a:latin typeface="Times New Roman" charset="0"/>
                <a:ea typeface="ＭＳ Ｐゴシック" charset="0"/>
              </a:defRPr>
            </a:lvl4pPr>
            <a:lvl5pPr marL="2057400" indent="-228600" eaLnBrk="0" hangingPunct="0">
              <a:defRPr sz="2400">
                <a:solidFill>
                  <a:schemeClr val="bg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bg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bg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bg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bg1"/>
                </a:solidFill>
                <a:latin typeface="Times New Roman" charset="0"/>
                <a:ea typeface="ＭＳ Ｐゴシック" charset="0"/>
              </a:defRPr>
            </a:lvl9pPr>
          </a:lstStyle>
          <a:p>
            <a:pPr algn="ctr" eaLnBrk="1" hangingPunct="1"/>
            <a:r>
              <a:rPr lang="en-US" sz="1200" dirty="0">
                <a:solidFill>
                  <a:srgbClr val="000000"/>
                </a:solidFill>
                <a:latin typeface="Calibri"/>
                <a:cs typeface="Calibri"/>
              </a:rPr>
              <a:t>Wind intensity </a:t>
            </a:r>
            <a:r>
              <a:rPr lang="en-US" sz="1200" dirty="0" smtClean="0">
                <a:solidFill>
                  <a:srgbClr val="000000"/>
                </a:solidFill>
                <a:latin typeface="Calibri"/>
                <a:cs typeface="Calibri"/>
              </a:rPr>
              <a:t>at 10 </a:t>
            </a:r>
            <a:r>
              <a:rPr lang="en-US" sz="1200" dirty="0">
                <a:solidFill>
                  <a:srgbClr val="000000"/>
                </a:solidFill>
                <a:latin typeface="Calibri"/>
                <a:cs typeface="Calibri"/>
              </a:rPr>
              <a:t>m</a:t>
            </a:r>
          </a:p>
        </p:txBody>
      </p:sp>
      <p:sp>
        <p:nvSpPr>
          <p:cNvPr id="27" name="Rectangle 5"/>
          <p:cNvSpPr txBox="1">
            <a:spLocks noChangeArrowheads="1"/>
          </p:cNvSpPr>
          <p:nvPr/>
        </p:nvSpPr>
        <p:spPr bwMode="auto">
          <a:xfrm>
            <a:off x="0" y="0"/>
            <a:ext cx="9144000" cy="1136710"/>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p>
            <a:pPr lvl="0">
              <a:lnSpc>
                <a:spcPct val="85000"/>
              </a:lnSpc>
              <a:defRPr/>
            </a:pPr>
            <a:r>
              <a:rPr kumimoji="0" lang="en-US" sz="4000" b="0" i="0" u="none" strike="noStrike" kern="0" cap="none" spc="0" normalizeH="0" baseline="0" noProof="0" dirty="0" smtClean="0">
                <a:ln>
                  <a:noFill/>
                </a:ln>
                <a:solidFill>
                  <a:schemeClr val="bg1"/>
                </a:solidFill>
                <a:effectLst/>
                <a:uLnTx/>
                <a:uFillTx/>
                <a:latin typeface="Arial" charset="0"/>
                <a:ea typeface="Calibri" charset="0"/>
                <a:cs typeface="Calibri" charset="0"/>
              </a:rPr>
              <a:t>Improved Models</a:t>
            </a:r>
            <a:r>
              <a:rPr kumimoji="0" lang="en-US" sz="4000" b="0" i="0" u="none" strike="noStrike" kern="0" cap="none" spc="0" normalizeH="0" noProof="0" dirty="0" smtClean="0">
                <a:ln>
                  <a:noFill/>
                </a:ln>
                <a:solidFill>
                  <a:schemeClr val="bg1"/>
                </a:solidFill>
                <a:effectLst/>
                <a:uLnTx/>
                <a:uFillTx/>
                <a:latin typeface="Arial" charset="0"/>
                <a:ea typeface="Calibri" charset="0"/>
                <a:cs typeface="Calibri" charset="0"/>
              </a:rPr>
              <a:t> &amp; Data</a:t>
            </a:r>
            <a:r>
              <a:rPr kumimoji="0" lang="en-US" sz="4000" b="0" i="0" u="none" strike="noStrike" kern="0" cap="none" spc="0" normalizeH="0" baseline="0" noProof="0" dirty="0" smtClean="0">
                <a:ln>
                  <a:noFill/>
                </a:ln>
                <a:solidFill>
                  <a:schemeClr val="bg1"/>
                </a:solidFill>
                <a:effectLst/>
                <a:uLnTx/>
                <a:uFillTx/>
                <a:latin typeface="Arial" charset="0"/>
                <a:ea typeface="Calibri" charset="0"/>
                <a:cs typeface="Calibri" charset="0"/>
              </a:rPr>
              <a:t>:</a:t>
            </a:r>
            <a:br>
              <a:rPr kumimoji="0" lang="en-US" sz="4000" b="0" i="0" u="none" strike="noStrike" kern="0" cap="none" spc="0" normalizeH="0" baseline="0" noProof="0" dirty="0" smtClean="0">
                <a:ln>
                  <a:noFill/>
                </a:ln>
                <a:solidFill>
                  <a:schemeClr val="bg1"/>
                </a:solidFill>
                <a:effectLst/>
                <a:uLnTx/>
                <a:uFillTx/>
                <a:latin typeface="Arial" charset="0"/>
                <a:ea typeface="Calibri" charset="0"/>
                <a:cs typeface="Calibri" charset="0"/>
              </a:rPr>
            </a:br>
            <a:r>
              <a:rPr lang="en-US" sz="2800" kern="0" dirty="0">
                <a:solidFill>
                  <a:srgbClr val="FFFFFF"/>
                </a:solidFill>
                <a:latin typeface="Calibri" charset="0"/>
                <a:ea typeface="ＭＳ Ｐゴシック" charset="0"/>
                <a:cs typeface="ＭＳ Ｐゴシック" charset="0"/>
              </a:rPr>
              <a:t>Assimilation of data into numerical models</a:t>
            </a:r>
            <a:endParaRPr kumimoji="0" lang="en-US" sz="3200" b="0" i="0" u="none" strike="noStrike" kern="0" cap="none" spc="0" normalizeH="0" baseline="0" noProof="0" dirty="0" smtClean="0">
              <a:ln>
                <a:noFill/>
              </a:ln>
              <a:solidFill>
                <a:schemeClr val="bg1"/>
              </a:solidFill>
              <a:effectLst/>
              <a:uLnTx/>
              <a:uFillTx/>
              <a:latin typeface="Arial" charset="0"/>
              <a:ea typeface="Calibri" charset="0"/>
              <a:cs typeface="Calibri" charset="0"/>
            </a:endParaRPr>
          </a:p>
        </p:txBody>
      </p:sp>
      <p:sp>
        <p:nvSpPr>
          <p:cNvPr id="31" name="Text Box 7"/>
          <p:cNvSpPr txBox="1">
            <a:spLocks/>
          </p:cNvSpPr>
          <p:nvPr/>
        </p:nvSpPr>
        <p:spPr bwMode="auto">
          <a:xfrm>
            <a:off x="4792858" y="6631586"/>
            <a:ext cx="3996061" cy="226414"/>
          </a:xfrm>
          <a:prstGeom prst="rect">
            <a:avLst/>
          </a:prstGeom>
          <a:noFill/>
          <a:ln w="12700">
            <a:noFill/>
            <a:miter lim="800000"/>
            <a:headEnd/>
            <a:tailEnd/>
          </a:ln>
        </p:spPr>
        <p:txBody>
          <a:bodyPr wrap="none" lIns="64210" tIns="32102" rIns="64210" bIns="32102">
            <a:prstTxWarp prst="textNoShape">
              <a:avLst/>
            </a:prstTxWarp>
            <a:spAutoFit/>
          </a:bodyPr>
          <a:lstStyle/>
          <a:p>
            <a:r>
              <a:rPr lang="en-US" sz="1050" dirty="0" smtClean="0">
                <a:solidFill>
                  <a:srgbClr val="000000"/>
                </a:solidFill>
              </a:rPr>
              <a:t>F. Zhang (PSU), Aberson, Aksoy, Gamache, Gopal (</a:t>
            </a:r>
            <a:r>
              <a:rPr lang="en-US" sz="1050" dirty="0">
                <a:solidFill>
                  <a:srgbClr val="000000"/>
                </a:solidFill>
              </a:rPr>
              <a:t>AOML/HRD)</a:t>
            </a:r>
            <a:endParaRPr lang="en-US" sz="1200" dirty="0">
              <a:solidFill>
                <a:srgbClr val="000000"/>
              </a:solidFill>
            </a:endParaRPr>
          </a:p>
        </p:txBody>
      </p:sp>
      <p:pic>
        <p:nvPicPr>
          <p:cNvPr id="32" name="Picture 31" descr="IFEX.gif"/>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4902" y="648326"/>
            <a:ext cx="638705" cy="638705"/>
          </a:xfrm>
          <a:prstGeom prst="rect">
            <a:avLst/>
          </a:prstGeom>
        </p:spPr>
      </p:pic>
      <p:sp>
        <p:nvSpPr>
          <p:cNvPr id="4" name="Footer Placeholder 3"/>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240336164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09-06 at 1.37.58 PM.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7009" y="1297222"/>
            <a:ext cx="3610429" cy="3501575"/>
          </a:xfrm>
          <a:prstGeom prst="rect">
            <a:avLst/>
          </a:prstGeom>
        </p:spPr>
      </p:pic>
      <p:sp>
        <p:nvSpPr>
          <p:cNvPr id="21507" name="Text Box 4"/>
          <p:cNvSpPr txBox="1">
            <a:spLocks noChangeArrowheads="1"/>
          </p:cNvSpPr>
          <p:nvPr/>
        </p:nvSpPr>
        <p:spPr bwMode="auto">
          <a:xfrm>
            <a:off x="208649" y="4953004"/>
            <a:ext cx="2939135" cy="1208023"/>
          </a:xfrm>
          <a:prstGeom prst="rect">
            <a:avLst/>
          </a:prstGeom>
          <a:ln/>
          <a:extLst/>
        </p:spPr>
        <p:style>
          <a:lnRef idx="0">
            <a:schemeClr val="accent3"/>
          </a:lnRef>
          <a:fillRef idx="3">
            <a:schemeClr val="accent3"/>
          </a:fillRef>
          <a:effectRef idx="3">
            <a:schemeClr val="accent3"/>
          </a:effectRef>
          <a:fontRef idx="minor">
            <a:schemeClr val="lt1"/>
          </a:fontRef>
        </p:style>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117475" indent="-117475" eaLnBrk="1" hangingPunct="1">
              <a:spcBef>
                <a:spcPts val="300"/>
              </a:spcBef>
              <a:buFont typeface="Arial"/>
              <a:buChar char="•"/>
            </a:pPr>
            <a:r>
              <a:rPr lang="en-US" sz="1400" dirty="0" smtClean="0">
                <a:latin typeface="Calibri" charset="0"/>
              </a:rPr>
              <a:t>7 </a:t>
            </a:r>
            <a:r>
              <a:rPr lang="en-US" sz="1400" dirty="0">
                <a:latin typeface="Calibri" charset="0"/>
              </a:rPr>
              <a:t>missions from 23-27 Aug 2011 </a:t>
            </a:r>
            <a:r>
              <a:rPr lang="en-US" sz="1400" dirty="0" smtClean="0">
                <a:latin typeface="Calibri" charset="0"/>
              </a:rPr>
              <a:t>at ~</a:t>
            </a:r>
            <a:r>
              <a:rPr lang="en-US" sz="1400" dirty="0">
                <a:latin typeface="Calibri" charset="0"/>
              </a:rPr>
              <a:t>12 </a:t>
            </a:r>
            <a:r>
              <a:rPr lang="en-US" sz="1400" dirty="0" smtClean="0">
                <a:latin typeface="Calibri" charset="0"/>
              </a:rPr>
              <a:t>h sampling </a:t>
            </a:r>
            <a:r>
              <a:rPr lang="en-US" sz="1400" dirty="0" smtClean="0">
                <a:latin typeface="Calibri"/>
                <a:ea typeface="Arial" charset="0"/>
                <a:cs typeface="Calibri"/>
                <a:sym typeface="Arial" charset="0"/>
              </a:rPr>
              <a:t>of Doppler </a:t>
            </a:r>
            <a:r>
              <a:rPr lang="en-US" sz="1400" dirty="0">
                <a:latin typeface="Calibri"/>
                <a:ea typeface="Arial" charset="0"/>
                <a:cs typeface="Calibri"/>
                <a:sym typeface="Arial" charset="0"/>
              </a:rPr>
              <a:t>SO (</a:t>
            </a:r>
            <a:r>
              <a:rPr lang="en-US" sz="1400" dirty="0">
                <a:latin typeface="Calibri"/>
                <a:ea typeface="Arial" charset="0"/>
                <a:cs typeface="Calibri"/>
                <a:sym typeface="Arial" charset="0"/>
                <a:hlinkClick r:id="rId4"/>
              </a:rPr>
              <a:t>HEDAS</a:t>
            </a:r>
            <a:r>
              <a:rPr lang="en-US" sz="1400" dirty="0" smtClean="0">
                <a:latin typeface="Calibri"/>
                <a:ea typeface="Arial" charset="0"/>
                <a:cs typeface="Calibri"/>
                <a:sym typeface="Arial" charset="0"/>
              </a:rPr>
              <a:t>)</a:t>
            </a:r>
            <a:r>
              <a:rPr lang="en-US" sz="1400" dirty="0" smtClean="0">
                <a:latin typeface="Calibri" charset="0"/>
              </a:rPr>
              <a:t> </a:t>
            </a:r>
            <a:r>
              <a:rPr lang="en-US" sz="1400" dirty="0">
                <a:latin typeface="Calibri" charset="0"/>
              </a:rPr>
              <a:t>&amp; </a:t>
            </a:r>
            <a:r>
              <a:rPr lang="en-US" sz="1400" dirty="0" smtClean="0">
                <a:latin typeface="Calibri" charset="0"/>
              </a:rPr>
              <a:t>8 G</a:t>
            </a:r>
            <a:r>
              <a:rPr lang="en-US" sz="1400" dirty="0">
                <a:latin typeface="Calibri" charset="0"/>
              </a:rPr>
              <a:t>-IV missions </a:t>
            </a:r>
          </a:p>
          <a:p>
            <a:pPr marL="117475" indent="-117475" eaLnBrk="1" hangingPunct="1">
              <a:spcBef>
                <a:spcPts val="300"/>
              </a:spcBef>
              <a:buFont typeface="Arial"/>
              <a:buChar char="•"/>
            </a:pPr>
            <a:r>
              <a:rPr lang="en-US" sz="1400" dirty="0" smtClean="0">
                <a:latin typeface="Calibri" charset="0"/>
              </a:rPr>
              <a:t>Sampled Irene as a major hurricane through landfall</a:t>
            </a:r>
            <a:endParaRPr lang="en-US" sz="1400" dirty="0">
              <a:latin typeface="Calibri" charset="0"/>
            </a:endParaRPr>
          </a:p>
        </p:txBody>
      </p:sp>
      <p:sp>
        <p:nvSpPr>
          <p:cNvPr id="8" name="Rectangle 5"/>
          <p:cNvSpPr txBox="1">
            <a:spLocks noChangeArrowheads="1"/>
          </p:cNvSpPr>
          <p:nvPr/>
        </p:nvSpPr>
        <p:spPr bwMode="auto">
          <a:xfrm>
            <a:off x="0" y="0"/>
            <a:ext cx="7696200" cy="1195920"/>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a:defRPr/>
            </a:pPr>
            <a:r>
              <a:rPr lang="en-US" sz="4000" dirty="0" smtClean="0">
                <a:latin typeface="Arial" charset="0"/>
                <a:ea typeface="Calibri" charset="0"/>
                <a:cs typeface="Calibri" charset="0"/>
              </a:rPr>
              <a:t>Improved Models &amp; Data:</a:t>
            </a:r>
            <a:br>
              <a:rPr lang="en-US" sz="4000" dirty="0" smtClean="0">
                <a:latin typeface="Arial" charset="0"/>
                <a:ea typeface="Calibri" charset="0"/>
                <a:cs typeface="Calibri" charset="0"/>
              </a:rPr>
            </a:br>
            <a:r>
              <a:rPr lang="en-US" sz="3200" dirty="0" smtClean="0">
                <a:latin typeface="Arial" charset="0"/>
                <a:ea typeface="Calibri" charset="0"/>
                <a:cs typeface="Calibri" charset="0"/>
              </a:rPr>
              <a:t>IFEX 2011: Irene</a:t>
            </a:r>
            <a:endParaRPr lang="en-US" sz="2400" dirty="0" smtClean="0">
              <a:latin typeface="Arial" charset="0"/>
              <a:ea typeface="Calibri" charset="0"/>
              <a:cs typeface="Calibri" charset="0"/>
            </a:endParaRPr>
          </a:p>
        </p:txBody>
      </p:sp>
      <p:pic>
        <p:nvPicPr>
          <p:cNvPr id="4" name="Picture 3" descr="Screen shot 2011-09-06 at 4.36.07 PM.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280455" y="4203346"/>
            <a:ext cx="2462920" cy="2189231"/>
          </a:xfrm>
          <a:prstGeom prst="rect">
            <a:avLst/>
          </a:prstGeom>
        </p:spPr>
      </p:pic>
      <p:pic>
        <p:nvPicPr>
          <p:cNvPr id="12" name="Picture 11" descr="20110826I1wind30.gif"/>
          <p:cNvPicPr>
            <a:picLocks noChangeAspect="1"/>
          </p:cNvPicPr>
          <p:nvPr/>
        </p:nvPicPr>
        <p:blipFill rotWithShape="1">
          <a:blip r:embed="rId6" cstate="screen">
            <a:alphaModFix/>
            <a:extLst>
              <a:ext uri="{BEBA8EAE-BF5A-486C-A8C5-ECC9F3942E4B}">
                <a14:imgProps xmlns:a14="http://schemas.microsoft.com/office/drawing/2010/main">
                  <a14:imgLayer r:embed="rId7">
                    <a14:imgEffect>
                      <a14:backgroundRemoval t="9977" b="89796" l="10026" r="89974"/>
                    </a14:imgEffect>
                  </a14:imgLayer>
                </a14:imgProps>
              </a:ext>
              <a:ext uri="{28A0092B-C50C-407E-A947-70E740481C1C}">
                <a14:useLocalDpi xmlns:a14="http://schemas.microsoft.com/office/drawing/2010/main"/>
              </a:ext>
            </a:extLst>
          </a:blip>
          <a:srcRect/>
          <a:stretch/>
        </p:blipFill>
        <p:spPr>
          <a:xfrm>
            <a:off x="3680811" y="4009573"/>
            <a:ext cx="1855249" cy="2101324"/>
          </a:xfrm>
          <a:prstGeom prst="rect">
            <a:avLst/>
          </a:prstGeom>
        </p:spPr>
      </p:pic>
      <p:sp>
        <p:nvSpPr>
          <p:cNvPr id="16" name="TextBox 30"/>
          <p:cNvSpPr txBox="1">
            <a:spLocks noChangeArrowheads="1"/>
          </p:cNvSpPr>
          <p:nvPr/>
        </p:nvSpPr>
        <p:spPr bwMode="auto">
          <a:xfrm>
            <a:off x="7698819" y="3941536"/>
            <a:ext cx="1148647" cy="461665"/>
          </a:xfrm>
          <a:prstGeom prst="rect">
            <a:avLst/>
          </a:prstGeom>
          <a:noFill/>
          <a:ln w="9525">
            <a:noFill/>
            <a:miter lim="800000"/>
            <a:headEnd/>
            <a:tailEnd/>
          </a:ln>
        </p:spPr>
        <p:txBody>
          <a:bodyPr wrap="none">
            <a:prstTxWarp prst="textNoShape">
              <a:avLst/>
            </a:prstTxWarp>
            <a:spAutoFit/>
          </a:bodyPr>
          <a:lstStyle/>
          <a:p>
            <a:pPr algn="ctr"/>
            <a:r>
              <a:rPr lang="en-US" sz="1200" b="1" dirty="0" smtClean="0">
                <a:solidFill>
                  <a:srgbClr val="FFFFFF"/>
                </a:solidFill>
                <a:latin typeface="Calibri" charset="0"/>
                <a:ea typeface="Calibri" charset="0"/>
                <a:cs typeface="Calibri" charset="0"/>
              </a:rPr>
              <a:t>20110826I1</a:t>
            </a:r>
            <a:endParaRPr lang="en-US" sz="1200" b="1" dirty="0">
              <a:solidFill>
                <a:srgbClr val="FFFFFF"/>
              </a:solidFill>
              <a:latin typeface="Calibri" charset="0"/>
              <a:ea typeface="Calibri" charset="0"/>
              <a:cs typeface="Calibri" charset="0"/>
            </a:endParaRPr>
          </a:p>
          <a:p>
            <a:pPr algn="ctr"/>
            <a:r>
              <a:rPr lang="en-US" sz="1200" b="1" dirty="0" smtClean="0">
                <a:solidFill>
                  <a:srgbClr val="FFFFFF"/>
                </a:solidFill>
                <a:latin typeface="Calibri" charset="0"/>
                <a:ea typeface="Calibri" charset="0"/>
                <a:cs typeface="Calibri" charset="0"/>
              </a:rPr>
              <a:t>0926-1416 </a:t>
            </a:r>
            <a:r>
              <a:rPr lang="en-US" sz="1200" b="1" dirty="0">
                <a:solidFill>
                  <a:srgbClr val="FFFFFF"/>
                </a:solidFill>
                <a:latin typeface="Calibri" charset="0"/>
                <a:ea typeface="Calibri" charset="0"/>
                <a:cs typeface="Calibri" charset="0"/>
              </a:rPr>
              <a:t>UTC</a:t>
            </a:r>
          </a:p>
        </p:txBody>
      </p:sp>
      <p:cxnSp>
        <p:nvCxnSpPr>
          <p:cNvPr id="6" name="Straight Arrow Connector 5"/>
          <p:cNvCxnSpPr/>
          <p:nvPr/>
        </p:nvCxnSpPr>
        <p:spPr>
          <a:xfrm>
            <a:off x="1605643" y="2676071"/>
            <a:ext cx="1986644" cy="1841502"/>
          </a:xfrm>
          <a:prstGeom prst="straightConnector1">
            <a:avLst/>
          </a:prstGeom>
          <a:ln w="38100" cmpd="sng">
            <a:solidFill>
              <a:schemeClr val="bg1"/>
            </a:solidFill>
            <a:headEnd type="none"/>
            <a:tailEnd type="triangle"/>
          </a:ln>
        </p:spPr>
        <p:style>
          <a:lnRef idx="2">
            <a:schemeClr val="accent1"/>
          </a:lnRef>
          <a:fillRef idx="0">
            <a:schemeClr val="accent1"/>
          </a:fillRef>
          <a:effectRef idx="1">
            <a:schemeClr val="accent1"/>
          </a:effectRef>
          <a:fontRef idx="minor">
            <a:schemeClr val="tx1"/>
          </a:fontRef>
        </p:style>
      </p:cxnSp>
      <p:pic>
        <p:nvPicPr>
          <p:cNvPr id="20" name="Picture 19" descr="Screen shot 2012-01-10 at 6.10.18 PM.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31362" y="1319442"/>
            <a:ext cx="3394496" cy="2936130"/>
          </a:xfrm>
          <a:prstGeom prst="rect">
            <a:avLst/>
          </a:prstGeom>
        </p:spPr>
      </p:pic>
      <p:pic>
        <p:nvPicPr>
          <p:cNvPr id="21" name="Picture 20" descr="Screen shot 2012-01-10 at 6.12.34 PM.png"/>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871086" y="4281714"/>
            <a:ext cx="3064272" cy="2255644"/>
          </a:xfrm>
          <a:prstGeom prst="rect">
            <a:avLst/>
          </a:prstGeom>
        </p:spPr>
      </p:pic>
      <p:sp>
        <p:nvSpPr>
          <p:cNvPr id="24" name="Rectangle 6"/>
          <p:cNvSpPr txBox="1">
            <a:spLocks noChangeArrowheads="1"/>
          </p:cNvSpPr>
          <p:nvPr/>
        </p:nvSpPr>
        <p:spPr bwMode="auto">
          <a:xfrm>
            <a:off x="3773710" y="2032439"/>
            <a:ext cx="1886858" cy="1088121"/>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rIns="30479">
            <a:prstTxWarp prst="textNoShape">
              <a:avLst/>
            </a:prstTxWarp>
          </a:bodyPr>
          <a:lstStyle/>
          <a:p>
            <a:pPr marL="39688" algn="ctr"/>
            <a:r>
              <a:rPr lang="en-US" sz="1600" dirty="0">
                <a:solidFill>
                  <a:srgbClr val="000000"/>
                </a:solidFill>
                <a:latin typeface="Calibri" charset="0"/>
                <a:ea typeface="Arial" charset="0"/>
                <a:sym typeface="Arial" charset="0"/>
              </a:rPr>
              <a:t>Doppler SO (EnKF) transmitted in real-</a:t>
            </a:r>
            <a:r>
              <a:rPr lang="en-US" sz="1600" dirty="0" smtClean="0">
                <a:solidFill>
                  <a:srgbClr val="000000"/>
                </a:solidFill>
                <a:latin typeface="Calibri" charset="0"/>
                <a:ea typeface="Arial" charset="0"/>
                <a:sym typeface="Arial" charset="0"/>
              </a:rPr>
              <a:t>time </a:t>
            </a:r>
            <a:r>
              <a:rPr lang="en-US" sz="1600" dirty="0">
                <a:solidFill>
                  <a:srgbClr val="000000"/>
                </a:solidFill>
                <a:latin typeface="Calibri" charset="0"/>
                <a:ea typeface="Arial" charset="0"/>
                <a:sym typeface="Arial" charset="0"/>
              </a:rPr>
              <a:t>for assimilation into </a:t>
            </a:r>
            <a:r>
              <a:rPr lang="en-US" sz="1600" dirty="0" smtClean="0">
                <a:solidFill>
                  <a:srgbClr val="000000"/>
                </a:solidFill>
                <a:latin typeface="Calibri" charset="0"/>
                <a:ea typeface="Arial" charset="0"/>
                <a:sym typeface="Arial" charset="0"/>
              </a:rPr>
              <a:t>HWRF</a:t>
            </a:r>
            <a:endParaRPr lang="en-US" sz="1600" dirty="0">
              <a:solidFill>
                <a:srgbClr val="000000"/>
              </a:solidFill>
              <a:latin typeface="Calibri" charset="0"/>
              <a:ea typeface="Calibri" charset="0"/>
              <a:cs typeface="Calibri" charset="0"/>
              <a:sym typeface="Arial" charset="0"/>
            </a:endParaRPr>
          </a:p>
        </p:txBody>
      </p:sp>
      <p:sp>
        <p:nvSpPr>
          <p:cNvPr id="25" name="TextBox 30"/>
          <p:cNvSpPr txBox="1">
            <a:spLocks noChangeArrowheads="1"/>
          </p:cNvSpPr>
          <p:nvPr/>
        </p:nvSpPr>
        <p:spPr bwMode="auto">
          <a:xfrm>
            <a:off x="6294036" y="1557338"/>
            <a:ext cx="1078716" cy="40011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smtClean="0">
                <a:latin typeface="Calibri" charset="0"/>
                <a:ea typeface="Calibri" charset="0"/>
                <a:cs typeface="Calibri" charset="0"/>
              </a:rPr>
              <a:t>20110826 12UTC</a:t>
            </a:r>
            <a:endParaRPr lang="en-US" sz="1000" b="1" dirty="0">
              <a:latin typeface="Calibri" charset="0"/>
              <a:ea typeface="Calibri" charset="0"/>
              <a:cs typeface="Calibri" charset="0"/>
            </a:endParaRPr>
          </a:p>
        </p:txBody>
      </p:sp>
      <p:sp>
        <p:nvSpPr>
          <p:cNvPr id="27" name="TextBox 30"/>
          <p:cNvSpPr txBox="1">
            <a:spLocks noChangeArrowheads="1"/>
          </p:cNvSpPr>
          <p:nvPr/>
        </p:nvSpPr>
        <p:spPr bwMode="auto">
          <a:xfrm>
            <a:off x="7725508" y="4549095"/>
            <a:ext cx="1078716" cy="40011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smtClean="0">
                <a:latin typeface="Calibri" charset="0"/>
                <a:ea typeface="Calibri" charset="0"/>
                <a:cs typeface="Calibri" charset="0"/>
              </a:rPr>
              <a:t>20110826 12UTC</a:t>
            </a:r>
            <a:endParaRPr lang="en-US" sz="1000" b="1" dirty="0">
              <a:latin typeface="Calibri" charset="0"/>
              <a:ea typeface="Calibri" charset="0"/>
              <a:cs typeface="Calibri" charset="0"/>
            </a:endParaRPr>
          </a:p>
        </p:txBody>
      </p:sp>
      <p:sp>
        <p:nvSpPr>
          <p:cNvPr id="29" name="Rectangle 8"/>
          <p:cNvSpPr>
            <a:spLocks/>
          </p:cNvSpPr>
          <p:nvPr/>
        </p:nvSpPr>
        <p:spPr bwMode="auto">
          <a:xfrm>
            <a:off x="162228" y="4341359"/>
            <a:ext cx="1833485" cy="369332"/>
          </a:xfrm>
          <a:prstGeom prst="rect">
            <a:avLst/>
          </a:prstGeom>
          <a:noFill/>
          <a:ln w="12700">
            <a:noFill/>
            <a:miter lim="800000"/>
            <a:headEnd/>
            <a:tailEnd/>
          </a:ln>
        </p:spPr>
        <p:txBody>
          <a:bodyPr wrap="square" lIns="0" tIns="0" rIns="40639" bIns="0">
            <a:prstTxWarp prst="textNoShape">
              <a:avLst/>
            </a:prstTxWarp>
            <a:spAutoFit/>
          </a:bodyPr>
          <a:lstStyle/>
          <a:p>
            <a:pPr marL="39688" algn="ctr"/>
            <a:r>
              <a:rPr lang="en-US" sz="1200" b="1" dirty="0" smtClean="0">
                <a:solidFill>
                  <a:srgbClr val="FFFFFF"/>
                </a:solidFill>
                <a:latin typeface="Calibri" charset="0"/>
                <a:ea typeface="Arial" charset="0"/>
                <a:cs typeface="Arial" charset="0"/>
                <a:sym typeface="Arial" charset="0"/>
              </a:rPr>
              <a:t>7 </a:t>
            </a:r>
            <a:r>
              <a:rPr lang="en-US" sz="1200" b="1" dirty="0">
                <a:solidFill>
                  <a:srgbClr val="FFFFFF"/>
                </a:solidFill>
                <a:latin typeface="Calibri" charset="0"/>
                <a:ea typeface="Arial" charset="0"/>
                <a:cs typeface="Arial" charset="0"/>
                <a:sym typeface="Arial" charset="0"/>
              </a:rPr>
              <a:t>P-3 Flights</a:t>
            </a:r>
          </a:p>
          <a:p>
            <a:pPr marL="39688" algn="ctr"/>
            <a:r>
              <a:rPr lang="en-US" sz="1200" b="1" dirty="0" smtClean="0">
                <a:solidFill>
                  <a:srgbClr val="FFFFFF"/>
                </a:solidFill>
                <a:latin typeface="Calibri" charset="0"/>
                <a:ea typeface="Arial" charset="0"/>
                <a:cs typeface="Arial" charset="0"/>
                <a:sym typeface="Arial" charset="0"/>
              </a:rPr>
              <a:t>23 </a:t>
            </a:r>
            <a:r>
              <a:rPr lang="en-US" sz="1200" b="1" dirty="0">
                <a:solidFill>
                  <a:srgbClr val="FFFFFF"/>
                </a:solidFill>
                <a:latin typeface="Calibri" charset="0"/>
                <a:ea typeface="Arial" charset="0"/>
                <a:cs typeface="Arial" charset="0"/>
                <a:sym typeface="Arial" charset="0"/>
              </a:rPr>
              <a:t>August – </a:t>
            </a:r>
            <a:r>
              <a:rPr lang="en-US" sz="1200" b="1" dirty="0" smtClean="0">
                <a:solidFill>
                  <a:srgbClr val="FFFFFF"/>
                </a:solidFill>
                <a:latin typeface="Calibri" charset="0"/>
                <a:ea typeface="Arial" charset="0"/>
                <a:cs typeface="Arial" charset="0"/>
                <a:sym typeface="Arial" charset="0"/>
              </a:rPr>
              <a:t>27 August 2011</a:t>
            </a:r>
            <a:endParaRPr lang="en-US" sz="1200" b="1" dirty="0">
              <a:solidFill>
                <a:srgbClr val="FFFFFF"/>
              </a:solidFill>
              <a:latin typeface="Calibri" charset="0"/>
              <a:ea typeface="Arial" charset="0"/>
              <a:cs typeface="Arial" charset="0"/>
              <a:sym typeface="Arial" charset="0"/>
            </a:endParaRPr>
          </a:p>
        </p:txBody>
      </p:sp>
      <p:sp>
        <p:nvSpPr>
          <p:cNvPr id="30" name="Text Box 7"/>
          <p:cNvSpPr txBox="1">
            <a:spLocks/>
          </p:cNvSpPr>
          <p:nvPr/>
        </p:nvSpPr>
        <p:spPr bwMode="auto">
          <a:xfrm>
            <a:off x="5749524" y="6632139"/>
            <a:ext cx="3036075" cy="226414"/>
          </a:xfrm>
          <a:prstGeom prst="rect">
            <a:avLst/>
          </a:prstGeom>
          <a:noFill/>
          <a:ln w="12700">
            <a:noFill/>
            <a:miter lim="800000"/>
            <a:headEnd/>
            <a:tailEnd/>
          </a:ln>
        </p:spPr>
        <p:txBody>
          <a:bodyPr wrap="none" lIns="64210" tIns="32102" rIns="64210" bIns="32102">
            <a:prstTxWarp prst="textNoShape">
              <a:avLst/>
            </a:prstTxWarp>
            <a:spAutoFit/>
          </a:bodyPr>
          <a:lstStyle/>
          <a:p>
            <a:r>
              <a:rPr lang="en-US" sz="1050" dirty="0" smtClean="0">
                <a:solidFill>
                  <a:srgbClr val="000000"/>
                </a:solidFill>
              </a:rPr>
              <a:t>Aberson, Aksoy, Gamache, Gopal (</a:t>
            </a:r>
            <a:r>
              <a:rPr lang="en-US" sz="1050" dirty="0">
                <a:solidFill>
                  <a:srgbClr val="000000"/>
                </a:solidFill>
              </a:rPr>
              <a:t>AOML/HRD)</a:t>
            </a:r>
            <a:endParaRPr lang="en-US" sz="1200" dirty="0">
              <a:solidFill>
                <a:srgbClr val="000000"/>
              </a:solidFill>
            </a:endParaRPr>
          </a:p>
        </p:txBody>
      </p:sp>
      <p:pic>
        <p:nvPicPr>
          <p:cNvPr id="18" name="Picture 17" descr="IFEX.gif"/>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784902" y="648326"/>
            <a:ext cx="638705" cy="638705"/>
          </a:xfrm>
          <a:prstGeom prst="rect">
            <a:avLst/>
          </a:prstGeom>
        </p:spPr>
      </p:pic>
      <p:sp>
        <p:nvSpPr>
          <p:cNvPr id="5" name="Footer Placeholder 4"/>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38702784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2000"/>
                                  </p:stCondLst>
                                  <p:childTnLst>
                                    <p:set>
                                      <p:cBhvr>
                                        <p:cTn id="6" dur="1" fill="hold">
                                          <p:stCondLst>
                                            <p:cond delay="0"/>
                                          </p:stCondLst>
                                        </p:cTn>
                                        <p:tgtEl>
                                          <p:spTgt spid="12"/>
                                        </p:tgtEl>
                                        <p:attrNameLst>
                                          <p:attrName>style.visibility</p:attrName>
                                        </p:attrNameLst>
                                      </p:cBhvr>
                                      <p:to>
                                        <p:strVal val="visible"/>
                                      </p:to>
                                    </p:set>
                                    <p:animEffect transition="in" filter="circle(ou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56868" y="1233102"/>
            <a:ext cx="8226113" cy="5263702"/>
            <a:chOff x="656868" y="1141082"/>
            <a:chExt cx="8226113" cy="5263702"/>
          </a:xfrm>
        </p:grpSpPr>
        <p:graphicFrame>
          <p:nvGraphicFramePr>
            <p:cNvPr id="21" name="Chart 20"/>
            <p:cNvGraphicFramePr>
              <a:graphicFrameLocks/>
            </p:cNvGraphicFramePr>
            <p:nvPr>
              <p:extLst>
                <p:ext uri="{D42A27DB-BD31-4B8C-83A1-F6EECF244321}">
                  <p14:modId xmlns:p14="http://schemas.microsoft.com/office/powerpoint/2010/main" val="3438074091"/>
                </p:ext>
              </p:extLst>
            </p:nvPr>
          </p:nvGraphicFramePr>
          <p:xfrm>
            <a:off x="656868" y="1453956"/>
            <a:ext cx="7634735" cy="495082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2"/>
            <p:cNvSpPr/>
            <p:nvPr/>
          </p:nvSpPr>
          <p:spPr>
            <a:xfrm>
              <a:off x="1359905" y="1660637"/>
              <a:ext cx="7523076" cy="307777"/>
            </a:xfrm>
            <a:prstGeom prst="rect">
              <a:avLst/>
            </a:prstGeom>
            <a:solidFill>
              <a:schemeClr val="bg1"/>
            </a:solidFill>
          </p:spPr>
          <p:txBody>
            <a:bodyPr wrap="square">
              <a:spAutoFit/>
            </a:bodyPr>
            <a:lstStyle/>
            <a:p>
              <a:pPr>
                <a:tabLst>
                  <a:tab pos="687388" algn="l"/>
                  <a:tab pos="1312863" algn="l"/>
                  <a:tab pos="1887538" algn="l"/>
                  <a:tab pos="2627313" algn="l"/>
                  <a:tab pos="3140075" algn="l"/>
                  <a:tab pos="3887788" algn="l"/>
                  <a:tab pos="4340225" algn="l"/>
                  <a:tab pos="5087938" algn="l"/>
                  <a:tab pos="5602288" algn="l"/>
                </a:tabLst>
              </a:pPr>
              <a:r>
                <a:rPr lang="en-US" sz="1400" b="1" dirty="0" smtClean="0">
                  <a:solidFill>
                    <a:srgbClr val="1F497D"/>
                  </a:solidFill>
                </a:rPr>
                <a:t>  79	 82	  82	    81		       76		         65	</a:t>
              </a:r>
              <a:r>
                <a:rPr lang="en-US" sz="1400" b="1" dirty="0">
                  <a:solidFill>
                    <a:srgbClr val="1F497D"/>
                  </a:solidFill>
                </a:rPr>
                <a:t>	</a:t>
              </a:r>
              <a:r>
                <a:rPr lang="en-US" sz="1400" b="1" dirty="0" smtClean="0">
                  <a:solidFill>
                    <a:srgbClr val="1F497D"/>
                  </a:solidFill>
                </a:rPr>
                <a:t>            46     cases</a:t>
              </a:r>
              <a:endParaRPr lang="en-US" sz="1400" b="1" dirty="0">
                <a:solidFill>
                  <a:srgbClr val="1F497D"/>
                </a:solidFill>
              </a:endParaRPr>
            </a:p>
          </p:txBody>
        </p:sp>
        <p:sp>
          <p:nvSpPr>
            <p:cNvPr id="4" name="TextBox 3"/>
            <p:cNvSpPr txBox="1"/>
            <p:nvPr/>
          </p:nvSpPr>
          <p:spPr>
            <a:xfrm>
              <a:off x="2309857" y="1141082"/>
              <a:ext cx="5037106" cy="461665"/>
            </a:xfrm>
            <a:prstGeom prst="rect">
              <a:avLst/>
            </a:prstGeom>
            <a:noFill/>
          </p:spPr>
          <p:txBody>
            <a:bodyPr wrap="none" rtlCol="0">
              <a:spAutoFit/>
            </a:bodyPr>
            <a:lstStyle/>
            <a:p>
              <a:r>
                <a:rPr lang="en-US" dirty="0" smtClean="0"/>
                <a:t>% Improvement over HFIP baseline</a:t>
              </a:r>
              <a:endParaRPr lang="en-US" dirty="0"/>
            </a:p>
          </p:txBody>
        </p:sp>
      </p:grpSp>
      <p:sp>
        <p:nvSpPr>
          <p:cNvPr id="15" name="Oval 14"/>
          <p:cNvSpPr/>
          <p:nvPr/>
        </p:nvSpPr>
        <p:spPr>
          <a:xfrm>
            <a:off x="2730780" y="2050082"/>
            <a:ext cx="5433332" cy="1940462"/>
          </a:xfrm>
          <a:prstGeom prst="ellipse">
            <a:avLst/>
          </a:prstGeom>
          <a:noFill/>
          <a:ln w="28575" cmpd="sng">
            <a:solidFill>
              <a:srgbClr val="CC00FF"/>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9" name="Group 18"/>
          <p:cNvGrpSpPr/>
          <p:nvPr/>
        </p:nvGrpSpPr>
        <p:grpSpPr>
          <a:xfrm>
            <a:off x="1278928" y="3046961"/>
            <a:ext cx="5466627" cy="2829841"/>
            <a:chOff x="1435379" y="2660477"/>
            <a:chExt cx="5466627" cy="2829841"/>
          </a:xfrm>
        </p:grpSpPr>
        <p:sp>
          <p:nvSpPr>
            <p:cNvPr id="14" name="Oval 13"/>
            <p:cNvSpPr/>
            <p:nvPr/>
          </p:nvSpPr>
          <p:spPr>
            <a:xfrm>
              <a:off x="1435379" y="2660477"/>
              <a:ext cx="1421026" cy="2829841"/>
            </a:xfrm>
            <a:prstGeom prst="ellipse">
              <a:avLst/>
            </a:prstGeom>
            <a:noFill/>
            <a:ln w="28575" cmpd="sng">
              <a:solidFill>
                <a:srgbClr val="FF33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Arrow Connector 15"/>
            <p:cNvCxnSpPr>
              <a:stCxn id="17" idx="1"/>
            </p:cNvCxnSpPr>
            <p:nvPr/>
          </p:nvCxnSpPr>
          <p:spPr>
            <a:xfrm flipH="1" flipV="1">
              <a:off x="2286000" y="3733800"/>
              <a:ext cx="2514600" cy="1023610"/>
            </a:xfrm>
            <a:prstGeom prst="straightConnector1">
              <a:avLst/>
            </a:prstGeom>
            <a:ln w="190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4800600" y="4495800"/>
              <a:ext cx="2101406" cy="523220"/>
            </a:xfrm>
            <a:prstGeom prst="rect">
              <a:avLst/>
            </a:prstGeom>
            <a:noFill/>
            <a:ln>
              <a:solidFill>
                <a:schemeClr val="tx1"/>
              </a:solidFill>
            </a:ln>
          </p:spPr>
          <p:txBody>
            <a:bodyPr wrap="square" rtlCol="0">
              <a:spAutoFit/>
            </a:bodyPr>
            <a:lstStyle/>
            <a:p>
              <a:r>
                <a:rPr lang="en-US" sz="1400" dirty="0" smtClean="0"/>
                <a:t>Need help of Research community to address</a:t>
              </a:r>
              <a:endParaRPr lang="en-US" sz="1400" dirty="0"/>
            </a:p>
          </p:txBody>
        </p:sp>
      </p:grpSp>
      <p:sp>
        <p:nvSpPr>
          <p:cNvPr id="20" name="Rectangle 5"/>
          <p:cNvSpPr txBox="1">
            <a:spLocks noChangeArrowheads="1"/>
          </p:cNvSpPr>
          <p:nvPr/>
        </p:nvSpPr>
        <p:spPr bwMode="auto">
          <a:xfrm>
            <a:off x="0" y="0"/>
            <a:ext cx="7696200" cy="1195920"/>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a:defRPr/>
            </a:pPr>
            <a:r>
              <a:rPr lang="en-US" sz="4000" dirty="0" smtClean="0">
                <a:latin typeface="Arial" charset="0"/>
                <a:ea typeface="Calibri" charset="0"/>
                <a:cs typeface="Calibri" charset="0"/>
              </a:rPr>
              <a:t>Improved Models &amp; Data:</a:t>
            </a:r>
            <a:br>
              <a:rPr lang="en-US" sz="4000" dirty="0" smtClean="0">
                <a:latin typeface="Arial" charset="0"/>
                <a:ea typeface="Calibri" charset="0"/>
                <a:cs typeface="Calibri" charset="0"/>
              </a:rPr>
            </a:br>
            <a:r>
              <a:rPr lang="en-US" sz="3200" dirty="0" smtClean="0">
                <a:latin typeface="Arial" charset="0"/>
                <a:ea typeface="Calibri" charset="0"/>
                <a:cs typeface="Calibri" charset="0"/>
              </a:rPr>
              <a:t>EnKF DA of inner core Doppler data</a:t>
            </a:r>
            <a:endParaRPr lang="en-US" sz="2400" dirty="0" smtClean="0">
              <a:latin typeface="Arial" charset="0"/>
              <a:ea typeface="Calibri" charset="0"/>
              <a:cs typeface="Calibri" charset="0"/>
            </a:endParaRPr>
          </a:p>
        </p:txBody>
      </p:sp>
      <p:sp>
        <p:nvSpPr>
          <p:cNvPr id="23" name="TextBox 22"/>
          <p:cNvSpPr txBox="1"/>
          <p:nvPr/>
        </p:nvSpPr>
        <p:spPr>
          <a:xfrm>
            <a:off x="4247586" y="4265817"/>
            <a:ext cx="3682519" cy="338554"/>
          </a:xfrm>
          <a:prstGeom prst="rect">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en-US" sz="1600" dirty="0" smtClean="0">
                <a:solidFill>
                  <a:schemeClr val="bg1"/>
                </a:solidFill>
              </a:rPr>
              <a:t>All cases with Doppler data 2008-2011</a:t>
            </a:r>
            <a:endParaRPr lang="en-US" sz="1600" dirty="0">
              <a:solidFill>
                <a:schemeClr val="bg1"/>
              </a:solidFill>
            </a:endParaRPr>
          </a:p>
        </p:txBody>
      </p:sp>
      <p:sp>
        <p:nvSpPr>
          <p:cNvPr id="18" name="TextBox 1"/>
          <p:cNvSpPr txBox="1">
            <a:spLocks noChangeArrowheads="1"/>
          </p:cNvSpPr>
          <p:nvPr/>
        </p:nvSpPr>
        <p:spPr bwMode="auto">
          <a:xfrm>
            <a:off x="6581396" y="6632674"/>
            <a:ext cx="232260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1050" dirty="0" smtClean="0"/>
              <a:t>F. Zhang (PSU) &amp; Aberson (HRD)</a:t>
            </a:r>
            <a:endParaRPr lang="en-US" sz="1050" dirty="0"/>
          </a:p>
        </p:txBody>
      </p:sp>
      <p:pic>
        <p:nvPicPr>
          <p:cNvPr id="22" name="Picture 21" descr="IFEX.gif"/>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4902" y="648326"/>
            <a:ext cx="638705" cy="638705"/>
          </a:xfrm>
          <a:prstGeom prst="rect">
            <a:avLst/>
          </a:prstGeom>
        </p:spPr>
      </p:pic>
      <p:sp>
        <p:nvSpPr>
          <p:cNvPr id="3" name="Footer Placeholder 2"/>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par>
                          <p:cTn id="8" fill="hold">
                            <p:stCondLst>
                              <p:cond delay="2500"/>
                            </p:stCondLst>
                            <p:childTnLst>
                              <p:par>
                                <p:cTn id="9" presetID="9" presetClass="entr" presetSubtype="0" fill="hold" nodeType="afterEffect">
                                  <p:stCondLst>
                                    <p:cond delay="4000"/>
                                  </p:stCondLst>
                                  <p:childTnLst>
                                    <p:set>
                                      <p:cBhvr>
                                        <p:cTn id="10" dur="1" fill="hold">
                                          <p:stCondLst>
                                            <p:cond delay="0"/>
                                          </p:stCondLst>
                                        </p:cTn>
                                        <p:tgtEl>
                                          <p:spTgt spid="19"/>
                                        </p:tgtEl>
                                        <p:attrNameLst>
                                          <p:attrName>style.visibility</p:attrName>
                                        </p:attrNameLst>
                                      </p:cBhvr>
                                      <p:to>
                                        <p:strVal val="visible"/>
                                      </p:to>
                                    </p:set>
                                    <p:animEffect transition="in" filter="dissolve">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9" name="Picture 1" descr="20110825H1wind10.gif"/>
          <p:cNvPicPr>
            <a:picLocks noChangeAspect="1"/>
          </p:cNvPicPr>
          <p:nvPr/>
        </p:nvPicPr>
        <p:blipFill rotWithShape="1">
          <a:blip r:embed="rId3" cstate="email">
            <a:extLst>
              <a:ext uri="{28A0092B-C50C-407E-A947-70E740481C1C}">
                <a14:useLocalDpi xmlns:a14="http://schemas.microsoft.com/office/drawing/2010/main"/>
              </a:ext>
            </a:extLst>
          </a:blip>
          <a:srcRect l="16902" t="7718" r="8450"/>
          <a:stretch/>
        </p:blipFill>
        <p:spPr bwMode="auto">
          <a:xfrm>
            <a:off x="4495223" y="1578436"/>
            <a:ext cx="4158925" cy="367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2" name="TextBox 11"/>
          <p:cNvSpPr txBox="1">
            <a:spLocks noChangeArrowheads="1"/>
          </p:cNvSpPr>
          <p:nvPr/>
        </p:nvSpPr>
        <p:spPr bwMode="auto">
          <a:xfrm>
            <a:off x="4853691" y="1566038"/>
            <a:ext cx="15619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b="1" dirty="0">
                <a:solidFill>
                  <a:srgbClr val="000000"/>
                </a:solidFill>
                <a:latin typeface="Calibri" charset="0"/>
              </a:rPr>
              <a:t>Flight 110825H1</a:t>
            </a:r>
          </a:p>
        </p:txBody>
      </p:sp>
      <p:pic>
        <p:nvPicPr>
          <p:cNvPr id="51214" name="Picture 1" descr="110823H1wind10.gif"/>
          <p:cNvPicPr>
            <a:picLocks noChangeAspect="1"/>
          </p:cNvPicPr>
          <p:nvPr/>
        </p:nvPicPr>
        <p:blipFill rotWithShape="1">
          <a:blip r:embed="rId4" cstate="email">
            <a:extLst>
              <a:ext uri="{28A0092B-C50C-407E-A947-70E740481C1C}">
                <a14:useLocalDpi xmlns:a14="http://schemas.microsoft.com/office/drawing/2010/main"/>
              </a:ext>
            </a:extLst>
          </a:blip>
          <a:srcRect l="18150" t="7975" r="20831"/>
          <a:stretch/>
        </p:blipFill>
        <p:spPr bwMode="auto">
          <a:xfrm>
            <a:off x="612878" y="1578436"/>
            <a:ext cx="3488688" cy="367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6" name="TextBox 11"/>
          <p:cNvSpPr txBox="1">
            <a:spLocks noChangeArrowheads="1"/>
          </p:cNvSpPr>
          <p:nvPr/>
        </p:nvSpPr>
        <p:spPr bwMode="auto">
          <a:xfrm>
            <a:off x="940714" y="1566038"/>
            <a:ext cx="15619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b="1" dirty="0">
                <a:solidFill>
                  <a:srgbClr val="000000"/>
                </a:solidFill>
                <a:latin typeface="Calibri" charset="0"/>
              </a:rPr>
              <a:t>Flight 110823H1</a:t>
            </a:r>
          </a:p>
        </p:txBody>
      </p:sp>
      <p:sp>
        <p:nvSpPr>
          <p:cNvPr id="51217" name="Text Box 17"/>
          <p:cNvSpPr txBox="1">
            <a:spLocks noChangeArrowheads="1"/>
          </p:cNvSpPr>
          <p:nvPr/>
        </p:nvSpPr>
        <p:spPr bwMode="auto">
          <a:xfrm>
            <a:off x="8108495" y="1373516"/>
            <a:ext cx="4325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dirty="0"/>
              <a:t>m/s</a:t>
            </a:r>
          </a:p>
        </p:txBody>
      </p:sp>
      <p:sp>
        <p:nvSpPr>
          <p:cNvPr id="51218" name="Text Box 18"/>
          <p:cNvSpPr txBox="1">
            <a:spLocks noChangeArrowheads="1"/>
          </p:cNvSpPr>
          <p:nvPr/>
        </p:nvSpPr>
        <p:spPr bwMode="auto">
          <a:xfrm>
            <a:off x="1035964" y="1230089"/>
            <a:ext cx="686598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b="1" dirty="0" smtClean="0">
                <a:solidFill>
                  <a:srgbClr val="000000"/>
                </a:solidFill>
                <a:latin typeface="Calibri" charset="0"/>
              </a:rPr>
              <a:t>Real-time P</a:t>
            </a:r>
            <a:r>
              <a:rPr lang="en-US" sz="1800" b="1" dirty="0">
                <a:solidFill>
                  <a:srgbClr val="000000"/>
                </a:solidFill>
                <a:latin typeface="Calibri" charset="0"/>
              </a:rPr>
              <a:t>-3 Tail Doppler and Dropsonde Composite at </a:t>
            </a:r>
            <a:r>
              <a:rPr lang="en-US" sz="1800" b="1" dirty="0" smtClean="0">
                <a:solidFill>
                  <a:srgbClr val="000000"/>
                </a:solidFill>
                <a:latin typeface="Calibri" charset="0"/>
              </a:rPr>
              <a:t>1 km altitude</a:t>
            </a:r>
            <a:endParaRPr lang="en-US" sz="1600" b="1" dirty="0">
              <a:solidFill>
                <a:srgbClr val="000000"/>
              </a:solidFill>
            </a:endParaRPr>
          </a:p>
        </p:txBody>
      </p:sp>
      <p:sp>
        <p:nvSpPr>
          <p:cNvPr id="10" name="Rectangle 5"/>
          <p:cNvSpPr txBox="1">
            <a:spLocks noChangeArrowheads="1"/>
          </p:cNvSpPr>
          <p:nvPr/>
        </p:nvSpPr>
        <p:spPr bwMode="auto">
          <a:xfrm>
            <a:off x="0" y="0"/>
            <a:ext cx="7696200" cy="1195920"/>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a:defRPr/>
            </a:pPr>
            <a:r>
              <a:rPr lang="en-US" sz="4000" dirty="0" smtClean="0">
                <a:latin typeface="Arial" charset="0"/>
                <a:ea typeface="Calibri" charset="0"/>
                <a:cs typeface="Calibri" charset="0"/>
              </a:rPr>
              <a:t>Improved Models &amp; Data:</a:t>
            </a:r>
            <a:br>
              <a:rPr lang="en-US" sz="4000" dirty="0" smtClean="0">
                <a:latin typeface="Arial" charset="0"/>
                <a:ea typeface="Calibri" charset="0"/>
                <a:cs typeface="Calibri" charset="0"/>
              </a:rPr>
            </a:br>
            <a:r>
              <a:rPr lang="en-US" sz="3200" dirty="0" smtClean="0">
                <a:latin typeface="Arial" charset="0"/>
                <a:ea typeface="Calibri" charset="0"/>
                <a:cs typeface="Calibri" charset="0"/>
              </a:rPr>
              <a:t>IFEX 2011: Irene</a:t>
            </a:r>
            <a:endParaRPr lang="en-US" sz="2400" dirty="0" smtClean="0">
              <a:latin typeface="Arial" charset="0"/>
              <a:ea typeface="Calibri" charset="0"/>
              <a:cs typeface="Calibri" charset="0"/>
            </a:endParaRPr>
          </a:p>
        </p:txBody>
      </p:sp>
      <p:pic>
        <p:nvPicPr>
          <p:cNvPr id="11" name="Picture 10" descr="IFEX.gif"/>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4902" y="648326"/>
            <a:ext cx="638705" cy="638705"/>
          </a:xfrm>
          <a:prstGeom prst="rect">
            <a:avLst/>
          </a:prstGeom>
        </p:spPr>
      </p:pic>
      <p:sp>
        <p:nvSpPr>
          <p:cNvPr id="12" name="Text Box 7"/>
          <p:cNvSpPr txBox="1">
            <a:spLocks/>
          </p:cNvSpPr>
          <p:nvPr/>
        </p:nvSpPr>
        <p:spPr bwMode="auto">
          <a:xfrm>
            <a:off x="6524756" y="6635750"/>
            <a:ext cx="2209617" cy="226414"/>
          </a:xfrm>
          <a:prstGeom prst="rect">
            <a:avLst/>
          </a:prstGeom>
          <a:noFill/>
          <a:ln w="12700">
            <a:noFill/>
            <a:miter lim="800000"/>
            <a:headEnd/>
            <a:tailEnd/>
          </a:ln>
        </p:spPr>
        <p:txBody>
          <a:bodyPr wrap="none" lIns="64210" tIns="32102" rIns="64210" bIns="32102">
            <a:prstTxWarp prst="textNoShape">
              <a:avLst/>
            </a:prstTxWarp>
            <a:spAutoFit/>
          </a:bodyPr>
          <a:lstStyle/>
          <a:p>
            <a:r>
              <a:rPr lang="en-US" sz="1050" dirty="0">
                <a:solidFill>
                  <a:srgbClr val="000000"/>
                </a:solidFill>
              </a:rPr>
              <a:t>S. </a:t>
            </a:r>
            <a:r>
              <a:rPr lang="en-US" sz="1050" dirty="0" smtClean="0">
                <a:solidFill>
                  <a:srgbClr val="000000"/>
                </a:solidFill>
              </a:rPr>
              <a:t>Murillo, R. Rogers </a:t>
            </a:r>
            <a:r>
              <a:rPr lang="en-US" sz="1050" dirty="0">
                <a:solidFill>
                  <a:srgbClr val="000000"/>
                </a:solidFill>
              </a:rPr>
              <a:t>(AOML/HRD)</a:t>
            </a:r>
            <a:endParaRPr lang="en-US" sz="1200" dirty="0">
              <a:solidFill>
                <a:srgbClr val="000000"/>
              </a:solidFill>
            </a:endParaRPr>
          </a:p>
        </p:txBody>
      </p:sp>
      <p:pic>
        <p:nvPicPr>
          <p:cNvPr id="13" name="Picture 2" descr="windspd_xsect_EW_110825H.tif"/>
          <p:cNvPicPr>
            <a:picLocks/>
          </p:cNvPicPr>
          <p:nvPr/>
        </p:nvPicPr>
        <p:blipFill rotWithShape="1">
          <a:blip r:embed="rId6" cstate="screen">
            <a:extLst>
              <a:ext uri="{28A0092B-C50C-407E-A947-70E740481C1C}">
                <a14:useLocalDpi xmlns:a14="http://schemas.microsoft.com/office/drawing/2010/main"/>
              </a:ext>
            </a:extLst>
          </a:blip>
          <a:srcRect/>
          <a:stretch/>
        </p:blipFill>
        <p:spPr bwMode="auto">
          <a:xfrm>
            <a:off x="4666384" y="5060971"/>
            <a:ext cx="3180408" cy="1419199"/>
          </a:xfrm>
          <a:prstGeom prst="rect">
            <a:avLst/>
          </a:prstGeom>
          <a:noFill/>
          <a:ln w="9525">
            <a:noFill/>
            <a:miter lim="800000"/>
            <a:headEnd/>
            <a:tailEnd/>
          </a:ln>
        </p:spPr>
      </p:pic>
      <p:pic>
        <p:nvPicPr>
          <p:cNvPr id="14" name="Picture 2" descr="windspd_xsect_EW_110823H.tif"/>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bwMode="auto">
          <a:xfrm>
            <a:off x="734786" y="5023798"/>
            <a:ext cx="3256643" cy="1425987"/>
          </a:xfrm>
          <a:prstGeom prst="rect">
            <a:avLst/>
          </a:prstGeom>
          <a:noFill/>
          <a:ln w="9525">
            <a:noFill/>
            <a:miter lim="800000"/>
            <a:headEnd/>
            <a:tailEnd/>
          </a:ln>
        </p:spPr>
      </p:pic>
      <p:pic>
        <p:nvPicPr>
          <p:cNvPr id="15" name="Picture 2" descr="windspd_xsect_EW_110825H.tif"/>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bwMode="auto">
          <a:xfrm>
            <a:off x="8200570" y="4949392"/>
            <a:ext cx="342892" cy="1554811"/>
          </a:xfrm>
          <a:prstGeom prst="rect">
            <a:avLst/>
          </a:prstGeom>
          <a:noFill/>
          <a:ln w="9525">
            <a:noFill/>
            <a:miter lim="800000"/>
            <a:headEnd/>
            <a:tailEnd/>
          </a:ln>
        </p:spPr>
      </p:pic>
      <p:sp>
        <p:nvSpPr>
          <p:cNvPr id="16" name="TextBox 8"/>
          <p:cNvSpPr txBox="1">
            <a:spLocks noChangeArrowheads="1"/>
          </p:cNvSpPr>
          <p:nvPr/>
        </p:nvSpPr>
        <p:spPr bwMode="auto">
          <a:xfrm>
            <a:off x="937986" y="5071101"/>
            <a:ext cx="509875"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rPr>
              <a:t>West</a:t>
            </a:r>
          </a:p>
        </p:txBody>
      </p:sp>
      <p:sp>
        <p:nvSpPr>
          <p:cNvPr id="17" name="TextBox 9"/>
          <p:cNvSpPr txBox="1">
            <a:spLocks noChangeArrowheads="1"/>
          </p:cNvSpPr>
          <p:nvPr/>
        </p:nvSpPr>
        <p:spPr bwMode="auto">
          <a:xfrm>
            <a:off x="3490687" y="5071101"/>
            <a:ext cx="445254"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rPr>
              <a:t>East</a:t>
            </a:r>
          </a:p>
        </p:txBody>
      </p:sp>
      <p:sp>
        <p:nvSpPr>
          <p:cNvPr id="18" name="TextBox 8"/>
          <p:cNvSpPr txBox="1">
            <a:spLocks noChangeArrowheads="1"/>
          </p:cNvSpPr>
          <p:nvPr/>
        </p:nvSpPr>
        <p:spPr bwMode="auto">
          <a:xfrm>
            <a:off x="4818752" y="5071101"/>
            <a:ext cx="509875"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rPr>
              <a:t>West</a:t>
            </a:r>
          </a:p>
        </p:txBody>
      </p:sp>
      <p:sp>
        <p:nvSpPr>
          <p:cNvPr id="19" name="TextBox 9"/>
          <p:cNvSpPr txBox="1">
            <a:spLocks noChangeArrowheads="1"/>
          </p:cNvSpPr>
          <p:nvPr/>
        </p:nvSpPr>
        <p:spPr bwMode="auto">
          <a:xfrm>
            <a:off x="7380524" y="5071101"/>
            <a:ext cx="445254"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rPr>
              <a:t>East</a:t>
            </a:r>
          </a:p>
        </p:txBody>
      </p:sp>
      <p:cxnSp>
        <p:nvCxnSpPr>
          <p:cNvPr id="4" name="Straight Connector 3"/>
          <p:cNvCxnSpPr/>
          <p:nvPr/>
        </p:nvCxnSpPr>
        <p:spPr>
          <a:xfrm>
            <a:off x="943429" y="3256643"/>
            <a:ext cx="2948214" cy="0"/>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4833258" y="3254829"/>
            <a:ext cx="2948214" cy="0"/>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sp>
        <p:nvSpPr>
          <p:cNvPr id="3" name="Footer Placeholder 2"/>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94706861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a:cs typeface="Calibri"/>
              </a:rPr>
              <a:t>Excellent References</a:t>
            </a:r>
            <a:endParaRPr lang="en-US" dirty="0">
              <a:latin typeface="Calibri"/>
              <a:cs typeface="Calibri"/>
            </a:endParaRPr>
          </a:p>
        </p:txBody>
      </p:sp>
      <p:pic>
        <p:nvPicPr>
          <p:cNvPr id="7" name="Picture 6"/>
          <p:cNvPicPr>
            <a:picLocks noChangeAspect="1"/>
          </p:cNvPicPr>
          <p:nvPr/>
        </p:nvPicPr>
        <p:blipFill>
          <a:blip r:embed="rId2"/>
          <a:stretch>
            <a:fillRect/>
          </a:stretch>
        </p:blipFill>
        <p:spPr>
          <a:xfrm>
            <a:off x="5629501" y="1435555"/>
            <a:ext cx="2948338" cy="3956979"/>
          </a:xfrm>
          <a:prstGeom prst="rect">
            <a:avLst/>
          </a:prstGeom>
        </p:spPr>
      </p:pic>
      <p:sp>
        <p:nvSpPr>
          <p:cNvPr id="8" name="TextBox 7"/>
          <p:cNvSpPr txBox="1"/>
          <p:nvPr/>
        </p:nvSpPr>
        <p:spPr>
          <a:xfrm>
            <a:off x="5475596" y="5420144"/>
            <a:ext cx="3395783" cy="1015663"/>
          </a:xfrm>
          <a:prstGeom prst="rect">
            <a:avLst/>
          </a:prstGeom>
          <a:noFill/>
        </p:spPr>
        <p:txBody>
          <a:bodyPr wrap="square" rtlCol="0">
            <a:spAutoFit/>
          </a:bodyPr>
          <a:lstStyle/>
          <a:p>
            <a:r>
              <a:rPr lang="en-US" sz="1200" dirty="0">
                <a:latin typeface="Calibri"/>
                <a:cs typeface="Calibri"/>
              </a:rPr>
              <a:t>Aberson, S. D., M. L. Black, R. A. Black, R. W. </a:t>
            </a:r>
            <a:r>
              <a:rPr lang="en-US" sz="1200" dirty="0" err="1">
                <a:latin typeface="Calibri"/>
                <a:cs typeface="Calibri"/>
              </a:rPr>
              <a:t>Burpee</a:t>
            </a:r>
            <a:r>
              <a:rPr lang="en-US" sz="1200" dirty="0">
                <a:latin typeface="Calibri"/>
                <a:cs typeface="Calibri"/>
              </a:rPr>
              <a:t>, J. J. Cione, C. W. </a:t>
            </a:r>
            <a:r>
              <a:rPr lang="en-US" sz="1200" dirty="0" err="1">
                <a:latin typeface="Calibri"/>
                <a:cs typeface="Calibri"/>
              </a:rPr>
              <a:t>Landsea</a:t>
            </a:r>
            <a:r>
              <a:rPr lang="en-US" sz="1200" dirty="0">
                <a:latin typeface="Calibri"/>
                <a:cs typeface="Calibri"/>
              </a:rPr>
              <a:t>, and F. D. Marks, 2006: Twenty-five years of tropical cyclone research with the NOAA P-3 aircraft. Bull. Amer. Meteor. Soc., </a:t>
            </a:r>
            <a:r>
              <a:rPr lang="en-US" sz="1200" b="1" dirty="0">
                <a:latin typeface="Calibri"/>
                <a:cs typeface="Calibri"/>
              </a:rPr>
              <a:t>87</a:t>
            </a:r>
            <a:r>
              <a:rPr lang="en-US" sz="1200" dirty="0">
                <a:latin typeface="Calibri"/>
                <a:cs typeface="Calibri"/>
              </a:rPr>
              <a:t>, 1039–</a:t>
            </a:r>
            <a:r>
              <a:rPr lang="en-US" sz="1200" dirty="0" smtClean="0">
                <a:latin typeface="Calibri"/>
                <a:cs typeface="Calibri"/>
              </a:rPr>
              <a:t>1055.</a:t>
            </a:r>
            <a:endParaRPr lang="en-US" sz="1200" dirty="0">
              <a:latin typeface="Calibri"/>
              <a:cs typeface="Calibri"/>
            </a:endParaRPr>
          </a:p>
        </p:txBody>
      </p:sp>
      <p:sp>
        <p:nvSpPr>
          <p:cNvPr id="9" name="TextBox 8"/>
          <p:cNvSpPr txBox="1"/>
          <p:nvPr/>
        </p:nvSpPr>
        <p:spPr>
          <a:xfrm>
            <a:off x="138042" y="5420937"/>
            <a:ext cx="5309939" cy="461665"/>
          </a:xfrm>
          <a:prstGeom prst="rect">
            <a:avLst/>
          </a:prstGeom>
          <a:noFill/>
        </p:spPr>
        <p:txBody>
          <a:bodyPr wrap="square" rtlCol="0">
            <a:spAutoFit/>
          </a:bodyPr>
          <a:lstStyle/>
          <a:p>
            <a:r>
              <a:rPr lang="en-US" sz="1200" dirty="0" err="1">
                <a:latin typeface="Calibri"/>
                <a:cs typeface="Calibri"/>
              </a:rPr>
              <a:t>Dorst</a:t>
            </a:r>
            <a:r>
              <a:rPr lang="en-US" sz="1200" dirty="0">
                <a:latin typeface="Calibri"/>
                <a:cs typeface="Calibri"/>
              </a:rPr>
              <a:t>, </a:t>
            </a:r>
            <a:r>
              <a:rPr lang="en-US" sz="1200" dirty="0" smtClean="0">
                <a:latin typeface="Calibri"/>
                <a:cs typeface="Calibri"/>
              </a:rPr>
              <a:t>N. </a:t>
            </a:r>
            <a:r>
              <a:rPr lang="en-US" sz="1200" dirty="0">
                <a:latin typeface="Calibri"/>
                <a:cs typeface="Calibri"/>
              </a:rPr>
              <a:t>M., 2007: The National Hurricane Research Project: 50 Years of Research, Rough Rides, and Name Changes. </a:t>
            </a:r>
            <a:r>
              <a:rPr lang="en-US" sz="1200" i="1" dirty="0">
                <a:latin typeface="Calibri"/>
                <a:cs typeface="Calibri"/>
              </a:rPr>
              <a:t>Bull. Amer. Meteor. Soc.</a:t>
            </a:r>
            <a:r>
              <a:rPr lang="en-US" sz="1200" dirty="0">
                <a:latin typeface="Calibri"/>
                <a:cs typeface="Calibri"/>
              </a:rPr>
              <a:t>, </a:t>
            </a:r>
            <a:r>
              <a:rPr lang="en-US" sz="1200" b="1" dirty="0">
                <a:latin typeface="Calibri"/>
                <a:cs typeface="Calibri"/>
              </a:rPr>
              <a:t>88</a:t>
            </a:r>
            <a:r>
              <a:rPr lang="en-US" sz="1200" dirty="0">
                <a:latin typeface="Calibri"/>
                <a:cs typeface="Calibri"/>
              </a:rPr>
              <a:t>, 1566–1588.</a:t>
            </a:r>
          </a:p>
        </p:txBody>
      </p:sp>
      <p:grpSp>
        <p:nvGrpSpPr>
          <p:cNvPr id="13" name="Group 12"/>
          <p:cNvGrpSpPr/>
          <p:nvPr/>
        </p:nvGrpSpPr>
        <p:grpSpPr>
          <a:xfrm>
            <a:off x="230071" y="1426279"/>
            <a:ext cx="5116683" cy="3996383"/>
            <a:chOff x="111602" y="1347174"/>
            <a:chExt cx="6447286" cy="4443649"/>
          </a:xfrm>
        </p:grpSpPr>
        <p:pic>
          <p:nvPicPr>
            <p:cNvPr id="11" name="Picture 10" descr="Screen Shot 2011-12-26 at 5.14.11 PM.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85367" y="1357487"/>
              <a:ext cx="3273521" cy="4399837"/>
            </a:xfrm>
            <a:prstGeom prst="rect">
              <a:avLst/>
            </a:prstGeom>
          </p:spPr>
        </p:pic>
        <p:pic>
          <p:nvPicPr>
            <p:cNvPr id="10" name="Picture 9" descr="Screen Shot 2011-12-26 at 5.13.51 PM.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1602" y="1347174"/>
              <a:ext cx="3200445" cy="4443649"/>
            </a:xfrm>
            <a:prstGeom prst="rect">
              <a:avLst/>
            </a:prstGeom>
          </p:spPr>
        </p:pic>
      </p:grpSp>
      <p:sp>
        <p:nvSpPr>
          <p:cNvPr id="12" name="Rectangle 5"/>
          <p:cNvSpPr>
            <a:spLocks noGrp="1" noChangeArrowheads="1"/>
          </p:cNvSpPr>
          <p:nvPr>
            <p:ph type="ftr" sz="quarter" idx="3"/>
          </p:nvPr>
        </p:nvSpPr>
        <p:spPr>
          <a:xfrm>
            <a:off x="1493832" y="6632760"/>
            <a:ext cx="2895600" cy="225239"/>
          </a:xfrm>
          <a:prstGeom prst="rect">
            <a:avLst/>
          </a:prstGeom>
        </p:spPr>
        <p:txBody>
          <a:bodyPr vert="horz" wrap="square" lIns="91440" tIns="45720" rIns="91440" bIns="45720" numCol="1" anchor="t" anchorCtr="0" compatLnSpc="1">
            <a:prstTxWarp prst="textNoShape">
              <a:avLst/>
            </a:prstTxWarp>
          </a:bodyPr>
          <a:lstStyle>
            <a:lvl1pPr algn="l">
              <a:defRPr sz="1100">
                <a:solidFill>
                  <a:schemeClr val="bg2">
                    <a:lumMod val="75000"/>
                  </a:schemeClr>
                </a:solidFill>
                <a:latin typeface="Arial" charset="0"/>
                <a:ea typeface="ＭＳ Ｐゴシック" charset="-128"/>
                <a:cs typeface="ＭＳ Ｐゴシック" charset="-128"/>
              </a:defRPr>
            </a:lvl1pPr>
          </a:lstStyle>
          <a:p>
            <a:pPr>
              <a:defRPr/>
            </a:pPr>
            <a:r>
              <a:rPr lang="en-US" dirty="0" smtClean="0"/>
              <a:t>IOTCCC-2012    F. Marks 14 February 2012</a:t>
            </a:r>
            <a:endParaRPr lang="en-US" dirty="0"/>
          </a:p>
        </p:txBody>
      </p:sp>
    </p:spTree>
    <p:extLst>
      <p:ext uri="{BB962C8B-B14F-4D97-AF65-F5344CB8AC3E}">
        <p14:creationId xmlns:p14="http://schemas.microsoft.com/office/powerpoint/2010/main" val="385240173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2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8600" y="1283397"/>
            <a:ext cx="3581400" cy="3052763"/>
          </a:xfrm>
          <a:prstGeom prst="rect">
            <a:avLst/>
          </a:prstGeom>
          <a:noFill/>
          <a:ln w="9525">
            <a:noFill/>
            <a:miter lim="800000"/>
            <a:headEnd/>
            <a:tailEnd/>
          </a:ln>
        </p:spPr>
      </p:pic>
      <p:grpSp>
        <p:nvGrpSpPr>
          <p:cNvPr id="2" name="Group 154"/>
          <p:cNvGrpSpPr>
            <a:grpSpLocks noChangeAspect="1"/>
          </p:cNvGrpSpPr>
          <p:nvPr/>
        </p:nvGrpSpPr>
        <p:grpSpPr bwMode="auto">
          <a:xfrm>
            <a:off x="4114809" y="1284938"/>
            <a:ext cx="4592106" cy="3082013"/>
            <a:chOff x="4848" y="9614"/>
            <a:chExt cx="4229" cy="3093"/>
          </a:xfrm>
        </p:grpSpPr>
        <p:grpSp>
          <p:nvGrpSpPr>
            <p:cNvPr id="3" name="Group 305"/>
            <p:cNvGrpSpPr>
              <a:grpSpLocks/>
            </p:cNvGrpSpPr>
            <p:nvPr/>
          </p:nvGrpSpPr>
          <p:grpSpPr bwMode="auto">
            <a:xfrm>
              <a:off x="4848" y="9614"/>
              <a:ext cx="4229" cy="3093"/>
              <a:chOff x="7848600" y="18537178"/>
              <a:chExt cx="6278766" cy="4520807"/>
            </a:xfrm>
          </p:grpSpPr>
          <p:pic>
            <p:nvPicPr>
              <p:cNvPr id="4177" name="Picture 126"/>
              <p:cNvPicPr>
                <a:picLocks noChangeAspect="1" noChangeArrowheads="1"/>
              </p:cNvPicPr>
              <p:nvPr/>
            </p:nvPicPr>
            <p:blipFill>
              <a:blip r:embed="rId4" cstate="screen">
                <a:extLst>
                  <a:ext uri="{28A0092B-C50C-407E-A947-70E740481C1C}">
                    <a14:useLocalDpi xmlns:a14="http://schemas.microsoft.com/office/drawing/2010/main"/>
                  </a:ext>
                </a:extLst>
              </a:blip>
              <a:srcRect t="5224"/>
              <a:stretch>
                <a:fillRect/>
              </a:stretch>
            </p:blipFill>
            <p:spPr bwMode="auto">
              <a:xfrm>
                <a:off x="7848600" y="18537178"/>
                <a:ext cx="6172200" cy="4520807"/>
              </a:xfrm>
              <a:prstGeom prst="rect">
                <a:avLst/>
              </a:prstGeom>
              <a:noFill/>
              <a:ln w="9525">
                <a:noFill/>
                <a:miter lim="800000"/>
                <a:headEnd/>
                <a:tailEnd/>
              </a:ln>
            </p:spPr>
          </p:pic>
          <p:sp>
            <p:nvSpPr>
              <p:cNvPr id="4178" name="TextBox 291"/>
              <p:cNvSpPr txBox="1">
                <a:spLocks noChangeArrowheads="1"/>
              </p:cNvSpPr>
              <p:nvPr/>
            </p:nvSpPr>
            <p:spPr bwMode="auto">
              <a:xfrm>
                <a:off x="11907961" y="21109311"/>
                <a:ext cx="563377" cy="338539"/>
              </a:xfrm>
              <a:prstGeom prst="rect">
                <a:avLst/>
              </a:prstGeom>
              <a:noFill/>
              <a:ln w="9525">
                <a:noFill/>
                <a:miter lim="800000"/>
                <a:headEnd/>
                <a:tailEnd/>
              </a:ln>
            </p:spPr>
            <p:txBody>
              <a:bodyPr wrap="square">
                <a:prstTxWarp prst="textNoShape">
                  <a:avLst/>
                </a:prstTxWarp>
                <a:spAutoFit/>
              </a:bodyPr>
              <a:lstStyle/>
              <a:p>
                <a:r>
                  <a:rPr lang="en-US" sz="900" dirty="0">
                    <a:latin typeface="Calibri" charset="0"/>
                  </a:rPr>
                  <a:t>DC-8</a:t>
                </a:r>
              </a:p>
            </p:txBody>
          </p:sp>
          <p:sp>
            <p:nvSpPr>
              <p:cNvPr id="4179" name="TextBox 292"/>
              <p:cNvSpPr txBox="1">
                <a:spLocks noChangeArrowheads="1"/>
              </p:cNvSpPr>
              <p:nvPr/>
            </p:nvSpPr>
            <p:spPr bwMode="auto">
              <a:xfrm>
                <a:off x="13266963" y="21126760"/>
                <a:ext cx="563377" cy="338539"/>
              </a:xfrm>
              <a:prstGeom prst="rect">
                <a:avLst/>
              </a:prstGeom>
              <a:noFill/>
              <a:ln w="9525">
                <a:noFill/>
                <a:miter lim="800000"/>
                <a:headEnd/>
                <a:tailEnd/>
              </a:ln>
            </p:spPr>
            <p:txBody>
              <a:bodyPr wrap="square">
                <a:prstTxWarp prst="textNoShape">
                  <a:avLst/>
                </a:prstTxWarp>
                <a:spAutoFit/>
              </a:bodyPr>
              <a:lstStyle/>
              <a:p>
                <a:r>
                  <a:rPr lang="en-US" sz="900" dirty="0">
                    <a:latin typeface="Calibri" charset="0"/>
                  </a:rPr>
                  <a:t>DC-8</a:t>
                </a:r>
              </a:p>
            </p:txBody>
          </p:sp>
          <p:sp>
            <p:nvSpPr>
              <p:cNvPr id="4180" name="TextBox 293"/>
              <p:cNvSpPr txBox="1">
                <a:spLocks noChangeArrowheads="1"/>
              </p:cNvSpPr>
              <p:nvPr/>
            </p:nvSpPr>
            <p:spPr bwMode="auto">
              <a:xfrm>
                <a:off x="11552766" y="21464824"/>
                <a:ext cx="639785" cy="338539"/>
              </a:xfrm>
              <a:prstGeom prst="rect">
                <a:avLst/>
              </a:prstGeom>
              <a:noFill/>
              <a:ln w="9525">
                <a:noFill/>
                <a:miter lim="800000"/>
                <a:headEnd/>
                <a:tailEnd/>
              </a:ln>
            </p:spPr>
            <p:txBody>
              <a:bodyPr wrap="square">
                <a:prstTxWarp prst="textNoShape">
                  <a:avLst/>
                </a:prstTxWarp>
                <a:spAutoFit/>
              </a:bodyPr>
              <a:lstStyle/>
              <a:p>
                <a:r>
                  <a:rPr lang="en-US" sz="900" dirty="0">
                    <a:latin typeface="Calibri" charset="0"/>
                  </a:rPr>
                  <a:t>C-130</a:t>
                </a:r>
              </a:p>
            </p:txBody>
          </p:sp>
          <p:sp>
            <p:nvSpPr>
              <p:cNvPr id="4181" name="TextBox 294"/>
              <p:cNvSpPr txBox="1">
                <a:spLocks noChangeArrowheads="1"/>
              </p:cNvSpPr>
              <p:nvPr/>
            </p:nvSpPr>
            <p:spPr bwMode="auto">
              <a:xfrm>
                <a:off x="12174908" y="21473548"/>
                <a:ext cx="639785" cy="338539"/>
              </a:xfrm>
              <a:prstGeom prst="rect">
                <a:avLst/>
              </a:prstGeom>
              <a:noFill/>
              <a:ln w="9525">
                <a:noFill/>
                <a:miter lim="800000"/>
                <a:headEnd/>
                <a:tailEnd/>
              </a:ln>
            </p:spPr>
            <p:txBody>
              <a:bodyPr wrap="square">
                <a:prstTxWarp prst="textNoShape">
                  <a:avLst/>
                </a:prstTxWarp>
                <a:spAutoFit/>
              </a:bodyPr>
              <a:lstStyle/>
              <a:p>
                <a:r>
                  <a:rPr lang="en-US" sz="900" dirty="0">
                    <a:latin typeface="Calibri" charset="0"/>
                  </a:rPr>
                  <a:t>C-130</a:t>
                </a:r>
              </a:p>
            </p:txBody>
          </p:sp>
          <p:sp>
            <p:nvSpPr>
              <p:cNvPr id="4182" name="TextBox 295"/>
              <p:cNvSpPr txBox="1">
                <a:spLocks noChangeArrowheads="1"/>
              </p:cNvSpPr>
              <p:nvPr/>
            </p:nvSpPr>
            <p:spPr bwMode="auto">
              <a:xfrm>
                <a:off x="12852203" y="21469186"/>
                <a:ext cx="639785" cy="338539"/>
              </a:xfrm>
              <a:prstGeom prst="rect">
                <a:avLst/>
              </a:prstGeom>
              <a:noFill/>
              <a:ln w="9525">
                <a:noFill/>
                <a:miter lim="800000"/>
                <a:headEnd/>
                <a:tailEnd/>
              </a:ln>
            </p:spPr>
            <p:txBody>
              <a:bodyPr wrap="square">
                <a:prstTxWarp prst="textNoShape">
                  <a:avLst/>
                </a:prstTxWarp>
                <a:spAutoFit/>
              </a:bodyPr>
              <a:lstStyle/>
              <a:p>
                <a:r>
                  <a:rPr lang="en-US" sz="900" dirty="0">
                    <a:latin typeface="Calibri" charset="0"/>
                  </a:rPr>
                  <a:t>C-130</a:t>
                </a:r>
              </a:p>
            </p:txBody>
          </p:sp>
          <p:sp>
            <p:nvSpPr>
              <p:cNvPr id="4183" name="TextBox 296"/>
              <p:cNvSpPr txBox="1">
                <a:spLocks noChangeArrowheads="1"/>
              </p:cNvSpPr>
              <p:nvPr/>
            </p:nvSpPr>
            <p:spPr bwMode="auto">
              <a:xfrm>
                <a:off x="13487581" y="21469186"/>
                <a:ext cx="639785" cy="338539"/>
              </a:xfrm>
              <a:prstGeom prst="rect">
                <a:avLst/>
              </a:prstGeom>
              <a:noFill/>
              <a:ln w="9525">
                <a:noFill/>
                <a:miter lim="800000"/>
                <a:headEnd/>
                <a:tailEnd/>
              </a:ln>
            </p:spPr>
            <p:txBody>
              <a:bodyPr wrap="square">
                <a:prstTxWarp prst="textNoShape">
                  <a:avLst/>
                </a:prstTxWarp>
                <a:spAutoFit/>
              </a:bodyPr>
              <a:lstStyle/>
              <a:p>
                <a:r>
                  <a:rPr lang="en-US" sz="900" dirty="0">
                    <a:latin typeface="Calibri" charset="0"/>
                  </a:rPr>
                  <a:t>C-130</a:t>
                </a:r>
              </a:p>
            </p:txBody>
          </p:sp>
          <p:sp>
            <p:nvSpPr>
              <p:cNvPr id="4184" name="TextBox 297"/>
              <p:cNvSpPr txBox="1">
                <a:spLocks noChangeArrowheads="1"/>
              </p:cNvSpPr>
              <p:nvPr/>
            </p:nvSpPr>
            <p:spPr bwMode="auto">
              <a:xfrm>
                <a:off x="10517887" y="21839966"/>
                <a:ext cx="551865" cy="338539"/>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G-IV</a:t>
                </a:r>
              </a:p>
            </p:txBody>
          </p:sp>
          <p:sp>
            <p:nvSpPr>
              <p:cNvPr id="4185" name="TextBox 298"/>
              <p:cNvSpPr txBox="1">
                <a:spLocks noChangeArrowheads="1"/>
              </p:cNvSpPr>
              <p:nvPr/>
            </p:nvSpPr>
            <p:spPr bwMode="auto">
              <a:xfrm>
                <a:off x="11960625" y="21829062"/>
                <a:ext cx="551865" cy="338539"/>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G-IV</a:t>
                </a:r>
              </a:p>
            </p:txBody>
          </p:sp>
          <p:sp>
            <p:nvSpPr>
              <p:cNvPr id="4186" name="TextBox 299"/>
              <p:cNvSpPr txBox="1">
                <a:spLocks noChangeArrowheads="1"/>
              </p:cNvSpPr>
              <p:nvPr/>
            </p:nvSpPr>
            <p:spPr bwMode="auto">
              <a:xfrm>
                <a:off x="13337184" y="21829062"/>
                <a:ext cx="551865" cy="338539"/>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G-IV</a:t>
                </a:r>
              </a:p>
            </p:txBody>
          </p:sp>
          <p:sp>
            <p:nvSpPr>
              <p:cNvPr id="4187" name="TextBox 300"/>
              <p:cNvSpPr txBox="1">
                <a:spLocks noChangeArrowheads="1"/>
              </p:cNvSpPr>
              <p:nvPr/>
            </p:nvSpPr>
            <p:spPr bwMode="auto">
              <a:xfrm>
                <a:off x="10727459" y="22215110"/>
                <a:ext cx="458684" cy="338539"/>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P-3</a:t>
                </a:r>
              </a:p>
            </p:txBody>
          </p:sp>
          <p:sp>
            <p:nvSpPr>
              <p:cNvPr id="4188" name="TextBox 301"/>
              <p:cNvSpPr txBox="1">
                <a:spLocks noChangeArrowheads="1"/>
              </p:cNvSpPr>
              <p:nvPr/>
            </p:nvSpPr>
            <p:spPr bwMode="auto">
              <a:xfrm>
                <a:off x="11428974" y="22219472"/>
                <a:ext cx="458684" cy="338539"/>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P-3</a:t>
                </a:r>
              </a:p>
            </p:txBody>
          </p:sp>
          <p:sp>
            <p:nvSpPr>
              <p:cNvPr id="4189" name="TextBox 302"/>
              <p:cNvSpPr txBox="1">
                <a:spLocks noChangeArrowheads="1"/>
              </p:cNvSpPr>
              <p:nvPr/>
            </p:nvSpPr>
            <p:spPr bwMode="auto">
              <a:xfrm>
                <a:off x="12084162" y="22212929"/>
                <a:ext cx="458684" cy="338539"/>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P-3</a:t>
                </a:r>
              </a:p>
            </p:txBody>
          </p:sp>
          <p:sp>
            <p:nvSpPr>
              <p:cNvPr id="4190" name="TextBox 303"/>
              <p:cNvSpPr txBox="1">
                <a:spLocks noChangeArrowheads="1"/>
              </p:cNvSpPr>
              <p:nvPr/>
            </p:nvSpPr>
            <p:spPr bwMode="auto">
              <a:xfrm>
                <a:off x="12876124" y="22212929"/>
                <a:ext cx="458684" cy="338539"/>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P-3</a:t>
                </a:r>
              </a:p>
            </p:txBody>
          </p:sp>
          <p:sp>
            <p:nvSpPr>
              <p:cNvPr id="4191" name="TextBox 304"/>
              <p:cNvSpPr txBox="1">
                <a:spLocks noChangeArrowheads="1"/>
              </p:cNvSpPr>
              <p:nvPr/>
            </p:nvSpPr>
            <p:spPr bwMode="auto">
              <a:xfrm>
                <a:off x="13465132" y="22212929"/>
                <a:ext cx="458684" cy="338539"/>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P-3</a:t>
                </a:r>
              </a:p>
            </p:txBody>
          </p:sp>
        </p:grpSp>
        <p:sp>
          <p:nvSpPr>
            <p:cNvPr id="4172" name="TextBox 356"/>
            <p:cNvSpPr txBox="1">
              <a:spLocks noChangeArrowheads="1"/>
            </p:cNvSpPr>
            <p:nvPr/>
          </p:nvSpPr>
          <p:spPr bwMode="auto">
            <a:xfrm>
              <a:off x="6709" y="12002"/>
              <a:ext cx="521" cy="232"/>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100828I</a:t>
              </a:r>
            </a:p>
          </p:txBody>
        </p:sp>
        <p:sp>
          <p:nvSpPr>
            <p:cNvPr id="4173" name="TextBox 357"/>
            <p:cNvSpPr txBox="1">
              <a:spLocks noChangeArrowheads="1"/>
            </p:cNvSpPr>
            <p:nvPr/>
          </p:nvSpPr>
          <p:spPr bwMode="auto">
            <a:xfrm>
              <a:off x="7151" y="12002"/>
              <a:ext cx="561" cy="232"/>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100829H</a:t>
              </a:r>
            </a:p>
          </p:txBody>
        </p:sp>
        <p:sp>
          <p:nvSpPr>
            <p:cNvPr id="4174" name="TextBox 358"/>
            <p:cNvSpPr txBox="1">
              <a:spLocks noChangeArrowheads="1"/>
            </p:cNvSpPr>
            <p:nvPr/>
          </p:nvSpPr>
          <p:spPr bwMode="auto">
            <a:xfrm>
              <a:off x="7613" y="12002"/>
              <a:ext cx="521" cy="232"/>
            </a:xfrm>
            <a:prstGeom prst="rect">
              <a:avLst/>
            </a:prstGeom>
            <a:noFill/>
            <a:ln w="9525">
              <a:noFill/>
              <a:miter lim="800000"/>
              <a:headEnd/>
              <a:tailEnd/>
            </a:ln>
          </p:spPr>
          <p:txBody>
            <a:bodyPr wrap="square">
              <a:prstTxWarp prst="textNoShape">
                <a:avLst/>
              </a:prstTxWarp>
              <a:spAutoFit/>
            </a:bodyPr>
            <a:lstStyle/>
            <a:p>
              <a:r>
                <a:rPr lang="en-US" sz="900">
                  <a:latin typeface="Calibri" charset="0"/>
                </a:rPr>
                <a:t>100829I</a:t>
              </a:r>
            </a:p>
          </p:txBody>
        </p:sp>
        <p:sp>
          <p:nvSpPr>
            <p:cNvPr id="4175" name="TextBox 359"/>
            <p:cNvSpPr txBox="1">
              <a:spLocks noChangeArrowheads="1"/>
            </p:cNvSpPr>
            <p:nvPr/>
          </p:nvSpPr>
          <p:spPr bwMode="auto">
            <a:xfrm>
              <a:off x="8099" y="12002"/>
              <a:ext cx="561" cy="232"/>
            </a:xfrm>
            <a:prstGeom prst="rect">
              <a:avLst/>
            </a:prstGeom>
            <a:noFill/>
            <a:ln w="9525">
              <a:noFill/>
              <a:miter lim="800000"/>
              <a:headEnd/>
              <a:tailEnd/>
            </a:ln>
          </p:spPr>
          <p:txBody>
            <a:bodyPr wrap="square">
              <a:prstTxWarp prst="textNoShape">
                <a:avLst/>
              </a:prstTxWarp>
              <a:spAutoFit/>
            </a:bodyPr>
            <a:lstStyle/>
            <a:p>
              <a:r>
                <a:rPr lang="en-US" sz="900" dirty="0">
                  <a:latin typeface="Calibri" charset="0"/>
                </a:rPr>
                <a:t>100830H</a:t>
              </a:r>
            </a:p>
          </p:txBody>
        </p:sp>
        <p:sp>
          <p:nvSpPr>
            <p:cNvPr id="4176" name="TextBox 360"/>
            <p:cNvSpPr txBox="1">
              <a:spLocks noChangeArrowheads="1"/>
            </p:cNvSpPr>
            <p:nvPr/>
          </p:nvSpPr>
          <p:spPr bwMode="auto">
            <a:xfrm>
              <a:off x="8512" y="12002"/>
              <a:ext cx="521" cy="232"/>
            </a:xfrm>
            <a:prstGeom prst="rect">
              <a:avLst/>
            </a:prstGeom>
            <a:noFill/>
            <a:ln w="9525">
              <a:noFill/>
              <a:miter lim="800000"/>
              <a:headEnd/>
              <a:tailEnd/>
            </a:ln>
          </p:spPr>
          <p:txBody>
            <a:bodyPr wrap="square">
              <a:prstTxWarp prst="textNoShape">
                <a:avLst/>
              </a:prstTxWarp>
              <a:spAutoFit/>
            </a:bodyPr>
            <a:lstStyle/>
            <a:p>
              <a:r>
                <a:rPr lang="en-US" sz="900" dirty="0">
                  <a:latin typeface="Calibri" charset="0"/>
                </a:rPr>
                <a:t>100830I</a:t>
              </a:r>
            </a:p>
          </p:txBody>
        </p:sp>
      </p:grpSp>
      <p:grpSp>
        <p:nvGrpSpPr>
          <p:cNvPr id="4" name="Group 120"/>
          <p:cNvGrpSpPr>
            <a:grpSpLocks/>
          </p:cNvGrpSpPr>
          <p:nvPr/>
        </p:nvGrpSpPr>
        <p:grpSpPr bwMode="auto">
          <a:xfrm>
            <a:off x="69651" y="4171846"/>
            <a:ext cx="8967796" cy="2302034"/>
            <a:chOff x="17466" y="4419600"/>
            <a:chExt cx="8967793" cy="2302034"/>
          </a:xfrm>
        </p:grpSpPr>
        <p:pic>
          <p:nvPicPr>
            <p:cNvPr id="4104"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686800" y="4419600"/>
              <a:ext cx="298459" cy="2282742"/>
            </a:xfrm>
            <a:prstGeom prst="rect">
              <a:avLst/>
            </a:prstGeom>
            <a:noFill/>
            <a:ln w="9525">
              <a:noFill/>
              <a:miter lim="800000"/>
              <a:headEnd/>
              <a:tailEnd/>
            </a:ln>
          </p:spPr>
        </p:pic>
        <p:grpSp>
          <p:nvGrpSpPr>
            <p:cNvPr id="5" name="Group 106"/>
            <p:cNvGrpSpPr>
              <a:grpSpLocks/>
            </p:cNvGrpSpPr>
            <p:nvPr/>
          </p:nvGrpSpPr>
          <p:grpSpPr bwMode="auto">
            <a:xfrm>
              <a:off x="17466" y="4721895"/>
              <a:ext cx="511198" cy="1795517"/>
              <a:chOff x="17466" y="4721895"/>
              <a:chExt cx="511198" cy="1795517"/>
            </a:xfrm>
          </p:grpSpPr>
          <p:sp>
            <p:nvSpPr>
              <p:cNvPr id="4162" name="TextBox 52"/>
              <p:cNvSpPr txBox="1">
                <a:spLocks noChangeArrowheads="1"/>
              </p:cNvSpPr>
              <p:nvPr/>
            </p:nvSpPr>
            <p:spPr bwMode="auto">
              <a:xfrm>
                <a:off x="277275" y="6271191"/>
                <a:ext cx="250390"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0</a:t>
                </a:r>
              </a:p>
            </p:txBody>
          </p:sp>
          <p:sp>
            <p:nvSpPr>
              <p:cNvPr id="4163" name="TextBox 53"/>
              <p:cNvSpPr txBox="1">
                <a:spLocks noChangeArrowheads="1"/>
              </p:cNvSpPr>
              <p:nvPr/>
            </p:nvSpPr>
            <p:spPr bwMode="auto">
              <a:xfrm>
                <a:off x="278274" y="6022305"/>
                <a:ext cx="250390"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2</a:t>
                </a:r>
              </a:p>
            </p:txBody>
          </p:sp>
          <p:sp>
            <p:nvSpPr>
              <p:cNvPr id="4164" name="TextBox 54"/>
              <p:cNvSpPr txBox="1">
                <a:spLocks noChangeArrowheads="1"/>
              </p:cNvSpPr>
              <p:nvPr/>
            </p:nvSpPr>
            <p:spPr bwMode="auto">
              <a:xfrm>
                <a:off x="278274" y="5802270"/>
                <a:ext cx="250390"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4</a:t>
                </a:r>
              </a:p>
            </p:txBody>
          </p:sp>
          <p:sp>
            <p:nvSpPr>
              <p:cNvPr id="4165" name="TextBox 55"/>
              <p:cNvSpPr txBox="1">
                <a:spLocks noChangeArrowheads="1"/>
              </p:cNvSpPr>
              <p:nvPr/>
            </p:nvSpPr>
            <p:spPr bwMode="auto">
              <a:xfrm>
                <a:off x="278274" y="5580135"/>
                <a:ext cx="250390"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6</a:t>
                </a:r>
              </a:p>
            </p:txBody>
          </p:sp>
          <p:sp>
            <p:nvSpPr>
              <p:cNvPr id="4166" name="TextBox 56"/>
              <p:cNvSpPr txBox="1">
                <a:spLocks noChangeArrowheads="1"/>
              </p:cNvSpPr>
              <p:nvPr/>
            </p:nvSpPr>
            <p:spPr bwMode="auto">
              <a:xfrm>
                <a:off x="276225" y="5361555"/>
                <a:ext cx="250390"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8</a:t>
                </a:r>
              </a:p>
            </p:txBody>
          </p:sp>
          <p:sp>
            <p:nvSpPr>
              <p:cNvPr id="4167" name="TextBox 57"/>
              <p:cNvSpPr txBox="1">
                <a:spLocks noChangeArrowheads="1"/>
              </p:cNvSpPr>
              <p:nvPr/>
            </p:nvSpPr>
            <p:spPr bwMode="auto">
              <a:xfrm>
                <a:off x="209589" y="5159055"/>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10</a:t>
                </a:r>
              </a:p>
            </p:txBody>
          </p:sp>
          <p:sp>
            <p:nvSpPr>
              <p:cNvPr id="4168" name="TextBox 58"/>
              <p:cNvSpPr txBox="1">
                <a:spLocks noChangeArrowheads="1"/>
              </p:cNvSpPr>
              <p:nvPr/>
            </p:nvSpPr>
            <p:spPr bwMode="auto">
              <a:xfrm>
                <a:off x="209589" y="4942980"/>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12</a:t>
                </a:r>
              </a:p>
            </p:txBody>
          </p:sp>
          <p:sp>
            <p:nvSpPr>
              <p:cNvPr id="4169" name="TextBox 59"/>
              <p:cNvSpPr txBox="1">
                <a:spLocks noChangeArrowheads="1"/>
              </p:cNvSpPr>
              <p:nvPr/>
            </p:nvSpPr>
            <p:spPr bwMode="auto">
              <a:xfrm>
                <a:off x="207699" y="4721895"/>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14</a:t>
                </a:r>
              </a:p>
            </p:txBody>
          </p:sp>
          <p:sp>
            <p:nvSpPr>
              <p:cNvPr id="96" name="TextBox 95"/>
              <p:cNvSpPr txBox="1"/>
              <p:nvPr/>
            </p:nvSpPr>
            <p:spPr>
              <a:xfrm>
                <a:off x="17466" y="5388615"/>
                <a:ext cx="338554" cy="706284"/>
              </a:xfrm>
              <a:prstGeom prst="rect">
                <a:avLst/>
              </a:prstGeom>
              <a:noFill/>
            </p:spPr>
            <p:txBody>
              <a:bodyPr vert="vert270" wrap="none">
                <a:spAutoFit/>
              </a:bodyPr>
              <a:lstStyle/>
              <a:p>
                <a:pPr fontAlgn="auto">
                  <a:spcBef>
                    <a:spcPts val="0"/>
                  </a:spcBef>
                  <a:spcAft>
                    <a:spcPts val="0"/>
                  </a:spcAft>
                  <a:defRPr/>
                </a:pPr>
                <a:r>
                  <a:rPr lang="en-US" sz="1000" b="1" dirty="0">
                    <a:latin typeface="+mn-lt"/>
                  </a:rPr>
                  <a:t>height (km)</a:t>
                </a:r>
              </a:p>
            </p:txBody>
          </p:sp>
        </p:grpSp>
        <p:grpSp>
          <p:nvGrpSpPr>
            <p:cNvPr id="6" name="Group 107"/>
            <p:cNvGrpSpPr>
              <a:grpSpLocks/>
            </p:cNvGrpSpPr>
            <p:nvPr/>
          </p:nvGrpSpPr>
          <p:grpSpPr bwMode="auto">
            <a:xfrm>
              <a:off x="2085329" y="4847834"/>
              <a:ext cx="1740251" cy="1873799"/>
              <a:chOff x="2085329" y="4847834"/>
              <a:chExt cx="1740251" cy="1873799"/>
            </a:xfrm>
          </p:grpSpPr>
          <p:grpSp>
            <p:nvGrpSpPr>
              <p:cNvPr id="7" name="Group 67"/>
              <p:cNvGrpSpPr>
                <a:grpSpLocks/>
              </p:cNvGrpSpPr>
              <p:nvPr/>
            </p:nvGrpSpPr>
            <p:grpSpPr bwMode="auto">
              <a:xfrm>
                <a:off x="2204671" y="6324600"/>
                <a:ext cx="1620909" cy="249684"/>
                <a:chOff x="492532" y="3962845"/>
                <a:chExt cx="1620909" cy="249684"/>
              </a:xfrm>
            </p:grpSpPr>
            <p:sp>
              <p:nvSpPr>
                <p:cNvPr id="4156" name="TextBox 68"/>
                <p:cNvSpPr txBox="1">
                  <a:spLocks noChangeArrowheads="1"/>
                </p:cNvSpPr>
                <p:nvPr/>
              </p:nvSpPr>
              <p:spPr bwMode="auto">
                <a:xfrm>
                  <a:off x="492532" y="3962845"/>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25</a:t>
                  </a:r>
                </a:p>
              </p:txBody>
            </p:sp>
            <p:sp>
              <p:nvSpPr>
                <p:cNvPr id="4157" name="TextBox 69"/>
                <p:cNvSpPr txBox="1">
                  <a:spLocks noChangeArrowheads="1"/>
                </p:cNvSpPr>
                <p:nvPr/>
              </p:nvSpPr>
              <p:spPr bwMode="auto">
                <a:xfrm>
                  <a:off x="748488" y="3966308"/>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50</a:t>
                  </a:r>
                </a:p>
              </p:txBody>
            </p:sp>
            <p:sp>
              <p:nvSpPr>
                <p:cNvPr id="4158" name="TextBox 70"/>
                <p:cNvSpPr txBox="1">
                  <a:spLocks noChangeArrowheads="1"/>
                </p:cNvSpPr>
                <p:nvPr/>
              </p:nvSpPr>
              <p:spPr bwMode="auto">
                <a:xfrm>
                  <a:off x="1003730" y="3966026"/>
                  <a:ext cx="314338"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75</a:t>
                  </a:r>
                </a:p>
              </p:txBody>
            </p:sp>
            <p:sp>
              <p:nvSpPr>
                <p:cNvPr id="4159" name="TextBox 71"/>
                <p:cNvSpPr txBox="1">
                  <a:spLocks noChangeArrowheads="1"/>
                </p:cNvSpPr>
                <p:nvPr/>
              </p:nvSpPr>
              <p:spPr bwMode="auto">
                <a:xfrm>
                  <a:off x="1222814"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100</a:t>
                  </a:r>
                </a:p>
              </p:txBody>
            </p:sp>
            <p:sp>
              <p:nvSpPr>
                <p:cNvPr id="4160" name="TextBox 72"/>
                <p:cNvSpPr txBox="1">
                  <a:spLocks noChangeArrowheads="1"/>
                </p:cNvSpPr>
                <p:nvPr/>
              </p:nvSpPr>
              <p:spPr bwMode="auto">
                <a:xfrm>
                  <a:off x="1484692" y="3966308"/>
                  <a:ext cx="381836"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125</a:t>
                  </a:r>
                </a:p>
              </p:txBody>
            </p:sp>
            <p:sp>
              <p:nvSpPr>
                <p:cNvPr id="4161" name="TextBox 73"/>
                <p:cNvSpPr txBox="1">
                  <a:spLocks noChangeArrowheads="1"/>
                </p:cNvSpPr>
                <p:nvPr/>
              </p:nvSpPr>
              <p:spPr bwMode="auto">
                <a:xfrm>
                  <a:off x="1734012"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150</a:t>
                  </a:r>
                </a:p>
              </p:txBody>
            </p:sp>
          </p:grpSp>
          <p:sp>
            <p:nvSpPr>
              <p:cNvPr id="4154" name="TextBox 97"/>
              <p:cNvSpPr txBox="1">
                <a:spLocks noChangeArrowheads="1"/>
              </p:cNvSpPr>
              <p:nvPr/>
            </p:nvSpPr>
            <p:spPr bwMode="auto">
              <a:xfrm>
                <a:off x="2564851" y="6477086"/>
                <a:ext cx="781207" cy="244547"/>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radius (km)</a:t>
                </a:r>
              </a:p>
            </p:txBody>
          </p:sp>
          <p:pic>
            <p:nvPicPr>
              <p:cNvPr id="4155"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085329" y="4847834"/>
                <a:ext cx="1597097" cy="1530896"/>
              </a:xfrm>
              <a:prstGeom prst="rect">
                <a:avLst/>
              </a:prstGeom>
              <a:noFill/>
              <a:ln w="9525">
                <a:noFill/>
                <a:miter lim="800000"/>
                <a:headEnd/>
                <a:tailEnd/>
              </a:ln>
            </p:spPr>
          </p:pic>
        </p:grpSp>
        <p:grpSp>
          <p:nvGrpSpPr>
            <p:cNvPr id="8" name="Group 111"/>
            <p:cNvGrpSpPr>
              <a:grpSpLocks/>
            </p:cNvGrpSpPr>
            <p:nvPr/>
          </p:nvGrpSpPr>
          <p:grpSpPr bwMode="auto">
            <a:xfrm>
              <a:off x="457200" y="4836803"/>
              <a:ext cx="1728460" cy="1884830"/>
              <a:chOff x="457200" y="4836803"/>
              <a:chExt cx="1728460" cy="1884830"/>
            </a:xfrm>
          </p:grpSpPr>
          <p:grpSp>
            <p:nvGrpSpPr>
              <p:cNvPr id="9" name="Group 60"/>
              <p:cNvGrpSpPr>
                <a:grpSpLocks/>
              </p:cNvGrpSpPr>
              <p:nvPr/>
            </p:nvGrpSpPr>
            <p:grpSpPr bwMode="auto">
              <a:xfrm>
                <a:off x="564751" y="6325045"/>
                <a:ext cx="1620909" cy="249684"/>
                <a:chOff x="492532" y="3962845"/>
                <a:chExt cx="1620909" cy="249684"/>
              </a:xfrm>
            </p:grpSpPr>
            <p:sp>
              <p:nvSpPr>
                <p:cNvPr id="4147" name="TextBox 61"/>
                <p:cNvSpPr txBox="1">
                  <a:spLocks noChangeArrowheads="1"/>
                </p:cNvSpPr>
                <p:nvPr/>
              </p:nvSpPr>
              <p:spPr bwMode="auto">
                <a:xfrm>
                  <a:off x="492532" y="3962845"/>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25</a:t>
                  </a:r>
                </a:p>
              </p:txBody>
            </p:sp>
            <p:sp>
              <p:nvSpPr>
                <p:cNvPr id="4148" name="TextBox 62"/>
                <p:cNvSpPr txBox="1">
                  <a:spLocks noChangeArrowheads="1"/>
                </p:cNvSpPr>
                <p:nvPr/>
              </p:nvSpPr>
              <p:spPr bwMode="auto">
                <a:xfrm>
                  <a:off x="748488" y="3966308"/>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50</a:t>
                  </a:r>
                </a:p>
              </p:txBody>
            </p:sp>
            <p:sp>
              <p:nvSpPr>
                <p:cNvPr id="4149" name="TextBox 63"/>
                <p:cNvSpPr txBox="1">
                  <a:spLocks noChangeArrowheads="1"/>
                </p:cNvSpPr>
                <p:nvPr/>
              </p:nvSpPr>
              <p:spPr bwMode="auto">
                <a:xfrm>
                  <a:off x="1003730" y="3966026"/>
                  <a:ext cx="314338"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75</a:t>
                  </a:r>
                </a:p>
              </p:txBody>
            </p:sp>
            <p:sp>
              <p:nvSpPr>
                <p:cNvPr id="4150" name="TextBox 64"/>
                <p:cNvSpPr txBox="1">
                  <a:spLocks noChangeArrowheads="1"/>
                </p:cNvSpPr>
                <p:nvPr/>
              </p:nvSpPr>
              <p:spPr bwMode="auto">
                <a:xfrm>
                  <a:off x="1222814"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100</a:t>
                  </a:r>
                </a:p>
              </p:txBody>
            </p:sp>
            <p:sp>
              <p:nvSpPr>
                <p:cNvPr id="4151" name="TextBox 65"/>
                <p:cNvSpPr txBox="1">
                  <a:spLocks noChangeArrowheads="1"/>
                </p:cNvSpPr>
                <p:nvPr/>
              </p:nvSpPr>
              <p:spPr bwMode="auto">
                <a:xfrm>
                  <a:off x="1484692" y="3966308"/>
                  <a:ext cx="381836"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125</a:t>
                  </a:r>
                </a:p>
              </p:txBody>
            </p:sp>
            <p:sp>
              <p:nvSpPr>
                <p:cNvPr id="4152" name="TextBox 66"/>
                <p:cNvSpPr txBox="1">
                  <a:spLocks noChangeArrowheads="1"/>
                </p:cNvSpPr>
                <p:nvPr/>
              </p:nvSpPr>
              <p:spPr bwMode="auto">
                <a:xfrm>
                  <a:off x="1734012"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150</a:t>
                  </a:r>
                </a:p>
              </p:txBody>
            </p:sp>
          </p:grpSp>
          <p:sp>
            <p:nvSpPr>
              <p:cNvPr id="4145" name="TextBox 96"/>
              <p:cNvSpPr txBox="1">
                <a:spLocks noChangeArrowheads="1"/>
              </p:cNvSpPr>
              <p:nvPr/>
            </p:nvSpPr>
            <p:spPr bwMode="auto">
              <a:xfrm>
                <a:off x="977802" y="6477097"/>
                <a:ext cx="780902" cy="244536"/>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radius (km)</a:t>
                </a:r>
              </a:p>
            </p:txBody>
          </p:sp>
          <p:pic>
            <p:nvPicPr>
              <p:cNvPr id="4146" name="Picture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7200" y="4836803"/>
                <a:ext cx="1576409" cy="1551584"/>
              </a:xfrm>
              <a:prstGeom prst="rect">
                <a:avLst/>
              </a:prstGeom>
              <a:noFill/>
              <a:ln w="9525">
                <a:noFill/>
                <a:miter lim="800000"/>
                <a:headEnd/>
                <a:tailEnd/>
              </a:ln>
            </p:spPr>
          </p:pic>
        </p:grpSp>
        <p:grpSp>
          <p:nvGrpSpPr>
            <p:cNvPr id="10" name="Group 110"/>
            <p:cNvGrpSpPr>
              <a:grpSpLocks/>
            </p:cNvGrpSpPr>
            <p:nvPr/>
          </p:nvGrpSpPr>
          <p:grpSpPr bwMode="auto">
            <a:xfrm>
              <a:off x="7078324" y="4849216"/>
              <a:ext cx="1757701" cy="1872417"/>
              <a:chOff x="7078324" y="4849216"/>
              <a:chExt cx="1757701" cy="1872417"/>
            </a:xfrm>
          </p:grpSpPr>
          <p:grpSp>
            <p:nvGrpSpPr>
              <p:cNvPr id="11" name="Group 88"/>
              <p:cNvGrpSpPr>
                <a:grpSpLocks/>
              </p:cNvGrpSpPr>
              <p:nvPr/>
            </p:nvGrpSpPr>
            <p:grpSpPr bwMode="auto">
              <a:xfrm>
                <a:off x="7215116" y="6324600"/>
                <a:ext cx="1620909" cy="249684"/>
                <a:chOff x="492532" y="3962845"/>
                <a:chExt cx="1620909" cy="249684"/>
              </a:xfrm>
            </p:grpSpPr>
            <p:sp>
              <p:nvSpPr>
                <p:cNvPr id="4138" name="TextBox 89"/>
                <p:cNvSpPr txBox="1">
                  <a:spLocks noChangeArrowheads="1"/>
                </p:cNvSpPr>
                <p:nvPr/>
              </p:nvSpPr>
              <p:spPr bwMode="auto">
                <a:xfrm>
                  <a:off x="492532" y="3962845"/>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25</a:t>
                  </a:r>
                </a:p>
              </p:txBody>
            </p:sp>
            <p:sp>
              <p:nvSpPr>
                <p:cNvPr id="4139" name="TextBox 90"/>
                <p:cNvSpPr txBox="1">
                  <a:spLocks noChangeArrowheads="1"/>
                </p:cNvSpPr>
                <p:nvPr/>
              </p:nvSpPr>
              <p:spPr bwMode="auto">
                <a:xfrm>
                  <a:off x="748488" y="3966308"/>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50</a:t>
                  </a:r>
                </a:p>
              </p:txBody>
            </p:sp>
            <p:sp>
              <p:nvSpPr>
                <p:cNvPr id="4140" name="TextBox 91"/>
                <p:cNvSpPr txBox="1">
                  <a:spLocks noChangeArrowheads="1"/>
                </p:cNvSpPr>
                <p:nvPr/>
              </p:nvSpPr>
              <p:spPr bwMode="auto">
                <a:xfrm>
                  <a:off x="1003730" y="3966026"/>
                  <a:ext cx="314338"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75</a:t>
                  </a:r>
                </a:p>
              </p:txBody>
            </p:sp>
            <p:sp>
              <p:nvSpPr>
                <p:cNvPr id="4141" name="TextBox 92"/>
                <p:cNvSpPr txBox="1">
                  <a:spLocks noChangeArrowheads="1"/>
                </p:cNvSpPr>
                <p:nvPr/>
              </p:nvSpPr>
              <p:spPr bwMode="auto">
                <a:xfrm>
                  <a:off x="1222814"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100</a:t>
                  </a:r>
                </a:p>
              </p:txBody>
            </p:sp>
            <p:sp>
              <p:nvSpPr>
                <p:cNvPr id="4142" name="TextBox 93"/>
                <p:cNvSpPr txBox="1">
                  <a:spLocks noChangeArrowheads="1"/>
                </p:cNvSpPr>
                <p:nvPr/>
              </p:nvSpPr>
              <p:spPr bwMode="auto">
                <a:xfrm>
                  <a:off x="1484692" y="3966308"/>
                  <a:ext cx="381836"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125</a:t>
                  </a:r>
                </a:p>
              </p:txBody>
            </p:sp>
            <p:sp>
              <p:nvSpPr>
                <p:cNvPr id="4143" name="TextBox 94"/>
                <p:cNvSpPr txBox="1">
                  <a:spLocks noChangeArrowheads="1"/>
                </p:cNvSpPr>
                <p:nvPr/>
              </p:nvSpPr>
              <p:spPr bwMode="auto">
                <a:xfrm>
                  <a:off x="1734012"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150</a:t>
                  </a:r>
                </a:p>
              </p:txBody>
            </p:sp>
          </p:grpSp>
          <p:sp>
            <p:nvSpPr>
              <p:cNvPr id="4136" name="TextBox 100"/>
              <p:cNvSpPr txBox="1">
                <a:spLocks noChangeArrowheads="1"/>
              </p:cNvSpPr>
              <p:nvPr/>
            </p:nvSpPr>
            <p:spPr bwMode="auto">
              <a:xfrm>
                <a:off x="7594361" y="6477059"/>
                <a:ext cx="781200" cy="244574"/>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radius (km)</a:t>
                </a:r>
              </a:p>
            </p:txBody>
          </p:sp>
          <p:pic>
            <p:nvPicPr>
              <p:cNvPr id="4137" name="Picture 4"/>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078324" y="4849216"/>
                <a:ext cx="1613647" cy="1526759"/>
              </a:xfrm>
              <a:prstGeom prst="rect">
                <a:avLst/>
              </a:prstGeom>
              <a:noFill/>
              <a:ln w="9525">
                <a:noFill/>
                <a:miter lim="800000"/>
                <a:headEnd/>
                <a:tailEnd/>
              </a:ln>
            </p:spPr>
          </p:pic>
        </p:grpSp>
        <p:grpSp>
          <p:nvGrpSpPr>
            <p:cNvPr id="12" name="Group 108"/>
            <p:cNvGrpSpPr>
              <a:grpSpLocks/>
            </p:cNvGrpSpPr>
            <p:nvPr/>
          </p:nvGrpSpPr>
          <p:grpSpPr bwMode="auto">
            <a:xfrm>
              <a:off x="3744481" y="4853351"/>
              <a:ext cx="1729567" cy="1868283"/>
              <a:chOff x="3744481" y="4853351"/>
              <a:chExt cx="1729567" cy="1868283"/>
            </a:xfrm>
          </p:grpSpPr>
          <p:grpSp>
            <p:nvGrpSpPr>
              <p:cNvPr id="13" name="Group 74"/>
              <p:cNvGrpSpPr>
                <a:grpSpLocks/>
              </p:cNvGrpSpPr>
              <p:nvPr/>
            </p:nvGrpSpPr>
            <p:grpSpPr bwMode="auto">
              <a:xfrm>
                <a:off x="3853139" y="6324600"/>
                <a:ext cx="1620909" cy="249684"/>
                <a:chOff x="492532" y="3962845"/>
                <a:chExt cx="1620909" cy="249684"/>
              </a:xfrm>
            </p:grpSpPr>
            <p:sp>
              <p:nvSpPr>
                <p:cNvPr id="4129" name="TextBox 75"/>
                <p:cNvSpPr txBox="1">
                  <a:spLocks noChangeArrowheads="1"/>
                </p:cNvSpPr>
                <p:nvPr/>
              </p:nvSpPr>
              <p:spPr bwMode="auto">
                <a:xfrm>
                  <a:off x="492532" y="3962845"/>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25</a:t>
                  </a:r>
                </a:p>
              </p:txBody>
            </p:sp>
            <p:sp>
              <p:nvSpPr>
                <p:cNvPr id="4130" name="TextBox 76"/>
                <p:cNvSpPr txBox="1">
                  <a:spLocks noChangeArrowheads="1"/>
                </p:cNvSpPr>
                <p:nvPr/>
              </p:nvSpPr>
              <p:spPr bwMode="auto">
                <a:xfrm>
                  <a:off x="748488" y="3966308"/>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50</a:t>
                  </a:r>
                </a:p>
              </p:txBody>
            </p:sp>
            <p:sp>
              <p:nvSpPr>
                <p:cNvPr id="4131" name="TextBox 77"/>
                <p:cNvSpPr txBox="1">
                  <a:spLocks noChangeArrowheads="1"/>
                </p:cNvSpPr>
                <p:nvPr/>
              </p:nvSpPr>
              <p:spPr bwMode="auto">
                <a:xfrm>
                  <a:off x="1003730" y="3966026"/>
                  <a:ext cx="314338"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75</a:t>
                  </a:r>
                </a:p>
              </p:txBody>
            </p:sp>
            <p:sp>
              <p:nvSpPr>
                <p:cNvPr id="4132" name="TextBox 78"/>
                <p:cNvSpPr txBox="1">
                  <a:spLocks noChangeArrowheads="1"/>
                </p:cNvSpPr>
                <p:nvPr/>
              </p:nvSpPr>
              <p:spPr bwMode="auto">
                <a:xfrm>
                  <a:off x="1222814"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100</a:t>
                  </a:r>
                </a:p>
              </p:txBody>
            </p:sp>
            <p:sp>
              <p:nvSpPr>
                <p:cNvPr id="4133" name="TextBox 79"/>
                <p:cNvSpPr txBox="1">
                  <a:spLocks noChangeArrowheads="1"/>
                </p:cNvSpPr>
                <p:nvPr/>
              </p:nvSpPr>
              <p:spPr bwMode="auto">
                <a:xfrm>
                  <a:off x="1484692" y="3966308"/>
                  <a:ext cx="381836"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125</a:t>
                  </a:r>
                </a:p>
              </p:txBody>
            </p:sp>
            <p:sp>
              <p:nvSpPr>
                <p:cNvPr id="4134" name="TextBox 80"/>
                <p:cNvSpPr txBox="1">
                  <a:spLocks noChangeArrowheads="1"/>
                </p:cNvSpPr>
                <p:nvPr/>
              </p:nvSpPr>
              <p:spPr bwMode="auto">
                <a:xfrm>
                  <a:off x="1734012"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150</a:t>
                  </a:r>
                </a:p>
              </p:txBody>
            </p:sp>
          </p:grpSp>
          <p:sp>
            <p:nvSpPr>
              <p:cNvPr id="4127" name="TextBox 98"/>
              <p:cNvSpPr txBox="1">
                <a:spLocks noChangeArrowheads="1"/>
              </p:cNvSpPr>
              <p:nvPr/>
            </p:nvSpPr>
            <p:spPr bwMode="auto">
              <a:xfrm>
                <a:off x="4241592" y="6477185"/>
                <a:ext cx="781402" cy="244449"/>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radius (km)</a:t>
                </a:r>
              </a:p>
            </p:txBody>
          </p:sp>
          <p:pic>
            <p:nvPicPr>
              <p:cNvPr id="4128" name="Picture 5"/>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744481" y="4853351"/>
                <a:ext cx="1576409" cy="1522621"/>
              </a:xfrm>
              <a:prstGeom prst="rect">
                <a:avLst/>
              </a:prstGeom>
              <a:noFill/>
              <a:ln w="9525">
                <a:noFill/>
                <a:miter lim="800000"/>
                <a:headEnd/>
                <a:tailEnd/>
              </a:ln>
            </p:spPr>
          </p:pic>
        </p:grpSp>
        <p:grpSp>
          <p:nvGrpSpPr>
            <p:cNvPr id="14" name="Group 109"/>
            <p:cNvGrpSpPr>
              <a:grpSpLocks/>
            </p:cNvGrpSpPr>
            <p:nvPr/>
          </p:nvGrpSpPr>
          <p:grpSpPr bwMode="auto">
            <a:xfrm>
              <a:off x="5389510" y="4840939"/>
              <a:ext cx="1749214" cy="1880695"/>
              <a:chOff x="5389510" y="4840939"/>
              <a:chExt cx="1749214" cy="1880695"/>
            </a:xfrm>
          </p:grpSpPr>
          <p:grpSp>
            <p:nvGrpSpPr>
              <p:cNvPr id="15" name="Group 81"/>
              <p:cNvGrpSpPr>
                <a:grpSpLocks/>
              </p:cNvGrpSpPr>
              <p:nvPr/>
            </p:nvGrpSpPr>
            <p:grpSpPr bwMode="auto">
              <a:xfrm>
                <a:off x="5517815" y="6324600"/>
                <a:ext cx="1620909" cy="249684"/>
                <a:chOff x="492532" y="3962845"/>
                <a:chExt cx="1620909" cy="249684"/>
              </a:xfrm>
            </p:grpSpPr>
            <p:sp>
              <p:nvSpPr>
                <p:cNvPr id="4120" name="TextBox 82"/>
                <p:cNvSpPr txBox="1">
                  <a:spLocks noChangeArrowheads="1"/>
                </p:cNvSpPr>
                <p:nvPr/>
              </p:nvSpPr>
              <p:spPr bwMode="auto">
                <a:xfrm>
                  <a:off x="492532" y="3962845"/>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25</a:t>
                  </a:r>
                </a:p>
              </p:txBody>
            </p:sp>
            <p:sp>
              <p:nvSpPr>
                <p:cNvPr id="4121" name="TextBox 83"/>
                <p:cNvSpPr txBox="1">
                  <a:spLocks noChangeArrowheads="1"/>
                </p:cNvSpPr>
                <p:nvPr/>
              </p:nvSpPr>
              <p:spPr bwMode="auto">
                <a:xfrm>
                  <a:off x="748488" y="3966308"/>
                  <a:ext cx="316112"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50</a:t>
                  </a:r>
                </a:p>
              </p:txBody>
            </p:sp>
            <p:sp>
              <p:nvSpPr>
                <p:cNvPr id="4122" name="TextBox 84"/>
                <p:cNvSpPr txBox="1">
                  <a:spLocks noChangeArrowheads="1"/>
                </p:cNvSpPr>
                <p:nvPr/>
              </p:nvSpPr>
              <p:spPr bwMode="auto">
                <a:xfrm>
                  <a:off x="1003730" y="3966026"/>
                  <a:ext cx="314338"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75</a:t>
                  </a:r>
                </a:p>
              </p:txBody>
            </p:sp>
            <p:sp>
              <p:nvSpPr>
                <p:cNvPr id="4123" name="TextBox 85"/>
                <p:cNvSpPr txBox="1">
                  <a:spLocks noChangeArrowheads="1"/>
                </p:cNvSpPr>
                <p:nvPr/>
              </p:nvSpPr>
              <p:spPr bwMode="auto">
                <a:xfrm>
                  <a:off x="1222814"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100</a:t>
                  </a:r>
                </a:p>
              </p:txBody>
            </p:sp>
            <p:sp>
              <p:nvSpPr>
                <p:cNvPr id="4124" name="TextBox 86"/>
                <p:cNvSpPr txBox="1">
                  <a:spLocks noChangeArrowheads="1"/>
                </p:cNvSpPr>
                <p:nvPr/>
              </p:nvSpPr>
              <p:spPr bwMode="auto">
                <a:xfrm>
                  <a:off x="1484692" y="3966308"/>
                  <a:ext cx="381836" cy="24622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125</a:t>
                  </a:r>
                </a:p>
              </p:txBody>
            </p:sp>
            <p:sp>
              <p:nvSpPr>
                <p:cNvPr id="4125" name="TextBox 87"/>
                <p:cNvSpPr txBox="1">
                  <a:spLocks noChangeArrowheads="1"/>
                </p:cNvSpPr>
                <p:nvPr/>
              </p:nvSpPr>
              <p:spPr bwMode="auto">
                <a:xfrm>
                  <a:off x="1734012" y="3966026"/>
                  <a:ext cx="379429" cy="244913"/>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150</a:t>
                  </a:r>
                </a:p>
              </p:txBody>
            </p:sp>
          </p:grpSp>
          <p:sp>
            <p:nvSpPr>
              <p:cNvPr id="4118" name="TextBox 99"/>
              <p:cNvSpPr txBox="1">
                <a:spLocks noChangeArrowheads="1"/>
              </p:cNvSpPr>
              <p:nvPr/>
            </p:nvSpPr>
            <p:spPr bwMode="auto">
              <a:xfrm>
                <a:off x="5918084" y="6477223"/>
                <a:ext cx="780956" cy="244411"/>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radius (km)</a:t>
                </a:r>
              </a:p>
            </p:txBody>
          </p:sp>
          <p:pic>
            <p:nvPicPr>
              <p:cNvPr id="4119" name="Picture 6"/>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389510" y="4840939"/>
                <a:ext cx="1617785" cy="1530896"/>
              </a:xfrm>
              <a:prstGeom prst="rect">
                <a:avLst/>
              </a:prstGeom>
              <a:noFill/>
              <a:ln w="9525">
                <a:noFill/>
                <a:miter lim="800000"/>
                <a:headEnd/>
                <a:tailEnd/>
              </a:ln>
            </p:spPr>
          </p:pic>
        </p:grpSp>
        <p:sp>
          <p:nvSpPr>
            <p:cNvPr id="4111" name="Rectangle 112"/>
            <p:cNvSpPr>
              <a:spLocks noChangeArrowheads="1"/>
            </p:cNvSpPr>
            <p:nvPr/>
          </p:nvSpPr>
          <p:spPr bwMode="auto">
            <a:xfrm>
              <a:off x="2331358" y="4509004"/>
              <a:ext cx="4498683" cy="369332"/>
            </a:xfrm>
            <a:prstGeom prst="rect">
              <a:avLst/>
            </a:prstGeom>
            <a:noFill/>
            <a:ln w="9525">
              <a:noFill/>
              <a:miter lim="800000"/>
              <a:headEnd/>
              <a:tailEnd/>
            </a:ln>
          </p:spPr>
          <p:txBody>
            <a:bodyPr wrap="none">
              <a:prstTxWarp prst="textNoShape">
                <a:avLst/>
              </a:prstTxWarp>
              <a:spAutoFit/>
            </a:bodyPr>
            <a:lstStyle/>
            <a:p>
              <a:pPr algn="ctr"/>
              <a:r>
                <a:rPr lang="en-US" sz="1800" b="1" dirty="0">
                  <a:latin typeface="Calibri" charset="0"/>
                </a:rPr>
                <a:t>Axisymmetric tangential wind (shaded, </a:t>
              </a:r>
              <a:r>
                <a:rPr lang="en-US" sz="1800" b="1" dirty="0" err="1">
                  <a:latin typeface="Calibri" charset="0"/>
                </a:rPr>
                <a:t>m</a:t>
              </a:r>
              <a:r>
                <a:rPr lang="en-US" sz="1800" b="1" dirty="0">
                  <a:latin typeface="Calibri" charset="0"/>
                </a:rPr>
                <a:t> s</a:t>
              </a:r>
              <a:r>
                <a:rPr lang="en-US" sz="1800" b="1" baseline="30000" dirty="0">
                  <a:latin typeface="Calibri" charset="0"/>
                </a:rPr>
                <a:t>-1</a:t>
              </a:r>
              <a:r>
                <a:rPr lang="en-US" sz="1800" b="1" dirty="0">
                  <a:latin typeface="Calibri" charset="0"/>
                </a:rPr>
                <a:t>)</a:t>
              </a:r>
            </a:p>
          </p:txBody>
        </p:sp>
        <p:sp>
          <p:nvSpPr>
            <p:cNvPr id="4112" name="TextBox 113"/>
            <p:cNvSpPr txBox="1">
              <a:spLocks noChangeArrowheads="1"/>
            </p:cNvSpPr>
            <p:nvPr/>
          </p:nvSpPr>
          <p:spPr bwMode="auto">
            <a:xfrm>
              <a:off x="930278" y="4811713"/>
              <a:ext cx="1182687" cy="244475"/>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Flight 1 – 100828I1</a:t>
              </a:r>
            </a:p>
          </p:txBody>
        </p:sp>
        <p:sp>
          <p:nvSpPr>
            <p:cNvPr id="4113" name="TextBox 114"/>
            <p:cNvSpPr txBox="1">
              <a:spLocks noChangeArrowheads="1"/>
            </p:cNvSpPr>
            <p:nvPr/>
          </p:nvSpPr>
          <p:spPr bwMode="auto">
            <a:xfrm>
              <a:off x="2541590" y="4811713"/>
              <a:ext cx="1228725" cy="244475"/>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Flight 2 – 100829H1</a:t>
              </a:r>
            </a:p>
          </p:txBody>
        </p:sp>
        <p:sp>
          <p:nvSpPr>
            <p:cNvPr id="4114" name="TextBox 115"/>
            <p:cNvSpPr txBox="1">
              <a:spLocks noChangeArrowheads="1"/>
            </p:cNvSpPr>
            <p:nvPr/>
          </p:nvSpPr>
          <p:spPr bwMode="auto">
            <a:xfrm>
              <a:off x="4206877" y="4800600"/>
              <a:ext cx="1182687" cy="244475"/>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Flight 3 – 100829I1</a:t>
              </a:r>
            </a:p>
          </p:txBody>
        </p:sp>
        <p:sp>
          <p:nvSpPr>
            <p:cNvPr id="4115" name="TextBox 116"/>
            <p:cNvSpPr txBox="1">
              <a:spLocks noChangeArrowheads="1"/>
            </p:cNvSpPr>
            <p:nvPr/>
          </p:nvSpPr>
          <p:spPr bwMode="auto">
            <a:xfrm>
              <a:off x="5872164" y="4811713"/>
              <a:ext cx="1228724" cy="244475"/>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Flight 4 – 100830H1</a:t>
              </a:r>
            </a:p>
          </p:txBody>
        </p:sp>
        <p:sp>
          <p:nvSpPr>
            <p:cNvPr id="4116" name="TextBox 117"/>
            <p:cNvSpPr txBox="1">
              <a:spLocks noChangeArrowheads="1"/>
            </p:cNvSpPr>
            <p:nvPr/>
          </p:nvSpPr>
          <p:spPr bwMode="auto">
            <a:xfrm>
              <a:off x="7570788" y="4811713"/>
              <a:ext cx="1182687" cy="244475"/>
            </a:xfrm>
            <a:prstGeom prst="rect">
              <a:avLst/>
            </a:prstGeom>
            <a:noFill/>
            <a:ln w="9525">
              <a:noFill/>
              <a:miter lim="800000"/>
              <a:headEnd/>
              <a:tailEnd/>
            </a:ln>
          </p:spPr>
          <p:txBody>
            <a:bodyPr wrap="none">
              <a:prstTxWarp prst="textNoShape">
                <a:avLst/>
              </a:prstTxWarp>
              <a:spAutoFit/>
            </a:bodyPr>
            <a:lstStyle/>
            <a:p>
              <a:r>
                <a:rPr lang="en-US" sz="1000" b="1">
                  <a:latin typeface="Calibri" charset="0"/>
                </a:rPr>
                <a:t>Flight 5 – 100830I1</a:t>
              </a:r>
            </a:p>
          </p:txBody>
        </p:sp>
      </p:grpSp>
      <p:sp>
        <p:nvSpPr>
          <p:cNvPr id="4101" name="TextBox 118"/>
          <p:cNvSpPr txBox="1">
            <a:spLocks noChangeArrowheads="1"/>
          </p:cNvSpPr>
          <p:nvPr/>
        </p:nvSpPr>
        <p:spPr bwMode="auto">
          <a:xfrm>
            <a:off x="219902" y="1305674"/>
            <a:ext cx="3672800" cy="369332"/>
          </a:xfrm>
          <a:prstGeom prst="rect">
            <a:avLst/>
          </a:prstGeom>
          <a:noFill/>
          <a:ln w="9525">
            <a:noFill/>
            <a:miter lim="800000"/>
            <a:headEnd/>
            <a:tailEnd/>
          </a:ln>
        </p:spPr>
        <p:txBody>
          <a:bodyPr wrap="none">
            <a:prstTxWarp prst="textNoShape">
              <a:avLst/>
            </a:prstTxWarp>
            <a:spAutoFit/>
          </a:bodyPr>
          <a:lstStyle/>
          <a:p>
            <a:r>
              <a:rPr lang="en-US" sz="1800" b="1" dirty="0">
                <a:solidFill>
                  <a:schemeClr val="bg1"/>
                </a:solidFill>
                <a:latin typeface="Calibri" charset="0"/>
              </a:rPr>
              <a:t>Geographic coverage of P-3 RI flights</a:t>
            </a:r>
          </a:p>
        </p:txBody>
      </p:sp>
      <p:sp>
        <p:nvSpPr>
          <p:cNvPr id="4102" name="TextBox 119"/>
          <p:cNvSpPr txBox="1">
            <a:spLocks noChangeArrowheads="1"/>
          </p:cNvSpPr>
          <p:nvPr/>
        </p:nvSpPr>
        <p:spPr bwMode="auto">
          <a:xfrm>
            <a:off x="4646116" y="1305674"/>
            <a:ext cx="3480440" cy="369332"/>
          </a:xfrm>
          <a:prstGeom prst="rect">
            <a:avLst/>
          </a:prstGeom>
          <a:noFill/>
          <a:ln w="9525">
            <a:noFill/>
            <a:miter lim="800000"/>
            <a:headEnd/>
            <a:tailEnd/>
          </a:ln>
        </p:spPr>
        <p:txBody>
          <a:bodyPr wrap="none">
            <a:prstTxWarp prst="textNoShape">
              <a:avLst/>
            </a:prstTxWarp>
            <a:spAutoFit/>
          </a:bodyPr>
          <a:lstStyle/>
          <a:p>
            <a:r>
              <a:rPr lang="en-US" sz="1800" b="1" dirty="0" smtClean="0">
                <a:latin typeface="Calibri" charset="0"/>
              </a:rPr>
              <a:t>Temporal coverage </a:t>
            </a:r>
            <a:r>
              <a:rPr lang="en-US" sz="1800" b="1" dirty="0">
                <a:latin typeface="Calibri" charset="0"/>
              </a:rPr>
              <a:t>of P-3 RI flights</a:t>
            </a:r>
          </a:p>
        </p:txBody>
      </p:sp>
      <p:sp>
        <p:nvSpPr>
          <p:cNvPr id="97" name="TextBox 4"/>
          <p:cNvSpPr txBox="1">
            <a:spLocks noChangeArrowheads="1"/>
          </p:cNvSpPr>
          <p:nvPr/>
        </p:nvSpPr>
        <p:spPr bwMode="auto">
          <a:xfrm>
            <a:off x="7071614" y="6595064"/>
            <a:ext cx="1674557"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rPr>
              <a:t>Rob Rogers, AOML/HRD</a:t>
            </a:r>
          </a:p>
        </p:txBody>
      </p:sp>
      <p:sp>
        <p:nvSpPr>
          <p:cNvPr id="98" name="Rectangle 5"/>
          <p:cNvSpPr txBox="1">
            <a:spLocks noChangeArrowheads="1"/>
          </p:cNvSpPr>
          <p:nvPr/>
        </p:nvSpPr>
        <p:spPr bwMode="auto">
          <a:xfrm>
            <a:off x="0" y="0"/>
            <a:ext cx="9144000" cy="1136710"/>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p>
            <a:pPr marL="0" marR="0" lvl="0" indent="0" algn="l" defTabSz="914400" rtl="0" eaLnBrk="1" fontAlgn="base" latinLnBrk="0" hangingPunct="1">
              <a:lnSpc>
                <a:spcPct val="85000"/>
              </a:lnSpc>
              <a:spcBef>
                <a:spcPct val="0"/>
              </a:spcBef>
              <a:spcAft>
                <a:spcPct val="0"/>
              </a:spcAft>
              <a:buClrTx/>
              <a:buSzTx/>
              <a:buFontTx/>
              <a:buNone/>
              <a:tabLst/>
              <a:defRPr/>
            </a:pPr>
            <a:r>
              <a:rPr kumimoji="0" lang="en-US" sz="4000" b="0" i="0" u="none" strike="noStrike" kern="0" cap="none" spc="0" normalizeH="0" baseline="0" noProof="0" dirty="0" smtClean="0">
                <a:ln>
                  <a:noFill/>
                </a:ln>
                <a:solidFill>
                  <a:schemeClr val="bg1"/>
                </a:solidFill>
                <a:effectLst/>
                <a:uLnTx/>
                <a:uFillTx/>
                <a:latin typeface="Arial" charset="0"/>
                <a:ea typeface="Calibri" charset="0"/>
                <a:cs typeface="Calibri" charset="0"/>
              </a:rPr>
              <a:t>Improved Models &amp; Data:</a:t>
            </a:r>
            <a:br>
              <a:rPr kumimoji="0" lang="en-US" sz="4000" b="0" i="0" u="none" strike="noStrike" kern="0" cap="none" spc="0" normalizeH="0" baseline="0" noProof="0" dirty="0" smtClean="0">
                <a:ln>
                  <a:noFill/>
                </a:ln>
                <a:solidFill>
                  <a:schemeClr val="bg1"/>
                </a:solidFill>
                <a:effectLst/>
                <a:uLnTx/>
                <a:uFillTx/>
                <a:latin typeface="Arial" charset="0"/>
                <a:ea typeface="Calibri" charset="0"/>
                <a:cs typeface="Calibri" charset="0"/>
              </a:rPr>
            </a:br>
            <a:r>
              <a:rPr kumimoji="0" lang="en-US" sz="2800" b="0" i="0" u="none" strike="noStrike" kern="0" cap="none" spc="0" normalizeH="0" baseline="0" noProof="0" dirty="0" smtClean="0">
                <a:ln>
                  <a:noFill/>
                </a:ln>
                <a:solidFill>
                  <a:schemeClr val="bg1"/>
                </a:solidFill>
                <a:effectLst/>
                <a:uLnTx/>
                <a:uFillTx/>
                <a:latin typeface="Arial" charset="0"/>
                <a:ea typeface="Calibri" charset="0"/>
                <a:cs typeface="Calibri" charset="0"/>
              </a:rPr>
              <a:t>Earl (2010) Rapid Intensification</a:t>
            </a:r>
            <a:endParaRPr kumimoji="0" lang="en-US" sz="3600" b="0" i="0" u="none" strike="noStrike" kern="0" cap="none" spc="0" normalizeH="0" baseline="0" noProof="0" dirty="0" smtClean="0">
              <a:ln>
                <a:noFill/>
              </a:ln>
              <a:solidFill>
                <a:schemeClr val="bg1"/>
              </a:solidFill>
              <a:effectLst/>
              <a:uLnTx/>
              <a:uFillTx/>
              <a:latin typeface="Arial" charset="0"/>
              <a:ea typeface="Calibri" charset="0"/>
              <a:cs typeface="Calibri" charset="0"/>
            </a:endParaRPr>
          </a:p>
        </p:txBody>
      </p:sp>
      <p:pic>
        <p:nvPicPr>
          <p:cNvPr id="99" name="Picture 98" descr="IFEX.gif"/>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784902" y="631832"/>
            <a:ext cx="638705" cy="638705"/>
          </a:xfrm>
          <a:prstGeom prst="rect">
            <a:avLst/>
          </a:prstGeom>
        </p:spPr>
      </p:pic>
      <p:sp>
        <p:nvSpPr>
          <p:cNvPr id="17" name="Footer Placeholder 16"/>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40329965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descr="hwind_bill090819_16z_hwrfx_datacov"/>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1288" y="1828800"/>
            <a:ext cx="4292600" cy="4176713"/>
          </a:xfrm>
          <a:prstGeom prst="rect">
            <a:avLst/>
          </a:prstGeom>
          <a:noFill/>
          <a:ln w="9525">
            <a:noFill/>
            <a:miter lim="800000"/>
            <a:headEnd/>
            <a:tailEnd/>
          </a:ln>
        </p:spPr>
      </p:pic>
      <p:sp>
        <p:nvSpPr>
          <p:cNvPr id="45059" name="Text Box 4"/>
          <p:cNvSpPr txBox="1">
            <a:spLocks/>
          </p:cNvSpPr>
          <p:nvPr/>
        </p:nvSpPr>
        <p:spPr bwMode="auto">
          <a:xfrm>
            <a:off x="1111250" y="1201738"/>
            <a:ext cx="6923088" cy="326441"/>
          </a:xfrm>
          <a:prstGeom prst="rect">
            <a:avLst/>
          </a:prstGeom>
          <a:noFill/>
          <a:ln w="12700">
            <a:noFill/>
            <a:miter lim="800000"/>
            <a:headEnd/>
            <a:tailEnd/>
          </a:ln>
        </p:spPr>
        <p:txBody>
          <a:bodyPr lIns="64210" tIns="32102" rIns="64210" bIns="32102">
            <a:prstTxWarp prst="textNoShape">
              <a:avLst/>
            </a:prstTxWarp>
            <a:spAutoFit/>
          </a:bodyPr>
          <a:lstStyle/>
          <a:p>
            <a:pPr algn="ctr"/>
            <a:r>
              <a:rPr lang="en-US" sz="1700" dirty="0">
                <a:solidFill>
                  <a:srgbClr val="000000"/>
                </a:solidFill>
                <a:latin typeface="Calibri" charset="0"/>
                <a:ea typeface="Calibri" charset="0"/>
                <a:cs typeface="Calibri" charset="0"/>
              </a:rPr>
              <a:t>Hurricane Bill 1600 </a:t>
            </a:r>
            <a:r>
              <a:rPr lang="en-US" sz="1700" dirty="0" smtClean="0">
                <a:solidFill>
                  <a:srgbClr val="000000"/>
                </a:solidFill>
                <a:latin typeface="Calibri" charset="0"/>
                <a:ea typeface="Calibri" charset="0"/>
                <a:cs typeface="Calibri" charset="0"/>
              </a:rPr>
              <a:t>UTC, 19 August 2009</a:t>
            </a:r>
            <a:endParaRPr lang="en-US" sz="1700" dirty="0">
              <a:solidFill>
                <a:srgbClr val="000000"/>
              </a:solidFill>
              <a:latin typeface="Calibri" charset="0"/>
              <a:ea typeface="Calibri" charset="0"/>
              <a:cs typeface="Calibri" charset="0"/>
            </a:endParaRPr>
          </a:p>
        </p:txBody>
      </p:sp>
      <p:sp>
        <p:nvSpPr>
          <p:cNvPr id="53254" name="Text Box 6"/>
          <p:cNvSpPr txBox="1">
            <a:spLocks/>
          </p:cNvSpPr>
          <p:nvPr/>
        </p:nvSpPr>
        <p:spPr bwMode="auto">
          <a:xfrm>
            <a:off x="1336675" y="1425575"/>
            <a:ext cx="1847850" cy="327025"/>
          </a:xfrm>
          <a:prstGeom prst="rect">
            <a:avLst/>
          </a:prstGeom>
          <a:noFill/>
          <a:ln w="12700">
            <a:noFill/>
            <a:miter lim="800000"/>
            <a:headEnd/>
            <a:tailEnd/>
          </a:ln>
          <a:effectLst/>
        </p:spPr>
        <p:txBody>
          <a:bodyPr wrap="none" lIns="64210" tIns="32102" rIns="64210" bIns="32102">
            <a:prstTxWarp prst="textNoShape">
              <a:avLst/>
            </a:prstTxWarp>
            <a:spAutoFit/>
          </a:bodyPr>
          <a:lstStyle/>
          <a:p>
            <a:r>
              <a:rPr lang="en-US" sz="1700" b="1">
                <a:solidFill>
                  <a:srgbClr val="000000"/>
                </a:solidFill>
                <a:latin typeface="Helvetica Neue Light" charset="0"/>
                <a:sym typeface="Helvetica Neue Light" charset="0"/>
              </a:rPr>
              <a:t>HWRF 10m winds</a:t>
            </a:r>
            <a:endParaRPr lang="en-US">
              <a:solidFill>
                <a:srgbClr val="000000"/>
              </a:solidFill>
              <a:effectLst>
                <a:outerShdw blurRad="38100" dist="38100" dir="2700000" algn="tl">
                  <a:srgbClr val="DDDDDD"/>
                </a:outerShdw>
              </a:effectLst>
              <a:latin typeface="Helvetica Neue Light" charset="0"/>
              <a:sym typeface="Helvetica Neue Light" charset="0"/>
            </a:endParaRPr>
          </a:p>
        </p:txBody>
      </p:sp>
      <p:pic>
        <p:nvPicPr>
          <p:cNvPr id="61445" name="Picture 9" descr="data_coverage_bill0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10088" y="1844675"/>
            <a:ext cx="4606925" cy="4124325"/>
          </a:xfrm>
          <a:prstGeom prst="rect">
            <a:avLst/>
          </a:prstGeom>
          <a:noFill/>
          <a:ln w="9525">
            <a:noFill/>
            <a:miter lim="800000"/>
            <a:headEnd/>
            <a:tailEnd/>
          </a:ln>
        </p:spPr>
      </p:pic>
      <p:sp>
        <p:nvSpPr>
          <p:cNvPr id="53258" name="Text Box 10"/>
          <p:cNvSpPr txBox="1">
            <a:spLocks/>
          </p:cNvSpPr>
          <p:nvPr/>
        </p:nvSpPr>
        <p:spPr bwMode="auto">
          <a:xfrm>
            <a:off x="5738813" y="1450975"/>
            <a:ext cx="2119312" cy="327025"/>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700" b="1" dirty="0">
                <a:solidFill>
                  <a:srgbClr val="000000"/>
                </a:solidFill>
                <a:latin typeface="Helvetica Neue Light" pitchFamily="-106" charset="0"/>
                <a:sym typeface="Helvetica Neue Light" pitchFamily="-106" charset="0"/>
              </a:rPr>
              <a:t>H*Wind 10m winds</a:t>
            </a:r>
            <a:endParaRPr lang="en-US" dirty="0">
              <a:solidFill>
                <a:srgbClr val="000000"/>
              </a:solidFill>
              <a:effectLst>
                <a:outerShdw blurRad="38100" dist="38100" dir="2700000" algn="tl">
                  <a:srgbClr val="DDDDDD"/>
                </a:outerShdw>
              </a:effectLst>
              <a:latin typeface="Helvetica Neue Light" pitchFamily="-106" charset="0"/>
              <a:sym typeface="Helvetica Neue Light" pitchFamily="-106" charset="0"/>
            </a:endParaRPr>
          </a:p>
        </p:txBody>
      </p:sp>
      <p:sp>
        <p:nvSpPr>
          <p:cNvPr id="53259" name="Text Box 11"/>
          <p:cNvSpPr txBox="1">
            <a:spLocks/>
          </p:cNvSpPr>
          <p:nvPr/>
        </p:nvSpPr>
        <p:spPr bwMode="auto">
          <a:xfrm>
            <a:off x="3817938" y="1438275"/>
            <a:ext cx="1541462" cy="327025"/>
          </a:xfrm>
          <a:prstGeom prst="rect">
            <a:avLst/>
          </a:prstGeom>
          <a:noFill/>
          <a:ln w="12700">
            <a:noFill/>
            <a:miter lim="800000"/>
            <a:headEnd/>
            <a:tailEnd/>
          </a:ln>
          <a:effectLst/>
        </p:spPr>
        <p:txBody>
          <a:bodyPr wrap="none" lIns="64210" tIns="32102" rIns="64210" bIns="32102">
            <a:prstTxWarp prst="textNoShape">
              <a:avLst/>
            </a:prstTxWarp>
            <a:spAutoFit/>
          </a:bodyPr>
          <a:lstStyle/>
          <a:p>
            <a:pPr>
              <a:defRPr/>
            </a:pPr>
            <a:r>
              <a:rPr lang="en-US" sz="1700" b="1" dirty="0">
                <a:solidFill>
                  <a:srgbClr val="000000"/>
                </a:solidFill>
                <a:latin typeface="Helvetica Neue Light" pitchFamily="-106" charset="0"/>
                <a:sym typeface="Helvetica Neue Light" pitchFamily="-106" charset="0"/>
              </a:rPr>
              <a:t>Data Coverage</a:t>
            </a:r>
            <a:endParaRPr lang="en-US" dirty="0">
              <a:solidFill>
                <a:srgbClr val="000000"/>
              </a:solidFill>
              <a:effectLst>
                <a:outerShdw blurRad="38100" dist="38100" dir="2700000" algn="tl">
                  <a:srgbClr val="DDDDDD"/>
                </a:outerShdw>
              </a:effectLst>
              <a:latin typeface="Helvetica Neue Light" pitchFamily="-106" charset="0"/>
              <a:sym typeface="Helvetica Neue Light" pitchFamily="-106" charset="0"/>
            </a:endParaRPr>
          </a:p>
        </p:txBody>
      </p:sp>
      <p:sp>
        <p:nvSpPr>
          <p:cNvPr id="45064" name="Text Box 7"/>
          <p:cNvSpPr txBox="1">
            <a:spLocks/>
          </p:cNvSpPr>
          <p:nvPr/>
        </p:nvSpPr>
        <p:spPr bwMode="auto">
          <a:xfrm>
            <a:off x="6565991" y="6635750"/>
            <a:ext cx="2187132" cy="226414"/>
          </a:xfrm>
          <a:prstGeom prst="rect">
            <a:avLst/>
          </a:prstGeom>
          <a:noFill/>
          <a:ln w="12700">
            <a:noFill/>
            <a:miter lim="800000"/>
            <a:headEnd/>
            <a:tailEnd/>
          </a:ln>
        </p:spPr>
        <p:txBody>
          <a:bodyPr wrap="none" lIns="64210" tIns="32102" rIns="64210" bIns="32102">
            <a:prstTxWarp prst="textNoShape">
              <a:avLst/>
            </a:prstTxWarp>
            <a:spAutoFit/>
          </a:bodyPr>
          <a:lstStyle/>
          <a:p>
            <a:r>
              <a:rPr lang="en-US" sz="1050" dirty="0">
                <a:solidFill>
                  <a:srgbClr val="000000"/>
                </a:solidFill>
              </a:rPr>
              <a:t>S. </a:t>
            </a:r>
            <a:r>
              <a:rPr lang="en-US" sz="1050" dirty="0" smtClean="0">
                <a:solidFill>
                  <a:srgbClr val="000000"/>
                </a:solidFill>
              </a:rPr>
              <a:t>Murillo, M. Powell </a:t>
            </a:r>
            <a:r>
              <a:rPr lang="en-US" sz="1050" dirty="0">
                <a:solidFill>
                  <a:srgbClr val="000000"/>
                </a:solidFill>
              </a:rPr>
              <a:t>(AOML/HRD)</a:t>
            </a:r>
            <a:endParaRPr lang="en-US" sz="1200" dirty="0">
              <a:solidFill>
                <a:srgbClr val="000000"/>
              </a:solidFill>
            </a:endParaRPr>
          </a:p>
        </p:txBody>
      </p:sp>
      <p:sp>
        <p:nvSpPr>
          <p:cNvPr id="45065" name="Rectangle 3"/>
          <p:cNvSpPr txBox="1">
            <a:spLocks noChangeArrowheads="1"/>
          </p:cNvSpPr>
          <p:nvPr/>
        </p:nvSpPr>
        <p:spPr bwMode="auto">
          <a:xfrm>
            <a:off x="0" y="0"/>
            <a:ext cx="9144000" cy="1174750"/>
          </a:xfrm>
          <a:prstGeom prst="rect">
            <a:avLst/>
          </a:prstGeom>
          <a:noFill/>
          <a:ln w="9525">
            <a:noFill/>
            <a:miter lim="800000"/>
            <a:headEnd/>
            <a:tailEnd/>
          </a:ln>
        </p:spPr>
        <p:txBody>
          <a:bodyPr rIns="182880" anchor="ctr">
            <a:prstTxWarp prst="textNoShape">
              <a:avLst/>
            </a:prstTxWarp>
          </a:bodyPr>
          <a:lstStyle/>
          <a:p>
            <a:pPr>
              <a:lnSpc>
                <a:spcPct val="90000"/>
              </a:lnSpc>
            </a:pPr>
            <a:r>
              <a:rPr lang="en-US" sz="4400" dirty="0">
                <a:solidFill>
                  <a:schemeClr val="bg1"/>
                </a:solidFill>
                <a:latin typeface="Calibri" charset="0"/>
                <a:ea typeface="Calibri" charset="0"/>
                <a:cs typeface="Calibri" charset="0"/>
              </a:rPr>
              <a:t>Improved Models &amp; Data:</a:t>
            </a:r>
            <a:r>
              <a:rPr lang="en-US" sz="4400" dirty="0" smtClean="0">
                <a:solidFill>
                  <a:schemeClr val="bg1"/>
                </a:solidFill>
                <a:latin typeface="Calibri" charset="0"/>
                <a:ea typeface="Calibri" charset="0"/>
                <a:cs typeface="Calibri" charset="0"/>
              </a:rPr>
              <a:t/>
            </a:r>
            <a:br>
              <a:rPr lang="en-US" sz="4400" dirty="0" smtClean="0">
                <a:solidFill>
                  <a:schemeClr val="bg1"/>
                </a:solidFill>
                <a:latin typeface="Calibri" charset="0"/>
                <a:ea typeface="Calibri" charset="0"/>
                <a:cs typeface="Calibri" charset="0"/>
              </a:rPr>
            </a:br>
            <a:r>
              <a:rPr lang="en-US" sz="2800" kern="0" dirty="0">
                <a:solidFill>
                  <a:schemeClr val="bg1"/>
                </a:solidFill>
                <a:latin typeface="Calibri" charset="0"/>
                <a:ea typeface="Calibri" charset="0"/>
                <a:cs typeface="Calibri" charset="0"/>
              </a:rPr>
              <a:t>Model evaluation: </a:t>
            </a:r>
            <a:r>
              <a:rPr lang="en-US" sz="2800" dirty="0">
                <a:solidFill>
                  <a:schemeClr val="bg1"/>
                </a:solidFill>
                <a:latin typeface="Calibri" charset="0"/>
                <a:ea typeface="Calibri" charset="0"/>
                <a:cs typeface="Calibri" charset="0"/>
              </a:rPr>
              <a:t>W</a:t>
            </a:r>
            <a:r>
              <a:rPr lang="en-US" sz="2800" dirty="0" smtClean="0">
                <a:solidFill>
                  <a:schemeClr val="bg1"/>
                </a:solidFill>
                <a:latin typeface="Calibri" charset="0"/>
                <a:ea typeface="Calibri" charset="0"/>
                <a:cs typeface="Calibri" charset="0"/>
              </a:rPr>
              <a:t>ind </a:t>
            </a:r>
            <a:r>
              <a:rPr lang="en-US" sz="2800" dirty="0">
                <a:solidFill>
                  <a:schemeClr val="bg1"/>
                </a:solidFill>
                <a:latin typeface="Calibri" charset="0"/>
                <a:ea typeface="Calibri" charset="0"/>
                <a:cs typeface="Calibri" charset="0"/>
              </a:rPr>
              <a:t>S</a:t>
            </a:r>
            <a:r>
              <a:rPr lang="en-US" sz="2800" dirty="0" smtClean="0">
                <a:solidFill>
                  <a:schemeClr val="bg1"/>
                </a:solidFill>
                <a:latin typeface="Calibri" charset="0"/>
                <a:ea typeface="Calibri" charset="0"/>
                <a:cs typeface="Calibri" charset="0"/>
              </a:rPr>
              <a:t>tructure</a:t>
            </a:r>
            <a:endParaRPr lang="en-US" sz="4400" dirty="0">
              <a:solidFill>
                <a:schemeClr val="bg1"/>
              </a:solidFill>
              <a:latin typeface="Calibri" charset="0"/>
              <a:ea typeface="Calibri" charset="0"/>
              <a:cs typeface="Calibri" charset="0"/>
            </a:endParaRPr>
          </a:p>
        </p:txBody>
      </p:sp>
      <p:grpSp>
        <p:nvGrpSpPr>
          <p:cNvPr id="2" name="Group 16"/>
          <p:cNvGrpSpPr>
            <a:grpSpLocks/>
          </p:cNvGrpSpPr>
          <p:nvPr/>
        </p:nvGrpSpPr>
        <p:grpSpPr bwMode="auto">
          <a:xfrm>
            <a:off x="422275" y="1703777"/>
            <a:ext cx="8307388" cy="4761125"/>
            <a:chOff x="421928" y="1860855"/>
            <a:chExt cx="8307958" cy="4761568"/>
          </a:xfrm>
        </p:grpSpPr>
        <p:pic>
          <p:nvPicPr>
            <p:cNvPr id="45067" name="Picture 2" descr="AL032009_0819_1600_contour0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21928" y="1894342"/>
              <a:ext cx="3920133" cy="4310790"/>
            </a:xfrm>
            <a:prstGeom prst="rect">
              <a:avLst/>
            </a:prstGeom>
            <a:noFill/>
            <a:ln w="9525">
              <a:noFill/>
              <a:miter lim="800000"/>
              <a:headEnd/>
              <a:tailEnd/>
            </a:ln>
          </p:spPr>
        </p:pic>
        <p:pic>
          <p:nvPicPr>
            <p:cNvPr id="45068" name="Picture 3" descr="AL032009_0819_1615_contour0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09753" y="1860855"/>
              <a:ext cx="3920133" cy="4314157"/>
            </a:xfrm>
            <a:prstGeom prst="rect">
              <a:avLst/>
            </a:prstGeom>
            <a:noFill/>
            <a:ln w="9525">
              <a:noFill/>
              <a:miter lim="800000"/>
              <a:headEnd/>
              <a:tailEnd/>
            </a:ln>
          </p:spPr>
        </p:pic>
        <p:sp>
          <p:nvSpPr>
            <p:cNvPr id="13" name="Text Box 7"/>
            <p:cNvSpPr txBox="1">
              <a:spLocks/>
            </p:cNvSpPr>
            <p:nvPr/>
          </p:nvSpPr>
          <p:spPr bwMode="auto">
            <a:xfrm>
              <a:off x="5251434" y="6003537"/>
              <a:ext cx="3208558" cy="618886"/>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800" dirty="0">
                  <a:solidFill>
                    <a:srgbClr val="000000"/>
                  </a:solidFill>
                  <a:latin typeface="Calibri"/>
                  <a:sym typeface="Helvetica Neue Light" pitchFamily="-106" charset="0"/>
                </a:rPr>
                <a:t>Analyzed max wind: </a:t>
              </a:r>
              <a:r>
                <a:rPr lang="en-US" sz="1800" dirty="0" smtClean="0">
                  <a:solidFill>
                    <a:srgbClr val="000000"/>
                  </a:solidFill>
                  <a:latin typeface="Calibri"/>
                  <a:sym typeface="Helvetica Neue Light" pitchFamily="-106" charset="0"/>
                </a:rPr>
                <a:t>107 kt </a:t>
              </a:r>
              <a:r>
                <a:rPr lang="en-US" sz="1800" dirty="0">
                  <a:solidFill>
                    <a:srgbClr val="000000"/>
                  </a:solidFill>
                  <a:latin typeface="Calibri"/>
                  <a:sym typeface="Helvetica Neue Light" pitchFamily="-106" charset="0"/>
                </a:rPr>
                <a:t>from Tail Doppler, 23 </a:t>
              </a:r>
              <a:r>
                <a:rPr lang="en-US" sz="1800" dirty="0" smtClean="0">
                  <a:solidFill>
                    <a:srgbClr val="000000"/>
                  </a:solidFill>
                  <a:latin typeface="Calibri"/>
                  <a:sym typeface="Helvetica Neue Light" pitchFamily="-106" charset="0"/>
                </a:rPr>
                <a:t>nm</a:t>
              </a:r>
              <a:endParaRPr lang="en-US" sz="2000" dirty="0">
                <a:solidFill>
                  <a:srgbClr val="000000"/>
                </a:solidFill>
                <a:latin typeface="Calibri"/>
                <a:sym typeface="Helvetica Neue Light" pitchFamily="-106" charset="0"/>
              </a:endParaRPr>
            </a:p>
          </p:txBody>
        </p:sp>
        <p:sp>
          <p:nvSpPr>
            <p:cNvPr id="14" name="Text Box 8"/>
            <p:cNvSpPr txBox="1">
              <a:spLocks/>
            </p:cNvSpPr>
            <p:nvPr/>
          </p:nvSpPr>
          <p:spPr bwMode="auto">
            <a:xfrm>
              <a:off x="952189" y="5994012"/>
              <a:ext cx="3208558" cy="618886"/>
            </a:xfrm>
            <a:prstGeom prst="rect">
              <a:avLst/>
            </a:prstGeom>
            <a:noFill/>
            <a:ln w="12700">
              <a:noFill/>
              <a:miter lim="800000"/>
              <a:headEnd/>
              <a:tailEnd/>
            </a:ln>
            <a:effectLst/>
          </p:spPr>
          <p:txBody>
            <a:bodyPr lIns="64210" tIns="32102" rIns="64210" bIns="32102">
              <a:prstTxWarp prst="textNoShape">
                <a:avLst/>
              </a:prstTxWarp>
              <a:spAutoFit/>
            </a:bodyPr>
            <a:lstStyle/>
            <a:p>
              <a:r>
                <a:rPr lang="en-US" sz="1800" dirty="0">
                  <a:solidFill>
                    <a:srgbClr val="000000"/>
                  </a:solidFill>
                  <a:effectLst>
                    <a:outerShdw blurRad="38100" dist="38100" dir="2700000" algn="tl">
                      <a:srgbClr val="DDDDDD"/>
                    </a:outerShdw>
                  </a:effectLst>
                  <a:latin typeface="Calibri" charset="0"/>
                  <a:sym typeface="Helvetica Neue Light" charset="0"/>
                </a:rPr>
                <a:t>Analyzed max wind: </a:t>
              </a:r>
              <a:r>
                <a:rPr lang="en-US" sz="1800" dirty="0" smtClean="0">
                  <a:solidFill>
                    <a:srgbClr val="000000"/>
                  </a:solidFill>
                  <a:effectLst>
                    <a:outerShdw blurRad="38100" dist="38100" dir="2700000" algn="tl">
                      <a:srgbClr val="DDDDDD"/>
                    </a:outerShdw>
                  </a:effectLst>
                  <a:latin typeface="Calibri" charset="0"/>
                  <a:sym typeface="Helvetica Neue Light" charset="0"/>
                </a:rPr>
                <a:t>117 kt </a:t>
              </a:r>
              <a:r>
                <a:rPr lang="en-US" sz="1800" dirty="0">
                  <a:solidFill>
                    <a:srgbClr val="000000"/>
                  </a:solidFill>
                  <a:effectLst>
                    <a:outerShdw blurRad="38100" dist="38100" dir="2700000" algn="tl">
                      <a:srgbClr val="DDDDDD"/>
                    </a:outerShdw>
                  </a:effectLst>
                  <a:latin typeface="Calibri" charset="0"/>
                  <a:sym typeface="Helvetica Neue Light" charset="0"/>
                </a:rPr>
                <a:t>from HWRF, 37 </a:t>
              </a:r>
              <a:r>
                <a:rPr lang="en-US" sz="1800" dirty="0" smtClean="0">
                  <a:solidFill>
                    <a:srgbClr val="000000"/>
                  </a:solidFill>
                  <a:effectLst>
                    <a:outerShdw blurRad="38100" dist="38100" dir="2700000" algn="tl">
                      <a:srgbClr val="DDDDDD"/>
                    </a:outerShdw>
                  </a:effectLst>
                  <a:latin typeface="Calibri" charset="0"/>
                  <a:sym typeface="Helvetica Neue Light" charset="0"/>
                </a:rPr>
                <a:t>nm</a:t>
              </a:r>
              <a:endParaRPr lang="en-US" sz="2000" dirty="0">
                <a:solidFill>
                  <a:srgbClr val="000000"/>
                </a:solidFill>
                <a:effectLst>
                  <a:outerShdw blurRad="38100" dist="38100" dir="2700000" algn="tl">
                    <a:srgbClr val="DDDDDD"/>
                  </a:outerShdw>
                </a:effectLst>
                <a:latin typeface="Calibri" charset="0"/>
                <a:sym typeface="Helvetica Neue Light" charset="0"/>
              </a:endParaRPr>
            </a:p>
          </p:txBody>
        </p:sp>
        <p:sp>
          <p:nvSpPr>
            <p:cNvPr id="15" name="Text Box 8"/>
            <p:cNvSpPr txBox="1">
              <a:spLocks/>
            </p:cNvSpPr>
            <p:nvPr/>
          </p:nvSpPr>
          <p:spPr bwMode="auto">
            <a:xfrm>
              <a:off x="5159353" y="5447262"/>
              <a:ext cx="2816418" cy="495346"/>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400" dirty="0">
                  <a:solidFill>
                    <a:srgbClr val="000000"/>
                  </a:solidFill>
                  <a:latin typeface="Calibri"/>
                  <a:sym typeface="Helvetica Neue Light" pitchFamily="-106" charset="0"/>
                </a:rPr>
                <a:t>IKE : for winds &gt; TS force: 92 TJ, for winds &gt; hurricane force: 30 TJ</a:t>
              </a:r>
              <a:endParaRPr lang="en-US" dirty="0">
                <a:solidFill>
                  <a:srgbClr val="000000"/>
                </a:solidFill>
                <a:effectLst>
                  <a:outerShdw blurRad="38100" dist="38100" dir="2700000" algn="tl">
                    <a:srgbClr val="000000"/>
                  </a:outerShdw>
                </a:effectLst>
                <a:latin typeface="Calibri"/>
                <a:sym typeface="Helvetica Neue Light" pitchFamily="-106" charset="0"/>
              </a:endParaRPr>
            </a:p>
          </p:txBody>
        </p:sp>
        <p:sp>
          <p:nvSpPr>
            <p:cNvPr id="16" name="Text Box 8"/>
            <p:cNvSpPr txBox="1">
              <a:spLocks/>
            </p:cNvSpPr>
            <p:nvPr/>
          </p:nvSpPr>
          <p:spPr bwMode="auto">
            <a:xfrm>
              <a:off x="885510" y="5423447"/>
              <a:ext cx="2930726" cy="496934"/>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400" dirty="0">
                  <a:solidFill>
                    <a:srgbClr val="000000"/>
                  </a:solidFill>
                  <a:latin typeface="Calibri"/>
                  <a:sym typeface="Helvetica Neue Light" pitchFamily="-106" charset="0"/>
                </a:rPr>
                <a:t>IKE : for winds &gt; TS force: 371 TJ, for winds &gt; hurricane force: 109 TJ</a:t>
              </a:r>
              <a:endParaRPr lang="en-US" dirty="0">
                <a:solidFill>
                  <a:srgbClr val="000000"/>
                </a:solidFill>
                <a:effectLst>
                  <a:outerShdw blurRad="38100" dist="38100" dir="2700000" algn="tl">
                    <a:srgbClr val="000000"/>
                  </a:outerShdw>
                </a:effectLst>
                <a:latin typeface="Calibri"/>
                <a:sym typeface="Helvetica Neue Light" pitchFamily="-106" charset="0"/>
              </a:endParaRPr>
            </a:p>
          </p:txBody>
        </p:sp>
      </p:grpSp>
      <p:sp>
        <p:nvSpPr>
          <p:cNvPr id="18" name="Oval 17"/>
          <p:cNvSpPr/>
          <p:nvPr/>
        </p:nvSpPr>
        <p:spPr>
          <a:xfrm>
            <a:off x="1839311" y="3284482"/>
            <a:ext cx="1077310" cy="1077310"/>
          </a:xfrm>
          <a:prstGeom prst="ellipse">
            <a:avLst/>
          </a:prstGeom>
          <a:noFill/>
          <a:ln w="28575" cap="flat" cmpd="sng" algn="ctr">
            <a:solidFill>
              <a:schemeClr val="tx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6248400" y="3331779"/>
            <a:ext cx="1077310" cy="1077310"/>
          </a:xfrm>
          <a:prstGeom prst="ellipse">
            <a:avLst/>
          </a:prstGeom>
          <a:noFill/>
          <a:ln w="28575" cap="flat" cmpd="sng" algn="ctr">
            <a:solidFill>
              <a:schemeClr val="tx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descr="IFEX.gif"/>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84902" y="640079"/>
            <a:ext cx="638705" cy="638705"/>
          </a:xfrm>
          <a:prstGeom prst="rect">
            <a:avLst/>
          </a:prstGeom>
        </p:spPr>
      </p:pic>
      <p:sp>
        <p:nvSpPr>
          <p:cNvPr id="4" name="Footer Placeholder 3"/>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144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6144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3259"/>
                                        </p:tgtEl>
                                        <p:attrNameLst>
                                          <p:attrName>style.visibility</p:attrName>
                                        </p:attrNameLst>
                                      </p:cBhvr>
                                      <p:to>
                                        <p:strVal val="hidden"/>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par>
                          <p:cTn id="14" fill="hold">
                            <p:stCondLst>
                              <p:cond delay="0"/>
                            </p:stCondLst>
                            <p:childTnLst>
                              <p:par>
                                <p:cTn id="15" presetID="9" presetClass="entr" presetSubtype="0" fill="hold" grpId="2"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ssolve">
                                      <p:cBhvr>
                                        <p:cTn id="17" dur="500"/>
                                        <p:tgtEl>
                                          <p:spTgt spid="18"/>
                                        </p:tgtEl>
                                      </p:cBhvr>
                                    </p:animEffect>
                                  </p:childTnLst>
                                </p:cTn>
                              </p:par>
                            </p:childTnLst>
                          </p:cTn>
                        </p:par>
                        <p:par>
                          <p:cTn id="18" fill="hold">
                            <p:stCondLst>
                              <p:cond delay="500"/>
                            </p:stCondLst>
                            <p:childTnLst>
                              <p:par>
                                <p:cTn id="19" presetID="0" presetClass="path" presetSubtype="0" accel="50000" decel="50000" fill="hold" grpId="0" nodeType="afterEffect">
                                  <p:stCondLst>
                                    <p:cond delay="0"/>
                                  </p:stCondLst>
                                  <p:childTnLst>
                                    <p:animMotion origin="layout" path="M -0.48559 0.00509 L -1.94444E-6 3.7037E-6 " pathEditMode="relative" ptsTypes="AA">
                                      <p:cBhvr>
                                        <p:cTn id="20" dur="2000" fill="hold"/>
                                        <p:tgtEl>
                                          <p:spTgt spid="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9" grpId="0"/>
      <p:bldP spid="18" grpId="2"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6041587" y="3943984"/>
            <a:ext cx="2988385" cy="2231281"/>
            <a:chOff x="6540308" y="4717143"/>
            <a:chExt cx="3052393" cy="2231281"/>
          </a:xfrm>
        </p:grpSpPr>
        <p:pic>
          <p:nvPicPr>
            <p:cNvPr id="47" name="Picture 46" descr="w_mod.tif"/>
            <p:cNvPicPr>
              <a:picLocks noChangeAspect="1"/>
            </p:cNvPicPr>
            <p:nvPr/>
          </p:nvPicPr>
          <p:blipFill rotWithShape="1">
            <a:blip r:embed="rId3" cstate="screen">
              <a:extLst>
                <a:ext uri="{28A0092B-C50C-407E-A947-70E740481C1C}">
                  <a14:useLocalDpi xmlns:a14="http://schemas.microsoft.com/office/drawing/2010/main"/>
                </a:ext>
              </a:extLst>
            </a:blip>
            <a:srcRect l="7257" t="9516" r="5351" b="7813"/>
            <a:stretch/>
          </p:blipFill>
          <p:spPr bwMode="auto">
            <a:xfrm>
              <a:off x="6540308" y="4717143"/>
              <a:ext cx="3052393" cy="2231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48"/>
            <p:cNvSpPr txBox="1">
              <a:spLocks noChangeArrowheads="1"/>
            </p:cNvSpPr>
            <p:nvPr/>
          </p:nvSpPr>
          <p:spPr bwMode="auto">
            <a:xfrm>
              <a:off x="7875818" y="4771345"/>
              <a:ext cx="136503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900" b="1" kern="1200" dirty="0">
                  <a:solidFill>
                    <a:schemeClr val="bg1"/>
                  </a:solidFill>
                </a:rPr>
                <a:t>Vertical velocity (m/s)</a:t>
              </a:r>
            </a:p>
          </p:txBody>
        </p:sp>
      </p:grpSp>
      <p:grpSp>
        <p:nvGrpSpPr>
          <p:cNvPr id="4" name="Group 3"/>
          <p:cNvGrpSpPr/>
          <p:nvPr/>
        </p:nvGrpSpPr>
        <p:grpSpPr>
          <a:xfrm>
            <a:off x="3145307" y="3914611"/>
            <a:ext cx="3035427" cy="2227962"/>
            <a:chOff x="5044353" y="4111692"/>
            <a:chExt cx="3035427" cy="2227962"/>
          </a:xfrm>
        </p:grpSpPr>
        <p:pic>
          <p:nvPicPr>
            <p:cNvPr id="40" name="Picture 4" descr="ur_mod.tif"/>
            <p:cNvPicPr>
              <a:picLocks/>
            </p:cNvPicPr>
            <p:nvPr/>
          </p:nvPicPr>
          <p:blipFill rotWithShape="1">
            <a:blip r:embed="rId4" cstate="screen">
              <a:extLst>
                <a:ext uri="{28A0092B-C50C-407E-A947-70E740481C1C}">
                  <a14:useLocalDpi xmlns:a14="http://schemas.microsoft.com/office/drawing/2010/main"/>
                </a:ext>
              </a:extLst>
            </a:blip>
            <a:srcRect l="6723" t="9317" r="5960" b="8130"/>
            <a:stretch/>
          </p:blipFill>
          <p:spPr bwMode="auto">
            <a:xfrm>
              <a:off x="5044353" y="4111692"/>
              <a:ext cx="3035427" cy="222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1"/>
            <p:cNvSpPr txBox="1">
              <a:spLocks noChangeArrowheads="1"/>
            </p:cNvSpPr>
            <p:nvPr/>
          </p:nvSpPr>
          <p:spPr bwMode="auto">
            <a:xfrm>
              <a:off x="6740831" y="4155251"/>
              <a:ext cx="103405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900" b="1" dirty="0">
                  <a:solidFill>
                    <a:srgbClr val="000000"/>
                  </a:solidFill>
                </a:rPr>
                <a:t>Radial wind (m/s)</a:t>
              </a:r>
            </a:p>
          </p:txBody>
        </p:sp>
      </p:grpSp>
      <p:grpSp>
        <p:nvGrpSpPr>
          <p:cNvPr id="5" name="Group 4"/>
          <p:cNvGrpSpPr/>
          <p:nvPr/>
        </p:nvGrpSpPr>
        <p:grpSpPr>
          <a:xfrm>
            <a:off x="242438" y="3908286"/>
            <a:ext cx="3063913" cy="2272105"/>
            <a:chOff x="5106518" y="1234578"/>
            <a:chExt cx="3063913" cy="2318735"/>
          </a:xfrm>
        </p:grpSpPr>
        <p:pic>
          <p:nvPicPr>
            <p:cNvPr id="39" name="Picture 17" descr="ut_mod.tif"/>
            <p:cNvPicPr>
              <a:picLocks noChangeAspect="1"/>
            </p:cNvPicPr>
            <p:nvPr/>
          </p:nvPicPr>
          <p:blipFill rotWithShape="1">
            <a:blip r:embed="rId5" cstate="screen">
              <a:extLst>
                <a:ext uri="{28A0092B-C50C-407E-A947-70E740481C1C}">
                  <a14:useLocalDpi xmlns:a14="http://schemas.microsoft.com/office/drawing/2010/main"/>
                </a:ext>
              </a:extLst>
            </a:blip>
            <a:srcRect l="7724" t="8564" r="5961" b="8559"/>
            <a:stretch/>
          </p:blipFill>
          <p:spPr bwMode="auto">
            <a:xfrm>
              <a:off x="5106518" y="1234578"/>
              <a:ext cx="3063913" cy="231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9"/>
            <p:cNvSpPr txBox="1">
              <a:spLocks noChangeArrowheads="1"/>
            </p:cNvSpPr>
            <p:nvPr/>
          </p:nvSpPr>
          <p:spPr bwMode="auto">
            <a:xfrm>
              <a:off x="6576299" y="1259855"/>
              <a:ext cx="12402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900" b="1" dirty="0">
                  <a:solidFill>
                    <a:srgbClr val="000000"/>
                  </a:solidFill>
                </a:rPr>
                <a:t>Tangential wind (m/s)</a:t>
              </a:r>
            </a:p>
          </p:txBody>
        </p:sp>
      </p:grpSp>
      <p:sp>
        <p:nvSpPr>
          <p:cNvPr id="20" name="Rectangle 3"/>
          <p:cNvSpPr txBox="1">
            <a:spLocks noChangeArrowheads="1"/>
          </p:cNvSpPr>
          <p:nvPr/>
        </p:nvSpPr>
        <p:spPr bwMode="auto">
          <a:xfrm>
            <a:off x="0" y="0"/>
            <a:ext cx="9144000" cy="1338263"/>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a:lnSpc>
                <a:spcPct val="85000"/>
              </a:lnSpc>
            </a:pPr>
            <a:r>
              <a:rPr kumimoji="0" lang="en-US" sz="4400" b="0" i="0" u="none" strike="noStrike" kern="0" cap="none" spc="0" normalizeH="0" baseline="0" noProof="0" dirty="0" smtClean="0">
                <a:ln>
                  <a:noFill/>
                </a:ln>
                <a:solidFill>
                  <a:schemeClr val="bg1"/>
                </a:solidFill>
                <a:effectLst/>
                <a:uLnTx/>
                <a:uFillTx/>
                <a:latin typeface="Calibri" charset="0"/>
                <a:ea typeface="Calibri" charset="0"/>
                <a:cs typeface="Calibri" charset="0"/>
              </a:rPr>
              <a:t>Improved Models &amp; Data:</a:t>
            </a:r>
            <a:r>
              <a:rPr kumimoji="0" lang="en-US" sz="4000" b="0" i="0" u="none" strike="noStrike" kern="0" cap="none" spc="0" normalizeH="0" baseline="0" noProof="0" dirty="0" smtClean="0">
                <a:ln>
                  <a:noFill/>
                </a:ln>
                <a:solidFill>
                  <a:schemeClr val="bg1"/>
                </a:solidFill>
                <a:effectLst/>
                <a:uLnTx/>
                <a:uFillTx/>
                <a:latin typeface="Calibri" charset="0"/>
                <a:ea typeface="Calibri" charset="0"/>
                <a:cs typeface="Calibri" charset="0"/>
              </a:rPr>
              <a:t/>
            </a:r>
            <a:br>
              <a:rPr kumimoji="0" lang="en-US" sz="4000" b="0" i="0" u="none" strike="noStrike" kern="0" cap="none" spc="0" normalizeH="0" baseline="0" noProof="0" dirty="0" smtClean="0">
                <a:ln>
                  <a:noFill/>
                </a:ln>
                <a:solidFill>
                  <a:schemeClr val="bg1"/>
                </a:solidFill>
                <a:effectLst/>
                <a:uLnTx/>
                <a:uFillTx/>
                <a:latin typeface="Calibri" charset="0"/>
                <a:ea typeface="Calibri" charset="0"/>
                <a:cs typeface="Calibri" charset="0"/>
              </a:rPr>
            </a:br>
            <a:r>
              <a:rPr kumimoji="0" lang="en-US" sz="3600" b="0" i="0" u="none" strike="noStrike" kern="0" cap="none" spc="0" normalizeH="0" baseline="0" noProof="0" dirty="0" smtClean="0">
                <a:ln>
                  <a:noFill/>
                </a:ln>
                <a:solidFill>
                  <a:schemeClr val="bg1"/>
                </a:solidFill>
                <a:effectLst/>
                <a:uLnTx/>
                <a:uFillTx/>
                <a:latin typeface="Calibri" charset="0"/>
                <a:ea typeface="Calibri" charset="0"/>
                <a:cs typeface="Calibri" charset="0"/>
              </a:rPr>
              <a:t>Model evaluation: </a:t>
            </a:r>
            <a:r>
              <a:rPr lang="en-US" sz="3200" dirty="0" smtClean="0">
                <a:solidFill>
                  <a:srgbClr val="FFFFFF"/>
                </a:solidFill>
                <a:latin typeface="Calibri" charset="0"/>
              </a:rPr>
              <a:t>Vortex-scale</a:t>
            </a:r>
            <a:endParaRPr lang="en-US" sz="4000" dirty="0" smtClean="0">
              <a:solidFill>
                <a:srgbClr val="FFFFFF"/>
              </a:solidFill>
              <a:latin typeface="Calibri" charset="0"/>
            </a:endParaRPr>
          </a:p>
        </p:txBody>
      </p:sp>
      <p:sp>
        <p:nvSpPr>
          <p:cNvPr id="63496" name="TextBox 12"/>
          <p:cNvSpPr txBox="1">
            <a:spLocks noChangeArrowheads="1"/>
          </p:cNvSpPr>
          <p:nvPr/>
        </p:nvSpPr>
        <p:spPr bwMode="auto">
          <a:xfrm>
            <a:off x="4034559" y="6107414"/>
            <a:ext cx="1211790"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rPr>
              <a:t>normalized radius</a:t>
            </a:r>
          </a:p>
        </p:txBody>
      </p:sp>
      <p:sp>
        <p:nvSpPr>
          <p:cNvPr id="63499" name="TextBox 15"/>
          <p:cNvSpPr txBox="1">
            <a:spLocks noChangeArrowheads="1"/>
          </p:cNvSpPr>
          <p:nvPr/>
        </p:nvSpPr>
        <p:spPr bwMode="auto">
          <a:xfrm>
            <a:off x="1156434" y="6107414"/>
            <a:ext cx="1211790"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rPr>
              <a:t>normalized radius</a:t>
            </a:r>
          </a:p>
        </p:txBody>
      </p:sp>
      <p:sp>
        <p:nvSpPr>
          <p:cNvPr id="63506" name="TextBox 22"/>
          <p:cNvSpPr txBox="1">
            <a:spLocks noChangeArrowheads="1"/>
          </p:cNvSpPr>
          <p:nvPr/>
        </p:nvSpPr>
        <p:spPr bwMode="auto">
          <a:xfrm>
            <a:off x="167588" y="3648336"/>
            <a:ext cx="804026" cy="338554"/>
          </a:xfrm>
          <a:prstGeom prst="rect">
            <a:avLst/>
          </a:prstGeom>
          <a:noFill/>
          <a:ln w="9525">
            <a:noFill/>
            <a:miter lim="800000"/>
            <a:headEnd/>
            <a:tailEnd/>
          </a:ln>
        </p:spPr>
        <p:txBody>
          <a:bodyPr wrap="none">
            <a:prstTxWarp prst="textNoShape">
              <a:avLst/>
            </a:prstTxWarp>
            <a:spAutoFit/>
          </a:bodyPr>
          <a:lstStyle/>
          <a:p>
            <a:r>
              <a:rPr lang="en-US" sz="1600" b="1" dirty="0" smtClean="0">
                <a:latin typeface="Calibri" charset="0"/>
              </a:rPr>
              <a:t>HWRFx</a:t>
            </a:r>
            <a:endParaRPr lang="en-US" sz="1600" b="1" dirty="0">
              <a:latin typeface="Calibri" charset="0"/>
            </a:endParaRPr>
          </a:p>
        </p:txBody>
      </p:sp>
      <p:sp>
        <p:nvSpPr>
          <p:cNvPr id="63507" name="Rectangle 9"/>
          <p:cNvSpPr>
            <a:spLocks noChangeArrowheads="1"/>
          </p:cNvSpPr>
          <p:nvPr/>
        </p:nvSpPr>
        <p:spPr bwMode="auto">
          <a:xfrm>
            <a:off x="5402853" y="6562781"/>
            <a:ext cx="3396829" cy="381000"/>
          </a:xfrm>
          <a:prstGeom prst="rect">
            <a:avLst/>
          </a:prstGeom>
          <a:noFill/>
          <a:ln w="9525">
            <a:noFill/>
            <a:miter lim="800000"/>
            <a:headEnd/>
            <a:tailEnd/>
          </a:ln>
        </p:spPr>
        <p:txBody>
          <a:bodyPr anchor="ctr">
            <a:prstTxWarp prst="textNoShape">
              <a:avLst/>
            </a:prstTxWarp>
          </a:bodyPr>
          <a:lstStyle/>
          <a:p>
            <a:r>
              <a:rPr lang="en-US" sz="1100" dirty="0">
                <a:solidFill>
                  <a:schemeClr val="tx2"/>
                </a:solidFill>
                <a:latin typeface="Calibri" charset="0"/>
              </a:rPr>
              <a:t>R. Rogers, J. Zhang, P. Reasor, &amp; S. Lorsolo </a:t>
            </a:r>
            <a:r>
              <a:rPr lang="en-US" sz="1100" dirty="0" smtClean="0">
                <a:solidFill>
                  <a:schemeClr val="tx2"/>
                </a:solidFill>
                <a:latin typeface="Calibri" charset="0"/>
              </a:rPr>
              <a:t>(AOML/HRD</a:t>
            </a:r>
            <a:r>
              <a:rPr lang="en-US" sz="1100" dirty="0">
                <a:solidFill>
                  <a:schemeClr val="tx2"/>
                </a:solidFill>
                <a:latin typeface="Calibri" charset="0"/>
              </a:rPr>
              <a:t>)</a:t>
            </a:r>
          </a:p>
        </p:txBody>
      </p:sp>
      <p:sp>
        <p:nvSpPr>
          <p:cNvPr id="21" name="TextBox 24"/>
          <p:cNvSpPr txBox="1">
            <a:spLocks noChangeArrowheads="1"/>
          </p:cNvSpPr>
          <p:nvPr/>
        </p:nvSpPr>
        <p:spPr bwMode="auto">
          <a:xfrm>
            <a:off x="4129667" y="6261072"/>
            <a:ext cx="916537"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rPr>
              <a:t>R*=R/RMW</a:t>
            </a:r>
          </a:p>
        </p:txBody>
      </p:sp>
      <p:pic>
        <p:nvPicPr>
          <p:cNvPr id="30" name="Picture 29" descr="IFEX.gif"/>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4902" y="648326"/>
            <a:ext cx="638705" cy="638705"/>
          </a:xfrm>
          <a:prstGeom prst="rect">
            <a:avLst/>
          </a:prstGeom>
        </p:spPr>
      </p:pic>
      <p:sp>
        <p:nvSpPr>
          <p:cNvPr id="3" name="Footer Placeholder 2"/>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pic>
        <p:nvPicPr>
          <p:cNvPr id="45" name="Picture 44"/>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52886" t="2011" r="1" b="65572"/>
          <a:stretch/>
        </p:blipFill>
        <p:spPr bwMode="auto">
          <a:xfrm>
            <a:off x="6059725" y="1516261"/>
            <a:ext cx="2881576" cy="21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rrowheads="1"/>
          </p:cNvPicPr>
          <p:nvPr/>
        </p:nvPicPr>
        <p:blipFill rotWithShape="1">
          <a:blip r:embed="rId8" cstate="screen">
            <a:extLst>
              <a:ext uri="{28A0092B-C50C-407E-A947-70E740481C1C}">
                <a14:useLocalDpi xmlns:a14="http://schemas.microsoft.com/office/drawing/2010/main"/>
              </a:ext>
            </a:extLst>
          </a:blip>
          <a:srcRect l="52233" t="45313" r="687" b="21577"/>
          <a:stretch/>
        </p:blipFill>
        <p:spPr bwMode="auto">
          <a:xfrm>
            <a:off x="3193689" y="1522870"/>
            <a:ext cx="2952619" cy="222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218972" y="1534519"/>
            <a:ext cx="3099435" cy="2229017"/>
            <a:chOff x="327824" y="1678325"/>
            <a:chExt cx="3099435" cy="2229017"/>
          </a:xfrm>
        </p:grpSpPr>
        <p:pic>
          <p:nvPicPr>
            <p:cNvPr id="33" name="Picture 16" descr="ut_obs.tif"/>
            <p:cNvPicPr>
              <a:picLocks noChangeAspect="1"/>
            </p:cNvPicPr>
            <p:nvPr/>
          </p:nvPicPr>
          <p:blipFill rotWithShape="1">
            <a:blip r:embed="rId9" cstate="screen">
              <a:extLst>
                <a:ext uri="{28A0092B-C50C-407E-A947-70E740481C1C}">
                  <a14:useLocalDpi xmlns:a14="http://schemas.microsoft.com/office/drawing/2010/main"/>
                </a:ext>
              </a:extLst>
            </a:blip>
            <a:srcRect l="7305" t="9210" r="5379" b="9535"/>
            <a:stretch/>
          </p:blipFill>
          <p:spPr bwMode="auto">
            <a:xfrm>
              <a:off x="327824" y="1678325"/>
              <a:ext cx="3099435" cy="222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8"/>
            <p:cNvSpPr txBox="1">
              <a:spLocks noChangeArrowheads="1"/>
            </p:cNvSpPr>
            <p:nvPr/>
          </p:nvSpPr>
          <p:spPr bwMode="auto">
            <a:xfrm>
              <a:off x="1835730" y="1706368"/>
              <a:ext cx="124020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900" b="1" dirty="0">
                  <a:solidFill>
                    <a:srgbClr val="000000"/>
                  </a:solidFill>
                </a:rPr>
                <a:t>Tangential wind (m/s)</a:t>
              </a:r>
            </a:p>
          </p:txBody>
        </p:sp>
      </p:grpSp>
      <p:sp>
        <p:nvSpPr>
          <p:cNvPr id="37" name="TextBox 12"/>
          <p:cNvSpPr txBox="1">
            <a:spLocks noChangeArrowheads="1"/>
          </p:cNvSpPr>
          <p:nvPr/>
        </p:nvSpPr>
        <p:spPr bwMode="auto">
          <a:xfrm>
            <a:off x="134025" y="1242579"/>
            <a:ext cx="8711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1" dirty="0"/>
              <a:t>Doppler</a:t>
            </a:r>
          </a:p>
        </p:txBody>
      </p:sp>
      <p:sp>
        <p:nvSpPr>
          <p:cNvPr id="52" name="TextBox 15"/>
          <p:cNvSpPr txBox="1">
            <a:spLocks noChangeArrowheads="1"/>
          </p:cNvSpPr>
          <p:nvPr/>
        </p:nvSpPr>
        <p:spPr bwMode="auto">
          <a:xfrm>
            <a:off x="6912684" y="6107414"/>
            <a:ext cx="1211790"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rPr>
              <a:t>normalized radius</a:t>
            </a:r>
          </a:p>
        </p:txBody>
      </p:sp>
      <p:sp>
        <p:nvSpPr>
          <p:cNvPr id="53" name="TextBox 15"/>
          <p:cNvSpPr txBox="1">
            <a:spLocks noChangeArrowheads="1"/>
          </p:cNvSpPr>
          <p:nvPr/>
        </p:nvSpPr>
        <p:spPr bwMode="auto">
          <a:xfrm rot="16200000">
            <a:off x="-173852" y="2458933"/>
            <a:ext cx="857132" cy="261610"/>
          </a:xfrm>
          <a:prstGeom prst="rect">
            <a:avLst/>
          </a:prstGeom>
          <a:solidFill>
            <a:schemeClr val="bg1"/>
          </a:solidFill>
          <a:ln w="9525">
            <a:noFill/>
            <a:miter lim="800000"/>
            <a:headEnd/>
            <a:tailEnd/>
          </a:ln>
        </p:spPr>
        <p:txBody>
          <a:bodyPr wrap="none">
            <a:prstTxWarp prst="textNoShape">
              <a:avLst/>
            </a:prstTxWarp>
            <a:spAutoFit/>
          </a:bodyPr>
          <a:lstStyle/>
          <a:p>
            <a:r>
              <a:rPr lang="en-US" sz="1100" dirty="0" smtClean="0">
                <a:latin typeface="Calibri" charset="0"/>
              </a:rPr>
              <a:t>Height (km)</a:t>
            </a:r>
            <a:endParaRPr lang="en-US" sz="1100" dirty="0">
              <a:latin typeface="Calibri" charset="0"/>
            </a:endParaRPr>
          </a:p>
        </p:txBody>
      </p:sp>
      <p:sp>
        <p:nvSpPr>
          <p:cNvPr id="54" name="TextBox 15"/>
          <p:cNvSpPr txBox="1">
            <a:spLocks noChangeArrowheads="1"/>
          </p:cNvSpPr>
          <p:nvPr/>
        </p:nvSpPr>
        <p:spPr bwMode="auto">
          <a:xfrm rot="16200000">
            <a:off x="-173852" y="4822583"/>
            <a:ext cx="857132" cy="261610"/>
          </a:xfrm>
          <a:prstGeom prst="rect">
            <a:avLst/>
          </a:prstGeom>
          <a:solidFill>
            <a:schemeClr val="bg1"/>
          </a:solidFill>
          <a:ln w="9525">
            <a:noFill/>
            <a:miter lim="800000"/>
            <a:headEnd/>
            <a:tailEnd/>
          </a:ln>
        </p:spPr>
        <p:txBody>
          <a:bodyPr wrap="none">
            <a:prstTxWarp prst="textNoShape">
              <a:avLst/>
            </a:prstTxWarp>
            <a:spAutoFit/>
          </a:bodyPr>
          <a:lstStyle/>
          <a:p>
            <a:r>
              <a:rPr lang="en-US" sz="1100" dirty="0" smtClean="0">
                <a:latin typeface="Calibri" charset="0"/>
              </a:rPr>
              <a:t>Height (km)</a:t>
            </a:r>
            <a:endParaRPr lang="en-US" sz="1100" dirty="0">
              <a:latin typeface="Calibri"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a:spLocks noGrp="1"/>
          </p:cNvSpPr>
          <p:nvPr>
            <p:ph type="title"/>
          </p:nvPr>
        </p:nvSpPr>
        <p:spPr>
          <a:xfrm>
            <a:off x="0" y="0"/>
            <a:ext cx="7696200" cy="1371600"/>
          </a:xfrm>
        </p:spPr>
        <p:txBody>
          <a:bodyPr/>
          <a:lstStyle/>
          <a:p>
            <a:r>
              <a:rPr lang="en-US" sz="4400" dirty="0" smtClean="0">
                <a:solidFill>
                  <a:srgbClr val="FFFFFF"/>
                </a:solidFill>
                <a:latin typeface="Calibri" charset="0"/>
                <a:ea typeface="Calibri" charset="0"/>
                <a:cs typeface="Calibri" charset="0"/>
              </a:rPr>
              <a:t>Future Aircraft Observations</a:t>
            </a:r>
            <a:br>
              <a:rPr lang="en-US" sz="4400" dirty="0" smtClean="0">
                <a:solidFill>
                  <a:srgbClr val="FFFFFF"/>
                </a:solidFill>
                <a:latin typeface="Calibri" charset="0"/>
                <a:ea typeface="Calibri" charset="0"/>
                <a:cs typeface="Calibri" charset="0"/>
              </a:rPr>
            </a:br>
            <a:r>
              <a:rPr lang="en-US" sz="3600" dirty="0" smtClean="0">
                <a:solidFill>
                  <a:srgbClr val="FFFFFF"/>
                </a:solidFill>
                <a:latin typeface="Calibri" charset="0"/>
                <a:ea typeface="Calibri" charset="0"/>
                <a:cs typeface="Calibri" charset="0"/>
              </a:rPr>
              <a:t>GRIP &amp; HS3:</a:t>
            </a:r>
          </a:p>
        </p:txBody>
      </p:sp>
      <p:pic>
        <p:nvPicPr>
          <p:cNvPr id="63490" name="Picture 3" descr="Range_Flight_Takeoff2_15Aug10.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93875" y="1300163"/>
            <a:ext cx="5943600" cy="2616200"/>
          </a:xfrm>
          <a:prstGeom prst="rect">
            <a:avLst/>
          </a:prstGeom>
          <a:noFill/>
          <a:ln w="9525">
            <a:noFill/>
            <a:miter lim="800000"/>
            <a:headEnd/>
            <a:tailEnd/>
          </a:ln>
        </p:spPr>
      </p:pic>
      <p:sp>
        <p:nvSpPr>
          <p:cNvPr id="63491" name="Content Placeholder 2"/>
          <p:cNvSpPr>
            <a:spLocks noGrp="1"/>
          </p:cNvSpPr>
          <p:nvPr>
            <p:ph idx="1"/>
          </p:nvPr>
        </p:nvSpPr>
        <p:spPr>
          <a:xfrm>
            <a:off x="3739953" y="1220510"/>
            <a:ext cx="4291724" cy="969141"/>
          </a:xfrm>
        </p:spPr>
        <p:txBody>
          <a:bodyPr/>
          <a:lstStyle/>
          <a:p>
            <a:pPr marL="227013" indent="-227013" eaLnBrk="1" hangingPunct="1">
              <a:lnSpc>
                <a:spcPct val="90000"/>
              </a:lnSpc>
            </a:pPr>
            <a:r>
              <a:rPr lang="en-US" dirty="0" smtClean="0">
                <a:latin typeface="Calibri" charset="0"/>
                <a:ea typeface="Calibri" charset="0"/>
                <a:cs typeface="Calibri" charset="0"/>
              </a:rPr>
              <a:t>NASA GRIP Global Hawk</a:t>
            </a:r>
            <a:endParaRPr lang="en-US" sz="1800" dirty="0" smtClean="0">
              <a:latin typeface="Calibri" charset="0"/>
              <a:ea typeface="Calibri" charset="0"/>
              <a:cs typeface="Calibri" charset="0"/>
            </a:endParaRPr>
          </a:p>
        </p:txBody>
      </p:sp>
      <p:sp>
        <p:nvSpPr>
          <p:cNvPr id="63492" name="Text Box 44"/>
          <p:cNvSpPr txBox="1">
            <a:spLocks noChangeArrowheads="1"/>
          </p:cNvSpPr>
          <p:nvPr/>
        </p:nvSpPr>
        <p:spPr bwMode="auto">
          <a:xfrm>
            <a:off x="987425" y="4605338"/>
            <a:ext cx="2139950" cy="1420812"/>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HAMSR</a:t>
            </a:r>
          </a:p>
          <a:p>
            <a:r>
              <a:rPr lang="en-US" sz="1400" b="1">
                <a:latin typeface="Calibri" charset="0"/>
                <a:ea typeface="Calibri" charset="0"/>
                <a:cs typeface="Calibri" charset="0"/>
              </a:rPr>
              <a:t>High Altitude MMIC Sounding Radiometer</a:t>
            </a:r>
          </a:p>
          <a:p>
            <a:r>
              <a:rPr lang="en-US" sz="1400" b="1">
                <a:latin typeface="Calibri" charset="0"/>
                <a:ea typeface="Calibri" charset="0"/>
                <a:cs typeface="Calibri" charset="0"/>
              </a:rPr>
              <a:t>(Temp, H2Ov, Cloud liquid &amp; ice distribution)</a:t>
            </a:r>
          </a:p>
          <a:p>
            <a:pPr>
              <a:lnSpc>
                <a:spcPct val="120000"/>
              </a:lnSpc>
              <a:buFontTx/>
              <a:buChar char="-"/>
            </a:pPr>
            <a:endParaRPr lang="en-US" sz="1400">
              <a:latin typeface="Calibri" charset="0"/>
              <a:ea typeface="Calibri" charset="0"/>
              <a:cs typeface="Calibri" charset="0"/>
            </a:endParaRPr>
          </a:p>
        </p:txBody>
      </p:sp>
      <p:sp>
        <p:nvSpPr>
          <p:cNvPr id="63493" name="Line 45"/>
          <p:cNvSpPr>
            <a:spLocks noChangeShapeType="1"/>
          </p:cNvSpPr>
          <p:nvPr/>
        </p:nvSpPr>
        <p:spPr bwMode="auto">
          <a:xfrm flipH="1" flipV="1">
            <a:off x="4391025" y="3176588"/>
            <a:ext cx="985838" cy="1887537"/>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4" name="Text Box 48"/>
          <p:cNvSpPr txBox="1">
            <a:spLocks noChangeArrowheads="1"/>
          </p:cNvSpPr>
          <p:nvPr/>
        </p:nvSpPr>
        <p:spPr bwMode="auto">
          <a:xfrm>
            <a:off x="2663825" y="3838575"/>
            <a:ext cx="2193925"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HIWRAP</a:t>
            </a:r>
          </a:p>
          <a:p>
            <a:r>
              <a:rPr lang="en-US" sz="1400" b="1">
                <a:latin typeface="Calibri" charset="0"/>
                <a:ea typeface="Calibri" charset="0"/>
                <a:cs typeface="Calibri" charset="0"/>
              </a:rPr>
              <a:t>High Altitude Imaging Wind and Rain Profiler</a:t>
            </a:r>
          </a:p>
          <a:p>
            <a:r>
              <a:rPr lang="en-US" sz="1400" b="1">
                <a:latin typeface="Calibri" charset="0"/>
                <a:ea typeface="Calibri" charset="0"/>
                <a:cs typeface="Calibri" charset="0"/>
              </a:rPr>
              <a:t>(Horizontal wind vectors and ocean surface winds)</a:t>
            </a:r>
            <a:endParaRPr lang="en-US" sz="1400">
              <a:latin typeface="Calibri" charset="0"/>
              <a:ea typeface="Calibri" charset="0"/>
              <a:cs typeface="Calibri" charset="0"/>
            </a:endParaRPr>
          </a:p>
        </p:txBody>
      </p:sp>
      <p:sp>
        <p:nvSpPr>
          <p:cNvPr id="63495" name="Text Box 49"/>
          <p:cNvSpPr txBox="1">
            <a:spLocks noChangeArrowheads="1"/>
          </p:cNvSpPr>
          <p:nvPr/>
        </p:nvSpPr>
        <p:spPr bwMode="auto">
          <a:xfrm>
            <a:off x="6527800" y="3878263"/>
            <a:ext cx="2278063" cy="1169987"/>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Mistsondes</a:t>
            </a:r>
          </a:p>
          <a:p>
            <a:r>
              <a:rPr lang="en-US" sz="1400" b="1">
                <a:latin typeface="Calibri" charset="0"/>
                <a:ea typeface="Calibri" charset="0"/>
                <a:cs typeface="Calibri" charset="0"/>
              </a:rPr>
              <a:t>High Altitude Lightweight Dropsonde</a:t>
            </a:r>
          </a:p>
          <a:p>
            <a:r>
              <a:rPr lang="en-US" sz="1400" b="1">
                <a:latin typeface="Calibri" charset="0"/>
                <a:ea typeface="Calibri" charset="0"/>
                <a:cs typeface="Calibri" charset="0"/>
              </a:rPr>
              <a:t>(Vertical profiles of temp, humidity, pressure &amp; winds)</a:t>
            </a:r>
            <a:endParaRPr lang="en-US" sz="1400">
              <a:latin typeface="Calibri" charset="0"/>
              <a:ea typeface="Calibri" charset="0"/>
              <a:cs typeface="Calibri" charset="0"/>
            </a:endParaRPr>
          </a:p>
        </p:txBody>
      </p:sp>
      <p:sp>
        <p:nvSpPr>
          <p:cNvPr id="63496" name="Line 50"/>
          <p:cNvSpPr>
            <a:spLocks noChangeShapeType="1"/>
          </p:cNvSpPr>
          <p:nvPr/>
        </p:nvSpPr>
        <p:spPr bwMode="auto">
          <a:xfrm flipV="1">
            <a:off x="3629025" y="3286125"/>
            <a:ext cx="0" cy="7239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7" name="Text Box 52"/>
          <p:cNvSpPr txBox="1">
            <a:spLocks noChangeArrowheads="1"/>
          </p:cNvSpPr>
          <p:nvPr/>
        </p:nvSpPr>
        <p:spPr bwMode="auto">
          <a:xfrm>
            <a:off x="4610100" y="4895850"/>
            <a:ext cx="2049463" cy="1169988"/>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LIP</a:t>
            </a:r>
          </a:p>
          <a:p>
            <a:r>
              <a:rPr lang="en-US" sz="1400" b="1">
                <a:latin typeface="Calibri" charset="0"/>
                <a:ea typeface="Calibri" charset="0"/>
                <a:cs typeface="Calibri" charset="0"/>
              </a:rPr>
              <a:t>Lightning Instrument Package</a:t>
            </a:r>
          </a:p>
          <a:p>
            <a:r>
              <a:rPr lang="en-US" sz="1400" b="1">
                <a:latin typeface="Calibri" charset="0"/>
                <a:ea typeface="Calibri" charset="0"/>
                <a:cs typeface="Calibri" charset="0"/>
              </a:rPr>
              <a:t>(Lightning and Electrical Storm observation)</a:t>
            </a:r>
            <a:endParaRPr lang="en-US" sz="1400">
              <a:latin typeface="Calibri" charset="0"/>
              <a:ea typeface="Calibri" charset="0"/>
              <a:cs typeface="Calibri" charset="0"/>
            </a:endParaRPr>
          </a:p>
        </p:txBody>
      </p:sp>
      <p:sp>
        <p:nvSpPr>
          <p:cNvPr id="63498" name="Line 53"/>
          <p:cNvSpPr>
            <a:spLocks noChangeShapeType="1"/>
          </p:cNvSpPr>
          <p:nvPr/>
        </p:nvSpPr>
        <p:spPr bwMode="auto">
          <a:xfrm flipV="1">
            <a:off x="5384800" y="2165350"/>
            <a:ext cx="847725" cy="2922588"/>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9" name="Line 54"/>
          <p:cNvSpPr>
            <a:spLocks noChangeShapeType="1"/>
          </p:cNvSpPr>
          <p:nvPr/>
        </p:nvSpPr>
        <p:spPr bwMode="auto">
          <a:xfrm flipV="1">
            <a:off x="1765300" y="2933700"/>
            <a:ext cx="463550" cy="172085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500" name="Line 55"/>
          <p:cNvSpPr>
            <a:spLocks noChangeShapeType="1"/>
          </p:cNvSpPr>
          <p:nvPr/>
        </p:nvSpPr>
        <p:spPr bwMode="auto">
          <a:xfrm flipV="1">
            <a:off x="6924675" y="3151188"/>
            <a:ext cx="0" cy="814387"/>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grpSp>
        <p:nvGrpSpPr>
          <p:cNvPr id="2" name="Group 20"/>
          <p:cNvGrpSpPr>
            <a:grpSpLocks noChangeAspect="1"/>
          </p:cNvGrpSpPr>
          <p:nvPr/>
        </p:nvGrpSpPr>
        <p:grpSpPr bwMode="auto">
          <a:xfrm>
            <a:off x="987425" y="1299341"/>
            <a:ext cx="7693025" cy="5119688"/>
            <a:chOff x="571500" y="1151640"/>
            <a:chExt cx="8572500" cy="5706360"/>
          </a:xfrm>
        </p:grpSpPr>
        <p:pic>
          <p:nvPicPr>
            <p:cNvPr id="63505" name="Picture 21" descr="grip_karl_flights2.tiff"/>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71500" y="1151640"/>
              <a:ext cx="8051799" cy="5517339"/>
            </a:xfrm>
            <a:prstGeom prst="rect">
              <a:avLst/>
            </a:prstGeom>
            <a:noFill/>
            <a:ln w="9525">
              <a:noFill/>
              <a:miter lim="800000"/>
              <a:headEnd/>
              <a:tailEnd/>
            </a:ln>
          </p:spPr>
        </p:pic>
        <p:grpSp>
          <p:nvGrpSpPr>
            <p:cNvPr id="63506" name="Group 23"/>
            <p:cNvGrpSpPr>
              <a:grpSpLocks/>
            </p:cNvGrpSpPr>
            <p:nvPr/>
          </p:nvGrpSpPr>
          <p:grpSpPr bwMode="auto">
            <a:xfrm>
              <a:off x="1905000" y="3136900"/>
              <a:ext cx="7239000" cy="3721100"/>
              <a:chOff x="1905000" y="3136900"/>
              <a:chExt cx="7239000" cy="3721100"/>
            </a:xfrm>
          </p:grpSpPr>
          <p:grpSp>
            <p:nvGrpSpPr>
              <p:cNvPr id="63508" name="Group 16"/>
              <p:cNvGrpSpPr>
                <a:grpSpLocks/>
              </p:cNvGrpSpPr>
              <p:nvPr/>
            </p:nvGrpSpPr>
            <p:grpSpPr bwMode="auto">
              <a:xfrm>
                <a:off x="4813300" y="3670300"/>
                <a:ext cx="4318000" cy="3136900"/>
                <a:chOff x="4357688" y="3200400"/>
                <a:chExt cx="4773612" cy="3606800"/>
              </a:xfrm>
            </p:grpSpPr>
            <p:pic>
              <p:nvPicPr>
                <p:cNvPr id="63513" name="Picture 20" descr="Karl - 5 in a row.JPG"/>
                <p:cNvPicPr>
                  <a:picLocks noChangeAspect="1"/>
                </p:cNvPicPr>
                <p:nvPr/>
              </p:nvPicPr>
              <p:blipFill>
                <a:blip r:embed="rId4"/>
                <a:srcRect/>
                <a:stretch>
                  <a:fillRect/>
                </a:stretch>
              </p:blipFill>
              <p:spPr bwMode="auto">
                <a:xfrm>
                  <a:off x="4357688" y="3200400"/>
                  <a:ext cx="4773612" cy="3606800"/>
                </a:xfrm>
                <a:prstGeom prst="rect">
                  <a:avLst/>
                </a:prstGeom>
                <a:noFill/>
                <a:ln w="9525">
                  <a:noFill/>
                  <a:miter lim="800000"/>
                  <a:headEnd/>
                  <a:tailEnd/>
                </a:ln>
              </p:spPr>
            </p:pic>
            <p:sp>
              <p:nvSpPr>
                <p:cNvPr id="42" name="Freeform 41"/>
                <p:cNvSpPr>
                  <a:spLocks noChangeArrowheads="1"/>
                </p:cNvSpPr>
                <p:nvPr/>
              </p:nvSpPr>
              <p:spPr bwMode="auto">
                <a:xfrm>
                  <a:off x="5060012" y="3221878"/>
                  <a:ext cx="1511708" cy="2909288"/>
                </a:xfrm>
                <a:custGeom>
                  <a:avLst/>
                  <a:gdLst>
                    <a:gd name="T0" fmla="*/ 531974 w 2539914"/>
                    <a:gd name="T1" fmla="*/ 0 h 4056237"/>
                    <a:gd name="T2" fmla="*/ 534568 w 2539914"/>
                    <a:gd name="T3" fmla="*/ 51353 h 4056237"/>
                    <a:gd name="T4" fmla="*/ 10380 w 2539914"/>
                    <a:gd name="T5" fmla="*/ 800035 h 4056237"/>
                    <a:gd name="T6" fmla="*/ 0 w 2539914"/>
                    <a:gd name="T7" fmla="*/ 840577 h 4056237"/>
                    <a:gd name="T8" fmla="*/ 36330 w 2539914"/>
                    <a:gd name="T9" fmla="*/ 848686 h 4056237"/>
                    <a:gd name="T10" fmla="*/ 430769 w 2539914"/>
                    <a:gd name="T11" fmla="*/ 889228 h 4056237"/>
                    <a:gd name="T12" fmla="*/ 0 60000 65536"/>
                    <a:gd name="T13" fmla="*/ 0 60000 65536"/>
                    <a:gd name="T14" fmla="*/ 0 60000 65536"/>
                    <a:gd name="T15" fmla="*/ 0 60000 65536"/>
                    <a:gd name="T16" fmla="*/ 0 60000 65536"/>
                    <a:gd name="T17" fmla="*/ 0 60000 65536"/>
                    <a:gd name="T18" fmla="*/ 0 w 2539914"/>
                    <a:gd name="T19" fmla="*/ 0 h 4056237"/>
                    <a:gd name="T20" fmla="*/ 2539914 w 2539914"/>
                    <a:gd name="T21" fmla="*/ 4056237 h 4056237"/>
                  </a:gdLst>
                  <a:ahLst/>
                  <a:cxnLst>
                    <a:cxn ang="T12">
                      <a:pos x="T0" y="T1"/>
                    </a:cxn>
                    <a:cxn ang="T13">
                      <a:pos x="T2" y="T3"/>
                    </a:cxn>
                    <a:cxn ang="T14">
                      <a:pos x="T4" y="T5"/>
                    </a:cxn>
                    <a:cxn ang="T15">
                      <a:pos x="T6" y="T7"/>
                    </a:cxn>
                    <a:cxn ang="T16">
                      <a:pos x="T8" y="T9"/>
                    </a:cxn>
                    <a:cxn ang="T17">
                      <a:pos x="T10" y="T11"/>
                    </a:cxn>
                  </a:cxnLst>
                  <a:rect l="T18" t="T19" r="T20" b="T21"/>
                  <a:pathLst>
                    <a:path w="2539914" h="4056237">
                      <a:moveTo>
                        <a:pt x="2527585" y="0"/>
                      </a:moveTo>
                      <a:lnTo>
                        <a:pt x="2539914" y="234250"/>
                      </a:lnTo>
                      <a:lnTo>
                        <a:pt x="49319" y="3649380"/>
                      </a:lnTo>
                      <a:lnTo>
                        <a:pt x="0" y="3834315"/>
                      </a:lnTo>
                      <a:lnTo>
                        <a:pt x="172616" y="3871302"/>
                      </a:lnTo>
                      <a:lnTo>
                        <a:pt x="2046727" y="4056237"/>
                      </a:lnTo>
                    </a:path>
                  </a:pathLst>
                </a:custGeom>
                <a:noFill/>
                <a:ln w="25400">
                  <a:solidFill>
                    <a:srgbClr val="660066"/>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cxnSp>
              <p:nvCxnSpPr>
                <p:cNvPr id="43" name="Straight Connector 42"/>
                <p:cNvCxnSpPr>
                  <a:cxnSpLocks noChangeShapeType="1"/>
                </p:cNvCxnSpPr>
                <p:nvPr/>
              </p:nvCxnSpPr>
              <p:spPr bwMode="auto">
                <a:xfrm rot="10800000" flipV="1">
                  <a:off x="6673413" y="3221878"/>
                  <a:ext cx="805723" cy="860580"/>
                </a:xfrm>
                <a:prstGeom prst="line">
                  <a:avLst/>
                </a:prstGeom>
                <a:noFill/>
                <a:ln w="25400">
                  <a:solidFill>
                    <a:srgbClr val="262699"/>
                  </a:solidFill>
                  <a:round/>
                  <a:headEnd/>
                  <a:tailEnd/>
                </a:ln>
                <a:effectLst>
                  <a:outerShdw dist="20000" dir="5400000" rotWithShape="0">
                    <a:srgbClr val="808080">
                      <a:alpha val="37999"/>
                    </a:srgbClr>
                  </a:outerShdw>
                </a:effectLst>
              </p:spPr>
            </p:cxnSp>
            <p:sp>
              <p:nvSpPr>
                <p:cNvPr id="44" name="Freeform 43"/>
                <p:cNvSpPr>
                  <a:spLocks noChangeArrowheads="1"/>
                </p:cNvSpPr>
                <p:nvPr/>
              </p:nvSpPr>
              <p:spPr bwMode="auto">
                <a:xfrm>
                  <a:off x="7105610" y="3205602"/>
                  <a:ext cx="1936082" cy="2016158"/>
                </a:xfrm>
                <a:custGeom>
                  <a:avLst/>
                  <a:gdLst>
                    <a:gd name="T0" fmla="*/ 173716 w 3255036"/>
                    <a:gd name="T1" fmla="*/ 0 h 2811009"/>
                    <a:gd name="T2" fmla="*/ 186680 w 3255036"/>
                    <a:gd name="T3" fmla="*/ 48654 h 2811009"/>
                    <a:gd name="T4" fmla="*/ 202237 w 3255036"/>
                    <a:gd name="T5" fmla="*/ 48654 h 2811009"/>
                    <a:gd name="T6" fmla="*/ 588561 w 3255036"/>
                    <a:gd name="T7" fmla="*/ 2703 h 2811009"/>
                    <a:gd name="T8" fmla="*/ 684494 w 3255036"/>
                    <a:gd name="T9" fmla="*/ 70278 h 2811009"/>
                    <a:gd name="T10" fmla="*/ 0 w 3255036"/>
                    <a:gd name="T11" fmla="*/ 489244 h 2811009"/>
                    <a:gd name="T12" fmla="*/ 5185 w 3255036"/>
                    <a:gd name="T13" fmla="*/ 616285 h 2811009"/>
                    <a:gd name="T14" fmla="*/ 5185 w 3255036"/>
                    <a:gd name="T15" fmla="*/ 616285 h 2811009"/>
                    <a:gd name="T16" fmla="*/ 0 60000 65536"/>
                    <a:gd name="T17" fmla="*/ 0 60000 65536"/>
                    <a:gd name="T18" fmla="*/ 0 60000 65536"/>
                    <a:gd name="T19" fmla="*/ 0 60000 65536"/>
                    <a:gd name="T20" fmla="*/ 0 60000 65536"/>
                    <a:gd name="T21" fmla="*/ 0 60000 65536"/>
                    <a:gd name="T22" fmla="*/ 0 60000 65536"/>
                    <a:gd name="T23" fmla="*/ 0 60000 65536"/>
                    <a:gd name="T24" fmla="*/ 0 w 3255036"/>
                    <a:gd name="T25" fmla="*/ 0 h 2811009"/>
                    <a:gd name="T26" fmla="*/ 3255036 w 3255036"/>
                    <a:gd name="T27" fmla="*/ 2811009 h 28110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55036" h="2811009">
                      <a:moveTo>
                        <a:pt x="826089" y="0"/>
                      </a:moveTo>
                      <a:lnTo>
                        <a:pt x="887737" y="221921"/>
                      </a:lnTo>
                      <a:lnTo>
                        <a:pt x="961715" y="221921"/>
                      </a:lnTo>
                      <a:lnTo>
                        <a:pt x="2798838" y="12329"/>
                      </a:lnTo>
                      <a:lnTo>
                        <a:pt x="3255036" y="320553"/>
                      </a:lnTo>
                      <a:lnTo>
                        <a:pt x="0" y="2231547"/>
                      </a:lnTo>
                      <a:lnTo>
                        <a:pt x="24660" y="2811009"/>
                      </a:lnTo>
                    </a:path>
                  </a:pathLst>
                </a:custGeom>
                <a:noFill/>
                <a:ln w="25400">
                  <a:solidFill>
                    <a:srgbClr val="FFFF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sp>
              <p:nvSpPr>
                <p:cNvPr id="45" name="Freeform 44"/>
                <p:cNvSpPr>
                  <a:spLocks noChangeArrowheads="1"/>
                </p:cNvSpPr>
                <p:nvPr/>
              </p:nvSpPr>
              <p:spPr bwMode="auto">
                <a:xfrm>
                  <a:off x="5779687" y="3215775"/>
                  <a:ext cx="1032577" cy="2669221"/>
                </a:xfrm>
                <a:custGeom>
                  <a:avLst/>
                  <a:gdLst>
                    <a:gd name="T0" fmla="*/ 31111 w 1738485"/>
                    <a:gd name="T1" fmla="*/ 0 h 3723354"/>
                    <a:gd name="T2" fmla="*/ 38889 w 1738485"/>
                    <a:gd name="T3" fmla="*/ 35124 h 3723354"/>
                    <a:gd name="T4" fmla="*/ 0 w 1738485"/>
                    <a:gd name="T5" fmla="*/ 791627 h 3723354"/>
                    <a:gd name="T6" fmla="*/ 18377 w 1738485"/>
                    <a:gd name="T7" fmla="*/ 815942 h 3723354"/>
                    <a:gd name="T8" fmla="*/ 33703 w 1738485"/>
                    <a:gd name="T9" fmla="*/ 813241 h 3723354"/>
                    <a:gd name="T10" fmla="*/ 308514 w 1738485"/>
                    <a:gd name="T11" fmla="*/ 715976 h 3723354"/>
                    <a:gd name="T12" fmla="*/ 355181 w 1738485"/>
                    <a:gd name="T13" fmla="*/ 713274 h 3723354"/>
                    <a:gd name="T14" fmla="*/ 365551 w 1738485"/>
                    <a:gd name="T15" fmla="*/ 734889 h 3723354"/>
                    <a:gd name="T16" fmla="*/ 362958 w 1738485"/>
                    <a:gd name="T17" fmla="*/ 759204 h 3723354"/>
                    <a:gd name="T18" fmla="*/ 318885 w 1738485"/>
                    <a:gd name="T19" fmla="*/ 772714 h 3723354"/>
                    <a:gd name="T20" fmla="*/ 318885 w 1738485"/>
                    <a:gd name="T21" fmla="*/ 772714 h 3723354"/>
                    <a:gd name="T22" fmla="*/ 277404 w 1738485"/>
                    <a:gd name="T23" fmla="*/ 753801 h 3723354"/>
                    <a:gd name="T24" fmla="*/ 259256 w 1738485"/>
                    <a:gd name="T25" fmla="*/ 740292 h 3723354"/>
                    <a:gd name="T26" fmla="*/ 259256 w 1738485"/>
                    <a:gd name="T27" fmla="*/ 740292 h 37233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38485"/>
                    <a:gd name="T43" fmla="*/ 0 h 3723354"/>
                    <a:gd name="T44" fmla="*/ 1738485 w 1738485"/>
                    <a:gd name="T45" fmla="*/ 3723354 h 37233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38485" h="3723354">
                      <a:moveTo>
                        <a:pt x="147956" y="0"/>
                      </a:moveTo>
                      <a:lnTo>
                        <a:pt x="184945" y="160277"/>
                      </a:lnTo>
                      <a:lnTo>
                        <a:pt x="0" y="3612393"/>
                      </a:lnTo>
                      <a:lnTo>
                        <a:pt x="87395" y="3723354"/>
                      </a:lnTo>
                      <a:lnTo>
                        <a:pt x="160286" y="3711025"/>
                      </a:lnTo>
                      <a:lnTo>
                        <a:pt x="1467232" y="3267182"/>
                      </a:lnTo>
                      <a:lnTo>
                        <a:pt x="1689166" y="3254853"/>
                      </a:lnTo>
                      <a:lnTo>
                        <a:pt x="1738485" y="3353485"/>
                      </a:lnTo>
                      <a:lnTo>
                        <a:pt x="1726155" y="3464446"/>
                      </a:lnTo>
                      <a:cubicBezTo>
                        <a:pt x="1617446" y="3555031"/>
                        <a:pt x="1684275" y="3526090"/>
                        <a:pt x="1516551" y="3526090"/>
                      </a:cubicBezTo>
                      <a:lnTo>
                        <a:pt x="1319276" y="3439788"/>
                      </a:lnTo>
                      <a:lnTo>
                        <a:pt x="1232968" y="3378143"/>
                      </a:lnTo>
                    </a:path>
                  </a:pathLst>
                </a:custGeom>
                <a:noFill/>
                <a:ln w="25400">
                  <a:solidFill>
                    <a:srgbClr val="FF66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sp>
              <p:nvSpPr>
                <p:cNvPr id="46" name="Freeform 45"/>
                <p:cNvSpPr>
                  <a:spLocks noChangeArrowheads="1"/>
                </p:cNvSpPr>
                <p:nvPr/>
              </p:nvSpPr>
              <p:spPr bwMode="auto">
                <a:xfrm>
                  <a:off x="5857912" y="3268671"/>
                  <a:ext cx="1312233" cy="3015081"/>
                </a:xfrm>
                <a:custGeom>
                  <a:avLst/>
                  <a:gdLst>
                    <a:gd name="T0" fmla="*/ 33726 w 2207013"/>
                    <a:gd name="T1" fmla="*/ 0 h 4204185"/>
                    <a:gd name="T2" fmla="*/ 36320 w 2207013"/>
                    <a:gd name="T3" fmla="*/ 35132 h 4204185"/>
                    <a:gd name="T4" fmla="*/ 57074 w 2207013"/>
                    <a:gd name="T5" fmla="*/ 56752 h 4204185"/>
                    <a:gd name="T6" fmla="*/ 62263 w 2207013"/>
                    <a:gd name="T7" fmla="*/ 67561 h 4204185"/>
                    <a:gd name="T8" fmla="*/ 70046 w 2207013"/>
                    <a:gd name="T9" fmla="*/ 67561 h 4204185"/>
                    <a:gd name="T10" fmla="*/ 0 w 2207013"/>
                    <a:gd name="T11" fmla="*/ 864790 h 4204185"/>
                    <a:gd name="T12" fmla="*/ 12972 w 2207013"/>
                    <a:gd name="T13" fmla="*/ 902625 h 4204185"/>
                    <a:gd name="T14" fmla="*/ 41509 w 2207013"/>
                    <a:gd name="T15" fmla="*/ 921542 h 4204185"/>
                    <a:gd name="T16" fmla="*/ 103772 w 2207013"/>
                    <a:gd name="T17" fmla="*/ 902625 h 4204185"/>
                    <a:gd name="T18" fmla="*/ 171223 w 2207013"/>
                    <a:gd name="T19" fmla="*/ 902625 h 4204185"/>
                    <a:gd name="T20" fmla="*/ 280184 w 2207013"/>
                    <a:gd name="T21" fmla="*/ 910732 h 4204185"/>
                    <a:gd name="T22" fmla="*/ 443624 w 2207013"/>
                    <a:gd name="T23" fmla="*/ 908030 h 4204185"/>
                    <a:gd name="T24" fmla="*/ 459189 w 2207013"/>
                    <a:gd name="T25" fmla="*/ 891815 h 4204185"/>
                    <a:gd name="T26" fmla="*/ 464378 w 2207013"/>
                    <a:gd name="T27" fmla="*/ 867493 h 4204185"/>
                    <a:gd name="T28" fmla="*/ 461784 w 2207013"/>
                    <a:gd name="T29" fmla="*/ 840468 h 4204185"/>
                    <a:gd name="T30" fmla="*/ 441030 w 2207013"/>
                    <a:gd name="T31" fmla="*/ 829658 h 4204185"/>
                    <a:gd name="T32" fmla="*/ 399521 w 2207013"/>
                    <a:gd name="T33" fmla="*/ 816145 h 4204185"/>
                    <a:gd name="T34" fmla="*/ 365795 w 2207013"/>
                    <a:gd name="T35" fmla="*/ 816145 h 4204185"/>
                    <a:gd name="T36" fmla="*/ 365795 w 2207013"/>
                    <a:gd name="T37" fmla="*/ 816145 h 4204185"/>
                    <a:gd name="T38" fmla="*/ 321692 w 2207013"/>
                    <a:gd name="T39" fmla="*/ 808038 h 4204185"/>
                    <a:gd name="T40" fmla="*/ 249052 w 2207013"/>
                    <a:gd name="T41" fmla="*/ 764799 h 42041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07013"/>
                    <a:gd name="T64" fmla="*/ 0 h 4204185"/>
                    <a:gd name="T65" fmla="*/ 2207013 w 2207013"/>
                    <a:gd name="T66" fmla="*/ 4204185 h 42041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07013" h="4204185">
                      <a:moveTo>
                        <a:pt x="160286" y="0"/>
                      </a:moveTo>
                      <a:lnTo>
                        <a:pt x="172616" y="160276"/>
                      </a:lnTo>
                      <a:cubicBezTo>
                        <a:pt x="205495" y="193153"/>
                        <a:pt x="241486" y="223189"/>
                        <a:pt x="271253" y="258908"/>
                      </a:cubicBezTo>
                      <a:cubicBezTo>
                        <a:pt x="283020" y="273027"/>
                        <a:pt x="282916" y="295228"/>
                        <a:pt x="295913" y="308224"/>
                      </a:cubicBezTo>
                      <a:cubicBezTo>
                        <a:pt x="336801" y="349109"/>
                        <a:pt x="332902" y="324931"/>
                        <a:pt x="332902" y="308224"/>
                      </a:cubicBezTo>
                      <a:lnTo>
                        <a:pt x="0" y="3945276"/>
                      </a:lnTo>
                      <a:lnTo>
                        <a:pt x="61649" y="4117882"/>
                      </a:lnTo>
                      <a:lnTo>
                        <a:pt x="197275" y="4204185"/>
                      </a:lnTo>
                      <a:lnTo>
                        <a:pt x="493188" y="4117882"/>
                      </a:lnTo>
                      <a:lnTo>
                        <a:pt x="813759" y="4117882"/>
                      </a:lnTo>
                      <a:lnTo>
                        <a:pt x="1331606" y="4154869"/>
                      </a:lnTo>
                      <a:lnTo>
                        <a:pt x="2108376" y="4142540"/>
                      </a:lnTo>
                      <a:lnTo>
                        <a:pt x="2182354" y="4068566"/>
                      </a:lnTo>
                      <a:lnTo>
                        <a:pt x="2207013" y="3957605"/>
                      </a:lnTo>
                      <a:lnTo>
                        <a:pt x="2194684" y="3834315"/>
                      </a:lnTo>
                      <a:lnTo>
                        <a:pt x="2096046" y="3784999"/>
                      </a:lnTo>
                      <a:lnTo>
                        <a:pt x="1898771" y="3723354"/>
                      </a:lnTo>
                      <a:lnTo>
                        <a:pt x="1738485" y="3723354"/>
                      </a:lnTo>
                      <a:lnTo>
                        <a:pt x="1528881" y="3686367"/>
                      </a:lnTo>
                      <a:lnTo>
                        <a:pt x="1183650" y="3489103"/>
                      </a:lnTo>
                    </a:path>
                  </a:pathLst>
                </a:custGeom>
                <a:noFill/>
                <a:ln w="25400">
                  <a:solidFill>
                    <a:srgbClr val="0080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grpSp>
          <p:sp>
            <p:nvSpPr>
              <p:cNvPr id="37" name="Rectangle 36"/>
              <p:cNvSpPr/>
              <p:nvPr/>
            </p:nvSpPr>
            <p:spPr bwMode="auto">
              <a:xfrm>
                <a:off x="1905314" y="3136922"/>
                <a:ext cx="583765" cy="559135"/>
              </a:xfrm>
              <a:prstGeom prst="rect">
                <a:avLst/>
              </a:prstGeom>
              <a:noFill/>
              <a:ln w="57150" cap="flat" cmpd="sng" algn="ctr">
                <a:solidFill>
                  <a:schemeClr val="accent3"/>
                </a:solidFill>
                <a:prstDash val="solid"/>
                <a:round/>
                <a:headEnd type="none" w="med" len="med"/>
                <a:tailEnd type="none" w="med" len="med"/>
              </a:ln>
              <a:effectLst/>
            </p:spPr>
            <p:txBody>
              <a:bodyPr>
                <a:prstTxWarp prst="textNoShape">
                  <a:avLst/>
                </a:prstTxWarp>
              </a:bodyPr>
              <a:lstStyle/>
              <a:p>
                <a:pPr eaLnBrk="0" hangingPunct="0">
                  <a:defRPr/>
                </a:pPr>
                <a:endParaRPr lang="en-US" sz="1200">
                  <a:latin typeface="Calibri"/>
                  <a:cs typeface="Calibri"/>
                </a:endParaRPr>
              </a:p>
            </p:txBody>
          </p:sp>
          <p:sp>
            <p:nvSpPr>
              <p:cNvPr id="63510" name="Rectangle 37"/>
              <p:cNvSpPr>
                <a:spLocks noChangeArrowheads="1"/>
              </p:cNvSpPr>
              <p:nvPr/>
            </p:nvSpPr>
            <p:spPr bwMode="auto">
              <a:xfrm>
                <a:off x="4787900" y="3644900"/>
                <a:ext cx="4356100" cy="3213100"/>
              </a:xfrm>
              <a:prstGeom prst="rect">
                <a:avLst/>
              </a:prstGeom>
              <a:noFill/>
              <a:ln w="57150">
                <a:solidFill>
                  <a:srgbClr val="FFFFFF"/>
                </a:solidFill>
                <a:round/>
                <a:headEnd/>
                <a:tailEnd/>
              </a:ln>
            </p:spPr>
            <p:txBody>
              <a:bodyPr>
                <a:prstTxWarp prst="textNoShape">
                  <a:avLst/>
                </a:prstTxWarp>
              </a:bodyPr>
              <a:lstStyle/>
              <a:p>
                <a:pPr eaLnBrk="0" hangingPunct="0"/>
                <a:endParaRPr lang="en-US" sz="1200">
                  <a:latin typeface="Calibri" charset="0"/>
                  <a:ea typeface="Calibri" charset="0"/>
                  <a:cs typeface="Calibri" charset="0"/>
                </a:endParaRPr>
              </a:p>
            </p:txBody>
          </p:sp>
          <p:cxnSp>
            <p:nvCxnSpPr>
              <p:cNvPr id="63511" name="Straight Connector 38"/>
              <p:cNvCxnSpPr>
                <a:cxnSpLocks noChangeShapeType="1"/>
              </p:cNvCxnSpPr>
              <p:nvPr/>
            </p:nvCxnSpPr>
            <p:spPr bwMode="auto">
              <a:xfrm rot="16200000" flipH="1">
                <a:off x="1758950" y="3829050"/>
                <a:ext cx="3175000" cy="2882900"/>
              </a:xfrm>
              <a:prstGeom prst="line">
                <a:avLst/>
              </a:prstGeom>
              <a:noFill/>
              <a:ln w="12700">
                <a:solidFill>
                  <a:srgbClr val="FFFFFF"/>
                </a:solidFill>
                <a:round/>
                <a:headEnd/>
                <a:tailEnd/>
              </a:ln>
            </p:spPr>
          </p:cxnSp>
          <p:cxnSp>
            <p:nvCxnSpPr>
              <p:cNvPr id="63512" name="Straight Connector 39"/>
              <p:cNvCxnSpPr>
                <a:cxnSpLocks noChangeShapeType="1"/>
              </p:cNvCxnSpPr>
              <p:nvPr/>
            </p:nvCxnSpPr>
            <p:spPr bwMode="auto">
              <a:xfrm>
                <a:off x="2463800" y="3149600"/>
                <a:ext cx="6680200" cy="508000"/>
              </a:xfrm>
              <a:prstGeom prst="line">
                <a:avLst/>
              </a:prstGeom>
              <a:noFill/>
              <a:ln w="12700">
                <a:solidFill>
                  <a:srgbClr val="FFFFFF"/>
                </a:solidFill>
                <a:round/>
                <a:headEnd/>
                <a:tailEnd/>
              </a:ln>
            </p:spPr>
          </p:cxnSp>
        </p:grpSp>
        <p:sp>
          <p:nvSpPr>
            <p:cNvPr id="63507" name="TextBox 23"/>
            <p:cNvSpPr txBox="1">
              <a:spLocks noChangeArrowheads="1"/>
            </p:cNvSpPr>
            <p:nvPr/>
          </p:nvSpPr>
          <p:spPr bwMode="auto">
            <a:xfrm>
              <a:off x="5432425" y="1384300"/>
              <a:ext cx="3308061" cy="2160785"/>
            </a:xfrm>
            <a:prstGeom prst="rect">
              <a:avLst/>
            </a:prstGeom>
            <a:solidFill>
              <a:srgbClr val="FFFFFF"/>
            </a:solidFill>
            <a:ln w="9525">
              <a:noFill/>
              <a:miter lim="800000"/>
              <a:headEnd/>
              <a:tailEnd/>
            </a:ln>
          </p:spPr>
          <p:txBody>
            <a:bodyPr wrap="none">
              <a:prstTxWarp prst="textNoShape">
                <a:avLst/>
              </a:prstTxWarp>
              <a:spAutoFit/>
            </a:bodyPr>
            <a:lstStyle/>
            <a:p>
              <a:r>
                <a:rPr lang="en-US" sz="2000">
                  <a:solidFill>
                    <a:schemeClr val="accent2"/>
                  </a:solidFill>
                  <a:latin typeface="Calibri" charset="0"/>
                  <a:ea typeface="Calibri" charset="0"/>
                  <a:cs typeface="Calibri" charset="0"/>
                </a:rPr>
                <a:t>Green-NASA DC-8</a:t>
              </a:r>
            </a:p>
            <a:p>
              <a:r>
                <a:rPr lang="en-US" sz="2000">
                  <a:solidFill>
                    <a:schemeClr val="accent2"/>
                  </a:solidFill>
                  <a:latin typeface="Calibri" charset="0"/>
                  <a:ea typeface="Calibri" charset="0"/>
                  <a:cs typeface="Calibri" charset="0"/>
                </a:rPr>
                <a:t>Purple-NASA WB57</a:t>
              </a:r>
            </a:p>
            <a:p>
              <a:r>
                <a:rPr lang="en-US" sz="2000">
                  <a:solidFill>
                    <a:schemeClr val="accent2"/>
                  </a:solidFill>
                  <a:latin typeface="Calibri" charset="0"/>
                  <a:ea typeface="Calibri" charset="0"/>
                  <a:cs typeface="Calibri" charset="0"/>
                </a:rPr>
                <a:t>Orange-NASA Global Hawk</a:t>
              </a:r>
            </a:p>
            <a:p>
              <a:r>
                <a:rPr lang="en-US" sz="2000">
                  <a:solidFill>
                    <a:schemeClr val="accent2"/>
                  </a:solidFill>
                  <a:latin typeface="Calibri" charset="0"/>
                  <a:ea typeface="Calibri" charset="0"/>
                  <a:cs typeface="Calibri" charset="0"/>
                </a:rPr>
                <a:t>Red-PREDICT G-V</a:t>
              </a:r>
            </a:p>
            <a:p>
              <a:r>
                <a:rPr lang="en-US" sz="2000">
                  <a:solidFill>
                    <a:schemeClr val="accent2"/>
                  </a:solidFill>
                  <a:latin typeface="Calibri" charset="0"/>
                  <a:ea typeface="Calibri" charset="0"/>
                  <a:cs typeface="Calibri" charset="0"/>
                </a:rPr>
                <a:t>Yellow-NOAA G-IV</a:t>
              </a:r>
            </a:p>
            <a:p>
              <a:r>
                <a:rPr lang="en-US" sz="2000">
                  <a:solidFill>
                    <a:schemeClr val="accent2"/>
                  </a:solidFill>
                  <a:latin typeface="Calibri" charset="0"/>
                  <a:ea typeface="Calibri" charset="0"/>
                  <a:cs typeface="Calibri" charset="0"/>
                </a:rPr>
                <a:t>Blue-NOAA P-3</a:t>
              </a:r>
            </a:p>
          </p:txBody>
        </p:sp>
      </p:grpSp>
      <p:pic>
        <p:nvPicPr>
          <p:cNvPr id="47" name="Picture 6" descr="GH_EYEPASS3_small.jpg"/>
          <p:cNvPicPr>
            <a:picLocks noChangeAspect="1"/>
          </p:cNvPicPr>
          <p:nvPr/>
        </p:nvPicPr>
        <p:blipFill>
          <a:blip r:embed="rId5"/>
          <a:srcRect/>
          <a:stretch>
            <a:fillRect/>
          </a:stretch>
        </p:blipFill>
        <p:spPr bwMode="auto">
          <a:xfrm>
            <a:off x="3569898" y="1274764"/>
            <a:ext cx="5108660" cy="5209728"/>
          </a:xfrm>
          <a:prstGeom prst="rect">
            <a:avLst/>
          </a:prstGeom>
          <a:noFill/>
          <a:ln w="9525">
            <a:noFill/>
            <a:miter lim="800000"/>
            <a:headEnd/>
            <a:tailEnd/>
          </a:ln>
        </p:spPr>
      </p:pic>
      <p:sp>
        <p:nvSpPr>
          <p:cNvPr id="31" name="TextBox 30"/>
          <p:cNvSpPr txBox="1"/>
          <p:nvPr/>
        </p:nvSpPr>
        <p:spPr>
          <a:xfrm>
            <a:off x="6136705" y="6623033"/>
            <a:ext cx="2642063" cy="261610"/>
          </a:xfrm>
          <a:prstGeom prst="rect">
            <a:avLst/>
          </a:prstGeom>
          <a:noFill/>
        </p:spPr>
        <p:txBody>
          <a:bodyPr wrap="none" rtlCol="0">
            <a:spAutoFit/>
          </a:bodyPr>
          <a:lstStyle/>
          <a:p>
            <a:r>
              <a:rPr lang="en-US" sz="1100" dirty="0" smtClean="0">
                <a:latin typeface="Calibri" charset="0"/>
                <a:ea typeface="Arial" charset="0"/>
                <a:cs typeface="Arial" charset="0"/>
              </a:rPr>
              <a:t>GRIP &amp; HS3 Teams – S. Braun (NASA/GSFC)</a:t>
            </a:r>
            <a:endParaRPr lang="en-US" sz="1100" dirty="0"/>
          </a:p>
        </p:txBody>
      </p:sp>
      <p:pic>
        <p:nvPicPr>
          <p:cNvPr id="34" name="Picture 4" descr="mission_graphic.jpg"/>
          <p:cNvPicPr>
            <a:picLocks/>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38665" y="684074"/>
            <a:ext cx="749792" cy="576059"/>
          </a:xfrm>
          <a:prstGeom prst="rect">
            <a:avLst/>
          </a:prstGeom>
          <a:noFill/>
          <a:ln w="9525">
            <a:noFill/>
            <a:miter lim="800000"/>
            <a:headEnd/>
            <a:tailEnd/>
          </a:ln>
        </p:spPr>
      </p:pic>
      <p:pic>
        <p:nvPicPr>
          <p:cNvPr id="35" name="Picture 3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84259" y="682190"/>
            <a:ext cx="576059" cy="576059"/>
          </a:xfrm>
          <a:prstGeom prst="rect">
            <a:avLst/>
          </a:prstGeom>
        </p:spPr>
      </p:pic>
      <p:sp>
        <p:nvSpPr>
          <p:cNvPr id="4" name="Footer Placeholder 3"/>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extBox 1"/>
          <p:cNvSpPr txBox="1">
            <a:spLocks noChangeArrowheads="1"/>
          </p:cNvSpPr>
          <p:nvPr/>
        </p:nvSpPr>
        <p:spPr bwMode="auto">
          <a:xfrm>
            <a:off x="228600" y="1289736"/>
            <a:ext cx="4072073"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en-US" dirty="0">
                <a:solidFill>
                  <a:srgbClr val="000000"/>
                </a:solidFill>
                <a:latin typeface="Calibri" charset="0"/>
              </a:rPr>
              <a:t> Our blog</a:t>
            </a:r>
          </a:p>
          <a:p>
            <a:pPr eaLnBrk="1" hangingPunct="1"/>
            <a:r>
              <a:rPr lang="en-US" sz="1800" dirty="0">
                <a:solidFill>
                  <a:srgbClr val="000000"/>
                </a:solidFill>
                <a:latin typeface="Calibri" charset="0"/>
              </a:rPr>
              <a:t>http://</a:t>
            </a:r>
            <a:r>
              <a:rPr lang="en-US" sz="1800" dirty="0" err="1">
                <a:solidFill>
                  <a:srgbClr val="000000"/>
                </a:solidFill>
                <a:latin typeface="Calibri" charset="0"/>
              </a:rPr>
              <a:t>noaahrd.wordpress.com</a:t>
            </a:r>
            <a:endParaRPr lang="en-US" sz="1800" dirty="0">
              <a:solidFill>
                <a:srgbClr val="000000"/>
              </a:solidFill>
              <a:latin typeface="Calibri" charset="0"/>
            </a:endParaRPr>
          </a:p>
          <a:p>
            <a:pPr eaLnBrk="1" hangingPunct="1">
              <a:buFont typeface="Arial" charset="0"/>
              <a:buChar char="•"/>
            </a:pPr>
            <a:r>
              <a:rPr lang="en-US" dirty="0">
                <a:solidFill>
                  <a:srgbClr val="000000"/>
                </a:solidFill>
                <a:latin typeface="Calibri" charset="0"/>
              </a:rPr>
              <a:t> HRD Web page</a:t>
            </a:r>
          </a:p>
          <a:p>
            <a:pPr eaLnBrk="1" hangingPunct="1"/>
            <a:r>
              <a:rPr lang="en-US" sz="1800" dirty="0">
                <a:solidFill>
                  <a:srgbClr val="000000"/>
                </a:solidFill>
                <a:latin typeface="Calibri" charset="0"/>
              </a:rPr>
              <a:t>http://</a:t>
            </a:r>
            <a:r>
              <a:rPr lang="en-US" sz="1800" dirty="0" err="1">
                <a:solidFill>
                  <a:srgbClr val="000000"/>
                </a:solidFill>
                <a:latin typeface="Calibri" charset="0"/>
              </a:rPr>
              <a:t>www.aoml.noaa.gov</a:t>
            </a:r>
            <a:r>
              <a:rPr lang="en-US" sz="1800" dirty="0">
                <a:solidFill>
                  <a:srgbClr val="000000"/>
                </a:solidFill>
                <a:latin typeface="Calibri" charset="0"/>
              </a:rPr>
              <a:t>/</a:t>
            </a:r>
            <a:r>
              <a:rPr lang="en-US" sz="1800" dirty="0" err="1">
                <a:solidFill>
                  <a:srgbClr val="000000"/>
                </a:solidFill>
                <a:latin typeface="Calibri" charset="0"/>
              </a:rPr>
              <a:t>hrd</a:t>
            </a:r>
            <a:endParaRPr lang="en-US" sz="1800" dirty="0">
              <a:solidFill>
                <a:srgbClr val="000000"/>
              </a:solidFill>
              <a:latin typeface="Calibri" charset="0"/>
            </a:endParaRPr>
          </a:p>
          <a:p>
            <a:pPr eaLnBrk="1" hangingPunct="1">
              <a:buFont typeface="Arial" charset="0"/>
              <a:buChar char="•"/>
            </a:pPr>
            <a:r>
              <a:rPr lang="en-US" dirty="0">
                <a:solidFill>
                  <a:srgbClr val="000000"/>
                </a:solidFill>
                <a:latin typeface="Calibri" charset="0"/>
              </a:rPr>
              <a:t> Facebook</a:t>
            </a:r>
          </a:p>
          <a:p>
            <a:pPr eaLnBrk="1" hangingPunct="1"/>
            <a:r>
              <a:rPr lang="en-US" sz="1800" dirty="0">
                <a:solidFill>
                  <a:srgbClr val="000000"/>
                </a:solidFill>
                <a:latin typeface="Calibri" charset="0"/>
              </a:rPr>
              <a:t>http://</a:t>
            </a:r>
            <a:r>
              <a:rPr lang="en-US" sz="1800" dirty="0" err="1">
                <a:solidFill>
                  <a:srgbClr val="000000"/>
                </a:solidFill>
                <a:latin typeface="Calibri" charset="0"/>
              </a:rPr>
              <a:t>www.facebook.com</a:t>
            </a:r>
            <a:r>
              <a:rPr lang="en-US" sz="1800" dirty="0">
                <a:solidFill>
                  <a:srgbClr val="000000"/>
                </a:solidFill>
                <a:latin typeface="Calibri" charset="0"/>
              </a:rPr>
              <a:t>/</a:t>
            </a:r>
            <a:r>
              <a:rPr lang="en-US" sz="1800" dirty="0" err="1">
                <a:solidFill>
                  <a:srgbClr val="000000"/>
                </a:solidFill>
                <a:latin typeface="Calibri" charset="0"/>
              </a:rPr>
              <a:t>noaahrd</a:t>
            </a:r>
            <a:endParaRPr lang="en-US" sz="1800" dirty="0">
              <a:solidFill>
                <a:srgbClr val="000000"/>
              </a:solidFill>
              <a:latin typeface="Calibri" charset="0"/>
            </a:endParaRPr>
          </a:p>
          <a:p>
            <a:pPr eaLnBrk="1" hangingPunct="1">
              <a:buFont typeface="Arial" charset="0"/>
              <a:buChar char="•"/>
            </a:pPr>
            <a:r>
              <a:rPr lang="en-US" dirty="0">
                <a:solidFill>
                  <a:srgbClr val="000000"/>
                </a:solidFill>
                <a:latin typeface="Calibri" charset="0"/>
              </a:rPr>
              <a:t> Twitter</a:t>
            </a:r>
          </a:p>
          <a:p>
            <a:pPr eaLnBrk="1" hangingPunct="1"/>
            <a:r>
              <a:rPr lang="en-US" sz="1800" dirty="0">
                <a:solidFill>
                  <a:srgbClr val="000000"/>
                </a:solidFill>
                <a:latin typeface="Calibri" charset="0"/>
              </a:rPr>
              <a:t>http://</a:t>
            </a:r>
            <a:r>
              <a:rPr lang="en-US" sz="1800" dirty="0" err="1">
                <a:solidFill>
                  <a:srgbClr val="000000"/>
                </a:solidFill>
                <a:latin typeface="Calibri" charset="0"/>
              </a:rPr>
              <a:t>twitter.com</a:t>
            </a:r>
            <a:r>
              <a:rPr lang="en-US" sz="1800" dirty="0">
                <a:solidFill>
                  <a:srgbClr val="000000"/>
                </a:solidFill>
                <a:latin typeface="Calibri" charset="0"/>
              </a:rPr>
              <a:t>/#!/HRD_AOML_NOAA</a:t>
            </a:r>
          </a:p>
          <a:p>
            <a:pPr eaLnBrk="1" hangingPunct="1"/>
            <a:endParaRPr lang="en-US" dirty="0">
              <a:solidFill>
                <a:srgbClr val="000000"/>
              </a:solidFill>
            </a:endParaRPr>
          </a:p>
        </p:txBody>
      </p:sp>
      <p:sp>
        <p:nvSpPr>
          <p:cNvPr id="32772" name="TextBox 3"/>
          <p:cNvSpPr txBox="1">
            <a:spLocks noChangeArrowheads="1"/>
          </p:cNvSpPr>
          <p:nvPr/>
        </p:nvSpPr>
        <p:spPr bwMode="auto">
          <a:xfrm>
            <a:off x="114007" y="95955"/>
            <a:ext cx="693501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800" dirty="0">
                <a:solidFill>
                  <a:schemeClr val="bg1"/>
                </a:solidFill>
                <a:latin typeface="Calibri" charset="0"/>
              </a:rPr>
              <a:t>Communicating in the field</a:t>
            </a:r>
          </a:p>
        </p:txBody>
      </p:sp>
      <p:pic>
        <p:nvPicPr>
          <p:cNvPr id="22533" name="Picture 5" descr="Facebook-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48014" y="136688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7" descr="Lastfm+for+Wordpress+logo.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52614" y="1336035"/>
            <a:ext cx="1065784" cy="106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Picture 9" descr="RSS-Feed-Symbol.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343414" y="144308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0" name="Picture 12" descr="photo-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870818" y="4672080"/>
            <a:ext cx="2484795" cy="1863249"/>
          </a:xfrm>
          <a:prstGeom prst="rect">
            <a:avLst/>
          </a:prstGeom>
          <a:noFill/>
          <a:extLst>
            <a:ext uri="{909E8E84-426E-40dd-AFC4-6F175D3DCCD1}">
              <a14:hiddenFill xmlns:a14="http://schemas.microsoft.com/office/drawing/2010/main">
                <a:solidFill>
                  <a:srgbClr val="FFFFFF"/>
                </a:solidFill>
              </a14:hiddenFill>
            </a:ext>
          </a:extLst>
        </p:spPr>
      </p:pic>
      <p:pic>
        <p:nvPicPr>
          <p:cNvPr id="32781" name="Picture 13" descr="20110825-09380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1940" y="3999061"/>
            <a:ext cx="3254579" cy="2426195"/>
          </a:xfrm>
          <a:prstGeom prst="rect">
            <a:avLst/>
          </a:prstGeom>
          <a:noFill/>
          <a:extLst>
            <a:ext uri="{909E8E84-426E-40dd-AFC4-6F175D3DCCD1}">
              <a14:hiddenFill xmlns:a14="http://schemas.microsoft.com/office/drawing/2010/main">
                <a:solidFill>
                  <a:srgbClr val="FFFFFF"/>
                </a:solidFill>
              </a14:hiddenFill>
            </a:ext>
          </a:extLst>
        </p:spPr>
      </p:pic>
      <p:sp>
        <p:nvSpPr>
          <p:cNvPr id="32782" name="Text Box 14"/>
          <p:cNvSpPr txBox="1">
            <a:spLocks noChangeArrowheads="1"/>
          </p:cNvSpPr>
          <p:nvPr/>
        </p:nvSpPr>
        <p:spPr bwMode="auto">
          <a:xfrm>
            <a:off x="805023" y="4114800"/>
            <a:ext cx="24158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i="1" dirty="0">
                <a:solidFill>
                  <a:schemeClr val="bg1"/>
                </a:solidFill>
                <a:latin typeface="Calibri" charset="0"/>
              </a:rPr>
              <a:t>Tweets from the eye</a:t>
            </a:r>
          </a:p>
        </p:txBody>
      </p:sp>
      <p:pic>
        <p:nvPicPr>
          <p:cNvPr id="32783" name="Picture 15" descr="photo-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995332" y="2416659"/>
            <a:ext cx="3907367" cy="2198665"/>
          </a:xfrm>
          <a:prstGeom prst="rect">
            <a:avLst/>
          </a:prstGeom>
          <a:noFill/>
          <a:extLst>
            <a:ext uri="{909E8E84-426E-40dd-AFC4-6F175D3DCCD1}">
              <a14:hiddenFill xmlns:a14="http://schemas.microsoft.com/office/drawing/2010/main">
                <a:solidFill>
                  <a:srgbClr val="FFFFFF"/>
                </a:solidFill>
              </a14:hiddenFill>
            </a:ext>
          </a:extLst>
        </p:spPr>
      </p:pic>
      <p:pic>
        <p:nvPicPr>
          <p:cNvPr id="32784" name="Picture 16" descr="004-1"/>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561346" y="4666069"/>
            <a:ext cx="2469763" cy="1852322"/>
          </a:xfrm>
          <a:prstGeom prst="rect">
            <a:avLst/>
          </a:prstGeom>
          <a:noFill/>
          <a:extLst>
            <a:ext uri="{909E8E84-426E-40dd-AFC4-6F175D3DCCD1}">
              <a14:hiddenFill xmlns:a14="http://schemas.microsoft.com/office/drawing/2010/main">
                <a:solidFill>
                  <a:srgbClr val="FFFFFF"/>
                </a:solidFill>
              </a14:hiddenFill>
            </a:ext>
          </a:extLst>
        </p:spPr>
      </p:pic>
      <p:sp>
        <p:nvSpPr>
          <p:cNvPr id="32785" name="Text Box 17"/>
          <p:cNvSpPr txBox="1">
            <a:spLocks noChangeArrowheads="1"/>
          </p:cNvSpPr>
          <p:nvPr/>
        </p:nvSpPr>
        <p:spPr bwMode="auto">
          <a:xfrm>
            <a:off x="6610586" y="4627498"/>
            <a:ext cx="246163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dirty="0"/>
              <a:t>V</a:t>
            </a:r>
            <a:r>
              <a:rPr lang="en-US" sz="1600" dirty="0" smtClean="0"/>
              <a:t>isiting scientist program</a:t>
            </a:r>
            <a:endParaRPr lang="en-US" sz="1600" dirty="0"/>
          </a:p>
        </p:txBody>
      </p:sp>
      <p:pic>
        <p:nvPicPr>
          <p:cNvPr id="22532" name="Picture 4" descr="twitter-logo.jpg"/>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486414" y="1443080"/>
            <a:ext cx="1524000"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tweeet2_20110829161447_640_480.JP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61810" y="4012282"/>
            <a:ext cx="3243072" cy="2432304"/>
          </a:xfrm>
          <a:prstGeom prst="rect">
            <a:avLst/>
          </a:prstGeom>
        </p:spPr>
      </p:pic>
      <p:sp>
        <p:nvSpPr>
          <p:cNvPr id="4" name="Footer Placeholder 3"/>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654942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2535"/>
                                        </p:tgtEl>
                                        <p:attrNameLst>
                                          <p:attrName>style.visibility</p:attrName>
                                        </p:attrNameLst>
                                      </p:cBhvr>
                                      <p:to>
                                        <p:strVal val="visible"/>
                                      </p:to>
                                    </p:set>
                                    <p:animEffect transition="in" filter="fade">
                                      <p:cBhvr>
                                        <p:cTn id="7" dur="500"/>
                                        <p:tgtEl>
                                          <p:spTgt spid="2253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2533"/>
                                        </p:tgtEl>
                                        <p:attrNameLst>
                                          <p:attrName>style.visibility</p:attrName>
                                        </p:attrNameLst>
                                      </p:cBhvr>
                                      <p:to>
                                        <p:strVal val="visible"/>
                                      </p:to>
                                    </p:set>
                                    <p:animEffect transition="in" filter="fade">
                                      <p:cBhvr>
                                        <p:cTn id="11" dur="500"/>
                                        <p:tgtEl>
                                          <p:spTgt spid="22533"/>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537"/>
                                        </p:tgtEl>
                                        <p:attrNameLst>
                                          <p:attrName>style.visibility</p:attrName>
                                        </p:attrNameLst>
                                      </p:cBhvr>
                                      <p:to>
                                        <p:strVal val="visible"/>
                                      </p:to>
                                    </p:set>
                                    <p:animEffect transition="in" filter="fade">
                                      <p:cBhvr>
                                        <p:cTn id="15" dur="500"/>
                                        <p:tgtEl>
                                          <p:spTgt spid="22537"/>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532"/>
                                        </p:tgtEl>
                                        <p:attrNameLst>
                                          <p:attrName>style.visibility</p:attrName>
                                        </p:attrNameLst>
                                      </p:cBhvr>
                                      <p:to>
                                        <p:strVal val="visible"/>
                                      </p:to>
                                    </p:set>
                                    <p:animEffect transition="in" filter="fade">
                                      <p:cBhvr>
                                        <p:cTn id="19" dur="500"/>
                                        <p:tgtEl>
                                          <p:spTgt spid="22532"/>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32782"/>
                                        </p:tgtEl>
                                        <p:attrNameLst>
                                          <p:attrName>style.visibility</p:attrName>
                                        </p:attrNameLst>
                                      </p:cBhvr>
                                      <p:to>
                                        <p:strVal val="visible"/>
                                      </p:to>
                                    </p:set>
                                    <p:anim calcmode="lin" valueType="num">
                                      <p:cBhvr>
                                        <p:cTn id="23" dur="1000" fill="hold"/>
                                        <p:tgtEl>
                                          <p:spTgt spid="32782"/>
                                        </p:tgtEl>
                                        <p:attrNameLst>
                                          <p:attrName>ppt_w</p:attrName>
                                        </p:attrNameLst>
                                      </p:cBhvr>
                                      <p:tavLst>
                                        <p:tav tm="0">
                                          <p:val>
                                            <p:fltVal val="0"/>
                                          </p:val>
                                        </p:tav>
                                        <p:tav tm="100000">
                                          <p:val>
                                            <p:strVal val="#ppt_w"/>
                                          </p:val>
                                        </p:tav>
                                      </p:tavLst>
                                    </p:anim>
                                    <p:anim calcmode="lin" valueType="num">
                                      <p:cBhvr>
                                        <p:cTn id="24" dur="1000" fill="hold"/>
                                        <p:tgtEl>
                                          <p:spTgt spid="32782"/>
                                        </p:tgtEl>
                                        <p:attrNameLst>
                                          <p:attrName>ppt_h</p:attrName>
                                        </p:attrNameLst>
                                      </p:cBhvr>
                                      <p:tavLst>
                                        <p:tav tm="0">
                                          <p:val>
                                            <p:fltVal val="0"/>
                                          </p:val>
                                        </p:tav>
                                        <p:tav tm="100000">
                                          <p:val>
                                            <p:strVal val="#ppt_h"/>
                                          </p:val>
                                        </p:tav>
                                      </p:tavLst>
                                    </p:anim>
                                    <p:anim calcmode="lin" valueType="num">
                                      <p:cBhvr>
                                        <p:cTn id="25" dur="1000" fill="hold"/>
                                        <p:tgtEl>
                                          <p:spTgt spid="32782"/>
                                        </p:tgtEl>
                                        <p:attrNameLst>
                                          <p:attrName>style.rotation</p:attrName>
                                        </p:attrNameLst>
                                      </p:cBhvr>
                                      <p:tavLst>
                                        <p:tav tm="0">
                                          <p:val>
                                            <p:fltVal val="90"/>
                                          </p:val>
                                        </p:tav>
                                        <p:tav tm="100000">
                                          <p:val>
                                            <p:fltVal val="0"/>
                                          </p:val>
                                        </p:tav>
                                      </p:tavLst>
                                    </p:anim>
                                    <p:animEffect transition="in" filter="fade">
                                      <p:cBhvr>
                                        <p:cTn id="26" dur="1000"/>
                                        <p:tgtEl>
                                          <p:spTgt spid="32782"/>
                                        </p:tgtEl>
                                      </p:cBhvr>
                                    </p:animEffect>
                                  </p:childTnLst>
                                </p:cTn>
                              </p:par>
                            </p:childTnLst>
                          </p:cTn>
                        </p:par>
                        <p:par>
                          <p:cTn id="27" fill="hold">
                            <p:stCondLst>
                              <p:cond delay="3000"/>
                            </p:stCondLst>
                            <p:childTnLst>
                              <p:par>
                                <p:cTn id="28" presetID="53" presetClass="entr" presetSubtype="16" fill="hold" nodeType="afterEffect">
                                  <p:stCondLst>
                                    <p:cond delay="100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8" name="Rectangle 4"/>
          <p:cNvSpPr>
            <a:spLocks noGrp="1" noChangeArrowheads="1"/>
          </p:cNvSpPr>
          <p:nvPr>
            <p:ph type="ctrTitle"/>
          </p:nvPr>
        </p:nvSpPr>
        <p:spPr>
          <a:xfrm>
            <a:off x="0" y="130854"/>
            <a:ext cx="6248400" cy="1395413"/>
          </a:xfrm>
          <a:effectLst>
            <a:outerShdw blurRad="50800" dist="38100" dir="2700000">
              <a:srgbClr val="000000">
                <a:alpha val="43000"/>
              </a:srgbClr>
            </a:outerShdw>
          </a:effectLst>
        </p:spPr>
        <p:txBody>
          <a:bodyPr/>
          <a:lstStyle/>
          <a:p>
            <a:pPr algn="l" eaLnBrk="1" hangingPunct="1">
              <a:defRPr/>
            </a:pPr>
            <a:r>
              <a:rPr lang="en-US" sz="5400" b="1" dirty="0">
                <a:latin typeface="Arial"/>
                <a:ea typeface="+mj-ea"/>
                <a:cs typeface="Arial"/>
              </a:rPr>
              <a:t>Questions?</a:t>
            </a:r>
          </a:p>
        </p:txBody>
      </p:sp>
    </p:spTree>
    <p:extLst>
      <p:ext uri="{BB962C8B-B14F-4D97-AF65-F5344CB8AC3E}">
        <p14:creationId xmlns:p14="http://schemas.microsoft.com/office/powerpoint/2010/main" val="64048439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p:cNvSpPr>
          <p:nvPr>
            <p:ph type="body" idx="1"/>
          </p:nvPr>
        </p:nvSpPr>
        <p:spPr>
          <a:xfrm>
            <a:off x="123749" y="1834066"/>
            <a:ext cx="8569819" cy="4210633"/>
          </a:xfrm>
        </p:spPr>
        <p:txBody>
          <a:bodyPr/>
          <a:lstStyle/>
          <a:p>
            <a:pPr marL="482600" indent="-457200" eaLnBrk="1" hangingPunct="1">
              <a:lnSpc>
                <a:spcPct val="90000"/>
              </a:lnSpc>
              <a:spcBef>
                <a:spcPts val="900"/>
              </a:spcBef>
              <a:buFont typeface="Arial"/>
              <a:buChar char="•"/>
            </a:pPr>
            <a:r>
              <a:rPr lang="en-US" sz="3000" dirty="0" smtClean="0">
                <a:solidFill>
                  <a:srgbClr val="A50021"/>
                </a:solidFill>
                <a:ea typeface="Calibri" charset="0"/>
                <a:cs typeface="Calibri" charset="0"/>
              </a:rPr>
              <a:t>Improve</a:t>
            </a:r>
            <a:r>
              <a:rPr lang="en-US" sz="3000" dirty="0" smtClean="0">
                <a:ea typeface="Calibri" charset="0"/>
                <a:cs typeface="Calibri" charset="0"/>
              </a:rPr>
              <a:t> Forecast Accuracy</a:t>
            </a:r>
            <a:r>
              <a:rPr lang="en-US" sz="2200" dirty="0" smtClean="0">
                <a:ea typeface="Calibri" charset="0"/>
                <a:cs typeface="Calibri" charset="0"/>
              </a:rPr>
              <a:t> </a:t>
            </a:r>
          </a:p>
          <a:p>
            <a:pPr lvl="1" eaLnBrk="1" hangingPunct="1">
              <a:lnSpc>
                <a:spcPct val="90000"/>
              </a:lnSpc>
              <a:spcBef>
                <a:spcPts val="900"/>
              </a:spcBef>
              <a:buFont typeface="Arial"/>
              <a:buChar char="•"/>
            </a:pPr>
            <a:r>
              <a:rPr lang="en-US" sz="1900" dirty="0" smtClean="0">
                <a:ea typeface="Calibri" charset="0"/>
                <a:cs typeface="Calibri" charset="0"/>
              </a:rPr>
              <a:t>Hurricane impact areas (track) – 50% </a:t>
            </a:r>
            <a:br>
              <a:rPr lang="en-US" sz="1900" dirty="0" smtClean="0">
                <a:ea typeface="Calibri" charset="0"/>
                <a:cs typeface="Calibri" charset="0"/>
              </a:rPr>
            </a:br>
            <a:r>
              <a:rPr lang="en-US" sz="1900" dirty="0" smtClean="0">
                <a:ea typeface="Calibri" charset="0"/>
                <a:cs typeface="Calibri" charset="0"/>
              </a:rPr>
              <a:t>in 10 years</a:t>
            </a:r>
          </a:p>
          <a:p>
            <a:pPr lvl="1" eaLnBrk="1" hangingPunct="1">
              <a:lnSpc>
                <a:spcPct val="90000"/>
              </a:lnSpc>
              <a:spcBef>
                <a:spcPts val="900"/>
              </a:spcBef>
              <a:buFont typeface="Arial"/>
              <a:buChar char="•"/>
            </a:pPr>
            <a:r>
              <a:rPr lang="en-US" sz="1900" dirty="0" smtClean="0">
                <a:ea typeface="Calibri" charset="0"/>
                <a:cs typeface="Calibri" charset="0"/>
              </a:rPr>
              <a:t>Severity (intensity) – 50% in 10 years</a:t>
            </a:r>
          </a:p>
          <a:p>
            <a:pPr lvl="1" eaLnBrk="1" hangingPunct="1">
              <a:lnSpc>
                <a:spcPct val="90000"/>
              </a:lnSpc>
              <a:spcBef>
                <a:spcPts val="900"/>
              </a:spcBef>
              <a:buFont typeface="Arial"/>
              <a:buChar char="•"/>
            </a:pPr>
            <a:r>
              <a:rPr lang="en-US" sz="1900" dirty="0" smtClean="0">
                <a:ea typeface="Calibri" charset="0"/>
                <a:cs typeface="Calibri" charset="0"/>
              </a:rPr>
              <a:t>Special Focus on Rapid Intensity Change (RI)</a:t>
            </a:r>
          </a:p>
          <a:p>
            <a:pPr marL="482600" indent="-457200" eaLnBrk="1" hangingPunct="1">
              <a:lnSpc>
                <a:spcPct val="90000"/>
              </a:lnSpc>
              <a:spcBef>
                <a:spcPts val="900"/>
              </a:spcBef>
              <a:buFont typeface="Arial"/>
              <a:buChar char="•"/>
            </a:pPr>
            <a:r>
              <a:rPr lang="en-US" sz="3000" dirty="0" smtClean="0">
                <a:solidFill>
                  <a:srgbClr val="A50021"/>
                </a:solidFill>
                <a:ea typeface="Calibri" charset="0"/>
                <a:cs typeface="Calibri" charset="0"/>
              </a:rPr>
              <a:t>Extend</a:t>
            </a:r>
            <a:r>
              <a:rPr lang="en-US" sz="3000" dirty="0" smtClean="0">
                <a:ea typeface="Calibri" charset="0"/>
                <a:cs typeface="Calibri" charset="0"/>
              </a:rPr>
              <a:t> forecast reliability out to 7 days</a:t>
            </a:r>
            <a:br>
              <a:rPr lang="en-US" sz="3000" dirty="0" smtClean="0">
                <a:ea typeface="Calibri" charset="0"/>
                <a:cs typeface="Calibri" charset="0"/>
              </a:rPr>
            </a:br>
            <a:endParaRPr lang="en-US" sz="1100" dirty="0" smtClean="0">
              <a:ea typeface="Calibri" charset="0"/>
              <a:cs typeface="Calibri" charset="0"/>
            </a:endParaRPr>
          </a:p>
          <a:p>
            <a:pPr marL="482600" indent="-457200" eaLnBrk="1" hangingPunct="1">
              <a:lnSpc>
                <a:spcPct val="90000"/>
              </a:lnSpc>
              <a:spcBef>
                <a:spcPts val="900"/>
              </a:spcBef>
              <a:buFont typeface="Arial"/>
              <a:buChar char="•"/>
            </a:pPr>
            <a:r>
              <a:rPr lang="en-US" sz="3000" dirty="0" smtClean="0">
                <a:solidFill>
                  <a:srgbClr val="A50021"/>
                </a:solidFill>
                <a:ea typeface="Calibri" charset="0"/>
                <a:cs typeface="Calibri" charset="0"/>
              </a:rPr>
              <a:t>Quantify, bound</a:t>
            </a:r>
            <a:r>
              <a:rPr lang="en-US" sz="3000" dirty="0" smtClean="0">
                <a:ea typeface="Calibri" charset="0"/>
                <a:cs typeface="Calibri" charset="0"/>
              </a:rPr>
              <a:t> &amp; </a:t>
            </a:r>
            <a:r>
              <a:rPr lang="en-US" sz="3000" dirty="0" smtClean="0">
                <a:solidFill>
                  <a:srgbClr val="A50021"/>
                </a:solidFill>
                <a:ea typeface="Calibri" charset="0"/>
                <a:cs typeface="Calibri" charset="0"/>
              </a:rPr>
              <a:t>reduce</a:t>
            </a:r>
            <a:r>
              <a:rPr lang="en-US" sz="3000" dirty="0" smtClean="0">
                <a:ea typeface="Calibri" charset="0"/>
                <a:cs typeface="Calibri" charset="0"/>
              </a:rPr>
              <a:t> forecast uncertainty to enable risk management decisions</a:t>
            </a:r>
          </a:p>
          <a:p>
            <a:pPr algn="ctr" eaLnBrk="1" hangingPunct="1">
              <a:lnSpc>
                <a:spcPct val="90000"/>
              </a:lnSpc>
              <a:spcBef>
                <a:spcPts val="900"/>
              </a:spcBef>
            </a:pPr>
            <a:r>
              <a:rPr lang="en-US" sz="3000" dirty="0" smtClean="0">
                <a:ea typeface="Calibri" charset="0"/>
                <a:cs typeface="Calibri" charset="0"/>
                <a:hlinkClick r:id="rId3"/>
              </a:rPr>
              <a:t>http://www.hfip.org/</a:t>
            </a:r>
            <a:endParaRPr lang="en-US" sz="3000" dirty="0" smtClean="0">
              <a:ea typeface="Calibri" charset="0"/>
              <a:cs typeface="Calibri" charset="0"/>
            </a:endParaRPr>
          </a:p>
        </p:txBody>
      </p:sp>
      <p:pic>
        <p:nvPicPr>
          <p:cNvPr id="50184" name="Picture 8" descr="http://www.magazine.noaa.gov/stories/images/145135F120_sm.gif"/>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29169" y="1506234"/>
            <a:ext cx="2810934" cy="2232465"/>
          </a:xfrm>
          <a:prstGeom prst="rect">
            <a:avLst/>
          </a:prstGeom>
          <a:solidFill>
            <a:schemeClr val="bg2"/>
          </a:solidFill>
          <a:ln w="57150">
            <a:solidFill>
              <a:schemeClr val="bg2"/>
            </a:solidFill>
            <a:miter lim="800000"/>
            <a:headEnd/>
            <a:tailEnd/>
          </a:ln>
          <a:effectLst>
            <a:outerShdw blurRad="63500" dist="99190" dir="2388334" algn="ctr" rotWithShape="0">
              <a:srgbClr val="2E507A">
                <a:alpha val="50000"/>
              </a:srgbClr>
            </a:outerShdw>
          </a:effectLst>
        </p:spPr>
      </p:pic>
      <p:pic>
        <p:nvPicPr>
          <p:cNvPr id="23556"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45494" y="143098"/>
            <a:ext cx="6958301" cy="930350"/>
          </a:xfrm>
          <a:prstGeom prst="rect">
            <a:avLst/>
          </a:prstGeom>
          <a:noFill/>
          <a:ln w="9525">
            <a:noFill/>
            <a:miter lim="800000"/>
            <a:headEnd/>
            <a:tailEnd/>
          </a:ln>
        </p:spPr>
      </p:pic>
      <p:sp>
        <p:nvSpPr>
          <p:cNvPr id="4" name="Footer Placeholder 3"/>
          <p:cNvSpPr>
            <a:spLocks noGrp="1"/>
          </p:cNvSpPr>
          <p:nvPr>
            <p:ph type="ftr" sz="quarter" idx="3"/>
          </p:nvPr>
        </p:nvSpPr>
        <p:spPr/>
        <p:txBody>
          <a:bodyPr/>
          <a:lstStyle/>
          <a:p>
            <a:pPr>
              <a:defRPr/>
            </a:pPr>
            <a:r>
              <a:rPr lang="en-US" smtClean="0"/>
              <a:t>IOTCCC-2012    F. Marks 14 February 2012</a:t>
            </a:r>
            <a:endParaRPr lang="en-US" dirty="0"/>
          </a:p>
        </p:txBody>
      </p:sp>
    </p:spTree>
    <p:extLst>
      <p:ext uri="{BB962C8B-B14F-4D97-AF65-F5344CB8AC3E}">
        <p14:creationId xmlns:p14="http://schemas.microsoft.com/office/powerpoint/2010/main" val="383366953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p:cTn id="7" dur="500" fill="hold"/>
                                        <p:tgtEl>
                                          <p:spTgt spid="50184"/>
                                        </p:tgtEl>
                                        <p:attrNameLst>
                                          <p:attrName>ppt_w</p:attrName>
                                        </p:attrNameLst>
                                      </p:cBhvr>
                                      <p:tavLst>
                                        <p:tav tm="0">
                                          <p:val>
                                            <p:fltVal val="0"/>
                                          </p:val>
                                        </p:tav>
                                        <p:tav tm="100000">
                                          <p:val>
                                            <p:strVal val="#ppt_w"/>
                                          </p:val>
                                        </p:tav>
                                      </p:tavLst>
                                    </p:anim>
                                    <p:anim calcmode="lin" valueType="num">
                                      <p:cBhvr>
                                        <p:cTn id="8" dur="500" fill="hold"/>
                                        <p:tgtEl>
                                          <p:spTgt spid="50184"/>
                                        </p:tgtEl>
                                        <p:attrNameLst>
                                          <p:attrName>ppt_h</p:attrName>
                                        </p:attrNameLst>
                                      </p:cBhvr>
                                      <p:tavLst>
                                        <p:tav tm="0">
                                          <p:val>
                                            <p:fltVal val="0"/>
                                          </p:val>
                                        </p:tav>
                                        <p:tav tm="100000">
                                          <p:val>
                                            <p:strVal val="#ppt_h"/>
                                          </p:val>
                                        </p:tav>
                                      </p:tavLst>
                                    </p:anim>
                                    <p:animEffect transition="in" filter="fade">
                                      <p:cBhvr>
                                        <p:cTn id="9"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0" y="0"/>
            <a:ext cx="7917240" cy="1242274"/>
          </a:xfrm>
        </p:spPr>
        <p:txBody>
          <a:bodyPr/>
          <a:lstStyle/>
          <a:p>
            <a:r>
              <a:rPr lang="en-US" sz="4000" dirty="0">
                <a:latin typeface="Calibri"/>
                <a:cs typeface="Calibri"/>
              </a:rPr>
              <a:t>National Hurricane Research </a:t>
            </a:r>
            <a:r>
              <a:rPr lang="en-US" sz="4000" dirty="0" smtClean="0">
                <a:latin typeface="Calibri"/>
                <a:cs typeface="Calibri"/>
              </a:rPr>
              <a:t>Project</a:t>
            </a:r>
            <a:br>
              <a:rPr lang="en-US" sz="4000" dirty="0" smtClean="0">
                <a:latin typeface="Calibri"/>
                <a:cs typeface="Calibri"/>
              </a:rPr>
            </a:br>
            <a:r>
              <a:rPr lang="en-US" sz="3200" dirty="0" smtClean="0">
                <a:latin typeface="Calibri"/>
                <a:cs typeface="Calibri"/>
              </a:rPr>
              <a:t>1956-1960</a:t>
            </a:r>
            <a:endParaRPr lang="en-US" sz="3200" dirty="0">
              <a:latin typeface="Calibri"/>
              <a:cs typeface="Calibri"/>
            </a:endParaRPr>
          </a:p>
        </p:txBody>
      </p:sp>
      <p:sp>
        <p:nvSpPr>
          <p:cNvPr id="57347" name="Rectangle 3"/>
          <p:cNvSpPr>
            <a:spLocks noGrp="1" noChangeArrowheads="1"/>
          </p:cNvSpPr>
          <p:nvPr>
            <p:ph type="body" idx="1"/>
          </p:nvPr>
        </p:nvSpPr>
        <p:spPr>
          <a:xfrm>
            <a:off x="489746" y="1464773"/>
            <a:ext cx="6046031" cy="2702963"/>
          </a:xfrm>
          <a:solidFill>
            <a:srgbClr val="F9FFC1"/>
          </a:solidFill>
          <a:ln w="28575">
            <a:solidFill>
              <a:schemeClr val="tx1"/>
            </a:solidFill>
            <a:miter lim="800000"/>
            <a:headEnd/>
            <a:tailEnd/>
          </a:ln>
          <a:effectLst>
            <a:outerShdw blurRad="63500" dist="107763" dir="2700000" algn="ctr" rotWithShape="0">
              <a:schemeClr val="bg2">
                <a:alpha val="50000"/>
              </a:schemeClr>
            </a:outerShdw>
          </a:effectLst>
        </p:spPr>
        <p:txBody>
          <a:bodyPr/>
          <a:lstStyle/>
          <a:p>
            <a:pPr>
              <a:spcBef>
                <a:spcPts val="1200"/>
              </a:spcBef>
              <a:buFont typeface="Arial"/>
              <a:buChar char="•"/>
            </a:pPr>
            <a:r>
              <a:rPr lang="en-US" sz="2400" b="1" dirty="0">
                <a:latin typeface="Calibri"/>
                <a:cs typeface="Calibri"/>
              </a:rPr>
              <a:t>Study hurricane formation</a:t>
            </a:r>
          </a:p>
          <a:p>
            <a:pPr>
              <a:spcBef>
                <a:spcPts val="1200"/>
              </a:spcBef>
              <a:buFont typeface="Arial"/>
              <a:buChar char="•"/>
            </a:pPr>
            <a:r>
              <a:rPr lang="en-US" sz="2400" b="1" dirty="0">
                <a:latin typeface="Calibri"/>
                <a:cs typeface="Calibri"/>
              </a:rPr>
              <a:t>Study hurricane structure and </a:t>
            </a:r>
            <a:r>
              <a:rPr lang="en-US" sz="2400" b="1" dirty="0" smtClean="0">
                <a:latin typeface="Calibri"/>
                <a:cs typeface="Calibri"/>
              </a:rPr>
              <a:t>dynamics</a:t>
            </a:r>
            <a:endParaRPr lang="en-US" sz="2400" b="1" dirty="0">
              <a:latin typeface="Calibri"/>
              <a:cs typeface="Calibri"/>
            </a:endParaRPr>
          </a:p>
          <a:p>
            <a:pPr>
              <a:spcBef>
                <a:spcPts val="1200"/>
              </a:spcBef>
              <a:buFont typeface="Arial"/>
              <a:buChar char="•"/>
            </a:pPr>
            <a:r>
              <a:rPr lang="en-US" sz="2400" b="1" dirty="0">
                <a:latin typeface="Calibri"/>
                <a:cs typeface="Calibri"/>
              </a:rPr>
              <a:t>Seek means for hurricane modification</a:t>
            </a:r>
          </a:p>
          <a:p>
            <a:pPr>
              <a:spcBef>
                <a:spcPts val="1200"/>
              </a:spcBef>
              <a:buFont typeface="Arial"/>
              <a:buChar char="•"/>
            </a:pPr>
            <a:r>
              <a:rPr lang="en-US" sz="2400" b="1" dirty="0">
                <a:latin typeface="Calibri"/>
                <a:cs typeface="Calibri"/>
              </a:rPr>
              <a:t>Seek means for improvement of forecasts</a:t>
            </a:r>
          </a:p>
          <a:p>
            <a:pPr algn="r">
              <a:spcBef>
                <a:spcPts val="1200"/>
              </a:spcBef>
              <a:buFontTx/>
              <a:buNone/>
            </a:pPr>
            <a:r>
              <a:rPr lang="en-US" sz="2400" b="1" dirty="0">
                <a:latin typeface="Calibri"/>
                <a:cs typeface="Calibri"/>
              </a:rPr>
              <a:t>NHRP, 1959</a:t>
            </a:r>
          </a:p>
        </p:txBody>
      </p:sp>
      <p:sp>
        <p:nvSpPr>
          <p:cNvPr id="3" name="TextBox 2"/>
          <p:cNvSpPr txBox="1"/>
          <p:nvPr/>
        </p:nvSpPr>
        <p:spPr>
          <a:xfrm>
            <a:off x="478274" y="4480003"/>
            <a:ext cx="8272897" cy="1723549"/>
          </a:xfrm>
          <a:prstGeom prst="rect">
            <a:avLst/>
          </a:prstGeom>
          <a:solidFill>
            <a:srgbClr val="FBFFC4"/>
          </a:solidFill>
          <a:ln w="28575" cmpd="sng">
            <a:solidFill>
              <a:schemeClr val="tx1"/>
            </a:solidFill>
          </a:ln>
          <a:effectLst>
            <a:outerShdw blurRad="50800" dist="38100" dir="2700000" algn="tl" rotWithShape="0">
              <a:prstClr val="black">
                <a:alpha val="40000"/>
              </a:prstClr>
            </a:outerShdw>
          </a:effectLst>
        </p:spPr>
        <p:txBody>
          <a:bodyPr wrap="square" rtlCol="0">
            <a:spAutoFit/>
          </a:bodyPr>
          <a:lstStyle/>
          <a:p>
            <a:pPr marL="342900" indent="-342900">
              <a:spcAft>
                <a:spcPts val="1200"/>
              </a:spcAft>
              <a:buFont typeface="Arial"/>
              <a:buChar char="•"/>
            </a:pPr>
            <a:r>
              <a:rPr lang="en-US" b="1" dirty="0" smtClean="0">
                <a:latin typeface="Calibri"/>
                <a:cs typeface="Calibri"/>
              </a:rPr>
              <a:t>NHRP used </a:t>
            </a:r>
            <a:r>
              <a:rPr lang="en-US" b="1" dirty="0">
                <a:latin typeface="Calibri"/>
                <a:cs typeface="Calibri"/>
              </a:rPr>
              <a:t>two WB-50s and a WB-47 aircraft</a:t>
            </a:r>
            <a:r>
              <a:rPr lang="en-US" b="1" dirty="0" smtClean="0">
                <a:latin typeface="Calibri"/>
                <a:cs typeface="Calibri"/>
              </a:rPr>
              <a:t>, </a:t>
            </a:r>
            <a:r>
              <a:rPr lang="en-US" b="1" dirty="0">
                <a:latin typeface="Calibri"/>
                <a:cs typeface="Calibri"/>
              </a:rPr>
              <a:t>provided and operated by </a:t>
            </a:r>
            <a:r>
              <a:rPr lang="en-US" b="1" dirty="0" smtClean="0">
                <a:latin typeface="Calibri"/>
                <a:cs typeface="Calibri"/>
              </a:rPr>
              <a:t>U.S</a:t>
            </a:r>
            <a:r>
              <a:rPr lang="en-US" b="1" dirty="0">
                <a:latin typeface="Calibri"/>
                <a:cs typeface="Calibri"/>
              </a:rPr>
              <a:t>. Air Force Air Weather Service. </a:t>
            </a:r>
            <a:endParaRPr lang="en-US" b="1" dirty="0" smtClean="0">
              <a:latin typeface="Calibri"/>
              <a:cs typeface="Calibri"/>
            </a:endParaRPr>
          </a:p>
          <a:p>
            <a:pPr marL="342900" indent="-342900">
              <a:spcAft>
                <a:spcPts val="1200"/>
              </a:spcAft>
              <a:buFont typeface="Arial"/>
              <a:buChar char="•"/>
            </a:pPr>
            <a:r>
              <a:rPr lang="en-US" b="1" dirty="0" smtClean="0">
                <a:latin typeface="Calibri"/>
                <a:cs typeface="Calibri"/>
              </a:rPr>
              <a:t>Weather </a:t>
            </a:r>
            <a:r>
              <a:rPr lang="en-US" b="1" dirty="0">
                <a:latin typeface="Calibri"/>
                <a:cs typeface="Calibri"/>
              </a:rPr>
              <a:t>Bureau supplied </a:t>
            </a:r>
            <a:r>
              <a:rPr lang="en-US" b="1" dirty="0" smtClean="0">
                <a:latin typeface="Calibri"/>
                <a:cs typeface="Calibri"/>
              </a:rPr>
              <a:t>instrumentation, </a:t>
            </a:r>
            <a:r>
              <a:rPr lang="en-US" b="1" dirty="0">
                <a:latin typeface="Calibri"/>
                <a:cs typeface="Calibri"/>
              </a:rPr>
              <a:t>and NHRP </a:t>
            </a:r>
            <a:r>
              <a:rPr lang="en-US" b="1" dirty="0" smtClean="0">
                <a:latin typeface="Calibri"/>
                <a:cs typeface="Calibri"/>
              </a:rPr>
              <a:t>participated </a:t>
            </a:r>
            <a:r>
              <a:rPr lang="en-US" b="1" dirty="0">
                <a:latin typeface="Calibri"/>
                <a:cs typeface="Calibri"/>
              </a:rPr>
              <a:t>in missions </a:t>
            </a:r>
            <a:r>
              <a:rPr lang="en-US" b="1" dirty="0" smtClean="0">
                <a:latin typeface="Calibri"/>
                <a:cs typeface="Calibri"/>
              </a:rPr>
              <a:t>in 1956-1958 </a:t>
            </a:r>
            <a:r>
              <a:rPr lang="en-US" b="1" dirty="0">
                <a:latin typeface="Calibri"/>
                <a:cs typeface="Calibri"/>
              </a:rPr>
              <a:t>hurricane seasons.</a:t>
            </a:r>
          </a:p>
        </p:txBody>
      </p:sp>
      <p:pic>
        <p:nvPicPr>
          <p:cNvPr id="6" name="Picture 5" descr="image1_22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39302" y="1474041"/>
            <a:ext cx="2120260" cy="2679236"/>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pic>
      <p:sp>
        <p:nvSpPr>
          <p:cNvPr id="2" name="Footer Placeholder 1"/>
          <p:cNvSpPr>
            <a:spLocks noGrp="1"/>
          </p:cNvSpPr>
          <p:nvPr>
            <p:ph type="ftr" sz="quarter" idx="3"/>
          </p:nvPr>
        </p:nvSpPr>
        <p:spPr/>
        <p:txBody>
          <a:bodyPr/>
          <a:lstStyle/>
          <a:p>
            <a:pPr>
              <a:defRPr/>
            </a:pPr>
            <a:r>
              <a:rPr lang="en-US" smtClean="0"/>
              <a:t>IOTCCC-2012    F. Marks 14 February 2012</a:t>
            </a:r>
            <a:endParaRPr lang="en-US" dirty="0"/>
          </a:p>
        </p:txBody>
      </p:sp>
    </p:spTree>
    <p:extLst>
      <p:ext uri="{BB962C8B-B14F-4D97-AF65-F5344CB8AC3E}">
        <p14:creationId xmlns:p14="http://schemas.microsoft.com/office/powerpoint/2010/main" val="378702812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20 at 12.13.45 PM.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8752" y="4174115"/>
            <a:ext cx="3653365" cy="1801561"/>
          </a:xfrm>
          <a:prstGeom prst="rect">
            <a:avLst/>
          </a:prstGeom>
        </p:spPr>
      </p:pic>
      <p:pic>
        <p:nvPicPr>
          <p:cNvPr id="6" name="Picture 5" descr="Screen Shot 2011-12-20 at 12.14.41 PM.png"/>
          <p:cNvPicPr>
            <a:picLocks noChangeAspect="1"/>
          </p:cNvPicPr>
          <p:nvPr/>
        </p:nvPicPr>
        <p:blipFill>
          <a:blip r:embed="rId4">
            <a:extLst>
              <a:ext uri="{28A0092B-C50C-407E-A947-70E740481C1C}">
                <a14:useLocalDpi xmlns:a14="http://schemas.microsoft.com/office/drawing/2010/main"/>
              </a:ext>
            </a:extLst>
          </a:blip>
          <a:stretch>
            <a:fillRect/>
          </a:stretch>
        </p:blipFill>
        <p:spPr>
          <a:xfrm rot="5400000">
            <a:off x="5598312" y="-596134"/>
            <a:ext cx="1246911" cy="5841776"/>
          </a:xfrm>
          <a:prstGeom prst="rect">
            <a:avLst/>
          </a:prstGeom>
        </p:spPr>
      </p:pic>
      <p:sp>
        <p:nvSpPr>
          <p:cNvPr id="14338" name="Rectangle 2"/>
          <p:cNvSpPr>
            <a:spLocks noGrp="1" noChangeArrowheads="1"/>
          </p:cNvSpPr>
          <p:nvPr>
            <p:ph type="title" idx="4294967295"/>
          </p:nvPr>
        </p:nvSpPr>
        <p:spPr>
          <a:xfrm>
            <a:off x="-1" y="0"/>
            <a:ext cx="8575035" cy="1371600"/>
          </a:xfrm>
        </p:spPr>
        <p:txBody>
          <a:bodyPr/>
          <a:lstStyle/>
          <a:p>
            <a:r>
              <a:rPr lang="en-US" dirty="0" smtClean="0"/>
              <a:t>NHRP Discoveries</a:t>
            </a:r>
            <a:endParaRPr lang="en-US" dirty="0"/>
          </a:p>
        </p:txBody>
      </p:sp>
      <p:pic>
        <p:nvPicPr>
          <p:cNvPr id="2" name="Picture 1" descr="Screen Shot 2011-12-20 at 12.12.53 PM.png"/>
          <p:cNvPicPr>
            <a:picLocks noChangeAspect="1"/>
          </p:cNvPicPr>
          <p:nvPr/>
        </p:nvPicPr>
        <p:blipFill rotWithShape="1">
          <a:blip r:embed="rId5" cstate="screen">
            <a:extLst>
              <a:ext uri="{28A0092B-C50C-407E-A947-70E740481C1C}">
                <a14:useLocalDpi xmlns:a14="http://schemas.microsoft.com/office/drawing/2010/main"/>
              </a:ext>
            </a:extLst>
          </a:blip>
          <a:srcRect l="17384" r="15956"/>
          <a:stretch/>
        </p:blipFill>
        <p:spPr>
          <a:xfrm>
            <a:off x="393821" y="1409726"/>
            <a:ext cx="2988275" cy="2511776"/>
          </a:xfrm>
          <a:prstGeom prst="rect">
            <a:avLst/>
          </a:prstGeom>
        </p:spPr>
      </p:pic>
      <p:pic>
        <p:nvPicPr>
          <p:cNvPr id="7" name="Picture 6" descr="Screen Shot 2011-12-20 at 12.16.43 PM.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583363" y="3098190"/>
            <a:ext cx="3560638" cy="2970589"/>
          </a:xfrm>
          <a:prstGeom prst="rect">
            <a:avLst/>
          </a:prstGeom>
        </p:spPr>
      </p:pic>
      <p:pic>
        <p:nvPicPr>
          <p:cNvPr id="5" name="Picture 4" descr="Screen Shot 2011-12-20 at 12.14.05 PM.png"/>
          <p:cNvPicPr>
            <a:picLocks noChangeAspect="1"/>
          </p:cNvPicPr>
          <p:nvPr/>
        </p:nvPicPr>
        <p:blipFill rotWithShape="1">
          <a:blip r:embed="rId7" cstate="screen">
            <a:extLst>
              <a:ext uri="{28A0092B-C50C-407E-A947-70E740481C1C}">
                <a14:useLocalDpi xmlns:a14="http://schemas.microsoft.com/office/drawing/2010/main"/>
              </a:ext>
            </a:extLst>
          </a:blip>
          <a:srcRect r="5459"/>
          <a:stretch/>
        </p:blipFill>
        <p:spPr>
          <a:xfrm>
            <a:off x="3673341" y="3512224"/>
            <a:ext cx="2233952" cy="2448293"/>
          </a:xfrm>
          <a:prstGeom prst="rect">
            <a:avLst/>
          </a:prstGeom>
        </p:spPr>
      </p:pic>
      <p:sp>
        <p:nvSpPr>
          <p:cNvPr id="8" name="Footer Placeholder 7"/>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4182699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txBox="1">
            <a:spLocks noChangeArrowheads="1"/>
          </p:cNvSpPr>
          <p:nvPr/>
        </p:nvSpPr>
        <p:spPr>
          <a:xfrm>
            <a:off x="0" y="185414"/>
            <a:ext cx="8135256" cy="927070"/>
          </a:xfrm>
          <a:prstGeom prst="rect">
            <a:avLst/>
          </a:prstGeom>
        </p:spPr>
        <p:txBody>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r>
              <a:rPr lang="en-US" dirty="0" smtClean="0">
                <a:latin typeface="Calibri"/>
                <a:cs typeface="Calibri"/>
              </a:rPr>
              <a:t>STORMFURY (1961-1984)</a:t>
            </a:r>
            <a:endParaRPr lang="en-US" dirty="0">
              <a:latin typeface="Calibri"/>
              <a:cs typeface="Calibri"/>
            </a:endParaRPr>
          </a:p>
        </p:txBody>
      </p:sp>
      <p:sp>
        <p:nvSpPr>
          <p:cNvPr id="5" name="Rectangle 2"/>
          <p:cNvSpPr txBox="1">
            <a:spLocks noChangeArrowheads="1"/>
          </p:cNvSpPr>
          <p:nvPr/>
        </p:nvSpPr>
        <p:spPr>
          <a:xfrm>
            <a:off x="457200" y="1344251"/>
            <a:ext cx="8229600" cy="750147"/>
          </a:xfrm>
          <a:prstGeom prst="rect">
            <a:avLst/>
          </a:prstGeom>
        </p:spPr>
        <p:txBody>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r>
              <a:rPr lang="en-US" sz="4400" b="1" dirty="0" smtClean="0">
                <a:solidFill>
                  <a:schemeClr val="tx1"/>
                </a:solidFill>
                <a:latin typeface="Calibri"/>
                <a:cs typeface="Calibri"/>
              </a:rPr>
              <a:t>Modification Strategy</a:t>
            </a:r>
            <a:endParaRPr lang="en-US" sz="4400" b="1" dirty="0">
              <a:solidFill>
                <a:schemeClr val="tx1"/>
              </a:solidFill>
              <a:latin typeface="Calibri"/>
              <a:cs typeface="Calibri"/>
            </a:endParaRPr>
          </a:p>
        </p:txBody>
      </p:sp>
      <p:sp>
        <p:nvSpPr>
          <p:cNvPr id="6" name="Rectangle 3"/>
          <p:cNvSpPr txBox="1">
            <a:spLocks noChangeArrowheads="1"/>
          </p:cNvSpPr>
          <p:nvPr/>
        </p:nvSpPr>
        <p:spPr>
          <a:xfrm>
            <a:off x="475740" y="2113720"/>
            <a:ext cx="8229600" cy="3665042"/>
          </a:xfrm>
          <a:prstGeom prst="rect">
            <a:avLst/>
          </a:prstGeom>
          <a:solidFill>
            <a:srgbClr val="F9FFC1"/>
          </a:solidFill>
          <a:ln w="38100">
            <a:solidFill>
              <a:schemeClr val="tx1"/>
            </a:solidFill>
            <a:miter lim="800000"/>
            <a:headEnd/>
            <a:tailEnd/>
          </a:ln>
          <a:effectLst>
            <a:outerShdw blurRad="63500" dist="107763" dir="2700000" algn="ctr" rotWithShape="0">
              <a:schemeClr val="bg2">
                <a:alpha val="50000"/>
              </a:schemeClr>
            </a:outerShdw>
          </a:effectLst>
        </p:spPr>
        <p:txBody>
          <a:bodyPr/>
          <a:lstStyle>
            <a:lvl1pPr marL="342900" indent="-342900" algn="l" rtl="0" eaLnBrk="0" fontAlgn="base" hangingPunct="0">
              <a:spcBef>
                <a:spcPct val="75000"/>
              </a:spcBef>
              <a:spcAft>
                <a:spcPct val="0"/>
              </a:spcAft>
              <a:defRPr sz="2800">
                <a:solidFill>
                  <a:schemeClr val="tx1"/>
                </a:solidFill>
                <a:latin typeface="Arial"/>
                <a:ea typeface="ＭＳ Ｐゴシック" charset="-128"/>
                <a:cs typeface="ＭＳ Ｐゴシック" pitchFamily="-112" charset="-128"/>
              </a:defRPr>
            </a:lvl1pPr>
            <a:lvl2pPr marL="514350" indent="-285750" algn="l" rtl="0" eaLnBrk="0" fontAlgn="base" hangingPunct="0">
              <a:spcBef>
                <a:spcPct val="0"/>
              </a:spcBef>
              <a:spcAft>
                <a:spcPct val="0"/>
              </a:spcAft>
              <a:buClr>
                <a:schemeClr val="accent2"/>
              </a:buClr>
              <a:buFont typeface="Arial" charset="0"/>
              <a:buChar char="•"/>
              <a:defRPr sz="2400">
                <a:solidFill>
                  <a:schemeClr val="tx1"/>
                </a:solidFill>
                <a:latin typeface="Arial"/>
                <a:ea typeface="ＭＳ Ｐゴシック" pitchFamily="-112" charset="-128"/>
                <a:cs typeface="ＭＳ Ｐゴシック" pitchFamily="-112" charset="-128"/>
              </a:defRPr>
            </a:lvl2pPr>
            <a:lvl3pPr marL="914400" indent="-228600" algn="l" rtl="0" eaLnBrk="0" fontAlgn="base" hangingPunct="0">
              <a:spcBef>
                <a:spcPct val="20000"/>
              </a:spcBef>
              <a:spcAft>
                <a:spcPct val="0"/>
              </a:spcAft>
              <a:buClr>
                <a:srgbClr val="3333FF"/>
              </a:buClr>
              <a:buSzPct val="95000"/>
              <a:buFont typeface="Courier New" charset="0"/>
              <a:buChar char="o"/>
              <a:defRPr sz="2000">
                <a:solidFill>
                  <a:schemeClr val="tx1"/>
                </a:solidFill>
                <a:latin typeface="Arial"/>
                <a:ea typeface="ＭＳ Ｐゴシック" pitchFamily="-112" charset="-128"/>
                <a:cs typeface="ＭＳ Ｐゴシック" pitchFamily="-112" charset="-128"/>
              </a:defRPr>
            </a:lvl3pPr>
            <a:lvl4pPr marL="13716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4pPr>
            <a:lvl5pPr marL="18288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a:lstStyle>
          <a:p>
            <a:pPr>
              <a:buFont typeface="Arial"/>
              <a:buChar char="•"/>
            </a:pPr>
            <a:r>
              <a:rPr lang="en-US" sz="2400" b="1" smtClean="0">
                <a:latin typeface="Calibri"/>
                <a:cs typeface="Calibri"/>
              </a:rPr>
              <a:t>Well thought-out, mainstream science</a:t>
            </a:r>
          </a:p>
          <a:p>
            <a:pPr>
              <a:buFont typeface="Arial"/>
              <a:buChar char="•"/>
            </a:pPr>
            <a:r>
              <a:rPr lang="en-US" sz="2400" b="1" smtClean="0">
                <a:latin typeface="Calibri"/>
                <a:cs typeface="Calibri"/>
              </a:rPr>
              <a:t>Trigger symmetric instability, or</a:t>
            </a:r>
          </a:p>
          <a:p>
            <a:pPr>
              <a:buFont typeface="Arial"/>
              <a:buChar char="•"/>
            </a:pPr>
            <a:r>
              <a:rPr lang="en-US" sz="2400" b="1" smtClean="0">
                <a:latin typeface="Calibri"/>
                <a:cs typeface="Calibri"/>
              </a:rPr>
              <a:t>Construct an outer eyewall, through cloud seeding with AgI </a:t>
            </a:r>
          </a:p>
          <a:p>
            <a:pPr>
              <a:buFont typeface="Arial"/>
              <a:buChar char="•"/>
            </a:pPr>
            <a:r>
              <a:rPr lang="en-US" sz="2400" b="1" smtClean="0">
                <a:latin typeface="Calibri"/>
                <a:cs typeface="Calibri"/>
              </a:rPr>
              <a:t>Required abundant supercooled water</a:t>
            </a:r>
          </a:p>
          <a:p>
            <a:pPr>
              <a:buFont typeface="Arial"/>
              <a:buChar char="•"/>
            </a:pPr>
            <a:r>
              <a:rPr lang="en-US" sz="2400" b="1" smtClean="0">
                <a:latin typeface="Calibri"/>
                <a:cs typeface="Calibri"/>
              </a:rPr>
              <a:t>Expanded eye should have weaker winds through partial conservation of angular momentum</a:t>
            </a:r>
          </a:p>
          <a:p>
            <a:pPr>
              <a:buFont typeface="Arial"/>
              <a:buChar char="•"/>
            </a:pPr>
            <a:endParaRPr lang="en-US" sz="2400" b="1">
              <a:latin typeface="Calibri"/>
              <a:cs typeface="Calibri"/>
            </a:endParaRPr>
          </a:p>
        </p:txBody>
      </p:sp>
      <p:sp>
        <p:nvSpPr>
          <p:cNvPr id="4" name="Footer Placeholder 3"/>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7804898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3" name="Picture 5" descr="SFY_CIW"/>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91092" y="1305255"/>
            <a:ext cx="5947758" cy="5194409"/>
          </a:xfrm>
          <a:prstGeom prst="rect">
            <a:avLst/>
          </a:prstGeom>
          <a:noFill/>
          <a:extLst>
            <a:ext uri="{909E8E84-426E-40dd-AFC4-6F175D3DCCD1}">
              <a14:hiddenFill xmlns:a14="http://schemas.microsoft.com/office/drawing/2010/main">
                <a:solidFill>
                  <a:srgbClr val="FFFFFF"/>
                </a:solidFill>
              </a14:hiddenFill>
            </a:ext>
          </a:extLst>
        </p:spPr>
      </p:pic>
      <p:sp>
        <p:nvSpPr>
          <p:cNvPr id="78852" name="Rectangle 4"/>
          <p:cNvSpPr>
            <a:spLocks noGrp="1" noChangeArrowheads="1"/>
          </p:cNvSpPr>
          <p:nvPr>
            <p:ph type="title"/>
          </p:nvPr>
        </p:nvSpPr>
        <p:spPr>
          <a:xfrm>
            <a:off x="31889" y="37083"/>
            <a:ext cx="8135256" cy="1121754"/>
          </a:xfrm>
        </p:spPr>
        <p:txBody>
          <a:bodyPr/>
          <a:lstStyle/>
          <a:p>
            <a:pPr algn="l"/>
            <a:r>
              <a:rPr lang="en-US" sz="4400" dirty="0">
                <a:latin typeface="Calibri"/>
                <a:cs typeface="Calibri"/>
              </a:rPr>
              <a:t>STORMFURY apparent successes</a:t>
            </a:r>
          </a:p>
        </p:txBody>
      </p:sp>
      <p:pic>
        <p:nvPicPr>
          <p:cNvPr id="2" name="Picture 1" descr="BobJoanne flgtsuits.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449" y="1474445"/>
            <a:ext cx="3130608" cy="2269690"/>
          </a:xfrm>
          <a:prstGeom prst="rect">
            <a:avLst/>
          </a:prstGeom>
        </p:spPr>
      </p:pic>
      <p:pic>
        <p:nvPicPr>
          <p:cNvPr id="3" name="Picture 2" descr="image2_220.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07449" y="4036612"/>
            <a:ext cx="2926459" cy="1942104"/>
          </a:xfrm>
          <a:prstGeom prst="rect">
            <a:avLst/>
          </a:prstGeom>
        </p:spPr>
      </p:pic>
      <p:sp>
        <p:nvSpPr>
          <p:cNvPr id="5" name="Footer Placeholder 4"/>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394932460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title" idx="4294967295"/>
          </p:nvPr>
        </p:nvSpPr>
        <p:spPr>
          <a:xfrm>
            <a:off x="0" y="32988"/>
            <a:ext cx="7772400" cy="1143000"/>
          </a:xfrm>
        </p:spPr>
        <p:txBody>
          <a:bodyPr/>
          <a:lstStyle/>
          <a:p>
            <a:r>
              <a:rPr lang="en-US" sz="5000" dirty="0">
                <a:latin typeface="Calibri"/>
                <a:cs typeface="Calibri"/>
              </a:rPr>
              <a:t>NOAA WP-</a:t>
            </a:r>
            <a:r>
              <a:rPr lang="en-US" sz="5000" dirty="0" smtClean="0">
                <a:latin typeface="Calibri"/>
                <a:cs typeface="Calibri"/>
              </a:rPr>
              <a:t>3Ds (1976-today)</a:t>
            </a:r>
            <a:endParaRPr lang="en-US" sz="5000" dirty="0">
              <a:latin typeface="Calibri"/>
              <a:cs typeface="Calibri"/>
            </a:endParaRPr>
          </a:p>
        </p:txBody>
      </p:sp>
      <p:pic>
        <p:nvPicPr>
          <p:cNvPr id="8" name="Picture 7" descr="P0002279.JPG"/>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9203" y="1301071"/>
            <a:ext cx="9144000" cy="5133424"/>
          </a:xfrm>
          <a:prstGeom prst="rect">
            <a:avLst/>
          </a:prstGeom>
        </p:spPr>
      </p:pic>
      <p:sp>
        <p:nvSpPr>
          <p:cNvPr id="3" name="Footer Placeholder 2"/>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4196998398"/>
      </p:ext>
    </p:extLst>
  </p:cSld>
  <p:clrMapOvr>
    <a:masterClrMapping/>
  </p:clrMapOvr>
  <p:transition xmlns:p14="http://schemas.microsoft.com/office/powerpoint/2010/main"/>
  <p:timing>
    <p:tnLst>
      <p:par>
        <p:cTn xmlns:p14="http://schemas.microsoft.com/office/powerpoint/2010/main" id="1" dur="indefinite" restart="never" nodeType="tmRoot">
          <p:childTnLst>
            <p:par>
              <p:cTn id="2"/>
            </p:par>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2-20 at 3.38.35 P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55" y="1354582"/>
            <a:ext cx="3538039" cy="2131414"/>
          </a:xfrm>
          <a:prstGeom prst="rect">
            <a:avLst/>
          </a:prstGeom>
        </p:spPr>
      </p:pic>
      <p:pic>
        <p:nvPicPr>
          <p:cNvPr id="4" name="Picture 3" descr="Screen Shot 2011-12-20 at 2.48.05 PM.png"/>
          <p:cNvPicPr>
            <a:picLocks noChangeAspect="1"/>
          </p:cNvPicPr>
          <p:nvPr/>
        </p:nvPicPr>
        <p:blipFill rotWithShape="1">
          <a:blip r:embed="rId4" cstate="screen">
            <a:extLst>
              <a:ext uri="{28A0092B-C50C-407E-A947-70E740481C1C}">
                <a14:useLocalDpi xmlns:a14="http://schemas.microsoft.com/office/drawing/2010/main"/>
              </a:ext>
            </a:extLst>
          </a:blip>
          <a:srcRect l="8127" t="5229" r="4218" b="9542"/>
          <a:stretch/>
        </p:blipFill>
        <p:spPr>
          <a:xfrm>
            <a:off x="5383998" y="4185408"/>
            <a:ext cx="3658277" cy="2262809"/>
          </a:xfrm>
          <a:prstGeom prst="rect">
            <a:avLst/>
          </a:prstGeom>
        </p:spPr>
      </p:pic>
      <p:pic>
        <p:nvPicPr>
          <p:cNvPr id="20482" name="Picture 2" descr="19960905_213829_2DGC"/>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192873" y="1299066"/>
            <a:ext cx="3904074" cy="2625919"/>
          </a:xfrm>
          <a:prstGeom prst="rect">
            <a:avLst/>
          </a:prstGeom>
          <a:noFill/>
          <a:extLst>
            <a:ext uri="{909E8E84-426E-40dd-AFC4-6F175D3DCCD1}">
              <a14:hiddenFill xmlns:a14="http://schemas.microsoft.com/office/drawing/2010/main">
                <a:solidFill>
                  <a:srgbClr val="FFFFFF"/>
                </a:solidFill>
              </a14:hiddenFill>
            </a:ext>
          </a:extLst>
        </p:spPr>
      </p:pic>
      <p:pic>
        <p:nvPicPr>
          <p:cNvPr id="20483" name="Picture 3" descr="19950928_190021_2DGP"/>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1044" y="3591902"/>
            <a:ext cx="4223920" cy="2843122"/>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PMS_Pylon_N4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23931" y="2256465"/>
            <a:ext cx="2937041" cy="2643906"/>
          </a:xfrm>
          <a:prstGeom prst="rect">
            <a:avLst/>
          </a:prstGeom>
          <a:noFill/>
          <a:ln>
            <a:noFill/>
          </a:ln>
          <a:effectLst>
            <a:outerShdw blurRad="63500" dist="170861" dir="2519233" algn="ctr" rotWithShape="0">
              <a:srgbClr val="000000">
                <a:alpha val="7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5"/>
          <p:cNvSpPr>
            <a:spLocks noGrp="1" noChangeArrowheads="1"/>
          </p:cNvSpPr>
          <p:nvPr>
            <p:ph type="title" idx="4294967295"/>
          </p:nvPr>
        </p:nvSpPr>
        <p:spPr>
          <a:xfrm>
            <a:off x="-1" y="0"/>
            <a:ext cx="7949259" cy="1270086"/>
          </a:xfrm>
        </p:spPr>
        <p:txBody>
          <a:bodyPr/>
          <a:lstStyle/>
          <a:p>
            <a:pPr algn="l"/>
            <a:r>
              <a:rPr lang="en-US" sz="4800" dirty="0" smtClean="0">
                <a:latin typeface="Calibri"/>
                <a:cs typeface="Calibri"/>
              </a:rPr>
              <a:t>Microphysics</a:t>
            </a:r>
            <a:endParaRPr lang="en-US" sz="4800" dirty="0">
              <a:latin typeface="Calibri"/>
              <a:cs typeface="Calibri"/>
            </a:endParaRPr>
          </a:p>
        </p:txBody>
      </p:sp>
      <p:sp>
        <p:nvSpPr>
          <p:cNvPr id="20486" name="Text Box 6"/>
          <p:cNvSpPr txBox="1">
            <a:spLocks noChangeArrowheads="1"/>
          </p:cNvSpPr>
          <p:nvPr/>
        </p:nvSpPr>
        <p:spPr bwMode="auto">
          <a:xfrm>
            <a:off x="410163" y="3650074"/>
            <a:ext cx="127315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400" b="1" dirty="0" smtClean="0">
                <a:sym typeface="Wingdings" charset="0"/>
              </a:rPr>
              <a:t>WATER</a:t>
            </a:r>
            <a:endParaRPr lang="en-US" sz="2400" b="1" dirty="0"/>
          </a:p>
        </p:txBody>
      </p:sp>
      <p:sp>
        <p:nvSpPr>
          <p:cNvPr id="20487" name="Text Box 7"/>
          <p:cNvSpPr txBox="1">
            <a:spLocks noChangeArrowheads="1"/>
          </p:cNvSpPr>
          <p:nvPr/>
        </p:nvSpPr>
        <p:spPr bwMode="auto">
          <a:xfrm>
            <a:off x="8064030" y="1405761"/>
            <a:ext cx="692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400" b="1" dirty="0"/>
              <a:t>ICE</a:t>
            </a:r>
          </a:p>
        </p:txBody>
      </p:sp>
      <p:sp>
        <p:nvSpPr>
          <p:cNvPr id="3" name="Footer Placeholder 2"/>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144261894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title"/>
          </p:nvPr>
        </p:nvSpPr>
        <p:spPr>
          <a:xfrm>
            <a:off x="58579" y="83436"/>
            <a:ext cx="8229600" cy="1168107"/>
          </a:xfrm>
        </p:spPr>
        <p:txBody>
          <a:bodyPr/>
          <a:lstStyle/>
          <a:p>
            <a:r>
              <a:rPr lang="en-US" sz="4800" dirty="0" smtClean="0">
                <a:solidFill>
                  <a:schemeClr val="bg1"/>
                </a:solidFill>
                <a:latin typeface="Calibri"/>
                <a:cs typeface="Calibri"/>
              </a:rPr>
              <a:t>Inner core structure</a:t>
            </a:r>
            <a:endParaRPr lang="en-US" sz="4800" dirty="0">
              <a:solidFill>
                <a:schemeClr val="bg1"/>
              </a:solidFill>
              <a:latin typeface="Calibri"/>
              <a:cs typeface="Calibri"/>
            </a:endParaRPr>
          </a:p>
        </p:txBody>
      </p:sp>
      <p:pic>
        <p:nvPicPr>
          <p:cNvPr id="4" name="Picture 3" descr="09_REFLECTIONS_HEW (dragged) 1.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8149" y="1288145"/>
            <a:ext cx="3812351" cy="2890091"/>
          </a:xfrm>
          <a:prstGeom prst="rect">
            <a:avLst/>
          </a:prstGeom>
        </p:spPr>
      </p:pic>
      <p:pic>
        <p:nvPicPr>
          <p:cNvPr id="5" name="Picture 4" descr="Screen Shot 2011-12-20 at 3.02.36 PM.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1629" y="4086158"/>
            <a:ext cx="3703741" cy="2385803"/>
          </a:xfrm>
          <a:prstGeom prst="rect">
            <a:avLst/>
          </a:prstGeom>
        </p:spPr>
      </p:pic>
      <p:pic>
        <p:nvPicPr>
          <p:cNvPr id="7" name="Picture 6" descr="09_REFLECTIONS_HEW (dragged).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163785" y="1696342"/>
            <a:ext cx="4703348" cy="4662715"/>
          </a:xfrm>
          <a:prstGeom prst="rect">
            <a:avLst/>
          </a:prstGeom>
        </p:spPr>
      </p:pic>
      <p:sp>
        <p:nvSpPr>
          <p:cNvPr id="2" name="TextBox 1"/>
          <p:cNvSpPr txBox="1"/>
          <p:nvPr/>
        </p:nvSpPr>
        <p:spPr>
          <a:xfrm>
            <a:off x="5212976" y="6168565"/>
            <a:ext cx="2408081" cy="400110"/>
          </a:xfrm>
          <a:prstGeom prst="rect">
            <a:avLst/>
          </a:prstGeom>
          <a:noFill/>
        </p:spPr>
        <p:txBody>
          <a:bodyPr wrap="none" rtlCol="0">
            <a:spAutoFit/>
          </a:bodyPr>
          <a:lstStyle/>
          <a:p>
            <a:r>
              <a:rPr lang="en-US" sz="2000" dirty="0">
                <a:solidFill>
                  <a:srgbClr val="000000"/>
                </a:solidFill>
                <a:latin typeface="Calibri"/>
                <a:cs typeface="Calibri"/>
              </a:rPr>
              <a:t>Eyewall Replacement</a:t>
            </a:r>
            <a:endParaRPr lang="en-US" sz="2000" dirty="0">
              <a:solidFill>
                <a:srgbClr val="000000"/>
              </a:solidFill>
            </a:endParaRPr>
          </a:p>
        </p:txBody>
      </p:sp>
      <p:sp>
        <p:nvSpPr>
          <p:cNvPr id="3" name="TextBox 2"/>
          <p:cNvSpPr txBox="1"/>
          <p:nvPr/>
        </p:nvSpPr>
        <p:spPr>
          <a:xfrm>
            <a:off x="4064000" y="1378857"/>
            <a:ext cx="4775666" cy="400110"/>
          </a:xfrm>
          <a:prstGeom prst="rect">
            <a:avLst/>
          </a:prstGeom>
          <a:noFill/>
        </p:spPr>
        <p:txBody>
          <a:bodyPr wrap="none" rtlCol="0">
            <a:spAutoFit/>
          </a:bodyPr>
          <a:lstStyle/>
          <a:p>
            <a:r>
              <a:rPr lang="en-US" sz="2000" dirty="0" smtClean="0"/>
              <a:t>Weak updrafts &amp; little </a:t>
            </a:r>
            <a:r>
              <a:rPr lang="en-US" sz="2000" dirty="0" err="1" smtClean="0"/>
              <a:t>supercooled</a:t>
            </a:r>
            <a:r>
              <a:rPr lang="en-US" sz="2000" dirty="0" smtClean="0"/>
              <a:t> water</a:t>
            </a:r>
            <a:endParaRPr lang="en-US" sz="2000" dirty="0"/>
          </a:p>
        </p:txBody>
      </p:sp>
      <p:sp>
        <p:nvSpPr>
          <p:cNvPr id="8" name="Text Box 6"/>
          <p:cNvSpPr txBox="1">
            <a:spLocks noChangeArrowheads="1"/>
          </p:cNvSpPr>
          <p:nvPr/>
        </p:nvSpPr>
        <p:spPr bwMode="auto">
          <a:xfrm>
            <a:off x="7534232" y="6334681"/>
            <a:ext cx="1518853"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Arial" charset="0"/>
                <a:cs typeface="Arial" charset="0"/>
              </a:rPr>
              <a:t>Willoughby et al (1982)</a:t>
            </a:r>
            <a:endParaRPr lang="en-US" sz="1100" dirty="0">
              <a:latin typeface="Calibri" charset="0"/>
              <a:ea typeface="Arial" charset="0"/>
              <a:cs typeface="Arial" charset="0"/>
            </a:endParaRPr>
          </a:p>
        </p:txBody>
      </p:sp>
      <p:sp>
        <p:nvSpPr>
          <p:cNvPr id="9" name="Text Box 6"/>
          <p:cNvSpPr txBox="1">
            <a:spLocks noChangeArrowheads="1"/>
          </p:cNvSpPr>
          <p:nvPr/>
        </p:nvSpPr>
        <p:spPr bwMode="auto">
          <a:xfrm>
            <a:off x="3010023" y="6379809"/>
            <a:ext cx="1166812"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Calibri" charset="0"/>
                <a:cs typeface="Calibri" charset="0"/>
              </a:rPr>
              <a:t>Jorgensen (1982)</a:t>
            </a:r>
            <a:endParaRPr lang="en-US" sz="1100" dirty="0">
              <a:latin typeface="Calibri" charset="0"/>
              <a:ea typeface="Arial" charset="0"/>
              <a:cs typeface="Arial" charset="0"/>
            </a:endParaRPr>
          </a:p>
        </p:txBody>
      </p:sp>
      <p:sp>
        <p:nvSpPr>
          <p:cNvPr id="10" name="Footer Placeholder 9"/>
          <p:cNvSpPr>
            <a:spLocks noGrp="1"/>
          </p:cNvSpPr>
          <p:nvPr>
            <p:ph type="ftr" sz="quarter" idx="3"/>
          </p:nvPr>
        </p:nvSpPr>
        <p:spPr>
          <a:xfrm>
            <a:off x="1493832" y="6632760"/>
            <a:ext cx="2895600" cy="225239"/>
          </a:xfrm>
        </p:spPr>
        <p:txBody>
          <a:bodyPr/>
          <a:lstStyle/>
          <a:p>
            <a:pPr>
              <a:defRPr/>
            </a:pPr>
            <a:r>
              <a:rPr lang="en-US" smtClean="0"/>
              <a:t>IOTCCC-2012    F. Marks 14 February 2012</a:t>
            </a:r>
            <a:endParaRPr lang="en-US"/>
          </a:p>
        </p:txBody>
      </p:sp>
    </p:spTree>
    <p:extLst>
      <p:ext uri="{BB962C8B-B14F-4D97-AF65-F5344CB8AC3E}">
        <p14:creationId xmlns:p14="http://schemas.microsoft.com/office/powerpoint/2010/main" val="391441334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Custom 1">
      <a:dk1>
        <a:srgbClr val="000000"/>
      </a:dk1>
      <a:lt1>
        <a:srgbClr val="FFFFFF"/>
      </a:lt1>
      <a:dk2>
        <a:srgbClr val="000000"/>
      </a:dk2>
      <a:lt2>
        <a:srgbClr val="808080"/>
      </a:lt2>
      <a:accent1>
        <a:srgbClr val="E3070F"/>
      </a:accent1>
      <a:accent2>
        <a:srgbClr val="333399"/>
      </a:accent2>
      <a:accent3>
        <a:srgbClr val="FFFFFF"/>
      </a:accent3>
      <a:accent4>
        <a:srgbClr val="000000"/>
      </a:accent4>
      <a:accent5>
        <a:srgbClr val="D50000"/>
      </a:accent5>
      <a:accent6>
        <a:srgbClr val="2D2D8A"/>
      </a:accent6>
      <a:hlink>
        <a:srgbClr val="009999"/>
      </a:hlink>
      <a:folHlink>
        <a:srgbClr val="99CC00"/>
      </a:folHlink>
    </a:clrScheme>
    <a:fontScheme name="Default Design">
      <a:majorFont>
        <a:latin typeface="TradeGothicBold"/>
        <a:ea typeface=""/>
        <a:cs typeface=""/>
      </a:majorFont>
      <a:minorFont>
        <a:latin typeface="Trade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22610</TotalTime>
  <Words>2043</Words>
  <Application>Microsoft Macintosh PowerPoint</Application>
  <PresentationFormat>On-screen Show (4:3)</PresentationFormat>
  <Paragraphs>366</Paragraphs>
  <Slides>26</Slides>
  <Notes>19</Notes>
  <HiddenSlides>0</HiddenSlides>
  <MMClips>2</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Default Design</vt:lpstr>
      <vt:lpstr>Advancing Tropical Cyclone Forecasts Using Aircraft Observations</vt:lpstr>
      <vt:lpstr>Excellent References</vt:lpstr>
      <vt:lpstr>National Hurricane Research Project 1956-1960</vt:lpstr>
      <vt:lpstr>NHRP Discoveries</vt:lpstr>
      <vt:lpstr>PowerPoint Presentation</vt:lpstr>
      <vt:lpstr>STORMFURY apparent successes</vt:lpstr>
      <vt:lpstr>NOAA WP-3Ds (1976-today)</vt:lpstr>
      <vt:lpstr>Microphysics</vt:lpstr>
      <vt:lpstr>Inner core structure</vt:lpstr>
      <vt:lpstr>PowerPoint Presentation</vt:lpstr>
      <vt:lpstr>GPS Dropwindsondes</vt:lpstr>
      <vt:lpstr>Stepped Frequency Microwave Radiometer (SFMR)</vt:lpstr>
      <vt:lpstr>PowerPoint Presentation</vt:lpstr>
      <vt:lpstr>Airborne Doppler Radar</vt:lpstr>
      <vt:lpstr>Improved Use of Observations: HFIP &amp; Intensity Forecast Experiment (IFEX)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Future Aircraft Observations GRIP &amp; HS3:</vt:lpstr>
      <vt:lpstr>PowerPoint Presentation</vt:lpstr>
      <vt:lpstr>Questions?</vt:lpstr>
      <vt:lpstr>PowerPoint Presentation</vt:lpstr>
    </vt:vector>
  </TitlesOfParts>
  <Manager>Tim McClung</Manager>
  <Company>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Nation's Hurricane Program: An Interagency Success Story</dc:title>
  <dc:subject>Hurricanes, Hurricane Research</dc:subject>
  <dc:creator>Kandis Boyd</dc:creator>
  <cp:lastModifiedBy>Frank Marks</cp:lastModifiedBy>
  <cp:revision>566</cp:revision>
  <cp:lastPrinted>2009-09-22T14:42:08Z</cp:lastPrinted>
  <dcterms:created xsi:type="dcterms:W3CDTF">2011-06-20T01:31:26Z</dcterms:created>
  <dcterms:modified xsi:type="dcterms:W3CDTF">2012-02-09T22:39:51Z</dcterms:modified>
</cp:coreProperties>
</file>