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wdp" ContentType="image/vnd.ms-photo"/>
  <Default Extension="tif" ContentType="image/tiff"/>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6" r:id="rId2"/>
    <p:sldId id="280" r:id="rId3"/>
    <p:sldId id="295" r:id="rId4"/>
    <p:sldId id="272" r:id="rId5"/>
    <p:sldId id="276" r:id="rId6"/>
    <p:sldId id="284" r:id="rId7"/>
    <p:sldId id="300" r:id="rId8"/>
    <p:sldId id="301" r:id="rId9"/>
    <p:sldId id="302" r:id="rId10"/>
    <p:sldId id="288" r:id="rId11"/>
    <p:sldId id="278" r:id="rId12"/>
    <p:sldId id="282" r:id="rId13"/>
    <p:sldId id="285" r:id="rId14"/>
    <p:sldId id="275" r:id="rId15"/>
    <p:sldId id="257" r:id="rId16"/>
    <p:sldId id="258" r:id="rId17"/>
    <p:sldId id="259" r:id="rId18"/>
    <p:sldId id="299" r:id="rId19"/>
    <p:sldId id="260" r:id="rId20"/>
    <p:sldId id="262" r:id="rId21"/>
    <p:sldId id="264" r:id="rId22"/>
    <p:sldId id="263" r:id="rId23"/>
    <p:sldId id="297" r:id="rId24"/>
    <p:sldId id="267" r:id="rId25"/>
    <p:sldId id="261" r:id="rId26"/>
    <p:sldId id="279" r:id="rId27"/>
    <p:sldId id="298" r:id="rId28"/>
    <p:sldId id="265" r:id="rId29"/>
    <p:sldId id="289" r:id="rId30"/>
    <p:sldId id="277" r:id="rId31"/>
    <p:sldId id="266" r:id="rId32"/>
    <p:sldId id="268" r:id="rId33"/>
    <p:sldId id="269" r:id="rId34"/>
    <p:sldId id="293" r:id="rId35"/>
    <p:sldId id="294" r:id="rId36"/>
    <p:sldId id="287" r:id="rId37"/>
    <p:sldId id="283" r:id="rId38"/>
    <p:sldId id="273" r:id="rId39"/>
    <p:sldId id="274" r:id="rId40"/>
    <p:sldId id="286" r:id="rId41"/>
    <p:sldId id="281" r:id="rId42"/>
    <p:sldId id="290" r:id="rId43"/>
    <p:sldId id="291" r:id="rId44"/>
    <p:sldId id="292" r:id="rId45"/>
    <p:sldId id="29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3" autoAdjust="0"/>
    <p:restoredTop sz="94710" autoAdjust="0"/>
  </p:normalViewPr>
  <p:slideViewPr>
    <p:cSldViewPr snapToGrid="0" snapToObjects="1">
      <p:cViewPr varScale="1">
        <p:scale>
          <a:sx n="152" d="100"/>
          <a:sy n="152" d="100"/>
        </p:scale>
        <p:origin x="-8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A6BF68-FE14-0346-9BD7-1796C1B37466}" type="datetimeFigureOut">
              <a:rPr lang="en-US" smtClean="0"/>
              <a:t>6/13/12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E9FFB1-B508-3541-9470-3290545C16ED}" type="slidenum">
              <a:rPr lang="en-US" smtClean="0"/>
              <a:t>‹#›</a:t>
            </a:fld>
            <a:endParaRPr lang="en-US"/>
          </a:p>
        </p:txBody>
      </p:sp>
    </p:spTree>
    <p:extLst>
      <p:ext uri="{BB962C8B-B14F-4D97-AF65-F5344CB8AC3E}">
        <p14:creationId xmlns:p14="http://schemas.microsoft.com/office/powerpoint/2010/main" val="3471922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4</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37</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defTabSz="897301" fontAlgn="base">
              <a:spcBef>
                <a:spcPct val="30000"/>
              </a:spcBef>
              <a:spcAft>
                <a:spcPct val="0"/>
              </a:spcAft>
              <a:defRPr/>
            </a:pPr>
            <a:r>
              <a:rPr lang="en-US" sz="1100" dirty="0">
                <a:latin typeface="Arial" pitchFamily="-112" charset="0"/>
                <a:ea typeface="ＭＳ Ｐゴシック" charset="-128"/>
                <a:cs typeface="ＭＳ Ｐゴシック" charset="-128"/>
              </a:rPr>
              <a:t>http://</a:t>
            </a:r>
            <a:r>
              <a:rPr lang="en-US" sz="1100" dirty="0" err="1">
                <a:latin typeface="Arial" pitchFamily="-112" charset="0"/>
                <a:ea typeface="ＭＳ Ｐゴシック" charset="-128"/>
                <a:cs typeface="ＭＳ Ｐゴシック" charset="-128"/>
              </a:rPr>
              <a:t>www.hfip.org</a:t>
            </a:r>
            <a:r>
              <a:rPr lang="en-US" sz="1100" dirty="0">
                <a:latin typeface="Arial" pitchFamily="-112" charset="0"/>
                <a:ea typeface="ＭＳ Ｐゴシック" charset="-128"/>
                <a:cs typeface="ＭＳ Ｐゴシック" charset="-128"/>
              </a:rPr>
              <a:t>/documents/</a:t>
            </a:r>
          </a:p>
          <a:p>
            <a:pPr eaLnBrk="1" hangingPunct="1">
              <a:defRPr/>
            </a:pPr>
            <a:endParaRPr lang="en-US" sz="1100" dirty="0">
              <a:latin typeface="Arial" charset="0"/>
            </a:endParaRPr>
          </a:p>
          <a:p>
            <a:pPr eaLnBrk="1" hangingPunct="1">
              <a:defRPr/>
            </a:pPr>
            <a:r>
              <a:rPr lang="en-US" sz="1100" dirty="0">
                <a:latin typeface="Arial" charset="0"/>
              </a:rPr>
              <a:t>Two Stream Approach to HFIP developments:</a:t>
            </a:r>
          </a:p>
          <a:p>
            <a:pPr marL="227441" indent="-227441">
              <a:buFontTx/>
              <a:buChar char="•"/>
              <a:defRPr/>
            </a:pPr>
            <a:r>
              <a:rPr lang="en-US" sz="1100" dirty="0"/>
              <a:t>Stream 1– Operational Transition and Implementation</a:t>
            </a:r>
          </a:p>
          <a:p>
            <a:pPr marL="227441" indent="-227441">
              <a:buFontTx/>
              <a:buChar char="•"/>
              <a:defRPr/>
            </a:pPr>
            <a:r>
              <a:rPr lang="en-US" sz="1100" dirty="0"/>
              <a:t>Stream 2 – Advanced Technology Demonstration</a:t>
            </a:r>
          </a:p>
          <a:p>
            <a:pPr marL="669860" lvl="1" indent="-221210">
              <a:buFontTx/>
              <a:buChar char="–"/>
              <a:defRPr/>
            </a:pPr>
            <a:r>
              <a:rPr lang="en-US" sz="1100" dirty="0"/>
              <a:t>Unconstrained by near-term availability of operational computing </a:t>
            </a:r>
          </a:p>
          <a:p>
            <a:pPr marL="669860" lvl="1" indent="-221210">
              <a:buFontTx/>
              <a:buChar char="–"/>
              <a:defRPr/>
            </a:pPr>
            <a:r>
              <a:rPr lang="en-US" sz="1100" dirty="0"/>
              <a:t>Uses both NOAA’s and computing resources from major supercomputing centers for testing and evaluation.  </a:t>
            </a:r>
          </a:p>
          <a:p>
            <a:pPr marL="669860" lvl="1" indent="-221210">
              <a:buFontTx/>
              <a:buChar char="–"/>
              <a:defRPr/>
            </a:pPr>
            <a:r>
              <a:rPr lang="en-US" sz="1100" dirty="0"/>
              <a:t>Emphasis is on high resolution global and regional models run as ensembles</a:t>
            </a:r>
          </a:p>
          <a:p>
            <a:pPr marL="669860" lvl="1" indent="-221210">
              <a:buFontTx/>
              <a:buChar char="–"/>
              <a:defRPr/>
            </a:pPr>
            <a:r>
              <a:rPr lang="en-US" sz="1100" dirty="0"/>
              <a:t>Real-time or near real time runs during hurricane season</a:t>
            </a:r>
          </a:p>
          <a:p>
            <a:pPr marL="227441" indent="-227441">
              <a:buFontTx/>
              <a:buChar char="•"/>
              <a:defRPr/>
            </a:pPr>
            <a:r>
              <a:rPr lang="en-US" sz="1100" dirty="0"/>
              <a:t>Stream 1.5  </a:t>
            </a:r>
            <a:r>
              <a:rPr lang="en-US" sz="1100" dirty="0">
                <a:latin typeface="Arial" charset="0"/>
              </a:rPr>
              <a:t>(JHT-like)</a:t>
            </a:r>
            <a:endParaRPr lang="en-US" sz="1100" dirty="0"/>
          </a:p>
          <a:p>
            <a:pPr marL="669860" lvl="1" indent="-221210">
              <a:buFontTx/>
              <a:buChar char="–"/>
              <a:defRPr/>
            </a:pPr>
            <a:r>
              <a:rPr lang="en-US" sz="1100" dirty="0"/>
              <a:t>NHC Forecaster Defined.  </a:t>
            </a:r>
          </a:p>
          <a:p>
            <a:pPr marL="669860" lvl="1" indent="-221210">
              <a:buFontTx/>
              <a:buChar char="–"/>
              <a:defRPr/>
            </a:pPr>
            <a:r>
              <a:rPr lang="en-US" sz="1100" dirty="0"/>
              <a:t>Subset of Stream 2 that forecasters see as particularly promising or provides demonstrated capability</a:t>
            </a:r>
          </a:p>
          <a:p>
            <a:pPr marL="669860" lvl="1" indent="-221210">
              <a:buFontTx/>
              <a:buChar char="–"/>
              <a:defRPr/>
            </a:pPr>
            <a:r>
              <a:rPr lang="en-US" sz="1100" dirty="0"/>
              <a:t>Will be configured to run in real-time and products made available to NHC.</a:t>
            </a:r>
            <a:endParaRPr lang="en-US" sz="110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a:latin typeface="Arial" charset="0"/>
              </a:rPr>
              <a:t>http://</a:t>
            </a:r>
            <a:r>
              <a:rPr lang="en-US" sz="1000" u="sng" dirty="0" err="1">
                <a:latin typeface="Arial" charset="0"/>
              </a:rPr>
              <a:t>www.hfip.org</a:t>
            </a:r>
            <a:r>
              <a:rPr lang="en-US" sz="1000" u="sng" dirty="0">
                <a:latin typeface="Arial" charset="0"/>
              </a:rPr>
              <a:t>/</a:t>
            </a:r>
          </a:p>
          <a:p>
            <a:pPr eaLnBrk="1" hangingPunct="1">
              <a:spcBef>
                <a:spcPct val="0"/>
              </a:spcBef>
            </a:pPr>
            <a:endParaRPr lang="en-US" sz="1000" u="sng" dirty="0">
              <a:latin typeface="Arial" charset="0"/>
            </a:endParaRPr>
          </a:p>
          <a:p>
            <a:pPr eaLnBrk="1" hangingPunct="1">
              <a:spcBef>
                <a:spcPct val="0"/>
              </a:spcBef>
            </a:pPr>
            <a:r>
              <a:rPr lang="en-US" sz="1000" u="sng" dirty="0">
                <a:latin typeface="Arial" charset="0"/>
              </a:rPr>
              <a:t>http://</a:t>
            </a:r>
            <a:r>
              <a:rPr lang="en-US" sz="1000" u="sng" dirty="0" err="1">
                <a:latin typeface="Arial" charset="0"/>
              </a:rPr>
              <a:t>www.nrc.noaa.gov</a:t>
            </a:r>
            <a:r>
              <a:rPr lang="en-US" sz="1000" u="sng" dirty="0">
                <a:latin typeface="Arial" charset="0"/>
              </a:rPr>
              <a:t>/</a:t>
            </a:r>
            <a:r>
              <a:rPr lang="en-US" sz="1000" u="sng" dirty="0" err="1">
                <a:latin typeface="Arial" charset="0"/>
              </a:rPr>
              <a:t>HFIPDraftPlan.html</a:t>
            </a:r>
            <a:endParaRPr lang="en-US" sz="1000" dirty="0">
              <a:latin typeface="Arial" charset="0"/>
            </a:endParaRPr>
          </a:p>
          <a:p>
            <a:pPr eaLnBrk="1" hangingPunct="1">
              <a:spcBef>
                <a:spcPct val="0"/>
              </a:spcBef>
            </a:pPr>
            <a:r>
              <a:rPr lang="en-US" sz="1000" dirty="0">
                <a:latin typeface="Arial" charset="0"/>
              </a:rPr>
              <a:t>HFIP Team</a:t>
            </a:r>
          </a:p>
          <a:p>
            <a:pPr eaLnBrk="1" hangingPunct="1">
              <a:spcBef>
                <a:spcPct val="0"/>
              </a:spcBef>
            </a:pPr>
            <a:r>
              <a:rPr lang="en-US" sz="1000" dirty="0">
                <a:latin typeface="Arial" charset="0"/>
              </a:rPr>
              <a:t>Frank Marks, research lead</a:t>
            </a:r>
          </a:p>
          <a:p>
            <a:pPr eaLnBrk="1" hangingPunct="1">
              <a:spcBef>
                <a:spcPct val="0"/>
              </a:spcBef>
            </a:pPr>
            <a:r>
              <a:rPr lang="en-US" sz="1000" dirty="0">
                <a:latin typeface="Arial" charset="0"/>
              </a:rPr>
              <a:t>Ed Rappaport, operations lead</a:t>
            </a:r>
          </a:p>
          <a:p>
            <a:pPr eaLnBrk="1" hangingPunct="1">
              <a:spcBef>
                <a:spcPct val="0"/>
              </a:spcBef>
            </a:pPr>
            <a:r>
              <a:rPr lang="en-US" sz="1000" dirty="0">
                <a:latin typeface="Arial" charset="0"/>
              </a:rPr>
              <a:t>Fred Toepfer, project manager</a:t>
            </a:r>
          </a:p>
          <a:p>
            <a:pPr eaLnBrk="1" hangingPunct="1">
              <a:spcBef>
                <a:spcPct val="0"/>
              </a:spcBef>
            </a:pPr>
            <a:r>
              <a:rPr lang="en-US" sz="1000" dirty="0">
                <a:latin typeface="Arial" charset="0"/>
              </a:rPr>
              <a:t>Robert Gall, development manager</a:t>
            </a:r>
          </a:p>
          <a:p>
            <a:pPr eaLnBrk="1" hangingPunct="1">
              <a:spcBef>
                <a:spcPct val="0"/>
              </a:spcBef>
            </a:pPr>
            <a:r>
              <a:rPr lang="en-US" sz="1000" dirty="0">
                <a:latin typeface="Arial" charset="0"/>
              </a:rPr>
              <a:t>Mark DeMaria</a:t>
            </a:r>
          </a:p>
          <a:p>
            <a:pPr eaLnBrk="1" hangingPunct="1">
              <a:spcBef>
                <a:spcPct val="0"/>
              </a:spcBef>
            </a:pPr>
            <a:r>
              <a:rPr lang="en-US" sz="1000" dirty="0">
                <a:latin typeface="Arial" charset="0"/>
              </a:rPr>
              <a:t>Chris </a:t>
            </a:r>
            <a:r>
              <a:rPr lang="en-US" sz="1000" dirty="0" err="1">
                <a:latin typeface="Arial" charset="0"/>
              </a:rPr>
              <a:t>Fairall</a:t>
            </a:r>
            <a:endParaRPr lang="en-US" sz="1000" dirty="0">
              <a:latin typeface="Arial" charset="0"/>
            </a:endParaRPr>
          </a:p>
          <a:p>
            <a:pPr eaLnBrk="1" hangingPunct="1">
              <a:spcBef>
                <a:spcPct val="0"/>
              </a:spcBef>
            </a:pPr>
            <a:r>
              <a:rPr lang="en-US" sz="1000" dirty="0">
                <a:latin typeface="Arial" charset="0"/>
              </a:rPr>
              <a:t>Jim McFadden</a:t>
            </a:r>
          </a:p>
          <a:p>
            <a:pPr eaLnBrk="1" hangingPunct="1">
              <a:spcBef>
                <a:spcPct val="0"/>
              </a:spcBef>
            </a:pPr>
            <a:r>
              <a:rPr lang="en-US" sz="1000" dirty="0">
                <a:latin typeface="Arial" charset="0"/>
              </a:rPr>
              <a:t>Daniel Melendez</a:t>
            </a:r>
          </a:p>
          <a:p>
            <a:pPr eaLnBrk="1" hangingPunct="1">
              <a:spcBef>
                <a:spcPct val="0"/>
              </a:spcBef>
            </a:pPr>
            <a:endParaRPr lang="en-US" sz="1000" dirty="0">
              <a:latin typeface="Arial" charset="0"/>
            </a:endParaRPr>
          </a:p>
          <a:p>
            <a:pPr eaLnBrk="1" hangingPunct="1">
              <a:spcBef>
                <a:spcPct val="0"/>
              </a:spcBef>
            </a:pPr>
            <a:r>
              <a:rPr lang="en-US" sz="1000" dirty="0">
                <a:latin typeface="Arial" charset="0"/>
              </a:rPr>
              <a:t>HFIP </a:t>
            </a:r>
            <a:r>
              <a:rPr lang="en-US" sz="1000" dirty="0" err="1">
                <a:latin typeface="Arial" charset="0"/>
              </a:rPr>
              <a:t>executieve</a:t>
            </a:r>
            <a:r>
              <a:rPr lang="en-US" sz="1000" dirty="0">
                <a:latin typeface="Arial" charset="0"/>
              </a:rPr>
              <a:t> oversight board:</a:t>
            </a:r>
          </a:p>
          <a:p>
            <a:r>
              <a:rPr lang="en-US" sz="1000" dirty="0">
                <a:latin typeface="Arial" charset="0"/>
              </a:rPr>
              <a:t>OAR DAA/Sandy MacDonald, co-chair</a:t>
            </a:r>
          </a:p>
          <a:p>
            <a:r>
              <a:rPr lang="en-US" sz="1000" dirty="0">
                <a:latin typeface="Arial" charset="0"/>
              </a:rPr>
              <a:t>NWS AA/Jack Hayes, co-chair</a:t>
            </a:r>
          </a:p>
          <a:p>
            <a:r>
              <a:rPr lang="en-US" sz="1000" dirty="0">
                <a:latin typeface="Arial" charset="0"/>
              </a:rPr>
              <a:t>NCEP/Louis </a:t>
            </a:r>
            <a:r>
              <a:rPr lang="en-US" sz="1000" dirty="0" err="1">
                <a:latin typeface="Arial" charset="0"/>
              </a:rPr>
              <a:t>Uccellini</a:t>
            </a:r>
            <a:r>
              <a:rPr lang="en-US" sz="1000" dirty="0">
                <a:latin typeface="Arial" charset="0"/>
              </a:rPr>
              <a:t>, </a:t>
            </a:r>
          </a:p>
          <a:p>
            <a:r>
              <a:rPr lang="en-US" sz="1000" dirty="0">
                <a:latin typeface="Arial" charset="0"/>
              </a:rPr>
              <a:t>TPC/Bill Read, </a:t>
            </a:r>
          </a:p>
          <a:p>
            <a:r>
              <a:rPr lang="en-US" sz="1000" dirty="0">
                <a:latin typeface="Arial" charset="0"/>
              </a:rPr>
              <a:t>NESDIS/Mark DeMaria,  </a:t>
            </a:r>
          </a:p>
          <a:p>
            <a:r>
              <a:rPr lang="en-US" sz="1000" dirty="0">
                <a:latin typeface="Arial" charset="0"/>
              </a:rPr>
              <a:t>NOS/Jesse </a:t>
            </a:r>
            <a:r>
              <a:rPr lang="en-US" sz="1000" dirty="0" err="1">
                <a:latin typeface="Arial" charset="0"/>
              </a:rPr>
              <a:t>Feyen</a:t>
            </a:r>
            <a:r>
              <a:rPr lang="en-US" sz="1000" dirty="0">
                <a:latin typeface="Arial" charset="0"/>
              </a:rPr>
              <a:t>, </a:t>
            </a:r>
          </a:p>
          <a:p>
            <a:r>
              <a:rPr lang="en-US" sz="1000" dirty="0">
                <a:latin typeface="Arial" charset="0"/>
              </a:rPr>
              <a:t>AOML/Bob Atlas</a:t>
            </a:r>
          </a:p>
          <a:p>
            <a:r>
              <a:rPr lang="en-US" sz="1000" dirty="0">
                <a:latin typeface="Arial" charset="0"/>
              </a:rPr>
              <a:t>PPI/Paul </a:t>
            </a:r>
            <a:r>
              <a:rPr lang="en-US" sz="1000" dirty="0" err="1">
                <a:latin typeface="Arial" charset="0"/>
              </a:rPr>
              <a:t>Doremus</a:t>
            </a:r>
            <a:endParaRPr lang="en-US" sz="1000" dirty="0">
              <a:latin typeface="Arial" charset="0"/>
            </a:endParaRPr>
          </a:p>
          <a:p>
            <a:r>
              <a:rPr lang="en-US" sz="1000" dirty="0">
                <a:latin typeface="Arial" charset="0"/>
              </a:rPr>
              <a:t>NMFS/Bonnie </a:t>
            </a:r>
            <a:r>
              <a:rPr lang="en-US" sz="1000" dirty="0" err="1">
                <a:latin typeface="Arial" charset="0"/>
              </a:rPr>
              <a:t>Ponwith</a:t>
            </a:r>
            <a:r>
              <a:rPr lang="en-US" sz="1000" dirty="0">
                <a:latin typeface="Arial" charset="0"/>
              </a:rPr>
              <a:t>, </a:t>
            </a:r>
          </a:p>
          <a:p>
            <a:r>
              <a:rPr lang="en-US" sz="1000" dirty="0">
                <a:latin typeface="Arial" charset="0"/>
              </a:rPr>
              <a:t>NOS/Liz </a:t>
            </a:r>
            <a:r>
              <a:rPr lang="en-US" sz="1000" dirty="0" err="1">
                <a:latin typeface="Arial" charset="0"/>
              </a:rPr>
              <a:t>Scheffler</a:t>
            </a:r>
            <a:r>
              <a:rPr lang="en-US" sz="1000" dirty="0">
                <a:latin typeface="Arial" charset="0"/>
              </a:rPr>
              <a:t>, </a:t>
            </a:r>
          </a:p>
          <a:p>
            <a:r>
              <a:rPr lang="en-US" sz="1000" dirty="0">
                <a:latin typeface="Arial" charset="0"/>
              </a:rPr>
              <a:t>NMAO-PM Aircraft/Mike </a:t>
            </a:r>
            <a:r>
              <a:rPr lang="en-US" sz="1000" dirty="0" err="1">
                <a:latin typeface="Arial" charset="0"/>
              </a:rPr>
              <a:t>Devany</a:t>
            </a:r>
            <a:endParaRPr lang="en-US" sz="1000" dirty="0">
              <a:latin typeface="Arial" charset="0"/>
            </a:endParaRPr>
          </a:p>
          <a:p>
            <a:r>
              <a:rPr lang="en-US" sz="1000" dirty="0">
                <a:latin typeface="Arial" charset="0"/>
              </a:rPr>
              <a:t>OFCM/Sam Williamson</a:t>
            </a:r>
          </a:p>
          <a:p>
            <a:pPr defTabSz="897301" eaLnBrk="0" fontAlgn="base" hangingPunct="0">
              <a:spcBef>
                <a:spcPct val="30000"/>
              </a:spcBef>
              <a:spcAft>
                <a:spcPct val="0"/>
              </a:spcAft>
              <a:defRPr/>
            </a:pPr>
            <a:r>
              <a:rPr lang="en-US" sz="1000" dirty="0">
                <a:latin typeface="Arial" charset="0"/>
              </a:rPr>
              <a:t>Executive Secretariat: OAR/</a:t>
            </a:r>
            <a:r>
              <a:rPr lang="en-GB" sz="2200" kern="0" dirty="0">
                <a:solidFill>
                  <a:srgbClr val="000000"/>
                </a:solidFill>
                <a:latin typeface="Arial"/>
                <a:ea typeface="ＭＳ Ｐゴシック" pitchFamily="34" charset="-128"/>
                <a:cs typeface="ＭＳ Ｐゴシック" charset="-128"/>
              </a:rPr>
              <a:t>Brian </a:t>
            </a:r>
            <a:r>
              <a:rPr lang="en-GB" sz="2200" kern="0" dirty="0" err="1">
                <a:solidFill>
                  <a:srgbClr val="000000"/>
                </a:solidFill>
                <a:latin typeface="Arial"/>
                <a:ea typeface="ＭＳ Ｐゴシック" pitchFamily="34" charset="-128"/>
                <a:cs typeface="ＭＳ Ｐゴシック" charset="-128"/>
              </a:rPr>
              <a:t>Ornsdorff</a:t>
            </a:r>
            <a:r>
              <a:rPr lang="en-US" sz="1000" dirty="0">
                <a:latin typeface="Arial" charset="0"/>
              </a:rPr>
              <a:t> and NWS/</a:t>
            </a:r>
            <a:r>
              <a:rPr lang="en-US" sz="1000" dirty="0" err="1">
                <a:latin typeface="Arial" charset="0"/>
              </a:rPr>
              <a:t>Nasheema</a:t>
            </a:r>
            <a:r>
              <a:rPr lang="en-US" sz="1000" dirty="0">
                <a:latin typeface="Arial" charset="0"/>
              </a:rPr>
              <a:t> </a:t>
            </a:r>
            <a:r>
              <a:rPr lang="en-US" sz="1000" dirty="0" err="1">
                <a:latin typeface="Arial" charset="0"/>
              </a:rPr>
              <a:t>Lett</a:t>
            </a:r>
            <a:endParaRPr lang="en-US" sz="1000" dirty="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38</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Successes</a:t>
            </a:r>
            <a:r>
              <a:rPr lang="en-US" baseline="0" dirty="0" smtClean="0"/>
              <a:t> to date shown in </a:t>
            </a:r>
            <a:r>
              <a:rPr lang="en-US" dirty="0" smtClean="0"/>
              <a:t>4 Red bullets/sub bullets are demonstrated in the 4 following slides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4C714-40E5-DE48-BFAD-58BAED2DD35B}" type="slidenum">
              <a:rPr lang="en-US"/>
              <a:pPr/>
              <a:t>40</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sz="800" dirty="0"/>
              <a:t>• AOML/HRD provides operational support for G-IV surveillance (2 people) and WP-3D reconnaissance SFMR (1 person) missions despite transitioning activities to operations. HRD augments AOC staff by providing meteorological expertise for data QC because they do not have manpower, but we receive no support for these activities. Will become greater issue as we transition airborne Doppler. HRD no longer has internal resources to support these activities.</a:t>
            </a:r>
          </a:p>
          <a:p>
            <a:r>
              <a:rPr lang="en-US" sz="800" dirty="0" smtClean="0"/>
              <a:t>• 2 </a:t>
            </a:r>
            <a:r>
              <a:rPr lang="en-US" sz="800" dirty="0"/>
              <a:t>tropical cyclones flown from beginning to end of life </a:t>
            </a:r>
            <a:r>
              <a:rPr lang="en-US" sz="800" dirty="0" smtClean="0"/>
              <a:t>cycle</a:t>
            </a:r>
          </a:p>
          <a:p>
            <a:r>
              <a:rPr lang="en-US" sz="800" dirty="0" smtClean="0"/>
              <a:t>	</a:t>
            </a:r>
            <a:r>
              <a:rPr lang="en-US" sz="800" baseline="0" dirty="0" smtClean="0"/>
              <a:t> Irene</a:t>
            </a:r>
          </a:p>
          <a:p>
            <a:r>
              <a:rPr lang="en-US" sz="800" baseline="0" dirty="0" smtClean="0"/>
              <a:t>	 </a:t>
            </a:r>
            <a:r>
              <a:rPr lang="en-US" sz="800" baseline="0" dirty="0" err="1" smtClean="0"/>
              <a:t>Rina</a:t>
            </a:r>
            <a:endParaRPr lang="en-US" sz="8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latin typeface="Arial" charset="0"/>
              </a:rPr>
              <a:t>Operations: $300M/year (NOAA &amp; </a:t>
            </a:r>
            <a:r>
              <a:rPr lang="en-US" dirty="0" err="1" smtClean="0">
                <a:latin typeface="Arial" charset="0"/>
              </a:rPr>
              <a:t>DoD</a:t>
            </a:r>
            <a:r>
              <a:rPr lang="en-US" dirty="0" smtClean="0">
                <a:latin typeface="Arial" charset="0"/>
              </a:rPr>
              <a:t>)– observing, forecasting, instrumentation (satellites)</a:t>
            </a:r>
          </a:p>
          <a:p>
            <a:r>
              <a:rPr lang="en-US" dirty="0" smtClean="0">
                <a:latin typeface="Arial" charset="0"/>
              </a:rPr>
              <a:t>Research: 2008: $50M/year (16%), 2010: $76M</a:t>
            </a:r>
            <a:r>
              <a:rPr lang="en-US" baseline="0" dirty="0" smtClean="0">
                <a:latin typeface="Arial" charset="0"/>
              </a:rPr>
              <a:t> (25%)</a:t>
            </a:r>
            <a:r>
              <a:rPr lang="en-US" dirty="0" smtClean="0">
                <a:latin typeface="Arial" charset="0"/>
              </a:rPr>
              <a:t> – leveraged across multiple agencies</a:t>
            </a:r>
          </a:p>
          <a:p>
            <a:r>
              <a:rPr lang="en-US" dirty="0" err="1" smtClean="0">
                <a:latin typeface="Arial" charset="0"/>
              </a:rPr>
              <a:t>Manyears</a:t>
            </a:r>
            <a:r>
              <a:rPr lang="en-US" dirty="0" smtClean="0">
                <a:latin typeface="Arial" charset="0"/>
              </a:rPr>
              <a:t>:</a:t>
            </a:r>
            <a:r>
              <a:rPr lang="en-US" baseline="0" dirty="0" smtClean="0">
                <a:latin typeface="Arial" charset="0"/>
              </a:rPr>
              <a:t> 2008: 211, 2010: 279</a:t>
            </a:r>
          </a:p>
          <a:p>
            <a:endParaRPr lang="en-US" baseline="0" dirty="0" smtClean="0">
              <a:latin typeface="Arial" charset="0"/>
            </a:endParaRPr>
          </a:p>
          <a:p>
            <a:r>
              <a:rPr lang="en-US" baseline="0" dirty="0" smtClean="0">
                <a:latin typeface="Arial" charset="0"/>
              </a:rPr>
              <a:t>For comparison of 2008 &amp; 2010: </a:t>
            </a:r>
            <a:r>
              <a:rPr lang="en-US" dirty="0" smtClean="0">
                <a:latin typeface="Arial" charset="0"/>
              </a:rPr>
              <a:t>http://</a:t>
            </a:r>
            <a:r>
              <a:rPr lang="en-US" dirty="0" err="1" smtClean="0">
                <a:latin typeface="Arial" charset="0"/>
              </a:rPr>
              <a:t>www.ofcm.gov</a:t>
            </a:r>
            <a:r>
              <a:rPr lang="en-US" dirty="0" smtClean="0">
                <a:latin typeface="Arial" charset="0"/>
              </a:rPr>
              <a:t>/ihc11/Presentations/Session01-Comparison%20of%20R&amp;D/IHC11_WG-TCR_110211.pptx</a:t>
            </a:r>
          </a:p>
        </p:txBody>
      </p:sp>
      <p:sp>
        <p:nvSpPr>
          <p:cNvPr id="4" name="Slide Number Placeholder 3"/>
          <p:cNvSpPr>
            <a:spLocks noGrp="1"/>
          </p:cNvSpPr>
          <p:nvPr>
            <p:ph type="sldNum" sz="quarter" idx="5"/>
          </p:nvPr>
        </p:nvSpPr>
        <p:spPr/>
        <p:txBody>
          <a:bodyPr/>
          <a:lstStyle/>
          <a:p>
            <a:pPr>
              <a:defRPr/>
            </a:pPr>
            <a:fld id="{058C9D50-F75A-E345-879A-050AD2BFA34B}" type="slidenum">
              <a:rPr lang="en-US" smtClean="0"/>
              <a:pPr>
                <a:defRPr/>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465" eaLnBrk="0" hangingPunct="0">
              <a:defRPr sz="2300">
                <a:solidFill>
                  <a:schemeClr val="tx1"/>
                </a:solidFill>
                <a:latin typeface="TradeGothic" charset="0"/>
                <a:ea typeface="ＭＳ Ｐゴシック" charset="0"/>
                <a:cs typeface="ＭＳ Ｐゴシック" charset="0"/>
              </a:defRPr>
            </a:lvl1pPr>
            <a:lvl2pPr marL="702756" indent="-270291" defTabSz="896465" eaLnBrk="0" hangingPunct="0">
              <a:defRPr sz="2300">
                <a:solidFill>
                  <a:schemeClr val="tx1"/>
                </a:solidFill>
                <a:latin typeface="TradeGothic" charset="0"/>
                <a:ea typeface="ＭＳ Ｐゴシック" charset="0"/>
              </a:defRPr>
            </a:lvl2pPr>
            <a:lvl3pPr marL="1081164" indent="-216233" defTabSz="896465" eaLnBrk="0" hangingPunct="0">
              <a:defRPr sz="2300">
                <a:solidFill>
                  <a:schemeClr val="tx1"/>
                </a:solidFill>
                <a:latin typeface="TradeGothic" charset="0"/>
                <a:ea typeface="ＭＳ Ｐゴシック" charset="0"/>
              </a:defRPr>
            </a:lvl3pPr>
            <a:lvl4pPr marL="1513629" indent="-216233" defTabSz="896465" eaLnBrk="0" hangingPunct="0">
              <a:defRPr sz="2300">
                <a:solidFill>
                  <a:schemeClr val="tx1"/>
                </a:solidFill>
                <a:latin typeface="TradeGothic" charset="0"/>
                <a:ea typeface="ＭＳ Ｐゴシック" charset="0"/>
              </a:defRPr>
            </a:lvl4pPr>
            <a:lvl5pPr marL="1946095" indent="-216233" defTabSz="896465" eaLnBrk="0" hangingPunct="0">
              <a:defRPr sz="2300">
                <a:solidFill>
                  <a:schemeClr val="tx1"/>
                </a:solidFill>
                <a:latin typeface="TradeGothic" charset="0"/>
                <a:ea typeface="ＭＳ Ｐゴシック" charset="0"/>
              </a:defRPr>
            </a:lvl5pPr>
            <a:lvl6pPr marL="2378560" indent="-216233" defTabSz="896465" eaLnBrk="0" fontAlgn="base" hangingPunct="0">
              <a:spcBef>
                <a:spcPct val="0"/>
              </a:spcBef>
              <a:spcAft>
                <a:spcPct val="0"/>
              </a:spcAft>
              <a:defRPr sz="2300">
                <a:solidFill>
                  <a:schemeClr val="tx1"/>
                </a:solidFill>
                <a:latin typeface="TradeGothic" charset="0"/>
                <a:ea typeface="ＭＳ Ｐゴシック" charset="0"/>
              </a:defRPr>
            </a:lvl6pPr>
            <a:lvl7pPr marL="2811026" indent="-216233" defTabSz="896465" eaLnBrk="0" fontAlgn="base" hangingPunct="0">
              <a:spcBef>
                <a:spcPct val="0"/>
              </a:spcBef>
              <a:spcAft>
                <a:spcPct val="0"/>
              </a:spcAft>
              <a:defRPr sz="2300">
                <a:solidFill>
                  <a:schemeClr val="tx1"/>
                </a:solidFill>
                <a:latin typeface="TradeGothic" charset="0"/>
                <a:ea typeface="ＭＳ Ｐゴシック" charset="0"/>
              </a:defRPr>
            </a:lvl7pPr>
            <a:lvl8pPr marL="3243491" indent="-216233" defTabSz="896465" eaLnBrk="0" fontAlgn="base" hangingPunct="0">
              <a:spcBef>
                <a:spcPct val="0"/>
              </a:spcBef>
              <a:spcAft>
                <a:spcPct val="0"/>
              </a:spcAft>
              <a:defRPr sz="2300">
                <a:solidFill>
                  <a:schemeClr val="tx1"/>
                </a:solidFill>
                <a:latin typeface="TradeGothic" charset="0"/>
                <a:ea typeface="ＭＳ Ｐゴシック" charset="0"/>
              </a:defRPr>
            </a:lvl8pPr>
            <a:lvl9pPr marL="3675957" indent="-216233" defTabSz="896465" eaLnBrk="0" fontAlgn="base" hangingPunct="0">
              <a:spcBef>
                <a:spcPct val="0"/>
              </a:spcBef>
              <a:spcAft>
                <a:spcPct val="0"/>
              </a:spcAft>
              <a:defRPr sz="2300">
                <a:solidFill>
                  <a:schemeClr val="tx1"/>
                </a:solidFill>
                <a:latin typeface="TradeGothic" charset="0"/>
                <a:ea typeface="ＭＳ Ｐゴシック" charset="0"/>
              </a:defRPr>
            </a:lvl9pPr>
          </a:lstStyle>
          <a:p>
            <a:pPr eaLnBrk="1" hangingPunct="1"/>
            <a:fld id="{72BC7E92-54C2-B14F-8837-822EAF74FEC4}" type="slidenum">
              <a:rPr lang="en-US" sz="1100">
                <a:latin typeface="Arial" charset="0"/>
              </a:rPr>
              <a:pPr eaLnBrk="1" hangingPunct="1"/>
              <a:t>6</a:t>
            </a:fld>
            <a:endParaRPr lang="en-US" sz="1100">
              <a:latin typeface="Arial"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xfrm>
            <a:off x="915294" y="4343703"/>
            <a:ext cx="5027414" cy="1056821"/>
          </a:xfrm>
          <a:solidFill>
            <a:srgbClr val="FFFFFF"/>
          </a:solidFill>
          <a:ln>
            <a:solidFill>
              <a:srgbClr val="000000"/>
            </a:solidFill>
          </a:ln>
        </p:spPr>
        <p:txBody>
          <a:bodyPr lIns="91414" rIns="91414"/>
          <a:lstStyle/>
          <a:p>
            <a:pPr>
              <a:spcBef>
                <a:spcPct val="0"/>
              </a:spcBef>
            </a:pPr>
            <a:r>
              <a:rPr lang="en-US">
                <a:solidFill>
                  <a:srgbClr val="000000"/>
                </a:solidFill>
                <a:latin typeface="Arial" charset="0"/>
                <a:ea typeface="ＭＳ Ｐゴシック" charset="0"/>
                <a:cs typeface="Arial" charset="0"/>
              </a:rPr>
              <a:t>UR image depicts dropsonde profiles in eyewall of Hurricane Guillermo (1997) </a:t>
            </a:r>
          </a:p>
          <a:p>
            <a:pPr>
              <a:spcBef>
                <a:spcPct val="0"/>
              </a:spcBef>
            </a:pPr>
            <a:r>
              <a:rPr lang="en-US">
                <a:solidFill>
                  <a:srgbClr val="000000"/>
                </a:solidFill>
                <a:latin typeface="Arial" charset="0"/>
                <a:ea typeface="ＭＳ Ｐゴシック" charset="0"/>
                <a:cs typeface="Arial" charset="0"/>
              </a:rPr>
              <a:t>LR image is Doppler Wind Lidar profiles from TCS-08</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DC1CD0F-51CA-0E42-9390-D16E129538CE}" type="slidenum">
              <a:rPr lang="en-US"/>
              <a:pPr/>
              <a:t>9</a:t>
            </a:fld>
            <a:endParaRPr lang="en-US"/>
          </a:p>
        </p:txBody>
      </p:sp>
      <p:sp>
        <p:nvSpPr>
          <p:cNvPr id="12290" name="Rectangle 1031"/>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ＭＳ Ｐゴシック" charset="0"/>
                <a:cs typeface="ＭＳ Ｐゴシック" charset="0"/>
              </a:defRPr>
            </a:lvl1pPr>
            <a:lvl2pPr marL="35879088" indent="-35447288">
              <a:defRPr sz="2400">
                <a:solidFill>
                  <a:schemeClr val="tx1"/>
                </a:solidFill>
                <a:latin typeface="Arial" charset="0"/>
                <a:ea typeface="ＭＳ Ｐゴシック" charset="0"/>
              </a:defRPr>
            </a:lvl2pPr>
            <a:lvl3pPr marL="48904525" indent="-48039338">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99DDACF-ACBC-8A41-AE20-D31CD303FA29}" type="slidenum">
              <a:rPr lang="en-US" sz="1200">
                <a:ea typeface="宋体" charset="0"/>
                <a:cs typeface="宋体" charset="0"/>
              </a:rPr>
              <a:pPr algn="r" eaLnBrk="1" hangingPunct="1"/>
              <a:t>9</a:t>
            </a:fld>
            <a:endParaRPr lang="en-US" sz="1200">
              <a:ea typeface="宋体" charset="0"/>
              <a:cs typeface="宋体" charset="0"/>
            </a:endParaRPr>
          </a:p>
        </p:txBody>
      </p:sp>
      <p:sp>
        <p:nvSpPr>
          <p:cNvPr id="12291"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92"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2" tIns="45716" rIns="91432" bIns="45716"/>
          <a:lstStyle/>
          <a:p>
            <a:pPr>
              <a:spcBef>
                <a:spcPct val="0"/>
              </a:spcBef>
            </a:pPr>
            <a:r>
              <a:rPr lang="en-US"/>
              <a:t>Now let me show you some preliminary result of Airborne Radar data assimilation. In this case, we use the same design as ground-based radar experiments except that this case is initialized at 00Z/27 and just airborne radar radial velocity assimilated at 15Z/27. </a:t>
            </a:r>
          </a:p>
          <a:p>
            <a:pPr>
              <a:spcBef>
                <a:spcPct val="0"/>
              </a:spcBef>
            </a:pPr>
            <a:r>
              <a:rPr lang="en-US"/>
              <a:t>This figure shows the airborne radar scanning methodology. Every time the antenna will do the forward and backward scanning. When the antenna get the top, it will turn to the other direction.   </a:t>
            </a:r>
          </a:p>
          <a:p>
            <a:pPr>
              <a:spcBef>
                <a:spcPct val="0"/>
              </a:spcBef>
            </a:pPr>
            <a:r>
              <a:rPr lang="en-US" altLang="zh-CN">
                <a:ea typeface="宋体" charset="0"/>
                <a:cs typeface="宋体" charset="0"/>
              </a:rPr>
              <a:t>Like ground-base radar data processing, we also make some data quality control and data thinning. </a:t>
            </a:r>
          </a:p>
          <a:p>
            <a:pPr>
              <a:spcBef>
                <a:spcPct val="0"/>
              </a:spcBef>
            </a:pPr>
            <a:r>
              <a:rPr lang="en-US" altLang="zh-CN">
                <a:ea typeface="宋体" charset="0"/>
                <a:cs typeface="宋体" charset="0"/>
              </a:rPr>
              <a:t>The left two figures are the wind analysis by RAINEX, the right is the location of super observations.</a:t>
            </a:r>
          </a:p>
          <a:p>
            <a:pPr>
              <a:spcBef>
                <a:spcPct val="0"/>
              </a:spcBef>
            </a:pPr>
            <a:endParaRPr lang="en-US"/>
          </a:p>
          <a:p>
            <a:pPr>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205 storms flown</a:t>
            </a:r>
            <a:r>
              <a:rPr lang="en-US" baseline="0" dirty="0" smtClean="0"/>
              <a:t> </a:t>
            </a:r>
            <a:r>
              <a:rPr lang="en-US" dirty="0" smtClean="0"/>
              <a:t>total up to 2005,</a:t>
            </a:r>
            <a:r>
              <a:rPr lang="en-US" baseline="0" dirty="0" smtClean="0"/>
              <a:t> </a:t>
            </a:r>
            <a:r>
              <a:rPr lang="en-US" dirty="0" smtClean="0"/>
              <a:t>89 prior to my arrival at HRD in 1980, 126 since 1980</a:t>
            </a:r>
          </a:p>
          <a:p>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10</a:t>
            </a:fld>
            <a:endParaRPr lang="en-US"/>
          </a:p>
        </p:txBody>
      </p:sp>
    </p:spTree>
    <p:extLst>
      <p:ext uri="{BB962C8B-B14F-4D97-AF65-F5344CB8AC3E}">
        <p14:creationId xmlns:p14="http://schemas.microsoft.com/office/powerpoint/2010/main" val="882159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defTabSz="897301" eaLnBrk="0" fontAlgn="base" hangingPunct="0">
              <a:spcBef>
                <a:spcPct val="30000"/>
              </a:spcBef>
              <a:spcAft>
                <a:spcPct val="0"/>
              </a:spcAft>
              <a:defRPr/>
            </a:pPr>
            <a:r>
              <a:rPr lang="en-US" dirty="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465" eaLnBrk="0" hangingPunct="0">
              <a:defRPr sz="2300">
                <a:solidFill>
                  <a:schemeClr val="tx1"/>
                </a:solidFill>
                <a:latin typeface="TradeGothic" charset="0"/>
                <a:ea typeface="ＭＳ Ｐゴシック" charset="0"/>
                <a:cs typeface="ＭＳ Ｐゴシック" charset="0"/>
              </a:defRPr>
            </a:lvl1pPr>
            <a:lvl2pPr marL="702756" indent="-270291" defTabSz="896465" eaLnBrk="0" hangingPunct="0">
              <a:defRPr sz="2300">
                <a:solidFill>
                  <a:schemeClr val="tx1"/>
                </a:solidFill>
                <a:latin typeface="TradeGothic" charset="0"/>
                <a:ea typeface="ＭＳ Ｐゴシック" charset="0"/>
              </a:defRPr>
            </a:lvl2pPr>
            <a:lvl3pPr marL="1081164" indent="-216233" defTabSz="896465" eaLnBrk="0" hangingPunct="0">
              <a:defRPr sz="2300">
                <a:solidFill>
                  <a:schemeClr val="tx1"/>
                </a:solidFill>
                <a:latin typeface="TradeGothic" charset="0"/>
                <a:ea typeface="ＭＳ Ｐゴシック" charset="0"/>
              </a:defRPr>
            </a:lvl3pPr>
            <a:lvl4pPr marL="1513629" indent="-216233" defTabSz="896465" eaLnBrk="0" hangingPunct="0">
              <a:defRPr sz="2300">
                <a:solidFill>
                  <a:schemeClr val="tx1"/>
                </a:solidFill>
                <a:latin typeface="TradeGothic" charset="0"/>
                <a:ea typeface="ＭＳ Ｐゴシック" charset="0"/>
              </a:defRPr>
            </a:lvl4pPr>
            <a:lvl5pPr marL="1946095" indent="-216233" defTabSz="896465" eaLnBrk="0" hangingPunct="0">
              <a:defRPr sz="2300">
                <a:solidFill>
                  <a:schemeClr val="tx1"/>
                </a:solidFill>
                <a:latin typeface="TradeGothic" charset="0"/>
                <a:ea typeface="ＭＳ Ｐゴシック" charset="0"/>
              </a:defRPr>
            </a:lvl5pPr>
            <a:lvl6pPr marL="2378560" indent="-216233" defTabSz="896465" eaLnBrk="0" fontAlgn="base" hangingPunct="0">
              <a:spcBef>
                <a:spcPct val="0"/>
              </a:spcBef>
              <a:spcAft>
                <a:spcPct val="0"/>
              </a:spcAft>
              <a:defRPr sz="2300">
                <a:solidFill>
                  <a:schemeClr val="tx1"/>
                </a:solidFill>
                <a:latin typeface="TradeGothic" charset="0"/>
                <a:ea typeface="ＭＳ Ｐゴシック" charset="0"/>
              </a:defRPr>
            </a:lvl6pPr>
            <a:lvl7pPr marL="2811026" indent="-216233" defTabSz="896465" eaLnBrk="0" fontAlgn="base" hangingPunct="0">
              <a:spcBef>
                <a:spcPct val="0"/>
              </a:spcBef>
              <a:spcAft>
                <a:spcPct val="0"/>
              </a:spcAft>
              <a:defRPr sz="2300">
                <a:solidFill>
                  <a:schemeClr val="tx1"/>
                </a:solidFill>
                <a:latin typeface="TradeGothic" charset="0"/>
                <a:ea typeface="ＭＳ Ｐゴシック" charset="0"/>
              </a:defRPr>
            </a:lvl7pPr>
            <a:lvl8pPr marL="3243491" indent="-216233" defTabSz="896465" eaLnBrk="0" fontAlgn="base" hangingPunct="0">
              <a:spcBef>
                <a:spcPct val="0"/>
              </a:spcBef>
              <a:spcAft>
                <a:spcPct val="0"/>
              </a:spcAft>
              <a:defRPr sz="2300">
                <a:solidFill>
                  <a:schemeClr val="tx1"/>
                </a:solidFill>
                <a:latin typeface="TradeGothic" charset="0"/>
                <a:ea typeface="ＭＳ Ｐゴシック" charset="0"/>
              </a:defRPr>
            </a:lvl8pPr>
            <a:lvl9pPr marL="3675957" indent="-216233" defTabSz="896465" eaLnBrk="0" fontAlgn="base" hangingPunct="0">
              <a:spcBef>
                <a:spcPct val="0"/>
              </a:spcBef>
              <a:spcAft>
                <a:spcPct val="0"/>
              </a:spcAft>
              <a:defRPr sz="2300">
                <a:solidFill>
                  <a:schemeClr val="tx1"/>
                </a:solidFill>
                <a:latin typeface="TradeGothic" charset="0"/>
                <a:ea typeface="ＭＳ Ｐゴシック" charset="0"/>
              </a:defRPr>
            </a:lvl9pPr>
          </a:lstStyle>
          <a:p>
            <a:pPr eaLnBrk="1" hangingPunct="1"/>
            <a:fld id="{35D78627-21D9-ED46-91AC-1305867B3B10}" type="slidenum">
              <a:rPr lang="en-US" sz="1100">
                <a:latin typeface="Arial" charset="0"/>
              </a:rPr>
              <a:pPr eaLnBrk="1" hangingPunct="1"/>
              <a:t>13</a:t>
            </a:fld>
            <a:endParaRPr lang="en-US" sz="1100">
              <a:latin typeface="Arial" charset="0"/>
            </a:endParaRPr>
          </a:p>
        </p:txBody>
      </p:sp>
      <p:sp>
        <p:nvSpPr>
          <p:cNvPr id="26626" name="Rectangle 2"/>
          <p:cNvSpPr>
            <a:spLocks noGrp="1" noRot="1" noChangeAspect="1" noChangeArrowheads="1"/>
          </p:cNvSpPr>
          <p:nvPr>
            <p:ph type="sldImg"/>
          </p:nvPr>
        </p:nvSpPr>
        <p:spPr>
          <a:solidFill>
            <a:srgbClr val="FFFFFF"/>
          </a:solidFill>
          <a:ln/>
        </p:spPr>
      </p:sp>
      <p:sp>
        <p:nvSpPr>
          <p:cNvPr id="26627" name="Rectangle 3"/>
          <p:cNvSpPr>
            <a:spLocks noGrp="1" noChangeArrowheads="1"/>
          </p:cNvSpPr>
          <p:nvPr>
            <p:ph type="body" idx="1"/>
          </p:nvPr>
        </p:nvSpPr>
        <p:spPr>
          <a:xfrm>
            <a:off x="915294" y="4343703"/>
            <a:ext cx="5027414" cy="4115405"/>
          </a:xfrm>
          <a:solidFill>
            <a:srgbClr val="FFFFFF"/>
          </a:solidFill>
          <a:ln>
            <a:solidFill>
              <a:srgbClr val="000000"/>
            </a:solidFill>
          </a:ln>
        </p:spPr>
        <p:txBody>
          <a:bodyPr lIns="91424" tIns="45713" rIns="91424" bIns="45713"/>
          <a:lstStyle/>
          <a:p>
            <a:r>
              <a:rPr lang="en-US">
                <a:latin typeface="Arial" charset="0"/>
                <a:ea typeface="ＭＳ Ｐゴシック" charset="0"/>
                <a:cs typeface="ＭＳ Ｐゴシック" charset="0"/>
              </a:rPr>
              <a:t>Top left image shows how airborne Doppler scans through storm with alternating fore/aft beams every 0.7 km resulting in herringbone patterns of beam intersections with 1.4 km resolution along track and 150 m resolution across track.</a:t>
            </a:r>
          </a:p>
          <a:p>
            <a:r>
              <a:rPr lang="en-US">
                <a:latin typeface="Arial" charset="0"/>
                <a:ea typeface="ＭＳ Ｐゴシック" charset="0"/>
                <a:cs typeface="ＭＳ Ｐゴシック" charset="0"/>
              </a:rPr>
              <a:t>Bottom right image shows ARW domain used this summer by Fuqing to assimilate the Doppler superobs – in this case for TS Fay when it was making 2nd FL landfall. The inset shows SOs used from 3 legs (represented by colors) across the storm. Overlay show model field with many obs superposed</a:t>
            </a:r>
          </a:p>
          <a:p>
            <a:r>
              <a:rPr lang="en-US">
                <a:latin typeface="Arial" charset="0"/>
                <a:ea typeface="ＭＳ Ｐゴシック" charset="0"/>
                <a:cs typeface="ＭＳ Ｐゴシック" charset="0"/>
              </a:rPr>
              <a:t>A superob (SO) is an average of several observations in proximity to each other.  This averaging reduces the number of costly assimilations and avoids assimilating correlated data</a:t>
            </a:r>
          </a:p>
          <a:p>
            <a:r>
              <a:rPr lang="en-US">
                <a:latin typeface="Arial" charset="0"/>
                <a:ea typeface="ＭＳ Ｐゴシック" charset="0"/>
                <a:cs typeface="ＭＳ Ｐゴシック" charset="0"/>
              </a:rPr>
              <a:t>Doppler SOs are averages of the observations of radial component of wind along pointing vector where all observations pointing in nearly same direction at nearly same distance from aircraft</a:t>
            </a:r>
          </a:p>
          <a:p>
            <a:r>
              <a:rPr lang="en-US">
                <a:latin typeface="Arial" charset="0"/>
                <a:ea typeface="ＭＳ Ｐゴシック" charset="0"/>
                <a:cs typeface="ＭＳ Ｐゴシック" charset="0"/>
              </a:rPr>
              <a:t>Azimuthal grid resolution (around fuselage axis):  3-5 degrees depending upon radius</a:t>
            </a:r>
          </a:p>
          <a:p>
            <a:r>
              <a:rPr lang="en-US">
                <a:latin typeface="Arial" charset="0"/>
                <a:ea typeface="ＭＳ Ｐゴシック" charset="0"/>
                <a:cs typeface="ＭＳ Ｐゴシック" charset="0"/>
              </a:rPr>
              <a:t>Radial grid resolution: 2 km</a:t>
            </a:r>
          </a:p>
          <a:p>
            <a:r>
              <a:rPr lang="en-US">
                <a:latin typeface="Arial" charset="0"/>
                <a:ea typeface="ＭＳ Ｐゴシック" charset="0"/>
                <a:cs typeface="ＭＳ Ｐゴシック" charset="0"/>
              </a:rPr>
              <a:t>Along track resolution:  1 min = ~7-8 km</a:t>
            </a:r>
          </a:p>
          <a:p>
            <a:r>
              <a:rPr lang="en-US">
                <a:latin typeface="Arial" charset="0"/>
                <a:ea typeface="ＭＳ Ｐゴシック" charset="0"/>
                <a:cs typeface="ＭＳ Ｐゴシック" charset="0"/>
              </a:rPr>
              <a:t>All radial velocity  observations within a grid box are candidates for SOs, but only the 25 points closest to grid point used</a:t>
            </a:r>
          </a:p>
          <a:p>
            <a:r>
              <a:rPr lang="en-US">
                <a:latin typeface="Arial" charset="0"/>
                <a:ea typeface="ＭＳ Ｐゴシック" charset="0"/>
                <a:cs typeface="ＭＳ Ｐゴシック" charset="0"/>
              </a:rPr>
              <a:t>Velocities &gt;2 SD from bin average rejected</a:t>
            </a:r>
          </a:p>
          <a:p>
            <a:r>
              <a:rPr lang="en-US">
                <a:latin typeface="Arial" charset="0"/>
                <a:ea typeface="ＭＳ Ｐゴシック" charset="0"/>
                <a:cs typeface="ＭＳ Ｐゴシック" charset="0"/>
              </a:rPr>
              <a:t>Bins with SD &gt; 2XSD rejected</a:t>
            </a:r>
          </a:p>
          <a:p>
            <a:r>
              <a:rPr lang="en-US">
                <a:latin typeface="Arial" charset="0"/>
                <a:ea typeface="ＭＳ Ｐゴシック" charset="0"/>
                <a:cs typeface="ＭＳ Ｐゴシック" charset="0"/>
              </a:rPr>
              <a:t>~5000 SOs per penetration of hurricane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70B9385-A3B6-D947-879B-98D4764AA788}" type="slidenum">
              <a:rPr lang="en-US">
                <a:latin typeface="Arial" charset="0"/>
                <a:ea typeface="ＭＳ Ｐゴシック" charset="-128"/>
                <a:cs typeface="ＭＳ Ｐゴシック" charset="-128"/>
              </a:rPr>
              <a:pPr/>
              <a:t>14</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14711" y="4344025"/>
            <a:ext cx="5028579" cy="4114488"/>
          </a:xfrm>
          <a:solidFill>
            <a:srgbClr val="FFFFFF"/>
          </a:solidFill>
          <a:ln>
            <a:solidFill>
              <a:srgbClr val="000000"/>
            </a:solidFill>
          </a:ln>
        </p:spPr>
        <p:txBody>
          <a:bodyPr lIns="91422" tIns="45711" rIns="91422" bIns="45711"/>
          <a:lstStyle/>
          <a:p>
            <a:pPr defTabSz="897301" eaLnBrk="0" fontAlgn="base" hangingPunct="0">
              <a:spcBef>
                <a:spcPct val="30000"/>
              </a:spcBef>
              <a:spcAft>
                <a:spcPct val="0"/>
              </a:spcAft>
              <a:defRPr/>
            </a:pPr>
            <a:r>
              <a:rPr lang="en-US" sz="1400" dirty="0">
                <a:solidFill>
                  <a:srgbClr val="000000"/>
                </a:solidFill>
              </a:rPr>
              <a:t>Intensity Error of Models for all cases (2009-2011) with airborne Doppler data available from NOAA P-3s </a:t>
            </a:r>
            <a:r>
              <a:rPr lang="en-US" dirty="0">
                <a:solidFill>
                  <a:srgbClr val="000000"/>
                </a:solidFill>
              </a:rPr>
              <a:t>(% Improvement over HFIP baseline – average intensity error for three years of operational model guidance errors for 2006-2008 when HFIP began)</a:t>
            </a:r>
          </a:p>
          <a:p>
            <a:pPr defTabSz="897301" eaLnBrk="0" fontAlgn="base" hangingPunct="0">
              <a:spcBef>
                <a:spcPct val="30000"/>
              </a:spcBef>
              <a:spcAft>
                <a:spcPct val="0"/>
              </a:spcAft>
              <a:defRPr/>
            </a:pPr>
            <a:endParaRPr lang="en-US" dirty="0">
              <a:solidFill>
                <a:srgbClr val="000000"/>
              </a:solidFill>
            </a:endParaRPr>
          </a:p>
          <a:p>
            <a:r>
              <a:rPr lang="en-US" dirty="0">
                <a:solidFill>
                  <a:srgbClr val="000000"/>
                </a:solidFill>
                <a:latin typeface="Arial" charset="0"/>
              </a:rPr>
              <a:t>Black lines are the baseline intensity skill (solid), 20%improvement threshold (large dash), and 50% improvement threshold (small dash)</a:t>
            </a:r>
          </a:p>
          <a:p>
            <a:r>
              <a:rPr lang="en-US" dirty="0">
                <a:latin typeface="Arial" charset="0"/>
              </a:rPr>
              <a:t>Green lines represent the average intensity errors for two different regional models: small dash - Advanced Research WRF or ARW used by the bulk of the research community; and solid - high-resolution research version of HWRF developed at HRD and transitioned to EMC for operational implementation this summer</a:t>
            </a:r>
          </a:p>
          <a:p>
            <a:r>
              <a:rPr lang="en-US" dirty="0">
                <a:latin typeface="Arial" charset="0"/>
              </a:rPr>
              <a:t>Red line is the average intensity error for the high-resolution research HWRF without the Doppler data</a:t>
            </a:r>
          </a:p>
          <a:p>
            <a:endParaRPr lang="en-US" dirty="0">
              <a:latin typeface="Arial" charset="0"/>
            </a:endParaRPr>
          </a:p>
          <a:p>
            <a:r>
              <a:rPr lang="en-US" dirty="0">
                <a:latin typeface="Arial" charset="0"/>
              </a:rPr>
              <a:t>Note that from 36-96 h the average error is very close to or exceeding the 20% improvement threshold for HFIP at 5 years</a:t>
            </a:r>
          </a:p>
          <a:p>
            <a:r>
              <a:rPr lang="en-US" dirty="0">
                <a:latin typeface="Arial" charset="0"/>
              </a:rPr>
              <a:t>We are busily investigating the reason for lack of improved skill from 0-24 h when the data should have the most impact. We identified some model biases due to physical parameterizations which we are working with EMC to correct thanks to the ability to use observations to improve the initial conditions.</a:t>
            </a:r>
          </a:p>
          <a:p>
            <a:endParaRPr lang="en-US" dirty="0">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190480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349098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3926715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191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021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590B5910-840D-034B-80ED-7C84F1CE13A2}" type="slidenum">
              <a:rPr lang="en-US"/>
              <a:pPr>
                <a:defRPr/>
              </a:pPr>
              <a:t>‹#›</a:t>
            </a:fld>
            <a:endParaRPr lang="en-US"/>
          </a:p>
        </p:txBody>
      </p:sp>
    </p:spTree>
    <p:extLst>
      <p:ext uri="{BB962C8B-B14F-4D97-AF65-F5344CB8AC3E}">
        <p14:creationId xmlns:p14="http://schemas.microsoft.com/office/powerpoint/2010/main" val="2659511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fld id="{DC12C401-416E-4448-A55B-A2EE651C8C5B}" type="slidenum">
              <a:rPr lang="en-US"/>
              <a:pPr/>
              <a:t>‹#›</a:t>
            </a:fld>
            <a:endParaRPr lang="en-US"/>
          </a:p>
        </p:txBody>
      </p:sp>
    </p:spTree>
    <p:extLst>
      <p:ext uri="{BB962C8B-B14F-4D97-AF65-F5344CB8AC3E}">
        <p14:creationId xmlns:p14="http://schemas.microsoft.com/office/powerpoint/2010/main" val="2444271999"/>
      </p:ext>
    </p:extLst>
  </p:cSld>
  <p:clrMapOvr>
    <a:masterClrMapping/>
  </p:clrMapOvr>
  <p:transition xmlns:p14="http://schemas.microsoft.com/office/powerpoint/2010/mai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23944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152843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53344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3526384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335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248896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3738024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004E0-2EDC-494C-844C-CD4F8C76B444}" type="datetimeFigureOut">
              <a:rPr lang="en-US" smtClean="0"/>
              <a:t>6/13/12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6D394D7-B586-9848-B89A-5849FF488189}" type="slidenum">
              <a:rPr lang="en-US" smtClean="0"/>
              <a:t>‹#›</a:t>
            </a:fld>
            <a:endParaRPr lang="en-US"/>
          </a:p>
        </p:txBody>
      </p:sp>
    </p:spTree>
    <p:extLst>
      <p:ext uri="{BB962C8B-B14F-4D97-AF65-F5344CB8AC3E}">
        <p14:creationId xmlns:p14="http://schemas.microsoft.com/office/powerpoint/2010/main" val="133529175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8" Type="http://schemas.openxmlformats.org/officeDocument/2006/relationships/image" Target="../media/image2.png"/><Relationship Id="rId19"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2708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68857"/>
            <a:ext cx="8229600" cy="449125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177538"/>
            <a:ext cx="13716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A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50162" y="106916"/>
            <a:ext cx="1036638"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oml_logo.jp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81950" y="5939781"/>
            <a:ext cx="1358900" cy="685800"/>
          </a:xfrm>
          <a:prstGeom prst="rect">
            <a:avLst/>
          </a:prstGeom>
        </p:spPr>
      </p:pic>
      <p:pic>
        <p:nvPicPr>
          <p:cNvPr id="7" name="Picture 6" descr="aircrafthurricane.jp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96765" y="5887405"/>
            <a:ext cx="1473200" cy="787400"/>
          </a:xfrm>
          <a:prstGeom prst="rect">
            <a:avLst/>
          </a:prstGeom>
        </p:spPr>
      </p:pic>
    </p:spTree>
    <p:extLst>
      <p:ext uri="{BB962C8B-B14F-4D97-AF65-F5344CB8AC3E}">
        <p14:creationId xmlns:p14="http://schemas.microsoft.com/office/powerpoint/2010/main" val="32013273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gif"/><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 Id="rId11"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hyperlink" Target="http://noaahrd.wordpress.com/2010/09/23/hrd-monthly-data-assimilation-meeting-of-september-2010/" TargetMode="External"/><Relationship Id="rId5" Type="http://schemas.openxmlformats.org/officeDocument/2006/relationships/image" Target="../media/image64.png"/><Relationship Id="rId6" Type="http://schemas.openxmlformats.org/officeDocument/2006/relationships/image" Target="../media/image65.png"/><Relationship Id="rId7" Type="http://schemas.microsoft.com/office/2007/relationships/hdphoto" Target="../media/hdphoto1.wdp"/><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33.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hyperlink" Target="http://noaahrd.wordpress.com/category/ifex-discussio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hyperlink" Target="http://www.aoml.noaa.gov/hrd/Storm_pages/ifex2005/index.html" TargetMode="External"/><Relationship Id="rId4" Type="http://schemas.openxmlformats.org/officeDocument/2006/relationships/hyperlink" Target="http://www.aoml.noaa.gov/hrd/HFP2005/index.html" TargetMode="External"/><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33.gif"/><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Word_97_-_2004_Document1.doc"/><Relationship Id="rId5"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atrina5_retouch"/>
          <p:cNvPicPr>
            <a:picLocks noChangeAspect="1" noChangeArrowheads="1"/>
          </p:cNvPicPr>
          <p:nvPr/>
        </p:nvPicPr>
        <p:blipFill>
          <a:blip r:embed="rId2">
            <a:lum bright="38000" contrast="-22000"/>
            <a:extLst>
              <a:ext uri="{28A0092B-C50C-407E-A947-70E740481C1C}">
                <a14:useLocalDpi xmlns:a14="http://schemas.microsoft.com/office/drawing/2010/main" val="0"/>
              </a:ext>
            </a:extLst>
          </a:blip>
          <a:srcRect/>
          <a:stretch>
            <a:fillRect/>
          </a:stretch>
        </p:blipFill>
        <p:spPr bwMode="auto">
          <a:xfrm>
            <a:off x="-39788" y="-288461"/>
            <a:ext cx="9403089"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260811" y="1447675"/>
            <a:ext cx="8663483" cy="1965964"/>
          </a:xfrm>
        </p:spPr>
        <p:txBody>
          <a:bodyPr>
            <a:noAutofit/>
          </a:bodyPr>
          <a:lstStyle/>
          <a:p>
            <a:r>
              <a:rPr lang="en-US" sz="4800" dirty="0" smtClean="0">
                <a:solidFill>
                  <a:schemeClr val="bg1"/>
                </a:solidFill>
              </a:rPr>
              <a:t>Use of </a:t>
            </a:r>
            <a:r>
              <a:rPr lang="en-US" sz="4800" dirty="0" smtClean="0">
                <a:solidFill>
                  <a:schemeClr val="bg1"/>
                </a:solidFill>
              </a:rPr>
              <a:t>Satellite Transmission of Airborne </a:t>
            </a:r>
            <a:r>
              <a:rPr lang="en-US" sz="4800" dirty="0">
                <a:solidFill>
                  <a:schemeClr val="bg1"/>
                </a:solidFill>
              </a:rPr>
              <a:t>D</a:t>
            </a:r>
            <a:r>
              <a:rPr lang="en-US" sz="4800" dirty="0" smtClean="0">
                <a:solidFill>
                  <a:schemeClr val="bg1"/>
                </a:solidFill>
              </a:rPr>
              <a:t>ata to Improve </a:t>
            </a:r>
            <a:r>
              <a:rPr lang="en-US" sz="4800" dirty="0">
                <a:solidFill>
                  <a:schemeClr val="bg1"/>
                </a:solidFill>
              </a:rPr>
              <a:t>H</a:t>
            </a:r>
            <a:r>
              <a:rPr lang="en-US" sz="4800" dirty="0" smtClean="0">
                <a:solidFill>
                  <a:schemeClr val="bg1"/>
                </a:solidFill>
              </a:rPr>
              <a:t>urricane </a:t>
            </a:r>
            <a:r>
              <a:rPr lang="en-US" sz="4800" dirty="0">
                <a:solidFill>
                  <a:schemeClr val="bg1"/>
                </a:solidFill>
              </a:rPr>
              <a:t>F</a:t>
            </a:r>
            <a:r>
              <a:rPr lang="en-US" sz="4800" dirty="0" smtClean="0">
                <a:solidFill>
                  <a:schemeClr val="bg1"/>
                </a:solidFill>
              </a:rPr>
              <a:t>orecasts</a:t>
            </a:r>
            <a:endParaRPr lang="en-US" sz="4800" dirty="0">
              <a:solidFill>
                <a:schemeClr val="bg1"/>
              </a:solidFill>
            </a:endParaRPr>
          </a:p>
        </p:txBody>
      </p:sp>
      <p:sp>
        <p:nvSpPr>
          <p:cNvPr id="9" name="Subtitle 8"/>
          <p:cNvSpPr>
            <a:spLocks noGrp="1"/>
          </p:cNvSpPr>
          <p:nvPr>
            <p:ph type="subTitle" idx="1"/>
          </p:nvPr>
        </p:nvSpPr>
        <p:spPr>
          <a:xfrm>
            <a:off x="0" y="3886200"/>
            <a:ext cx="9144000" cy="1752600"/>
          </a:xfrm>
        </p:spPr>
        <p:txBody>
          <a:bodyPr>
            <a:normAutofit/>
          </a:bodyPr>
          <a:lstStyle/>
          <a:p>
            <a:r>
              <a:rPr lang="en-US" dirty="0" smtClean="0">
                <a:solidFill>
                  <a:schemeClr val="bg1"/>
                </a:solidFill>
              </a:rPr>
              <a:t>John F. Gamache</a:t>
            </a:r>
          </a:p>
          <a:p>
            <a:r>
              <a:rPr lang="en-US" dirty="0" smtClean="0">
                <a:solidFill>
                  <a:schemeClr val="bg1"/>
                </a:solidFill>
              </a:rPr>
              <a:t>NOAA/AOML/Hurricane Research Division</a:t>
            </a:r>
            <a:endParaRPr lang="en-US" dirty="0">
              <a:solidFill>
                <a:schemeClr val="bg1"/>
              </a:solidFill>
            </a:endParaRPr>
          </a:p>
        </p:txBody>
      </p:sp>
    </p:spTree>
    <p:extLst>
      <p:ext uri="{BB962C8B-B14F-4D97-AF65-F5344CB8AC3E}">
        <p14:creationId xmlns:p14="http://schemas.microsoft.com/office/powerpoint/2010/main" val="32554167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HRPtou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47"/>
            <a:ext cx="9144000" cy="6844594"/>
          </a:xfrm>
          <a:prstGeom prst="rect">
            <a:avLst/>
          </a:prstGeom>
        </p:spPr>
      </p:pic>
    </p:spTree>
    <p:extLst>
      <p:ext uri="{BB962C8B-B14F-4D97-AF65-F5344CB8AC3E}">
        <p14:creationId xmlns:p14="http://schemas.microsoft.com/office/powerpoint/2010/main" val="28908869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9" name="Picture 1" descr="20110825H1wind10.gif"/>
          <p:cNvPicPr>
            <a:picLocks noChangeAspect="1"/>
          </p:cNvPicPr>
          <p:nvPr/>
        </p:nvPicPr>
        <p:blipFill rotWithShape="1">
          <a:blip r:embed="rId3" cstate="email">
            <a:extLst>
              <a:ext uri="{28A0092B-C50C-407E-A947-70E740481C1C}">
                <a14:useLocalDpi xmlns:a14="http://schemas.microsoft.com/office/drawing/2010/main"/>
              </a:ext>
            </a:extLst>
          </a:blip>
          <a:srcRect l="16902" t="7718" r="8450"/>
          <a:stretch/>
        </p:blipFill>
        <p:spPr bwMode="auto">
          <a:xfrm>
            <a:off x="4495223" y="1578436"/>
            <a:ext cx="4158925" cy="36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4853691"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110825H1</a:t>
            </a:r>
          </a:p>
        </p:txBody>
      </p:sp>
      <p:pic>
        <p:nvPicPr>
          <p:cNvPr id="51214" name="Picture 1" descr="110823H1wind10.gif"/>
          <p:cNvPicPr>
            <a:picLocks noChangeAspect="1"/>
          </p:cNvPicPr>
          <p:nvPr/>
        </p:nvPicPr>
        <p:blipFill rotWithShape="1">
          <a:blip r:embed="rId4" cstate="email">
            <a:extLst>
              <a:ext uri="{28A0092B-C50C-407E-A947-70E740481C1C}">
                <a14:useLocalDpi xmlns:a14="http://schemas.microsoft.com/office/drawing/2010/main"/>
              </a:ext>
            </a:extLst>
          </a:blip>
          <a:srcRect l="18150" t="7975" r="20831"/>
          <a:stretch/>
        </p:blipFill>
        <p:spPr bwMode="auto">
          <a:xfrm>
            <a:off x="612878" y="1578436"/>
            <a:ext cx="3488688" cy="36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1"/>
          <p:cNvSpPr txBox="1">
            <a:spLocks noChangeArrowheads="1"/>
          </p:cNvSpPr>
          <p:nvPr/>
        </p:nvSpPr>
        <p:spPr bwMode="auto">
          <a:xfrm>
            <a:off x="940714"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110823H1</a:t>
            </a:r>
          </a:p>
        </p:txBody>
      </p:sp>
      <p:sp>
        <p:nvSpPr>
          <p:cNvPr id="51217" name="Text Box 17"/>
          <p:cNvSpPr txBox="1">
            <a:spLocks noChangeArrowheads="1"/>
          </p:cNvSpPr>
          <p:nvPr/>
        </p:nvSpPr>
        <p:spPr bwMode="auto">
          <a:xfrm>
            <a:off x="8108495" y="137351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51218" name="Text Box 18"/>
          <p:cNvSpPr txBox="1">
            <a:spLocks noChangeArrowheads="1"/>
          </p:cNvSpPr>
          <p:nvPr/>
        </p:nvSpPr>
        <p:spPr bwMode="auto">
          <a:xfrm>
            <a:off x="1035964" y="1230089"/>
            <a:ext cx="686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latin typeface="Calibri" charset="0"/>
              </a:rPr>
              <a:t>Real-time P</a:t>
            </a:r>
            <a:r>
              <a:rPr lang="en-US" sz="1800" b="1" dirty="0">
                <a:latin typeface="Calibri" charset="0"/>
              </a:rPr>
              <a:t>-3 Tail Doppler and Dropsonde Composite at </a:t>
            </a:r>
            <a:r>
              <a:rPr lang="en-US" sz="1800" b="1" dirty="0" smtClean="0">
                <a:latin typeface="Calibri" charset="0"/>
              </a:rPr>
              <a:t>1 km altitude</a:t>
            </a:r>
            <a:endParaRPr lang="en-US" sz="1600" b="1" dirty="0"/>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a:solidFill>
                  <a:schemeClr val="tx1"/>
                </a:solidFill>
                <a:ea typeface="Calibri" charset="0"/>
                <a:cs typeface="Calibri" charset="0"/>
              </a:rPr>
              <a:t>IFEX 2011: </a:t>
            </a:r>
            <a:r>
              <a:rPr lang="en-US" sz="4800" dirty="0" smtClean="0">
                <a:solidFill>
                  <a:schemeClr val="tx1"/>
                </a:solidFill>
                <a:ea typeface="Calibri" charset="0"/>
                <a:cs typeface="Calibri" charset="0"/>
              </a:rPr>
              <a:t>Irene</a:t>
            </a:r>
            <a:endParaRPr lang="en-US" sz="4000" dirty="0">
              <a:solidFill>
                <a:schemeClr val="tx1"/>
              </a:solidFill>
              <a:ea typeface="Calibri" charset="0"/>
              <a:cs typeface="Calibri" charset="0"/>
            </a:endParaRPr>
          </a:p>
        </p:txBody>
      </p:sp>
      <p:pic>
        <p:nvPicPr>
          <p:cNvPr id="11" name="Picture 10" descr="IFEX.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12" name="Text Box 7"/>
          <p:cNvSpPr txBox="1">
            <a:spLocks/>
          </p:cNvSpPr>
          <p:nvPr/>
        </p:nvSpPr>
        <p:spPr bwMode="auto">
          <a:xfrm>
            <a:off x="6524756" y="6635750"/>
            <a:ext cx="1970952"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t>S. </a:t>
            </a:r>
            <a:r>
              <a:rPr lang="en-US" sz="1050" dirty="0" smtClean="0"/>
              <a:t>Murillo, R. Rogers </a:t>
            </a:r>
            <a:r>
              <a:rPr lang="en-US" sz="1050" dirty="0"/>
              <a:t>(AOML/HRD)</a:t>
            </a:r>
            <a:endParaRPr lang="en-US" sz="1200" dirty="0"/>
          </a:p>
        </p:txBody>
      </p:sp>
      <p:pic>
        <p:nvPicPr>
          <p:cNvPr id="15" name="Picture 2" descr="windspd_xsect_EW_110825H.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200570" y="4949392"/>
            <a:ext cx="342892" cy="1554811"/>
          </a:xfrm>
          <a:prstGeom prst="rect">
            <a:avLst/>
          </a:prstGeom>
          <a:noFill/>
          <a:ln w="9525">
            <a:noFill/>
            <a:miter lim="800000"/>
            <a:headEnd/>
            <a:tailEnd/>
          </a:ln>
        </p:spPr>
      </p:pic>
      <p:grpSp>
        <p:nvGrpSpPr>
          <p:cNvPr id="6" name="Group 5"/>
          <p:cNvGrpSpPr/>
          <p:nvPr/>
        </p:nvGrpSpPr>
        <p:grpSpPr>
          <a:xfrm>
            <a:off x="734786" y="1780722"/>
            <a:ext cx="7162617" cy="4699448"/>
            <a:chOff x="734786" y="1780722"/>
            <a:chExt cx="7162617" cy="4699448"/>
          </a:xfrm>
        </p:grpSpPr>
        <p:grpSp>
          <p:nvGrpSpPr>
            <p:cNvPr id="3" name="Group 2"/>
            <p:cNvGrpSpPr/>
            <p:nvPr/>
          </p:nvGrpSpPr>
          <p:grpSpPr>
            <a:xfrm>
              <a:off x="734786" y="5023798"/>
              <a:ext cx="3272780" cy="1425987"/>
              <a:chOff x="734786" y="5023798"/>
              <a:chExt cx="3272780" cy="1425987"/>
            </a:xfrm>
          </p:grpSpPr>
          <p:pic>
            <p:nvPicPr>
              <p:cNvPr id="14" name="Picture 2" descr="windspd_xsect_EW_110823H.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34786" y="5023798"/>
                <a:ext cx="3256643" cy="1425987"/>
              </a:xfrm>
              <a:prstGeom prst="rect">
                <a:avLst/>
              </a:prstGeom>
              <a:noFill/>
              <a:ln w="9525">
                <a:noFill/>
                <a:miter lim="800000"/>
                <a:headEnd/>
                <a:tailEnd/>
              </a:ln>
            </p:spPr>
          </p:pic>
          <p:sp>
            <p:nvSpPr>
              <p:cNvPr id="16" name="TextBox 8"/>
              <p:cNvSpPr txBox="1">
                <a:spLocks noChangeArrowheads="1"/>
              </p:cNvSpPr>
              <p:nvPr/>
            </p:nvSpPr>
            <p:spPr bwMode="auto">
              <a:xfrm>
                <a:off x="937986"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chemeClr val="bg1"/>
                    </a:solidFill>
                    <a:latin typeface="Calibri" charset="0"/>
                  </a:rPr>
                  <a:t>South</a:t>
                </a:r>
                <a:endParaRPr lang="en-US" sz="1200" dirty="0">
                  <a:solidFill>
                    <a:schemeClr val="bg1"/>
                  </a:solidFill>
                  <a:latin typeface="Calibri" charset="0"/>
                </a:endParaRPr>
              </a:p>
            </p:txBody>
          </p:sp>
          <p:sp>
            <p:nvSpPr>
              <p:cNvPr id="17" name="TextBox 9"/>
              <p:cNvSpPr txBox="1">
                <a:spLocks noChangeArrowheads="1"/>
              </p:cNvSpPr>
              <p:nvPr/>
            </p:nvSpPr>
            <p:spPr bwMode="auto">
              <a:xfrm>
                <a:off x="3456363"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chemeClr val="bg1"/>
                    </a:solidFill>
                    <a:latin typeface="Calibri" charset="0"/>
                  </a:rPr>
                  <a:t>North</a:t>
                </a:r>
                <a:endParaRPr lang="en-US" sz="1200" dirty="0">
                  <a:solidFill>
                    <a:schemeClr val="bg1"/>
                  </a:solidFill>
                  <a:latin typeface="Calibri" charset="0"/>
                </a:endParaRPr>
              </a:p>
            </p:txBody>
          </p:sp>
        </p:grpSp>
        <p:grpSp>
          <p:nvGrpSpPr>
            <p:cNvPr id="5" name="Group 4"/>
            <p:cNvGrpSpPr/>
            <p:nvPr/>
          </p:nvGrpSpPr>
          <p:grpSpPr>
            <a:xfrm>
              <a:off x="4666384" y="5060971"/>
              <a:ext cx="3231019" cy="1419199"/>
              <a:chOff x="4666384" y="5060971"/>
              <a:chExt cx="3231019" cy="1419199"/>
            </a:xfrm>
          </p:grpSpPr>
          <p:pic>
            <p:nvPicPr>
              <p:cNvPr id="13" name="Picture 2" descr="windspd_xsect_EW_110825H.tif"/>
              <p:cNvPicPr>
                <a:picLocks/>
              </p:cNvPicPr>
              <p:nvPr/>
            </p:nvPicPr>
            <p:blipFill rotWithShape="1">
              <a:blip r:embed="rId8" cstate="screen">
                <a:extLst>
                  <a:ext uri="{28A0092B-C50C-407E-A947-70E740481C1C}">
                    <a14:useLocalDpi xmlns:a14="http://schemas.microsoft.com/office/drawing/2010/main"/>
                  </a:ext>
                </a:extLst>
              </a:blip>
              <a:srcRect/>
              <a:stretch/>
            </p:blipFill>
            <p:spPr bwMode="auto">
              <a:xfrm>
                <a:off x="4666384" y="5060971"/>
                <a:ext cx="3180408" cy="1419199"/>
              </a:xfrm>
              <a:prstGeom prst="rect">
                <a:avLst/>
              </a:prstGeom>
              <a:noFill/>
              <a:ln w="9525">
                <a:noFill/>
                <a:miter lim="800000"/>
                <a:headEnd/>
                <a:tailEnd/>
              </a:ln>
            </p:spPr>
          </p:pic>
          <p:sp>
            <p:nvSpPr>
              <p:cNvPr id="18" name="TextBox 8"/>
              <p:cNvSpPr txBox="1">
                <a:spLocks noChangeArrowheads="1"/>
              </p:cNvSpPr>
              <p:nvPr/>
            </p:nvSpPr>
            <p:spPr bwMode="auto">
              <a:xfrm>
                <a:off x="4818752"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chemeClr val="bg1"/>
                    </a:solidFill>
                    <a:latin typeface="Calibri" charset="0"/>
                  </a:rPr>
                  <a:t>South</a:t>
                </a:r>
                <a:endParaRPr lang="en-US" sz="1200" dirty="0">
                  <a:solidFill>
                    <a:schemeClr val="bg1"/>
                  </a:solidFill>
                  <a:latin typeface="Calibri" charset="0"/>
                </a:endParaRPr>
              </a:p>
            </p:txBody>
          </p:sp>
          <p:sp>
            <p:nvSpPr>
              <p:cNvPr id="19" name="TextBox 9"/>
              <p:cNvSpPr txBox="1">
                <a:spLocks noChangeArrowheads="1"/>
              </p:cNvSpPr>
              <p:nvPr/>
            </p:nvSpPr>
            <p:spPr bwMode="auto">
              <a:xfrm>
                <a:off x="7346200"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chemeClr val="bg1"/>
                    </a:solidFill>
                    <a:latin typeface="Calibri" charset="0"/>
                  </a:rPr>
                  <a:t>North</a:t>
                </a:r>
                <a:endParaRPr lang="en-US" sz="1200" dirty="0">
                  <a:solidFill>
                    <a:schemeClr val="bg1"/>
                  </a:solidFill>
                  <a:latin typeface="Calibri" charset="0"/>
                </a:endParaRPr>
              </a:p>
            </p:txBody>
          </p:sp>
        </p:grpSp>
        <p:grpSp>
          <p:nvGrpSpPr>
            <p:cNvPr id="2" name="Group 1"/>
            <p:cNvGrpSpPr/>
            <p:nvPr/>
          </p:nvGrpSpPr>
          <p:grpSpPr>
            <a:xfrm>
              <a:off x="2417536" y="1780722"/>
              <a:ext cx="3924153" cy="2950028"/>
              <a:chOff x="2417536" y="1780722"/>
              <a:chExt cx="3924153" cy="2950028"/>
            </a:xfrm>
          </p:grpSpPr>
          <p:cxnSp>
            <p:nvCxnSpPr>
              <p:cNvPr id="4" name="Straight Connector 3"/>
              <p:cNvCxnSpPr/>
              <p:nvPr/>
            </p:nvCxnSpPr>
            <p:spPr>
              <a:xfrm rot="5400000">
                <a:off x="943429" y="3256643"/>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867582" y="3254829"/>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493025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88"/>
            <a:ext cx="8229600" cy="1143000"/>
          </a:xfrm>
        </p:spPr>
        <p:txBody>
          <a:bodyPr>
            <a:normAutofit fontScale="90000"/>
          </a:bodyPr>
          <a:lstStyle/>
          <a:p>
            <a:r>
              <a:rPr lang="en-US" sz="4400" dirty="0" smtClean="0">
                <a:latin typeface="Calibri"/>
                <a:cs typeface="Calibri"/>
              </a:rPr>
              <a:t>Stepped Frequency Microwave Radiometer (SFMR)</a:t>
            </a:r>
            <a:endParaRPr lang="en-US" sz="4400" dirty="0">
              <a:latin typeface="Calibri"/>
              <a:cs typeface="Calibri"/>
            </a:endParaRPr>
          </a:p>
        </p:txBody>
      </p:sp>
      <p:pic>
        <p:nvPicPr>
          <p:cNvPr id="5" name="Picture 4" descr="09_REFLECTIONS_HEW (dragged) 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36889"/>
            <a:ext cx="6363206" cy="4252144"/>
          </a:xfrm>
          <a:prstGeom prst="rect">
            <a:avLst/>
          </a:prstGeom>
        </p:spPr>
      </p:pic>
      <p:pic>
        <p:nvPicPr>
          <p:cNvPr id="6" name="Picture 5" descr="image6_2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291" y="1598311"/>
            <a:ext cx="2724570" cy="1882430"/>
          </a:xfrm>
          <a:prstGeom prst="rect">
            <a:avLst/>
          </a:prstGeom>
        </p:spPr>
      </p:pic>
      <p:pic>
        <p:nvPicPr>
          <p:cNvPr id="7" name="Picture 6" descr="Screen Shot 2011-12-20 at 3.55.5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9346" y="4082815"/>
            <a:ext cx="2934654" cy="2003769"/>
          </a:xfrm>
          <a:prstGeom prst="rect">
            <a:avLst/>
          </a:prstGeom>
        </p:spPr>
      </p:pic>
      <p:sp>
        <p:nvSpPr>
          <p:cNvPr id="8" name="Text Box 6"/>
          <p:cNvSpPr txBox="1">
            <a:spLocks noChangeArrowheads="1"/>
          </p:cNvSpPr>
          <p:nvPr/>
        </p:nvSpPr>
        <p:spPr bwMode="auto">
          <a:xfrm>
            <a:off x="7242497" y="6629378"/>
            <a:ext cx="1517613"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ea typeface="Calibri" charset="0"/>
                <a:cs typeface="Calibri" charset="0"/>
              </a:rPr>
              <a:t>E. Uhlhorn, AOML/</a:t>
            </a:r>
            <a:r>
              <a:rPr lang="en-US" sz="1100" dirty="0" smtClean="0">
                <a:latin typeface="Calibri" charset="0"/>
                <a:ea typeface="Calibri" charset="0"/>
                <a:cs typeface="Calibri" charset="0"/>
              </a:rPr>
              <a:t>HRD</a:t>
            </a:r>
            <a:endParaRPr lang="en-US" sz="1100" dirty="0">
              <a:latin typeface="Calibri" charset="0"/>
              <a:ea typeface="Arial" charset="0"/>
              <a:cs typeface="Arial" charset="0"/>
            </a:endParaRPr>
          </a:p>
        </p:txBody>
      </p:sp>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11246272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3" descr="Fay_track_SO.tif"/>
          <p:cNvPicPr>
            <a:picLocks noChangeAspect="1"/>
          </p:cNvPicPr>
          <p:nvPr/>
        </p:nvPicPr>
        <p:blipFill>
          <a:blip r:embed="rId3">
            <a:extLst>
              <a:ext uri="{28A0092B-C50C-407E-A947-70E740481C1C}">
                <a14:useLocalDpi xmlns:a14="http://schemas.microsoft.com/office/drawing/2010/main" val="0"/>
              </a:ext>
            </a:extLst>
          </a:blip>
          <a:srcRect l="5598" t="9734" r="7620" b="7352"/>
          <a:stretch>
            <a:fillRect/>
          </a:stretch>
        </p:blipFill>
        <p:spPr bwMode="auto">
          <a:xfrm>
            <a:off x="2720975" y="2946400"/>
            <a:ext cx="4953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5" descr="Fay_SO_position.tif"/>
          <p:cNvPicPr>
            <a:picLocks noChangeAspect="1"/>
          </p:cNvPicPr>
          <p:nvPr/>
        </p:nvPicPr>
        <p:blipFill>
          <a:blip r:embed="rId4">
            <a:extLst>
              <a:ext uri="{28A0092B-C50C-407E-A947-70E740481C1C}">
                <a14:useLocalDpi xmlns:a14="http://schemas.microsoft.com/office/drawing/2010/main" val="0"/>
              </a:ext>
            </a:extLst>
          </a:blip>
          <a:srcRect l="16277" t="8597" r="12645" b="12932"/>
          <a:stretch>
            <a:fillRect/>
          </a:stretch>
        </p:blipFill>
        <p:spPr bwMode="auto">
          <a:xfrm>
            <a:off x="6359525" y="2228850"/>
            <a:ext cx="2625725" cy="21256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8" name="Rectangle 2"/>
          <p:cNvSpPr>
            <a:spLocks noGrp="1" noChangeArrowheads="1"/>
          </p:cNvSpPr>
          <p:nvPr>
            <p:ph type="title"/>
          </p:nvPr>
        </p:nvSpPr>
        <p:spPr>
          <a:xfrm>
            <a:off x="457200" y="112654"/>
            <a:ext cx="8229600" cy="1143000"/>
          </a:xfrm>
        </p:spPr>
        <p:txBody>
          <a:bodyPr>
            <a:normAutofit/>
          </a:bodyPr>
          <a:lstStyle/>
          <a:p>
            <a:pPr>
              <a:lnSpc>
                <a:spcPct val="100000"/>
              </a:lnSpc>
              <a:defRPr/>
            </a:pPr>
            <a:r>
              <a:rPr lang="en-US" sz="3200" dirty="0" smtClean="0">
                <a:latin typeface="Calibri" charset="0"/>
                <a:ea typeface="ＭＳ Ｐゴシック" charset="0"/>
                <a:cs typeface="Calibri" charset="0"/>
              </a:rPr>
              <a:t>Assimilating </a:t>
            </a:r>
            <a:r>
              <a:rPr lang="en-US" sz="3200" dirty="0">
                <a:latin typeface="Calibri" charset="0"/>
                <a:ea typeface="ＭＳ Ｐゴシック" charset="0"/>
                <a:cs typeface="Calibri" charset="0"/>
              </a:rPr>
              <a:t>Doppler Radar</a:t>
            </a:r>
            <a:endParaRPr lang="en-US" sz="4800" dirty="0">
              <a:latin typeface="Calibri" charset="0"/>
              <a:ea typeface="ＭＳ Ｐゴシック" charset="0"/>
              <a:cs typeface="Calibri" charset="0"/>
            </a:endParaRPr>
          </a:p>
        </p:txBody>
      </p:sp>
      <p:sp>
        <p:nvSpPr>
          <p:cNvPr id="25604" name="Rectangle 3"/>
          <p:cNvSpPr>
            <a:spLocks noGrp="1" noChangeArrowheads="1"/>
          </p:cNvSpPr>
          <p:nvPr>
            <p:ph type="body" idx="1"/>
          </p:nvPr>
        </p:nvSpPr>
        <p:spPr>
          <a:xfrm>
            <a:off x="769938" y="1409700"/>
            <a:ext cx="7548562" cy="373063"/>
          </a:xfrm>
        </p:spPr>
        <p:txBody>
          <a:bodyPr>
            <a:normAutofit fontScale="77500" lnSpcReduction="20000"/>
          </a:bodyPr>
          <a:lstStyle/>
          <a:p>
            <a:pPr marL="0" indent="0" algn="ctr" eaLnBrk="1" hangingPunct="1">
              <a:lnSpc>
                <a:spcPct val="90000"/>
              </a:lnSpc>
            </a:pPr>
            <a:r>
              <a:rPr lang="en-US" b="1">
                <a:latin typeface="Calibri" charset="0"/>
                <a:ea typeface="ＭＳ Ｐゴシック" charset="0"/>
                <a:cs typeface="Arial" charset="0"/>
                <a:sym typeface="Arial" charset="0"/>
              </a:rPr>
              <a:t>EnKF data assimilation of inner core observations</a:t>
            </a:r>
            <a:endParaRPr lang="en-US">
              <a:latin typeface="Calibri" charset="0"/>
              <a:ea typeface="ＭＳ Ｐゴシック" charset="0"/>
            </a:endParaRPr>
          </a:p>
        </p:txBody>
      </p:sp>
      <p:sp>
        <p:nvSpPr>
          <p:cNvPr id="25605" name="Rectangle 5"/>
          <p:cNvSpPr>
            <a:spLocks/>
          </p:cNvSpPr>
          <p:nvPr/>
        </p:nvSpPr>
        <p:spPr bwMode="auto">
          <a:xfrm>
            <a:off x="7034213" y="5818188"/>
            <a:ext cx="42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nSpc>
                <a:spcPct val="50000"/>
              </a:lnSpc>
            </a:pPr>
            <a:r>
              <a:rPr lang="en-US" b="1">
                <a:latin typeface="Calibri" charset="0"/>
                <a:cs typeface="Arial" charset="0"/>
                <a:sym typeface="Arial" charset="0"/>
              </a:rPr>
              <a:t>D1</a:t>
            </a:r>
          </a:p>
        </p:txBody>
      </p:sp>
      <p:sp>
        <p:nvSpPr>
          <p:cNvPr id="25606" name="Rectangle 6"/>
          <p:cNvSpPr>
            <a:spLocks/>
          </p:cNvSpPr>
          <p:nvPr/>
        </p:nvSpPr>
        <p:spPr bwMode="auto">
          <a:xfrm>
            <a:off x="4992688" y="4905375"/>
            <a:ext cx="4270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nSpc>
                <a:spcPct val="50000"/>
              </a:lnSpc>
            </a:pPr>
            <a:r>
              <a:rPr lang="en-US" b="1">
                <a:solidFill>
                  <a:srgbClr val="FF0906"/>
                </a:solidFill>
                <a:latin typeface="Calibri" charset="0"/>
                <a:cs typeface="Arial" charset="0"/>
                <a:sym typeface="Arial" charset="0"/>
              </a:rPr>
              <a:t>D3</a:t>
            </a:r>
          </a:p>
        </p:txBody>
      </p:sp>
      <p:sp>
        <p:nvSpPr>
          <p:cNvPr id="25607" name="Rectangle 7"/>
          <p:cNvSpPr>
            <a:spLocks noChangeArrowheads="1"/>
          </p:cNvSpPr>
          <p:nvPr/>
        </p:nvSpPr>
        <p:spPr bwMode="auto">
          <a:xfrm>
            <a:off x="4675188" y="5008563"/>
            <a:ext cx="4746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30479" bIns="50800"/>
          <a:lstStyle/>
          <a:p>
            <a:pPr marL="39688">
              <a:lnSpc>
                <a:spcPct val="50000"/>
              </a:lnSpc>
            </a:pPr>
            <a:r>
              <a:rPr lang="en-US" b="1">
                <a:solidFill>
                  <a:srgbClr val="AB049E"/>
                </a:solidFill>
                <a:latin typeface="Calibri" charset="0"/>
                <a:cs typeface="Arial" charset="0"/>
                <a:sym typeface="Arial" charset="0"/>
              </a:rPr>
              <a:t>D2</a:t>
            </a:r>
          </a:p>
        </p:txBody>
      </p:sp>
      <p:sp>
        <p:nvSpPr>
          <p:cNvPr id="25608" name="Text Box 8"/>
          <p:cNvSpPr txBox="1">
            <a:spLocks/>
          </p:cNvSpPr>
          <p:nvPr/>
        </p:nvSpPr>
        <p:spPr bwMode="auto">
          <a:xfrm>
            <a:off x="3224213" y="5486400"/>
            <a:ext cx="1087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radeGothic" charset="0"/>
                <a:ea typeface="ＭＳ Ｐゴシック" charset="0"/>
                <a:cs typeface="ＭＳ Ｐゴシック" charset="0"/>
              </a:defRPr>
            </a:lvl1pPr>
            <a:lvl2pPr marL="742950" indent="-285750" eaLnBrk="0" hangingPunct="0">
              <a:defRPr sz="2400">
                <a:solidFill>
                  <a:schemeClr val="tx1"/>
                </a:solidFill>
                <a:latin typeface="TradeGothic" charset="0"/>
                <a:ea typeface="ＭＳ Ｐゴシック" charset="0"/>
              </a:defRPr>
            </a:lvl2pPr>
            <a:lvl3pPr marL="1143000" indent="-228600" eaLnBrk="0" hangingPunct="0">
              <a:defRPr sz="2400">
                <a:solidFill>
                  <a:schemeClr val="tx1"/>
                </a:solidFill>
                <a:latin typeface="TradeGothic" charset="0"/>
                <a:ea typeface="ＭＳ Ｐゴシック" charset="0"/>
              </a:defRPr>
            </a:lvl3pPr>
            <a:lvl4pPr marL="1600200" indent="-228600" eaLnBrk="0" hangingPunct="0">
              <a:defRPr sz="2400">
                <a:solidFill>
                  <a:schemeClr val="tx1"/>
                </a:solidFill>
                <a:latin typeface="TradeGothic" charset="0"/>
                <a:ea typeface="ＭＳ Ｐゴシック" charset="0"/>
              </a:defRPr>
            </a:lvl4pPr>
            <a:lvl5pPr marL="2057400" indent="-228600" eaLnBrk="0" hangingPunct="0">
              <a:defRPr sz="2400">
                <a:solidFill>
                  <a:schemeClr val="tx1"/>
                </a:solidFill>
                <a:latin typeface="TradeGothic" charset="0"/>
                <a:ea typeface="ＭＳ Ｐゴシック" charset="0"/>
              </a:defRPr>
            </a:lvl5pPr>
            <a:lvl6pPr marL="2514600" indent="-228600" eaLnBrk="0" fontAlgn="base" hangingPunct="0">
              <a:spcBef>
                <a:spcPct val="0"/>
              </a:spcBef>
              <a:spcAft>
                <a:spcPct val="0"/>
              </a:spcAft>
              <a:defRPr sz="2400">
                <a:solidFill>
                  <a:schemeClr val="tx1"/>
                </a:solidFill>
                <a:latin typeface="TradeGothic" charset="0"/>
                <a:ea typeface="ＭＳ Ｐゴシック" charset="0"/>
              </a:defRPr>
            </a:lvl6pPr>
            <a:lvl7pPr marL="2971800" indent="-228600" eaLnBrk="0" fontAlgn="base" hangingPunct="0">
              <a:spcBef>
                <a:spcPct val="0"/>
              </a:spcBef>
              <a:spcAft>
                <a:spcPct val="0"/>
              </a:spcAft>
              <a:defRPr sz="2400">
                <a:solidFill>
                  <a:schemeClr val="tx1"/>
                </a:solidFill>
                <a:latin typeface="TradeGothic" charset="0"/>
                <a:ea typeface="ＭＳ Ｐゴシック" charset="0"/>
              </a:defRPr>
            </a:lvl7pPr>
            <a:lvl8pPr marL="3429000" indent="-228600" eaLnBrk="0" fontAlgn="base" hangingPunct="0">
              <a:spcBef>
                <a:spcPct val="0"/>
              </a:spcBef>
              <a:spcAft>
                <a:spcPct val="0"/>
              </a:spcAft>
              <a:defRPr sz="2400">
                <a:solidFill>
                  <a:schemeClr val="tx1"/>
                </a:solidFill>
                <a:latin typeface="TradeGothic" charset="0"/>
                <a:ea typeface="ＭＳ Ｐゴシック" charset="0"/>
              </a:defRPr>
            </a:lvl8pPr>
            <a:lvl9pPr marL="3886200" indent="-228600" eaLnBrk="0" fontAlgn="base" hangingPunct="0">
              <a:spcBef>
                <a:spcPct val="0"/>
              </a:spcBef>
              <a:spcAft>
                <a:spcPct val="0"/>
              </a:spcAft>
              <a:defRPr sz="2400">
                <a:solidFill>
                  <a:schemeClr val="tx1"/>
                </a:solidFill>
                <a:latin typeface="TradeGothic" charset="0"/>
                <a:ea typeface="ＭＳ Ｐゴシック" charset="0"/>
              </a:defRPr>
            </a:lvl9pPr>
          </a:lstStyle>
          <a:p>
            <a:pPr eaLnBrk="1" hangingPunct="1">
              <a:spcBef>
                <a:spcPct val="50000"/>
              </a:spcBef>
            </a:pPr>
            <a:r>
              <a:rPr lang="en-US" sz="1600" b="1">
                <a:solidFill>
                  <a:schemeClr val="tx2"/>
                </a:solidFill>
                <a:latin typeface="Calibri" charset="0"/>
                <a:cs typeface="Arial" charset="0"/>
                <a:sym typeface="Arial" charset="0"/>
              </a:rPr>
              <a:t>TS Fay (2008)</a:t>
            </a:r>
          </a:p>
        </p:txBody>
      </p:sp>
      <p:grpSp>
        <p:nvGrpSpPr>
          <p:cNvPr id="25609" name="Group 10"/>
          <p:cNvGrpSpPr>
            <a:grpSpLocks/>
          </p:cNvGrpSpPr>
          <p:nvPr/>
        </p:nvGrpSpPr>
        <p:grpSpPr bwMode="auto">
          <a:xfrm>
            <a:off x="5235575" y="4518025"/>
            <a:ext cx="303213" cy="315913"/>
            <a:chOff x="0" y="0"/>
            <a:chExt cx="240" cy="240"/>
          </a:xfrm>
        </p:grpSpPr>
        <p:sp>
          <p:nvSpPr>
            <p:cNvPr id="25622" name="Oval 11"/>
            <p:cNvSpPr>
              <a:spLocks/>
            </p:cNvSpPr>
            <p:nvPr/>
          </p:nvSpPr>
          <p:spPr bwMode="auto">
            <a:xfrm>
              <a:off x="0" y="0"/>
              <a:ext cx="240" cy="240"/>
            </a:xfrm>
            <a:prstGeom prst="ellipse">
              <a:avLst/>
            </a:prstGeom>
            <a:noFill/>
            <a:ln w="63500">
              <a:solidFill>
                <a:srgbClr val="0019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25610" name="AutoShape 12"/>
          <p:cNvSpPr>
            <a:spLocks/>
          </p:cNvSpPr>
          <p:nvPr/>
        </p:nvSpPr>
        <p:spPr bwMode="auto">
          <a:xfrm flipH="1">
            <a:off x="5530850" y="3195638"/>
            <a:ext cx="1260475" cy="1379537"/>
          </a:xfrm>
          <a:custGeom>
            <a:avLst/>
            <a:gdLst>
              <a:gd name="T0" fmla="*/ 0 w 21600"/>
              <a:gd name="T1" fmla="*/ 0 h 21600"/>
              <a:gd name="T2" fmla="*/ 21600 w 21600"/>
              <a:gd name="T3" fmla="*/ 21600 h 21600"/>
              <a:gd name="T4" fmla="*/ 0 w 21600"/>
              <a:gd name="T5" fmla="*/ 0 h 21600"/>
              <a:gd name="T6" fmla="*/ 21600 w 21600"/>
              <a:gd name="T7" fmla="*/ 21600 h 21600"/>
            </a:gdLst>
            <a:ahLst/>
            <a:cxnLst>
              <a:cxn ang="0">
                <a:pos x="T0" y="T1"/>
              </a:cxn>
              <a:cxn ang="0">
                <a:pos x="T2" y="T3"/>
              </a:cxn>
            </a:cxnLst>
            <a:rect l="T4" t="T5" r="T6" b="T7"/>
            <a:pathLst>
              <a:path w="21600" h="21600">
                <a:moveTo>
                  <a:pt x="0" y="0"/>
                </a:moveTo>
                <a:lnTo>
                  <a:pt x="21600" y="21600"/>
                </a:lnTo>
              </a:path>
            </a:pathLst>
          </a:custGeom>
          <a:noFill/>
          <a:ln w="76200">
            <a:solidFill>
              <a:schemeClr val="tx1"/>
            </a:solidFill>
            <a:miter lim="800000"/>
            <a:headEnd/>
            <a:tailEnd type="arrow" w="lg" len="lg"/>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1" name="Rectangle 13"/>
          <p:cNvSpPr>
            <a:spLocks/>
          </p:cNvSpPr>
          <p:nvPr/>
        </p:nvSpPr>
        <p:spPr bwMode="auto">
          <a:xfrm>
            <a:off x="6434138" y="2381250"/>
            <a:ext cx="4270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nSpc>
                <a:spcPct val="50000"/>
              </a:lnSpc>
            </a:pPr>
            <a:r>
              <a:rPr lang="en-US" b="1">
                <a:solidFill>
                  <a:srgbClr val="FF0906"/>
                </a:solidFill>
                <a:latin typeface="Calibri" charset="0"/>
                <a:cs typeface="Arial" charset="0"/>
                <a:sym typeface="Arial" charset="0"/>
              </a:rPr>
              <a:t>D3</a:t>
            </a:r>
          </a:p>
        </p:txBody>
      </p:sp>
      <p:grpSp>
        <p:nvGrpSpPr>
          <p:cNvPr id="25612" name="Group 14"/>
          <p:cNvGrpSpPr>
            <a:grpSpLocks noChangeAspect="1"/>
          </p:cNvGrpSpPr>
          <p:nvPr/>
        </p:nvGrpSpPr>
        <p:grpSpPr bwMode="auto">
          <a:xfrm>
            <a:off x="415925" y="1908175"/>
            <a:ext cx="3887788" cy="2193925"/>
            <a:chOff x="570" y="1008"/>
            <a:chExt cx="4544" cy="2564"/>
          </a:xfrm>
        </p:grpSpPr>
        <p:pic>
          <p:nvPicPr>
            <p:cNvPr id="25616" name="Picture 15" descr="TA_rad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3790">
              <a:off x="570" y="1035"/>
              <a:ext cx="2356" cy="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Line 16"/>
            <p:cNvSpPr>
              <a:spLocks noChangeShapeType="1"/>
            </p:cNvSpPr>
            <p:nvPr/>
          </p:nvSpPr>
          <p:spPr bwMode="auto">
            <a:xfrm flipV="1">
              <a:off x="1453" y="1032"/>
              <a:ext cx="0" cy="1247"/>
            </a:xfrm>
            <a:prstGeom prst="line">
              <a:avLst/>
            </a:prstGeom>
            <a:noFill/>
            <a:ln w="12700">
              <a:solidFill>
                <a:srgbClr val="0033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8" name="Freeform 17"/>
            <p:cNvSpPr>
              <a:spLocks/>
            </p:cNvSpPr>
            <p:nvPr/>
          </p:nvSpPr>
          <p:spPr bwMode="auto">
            <a:xfrm rot="1680753">
              <a:off x="1421" y="1221"/>
              <a:ext cx="388" cy="119"/>
            </a:xfrm>
            <a:custGeom>
              <a:avLst/>
              <a:gdLst>
                <a:gd name="T0" fmla="*/ 0 w 388"/>
                <a:gd name="T1" fmla="*/ 1 h 208"/>
                <a:gd name="T2" fmla="*/ 202 w 388"/>
                <a:gd name="T3" fmla="*/ 1 h 208"/>
                <a:gd name="T4" fmla="*/ 388 w 388"/>
                <a:gd name="T5" fmla="*/ 1 h 208"/>
                <a:gd name="T6" fmla="*/ 0 60000 65536"/>
                <a:gd name="T7" fmla="*/ 0 60000 65536"/>
                <a:gd name="T8" fmla="*/ 0 60000 65536"/>
                <a:gd name="T9" fmla="*/ 0 w 388"/>
                <a:gd name="T10" fmla="*/ 0 h 208"/>
                <a:gd name="T11" fmla="*/ 388 w 388"/>
                <a:gd name="T12" fmla="*/ 208 h 208"/>
              </a:gdLst>
              <a:ahLst/>
              <a:cxnLst>
                <a:cxn ang="T6">
                  <a:pos x="T0" y="T1"/>
                </a:cxn>
                <a:cxn ang="T7">
                  <a:pos x="T2" y="T3"/>
                </a:cxn>
                <a:cxn ang="T8">
                  <a:pos x="T4" y="T5"/>
                </a:cxn>
              </a:cxnLst>
              <a:rect l="T9" t="T10" r="T11" b="T12"/>
              <a:pathLst>
                <a:path w="388" h="208">
                  <a:moveTo>
                    <a:pt x="0" y="79"/>
                  </a:moveTo>
                  <a:cubicBezTo>
                    <a:pt x="68" y="39"/>
                    <a:pt x="137" y="0"/>
                    <a:pt x="202" y="22"/>
                  </a:cubicBezTo>
                  <a:cubicBezTo>
                    <a:pt x="267" y="44"/>
                    <a:pt x="358" y="177"/>
                    <a:pt x="388" y="208"/>
                  </a:cubicBezTo>
                </a:path>
              </a:pathLst>
            </a:custGeom>
            <a:noFill/>
            <a:ln w="12700">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9" name="Freeform 18"/>
            <p:cNvSpPr>
              <a:spLocks/>
            </p:cNvSpPr>
            <p:nvPr/>
          </p:nvSpPr>
          <p:spPr bwMode="auto">
            <a:xfrm rot="20218951" flipH="1">
              <a:off x="1114" y="1212"/>
              <a:ext cx="388" cy="118"/>
            </a:xfrm>
            <a:custGeom>
              <a:avLst/>
              <a:gdLst>
                <a:gd name="T0" fmla="*/ 0 w 388"/>
                <a:gd name="T1" fmla="*/ 1 h 208"/>
                <a:gd name="T2" fmla="*/ 202 w 388"/>
                <a:gd name="T3" fmla="*/ 1 h 208"/>
                <a:gd name="T4" fmla="*/ 388 w 388"/>
                <a:gd name="T5" fmla="*/ 1 h 208"/>
                <a:gd name="T6" fmla="*/ 0 60000 65536"/>
                <a:gd name="T7" fmla="*/ 0 60000 65536"/>
                <a:gd name="T8" fmla="*/ 0 60000 65536"/>
                <a:gd name="T9" fmla="*/ 0 w 388"/>
                <a:gd name="T10" fmla="*/ 0 h 208"/>
                <a:gd name="T11" fmla="*/ 388 w 388"/>
                <a:gd name="T12" fmla="*/ 208 h 208"/>
              </a:gdLst>
              <a:ahLst/>
              <a:cxnLst>
                <a:cxn ang="T6">
                  <a:pos x="T0" y="T1"/>
                </a:cxn>
                <a:cxn ang="T7">
                  <a:pos x="T2" y="T3"/>
                </a:cxn>
                <a:cxn ang="T8">
                  <a:pos x="T4" y="T5"/>
                </a:cxn>
              </a:cxnLst>
              <a:rect l="T9" t="T10" r="T11" b="T12"/>
              <a:pathLst>
                <a:path w="388" h="208">
                  <a:moveTo>
                    <a:pt x="0" y="79"/>
                  </a:moveTo>
                  <a:cubicBezTo>
                    <a:pt x="68" y="39"/>
                    <a:pt x="137" y="0"/>
                    <a:pt x="202" y="22"/>
                  </a:cubicBezTo>
                  <a:cubicBezTo>
                    <a:pt x="267" y="44"/>
                    <a:pt x="358" y="177"/>
                    <a:pt x="388" y="208"/>
                  </a:cubicBezTo>
                </a:path>
              </a:pathLst>
            </a:custGeom>
            <a:noFill/>
            <a:ln w="12700">
              <a:solidFill>
                <a:srgbClr val="003366"/>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0" name="Text Box 19"/>
            <p:cNvSpPr txBox="1">
              <a:spLocks/>
            </p:cNvSpPr>
            <p:nvPr/>
          </p:nvSpPr>
          <p:spPr bwMode="auto">
            <a:xfrm>
              <a:off x="1516" y="1069"/>
              <a:ext cx="501"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radeGothic" charset="0"/>
                  <a:ea typeface="ＭＳ Ｐゴシック" charset="0"/>
                  <a:cs typeface="ＭＳ Ｐゴシック" charset="0"/>
                </a:defRPr>
              </a:lvl1pPr>
              <a:lvl2pPr marL="742950" indent="-285750" eaLnBrk="0" hangingPunct="0">
                <a:defRPr sz="2400">
                  <a:solidFill>
                    <a:schemeClr val="tx1"/>
                  </a:solidFill>
                  <a:latin typeface="TradeGothic" charset="0"/>
                  <a:ea typeface="ＭＳ Ｐゴシック" charset="0"/>
                </a:defRPr>
              </a:lvl2pPr>
              <a:lvl3pPr marL="1143000" indent="-228600" eaLnBrk="0" hangingPunct="0">
                <a:defRPr sz="2400">
                  <a:solidFill>
                    <a:schemeClr val="tx1"/>
                  </a:solidFill>
                  <a:latin typeface="TradeGothic" charset="0"/>
                  <a:ea typeface="ＭＳ Ｐゴシック" charset="0"/>
                </a:defRPr>
              </a:lvl3pPr>
              <a:lvl4pPr marL="1600200" indent="-228600" eaLnBrk="0" hangingPunct="0">
                <a:defRPr sz="2400">
                  <a:solidFill>
                    <a:schemeClr val="tx1"/>
                  </a:solidFill>
                  <a:latin typeface="TradeGothic" charset="0"/>
                  <a:ea typeface="ＭＳ Ｐゴシック" charset="0"/>
                </a:defRPr>
              </a:lvl4pPr>
              <a:lvl5pPr marL="2057400" indent="-228600" eaLnBrk="0" hangingPunct="0">
                <a:defRPr sz="2400">
                  <a:solidFill>
                    <a:schemeClr val="tx1"/>
                  </a:solidFill>
                  <a:latin typeface="TradeGothic" charset="0"/>
                  <a:ea typeface="ＭＳ Ｐゴシック" charset="0"/>
                </a:defRPr>
              </a:lvl5pPr>
              <a:lvl6pPr marL="2514600" indent="-228600" eaLnBrk="0" fontAlgn="base" hangingPunct="0">
                <a:spcBef>
                  <a:spcPct val="0"/>
                </a:spcBef>
                <a:spcAft>
                  <a:spcPct val="0"/>
                </a:spcAft>
                <a:defRPr sz="2400">
                  <a:solidFill>
                    <a:schemeClr val="tx1"/>
                  </a:solidFill>
                  <a:latin typeface="TradeGothic" charset="0"/>
                  <a:ea typeface="ＭＳ Ｐゴシック" charset="0"/>
                </a:defRPr>
              </a:lvl6pPr>
              <a:lvl7pPr marL="2971800" indent="-228600" eaLnBrk="0" fontAlgn="base" hangingPunct="0">
                <a:spcBef>
                  <a:spcPct val="0"/>
                </a:spcBef>
                <a:spcAft>
                  <a:spcPct val="0"/>
                </a:spcAft>
                <a:defRPr sz="2400">
                  <a:solidFill>
                    <a:schemeClr val="tx1"/>
                  </a:solidFill>
                  <a:latin typeface="TradeGothic" charset="0"/>
                  <a:ea typeface="ＭＳ Ｐゴシック" charset="0"/>
                </a:defRPr>
              </a:lvl7pPr>
              <a:lvl8pPr marL="3429000" indent="-228600" eaLnBrk="0" fontAlgn="base" hangingPunct="0">
                <a:spcBef>
                  <a:spcPct val="0"/>
                </a:spcBef>
                <a:spcAft>
                  <a:spcPct val="0"/>
                </a:spcAft>
                <a:defRPr sz="2400">
                  <a:solidFill>
                    <a:schemeClr val="tx1"/>
                  </a:solidFill>
                  <a:latin typeface="TradeGothic" charset="0"/>
                  <a:ea typeface="ＭＳ Ｐゴシック" charset="0"/>
                </a:defRPr>
              </a:lvl8pPr>
              <a:lvl9pPr marL="3886200" indent="-228600" eaLnBrk="0" fontAlgn="base" hangingPunct="0">
                <a:spcBef>
                  <a:spcPct val="0"/>
                </a:spcBef>
                <a:spcAft>
                  <a:spcPct val="0"/>
                </a:spcAft>
                <a:defRPr sz="2400">
                  <a:solidFill>
                    <a:schemeClr val="tx1"/>
                  </a:solidFill>
                  <a:latin typeface="TradeGothic" charset="0"/>
                  <a:ea typeface="ＭＳ Ｐゴシック" charset="0"/>
                </a:defRPr>
              </a:lvl9pPr>
            </a:lstStyle>
            <a:p>
              <a:pPr eaLnBrk="1" hangingPunct="1"/>
              <a:r>
                <a:rPr lang="en-US" sz="1400">
                  <a:solidFill>
                    <a:srgbClr val="003366"/>
                  </a:solidFill>
                  <a:latin typeface="Calibri" charset="0"/>
                  <a:cs typeface="Arial" charset="0"/>
                  <a:sym typeface="Arial" charset="0"/>
                </a:rPr>
                <a:t>20°</a:t>
              </a:r>
            </a:p>
          </p:txBody>
        </p:sp>
        <p:pic>
          <p:nvPicPr>
            <p:cNvPr id="25621" name="Picture 20"/>
            <p:cNvPicPr>
              <a:picLocks noChangeArrowheads="1"/>
            </p:cNvPicPr>
            <p:nvPr/>
          </p:nvPicPr>
          <p:blipFill>
            <a:blip r:embed="rId6">
              <a:extLst>
                <a:ext uri="{28A0092B-C50C-407E-A947-70E740481C1C}">
                  <a14:useLocalDpi xmlns:a14="http://schemas.microsoft.com/office/drawing/2010/main" val="0"/>
                </a:ext>
              </a:extLst>
            </a:blip>
            <a:srcRect l="50000" t="8183" r="4146" b="14685"/>
            <a:stretch>
              <a:fillRect/>
            </a:stretch>
          </p:blipFill>
          <p:spPr bwMode="auto">
            <a:xfrm>
              <a:off x="2880" y="1008"/>
              <a:ext cx="2234" cy="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 name="Title 1"/>
          <p:cNvSpPr txBox="1">
            <a:spLocks/>
          </p:cNvSpPr>
          <p:nvPr/>
        </p:nvSpPr>
        <p:spPr bwMode="auto">
          <a:xfrm>
            <a:off x="7966075" y="2232025"/>
            <a:ext cx="1011238" cy="498475"/>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lIns="182880" rIns="182880"/>
          <a:lstStyle>
            <a:lvl1pPr eaLnBrk="0" hangingPunct="0">
              <a:defRPr sz="2400">
                <a:solidFill>
                  <a:schemeClr val="tx1"/>
                </a:solidFill>
                <a:latin typeface="TradeGothic" charset="0"/>
                <a:ea typeface="ＭＳ Ｐゴシック" charset="0"/>
                <a:cs typeface="ＭＳ Ｐゴシック" charset="0"/>
              </a:defRPr>
            </a:lvl1pPr>
            <a:lvl2pPr marL="37931725" indent="-37474525" eaLnBrk="0" hangingPunct="0">
              <a:defRPr sz="2400">
                <a:solidFill>
                  <a:schemeClr val="tx1"/>
                </a:solidFill>
                <a:latin typeface="TradeGothic" charset="0"/>
                <a:ea typeface="ＭＳ Ｐゴシック" charset="0"/>
              </a:defRPr>
            </a:lvl2pPr>
            <a:lvl3pPr eaLnBrk="0" hangingPunct="0">
              <a:defRPr sz="2400">
                <a:solidFill>
                  <a:schemeClr val="tx1"/>
                </a:solidFill>
                <a:latin typeface="TradeGothic" charset="0"/>
                <a:ea typeface="ＭＳ Ｐゴシック" charset="0"/>
              </a:defRPr>
            </a:lvl3pPr>
            <a:lvl4pPr eaLnBrk="0" hangingPunct="0">
              <a:defRPr sz="2400">
                <a:solidFill>
                  <a:schemeClr val="tx1"/>
                </a:solidFill>
                <a:latin typeface="TradeGothic" charset="0"/>
                <a:ea typeface="ＭＳ Ｐゴシック" charset="0"/>
              </a:defRPr>
            </a:lvl4pPr>
            <a:lvl5pPr eaLnBrk="0" hangingPunct="0">
              <a:defRPr sz="2400">
                <a:solidFill>
                  <a:schemeClr val="tx1"/>
                </a:solidFill>
                <a:latin typeface="TradeGothic" charset="0"/>
                <a:ea typeface="ＭＳ Ｐゴシック" charset="0"/>
              </a:defRPr>
            </a:lvl5pPr>
            <a:lvl6pPr marL="457200" eaLnBrk="0" fontAlgn="base" hangingPunct="0">
              <a:spcBef>
                <a:spcPct val="0"/>
              </a:spcBef>
              <a:spcAft>
                <a:spcPct val="0"/>
              </a:spcAft>
              <a:defRPr sz="2400">
                <a:solidFill>
                  <a:schemeClr val="tx1"/>
                </a:solidFill>
                <a:latin typeface="TradeGothic" charset="0"/>
                <a:ea typeface="ＭＳ Ｐゴシック" charset="0"/>
              </a:defRPr>
            </a:lvl6pPr>
            <a:lvl7pPr marL="914400" eaLnBrk="0" fontAlgn="base" hangingPunct="0">
              <a:spcBef>
                <a:spcPct val="0"/>
              </a:spcBef>
              <a:spcAft>
                <a:spcPct val="0"/>
              </a:spcAft>
              <a:defRPr sz="2400">
                <a:solidFill>
                  <a:schemeClr val="tx1"/>
                </a:solidFill>
                <a:latin typeface="TradeGothic" charset="0"/>
                <a:ea typeface="ＭＳ Ｐゴシック" charset="0"/>
              </a:defRPr>
            </a:lvl7pPr>
            <a:lvl8pPr marL="1371600" eaLnBrk="0" fontAlgn="base" hangingPunct="0">
              <a:spcBef>
                <a:spcPct val="0"/>
              </a:spcBef>
              <a:spcAft>
                <a:spcPct val="0"/>
              </a:spcAft>
              <a:defRPr sz="2400">
                <a:solidFill>
                  <a:schemeClr val="tx1"/>
                </a:solidFill>
                <a:latin typeface="TradeGothic" charset="0"/>
                <a:ea typeface="ＭＳ Ｐゴシック" charset="0"/>
              </a:defRPr>
            </a:lvl8pPr>
            <a:lvl9pPr marL="1828800" eaLnBrk="0" fontAlgn="base" hangingPunct="0">
              <a:spcBef>
                <a:spcPct val="0"/>
              </a:spcBef>
              <a:spcAft>
                <a:spcPct val="0"/>
              </a:spcAft>
              <a:defRPr sz="2400">
                <a:solidFill>
                  <a:schemeClr val="tx1"/>
                </a:solidFill>
                <a:latin typeface="TradeGothic" charset="0"/>
                <a:ea typeface="ＭＳ Ｐゴシック" charset="0"/>
              </a:defRPr>
            </a:lvl9pPr>
          </a:lstStyle>
          <a:p>
            <a:pPr algn="ctr" eaLnBrk="1" hangingPunct="1">
              <a:lnSpc>
                <a:spcPct val="85000"/>
              </a:lnSpc>
              <a:defRPr/>
            </a:pPr>
            <a:r>
              <a:rPr lang="en-US" sz="1100" smtClean="0">
                <a:latin typeface="Calibri" charset="0"/>
                <a:ea typeface="Arial" charset="0"/>
              </a:rPr>
              <a:t>V</a:t>
            </a:r>
            <a:r>
              <a:rPr lang="en-US" sz="1100" baseline="-25000" smtClean="0">
                <a:latin typeface="Calibri" charset="0"/>
                <a:ea typeface="Arial" charset="0"/>
              </a:rPr>
              <a:t>r</a:t>
            </a:r>
            <a:r>
              <a:rPr lang="en-US" sz="1100" smtClean="0">
                <a:latin typeface="Calibri" charset="0"/>
                <a:ea typeface="Arial" charset="0"/>
              </a:rPr>
              <a:t> SOs </a:t>
            </a:r>
          </a:p>
          <a:p>
            <a:pPr algn="ctr" eaLnBrk="1" hangingPunct="1">
              <a:lnSpc>
                <a:spcPct val="85000"/>
              </a:lnSpc>
              <a:defRPr/>
            </a:pPr>
            <a:r>
              <a:rPr lang="en-US" sz="1100" smtClean="0">
                <a:latin typeface="Calibri" charset="0"/>
                <a:ea typeface="Arial" charset="0"/>
              </a:rPr>
              <a:t>03-07Z </a:t>
            </a:r>
          </a:p>
          <a:p>
            <a:pPr algn="ctr" eaLnBrk="1" hangingPunct="1">
              <a:lnSpc>
                <a:spcPct val="85000"/>
              </a:lnSpc>
              <a:defRPr/>
            </a:pPr>
            <a:r>
              <a:rPr lang="en-US" sz="1100" smtClean="0">
                <a:latin typeface="Calibri" charset="0"/>
                <a:ea typeface="Arial" charset="0"/>
              </a:rPr>
              <a:t>19 </a:t>
            </a:r>
            <a:r>
              <a:rPr lang="en-US" sz="1000" smtClean="0">
                <a:latin typeface="Calibri" charset="0"/>
                <a:ea typeface="Arial" charset="0"/>
              </a:rPr>
              <a:t>August</a:t>
            </a:r>
            <a:r>
              <a:rPr lang="en-US" sz="1100" smtClean="0">
                <a:latin typeface="Calibri" charset="0"/>
                <a:ea typeface="Arial" charset="0"/>
              </a:rPr>
              <a:t>		</a:t>
            </a:r>
          </a:p>
        </p:txBody>
      </p:sp>
      <p:sp>
        <p:nvSpPr>
          <p:cNvPr id="25614" name="TextBox 6"/>
          <p:cNvSpPr txBox="1">
            <a:spLocks noChangeArrowheads="1"/>
          </p:cNvSpPr>
          <p:nvPr/>
        </p:nvSpPr>
        <p:spPr bwMode="auto">
          <a:xfrm>
            <a:off x="669925" y="4603750"/>
            <a:ext cx="18780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adeGothic" charset="0"/>
                <a:ea typeface="ＭＳ Ｐゴシック" charset="0"/>
                <a:cs typeface="ＭＳ Ｐゴシック" charset="0"/>
              </a:defRPr>
            </a:lvl1pPr>
            <a:lvl2pPr marL="742950" indent="-285750" eaLnBrk="0" hangingPunct="0">
              <a:defRPr sz="2400">
                <a:solidFill>
                  <a:schemeClr val="tx1"/>
                </a:solidFill>
                <a:latin typeface="TradeGothic" charset="0"/>
                <a:ea typeface="ＭＳ Ｐゴシック" charset="0"/>
              </a:defRPr>
            </a:lvl2pPr>
            <a:lvl3pPr marL="1143000" indent="-228600" eaLnBrk="0" hangingPunct="0">
              <a:defRPr sz="2400">
                <a:solidFill>
                  <a:schemeClr val="tx1"/>
                </a:solidFill>
                <a:latin typeface="TradeGothic" charset="0"/>
                <a:ea typeface="ＭＳ Ｐゴシック" charset="0"/>
              </a:defRPr>
            </a:lvl3pPr>
            <a:lvl4pPr marL="1600200" indent="-228600" eaLnBrk="0" hangingPunct="0">
              <a:defRPr sz="2400">
                <a:solidFill>
                  <a:schemeClr val="tx1"/>
                </a:solidFill>
                <a:latin typeface="TradeGothic" charset="0"/>
                <a:ea typeface="ＭＳ Ｐゴシック" charset="0"/>
              </a:defRPr>
            </a:lvl4pPr>
            <a:lvl5pPr marL="2057400" indent="-228600" eaLnBrk="0" hangingPunct="0">
              <a:defRPr sz="2400">
                <a:solidFill>
                  <a:schemeClr val="tx1"/>
                </a:solidFill>
                <a:latin typeface="TradeGothic" charset="0"/>
                <a:ea typeface="ＭＳ Ｐゴシック" charset="0"/>
              </a:defRPr>
            </a:lvl5pPr>
            <a:lvl6pPr marL="2514600" indent="-228600" eaLnBrk="0" fontAlgn="base" hangingPunct="0">
              <a:spcBef>
                <a:spcPct val="0"/>
              </a:spcBef>
              <a:spcAft>
                <a:spcPct val="0"/>
              </a:spcAft>
              <a:defRPr sz="2400">
                <a:solidFill>
                  <a:schemeClr val="tx1"/>
                </a:solidFill>
                <a:latin typeface="TradeGothic" charset="0"/>
                <a:ea typeface="ＭＳ Ｐゴシック" charset="0"/>
              </a:defRPr>
            </a:lvl6pPr>
            <a:lvl7pPr marL="2971800" indent="-228600" eaLnBrk="0" fontAlgn="base" hangingPunct="0">
              <a:spcBef>
                <a:spcPct val="0"/>
              </a:spcBef>
              <a:spcAft>
                <a:spcPct val="0"/>
              </a:spcAft>
              <a:defRPr sz="2400">
                <a:solidFill>
                  <a:schemeClr val="tx1"/>
                </a:solidFill>
                <a:latin typeface="TradeGothic" charset="0"/>
                <a:ea typeface="ＭＳ Ｐゴシック" charset="0"/>
              </a:defRPr>
            </a:lvl7pPr>
            <a:lvl8pPr marL="3429000" indent="-228600" eaLnBrk="0" fontAlgn="base" hangingPunct="0">
              <a:spcBef>
                <a:spcPct val="0"/>
              </a:spcBef>
              <a:spcAft>
                <a:spcPct val="0"/>
              </a:spcAft>
              <a:defRPr sz="2400">
                <a:solidFill>
                  <a:schemeClr val="tx1"/>
                </a:solidFill>
                <a:latin typeface="TradeGothic" charset="0"/>
                <a:ea typeface="ＭＳ Ｐゴシック" charset="0"/>
              </a:defRPr>
            </a:lvl8pPr>
            <a:lvl9pPr marL="3886200" indent="-228600" eaLnBrk="0" fontAlgn="base" hangingPunct="0">
              <a:spcBef>
                <a:spcPct val="0"/>
              </a:spcBef>
              <a:spcAft>
                <a:spcPct val="0"/>
              </a:spcAft>
              <a:defRPr sz="2400">
                <a:solidFill>
                  <a:schemeClr val="tx1"/>
                </a:solidFill>
                <a:latin typeface="TradeGothic" charset="0"/>
                <a:ea typeface="ＭＳ Ｐゴシック" charset="0"/>
              </a:defRPr>
            </a:lvl9pPr>
          </a:lstStyle>
          <a:p>
            <a:pPr eaLnBrk="1" hangingPunct="1"/>
            <a:r>
              <a:rPr lang="en-US" sz="1600" dirty="0">
                <a:latin typeface="Calibri" charset="0"/>
                <a:cs typeface="Arial" charset="0"/>
              </a:rPr>
              <a:t>1</a:t>
            </a:r>
            <a:r>
              <a:rPr lang="en-US" sz="1600" baseline="30000" dirty="0">
                <a:latin typeface="Calibri" charset="0"/>
                <a:cs typeface="Arial" charset="0"/>
              </a:rPr>
              <a:t>st</a:t>
            </a:r>
            <a:r>
              <a:rPr lang="en-US" sz="1600" dirty="0">
                <a:latin typeface="Calibri" charset="0"/>
                <a:cs typeface="Arial" charset="0"/>
              </a:rPr>
              <a:t> real-time SOs transmitted during P-3 mission and assimilated few hours later</a:t>
            </a:r>
          </a:p>
        </p:txBody>
      </p:sp>
      <p:sp>
        <p:nvSpPr>
          <p:cNvPr id="25615" name="Text Box 6"/>
          <p:cNvSpPr txBox="1">
            <a:spLocks noChangeArrowheads="1"/>
          </p:cNvSpPr>
          <p:nvPr/>
        </p:nvSpPr>
        <p:spPr bwMode="auto">
          <a:xfrm>
            <a:off x="5872163" y="6481763"/>
            <a:ext cx="327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adeGothic" charset="0"/>
                <a:ea typeface="ＭＳ Ｐゴシック" charset="0"/>
                <a:cs typeface="ＭＳ Ｐゴシック" charset="0"/>
              </a:defRPr>
            </a:lvl1pPr>
            <a:lvl2pPr marL="742950" indent="-285750" eaLnBrk="0" hangingPunct="0">
              <a:defRPr sz="2400">
                <a:solidFill>
                  <a:schemeClr val="tx1"/>
                </a:solidFill>
                <a:latin typeface="TradeGothic" charset="0"/>
                <a:ea typeface="ＭＳ Ｐゴシック" charset="0"/>
              </a:defRPr>
            </a:lvl2pPr>
            <a:lvl3pPr marL="1143000" indent="-228600" eaLnBrk="0" hangingPunct="0">
              <a:defRPr sz="2400">
                <a:solidFill>
                  <a:schemeClr val="tx1"/>
                </a:solidFill>
                <a:latin typeface="TradeGothic" charset="0"/>
                <a:ea typeface="ＭＳ Ｐゴシック" charset="0"/>
              </a:defRPr>
            </a:lvl3pPr>
            <a:lvl4pPr marL="1600200" indent="-228600" eaLnBrk="0" hangingPunct="0">
              <a:defRPr sz="2400">
                <a:solidFill>
                  <a:schemeClr val="tx1"/>
                </a:solidFill>
                <a:latin typeface="TradeGothic" charset="0"/>
                <a:ea typeface="ＭＳ Ｐゴシック" charset="0"/>
              </a:defRPr>
            </a:lvl4pPr>
            <a:lvl5pPr marL="2057400" indent="-228600" eaLnBrk="0" hangingPunct="0">
              <a:defRPr sz="2400">
                <a:solidFill>
                  <a:schemeClr val="tx1"/>
                </a:solidFill>
                <a:latin typeface="TradeGothic" charset="0"/>
                <a:ea typeface="ＭＳ Ｐゴシック" charset="0"/>
              </a:defRPr>
            </a:lvl5pPr>
            <a:lvl6pPr marL="2514600" indent="-228600" eaLnBrk="0" fontAlgn="base" hangingPunct="0">
              <a:spcBef>
                <a:spcPct val="0"/>
              </a:spcBef>
              <a:spcAft>
                <a:spcPct val="0"/>
              </a:spcAft>
              <a:defRPr sz="2400">
                <a:solidFill>
                  <a:schemeClr val="tx1"/>
                </a:solidFill>
                <a:latin typeface="TradeGothic" charset="0"/>
                <a:ea typeface="ＭＳ Ｐゴシック" charset="0"/>
              </a:defRPr>
            </a:lvl6pPr>
            <a:lvl7pPr marL="2971800" indent="-228600" eaLnBrk="0" fontAlgn="base" hangingPunct="0">
              <a:spcBef>
                <a:spcPct val="0"/>
              </a:spcBef>
              <a:spcAft>
                <a:spcPct val="0"/>
              </a:spcAft>
              <a:defRPr sz="2400">
                <a:solidFill>
                  <a:schemeClr val="tx1"/>
                </a:solidFill>
                <a:latin typeface="TradeGothic" charset="0"/>
                <a:ea typeface="ＭＳ Ｐゴシック" charset="0"/>
              </a:defRPr>
            </a:lvl7pPr>
            <a:lvl8pPr marL="3429000" indent="-228600" eaLnBrk="0" fontAlgn="base" hangingPunct="0">
              <a:spcBef>
                <a:spcPct val="0"/>
              </a:spcBef>
              <a:spcAft>
                <a:spcPct val="0"/>
              </a:spcAft>
              <a:defRPr sz="2400">
                <a:solidFill>
                  <a:schemeClr val="tx1"/>
                </a:solidFill>
                <a:latin typeface="TradeGothic" charset="0"/>
                <a:ea typeface="ＭＳ Ｐゴシック" charset="0"/>
              </a:defRPr>
            </a:lvl8pPr>
            <a:lvl9pPr marL="3886200" indent="-228600" eaLnBrk="0" fontAlgn="base" hangingPunct="0">
              <a:spcBef>
                <a:spcPct val="0"/>
              </a:spcBef>
              <a:spcAft>
                <a:spcPct val="0"/>
              </a:spcAft>
              <a:defRPr sz="2400">
                <a:solidFill>
                  <a:schemeClr val="tx1"/>
                </a:solidFill>
                <a:latin typeface="TradeGothic" charset="0"/>
                <a:ea typeface="ＭＳ Ｐゴシック" charset="0"/>
              </a:defRPr>
            </a:lvl9pPr>
          </a:lstStyle>
          <a:p>
            <a:pPr eaLnBrk="1" hangingPunct="1"/>
            <a:r>
              <a:rPr lang="en-US" sz="1200">
                <a:latin typeface="Calibri" charset="0"/>
                <a:cs typeface="Arial" charset="0"/>
              </a:rPr>
              <a:t>John Gamache AOML/HRD &amp; Fuqing Zhang (PSU)</a:t>
            </a:r>
          </a:p>
        </p:txBody>
      </p:sp>
    </p:spTree>
    <p:extLst>
      <p:ext uri="{BB962C8B-B14F-4D97-AF65-F5344CB8AC3E}">
        <p14:creationId xmlns:p14="http://schemas.microsoft.com/office/powerpoint/2010/main" val="6730962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106616"/>
            <a:ext cx="9144000" cy="1127779"/>
          </a:xfrm>
        </p:spPr>
        <p:txBody>
          <a:bodyPr anchor="b">
            <a:normAutofit fontScale="90000"/>
          </a:bodyPr>
          <a:lstStyle/>
          <a:p>
            <a:pPr>
              <a:lnSpc>
                <a:spcPct val="100000"/>
              </a:lnSpc>
            </a:pPr>
            <a:r>
              <a:rPr lang="en-US" sz="4400" dirty="0">
                <a:latin typeface="Calibri"/>
                <a:ea typeface="Calibri" charset="0"/>
                <a:cs typeface="Calibri"/>
              </a:rPr>
              <a:t>Improved Use of Observations:</a:t>
            </a:r>
            <a:r>
              <a:rPr lang="en-US" sz="4800" dirty="0">
                <a:latin typeface="Calibri"/>
                <a:ea typeface="Calibri" charset="0"/>
                <a:cs typeface="Calibri"/>
              </a:rPr>
              <a:t/>
            </a:r>
            <a:br>
              <a:rPr lang="en-US" sz="4800" dirty="0">
                <a:latin typeface="Calibri"/>
                <a:ea typeface="Calibri" charset="0"/>
                <a:cs typeface="Calibri"/>
              </a:rPr>
            </a:br>
            <a:r>
              <a:rPr lang="en-US" sz="2800" dirty="0" smtClean="0">
                <a:latin typeface="Calibri"/>
                <a:ea typeface="Calibri" charset="0"/>
                <a:cs typeface="Calibri"/>
              </a:rPr>
              <a:t>Impact of airborne </a:t>
            </a:r>
            <a:r>
              <a:rPr lang="en-US" sz="2800" dirty="0">
                <a:latin typeface="Calibri"/>
                <a:ea typeface="Calibri" charset="0"/>
                <a:cs typeface="Calibri"/>
              </a:rPr>
              <a:t>Doppler </a:t>
            </a:r>
            <a:r>
              <a:rPr lang="en-US" sz="2800" dirty="0" smtClean="0">
                <a:latin typeface="Calibri"/>
                <a:ea typeface="Calibri" charset="0"/>
                <a:cs typeface="Calibri"/>
              </a:rPr>
              <a:t>radar</a:t>
            </a:r>
            <a:endParaRPr lang="en-US" sz="2800" dirty="0">
              <a:latin typeface="Calibri"/>
              <a:ea typeface="Calibri" charset="0"/>
              <a:cs typeface="Calibri"/>
            </a:endParaRPr>
          </a:p>
        </p:txBody>
      </p:sp>
      <p:sp>
        <p:nvSpPr>
          <p:cNvPr id="48134" name="Text Box 6"/>
          <p:cNvSpPr txBox="1">
            <a:spLocks noChangeArrowheads="1"/>
          </p:cNvSpPr>
          <p:nvPr/>
        </p:nvSpPr>
        <p:spPr bwMode="auto">
          <a:xfrm>
            <a:off x="5250178" y="6605797"/>
            <a:ext cx="363663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ea typeface="Arial" charset="0"/>
                <a:cs typeface="Calibri"/>
              </a:rPr>
              <a:t>F. Zhang (PSU), Aberson, </a:t>
            </a:r>
            <a:r>
              <a:rPr lang="en-US" sz="1200" dirty="0">
                <a:latin typeface="Calibri"/>
                <a:ea typeface="Arial" charset="0"/>
                <a:cs typeface="Calibri"/>
              </a:rPr>
              <a:t>Aksoy, </a:t>
            </a:r>
            <a:r>
              <a:rPr lang="en-US" sz="1200" dirty="0" smtClean="0">
                <a:latin typeface="Calibri"/>
                <a:ea typeface="Arial" charset="0"/>
                <a:cs typeface="Calibri"/>
              </a:rPr>
              <a:t>Gamache</a:t>
            </a:r>
            <a:r>
              <a:rPr lang="en-US" sz="1200" dirty="0">
                <a:latin typeface="Calibri"/>
                <a:ea typeface="Arial" charset="0"/>
                <a:cs typeface="Calibri"/>
              </a:rPr>
              <a:t> </a:t>
            </a:r>
            <a:r>
              <a:rPr lang="en-US" sz="1200" dirty="0" smtClean="0">
                <a:latin typeface="Calibri"/>
                <a:ea typeface="Arial" charset="0"/>
                <a:cs typeface="Calibri"/>
              </a:rPr>
              <a:t>(AOML/HRD)</a:t>
            </a:r>
            <a:endParaRPr lang="en-US" sz="1200" dirty="0">
              <a:latin typeface="Calibri"/>
              <a:ea typeface="Arial" charset="0"/>
              <a:cs typeface="Calibri"/>
            </a:endParaRPr>
          </a:p>
        </p:txBody>
      </p:sp>
      <p:pic>
        <p:nvPicPr>
          <p:cNvPr id="39" name="Picture 38" descr="intensitywithbaselines.tif"/>
          <p:cNvPicPr>
            <a:picLocks noChangeAspect="1"/>
          </p:cNvPicPr>
          <p:nvPr/>
        </p:nvPicPr>
        <p:blipFill rotWithShape="1">
          <a:blip r:embed="rId3" cstate="screen">
            <a:extLst>
              <a:ext uri="{28A0092B-C50C-407E-A947-70E740481C1C}">
                <a14:useLocalDpi xmlns:a14="http://schemas.microsoft.com/office/drawing/2010/main"/>
              </a:ext>
            </a:extLst>
          </a:blip>
          <a:srcRect l="9944" t="12142" r="8749" b="6424"/>
          <a:stretch/>
        </p:blipFill>
        <p:spPr>
          <a:xfrm>
            <a:off x="2263314" y="1640204"/>
            <a:ext cx="4754575" cy="4762111"/>
          </a:xfrm>
          <a:prstGeom prst="rect">
            <a:avLst/>
          </a:prstGeom>
        </p:spPr>
      </p:pic>
      <p:grpSp>
        <p:nvGrpSpPr>
          <p:cNvPr id="153" name="Group 152"/>
          <p:cNvGrpSpPr>
            <a:grpSpLocks/>
          </p:cNvGrpSpPr>
          <p:nvPr/>
        </p:nvGrpSpPr>
        <p:grpSpPr bwMode="auto">
          <a:xfrm>
            <a:off x="2622943" y="2814005"/>
            <a:ext cx="6280465" cy="2622590"/>
            <a:chOff x="1641664" y="2843037"/>
            <a:chExt cx="6281460" cy="2621968"/>
          </a:xfrm>
        </p:grpSpPr>
        <p:sp>
          <p:nvSpPr>
            <p:cNvPr id="154" name="Oval 153"/>
            <p:cNvSpPr/>
            <p:nvPr/>
          </p:nvSpPr>
          <p:spPr>
            <a:xfrm>
              <a:off x="1641664" y="2843037"/>
              <a:ext cx="1054330" cy="2621968"/>
            </a:xfrm>
            <a:prstGeom prst="ellipse">
              <a:avLst/>
            </a:prstGeom>
            <a:no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5" name="Straight Arrow Connector 154"/>
            <p:cNvCxnSpPr>
              <a:stCxn id="156" idx="1"/>
              <a:endCxn id="154" idx="6"/>
            </p:cNvCxnSpPr>
            <p:nvPr/>
          </p:nvCxnSpPr>
          <p:spPr>
            <a:xfrm flipH="1" flipV="1">
              <a:off x="2695994" y="4154021"/>
              <a:ext cx="3125724" cy="595092"/>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 name="TextBox 16"/>
            <p:cNvSpPr txBox="1">
              <a:spLocks noChangeArrowheads="1"/>
            </p:cNvSpPr>
            <p:nvPr/>
          </p:nvSpPr>
          <p:spPr bwMode="auto">
            <a:xfrm>
              <a:off x="5821718" y="4487503"/>
              <a:ext cx="2101406" cy="52322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rPr>
                <a:t>Need help of Research community to address</a:t>
              </a:r>
            </a:p>
          </p:txBody>
        </p:sp>
      </p:grpSp>
      <p:sp>
        <p:nvSpPr>
          <p:cNvPr id="157" name="TextBox 156"/>
          <p:cNvSpPr txBox="1"/>
          <p:nvPr/>
        </p:nvSpPr>
        <p:spPr>
          <a:xfrm>
            <a:off x="431622" y="2099271"/>
            <a:ext cx="1676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600" dirty="0">
                <a:solidFill>
                  <a:schemeClr val="tx2">
                    <a:lumMod val="75000"/>
                  </a:schemeClr>
                </a:solidFill>
              </a:rPr>
              <a:t>All cases with Doppler data 2008-2011</a:t>
            </a:r>
          </a:p>
        </p:txBody>
      </p:sp>
      <p:sp>
        <p:nvSpPr>
          <p:cNvPr id="158" name="TextBox 3"/>
          <p:cNvSpPr txBox="1">
            <a:spLocks noChangeArrowheads="1"/>
          </p:cNvSpPr>
          <p:nvPr/>
        </p:nvSpPr>
        <p:spPr bwMode="auto">
          <a:xfrm>
            <a:off x="2664451" y="1291590"/>
            <a:ext cx="4241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 Improvement over HFIP baseline</a:t>
            </a:r>
          </a:p>
        </p:txBody>
      </p:sp>
      <p:sp>
        <p:nvSpPr>
          <p:cNvPr id="8" name="Rectangle 7"/>
          <p:cNvSpPr/>
          <p:nvPr/>
        </p:nvSpPr>
        <p:spPr>
          <a:xfrm>
            <a:off x="6840694" y="1662640"/>
            <a:ext cx="582211" cy="307777"/>
          </a:xfrm>
          <a:prstGeom prst="rect">
            <a:avLst/>
          </a:prstGeom>
        </p:spPr>
        <p:txBody>
          <a:bodyPr wrap="none">
            <a:spAutoFit/>
          </a:bodyPr>
          <a:lstStyle/>
          <a:p>
            <a:r>
              <a:rPr lang="en-US" sz="1400" b="1" dirty="0">
                <a:latin typeface="+mn-lt"/>
              </a:rPr>
              <a:t>cases</a:t>
            </a:r>
            <a:endParaRPr lang="en-US" sz="1400" dirty="0">
              <a:latin typeface="+mn-lt"/>
            </a:endParaRPr>
          </a:p>
        </p:txBody>
      </p:sp>
    </p:spTree>
    <p:extLst>
      <p:ext uri="{BB962C8B-B14F-4D97-AF65-F5344CB8AC3E}">
        <p14:creationId xmlns:p14="http://schemas.microsoft.com/office/powerpoint/2010/main" val="20646086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1200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ppt_y</p:attrName>
                                        </p:attrNameLst>
                                      </p:cBhvr>
                                      <p:tavLst>
                                        <p:tav tm="0">
                                          <p:val>
                                            <p:strVal val="#ppt_y+#ppt_h*1.125000"/>
                                          </p:val>
                                        </p:tav>
                                        <p:tav tm="100000">
                                          <p:val>
                                            <p:strVal val="#ppt_y"/>
                                          </p:val>
                                        </p:tav>
                                      </p:tavLst>
                                    </p:anim>
                                    <p:animEffect transition="in" filter="wipe(up)">
                                      <p:cBhvr>
                                        <p:cTn id="8"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592"/>
            <a:ext cx="8229600" cy="1143000"/>
          </a:xfrm>
        </p:spPr>
        <p:txBody>
          <a:bodyPr/>
          <a:lstStyle/>
          <a:p>
            <a:r>
              <a:rPr lang="en-US" dirty="0" smtClean="0"/>
              <a:t>Satellite Transmission E</a:t>
            </a:r>
            <a:r>
              <a:rPr lang="en-US" dirty="0" smtClean="0"/>
              <a:t>quipment</a:t>
            </a:r>
            <a:endParaRPr lang="en-US" dirty="0"/>
          </a:p>
        </p:txBody>
      </p:sp>
      <p:sp>
        <p:nvSpPr>
          <p:cNvPr id="3" name="Content Placeholder 2"/>
          <p:cNvSpPr>
            <a:spLocks noGrp="1"/>
          </p:cNvSpPr>
          <p:nvPr>
            <p:ph idx="1"/>
          </p:nvPr>
        </p:nvSpPr>
        <p:spPr>
          <a:xfrm>
            <a:off x="457200" y="1775817"/>
            <a:ext cx="8229600" cy="4491254"/>
          </a:xfrm>
        </p:spPr>
        <p:txBody>
          <a:bodyPr/>
          <a:lstStyle/>
          <a:p>
            <a:r>
              <a:rPr lang="en-US" dirty="0" smtClean="0"/>
              <a:t>NOAA WP-3D aircraft (NOAA42 and NOAA43)</a:t>
            </a:r>
          </a:p>
          <a:p>
            <a:pPr lvl="1"/>
            <a:r>
              <a:rPr lang="en-US" dirty="0" err="1" smtClean="0"/>
              <a:t>Thrane</a:t>
            </a:r>
            <a:r>
              <a:rPr lang="en-US" dirty="0" smtClean="0"/>
              <a:t> &amp; </a:t>
            </a:r>
            <a:r>
              <a:rPr lang="en-US" dirty="0" err="1" smtClean="0"/>
              <a:t>Thrane</a:t>
            </a:r>
            <a:r>
              <a:rPr lang="en-US" dirty="0" smtClean="0"/>
              <a:t> Aviator 700</a:t>
            </a:r>
          </a:p>
          <a:p>
            <a:pPr lvl="1"/>
            <a:r>
              <a:rPr lang="en-US" dirty="0" err="1" smtClean="0"/>
              <a:t>Cobham</a:t>
            </a:r>
            <a:r>
              <a:rPr lang="en-US" dirty="0" smtClean="0"/>
              <a:t> </a:t>
            </a:r>
            <a:r>
              <a:rPr lang="en-US" dirty="0" err="1" smtClean="0"/>
              <a:t>Chelton</a:t>
            </a:r>
            <a:r>
              <a:rPr lang="en-US" dirty="0" smtClean="0"/>
              <a:t> HGA 7000 flat plate antenna system</a:t>
            </a:r>
          </a:p>
          <a:p>
            <a:r>
              <a:rPr lang="en-US" dirty="0" smtClean="0"/>
              <a:t>NOAA G-IV aircraft (NOAA49)</a:t>
            </a:r>
          </a:p>
          <a:p>
            <a:pPr lvl="1"/>
            <a:r>
              <a:rPr lang="en-US" dirty="0" err="1" smtClean="0"/>
              <a:t>Thrane</a:t>
            </a:r>
            <a:r>
              <a:rPr lang="en-US" dirty="0" smtClean="0"/>
              <a:t> &amp; </a:t>
            </a:r>
            <a:r>
              <a:rPr lang="en-US" dirty="0" err="1" smtClean="0"/>
              <a:t>Thrane</a:t>
            </a:r>
            <a:r>
              <a:rPr lang="en-US" dirty="0" smtClean="0"/>
              <a:t> Aviator 700</a:t>
            </a:r>
          </a:p>
          <a:p>
            <a:pPr lvl="1"/>
            <a:r>
              <a:rPr lang="en-US" dirty="0" smtClean="0"/>
              <a:t>EMS Technologies AMT-50G tail mounted antenna</a:t>
            </a:r>
            <a:endParaRPr lang="en-US" dirty="0"/>
          </a:p>
        </p:txBody>
      </p:sp>
    </p:spTree>
    <p:extLst>
      <p:ext uri="{BB962C8B-B14F-4D97-AF65-F5344CB8AC3E}">
        <p14:creationId xmlns:p14="http://schemas.microsoft.com/office/powerpoint/2010/main" val="28770335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8008"/>
            <a:ext cx="8229600" cy="1143000"/>
          </a:xfrm>
        </p:spPr>
        <p:txBody>
          <a:bodyPr/>
          <a:lstStyle/>
          <a:p>
            <a:r>
              <a:rPr lang="en-US" dirty="0" err="1" smtClean="0"/>
              <a:t>Thrane</a:t>
            </a:r>
            <a:r>
              <a:rPr lang="en-US" dirty="0" smtClean="0"/>
              <a:t> &amp; </a:t>
            </a:r>
            <a:r>
              <a:rPr lang="en-US" dirty="0" err="1" smtClean="0"/>
              <a:t>Thrane</a:t>
            </a:r>
            <a:r>
              <a:rPr lang="en-US" dirty="0" smtClean="0"/>
              <a:t> Aviator 700</a:t>
            </a:r>
            <a:endParaRPr lang="en-US" dirty="0"/>
          </a:p>
        </p:txBody>
      </p:sp>
      <p:sp>
        <p:nvSpPr>
          <p:cNvPr id="3" name="Content Placeholder 2"/>
          <p:cNvSpPr>
            <a:spLocks noGrp="1"/>
          </p:cNvSpPr>
          <p:nvPr>
            <p:ph idx="1"/>
          </p:nvPr>
        </p:nvSpPr>
        <p:spPr>
          <a:xfrm>
            <a:off x="457200" y="1775817"/>
            <a:ext cx="8229600" cy="4491254"/>
          </a:xfrm>
        </p:spPr>
        <p:txBody>
          <a:bodyPr/>
          <a:lstStyle/>
          <a:p>
            <a:r>
              <a:rPr lang="en-US" dirty="0" err="1" smtClean="0"/>
              <a:t>SwiftBroadBand</a:t>
            </a:r>
            <a:r>
              <a:rPr lang="en-US" dirty="0" smtClean="0"/>
              <a:t>—350 </a:t>
            </a:r>
            <a:r>
              <a:rPr lang="en-US" dirty="0" err="1" smtClean="0"/>
              <a:t>kBaud</a:t>
            </a:r>
            <a:r>
              <a:rPr lang="en-US" dirty="0" smtClean="0"/>
              <a:t> typical realized data rate—primary means of transporting data off the </a:t>
            </a:r>
            <a:r>
              <a:rPr lang="en-US" dirty="0" smtClean="0"/>
              <a:t>aircraft in real time</a:t>
            </a:r>
            <a:endParaRPr lang="en-US" dirty="0" smtClean="0"/>
          </a:p>
          <a:p>
            <a:r>
              <a:rPr lang="en-US" dirty="0" smtClean="0"/>
              <a:t>Swift64—backup internet connectivity for NOAA aircraft—50 </a:t>
            </a:r>
            <a:r>
              <a:rPr lang="en-US" dirty="0" err="1" smtClean="0"/>
              <a:t>kBaud</a:t>
            </a:r>
            <a:r>
              <a:rPr lang="en-US" dirty="0" smtClean="0"/>
              <a:t> type realized data rate</a:t>
            </a:r>
          </a:p>
          <a:p>
            <a:r>
              <a:rPr lang="en-US" dirty="0" smtClean="0"/>
              <a:t>Voice telephone service</a:t>
            </a:r>
            <a:endParaRPr lang="en-US" dirty="0"/>
          </a:p>
        </p:txBody>
      </p:sp>
    </p:spTree>
    <p:extLst>
      <p:ext uri="{BB962C8B-B14F-4D97-AF65-F5344CB8AC3E}">
        <p14:creationId xmlns:p14="http://schemas.microsoft.com/office/powerpoint/2010/main" val="72409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288"/>
            <a:ext cx="8229600" cy="1143000"/>
          </a:xfrm>
        </p:spPr>
        <p:txBody>
          <a:bodyPr/>
          <a:lstStyle/>
          <a:p>
            <a:r>
              <a:rPr lang="en-US" dirty="0" smtClean="0"/>
              <a:t>WP-3D Aircraft</a:t>
            </a:r>
            <a:endParaRPr lang="en-US" dirty="0"/>
          </a:p>
        </p:txBody>
      </p:sp>
      <p:pic>
        <p:nvPicPr>
          <p:cNvPr id="4" name="Content Placeholder 3" descr="P6110046.JPG"/>
          <p:cNvPicPr>
            <a:picLocks noGrp="1" noChangeAspect="1"/>
          </p:cNvPicPr>
          <p:nvPr>
            <p:ph idx="1"/>
          </p:nvPr>
        </p:nvPicPr>
        <p:blipFill>
          <a:blip r:embed="rId2">
            <a:extLst>
              <a:ext uri="{28A0092B-C50C-407E-A947-70E740481C1C}">
                <a14:useLocalDpi xmlns:a14="http://schemas.microsoft.com/office/drawing/2010/main" val="0"/>
              </a:ext>
            </a:extLst>
          </a:blip>
          <a:srcRect t="13619" b="13619"/>
          <a:stretch>
            <a:fillRect/>
          </a:stretch>
        </p:blipFill>
        <p:spPr>
          <a:xfrm>
            <a:off x="457200" y="1385888"/>
            <a:ext cx="8229600" cy="4491037"/>
          </a:xfrm>
        </p:spPr>
      </p:pic>
    </p:spTree>
    <p:extLst>
      <p:ext uri="{BB962C8B-B14F-4D97-AF65-F5344CB8AC3E}">
        <p14:creationId xmlns:p14="http://schemas.microsoft.com/office/powerpoint/2010/main" val="12477467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Cobham</a:t>
            </a:r>
            <a:r>
              <a:rPr lang="en-US" dirty="0"/>
              <a:t> </a:t>
            </a:r>
            <a:r>
              <a:rPr lang="en-US" dirty="0" err="1"/>
              <a:t>Chelton</a:t>
            </a:r>
            <a:r>
              <a:rPr lang="en-US" dirty="0"/>
              <a:t> HGA 7000</a:t>
            </a:r>
          </a:p>
        </p:txBody>
      </p:sp>
      <p:pic>
        <p:nvPicPr>
          <p:cNvPr id="5" name="Content Placeholder 4" descr="P6110046_blowup.jpg"/>
          <p:cNvPicPr>
            <a:picLocks noGrp="1" noChangeAspect="1"/>
          </p:cNvPicPr>
          <p:nvPr>
            <p:ph idx="1"/>
          </p:nvPr>
        </p:nvPicPr>
        <p:blipFill>
          <a:blip r:embed="rId2">
            <a:extLst>
              <a:ext uri="{28A0092B-C50C-407E-A947-70E740481C1C}">
                <a14:useLocalDpi xmlns:a14="http://schemas.microsoft.com/office/drawing/2010/main" val="0"/>
              </a:ext>
            </a:extLst>
          </a:blip>
          <a:srcRect t="19908" b="19908"/>
          <a:stretch>
            <a:fillRect/>
          </a:stretch>
        </p:blipFill>
        <p:spPr>
          <a:xfrm>
            <a:off x="457200" y="1970088"/>
            <a:ext cx="8229600" cy="4491254"/>
          </a:xfrm>
        </p:spPr>
      </p:pic>
    </p:spTree>
    <p:extLst>
      <p:ext uri="{BB962C8B-B14F-4D97-AF65-F5344CB8AC3E}">
        <p14:creationId xmlns:p14="http://schemas.microsoft.com/office/powerpoint/2010/main" val="74254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794"/>
            <a:ext cx="8229600" cy="1377226"/>
          </a:xfrm>
        </p:spPr>
        <p:txBody>
          <a:bodyPr/>
          <a:lstStyle/>
          <a:p>
            <a:r>
              <a:rPr lang="en-US" dirty="0"/>
              <a:t>EMS Technologies AMT-50G </a:t>
            </a:r>
            <a:endParaRPr lang="en-US" dirty="0"/>
          </a:p>
        </p:txBody>
      </p:sp>
      <p:pic>
        <p:nvPicPr>
          <p:cNvPr id="4" name="Content Placeholder 3" descr="P6110045.JPG"/>
          <p:cNvPicPr>
            <a:picLocks noGrp="1" noChangeAspect="1"/>
          </p:cNvPicPr>
          <p:nvPr>
            <p:ph idx="1"/>
          </p:nvPr>
        </p:nvPicPr>
        <p:blipFill>
          <a:blip r:embed="rId2">
            <a:extLst>
              <a:ext uri="{28A0092B-C50C-407E-A947-70E740481C1C}">
                <a14:useLocalDpi xmlns:a14="http://schemas.microsoft.com/office/drawing/2010/main" val="0"/>
              </a:ext>
            </a:extLst>
          </a:blip>
          <a:srcRect t="13619" b="13619"/>
          <a:stretch>
            <a:fillRect/>
          </a:stretch>
        </p:blipFill>
        <p:spPr>
          <a:xfrm>
            <a:off x="457200" y="1385097"/>
            <a:ext cx="8229600" cy="4491254"/>
          </a:xfrm>
        </p:spPr>
      </p:pic>
    </p:spTree>
    <p:extLst>
      <p:ext uri="{BB962C8B-B14F-4D97-AF65-F5344CB8AC3E}">
        <p14:creationId xmlns:p14="http://schemas.microsoft.com/office/powerpoint/2010/main" val="10893646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7924"/>
            <a:ext cx="8229600" cy="1143000"/>
          </a:xfrm>
        </p:spPr>
        <p:txBody>
          <a:bodyPr/>
          <a:lstStyle/>
          <a:p>
            <a:r>
              <a:rPr lang="en-US" dirty="0" smtClean="0"/>
              <a:t>Talk Outline</a:t>
            </a:r>
            <a:endParaRPr lang="en-US" dirty="0"/>
          </a:p>
        </p:txBody>
      </p:sp>
      <p:sp>
        <p:nvSpPr>
          <p:cNvPr id="3" name="Content Placeholder 2"/>
          <p:cNvSpPr>
            <a:spLocks noGrp="1"/>
          </p:cNvSpPr>
          <p:nvPr>
            <p:ph idx="1"/>
          </p:nvPr>
        </p:nvSpPr>
        <p:spPr/>
        <p:txBody>
          <a:bodyPr/>
          <a:lstStyle/>
          <a:p>
            <a:r>
              <a:rPr lang="en-US" dirty="0" smtClean="0"/>
              <a:t>Hurricane Forecast Problem</a:t>
            </a:r>
          </a:p>
          <a:p>
            <a:r>
              <a:rPr lang="en-US" dirty="0" smtClean="0"/>
              <a:t>Federal Agencies involved in hurricane forecasting and research NOAA plans for improving forecasts (HFIP and IFEX)</a:t>
            </a:r>
          </a:p>
          <a:p>
            <a:r>
              <a:rPr lang="en-US" dirty="0" smtClean="0"/>
              <a:t>Data assimilation into hurricane models</a:t>
            </a:r>
          </a:p>
          <a:p>
            <a:r>
              <a:rPr lang="en-US" dirty="0" smtClean="0"/>
              <a:t>Getting the data into real-time models</a:t>
            </a:r>
          </a:p>
        </p:txBody>
      </p:sp>
    </p:spTree>
    <p:extLst>
      <p:ext uri="{BB962C8B-B14F-4D97-AF65-F5344CB8AC3E}">
        <p14:creationId xmlns:p14="http://schemas.microsoft.com/office/powerpoint/2010/main" val="127203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6110039.JPG"/>
          <p:cNvPicPr>
            <a:picLocks noGrp="1" noChangeAspect="1"/>
          </p:cNvPicPr>
          <p:nvPr>
            <p:ph idx="1"/>
          </p:nvPr>
        </p:nvPicPr>
        <p:blipFill>
          <a:blip r:embed="rId2">
            <a:extLst>
              <a:ext uri="{28A0092B-C50C-407E-A947-70E740481C1C}">
                <a14:useLocalDpi xmlns:a14="http://schemas.microsoft.com/office/drawing/2010/main" val="0"/>
              </a:ext>
            </a:extLst>
          </a:blip>
          <a:srcRect t="13619" b="13619"/>
          <a:stretch>
            <a:fillRect/>
          </a:stretch>
        </p:blipFill>
        <p:spPr/>
      </p:pic>
    </p:spTree>
    <p:extLst>
      <p:ext uri="{BB962C8B-B14F-4D97-AF65-F5344CB8AC3E}">
        <p14:creationId xmlns:p14="http://schemas.microsoft.com/office/powerpoint/2010/main" val="12546242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168"/>
            <a:ext cx="8229600" cy="1143000"/>
          </a:xfrm>
        </p:spPr>
        <p:txBody>
          <a:bodyPr/>
          <a:lstStyle/>
          <a:p>
            <a:endParaRPr lang="en-US"/>
          </a:p>
        </p:txBody>
      </p:sp>
      <p:pic>
        <p:nvPicPr>
          <p:cNvPr id="6" name="Content Placeholder 5" descr="Thrane.jpg"/>
          <p:cNvPicPr>
            <a:picLocks noGrp="1" noChangeAspect="1"/>
          </p:cNvPicPr>
          <p:nvPr>
            <p:ph idx="1"/>
          </p:nvPr>
        </p:nvPicPr>
        <p:blipFill>
          <a:blip r:embed="rId2">
            <a:extLst>
              <a:ext uri="{28A0092B-C50C-407E-A947-70E740481C1C}">
                <a14:useLocalDpi xmlns:a14="http://schemas.microsoft.com/office/drawing/2010/main" val="0"/>
              </a:ext>
            </a:extLst>
          </a:blip>
          <a:srcRect t="4680" b="4680"/>
          <a:stretch>
            <a:fillRect/>
          </a:stretch>
        </p:blipFill>
        <p:spPr>
          <a:xfrm>
            <a:off x="457200" y="1497013"/>
            <a:ext cx="8229600" cy="5062537"/>
          </a:xfrm>
        </p:spPr>
      </p:pic>
    </p:spTree>
    <p:extLst>
      <p:ext uri="{BB962C8B-B14F-4D97-AF65-F5344CB8AC3E}">
        <p14:creationId xmlns:p14="http://schemas.microsoft.com/office/powerpoint/2010/main" val="29743141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0328"/>
            <a:ext cx="8229600" cy="947440"/>
          </a:xfrm>
        </p:spPr>
        <p:txBody>
          <a:bodyPr/>
          <a:lstStyle/>
          <a:p>
            <a:r>
              <a:rPr lang="en-US" dirty="0" smtClean="0"/>
              <a:t>Satellite </a:t>
            </a:r>
            <a:r>
              <a:rPr lang="en-US" dirty="0" err="1" smtClean="0"/>
              <a:t>Thrane</a:t>
            </a:r>
            <a:r>
              <a:rPr lang="en-US" dirty="0" smtClean="0"/>
              <a:t> &amp; </a:t>
            </a:r>
            <a:r>
              <a:rPr lang="en-US" dirty="0" err="1" smtClean="0"/>
              <a:t>Thrane</a:t>
            </a:r>
            <a:r>
              <a:rPr lang="en-US" dirty="0" smtClean="0"/>
              <a:t> Phone</a:t>
            </a:r>
            <a:endParaRPr lang="en-US" dirty="0"/>
          </a:p>
        </p:txBody>
      </p:sp>
      <p:pic>
        <p:nvPicPr>
          <p:cNvPr id="6" name="Content Placeholder 5" descr="P6110041.JPG"/>
          <p:cNvPicPr>
            <a:picLocks noGrp="1" noChangeAspect="1"/>
          </p:cNvPicPr>
          <p:nvPr>
            <p:ph idx="1"/>
          </p:nvPr>
        </p:nvPicPr>
        <p:blipFill>
          <a:blip r:embed="rId2">
            <a:extLst>
              <a:ext uri="{28A0092B-C50C-407E-A947-70E740481C1C}">
                <a14:useLocalDpi xmlns:a14="http://schemas.microsoft.com/office/drawing/2010/main" val="0"/>
              </a:ext>
            </a:extLst>
          </a:blip>
          <a:srcRect t="7150" b="7150"/>
          <a:stretch>
            <a:fillRect/>
          </a:stretch>
        </p:blipFill>
        <p:spPr>
          <a:xfrm>
            <a:off x="457200" y="1352550"/>
            <a:ext cx="8229600" cy="5289550"/>
          </a:xfrm>
        </p:spPr>
      </p:pic>
    </p:spTree>
    <p:extLst>
      <p:ext uri="{BB962C8B-B14F-4D97-AF65-F5344CB8AC3E}">
        <p14:creationId xmlns:p14="http://schemas.microsoft.com/office/powerpoint/2010/main" val="24392137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521"/>
            <a:ext cx="8229600" cy="1143000"/>
          </a:xfrm>
        </p:spPr>
        <p:txBody>
          <a:bodyPr/>
          <a:lstStyle/>
          <a:p>
            <a:r>
              <a:rPr lang="en-US" dirty="0" smtClean="0"/>
              <a:t>Aircraft internet</a:t>
            </a:r>
            <a:endParaRPr lang="en-US" dirty="0"/>
          </a:p>
        </p:txBody>
      </p:sp>
      <p:sp>
        <p:nvSpPr>
          <p:cNvPr id="3" name="Content Placeholder 2"/>
          <p:cNvSpPr>
            <a:spLocks noGrp="1"/>
          </p:cNvSpPr>
          <p:nvPr>
            <p:ph idx="1"/>
          </p:nvPr>
        </p:nvSpPr>
        <p:spPr>
          <a:xfrm>
            <a:off x="457200" y="1390166"/>
            <a:ext cx="8229600" cy="4491254"/>
          </a:xfrm>
        </p:spPr>
        <p:txBody>
          <a:bodyPr/>
          <a:lstStyle/>
          <a:p>
            <a:r>
              <a:rPr lang="en-US" dirty="0" smtClean="0"/>
              <a:t>Doppler-radar data (ftp)</a:t>
            </a:r>
          </a:p>
          <a:p>
            <a:pPr lvl="1"/>
            <a:r>
              <a:rPr lang="en-US" dirty="0" smtClean="0"/>
              <a:t>Quality-controlled nearly-full-resolution data</a:t>
            </a:r>
          </a:p>
          <a:p>
            <a:pPr lvl="1"/>
            <a:r>
              <a:rPr lang="en-US" dirty="0" err="1" smtClean="0"/>
              <a:t>Superobs</a:t>
            </a:r>
            <a:endParaRPr lang="en-US" dirty="0" smtClean="0"/>
          </a:p>
          <a:p>
            <a:r>
              <a:rPr lang="en-US" dirty="0" smtClean="0"/>
              <a:t>GPS </a:t>
            </a:r>
            <a:r>
              <a:rPr lang="en-US" dirty="0" err="1" smtClean="0"/>
              <a:t>Dropwindsondes</a:t>
            </a:r>
            <a:endParaRPr lang="en-US" dirty="0" smtClean="0"/>
          </a:p>
          <a:p>
            <a:r>
              <a:rPr lang="en-US" dirty="0" smtClean="0"/>
              <a:t>Flight-level in-situ data</a:t>
            </a:r>
          </a:p>
          <a:p>
            <a:r>
              <a:rPr lang="en-US" dirty="0" smtClean="0"/>
              <a:t>Stepped Frequency Microwave Radiometer (remotely sensed surface wind speed)</a:t>
            </a:r>
          </a:p>
          <a:p>
            <a:r>
              <a:rPr lang="en-US" dirty="0" smtClean="0"/>
              <a:t>IRC chat with scientists and others on ground</a:t>
            </a:r>
            <a:endParaRPr lang="en-US" dirty="0"/>
          </a:p>
        </p:txBody>
      </p:sp>
    </p:spTree>
    <p:extLst>
      <p:ext uri="{BB962C8B-B14F-4D97-AF65-F5344CB8AC3E}">
        <p14:creationId xmlns:p14="http://schemas.microsoft.com/office/powerpoint/2010/main" val="397819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872"/>
            <a:ext cx="8229600" cy="1143000"/>
          </a:xfrm>
        </p:spPr>
        <p:txBody>
          <a:bodyPr/>
          <a:lstStyle/>
          <a:p>
            <a:r>
              <a:rPr lang="en-US" dirty="0" smtClean="0"/>
              <a:t>Other real-time data</a:t>
            </a:r>
            <a:endParaRPr lang="en-US" dirty="0"/>
          </a:p>
        </p:txBody>
      </p:sp>
      <p:sp>
        <p:nvSpPr>
          <p:cNvPr id="3" name="Content Placeholder 2"/>
          <p:cNvSpPr>
            <a:spLocks noGrp="1"/>
          </p:cNvSpPr>
          <p:nvPr>
            <p:ph idx="1"/>
          </p:nvPr>
        </p:nvSpPr>
        <p:spPr>
          <a:xfrm>
            <a:off x="457200" y="1140897"/>
            <a:ext cx="8229600" cy="4768786"/>
          </a:xfrm>
        </p:spPr>
        <p:txBody>
          <a:bodyPr/>
          <a:lstStyle/>
          <a:p>
            <a:r>
              <a:rPr lang="en-US" dirty="0" smtClean="0"/>
              <a:t>ASCII wind-velocity analyses at 500- and 1000-meter levels, sent to the National Hurricane Center for use in their N-AWIPS data system</a:t>
            </a:r>
          </a:p>
          <a:p>
            <a:r>
              <a:rPr lang="en-US" dirty="0" smtClean="0"/>
              <a:t>ASCII wind-speed profile analysis along flight track from 0-3 km, sent to the National Hurricane Center N-AWIPS data system</a:t>
            </a:r>
          </a:p>
          <a:p>
            <a:r>
              <a:rPr lang="en-US" dirty="0" smtClean="0"/>
              <a:t>Full three-dimensional analyses of wind and radar reflectivity in HRD format and in self-describing NETCDF format, sent to </a:t>
            </a:r>
            <a:r>
              <a:rPr lang="en-US" dirty="0" smtClean="0"/>
              <a:t>AOML FTP</a:t>
            </a:r>
            <a:endParaRPr lang="en-US" dirty="0" smtClean="0"/>
          </a:p>
          <a:p>
            <a:endParaRPr lang="en-US" dirty="0"/>
          </a:p>
        </p:txBody>
      </p:sp>
    </p:spTree>
    <p:extLst>
      <p:ext uri="{BB962C8B-B14F-4D97-AF65-F5344CB8AC3E}">
        <p14:creationId xmlns:p14="http://schemas.microsoft.com/office/powerpoint/2010/main" val="34134369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848"/>
            <a:ext cx="8229600" cy="1143000"/>
          </a:xfrm>
        </p:spPr>
        <p:txBody>
          <a:bodyPr>
            <a:normAutofit fontScale="90000"/>
          </a:bodyPr>
          <a:lstStyle/>
          <a:p>
            <a:r>
              <a:rPr lang="en-US" dirty="0" smtClean="0"/>
              <a:t>Typical Date Usage on </a:t>
            </a:r>
            <a:br>
              <a:rPr lang="en-US" dirty="0" smtClean="0"/>
            </a:br>
            <a:r>
              <a:rPr lang="en-US" dirty="0" smtClean="0"/>
              <a:t>Doppler-radar flight</a:t>
            </a:r>
            <a:endParaRPr lang="en-US" dirty="0"/>
          </a:p>
        </p:txBody>
      </p:sp>
      <p:sp>
        <p:nvSpPr>
          <p:cNvPr id="3" name="Content Placeholder 2"/>
          <p:cNvSpPr>
            <a:spLocks noGrp="1"/>
          </p:cNvSpPr>
          <p:nvPr>
            <p:ph idx="1"/>
          </p:nvPr>
        </p:nvSpPr>
        <p:spPr>
          <a:xfrm>
            <a:off x="457200" y="1808377"/>
            <a:ext cx="8229600" cy="3612900"/>
          </a:xfrm>
        </p:spPr>
        <p:txBody>
          <a:bodyPr/>
          <a:lstStyle/>
          <a:p>
            <a:r>
              <a:rPr lang="en-US" dirty="0" smtClean="0"/>
              <a:t>Connection time—7 hours (including </a:t>
            </a:r>
            <a:r>
              <a:rPr lang="en-US" dirty="0" smtClean="0"/>
              <a:t>1 hour </a:t>
            </a:r>
            <a:r>
              <a:rPr lang="en-US" dirty="0" smtClean="0"/>
              <a:t>pre-flight)</a:t>
            </a:r>
          </a:p>
          <a:p>
            <a:r>
              <a:rPr lang="en-US" dirty="0" smtClean="0"/>
              <a:t>311 Mbytes of data</a:t>
            </a:r>
          </a:p>
          <a:p>
            <a:r>
              <a:rPr lang="en-US" dirty="0" smtClean="0"/>
              <a:t>Two voice calls totaling 5 minutes</a:t>
            </a:r>
            <a:endParaRPr lang="en-US" dirty="0"/>
          </a:p>
        </p:txBody>
      </p:sp>
    </p:spTree>
    <p:extLst>
      <p:ext uri="{BB962C8B-B14F-4D97-AF65-F5344CB8AC3E}">
        <p14:creationId xmlns:p14="http://schemas.microsoft.com/office/powerpoint/2010/main" val="31532561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228600" y="1289736"/>
            <a:ext cx="40720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solidFill>
                  <a:srgbClr val="000000"/>
                </a:solidFill>
                <a:latin typeface="Calibri" charset="0"/>
              </a:rPr>
              <a:t> </a:t>
            </a:r>
            <a:r>
              <a:rPr lang="en-US" dirty="0">
                <a:latin typeface="Calibri" charset="0"/>
              </a:rPr>
              <a:t>Our blog</a:t>
            </a:r>
          </a:p>
          <a:p>
            <a:pPr eaLnBrk="1" hangingPunct="1"/>
            <a:r>
              <a:rPr lang="en-US" sz="1800" dirty="0">
                <a:latin typeface="Calibri" charset="0"/>
              </a:rPr>
              <a:t>http://</a:t>
            </a:r>
            <a:r>
              <a:rPr lang="en-US" sz="1800" dirty="0" err="1">
                <a:latin typeface="Calibri" charset="0"/>
              </a:rPr>
              <a:t>noaahrd.wordpress.com</a:t>
            </a:r>
            <a:endParaRPr lang="en-US" sz="1800" dirty="0">
              <a:latin typeface="Calibri" charset="0"/>
            </a:endParaRPr>
          </a:p>
          <a:p>
            <a:pPr eaLnBrk="1" hangingPunct="1">
              <a:buFont typeface="Arial" charset="0"/>
              <a:buChar char="•"/>
            </a:pPr>
            <a:r>
              <a:rPr lang="en-US" dirty="0">
                <a:latin typeface="Calibri" charset="0"/>
              </a:rPr>
              <a:t> HRD Web page</a:t>
            </a:r>
          </a:p>
          <a:p>
            <a:pPr eaLnBrk="1" hangingPunct="1"/>
            <a:r>
              <a:rPr lang="en-US" sz="1800" dirty="0">
                <a:latin typeface="Calibri" charset="0"/>
              </a:rPr>
              <a:t>http://</a:t>
            </a:r>
            <a:r>
              <a:rPr lang="en-US" sz="1800" dirty="0" err="1">
                <a:latin typeface="Calibri" charset="0"/>
              </a:rPr>
              <a:t>www.aoml.noaa.gov</a:t>
            </a:r>
            <a:r>
              <a:rPr lang="en-US" sz="1800" dirty="0">
                <a:latin typeface="Calibri" charset="0"/>
              </a:rPr>
              <a:t>/</a:t>
            </a:r>
            <a:r>
              <a:rPr lang="en-US" sz="1800" dirty="0" err="1">
                <a:latin typeface="Calibri" charset="0"/>
              </a:rPr>
              <a:t>hrd</a:t>
            </a:r>
            <a:endParaRPr lang="en-US" sz="1800" dirty="0">
              <a:latin typeface="Calibri" charset="0"/>
            </a:endParaRPr>
          </a:p>
          <a:p>
            <a:pPr eaLnBrk="1" hangingPunct="1">
              <a:buFont typeface="Arial" charset="0"/>
              <a:buChar char="•"/>
            </a:pPr>
            <a:r>
              <a:rPr lang="en-US" dirty="0">
                <a:latin typeface="Calibri" charset="0"/>
              </a:rPr>
              <a:t> Facebook</a:t>
            </a:r>
          </a:p>
          <a:p>
            <a:pPr eaLnBrk="1" hangingPunct="1"/>
            <a:r>
              <a:rPr lang="en-US" sz="1800" dirty="0">
                <a:latin typeface="Calibri" charset="0"/>
              </a:rPr>
              <a:t>http://</a:t>
            </a:r>
            <a:r>
              <a:rPr lang="en-US" sz="1800" dirty="0" err="1">
                <a:latin typeface="Calibri" charset="0"/>
              </a:rPr>
              <a:t>www.facebook.com</a:t>
            </a:r>
            <a:r>
              <a:rPr lang="en-US" sz="1800" dirty="0">
                <a:latin typeface="Calibri" charset="0"/>
              </a:rPr>
              <a:t>/</a:t>
            </a:r>
            <a:r>
              <a:rPr lang="en-US" sz="1800" dirty="0" err="1">
                <a:latin typeface="Calibri" charset="0"/>
              </a:rPr>
              <a:t>noaahrd</a:t>
            </a:r>
            <a:endParaRPr lang="en-US" sz="1800" dirty="0">
              <a:latin typeface="Calibri" charset="0"/>
            </a:endParaRPr>
          </a:p>
          <a:p>
            <a:pPr eaLnBrk="1" hangingPunct="1">
              <a:buFont typeface="Arial" charset="0"/>
              <a:buChar char="•"/>
            </a:pPr>
            <a:r>
              <a:rPr lang="en-US" dirty="0">
                <a:latin typeface="Calibri" charset="0"/>
              </a:rPr>
              <a:t> Twitter</a:t>
            </a:r>
          </a:p>
          <a:p>
            <a:pPr eaLnBrk="1" hangingPunct="1"/>
            <a:r>
              <a:rPr lang="en-US" sz="1800" dirty="0">
                <a:latin typeface="Calibri" charset="0"/>
              </a:rPr>
              <a:t>http://</a:t>
            </a:r>
            <a:r>
              <a:rPr lang="en-US" sz="1800" dirty="0" err="1">
                <a:latin typeface="Calibri" charset="0"/>
              </a:rPr>
              <a:t>twitter.com</a:t>
            </a:r>
            <a:r>
              <a:rPr lang="en-US" sz="1800" dirty="0">
                <a:latin typeface="Calibri" charset="0"/>
              </a:rPr>
              <a:t>/#!/HRD_AOML_NOAA</a:t>
            </a:r>
          </a:p>
          <a:p>
            <a:pPr eaLnBrk="1" hangingPunct="1"/>
            <a:endParaRPr lang="en-US" dirty="0">
              <a:solidFill>
                <a:srgbClr val="000000"/>
              </a:solidFill>
            </a:endParaRPr>
          </a:p>
        </p:txBody>
      </p:sp>
      <p:sp>
        <p:nvSpPr>
          <p:cNvPr id="32772" name="TextBox 3"/>
          <p:cNvSpPr txBox="1">
            <a:spLocks noChangeArrowheads="1"/>
          </p:cNvSpPr>
          <p:nvPr/>
        </p:nvSpPr>
        <p:spPr bwMode="auto">
          <a:xfrm>
            <a:off x="114007" y="95955"/>
            <a:ext cx="28133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dirty="0" smtClean="0">
                <a:latin typeface="Calibri" charset="0"/>
              </a:rPr>
              <a:t>Outreach</a:t>
            </a:r>
            <a:endParaRPr lang="en-US" sz="5400" dirty="0">
              <a:latin typeface="Calibri" charset="0"/>
            </a:endParaRPr>
          </a:p>
        </p:txBody>
      </p:sp>
      <p:pic>
        <p:nvPicPr>
          <p:cNvPr id="22533" name="Picture 5" descr="Facebook-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8014" y="1294312"/>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2614" y="1263467"/>
            <a:ext cx="1065784" cy="10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RSS-Feed-Symbol.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414" y="137051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hoto-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0818" y="4599512"/>
            <a:ext cx="2484795" cy="1863249"/>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20110825-0938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940" y="3999061"/>
            <a:ext cx="3254579" cy="2426195"/>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32783" name="Picture 15" descr="photo-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95332" y="2344091"/>
            <a:ext cx="3907367" cy="219866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61346" y="4554930"/>
            <a:ext cx="2510871" cy="1890893"/>
            <a:chOff x="6561346" y="4554930"/>
            <a:chExt cx="2510871" cy="1890893"/>
          </a:xfrm>
        </p:grpSpPr>
        <p:pic>
          <p:nvPicPr>
            <p:cNvPr id="32784" name="Picture 16" descr="004-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1346" y="4593501"/>
              <a:ext cx="2469763" cy="1852322"/>
            </a:xfrm>
            <a:prstGeom prst="rect">
              <a:avLst/>
            </a:prstGeom>
            <a:noFill/>
            <a:extLst>
              <a:ext uri="{909E8E84-426E-40dd-AFC4-6F175D3DCCD1}">
                <a14:hiddenFill xmlns:a14="http://schemas.microsoft.com/office/drawing/2010/main">
                  <a:solidFill>
                    <a:srgbClr val="FFFFFF"/>
                  </a:solidFill>
                </a14:hiddenFill>
              </a:ext>
            </a:extLst>
          </p:spPr>
        </p:pic>
        <p:sp>
          <p:nvSpPr>
            <p:cNvPr id="32785" name="Text Box 17"/>
            <p:cNvSpPr txBox="1">
              <a:spLocks noChangeArrowheads="1"/>
            </p:cNvSpPr>
            <p:nvPr/>
          </p:nvSpPr>
          <p:spPr bwMode="auto">
            <a:xfrm>
              <a:off x="6610586" y="4554930"/>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V</a:t>
              </a:r>
              <a:r>
                <a:rPr lang="en-US" sz="1600" dirty="0" smtClean="0"/>
                <a:t>isiting scientist program</a:t>
              </a:r>
              <a:endParaRPr lang="en-US" sz="1600" dirty="0"/>
            </a:p>
          </p:txBody>
        </p:sp>
      </p:grpSp>
      <p:pic>
        <p:nvPicPr>
          <p:cNvPr id="22532" name="Picture 4" descr="twitter-logo.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414" y="1370512"/>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weeet2_20110829161447_640_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810" y="4012282"/>
            <a:ext cx="3243072" cy="2432304"/>
          </a:xfrm>
          <a:prstGeom prst="rect">
            <a:avLst/>
          </a:prstGeom>
        </p:spPr>
      </p:pic>
    </p:spTree>
    <p:extLst>
      <p:ext uri="{BB962C8B-B14F-4D97-AF65-F5344CB8AC3E}">
        <p14:creationId xmlns:p14="http://schemas.microsoft.com/office/powerpoint/2010/main" val="675912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1000"/>
                                        <p:tgtEl>
                                          <p:spTgt spid="2253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1000"/>
                                        <p:tgtEl>
                                          <p:spTgt spid="2253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1000"/>
                                        <p:tgtEl>
                                          <p:spTgt spid="22537"/>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1000"/>
                                        <p:tgtEl>
                                          <p:spTgt spid="22532"/>
                                        </p:tgtEl>
                                      </p:cBhvr>
                                    </p:animEffect>
                                  </p:childTnLst>
                                </p:cTn>
                              </p:par>
                            </p:childTnLst>
                          </p:cTn>
                        </p:par>
                        <p:par>
                          <p:cTn id="20" fill="hold">
                            <p:stCondLst>
                              <p:cond delay="4000"/>
                            </p:stCondLst>
                            <p:childTnLst>
                              <p:par>
                                <p:cTn id="21" presetID="31" presetClass="entr" presetSubtype="0" fill="hold" grpId="0" nodeType="afterEffect">
                                  <p:stCondLst>
                                    <p:cond delay="200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2000" fill="hold"/>
                                        <p:tgtEl>
                                          <p:spTgt spid="32782"/>
                                        </p:tgtEl>
                                        <p:attrNameLst>
                                          <p:attrName>ppt_w</p:attrName>
                                        </p:attrNameLst>
                                      </p:cBhvr>
                                      <p:tavLst>
                                        <p:tav tm="0">
                                          <p:val>
                                            <p:fltVal val="0"/>
                                          </p:val>
                                        </p:tav>
                                        <p:tav tm="100000">
                                          <p:val>
                                            <p:strVal val="#ppt_w"/>
                                          </p:val>
                                        </p:tav>
                                      </p:tavLst>
                                    </p:anim>
                                    <p:anim calcmode="lin" valueType="num">
                                      <p:cBhvr>
                                        <p:cTn id="24" dur="2000" fill="hold"/>
                                        <p:tgtEl>
                                          <p:spTgt spid="32782"/>
                                        </p:tgtEl>
                                        <p:attrNameLst>
                                          <p:attrName>ppt_h</p:attrName>
                                        </p:attrNameLst>
                                      </p:cBhvr>
                                      <p:tavLst>
                                        <p:tav tm="0">
                                          <p:val>
                                            <p:fltVal val="0"/>
                                          </p:val>
                                        </p:tav>
                                        <p:tav tm="100000">
                                          <p:val>
                                            <p:strVal val="#ppt_h"/>
                                          </p:val>
                                        </p:tav>
                                      </p:tavLst>
                                    </p:anim>
                                    <p:anim calcmode="lin" valueType="num">
                                      <p:cBhvr>
                                        <p:cTn id="25" dur="2000" fill="hold"/>
                                        <p:tgtEl>
                                          <p:spTgt spid="32782"/>
                                        </p:tgtEl>
                                        <p:attrNameLst>
                                          <p:attrName>style.rotation</p:attrName>
                                        </p:attrNameLst>
                                      </p:cBhvr>
                                      <p:tavLst>
                                        <p:tav tm="0">
                                          <p:val>
                                            <p:fltVal val="90"/>
                                          </p:val>
                                        </p:tav>
                                        <p:tav tm="100000">
                                          <p:val>
                                            <p:fltVal val="0"/>
                                          </p:val>
                                        </p:tav>
                                      </p:tavLst>
                                    </p:anim>
                                    <p:animEffect transition="in" filter="fade">
                                      <p:cBhvr>
                                        <p:cTn id="26" dur="2000"/>
                                        <p:tgtEl>
                                          <p:spTgt spid="32782"/>
                                        </p:tgtEl>
                                      </p:cBhvr>
                                    </p:animEffect>
                                  </p:childTnLst>
                                </p:cTn>
                              </p:par>
                            </p:childTnLst>
                          </p:cTn>
                        </p:par>
                        <p:par>
                          <p:cTn id="27" fill="hold">
                            <p:stCondLst>
                              <p:cond delay="8000"/>
                            </p:stCondLst>
                            <p:childTnLst>
                              <p:par>
                                <p:cTn id="28" presetID="53" presetClass="entr" presetSubtype="16" fill="hold" nodeType="afterEffect">
                                  <p:stCondLst>
                                    <p:cond delay="6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fltVal val="0"/>
                                          </p:val>
                                        </p:tav>
                                        <p:tav tm="100000">
                                          <p:val>
                                            <p:strVal val="#ppt_w"/>
                                          </p:val>
                                        </p:tav>
                                      </p:tavLst>
                                    </p:anim>
                                    <p:anim calcmode="lin" valueType="num">
                                      <p:cBhvr>
                                        <p:cTn id="31" dur="2000" fill="hold"/>
                                        <p:tgtEl>
                                          <p:spTgt spid="2"/>
                                        </p:tgtEl>
                                        <p:attrNameLst>
                                          <p:attrName>ppt_h</p:attrName>
                                        </p:attrNameLst>
                                      </p:cBhvr>
                                      <p:tavLst>
                                        <p:tav tm="0">
                                          <p:val>
                                            <p:fltVal val="0"/>
                                          </p:val>
                                        </p:tav>
                                        <p:tav tm="100000">
                                          <p:val>
                                            <p:strVal val="#ppt_h"/>
                                          </p:val>
                                        </p:tav>
                                      </p:tavLst>
                                    </p:anim>
                                    <p:animEffect transition="in" filter="fade">
                                      <p:cBhvr>
                                        <p:cTn id="32" dur="2000"/>
                                        <p:tgtEl>
                                          <p:spTgt spid="2"/>
                                        </p:tgtEl>
                                      </p:cBhvr>
                                    </p:animEffect>
                                  </p:childTnLst>
                                </p:cTn>
                              </p:par>
                            </p:childTnLst>
                          </p:cTn>
                        </p:par>
                        <p:par>
                          <p:cTn id="33" fill="hold">
                            <p:stCondLst>
                              <p:cond delay="16000"/>
                            </p:stCondLst>
                            <p:childTnLst>
                              <p:par>
                                <p:cTn id="34" presetID="53" presetClass="entr" presetSubtype="16" fill="hold" nodeType="afterEffect">
                                  <p:stCondLst>
                                    <p:cond delay="2000"/>
                                  </p:stCondLst>
                                  <p:childTnLst>
                                    <p:set>
                                      <p:cBhvr>
                                        <p:cTn id="35" dur="1" fill="hold">
                                          <p:stCondLst>
                                            <p:cond delay="0"/>
                                          </p:stCondLst>
                                        </p:cTn>
                                        <p:tgtEl>
                                          <p:spTgt spid="32780"/>
                                        </p:tgtEl>
                                        <p:attrNameLst>
                                          <p:attrName>style.visibility</p:attrName>
                                        </p:attrNameLst>
                                      </p:cBhvr>
                                      <p:to>
                                        <p:strVal val="visible"/>
                                      </p:to>
                                    </p:set>
                                    <p:anim calcmode="lin" valueType="num">
                                      <p:cBhvr>
                                        <p:cTn id="36" dur="1000" fill="hold"/>
                                        <p:tgtEl>
                                          <p:spTgt spid="32780"/>
                                        </p:tgtEl>
                                        <p:attrNameLst>
                                          <p:attrName>ppt_w</p:attrName>
                                        </p:attrNameLst>
                                      </p:cBhvr>
                                      <p:tavLst>
                                        <p:tav tm="0">
                                          <p:val>
                                            <p:fltVal val="0"/>
                                          </p:val>
                                        </p:tav>
                                        <p:tav tm="100000">
                                          <p:val>
                                            <p:strVal val="#ppt_w"/>
                                          </p:val>
                                        </p:tav>
                                      </p:tavLst>
                                    </p:anim>
                                    <p:anim calcmode="lin" valueType="num">
                                      <p:cBhvr>
                                        <p:cTn id="37" dur="1000" fill="hold"/>
                                        <p:tgtEl>
                                          <p:spTgt spid="32780"/>
                                        </p:tgtEl>
                                        <p:attrNameLst>
                                          <p:attrName>ppt_h</p:attrName>
                                        </p:attrNameLst>
                                      </p:cBhvr>
                                      <p:tavLst>
                                        <p:tav tm="0">
                                          <p:val>
                                            <p:fltVal val="0"/>
                                          </p:val>
                                        </p:tav>
                                        <p:tav tm="100000">
                                          <p:val>
                                            <p:strVal val="#ppt_h"/>
                                          </p:val>
                                        </p:tav>
                                      </p:tavLst>
                                    </p:anim>
                                    <p:animEffect transition="in" filter="fade">
                                      <p:cBhvr>
                                        <p:cTn id="38" dur="1000"/>
                                        <p:tgtEl>
                                          <p:spTgt spid="32780"/>
                                        </p:tgtEl>
                                      </p:cBhvr>
                                    </p:animEffect>
                                  </p:childTnLst>
                                </p:cTn>
                              </p:par>
                            </p:childTnLst>
                          </p:cTn>
                        </p:par>
                        <p:par>
                          <p:cTn id="39" fill="hold">
                            <p:stCondLst>
                              <p:cond delay="19000"/>
                            </p:stCondLst>
                            <p:childTnLst>
                              <p:par>
                                <p:cTn id="40" presetID="55" presetClass="entr" presetSubtype="0" fill="hold" nodeType="afterEffect">
                                  <p:stCondLst>
                                    <p:cond delay="300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strVal val="#ppt_w*0.7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atrina5_retouch"/>
          <p:cNvPicPr>
            <a:picLocks noChangeAspect="1" noChangeArrowheads="1"/>
          </p:cNvPicPr>
          <p:nvPr/>
        </p:nvPicPr>
        <p:blipFill>
          <a:blip r:embed="rId2">
            <a:lum bright="38000" contrast="-22000"/>
            <a:extLst>
              <a:ext uri="{28A0092B-C50C-407E-A947-70E740481C1C}">
                <a14:useLocalDpi xmlns:a14="http://schemas.microsoft.com/office/drawing/2010/main" val="0"/>
              </a:ext>
            </a:extLst>
          </a:blip>
          <a:srcRect/>
          <a:stretch>
            <a:fillRect/>
          </a:stretch>
        </p:blipFill>
        <p:spPr bwMode="auto">
          <a:xfrm>
            <a:off x="-39788" y="-288461"/>
            <a:ext cx="9403089"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260811" y="1915611"/>
            <a:ext cx="8663483" cy="1965964"/>
          </a:xfrm>
        </p:spPr>
        <p:txBody>
          <a:bodyPr>
            <a:noAutofit/>
          </a:bodyPr>
          <a:lstStyle/>
          <a:p>
            <a:r>
              <a:rPr lang="en-US" sz="4800" dirty="0" smtClean="0">
                <a:solidFill>
                  <a:schemeClr val="bg1"/>
                </a:solidFill>
              </a:rPr>
              <a:t>Questions?</a:t>
            </a:r>
            <a:endParaRPr lang="en-US" sz="4800" dirty="0">
              <a:solidFill>
                <a:schemeClr val="bg1"/>
              </a:solidFill>
            </a:endParaRPr>
          </a:p>
        </p:txBody>
      </p:sp>
      <p:sp>
        <p:nvSpPr>
          <p:cNvPr id="9" name="Subtitle 8"/>
          <p:cNvSpPr>
            <a:spLocks noGrp="1"/>
          </p:cNvSpPr>
          <p:nvPr>
            <p:ph type="subTitle" idx="1"/>
          </p:nvPr>
        </p:nvSpPr>
        <p:spPr>
          <a:xfrm>
            <a:off x="0" y="3886200"/>
            <a:ext cx="9144000" cy="1752600"/>
          </a:xfrm>
        </p:spPr>
        <p:txBody>
          <a:bodyPr>
            <a:normAutofit/>
          </a:bodyPr>
          <a:lstStyle/>
          <a:p>
            <a:endParaRPr lang="en-US" dirty="0">
              <a:solidFill>
                <a:schemeClr val="bg1"/>
              </a:solidFill>
            </a:endParaRPr>
          </a:p>
        </p:txBody>
      </p:sp>
    </p:spTree>
    <p:extLst>
      <p:ext uri="{BB962C8B-B14F-4D97-AF65-F5344CB8AC3E}">
        <p14:creationId xmlns:p14="http://schemas.microsoft.com/office/powerpoint/2010/main" val="9138128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76"/>
            <a:ext cx="8229600" cy="1143000"/>
          </a:xfrm>
        </p:spPr>
        <p:txBody>
          <a:bodyPr/>
          <a:lstStyle/>
          <a:p>
            <a:r>
              <a:rPr lang="en-US" dirty="0" smtClean="0"/>
              <a:t>Real-time </a:t>
            </a:r>
            <a:r>
              <a:rPr lang="en-US" dirty="0" smtClean="0"/>
              <a:t>Doppler </a:t>
            </a:r>
            <a:r>
              <a:rPr lang="en-US" dirty="0" smtClean="0"/>
              <a:t>radar </a:t>
            </a:r>
            <a:r>
              <a:rPr lang="en-US" dirty="0" smtClean="0"/>
              <a:t>data</a:t>
            </a:r>
            <a:endParaRPr lang="en-US" dirty="0"/>
          </a:p>
        </p:txBody>
      </p:sp>
      <p:sp>
        <p:nvSpPr>
          <p:cNvPr id="3" name="Content Placeholder 2"/>
          <p:cNvSpPr>
            <a:spLocks noGrp="1"/>
          </p:cNvSpPr>
          <p:nvPr>
            <p:ph idx="1"/>
          </p:nvPr>
        </p:nvSpPr>
        <p:spPr>
          <a:xfrm>
            <a:off x="457200" y="1422849"/>
            <a:ext cx="8229600" cy="5387942"/>
          </a:xfrm>
        </p:spPr>
        <p:txBody>
          <a:bodyPr/>
          <a:lstStyle/>
          <a:p>
            <a:r>
              <a:rPr lang="en-US" dirty="0" smtClean="0"/>
              <a:t>High-resolution Doppler radial-velocity data</a:t>
            </a:r>
          </a:p>
          <a:p>
            <a:pPr lvl="1"/>
            <a:r>
              <a:rPr lang="en-US" dirty="0" smtClean="0"/>
              <a:t>Quality controlled—sea surface, noise, de-aliasing</a:t>
            </a:r>
          </a:p>
          <a:p>
            <a:pPr lvl="1"/>
            <a:r>
              <a:rPr lang="en-US" dirty="0" smtClean="0"/>
              <a:t>Polar </a:t>
            </a:r>
            <a:r>
              <a:rPr lang="en-US" dirty="0" smtClean="0"/>
              <a:t>format around axis along fuselage</a:t>
            </a:r>
          </a:p>
          <a:p>
            <a:pPr lvl="1"/>
            <a:r>
              <a:rPr lang="en-US" dirty="0" smtClean="0"/>
              <a:t>Approximately 1 degree resolution in azimuth</a:t>
            </a:r>
          </a:p>
          <a:p>
            <a:pPr lvl="1"/>
            <a:r>
              <a:rPr lang="en-US" dirty="0" smtClean="0"/>
              <a:t>300-m resolution along radar radial direction</a:t>
            </a:r>
          </a:p>
          <a:p>
            <a:pPr lvl="1"/>
            <a:r>
              <a:rPr lang="en-US" dirty="0" smtClean="0"/>
              <a:t>Used by NOAA operations in Hurricane Weather Research and Forecasting Model (at present in “parallel runs”</a:t>
            </a:r>
            <a:r>
              <a:rPr lang="en-US" dirty="0" smtClean="0"/>
              <a:t>)</a:t>
            </a:r>
          </a:p>
          <a:p>
            <a:r>
              <a:rPr lang="en-US" dirty="0" err="1" smtClean="0"/>
              <a:t>Superobs</a:t>
            </a:r>
            <a:r>
              <a:rPr lang="en-US" dirty="0" smtClean="0"/>
              <a:t> (intelligent averages of above data)</a:t>
            </a:r>
            <a:endParaRPr lang="en-US" dirty="0" smtClean="0"/>
          </a:p>
        </p:txBody>
      </p:sp>
    </p:spTree>
    <p:extLst>
      <p:ext uri="{BB962C8B-B14F-4D97-AF65-F5344CB8AC3E}">
        <p14:creationId xmlns:p14="http://schemas.microsoft.com/office/powerpoint/2010/main" val="9786226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48"/>
            <a:ext cx="8229600" cy="1143000"/>
          </a:xfrm>
        </p:spPr>
        <p:txBody>
          <a:bodyPr/>
          <a:lstStyle/>
          <a:p>
            <a:r>
              <a:rPr lang="en-US" dirty="0" smtClean="0">
                <a:latin typeface="Calibri"/>
                <a:cs typeface="Calibri"/>
              </a:rPr>
              <a:t>Excellent References</a:t>
            </a:r>
            <a:endParaRPr lang="en-US" dirty="0">
              <a:latin typeface="Calibri"/>
              <a:cs typeface="Calibri"/>
            </a:endParaRPr>
          </a:p>
        </p:txBody>
      </p:sp>
      <p:pic>
        <p:nvPicPr>
          <p:cNvPr id="7" name="Picture 6"/>
          <p:cNvPicPr>
            <a:picLocks noChangeAspect="1"/>
          </p:cNvPicPr>
          <p:nvPr/>
        </p:nvPicPr>
        <p:blipFill>
          <a:blip r:embed="rId2"/>
          <a:stretch>
            <a:fillRect/>
          </a:stretch>
        </p:blipFill>
        <p:spPr>
          <a:xfrm>
            <a:off x="5629501" y="1435555"/>
            <a:ext cx="2948338" cy="3956979"/>
          </a:xfrm>
          <a:prstGeom prst="rect">
            <a:avLst/>
          </a:prstGeom>
        </p:spPr>
      </p:pic>
      <p:sp>
        <p:nvSpPr>
          <p:cNvPr id="8" name="TextBox 7"/>
          <p:cNvSpPr txBox="1"/>
          <p:nvPr/>
        </p:nvSpPr>
        <p:spPr>
          <a:xfrm>
            <a:off x="5475596" y="5420144"/>
            <a:ext cx="3395783" cy="1015663"/>
          </a:xfrm>
          <a:prstGeom prst="rect">
            <a:avLst/>
          </a:prstGeom>
          <a:noFill/>
        </p:spPr>
        <p:txBody>
          <a:bodyPr wrap="square" rtlCol="0">
            <a:spAutoFit/>
          </a:bodyPr>
          <a:lstStyle/>
          <a:p>
            <a:r>
              <a:rPr lang="en-US" sz="1200" dirty="0">
                <a:latin typeface="Calibri"/>
                <a:cs typeface="Calibri"/>
              </a:rPr>
              <a:t>Aberson, S. D., M. L. Black, R. A. Black, R. W. </a:t>
            </a:r>
            <a:r>
              <a:rPr lang="en-US" sz="1200" dirty="0" err="1">
                <a:latin typeface="Calibri"/>
                <a:cs typeface="Calibri"/>
              </a:rPr>
              <a:t>Burpee</a:t>
            </a:r>
            <a:r>
              <a:rPr lang="en-US" sz="1200" dirty="0">
                <a:latin typeface="Calibri"/>
                <a:cs typeface="Calibri"/>
              </a:rPr>
              <a:t>, J. J. Cione, C. W. </a:t>
            </a:r>
            <a:r>
              <a:rPr lang="en-US" sz="1200" dirty="0" err="1">
                <a:latin typeface="Calibri"/>
                <a:cs typeface="Calibri"/>
              </a:rPr>
              <a:t>Landsea</a:t>
            </a:r>
            <a:r>
              <a:rPr lang="en-US" sz="1200" dirty="0">
                <a:latin typeface="Calibri"/>
                <a:cs typeface="Calibri"/>
              </a:rPr>
              <a:t>, and F. D. Marks, 2006: Twenty-five years of tropical cyclone research with the NOAA P-3 aircraft. Bull. Amer. Meteor. Soc., </a:t>
            </a:r>
            <a:r>
              <a:rPr lang="en-US" sz="1200" b="1" dirty="0">
                <a:latin typeface="Calibri"/>
                <a:cs typeface="Calibri"/>
              </a:rPr>
              <a:t>87</a:t>
            </a:r>
            <a:r>
              <a:rPr lang="en-US" sz="1200" dirty="0">
                <a:latin typeface="Calibri"/>
                <a:cs typeface="Calibri"/>
              </a:rPr>
              <a:t>, 1039–</a:t>
            </a:r>
            <a:r>
              <a:rPr lang="en-US" sz="1200" dirty="0" smtClean="0">
                <a:latin typeface="Calibri"/>
                <a:cs typeface="Calibri"/>
              </a:rPr>
              <a:t>1055.</a:t>
            </a:r>
            <a:endParaRPr lang="en-US" sz="1200" dirty="0">
              <a:latin typeface="Calibri"/>
              <a:cs typeface="Calibri"/>
            </a:endParaRPr>
          </a:p>
        </p:txBody>
      </p:sp>
      <p:sp>
        <p:nvSpPr>
          <p:cNvPr id="9" name="TextBox 8"/>
          <p:cNvSpPr txBox="1"/>
          <p:nvPr/>
        </p:nvSpPr>
        <p:spPr>
          <a:xfrm>
            <a:off x="138042" y="5420937"/>
            <a:ext cx="5309939" cy="461665"/>
          </a:xfrm>
          <a:prstGeom prst="rect">
            <a:avLst/>
          </a:prstGeom>
          <a:noFill/>
        </p:spPr>
        <p:txBody>
          <a:bodyPr wrap="square" rtlCol="0">
            <a:spAutoFit/>
          </a:bodyPr>
          <a:lstStyle/>
          <a:p>
            <a:r>
              <a:rPr lang="en-US" sz="1200" dirty="0" err="1">
                <a:latin typeface="Calibri"/>
                <a:cs typeface="Calibri"/>
              </a:rPr>
              <a:t>Dorst</a:t>
            </a:r>
            <a:r>
              <a:rPr lang="en-US" sz="1200" dirty="0">
                <a:latin typeface="Calibri"/>
                <a:cs typeface="Calibri"/>
              </a:rPr>
              <a:t>, </a:t>
            </a:r>
            <a:r>
              <a:rPr lang="en-US" sz="1200" dirty="0" smtClean="0">
                <a:latin typeface="Calibri"/>
                <a:cs typeface="Calibri"/>
              </a:rPr>
              <a:t>N. </a:t>
            </a:r>
            <a:r>
              <a:rPr lang="en-US" sz="1200" dirty="0">
                <a:latin typeface="Calibri"/>
                <a:cs typeface="Calibri"/>
              </a:rPr>
              <a:t>M., 2007: The National Hurricane Research Project: 50 Years of Research, Rough Rides, and Name Changes. </a:t>
            </a:r>
            <a:r>
              <a:rPr lang="en-US" sz="1200" i="1" dirty="0">
                <a:latin typeface="Calibri"/>
                <a:cs typeface="Calibri"/>
              </a:rPr>
              <a:t>Bull. Amer. Meteor. Soc.</a:t>
            </a:r>
            <a:r>
              <a:rPr lang="en-US" sz="1200" dirty="0">
                <a:latin typeface="Calibri"/>
                <a:cs typeface="Calibri"/>
              </a:rPr>
              <a:t>, </a:t>
            </a:r>
            <a:r>
              <a:rPr lang="en-US" sz="1200" b="1" dirty="0">
                <a:latin typeface="Calibri"/>
                <a:cs typeface="Calibri"/>
              </a:rPr>
              <a:t>88</a:t>
            </a:r>
            <a:r>
              <a:rPr lang="en-US" sz="1200" dirty="0">
                <a:latin typeface="Calibri"/>
                <a:cs typeface="Calibri"/>
              </a:rPr>
              <a:t>, 1566–1588.</a:t>
            </a:r>
          </a:p>
        </p:txBody>
      </p:sp>
      <p:grpSp>
        <p:nvGrpSpPr>
          <p:cNvPr id="13" name="Group 12"/>
          <p:cNvGrpSpPr/>
          <p:nvPr/>
        </p:nvGrpSpPr>
        <p:grpSpPr>
          <a:xfrm>
            <a:off x="230071" y="1426279"/>
            <a:ext cx="5116683" cy="3996383"/>
            <a:chOff x="111602" y="1347174"/>
            <a:chExt cx="6447286" cy="4443649"/>
          </a:xfrm>
        </p:grpSpPr>
        <p:pic>
          <p:nvPicPr>
            <p:cNvPr id="11" name="Picture 10" descr="Screen Shot 2011-12-26 at 5.14.11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5367" y="1357487"/>
              <a:ext cx="3273521" cy="4399837"/>
            </a:xfrm>
            <a:prstGeom prst="rect">
              <a:avLst/>
            </a:prstGeom>
          </p:spPr>
        </p:pic>
        <p:pic>
          <p:nvPicPr>
            <p:cNvPr id="10" name="Picture 9" descr="Screen Shot 2011-12-26 at 5.13.51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602" y="1347174"/>
              <a:ext cx="3200445" cy="4443649"/>
            </a:xfrm>
            <a:prstGeom prst="rect">
              <a:avLst/>
            </a:prstGeom>
          </p:spPr>
        </p:pic>
      </p:grpSp>
      <p:sp>
        <p:nvSpPr>
          <p:cNvPr id="4" name="Footer Placeholder 3"/>
          <p:cNvSpPr>
            <a:spLocks noGrp="1"/>
          </p:cNvSpPr>
          <p:nvPr>
            <p:ph type="ftr" sz="quarter" idx="11"/>
          </p:nvPr>
        </p:nvSpPr>
        <p:spPr/>
        <p:txBody>
          <a:bodyPr/>
          <a:lstStyle/>
          <a:p>
            <a:pPr>
              <a:defRPr/>
            </a:pPr>
            <a:r>
              <a:rPr lang="en-US" dirty="0" smtClean="0"/>
              <a:t>F. </a:t>
            </a:r>
            <a:r>
              <a:rPr lang="en-US" dirty="0" smtClean="0"/>
              <a:t>Marks</a:t>
            </a:r>
            <a:endParaRPr lang="en-US" dirty="0"/>
          </a:p>
        </p:txBody>
      </p:sp>
    </p:spTree>
    <p:extLst>
      <p:ext uri="{BB962C8B-B14F-4D97-AF65-F5344CB8AC3E}">
        <p14:creationId xmlns:p14="http://schemas.microsoft.com/office/powerpoint/2010/main" val="40834665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5"/>
            <a:ext cx="8229600" cy="1143000"/>
          </a:xfrm>
        </p:spPr>
        <p:txBody>
          <a:bodyPr/>
          <a:lstStyle/>
          <a:p>
            <a:r>
              <a:rPr lang="en-US" dirty="0" smtClean="0"/>
              <a:t>Definitions</a:t>
            </a:r>
            <a:endParaRPr lang="en-US" dirty="0"/>
          </a:p>
        </p:txBody>
      </p:sp>
      <p:sp>
        <p:nvSpPr>
          <p:cNvPr id="3" name="Content Placeholder 2"/>
          <p:cNvSpPr>
            <a:spLocks noGrp="1"/>
          </p:cNvSpPr>
          <p:nvPr>
            <p:ph idx="1"/>
          </p:nvPr>
        </p:nvSpPr>
        <p:spPr>
          <a:xfrm>
            <a:off x="457200" y="1057809"/>
            <a:ext cx="8229600" cy="4841366"/>
          </a:xfrm>
        </p:spPr>
        <p:txBody>
          <a:bodyPr>
            <a:normAutofit/>
          </a:bodyPr>
          <a:lstStyle/>
          <a:p>
            <a:r>
              <a:rPr lang="en-US" dirty="0" err="1" smtClean="0"/>
              <a:t>Superob</a:t>
            </a:r>
            <a:r>
              <a:rPr lang="en-US" dirty="0" smtClean="0"/>
              <a:t> (SO)</a:t>
            </a:r>
          </a:p>
          <a:p>
            <a:pPr lvl="1"/>
            <a:r>
              <a:rPr lang="en-US" dirty="0" smtClean="0"/>
              <a:t>Intelligent average of data to reduce the number of observations assimilated into models</a:t>
            </a:r>
          </a:p>
          <a:p>
            <a:pPr lvl="1"/>
            <a:r>
              <a:rPr lang="en-US" dirty="0" smtClean="0"/>
              <a:t>Radar data—Doppler radial velocities pointed in nearly same direction (~2 degree interval), at nearly the same distance (~2-km radial interval), and nearly the same time (1-minute interval)</a:t>
            </a:r>
          </a:p>
          <a:p>
            <a:pPr marL="0" indent="0">
              <a:buNone/>
            </a:pPr>
            <a:endParaRPr lang="en-US" dirty="0"/>
          </a:p>
        </p:txBody>
      </p:sp>
    </p:spTree>
    <p:extLst>
      <p:ext uri="{BB962C8B-B14F-4D97-AF65-F5344CB8AC3E}">
        <p14:creationId xmlns:p14="http://schemas.microsoft.com/office/powerpoint/2010/main" val="87684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1-09-06 at 1.37.5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9" y="1297222"/>
            <a:ext cx="3610429" cy="3501575"/>
          </a:xfrm>
          <a:prstGeom prst="rect">
            <a:avLst/>
          </a:prstGeom>
        </p:spPr>
      </p:pic>
      <p:sp>
        <p:nvSpPr>
          <p:cNvPr id="21507" name="Text Box 4"/>
          <p:cNvSpPr txBox="1">
            <a:spLocks noChangeArrowheads="1"/>
          </p:cNvSpPr>
          <p:nvPr/>
        </p:nvSpPr>
        <p:spPr bwMode="auto">
          <a:xfrm>
            <a:off x="208649" y="4953004"/>
            <a:ext cx="2939135" cy="1208023"/>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solidFill>
                  <a:schemeClr val="bg1">
                    <a:lumMod val="50000"/>
                  </a:schemeClr>
                </a:solidFill>
                <a:latin typeface="Calibri" charset="0"/>
              </a:rPr>
              <a:t>7 </a:t>
            </a:r>
            <a:r>
              <a:rPr lang="en-US" sz="1400" dirty="0">
                <a:solidFill>
                  <a:schemeClr val="bg1">
                    <a:lumMod val="50000"/>
                  </a:schemeClr>
                </a:solidFill>
                <a:latin typeface="Calibri" charset="0"/>
              </a:rPr>
              <a:t>missions from 23-27 Aug 2011 </a:t>
            </a:r>
            <a:r>
              <a:rPr lang="en-US" sz="1400" dirty="0" smtClean="0">
                <a:solidFill>
                  <a:schemeClr val="bg1">
                    <a:lumMod val="50000"/>
                  </a:schemeClr>
                </a:solidFill>
                <a:latin typeface="Calibri" charset="0"/>
              </a:rPr>
              <a:t>at ~</a:t>
            </a:r>
            <a:r>
              <a:rPr lang="en-US" sz="1400" dirty="0">
                <a:solidFill>
                  <a:schemeClr val="bg1">
                    <a:lumMod val="50000"/>
                  </a:schemeClr>
                </a:solidFill>
                <a:latin typeface="Calibri" charset="0"/>
              </a:rPr>
              <a:t>12 </a:t>
            </a:r>
            <a:r>
              <a:rPr lang="en-US" sz="1400" dirty="0" smtClean="0">
                <a:solidFill>
                  <a:schemeClr val="bg1">
                    <a:lumMod val="50000"/>
                  </a:schemeClr>
                </a:solidFill>
                <a:latin typeface="Calibri" charset="0"/>
              </a:rPr>
              <a:t>h sampling </a:t>
            </a:r>
            <a:r>
              <a:rPr lang="en-US" sz="1400" dirty="0" smtClean="0">
                <a:solidFill>
                  <a:schemeClr val="bg1">
                    <a:lumMod val="50000"/>
                  </a:schemeClr>
                </a:solidFill>
                <a:latin typeface="Calibri"/>
                <a:ea typeface="Arial" charset="0"/>
                <a:cs typeface="Calibri"/>
                <a:sym typeface="Arial" charset="0"/>
              </a:rPr>
              <a:t>of Doppler </a:t>
            </a:r>
            <a:r>
              <a:rPr lang="en-US" sz="1400" dirty="0">
                <a:solidFill>
                  <a:schemeClr val="bg1">
                    <a:lumMod val="50000"/>
                  </a:schemeClr>
                </a:solidFill>
                <a:latin typeface="Calibri"/>
                <a:ea typeface="Arial" charset="0"/>
                <a:cs typeface="Calibri"/>
                <a:sym typeface="Arial" charset="0"/>
              </a:rPr>
              <a:t>SO (</a:t>
            </a:r>
            <a:r>
              <a:rPr lang="en-US" sz="1400" dirty="0">
                <a:solidFill>
                  <a:schemeClr val="bg1">
                    <a:lumMod val="50000"/>
                  </a:schemeClr>
                </a:solidFill>
                <a:latin typeface="Calibri"/>
                <a:ea typeface="Arial" charset="0"/>
                <a:cs typeface="Calibri"/>
                <a:sym typeface="Arial" charset="0"/>
                <a:hlinkClick r:id="rId4"/>
              </a:rPr>
              <a:t>HEDAS</a:t>
            </a:r>
            <a:r>
              <a:rPr lang="en-US" sz="1400" dirty="0" smtClean="0">
                <a:solidFill>
                  <a:schemeClr val="bg1">
                    <a:lumMod val="50000"/>
                  </a:schemeClr>
                </a:solidFill>
                <a:latin typeface="Calibri"/>
                <a:ea typeface="Arial" charset="0"/>
                <a:cs typeface="Calibri"/>
                <a:sym typeface="Arial" charset="0"/>
              </a:rPr>
              <a:t>)</a:t>
            </a:r>
            <a:r>
              <a:rPr lang="en-US" sz="1400" dirty="0" smtClean="0">
                <a:solidFill>
                  <a:schemeClr val="bg1">
                    <a:lumMod val="50000"/>
                  </a:schemeClr>
                </a:solidFill>
                <a:latin typeface="Calibri" charset="0"/>
              </a:rPr>
              <a:t> </a:t>
            </a:r>
            <a:r>
              <a:rPr lang="en-US" sz="1400" dirty="0">
                <a:solidFill>
                  <a:schemeClr val="bg1">
                    <a:lumMod val="50000"/>
                  </a:schemeClr>
                </a:solidFill>
                <a:latin typeface="Calibri" charset="0"/>
              </a:rPr>
              <a:t>&amp; </a:t>
            </a:r>
            <a:r>
              <a:rPr lang="en-US" sz="1400" dirty="0" smtClean="0">
                <a:solidFill>
                  <a:schemeClr val="bg1">
                    <a:lumMod val="50000"/>
                  </a:schemeClr>
                </a:solidFill>
                <a:latin typeface="Calibri" charset="0"/>
              </a:rPr>
              <a:t>8 G</a:t>
            </a:r>
            <a:r>
              <a:rPr lang="en-US" sz="1400" dirty="0">
                <a:solidFill>
                  <a:schemeClr val="bg1">
                    <a:lumMod val="50000"/>
                  </a:schemeClr>
                </a:solidFill>
                <a:latin typeface="Calibri" charset="0"/>
              </a:rPr>
              <a:t>-IV missions </a:t>
            </a:r>
          </a:p>
          <a:p>
            <a:pPr marL="117475" indent="-117475" eaLnBrk="1" hangingPunct="1">
              <a:spcBef>
                <a:spcPts val="300"/>
              </a:spcBef>
              <a:buFont typeface="Arial"/>
              <a:buChar char="•"/>
            </a:pPr>
            <a:r>
              <a:rPr lang="en-US" sz="1400" dirty="0" smtClean="0">
                <a:solidFill>
                  <a:schemeClr val="bg1">
                    <a:lumMod val="50000"/>
                  </a:schemeClr>
                </a:solidFill>
                <a:latin typeface="Calibri" charset="0"/>
              </a:rPr>
              <a:t>Sampled Irene as a major hurricane through landfall</a:t>
            </a:r>
            <a:endParaRPr lang="en-US" sz="1400" dirty="0">
              <a:solidFill>
                <a:schemeClr val="bg1">
                  <a:lumMod val="50000"/>
                </a:schemeClr>
              </a:solidFill>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solidFill>
                  <a:schemeClr val="tx1"/>
                </a:solidFill>
                <a:latin typeface="+mj-lt"/>
                <a:ea typeface="Calibri" charset="0"/>
                <a:cs typeface="Calibri" charset="0"/>
              </a:rPr>
              <a:t>Improved Models &amp; Data:</a:t>
            </a:r>
            <a:br>
              <a:rPr lang="en-US" sz="4800" dirty="0" smtClean="0">
                <a:solidFill>
                  <a:schemeClr val="tx1"/>
                </a:solidFill>
                <a:latin typeface="+mj-lt"/>
                <a:ea typeface="Calibri" charset="0"/>
                <a:cs typeface="Calibri" charset="0"/>
              </a:rPr>
            </a:br>
            <a:r>
              <a:rPr lang="en-US" sz="4000" dirty="0" smtClean="0">
                <a:solidFill>
                  <a:schemeClr val="tx1"/>
                </a:solidFill>
                <a:latin typeface="+mj-lt"/>
                <a:ea typeface="Calibri" charset="0"/>
                <a:cs typeface="Calibri" charset="0"/>
              </a:rPr>
              <a:t>IFEX 2011: Irene</a:t>
            </a:r>
            <a:endParaRPr lang="en-US" sz="3200" dirty="0" smtClean="0">
              <a:solidFill>
                <a:schemeClr val="tx1"/>
              </a:solidFill>
              <a:latin typeface="+mj-lt"/>
              <a:ea typeface="Calibri" charset="0"/>
              <a:cs typeface="Calibri" charset="0"/>
            </a:endParaRPr>
          </a:p>
        </p:txBody>
      </p:sp>
      <p:pic>
        <p:nvPicPr>
          <p:cNvPr id="4" name="Picture 3" descr="Screen shot 2011-09-06 at 4.36.0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0455" y="4148920"/>
            <a:ext cx="2462920" cy="2189231"/>
          </a:xfrm>
          <a:prstGeom prst="rect">
            <a:avLst/>
          </a:prstGeom>
        </p:spPr>
      </p:pic>
      <p:pic>
        <p:nvPicPr>
          <p:cNvPr id="12" name="Picture 11" descr="20110826I1wind30.gif"/>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ackgroundRemoval t="9977" b="89796" l="10026" r="89974"/>
                    </a14:imgEffect>
                  </a14:imgLayer>
                </a14:imgProps>
              </a:ext>
              <a:ext uri="{28A0092B-C50C-407E-A947-70E740481C1C}">
                <a14:useLocalDpi xmlns:a14="http://schemas.microsoft.com/office/drawing/2010/main"/>
              </a:ext>
            </a:extLst>
          </a:blip>
          <a:srcRect/>
          <a:stretch/>
        </p:blipFill>
        <p:spPr>
          <a:xfrm>
            <a:off x="3689509" y="3963846"/>
            <a:ext cx="1855249" cy="2101324"/>
          </a:xfrm>
          <a:prstGeom prst="rect">
            <a:avLst/>
          </a:prstGeom>
        </p:spPr>
      </p:pic>
      <p:sp>
        <p:nvSpPr>
          <p:cNvPr id="16" name="TextBox 30"/>
          <p:cNvSpPr txBox="1">
            <a:spLocks noChangeArrowheads="1"/>
          </p:cNvSpPr>
          <p:nvPr/>
        </p:nvSpPr>
        <p:spPr bwMode="auto">
          <a:xfrm>
            <a:off x="7698819" y="3887110"/>
            <a:ext cx="1148647"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Calibri" charset="0"/>
                <a:ea typeface="Calibri" charset="0"/>
                <a:cs typeface="Calibri" charset="0"/>
              </a:rPr>
              <a:t>20110826I1</a:t>
            </a:r>
            <a:endParaRPr lang="en-US" sz="1200" b="1" dirty="0">
              <a:solidFill>
                <a:srgbClr val="FFFFFF"/>
              </a:solidFill>
              <a:latin typeface="Calibri" charset="0"/>
              <a:ea typeface="Calibri" charset="0"/>
              <a:cs typeface="Calibri" charset="0"/>
            </a:endParaRPr>
          </a:p>
          <a:p>
            <a:pPr algn="ctr"/>
            <a:r>
              <a:rPr lang="en-US" sz="1200" b="1" dirty="0" smtClean="0">
                <a:solidFill>
                  <a:srgbClr val="FFFFFF"/>
                </a:solidFill>
                <a:latin typeface="Calibri" charset="0"/>
                <a:ea typeface="Calibri" charset="0"/>
                <a:cs typeface="Calibri" charset="0"/>
              </a:rPr>
              <a:t>0926-1416 </a:t>
            </a:r>
            <a:r>
              <a:rPr lang="en-US" sz="1200" b="1" dirty="0">
                <a:solidFill>
                  <a:srgbClr val="FFFFFF"/>
                </a:solidFill>
                <a:latin typeface="Calibri" charset="0"/>
                <a:ea typeface="Calibri" charset="0"/>
                <a:cs typeface="Calibri" charset="0"/>
              </a:rPr>
              <a:t>UTC</a:t>
            </a:r>
          </a:p>
        </p:txBody>
      </p:sp>
      <p:cxnSp>
        <p:nvCxnSpPr>
          <p:cNvPr id="6" name="Straight Arrow Connector 5"/>
          <p:cNvCxnSpPr/>
          <p:nvPr/>
        </p:nvCxnSpPr>
        <p:spPr>
          <a:xfrm>
            <a:off x="1605643" y="2676071"/>
            <a:ext cx="1986644" cy="1841502"/>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SO (EnKF) 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grpSp>
        <p:nvGrpSpPr>
          <p:cNvPr id="3" name="Group 2"/>
          <p:cNvGrpSpPr/>
          <p:nvPr/>
        </p:nvGrpSpPr>
        <p:grpSpPr>
          <a:xfrm>
            <a:off x="5731362" y="1319442"/>
            <a:ext cx="3394496" cy="2936130"/>
            <a:chOff x="5731362" y="1319442"/>
            <a:chExt cx="3394496" cy="2936130"/>
          </a:xfrm>
        </p:grpSpPr>
        <p:pic>
          <p:nvPicPr>
            <p:cNvPr id="20" name="Picture 19" descr="Screen shot 2012-01-10 at 6.10.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1362" y="1319442"/>
              <a:ext cx="3394496" cy="2936130"/>
            </a:xfrm>
            <a:prstGeom prst="rect">
              <a:avLst/>
            </a:prstGeom>
          </p:spPr>
        </p:pic>
        <p:sp>
          <p:nvSpPr>
            <p:cNvPr id="25" name="TextBox 30"/>
            <p:cNvSpPr txBox="1">
              <a:spLocks noChangeArrowheads="1"/>
            </p:cNvSpPr>
            <p:nvPr/>
          </p:nvSpPr>
          <p:spPr bwMode="auto">
            <a:xfrm>
              <a:off x="6294036" y="1557338"/>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grpSp>
        <p:nvGrpSpPr>
          <p:cNvPr id="5" name="Group 4"/>
          <p:cNvGrpSpPr/>
          <p:nvPr/>
        </p:nvGrpSpPr>
        <p:grpSpPr>
          <a:xfrm>
            <a:off x="5871086" y="4227288"/>
            <a:ext cx="3064272" cy="2255644"/>
            <a:chOff x="5871086" y="4227288"/>
            <a:chExt cx="3064272" cy="2255644"/>
          </a:xfrm>
        </p:grpSpPr>
        <p:pic>
          <p:nvPicPr>
            <p:cNvPr id="21" name="Picture 20" descr="Screen shot 2012-01-10 at 6.12.34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71086" y="4227288"/>
              <a:ext cx="3064272" cy="2255644"/>
            </a:xfrm>
            <a:prstGeom prst="rect">
              <a:avLst/>
            </a:prstGeom>
          </p:spPr>
        </p:pic>
        <p:sp>
          <p:nvSpPr>
            <p:cNvPr id="27" name="TextBox 30"/>
            <p:cNvSpPr txBox="1">
              <a:spLocks noChangeArrowheads="1"/>
            </p:cNvSpPr>
            <p:nvPr/>
          </p:nvSpPr>
          <p:spPr bwMode="auto">
            <a:xfrm>
              <a:off x="7725508" y="4494669"/>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sp>
        <p:nvSpPr>
          <p:cNvPr id="29" name="Rectangle 8"/>
          <p:cNvSpPr>
            <a:spLocks/>
          </p:cNvSpPr>
          <p:nvPr/>
        </p:nvSpPr>
        <p:spPr bwMode="auto">
          <a:xfrm>
            <a:off x="162228" y="4341359"/>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7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23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27 August 2011</a:t>
            </a:r>
            <a:endParaRPr lang="en-US" sz="1200" b="1" dirty="0">
              <a:solidFill>
                <a:srgbClr val="FFFFFF"/>
              </a:solidFill>
              <a:latin typeface="Calibri" charset="0"/>
              <a:ea typeface="Arial" charset="0"/>
              <a:cs typeface="Arial" charset="0"/>
              <a:sym typeface="Arial" charset="0"/>
            </a:endParaRPr>
          </a:p>
        </p:txBody>
      </p:sp>
      <p:sp>
        <p:nvSpPr>
          <p:cNvPr id="30" name="Text Box 7"/>
          <p:cNvSpPr txBox="1">
            <a:spLocks/>
          </p:cNvSpPr>
          <p:nvPr/>
        </p:nvSpPr>
        <p:spPr bwMode="auto">
          <a:xfrm>
            <a:off x="5417524" y="6632139"/>
            <a:ext cx="3144162"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t>Murillo, Aberson, Aksoy, Gamache, Gopal (</a:t>
            </a:r>
            <a:r>
              <a:rPr lang="en-US" sz="1050" dirty="0"/>
              <a:t>AOML/HRD)</a:t>
            </a:r>
            <a:endParaRPr lang="en-US" sz="1200" dirty="0"/>
          </a:p>
        </p:txBody>
      </p:sp>
      <p:pic>
        <p:nvPicPr>
          <p:cNvPr id="17" name="Picture 16" descr="IFEX.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4902" y="578934"/>
            <a:ext cx="689955" cy="689955"/>
          </a:xfrm>
          <a:prstGeom prst="rect">
            <a:avLst/>
          </a:prstGeom>
        </p:spPr>
      </p:pic>
    </p:spTree>
    <p:extLst>
      <p:ext uri="{BB962C8B-B14F-4D97-AF65-F5344CB8AC3E}">
        <p14:creationId xmlns:p14="http://schemas.microsoft.com/office/powerpoint/2010/main" val="962002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7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childTnLst>
                          </p:cTn>
                        </p:par>
                        <p:par>
                          <p:cTn id="8" fill="hold">
                            <p:stCondLst>
                              <p:cond delay="8000"/>
                            </p:stCondLst>
                            <p:childTnLst>
                              <p:par>
                                <p:cTn id="9" presetID="6" presetClass="entr" presetSubtype="32" fill="hold"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500"/>
                                        <p:tgtEl>
                                          <p:spTgt spid="3"/>
                                        </p:tgtEl>
                                      </p:cBhvr>
                                    </p:animEffect>
                                  </p:childTnLst>
                                </p:cTn>
                              </p:par>
                            </p:childTnLst>
                          </p:cTn>
                        </p:par>
                        <p:par>
                          <p:cTn id="12" fill="hold">
                            <p:stCondLst>
                              <p:cond delay="12500"/>
                            </p:stCondLst>
                            <p:childTnLst>
                              <p:par>
                                <p:cTn id="13" presetID="6" presetClass="entr" presetSubtype="32"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12"/>
            <a:ext cx="8229600" cy="1143000"/>
          </a:xfrm>
        </p:spPr>
        <p:txBody>
          <a:bodyPr/>
          <a:lstStyle/>
          <a:p>
            <a:r>
              <a:rPr lang="en-US" dirty="0" smtClean="0"/>
              <a:t>Real-time Radar Data</a:t>
            </a:r>
            <a:endParaRPr lang="en-US" dirty="0"/>
          </a:p>
        </p:txBody>
      </p:sp>
      <p:sp>
        <p:nvSpPr>
          <p:cNvPr id="3" name="Content Placeholder 2"/>
          <p:cNvSpPr>
            <a:spLocks noGrp="1"/>
          </p:cNvSpPr>
          <p:nvPr>
            <p:ph idx="1"/>
          </p:nvPr>
        </p:nvSpPr>
        <p:spPr>
          <a:xfrm>
            <a:off x="457200" y="1401377"/>
            <a:ext cx="8229600" cy="4491254"/>
          </a:xfrm>
        </p:spPr>
        <p:txBody>
          <a:bodyPr/>
          <a:lstStyle/>
          <a:p>
            <a:r>
              <a:rPr lang="en-US" dirty="0"/>
              <a:t>“</a:t>
            </a:r>
            <a:r>
              <a:rPr lang="en-US" dirty="0" err="1"/>
              <a:t>Superobs</a:t>
            </a:r>
            <a:r>
              <a:rPr lang="en-US" dirty="0"/>
              <a:t>”—carefully chosen spatial averages of Doppler radial velocities</a:t>
            </a:r>
          </a:p>
          <a:p>
            <a:pPr lvl="1"/>
            <a:r>
              <a:rPr lang="en-US" dirty="0" smtClean="0"/>
              <a:t>Typical resolution—3 degrees azimuthally around fuselage axis, 2 km along radial direction, and 1 minute along flight track (~7-8 km for WP-3D)</a:t>
            </a:r>
          </a:p>
          <a:p>
            <a:pPr lvl="1"/>
            <a:r>
              <a:rPr lang="en-US" dirty="0" smtClean="0"/>
              <a:t>Used by research outfits, including NOAA’s Hurricane Research Division and researchers at the Pennsylvania State University</a:t>
            </a:r>
            <a:endParaRPr lang="en-US" dirty="0"/>
          </a:p>
        </p:txBody>
      </p:sp>
    </p:spTree>
    <p:extLst>
      <p:ext uri="{BB962C8B-B14F-4D97-AF65-F5344CB8AC3E}">
        <p14:creationId xmlns:p14="http://schemas.microsoft.com/office/powerpoint/2010/main" val="6740859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88"/>
            <a:ext cx="8229600" cy="1143000"/>
          </a:xfrm>
        </p:spPr>
        <p:txBody>
          <a:bodyPr/>
          <a:lstStyle/>
          <a:p>
            <a:r>
              <a:rPr lang="en-US" dirty="0" smtClean="0"/>
              <a:t>Data paths to ground</a:t>
            </a:r>
            <a:endParaRPr lang="en-US" dirty="0"/>
          </a:p>
        </p:txBody>
      </p:sp>
      <p:sp>
        <p:nvSpPr>
          <p:cNvPr id="3" name="Content Placeholder 2"/>
          <p:cNvSpPr>
            <a:spLocks noGrp="1"/>
          </p:cNvSpPr>
          <p:nvPr>
            <p:ph idx="1"/>
          </p:nvPr>
        </p:nvSpPr>
        <p:spPr>
          <a:xfrm>
            <a:off x="457200" y="1155888"/>
            <a:ext cx="8229600" cy="5404223"/>
          </a:xfrm>
        </p:spPr>
        <p:txBody>
          <a:bodyPr/>
          <a:lstStyle/>
          <a:p>
            <a:r>
              <a:rPr lang="en-US" dirty="0" smtClean="0"/>
              <a:t>3D analyses, full resolution vertical wind profiles along flight track, </a:t>
            </a:r>
            <a:r>
              <a:rPr lang="en-US" dirty="0" err="1" smtClean="0"/>
              <a:t>superobs</a:t>
            </a:r>
            <a:r>
              <a:rPr lang="en-US" dirty="0" smtClean="0"/>
              <a:t>, ASCII analyses transferred via ftp to Atlantic Oceanographic and </a:t>
            </a:r>
            <a:r>
              <a:rPr lang="en-US" dirty="0" err="1" smtClean="0"/>
              <a:t>Meteorlogical</a:t>
            </a:r>
            <a:r>
              <a:rPr lang="en-US" dirty="0" smtClean="0"/>
              <a:t> Laboratory at Virginia Key, Miami FL</a:t>
            </a:r>
          </a:p>
          <a:p>
            <a:r>
              <a:rPr lang="en-US" dirty="0" smtClean="0"/>
              <a:t>AOML site polled by National Hurricane Center for ASCII analyses</a:t>
            </a:r>
          </a:p>
        </p:txBody>
      </p:sp>
    </p:spTree>
    <p:extLst>
      <p:ext uri="{BB962C8B-B14F-4D97-AF65-F5344CB8AC3E}">
        <p14:creationId xmlns:p14="http://schemas.microsoft.com/office/powerpoint/2010/main" val="2323513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155"/>
            <a:ext cx="8229600" cy="1143000"/>
          </a:xfrm>
        </p:spPr>
        <p:txBody>
          <a:bodyPr/>
          <a:lstStyle/>
          <a:p>
            <a:r>
              <a:rPr lang="en-US" dirty="0" smtClean="0"/>
              <a:t>Data Paths to Ground</a:t>
            </a:r>
            <a:endParaRPr lang="en-US" dirty="0"/>
          </a:p>
        </p:txBody>
      </p:sp>
      <p:sp>
        <p:nvSpPr>
          <p:cNvPr id="3" name="Content Placeholder 2"/>
          <p:cNvSpPr>
            <a:spLocks noGrp="1"/>
          </p:cNvSpPr>
          <p:nvPr>
            <p:ph idx="1"/>
          </p:nvPr>
        </p:nvSpPr>
        <p:spPr>
          <a:xfrm>
            <a:off x="457200" y="1287417"/>
            <a:ext cx="8229600" cy="4817628"/>
          </a:xfrm>
        </p:spPr>
        <p:txBody>
          <a:bodyPr/>
          <a:lstStyle/>
          <a:p>
            <a:r>
              <a:rPr lang="en-US" dirty="0"/>
              <a:t>High resolution radial velocity vectors transferred to NOAA Aircraft Operations </a:t>
            </a:r>
            <a:r>
              <a:rPr lang="en-US" dirty="0" smtClean="0"/>
              <a:t>Center, and from there to the National Weather Service Telecommunications Operations Center, and from there to NCEP Central Operations, where the data are assimilated into NOAA’s Hurricane Weather and Research Forecasting Model (HWRF)</a:t>
            </a:r>
          </a:p>
          <a:p>
            <a:r>
              <a:rPr lang="en-US" dirty="0" smtClean="0"/>
              <a:t>John—turn into schematic</a:t>
            </a:r>
            <a:endParaRPr lang="en-US" dirty="0"/>
          </a:p>
          <a:p>
            <a:endParaRPr lang="en-US" dirty="0"/>
          </a:p>
        </p:txBody>
      </p:sp>
    </p:spTree>
    <p:extLst>
      <p:ext uri="{BB962C8B-B14F-4D97-AF65-F5344CB8AC3E}">
        <p14:creationId xmlns:p14="http://schemas.microsoft.com/office/powerpoint/2010/main" val="7885873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011"/>
            <a:ext cx="8229600" cy="1143000"/>
          </a:xfrm>
        </p:spPr>
        <p:txBody>
          <a:bodyPr>
            <a:normAutofit fontScale="90000"/>
          </a:bodyPr>
          <a:lstStyle/>
          <a:p>
            <a:r>
              <a:rPr lang="en-US" dirty="0" smtClean="0"/>
              <a:t>National Centers </a:t>
            </a:r>
            <a:br>
              <a:rPr lang="en-US" dirty="0" smtClean="0"/>
            </a:br>
            <a:r>
              <a:rPr lang="en-US" dirty="0" smtClean="0"/>
              <a:t>for Environmental Prediction (NCEP)</a:t>
            </a:r>
            <a:endParaRPr lang="en-US" dirty="0"/>
          </a:p>
        </p:txBody>
      </p:sp>
      <p:sp>
        <p:nvSpPr>
          <p:cNvPr id="3" name="Content Placeholder 2"/>
          <p:cNvSpPr>
            <a:spLocks noGrp="1"/>
          </p:cNvSpPr>
          <p:nvPr>
            <p:ph idx="1"/>
          </p:nvPr>
        </p:nvSpPr>
        <p:spPr>
          <a:xfrm>
            <a:off x="457200" y="1651057"/>
            <a:ext cx="8229600" cy="4491254"/>
          </a:xfrm>
        </p:spPr>
        <p:txBody>
          <a:bodyPr/>
          <a:lstStyle/>
          <a:p>
            <a:r>
              <a:rPr lang="en-US" dirty="0" smtClean="0"/>
              <a:t>Environmental Modeling Centers</a:t>
            </a:r>
          </a:p>
          <a:p>
            <a:pPr lvl="1"/>
            <a:r>
              <a:rPr lang="en-US" dirty="0"/>
              <a:t>R</a:t>
            </a:r>
            <a:r>
              <a:rPr lang="en-US" dirty="0" smtClean="0"/>
              <a:t>un operational and “parallel” runs of HWRF</a:t>
            </a:r>
          </a:p>
          <a:p>
            <a:pPr lvl="1"/>
            <a:r>
              <a:rPr lang="en-US" dirty="0" smtClean="0"/>
              <a:t>Largest direct users of Inmarsat-transmitted data from NOAA aircraft</a:t>
            </a:r>
          </a:p>
          <a:p>
            <a:pPr lvl="1"/>
            <a:r>
              <a:rPr lang="en-US" dirty="0" smtClean="0"/>
              <a:t>Provide HWRF and other model runs to National Hurricane Center and public</a:t>
            </a:r>
            <a:endParaRPr lang="en-US" dirty="0"/>
          </a:p>
        </p:txBody>
      </p:sp>
    </p:spTree>
    <p:extLst>
      <p:ext uri="{BB962C8B-B14F-4D97-AF65-F5344CB8AC3E}">
        <p14:creationId xmlns:p14="http://schemas.microsoft.com/office/powerpoint/2010/main" val="10806862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011"/>
            <a:ext cx="8229600" cy="1143000"/>
          </a:xfrm>
        </p:spPr>
        <p:txBody>
          <a:bodyPr>
            <a:normAutofit fontScale="90000"/>
          </a:bodyPr>
          <a:lstStyle/>
          <a:p>
            <a:r>
              <a:rPr lang="en-US" dirty="0" smtClean="0"/>
              <a:t>National Centers </a:t>
            </a:r>
            <a:br>
              <a:rPr lang="en-US" dirty="0" smtClean="0"/>
            </a:br>
            <a:r>
              <a:rPr lang="en-US" dirty="0" smtClean="0"/>
              <a:t>for Environmental Prediction (NCEP)</a:t>
            </a:r>
            <a:endParaRPr lang="en-US" dirty="0"/>
          </a:p>
        </p:txBody>
      </p:sp>
      <p:sp>
        <p:nvSpPr>
          <p:cNvPr id="3" name="Content Placeholder 2"/>
          <p:cNvSpPr>
            <a:spLocks noGrp="1"/>
          </p:cNvSpPr>
          <p:nvPr>
            <p:ph idx="1"/>
          </p:nvPr>
        </p:nvSpPr>
        <p:spPr>
          <a:xfrm>
            <a:off x="457200" y="1651057"/>
            <a:ext cx="8229600" cy="4491254"/>
          </a:xfrm>
        </p:spPr>
        <p:txBody>
          <a:bodyPr>
            <a:normAutofit lnSpcReduction="10000"/>
          </a:bodyPr>
          <a:lstStyle/>
          <a:p>
            <a:r>
              <a:rPr lang="en-US" dirty="0" smtClean="0"/>
              <a:t>National Hurricane Center</a:t>
            </a:r>
          </a:p>
          <a:p>
            <a:pPr lvl="1"/>
            <a:r>
              <a:rPr lang="en-US" dirty="0" smtClean="0"/>
              <a:t>Examines data, including aircraft flight-level in-situ data, SFMR (surface wind speed), and satellite observations</a:t>
            </a:r>
          </a:p>
          <a:p>
            <a:pPr lvl="1"/>
            <a:r>
              <a:rPr lang="en-US" dirty="0" smtClean="0"/>
              <a:t>Provides description of present hurricane motion, intensity, and structure</a:t>
            </a:r>
          </a:p>
          <a:p>
            <a:pPr lvl="1"/>
            <a:r>
              <a:rPr lang="en-US" dirty="0" smtClean="0"/>
              <a:t>Provides the official forecast based upon data, a number of forecast models, including HWRF, and their best human judgment about each model in a given situation</a:t>
            </a:r>
            <a:endParaRPr lang="en-US" dirty="0"/>
          </a:p>
        </p:txBody>
      </p:sp>
    </p:spTree>
    <p:extLst>
      <p:ext uri="{BB962C8B-B14F-4D97-AF65-F5344CB8AC3E}">
        <p14:creationId xmlns:p14="http://schemas.microsoft.com/office/powerpoint/2010/main" val="1645753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7680" y="177800"/>
            <a:ext cx="7355849" cy="668907"/>
          </a:xfrm>
        </p:spPr>
        <p:txBody>
          <a:bodyPr>
            <a:normAutofit fontScale="90000"/>
          </a:bodyPr>
          <a:lstStyle/>
          <a:p>
            <a:pPr algn="l"/>
            <a:r>
              <a:rPr lang="en-US" sz="4000" dirty="0" smtClean="0"/>
              <a:t>What in 2011 &amp; 2012?:</a:t>
            </a:r>
            <a:endParaRPr lang="en-US" sz="4000" dirty="0"/>
          </a:p>
        </p:txBody>
      </p:sp>
      <p:sp>
        <p:nvSpPr>
          <p:cNvPr id="3" name="Content Placeholder 2"/>
          <p:cNvSpPr>
            <a:spLocks noGrp="1"/>
          </p:cNvSpPr>
          <p:nvPr>
            <p:ph idx="1"/>
          </p:nvPr>
        </p:nvSpPr>
        <p:spPr>
          <a:xfrm>
            <a:off x="624452" y="797948"/>
            <a:ext cx="7861828" cy="5901292"/>
          </a:xfrm>
        </p:spPr>
        <p:txBody>
          <a:bodyPr/>
          <a:lstStyle/>
          <a:p>
            <a:pPr marL="227013" indent="-227013" eaLnBrk="1" hangingPunct="1">
              <a:lnSpc>
                <a:spcPct val="90000"/>
              </a:lnSpc>
              <a:defRPr/>
            </a:pPr>
            <a:r>
              <a:rPr lang="en-US" sz="2800" dirty="0" smtClean="0"/>
              <a:t>IFEX 2011</a:t>
            </a:r>
          </a:p>
          <a:p>
            <a:pPr lvl="1" eaLnBrk="1" hangingPunct="1">
              <a:buFont typeface="Wingdings" charset="0"/>
              <a:buChar char="ü"/>
            </a:pPr>
            <a:r>
              <a:rPr lang="en-US" sz="2400" dirty="0">
                <a:latin typeface="Calibri" charset="0"/>
                <a:cs typeface="ＭＳ Ｐゴシック" charset="0"/>
              </a:rPr>
              <a:t>NOAA aircraft flew ~342 h (31 P-3 and 18 G-IV missions) </a:t>
            </a:r>
          </a:p>
          <a:p>
            <a:pPr lvl="1" eaLnBrk="1" hangingPunct="1">
              <a:buFont typeface="Wingdings" charset="0"/>
              <a:buChar char="ü"/>
            </a:pPr>
            <a:r>
              <a:rPr lang="en-US" sz="2400" dirty="0">
                <a:latin typeface="Calibri" charset="0"/>
                <a:cs typeface="ＭＳ Ｐゴシック" charset="0"/>
              </a:rPr>
              <a:t>Highlights include Dora (E. Pacific), Irene, </a:t>
            </a:r>
            <a:r>
              <a:rPr lang="en-US" sz="2400" dirty="0" err="1">
                <a:latin typeface="Calibri" charset="0"/>
                <a:cs typeface="ＭＳ Ｐゴシック" charset="0"/>
              </a:rPr>
              <a:t>Rina</a:t>
            </a:r>
            <a:endParaRPr lang="en-US" sz="2400" dirty="0">
              <a:latin typeface="Calibri" charset="0"/>
              <a:cs typeface="ＭＳ Ｐゴシック" charset="0"/>
            </a:endParaRPr>
          </a:p>
          <a:p>
            <a:pPr marL="627063" lvl="1" indent="-227013">
              <a:lnSpc>
                <a:spcPct val="90000"/>
              </a:lnSpc>
              <a:defRPr/>
            </a:pPr>
            <a:r>
              <a:rPr lang="en-US" sz="2400" dirty="0">
                <a:latin typeface="Calibri" charset="0"/>
              </a:rPr>
              <a:t>For details see: </a:t>
            </a:r>
            <a:r>
              <a:rPr lang="en-US" sz="2400" dirty="0">
                <a:latin typeface="Calibri" charset="0"/>
                <a:hlinkClick r:id="rId2"/>
              </a:rPr>
              <a:t>http://</a:t>
            </a:r>
            <a:r>
              <a:rPr lang="en-US" sz="2400" dirty="0" err="1">
                <a:latin typeface="Calibri" charset="0"/>
                <a:hlinkClick r:id="rId2"/>
              </a:rPr>
              <a:t>noaahrd.wordpress.com</a:t>
            </a:r>
            <a:r>
              <a:rPr lang="en-US" sz="2400" dirty="0">
                <a:latin typeface="Calibri" charset="0"/>
                <a:hlinkClick r:id="rId2"/>
              </a:rPr>
              <a:t>/category/</a:t>
            </a:r>
            <a:r>
              <a:rPr lang="en-US" sz="2400" dirty="0" err="1">
                <a:latin typeface="Calibri" charset="0"/>
                <a:hlinkClick r:id="rId2"/>
              </a:rPr>
              <a:t>ifex</a:t>
            </a:r>
            <a:r>
              <a:rPr lang="en-US" sz="2400" dirty="0">
                <a:latin typeface="Calibri" charset="0"/>
                <a:hlinkClick r:id="rId2"/>
              </a:rPr>
              <a:t>-discussion</a:t>
            </a:r>
            <a:endParaRPr lang="en-US" sz="2400" dirty="0">
              <a:latin typeface="Calibri" charset="0"/>
            </a:endParaRPr>
          </a:p>
          <a:p>
            <a:pPr marL="0" indent="0">
              <a:lnSpc>
                <a:spcPct val="90000"/>
              </a:lnSpc>
              <a:buNone/>
              <a:defRPr/>
            </a:pPr>
            <a:endParaRPr lang="en-US" dirty="0"/>
          </a:p>
          <a:p>
            <a:pPr marL="227013" indent="-227013" eaLnBrk="1" hangingPunct="1">
              <a:lnSpc>
                <a:spcPct val="90000"/>
              </a:lnSpc>
              <a:defRPr/>
            </a:pPr>
            <a:r>
              <a:rPr lang="en-US" sz="2800" dirty="0" smtClean="0"/>
              <a:t>IFEX 2012</a:t>
            </a:r>
          </a:p>
          <a:p>
            <a:pPr marL="695325" lvl="1" indent="-227013" eaLnBrk="1" hangingPunct="1">
              <a:lnSpc>
                <a:spcPct val="90000"/>
              </a:lnSpc>
              <a:defRPr/>
            </a:pPr>
            <a:r>
              <a:rPr lang="en-US" sz="2400" dirty="0" smtClean="0"/>
              <a:t>1 NOAA WP-3D, G-IV – 160 flight hours (1 June-30 November)</a:t>
            </a:r>
          </a:p>
          <a:p>
            <a:pPr marL="695325" lvl="1" indent="-227013" eaLnBrk="1" hangingPunct="1">
              <a:defRPr/>
            </a:pPr>
            <a:r>
              <a:rPr lang="en-US" sz="2400" dirty="0" smtClean="0"/>
              <a:t>Crews available 2/day missions starting July based from Tampa, FL</a:t>
            </a:r>
          </a:p>
          <a:p>
            <a:pPr marL="695325" lvl="1" indent="-227013" eaLnBrk="1" hangingPunct="1">
              <a:defRPr/>
            </a:pPr>
            <a:r>
              <a:rPr lang="en-US" sz="2400" dirty="0" smtClean="0">
                <a:latin typeface="Calibri" charset="0"/>
                <a:cs typeface="Calibri" charset="0"/>
              </a:rPr>
              <a:t>Interact </a:t>
            </a:r>
            <a:r>
              <a:rPr lang="en-US" sz="2400" dirty="0">
                <a:latin typeface="Calibri" charset="0"/>
                <a:cs typeface="Calibri" charset="0"/>
              </a:rPr>
              <a:t>with NASA during their HS3 field </a:t>
            </a:r>
            <a:r>
              <a:rPr lang="en-US" sz="2400" dirty="0" smtClean="0">
                <a:latin typeface="Calibri" charset="0"/>
                <a:cs typeface="Calibri" charset="0"/>
              </a:rPr>
              <a:t>campaign</a:t>
            </a:r>
            <a:endParaRPr lang="en-US" sz="2400" dirty="0" smtClean="0"/>
          </a:p>
          <a:p>
            <a:pPr marL="227013" indent="-227013">
              <a:lnSpc>
                <a:spcPct val="90000"/>
              </a:lnSpc>
              <a:defRPr/>
            </a:pPr>
            <a:r>
              <a:rPr lang="en-US" sz="2800" dirty="0" smtClean="0"/>
              <a:t>HFIP real-time model demonstration</a:t>
            </a:r>
          </a:p>
          <a:p>
            <a:pPr marL="627063" lvl="1" indent="-227013">
              <a:lnSpc>
                <a:spcPct val="90000"/>
              </a:lnSpc>
              <a:defRPr/>
            </a:pPr>
            <a:endParaRPr lang="en-US" sz="2400" dirty="0" smtClean="0"/>
          </a:p>
        </p:txBody>
      </p:sp>
      <p:pic>
        <p:nvPicPr>
          <p:cNvPr id="5" name="Picture 1" descr="300px-HS3_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843405" y="170796"/>
            <a:ext cx="1082031"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FEX"/>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8676" y="170795"/>
            <a:ext cx="102083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2746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a:xfrm>
            <a:off x="501650" y="152693"/>
            <a:ext cx="8229600" cy="1143000"/>
          </a:xfrm>
        </p:spPr>
        <p:txBody>
          <a:bodyPr/>
          <a:lstStyle/>
          <a:p>
            <a:pPr eaLnBrk="1" hangingPunct="1"/>
            <a:r>
              <a:rPr lang="en-US" dirty="0" smtClean="0">
                <a:latin typeface="Calibri" charset="0"/>
                <a:ea typeface="Calibri" charset="0"/>
                <a:cs typeface="Calibri" charset="0"/>
              </a:rPr>
              <a:t>HFIP Activities</a:t>
            </a:r>
          </a:p>
        </p:txBody>
      </p:sp>
      <p:sp>
        <p:nvSpPr>
          <p:cNvPr id="27652" name="Rectangle 3"/>
          <p:cNvSpPr>
            <a:spLocks noGrp="1" noChangeArrowheads="1"/>
          </p:cNvSpPr>
          <p:nvPr>
            <p:ph type="body" idx="1"/>
          </p:nvPr>
        </p:nvSpPr>
        <p:spPr>
          <a:xfrm>
            <a:off x="149225" y="1328738"/>
            <a:ext cx="6607175" cy="4953000"/>
          </a:xfrm>
        </p:spPr>
        <p:txBody>
          <a:bodyPr>
            <a:normAutofit lnSpcReduction="10000"/>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development</a:t>
            </a: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
        <p:nvSpPr>
          <p:cNvPr id="10" name="TextBox 9"/>
          <p:cNvSpPr txBox="1"/>
          <p:nvPr/>
        </p:nvSpPr>
        <p:spPr>
          <a:xfrm>
            <a:off x="6518676" y="6614858"/>
            <a:ext cx="2287806"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/documents/</a:t>
            </a:r>
            <a:endParaRPr lang="en-US" sz="1200" dirty="0">
              <a:latin typeface="+mn-lt"/>
            </a:endParaRPr>
          </a:p>
        </p:txBody>
      </p:sp>
    </p:spTree>
    <p:extLst>
      <p:ext uri="{BB962C8B-B14F-4D97-AF65-F5344CB8AC3E}">
        <p14:creationId xmlns:p14="http://schemas.microsoft.com/office/powerpoint/2010/main" val="15508163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pPr>
            <a:r>
              <a:rPr lang="en-US" sz="3300" b="1" i="1" dirty="0" smtClean="0">
                <a:latin typeface="Calibri" charset="0"/>
                <a:ea typeface="Calibri" charset="0"/>
                <a:cs typeface="Calibri" charset="0"/>
              </a:rPr>
              <a:t>Goals</a:t>
            </a:r>
          </a:p>
          <a:p>
            <a:pPr eaLnBrk="1" hangingPunct="1">
              <a:lnSpc>
                <a:spcPct val="90000"/>
              </a:lnSpc>
              <a:spcBef>
                <a:spcPts val="900"/>
              </a:spcBef>
              <a:buFontTx/>
              <a:buChar char="•"/>
            </a:pPr>
            <a:r>
              <a:rPr lang="en-US" sz="3000" i="1" dirty="0" smtClean="0">
                <a:latin typeface="Calibri" charset="0"/>
                <a:ea typeface="Calibri" charset="0"/>
                <a:cs typeface="Calibri" charset="0"/>
              </a:rPr>
              <a:t>Improve</a:t>
            </a:r>
            <a:r>
              <a:rPr lang="en-US" sz="3000" dirty="0" smtClean="0">
                <a:latin typeface="Calibri" charset="0"/>
                <a:ea typeface="Calibri" charset="0"/>
                <a:cs typeface="Calibri" charset="0"/>
              </a:rPr>
              <a:t> Forecast Accuracy</a:t>
            </a:r>
            <a:r>
              <a:rPr lang="en-US" sz="2200" dirty="0" smtClean="0">
                <a:latin typeface="Calibri" charset="0"/>
                <a:ea typeface="Calibri" charset="0"/>
                <a:cs typeface="Calibri" charset="0"/>
              </a:rPr>
              <a:t> </a:t>
            </a:r>
          </a:p>
          <a:p>
            <a:pPr lvl="1" eaLnBrk="1" hangingPunct="1">
              <a:lnSpc>
                <a:spcPct val="90000"/>
              </a:lnSpc>
              <a:spcBef>
                <a:spcPts val="900"/>
              </a:spcBef>
            </a:pPr>
            <a:r>
              <a:rPr lang="en-US" sz="1900" dirty="0" smtClean="0">
                <a:latin typeface="Calibri" charset="0"/>
                <a:ea typeface="Calibri" charset="0"/>
                <a:cs typeface="Calibri" charset="0"/>
              </a:rPr>
              <a:t>Hurricane impact areas (track) – 50% </a:t>
            </a:r>
            <a:br>
              <a:rPr lang="en-US" sz="1900" dirty="0" smtClean="0">
                <a:latin typeface="Calibri" charset="0"/>
                <a:ea typeface="Calibri" charset="0"/>
                <a:cs typeface="Calibri" charset="0"/>
              </a:rPr>
            </a:br>
            <a:r>
              <a:rPr lang="en-US" sz="1900" dirty="0" smtClean="0">
                <a:latin typeface="Calibri" charset="0"/>
                <a:ea typeface="Calibri" charset="0"/>
                <a:cs typeface="Calibri" charset="0"/>
              </a:rPr>
              <a:t>in 10 years</a:t>
            </a:r>
          </a:p>
          <a:p>
            <a:pPr lvl="1" eaLnBrk="1" hangingPunct="1">
              <a:lnSpc>
                <a:spcPct val="90000"/>
              </a:lnSpc>
              <a:spcBef>
                <a:spcPts val="900"/>
              </a:spcBef>
            </a:pPr>
            <a:r>
              <a:rPr lang="en-US" sz="1900" dirty="0" smtClean="0">
                <a:latin typeface="Calibri" charset="0"/>
                <a:ea typeface="Calibri" charset="0"/>
                <a:cs typeface="Calibri" charset="0"/>
              </a:rPr>
              <a:t>Severity (intensity) – 50% in 10 years</a:t>
            </a:r>
          </a:p>
          <a:p>
            <a:pPr lvl="1" eaLnBrk="1" hangingPunct="1">
              <a:lnSpc>
                <a:spcPct val="90000"/>
              </a:lnSpc>
              <a:spcBef>
                <a:spcPts val="900"/>
              </a:spcBef>
            </a:pPr>
            <a:r>
              <a:rPr lang="en-US" sz="1900" dirty="0" smtClean="0">
                <a:latin typeface="Calibri" charset="0"/>
                <a:ea typeface="Calibri" charset="0"/>
                <a:cs typeface="Calibri" charset="0"/>
              </a:rPr>
              <a:t>Storm surge impact locations </a:t>
            </a:r>
            <a:br>
              <a:rPr lang="en-US" sz="1900" dirty="0" smtClean="0">
                <a:latin typeface="Calibri" charset="0"/>
                <a:ea typeface="Calibri" charset="0"/>
                <a:cs typeface="Calibri" charset="0"/>
              </a:rPr>
            </a:br>
            <a:r>
              <a:rPr lang="en-US" sz="1900" dirty="0" smtClean="0">
                <a:latin typeface="Calibri" charset="0"/>
                <a:ea typeface="Calibri" charset="0"/>
                <a:cs typeface="Calibri" charset="0"/>
              </a:rPr>
              <a:t>and severity</a:t>
            </a:r>
          </a:p>
          <a:p>
            <a:pPr eaLnBrk="1" hangingPunct="1">
              <a:lnSpc>
                <a:spcPct val="90000"/>
              </a:lnSpc>
              <a:spcBef>
                <a:spcPts val="900"/>
              </a:spcBef>
              <a:buFontTx/>
              <a:buChar char="•"/>
            </a:pPr>
            <a:r>
              <a:rPr lang="en-US" sz="3000" i="1" dirty="0" smtClean="0">
                <a:latin typeface="Calibri" charset="0"/>
                <a:ea typeface="Calibri" charset="0"/>
                <a:cs typeface="Calibri" charset="0"/>
              </a:rPr>
              <a:t>Extend</a:t>
            </a:r>
            <a:r>
              <a:rPr lang="en-US" sz="3000" dirty="0" smtClean="0">
                <a:latin typeface="Calibri" charset="0"/>
                <a:ea typeface="Calibri" charset="0"/>
                <a:cs typeface="Calibri" charset="0"/>
              </a:rPr>
              <a:t> forecast reliability out to 7 days</a:t>
            </a:r>
            <a:br>
              <a:rPr lang="en-US" sz="3000" dirty="0" smtClean="0">
                <a:latin typeface="Calibri" charset="0"/>
                <a:ea typeface="Calibri" charset="0"/>
                <a:cs typeface="Calibri" charset="0"/>
              </a:rPr>
            </a:br>
            <a:endParaRPr lang="en-US" sz="1100" dirty="0" smtClean="0">
              <a:latin typeface="Calibri" charset="0"/>
              <a:ea typeface="Calibri" charset="0"/>
              <a:cs typeface="Calibri" charset="0"/>
            </a:endParaRPr>
          </a:p>
          <a:p>
            <a:pPr eaLnBrk="1" hangingPunct="1">
              <a:lnSpc>
                <a:spcPct val="90000"/>
              </a:lnSpc>
              <a:spcBef>
                <a:spcPts val="900"/>
              </a:spcBef>
              <a:buFontTx/>
              <a:buChar char="•"/>
            </a:pPr>
            <a:r>
              <a:rPr lang="en-US" sz="3000" i="1" dirty="0" smtClean="0">
                <a:latin typeface="Calibri" charset="0"/>
                <a:ea typeface="Calibri" charset="0"/>
                <a:cs typeface="Calibri" charset="0"/>
              </a:rPr>
              <a:t>Quantify, bound </a:t>
            </a:r>
            <a:r>
              <a:rPr lang="en-US" sz="3000" dirty="0" smtClean="0">
                <a:latin typeface="Calibri" charset="0"/>
                <a:ea typeface="Calibri" charset="0"/>
                <a:cs typeface="Calibri" charset="0"/>
              </a:rPr>
              <a:t>and </a:t>
            </a:r>
            <a:r>
              <a:rPr lang="en-US" sz="3000" i="1" dirty="0" smtClean="0">
                <a:latin typeface="Calibri" charset="0"/>
                <a:ea typeface="Calibri" charset="0"/>
                <a:cs typeface="Calibri" charset="0"/>
              </a:rPr>
              <a:t>reduce</a:t>
            </a:r>
            <a:r>
              <a:rPr lang="en-US" sz="3000" dirty="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6764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168275"/>
            <a:ext cx="7432675" cy="993775"/>
          </a:xfrm>
          <a:prstGeom prst="rect">
            <a:avLst/>
          </a:prstGeom>
          <a:noFill/>
          <a:ln w="9525">
            <a:noFill/>
            <a:miter lim="800000"/>
            <a:headEnd/>
            <a:tailEnd/>
          </a:ln>
        </p:spPr>
      </p:pic>
    </p:spTree>
    <p:extLst>
      <p:ext uri="{BB962C8B-B14F-4D97-AF65-F5344CB8AC3E}">
        <p14:creationId xmlns:p14="http://schemas.microsoft.com/office/powerpoint/2010/main" val="3792992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  HFIP Success to Date</a:t>
            </a:r>
          </a:p>
        </p:txBody>
      </p:sp>
      <p:sp>
        <p:nvSpPr>
          <p:cNvPr id="5" name="Rectangle 4"/>
          <p:cNvSpPr/>
          <p:nvPr/>
        </p:nvSpPr>
        <p:spPr>
          <a:xfrm>
            <a:off x="154215" y="1455046"/>
            <a:ext cx="8844643" cy="3216265"/>
          </a:xfrm>
          <a:prstGeom prst="rect">
            <a:avLst/>
          </a:prstGeom>
        </p:spPr>
        <p:txBody>
          <a:bodyPr wrap="square">
            <a:spAutoFit/>
          </a:bodyPr>
          <a:lstStyle/>
          <a:p>
            <a:pPr marL="342900" indent="-342900">
              <a:spcBef>
                <a:spcPts val="600"/>
              </a:spcBef>
              <a:spcAft>
                <a:spcPts val="0"/>
              </a:spcAft>
              <a:buFont typeface="Arial"/>
              <a:buChar char="•"/>
              <a:defRPr/>
            </a:pPr>
            <a:r>
              <a:rPr lang="en-US" dirty="0" smtClean="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sz="2000" dirty="0">
                <a:solidFill>
                  <a:srgbClr val="FF3300"/>
                </a:solidFill>
                <a:latin typeface="+mn-lt"/>
                <a:ea typeface="ＭＳ Ｐゴシック" charset="0"/>
              </a:rPr>
              <a:t>Global ENKF ensembles providing 20% improvement in track guidance</a:t>
            </a:r>
          </a:p>
          <a:p>
            <a:pPr marL="800100" lvl="1" indent="-342900">
              <a:spcBef>
                <a:spcPts val="600"/>
              </a:spcBef>
              <a:spcAft>
                <a:spcPts val="0"/>
              </a:spcAft>
              <a:buFontTx/>
              <a:buChar char="–"/>
              <a:defRPr/>
            </a:pPr>
            <a:r>
              <a:rPr lang="en-US" sz="2000" dirty="0">
                <a:solidFill>
                  <a:srgbClr val="FF0000"/>
                </a:solidFill>
                <a:latin typeface="+mn-lt"/>
                <a:ea typeface="ＭＳ Ｐゴシック" charset="0"/>
              </a:rPr>
              <a:t>Improved </a:t>
            </a:r>
            <a:r>
              <a:rPr lang="en-US" sz="2000" dirty="0" smtClean="0">
                <a:solidFill>
                  <a:srgbClr val="FF0000"/>
                </a:solidFill>
                <a:latin typeface="+mn-lt"/>
                <a:ea typeface="ＭＳ Ｐゴシック" charset="0"/>
              </a:rPr>
              <a:t>model </a:t>
            </a:r>
            <a:r>
              <a:rPr lang="en-US" sz="2000" dirty="0">
                <a:solidFill>
                  <a:srgbClr val="FF0000"/>
                </a:solidFill>
                <a:latin typeface="+mn-lt"/>
                <a:ea typeface="ＭＳ Ｐゴシック" charset="0"/>
              </a:rPr>
              <a:t>initialization and higher resolution </a:t>
            </a:r>
            <a:r>
              <a:rPr lang="en-US" sz="2000" dirty="0" smtClean="0">
                <a:solidFill>
                  <a:srgbClr val="FF0000"/>
                </a:solidFill>
                <a:latin typeface="+mn-lt"/>
                <a:ea typeface="ＭＳ Ｐゴシック" charset="0"/>
              </a:rPr>
              <a:t>models, along </a:t>
            </a:r>
            <a:r>
              <a:rPr lang="en-US" sz="2000" dirty="0">
                <a:solidFill>
                  <a:srgbClr val="FF0000"/>
                </a:solidFill>
                <a:latin typeface="+mn-lt"/>
                <a:ea typeface="ＭＳ Ｐゴシック" charset="0"/>
              </a:rPr>
              <a:t>with inner core data </a:t>
            </a:r>
            <a:r>
              <a:rPr lang="en-US" sz="2000" dirty="0" smtClean="0">
                <a:solidFill>
                  <a:srgbClr val="FF0000"/>
                </a:solidFill>
                <a:latin typeface="+mn-lt"/>
                <a:ea typeface="ＭＳ Ｐゴシック" charset="0"/>
              </a:rPr>
              <a:t>shows </a:t>
            </a:r>
            <a:r>
              <a:rPr lang="en-US" sz="2000" dirty="0">
                <a:solidFill>
                  <a:srgbClr val="FF0000"/>
                </a:solidFill>
                <a:latin typeface="+mn-lt"/>
                <a:ea typeface="ＭＳ Ｐゴシック" charset="0"/>
              </a:rPr>
              <a:t>significant (20-40%) improvement in intensity</a:t>
            </a:r>
          </a:p>
          <a:p>
            <a:pPr marL="800100" lvl="1" indent="-342900">
              <a:spcBef>
                <a:spcPts val="600"/>
              </a:spcBef>
              <a:spcAft>
                <a:spcPts val="0"/>
              </a:spcAft>
              <a:buFontTx/>
              <a:buChar char="–"/>
              <a:defRPr/>
            </a:pPr>
            <a:r>
              <a:rPr lang="en-US" sz="2000" dirty="0" smtClean="0">
                <a:solidFill>
                  <a:srgbClr val="FF3300"/>
                </a:solidFill>
                <a:latin typeface="+mn-lt"/>
                <a:ea typeface="ＭＳ Ｐゴシック" charset="0"/>
              </a:rPr>
              <a:t>3</a:t>
            </a:r>
            <a:r>
              <a:rPr lang="en-US" sz="2000" dirty="0">
                <a:solidFill>
                  <a:srgbClr val="FF3300"/>
                </a:solidFill>
                <a:latin typeface="+mn-lt"/>
                <a:ea typeface="ＭＳ Ｐゴシック" charset="0"/>
              </a:rPr>
              <a:t>-5 day lead-time hurricane genesis </a:t>
            </a:r>
            <a:r>
              <a:rPr lang="en-US" sz="2000" dirty="0" smtClean="0">
                <a:solidFill>
                  <a:srgbClr val="FF3300"/>
                </a:solidFill>
                <a:latin typeface="+mn-lt"/>
                <a:ea typeface="ＭＳ Ｐゴシック" charset="0"/>
              </a:rPr>
              <a:t>product </a:t>
            </a:r>
            <a:r>
              <a:rPr lang="en-US" sz="2000" dirty="0">
                <a:solidFill>
                  <a:srgbClr val="FF3300"/>
                </a:solidFill>
                <a:latin typeface="+mn-lt"/>
                <a:ea typeface="ＭＳ Ｐゴシック" charset="0"/>
              </a:rPr>
              <a:t>with </a:t>
            </a:r>
            <a:r>
              <a:rPr lang="en-US" sz="2000" dirty="0" smtClean="0">
                <a:solidFill>
                  <a:srgbClr val="FF3300"/>
                </a:solidFill>
                <a:latin typeface="+mn-lt"/>
                <a:ea typeface="ＭＳ Ｐゴシック" charset="0"/>
              </a:rPr>
              <a:t>acceptable </a:t>
            </a:r>
            <a:r>
              <a:rPr lang="en-US" sz="2000" dirty="0">
                <a:solidFill>
                  <a:srgbClr val="FF3300"/>
                </a:solidFill>
                <a:latin typeface="+mn-lt"/>
                <a:ea typeface="ＭＳ Ｐゴシック" charset="0"/>
              </a:rPr>
              <a:t>POD</a:t>
            </a:r>
            <a:r>
              <a:rPr lang="ja-JP" altLang="en-US" sz="2000" dirty="0">
                <a:solidFill>
                  <a:srgbClr val="FF3300"/>
                </a:solidFill>
                <a:latin typeface="+mn-lt"/>
                <a:ea typeface="ＭＳ Ｐゴシック" charset="0"/>
              </a:rPr>
              <a:t>’</a:t>
            </a:r>
            <a:r>
              <a:rPr lang="en-US" sz="2000" dirty="0">
                <a:solidFill>
                  <a:srgbClr val="FF3300"/>
                </a:solidFill>
                <a:latin typeface="+mn-lt"/>
                <a:ea typeface="ＭＳ Ｐゴシック" charset="0"/>
              </a:rPr>
              <a:t>s and FAR</a:t>
            </a:r>
            <a:r>
              <a:rPr lang="ja-JP" altLang="en-US" sz="2000" dirty="0">
                <a:solidFill>
                  <a:srgbClr val="FF3300"/>
                </a:solidFill>
                <a:latin typeface="+mn-lt"/>
                <a:ea typeface="ＭＳ Ｐゴシック" charset="0"/>
              </a:rPr>
              <a:t>’</a:t>
            </a:r>
            <a:r>
              <a:rPr lang="en-US" sz="2000" dirty="0">
                <a:solidFill>
                  <a:srgbClr val="FF3300"/>
                </a:solidFill>
                <a:latin typeface="+mn-lt"/>
                <a:ea typeface="ＭＳ Ｐゴシック" charset="0"/>
              </a:rPr>
              <a:t>s in development </a:t>
            </a:r>
          </a:p>
          <a:p>
            <a:pPr marL="800100" lvl="1" indent="-342900">
              <a:spcBef>
                <a:spcPts val="600"/>
              </a:spcBef>
              <a:spcAft>
                <a:spcPts val="0"/>
              </a:spcAft>
              <a:buFontTx/>
              <a:buChar char="–"/>
              <a:defRPr/>
            </a:pPr>
            <a:r>
              <a:rPr lang="en-US" sz="2000" dirty="0">
                <a:ea typeface="ＭＳ Ｐゴシック" charset="0"/>
              </a:rPr>
              <a:t>Demonstration of Skill for track at 7 days underway </a:t>
            </a:r>
          </a:p>
          <a:p>
            <a:pPr marL="800100" lvl="1" indent="-342900">
              <a:spcBef>
                <a:spcPts val="600"/>
              </a:spcBef>
              <a:spcAft>
                <a:spcPts val="0"/>
              </a:spcAft>
              <a:buFontTx/>
              <a:buChar char="–"/>
              <a:defRPr/>
            </a:pPr>
            <a:r>
              <a:rPr lang="en-US" sz="2000" dirty="0" smtClean="0">
                <a:latin typeface="+mn-lt"/>
              </a:rPr>
              <a:t>Still </a:t>
            </a:r>
            <a:r>
              <a:rPr lang="en-US" sz="2000" dirty="0">
                <a:latin typeface="+mn-lt"/>
              </a:rPr>
              <a:t>uncertain progress toward goal for POD/FAR of rapid intensification of 90%/10% at day 1 and 60%/40% at day 5.</a:t>
            </a:r>
          </a:p>
        </p:txBody>
      </p:sp>
    </p:spTree>
    <p:extLst>
      <p:ext uri="{BB962C8B-B14F-4D97-AF65-F5344CB8AC3E}">
        <p14:creationId xmlns:p14="http://schemas.microsoft.com/office/powerpoint/2010/main" val="5018971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Ltkerrtrd.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9" y="1812636"/>
            <a:ext cx="4678325" cy="3657600"/>
          </a:xfrm>
          <a:prstGeom prst="rect">
            <a:avLst/>
          </a:prstGeom>
        </p:spPr>
      </p:pic>
      <p:pic>
        <p:nvPicPr>
          <p:cNvPr id="4" name="Picture 3" descr="ALinerrtrd.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298" y="1812637"/>
            <a:ext cx="4479791" cy="3657600"/>
          </a:xfrm>
          <a:prstGeom prst="rect">
            <a:avLst/>
          </a:prstGeom>
        </p:spPr>
      </p:pic>
      <p:sp>
        <p:nvSpPr>
          <p:cNvPr id="17411" name="Rectangle 4"/>
          <p:cNvSpPr>
            <a:spLocks noGrp="1" noChangeArrowheads="1"/>
          </p:cNvSpPr>
          <p:nvPr>
            <p:ph type="title"/>
          </p:nvPr>
        </p:nvSpPr>
        <p:spPr>
          <a:xfrm>
            <a:off x="44405" y="1252156"/>
            <a:ext cx="4653592" cy="559474"/>
          </a:xfrm>
        </p:spPr>
        <p:txBody>
          <a:bodyPr/>
          <a:lstStyle/>
          <a:p>
            <a:pPr eaLnBrk="1" hangingPunct="1"/>
            <a:r>
              <a:rPr lang="en-US" sz="2000" dirty="0" smtClean="0">
                <a:solidFill>
                  <a:schemeClr val="tx1"/>
                </a:solidFill>
                <a:latin typeface="+mj-lt"/>
                <a:ea typeface="ＭＳ Ｐゴシック"/>
                <a:cs typeface="ＭＳ Ｐゴシック"/>
              </a:rPr>
              <a:t>The Good – track forecast improvements</a:t>
            </a:r>
          </a:p>
        </p:txBody>
      </p:sp>
      <p:grpSp>
        <p:nvGrpSpPr>
          <p:cNvPr id="9" name="Group 8"/>
          <p:cNvGrpSpPr/>
          <p:nvPr/>
        </p:nvGrpSpPr>
        <p:grpSpPr>
          <a:xfrm>
            <a:off x="2595833" y="2541773"/>
            <a:ext cx="1889024" cy="2118750"/>
            <a:chOff x="5029200" y="2286000"/>
            <a:chExt cx="2743200" cy="2590800"/>
          </a:xfrm>
        </p:grpSpPr>
        <p:cxnSp>
          <p:nvCxnSpPr>
            <p:cNvPr id="7" name="Straight Arrow Connector 6"/>
            <p:cNvCxnSpPr/>
            <p:nvPr/>
          </p:nvCxnSpPr>
          <p:spPr>
            <a:xfrm>
              <a:off x="5029200" y="3685834"/>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3733800" y="3581400"/>
              <a:ext cx="259080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29200" y="4247468"/>
              <a:ext cx="2667000" cy="762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239307" y="4459430"/>
            <a:ext cx="2667000" cy="523875"/>
          </a:xfrm>
          <a:prstGeom prst="rect">
            <a:avLst/>
          </a:prstGeom>
          <a:noFill/>
          <a:ln w="9525">
            <a:noFill/>
            <a:miter lim="800000"/>
            <a:headEnd/>
            <a:tailEnd/>
          </a:ln>
        </p:spPr>
        <p:txBody>
          <a:bodyPr>
            <a:spAutoFit/>
          </a:bodyPr>
          <a:lstStyle/>
          <a:p>
            <a:pPr algn="ctr">
              <a:spcBef>
                <a:spcPct val="50000"/>
              </a:spcBef>
            </a:pPr>
            <a:r>
              <a:rPr lang="en-US" sz="1400" dirty="0">
                <a:solidFill>
                  <a:prstClr val="black"/>
                </a:solidFill>
                <a:latin typeface="+mj-lt"/>
              </a:rPr>
              <a:t>No progress with intensity in last 15-20 years</a:t>
            </a:r>
          </a:p>
        </p:txBody>
      </p:sp>
      <p:sp>
        <p:nvSpPr>
          <p:cNvPr id="14" name="Text Box 19"/>
          <p:cNvSpPr txBox="1">
            <a:spLocks noChangeArrowheads="1"/>
          </p:cNvSpPr>
          <p:nvPr/>
        </p:nvSpPr>
        <p:spPr bwMode="auto">
          <a:xfrm>
            <a:off x="4686147" y="5446282"/>
            <a:ext cx="4327970" cy="784830"/>
          </a:xfrm>
          <a:prstGeom prst="rect">
            <a:avLst/>
          </a:prstGeom>
          <a:noFill/>
          <a:ln w="9525">
            <a:noFill/>
            <a:miter lim="800000"/>
            <a:headEnd/>
            <a:tailEnd/>
          </a:ln>
        </p:spPr>
        <p:txBody>
          <a:bodyPr wrap="square">
            <a:spAutoFit/>
          </a:bodyPr>
          <a:lstStyle/>
          <a:p>
            <a:pPr marL="230188" indent="-230188">
              <a:spcBef>
                <a:spcPct val="50000"/>
              </a:spcBef>
              <a:buFont typeface="Arial"/>
              <a:buChar char="•"/>
            </a:pPr>
            <a:r>
              <a:rPr lang="en-US" sz="1800" dirty="0">
                <a:latin typeface="+mj-lt"/>
              </a:rPr>
              <a:t>24-</a:t>
            </a:r>
            <a:r>
              <a:rPr lang="en-US" sz="1800" dirty="0" smtClean="0">
                <a:latin typeface="+mj-lt"/>
              </a:rPr>
              <a:t>48h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ct val="50000"/>
              </a:spcBef>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perhaps 5-10%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979004" y="1280093"/>
            <a:ext cx="3759804"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The Bad - Intensity no real gains</a:t>
            </a:r>
          </a:p>
        </p:txBody>
      </p:sp>
      <p:sp>
        <p:nvSpPr>
          <p:cNvPr id="16" name="Rectangle 2"/>
          <p:cNvSpPr txBox="1">
            <a:spLocks noChangeArrowheads="1"/>
          </p:cNvSpPr>
          <p:nvPr/>
        </p:nvSpPr>
        <p:spPr bwMode="auto">
          <a:xfrm>
            <a:off x="31205" y="0"/>
            <a:ext cx="91440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5400" b="0" i="0" u="none" strike="noStrike" kern="0" cap="none" spc="0" normalizeH="0" baseline="0" noProof="0" dirty="0" smtClean="0">
                <a:ln>
                  <a:noFill/>
                </a:ln>
                <a:effectLst/>
                <a:uLnTx/>
                <a:uFillTx/>
                <a:latin typeface="Calibri" charset="0"/>
                <a:ea typeface="Calibri" charset="0"/>
                <a:cs typeface="Calibri" charset="0"/>
              </a:rPr>
              <a:t>Current </a:t>
            </a:r>
            <a:r>
              <a:rPr lang="en-US" sz="5400" kern="0" dirty="0" smtClean="0">
                <a:latin typeface="Calibri" charset="0"/>
                <a:ea typeface="Calibri" charset="0"/>
                <a:cs typeface="Calibri" charset="0"/>
              </a:rPr>
              <a:t>Forecast </a:t>
            </a:r>
            <a:r>
              <a:rPr kumimoji="0" lang="en-US" sz="5400" b="0" i="0" u="none" strike="noStrike" kern="0" cap="none" spc="0" normalizeH="0" baseline="0" noProof="0" dirty="0" smtClean="0">
                <a:ln>
                  <a:noFill/>
                </a:ln>
                <a:effectLst/>
                <a:uLnTx/>
                <a:uFillTx/>
                <a:latin typeface="Calibri" charset="0"/>
                <a:ea typeface="Calibri" charset="0"/>
                <a:cs typeface="Calibri" charset="0"/>
              </a:rPr>
              <a:t>Capabilities</a:t>
            </a:r>
            <a:endParaRPr kumimoji="0" lang="en-US" sz="5400" b="0" i="0" u="none" strike="noStrike" kern="0" cap="none" spc="0" normalizeH="0" baseline="0" noProof="0" dirty="0">
              <a:ln>
                <a:noFill/>
              </a:ln>
              <a:effectLst/>
              <a:uLnTx/>
              <a:uFillTx/>
              <a:latin typeface="Calibri" charset="0"/>
              <a:ea typeface="Calibri" charset="0"/>
              <a:cs typeface="Calibri" charset="0"/>
            </a:endParaRPr>
          </a:p>
        </p:txBody>
      </p:sp>
      <p:sp>
        <p:nvSpPr>
          <p:cNvPr id="17412" name="Text Box 19"/>
          <p:cNvSpPr txBox="1">
            <a:spLocks noChangeArrowheads="1"/>
          </p:cNvSpPr>
          <p:nvPr/>
        </p:nvSpPr>
        <p:spPr bwMode="auto">
          <a:xfrm>
            <a:off x="115451" y="5446282"/>
            <a:ext cx="4387166" cy="974626"/>
          </a:xfrm>
          <a:prstGeom prst="rect">
            <a:avLst/>
          </a:prstGeom>
          <a:noFill/>
          <a:ln w="9525">
            <a:solidFill>
              <a:schemeClr val="bg1"/>
            </a:solidFill>
            <a:miter lim="800000"/>
            <a:headEnd/>
            <a:tailEnd/>
          </a:ln>
        </p:spPr>
        <p:txBody>
          <a:bodyPr wrap="square">
            <a:spAutoFit/>
          </a:bodyPr>
          <a:lstStyle/>
          <a:p>
            <a:pPr marL="230188" indent="-230188">
              <a:spcAft>
                <a:spcPts val="400"/>
              </a:spcAft>
              <a:buFont typeface="Arial" pitchFamily="34" charset="0"/>
              <a:buChar char="•"/>
            </a:pPr>
            <a:r>
              <a:rPr lang="en-US" sz="1800" dirty="0" smtClean="0">
                <a:latin typeface="+mn-lt"/>
              </a:rPr>
              <a:t>Errors </a:t>
            </a:r>
            <a:r>
              <a:rPr lang="en-US" sz="1800" dirty="0">
                <a:latin typeface="+mn-lt"/>
              </a:rPr>
              <a:t>cut in half over</a:t>
            </a:r>
            <a:r>
              <a:rPr lang="en-US" sz="1800" dirty="0" smtClean="0">
                <a:latin typeface="+mn-lt"/>
              </a:rPr>
              <a:t> past </a:t>
            </a:r>
            <a:r>
              <a:rPr lang="en-US" sz="1800" dirty="0">
                <a:latin typeface="+mn-lt"/>
              </a:rPr>
              <a:t>15 years</a:t>
            </a:r>
            <a:endParaRPr lang="en-US" sz="1800" dirty="0" smtClean="0">
              <a:latin typeface="+mn-lt"/>
            </a:endParaRPr>
          </a:p>
          <a:p>
            <a:pPr marL="230188" indent="-230188">
              <a:spcAft>
                <a:spcPts val="400"/>
              </a:spcAft>
              <a:buFont typeface="Arial" pitchFamily="34" charset="0"/>
              <a:buChar char="•"/>
            </a:pPr>
            <a:r>
              <a:rPr lang="en-US" sz="1800" dirty="0" smtClean="0">
                <a:latin typeface="+mn-lt"/>
              </a:rPr>
              <a:t>10-year improvement - As accurate at 48 hours as we were at 24 hours in 1999</a:t>
            </a:r>
            <a:endParaRPr lang="en-US" sz="1800" dirty="0">
              <a:latin typeface="+mn-lt"/>
            </a:endParaRPr>
          </a:p>
        </p:txBody>
      </p:sp>
    </p:spTree>
    <p:extLst>
      <p:ext uri="{BB962C8B-B14F-4D97-AF65-F5344CB8AC3E}">
        <p14:creationId xmlns:p14="http://schemas.microsoft.com/office/powerpoint/2010/main" val="18781404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0" y="0"/>
            <a:ext cx="9144000" cy="6858000"/>
          </a:xfrm>
        </p:spPr>
        <p:style>
          <a:lnRef idx="3">
            <a:schemeClr val="lt1"/>
          </a:lnRef>
          <a:fillRef idx="1">
            <a:schemeClr val="dk1"/>
          </a:fillRef>
          <a:effectRef idx="1">
            <a:schemeClr val="dk1"/>
          </a:effectRef>
          <a:fontRef idx="minor">
            <a:schemeClr val="lt1"/>
          </a:fontRef>
        </p:style>
        <p:txBody>
          <a:bodyPr/>
          <a:lstStyle/>
          <a:p>
            <a:pPr marL="282575" indent="-282575">
              <a:lnSpc>
                <a:spcPct val="90000"/>
              </a:lnSpc>
              <a:buFontTx/>
              <a:buNone/>
            </a:pPr>
            <a:r>
              <a:rPr lang="en-US" b="1" dirty="0" smtClean="0">
                <a:effectLst>
                  <a:outerShdw blurRad="38100" dist="38100" dir="2700000" algn="tl">
                    <a:srgbClr val="DDDDDD"/>
                  </a:outerShdw>
                </a:effectLst>
              </a:rPr>
              <a:t>HOW do we improve Hurricane Intensity forecasts?</a:t>
            </a:r>
            <a:r>
              <a:rPr lang="en-US" b="1" dirty="0">
                <a:effectLst>
                  <a:outerShdw blurRad="38100" dist="38100" dir="2700000" algn="tl">
                    <a:srgbClr val="DDDDDD"/>
                  </a:outerShdw>
                </a:effectLst>
              </a:rPr>
              <a:t>:</a:t>
            </a:r>
          </a:p>
          <a:p>
            <a:pPr marL="282575" indent="-282575">
              <a:lnSpc>
                <a:spcPct val="90000"/>
              </a:lnSpc>
              <a:buFontTx/>
              <a:buNone/>
            </a:pPr>
            <a:r>
              <a:rPr lang="en-US" sz="2800" dirty="0">
                <a:effectLst>
                  <a:outerShdw blurRad="38100" dist="38100" dir="2700000" algn="tl">
                    <a:srgbClr val="DDDDDD"/>
                  </a:outerShdw>
                </a:effectLst>
              </a:rPr>
              <a:t>NOAA Intensity Forecast Experiment (</a:t>
            </a:r>
            <a:r>
              <a:rPr lang="en-US" sz="2800" dirty="0">
                <a:effectLst>
                  <a:outerShdw blurRad="38100" dist="38100" dir="2700000" algn="tl">
                    <a:srgbClr val="DDDDDD"/>
                  </a:outerShdw>
                </a:effectLst>
                <a:hlinkClick r:id="rId3"/>
              </a:rPr>
              <a:t>IFEX</a:t>
            </a:r>
            <a:r>
              <a:rPr lang="en-US" sz="2800" dirty="0">
                <a:effectLst>
                  <a:outerShdw blurRad="38100" dist="38100" dir="2700000" algn="tl">
                    <a:srgbClr val="DDDDDD"/>
                  </a:outerShdw>
                </a:effectLst>
              </a:rPr>
              <a:t>)</a:t>
            </a:r>
          </a:p>
          <a:p>
            <a:pPr marL="282575" indent="-282575">
              <a:lnSpc>
                <a:spcPts val="2600"/>
              </a:lnSpc>
              <a:spcBef>
                <a:spcPct val="50000"/>
              </a:spcBef>
              <a:spcAft>
                <a:spcPts val="600"/>
              </a:spcAft>
              <a:buFontTx/>
              <a:buNone/>
            </a:pPr>
            <a:r>
              <a:rPr lang="en-US" sz="2400" dirty="0"/>
              <a:t>Partnership</a:t>
            </a:r>
            <a:r>
              <a:rPr lang="en-US" sz="2400" dirty="0" smtClean="0"/>
              <a:t> to </a:t>
            </a:r>
            <a:r>
              <a:rPr lang="en-US" sz="2400" dirty="0"/>
              <a:t>improve TC intensity/ structure forecasts</a:t>
            </a:r>
          </a:p>
          <a:p>
            <a:pPr marL="282575" indent="-282575">
              <a:lnSpc>
                <a:spcPts val="2600"/>
              </a:lnSpc>
              <a:spcBef>
                <a:spcPct val="0"/>
              </a:spcBef>
              <a:spcAft>
                <a:spcPts val="600"/>
              </a:spcAft>
              <a:buFontTx/>
              <a:buAutoNum type="arabicPeriod"/>
            </a:pPr>
            <a:r>
              <a:rPr lang="en-US" sz="2400" dirty="0"/>
              <a:t>Collect targeted observations</a:t>
            </a:r>
            <a:r>
              <a:rPr lang="en-US" sz="2800" dirty="0"/>
              <a:t> </a:t>
            </a:r>
            <a:endParaRPr lang="en-US" dirty="0"/>
          </a:p>
          <a:p>
            <a:pPr marL="625475" lvl="1" indent="-406400">
              <a:lnSpc>
                <a:spcPts val="2200"/>
              </a:lnSpc>
              <a:spcBef>
                <a:spcPct val="0"/>
              </a:spcBef>
              <a:spcAft>
                <a:spcPts val="600"/>
              </a:spcAft>
              <a:buClr>
                <a:srgbClr val="000066"/>
              </a:buClr>
              <a:buSzPct val="104000"/>
              <a:buFontTx/>
              <a:buChar char="•"/>
            </a:pPr>
            <a:r>
              <a:rPr lang="en-US" sz="2400" dirty="0"/>
              <a:t>throughout TC life cycle for DA of core circulation</a:t>
            </a:r>
          </a:p>
          <a:p>
            <a:pPr marL="625475" lvl="1" indent="-406400">
              <a:lnSpc>
                <a:spcPts val="2200"/>
              </a:lnSpc>
              <a:spcBef>
                <a:spcPct val="0"/>
              </a:spcBef>
              <a:spcAft>
                <a:spcPts val="600"/>
              </a:spcAft>
              <a:buClr>
                <a:srgbClr val="000066"/>
              </a:buClr>
              <a:buSzPct val="104000"/>
              <a:buFontTx/>
              <a:buChar char="•"/>
            </a:pPr>
            <a:r>
              <a:rPr lang="en-US" sz="2400" dirty="0"/>
              <a:t>in and around storm scale circulation to evaluate HWRF  </a:t>
            </a:r>
          </a:p>
          <a:p>
            <a:pPr marL="625475" lvl="1" indent="-406400">
              <a:lnSpc>
                <a:spcPts val="2200"/>
              </a:lnSpc>
              <a:spcBef>
                <a:spcPct val="0"/>
              </a:spcBef>
              <a:spcAft>
                <a:spcPts val="600"/>
              </a:spcAft>
              <a:buClr>
                <a:srgbClr val="000066"/>
              </a:buClr>
              <a:buSzPct val="104000"/>
              <a:buFontTx/>
              <a:buChar char="•"/>
            </a:pPr>
            <a:r>
              <a:rPr lang="en-US" sz="2400" dirty="0"/>
              <a:t>in variety of atmospheric/oceanic conditions to assess observed &amp; model TC intensity/structure changes </a:t>
            </a:r>
          </a:p>
          <a:p>
            <a:pPr marL="282575" indent="-282575">
              <a:lnSpc>
                <a:spcPts val="2600"/>
              </a:lnSpc>
              <a:spcBef>
                <a:spcPct val="0"/>
              </a:spcBef>
              <a:spcAft>
                <a:spcPts val="600"/>
              </a:spcAft>
              <a:buFontTx/>
              <a:buAutoNum type="arabicPeriod"/>
            </a:pPr>
            <a:r>
              <a:rPr lang="en-US" sz="2400" dirty="0"/>
              <a:t>Improve physical understanding</a:t>
            </a:r>
            <a:r>
              <a:rPr lang="en-US" sz="2400" dirty="0" smtClean="0"/>
              <a:t> &amp; representation </a:t>
            </a:r>
            <a:r>
              <a:rPr lang="en-US" sz="2400" dirty="0"/>
              <a:t>of</a:t>
            </a:r>
            <a:r>
              <a:rPr lang="en-US" sz="2000" dirty="0"/>
              <a:t> </a:t>
            </a:r>
          </a:p>
          <a:p>
            <a:pPr marL="625475" lvl="1" indent="-406400">
              <a:lnSpc>
                <a:spcPts val="2200"/>
              </a:lnSpc>
              <a:spcBef>
                <a:spcPct val="0"/>
              </a:spcBef>
              <a:spcAft>
                <a:spcPts val="600"/>
              </a:spcAft>
              <a:buClr>
                <a:srgbClr val="000066"/>
              </a:buClr>
              <a:buSzPct val="104000"/>
              <a:buFontTx/>
              <a:buChar char="•"/>
            </a:pPr>
            <a:r>
              <a:rPr lang="en-US" sz="2400" dirty="0" smtClean="0"/>
              <a:t>Boundary layer</a:t>
            </a:r>
          </a:p>
          <a:p>
            <a:pPr marL="625475" lvl="1" indent="-406400">
              <a:lnSpc>
                <a:spcPts val="2200"/>
              </a:lnSpc>
              <a:spcBef>
                <a:spcPct val="0"/>
              </a:spcBef>
              <a:spcAft>
                <a:spcPts val="600"/>
              </a:spcAft>
              <a:buClr>
                <a:srgbClr val="000066"/>
              </a:buClr>
              <a:buSzPct val="104000"/>
              <a:buFontTx/>
              <a:buChar char="•"/>
            </a:pPr>
            <a:r>
              <a:rPr lang="en-US" sz="2400" dirty="0"/>
              <a:t>S</a:t>
            </a:r>
            <a:r>
              <a:rPr lang="en-US" sz="2400" dirty="0" smtClean="0"/>
              <a:t>urface flux</a:t>
            </a:r>
          </a:p>
          <a:p>
            <a:pPr marL="625475" lvl="1" indent="-406400">
              <a:lnSpc>
                <a:spcPts val="2200"/>
              </a:lnSpc>
              <a:spcBef>
                <a:spcPct val="0"/>
              </a:spcBef>
              <a:spcAft>
                <a:spcPts val="600"/>
              </a:spcAft>
              <a:buClr>
                <a:srgbClr val="000066"/>
              </a:buClr>
              <a:buSzPct val="104000"/>
              <a:buFontTx/>
              <a:buChar char="•"/>
            </a:pPr>
            <a:r>
              <a:rPr lang="en-US" sz="2400" dirty="0" smtClean="0"/>
              <a:t>Microphysics</a:t>
            </a:r>
            <a:endParaRPr lang="en-US" sz="2400" dirty="0"/>
          </a:p>
          <a:p>
            <a:pPr marL="625475" lvl="1" indent="-406400">
              <a:lnSpc>
                <a:spcPts val="2600"/>
              </a:lnSpc>
              <a:spcBef>
                <a:spcPct val="0"/>
              </a:spcBef>
              <a:spcAft>
                <a:spcPts val="600"/>
              </a:spcAft>
              <a:buClr>
                <a:srgbClr val="000066"/>
              </a:buClr>
              <a:buSzPct val="104000"/>
              <a:buFontTx/>
              <a:buChar char="•"/>
            </a:pPr>
            <a:r>
              <a:rPr lang="en-US" sz="2400" dirty="0"/>
              <a:t>Impact of dry air (SAL) </a:t>
            </a:r>
          </a:p>
          <a:p>
            <a:pPr marL="625475" lvl="1" indent="-406400">
              <a:lnSpc>
                <a:spcPts val="2600"/>
              </a:lnSpc>
              <a:spcBef>
                <a:spcPct val="0"/>
              </a:spcBef>
              <a:spcAft>
                <a:spcPts val="600"/>
              </a:spcAft>
              <a:buClr>
                <a:srgbClr val="000066"/>
              </a:buClr>
              <a:buSzPct val="104000"/>
              <a:buFontTx/>
              <a:buChar char="•"/>
            </a:pPr>
            <a:r>
              <a:rPr lang="en-US" sz="2400" dirty="0" err="1"/>
              <a:t>R</a:t>
            </a:r>
            <a:r>
              <a:rPr lang="en-US" sz="2400" dirty="0" err="1" smtClean="0"/>
              <a:t>ainbands</a:t>
            </a:r>
            <a:r>
              <a:rPr lang="en-US" sz="2400" dirty="0" smtClean="0"/>
              <a:t> </a:t>
            </a:r>
            <a:r>
              <a:rPr lang="en-US" sz="2400" dirty="0"/>
              <a:t>&amp; eyewall</a:t>
            </a:r>
            <a:endParaRPr lang="en-US" sz="2000" b="1" dirty="0">
              <a:solidFill>
                <a:schemeClr val="bg1"/>
              </a:solidFill>
              <a:effectLst>
                <a:outerShdw blurRad="38100" dist="38100" dir="2700000" algn="tl">
                  <a:srgbClr val="DDDDDD"/>
                </a:outerShdw>
              </a:effectLst>
            </a:endParaRPr>
          </a:p>
        </p:txBody>
      </p:sp>
      <p:sp>
        <p:nvSpPr>
          <p:cNvPr id="37894" name="Rectangle 6"/>
          <p:cNvSpPr>
            <a:spLocks noChangeArrowheads="1"/>
          </p:cNvSpPr>
          <p:nvPr/>
        </p:nvSpPr>
        <p:spPr bwMode="auto">
          <a:xfrm>
            <a:off x="1483150" y="5758869"/>
            <a:ext cx="3984822" cy="307777"/>
          </a:xfrm>
          <a:prstGeom prst="rect">
            <a:avLst/>
          </a:prstGeom>
          <a:noFill/>
          <a:ln w="9525">
            <a:noFill/>
            <a:miter lim="800000"/>
            <a:headEnd/>
            <a:tailEnd/>
          </a:ln>
        </p:spPr>
        <p:txBody>
          <a:bodyPr wrap="none">
            <a:prstTxWarp prst="textNoShape">
              <a:avLst/>
            </a:prstTxWarp>
            <a:spAutoFit/>
          </a:bodyPr>
          <a:lstStyle/>
          <a:p>
            <a:r>
              <a:rPr lang="en-US" sz="1400" u="sng" dirty="0">
                <a:solidFill>
                  <a:srgbClr val="1F00FF"/>
                </a:solidFill>
                <a:latin typeface="Calibri"/>
                <a:cs typeface="Calibri"/>
                <a:hlinkClick r:id="rId4"/>
              </a:rPr>
              <a:t>http://www.aoml.noaa.gov/hrd/</a:t>
            </a:r>
            <a:r>
              <a:rPr lang="en-US" sz="1400" u="sng" dirty="0" smtClean="0">
                <a:solidFill>
                  <a:srgbClr val="1F00FF"/>
                </a:solidFill>
                <a:latin typeface="Calibri"/>
                <a:cs typeface="Calibri"/>
                <a:hlinkClick r:id="rId4"/>
              </a:rPr>
              <a:t>HFP2011/IFEX.html</a:t>
            </a:r>
            <a:endParaRPr lang="en-US" sz="1400" u="sng" dirty="0">
              <a:solidFill>
                <a:srgbClr val="1F00FF"/>
              </a:solidFill>
              <a:latin typeface="Calibri"/>
              <a:cs typeface="Calibri"/>
            </a:endParaRPr>
          </a:p>
        </p:txBody>
      </p:sp>
      <p:pic>
        <p:nvPicPr>
          <p:cNvPr id="2" name="Picture 1" descr="HFP2011cove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7674" y="3809723"/>
            <a:ext cx="2229531" cy="2885275"/>
          </a:xfrm>
          <a:prstGeom prst="rect">
            <a:avLst/>
          </a:prstGeom>
        </p:spPr>
      </p:pic>
    </p:spTree>
    <p:extLst>
      <p:ext uri="{BB962C8B-B14F-4D97-AF65-F5344CB8AC3E}">
        <p14:creationId xmlns:p14="http://schemas.microsoft.com/office/powerpoint/2010/main" val="39452208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reen shot 2012-01-11 at 10.30.2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250" y="1904543"/>
            <a:ext cx="4422197" cy="4114800"/>
          </a:xfrm>
          <a:prstGeom prst="rect">
            <a:avLst/>
          </a:prstGeom>
        </p:spPr>
      </p:pic>
      <p:pic>
        <p:nvPicPr>
          <p:cNvPr id="29699" name="Picture 23" descr="Earl_obs_2010081918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Irene(2011)</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3154363" y="4080560"/>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973388" y="3918635"/>
            <a:ext cx="782637" cy="742950"/>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4" name="Picture 17" descr="WIND_10M_082818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5509" y="4214234"/>
            <a:ext cx="2278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TA_rad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3744195" y="1987408"/>
            <a:ext cx="824712" cy="193792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752442" y="3950072"/>
            <a:ext cx="808218" cy="8246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3777183" y="4271690"/>
            <a:ext cx="997902" cy="42881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3727701" y="4700508"/>
            <a:ext cx="1055632" cy="118749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156325" y="4486665"/>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64088" y="5561402"/>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lang="en-US" sz="2800" kern="0" dirty="0" smtClean="0">
                <a:solidFill>
                  <a:srgbClr val="FFFFFF"/>
                </a:solidFill>
                <a:latin typeface="Calibri" charset="0"/>
                <a:ea typeface="ＭＳ Ｐゴシック" charset="0"/>
                <a:cs typeface="ＭＳ Ｐゴシック" charset="0"/>
              </a:rPr>
              <a:t>Assimilation </a:t>
            </a:r>
            <a:r>
              <a:rPr lang="en-US" sz="2800" kern="0" dirty="0">
                <a:solidFill>
                  <a:srgbClr val="FFFFFF"/>
                </a:solidFill>
                <a:latin typeface="Calibri" charset="0"/>
                <a:ea typeface="ＭＳ Ｐゴシック" charset="0"/>
                <a:cs typeface="ＭＳ Ｐゴシック" charset="0"/>
              </a:rPr>
              <a:t>of data into numerical models</a:t>
            </a:r>
            <a:endParaRPr kumimoji="0" lang="en-US" sz="3200" b="0" i="0" u="none" strike="noStrike" kern="0" cap="none" spc="0" normalizeH="0" baseline="0" noProof="0" dirty="0" smtClean="0">
              <a:ln>
                <a:noFill/>
              </a:ln>
              <a:solidFill>
                <a:schemeClr val="bg1"/>
              </a:solidFill>
              <a:effectLst/>
              <a:uLnTx/>
              <a:uFillTx/>
              <a:latin typeface="Arial" charset="0"/>
              <a:ea typeface="Calibri" charset="0"/>
              <a:cs typeface="Calibri" charset="0"/>
            </a:endParaRPr>
          </a:p>
        </p:txBody>
      </p:sp>
      <p:sp>
        <p:nvSpPr>
          <p:cNvPr id="31" name="Text Box 7"/>
          <p:cNvSpPr txBox="1">
            <a:spLocks/>
          </p:cNvSpPr>
          <p:nvPr/>
        </p:nvSpPr>
        <p:spPr bwMode="auto">
          <a:xfrm>
            <a:off x="4792858" y="6631586"/>
            <a:ext cx="3536284"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t>F. Zhang (PSU), Aberson, Aksoy, Gamache, Gopal (</a:t>
            </a:r>
            <a:r>
              <a:rPr lang="en-US" sz="1050" dirty="0"/>
              <a:t>AOML/HRD)</a:t>
            </a:r>
            <a:endParaRPr lang="en-US" sz="1200" dirty="0"/>
          </a:p>
        </p:txBody>
      </p:sp>
      <p:pic>
        <p:nvPicPr>
          <p:cNvPr id="32" name="Picture 31" descr="IFEX.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4" name="Footer Placeholder 3"/>
          <p:cNvSpPr>
            <a:spLocks noGrp="1"/>
          </p:cNvSpPr>
          <p:nvPr>
            <p:ph type="ftr" sz="quarter" idx="4294967295"/>
          </p:nvPr>
        </p:nvSpPr>
        <p:spPr>
          <a:xfrm>
            <a:off x="1525588" y="6520140"/>
            <a:ext cx="2895600" cy="225239"/>
          </a:xfrm>
          <a:prstGeom prst="rect">
            <a:avLst/>
          </a:prstGeom>
        </p:spPr>
        <p:txBody>
          <a:bodyPr/>
          <a:lstStyle/>
          <a:p>
            <a:pPr>
              <a:defRPr/>
            </a:pPr>
            <a:r>
              <a:rPr lang="en-US" smtClean="0"/>
              <a:t>F. Marks 25 January 2012</a:t>
            </a:r>
            <a:endParaRPr lang="en-US"/>
          </a:p>
        </p:txBody>
      </p:sp>
    </p:spTree>
    <p:extLst>
      <p:ext uri="{BB962C8B-B14F-4D97-AF65-F5344CB8AC3E}">
        <p14:creationId xmlns:p14="http://schemas.microsoft.com/office/powerpoint/2010/main" val="15077916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4084"/>
            <a:ext cx="8229600" cy="1143000"/>
          </a:xfrm>
        </p:spPr>
        <p:txBody>
          <a:bodyPr/>
          <a:lstStyle/>
          <a:p>
            <a:r>
              <a:rPr lang="en-US" dirty="0" smtClean="0"/>
              <a:t>Hurricane Research Division</a:t>
            </a:r>
            <a:endParaRPr lang="en-US" dirty="0"/>
          </a:p>
        </p:txBody>
      </p:sp>
      <p:sp>
        <p:nvSpPr>
          <p:cNvPr id="5" name="Content Placeholder 4"/>
          <p:cNvSpPr>
            <a:spLocks noGrp="1"/>
          </p:cNvSpPr>
          <p:nvPr>
            <p:ph idx="1"/>
          </p:nvPr>
        </p:nvSpPr>
        <p:spPr>
          <a:xfrm>
            <a:off x="0" y="1383665"/>
            <a:ext cx="9143999" cy="4491254"/>
          </a:xfrm>
        </p:spPr>
        <p:txBody>
          <a:bodyPr/>
          <a:lstStyle/>
          <a:p>
            <a:r>
              <a:rPr lang="en-US" dirty="0" smtClean="0"/>
              <a:t>National Oceanic and Atmospheric Administration</a:t>
            </a:r>
          </a:p>
          <a:p>
            <a:pPr lvl="1"/>
            <a:r>
              <a:rPr lang="en-US" dirty="0" smtClean="0"/>
              <a:t>Office of Oceanic and Atmospheric Research</a:t>
            </a:r>
          </a:p>
          <a:p>
            <a:pPr lvl="2"/>
            <a:r>
              <a:rPr lang="en-US" dirty="0" smtClean="0"/>
              <a:t>Atlantic Oceanographic and Meteorological Laboratory—Physical Oceanography, Ocean Chemistry and Hurricane Research Division</a:t>
            </a:r>
          </a:p>
          <a:p>
            <a:pPr lvl="3"/>
            <a:r>
              <a:rPr lang="en-US" dirty="0" smtClean="0"/>
              <a:t>Hurricane Research Division</a:t>
            </a:r>
          </a:p>
          <a:p>
            <a:pPr lvl="4"/>
            <a:r>
              <a:rPr lang="en-US" dirty="0" smtClean="0"/>
              <a:t>Physical Research (applied and some basic) on Hurricanes using:</a:t>
            </a:r>
          </a:p>
          <a:p>
            <a:pPr lvl="4"/>
            <a:r>
              <a:rPr lang="en-US" dirty="0" smtClean="0"/>
              <a:t>Observations</a:t>
            </a:r>
          </a:p>
          <a:p>
            <a:pPr lvl="4"/>
            <a:r>
              <a:rPr lang="en-US" dirty="0" smtClean="0"/>
              <a:t>Hurricane Modeling</a:t>
            </a:r>
          </a:p>
          <a:p>
            <a:pPr lvl="4"/>
            <a:r>
              <a:rPr lang="en-US" dirty="0" smtClean="0"/>
              <a:t>Data Assimilation</a:t>
            </a:r>
            <a:endParaRPr lang="en-US" dirty="0"/>
          </a:p>
        </p:txBody>
      </p:sp>
    </p:spTree>
    <p:extLst>
      <p:ext uri="{BB962C8B-B14F-4D97-AF65-F5344CB8AC3E}">
        <p14:creationId xmlns:p14="http://schemas.microsoft.com/office/powerpoint/2010/main" val="39370040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4084"/>
            <a:ext cx="8229600" cy="1143000"/>
          </a:xfrm>
        </p:spPr>
        <p:txBody>
          <a:bodyPr/>
          <a:lstStyle/>
          <a:p>
            <a:r>
              <a:rPr lang="en-US" dirty="0" smtClean="0"/>
              <a:t>Hurricane Research Division</a:t>
            </a:r>
            <a:endParaRPr lang="en-US" dirty="0"/>
          </a:p>
        </p:txBody>
      </p:sp>
      <p:sp>
        <p:nvSpPr>
          <p:cNvPr id="5" name="Content Placeholder 4"/>
          <p:cNvSpPr>
            <a:spLocks noGrp="1"/>
          </p:cNvSpPr>
          <p:nvPr>
            <p:ph idx="1"/>
          </p:nvPr>
        </p:nvSpPr>
        <p:spPr>
          <a:xfrm>
            <a:off x="158753" y="1208188"/>
            <a:ext cx="8823359" cy="4657563"/>
          </a:xfrm>
        </p:spPr>
        <p:txBody>
          <a:bodyPr>
            <a:normAutofit fontScale="92500"/>
          </a:bodyPr>
          <a:lstStyle/>
          <a:p>
            <a:r>
              <a:rPr lang="en-US" dirty="0" smtClean="0"/>
              <a:t>Observations</a:t>
            </a:r>
          </a:p>
          <a:p>
            <a:pPr lvl="1"/>
            <a:r>
              <a:rPr lang="en-US" dirty="0" smtClean="0"/>
              <a:t>Instrument examples:  </a:t>
            </a:r>
            <a:r>
              <a:rPr lang="en-US" b="1" dirty="0" smtClean="0"/>
              <a:t>Airborne Doppler Radar</a:t>
            </a:r>
            <a:r>
              <a:rPr lang="en-US" dirty="0" smtClean="0"/>
              <a:t>, </a:t>
            </a:r>
            <a:r>
              <a:rPr lang="en-US" b="1" dirty="0" smtClean="0"/>
              <a:t>Stepped Frequency Microwave Radiometer</a:t>
            </a:r>
            <a:r>
              <a:rPr lang="en-US" dirty="0" smtClean="0"/>
              <a:t>, </a:t>
            </a:r>
            <a:r>
              <a:rPr lang="en-US" b="1" dirty="0" err="1" smtClean="0"/>
              <a:t>Dropwindsondes</a:t>
            </a:r>
            <a:r>
              <a:rPr lang="en-US" b="1" dirty="0" smtClean="0"/>
              <a:t>,</a:t>
            </a:r>
            <a:r>
              <a:rPr lang="en-US" dirty="0" smtClean="0"/>
              <a:t> Cloud Microphysics Instruments, </a:t>
            </a:r>
            <a:r>
              <a:rPr lang="en-US" b="1" dirty="0" smtClean="0"/>
              <a:t>Airborne Expendable </a:t>
            </a:r>
            <a:r>
              <a:rPr lang="en-US" b="1" dirty="0" err="1" smtClean="0"/>
              <a:t>BathyThermographs</a:t>
            </a:r>
            <a:r>
              <a:rPr lang="en-US" b="1" dirty="0" smtClean="0"/>
              <a:t> (AXBT),</a:t>
            </a:r>
            <a:r>
              <a:rPr lang="en-US" dirty="0" smtClean="0"/>
              <a:t> Deployable Buoys, </a:t>
            </a:r>
            <a:r>
              <a:rPr lang="en-US" b="1" dirty="0" smtClean="0"/>
              <a:t>Flight-level </a:t>
            </a:r>
            <a:r>
              <a:rPr lang="en-US" b="1" i="1" dirty="0" smtClean="0"/>
              <a:t>in-situ </a:t>
            </a:r>
            <a:r>
              <a:rPr lang="en-US" b="1" dirty="0" smtClean="0"/>
              <a:t>data</a:t>
            </a:r>
            <a:r>
              <a:rPr lang="en-US" dirty="0" smtClean="0"/>
              <a:t>.</a:t>
            </a:r>
          </a:p>
          <a:p>
            <a:r>
              <a:rPr lang="en-US" dirty="0" smtClean="0"/>
              <a:t>Science:  </a:t>
            </a:r>
          </a:p>
          <a:p>
            <a:pPr lvl="1"/>
            <a:r>
              <a:rPr lang="en-US" dirty="0" smtClean="0"/>
              <a:t>Project examples:  Tropical cyclones in vertical wind shear, air-sea interactions in hurricanes, hurricane boundary layer structure, hurricane intensity change, hurricane track</a:t>
            </a:r>
          </a:p>
        </p:txBody>
      </p:sp>
    </p:spTree>
    <p:extLst>
      <p:ext uri="{BB962C8B-B14F-4D97-AF65-F5344CB8AC3E}">
        <p14:creationId xmlns:p14="http://schemas.microsoft.com/office/powerpoint/2010/main" val="37817365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4084"/>
            <a:ext cx="8229600" cy="1143000"/>
          </a:xfrm>
        </p:spPr>
        <p:txBody>
          <a:bodyPr/>
          <a:lstStyle/>
          <a:p>
            <a:r>
              <a:rPr lang="en-US" dirty="0" smtClean="0"/>
              <a:t>Hurricane Research Division</a:t>
            </a:r>
            <a:endParaRPr lang="en-US" dirty="0"/>
          </a:p>
        </p:txBody>
      </p:sp>
      <p:sp>
        <p:nvSpPr>
          <p:cNvPr id="5" name="Content Placeholder 4"/>
          <p:cNvSpPr>
            <a:spLocks noGrp="1"/>
          </p:cNvSpPr>
          <p:nvPr>
            <p:ph idx="1"/>
          </p:nvPr>
        </p:nvSpPr>
        <p:spPr>
          <a:xfrm>
            <a:off x="158753" y="1208188"/>
            <a:ext cx="8823359" cy="4891526"/>
          </a:xfrm>
        </p:spPr>
        <p:txBody>
          <a:bodyPr>
            <a:normAutofit/>
          </a:bodyPr>
          <a:lstStyle/>
          <a:p>
            <a:r>
              <a:rPr lang="en-US" sz="2800" dirty="0" smtClean="0"/>
              <a:t>Hurricane Modeling—Hurricane Weather Research and Forecasting Model (HWRF)</a:t>
            </a:r>
          </a:p>
          <a:p>
            <a:pPr lvl="1"/>
            <a:r>
              <a:rPr lang="en-US" sz="2400" dirty="0" smtClean="0"/>
              <a:t>Testing new physics and </a:t>
            </a:r>
            <a:r>
              <a:rPr lang="en-US" sz="2400" dirty="0" err="1" smtClean="0"/>
              <a:t>numerics</a:t>
            </a:r>
            <a:r>
              <a:rPr lang="en-US" sz="2400" dirty="0" smtClean="0"/>
              <a:t> in the operational model before it’s transitioned to operations</a:t>
            </a:r>
          </a:p>
          <a:p>
            <a:r>
              <a:rPr lang="en-US" sz="2800" dirty="0" smtClean="0"/>
              <a:t>Data Assimilation—Initialization of HWRF by determining an optimal blend of observations and previous model runs, HEDAS (HWRF Ensemble Data Assimilation System)</a:t>
            </a:r>
          </a:p>
          <a:p>
            <a:pPr lvl="1"/>
            <a:r>
              <a:rPr lang="en-US" sz="2400" dirty="0" smtClean="0"/>
              <a:t>observations:  airborne Doppler radar, GPS </a:t>
            </a:r>
            <a:r>
              <a:rPr lang="en-US" sz="2400" dirty="0" err="1" smtClean="0"/>
              <a:t>dropwindsondes</a:t>
            </a:r>
            <a:r>
              <a:rPr lang="en-US" sz="2400" dirty="0" smtClean="0"/>
              <a:t>, flight-level in-situ data, </a:t>
            </a:r>
            <a:r>
              <a:rPr lang="en-US" sz="2400" dirty="0" err="1" smtClean="0"/>
              <a:t>radiosondes</a:t>
            </a:r>
            <a:r>
              <a:rPr lang="en-US" sz="2400" dirty="0" smtClean="0"/>
              <a:t>, flight-level in-situ data, stepped frequency microwave radiometer (surface wind speed), satellite </a:t>
            </a:r>
          </a:p>
        </p:txBody>
      </p:sp>
    </p:spTree>
    <p:extLst>
      <p:ext uri="{BB962C8B-B14F-4D97-AF65-F5344CB8AC3E}">
        <p14:creationId xmlns:p14="http://schemas.microsoft.com/office/powerpoint/2010/main" val="16942079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2436"/>
            <a:ext cx="8229600" cy="1143000"/>
          </a:xfrm>
        </p:spPr>
        <p:txBody>
          <a:bodyPr/>
          <a:lstStyle/>
          <a:p>
            <a:r>
              <a:rPr lang="en-US" dirty="0" smtClean="0"/>
              <a:t>Aircraft Operations Center</a:t>
            </a:r>
            <a:endParaRPr lang="en-US" dirty="0"/>
          </a:p>
        </p:txBody>
      </p:sp>
      <p:sp>
        <p:nvSpPr>
          <p:cNvPr id="3" name="Content Placeholder 2"/>
          <p:cNvSpPr>
            <a:spLocks noGrp="1"/>
          </p:cNvSpPr>
          <p:nvPr>
            <p:ph idx="1"/>
          </p:nvPr>
        </p:nvSpPr>
        <p:spPr>
          <a:xfrm>
            <a:off x="457200" y="1283393"/>
            <a:ext cx="8229600" cy="4491254"/>
          </a:xfrm>
        </p:spPr>
        <p:txBody>
          <a:bodyPr/>
          <a:lstStyle/>
          <a:p>
            <a:r>
              <a:rPr lang="en-US" dirty="0" smtClean="0"/>
              <a:t>NOAA</a:t>
            </a:r>
          </a:p>
          <a:p>
            <a:pPr lvl="1"/>
            <a:r>
              <a:rPr lang="en-US" dirty="0" smtClean="0"/>
              <a:t>Office of Marine and Aviation Operations</a:t>
            </a:r>
          </a:p>
          <a:p>
            <a:pPr lvl="2"/>
            <a:r>
              <a:rPr lang="en-US" dirty="0" smtClean="0"/>
              <a:t>Aircraft Operations Center—MacDill AFB, Tampa FL</a:t>
            </a:r>
          </a:p>
          <a:p>
            <a:pPr lvl="3"/>
            <a:r>
              <a:rPr lang="en-US" dirty="0" smtClean="0"/>
              <a:t>Operate NOAA heavy aircraft that penetrate tropical cyclones or probe the immediate environment</a:t>
            </a:r>
          </a:p>
          <a:p>
            <a:pPr lvl="4"/>
            <a:r>
              <a:rPr lang="en-US" dirty="0" smtClean="0"/>
              <a:t>WP-3D aircraft (NOAA42 and NOAA43)</a:t>
            </a:r>
          </a:p>
          <a:p>
            <a:pPr lvl="4"/>
            <a:r>
              <a:rPr lang="en-US" dirty="0" smtClean="0"/>
              <a:t>G-IV aircraft (NOAA49)</a:t>
            </a:r>
          </a:p>
          <a:p>
            <a:pPr lvl="3"/>
            <a:r>
              <a:rPr lang="en-US" dirty="0" smtClean="0"/>
              <a:t>Direct customer of Inmarsat, </a:t>
            </a:r>
            <a:r>
              <a:rPr lang="en-US" dirty="0" err="1" smtClean="0"/>
              <a:t>Thrane</a:t>
            </a:r>
            <a:r>
              <a:rPr lang="en-US" dirty="0" smtClean="0"/>
              <a:t> and </a:t>
            </a:r>
            <a:r>
              <a:rPr lang="en-US" dirty="0" err="1" smtClean="0"/>
              <a:t>Thrane</a:t>
            </a:r>
            <a:r>
              <a:rPr lang="en-US" dirty="0" smtClean="0"/>
              <a:t>, </a:t>
            </a:r>
            <a:r>
              <a:rPr lang="en-US" dirty="0" err="1" smtClean="0"/>
              <a:t>Cobham</a:t>
            </a:r>
            <a:r>
              <a:rPr lang="en-US" dirty="0" smtClean="0"/>
              <a:t> </a:t>
            </a:r>
            <a:r>
              <a:rPr lang="en-US" dirty="0" err="1" smtClean="0"/>
              <a:t>Chelton</a:t>
            </a:r>
            <a:r>
              <a:rPr lang="en-US" dirty="0" smtClean="0"/>
              <a:t> and EMS Technologies</a:t>
            </a:r>
            <a:endParaRPr lang="en-US" dirty="0"/>
          </a:p>
        </p:txBody>
      </p:sp>
    </p:spTree>
    <p:extLst>
      <p:ext uri="{BB962C8B-B14F-4D97-AF65-F5344CB8AC3E}">
        <p14:creationId xmlns:p14="http://schemas.microsoft.com/office/powerpoint/2010/main" val="3986983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6769333" y="1462167"/>
            <a:ext cx="2101404" cy="4633921"/>
            <a:chOff x="6769333" y="1462167"/>
            <a:chExt cx="2101404" cy="4633921"/>
          </a:xfrm>
        </p:grpSpPr>
        <p:sp>
          <p:nvSpPr>
            <p:cNvPr id="9" name="Rectangle 8"/>
            <p:cNvSpPr/>
            <p:nvPr/>
          </p:nvSpPr>
          <p:spPr>
            <a:xfrm>
              <a:off x="6769333" y="1462167"/>
              <a:ext cx="2101404" cy="4633921"/>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r="6812" b="7189"/>
            <a:stretch>
              <a:fillRect/>
            </a:stretch>
          </p:blipFill>
          <p:spPr bwMode="auto">
            <a:xfrm>
              <a:off x="7302235" y="3864923"/>
              <a:ext cx="944479" cy="841765"/>
            </a:xfrm>
            <a:prstGeom prst="rect">
              <a:avLst/>
            </a:prstGeom>
            <a:ln>
              <a:noFill/>
              <a:headEnd/>
              <a:tailEnd/>
            </a:ln>
          </p:spPr>
          <p:style>
            <a:lnRef idx="1">
              <a:schemeClr val="accent2"/>
            </a:lnRef>
            <a:fillRef idx="2">
              <a:schemeClr val="accent2"/>
            </a:fillRef>
            <a:effectRef idx="1">
              <a:schemeClr val="accent2"/>
            </a:effectRef>
            <a:fontRef idx="minor">
              <a:schemeClr val="dk1"/>
            </a:fontRef>
          </p:style>
        </p:pic>
        <p:pic>
          <p:nvPicPr>
            <p:cNvPr id="6" name="Picture 5" descr="NSF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0700" y="2622384"/>
              <a:ext cx="987549" cy="987549"/>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7" name="Picture 6" descr="ONR_logo.png"/>
            <p:cNvPicPr>
              <a:picLocks noChangeAspect="1"/>
            </p:cNvPicPr>
            <p:nvPr/>
          </p:nvPicPr>
          <p:blipFill>
            <a:blip r:embed="rId5"/>
            <a:stretch>
              <a:fillRect/>
            </a:stretch>
          </p:blipFill>
          <p:spPr>
            <a:xfrm>
              <a:off x="6977674" y="1684314"/>
              <a:ext cx="1593600" cy="715650"/>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8" name="Picture 7"/>
            <p:cNvPicPr>
              <a:picLocks noChangeAspect="1"/>
            </p:cNvPicPr>
            <p:nvPr/>
          </p:nvPicPr>
          <p:blipFill>
            <a:blip r:embed="rId6"/>
            <a:stretch>
              <a:fillRect/>
            </a:stretch>
          </p:blipFill>
          <p:spPr>
            <a:xfrm>
              <a:off x="7303286" y="5084878"/>
              <a:ext cx="942376" cy="773743"/>
            </a:xfrm>
            <a:prstGeom prst="rect">
              <a:avLst/>
            </a:prstGeom>
            <a:ln>
              <a:noFill/>
            </a:ln>
          </p:spPr>
          <p:style>
            <a:lnRef idx="1">
              <a:schemeClr val="accent2"/>
            </a:lnRef>
            <a:fillRef idx="2">
              <a:schemeClr val="accent2"/>
            </a:fillRef>
            <a:effectRef idx="1">
              <a:schemeClr val="accent2"/>
            </a:effectRef>
            <a:fontRef idx="minor">
              <a:schemeClr val="dk1"/>
            </a:fontRef>
          </p:style>
        </p:pic>
      </p:grpSp>
      <p:pic>
        <p:nvPicPr>
          <p:cNvPr id="21506" name="Picture 3"/>
          <p:cNvPicPr>
            <a:picLocks noGrp="1" noChangeAspect="1" noChangeArrowheads="1"/>
          </p:cNvPicPr>
          <p:nvPr>
            <p:ph/>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9480" y="1104119"/>
            <a:ext cx="6283759" cy="4913223"/>
          </a:xfrm>
        </p:spPr>
      </p:pic>
      <p:sp>
        <p:nvSpPr>
          <p:cNvPr id="21507" name="TextBox 2"/>
          <p:cNvSpPr txBox="1">
            <a:spLocks noChangeArrowheads="1"/>
          </p:cNvSpPr>
          <p:nvPr/>
        </p:nvSpPr>
        <p:spPr bwMode="auto">
          <a:xfrm>
            <a:off x="0" y="170046"/>
            <a:ext cx="7005144" cy="923330"/>
          </a:xfrm>
          <a:prstGeom prst="rect">
            <a:avLst/>
          </a:prstGeom>
          <a:noFill/>
          <a:ln w="9525">
            <a:noFill/>
            <a:miter lim="800000"/>
            <a:headEnd/>
            <a:tailEnd/>
          </a:ln>
        </p:spPr>
        <p:txBody>
          <a:bodyPr wrap="square">
            <a:prstTxWarp prst="textNoShape">
              <a:avLst/>
            </a:prstTxWarp>
            <a:spAutoFit/>
          </a:bodyPr>
          <a:lstStyle/>
          <a:p>
            <a:r>
              <a:rPr lang="en-US" sz="5400" dirty="0">
                <a:solidFill>
                  <a:schemeClr val="bg1"/>
                </a:solidFill>
                <a:latin typeface="Calibri" charset="0"/>
                <a:ea typeface="Calibri" charset="0"/>
                <a:cs typeface="Calibri" charset="0"/>
              </a:rPr>
              <a:t>Federal </a:t>
            </a:r>
            <a:r>
              <a:rPr lang="en-US" sz="5400" dirty="0" smtClean="0">
                <a:solidFill>
                  <a:schemeClr val="bg1"/>
                </a:solidFill>
                <a:latin typeface="Calibri" charset="0"/>
                <a:ea typeface="Calibri" charset="0"/>
                <a:cs typeface="Calibri" charset="0"/>
              </a:rPr>
              <a:t>Hurricane </a:t>
            </a:r>
            <a:r>
              <a:rPr lang="en-US" sz="5400" dirty="0">
                <a:solidFill>
                  <a:schemeClr val="bg1"/>
                </a:solidFill>
                <a:latin typeface="Calibri" charset="0"/>
                <a:ea typeface="Calibri" charset="0"/>
                <a:cs typeface="Calibri" charset="0"/>
              </a:rPr>
              <a:t>Team</a:t>
            </a:r>
          </a:p>
        </p:txBody>
      </p:sp>
      <p:grpSp>
        <p:nvGrpSpPr>
          <p:cNvPr id="12" name="Group 11"/>
          <p:cNvGrpSpPr/>
          <p:nvPr/>
        </p:nvGrpSpPr>
        <p:grpSpPr>
          <a:xfrm>
            <a:off x="6369711" y="1444020"/>
            <a:ext cx="2809525" cy="4738413"/>
            <a:chOff x="6271412" y="1444020"/>
            <a:chExt cx="2809525" cy="4738413"/>
          </a:xfrm>
        </p:grpSpPr>
        <p:grpSp>
          <p:nvGrpSpPr>
            <p:cNvPr id="11" name="Group 10"/>
            <p:cNvGrpSpPr/>
            <p:nvPr/>
          </p:nvGrpSpPr>
          <p:grpSpPr>
            <a:xfrm>
              <a:off x="6271412" y="1444020"/>
              <a:ext cx="2809525" cy="4738413"/>
              <a:chOff x="6271412" y="1330933"/>
              <a:chExt cx="2809525" cy="4738413"/>
            </a:xfrm>
          </p:grpSpPr>
          <p:grpSp>
            <p:nvGrpSpPr>
              <p:cNvPr id="4" name="Group 3"/>
              <p:cNvGrpSpPr/>
              <p:nvPr/>
            </p:nvGrpSpPr>
            <p:grpSpPr>
              <a:xfrm>
                <a:off x="6271412" y="1330933"/>
                <a:ext cx="2809525" cy="4738413"/>
                <a:chOff x="1017690" y="0"/>
                <a:chExt cx="2809525" cy="4738413"/>
              </a:xfrm>
            </p:grpSpPr>
            <p:grpSp>
              <p:nvGrpSpPr>
                <p:cNvPr id="3" name="Group 2"/>
                <p:cNvGrpSpPr/>
                <p:nvPr/>
              </p:nvGrpSpPr>
              <p:grpSpPr>
                <a:xfrm>
                  <a:off x="1017690" y="0"/>
                  <a:ext cx="2809525" cy="4738413"/>
                  <a:chOff x="1017690" y="0"/>
                  <a:chExt cx="2809525" cy="4738413"/>
                </a:xfrm>
              </p:grpSpPr>
              <p:sp>
                <p:nvSpPr>
                  <p:cNvPr id="16" name="Rectangle 15"/>
                  <p:cNvSpPr/>
                  <p:nvPr/>
                </p:nvSpPr>
                <p:spPr bwMode="auto">
                  <a:xfrm>
                    <a:off x="1073371" y="0"/>
                    <a:ext cx="2622550" cy="4738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
                  <p:cNvGrpSpPr/>
                  <p:nvPr/>
                </p:nvGrpSpPr>
                <p:grpSpPr>
                  <a:xfrm>
                    <a:off x="1017690" y="756806"/>
                    <a:ext cx="2809525" cy="3322880"/>
                    <a:chOff x="5042064" y="1851121"/>
                    <a:chExt cx="3508664" cy="4136418"/>
                  </a:xfrm>
                </p:grpSpPr>
                <p:pic>
                  <p:nvPicPr>
                    <p:cNvPr id="25" name="Picture 24" descr="2010 - $ Pie Char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042064" y="2660044"/>
                      <a:ext cx="3508664" cy="2837890"/>
                    </a:xfrm>
                    <a:prstGeom prst="rect">
                      <a:avLst/>
                    </a:prstGeom>
                  </p:spPr>
                </p:pic>
                <p:sp>
                  <p:nvSpPr>
                    <p:cNvPr id="26" name="Rectangle 25"/>
                    <p:cNvSpPr/>
                    <p:nvPr/>
                  </p:nvSpPr>
                  <p:spPr>
                    <a:xfrm>
                      <a:off x="5532839" y="1851121"/>
                      <a:ext cx="2249599" cy="686786"/>
                    </a:xfrm>
                    <a:prstGeom prst="rect">
                      <a:avLst/>
                    </a:prstGeom>
                  </p:spPr>
                  <p:txBody>
                    <a:bodyPr wrap="square">
                      <a:spAutoFit/>
                    </a:bodyPr>
                    <a:lstStyle/>
                    <a:p>
                      <a:pPr algn="ctr"/>
                      <a:r>
                        <a:rPr lang="en-US" sz="1600" b="1" dirty="0" smtClean="0"/>
                        <a:t>2010 </a:t>
                      </a:r>
                      <a:r>
                        <a:rPr lang="en-US" sz="1400" b="1" dirty="0" smtClean="0"/>
                        <a:t>Snapshot</a:t>
                      </a:r>
                      <a:endParaRPr lang="en-US" sz="1600" b="1" dirty="0" smtClean="0"/>
                    </a:p>
                    <a:p>
                      <a:pPr algn="ctr"/>
                      <a:r>
                        <a:rPr lang="en-US" sz="1600" b="1" dirty="0" smtClean="0"/>
                        <a:t>Total: $76,658K</a:t>
                      </a:r>
                    </a:p>
                  </p:txBody>
                </p:sp>
                <p:pic>
                  <p:nvPicPr>
                    <p:cNvPr id="36"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3378" t="15393" b="21151"/>
                    <a:stretch/>
                  </p:blipFill>
                  <p:spPr bwMode="auto">
                    <a:xfrm>
                      <a:off x="5454850" y="5727782"/>
                      <a:ext cx="2726547" cy="259757"/>
                    </a:xfrm>
                    <a:prstGeom prst="rect">
                      <a:avLst/>
                    </a:prstGeom>
                    <a:noFill/>
                    <a:ln w="9525">
                      <a:noFill/>
                      <a:miter lim="800000"/>
                      <a:headEnd/>
                      <a:tailEnd/>
                    </a:ln>
                  </p:spPr>
                </p:pic>
              </p:grpSp>
              <p:sp>
                <p:nvSpPr>
                  <p:cNvPr id="28" name="TextBox 1"/>
                  <p:cNvSpPr txBox="1"/>
                  <p:nvPr/>
                </p:nvSpPr>
                <p:spPr>
                  <a:xfrm>
                    <a:off x="2260404" y="2096068"/>
                    <a:ext cx="1192787" cy="4875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FFFFFF"/>
                        </a:solidFill>
                      </a:rPr>
                      <a:t>NOAA Total:</a:t>
                    </a:r>
                  </a:p>
                  <a:p>
                    <a:pPr algn="ctr"/>
                    <a:r>
                      <a:rPr lang="en-US" sz="1200" b="1" dirty="0" smtClean="0">
                        <a:solidFill>
                          <a:srgbClr val="FFFFFF"/>
                        </a:solidFill>
                      </a:rPr>
                      <a:t>$23,936</a:t>
                    </a:r>
                    <a:endParaRPr lang="en-US" sz="1200" b="1" dirty="0">
                      <a:solidFill>
                        <a:srgbClr val="FFFFFF"/>
                      </a:solidFill>
                    </a:endParaRPr>
                  </a:p>
                </p:txBody>
              </p:sp>
            </p:grpSp>
            <p:pic>
              <p:nvPicPr>
                <p:cNvPr id="37" name="Picture 36"/>
                <p:cNvPicPr>
                  <a:picLocks noChangeAspect="1" noChangeArrowheads="1"/>
                </p:cNvPicPr>
                <p:nvPr/>
              </p:nvPicPr>
              <p:blipFill>
                <a:blip r:embed="rId10" cstate="print"/>
                <a:srcRect/>
                <a:stretch>
                  <a:fillRect/>
                </a:stretch>
              </p:blipFill>
              <p:spPr bwMode="auto">
                <a:xfrm>
                  <a:off x="1269939" y="3683869"/>
                  <a:ext cx="2271688" cy="194100"/>
                </a:xfrm>
                <a:prstGeom prst="rect">
                  <a:avLst/>
                </a:prstGeom>
                <a:noFill/>
                <a:ln w="9525">
                  <a:noFill/>
                  <a:miter lim="800000"/>
                  <a:headEnd/>
                  <a:tailEnd/>
                </a:ln>
              </p:spPr>
            </p:pic>
          </p:grpSp>
          <p:sp>
            <p:nvSpPr>
              <p:cNvPr id="38" name="TextBox 1"/>
              <p:cNvSpPr txBox="1"/>
              <p:nvPr/>
            </p:nvSpPr>
            <p:spPr>
              <a:xfrm>
                <a:off x="8306798" y="2622522"/>
                <a:ext cx="582780" cy="28291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000090"/>
                    </a:solidFill>
                  </a:rPr>
                  <a:t>HFIP</a:t>
                </a:r>
                <a:endParaRPr lang="en-US" sz="1200" b="1" dirty="0">
                  <a:solidFill>
                    <a:srgbClr val="000090"/>
                  </a:solidFill>
                </a:endParaRPr>
              </a:p>
            </p:txBody>
          </p:sp>
        </p:grpSp>
        <p:sp>
          <p:nvSpPr>
            <p:cNvPr id="22" name="TextBox 1"/>
            <p:cNvSpPr txBox="1"/>
            <p:nvPr/>
          </p:nvSpPr>
          <p:spPr>
            <a:xfrm>
              <a:off x="6753214" y="3388025"/>
              <a:ext cx="770744" cy="70045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t>IFEX, ITOP, </a:t>
              </a:r>
            </a:p>
            <a:p>
              <a:pPr algn="ctr"/>
              <a:r>
                <a:rPr lang="en-US" sz="1200" b="1" dirty="0" smtClean="0"/>
                <a:t>GRIP, &amp; </a:t>
              </a:r>
            </a:p>
            <a:p>
              <a:pPr algn="ctr"/>
              <a:r>
                <a:rPr lang="en-US" sz="1200" b="1" dirty="0" smtClean="0"/>
                <a:t>PREDICT</a:t>
              </a:r>
              <a:endParaRPr lang="en-US" sz="1200" b="1" dirty="0"/>
            </a:p>
          </p:txBody>
        </p:sp>
      </p:grpSp>
      <p:pic>
        <p:nvPicPr>
          <p:cNvPr id="27"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85115" y="6156732"/>
            <a:ext cx="2057127" cy="31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creen Shot 2012-05-08 at 5.47.35 P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86592" y="5841521"/>
            <a:ext cx="1447800" cy="312420"/>
          </a:xfrm>
          <a:prstGeom prst="rect">
            <a:avLst/>
          </a:prstGeom>
        </p:spPr>
      </p:pic>
      <p:sp>
        <p:nvSpPr>
          <p:cNvPr id="29" name="Oval 28"/>
          <p:cNvSpPr/>
          <p:nvPr/>
        </p:nvSpPr>
        <p:spPr>
          <a:xfrm>
            <a:off x="8170244" y="2922837"/>
            <a:ext cx="478402" cy="191376"/>
          </a:xfrm>
          <a:prstGeom prst="ellips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270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2" presetClass="entr" presetSubtype="2" fill="hold" grpId="0" nodeType="afterEffect">
                                  <p:stCondLst>
                                    <p:cond delay="30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p:tgtEl>
                                          <p:spTgt spid="29"/>
                                        </p:tgtEl>
                                        <p:attrNameLst>
                                          <p:attrName>ppt_x</p:attrName>
                                        </p:attrNameLst>
                                      </p:cBhvr>
                                      <p:tavLst>
                                        <p:tav tm="0">
                                          <p:val>
                                            <p:strVal val="#ppt_x+#ppt_w*1.125000"/>
                                          </p:val>
                                        </p:tav>
                                        <p:tav tm="100000">
                                          <p:val>
                                            <p:strVal val="#ppt_x"/>
                                          </p:val>
                                        </p:tav>
                                      </p:tavLst>
                                    </p:anim>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3"/>
          <p:cNvSpPr>
            <a:spLocks noGrp="1" noChangeArrowheads="1"/>
          </p:cNvSpPr>
          <p:nvPr>
            <p:ph type="body" idx="1"/>
          </p:nvPr>
        </p:nvSpPr>
        <p:spPr>
          <a:xfrm>
            <a:off x="403225" y="938213"/>
            <a:ext cx="3240088" cy="5224462"/>
          </a:xfrm>
        </p:spPr>
        <p:txBody>
          <a:bodyPr>
            <a:normAutofit lnSpcReduction="10000"/>
          </a:bodyPr>
          <a:lstStyle/>
          <a:p>
            <a:pPr eaLnBrk="1" hangingPunct="1">
              <a:lnSpc>
                <a:spcPct val="90000"/>
              </a:lnSpc>
              <a:spcBef>
                <a:spcPts val="300"/>
              </a:spcBef>
            </a:pPr>
            <a:r>
              <a:rPr lang="en-US" sz="2000" b="1" dirty="0">
                <a:latin typeface="Calibri" charset="0"/>
                <a:ea typeface="ＭＳ Ｐゴシック" charset="0"/>
              </a:rPr>
              <a:t>In-situ</a:t>
            </a:r>
          </a:p>
          <a:p>
            <a:pPr lvl="1" eaLnBrk="1" hangingPunct="1">
              <a:lnSpc>
                <a:spcPct val="90000"/>
              </a:lnSpc>
              <a:spcBef>
                <a:spcPts val="300"/>
              </a:spcBef>
            </a:pPr>
            <a:r>
              <a:rPr lang="en-US" sz="1800" dirty="0">
                <a:latin typeface="Calibri" charset="0"/>
                <a:ea typeface="ＭＳ Ｐゴシック" charset="0"/>
              </a:rPr>
              <a:t>Wind, press., temp.</a:t>
            </a:r>
          </a:p>
          <a:p>
            <a:pPr lvl="1" eaLnBrk="1" hangingPunct="1">
              <a:lnSpc>
                <a:spcPct val="90000"/>
              </a:lnSpc>
              <a:spcBef>
                <a:spcPts val="300"/>
              </a:spcBef>
            </a:pPr>
            <a:endParaRPr lang="en-US" sz="1800" dirty="0">
              <a:latin typeface="Calibri" charset="0"/>
              <a:ea typeface="ＭＳ Ｐゴシック" charset="0"/>
            </a:endParaRPr>
          </a:p>
          <a:p>
            <a:pPr eaLnBrk="1" hangingPunct="1">
              <a:lnSpc>
                <a:spcPct val="90000"/>
              </a:lnSpc>
              <a:spcBef>
                <a:spcPts val="300"/>
              </a:spcBef>
            </a:pPr>
            <a:endParaRPr lang="en-US" sz="2000" dirty="0">
              <a:latin typeface="Calibri" charset="0"/>
              <a:ea typeface="ＭＳ Ｐゴシック" charset="0"/>
            </a:endParaRPr>
          </a:p>
          <a:p>
            <a:pPr eaLnBrk="1" hangingPunct="1">
              <a:lnSpc>
                <a:spcPct val="90000"/>
              </a:lnSpc>
              <a:spcBef>
                <a:spcPts val="300"/>
              </a:spcBef>
            </a:pPr>
            <a:endParaRPr lang="en-US" sz="2000" dirty="0">
              <a:latin typeface="Calibri" charset="0"/>
              <a:ea typeface="ＭＳ Ｐゴシック" charset="0"/>
            </a:endParaRPr>
          </a:p>
          <a:p>
            <a:pPr eaLnBrk="1" hangingPunct="1">
              <a:lnSpc>
                <a:spcPct val="90000"/>
              </a:lnSpc>
              <a:spcBef>
                <a:spcPts val="300"/>
              </a:spcBef>
            </a:pPr>
            <a:r>
              <a:rPr lang="en-US" sz="2000" b="1" dirty="0">
                <a:latin typeface="Calibri" charset="0"/>
                <a:ea typeface="ＭＳ Ｐゴシック" charset="0"/>
              </a:rPr>
              <a:t>Expendables</a:t>
            </a:r>
          </a:p>
          <a:p>
            <a:pPr lvl="1" eaLnBrk="1" hangingPunct="1">
              <a:lnSpc>
                <a:spcPct val="90000"/>
              </a:lnSpc>
              <a:spcBef>
                <a:spcPts val="300"/>
              </a:spcBef>
            </a:pPr>
            <a:r>
              <a:rPr lang="en-US" sz="1800" dirty="0" err="1">
                <a:latin typeface="Calibri" charset="0"/>
                <a:ea typeface="ＭＳ Ｐゴシック" charset="0"/>
              </a:rPr>
              <a:t>Dropsondes</a:t>
            </a:r>
            <a:endParaRPr lang="en-US" sz="1800" dirty="0">
              <a:latin typeface="Calibri" charset="0"/>
              <a:ea typeface="ＭＳ Ｐゴシック" charset="0"/>
            </a:endParaRPr>
          </a:p>
          <a:p>
            <a:pPr lvl="1" eaLnBrk="1" hangingPunct="1">
              <a:lnSpc>
                <a:spcPct val="90000"/>
              </a:lnSpc>
              <a:spcBef>
                <a:spcPts val="300"/>
              </a:spcBef>
            </a:pPr>
            <a:r>
              <a:rPr lang="en-US" sz="1800" dirty="0">
                <a:latin typeface="Calibri" charset="0"/>
                <a:ea typeface="ＭＳ Ｐゴシック" charset="0"/>
              </a:rPr>
              <a:t>AXBT, AXCP, buoy</a:t>
            </a:r>
          </a:p>
          <a:p>
            <a:pPr lvl="1" eaLnBrk="1" hangingPunct="1">
              <a:lnSpc>
                <a:spcPct val="90000"/>
              </a:lnSpc>
              <a:spcBef>
                <a:spcPts val="300"/>
              </a:spcBef>
            </a:pPr>
            <a:endParaRPr lang="en-US" sz="1800" dirty="0">
              <a:latin typeface="Calibri" charset="0"/>
              <a:ea typeface="ＭＳ Ｐゴシック" charset="0"/>
            </a:endParaRPr>
          </a:p>
          <a:p>
            <a:pPr eaLnBrk="1" hangingPunct="1">
              <a:lnSpc>
                <a:spcPct val="90000"/>
              </a:lnSpc>
              <a:spcBef>
                <a:spcPts val="300"/>
              </a:spcBef>
            </a:pPr>
            <a:endParaRPr lang="en-US" sz="1400" dirty="0">
              <a:latin typeface="Calibri" charset="0"/>
              <a:ea typeface="ＭＳ Ｐゴシック" charset="0"/>
            </a:endParaRPr>
          </a:p>
          <a:p>
            <a:pPr eaLnBrk="1" hangingPunct="1">
              <a:lnSpc>
                <a:spcPct val="90000"/>
              </a:lnSpc>
              <a:spcBef>
                <a:spcPts val="300"/>
              </a:spcBef>
            </a:pPr>
            <a:endParaRPr lang="en-US" sz="2000" dirty="0">
              <a:latin typeface="Calibri" charset="0"/>
              <a:ea typeface="ＭＳ Ｐゴシック" charset="0"/>
            </a:endParaRPr>
          </a:p>
          <a:p>
            <a:pPr eaLnBrk="1" hangingPunct="1">
              <a:lnSpc>
                <a:spcPct val="90000"/>
              </a:lnSpc>
              <a:spcBef>
                <a:spcPts val="300"/>
              </a:spcBef>
            </a:pPr>
            <a:endParaRPr lang="en-US" sz="1400" dirty="0">
              <a:latin typeface="Calibri" charset="0"/>
              <a:ea typeface="ＭＳ Ｐゴシック" charset="0"/>
            </a:endParaRPr>
          </a:p>
          <a:p>
            <a:pPr eaLnBrk="1" hangingPunct="1">
              <a:lnSpc>
                <a:spcPct val="90000"/>
              </a:lnSpc>
              <a:spcBef>
                <a:spcPts val="300"/>
              </a:spcBef>
            </a:pPr>
            <a:r>
              <a:rPr lang="en-US" sz="2000" b="1" dirty="0">
                <a:latin typeface="Calibri" charset="0"/>
                <a:ea typeface="ＭＳ Ｐゴシック" charset="0"/>
              </a:rPr>
              <a:t>Remote Sensors</a:t>
            </a:r>
          </a:p>
          <a:p>
            <a:pPr lvl="1" eaLnBrk="1" hangingPunct="1">
              <a:lnSpc>
                <a:spcPct val="90000"/>
              </a:lnSpc>
              <a:spcBef>
                <a:spcPts val="300"/>
              </a:spcBef>
            </a:pPr>
            <a:r>
              <a:rPr lang="en-US" sz="1800" dirty="0">
                <a:latin typeface="Calibri" charset="0"/>
                <a:ea typeface="ＭＳ Ｐゴシック" charset="0"/>
              </a:rPr>
              <a:t>Doppler Radar</a:t>
            </a:r>
          </a:p>
          <a:p>
            <a:pPr lvl="1" eaLnBrk="1" hangingPunct="1">
              <a:lnSpc>
                <a:spcPct val="90000"/>
              </a:lnSpc>
              <a:spcBef>
                <a:spcPts val="300"/>
              </a:spcBef>
            </a:pPr>
            <a:r>
              <a:rPr lang="en-US" sz="1800" dirty="0">
                <a:latin typeface="Calibri" charset="0"/>
                <a:ea typeface="ＭＳ Ｐゴシック" charset="0"/>
              </a:rPr>
              <a:t>SFMR</a:t>
            </a:r>
          </a:p>
          <a:p>
            <a:pPr lvl="1" eaLnBrk="1" hangingPunct="1">
              <a:lnSpc>
                <a:spcPct val="90000"/>
              </a:lnSpc>
              <a:spcBef>
                <a:spcPts val="300"/>
              </a:spcBef>
            </a:pPr>
            <a:r>
              <a:rPr lang="en-US" sz="1800" dirty="0">
                <a:latin typeface="Calibri" charset="0"/>
                <a:ea typeface="ＭＳ Ｐゴシック" charset="0"/>
              </a:rPr>
              <a:t>DWL (ONR)</a:t>
            </a:r>
          </a:p>
          <a:p>
            <a:pPr lvl="1" eaLnBrk="1" hangingPunct="1">
              <a:lnSpc>
                <a:spcPct val="90000"/>
              </a:lnSpc>
              <a:spcBef>
                <a:spcPts val="300"/>
              </a:spcBef>
            </a:pPr>
            <a:r>
              <a:rPr lang="en-US" sz="1800" dirty="0">
                <a:latin typeface="Calibri" charset="0"/>
                <a:ea typeface="ＭＳ Ｐゴシック" charset="0"/>
              </a:rPr>
              <a:t>WSRA </a:t>
            </a:r>
          </a:p>
          <a:p>
            <a:pPr lvl="1" eaLnBrk="1" hangingPunct="1">
              <a:lnSpc>
                <a:spcPct val="90000"/>
              </a:lnSpc>
              <a:spcBef>
                <a:spcPts val="300"/>
              </a:spcBef>
            </a:pPr>
            <a:r>
              <a:rPr lang="en-US" sz="1800" dirty="0" err="1">
                <a:latin typeface="Calibri" charset="0"/>
                <a:ea typeface="ＭＳ Ｐゴシック" charset="0"/>
              </a:rPr>
              <a:t>Scatterometer</a:t>
            </a:r>
            <a:r>
              <a:rPr lang="en-US" sz="1800" dirty="0">
                <a:latin typeface="Calibri" charset="0"/>
                <a:ea typeface="ＭＳ Ｐゴシック" charset="0"/>
              </a:rPr>
              <a:t>/ profiler</a:t>
            </a:r>
          </a:p>
          <a:p>
            <a:pPr lvl="1" eaLnBrk="1" hangingPunct="1">
              <a:lnSpc>
                <a:spcPct val="90000"/>
              </a:lnSpc>
              <a:spcBef>
                <a:spcPts val="300"/>
              </a:spcBef>
            </a:pPr>
            <a:r>
              <a:rPr lang="en-US" sz="1800" dirty="0">
                <a:latin typeface="Calibri" charset="0"/>
                <a:ea typeface="ＭＳ Ｐゴシック" charset="0"/>
              </a:rPr>
              <a:t>UAS</a:t>
            </a:r>
          </a:p>
        </p:txBody>
      </p:sp>
      <p:pic>
        <p:nvPicPr>
          <p:cNvPr id="174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1354138"/>
            <a:ext cx="4968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descr="noaap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547813"/>
            <a:ext cx="31099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gonz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3376613"/>
            <a:ext cx="30099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4"/>
          <p:cNvSpPr txBox="1">
            <a:spLocks noChangeArrowheads="1"/>
          </p:cNvSpPr>
          <p:nvPr/>
        </p:nvSpPr>
        <p:spPr bwMode="auto">
          <a:xfrm>
            <a:off x="7167563" y="6523038"/>
            <a:ext cx="1922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adeGothic" charset="0"/>
                <a:ea typeface="ＭＳ Ｐゴシック" charset="0"/>
                <a:cs typeface="ＭＳ Ｐゴシック" charset="0"/>
              </a:defRPr>
            </a:lvl1pPr>
            <a:lvl2pPr marL="742950" indent="-285750" eaLnBrk="0" hangingPunct="0">
              <a:defRPr sz="2400">
                <a:solidFill>
                  <a:schemeClr val="tx1"/>
                </a:solidFill>
                <a:latin typeface="TradeGothic" charset="0"/>
                <a:ea typeface="ＭＳ Ｐゴシック" charset="0"/>
              </a:defRPr>
            </a:lvl2pPr>
            <a:lvl3pPr marL="1143000" indent="-228600" eaLnBrk="0" hangingPunct="0">
              <a:defRPr sz="2400">
                <a:solidFill>
                  <a:schemeClr val="tx1"/>
                </a:solidFill>
                <a:latin typeface="TradeGothic" charset="0"/>
                <a:ea typeface="ＭＳ Ｐゴシック" charset="0"/>
              </a:defRPr>
            </a:lvl3pPr>
            <a:lvl4pPr marL="1600200" indent="-228600" eaLnBrk="0" hangingPunct="0">
              <a:defRPr sz="2400">
                <a:solidFill>
                  <a:schemeClr val="tx1"/>
                </a:solidFill>
                <a:latin typeface="TradeGothic" charset="0"/>
                <a:ea typeface="ＭＳ Ｐゴシック" charset="0"/>
              </a:defRPr>
            </a:lvl4pPr>
            <a:lvl5pPr marL="2057400" indent="-228600" eaLnBrk="0" hangingPunct="0">
              <a:defRPr sz="2400">
                <a:solidFill>
                  <a:schemeClr val="tx1"/>
                </a:solidFill>
                <a:latin typeface="TradeGothic" charset="0"/>
                <a:ea typeface="ＭＳ Ｐゴシック" charset="0"/>
              </a:defRPr>
            </a:lvl5pPr>
            <a:lvl6pPr marL="2514600" indent="-228600" eaLnBrk="0" fontAlgn="base" hangingPunct="0">
              <a:spcBef>
                <a:spcPct val="0"/>
              </a:spcBef>
              <a:spcAft>
                <a:spcPct val="0"/>
              </a:spcAft>
              <a:defRPr sz="2400">
                <a:solidFill>
                  <a:schemeClr val="tx1"/>
                </a:solidFill>
                <a:latin typeface="TradeGothic" charset="0"/>
                <a:ea typeface="ＭＳ Ｐゴシック" charset="0"/>
              </a:defRPr>
            </a:lvl6pPr>
            <a:lvl7pPr marL="2971800" indent="-228600" eaLnBrk="0" fontAlgn="base" hangingPunct="0">
              <a:spcBef>
                <a:spcPct val="0"/>
              </a:spcBef>
              <a:spcAft>
                <a:spcPct val="0"/>
              </a:spcAft>
              <a:defRPr sz="2400">
                <a:solidFill>
                  <a:schemeClr val="tx1"/>
                </a:solidFill>
                <a:latin typeface="TradeGothic" charset="0"/>
                <a:ea typeface="ＭＳ Ｐゴシック" charset="0"/>
              </a:defRPr>
            </a:lvl7pPr>
            <a:lvl8pPr marL="3429000" indent="-228600" eaLnBrk="0" fontAlgn="base" hangingPunct="0">
              <a:spcBef>
                <a:spcPct val="0"/>
              </a:spcBef>
              <a:spcAft>
                <a:spcPct val="0"/>
              </a:spcAft>
              <a:defRPr sz="2400">
                <a:solidFill>
                  <a:schemeClr val="tx1"/>
                </a:solidFill>
                <a:latin typeface="TradeGothic" charset="0"/>
                <a:ea typeface="ＭＳ Ｐゴシック" charset="0"/>
              </a:defRPr>
            </a:lvl8pPr>
            <a:lvl9pPr marL="3886200" indent="-228600" eaLnBrk="0" fontAlgn="base" hangingPunct="0">
              <a:spcBef>
                <a:spcPct val="0"/>
              </a:spcBef>
              <a:spcAft>
                <a:spcPct val="0"/>
              </a:spcAft>
              <a:defRPr sz="2400">
                <a:solidFill>
                  <a:schemeClr val="tx1"/>
                </a:solidFill>
                <a:latin typeface="TradeGothic" charset="0"/>
                <a:ea typeface="ＭＳ Ｐゴシック" charset="0"/>
              </a:defRPr>
            </a:lvl9pPr>
          </a:lstStyle>
          <a:p>
            <a:pPr eaLnBrk="1" hangingPunct="1"/>
            <a:r>
              <a:rPr lang="en-US" sz="1400">
                <a:latin typeface="Calibri" charset="0"/>
              </a:rPr>
              <a:t>Rob Rogers, AOML/HRD</a:t>
            </a:r>
          </a:p>
        </p:txBody>
      </p:sp>
      <p:pic>
        <p:nvPicPr>
          <p:cNvPr id="17417" name="Picture 16" descr="TDR on tail_re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29038" y="2997200"/>
            <a:ext cx="21463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3" descr="C:\Documents and Settings\gde\My Documents\Lidar Related\P3DWL\Pictures\DSCN22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9038" y="4687888"/>
            <a:ext cx="214471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7725" y="4310063"/>
            <a:ext cx="3094038"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 name="Rectangle 7"/>
          <p:cNvSpPr>
            <a:spLocks noGrp="1" noChangeArrowheads="1"/>
          </p:cNvSpPr>
          <p:nvPr>
            <p:ph type="title"/>
          </p:nvPr>
        </p:nvSpPr>
        <p:spPr>
          <a:xfrm>
            <a:off x="0" y="0"/>
            <a:ext cx="9144000" cy="931863"/>
          </a:xfrm>
        </p:spPr>
        <p:txBody>
          <a:bodyPr>
            <a:normAutofit fontScale="90000"/>
          </a:bodyPr>
          <a:lstStyle/>
          <a:p>
            <a:pPr>
              <a:lnSpc>
                <a:spcPct val="100000"/>
              </a:lnSpc>
              <a:defRPr/>
            </a:pPr>
            <a:r>
              <a:rPr lang="en-US" sz="4800" dirty="0" smtClean="0">
                <a:latin typeface="Calibri" charset="0"/>
                <a:ea typeface="Calibri" charset="0"/>
                <a:cs typeface="Calibri" charset="0"/>
              </a:rPr>
              <a:t>Observations</a:t>
            </a:r>
            <a:r>
              <a:rPr lang="en-US" sz="4800" dirty="0">
                <a:latin typeface="Calibri" charset="0"/>
                <a:ea typeface="Calibri" charset="0"/>
                <a:cs typeface="Calibri" charset="0"/>
              </a:rPr>
              <a:t>:</a:t>
            </a:r>
            <a:r>
              <a:rPr lang="en-US" dirty="0">
                <a:latin typeface="Calibri" charset="0"/>
                <a:ea typeface="Calibri" charset="0"/>
                <a:cs typeface="Calibri" charset="0"/>
              </a:rPr>
              <a:t/>
            </a:r>
            <a:br>
              <a:rPr lang="en-US" dirty="0">
                <a:latin typeface="Calibri" charset="0"/>
                <a:ea typeface="Calibri" charset="0"/>
                <a:cs typeface="Calibri" charset="0"/>
              </a:rPr>
            </a:br>
            <a:r>
              <a:rPr lang="en-US" sz="3200" dirty="0">
                <a:latin typeface="Calibri" charset="0"/>
                <a:ea typeface="Calibri" charset="0"/>
                <a:cs typeface="Calibri" charset="0"/>
              </a:rPr>
              <a:t>Intensity Forecast experiment (IFEX)</a:t>
            </a:r>
          </a:p>
        </p:txBody>
      </p:sp>
      <p:pic>
        <p:nvPicPr>
          <p:cNvPr id="2" name="Picture 1" descr="Screen shot 2012-06-13 at 1.16.2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3363" y="1058863"/>
            <a:ext cx="2438400" cy="3022600"/>
          </a:xfrm>
          <a:prstGeom prst="rect">
            <a:avLst/>
          </a:prstGeom>
        </p:spPr>
      </p:pic>
    </p:spTree>
    <p:extLst>
      <p:ext uri="{BB962C8B-B14F-4D97-AF65-F5344CB8AC3E}">
        <p14:creationId xmlns:p14="http://schemas.microsoft.com/office/powerpoint/2010/main" val="12826962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WP-3D Aircraft and their Radars</a:t>
            </a:r>
          </a:p>
        </p:txBody>
      </p:sp>
      <p:pic>
        <p:nvPicPr>
          <p:cNvPr id="14342" name="Picture 6" descr="4243.jpg                                                       0000684BMacOS X                        B8A0014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600200" y="4038600"/>
            <a:ext cx="2492375" cy="1981200"/>
          </a:xfrm>
        </p:spPr>
      </p:pic>
      <p:pic>
        <p:nvPicPr>
          <p:cNvPr id="14343" name="Picture 7" descr="p3o2.jpg                                                       0000684BMacOS X                        B8A0014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00600" y="4114800"/>
            <a:ext cx="2954338" cy="1981200"/>
          </a:xfrm>
        </p:spPr>
      </p:pic>
      <p:pic>
        <p:nvPicPr>
          <p:cNvPr id="14344" name="Picture 8" descr="&#10;P3long.JPG                                                     0000684BMacOS X                        B8A00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7621588"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18013"/>
      </p:ext>
    </p:extLst>
  </p:cSld>
  <p:clrMapOvr>
    <a:masterClrMapping/>
  </p:clrMapOvr>
  <p:transition xmlns:p14="http://schemas.microsoft.com/office/powerpoint/2010/main"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jorgensenTA.jpg                                                0000684BMacOS X                        B8A00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1166813"/>
            <a:ext cx="6011863"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35560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xmlns:p14="http://schemas.microsoft.com/office/powerpoint/2010/mai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267" name="Object 3"/>
          <p:cNvGraphicFramePr>
            <a:graphicFrameLocks noChangeAspect="1"/>
          </p:cNvGraphicFramePr>
          <p:nvPr/>
        </p:nvGraphicFramePr>
        <p:xfrm>
          <a:off x="838200" y="1449388"/>
          <a:ext cx="7620000" cy="4646612"/>
        </p:xfrm>
        <a:graphic>
          <a:graphicData uri="http://schemas.openxmlformats.org/presentationml/2006/ole">
            <mc:AlternateContent xmlns:mc="http://schemas.openxmlformats.org/markup-compatibility/2006">
              <mc:Choice xmlns:v="urn:schemas-microsoft-com:vml" Requires="v">
                <p:oleObj spid="_x0000_s7170" name="Document" r:id="rId4" imgW="5486400" imgH="3644900" progId="Word.Document.8">
                  <p:embed/>
                </p:oleObj>
              </mc:Choice>
              <mc:Fallback>
                <p:oleObj name="Document" r:id="rId4" imgW="5486400" imgH="36449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8188"/>
                      <a:stretch>
                        <a:fillRect/>
                      </a:stretch>
                    </p:blipFill>
                    <p:spPr bwMode="auto">
                      <a:xfrm>
                        <a:off x="838200" y="1449388"/>
                        <a:ext cx="7620000" cy="464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68" name="Text Box 4"/>
          <p:cNvSpPr txBox="1">
            <a:spLocks noChangeArrowheads="1"/>
          </p:cNvSpPr>
          <p:nvPr/>
        </p:nvSpPr>
        <p:spPr bwMode="auto">
          <a:xfrm>
            <a:off x="822325" y="6296025"/>
            <a:ext cx="370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t>Courtesy of Fuqing Zhang</a:t>
            </a:r>
          </a:p>
        </p:txBody>
      </p:sp>
    </p:spTree>
    <p:extLst>
      <p:ext uri="{BB962C8B-B14F-4D97-AF65-F5344CB8AC3E}">
        <p14:creationId xmlns:p14="http://schemas.microsoft.com/office/powerpoint/2010/main" val="13403764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eme2">
  <a:themeElements>
    <a:clrScheme name="Custom 30">
      <a:dk1>
        <a:srgbClr val="FFFFFF"/>
      </a:dk1>
      <a:lt1>
        <a:srgbClr val="170C80"/>
      </a:lt1>
      <a:dk2>
        <a:srgbClr val="E52C4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1335</TotalTime>
  <Words>3223</Words>
  <Application>Microsoft Macintosh PowerPoint</Application>
  <PresentationFormat>On-screen Show (4:3)</PresentationFormat>
  <Paragraphs>356</Paragraphs>
  <Slides>45</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Theme2</vt:lpstr>
      <vt:lpstr>Microsoft Word 97 - 2004 Document</vt:lpstr>
      <vt:lpstr>Use of Satellite Transmission of Airborne Data to Improve Hurricane Forecasts</vt:lpstr>
      <vt:lpstr>Talk Outline</vt:lpstr>
      <vt:lpstr>Definitions</vt:lpstr>
      <vt:lpstr>The Good – track forecast improvements</vt:lpstr>
      <vt:lpstr>PowerPoint Presentation</vt:lpstr>
      <vt:lpstr>Observations: Intensity Forecast experiment (IFEX)</vt:lpstr>
      <vt:lpstr>WP-3D Aircraft and their Radars</vt:lpstr>
      <vt:lpstr>PowerPoint Presentation</vt:lpstr>
      <vt:lpstr>PowerPoint Presentation</vt:lpstr>
      <vt:lpstr>PowerPoint Presentation</vt:lpstr>
      <vt:lpstr>PowerPoint Presentation</vt:lpstr>
      <vt:lpstr>Stepped Frequency Microwave Radiometer (SFMR)</vt:lpstr>
      <vt:lpstr>Assimilating Doppler Radar</vt:lpstr>
      <vt:lpstr>Improved Use of Observations: Impact of airborne Doppler radar</vt:lpstr>
      <vt:lpstr>Satellite Transmission Equipment</vt:lpstr>
      <vt:lpstr>Thrane &amp; Thrane Aviator 700</vt:lpstr>
      <vt:lpstr>WP-3D Aircraft</vt:lpstr>
      <vt:lpstr>Cobham Chelton HGA 7000</vt:lpstr>
      <vt:lpstr>EMS Technologies AMT-50G </vt:lpstr>
      <vt:lpstr>PowerPoint Presentation</vt:lpstr>
      <vt:lpstr>PowerPoint Presentation</vt:lpstr>
      <vt:lpstr>Satellite Thrane &amp; Thrane Phone</vt:lpstr>
      <vt:lpstr>Aircraft internet</vt:lpstr>
      <vt:lpstr>Other real-time data</vt:lpstr>
      <vt:lpstr>Typical Date Usage on  Doppler-radar flight</vt:lpstr>
      <vt:lpstr>PowerPoint Presentation</vt:lpstr>
      <vt:lpstr>Questions?</vt:lpstr>
      <vt:lpstr>Real-time Doppler radar data</vt:lpstr>
      <vt:lpstr>Excellent References</vt:lpstr>
      <vt:lpstr>PowerPoint Presentation</vt:lpstr>
      <vt:lpstr>Real-time Radar Data</vt:lpstr>
      <vt:lpstr>Data paths to ground</vt:lpstr>
      <vt:lpstr>Data Paths to Ground</vt:lpstr>
      <vt:lpstr>National Centers  for Environmental Prediction (NCEP)</vt:lpstr>
      <vt:lpstr>National Centers  for Environmental Prediction (NCEP)</vt:lpstr>
      <vt:lpstr>What in 2011 &amp; 2012?:</vt:lpstr>
      <vt:lpstr>HFIP Activities</vt:lpstr>
      <vt:lpstr>PowerPoint Presentation</vt:lpstr>
      <vt:lpstr>  HFIP Success to Date</vt:lpstr>
      <vt:lpstr>PowerPoint Presentation</vt:lpstr>
      <vt:lpstr>PowerPoint Presentation</vt:lpstr>
      <vt:lpstr>Hurricane Research Division</vt:lpstr>
      <vt:lpstr>Hurricane Research Division</vt:lpstr>
      <vt:lpstr>Hurricane Research Division</vt:lpstr>
      <vt:lpstr>Aircraft Operations Center</vt:lpstr>
    </vt:vector>
  </TitlesOfParts>
  <Company>USDC/NOAA/AOML/HRD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Gamache</dc:creator>
  <cp:lastModifiedBy>John Gamache</cp:lastModifiedBy>
  <cp:revision>70</cp:revision>
  <dcterms:created xsi:type="dcterms:W3CDTF">2012-06-08T18:24:52Z</dcterms:created>
  <dcterms:modified xsi:type="dcterms:W3CDTF">2012-06-14T02:43:31Z</dcterms:modified>
</cp:coreProperties>
</file>