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handoutMasterIdLst>
    <p:handoutMasterId r:id="rId28"/>
  </p:handoutMasterIdLst>
  <p:sldIdLst>
    <p:sldId id="305" r:id="rId2"/>
    <p:sldId id="256" r:id="rId3"/>
    <p:sldId id="285" r:id="rId4"/>
    <p:sldId id="295" r:id="rId5"/>
    <p:sldId id="306" r:id="rId6"/>
    <p:sldId id="307" r:id="rId7"/>
    <p:sldId id="286" r:id="rId8"/>
    <p:sldId id="273" r:id="rId9"/>
    <p:sldId id="259" r:id="rId10"/>
    <p:sldId id="261" r:id="rId11"/>
    <p:sldId id="319" r:id="rId12"/>
    <p:sldId id="262" r:id="rId13"/>
    <p:sldId id="297" r:id="rId14"/>
    <p:sldId id="309" r:id="rId15"/>
    <p:sldId id="277" r:id="rId16"/>
    <p:sldId id="264" r:id="rId17"/>
    <p:sldId id="310" r:id="rId18"/>
    <p:sldId id="320" r:id="rId19"/>
    <p:sldId id="315" r:id="rId20"/>
    <p:sldId id="317" r:id="rId21"/>
    <p:sldId id="322" r:id="rId22"/>
    <p:sldId id="323" r:id="rId23"/>
    <p:sldId id="321" r:id="rId24"/>
    <p:sldId id="318" r:id="rId25"/>
    <p:sldId id="311" r:id="rId2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2pPr>
    <a:lvl3pPr marL="9144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3pPr>
    <a:lvl4pPr marL="13716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4pPr>
    <a:lvl5pPr marL="18288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5pPr>
    <a:lvl6pPr marL="22860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6pPr>
    <a:lvl7pPr marL="27432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7pPr>
    <a:lvl8pPr marL="32004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8pPr>
    <a:lvl9pPr marL="36576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87A"/>
    <a:srgbClr val="A21010"/>
    <a:srgbClr val="FF020C"/>
    <a:srgbClr val="D2E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91" autoAdjust="0"/>
    <p:restoredTop sz="92475" autoAdjust="0"/>
  </p:normalViewPr>
  <p:slideViewPr>
    <p:cSldViewPr snapToGrid="0">
      <p:cViewPr varScale="1">
        <p:scale>
          <a:sx n="149" d="100"/>
          <a:sy n="149" d="100"/>
        </p:scale>
        <p:origin x="-68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arks:Documents:HRD:FY12:Groups:DA:HFIP%20intensity%20improveme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5"/>
          <c:order val="0"/>
          <c:tx>
            <c:strRef>
              <c:f>Sheet1!$G$1</c:f>
              <c:strCache>
                <c:ptCount val="1"/>
                <c:pt idx="0">
                  <c:v>HEDAS</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Sheet1!$A$2:$A$11</c:f>
              <c:numCache>
                <c:formatCode>General</c:formatCode>
                <c:ptCount val="10"/>
                <c:pt idx="0">
                  <c:v>12.0</c:v>
                </c:pt>
                <c:pt idx="1">
                  <c:v>24.0</c:v>
                </c:pt>
                <c:pt idx="2">
                  <c:v>36.0</c:v>
                </c:pt>
                <c:pt idx="3">
                  <c:v>48.0</c:v>
                </c:pt>
                <c:pt idx="4">
                  <c:v>60.0</c:v>
                </c:pt>
                <c:pt idx="5">
                  <c:v>72.0</c:v>
                </c:pt>
                <c:pt idx="6">
                  <c:v>84.0</c:v>
                </c:pt>
                <c:pt idx="7">
                  <c:v>96.0</c:v>
                </c:pt>
                <c:pt idx="8">
                  <c:v>108.0</c:v>
                </c:pt>
                <c:pt idx="9">
                  <c:v>120.0</c:v>
                </c:pt>
              </c:numCache>
            </c:numRef>
          </c:cat>
          <c:val>
            <c:numRef>
              <c:f>Sheet1!$G$2:$G$11</c:f>
              <c:numCache>
                <c:formatCode>0%</c:formatCode>
                <c:ptCount val="10"/>
                <c:pt idx="0">
                  <c:v>-0.558441558441558</c:v>
                </c:pt>
                <c:pt idx="1">
                  <c:v>-0.148514851485148</c:v>
                </c:pt>
                <c:pt idx="2">
                  <c:v>0.0427350427350427</c:v>
                </c:pt>
                <c:pt idx="3">
                  <c:v>0.131386861313869</c:v>
                </c:pt>
                <c:pt idx="5">
                  <c:v>0.3375</c:v>
                </c:pt>
                <c:pt idx="7">
                  <c:v>0.22289156626506</c:v>
                </c:pt>
                <c:pt idx="9">
                  <c:v>0.0588235294117647</c:v>
                </c:pt>
              </c:numCache>
            </c:numRef>
          </c:val>
        </c:ser>
        <c:ser>
          <c:idx val="6"/>
          <c:order val="1"/>
          <c:tx>
            <c:strRef>
              <c:f>Sheet1!$H$1</c:f>
              <c:strCache>
                <c:ptCount val="1"/>
                <c:pt idx="0">
                  <c:v>PSU EnKF</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Sheet1!$A$2:$A$11</c:f>
              <c:numCache>
                <c:formatCode>General</c:formatCode>
                <c:ptCount val="10"/>
                <c:pt idx="0">
                  <c:v>12.0</c:v>
                </c:pt>
                <c:pt idx="1">
                  <c:v>24.0</c:v>
                </c:pt>
                <c:pt idx="2">
                  <c:v>36.0</c:v>
                </c:pt>
                <c:pt idx="3">
                  <c:v>48.0</c:v>
                </c:pt>
                <c:pt idx="4">
                  <c:v>60.0</c:v>
                </c:pt>
                <c:pt idx="5">
                  <c:v>72.0</c:v>
                </c:pt>
                <c:pt idx="6">
                  <c:v>84.0</c:v>
                </c:pt>
                <c:pt idx="7">
                  <c:v>96.0</c:v>
                </c:pt>
                <c:pt idx="8">
                  <c:v>108.0</c:v>
                </c:pt>
                <c:pt idx="9">
                  <c:v>120.0</c:v>
                </c:pt>
              </c:numCache>
            </c:numRef>
          </c:cat>
          <c:val>
            <c:numRef>
              <c:f>Sheet1!$H$2:$H$11</c:f>
              <c:numCache>
                <c:formatCode>0%</c:formatCode>
                <c:ptCount val="10"/>
                <c:pt idx="0">
                  <c:v>-0.558441558441558</c:v>
                </c:pt>
                <c:pt idx="1">
                  <c:v>-0.198019801980198</c:v>
                </c:pt>
                <c:pt idx="2">
                  <c:v>0.188034188034188</c:v>
                </c:pt>
                <c:pt idx="3">
                  <c:v>0.233576642335766</c:v>
                </c:pt>
                <c:pt idx="5">
                  <c:v>0.425</c:v>
                </c:pt>
                <c:pt idx="7">
                  <c:v>0.385542168674699</c:v>
                </c:pt>
                <c:pt idx="9">
                  <c:v>0.264705882352941</c:v>
                </c:pt>
              </c:numCache>
            </c:numRef>
          </c:val>
        </c:ser>
        <c:dLbls>
          <c:showLegendKey val="0"/>
          <c:showVal val="0"/>
          <c:showCatName val="0"/>
          <c:showSerName val="0"/>
          <c:showPercent val="0"/>
          <c:showBubbleSize val="0"/>
        </c:dLbls>
        <c:gapWidth val="75"/>
        <c:overlap val="-25"/>
        <c:axId val="3705816"/>
        <c:axId val="789303400"/>
      </c:barChart>
      <c:catAx>
        <c:axId val="3705816"/>
        <c:scaling>
          <c:orientation val="minMax"/>
        </c:scaling>
        <c:delete val="0"/>
        <c:axPos val="b"/>
        <c:numFmt formatCode="General" sourceLinked="1"/>
        <c:majorTickMark val="cross"/>
        <c:minorTickMark val="none"/>
        <c:tickLblPos val="low"/>
        <c:spPr>
          <a:ln>
            <a:solidFill>
              <a:schemeClr val="tx1"/>
            </a:solidFill>
          </a:ln>
        </c:spPr>
        <c:txPr>
          <a:bodyPr/>
          <a:lstStyle/>
          <a:p>
            <a:pPr>
              <a:defRPr sz="1400">
                <a:latin typeface="Arial"/>
              </a:defRPr>
            </a:pPr>
            <a:endParaRPr lang="en-US"/>
          </a:p>
        </c:txPr>
        <c:crossAx val="789303400"/>
        <c:crosses val="autoZero"/>
        <c:auto val="1"/>
        <c:lblAlgn val="ctr"/>
        <c:lblOffset val="100"/>
        <c:noMultiLvlLbl val="0"/>
      </c:catAx>
      <c:valAx>
        <c:axId val="789303400"/>
        <c:scaling>
          <c:orientation val="minMax"/>
          <c:min val="-0.6"/>
        </c:scaling>
        <c:delete val="0"/>
        <c:axPos val="l"/>
        <c:majorGridlines/>
        <c:numFmt formatCode="0%" sourceLinked="1"/>
        <c:majorTickMark val="none"/>
        <c:minorTickMark val="none"/>
        <c:tickLblPos val="nextTo"/>
        <c:spPr>
          <a:solidFill>
            <a:schemeClr val="bg1"/>
          </a:solidFill>
          <a:ln w="9525">
            <a:noFill/>
          </a:ln>
        </c:spPr>
        <c:txPr>
          <a:bodyPr/>
          <a:lstStyle/>
          <a:p>
            <a:pPr>
              <a:defRPr sz="1400" baseline="0">
                <a:latin typeface="Arial"/>
              </a:defRPr>
            </a:pPr>
            <a:endParaRPr lang="en-US"/>
          </a:p>
        </c:txPr>
        <c:crossAx val="3705816"/>
        <c:crosses val="autoZero"/>
        <c:crossBetween val="between"/>
        <c:majorUnit val="0.1"/>
      </c:valAx>
      <c:spPr>
        <a:solidFill>
          <a:schemeClr val="bg1"/>
        </a:solidFill>
      </c:spPr>
    </c:plotArea>
    <c:legend>
      <c:legendPos val="b"/>
      <c:layout>
        <c:manualLayout>
          <c:xMode val="edge"/>
          <c:yMode val="edge"/>
          <c:x val="0.337671213633507"/>
          <c:y val="0.928090098997962"/>
          <c:w val="0.324657424864145"/>
          <c:h val="0.0669859705482606"/>
        </c:manualLayout>
      </c:layout>
      <c:overlay val="0"/>
      <c:txPr>
        <a:bodyPr/>
        <a:lstStyle/>
        <a:p>
          <a:pPr>
            <a:defRPr sz="1400">
              <a:latin typeface="Arial"/>
            </a:defRPr>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A401B7-685F-2F45-81F9-3230358E6B36}" type="datetimeFigureOut">
              <a:rPr lang="en-US" smtClean="0"/>
              <a:t>3/12/12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4BF41B-7507-A446-9B98-2F52BF7F56FB}" type="slidenum">
              <a:rPr lang="en-US" smtClean="0"/>
              <a:t>‹#›</a:t>
            </a:fld>
            <a:endParaRPr lang="en-US"/>
          </a:p>
        </p:txBody>
      </p:sp>
    </p:spTree>
    <p:extLst>
      <p:ext uri="{BB962C8B-B14F-4D97-AF65-F5344CB8AC3E}">
        <p14:creationId xmlns:p14="http://schemas.microsoft.com/office/powerpoint/2010/main" val="2768397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861388F4-A9B6-3642-863F-A177C24E1C33}" type="slidenum">
              <a:rPr lang="en-US"/>
              <a:pPr/>
              <a:t>‹#›</a:t>
            </a:fld>
            <a:endParaRPr lang="en-US"/>
          </a:p>
        </p:txBody>
      </p:sp>
    </p:spTree>
    <p:extLst>
      <p:ext uri="{BB962C8B-B14F-4D97-AF65-F5344CB8AC3E}">
        <p14:creationId xmlns:p14="http://schemas.microsoft.com/office/powerpoint/2010/main" val="423689773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fontAlgn="base">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fontAlgn="base">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fontAlgn="base">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fontAlgn="base">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p:cNvSpPr>
          <p:nvPr>
            <p:ph type="sldImg"/>
          </p:nvPr>
        </p:nvSpPr>
        <p:spPr>
          <a:ln/>
        </p:spPr>
      </p:sp>
      <p:sp>
        <p:nvSpPr>
          <p:cNvPr id="14339" name="Notes Placeholder 2"/>
          <p:cNvSpPr>
            <a:spLocks noGrp="1"/>
          </p:cNvSpPr>
          <p:nvPr>
            <p:ph type="body" idx="1"/>
          </p:nvPr>
        </p:nvSpPr>
        <p:spPr>
          <a:noFill/>
          <a:ln/>
        </p:spPr>
        <p:txBody>
          <a:bodyPr/>
          <a:lstStyle/>
          <a:p>
            <a:r>
              <a:rPr lang="en-US" dirty="0" smtClean="0">
                <a:latin typeface="Arial" charset="0"/>
                <a:ea typeface="ＭＳ Ｐゴシック" charset="-128"/>
                <a:cs typeface="ＭＳ Ｐゴシック" charset="-128"/>
              </a:rPr>
              <a:t>Hurricanes Earl and Fiona 30 August 2010</a:t>
            </a:r>
          </a:p>
        </p:txBody>
      </p:sp>
      <p:sp>
        <p:nvSpPr>
          <p:cNvPr id="14340" name="Slide Number Placeholder 3"/>
          <p:cNvSpPr>
            <a:spLocks noGrp="1"/>
          </p:cNvSpPr>
          <p:nvPr>
            <p:ph type="sldNum" sz="quarter" idx="5"/>
          </p:nvPr>
        </p:nvSpPr>
        <p:spPr>
          <a:noFill/>
        </p:spPr>
        <p:txBody>
          <a:bodyPr/>
          <a:lstStyle/>
          <a:p>
            <a:fld id="{BC985613-3CB2-F54B-8A0B-523B4FEE7926}" type="slidenum">
              <a:rPr lang="en-US" smtClean="0">
                <a:latin typeface="Arial" charset="0"/>
              </a:rPr>
              <a:pPr/>
              <a:t>1</a:t>
            </a:fld>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69C88E-AD9F-AA4F-A2CF-0EC05605EFA7}" type="slidenum">
              <a:rPr lang="en-US"/>
              <a:pPr/>
              <a:t>10</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US" sz="1000"/>
              <a:t>• Statistical Hurricane Intensity Prediction System (SHIPS) Still show more skill relative to numerical guidance</a:t>
            </a:r>
          </a:p>
          <a:p>
            <a:r>
              <a:rPr lang="en-US" sz="1000"/>
              <a:t>• IFEX is multi-year data collection effort to test data flow to initialize HWRF and for use in model data sets. IFEX is partnership with NWS, NESDIS, NASA, ONR, NSF</a:t>
            </a:r>
          </a:p>
          <a:p>
            <a:r>
              <a:rPr lang="en-US" sz="1000"/>
              <a:t>• HRD developed the capability to make a three-dimensional analysis from automatically quality-controlled Doppler data as part of JHT and a G-IV Doppler radar upgrade proposals.  Horizontal and vertical cross sections of these analyses were transmitted from the P3 to NHC.  The three-dimensional analyses have a vertical resolution of .5 km and a horizontal resolution of 4 km.  Analyses of the horizontal and vertical distribution of radius-height-averaged winds are examples of those sent to NHC in nearly all storms for the late phase of IFEX.  HRD cooperated with NHC to produce analyses of the greatest interest to NHC, namely the 4-km x 4-km x 0.5-km analyses at 500 m and 1 km.</a:t>
            </a:r>
          </a:p>
          <a:p>
            <a:r>
              <a:rPr lang="en-US" sz="1000"/>
              <a:t>• Goal is to provide QC Doppler radar-radial-velocity observations from NOAA G-IV and WP-3D aircraft in real time to EMC for assimilation into HWRF. HWRF will be able to use data at 1.5 km horizontal resolution and finer vertical resolution to initialize winds in  TC core and immediate environments. Only way to consistently obtain such data is X-Band airborne Doppler radar. 32 real-time analyses sent via SATCOM for NHC</a:t>
            </a:r>
          </a:p>
          <a:p>
            <a:pPr eaLnBrk="0" hangingPunct="0">
              <a:spcBef>
                <a:spcPct val="0"/>
              </a:spcBef>
            </a:pPr>
            <a:r>
              <a:rPr lang="en-US" sz="1000"/>
              <a:t>Katrina:	5 analyses on 25 August</a:t>
            </a:r>
          </a:p>
          <a:p>
            <a:pPr eaLnBrk="0" hangingPunct="0">
              <a:spcBef>
                <a:spcPct val="0"/>
              </a:spcBef>
            </a:pPr>
            <a:r>
              <a:rPr lang="en-US" sz="1000"/>
              <a:t>		4 analyses on 27 August</a:t>
            </a:r>
          </a:p>
          <a:p>
            <a:pPr eaLnBrk="0" hangingPunct="0">
              <a:spcBef>
                <a:spcPct val="0"/>
              </a:spcBef>
            </a:pPr>
            <a:r>
              <a:rPr lang="en-US" sz="1000"/>
              <a:t>		5 analyses on 28 August</a:t>
            </a:r>
          </a:p>
          <a:p>
            <a:pPr eaLnBrk="0" hangingPunct="0">
              <a:spcBef>
                <a:spcPct val="0"/>
              </a:spcBef>
            </a:pPr>
            <a:r>
              <a:rPr lang="en-US" sz="1000"/>
              <a:t>Ophelia:	2 analyses on 8 September</a:t>
            </a:r>
          </a:p>
          <a:p>
            <a:pPr eaLnBrk="0" hangingPunct="0">
              <a:spcBef>
                <a:spcPct val="0"/>
              </a:spcBef>
            </a:pPr>
            <a:r>
              <a:rPr lang="en-US" sz="1000"/>
              <a:t>		3 analyses on 9 September</a:t>
            </a:r>
          </a:p>
          <a:p>
            <a:pPr eaLnBrk="0" hangingPunct="0">
              <a:spcBef>
                <a:spcPct val="0"/>
              </a:spcBef>
            </a:pPr>
            <a:r>
              <a:rPr lang="en-US" sz="1000"/>
              <a:t>		5 analyses on 11 September</a:t>
            </a:r>
          </a:p>
          <a:p>
            <a:pPr eaLnBrk="0" hangingPunct="0">
              <a:spcBef>
                <a:spcPct val="0"/>
              </a:spcBef>
            </a:pPr>
            <a:r>
              <a:rPr lang="en-US" sz="1000"/>
              <a:t>		2 analyses on 12 September</a:t>
            </a:r>
          </a:p>
          <a:p>
            <a:pPr eaLnBrk="0" hangingPunct="0">
              <a:spcBef>
                <a:spcPct val="0"/>
              </a:spcBef>
            </a:pPr>
            <a:r>
              <a:rPr lang="en-US" sz="1000"/>
              <a:t>Rita:		1 analysis on 20 September</a:t>
            </a:r>
          </a:p>
          <a:p>
            <a:pPr eaLnBrk="0" hangingPunct="0">
              <a:spcBef>
                <a:spcPct val="0"/>
              </a:spcBef>
            </a:pPr>
            <a:r>
              <a:rPr lang="en-US" sz="1000"/>
              <a:t>		4 analyses on 21 September</a:t>
            </a:r>
          </a:p>
          <a:p>
            <a:pPr eaLnBrk="0" hangingPunct="0">
              <a:spcBef>
                <a:spcPct val="0"/>
              </a:spcBef>
            </a:pPr>
            <a:r>
              <a:rPr lang="en-US" sz="1000"/>
              <a:t>		1 analysis on 22 September</a:t>
            </a:r>
          </a:p>
          <a:p>
            <a:endParaRPr lang="en-US"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9CEE8-F2B8-B54D-A1D5-C74E2956A267}" type="slidenum">
              <a:rPr lang="en-US"/>
              <a:pPr/>
              <a:t>12</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sz="1000"/>
              <a:t>• Hurricane Weather Research and Forecast (HWRF) model system being developed by EMC (uses NMM core versus NCAR mass core) Coupled atmos/land/ocean regional model system</a:t>
            </a:r>
          </a:p>
          <a:p>
            <a:r>
              <a:rPr lang="en-US" sz="1000"/>
              <a:t>• Stepped Frequency Microwave Radiometer (SFMR) first developed with NASA and UMASS in 80s and 90s. Operational version is commercial product developed by ProSensing (former UMASS students)</a:t>
            </a:r>
          </a:p>
          <a:p>
            <a:r>
              <a:rPr lang="en-US" sz="1000"/>
              <a:t>• Uninhabited Aerial Systems (UAS) - Aerosonde for now, but we are now working with the NOAA UAS advisory group on getting hurricane observing requirements addressed by other UASs (GlobalHawk and others)</a:t>
            </a:r>
          </a:p>
          <a:p>
            <a:r>
              <a:rPr lang="en-US" sz="1000"/>
              <a:t>• HRD is working with Paul Chang (NESDIS) and AOC to develop and improve the SATCOM transfer of data from aircraft for operational use. AOC is purchasing a 64KBd SATCOM system like the one on the G-IV for one P-3 next year (currently we have 9.6KBd and 1.2 KBd SATCOM on P-3s). This upgrade will enable us to transmit the raw Doppler data to EMC as well as the real-time analyses. With this upgrade we are even discussing moving some processing of the data to the ground as a backup to the aircraft processing. It also will allow us to consider archiving the data directly from the SATCOM feed through NESDIS. It is a necessary precursor to any UAS technology migration.</a:t>
            </a:r>
          </a:p>
          <a:p>
            <a:r>
              <a:rPr lang="en-US" sz="1000"/>
              <a:t>• A major outgrowth of our GPS dropsonde work has been Mark Powell’s paper on the drag coefficient roll-off at winds &gt;40 m/s. This new drag coefficient for high winds is being tested in GFDL and HWRF. It is not clear that this new parameterization will improve current coarse res models. These issues need testing and evaluation as we move to finer res models.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C2C64-2AA4-A443-897B-DC201FAC8CD6}" type="slidenum">
              <a:rPr lang="en-US"/>
              <a:pPr/>
              <a:t>13</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sz="1000"/>
              <a:t>• As the new models are developed to deal with intensity and structure we need to develop new metrics for model and forecast evaluation beyond the traditional minimum central pressure and peak surface wind. The NWS metric of the peak 1-min sustained surface wind anywhere is not as meaningful anymore. A model or forecast could be correct on those parameters for the wrong reason. Customers want to know more about the impacts to expect and that means structure and size matter. Proposed new metrics are structure (radii of 35, 50, 65 kt, and radius of maximum wind in different quadrants) and rapid intensification (FAR vs POD). They need to be tested and improved with data as well as model output.</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C2C64-2AA4-A443-897B-DC201FAC8CD6}" type="slidenum">
              <a:rPr lang="en-US"/>
              <a:pPr/>
              <a:t>14</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sz="1000"/>
              <a:t>• As the new models are developed to deal with intensity and structure we need to develop new metrics for model and forecast evaluation beyond the traditional minimum central pressure and peak surface wind. The NWS metric of the peak 1-min sustained surface wind anywhere is not as meaningful anymore. A model or forecast could be correct on those parameters for the wrong reason. Customers want to know more about the impacts to expect and that means structure and size matter. Proposed new metrics are structure (radii of 35, 50, 65 kt, and radius of maximum wind in different quadrants) and rapid intensification (FAR vs POD). They need to be tested and improved with data as well as model output.</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64D90-29C0-7447-9DD1-3A630E6033A3}" type="slidenum">
              <a:rPr lang="en-US"/>
              <a:pPr/>
              <a:t>15</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sz="900"/>
              <a:t>• Goal of the HRD 2005 AOP was to upgrade SHIPS with Cione’s inner core SST correction ( see reference CIONE, J.J., and E.W. UHLHORN. Sea surface temperature variability in hurricanes: Implications with respect to intensity change. Monthly Weather Review, 131(8):1783-1796 (2003)) and demonstrate a 5% improvement in SHIPS intensity forecasts. We have yet to complete the 2005 evaluation, but rerunning the 2004 storms with the new correction demonstrated a 4% improvement over the operational SHIPS. This year should be at least as good, given storms such as Ophelia, Rita and Katrina.</a:t>
            </a:r>
          </a:p>
          <a:p>
            <a:r>
              <a:rPr lang="en-US" sz="900"/>
              <a:t>• Figure shows actual improvement from rerun of the 2004 season in kt (not %). Note dramatic improvement for hurricanes and especially storms undergoing rapid intensification (&gt;25 kt in 24 h), particularly beyond 48 h. Reason for dramatic improvement at later forecast periods is importance of the SST predictor in SHIPS at later times.</a:t>
            </a:r>
          </a:p>
          <a:p>
            <a:r>
              <a:rPr lang="en-US" sz="900"/>
              <a:t>• Important note: SHIPS is an example of providing guidance on guidance,as it uses the global model initial conditions and forecast output as predictors. SST is one of the most important of the predictors and the operational version uses the Reynold’s weekly SST. Where the new version is providing improvements is by adding internal storm information, the correction of the Reynold’s SST by a value more representative of what should be under the eyewall. This is a trend in the development of SHIPS that is telling us that to do intensity right we need to know more about the current state of the inner vortex that is not represented in the global model fields. Mark DeMaria has demonstrated similar improvements by using IR satellite information and flight level data. Unfortunately, that information is only available at the initial time and does not seem to show that much improvement to longer time intervals, whereas Cione’s algorithm is applied to all forecast times and seems to better reflect the actual storm conditions.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16</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sz="1000"/>
              <a:t>• Surface wind field work is mainly supported through a NOPP that Hans Graber controls (collaboration between UM, USACE, HRD, and Vince Cardone’s Ocean Weather). HRD receives support to provide them near real-time surface winds to drive their surge and wave models. HRD also receives support for these wind fields from the USACE, particularly for the production of wind fields for past storms to use for model testing. Finally, some of the support comes from the development of a wind model for the State of Florida CAT model effort in collaboration with FSU, FIU, and UF.</a:t>
            </a:r>
          </a:p>
          <a:p>
            <a:endParaRPr lang="en-US" sz="1000"/>
          </a:p>
          <a:p>
            <a:endParaRPr lang="en-US"/>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17</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sz="1000"/>
              <a:t>• Surface wind field work is mainly supported through a NOPP that Hans Graber controls (collaboration between UM, USACE, HRD, and Vince Cardone’s Ocean Weather). HRD receives support to provide them near real-time surface winds to drive their surge and wave models. HRD also receives support for these wind fields from the USACE, particularly for the production of wind fields for past storms to use for model testing. Finally, some of the support comes from the development of a wind model for the State of Florida CAT model effort in collaboration with FSU, FIU, and UF.</a:t>
            </a:r>
          </a:p>
          <a:p>
            <a:endParaRPr lang="en-US" sz="1000"/>
          </a:p>
          <a:p>
            <a:endParaRPr lang="en-US"/>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64FAC04-25DB-C34A-88D4-0A9CCD151B50}" type="slidenum">
              <a:rPr lang="en-US">
                <a:latin typeface="Arial" charset="0"/>
                <a:ea typeface="ＭＳ Ｐゴシック" charset="-128"/>
                <a:cs typeface="ＭＳ Ｐゴシック" charset="-128"/>
              </a:rPr>
              <a:pPr/>
              <a:t>20</a:t>
            </a:fld>
            <a:endParaRPr lang="en-US">
              <a:latin typeface="Arial" charset="0"/>
              <a:ea typeface="ＭＳ Ｐゴシック" charset="-128"/>
              <a:cs typeface="ＭＳ Ｐゴシック" charset="-128"/>
            </a:endParaRPr>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xfrm>
            <a:off x="914711" y="4344025"/>
            <a:ext cx="5028579" cy="1057119"/>
          </a:xfrm>
          <a:solidFill>
            <a:srgbClr val="FFFFFF"/>
          </a:solidFill>
          <a:ln>
            <a:solidFill>
              <a:srgbClr val="000000"/>
            </a:solidFill>
          </a:ln>
        </p:spPr>
        <p:txBody>
          <a:bodyPr lIns="91411" rIns="91411"/>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Colors</a:t>
            </a:r>
            <a:r>
              <a:rPr lang="en-US" baseline="0" dirty="0" smtClean="0">
                <a:latin typeface="Calibri" charset="0"/>
              </a:rPr>
              <a:t> denote Doppler winds and station codes denote dropsondes</a:t>
            </a:r>
          </a:p>
          <a:p>
            <a:pPr defTabSz="897301" eaLnBrk="0" hangingPunct="0">
              <a:defRPr/>
            </a:pPr>
            <a:r>
              <a:rPr lang="en-US" dirty="0">
                <a:latin typeface="Times" charset="0"/>
              </a:rPr>
              <a:t>West-east vertical cross section of wind speed (shaded, m/s). </a:t>
            </a:r>
          </a:p>
          <a:p>
            <a:endParaRPr lang="en-US" dirty="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endParaRPr lang="en-US"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F06851-D515-6541-BC22-B8BDCD3CCA76}" type="slidenum">
              <a:rPr lang="en-US"/>
              <a:pPr/>
              <a:t>2</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sz="1000"/>
              <a:t>Our interactions with PhOD take advantage of the expertise they have in in situ upper ocean observations as well as satellite oceanography.  PhOD staff working with HRD are Gustavo Goni on the ocean heat content (OHC) efforts along with some assistance from the Jaoquin Trinanes on the OHC web site. We also are starting to work with Rick Lumpkin on the mini drifters and floats deployed ahead of the storms such as Rita and Frances last year. These data are processed and available through the GOOS Center website also at AOML.</a:t>
            </a:r>
          </a:p>
          <a:p>
            <a:endParaRPr lang="en-US" sz="1000"/>
          </a:p>
          <a:p>
            <a:r>
              <a:rPr lang="en-US" sz="1000"/>
              <a:t>• The multi-decadel work has been covered internally and through some small grants from the Office of Global Programs (OGP). This work is in collaboration with PhOD (Enfield, Mestas-Nunez) and NCEP/CPC.</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24</a:t>
            </a:fld>
            <a:endParaRPr lang="en-US"/>
          </a:p>
        </p:txBody>
      </p:sp>
      <p:sp>
        <p:nvSpPr>
          <p:cNvPr id="104451" name="Rectangle 2"/>
          <p:cNvSpPr>
            <a:spLocks noGrp="1" noRot="1" noChangeAspect="1" noChangeArrowheads="1" noTextEdit="1"/>
          </p:cNvSpPr>
          <p:nvPr>
            <p:ph type="sldImg"/>
          </p:nvPr>
        </p:nvSpPr>
        <p:spPr>
          <a:xfrm>
            <a:off x="1143000" y="684213"/>
            <a:ext cx="4572000" cy="3429000"/>
          </a:xfrm>
          <a:ln/>
        </p:spPr>
      </p:sp>
      <p:sp>
        <p:nvSpPr>
          <p:cNvPr id="104452" name="Rectangle 3"/>
          <p:cNvSpPr>
            <a:spLocks noGrp="1" noChangeArrowheads="1"/>
          </p:cNvSpPr>
          <p:nvPr>
            <p:ph type="body" idx="1"/>
          </p:nvPr>
        </p:nvSpPr>
        <p:spPr>
          <a:xfrm>
            <a:off x="686112" y="4343400"/>
            <a:ext cx="5485778" cy="4116366"/>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6FEEC79-F74F-BD4B-A860-AC0C6E230B9A}" type="slidenum">
              <a:rPr lang="en-US"/>
              <a:pPr/>
              <a:t>3</a:t>
            </a:fld>
            <a:endParaRPr lang="en-US"/>
          </a:p>
        </p:txBody>
      </p:sp>
      <p:sp>
        <p:nvSpPr>
          <p:cNvPr id="62466"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710" tIns="44855" rIns="89710" bIns="44855" anchor="b">
            <a:prstTxWarp prst="textNoShape">
              <a:avLst/>
            </a:prstTxWarp>
          </a:bodyPr>
          <a:lstStyle/>
          <a:p>
            <a:pPr algn="r" defTabSz="896938" eaLnBrk="1" hangingPunct="1"/>
            <a:fld id="{92685EEE-BC9B-2440-9881-62B74544563B}" type="slidenum">
              <a:rPr lang="en-US" sz="1100"/>
              <a:pPr algn="r" defTabSz="896938" eaLnBrk="1" hangingPunct="1"/>
              <a:t>3</a:t>
            </a:fld>
            <a:endParaRPr lang="en-US" sz="1100"/>
          </a:p>
        </p:txBody>
      </p:sp>
      <p:sp>
        <p:nvSpPr>
          <p:cNvPr id="62467" name="Text Box 2"/>
          <p:cNvSpPr txBox="1">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468" name="Text Box 3"/>
          <p:cNvSpPr txBox="1">
            <a:spLocks noGrp="1" noChangeArrowheads="1"/>
          </p:cNvSpPr>
          <p:nvPr>
            <p:ph type="body" idx="1"/>
          </p:nvPr>
        </p:nvSpPr>
        <p:spPr bwMode="auto">
          <a:xfrm>
            <a:off x="890588" y="4284663"/>
            <a:ext cx="4905375" cy="3921125"/>
          </a:xfrm>
          <a:prstGeom prst="rect">
            <a:avLst/>
          </a:prstGeom>
          <a:noFill/>
          <a:ln>
            <a:solidFill>
              <a:srgbClr val="000000"/>
            </a:solidFill>
            <a:round/>
            <a:headEnd/>
            <a:tailEnd/>
          </a:ln>
        </p:spPr>
        <p:txBody>
          <a:bodyPr lIns="89710" tIns="44855" rIns="89710" bIns="44855" anchor="ctr">
            <a:prstTxWarp prst="textNoShape">
              <a:avLst/>
            </a:prstTxWarp>
          </a:bodyPr>
          <a:lstStyle/>
          <a:p>
            <a:pPr>
              <a:buFontTx/>
              <a:buChar char="•"/>
            </a:pPr>
            <a:r>
              <a:rPr lang="en-GB"/>
              <a:t>NOAA established </a:t>
            </a:r>
            <a:r>
              <a:rPr lang="en-US"/>
              <a:t>HFIP as a 10-year project designed to accelerate improvements in tropical cyclone forecasts, with an emphasis on rapid intensity change, and to reduce forecast uncertainty.  </a:t>
            </a:r>
          </a:p>
          <a:p>
            <a:pPr>
              <a:buFontTx/>
              <a:buChar char="•"/>
            </a:pPr>
            <a:r>
              <a:rPr lang="en-US"/>
              <a:t>The goal of HFIP is to improve forecasts of tropical cyclones, particularly intensity change, and increase confidence in those forecasts in order to enhance mitigation and preparedness decisions at all levels of government and by individuals</a:t>
            </a:r>
          </a:p>
          <a:p>
            <a:pPr>
              <a:buFontTx/>
              <a:buChar char="•"/>
            </a:pPr>
            <a:r>
              <a:rPr lang="en-US"/>
              <a:t>HFIP responds to input from stakeholders and r</a:t>
            </a:r>
            <a:r>
              <a:rPr lang="en-GB"/>
              <a:t>ecent National Science Board (NSB), Office of the Federal Coordinator for Meteorology (OFCM), and the NOAA Science Advisory Board Hurricane Intensity Research Working Group (HIRWG) reports calling for accelerated improvements in hurricane forecasts.  </a:t>
            </a:r>
          </a:p>
          <a:p>
            <a:pPr>
              <a:buFontTx/>
              <a:buChar char="•"/>
            </a:pPr>
            <a:r>
              <a:rPr lang="en-GB"/>
              <a:t>HFIP e</a:t>
            </a:r>
            <a:r>
              <a:rPr lang="en-US"/>
              <a:t>stablishes a unified approach to hurricane improvements across NOAA operating units and calls for collaboration with our federal partners and the external research community in its execution.</a:t>
            </a:r>
          </a:p>
          <a:p>
            <a:pPr marL="114300" lvl="1">
              <a:lnSpc>
                <a:spcPct val="95000"/>
              </a:lnSpc>
              <a:spcBef>
                <a:spcPts val="675"/>
              </a:spcBef>
              <a:spcAft>
                <a:spcPts val="450"/>
              </a:spcAft>
            </a:pPr>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AB8E17B-C71A-BF40-84B8-05D1E3EFCEC4}" type="slidenum">
              <a:rPr lang="en-US"/>
              <a:pPr/>
              <a:t>4</a:t>
            </a:fld>
            <a:endParaRPr lang="en-US"/>
          </a:p>
        </p:txBody>
      </p:sp>
      <p:sp>
        <p:nvSpPr>
          <p:cNvPr id="82946"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710" tIns="44855" rIns="89710" bIns="44855" anchor="b">
            <a:prstTxWarp prst="textNoShape">
              <a:avLst/>
            </a:prstTxWarp>
          </a:bodyPr>
          <a:lstStyle/>
          <a:p>
            <a:pPr algn="r" defTabSz="896938" eaLnBrk="1" hangingPunct="1"/>
            <a:fld id="{B780996D-9324-7D47-AE0A-C8B6B01AA95F}" type="slidenum">
              <a:rPr lang="en-US" sz="1100"/>
              <a:pPr algn="r" defTabSz="896938" eaLnBrk="1" hangingPunct="1"/>
              <a:t>4</a:t>
            </a:fld>
            <a:endParaRPr lang="en-US" sz="1100"/>
          </a:p>
        </p:txBody>
      </p:sp>
      <p:sp>
        <p:nvSpPr>
          <p:cNvPr id="82947" name="Text Box 2"/>
          <p:cNvSpPr txBox="1">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2948" name="Text Box 3"/>
          <p:cNvSpPr txBox="1">
            <a:spLocks noGrp="1" noChangeArrowheads="1"/>
          </p:cNvSpPr>
          <p:nvPr>
            <p:ph type="body" idx="1"/>
          </p:nvPr>
        </p:nvSpPr>
        <p:spPr bwMode="auto">
          <a:xfrm>
            <a:off x="890588" y="4284663"/>
            <a:ext cx="4905375" cy="3921125"/>
          </a:xfrm>
          <a:prstGeom prst="rect">
            <a:avLst/>
          </a:prstGeom>
          <a:noFill/>
          <a:ln>
            <a:solidFill>
              <a:srgbClr val="000000"/>
            </a:solidFill>
            <a:round/>
            <a:headEnd/>
            <a:tailEnd/>
          </a:ln>
        </p:spPr>
        <p:txBody>
          <a:bodyPr lIns="89710" tIns="44855" rIns="89710" bIns="44855" anchor="ctr">
            <a:prstTxWarp prst="textNoShape">
              <a:avLst/>
            </a:prstTxWarp>
          </a:bodyPr>
          <a:lstStyle/>
          <a:p>
            <a:pPr marL="114300" lvl="1">
              <a:lnSpc>
                <a:spcPct val="95000"/>
              </a:lnSpc>
              <a:spcBef>
                <a:spcPts val="675"/>
              </a:spcBef>
              <a:spcAft>
                <a:spcPts val="450"/>
              </a:spcAft>
            </a:pPr>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2E495B9-8133-0B44-B079-11DECFE9F67A}" type="slidenum">
              <a:rPr lang="en-US"/>
              <a:pPr/>
              <a:t>5</a:t>
            </a:fld>
            <a:endParaRPr lang="en-US"/>
          </a:p>
        </p:txBody>
      </p:sp>
      <p:sp>
        <p:nvSpPr>
          <p:cNvPr id="78850"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710" tIns="44855" rIns="89710" bIns="44855" anchor="b">
            <a:prstTxWarp prst="textNoShape">
              <a:avLst/>
            </a:prstTxWarp>
          </a:bodyPr>
          <a:lstStyle/>
          <a:p>
            <a:pPr algn="r" defTabSz="896938" eaLnBrk="1" hangingPunct="1"/>
            <a:fld id="{9F6E2073-17FB-4548-A861-964FE153D6CC}" type="slidenum">
              <a:rPr lang="en-US" sz="1100"/>
              <a:pPr algn="r" defTabSz="896938" eaLnBrk="1" hangingPunct="1"/>
              <a:t>5</a:t>
            </a:fld>
            <a:endParaRPr lang="en-US" sz="1100"/>
          </a:p>
        </p:txBody>
      </p:sp>
      <p:sp>
        <p:nvSpPr>
          <p:cNvPr id="78851" name="Text Box 2"/>
          <p:cNvSpPr txBox="1">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2" name="Text Box 3"/>
          <p:cNvSpPr txBox="1">
            <a:spLocks noGrp="1" noChangeArrowheads="1"/>
          </p:cNvSpPr>
          <p:nvPr>
            <p:ph type="body" idx="1"/>
          </p:nvPr>
        </p:nvSpPr>
        <p:spPr bwMode="auto">
          <a:xfrm>
            <a:off x="890588" y="4284663"/>
            <a:ext cx="4905375" cy="3921125"/>
          </a:xfrm>
          <a:prstGeom prst="rect">
            <a:avLst/>
          </a:prstGeom>
          <a:noFill/>
          <a:ln>
            <a:solidFill>
              <a:srgbClr val="000000"/>
            </a:solidFill>
            <a:round/>
            <a:headEnd/>
            <a:tailEnd/>
          </a:ln>
        </p:spPr>
        <p:txBody>
          <a:bodyPr lIns="89710" tIns="44855" rIns="89710" bIns="44855" anchor="ctr">
            <a:prstTxWarp prst="textNoShape">
              <a:avLst/>
            </a:prstTxWarp>
          </a:bodyPr>
          <a:lstStyle/>
          <a:p>
            <a:pPr>
              <a:lnSpc>
                <a:spcPct val="90000"/>
              </a:lnSpc>
              <a:spcBef>
                <a:spcPct val="20000"/>
              </a:spcBef>
              <a:buFontTx/>
              <a:buChar char="•"/>
            </a:pPr>
            <a:r>
              <a:rPr lang="en-GB"/>
              <a:t>Guide and accelerate HFS improvements (HFS)</a:t>
            </a:r>
          </a:p>
          <a:p>
            <a:pPr marL="114300" lvl="1">
              <a:lnSpc>
                <a:spcPct val="90000"/>
              </a:lnSpc>
            </a:pPr>
            <a:r>
              <a:rPr lang="en-GB"/>
              <a:t>Accelerate NOAA operational HFS &amp; GFS development </a:t>
            </a:r>
          </a:p>
          <a:p>
            <a:pPr marL="114300" lvl="1">
              <a:lnSpc>
                <a:spcPct val="90000"/>
              </a:lnSpc>
            </a:pPr>
            <a:r>
              <a:rPr lang="en-GB"/>
              <a:t>R&amp;D to improve HFS and GFS (need basic research)</a:t>
            </a:r>
            <a:endParaRPr lang="en-US"/>
          </a:p>
          <a:p>
            <a:pPr marL="114300" lvl="1">
              <a:lnSpc>
                <a:spcPct val="90000"/>
              </a:lnSpc>
            </a:pPr>
            <a:r>
              <a:rPr lang="en-GB"/>
              <a:t>R&amp;D </a:t>
            </a:r>
            <a:r>
              <a:rPr lang="en-US"/>
              <a:t>for HFS and GFS ensemble systems (need basic research)</a:t>
            </a:r>
          </a:p>
          <a:p>
            <a:pPr>
              <a:lnSpc>
                <a:spcPct val="90000"/>
              </a:lnSpc>
              <a:spcBef>
                <a:spcPct val="20000"/>
              </a:spcBef>
              <a:buFontTx/>
              <a:buChar char="•"/>
            </a:pPr>
            <a:r>
              <a:rPr lang="en-GB"/>
              <a:t>Develop observing system strategy analysis capability (OSE)</a:t>
            </a:r>
          </a:p>
          <a:p>
            <a:pPr marL="114300" lvl="1">
              <a:lnSpc>
                <a:spcPct val="90000"/>
              </a:lnSpc>
            </a:pPr>
            <a:r>
              <a:rPr lang="en-GB"/>
              <a:t>R&amp;D to improve observing strategy to improve forecasts &amp; inform NOAA investments </a:t>
            </a:r>
          </a:p>
          <a:p>
            <a:pPr>
              <a:lnSpc>
                <a:spcPct val="90000"/>
              </a:lnSpc>
              <a:spcBef>
                <a:spcPct val="20000"/>
              </a:spcBef>
              <a:buFontTx/>
              <a:buChar char="•"/>
            </a:pPr>
            <a:r>
              <a:rPr lang="en-GB"/>
              <a:t>Fully fund transition of research to operations (R2O)</a:t>
            </a:r>
          </a:p>
          <a:p>
            <a:pPr marL="114300" lvl="1">
              <a:lnSpc>
                <a:spcPct val="90000"/>
              </a:lnSpc>
            </a:pPr>
            <a:r>
              <a:rPr lang="en-GB"/>
              <a:t>Broaden JHT charter and increase support </a:t>
            </a:r>
          </a:p>
          <a:p>
            <a:pPr marL="114300" lvl="1">
              <a:lnSpc>
                <a:spcPct val="90000"/>
              </a:lnSpc>
            </a:pPr>
            <a:r>
              <a:rPr lang="en-GB"/>
              <a:t>Develop interactions between JHT, DTC and JCSDA</a:t>
            </a:r>
          </a:p>
          <a:p>
            <a:pPr>
              <a:lnSpc>
                <a:spcPct val="90000"/>
              </a:lnSpc>
              <a:spcBef>
                <a:spcPct val="20000"/>
              </a:spcBef>
              <a:buFontTx/>
              <a:buChar char="•"/>
            </a:pPr>
            <a:r>
              <a:rPr lang="en-GB"/>
              <a:t>Increase high performance computing (res &amp; ops) </a:t>
            </a:r>
          </a:p>
          <a:p>
            <a:pPr>
              <a:lnSpc>
                <a:spcPct val="90000"/>
              </a:lnSpc>
              <a:spcBef>
                <a:spcPct val="20000"/>
              </a:spcBef>
              <a:buFontTx/>
              <a:buChar char="•"/>
            </a:pPr>
            <a:r>
              <a:rPr lang="en-GB"/>
              <a:t>Coordinate with research community on basic research</a:t>
            </a:r>
          </a:p>
          <a:p>
            <a:pPr marL="114300" lvl="1">
              <a:lnSpc>
                <a:spcPct val="90000"/>
              </a:lnSpc>
            </a:pPr>
            <a:r>
              <a:rPr lang="en-GB" b="1"/>
              <a:t>NOAA can not meet goals alone!</a:t>
            </a:r>
            <a:endParaRPr lang="en-GB"/>
          </a:p>
          <a:p>
            <a:pPr marL="114300" lvl="1">
              <a:lnSpc>
                <a:spcPct val="90000"/>
              </a:lnSpc>
            </a:pPr>
            <a:r>
              <a:rPr lang="en-GB"/>
              <a:t>Broaden base of expertise in tropical cyclone research community </a:t>
            </a:r>
          </a:p>
          <a:p>
            <a:pPr marL="114300" lvl="1">
              <a:lnSpc>
                <a:spcPct val="90000"/>
              </a:lnSpc>
            </a:pPr>
            <a:r>
              <a:rPr lang="en-GB"/>
              <a:t>Work closely with federal, academic, and private sector communities</a:t>
            </a:r>
            <a:r>
              <a:rPr lang="en-US"/>
              <a:t> Provide dedicated high performance computing capacity for HFS operations and research &amp; development</a:t>
            </a:r>
            <a:endParaRPr lang="en-GB">
              <a:solidFill>
                <a:srgbClr val="000000"/>
              </a:solidFill>
              <a:ea typeface="MS Gothic" pitchFamily="49" charset="-128"/>
              <a:cs typeface="MS Gothic" pitchFamily="4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2E495B9-8133-0B44-B079-11DECFE9F67A}" type="slidenum">
              <a:rPr lang="en-US"/>
              <a:pPr/>
              <a:t>6</a:t>
            </a:fld>
            <a:endParaRPr lang="en-US"/>
          </a:p>
        </p:txBody>
      </p:sp>
      <p:sp>
        <p:nvSpPr>
          <p:cNvPr id="78850"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710" tIns="44855" rIns="89710" bIns="44855" anchor="b">
            <a:prstTxWarp prst="textNoShape">
              <a:avLst/>
            </a:prstTxWarp>
          </a:bodyPr>
          <a:lstStyle/>
          <a:p>
            <a:pPr algn="r" defTabSz="896938" eaLnBrk="1" hangingPunct="1"/>
            <a:fld id="{9F6E2073-17FB-4548-A861-964FE153D6CC}" type="slidenum">
              <a:rPr lang="en-US" sz="1100"/>
              <a:pPr algn="r" defTabSz="896938" eaLnBrk="1" hangingPunct="1"/>
              <a:t>6</a:t>
            </a:fld>
            <a:endParaRPr lang="en-US" sz="1100"/>
          </a:p>
        </p:txBody>
      </p:sp>
      <p:sp>
        <p:nvSpPr>
          <p:cNvPr id="78851" name="Text Box 2"/>
          <p:cNvSpPr txBox="1">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2" name="Text Box 3"/>
          <p:cNvSpPr txBox="1">
            <a:spLocks noGrp="1" noChangeArrowheads="1"/>
          </p:cNvSpPr>
          <p:nvPr>
            <p:ph type="body" idx="1"/>
          </p:nvPr>
        </p:nvSpPr>
        <p:spPr bwMode="auto">
          <a:xfrm>
            <a:off x="890588" y="4284663"/>
            <a:ext cx="4905375" cy="3921125"/>
          </a:xfrm>
          <a:prstGeom prst="rect">
            <a:avLst/>
          </a:prstGeom>
          <a:noFill/>
          <a:ln>
            <a:solidFill>
              <a:srgbClr val="000000"/>
            </a:solidFill>
            <a:round/>
            <a:headEnd/>
            <a:tailEnd/>
          </a:ln>
        </p:spPr>
        <p:txBody>
          <a:bodyPr lIns="89710" tIns="44855" rIns="89710" bIns="44855" anchor="ctr">
            <a:prstTxWarp prst="textNoShape">
              <a:avLst/>
            </a:prstTxWarp>
          </a:bodyPr>
          <a:lstStyle/>
          <a:p>
            <a:pPr>
              <a:lnSpc>
                <a:spcPct val="90000"/>
              </a:lnSpc>
              <a:spcBef>
                <a:spcPct val="20000"/>
              </a:spcBef>
              <a:buFontTx/>
              <a:buChar char="•"/>
            </a:pPr>
            <a:r>
              <a:rPr lang="en-GB"/>
              <a:t>Guide and accelerate HFS improvements (HFS)</a:t>
            </a:r>
          </a:p>
          <a:p>
            <a:pPr marL="114300" lvl="1">
              <a:lnSpc>
                <a:spcPct val="90000"/>
              </a:lnSpc>
            </a:pPr>
            <a:r>
              <a:rPr lang="en-GB"/>
              <a:t>Accelerate NOAA operational HFS &amp; GFS development </a:t>
            </a:r>
          </a:p>
          <a:p>
            <a:pPr marL="114300" lvl="1">
              <a:lnSpc>
                <a:spcPct val="90000"/>
              </a:lnSpc>
            </a:pPr>
            <a:r>
              <a:rPr lang="en-GB"/>
              <a:t>R&amp;D to improve HFS and GFS (need basic research)</a:t>
            </a:r>
            <a:endParaRPr lang="en-US"/>
          </a:p>
          <a:p>
            <a:pPr marL="114300" lvl="1">
              <a:lnSpc>
                <a:spcPct val="90000"/>
              </a:lnSpc>
            </a:pPr>
            <a:r>
              <a:rPr lang="en-GB"/>
              <a:t>R&amp;D </a:t>
            </a:r>
            <a:r>
              <a:rPr lang="en-US"/>
              <a:t>for HFS and GFS ensemble systems (need basic research)</a:t>
            </a:r>
          </a:p>
          <a:p>
            <a:pPr>
              <a:lnSpc>
                <a:spcPct val="90000"/>
              </a:lnSpc>
              <a:spcBef>
                <a:spcPct val="20000"/>
              </a:spcBef>
              <a:buFontTx/>
              <a:buChar char="•"/>
            </a:pPr>
            <a:r>
              <a:rPr lang="en-GB"/>
              <a:t>Develop observing system strategy analysis capability (OSE)</a:t>
            </a:r>
          </a:p>
          <a:p>
            <a:pPr marL="114300" lvl="1">
              <a:lnSpc>
                <a:spcPct val="90000"/>
              </a:lnSpc>
            </a:pPr>
            <a:r>
              <a:rPr lang="en-GB"/>
              <a:t>R&amp;D to improve observing strategy to improve forecasts &amp; inform NOAA investments </a:t>
            </a:r>
          </a:p>
          <a:p>
            <a:pPr>
              <a:lnSpc>
                <a:spcPct val="90000"/>
              </a:lnSpc>
              <a:spcBef>
                <a:spcPct val="20000"/>
              </a:spcBef>
              <a:buFontTx/>
              <a:buChar char="•"/>
            </a:pPr>
            <a:r>
              <a:rPr lang="en-GB"/>
              <a:t>Fully fund transition of research to operations (R2O)</a:t>
            </a:r>
          </a:p>
          <a:p>
            <a:pPr marL="114300" lvl="1">
              <a:lnSpc>
                <a:spcPct val="90000"/>
              </a:lnSpc>
            </a:pPr>
            <a:r>
              <a:rPr lang="en-GB"/>
              <a:t>Broaden JHT charter and increase support </a:t>
            </a:r>
          </a:p>
          <a:p>
            <a:pPr marL="114300" lvl="1">
              <a:lnSpc>
                <a:spcPct val="90000"/>
              </a:lnSpc>
            </a:pPr>
            <a:r>
              <a:rPr lang="en-GB"/>
              <a:t>Develop interactions between JHT, DTC and JCSDA</a:t>
            </a:r>
          </a:p>
          <a:p>
            <a:pPr>
              <a:lnSpc>
                <a:spcPct val="90000"/>
              </a:lnSpc>
              <a:spcBef>
                <a:spcPct val="20000"/>
              </a:spcBef>
              <a:buFontTx/>
              <a:buChar char="•"/>
            </a:pPr>
            <a:r>
              <a:rPr lang="en-GB"/>
              <a:t>Increase high performance computing (res &amp; ops) </a:t>
            </a:r>
          </a:p>
          <a:p>
            <a:pPr>
              <a:lnSpc>
                <a:spcPct val="90000"/>
              </a:lnSpc>
              <a:spcBef>
                <a:spcPct val="20000"/>
              </a:spcBef>
              <a:buFontTx/>
              <a:buChar char="•"/>
            </a:pPr>
            <a:r>
              <a:rPr lang="en-GB"/>
              <a:t>Coordinate with research community on basic research</a:t>
            </a:r>
          </a:p>
          <a:p>
            <a:pPr marL="114300" lvl="1">
              <a:lnSpc>
                <a:spcPct val="90000"/>
              </a:lnSpc>
            </a:pPr>
            <a:r>
              <a:rPr lang="en-GB" b="1"/>
              <a:t>NOAA can not meet goals alone!</a:t>
            </a:r>
            <a:endParaRPr lang="en-GB"/>
          </a:p>
          <a:p>
            <a:pPr marL="114300" lvl="1">
              <a:lnSpc>
                <a:spcPct val="90000"/>
              </a:lnSpc>
            </a:pPr>
            <a:r>
              <a:rPr lang="en-GB"/>
              <a:t>Broaden base of expertise in tropical cyclone research community </a:t>
            </a:r>
          </a:p>
          <a:p>
            <a:pPr marL="114300" lvl="1">
              <a:lnSpc>
                <a:spcPct val="90000"/>
              </a:lnSpc>
            </a:pPr>
            <a:r>
              <a:rPr lang="en-GB"/>
              <a:t>Work closely with federal, academic, and private sector communities</a:t>
            </a:r>
            <a:r>
              <a:rPr lang="en-US"/>
              <a:t> Provide dedicated high performance computing capacity for HFS operations and research &amp; development</a:t>
            </a:r>
            <a:endParaRPr lang="en-GB">
              <a:solidFill>
                <a:srgbClr val="000000"/>
              </a:solidFill>
              <a:ea typeface="MS Gothic" pitchFamily="49" charset="-128"/>
              <a:cs typeface="MS Gothic" pitchFamily="4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43106A4-2E08-224E-8D3B-5CFFCDF283FB}" type="slidenum">
              <a:rPr lang="en-US"/>
              <a:pPr/>
              <a:t>7</a:t>
            </a:fld>
            <a:endParaRPr lang="en-US"/>
          </a:p>
        </p:txBody>
      </p:sp>
      <p:sp>
        <p:nvSpPr>
          <p:cNvPr id="64514"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710" tIns="44855" rIns="89710" bIns="44855" anchor="b">
            <a:prstTxWarp prst="textNoShape">
              <a:avLst/>
            </a:prstTxWarp>
          </a:bodyPr>
          <a:lstStyle/>
          <a:p>
            <a:pPr algn="r" defTabSz="896938" eaLnBrk="1" hangingPunct="1"/>
            <a:fld id="{7B1818F6-8C8C-6E46-A348-9832C1718158}" type="slidenum">
              <a:rPr lang="en-US" sz="1100"/>
              <a:pPr algn="r" defTabSz="896938" eaLnBrk="1" hangingPunct="1"/>
              <a:t>7</a:t>
            </a:fld>
            <a:endParaRPr lang="en-US" sz="1100"/>
          </a:p>
        </p:txBody>
      </p:sp>
      <p:sp>
        <p:nvSpPr>
          <p:cNvPr id="64515" name="Text Box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4516" name="Text Box 1027"/>
          <p:cNvSpPr>
            <a:spLocks noGrp="1" noChangeArrowheads="1"/>
          </p:cNvSpPr>
          <p:nvPr>
            <p:ph type="body" idx="1"/>
          </p:nvPr>
        </p:nvSpPr>
        <p:spPr bwMode="auto">
          <a:xfrm>
            <a:off x="890588" y="4284663"/>
            <a:ext cx="4905375" cy="3921125"/>
          </a:xfrm>
          <a:prstGeom prst="rect">
            <a:avLst/>
          </a:prstGeom>
          <a:noFill/>
          <a:ln>
            <a:solidFill>
              <a:srgbClr val="000000"/>
            </a:solidFill>
            <a:miter lim="800000"/>
            <a:headEnd/>
            <a:tailEnd/>
          </a:ln>
        </p:spPr>
        <p:txBody>
          <a:bodyPr lIns="89710" tIns="44855" rIns="89710" bIns="44855" anchor="ctr">
            <a:prstTxWarp prst="textNoShape">
              <a:avLst/>
            </a:prstTxWarp>
          </a:bodyPr>
          <a:lstStyle/>
          <a:p>
            <a:pPr marL="114300" lvl="1">
              <a:lnSpc>
                <a:spcPct val="95000"/>
              </a:lnSpc>
              <a:spcBef>
                <a:spcPct val="50000"/>
              </a:spcBef>
            </a:pPr>
            <a:r>
              <a:rPr lang="en-US"/>
              <a:t>HRD maintains active research programs with other governmental agencies, in particular, the Department of the Navy’s Office of Naval Research (</a:t>
            </a:r>
            <a:r>
              <a:rPr lang="en-US" b="1"/>
              <a:t>ONR</a:t>
            </a:r>
            <a:r>
              <a:rPr lang="en-US"/>
              <a:t>), National Aeronautics and Space Agency (</a:t>
            </a:r>
            <a:r>
              <a:rPr lang="en-US" b="1"/>
              <a:t>NASA</a:t>
            </a:r>
            <a:r>
              <a:rPr lang="en-US"/>
              <a:t>), and National Science Foundation (</a:t>
            </a:r>
            <a:r>
              <a:rPr lang="en-US" b="1"/>
              <a:t>NSF</a:t>
            </a:r>
            <a:r>
              <a:rPr lang="en-US"/>
              <a:t>). </a:t>
            </a:r>
          </a:p>
          <a:p>
            <a:pPr marL="114300" lvl="1">
              <a:lnSpc>
                <a:spcPct val="95000"/>
              </a:lnSpc>
              <a:spcBef>
                <a:spcPct val="50000"/>
              </a:spcBef>
            </a:pPr>
            <a:r>
              <a:rPr lang="en-US"/>
              <a:t>In program areas where it is beneficial to NOAA, HRD arranges cooperative research programs with scientists at NCAR, and at a number of universities (e.g., NPS, Miami, MIT, PSU, FSU, Washington, CSU, NC State, UNC/Charlotte, Nevada/DRI, Houston). </a:t>
            </a:r>
          </a:p>
          <a:p>
            <a:pPr marL="114300" lvl="1">
              <a:lnSpc>
                <a:spcPct val="95000"/>
              </a:lnSpc>
              <a:spcBef>
                <a:spcPct val="50000"/>
              </a:spcBef>
            </a:pPr>
            <a:r>
              <a:rPr lang="en-US"/>
              <a:t>HRD scientists also interact with the International Tropical Cyclone Community through participation in the WMO International Workshops on Tropical Cyclones, and in cooperative research programs with groups in other countries (e.g., Australia, Canada, China, France, Germany, India, Japan, Taiwan, UK)</a:t>
            </a:r>
          </a:p>
          <a:p>
            <a:pPr marL="114300" lvl="1">
              <a:lnSpc>
                <a:spcPct val="95000"/>
              </a:lnSpc>
              <a:spcBef>
                <a:spcPct val="50000"/>
              </a:spcBef>
            </a:pPr>
            <a:r>
              <a:rPr lang="en-US"/>
              <a:t>HRD is working with these non-NOAA partners to insure their research benefits the HFIP.</a:t>
            </a:r>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4C714-40E5-DE48-BFAD-58BAED2DD35B}" type="slidenum">
              <a:rPr lang="en-US"/>
              <a:pPr/>
              <a:t>8</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sz="800" dirty="0"/>
              <a:t>• AOML/HRD provides operational support for G-IV surveillance (2 people) and WP-3D reconnaissance SFMR (1 person) missions despite transitioning activities to operations. HRD augments AOC staff by providing meteorological expertise for data QC because they do not have manpower, but we receive no support for these activities. Will become greater issue as we transition airborne Doppler. HRD no longer has internal resources to support these activities.</a:t>
            </a:r>
          </a:p>
          <a:p>
            <a:r>
              <a:rPr lang="en-US" sz="800" dirty="0" smtClean="0"/>
              <a:t>• 2 </a:t>
            </a:r>
            <a:r>
              <a:rPr lang="en-US" sz="800" dirty="0"/>
              <a:t>tropical cyclones flown from beginning to end of life </a:t>
            </a:r>
            <a:r>
              <a:rPr lang="en-US" sz="800" dirty="0" smtClean="0"/>
              <a:t>cycle</a:t>
            </a:r>
          </a:p>
          <a:p>
            <a:r>
              <a:rPr lang="en-US" sz="800" dirty="0" smtClean="0"/>
              <a:t>	</a:t>
            </a:r>
            <a:r>
              <a:rPr lang="en-US" sz="800" baseline="0" dirty="0" smtClean="0"/>
              <a:t> Irene</a:t>
            </a:r>
          </a:p>
          <a:p>
            <a:r>
              <a:rPr lang="en-US" sz="800" baseline="0" dirty="0" smtClean="0"/>
              <a:t>	 </a:t>
            </a:r>
            <a:r>
              <a:rPr lang="en-US" sz="800" baseline="0" dirty="0" err="1" smtClean="0"/>
              <a:t>Rina</a:t>
            </a:r>
            <a:endParaRPr lang="en-US" sz="8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F81AD-85E0-DA43-BC16-E960DA464883}" type="slidenum">
              <a:rPr lang="en-US"/>
              <a:pPr/>
              <a:t>9</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US" sz="1000"/>
              <a:t>• Track work in partnerships with NWS and NSF. Partially supported through JHT. Work has been slowed by lack of ability to run operational models on EMC development machines since latest model upgrades done at the beginning of 2005 season. Sim has been unable to evaluate 2005 performance to date. This inability to run on development machine is a major stumbling block for this type of model evaluation work like we are proposing for other parameters (surface wind speed, structure). Not sure how we can work  with EMC to alleviate this roadblock.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790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609600"/>
            <a:ext cx="52197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hyperlink" Target="http://www.noaa.gov" TargetMode="External"/><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hyperlink" Target="mailto:Frank.Marks@noaa.gov" TargetMode="External"/><Relationship Id="rId18" Type="http://schemas.openxmlformats.org/officeDocument/2006/relationships/image" Target="../media/image4.jpeg"/><Relationship Id="rId19"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177800"/>
            <a:ext cx="7696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1485900"/>
            <a:ext cx="7696200" cy="504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2" name="Picture 8"/>
          <p:cNvPicPr>
            <a:picLocks noChangeAspect="1" noChangeArrowheads="1"/>
          </p:cNvPicPr>
          <p:nvPr userDrawn="1"/>
        </p:nvPicPr>
        <p:blipFill>
          <a:blip r:embed="rId13"/>
          <a:srcRect/>
          <a:stretch>
            <a:fillRect/>
          </a:stretch>
        </p:blipFill>
        <p:spPr bwMode="auto">
          <a:xfrm>
            <a:off x="0" y="0"/>
            <a:ext cx="1295400" cy="6858000"/>
          </a:xfrm>
          <a:prstGeom prst="rect">
            <a:avLst/>
          </a:prstGeom>
          <a:noFill/>
          <a:ln w="9525">
            <a:noFill/>
            <a:miter lim="800000"/>
            <a:headEnd/>
            <a:tailEnd/>
          </a:ln>
          <a:effectLst/>
        </p:spPr>
      </p:pic>
      <p:pic>
        <p:nvPicPr>
          <p:cNvPr id="1033" name="Picture 9">
            <a:hlinkClick r:id="rId14"/>
          </p:cNvPr>
          <p:cNvPicPr>
            <a:picLocks noChangeAspect="1" noChangeArrowheads="1"/>
          </p:cNvPicPr>
          <p:nvPr userDrawn="1"/>
        </p:nvPicPr>
        <p:blipFill>
          <a:blip r:embed="rId15"/>
          <a:srcRect/>
          <a:stretch>
            <a:fillRect/>
          </a:stretch>
        </p:blipFill>
        <p:spPr bwMode="auto">
          <a:xfrm>
            <a:off x="0" y="812800"/>
            <a:ext cx="1244600" cy="342900"/>
          </a:xfrm>
          <a:prstGeom prst="rect">
            <a:avLst/>
          </a:prstGeom>
          <a:noFill/>
          <a:ln w="9525">
            <a:noFill/>
            <a:miter lim="800000"/>
            <a:headEnd/>
            <a:tailEnd/>
          </a:ln>
          <a:effectLst/>
        </p:spPr>
      </p:pic>
      <p:pic>
        <p:nvPicPr>
          <p:cNvPr id="1035" name="Picture 11"/>
          <p:cNvPicPr>
            <a:picLocks noChangeAspect="1" noChangeArrowheads="1"/>
          </p:cNvPicPr>
          <p:nvPr userDrawn="1"/>
        </p:nvPicPr>
        <p:blipFill>
          <a:blip r:embed="rId16"/>
          <a:srcRect/>
          <a:stretch>
            <a:fillRect/>
          </a:stretch>
        </p:blipFill>
        <p:spPr bwMode="auto">
          <a:xfrm>
            <a:off x="0" y="1676400"/>
            <a:ext cx="1295400" cy="471488"/>
          </a:xfrm>
          <a:prstGeom prst="rect">
            <a:avLst/>
          </a:prstGeom>
          <a:noFill/>
          <a:ln w="9525">
            <a:noFill/>
            <a:miter lim="800000"/>
            <a:headEnd/>
            <a:tailEnd/>
          </a:ln>
          <a:effectLst/>
        </p:spPr>
      </p:pic>
      <p:sp>
        <p:nvSpPr>
          <p:cNvPr id="1036" name="Rectangle 12"/>
          <p:cNvSpPr>
            <a:spLocks noChangeArrowheads="1"/>
          </p:cNvSpPr>
          <p:nvPr userDrawn="1"/>
        </p:nvSpPr>
        <p:spPr bwMode="auto">
          <a:xfrm>
            <a:off x="0" y="2209800"/>
            <a:ext cx="1397000" cy="3231653"/>
          </a:xfrm>
          <a:prstGeom prst="rect">
            <a:avLst/>
          </a:prstGeom>
          <a:noFill/>
          <a:ln w="9525">
            <a:noFill/>
            <a:miter lim="800000"/>
            <a:headEnd/>
            <a:tailEnd/>
          </a:ln>
        </p:spPr>
        <p:txBody>
          <a:bodyPr>
            <a:prstTxWarp prst="textNoShape">
              <a:avLst/>
            </a:prstTxWarp>
            <a:spAutoFit/>
          </a:bodyPr>
          <a:lstStyle/>
          <a:p>
            <a:pPr marL="115888" indent="-115888"/>
            <a:r>
              <a:rPr lang="en-US" sz="1200" b="1" dirty="0">
                <a:solidFill>
                  <a:srgbClr val="00008E"/>
                </a:solidFill>
                <a:latin typeface="Calibri"/>
                <a:cs typeface="Calibri"/>
              </a:rPr>
              <a:t>Outline</a:t>
            </a:r>
            <a:r>
              <a:rPr lang="en-US" sz="1200" dirty="0">
                <a:solidFill>
                  <a:srgbClr val="000000"/>
                </a:solidFill>
                <a:latin typeface="Calibri"/>
                <a:cs typeface="Calibri"/>
              </a:rPr>
              <a:t>:</a:t>
            </a:r>
          </a:p>
          <a:p>
            <a:pPr marL="115888" indent="-115888">
              <a:buFontTx/>
              <a:buChar char="•"/>
            </a:pPr>
            <a:r>
              <a:rPr lang="en-US" sz="1200" dirty="0">
                <a:solidFill>
                  <a:srgbClr val="000000"/>
                </a:solidFill>
                <a:latin typeface="Calibri"/>
                <a:cs typeface="Calibri"/>
              </a:rPr>
              <a:t>Hurricane Research</a:t>
            </a:r>
          </a:p>
          <a:p>
            <a:pPr marL="349250" lvl="1" indent="-119063">
              <a:buFont typeface="Times" pitchFamily="-111" charset="0"/>
              <a:buChar char="•"/>
            </a:pPr>
            <a:r>
              <a:rPr lang="en-US" sz="1200" dirty="0">
                <a:solidFill>
                  <a:srgbClr val="000000"/>
                </a:solidFill>
                <a:latin typeface="Calibri"/>
                <a:cs typeface="Calibri"/>
              </a:rPr>
              <a:t>Who?</a:t>
            </a:r>
          </a:p>
          <a:p>
            <a:pPr marL="349250" lvl="1" indent="-119063">
              <a:buFont typeface="Times" pitchFamily="-111" charset="0"/>
              <a:buChar char="•"/>
            </a:pPr>
            <a:r>
              <a:rPr lang="en-US" sz="1200" dirty="0">
                <a:solidFill>
                  <a:srgbClr val="000000"/>
                </a:solidFill>
                <a:latin typeface="Calibri"/>
                <a:cs typeface="Calibri"/>
              </a:rPr>
              <a:t>How?</a:t>
            </a:r>
          </a:p>
          <a:p>
            <a:pPr marL="349250" lvl="1" indent="-119063">
              <a:buFont typeface="Times" pitchFamily="-111" charset="0"/>
              <a:buChar char="•"/>
            </a:pPr>
            <a:r>
              <a:rPr lang="en-US" sz="1200" dirty="0">
                <a:solidFill>
                  <a:srgbClr val="000000"/>
                </a:solidFill>
                <a:latin typeface="Calibri"/>
                <a:cs typeface="Calibri"/>
              </a:rPr>
              <a:t>What?</a:t>
            </a:r>
          </a:p>
          <a:p>
            <a:pPr marL="576263" lvl="2" indent="-112713">
              <a:buFont typeface="Times" pitchFamily="-111" charset="0"/>
              <a:buChar char="•"/>
            </a:pPr>
            <a:r>
              <a:rPr lang="en-US" sz="1200" dirty="0">
                <a:solidFill>
                  <a:srgbClr val="000000"/>
                </a:solidFill>
                <a:latin typeface="Calibri"/>
                <a:cs typeface="Calibri"/>
              </a:rPr>
              <a:t>Track</a:t>
            </a:r>
          </a:p>
          <a:p>
            <a:pPr marL="576263" lvl="2" indent="-112713">
              <a:buFont typeface="Times" pitchFamily="-111" charset="0"/>
              <a:buChar char="•"/>
            </a:pPr>
            <a:r>
              <a:rPr lang="en-US" sz="1200" dirty="0">
                <a:solidFill>
                  <a:srgbClr val="000000"/>
                </a:solidFill>
                <a:latin typeface="Calibri"/>
                <a:cs typeface="Calibri"/>
              </a:rPr>
              <a:t>Intensity</a:t>
            </a:r>
          </a:p>
          <a:p>
            <a:pPr marL="576263" lvl="2" indent="-112713">
              <a:buFont typeface="Times" pitchFamily="-111" charset="0"/>
              <a:buChar char="•"/>
            </a:pPr>
            <a:r>
              <a:rPr lang="en-US" sz="1200" dirty="0">
                <a:solidFill>
                  <a:srgbClr val="000000"/>
                </a:solidFill>
                <a:latin typeface="Calibri"/>
                <a:cs typeface="Calibri"/>
              </a:rPr>
              <a:t>Structure</a:t>
            </a:r>
          </a:p>
          <a:p>
            <a:pPr marL="576263" lvl="2" indent="-112713">
              <a:buFont typeface="Times" pitchFamily="-111" charset="0"/>
              <a:buChar char="•"/>
            </a:pPr>
            <a:r>
              <a:rPr lang="en-US" sz="1200" dirty="0">
                <a:solidFill>
                  <a:srgbClr val="000000"/>
                </a:solidFill>
                <a:latin typeface="Calibri"/>
                <a:cs typeface="Calibri"/>
              </a:rPr>
              <a:t>Impacts</a:t>
            </a:r>
            <a:endParaRPr lang="en-US" sz="1200" dirty="0" smtClean="0">
              <a:solidFill>
                <a:srgbClr val="000000"/>
              </a:solidFill>
              <a:latin typeface="Calibri"/>
              <a:cs typeface="Calibri"/>
            </a:endParaRPr>
          </a:p>
          <a:p>
            <a:pPr marL="115888" indent="-115888">
              <a:buFontTx/>
              <a:buChar char="•"/>
            </a:pPr>
            <a:r>
              <a:rPr lang="en-US" sz="1200" dirty="0" smtClean="0">
                <a:solidFill>
                  <a:srgbClr val="000000"/>
                </a:solidFill>
                <a:latin typeface="Calibri"/>
                <a:cs typeface="Calibri"/>
              </a:rPr>
              <a:t>What in 2012?</a:t>
            </a:r>
          </a:p>
          <a:p>
            <a:pPr marL="349250" lvl="1" indent="-119063">
              <a:buFont typeface="Times" pitchFamily="-111" charset="0"/>
              <a:buChar char="•"/>
            </a:pPr>
            <a:r>
              <a:rPr lang="en-US" sz="1200" dirty="0" smtClean="0">
                <a:solidFill>
                  <a:srgbClr val="000000"/>
                </a:solidFill>
                <a:latin typeface="Calibri"/>
                <a:cs typeface="Calibri"/>
              </a:rPr>
              <a:t>IFEX2011</a:t>
            </a:r>
          </a:p>
          <a:p>
            <a:pPr marL="349250" lvl="1" indent="-119063">
              <a:buFont typeface="Times" pitchFamily="-111" charset="0"/>
              <a:buChar char="•"/>
            </a:pPr>
            <a:r>
              <a:rPr lang="en-US" sz="1200" dirty="0" smtClean="0">
                <a:solidFill>
                  <a:srgbClr val="000000"/>
                </a:solidFill>
                <a:latin typeface="Calibri"/>
                <a:cs typeface="Calibri"/>
              </a:rPr>
              <a:t>IFEX2012</a:t>
            </a:r>
          </a:p>
          <a:p>
            <a:pPr marL="349250" lvl="1" indent="-119063">
              <a:buFontTx/>
              <a:buChar char="•"/>
            </a:pPr>
            <a:r>
              <a:rPr lang="en-US" sz="1200" dirty="0" smtClean="0">
                <a:solidFill>
                  <a:srgbClr val="000000"/>
                </a:solidFill>
                <a:latin typeface="Calibri"/>
                <a:cs typeface="Calibri"/>
              </a:rPr>
              <a:t>HFIP demo</a:t>
            </a:r>
          </a:p>
          <a:p>
            <a:pPr marL="115888" indent="-115888">
              <a:buFontTx/>
              <a:buChar char="•"/>
            </a:pPr>
            <a:r>
              <a:rPr lang="en-US" sz="1200" dirty="0" smtClean="0">
                <a:solidFill>
                  <a:srgbClr val="000000"/>
                </a:solidFill>
                <a:latin typeface="Calibri"/>
                <a:cs typeface="Calibri"/>
              </a:rPr>
              <a:t>Opportunities</a:t>
            </a:r>
          </a:p>
          <a:p>
            <a:pPr marL="349250" lvl="1" indent="-119063">
              <a:buFontTx/>
              <a:buChar char="•"/>
            </a:pPr>
            <a:r>
              <a:rPr lang="en-US" sz="1200" dirty="0" smtClean="0">
                <a:solidFill>
                  <a:srgbClr val="000000"/>
                </a:solidFill>
                <a:latin typeface="Calibri"/>
                <a:cs typeface="Calibri"/>
              </a:rPr>
              <a:t>Caribbean Radars</a:t>
            </a:r>
          </a:p>
        </p:txBody>
      </p:sp>
      <p:sp>
        <p:nvSpPr>
          <p:cNvPr id="1037" name="Rectangle 13"/>
          <p:cNvSpPr>
            <a:spLocks noChangeArrowheads="1"/>
          </p:cNvSpPr>
          <p:nvPr userDrawn="1"/>
        </p:nvSpPr>
        <p:spPr bwMode="auto">
          <a:xfrm>
            <a:off x="304552" y="6088063"/>
            <a:ext cx="684803" cy="646331"/>
          </a:xfrm>
          <a:prstGeom prst="rect">
            <a:avLst/>
          </a:prstGeom>
          <a:noFill/>
          <a:ln w="9525">
            <a:noFill/>
            <a:miter lim="800000"/>
            <a:headEnd/>
            <a:tailEnd/>
          </a:ln>
        </p:spPr>
        <p:txBody>
          <a:bodyPr wrap="none">
            <a:prstTxWarp prst="textNoShape">
              <a:avLst/>
            </a:prstTxWarp>
            <a:spAutoFit/>
          </a:bodyPr>
          <a:lstStyle/>
          <a:p>
            <a:pPr algn="ctr"/>
            <a:r>
              <a:rPr lang="en-US" sz="900" dirty="0">
                <a:solidFill>
                  <a:srgbClr val="000000"/>
                </a:solidFill>
                <a:latin typeface="Calibri"/>
                <a:cs typeface="Calibri"/>
                <a:hlinkClick r:id="rId17"/>
              </a:rPr>
              <a:t>F. </a:t>
            </a:r>
            <a:r>
              <a:rPr lang="en-US" sz="900" dirty="0" smtClean="0">
                <a:solidFill>
                  <a:srgbClr val="000000"/>
                </a:solidFill>
                <a:latin typeface="Calibri"/>
                <a:cs typeface="Calibri"/>
                <a:hlinkClick r:id="rId17"/>
              </a:rPr>
              <a:t>Marks</a:t>
            </a:r>
            <a:endParaRPr lang="en-US" sz="900" dirty="0" smtClean="0">
              <a:solidFill>
                <a:srgbClr val="000000"/>
              </a:solidFill>
              <a:latin typeface="Calibri"/>
              <a:cs typeface="Calibri"/>
            </a:endParaRPr>
          </a:p>
          <a:p>
            <a:pPr algn="ctr"/>
            <a:r>
              <a:rPr lang="en-US" sz="900" dirty="0" smtClean="0">
                <a:solidFill>
                  <a:srgbClr val="000000"/>
                </a:solidFill>
                <a:latin typeface="Calibri"/>
                <a:cs typeface="Calibri"/>
              </a:rPr>
              <a:t>3/12/2012</a:t>
            </a:r>
          </a:p>
          <a:p>
            <a:pPr algn="ctr"/>
            <a:endParaRPr lang="en-US" sz="900" dirty="0">
              <a:solidFill>
                <a:srgbClr val="000000"/>
              </a:solidFill>
              <a:latin typeface="Calibri"/>
              <a:cs typeface="Calibri"/>
            </a:endParaRPr>
          </a:p>
          <a:p>
            <a:pPr algn="ctr"/>
            <a:r>
              <a:rPr lang="en-US" sz="900" dirty="0">
                <a:solidFill>
                  <a:srgbClr val="000000"/>
                </a:solidFill>
                <a:latin typeface="Calibri"/>
                <a:cs typeface="Calibri"/>
              </a:rPr>
              <a:t>Slide </a:t>
            </a:r>
            <a:fld id="{E2E172C4-EFB3-114E-AA72-7FA25FC899BB}" type="slidenum">
              <a:rPr lang="en-US" sz="900">
                <a:solidFill>
                  <a:srgbClr val="000000"/>
                </a:solidFill>
                <a:latin typeface="Calibri"/>
                <a:cs typeface="Calibri"/>
              </a:rPr>
              <a:pPr algn="ctr"/>
              <a:t>‹#›</a:t>
            </a:fld>
            <a:r>
              <a:rPr lang="en-US" sz="900" dirty="0">
                <a:solidFill>
                  <a:srgbClr val="000000"/>
                </a:solidFill>
                <a:latin typeface="Calibri"/>
                <a:cs typeface="Calibri"/>
              </a:rPr>
              <a:t> </a:t>
            </a:r>
          </a:p>
        </p:txBody>
      </p:sp>
      <p:pic>
        <p:nvPicPr>
          <p:cNvPr id="1038" name="Picture 14" descr="DOC_logo"/>
          <p:cNvPicPr>
            <a:picLocks noChangeAspect="1" noChangeArrowheads="1"/>
          </p:cNvPicPr>
          <p:nvPr userDrawn="1"/>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8925" y="38100"/>
            <a:ext cx="752475" cy="752475"/>
          </a:xfrm>
          <a:prstGeom prst="rect">
            <a:avLst/>
          </a:prstGeom>
          <a:noFill/>
        </p:spPr>
      </p:pic>
      <p:pic>
        <p:nvPicPr>
          <p:cNvPr id="1040" name="Picture 16" descr="OAR_logo"/>
          <p:cNvPicPr>
            <a:picLocks noChangeAspect="1" noChangeArrowheads="1"/>
          </p:cNvPicPr>
          <p:nvPr userDrawn="1"/>
        </p:nvPicPr>
        <p:blipFill>
          <a:blip r:embed="rId19" cstate="screen">
            <a:clrChange>
              <a:clrFrom>
                <a:srgbClr val="FBFBFD"/>
              </a:clrFrom>
              <a:clrTo>
                <a:srgbClr val="FBFBFD">
                  <a:alpha val="0"/>
                </a:srgbClr>
              </a:clrTo>
            </a:clrChange>
            <a:extLst>
              <a:ext uri="{28A0092B-C50C-407E-A947-70E740481C1C}">
                <a14:useLocalDpi xmlns:a14="http://schemas.microsoft.com/office/drawing/2010/main"/>
              </a:ext>
            </a:extLst>
          </a:blip>
          <a:srcRect/>
          <a:stretch>
            <a:fillRect/>
          </a:stretch>
        </p:blipFill>
        <p:spPr bwMode="auto">
          <a:xfrm>
            <a:off x="150813" y="1203325"/>
            <a:ext cx="1020762" cy="411163"/>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hdr="0" ftr="0" dt="0"/>
  <p:txStyles>
    <p:titleStyle>
      <a:lvl1pPr algn="ctr" rtl="0" fontAlgn="base">
        <a:spcBef>
          <a:spcPct val="0"/>
        </a:spcBef>
        <a:spcAft>
          <a:spcPct val="0"/>
        </a:spcAft>
        <a:defRPr sz="4400">
          <a:solidFill>
            <a:schemeClr val="tx2"/>
          </a:solidFill>
          <a:latin typeface="Calibri"/>
          <a:ea typeface="+mj-ea"/>
          <a:cs typeface="Calibri"/>
        </a:defRPr>
      </a:lvl1pPr>
      <a:lvl2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fontAlgn="base">
        <a:spcBef>
          <a:spcPct val="20000"/>
        </a:spcBef>
        <a:spcAft>
          <a:spcPct val="0"/>
        </a:spcAft>
        <a:buChar char="•"/>
        <a:defRPr sz="3200">
          <a:solidFill>
            <a:schemeClr val="tx1"/>
          </a:solidFill>
          <a:latin typeface="Calibri"/>
          <a:ea typeface="+mn-ea"/>
          <a:cs typeface="Calibri"/>
        </a:defRPr>
      </a:lvl1pPr>
      <a:lvl2pPr marL="742950" indent="-285750" algn="l" rtl="0" fontAlgn="base">
        <a:spcBef>
          <a:spcPct val="20000"/>
        </a:spcBef>
        <a:spcAft>
          <a:spcPct val="0"/>
        </a:spcAft>
        <a:buChar char="–"/>
        <a:defRPr sz="2800">
          <a:solidFill>
            <a:schemeClr val="tx1"/>
          </a:solidFill>
          <a:latin typeface="Calibri"/>
          <a:ea typeface="+mn-ea"/>
          <a:cs typeface="Calibri"/>
        </a:defRPr>
      </a:lvl2pPr>
      <a:lvl3pPr marL="1143000" indent="-228600" algn="l" rtl="0" fontAlgn="base">
        <a:spcBef>
          <a:spcPct val="20000"/>
        </a:spcBef>
        <a:spcAft>
          <a:spcPct val="0"/>
        </a:spcAft>
        <a:buChar char="•"/>
        <a:defRPr sz="2400">
          <a:solidFill>
            <a:schemeClr val="tx1"/>
          </a:solidFill>
          <a:latin typeface="Calibri"/>
          <a:ea typeface="+mn-ea"/>
          <a:cs typeface="Calibri"/>
        </a:defRPr>
      </a:lvl3pPr>
      <a:lvl4pPr marL="1600200" indent="-228600" algn="l" rtl="0" fontAlgn="base">
        <a:spcBef>
          <a:spcPct val="20000"/>
        </a:spcBef>
        <a:spcAft>
          <a:spcPct val="0"/>
        </a:spcAft>
        <a:buChar char="–"/>
        <a:defRPr sz="2000">
          <a:solidFill>
            <a:schemeClr val="tx1"/>
          </a:solidFill>
          <a:latin typeface="Calibri"/>
          <a:ea typeface="+mn-ea"/>
          <a:cs typeface="Calibri"/>
        </a:defRPr>
      </a:lvl4pPr>
      <a:lvl5pPr marL="2057400" indent="-228600" algn="l" rtl="0" fontAlgn="base">
        <a:spcBef>
          <a:spcPct val="20000"/>
        </a:spcBef>
        <a:spcAft>
          <a:spcPct val="0"/>
        </a:spcAft>
        <a:buChar char="»"/>
        <a:defRPr sz="2000">
          <a:solidFill>
            <a:schemeClr val="tx1"/>
          </a:solidFill>
          <a:latin typeface="Calibri"/>
          <a:ea typeface="+mn-ea"/>
          <a:cs typeface="Calibri"/>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www.aoml.noaa.gov/hrd/Storm_pages/katrina2005/radar.html" TargetMode="External"/><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hyperlink" Target="http://iwave.rsmas.miami.edu/heat/" TargetMode="External"/><Relationship Id="rId5" Type="http://schemas.openxmlformats.org/officeDocument/2006/relationships/image" Target="../media/image34.png"/><Relationship Id="rId6" Type="http://schemas.openxmlformats.org/officeDocument/2006/relationships/hyperlink" Target="http://www.aoml.noaa.gov/hrd/cblast/index.html" TargetMode="External"/><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s://storm.aoml.noaa.gov/hwrfx/" TargetMode="External"/><Relationship Id="rId5" Type="http://schemas.openxmlformats.org/officeDocument/2006/relationships/image" Target="../media/image39.gi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hyperlink" Target="http://www.aoml.noaa.gov/hrd/data_sub/wind.html"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hyperlink" Target="http://noaahrd.wordpress.com/category/ifex-discuss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aoml.noaa.gov/hr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hyperlink" Target="http://noaahrd.wordpress.com/2010/09/23/hrd-monthly-data-assimilation-meeting-of-september-2010/"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hyperlink" Target="http://noaahrd.wordpress.com/2010/09/23/hrd-monthly-data-assimilation-meeting-of-september-2010/" TargetMode="External"/><Relationship Id="rId5" Type="http://schemas.openxmlformats.org/officeDocument/2006/relationships/image" Target="../media/image63.jpeg"/><Relationship Id="rId6" Type="http://schemas.openxmlformats.org/officeDocument/2006/relationships/image" Target="../media/image64.png"/><Relationship Id="rId7" Type="http://schemas.microsoft.com/office/2007/relationships/hdphoto" Target="../media/hdphoto2.wdp"/><Relationship Id="rId8" Type="http://schemas.openxmlformats.org/officeDocument/2006/relationships/image" Target="../media/image65.png"/><Relationship Id="rId9"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jpeg"/><Relationship Id="rId7" Type="http://schemas.openxmlformats.org/officeDocument/2006/relationships/image" Target="../media/image71.jpeg"/><Relationship Id="rId8" Type="http://schemas.openxmlformats.org/officeDocument/2006/relationships/image" Target="../media/image72.jpeg"/><Relationship Id="rId9" Type="http://schemas.openxmlformats.org/officeDocument/2006/relationships/image" Target="../media/image73.jpeg"/><Relationship Id="rId10" Type="http://schemas.openxmlformats.org/officeDocument/2006/relationships/image" Target="../media/image74.jpeg"/><Relationship Id="rId11" Type="http://schemas.openxmlformats.org/officeDocument/2006/relationships/image" Target="../media/image75.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11.jpe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4.png"/><Relationship Id="rId5" Type="http://schemas.openxmlformats.org/officeDocument/2006/relationships/slide" Target="slide20.xml"/><Relationship Id="rId6" Type="http://schemas.openxmlformats.org/officeDocument/2006/relationships/image" Target="../media/image15.png"/><Relationship Id="rId7"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www.aoml.noaa.gov/hrd/Storm_pages/ifex2005/index.html" TargetMode="External"/><Relationship Id="rId4" Type="http://schemas.openxmlformats.org/officeDocument/2006/relationships/hyperlink" Target="http://www.aoml.noaa.gov/hrd/HFP2005/index.html" TargetMode="External"/><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www.aoml.noaa.gov/hrd/data_sub/assesment.html" TargetMode="External"/><Relationship Id="rId4" Type="http://schemas.openxmlformats.org/officeDocument/2006/relationships/image" Target="../media/image22.png"/><Relationship Id="rId5" Type="http://schemas.openxmlformats.org/officeDocument/2006/relationships/image" Target="../media/image23.gif"/><Relationship Id="rId6" Type="http://schemas.openxmlformats.org/officeDocument/2006/relationships/image" Target="../media/image24.jpeg"/><Relationship Id="rId7"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rene_co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6028" y="8523"/>
            <a:ext cx="7863841" cy="6858000"/>
          </a:xfrm>
          <a:prstGeom prst="rect">
            <a:avLst/>
          </a:prstGeom>
        </p:spPr>
      </p:pic>
      <p:sp>
        <p:nvSpPr>
          <p:cNvPr id="13314" name="Subtitle 1"/>
          <p:cNvSpPr>
            <a:spLocks noGrp="1"/>
          </p:cNvSpPr>
          <p:nvPr>
            <p:ph type="subTitle" idx="1"/>
          </p:nvPr>
        </p:nvSpPr>
        <p:spPr>
          <a:xfrm>
            <a:off x="2833687" y="5543855"/>
            <a:ext cx="6310313" cy="1314146"/>
          </a:xfrm>
        </p:spPr>
        <p:txBody>
          <a:bodyPr/>
          <a:lstStyle/>
          <a:p>
            <a:pPr algn="r"/>
            <a:r>
              <a:rPr lang="en-US" sz="2400" b="1" dirty="0" smtClean="0">
                <a:solidFill>
                  <a:srgbClr val="FFFFFF"/>
                </a:solidFill>
                <a:effectLst>
                  <a:outerShdw blurRad="50800" dist="38100" dir="2700000" algn="tl" rotWithShape="0">
                    <a:prstClr val="black">
                      <a:alpha val="40000"/>
                    </a:prstClr>
                  </a:outerShdw>
                </a:effectLst>
                <a:ea typeface="ＭＳ Ｐゴシック" charset="-128"/>
              </a:rPr>
              <a:t>F. Marks</a:t>
            </a:r>
          </a:p>
          <a:p>
            <a:pPr algn="r"/>
            <a:r>
              <a:rPr lang="en-US" sz="2400" b="1" dirty="0" smtClean="0">
                <a:solidFill>
                  <a:srgbClr val="FFFFFF"/>
                </a:solidFill>
                <a:effectLst>
                  <a:outerShdw blurRad="50800" dist="38100" dir="2700000" algn="tl" rotWithShape="0">
                    <a:prstClr val="black">
                      <a:alpha val="40000"/>
                    </a:prstClr>
                  </a:outerShdw>
                </a:effectLst>
                <a:ea typeface="ＭＳ Ｐゴシック" charset="-128"/>
              </a:rPr>
              <a:t>NOAA HFIP Research Lead</a:t>
            </a:r>
          </a:p>
          <a:p>
            <a:pPr algn="r"/>
            <a:r>
              <a:rPr lang="en-US" sz="2400" b="1" dirty="0" smtClean="0">
                <a:solidFill>
                  <a:srgbClr val="FFFFFF"/>
                </a:solidFill>
                <a:effectLst>
                  <a:outerShdw blurRad="50800" dist="38100" dir="2700000" algn="tl" rotWithShape="0">
                    <a:prstClr val="black">
                      <a:alpha val="40000"/>
                    </a:prstClr>
                  </a:outerShdw>
                </a:effectLst>
                <a:ea typeface="ＭＳ Ｐゴシック" charset="-128"/>
              </a:rPr>
              <a:t>NOAA/AOML Hurricane Research Division</a:t>
            </a:r>
          </a:p>
        </p:txBody>
      </p:sp>
      <p:sp>
        <p:nvSpPr>
          <p:cNvPr id="15363" name="Title 2"/>
          <p:cNvSpPr>
            <a:spLocks noGrp="1"/>
          </p:cNvSpPr>
          <p:nvPr>
            <p:ph type="ctrTitle" sz="quarter"/>
          </p:nvPr>
        </p:nvSpPr>
        <p:spPr>
          <a:xfrm>
            <a:off x="1281027" y="2"/>
            <a:ext cx="7862973" cy="1402357"/>
          </a:xfrm>
          <a:effectLst>
            <a:outerShdw blurRad="50800" dist="38100" dir="2700000">
              <a:srgbClr val="000000">
                <a:alpha val="43000"/>
              </a:srgbClr>
            </a:outerShdw>
          </a:effectLst>
        </p:spPr>
        <p:txBody>
          <a:bodyPr/>
          <a:lstStyle/>
          <a:p>
            <a:pPr algn="r">
              <a:defRPr/>
            </a:pPr>
            <a:r>
              <a:rPr lang="en-US" sz="5400" b="1" dirty="0" smtClean="0">
                <a:solidFill>
                  <a:srgbClr val="FFFFFF"/>
                </a:solidFill>
                <a:effectLst>
                  <a:outerShdw blurRad="50800" dist="38100" dir="2700000" algn="tl" rotWithShape="0">
                    <a:srgbClr val="000000">
                      <a:alpha val="43000"/>
                    </a:srgbClr>
                  </a:outerShdw>
                </a:effectLst>
              </a:rPr>
              <a:t>NOAA Hurricane Research</a:t>
            </a:r>
            <a:endParaRPr lang="en-US" sz="5400" b="1" dirty="0" smtClean="0">
              <a:solidFill>
                <a:srgbClr val="FFFFFF"/>
              </a:solidFill>
              <a:effectLst>
                <a:outerShdw blurRad="50800" dist="38100" dir="2700000" algn="tl" rotWithShape="0">
                  <a:srgbClr val="000000">
                    <a:alpha val="43000"/>
                  </a:srgbClr>
                </a:outerShdw>
              </a:effectLst>
              <a:ea typeface="ＭＳ Ｐゴシック" pitchFamily="-106" charset="-128"/>
            </a:endParaRPr>
          </a:p>
        </p:txBody>
      </p:sp>
      <p:sp>
        <p:nvSpPr>
          <p:cNvPr id="3" name="TextBox 2"/>
          <p:cNvSpPr txBox="1"/>
          <p:nvPr/>
        </p:nvSpPr>
        <p:spPr>
          <a:xfrm>
            <a:off x="3618294" y="2953362"/>
            <a:ext cx="1128826" cy="523220"/>
          </a:xfrm>
          <a:prstGeom prst="rect">
            <a:avLst/>
          </a:prstGeom>
          <a:noFill/>
        </p:spPr>
        <p:txBody>
          <a:bodyPr wrap="square" rtlCol="0">
            <a:spAutoFit/>
          </a:bodyPr>
          <a:lstStyle/>
          <a:p>
            <a:pPr algn="ctr"/>
            <a:r>
              <a:rPr lang="en-US" sz="1400" dirty="0" smtClean="0">
                <a:solidFill>
                  <a:schemeClr val="bg1"/>
                </a:solidFill>
              </a:rPr>
              <a:t>Hurricane Irene</a:t>
            </a:r>
            <a:endParaRPr lang="en-US" sz="1400" dirty="0">
              <a:solidFill>
                <a:schemeClr val="bg1"/>
              </a:solidFill>
            </a:endParaRPr>
          </a:p>
        </p:txBody>
      </p:sp>
      <p:sp>
        <p:nvSpPr>
          <p:cNvPr id="10" name="TextBox 9"/>
          <p:cNvSpPr txBox="1"/>
          <p:nvPr/>
        </p:nvSpPr>
        <p:spPr>
          <a:xfrm>
            <a:off x="6834652" y="2904167"/>
            <a:ext cx="845401" cy="307777"/>
          </a:xfrm>
          <a:prstGeom prst="rect">
            <a:avLst/>
          </a:prstGeom>
          <a:noFill/>
        </p:spPr>
        <p:txBody>
          <a:bodyPr wrap="square" rtlCol="0">
            <a:spAutoFit/>
          </a:bodyPr>
          <a:lstStyle/>
          <a:p>
            <a:pPr algn="ctr"/>
            <a:r>
              <a:rPr lang="en-US" sz="1400" dirty="0" smtClean="0">
                <a:solidFill>
                  <a:schemeClr val="bg1"/>
                </a:solidFill>
              </a:rPr>
              <a:t>TD 10</a:t>
            </a:r>
            <a:endParaRPr lang="en-US" sz="1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331913" y="76200"/>
            <a:ext cx="7464846" cy="1035104"/>
          </a:xfrm>
        </p:spPr>
        <p:txBody>
          <a:bodyPr/>
          <a:lstStyle/>
          <a:p>
            <a:pPr>
              <a:lnSpc>
                <a:spcPct val="90000"/>
              </a:lnSpc>
              <a:buFontTx/>
              <a:buNone/>
            </a:pPr>
            <a:r>
              <a:rPr lang="en-US" b="1" dirty="0">
                <a:solidFill>
                  <a:srgbClr val="8E0000"/>
                </a:solidFill>
              </a:rPr>
              <a:t>Intensity</a:t>
            </a:r>
            <a:r>
              <a:rPr lang="en-US" sz="2800" dirty="0">
                <a:solidFill>
                  <a:srgbClr val="000000"/>
                </a:solidFill>
              </a:rPr>
              <a:t>:</a:t>
            </a:r>
            <a:r>
              <a:rPr lang="en-US" sz="1800" dirty="0">
                <a:solidFill>
                  <a:srgbClr val="000000"/>
                </a:solidFill>
              </a:rPr>
              <a:t> </a:t>
            </a:r>
          </a:p>
          <a:p>
            <a:pPr>
              <a:lnSpc>
                <a:spcPct val="90000"/>
              </a:lnSpc>
            </a:pPr>
            <a:r>
              <a:rPr lang="en-US" sz="2000" dirty="0">
                <a:solidFill>
                  <a:srgbClr val="000000"/>
                </a:solidFill>
              </a:rPr>
              <a:t>Airborne Doppler radar studies, air-sea interaction studies, and 3-D modeling of TC</a:t>
            </a:r>
          </a:p>
        </p:txBody>
      </p:sp>
      <p:sp>
        <p:nvSpPr>
          <p:cNvPr id="7172" name="Rectangle 4"/>
          <p:cNvSpPr>
            <a:spLocks noChangeArrowheads="1"/>
          </p:cNvSpPr>
          <p:nvPr/>
        </p:nvSpPr>
        <p:spPr bwMode="auto">
          <a:xfrm>
            <a:off x="0" y="3514725"/>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7174" name="Rectangle 6"/>
          <p:cNvSpPr>
            <a:spLocks noChangeArrowheads="1"/>
          </p:cNvSpPr>
          <p:nvPr/>
        </p:nvSpPr>
        <p:spPr bwMode="auto">
          <a:xfrm>
            <a:off x="2006614" y="6253163"/>
            <a:ext cx="5733723" cy="307777"/>
          </a:xfrm>
          <a:prstGeom prst="rect">
            <a:avLst/>
          </a:prstGeom>
          <a:noFill/>
          <a:ln w="9525">
            <a:noFill/>
            <a:miter lim="800000"/>
            <a:headEnd/>
            <a:tailEnd/>
          </a:ln>
        </p:spPr>
        <p:txBody>
          <a:bodyPr wrap="none">
            <a:prstTxWarp prst="textNoShape">
              <a:avLst/>
            </a:prstTxWarp>
            <a:spAutoFit/>
          </a:bodyPr>
          <a:lstStyle/>
          <a:p>
            <a:r>
              <a:rPr lang="en-US" sz="1400" dirty="0">
                <a:solidFill>
                  <a:srgbClr val="000000"/>
                </a:solidFill>
                <a:latin typeface="Calibri"/>
                <a:cs typeface="Calibri"/>
              </a:rPr>
              <a:t>Airborne Doppler-analyzed wind field Hurricane Katrina, 28 September 2005</a:t>
            </a:r>
          </a:p>
        </p:txBody>
      </p:sp>
      <p:sp>
        <p:nvSpPr>
          <p:cNvPr id="7175" name="Rectangle 7"/>
          <p:cNvSpPr>
            <a:spLocks noChangeArrowheads="1"/>
          </p:cNvSpPr>
          <p:nvPr/>
        </p:nvSpPr>
        <p:spPr bwMode="auto">
          <a:xfrm>
            <a:off x="2413000" y="6534150"/>
            <a:ext cx="4716463" cy="274638"/>
          </a:xfrm>
          <a:prstGeom prst="rect">
            <a:avLst/>
          </a:prstGeom>
          <a:noFill/>
          <a:ln w="9525">
            <a:noFill/>
            <a:miter lim="800000"/>
            <a:headEnd/>
            <a:tailEnd/>
          </a:ln>
        </p:spPr>
        <p:txBody>
          <a:bodyPr wrap="none">
            <a:prstTxWarp prst="textNoShape">
              <a:avLst/>
            </a:prstTxWarp>
            <a:spAutoFit/>
          </a:bodyPr>
          <a:lstStyle/>
          <a:p>
            <a:r>
              <a:rPr lang="en-US" sz="1200" u="sng">
                <a:solidFill>
                  <a:srgbClr val="1F00FF"/>
                </a:solidFill>
                <a:latin typeface="Calibri"/>
                <a:cs typeface="Calibri"/>
                <a:hlinkClick r:id="rId3"/>
              </a:rPr>
              <a:t>http://www.aoml.noaa.gov/hrd/Storm_pages/katrina2005/radar.html</a:t>
            </a:r>
            <a:endParaRPr lang="en-US" sz="1200" u="sng">
              <a:solidFill>
                <a:srgbClr val="1F00FF"/>
              </a:solidFill>
              <a:latin typeface="Calibri"/>
              <a:cs typeface="Calibri"/>
            </a:endParaRPr>
          </a:p>
        </p:txBody>
      </p:sp>
      <p:grpSp>
        <p:nvGrpSpPr>
          <p:cNvPr id="9" name="Group 63"/>
          <p:cNvGrpSpPr>
            <a:grpSpLocks noChangeAspect="1"/>
          </p:cNvGrpSpPr>
          <p:nvPr/>
        </p:nvGrpSpPr>
        <p:grpSpPr bwMode="auto">
          <a:xfrm>
            <a:off x="2493386" y="1412343"/>
            <a:ext cx="5364162" cy="4662487"/>
            <a:chOff x="1522188" y="1791975"/>
            <a:chExt cx="5532164" cy="4810495"/>
          </a:xfrm>
        </p:grpSpPr>
        <p:pic>
          <p:nvPicPr>
            <p:cNvPr id="10" name="Picture 8" descr="Katrina.A2005240.1700.1km.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2188" y="1791975"/>
              <a:ext cx="5532164" cy="4810495"/>
            </a:xfrm>
            <a:prstGeom prst="rect">
              <a:avLst/>
            </a:prstGeom>
            <a:noFill/>
            <a:ln w="9525">
              <a:solidFill>
                <a:srgbClr val="000066"/>
              </a:solidFill>
              <a:miter lim="800000"/>
              <a:headEnd/>
              <a:tailEnd/>
            </a:ln>
          </p:spPr>
        </p:pic>
        <p:cxnSp>
          <p:nvCxnSpPr>
            <p:cNvPr id="11" name="Straight Arrow Connector 10"/>
            <p:cNvCxnSpPr/>
            <p:nvPr/>
          </p:nvCxnSpPr>
          <p:spPr>
            <a:xfrm rot="5400000" flipH="1" flipV="1">
              <a:off x="3499608" y="4207883"/>
              <a:ext cx="1657549" cy="72038"/>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a:off x="4276621" y="4161371"/>
              <a:ext cx="917221" cy="885735"/>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flipH="1">
              <a:off x="3478665" y="4188214"/>
              <a:ext cx="1658504" cy="72067"/>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4646036" y="3206218"/>
            <a:ext cx="1089025" cy="1089025"/>
          </a:xfrm>
          <a:prstGeom prst="rect">
            <a:avLst/>
          </a:prstGeom>
          <a:noFill/>
          <a:ln w="9525" cap="flat" cmpd="sng" algn="ctr">
            <a:solidFill>
              <a:schemeClr val="tx1"/>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alibri"/>
              <a:cs typeface="Calibri"/>
            </a:endParaRPr>
          </a:p>
        </p:txBody>
      </p:sp>
      <p:grpSp>
        <p:nvGrpSpPr>
          <p:cNvPr id="15" name="Group 42"/>
          <p:cNvGrpSpPr>
            <a:grpSpLocks noChangeAspect="1"/>
          </p:cNvGrpSpPr>
          <p:nvPr/>
        </p:nvGrpSpPr>
        <p:grpSpPr>
          <a:xfrm>
            <a:off x="3021228" y="1423767"/>
            <a:ext cx="4258553" cy="4650684"/>
            <a:chOff x="2547317" y="1810085"/>
            <a:chExt cx="4016399" cy="4380937"/>
          </a:xfrm>
          <a:effectLst>
            <a:outerShdw blurRad="50800" dist="38100" dir="2700000">
              <a:srgbClr val="000000">
                <a:alpha val="43000"/>
              </a:srgbClr>
            </a:outerShdw>
          </a:effectLst>
        </p:grpSpPr>
        <p:grpSp>
          <p:nvGrpSpPr>
            <p:cNvPr id="16" name="Group 30"/>
            <p:cNvGrpSpPr/>
            <p:nvPr/>
          </p:nvGrpSpPr>
          <p:grpSpPr>
            <a:xfrm>
              <a:off x="2547317" y="1810085"/>
              <a:ext cx="4016399" cy="4380937"/>
              <a:chOff x="2154895" y="1201775"/>
              <a:chExt cx="4016399" cy="4380937"/>
            </a:xfrm>
          </p:grpSpPr>
          <p:sp>
            <p:nvSpPr>
              <p:cNvPr id="18" name="Rectangle 17"/>
              <p:cNvSpPr/>
              <p:nvPr/>
            </p:nvSpPr>
            <p:spPr>
              <a:xfrm>
                <a:off x="2156543" y="1201775"/>
                <a:ext cx="4014751" cy="43809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alibri"/>
                  <a:cs typeface="Calibri"/>
                </a:endParaRPr>
              </a:p>
            </p:txBody>
          </p:sp>
          <p:grpSp>
            <p:nvGrpSpPr>
              <p:cNvPr id="19" name="Group 29"/>
              <p:cNvGrpSpPr/>
              <p:nvPr/>
            </p:nvGrpSpPr>
            <p:grpSpPr>
              <a:xfrm>
                <a:off x="2154895" y="1228926"/>
                <a:ext cx="3952833" cy="4350628"/>
                <a:chOff x="2154895" y="1228926"/>
                <a:chExt cx="3952833" cy="4350628"/>
              </a:xfrm>
            </p:grpSpPr>
            <p:pic>
              <p:nvPicPr>
                <p:cNvPr id="20" name="Picture 19" descr="postRI_Dop_wind.ti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30432" y="1228926"/>
                  <a:ext cx="3477296" cy="4015867"/>
                </a:xfrm>
                <a:prstGeom prst="rect">
                  <a:avLst/>
                </a:prstGeom>
                <a:noFill/>
                <a:ln w="9525">
                  <a:noFill/>
                  <a:miter lim="800000"/>
                  <a:headEnd/>
                  <a:tailEnd/>
                </a:ln>
              </p:spPr>
            </p:pic>
            <p:grpSp>
              <p:nvGrpSpPr>
                <p:cNvPr id="21" name="Group 28"/>
                <p:cNvGrpSpPr>
                  <a:grpSpLocks/>
                </p:cNvGrpSpPr>
                <p:nvPr/>
              </p:nvGrpSpPr>
              <p:grpSpPr bwMode="auto">
                <a:xfrm>
                  <a:off x="2540306" y="5133310"/>
                  <a:ext cx="3518274" cy="330752"/>
                  <a:chOff x="1992826" y="3477528"/>
                  <a:chExt cx="1908004" cy="179801"/>
                </a:xfrm>
              </p:grpSpPr>
              <p:sp>
                <p:nvSpPr>
                  <p:cNvPr id="31" name="Rectangle 30"/>
                  <p:cNvSpPr/>
                  <p:nvPr/>
                </p:nvSpPr>
                <p:spPr>
                  <a:xfrm>
                    <a:off x="2072194" y="3530036"/>
                    <a:ext cx="1828636" cy="127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sz="1100">
                      <a:solidFill>
                        <a:srgbClr val="FFFFFF"/>
                      </a:solidFill>
                      <a:latin typeface="Calibri"/>
                      <a:cs typeface="Calibri"/>
                    </a:endParaRPr>
                  </a:p>
                </p:txBody>
              </p:sp>
              <p:grpSp>
                <p:nvGrpSpPr>
                  <p:cNvPr id="32" name="Group 31"/>
                  <p:cNvGrpSpPr/>
                  <p:nvPr/>
                </p:nvGrpSpPr>
                <p:grpSpPr>
                  <a:xfrm>
                    <a:off x="1992826" y="3477528"/>
                    <a:ext cx="1602232" cy="139693"/>
                    <a:chOff x="1992826" y="3217178"/>
                    <a:chExt cx="1602232" cy="139693"/>
                  </a:xfrm>
                  <a:noFill/>
                </p:grpSpPr>
                <p:sp>
                  <p:nvSpPr>
                    <p:cNvPr id="33" name="Text Box 50"/>
                    <p:cNvSpPr txBox="1">
                      <a:spLocks noChangeArrowheads="1"/>
                    </p:cNvSpPr>
                    <p:nvPr/>
                  </p:nvSpPr>
                  <p:spPr bwMode="auto">
                    <a:xfrm>
                      <a:off x="2449468" y="3222905"/>
                      <a:ext cx="167589"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50</a:t>
                      </a:r>
                    </a:p>
                  </p:txBody>
                </p:sp>
                <p:sp>
                  <p:nvSpPr>
                    <p:cNvPr id="34" name="Text Box 52"/>
                    <p:cNvSpPr txBox="1">
                      <a:spLocks noChangeArrowheads="1"/>
                    </p:cNvSpPr>
                    <p:nvPr/>
                  </p:nvSpPr>
                  <p:spPr bwMode="auto">
                    <a:xfrm>
                      <a:off x="2901950" y="3217178"/>
                      <a:ext cx="204158"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100</a:t>
                      </a:r>
                    </a:p>
                  </p:txBody>
                </p:sp>
                <p:sp>
                  <p:nvSpPr>
                    <p:cNvPr id="35" name="Text Box 53"/>
                    <p:cNvSpPr txBox="1">
                      <a:spLocks noChangeArrowheads="1"/>
                    </p:cNvSpPr>
                    <p:nvPr/>
                  </p:nvSpPr>
                  <p:spPr bwMode="auto">
                    <a:xfrm>
                      <a:off x="3390900" y="3222905"/>
                      <a:ext cx="204158"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150</a:t>
                      </a:r>
                    </a:p>
                  </p:txBody>
                </p:sp>
                <p:sp>
                  <p:nvSpPr>
                    <p:cNvPr id="36" name="Text Box 53"/>
                    <p:cNvSpPr txBox="1">
                      <a:spLocks noChangeArrowheads="1"/>
                    </p:cNvSpPr>
                    <p:nvPr/>
                  </p:nvSpPr>
                  <p:spPr bwMode="auto">
                    <a:xfrm>
                      <a:off x="1992826" y="3222905"/>
                      <a:ext cx="131020"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0</a:t>
                      </a:r>
                    </a:p>
                  </p:txBody>
                </p:sp>
              </p:grpSp>
            </p:grpSp>
            <p:grpSp>
              <p:nvGrpSpPr>
                <p:cNvPr id="22" name="Group 50"/>
                <p:cNvGrpSpPr>
                  <a:grpSpLocks/>
                </p:cNvGrpSpPr>
                <p:nvPr/>
              </p:nvGrpSpPr>
              <p:grpSpPr bwMode="auto">
                <a:xfrm>
                  <a:off x="2387195" y="1864664"/>
                  <a:ext cx="258445" cy="3411936"/>
                  <a:chOff x="1927661" y="1691030"/>
                  <a:chExt cx="140495" cy="1851183"/>
                </a:xfrm>
              </p:grpSpPr>
              <p:sp>
                <p:nvSpPr>
                  <p:cNvPr id="26" name="Rectangle 44"/>
                  <p:cNvSpPr>
                    <a:spLocks noChangeArrowheads="1"/>
                  </p:cNvSpPr>
                  <p:nvPr/>
                </p:nvSpPr>
                <p:spPr bwMode="auto">
                  <a:xfrm rot="-5400000">
                    <a:off x="1089493" y="2541930"/>
                    <a:ext cx="1828800" cy="127000"/>
                  </a:xfrm>
                  <a:prstGeom prst="rect">
                    <a:avLst/>
                  </a:prstGeom>
                  <a:solidFill>
                    <a:schemeClr val="bg1"/>
                  </a:solidFill>
                  <a:ln w="25400">
                    <a:noFill/>
                    <a:miter lim="800000"/>
                    <a:headEnd/>
                    <a:tailEnd/>
                  </a:ln>
                </p:spPr>
                <p:txBody>
                  <a:bodyPr vert="eaVert" anchor="ctr">
                    <a:prstTxWarp prst="textNoShape">
                      <a:avLst/>
                    </a:prstTxWarp>
                  </a:bodyPr>
                  <a:lstStyle/>
                  <a:p>
                    <a:pPr algn="ctr">
                      <a:defRPr/>
                    </a:pPr>
                    <a:endParaRPr lang="en-US" sz="1100">
                      <a:solidFill>
                        <a:srgbClr val="FFFFFF"/>
                      </a:solidFill>
                      <a:latin typeface="Calibri"/>
                      <a:ea typeface="Arial" charset="0"/>
                      <a:cs typeface="Calibri"/>
                    </a:endParaRPr>
                  </a:p>
                </p:txBody>
              </p:sp>
              <p:sp>
                <p:nvSpPr>
                  <p:cNvPr id="27" name="Text Box 50"/>
                  <p:cNvSpPr txBox="1">
                    <a:spLocks noChangeArrowheads="1"/>
                  </p:cNvSpPr>
                  <p:nvPr/>
                </p:nvSpPr>
                <p:spPr bwMode="auto">
                  <a:xfrm rot="16200000">
                    <a:off x="1917356" y="2888002"/>
                    <a:ext cx="167464" cy="134128"/>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50</a:t>
                    </a:r>
                  </a:p>
                </p:txBody>
              </p:sp>
              <p:sp>
                <p:nvSpPr>
                  <p:cNvPr id="28" name="Text Box 52"/>
                  <p:cNvSpPr txBox="1">
                    <a:spLocks noChangeArrowheads="1"/>
                  </p:cNvSpPr>
                  <p:nvPr/>
                </p:nvSpPr>
                <p:spPr bwMode="auto">
                  <a:xfrm rot="16200000">
                    <a:off x="1892722" y="2327408"/>
                    <a:ext cx="204005" cy="134128"/>
                  </a:xfrm>
                  <a:prstGeom prst="rect">
                    <a:avLst/>
                  </a:prstGeom>
                  <a:noFill/>
                  <a:ln w="9525">
                    <a:noFill/>
                    <a:miter lim="800000"/>
                    <a:headEnd/>
                    <a:tailEnd/>
                  </a:ln>
                </p:spPr>
                <p:txBody>
                  <a:bodyPr wrap="none">
                    <a:prstTxWarp prst="textNoShape">
                      <a:avLst/>
                    </a:prstTxWarp>
                    <a:spAutoFit/>
                  </a:bodyPr>
                  <a:lstStyle/>
                  <a:p>
                    <a:pPr>
                      <a:defRPr/>
                    </a:pPr>
                    <a:r>
                      <a:rPr lang="en-US" sz="1100" b="1">
                        <a:latin typeface="Calibri"/>
                        <a:ea typeface="Arial" charset="0"/>
                        <a:cs typeface="Calibri"/>
                      </a:rPr>
                      <a:t>100</a:t>
                    </a:r>
                  </a:p>
                </p:txBody>
              </p:sp>
              <p:sp>
                <p:nvSpPr>
                  <p:cNvPr id="29" name="Text Box 53"/>
                  <p:cNvSpPr txBox="1">
                    <a:spLocks noChangeArrowheads="1"/>
                  </p:cNvSpPr>
                  <p:nvPr/>
                </p:nvSpPr>
                <p:spPr bwMode="auto">
                  <a:xfrm rot="16200000">
                    <a:off x="1899089" y="1771580"/>
                    <a:ext cx="204005" cy="134128"/>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150</a:t>
                    </a:r>
                  </a:p>
                </p:txBody>
              </p:sp>
              <p:sp>
                <p:nvSpPr>
                  <p:cNvPr id="30" name="Text Box 53"/>
                  <p:cNvSpPr txBox="1">
                    <a:spLocks noChangeArrowheads="1"/>
                  </p:cNvSpPr>
                  <p:nvPr/>
                </p:nvSpPr>
                <p:spPr bwMode="auto">
                  <a:xfrm rot="16200000">
                    <a:off x="1935630" y="3409688"/>
                    <a:ext cx="130922" cy="134128"/>
                  </a:xfrm>
                  <a:prstGeom prst="rect">
                    <a:avLst/>
                  </a:prstGeom>
                  <a:noFill/>
                  <a:ln w="9525">
                    <a:noFill/>
                    <a:miter lim="800000"/>
                    <a:headEnd/>
                    <a:tailEnd/>
                  </a:ln>
                </p:spPr>
                <p:txBody>
                  <a:bodyPr wrap="none">
                    <a:prstTxWarp prst="textNoShape">
                      <a:avLst/>
                    </a:prstTxWarp>
                    <a:spAutoFit/>
                  </a:bodyPr>
                  <a:lstStyle/>
                  <a:p>
                    <a:pPr>
                      <a:defRPr/>
                    </a:pPr>
                    <a:r>
                      <a:rPr lang="en-US" sz="1100" b="1">
                        <a:latin typeface="Calibri"/>
                        <a:ea typeface="Arial" charset="0"/>
                        <a:cs typeface="Calibri"/>
                      </a:rPr>
                      <a:t>0</a:t>
                    </a:r>
                  </a:p>
                </p:txBody>
              </p:sp>
            </p:grpSp>
            <p:pic>
              <p:nvPicPr>
                <p:cNvPr id="23" name="Picture 1" descr="postRI_Dop_wind.tif"/>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99810" y="1391082"/>
                  <a:ext cx="368804" cy="310264"/>
                </a:xfrm>
                <a:prstGeom prst="rect">
                  <a:avLst/>
                </a:prstGeom>
                <a:noFill/>
                <a:ln w="9525">
                  <a:noFill/>
                  <a:miter lim="800000"/>
                  <a:headEnd/>
                  <a:tailEnd/>
                </a:ln>
              </p:spPr>
            </p:pic>
            <p:sp>
              <p:nvSpPr>
                <p:cNvPr id="24" name="TextBox 155"/>
                <p:cNvSpPr txBox="1">
                  <a:spLocks noChangeArrowheads="1"/>
                </p:cNvSpPr>
                <p:nvPr/>
              </p:nvSpPr>
              <p:spPr bwMode="auto">
                <a:xfrm>
                  <a:off x="3836399" y="5333118"/>
                  <a:ext cx="919413" cy="246436"/>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distance (km)</a:t>
                  </a:r>
                </a:p>
              </p:txBody>
            </p:sp>
            <p:sp>
              <p:nvSpPr>
                <p:cNvPr id="25" name="TextBox 156"/>
                <p:cNvSpPr txBox="1">
                  <a:spLocks noChangeArrowheads="1"/>
                </p:cNvSpPr>
                <p:nvPr/>
              </p:nvSpPr>
              <p:spPr bwMode="auto">
                <a:xfrm rot="16200000">
                  <a:off x="1819110" y="3359527"/>
                  <a:ext cx="918303" cy="246734"/>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distance (km)</a:t>
                  </a:r>
                </a:p>
              </p:txBody>
            </p:sp>
          </p:grpSp>
        </p:grpSp>
        <p:cxnSp>
          <p:nvCxnSpPr>
            <p:cNvPr id="17" name="Straight Connector 16"/>
            <p:cNvCxnSpPr/>
            <p:nvPr/>
          </p:nvCxnSpPr>
          <p:spPr>
            <a:xfrm flipV="1">
              <a:off x="3087867" y="3844916"/>
              <a:ext cx="3296624" cy="200075"/>
            </a:xfrm>
            <a:prstGeom prst="line">
              <a:avLst/>
            </a:prstGeom>
            <a:ln w="25400" cap="flat" cmpd="sng" algn="ctr">
              <a:solidFill>
                <a:schemeClr val="tx1"/>
              </a:solidFill>
              <a:prstDash val="dash"/>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grpSp>
      <p:grpSp>
        <p:nvGrpSpPr>
          <p:cNvPr id="38" name="Group 9"/>
          <p:cNvGrpSpPr>
            <a:grpSpLocks noChangeAspect="1"/>
          </p:cNvGrpSpPr>
          <p:nvPr/>
        </p:nvGrpSpPr>
        <p:grpSpPr bwMode="auto">
          <a:xfrm>
            <a:off x="1386898" y="1417105"/>
            <a:ext cx="7564438" cy="4662488"/>
            <a:chOff x="850601" y="1730376"/>
            <a:chExt cx="7522387" cy="4638087"/>
          </a:xfrm>
        </p:grpSpPr>
        <p:pic>
          <p:nvPicPr>
            <p:cNvPr id="39" name="Picture 2" descr="Untitled"/>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0601" y="1730376"/>
              <a:ext cx="7522387" cy="4638087"/>
            </a:xfrm>
            <a:prstGeom prst="rect">
              <a:avLst/>
            </a:prstGeom>
            <a:noFill/>
            <a:ln w="9525">
              <a:noFill/>
              <a:miter lim="800000"/>
              <a:headEnd/>
              <a:tailEnd/>
            </a:ln>
          </p:spPr>
        </p:pic>
        <p:sp>
          <p:nvSpPr>
            <p:cNvPr id="40" name="Rectangle 4"/>
            <p:cNvSpPr>
              <a:spLocks noChangeArrowheads="1"/>
            </p:cNvSpPr>
            <p:nvPr/>
          </p:nvSpPr>
          <p:spPr bwMode="auto">
            <a:xfrm>
              <a:off x="7668183" y="4386989"/>
              <a:ext cx="506953" cy="306166"/>
            </a:xfrm>
            <a:prstGeom prst="rect">
              <a:avLst/>
            </a:prstGeom>
            <a:noFill/>
            <a:ln w="9525">
              <a:noFill/>
              <a:miter lim="800000"/>
              <a:headEnd/>
              <a:tailEnd/>
            </a:ln>
          </p:spPr>
          <p:txBody>
            <a:bodyPr wrap="none">
              <a:prstTxWarp prst="textNoShape">
                <a:avLst/>
              </a:prstTxWarp>
              <a:spAutoFit/>
            </a:bodyPr>
            <a:lstStyle/>
            <a:p>
              <a:pPr eaLnBrk="0" hangingPunct="0"/>
              <a:r>
                <a:rPr lang="en-US" sz="1400" b="1">
                  <a:solidFill>
                    <a:srgbClr val="E30000"/>
                  </a:solidFill>
                  <a:latin typeface="Calibri"/>
                  <a:ea typeface="Arial" charset="0"/>
                  <a:cs typeface="Calibri"/>
                </a:rPr>
                <a:t>V</a:t>
              </a:r>
              <a:r>
                <a:rPr lang="en-US" sz="1200" baseline="-25000">
                  <a:solidFill>
                    <a:srgbClr val="E30000"/>
                  </a:solidFill>
                  <a:latin typeface="Calibri"/>
                  <a:ea typeface="Arial" charset="0"/>
                  <a:cs typeface="Calibri"/>
                </a:rPr>
                <a:t>r</a:t>
              </a:r>
              <a:r>
                <a:rPr lang="en-US" sz="1200">
                  <a:solidFill>
                    <a:srgbClr val="E30000"/>
                  </a:solidFill>
                  <a:latin typeface="Calibri"/>
                  <a:ea typeface="Arial" charset="0"/>
                  <a:cs typeface="Calibri"/>
                </a:rPr>
                <a:t>, w</a:t>
              </a:r>
            </a:p>
          </p:txBody>
        </p:sp>
        <p:sp>
          <p:nvSpPr>
            <p:cNvPr id="41" name="Rectangle 5"/>
            <p:cNvSpPr>
              <a:spLocks noChangeArrowheads="1"/>
            </p:cNvSpPr>
            <p:nvPr/>
          </p:nvSpPr>
          <p:spPr bwMode="auto">
            <a:xfrm>
              <a:off x="7880908" y="1731101"/>
              <a:ext cx="35560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b="1" dirty="0" err="1">
                  <a:solidFill>
                    <a:srgbClr val="E30000"/>
                  </a:solidFill>
                  <a:latin typeface="Calibri"/>
                  <a:ea typeface="Arial" charset="0"/>
                  <a:cs typeface="Calibri"/>
                </a:rPr>
                <a:t>V</a:t>
              </a:r>
              <a:r>
                <a:rPr lang="en-US" sz="1200" baseline="-25000" dirty="0" err="1">
                  <a:solidFill>
                    <a:srgbClr val="E30000"/>
                  </a:solidFill>
                  <a:latin typeface="Symbol" charset="2"/>
                  <a:ea typeface="Symbol" charset="2"/>
                  <a:cs typeface="Symbol" charset="2"/>
                </a:rPr>
                <a:t>q</a:t>
              </a:r>
              <a:endParaRPr lang="en-US" sz="1200" dirty="0">
                <a:solidFill>
                  <a:srgbClr val="E30000"/>
                </a:solidFill>
                <a:latin typeface="Symbol" charset="2"/>
                <a:ea typeface="Symbol" charset="2"/>
                <a:cs typeface="Symbol" charset="2"/>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60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par>
                          <p:cTn id="9" fill="hold">
                            <p:stCondLst>
                              <p:cond delay="6500"/>
                            </p:stCondLst>
                            <p:childTnLst>
                              <p:par>
                                <p:cTn id="10" presetID="39" presetClass="entr" presetSubtype="0" accel="100000" fill="hold" nodeType="afterEffect">
                                  <p:stCondLst>
                                    <p:cond delay="600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38"/>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38"/>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1-11 at 10.30.20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2974" y="2073200"/>
            <a:ext cx="4422197" cy="4114800"/>
          </a:xfrm>
          <a:prstGeom prst="rect">
            <a:avLst/>
          </a:prstGeom>
        </p:spPr>
      </p:pic>
      <p:pic>
        <p:nvPicPr>
          <p:cNvPr id="29699" name="Picture 23" descr="Earl_obs_2010081918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8087" y="2080087"/>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1307312" y="6138047"/>
            <a:ext cx="2092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charset="0"/>
                <a:cs typeface="Arial" charset="0"/>
                <a:sym typeface="Arial" charset="0"/>
              </a:rPr>
              <a:t>Hurricane </a:t>
            </a:r>
            <a:r>
              <a:rPr lang="en-US" sz="1600" b="1" dirty="0" smtClean="0">
                <a:solidFill>
                  <a:schemeClr val="tx1"/>
                </a:solidFill>
                <a:latin typeface="Calibri" charset="0"/>
                <a:cs typeface="Arial" charset="0"/>
                <a:sym typeface="Arial" charset="0"/>
              </a:rPr>
              <a:t>Irene (2011)</a:t>
            </a:r>
            <a:endParaRPr lang="en-US" sz="1600" b="1" dirty="0">
              <a:solidFill>
                <a:schemeClr val="tx1"/>
              </a:solidFill>
              <a:latin typeface="Calibri" charset="0"/>
              <a:cs typeface="Arial" charset="0"/>
              <a:sym typeface="Arial" charset="0"/>
            </a:endParaRPr>
          </a:p>
        </p:txBody>
      </p:sp>
      <p:grpSp>
        <p:nvGrpSpPr>
          <p:cNvPr id="29702" name="Group 10"/>
          <p:cNvGrpSpPr>
            <a:grpSpLocks/>
          </p:cNvGrpSpPr>
          <p:nvPr/>
        </p:nvGrpSpPr>
        <p:grpSpPr bwMode="auto">
          <a:xfrm>
            <a:off x="3571087" y="4249217"/>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10" name="Rectangle 9"/>
          <p:cNvSpPr>
            <a:spLocks noChangeArrowheads="1"/>
          </p:cNvSpPr>
          <p:nvPr/>
        </p:nvSpPr>
        <p:spPr bwMode="auto">
          <a:xfrm>
            <a:off x="3390112" y="4087292"/>
            <a:ext cx="782637" cy="742950"/>
          </a:xfrm>
          <a:prstGeom prst="rect">
            <a:avLst/>
          </a:prstGeom>
          <a:noFill/>
          <a:ln w="38100">
            <a:solidFill>
              <a:schemeClr val="bg1"/>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4" name="Picture 17" descr="WIND_10M_0828180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32233" y="4382891"/>
            <a:ext cx="22780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5" descr="TA_rada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13790">
            <a:off x="6237697" y="2932429"/>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4160919" y="2156065"/>
            <a:ext cx="824712" cy="1937925"/>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4169166" y="4118729"/>
            <a:ext cx="808218" cy="82469"/>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4193907" y="4440347"/>
            <a:ext cx="997902" cy="428815"/>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4144425" y="4869165"/>
            <a:ext cx="1055632" cy="1187497"/>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706516" y="1059093"/>
            <a:ext cx="6766536" cy="830997"/>
          </a:xfrm>
          <a:prstGeom prst="rect">
            <a:avLst/>
          </a:prstGeom>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dirty="0">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417202" y="2442237"/>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G-IV </a:t>
            </a:r>
            <a:r>
              <a:rPr lang="en-US" sz="1400" b="1" dirty="0" smtClean="0">
                <a:solidFill>
                  <a:schemeClr val="tx1"/>
                </a:solidFill>
                <a:latin typeface="Calibri"/>
                <a:ea typeface="ＭＳ Ｐゴシック" pitchFamily="34" charset="-128"/>
                <a:cs typeface="Calibri"/>
              </a:rPr>
              <a:t>observations – superobs (SO)</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7366402" y="4298134"/>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initial condition in storm core region </a:t>
            </a:r>
          </a:p>
        </p:txBody>
      </p:sp>
      <p:sp>
        <p:nvSpPr>
          <p:cNvPr id="21" name="TextBox 20"/>
          <p:cNvSpPr txBox="1">
            <a:spLocks noChangeArrowheads="1"/>
          </p:cNvSpPr>
          <p:nvPr/>
        </p:nvSpPr>
        <p:spPr bwMode="auto">
          <a:xfrm>
            <a:off x="7387039" y="3605984"/>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388627" y="5393509"/>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high resolution regional forecast </a:t>
            </a:r>
          </a:p>
        </p:txBody>
      </p:sp>
      <p:sp>
        <p:nvSpPr>
          <p:cNvPr id="23" name="Down Arrow 22"/>
          <p:cNvSpPr>
            <a:spLocks noChangeArrowheads="1"/>
          </p:cNvSpPr>
          <p:nvPr/>
        </p:nvSpPr>
        <p:spPr bwMode="auto">
          <a:xfrm>
            <a:off x="8128402" y="3236097"/>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8133164" y="3955234"/>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8133164" y="5107759"/>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flipV="1">
            <a:off x="6523439" y="4655322"/>
            <a:ext cx="842963" cy="11112"/>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5180812" y="5730059"/>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27" name="Rectangle 5"/>
          <p:cNvSpPr txBox="1">
            <a:spLocks noChangeArrowheads="1"/>
          </p:cNvSpPr>
          <p:nvPr/>
        </p:nvSpPr>
        <p:spPr bwMode="auto">
          <a:xfrm>
            <a:off x="1289808" y="49605"/>
            <a:ext cx="7854191" cy="922668"/>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defRPr/>
            </a:pPr>
            <a:r>
              <a:rPr kumimoji="0" lang="en-US" sz="2800" b="0" i="0" u="none" strike="noStrike" kern="0" cap="none" spc="0" normalizeH="0" baseline="0" noProof="0" dirty="0" smtClean="0">
                <a:ln>
                  <a:noFill/>
                </a:ln>
                <a:solidFill>
                  <a:srgbClr val="A21010"/>
                </a:solidFill>
                <a:effectLst/>
                <a:uLnTx/>
                <a:uFillTx/>
                <a:latin typeface="Arial" charset="0"/>
                <a:ea typeface="Calibri" charset="0"/>
                <a:cs typeface="Calibri" charset="0"/>
              </a:rPr>
              <a:t>Intensity (continued):</a:t>
            </a:r>
            <a:r>
              <a:rPr kumimoji="0" lang="en-US" sz="3600" b="0" i="0" u="none" strike="noStrike" kern="0" cap="none" spc="0" normalizeH="0" baseline="0" noProof="0" dirty="0" smtClean="0">
                <a:ln>
                  <a:noFill/>
                </a:ln>
                <a:effectLst/>
                <a:uLnTx/>
                <a:uFillTx/>
                <a:latin typeface="Arial" charset="0"/>
                <a:ea typeface="Calibri" charset="0"/>
                <a:cs typeface="Calibri" charset="0"/>
              </a:rPr>
              <a:t/>
            </a:r>
            <a:br>
              <a:rPr kumimoji="0" lang="en-US" sz="3600" b="0" i="0" u="none" strike="noStrike" kern="0" cap="none" spc="0" normalizeH="0" baseline="0" noProof="0" dirty="0" smtClean="0">
                <a:ln>
                  <a:noFill/>
                </a:ln>
                <a:effectLst/>
                <a:uLnTx/>
                <a:uFillTx/>
                <a:latin typeface="Arial" charset="0"/>
                <a:ea typeface="Calibri" charset="0"/>
                <a:cs typeface="Calibri" charset="0"/>
              </a:rPr>
            </a:br>
            <a:r>
              <a:rPr lang="en-US" kern="0" dirty="0">
                <a:latin typeface="Calibri" charset="0"/>
                <a:ea typeface="ＭＳ Ｐゴシック" charset="0"/>
                <a:cs typeface="ＭＳ Ｐゴシック" charset="0"/>
              </a:rPr>
              <a:t>Assimilation of data into numerical models</a:t>
            </a:r>
            <a:endParaRPr kumimoji="0" lang="en-US" sz="2800" b="0" i="0" u="none" strike="noStrike" kern="0" cap="none" spc="0" normalizeH="0" baseline="0" noProof="0" dirty="0" smtClean="0">
              <a:ln>
                <a:noFill/>
              </a:ln>
              <a:effectLst/>
              <a:uLnTx/>
              <a:uFillTx/>
              <a:latin typeface="Arial" charset="0"/>
              <a:ea typeface="Calibri" charset="0"/>
              <a:cs typeface="Calibri" charset="0"/>
            </a:endParaRPr>
          </a:p>
        </p:txBody>
      </p:sp>
      <p:sp>
        <p:nvSpPr>
          <p:cNvPr id="31" name="Text Box 7"/>
          <p:cNvSpPr txBox="1">
            <a:spLocks/>
          </p:cNvSpPr>
          <p:nvPr/>
        </p:nvSpPr>
        <p:spPr bwMode="auto">
          <a:xfrm>
            <a:off x="4792858" y="6631586"/>
            <a:ext cx="3996061"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F. Zhang (PSU), Aberson, Aksoy, Gamache, Gopal (</a:t>
            </a:r>
            <a:r>
              <a:rPr lang="en-US" sz="1050" dirty="0">
                <a:solidFill>
                  <a:srgbClr val="000000"/>
                </a:solidFill>
              </a:rPr>
              <a:t>AOML/HRD)</a:t>
            </a:r>
            <a:endParaRPr lang="en-US" sz="1200" dirty="0">
              <a:solidFill>
                <a:srgbClr val="000000"/>
              </a:solidFill>
            </a:endParaRPr>
          </a:p>
        </p:txBody>
      </p:sp>
      <p:sp>
        <p:nvSpPr>
          <p:cNvPr id="28" name="Rectangle 4"/>
          <p:cNvSpPr>
            <a:spLocks noChangeArrowheads="1"/>
          </p:cNvSpPr>
          <p:nvPr/>
        </p:nvSpPr>
        <p:spPr bwMode="auto">
          <a:xfrm>
            <a:off x="0" y="3514725"/>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extLst>
      <p:ext uri="{BB962C8B-B14F-4D97-AF65-F5344CB8AC3E}">
        <p14:creationId xmlns:p14="http://schemas.microsoft.com/office/powerpoint/2010/main" val="27505535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raft_plan_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57095" y="39690"/>
            <a:ext cx="4486905" cy="3929252"/>
          </a:xfrm>
          <a:prstGeom prst="rect">
            <a:avLst/>
          </a:prstGeom>
        </p:spPr>
      </p:pic>
      <p:sp>
        <p:nvSpPr>
          <p:cNvPr id="8194" name="Rectangle 2"/>
          <p:cNvSpPr>
            <a:spLocks noGrp="1" noChangeArrowheads="1"/>
          </p:cNvSpPr>
          <p:nvPr>
            <p:ph type="body" idx="1"/>
          </p:nvPr>
        </p:nvSpPr>
        <p:spPr>
          <a:xfrm>
            <a:off x="1331913" y="147638"/>
            <a:ext cx="7162800" cy="784225"/>
          </a:xfrm>
        </p:spPr>
        <p:txBody>
          <a:bodyPr/>
          <a:lstStyle/>
          <a:p>
            <a:pPr>
              <a:lnSpc>
                <a:spcPct val="90000"/>
              </a:lnSpc>
              <a:buFontTx/>
              <a:buNone/>
            </a:pPr>
            <a:r>
              <a:rPr lang="en-US" sz="2800" b="1" dirty="0">
                <a:solidFill>
                  <a:srgbClr val="8E0000"/>
                </a:solidFill>
              </a:rPr>
              <a:t>Intensity </a:t>
            </a:r>
            <a:r>
              <a:rPr lang="en-US" sz="2400" dirty="0">
                <a:solidFill>
                  <a:srgbClr val="8E0000"/>
                </a:solidFill>
              </a:rPr>
              <a:t>(continued)</a:t>
            </a:r>
            <a:r>
              <a:rPr lang="en-US" sz="2800" dirty="0">
                <a:solidFill>
                  <a:srgbClr val="000000"/>
                </a:solidFill>
              </a:rPr>
              <a:t>:</a:t>
            </a:r>
            <a:r>
              <a:rPr lang="en-US" sz="2400" dirty="0">
                <a:solidFill>
                  <a:srgbClr val="000000"/>
                </a:solidFill>
              </a:rPr>
              <a:t> </a:t>
            </a:r>
          </a:p>
          <a:p>
            <a:pPr>
              <a:lnSpc>
                <a:spcPct val="90000"/>
              </a:lnSpc>
            </a:pPr>
            <a:r>
              <a:rPr lang="en-US" sz="2000" dirty="0">
                <a:solidFill>
                  <a:srgbClr val="000000"/>
                </a:solidFill>
              </a:rPr>
              <a:t>Air-sea interaction studies</a:t>
            </a:r>
          </a:p>
        </p:txBody>
      </p:sp>
      <p:sp>
        <p:nvSpPr>
          <p:cNvPr id="8195" name="Rectangle 3"/>
          <p:cNvSpPr>
            <a:spLocks noChangeArrowheads="1"/>
          </p:cNvSpPr>
          <p:nvPr/>
        </p:nvSpPr>
        <p:spPr bwMode="auto">
          <a:xfrm>
            <a:off x="0" y="3514725"/>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8201" name="Rectangle 9"/>
          <p:cNvSpPr>
            <a:spLocks noChangeArrowheads="1"/>
          </p:cNvSpPr>
          <p:nvPr/>
        </p:nvSpPr>
        <p:spPr bwMode="auto">
          <a:xfrm>
            <a:off x="1677997" y="1116548"/>
            <a:ext cx="2541803" cy="1323439"/>
          </a:xfrm>
          <a:prstGeom prst="rect">
            <a:avLst/>
          </a:prstGeom>
          <a:noFill/>
          <a:ln w="9525">
            <a:noFill/>
            <a:miter lim="800000"/>
            <a:headEnd/>
            <a:tailEnd/>
          </a:ln>
        </p:spPr>
        <p:txBody>
          <a:bodyPr wrap="square">
            <a:prstTxWarp prst="textNoShape">
              <a:avLst/>
            </a:prstTxWarp>
            <a:spAutoFit/>
          </a:bodyPr>
          <a:lstStyle/>
          <a:p>
            <a:pPr algn="ctr"/>
            <a:r>
              <a:rPr lang="en-US" sz="2000" dirty="0">
                <a:solidFill>
                  <a:srgbClr val="000000"/>
                </a:solidFill>
                <a:latin typeface="Calibri"/>
                <a:cs typeface="Calibri"/>
              </a:rPr>
              <a:t>TC impact on upper ocean </a:t>
            </a:r>
          </a:p>
          <a:p>
            <a:pPr algn="ctr"/>
            <a:r>
              <a:rPr lang="en-US" sz="2000" dirty="0">
                <a:solidFill>
                  <a:srgbClr val="000000"/>
                </a:solidFill>
                <a:latin typeface="Calibri"/>
                <a:cs typeface="Calibri"/>
              </a:rPr>
              <a:t>effect of Hurricanes</a:t>
            </a:r>
            <a:r>
              <a:rPr lang="en-US" sz="2000" dirty="0" smtClean="0">
                <a:solidFill>
                  <a:srgbClr val="000000"/>
                </a:solidFill>
                <a:latin typeface="Calibri"/>
                <a:cs typeface="Calibri"/>
              </a:rPr>
              <a:t> Gustav &amp; Ike (2008)</a:t>
            </a:r>
            <a:endParaRPr lang="en-US" sz="2000" dirty="0">
              <a:solidFill>
                <a:srgbClr val="000000"/>
              </a:solidFill>
              <a:latin typeface="Calibri"/>
              <a:cs typeface="Calibri"/>
            </a:endParaRPr>
          </a:p>
        </p:txBody>
      </p:sp>
      <p:sp>
        <p:nvSpPr>
          <p:cNvPr id="8202" name="Rectangle 10"/>
          <p:cNvSpPr>
            <a:spLocks noChangeArrowheads="1"/>
          </p:cNvSpPr>
          <p:nvPr/>
        </p:nvSpPr>
        <p:spPr bwMode="auto">
          <a:xfrm>
            <a:off x="1570038" y="2711450"/>
            <a:ext cx="2930525" cy="304800"/>
          </a:xfrm>
          <a:prstGeom prst="rect">
            <a:avLst/>
          </a:prstGeom>
          <a:noFill/>
          <a:ln w="9525">
            <a:noFill/>
            <a:miter lim="800000"/>
            <a:headEnd/>
            <a:tailEnd/>
          </a:ln>
        </p:spPr>
        <p:txBody>
          <a:bodyPr wrap="none">
            <a:prstTxWarp prst="textNoShape">
              <a:avLst/>
            </a:prstTxWarp>
            <a:spAutoFit/>
          </a:bodyPr>
          <a:lstStyle/>
          <a:p>
            <a:r>
              <a:rPr lang="en-US" sz="1400" u="sng">
                <a:solidFill>
                  <a:srgbClr val="1F00FF"/>
                </a:solidFill>
                <a:latin typeface="Calibri"/>
                <a:cs typeface="Calibri"/>
                <a:hlinkClick r:id="rId4"/>
              </a:rPr>
              <a:t>http://iwave.rsmas.miami.edu/heat/</a:t>
            </a:r>
            <a:endParaRPr lang="en-US" sz="1400" u="sng">
              <a:solidFill>
                <a:srgbClr val="1F00FF"/>
              </a:solidFill>
              <a:latin typeface="Calibri"/>
              <a:cs typeface="Calibri"/>
            </a:endParaRPr>
          </a:p>
        </p:txBody>
      </p:sp>
      <p:pic>
        <p:nvPicPr>
          <p:cNvPr id="8204" name="Picture 12"/>
          <p:cNvPicPr>
            <a:picLocks noChangeAspect="1" noChangeArrowheads="1"/>
          </p:cNvPicPr>
          <p:nvPr/>
        </p:nvPicPr>
        <p:blipFill>
          <a:blip r:embed="rId5"/>
          <a:srcRect/>
          <a:stretch>
            <a:fillRect/>
          </a:stretch>
        </p:blipFill>
        <p:spPr bwMode="auto">
          <a:xfrm>
            <a:off x="1298575" y="4641850"/>
            <a:ext cx="3525838" cy="2219325"/>
          </a:xfrm>
          <a:prstGeom prst="rect">
            <a:avLst/>
          </a:prstGeom>
          <a:noFill/>
          <a:ln w="9525">
            <a:noFill/>
            <a:miter lim="800000"/>
            <a:headEnd/>
            <a:tailEnd/>
          </a:ln>
          <a:effectLst/>
        </p:spPr>
      </p:pic>
      <p:sp>
        <p:nvSpPr>
          <p:cNvPr id="8206" name="Rectangle 14"/>
          <p:cNvSpPr>
            <a:spLocks noChangeArrowheads="1"/>
          </p:cNvSpPr>
          <p:nvPr/>
        </p:nvSpPr>
        <p:spPr bwMode="auto">
          <a:xfrm>
            <a:off x="1408113" y="3629025"/>
            <a:ext cx="2856045" cy="707886"/>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latin typeface="Calibri"/>
                <a:cs typeface="Calibri"/>
              </a:rPr>
              <a:t>CBLAST</a:t>
            </a:r>
          </a:p>
          <a:p>
            <a:r>
              <a:rPr lang="en-US" sz="2000">
                <a:solidFill>
                  <a:srgbClr val="000000"/>
                </a:solidFill>
                <a:latin typeface="Calibri"/>
                <a:cs typeface="Calibri"/>
              </a:rPr>
              <a:t>Waves from 200’ in Isabel</a:t>
            </a:r>
          </a:p>
        </p:txBody>
      </p:sp>
      <p:sp>
        <p:nvSpPr>
          <p:cNvPr id="8207" name="Rectangle 15"/>
          <p:cNvSpPr>
            <a:spLocks noChangeArrowheads="1"/>
          </p:cNvSpPr>
          <p:nvPr/>
        </p:nvSpPr>
        <p:spPr bwMode="auto">
          <a:xfrm>
            <a:off x="1339850" y="4298950"/>
            <a:ext cx="3378200" cy="274638"/>
          </a:xfrm>
          <a:prstGeom prst="rect">
            <a:avLst/>
          </a:prstGeom>
          <a:noFill/>
          <a:ln w="9525">
            <a:noFill/>
            <a:miter lim="800000"/>
            <a:headEnd/>
            <a:tailEnd/>
          </a:ln>
        </p:spPr>
        <p:txBody>
          <a:bodyPr wrap="none">
            <a:prstTxWarp prst="textNoShape">
              <a:avLst/>
            </a:prstTxWarp>
            <a:spAutoFit/>
          </a:bodyPr>
          <a:lstStyle/>
          <a:p>
            <a:r>
              <a:rPr lang="en-US" sz="1200" u="sng">
                <a:solidFill>
                  <a:srgbClr val="1F00FF"/>
                </a:solidFill>
                <a:latin typeface="Calibri"/>
                <a:cs typeface="Calibri"/>
                <a:hlinkClick r:id="rId6"/>
              </a:rPr>
              <a:t>http://www.aoml.noaa.gov/hrd/cblast/index.html</a:t>
            </a:r>
            <a:endParaRPr lang="en-US" sz="1200" u="sng">
              <a:solidFill>
                <a:srgbClr val="1F00FF"/>
              </a:solidFill>
              <a:latin typeface="Calibri"/>
              <a:cs typeface="Calibri"/>
            </a:endParaRPr>
          </a:p>
        </p:txBody>
      </p:sp>
      <p:sp>
        <p:nvSpPr>
          <p:cNvPr id="8208" name="Text Box 16"/>
          <p:cNvSpPr txBox="1">
            <a:spLocks noChangeArrowheads="1"/>
          </p:cNvSpPr>
          <p:nvPr/>
        </p:nvSpPr>
        <p:spPr bwMode="auto">
          <a:xfrm>
            <a:off x="4772025" y="3940175"/>
            <a:ext cx="4314825" cy="396875"/>
          </a:xfrm>
          <a:prstGeom prst="rect">
            <a:avLst/>
          </a:prstGeom>
          <a:noFill/>
          <a:ln w="9525">
            <a:noFill/>
            <a:miter lim="800000"/>
            <a:headEnd/>
            <a:tailEnd/>
          </a:ln>
        </p:spPr>
        <p:txBody>
          <a:bodyPr>
            <a:prstTxWarp prst="textNoShape">
              <a:avLst/>
            </a:prstTxWarp>
            <a:spAutoFit/>
          </a:bodyPr>
          <a:lstStyle/>
          <a:p>
            <a:r>
              <a:rPr lang="en-US" sz="2000">
                <a:latin typeface="Calibri"/>
                <a:cs typeface="Calibri"/>
              </a:rPr>
              <a:t>Targeted upper ocean observations</a:t>
            </a:r>
          </a:p>
        </p:txBody>
      </p:sp>
      <p:pic>
        <p:nvPicPr>
          <p:cNvPr id="8209" name="Picture 17" descr="Floats_drifter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24425" y="4300538"/>
            <a:ext cx="4133850" cy="2557462"/>
          </a:xfrm>
          <a:prstGeom prst="rect">
            <a:avLst/>
          </a:prstGeom>
          <a:noFill/>
        </p:spPr>
      </p:pic>
      <p:pic>
        <p:nvPicPr>
          <p:cNvPr id="12" name="Picture 3" descr="airdeploymen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29886" y="229561"/>
            <a:ext cx="1719131" cy="1616600"/>
          </a:xfrm>
          <a:prstGeom prst="rect">
            <a:avLst/>
          </a:prstGeom>
          <a:noFill/>
          <a:ln w="9525">
            <a:noFill/>
            <a:miter lim="800000"/>
            <a:headEnd/>
            <a:tailEnd/>
          </a:ln>
        </p:spPr>
      </p:pic>
      <p:pic>
        <p:nvPicPr>
          <p:cNvPr id="14" name="Picture 5" descr="IMG_069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29886" y="229561"/>
            <a:ext cx="1003407" cy="752555"/>
          </a:xfrm>
          <a:prstGeom prst="rect">
            <a:avLst/>
          </a:prstGeom>
          <a:noFill/>
          <a:ln w="9525">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1-07-29 at 3.34.50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618574" y="1533669"/>
            <a:ext cx="5130198" cy="4617448"/>
          </a:xfrm>
          <a:prstGeom prst="rect">
            <a:avLst/>
          </a:prstGeom>
        </p:spPr>
      </p:pic>
      <p:sp>
        <p:nvSpPr>
          <p:cNvPr id="9218" name="Rectangle 2"/>
          <p:cNvSpPr>
            <a:spLocks noGrp="1" noChangeArrowheads="1"/>
          </p:cNvSpPr>
          <p:nvPr>
            <p:ph type="body" idx="1"/>
          </p:nvPr>
        </p:nvSpPr>
        <p:spPr>
          <a:xfrm>
            <a:off x="1331913" y="147638"/>
            <a:ext cx="7162800" cy="784225"/>
          </a:xfrm>
        </p:spPr>
        <p:txBody>
          <a:bodyPr/>
          <a:lstStyle/>
          <a:p>
            <a:pPr>
              <a:lnSpc>
                <a:spcPct val="90000"/>
              </a:lnSpc>
              <a:buFontTx/>
              <a:buNone/>
            </a:pPr>
            <a:r>
              <a:rPr lang="en-US" sz="2800" b="1" dirty="0">
                <a:solidFill>
                  <a:srgbClr val="8E0000"/>
                </a:solidFill>
              </a:rPr>
              <a:t>Intensity </a:t>
            </a:r>
            <a:r>
              <a:rPr lang="en-US" sz="2400" dirty="0">
                <a:solidFill>
                  <a:srgbClr val="8E0000"/>
                </a:solidFill>
              </a:rPr>
              <a:t>(continued)</a:t>
            </a:r>
            <a:r>
              <a:rPr lang="en-US" sz="2800" dirty="0">
                <a:solidFill>
                  <a:srgbClr val="000000"/>
                </a:solidFill>
              </a:rPr>
              <a:t>:</a:t>
            </a:r>
            <a:r>
              <a:rPr lang="en-US" sz="2000" dirty="0">
                <a:solidFill>
                  <a:srgbClr val="000000"/>
                </a:solidFill>
              </a:rPr>
              <a:t> </a:t>
            </a:r>
          </a:p>
          <a:p>
            <a:pPr>
              <a:lnSpc>
                <a:spcPct val="90000"/>
              </a:lnSpc>
            </a:pPr>
            <a:r>
              <a:rPr lang="en-US" sz="2000" dirty="0">
                <a:solidFill>
                  <a:srgbClr val="000000"/>
                </a:solidFill>
              </a:rPr>
              <a:t>3-D modeling of TC</a:t>
            </a:r>
          </a:p>
        </p:txBody>
      </p:sp>
      <p:sp>
        <p:nvSpPr>
          <p:cNvPr id="9219" name="Rectangle 3"/>
          <p:cNvSpPr>
            <a:spLocks noChangeArrowheads="1"/>
          </p:cNvSpPr>
          <p:nvPr/>
        </p:nvSpPr>
        <p:spPr bwMode="auto">
          <a:xfrm>
            <a:off x="0" y="3514725"/>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9227" name="Rectangle 11"/>
          <p:cNvSpPr>
            <a:spLocks noChangeArrowheads="1"/>
          </p:cNvSpPr>
          <p:nvPr/>
        </p:nvSpPr>
        <p:spPr bwMode="auto">
          <a:xfrm>
            <a:off x="2366435" y="6085711"/>
            <a:ext cx="5695950" cy="707886"/>
          </a:xfrm>
          <a:prstGeom prst="rect">
            <a:avLst/>
          </a:prstGeom>
          <a:noFill/>
          <a:ln w="9525">
            <a:noFill/>
            <a:miter lim="800000"/>
            <a:headEnd/>
            <a:tailEnd/>
          </a:ln>
        </p:spPr>
        <p:txBody>
          <a:bodyPr wrap="square">
            <a:prstTxWarp prst="textNoShape">
              <a:avLst/>
            </a:prstTxWarp>
            <a:spAutoFit/>
          </a:bodyPr>
          <a:lstStyle/>
          <a:p>
            <a:pPr algn="ctr"/>
            <a:r>
              <a:rPr lang="en-US" sz="2000" dirty="0" smtClean="0">
                <a:solidFill>
                  <a:srgbClr val="000000"/>
                </a:solidFill>
                <a:latin typeface="Calibri"/>
                <a:cs typeface="Calibri"/>
              </a:rPr>
              <a:t>High –resolution HWRF model system </a:t>
            </a:r>
            <a:r>
              <a:rPr lang="en-US" sz="2000" dirty="0">
                <a:solidFill>
                  <a:srgbClr val="000000"/>
                </a:solidFill>
                <a:latin typeface="Calibri"/>
                <a:cs typeface="Calibri"/>
              </a:rPr>
              <a:t>development</a:t>
            </a:r>
            <a:r>
              <a:rPr lang="en-US" sz="2000" dirty="0" smtClean="0">
                <a:solidFill>
                  <a:srgbClr val="000000"/>
                </a:solidFill>
                <a:latin typeface="Calibri"/>
                <a:cs typeface="Calibri"/>
              </a:rPr>
              <a:t> and evaluation</a:t>
            </a:r>
            <a:endParaRPr lang="en-US" sz="2000" dirty="0">
              <a:solidFill>
                <a:srgbClr val="000000"/>
              </a:solidFill>
              <a:latin typeface="Calibri"/>
              <a:cs typeface="Calibri"/>
            </a:endParaRPr>
          </a:p>
        </p:txBody>
      </p:sp>
      <p:sp>
        <p:nvSpPr>
          <p:cNvPr id="7" name="TextBox 7"/>
          <p:cNvSpPr txBox="1">
            <a:spLocks noChangeArrowheads="1"/>
          </p:cNvSpPr>
          <p:nvPr/>
        </p:nvSpPr>
        <p:spPr bwMode="auto">
          <a:xfrm>
            <a:off x="2292427" y="869930"/>
            <a:ext cx="5780087" cy="708025"/>
          </a:xfrm>
          <a:prstGeom prst="rect">
            <a:avLst/>
          </a:prstGeom>
          <a:noFill/>
          <a:ln w="9525">
            <a:noFill/>
            <a:miter lim="800000"/>
            <a:headEnd/>
            <a:tailEnd/>
          </a:ln>
        </p:spPr>
        <p:txBody>
          <a:bodyPr>
            <a:prstTxWarp prst="textNoShape">
              <a:avLst/>
            </a:prstTxWarp>
            <a:spAutoFit/>
          </a:bodyPr>
          <a:lstStyle/>
          <a:p>
            <a:pPr algn="ctr"/>
            <a:r>
              <a:rPr lang="en-US" sz="2000" dirty="0" smtClean="0">
                <a:latin typeface="Calibri"/>
                <a:ea typeface="Calibri" charset="0"/>
                <a:cs typeface="Calibri"/>
              </a:rPr>
              <a:t>Experimental HWRF </a:t>
            </a:r>
            <a:r>
              <a:rPr lang="en-US" sz="2000" dirty="0">
                <a:latin typeface="Calibri"/>
                <a:ea typeface="Calibri" charset="0"/>
                <a:cs typeface="Calibri"/>
              </a:rPr>
              <a:t>real-time demo simulations</a:t>
            </a:r>
          </a:p>
          <a:p>
            <a:pPr algn="ctr"/>
            <a:r>
              <a:rPr lang="en-US" sz="2000" dirty="0" smtClean="0">
                <a:latin typeface="Calibri"/>
                <a:ea typeface="Calibri" charset="0"/>
                <a:cs typeface="Calibri"/>
              </a:rPr>
              <a:t>(</a:t>
            </a:r>
            <a:r>
              <a:rPr lang="en-US" sz="2000" dirty="0" smtClean="0">
                <a:latin typeface="Calibri"/>
                <a:ea typeface="Calibri" charset="0"/>
                <a:cs typeface="Calibri"/>
                <a:hlinkClick r:id="rId4"/>
              </a:rPr>
              <a:t>https://storm.aoml.noaa.gov/hwrfx/</a:t>
            </a:r>
            <a:r>
              <a:rPr lang="en-US" sz="2000" dirty="0" smtClean="0">
                <a:latin typeface="Calibri"/>
                <a:ea typeface="Calibri" charset="0"/>
                <a:cs typeface="Calibri"/>
              </a:rPr>
              <a:t>)</a:t>
            </a:r>
            <a:endParaRPr lang="en-US" sz="2000" dirty="0">
              <a:latin typeface="Calibri"/>
              <a:ea typeface="Calibri" charset="0"/>
              <a:cs typeface="Calibri"/>
            </a:endParaRPr>
          </a:p>
        </p:txBody>
      </p:sp>
      <p:pic>
        <p:nvPicPr>
          <p:cNvPr id="13" name="Picture 9" descr="C:\Documents and Settings\sun.gopal\Desktop\DORA04E_2011-07-18-18Z_DYNAMIC.gif"/>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61656" y="1636991"/>
            <a:ext cx="6710611" cy="445294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1331913" y="147638"/>
            <a:ext cx="7162800" cy="784225"/>
          </a:xfrm>
        </p:spPr>
        <p:txBody>
          <a:bodyPr/>
          <a:lstStyle/>
          <a:p>
            <a:pPr>
              <a:lnSpc>
                <a:spcPct val="90000"/>
              </a:lnSpc>
              <a:buFontTx/>
              <a:buNone/>
            </a:pPr>
            <a:r>
              <a:rPr lang="en-US" sz="2800" b="1" dirty="0">
                <a:solidFill>
                  <a:srgbClr val="8E0000"/>
                </a:solidFill>
              </a:rPr>
              <a:t>Intensity </a:t>
            </a:r>
            <a:r>
              <a:rPr lang="en-US" sz="2400" dirty="0">
                <a:solidFill>
                  <a:srgbClr val="8E0000"/>
                </a:solidFill>
              </a:rPr>
              <a:t>(continued)</a:t>
            </a:r>
            <a:r>
              <a:rPr lang="en-US" sz="2800" dirty="0">
                <a:solidFill>
                  <a:srgbClr val="000000"/>
                </a:solidFill>
              </a:rPr>
              <a:t>:</a:t>
            </a:r>
            <a:r>
              <a:rPr lang="en-US" sz="2000" dirty="0">
                <a:solidFill>
                  <a:srgbClr val="000000"/>
                </a:solidFill>
              </a:rPr>
              <a:t> </a:t>
            </a:r>
            <a:endParaRPr lang="en-US" sz="2000" dirty="0" smtClean="0">
              <a:solidFill>
                <a:srgbClr val="000000"/>
              </a:solidFill>
            </a:endParaRPr>
          </a:p>
          <a:p>
            <a:pPr>
              <a:lnSpc>
                <a:spcPct val="90000"/>
              </a:lnSpc>
            </a:pPr>
            <a:r>
              <a:rPr lang="en-US" sz="2000" dirty="0" smtClean="0">
                <a:solidFill>
                  <a:srgbClr val="000000"/>
                </a:solidFill>
              </a:rPr>
              <a:t>Ensembles: Single &amp; Multi-model</a:t>
            </a:r>
            <a:endParaRPr lang="en-US" sz="2000" dirty="0">
              <a:solidFill>
                <a:srgbClr val="000000"/>
              </a:solidFill>
            </a:endParaRPr>
          </a:p>
        </p:txBody>
      </p:sp>
      <p:sp>
        <p:nvSpPr>
          <p:cNvPr id="9219" name="Rectangle 3"/>
          <p:cNvSpPr>
            <a:spLocks noChangeArrowheads="1"/>
          </p:cNvSpPr>
          <p:nvPr/>
        </p:nvSpPr>
        <p:spPr bwMode="auto">
          <a:xfrm>
            <a:off x="0" y="3514725"/>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19" name="Picture 12" descr="Karl-091600-intensity-forecas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19008" y="3965704"/>
            <a:ext cx="3725939" cy="2660904"/>
          </a:xfrm>
          <a:prstGeom prst="rect">
            <a:avLst/>
          </a:prstGeom>
          <a:noFill/>
          <a:ln w="9525">
            <a:noFill/>
            <a:miter lim="800000"/>
            <a:headEnd/>
            <a:tailEnd/>
          </a:ln>
        </p:spPr>
      </p:pic>
      <p:sp>
        <p:nvSpPr>
          <p:cNvPr id="21" name="TextBox 14"/>
          <p:cNvSpPr txBox="1">
            <a:spLocks noChangeArrowheads="1"/>
          </p:cNvSpPr>
          <p:nvPr/>
        </p:nvSpPr>
        <p:spPr bwMode="auto">
          <a:xfrm>
            <a:off x="6848851" y="4227641"/>
            <a:ext cx="1249363" cy="307975"/>
          </a:xfrm>
          <a:prstGeom prst="rect">
            <a:avLst/>
          </a:prstGeom>
          <a:noFill/>
          <a:ln w="9525">
            <a:noFill/>
            <a:miter lim="800000"/>
            <a:headEnd/>
            <a:tailEnd/>
          </a:ln>
        </p:spPr>
        <p:txBody>
          <a:bodyPr wrap="none">
            <a:prstTxWarp prst="textNoShape">
              <a:avLst/>
            </a:prstTxWarp>
            <a:spAutoFit/>
          </a:bodyPr>
          <a:lstStyle/>
          <a:p>
            <a:r>
              <a:rPr lang="en-US" sz="1400" b="1" dirty="0">
                <a:latin typeface="Calibri" charset="0"/>
                <a:ea typeface="Calibri" charset="0"/>
                <a:cs typeface="Calibri" charset="0"/>
              </a:rPr>
              <a:t>Hurricane Karl</a:t>
            </a:r>
          </a:p>
        </p:txBody>
      </p:sp>
      <p:pic>
        <p:nvPicPr>
          <p:cNvPr id="22" name="Picture 1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7267" y="3965704"/>
            <a:ext cx="2850724" cy="2660904"/>
          </a:xfrm>
          <a:prstGeom prst="rect">
            <a:avLst/>
          </a:prstGeom>
          <a:noFill/>
          <a:ln w="9525">
            <a:noFill/>
            <a:miter lim="800000"/>
            <a:headEnd/>
            <a:tailEnd/>
          </a:ln>
        </p:spPr>
      </p:pic>
      <p:sp>
        <p:nvSpPr>
          <p:cNvPr id="23" name="TextBox 14"/>
          <p:cNvSpPr txBox="1">
            <a:spLocks noChangeArrowheads="1"/>
          </p:cNvSpPr>
          <p:nvPr/>
        </p:nvSpPr>
        <p:spPr bwMode="auto">
          <a:xfrm>
            <a:off x="2307563" y="4157791"/>
            <a:ext cx="1249362" cy="307975"/>
          </a:xfrm>
          <a:prstGeom prst="rect">
            <a:avLst/>
          </a:prstGeom>
          <a:noFill/>
          <a:ln w="9525">
            <a:noFill/>
            <a:miter lim="800000"/>
            <a:headEnd/>
            <a:tailEnd/>
          </a:ln>
        </p:spPr>
        <p:txBody>
          <a:bodyPr wrap="none">
            <a:prstTxWarp prst="textNoShape">
              <a:avLst/>
            </a:prstTxWarp>
            <a:spAutoFit/>
          </a:bodyPr>
          <a:lstStyle/>
          <a:p>
            <a:r>
              <a:rPr lang="en-US" sz="1400" b="1">
                <a:latin typeface="Calibri" charset="0"/>
                <a:ea typeface="Calibri" charset="0"/>
                <a:cs typeface="Calibri" charset="0"/>
              </a:rPr>
              <a:t>Hurricane Karl</a:t>
            </a:r>
          </a:p>
        </p:txBody>
      </p:sp>
      <p:pic>
        <p:nvPicPr>
          <p:cNvPr id="29" name="Picture 11" descr="2010110406_al21TOMAS_track.eps"/>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75959" y="1238735"/>
            <a:ext cx="3636480" cy="2514600"/>
          </a:xfrm>
          <a:prstGeom prst="rect">
            <a:avLst/>
          </a:prstGeom>
          <a:noFill/>
          <a:ln w="9525">
            <a:noFill/>
            <a:miter lim="800000"/>
            <a:headEnd/>
            <a:tailEnd/>
          </a:ln>
        </p:spPr>
      </p:pic>
      <p:pic>
        <p:nvPicPr>
          <p:cNvPr id="30" name="Picture 13" descr="2010110406_al21TOMAS_wsp.eps"/>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07152" y="1238735"/>
            <a:ext cx="3577741" cy="2514600"/>
          </a:xfrm>
          <a:prstGeom prst="rect">
            <a:avLst/>
          </a:prstGeom>
          <a:noFill/>
          <a:ln w="9525">
            <a:noFill/>
            <a:miter lim="800000"/>
            <a:headEnd/>
            <a:tailEnd/>
          </a:ln>
        </p:spPr>
      </p:pic>
      <p:sp>
        <p:nvSpPr>
          <p:cNvPr id="31" name="TextBox 14"/>
          <p:cNvSpPr txBox="1">
            <a:spLocks noChangeArrowheads="1"/>
          </p:cNvSpPr>
          <p:nvPr/>
        </p:nvSpPr>
        <p:spPr bwMode="auto">
          <a:xfrm>
            <a:off x="5651980" y="1495943"/>
            <a:ext cx="1441420" cy="307777"/>
          </a:xfrm>
          <a:prstGeom prst="rect">
            <a:avLst/>
          </a:prstGeom>
          <a:noFill/>
          <a:ln w="9525">
            <a:noFill/>
            <a:miter lim="800000"/>
            <a:headEnd/>
            <a:tailEnd/>
          </a:ln>
        </p:spPr>
        <p:txBody>
          <a:bodyPr wrap="none">
            <a:prstTxWarp prst="textNoShape">
              <a:avLst/>
            </a:prstTxWarp>
            <a:spAutoFit/>
          </a:bodyPr>
          <a:lstStyle/>
          <a:p>
            <a:r>
              <a:rPr lang="en-US" sz="1400" b="1" dirty="0">
                <a:latin typeface="Calibri" charset="0"/>
                <a:ea typeface="Calibri" charset="0"/>
                <a:cs typeface="Calibri" charset="0"/>
              </a:rPr>
              <a:t>Hurricane</a:t>
            </a:r>
            <a:r>
              <a:rPr lang="en-US" sz="1400" b="1" dirty="0" smtClean="0">
                <a:latin typeface="Calibri" charset="0"/>
                <a:ea typeface="Calibri" charset="0"/>
                <a:cs typeface="Calibri" charset="0"/>
              </a:rPr>
              <a:t> Tomas</a:t>
            </a:r>
            <a:endParaRPr lang="en-US" sz="1400" b="1" dirty="0">
              <a:latin typeface="Calibri" charset="0"/>
              <a:ea typeface="Calibri" charset="0"/>
              <a:cs typeface="Calibri" charset="0"/>
            </a:endParaRPr>
          </a:p>
        </p:txBody>
      </p:sp>
      <p:sp>
        <p:nvSpPr>
          <p:cNvPr id="32" name="TextBox 14"/>
          <p:cNvSpPr txBox="1">
            <a:spLocks noChangeArrowheads="1"/>
          </p:cNvSpPr>
          <p:nvPr/>
        </p:nvSpPr>
        <p:spPr bwMode="auto">
          <a:xfrm>
            <a:off x="2259217" y="1476356"/>
            <a:ext cx="1441420" cy="307777"/>
          </a:xfrm>
          <a:prstGeom prst="rect">
            <a:avLst/>
          </a:prstGeom>
          <a:noFill/>
          <a:ln w="9525">
            <a:noFill/>
            <a:miter lim="800000"/>
            <a:headEnd/>
            <a:tailEnd/>
          </a:ln>
        </p:spPr>
        <p:txBody>
          <a:bodyPr wrap="none">
            <a:prstTxWarp prst="textNoShape">
              <a:avLst/>
            </a:prstTxWarp>
            <a:spAutoFit/>
          </a:bodyPr>
          <a:lstStyle/>
          <a:p>
            <a:r>
              <a:rPr lang="en-US" sz="1400" b="1" dirty="0">
                <a:latin typeface="Calibri" charset="0"/>
                <a:ea typeface="Calibri" charset="0"/>
                <a:cs typeface="Calibri" charset="0"/>
              </a:rPr>
              <a:t>Hurricane</a:t>
            </a:r>
            <a:r>
              <a:rPr lang="en-US" sz="1400" b="1" dirty="0" smtClean="0">
                <a:latin typeface="Calibri" charset="0"/>
                <a:ea typeface="Calibri" charset="0"/>
                <a:cs typeface="Calibri" charset="0"/>
              </a:rPr>
              <a:t> Tomas</a:t>
            </a:r>
            <a:endParaRPr lang="en-US" sz="1400" b="1" dirty="0">
              <a:latin typeface="Calibri" charset="0"/>
              <a:ea typeface="Calibri" charset="0"/>
              <a:cs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1293813" y="147638"/>
            <a:ext cx="5161553" cy="4839998"/>
          </a:xfrm>
        </p:spPr>
        <p:txBody>
          <a:bodyPr/>
          <a:lstStyle/>
          <a:p>
            <a:pPr marL="230188" indent="-230188">
              <a:buFontTx/>
              <a:buNone/>
            </a:pPr>
            <a:r>
              <a:rPr lang="en-US" b="1" dirty="0">
                <a:solidFill>
                  <a:srgbClr val="8E0000"/>
                </a:solidFill>
              </a:rPr>
              <a:t>Intensity </a:t>
            </a:r>
            <a:r>
              <a:rPr lang="en-US" sz="2800" dirty="0">
                <a:solidFill>
                  <a:srgbClr val="8E0000"/>
                </a:solidFill>
              </a:rPr>
              <a:t>(continued)</a:t>
            </a:r>
            <a:r>
              <a:rPr lang="en-US" dirty="0">
                <a:solidFill>
                  <a:srgbClr val="000000"/>
                </a:solidFill>
              </a:rPr>
              <a:t>:</a:t>
            </a:r>
            <a:r>
              <a:rPr lang="en-US" sz="2400" dirty="0">
                <a:solidFill>
                  <a:srgbClr val="000000"/>
                </a:solidFill>
              </a:rPr>
              <a:t> </a:t>
            </a:r>
          </a:p>
          <a:p>
            <a:pPr marL="230188" indent="-230188"/>
            <a:r>
              <a:rPr lang="en-US" sz="2800" dirty="0">
                <a:solidFill>
                  <a:srgbClr val="000000"/>
                </a:solidFill>
              </a:rPr>
              <a:t>Statistical Models</a:t>
            </a:r>
          </a:p>
          <a:p>
            <a:pPr marL="569913" lvl="1" indent="-225425">
              <a:lnSpc>
                <a:spcPct val="95000"/>
              </a:lnSpc>
            </a:pPr>
            <a:r>
              <a:rPr lang="en-US" sz="2000" dirty="0"/>
              <a:t>Since 1997, SHIPS most skillful intensity guidance to NHC/TPC.</a:t>
            </a:r>
          </a:p>
          <a:p>
            <a:pPr marL="569913" lvl="1" indent="-225425">
              <a:lnSpc>
                <a:spcPct val="95000"/>
              </a:lnSpc>
            </a:pPr>
            <a:r>
              <a:rPr lang="en-US" sz="2000" dirty="0"/>
              <a:t>Incorporates inner-core SST impact </a:t>
            </a:r>
          </a:p>
          <a:p>
            <a:pPr marL="569913" lvl="1" indent="-225425">
              <a:lnSpc>
                <a:spcPct val="95000"/>
              </a:lnSpc>
            </a:pPr>
            <a:r>
              <a:rPr lang="en-US" sz="2000" dirty="0"/>
              <a:t>Evaluation of SHIPS shows average 3%, 6% and 15% increase in forecast skill for all storms with inner-core SST estimates.</a:t>
            </a:r>
          </a:p>
          <a:p>
            <a:pPr marL="569913" lvl="1" indent="-225425">
              <a:lnSpc>
                <a:spcPct val="95000"/>
              </a:lnSpc>
            </a:pPr>
            <a:r>
              <a:rPr lang="en-US" sz="2000" dirty="0"/>
              <a:t>“Rapid intensification (RI)” index under developed.</a:t>
            </a:r>
          </a:p>
          <a:p>
            <a:pPr marL="569913" lvl="1" indent="-225425">
              <a:lnSpc>
                <a:spcPct val="95000"/>
              </a:lnSpc>
            </a:pPr>
            <a:r>
              <a:rPr lang="en-US" sz="2000" dirty="0"/>
              <a:t>Evaluation of RI shows average 5% and 30% improvement for ATL &amp; EPAC.</a:t>
            </a:r>
            <a:endParaRPr lang="en-US" sz="2000" dirty="0">
              <a:effectLst>
                <a:outerShdw blurRad="38100" dist="38100" dir="2700000" algn="tl">
                  <a:srgbClr val="DDDDDD"/>
                </a:outerShdw>
              </a:effectLst>
            </a:endParaRPr>
          </a:p>
          <a:p>
            <a:pPr marL="569913" lvl="1" indent="-225425">
              <a:lnSpc>
                <a:spcPct val="95000"/>
              </a:lnSpc>
              <a:buFontTx/>
              <a:buNone/>
            </a:pPr>
            <a:endParaRPr lang="en-US" sz="1400" dirty="0">
              <a:effectLst>
                <a:outerShdw blurRad="38100" dist="38100" dir="2700000" algn="tl">
                  <a:srgbClr val="DDDDDD"/>
                </a:outerShdw>
              </a:effectLst>
            </a:endParaRPr>
          </a:p>
        </p:txBody>
      </p:sp>
      <p:sp>
        <p:nvSpPr>
          <p:cNvPr id="46083" name="Rectangle 3"/>
          <p:cNvSpPr>
            <a:spLocks noChangeArrowheads="1"/>
          </p:cNvSpPr>
          <p:nvPr/>
        </p:nvSpPr>
        <p:spPr bwMode="auto">
          <a:xfrm>
            <a:off x="0" y="3514725"/>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7" name="Content Placeholder 11" descr="Picture 6.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62771" y="190699"/>
            <a:ext cx="2741546" cy="4925095"/>
          </a:xfrm>
          <a:prstGeom prst="rect">
            <a:avLst/>
          </a:prstGeom>
          <a:noFill/>
          <a:ln w="9525">
            <a:noFill/>
            <a:miter lim="800000"/>
            <a:headEnd/>
            <a:tailEnd/>
          </a:ln>
        </p:spPr>
      </p:pic>
      <p:sp>
        <p:nvSpPr>
          <p:cNvPr id="8" name="TextBox 12"/>
          <p:cNvSpPr txBox="1">
            <a:spLocks noChangeArrowheads="1"/>
          </p:cNvSpPr>
          <p:nvPr/>
        </p:nvSpPr>
        <p:spPr bwMode="auto">
          <a:xfrm>
            <a:off x="7505504" y="330642"/>
            <a:ext cx="493713" cy="338138"/>
          </a:xfrm>
          <a:prstGeom prst="rect">
            <a:avLst/>
          </a:prstGeom>
          <a:noFill/>
          <a:ln w="9525">
            <a:noFill/>
            <a:miter lim="800000"/>
            <a:headEnd/>
            <a:tailEnd/>
          </a:ln>
        </p:spPr>
        <p:txBody>
          <a:bodyPr wrap="none">
            <a:prstTxWarp prst="textNoShape">
              <a:avLst/>
            </a:prstTxWarp>
            <a:spAutoFit/>
          </a:bodyPr>
          <a:lstStyle/>
          <a:p>
            <a:r>
              <a:rPr lang="en-US" sz="1600" b="1" dirty="0">
                <a:latin typeface="Calibri"/>
                <a:ea typeface="Calibri" charset="0"/>
                <a:cs typeface="Calibri"/>
              </a:rPr>
              <a:t>ATL</a:t>
            </a:r>
          </a:p>
        </p:txBody>
      </p:sp>
      <p:sp>
        <p:nvSpPr>
          <p:cNvPr id="11" name="Text Box 10"/>
          <p:cNvSpPr txBox="1">
            <a:spLocks noChangeArrowheads="1"/>
          </p:cNvSpPr>
          <p:nvPr/>
        </p:nvSpPr>
        <p:spPr bwMode="auto">
          <a:xfrm>
            <a:off x="1627071" y="4964638"/>
            <a:ext cx="6786070" cy="1405513"/>
          </a:xfrm>
          <a:prstGeom prst="rect">
            <a:avLst/>
          </a:prstGeom>
          <a:noFill/>
          <a:ln w="9525">
            <a:noFill/>
            <a:miter lim="800000"/>
            <a:headEnd/>
            <a:tailEnd/>
          </a:ln>
        </p:spPr>
        <p:txBody>
          <a:bodyPr wrap="square">
            <a:prstTxWarp prst="textNoShape">
              <a:avLst/>
            </a:prstTxWarp>
            <a:spAutoFit/>
          </a:bodyPr>
          <a:lstStyle/>
          <a:p>
            <a:pPr marL="234950" indent="-234950">
              <a:lnSpc>
                <a:spcPct val="90000"/>
              </a:lnSpc>
              <a:spcBef>
                <a:spcPts val="500"/>
              </a:spcBef>
              <a:spcAft>
                <a:spcPts val="500"/>
              </a:spcAft>
              <a:buClr>
                <a:srgbClr val="000066"/>
              </a:buClr>
              <a:buSzPct val="115000"/>
              <a:buFont typeface="Lucida Grande"/>
              <a:buChar char="-"/>
            </a:pPr>
            <a:r>
              <a:rPr lang="en-US" sz="2000" dirty="0">
                <a:latin typeface="Calibri"/>
                <a:ea typeface="Calibri" charset="0"/>
                <a:cs typeface="Calibri"/>
              </a:rPr>
              <a:t>RI Index has much higher POD than any dynamical model and OFCL in both ATL and </a:t>
            </a:r>
            <a:r>
              <a:rPr lang="en-US" sz="2000" dirty="0" smtClean="0">
                <a:latin typeface="Calibri"/>
                <a:ea typeface="Calibri" charset="0"/>
                <a:cs typeface="Calibri"/>
              </a:rPr>
              <a:t>EPAC (EPAC easier than ATL)</a:t>
            </a:r>
            <a:endParaRPr lang="en-US" sz="2000" dirty="0">
              <a:latin typeface="Calibri"/>
              <a:ea typeface="Calibri" charset="0"/>
              <a:cs typeface="Calibri"/>
            </a:endParaRPr>
          </a:p>
          <a:p>
            <a:pPr marL="234950" indent="-234950">
              <a:lnSpc>
                <a:spcPct val="90000"/>
              </a:lnSpc>
              <a:spcBef>
                <a:spcPts val="500"/>
              </a:spcBef>
              <a:spcAft>
                <a:spcPts val="500"/>
              </a:spcAft>
              <a:buClr>
                <a:srgbClr val="000066"/>
              </a:buClr>
              <a:buSzPct val="115000"/>
              <a:buFont typeface="Lucida Grande"/>
              <a:buChar char="-"/>
            </a:pPr>
            <a:r>
              <a:rPr lang="en-US" sz="2000" dirty="0">
                <a:latin typeface="Calibri"/>
                <a:ea typeface="Calibri" charset="0"/>
                <a:cs typeface="Calibri"/>
              </a:rPr>
              <a:t>FAR for RI index comparable to dynamical models and OFCL</a:t>
            </a:r>
          </a:p>
          <a:p>
            <a:pPr marL="234950" indent="-234950">
              <a:lnSpc>
                <a:spcPct val="90000"/>
              </a:lnSpc>
              <a:spcBef>
                <a:spcPts val="500"/>
              </a:spcBef>
              <a:spcAft>
                <a:spcPts val="500"/>
              </a:spcAft>
              <a:buClr>
                <a:srgbClr val="000066"/>
              </a:buClr>
              <a:buSzPct val="115000"/>
            </a:pPr>
            <a:r>
              <a:rPr lang="en-US" sz="1600" dirty="0">
                <a:latin typeface="Calibri"/>
                <a:ea typeface="Calibri" charset="0"/>
                <a:cs typeface="Calibri"/>
              </a:rPr>
              <a:t>Kaplan et al (2009)</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1331913" y="147638"/>
            <a:ext cx="7162800" cy="784225"/>
          </a:xfrm>
        </p:spPr>
        <p:txBody>
          <a:bodyPr/>
          <a:lstStyle/>
          <a:p>
            <a:pPr>
              <a:lnSpc>
                <a:spcPct val="90000"/>
              </a:lnSpc>
              <a:buFontTx/>
              <a:buNone/>
            </a:pPr>
            <a:r>
              <a:rPr lang="en-US" sz="2400" b="1">
                <a:solidFill>
                  <a:srgbClr val="8E0000"/>
                </a:solidFill>
              </a:rPr>
              <a:t>Structure:</a:t>
            </a:r>
            <a:r>
              <a:rPr lang="en-US" sz="1800" b="1">
                <a:solidFill>
                  <a:srgbClr val="8E0000"/>
                </a:solidFill>
              </a:rPr>
              <a:t> </a:t>
            </a:r>
          </a:p>
          <a:p>
            <a:pPr>
              <a:lnSpc>
                <a:spcPct val="90000"/>
              </a:lnSpc>
            </a:pPr>
            <a:r>
              <a:rPr lang="en-US" sz="1800">
                <a:solidFill>
                  <a:srgbClr val="000000"/>
                </a:solidFill>
              </a:rPr>
              <a:t>Land-based radar, surface data, GIS. Development of a real-time surface analysis system.</a:t>
            </a:r>
          </a:p>
        </p:txBody>
      </p:sp>
      <p:sp>
        <p:nvSpPr>
          <p:cNvPr id="10243" name="Rectangle 3"/>
          <p:cNvSpPr>
            <a:spLocks noChangeArrowheads="1"/>
          </p:cNvSpPr>
          <p:nvPr/>
        </p:nvSpPr>
        <p:spPr bwMode="auto">
          <a:xfrm>
            <a:off x="0" y="3695700"/>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10247" name="Picture 7"/>
          <p:cNvPicPr>
            <a:picLocks noChangeAspect="1" noChangeArrowheads="1"/>
          </p:cNvPicPr>
          <p:nvPr/>
        </p:nvPicPr>
        <p:blipFill>
          <a:blip r:embed="rId3"/>
          <a:srcRect/>
          <a:stretch>
            <a:fillRect/>
          </a:stretch>
        </p:blipFill>
        <p:spPr bwMode="auto">
          <a:xfrm>
            <a:off x="1360146" y="1150993"/>
            <a:ext cx="7717713" cy="5412260"/>
          </a:xfrm>
          <a:prstGeom prst="rect">
            <a:avLst/>
          </a:prstGeom>
          <a:noFill/>
          <a:ln w="9525">
            <a:noFill/>
            <a:miter lim="800000"/>
            <a:headEnd/>
            <a:tailEnd/>
          </a:ln>
          <a:effectLst/>
        </p:spPr>
      </p:pic>
      <p:sp>
        <p:nvSpPr>
          <p:cNvPr id="10248" name="Rectangle 8"/>
          <p:cNvSpPr>
            <a:spLocks noChangeArrowheads="1"/>
          </p:cNvSpPr>
          <p:nvPr/>
        </p:nvSpPr>
        <p:spPr bwMode="auto">
          <a:xfrm>
            <a:off x="2955925" y="6488113"/>
            <a:ext cx="4117975" cy="304800"/>
          </a:xfrm>
          <a:prstGeom prst="rect">
            <a:avLst/>
          </a:prstGeom>
          <a:noFill/>
          <a:ln w="9525">
            <a:noFill/>
            <a:miter lim="800000"/>
            <a:headEnd/>
            <a:tailEnd/>
          </a:ln>
        </p:spPr>
        <p:txBody>
          <a:bodyPr wrap="none">
            <a:prstTxWarp prst="textNoShape">
              <a:avLst/>
            </a:prstTxWarp>
            <a:spAutoFit/>
          </a:bodyPr>
          <a:lstStyle/>
          <a:p>
            <a:r>
              <a:rPr lang="en-US" sz="1400" u="sng">
                <a:solidFill>
                  <a:srgbClr val="1F00FF"/>
                </a:solidFill>
                <a:latin typeface="Calibri"/>
                <a:cs typeface="Calibri"/>
                <a:hlinkClick r:id="rId4"/>
              </a:rPr>
              <a:t>http://www.aoml.noaa.gov/hrd/data_sub/wind.html</a:t>
            </a:r>
            <a:endParaRPr lang="en-US" sz="1400" u="sng">
              <a:solidFill>
                <a:srgbClr val="1F00FF"/>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1331913" y="147638"/>
            <a:ext cx="7162800" cy="784225"/>
          </a:xfrm>
        </p:spPr>
        <p:txBody>
          <a:bodyPr/>
          <a:lstStyle/>
          <a:p>
            <a:pPr>
              <a:lnSpc>
                <a:spcPct val="90000"/>
              </a:lnSpc>
              <a:buFontTx/>
              <a:buNone/>
            </a:pPr>
            <a:r>
              <a:rPr lang="en-US" sz="2800" b="1" dirty="0">
                <a:solidFill>
                  <a:srgbClr val="8E0000"/>
                </a:solidFill>
              </a:rPr>
              <a:t>Structure:</a:t>
            </a:r>
            <a:r>
              <a:rPr lang="en-US" sz="2000" b="1" dirty="0">
                <a:solidFill>
                  <a:srgbClr val="8E0000"/>
                </a:solidFill>
              </a:rPr>
              <a:t> </a:t>
            </a:r>
            <a:endParaRPr lang="en-US" sz="2000" b="1" dirty="0" smtClean="0">
              <a:solidFill>
                <a:srgbClr val="8E0000"/>
              </a:solidFill>
            </a:endParaRPr>
          </a:p>
          <a:p>
            <a:pPr>
              <a:lnSpc>
                <a:spcPct val="90000"/>
              </a:lnSpc>
            </a:pPr>
            <a:r>
              <a:rPr lang="en-US" sz="2000" dirty="0" smtClean="0">
                <a:solidFill>
                  <a:srgbClr val="000000"/>
                </a:solidFill>
              </a:rPr>
              <a:t>Evaluation of Model structure</a:t>
            </a:r>
            <a:endParaRPr lang="en-US" sz="2000" dirty="0">
              <a:solidFill>
                <a:srgbClr val="000000"/>
              </a:solidFill>
            </a:endParaRPr>
          </a:p>
        </p:txBody>
      </p:sp>
      <p:sp>
        <p:nvSpPr>
          <p:cNvPr id="10243" name="Rectangle 3"/>
          <p:cNvSpPr>
            <a:spLocks noChangeArrowheads="1"/>
          </p:cNvSpPr>
          <p:nvPr/>
        </p:nvSpPr>
        <p:spPr bwMode="auto">
          <a:xfrm>
            <a:off x="0" y="3695700"/>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31" name="Picture 3" descr="hwind_bill090819_16z_hwrfx_dataco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0701" y="2073174"/>
            <a:ext cx="3479960" cy="3386012"/>
          </a:xfrm>
          <a:prstGeom prst="rect">
            <a:avLst/>
          </a:prstGeom>
          <a:noFill/>
          <a:ln w="9525">
            <a:noFill/>
            <a:miter lim="800000"/>
            <a:headEnd/>
            <a:tailEnd/>
          </a:ln>
        </p:spPr>
      </p:pic>
      <p:sp>
        <p:nvSpPr>
          <p:cNvPr id="32" name="Text Box 6"/>
          <p:cNvSpPr txBox="1">
            <a:spLocks/>
          </p:cNvSpPr>
          <p:nvPr/>
        </p:nvSpPr>
        <p:spPr bwMode="auto">
          <a:xfrm>
            <a:off x="2216343" y="1346195"/>
            <a:ext cx="1721412" cy="326441"/>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700" b="1" dirty="0" smtClean="0">
                <a:solidFill>
                  <a:srgbClr val="000000"/>
                </a:solidFill>
                <a:latin typeface="Calibri"/>
                <a:cs typeface="Calibri"/>
                <a:sym typeface="Helvetica Neue Light" pitchFamily="-106" charset="0"/>
              </a:rPr>
              <a:t>HWRF </a:t>
            </a:r>
            <a:r>
              <a:rPr lang="en-US" sz="1700" b="1" dirty="0">
                <a:solidFill>
                  <a:srgbClr val="000000"/>
                </a:solidFill>
                <a:latin typeface="Calibri"/>
                <a:cs typeface="Calibri"/>
                <a:sym typeface="Helvetica Neue Light" pitchFamily="-106" charset="0"/>
              </a:rPr>
              <a:t>10m winds</a:t>
            </a:r>
            <a:endParaRPr lang="en-US"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pic>
        <p:nvPicPr>
          <p:cNvPr id="33" name="Picture 9" descr="data_coverage_bill0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42550" y="2097687"/>
            <a:ext cx="3734779" cy="3343541"/>
          </a:xfrm>
          <a:prstGeom prst="rect">
            <a:avLst/>
          </a:prstGeom>
          <a:noFill/>
          <a:ln w="9525">
            <a:noFill/>
            <a:miter lim="800000"/>
            <a:headEnd/>
            <a:tailEnd/>
          </a:ln>
        </p:spPr>
      </p:pic>
      <p:sp>
        <p:nvSpPr>
          <p:cNvPr id="34" name="Text Box 10"/>
          <p:cNvSpPr txBox="1">
            <a:spLocks/>
          </p:cNvSpPr>
          <p:nvPr/>
        </p:nvSpPr>
        <p:spPr bwMode="auto">
          <a:xfrm>
            <a:off x="6162109" y="1371595"/>
            <a:ext cx="2119312" cy="327025"/>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700" b="1" dirty="0">
                <a:solidFill>
                  <a:srgbClr val="000000"/>
                </a:solidFill>
                <a:latin typeface="Calibri"/>
                <a:cs typeface="Calibri"/>
                <a:sym typeface="Helvetica Neue Light" pitchFamily="-106" charset="0"/>
              </a:rPr>
              <a:t>H*Wind 10m winds</a:t>
            </a:r>
            <a:endParaRPr lang="en-US"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35" name="Text Box 11"/>
          <p:cNvSpPr txBox="1">
            <a:spLocks/>
          </p:cNvSpPr>
          <p:nvPr/>
        </p:nvSpPr>
        <p:spPr bwMode="auto">
          <a:xfrm>
            <a:off x="4352193" y="1358895"/>
            <a:ext cx="1436979" cy="326441"/>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700" b="1" dirty="0">
                <a:solidFill>
                  <a:srgbClr val="000000"/>
                </a:solidFill>
                <a:latin typeface="Calibri"/>
                <a:cs typeface="Calibri"/>
                <a:sym typeface="Helvetica Neue Light" pitchFamily="-106" charset="0"/>
              </a:rPr>
              <a:t>Data Coverage</a:t>
            </a:r>
            <a:endParaRPr lang="en-US"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grpSp>
        <p:nvGrpSpPr>
          <p:cNvPr id="43" name="Group 42"/>
          <p:cNvGrpSpPr/>
          <p:nvPr/>
        </p:nvGrpSpPr>
        <p:grpSpPr>
          <a:xfrm>
            <a:off x="1330264" y="1733099"/>
            <a:ext cx="7730093" cy="4685516"/>
            <a:chOff x="1330264" y="1891859"/>
            <a:chExt cx="7730093" cy="4685516"/>
          </a:xfrm>
        </p:grpSpPr>
        <p:pic>
          <p:nvPicPr>
            <p:cNvPr id="37" name="Picture 2" descr="AL032009_0819_1600_contour0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30264" y="1920194"/>
              <a:ext cx="3700835" cy="4009492"/>
            </a:xfrm>
            <a:prstGeom prst="rect">
              <a:avLst/>
            </a:prstGeom>
            <a:noFill/>
            <a:ln w="9525">
              <a:noFill/>
              <a:miter lim="800000"/>
              <a:headEnd/>
              <a:tailEnd/>
            </a:ln>
          </p:spPr>
        </p:pic>
        <p:pic>
          <p:nvPicPr>
            <p:cNvPr id="38" name="Picture 3" descr="AL032009_0819_1615_contour0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59522" y="1891859"/>
              <a:ext cx="3700835" cy="4072717"/>
            </a:xfrm>
            <a:prstGeom prst="rect">
              <a:avLst/>
            </a:prstGeom>
            <a:noFill/>
            <a:ln w="9525">
              <a:noFill/>
              <a:miter lim="800000"/>
              <a:headEnd/>
              <a:tailEnd/>
            </a:ln>
          </p:spPr>
        </p:pic>
        <p:sp>
          <p:nvSpPr>
            <p:cNvPr id="39" name="Text Box 7"/>
            <p:cNvSpPr txBox="1">
              <a:spLocks/>
            </p:cNvSpPr>
            <p:nvPr/>
          </p:nvSpPr>
          <p:spPr bwMode="auto">
            <a:xfrm>
              <a:off x="5816184" y="5896991"/>
              <a:ext cx="3029066" cy="680384"/>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2000" dirty="0">
                  <a:solidFill>
                    <a:srgbClr val="000000"/>
                  </a:solidFill>
                  <a:effectLst>
                    <a:outerShdw blurRad="38100" dist="38100" dir="2700000" algn="tl">
                      <a:srgbClr val="000000"/>
                    </a:outerShdw>
                  </a:effectLst>
                  <a:latin typeface="Calibri"/>
                  <a:cs typeface="Calibri"/>
                  <a:sym typeface="Helvetica Neue Light" pitchFamily="-106" charset="0"/>
                </a:rPr>
                <a:t>Analyzed max wind: 107kt from Tail Doppler, 23 </a:t>
              </a:r>
              <a:r>
                <a:rPr lang="en-US" sz="2000" dirty="0" err="1">
                  <a:solidFill>
                    <a:srgbClr val="000000"/>
                  </a:solidFill>
                  <a:effectLst>
                    <a:outerShdw blurRad="38100" dist="38100" dir="2700000" algn="tl">
                      <a:srgbClr val="000000"/>
                    </a:outerShdw>
                  </a:effectLst>
                  <a:latin typeface="Calibri"/>
                  <a:cs typeface="Calibri"/>
                  <a:sym typeface="Helvetica Neue Light" pitchFamily="-106" charset="0"/>
                </a:rPr>
                <a:t>nmi</a:t>
              </a:r>
              <a:endParaRPr lang="en-US" dirty="0">
                <a:solidFill>
                  <a:srgbClr val="000000"/>
                </a:solidFill>
                <a:effectLst>
                  <a:outerShdw blurRad="38100" dist="38100" dir="2700000" algn="tl">
                    <a:srgbClr val="000000"/>
                  </a:outerShdw>
                </a:effectLst>
                <a:latin typeface="Calibri"/>
                <a:cs typeface="Calibri"/>
                <a:sym typeface="Helvetica Neue Light" pitchFamily="-106" charset="0"/>
              </a:endParaRPr>
            </a:p>
          </p:txBody>
        </p:sp>
        <p:sp>
          <p:nvSpPr>
            <p:cNvPr id="40" name="Text Box 8"/>
            <p:cNvSpPr txBox="1">
              <a:spLocks/>
            </p:cNvSpPr>
            <p:nvPr/>
          </p:nvSpPr>
          <p:spPr bwMode="auto">
            <a:xfrm>
              <a:off x="1757446" y="5887998"/>
              <a:ext cx="3029066" cy="680384"/>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2000" dirty="0">
                  <a:solidFill>
                    <a:srgbClr val="000000"/>
                  </a:solidFill>
                  <a:effectLst>
                    <a:outerShdw blurRad="38100" dist="38100" dir="2700000" algn="tl">
                      <a:srgbClr val="000000"/>
                    </a:outerShdw>
                  </a:effectLst>
                  <a:latin typeface="Calibri"/>
                  <a:cs typeface="Calibri"/>
                  <a:sym typeface="Helvetica Neue Light" pitchFamily="-106" charset="0"/>
                </a:rPr>
                <a:t>Analyzed max wind: 117kt from </a:t>
              </a:r>
              <a:r>
                <a:rPr lang="en-US" sz="2000" dirty="0" smtClean="0">
                  <a:solidFill>
                    <a:srgbClr val="000000"/>
                  </a:solidFill>
                  <a:effectLst>
                    <a:outerShdw blurRad="38100" dist="38100" dir="2700000" algn="tl">
                      <a:srgbClr val="000000"/>
                    </a:outerShdw>
                  </a:effectLst>
                  <a:latin typeface="Calibri"/>
                  <a:cs typeface="Calibri"/>
                  <a:sym typeface="Helvetica Neue Light" pitchFamily="-106" charset="0"/>
                </a:rPr>
                <a:t>HWRF, </a:t>
              </a:r>
              <a:r>
                <a:rPr lang="en-US" sz="2000" dirty="0">
                  <a:solidFill>
                    <a:srgbClr val="000000"/>
                  </a:solidFill>
                  <a:effectLst>
                    <a:outerShdw blurRad="38100" dist="38100" dir="2700000" algn="tl">
                      <a:srgbClr val="000000"/>
                    </a:outerShdw>
                  </a:effectLst>
                  <a:latin typeface="Calibri"/>
                  <a:cs typeface="Calibri"/>
                  <a:sym typeface="Helvetica Neue Light" pitchFamily="-106" charset="0"/>
                </a:rPr>
                <a:t>37 </a:t>
              </a:r>
              <a:r>
                <a:rPr lang="en-US" sz="2000" dirty="0" err="1">
                  <a:solidFill>
                    <a:srgbClr val="000000"/>
                  </a:solidFill>
                  <a:effectLst>
                    <a:outerShdw blurRad="38100" dist="38100" dir="2700000" algn="tl">
                      <a:srgbClr val="000000"/>
                    </a:outerShdw>
                  </a:effectLst>
                  <a:latin typeface="Calibri"/>
                  <a:cs typeface="Calibri"/>
                  <a:sym typeface="Helvetica Neue Light" pitchFamily="-106" charset="0"/>
                </a:rPr>
                <a:t>nmi</a:t>
              </a:r>
              <a:endParaRPr lang="en-US" dirty="0">
                <a:solidFill>
                  <a:srgbClr val="000000"/>
                </a:solidFill>
                <a:effectLst>
                  <a:outerShdw blurRad="38100" dist="38100" dir="2700000" algn="tl">
                    <a:srgbClr val="000000"/>
                  </a:outerShdw>
                </a:effectLst>
                <a:latin typeface="Calibri"/>
                <a:cs typeface="Calibri"/>
                <a:sym typeface="Helvetica Neue Light" pitchFamily="-106" charset="0"/>
              </a:endParaRPr>
            </a:p>
          </p:txBody>
        </p:sp>
        <p:sp>
          <p:nvSpPr>
            <p:cNvPr id="41" name="Text Box 8"/>
            <p:cNvSpPr txBox="1">
              <a:spLocks/>
            </p:cNvSpPr>
            <p:nvPr/>
          </p:nvSpPr>
          <p:spPr bwMode="auto">
            <a:xfrm>
              <a:off x="5729255" y="5299546"/>
              <a:ext cx="2658862" cy="495718"/>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1400" dirty="0">
                  <a:solidFill>
                    <a:srgbClr val="000000"/>
                  </a:solidFill>
                  <a:latin typeface="Calibri"/>
                  <a:cs typeface="Calibri"/>
                  <a:sym typeface="Helvetica Neue Light" pitchFamily="-106" charset="0"/>
                </a:rPr>
                <a:t>IKE : for winds &gt; TS force: 92 TJ, for winds &gt; hurricane force: 30 TJ</a:t>
              </a:r>
              <a:endParaRPr lang="en-US" dirty="0">
                <a:solidFill>
                  <a:srgbClr val="000000"/>
                </a:solidFill>
                <a:effectLst>
                  <a:outerShdw blurRad="38100" dist="38100" dir="2700000" algn="tl">
                    <a:srgbClr val="000000"/>
                  </a:outerShdw>
                </a:effectLst>
                <a:latin typeface="Calibri"/>
                <a:cs typeface="Calibri"/>
                <a:sym typeface="Helvetica Neue Light" pitchFamily="-106" charset="0"/>
              </a:endParaRPr>
            </a:p>
          </p:txBody>
        </p:sp>
        <p:sp>
          <p:nvSpPr>
            <p:cNvPr id="42" name="Text Box 8"/>
            <p:cNvSpPr txBox="1">
              <a:spLocks/>
            </p:cNvSpPr>
            <p:nvPr/>
          </p:nvSpPr>
          <p:spPr bwMode="auto">
            <a:xfrm>
              <a:off x="1694497" y="5277064"/>
              <a:ext cx="2766777" cy="495718"/>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1400" dirty="0">
                  <a:solidFill>
                    <a:srgbClr val="000000"/>
                  </a:solidFill>
                  <a:latin typeface="Calibri"/>
                  <a:cs typeface="Calibri"/>
                  <a:sym typeface="Helvetica Neue Light" pitchFamily="-106" charset="0"/>
                </a:rPr>
                <a:t>IKE : for winds &gt; TS force: 371 TJ, for winds &gt; hurricane force: 109 TJ</a:t>
              </a:r>
              <a:endParaRPr lang="en-US" dirty="0">
                <a:solidFill>
                  <a:srgbClr val="000000"/>
                </a:solidFill>
                <a:effectLst>
                  <a:outerShdw blurRad="38100" dist="38100" dir="2700000" algn="tl">
                    <a:srgbClr val="000000"/>
                  </a:outerShdw>
                </a:effectLst>
                <a:latin typeface="Calibri"/>
                <a:cs typeface="Calibri"/>
                <a:sym typeface="Helvetica Neue Light" pitchFamily="-106"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xit" presetSubtype="0" fill="hold" grpId="0" nodeType="afterEffect">
                                  <p:stCondLst>
                                    <p:cond delay="0"/>
                                  </p:stCondLst>
                                  <p:childTnLst>
                                    <p:set>
                                      <p:cBhvr>
                                        <p:cTn id="13"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11" y="76200"/>
            <a:ext cx="7715289" cy="1098550"/>
          </a:xfrm>
        </p:spPr>
        <p:txBody>
          <a:bodyPr/>
          <a:lstStyle/>
          <a:p>
            <a:pPr algn="l"/>
            <a:r>
              <a:rPr lang="en-US" sz="3200" dirty="0" smtClean="0">
                <a:solidFill>
                  <a:srgbClr val="A21010"/>
                </a:solidFill>
              </a:rPr>
              <a:t>Impacts:</a:t>
            </a:r>
            <a:br>
              <a:rPr lang="en-US" sz="3200" dirty="0" smtClean="0">
                <a:solidFill>
                  <a:srgbClr val="A21010"/>
                </a:solidFill>
              </a:rPr>
            </a:br>
            <a:r>
              <a:rPr lang="en-US" sz="3200" dirty="0" smtClean="0"/>
              <a:t>Where do we need to be?</a:t>
            </a:r>
            <a:endParaRPr lang="en-US" sz="3200" dirty="0"/>
          </a:p>
        </p:txBody>
      </p:sp>
      <p:sp>
        <p:nvSpPr>
          <p:cNvPr id="3" name="Content Placeholder 2"/>
          <p:cNvSpPr>
            <a:spLocks noGrp="1"/>
          </p:cNvSpPr>
          <p:nvPr>
            <p:ph idx="1"/>
          </p:nvPr>
        </p:nvSpPr>
        <p:spPr>
          <a:xfrm>
            <a:off x="1309652" y="1217169"/>
            <a:ext cx="7439512" cy="5226050"/>
          </a:xfrm>
        </p:spPr>
        <p:txBody>
          <a:bodyPr/>
          <a:lstStyle/>
          <a:p>
            <a:pPr marL="285750" indent="-285750">
              <a:buFont typeface="Arial"/>
              <a:buChar char="•"/>
            </a:pPr>
            <a:r>
              <a:rPr lang="en-US" sz="2400" dirty="0" smtClean="0"/>
              <a:t>NOAA’s </a:t>
            </a:r>
            <a:r>
              <a:rPr lang="en-US" sz="2400" dirty="0"/>
              <a:t>National Weather Service (NWS) m</a:t>
            </a:r>
            <a:r>
              <a:rPr lang="en-US" sz="2400" dirty="0" smtClean="0"/>
              <a:t>ission is </a:t>
            </a:r>
            <a:r>
              <a:rPr lang="en-US" sz="2400" dirty="0"/>
              <a:t>to fulfill this commitment through building a </a:t>
            </a:r>
            <a:r>
              <a:rPr lang="en-US" sz="2400" b="1" dirty="0"/>
              <a:t>Weather Ready Nation</a:t>
            </a:r>
            <a:r>
              <a:rPr lang="en-US" sz="2400" dirty="0"/>
              <a:t>.  </a:t>
            </a:r>
            <a:endParaRPr lang="en-US" sz="2400" dirty="0" smtClean="0"/>
          </a:p>
          <a:p>
            <a:pPr marL="285750" indent="-285750">
              <a:buFont typeface="Arial"/>
              <a:buChar char="•"/>
            </a:pPr>
            <a:r>
              <a:rPr lang="en-US" sz="2400" dirty="0" smtClean="0"/>
              <a:t>NWS </a:t>
            </a:r>
            <a:r>
              <a:rPr lang="en-US" sz="2400" dirty="0"/>
              <a:t>must contribute to hazard resiliency by continually assessing and improving its services to the Nation. </a:t>
            </a:r>
            <a:endParaRPr lang="en-US" sz="2400" dirty="0" smtClean="0"/>
          </a:p>
          <a:p>
            <a:pPr marL="285750" indent="-285750">
              <a:buFont typeface="Arial"/>
              <a:buChar char="•"/>
            </a:pPr>
            <a:r>
              <a:rPr lang="en-US" sz="2400" dirty="0" smtClean="0"/>
              <a:t>Hurricane Irene (2011):</a:t>
            </a:r>
          </a:p>
          <a:p>
            <a:pPr marL="685800" lvl="2">
              <a:lnSpc>
                <a:spcPct val="95000"/>
              </a:lnSpc>
              <a:buFont typeface="Arial"/>
              <a:buChar char="•"/>
              <a:defRPr/>
            </a:pPr>
            <a:r>
              <a:rPr lang="en-US" sz="2000" dirty="0">
                <a:latin typeface="Arial" charset="0"/>
              </a:rPr>
              <a:t>41 deaths</a:t>
            </a:r>
            <a:endParaRPr lang="en-US" sz="2000" dirty="0"/>
          </a:p>
          <a:p>
            <a:pPr marL="685800" lvl="2">
              <a:lnSpc>
                <a:spcPct val="95000"/>
              </a:lnSpc>
              <a:buFont typeface="Arial"/>
              <a:buChar char="•"/>
              <a:defRPr/>
            </a:pPr>
            <a:r>
              <a:rPr lang="en-US" sz="2000" dirty="0">
                <a:latin typeface="Arial" charset="0"/>
              </a:rPr>
              <a:t>$7 to $10 Billion damage</a:t>
            </a:r>
            <a:endParaRPr lang="en-US" sz="2000" dirty="0"/>
          </a:p>
          <a:p>
            <a:pPr marL="685800" lvl="2">
              <a:lnSpc>
                <a:spcPct val="95000"/>
              </a:lnSpc>
              <a:buFont typeface="Arial"/>
              <a:buChar char="•"/>
              <a:defRPr/>
            </a:pPr>
            <a:r>
              <a:rPr lang="en-US" sz="2000" dirty="0">
                <a:latin typeface="Arial" charset="0"/>
              </a:rPr>
              <a:t>Major infrastructure losses</a:t>
            </a:r>
            <a:endParaRPr lang="en-US" sz="2000" dirty="0"/>
          </a:p>
          <a:p>
            <a:pPr marL="685800" lvl="2">
              <a:lnSpc>
                <a:spcPct val="95000"/>
              </a:lnSpc>
              <a:buFont typeface="Arial"/>
              <a:buChar char="•"/>
              <a:defRPr/>
            </a:pPr>
            <a:r>
              <a:rPr lang="en-US" sz="2000" dirty="0">
                <a:latin typeface="Arial" charset="0"/>
              </a:rPr>
              <a:t>Power lost to 8 million</a:t>
            </a:r>
          </a:p>
          <a:p>
            <a:pPr marL="482600" indent="-457200">
              <a:buFont typeface="Arial"/>
              <a:buChar char="•"/>
            </a:pPr>
            <a:endParaRPr lang="en-US" sz="2400" dirty="0" smtClean="0"/>
          </a:p>
        </p:txBody>
      </p:sp>
      <p:grpSp>
        <p:nvGrpSpPr>
          <p:cNvPr id="8" name="Group 7"/>
          <p:cNvGrpSpPr/>
          <p:nvPr/>
        </p:nvGrpSpPr>
        <p:grpSpPr>
          <a:xfrm>
            <a:off x="5038215" y="3760746"/>
            <a:ext cx="4059237" cy="2630488"/>
            <a:chOff x="4913313" y="3863247"/>
            <a:chExt cx="4059237" cy="2630488"/>
          </a:xfrm>
        </p:grpSpPr>
        <p:pic>
          <p:nvPicPr>
            <p:cNvPr id="5"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13313" y="3863247"/>
              <a:ext cx="38338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7086600" y="6071460"/>
              <a:ext cx="188595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smtClean="0">
                  <a:solidFill>
                    <a:srgbClr val="FFFFFF"/>
                  </a:solidFill>
                  <a:latin typeface="Arial" charset="0"/>
                  <a:cs typeface="+mn-cs"/>
                </a:rPr>
                <a:t>Hatteras Island, N.C.</a:t>
              </a:r>
            </a:p>
          </p:txBody>
        </p:sp>
        <p:sp>
          <p:nvSpPr>
            <p:cNvPr id="7" name="Text Box 17"/>
            <p:cNvSpPr txBox="1">
              <a:spLocks noChangeArrowheads="1"/>
            </p:cNvSpPr>
            <p:nvPr/>
          </p:nvSpPr>
          <p:spPr bwMode="auto">
            <a:xfrm>
              <a:off x="5310188" y="6347685"/>
              <a:ext cx="1495425"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Arial" charset="0"/>
                  <a:cs typeface="+mn-cs"/>
                </a:rPr>
                <a:t>Jim R. Bounds/AP</a:t>
              </a:r>
            </a:p>
          </p:txBody>
        </p:sp>
      </p:grpSp>
      <p:grpSp>
        <p:nvGrpSpPr>
          <p:cNvPr id="12" name="Group 11"/>
          <p:cNvGrpSpPr/>
          <p:nvPr/>
        </p:nvGrpSpPr>
        <p:grpSpPr>
          <a:xfrm>
            <a:off x="5038215" y="3773046"/>
            <a:ext cx="4059237" cy="2630488"/>
            <a:chOff x="6613525" y="3352800"/>
            <a:chExt cx="3713163" cy="2460625"/>
          </a:xfrm>
        </p:grpSpPr>
        <p:pic>
          <p:nvPicPr>
            <p:cNvPr id="9"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13525" y="3352800"/>
              <a:ext cx="354647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8067675" y="5667375"/>
              <a:ext cx="2259013"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Arial" charset="0"/>
                  <a:cs typeface="+mn-cs"/>
                </a:rPr>
                <a:t>Brendan Hoffman/Getty Images</a:t>
              </a:r>
            </a:p>
          </p:txBody>
        </p:sp>
        <p:sp>
          <p:nvSpPr>
            <p:cNvPr id="11" name="Text Box 15"/>
            <p:cNvSpPr txBox="1">
              <a:spLocks noChangeArrowheads="1"/>
            </p:cNvSpPr>
            <p:nvPr/>
          </p:nvSpPr>
          <p:spPr bwMode="auto">
            <a:xfrm>
              <a:off x="6619875" y="5380038"/>
              <a:ext cx="1722438" cy="16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dirty="0" smtClean="0">
                  <a:solidFill>
                    <a:srgbClr val="FFFFFF"/>
                  </a:solidFill>
                  <a:latin typeface="Arial" charset="0"/>
                  <a:cs typeface="+mn-cs"/>
                </a:rPr>
                <a:t>Virginia Beach, </a:t>
              </a:r>
              <a:r>
                <a:rPr lang="en-US" sz="1200" dirty="0" err="1" smtClean="0">
                  <a:solidFill>
                    <a:srgbClr val="FFFFFF"/>
                  </a:solidFill>
                  <a:latin typeface="Arial" charset="0"/>
                  <a:cs typeface="+mn-cs"/>
                </a:rPr>
                <a:t>Va</a:t>
              </a:r>
              <a:endParaRPr lang="en-US" sz="1200" dirty="0" smtClean="0">
                <a:solidFill>
                  <a:srgbClr val="FFFFFF"/>
                </a:solidFill>
                <a:latin typeface="Arial" charset="0"/>
                <a:cs typeface="+mn-cs"/>
              </a:endParaRPr>
            </a:p>
          </p:txBody>
        </p:sp>
      </p:grpSp>
      <p:grpSp>
        <p:nvGrpSpPr>
          <p:cNvPr id="16" name="Group 15"/>
          <p:cNvGrpSpPr/>
          <p:nvPr/>
        </p:nvGrpSpPr>
        <p:grpSpPr>
          <a:xfrm>
            <a:off x="5015172" y="3798556"/>
            <a:ext cx="3877013" cy="2594898"/>
            <a:chOff x="4486275" y="5086350"/>
            <a:chExt cx="3663950" cy="2331176"/>
          </a:xfrm>
        </p:grpSpPr>
        <p:pic>
          <p:nvPicPr>
            <p:cNvPr id="13"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16438" y="5086350"/>
              <a:ext cx="363378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8"/>
            <p:cNvSpPr txBox="1">
              <a:spLocks noChangeArrowheads="1"/>
            </p:cNvSpPr>
            <p:nvPr/>
          </p:nvSpPr>
          <p:spPr bwMode="auto">
            <a:xfrm>
              <a:off x="4943475" y="7285038"/>
              <a:ext cx="2736850" cy="13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Arial" charset="0"/>
                  <a:cs typeface="+mn-cs"/>
                </a:rPr>
                <a:t>Austen Danforth/Bennington Banner/AP</a:t>
              </a:r>
            </a:p>
          </p:txBody>
        </p:sp>
        <p:sp>
          <p:nvSpPr>
            <p:cNvPr id="15" name="Text Box 19"/>
            <p:cNvSpPr txBox="1">
              <a:spLocks noChangeArrowheads="1"/>
            </p:cNvSpPr>
            <p:nvPr/>
          </p:nvSpPr>
          <p:spPr bwMode="auto">
            <a:xfrm>
              <a:off x="4486275" y="7056438"/>
              <a:ext cx="1395413" cy="15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dirty="0" smtClean="0">
                  <a:solidFill>
                    <a:srgbClr val="FFFFFF"/>
                  </a:solidFill>
                  <a:latin typeface="Arial" charset="0"/>
                  <a:cs typeface="+mn-cs"/>
                </a:rPr>
                <a:t>Woodford, Vt.</a:t>
              </a:r>
            </a:p>
          </p:txBody>
        </p:sp>
      </p:grpSp>
      <p:sp>
        <p:nvSpPr>
          <p:cNvPr id="18" name="Rectangle 4"/>
          <p:cNvSpPr>
            <a:spLocks noChangeArrowheads="1"/>
          </p:cNvSpPr>
          <p:nvPr/>
        </p:nvSpPr>
        <p:spPr bwMode="auto">
          <a:xfrm>
            <a:off x="0" y="3901650"/>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extLst>
      <p:ext uri="{BB962C8B-B14F-4D97-AF65-F5344CB8AC3E}">
        <p14:creationId xmlns:p14="http://schemas.microsoft.com/office/powerpoint/2010/main" val="1775027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 presetClass="exit" presetSubtype="0" fill="hold" nodeType="afterEffect">
                                  <p:stCondLst>
                                    <p:cond delay="3000"/>
                                  </p:stCondLst>
                                  <p:childTnLst>
                                    <p:set>
                                      <p:cBhvr>
                                        <p:cTn id="12" dur="1" fill="hold">
                                          <p:stCondLst>
                                            <p:cond delay="0"/>
                                          </p:stCondLst>
                                        </p:cTn>
                                        <p:tgtEl>
                                          <p:spTgt spid="8"/>
                                        </p:tgtEl>
                                        <p:attrNameLst>
                                          <p:attrName>style.visibility</p:attrName>
                                        </p:attrNameLst>
                                      </p:cBhvr>
                                      <p:to>
                                        <p:strVal val="hidden"/>
                                      </p:to>
                                    </p:set>
                                  </p:childTnLst>
                                </p:cTn>
                              </p:par>
                              <p:par>
                                <p:cTn id="13" presetID="55" presetClass="entr" presetSubtype="0" fill="hold" nodeType="withEffect">
                                  <p:stCondLst>
                                    <p:cond delay="300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par>
                          <p:cTn id="18" fill="hold">
                            <p:stCondLst>
                              <p:cond delay="5000"/>
                            </p:stCondLst>
                            <p:childTnLst>
                              <p:par>
                                <p:cTn id="19" presetID="1" presetClass="exit" presetSubtype="0" fill="hold" nodeType="afterEffect">
                                  <p:stCondLst>
                                    <p:cond delay="3000"/>
                                  </p:stCondLst>
                                  <p:childTnLst>
                                    <p:set>
                                      <p:cBhvr>
                                        <p:cTn id="20" dur="1" fill="hold">
                                          <p:stCondLst>
                                            <p:cond delay="0"/>
                                          </p:stCondLst>
                                        </p:cTn>
                                        <p:tgtEl>
                                          <p:spTgt spid="12"/>
                                        </p:tgtEl>
                                        <p:attrNameLst>
                                          <p:attrName>style.visibility</p:attrName>
                                        </p:attrNameLst>
                                      </p:cBhvr>
                                      <p:to>
                                        <p:strVal val="hidden"/>
                                      </p:to>
                                    </p:set>
                                  </p:childTnLst>
                                </p:cTn>
                              </p:par>
                              <p:par>
                                <p:cTn id="21" presetID="55" presetClass="entr" presetSubtype="0" fill="hold" nodeType="withEffect">
                                  <p:stCondLst>
                                    <p:cond delay="30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0.70"/>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77800"/>
            <a:ext cx="7355849" cy="668907"/>
          </a:xfrm>
        </p:spPr>
        <p:txBody>
          <a:bodyPr/>
          <a:lstStyle/>
          <a:p>
            <a:pPr algn="l"/>
            <a:r>
              <a:rPr lang="en-US" sz="4000" dirty="0" smtClean="0">
                <a:solidFill>
                  <a:srgbClr val="A21010"/>
                </a:solidFill>
              </a:rPr>
              <a:t>What in 2011 &amp; 2012?:</a:t>
            </a:r>
            <a:endParaRPr lang="en-US" sz="4000" dirty="0">
              <a:solidFill>
                <a:srgbClr val="A21010"/>
              </a:solidFill>
            </a:endParaRPr>
          </a:p>
        </p:txBody>
      </p:sp>
      <p:sp>
        <p:nvSpPr>
          <p:cNvPr id="3" name="Content Placeholder 2"/>
          <p:cNvSpPr>
            <a:spLocks noGrp="1"/>
          </p:cNvSpPr>
          <p:nvPr>
            <p:ph idx="1"/>
          </p:nvPr>
        </p:nvSpPr>
        <p:spPr>
          <a:xfrm>
            <a:off x="1282172" y="797948"/>
            <a:ext cx="7861828" cy="5901292"/>
          </a:xfrm>
        </p:spPr>
        <p:txBody>
          <a:bodyPr/>
          <a:lstStyle/>
          <a:p>
            <a:pPr marL="227013" indent="-227013" eaLnBrk="1" hangingPunct="1">
              <a:lnSpc>
                <a:spcPct val="90000"/>
              </a:lnSpc>
              <a:defRPr/>
            </a:pPr>
            <a:r>
              <a:rPr lang="en-US" sz="2800" dirty="0" smtClean="0"/>
              <a:t>IFEX 2011</a:t>
            </a:r>
          </a:p>
          <a:p>
            <a:pPr lvl="1" eaLnBrk="1" hangingPunct="1">
              <a:buFont typeface="Wingdings" charset="0"/>
              <a:buChar char="ü"/>
            </a:pPr>
            <a:r>
              <a:rPr lang="en-US" sz="2400" dirty="0">
                <a:latin typeface="Calibri" charset="0"/>
                <a:cs typeface="ＭＳ Ｐゴシック" charset="0"/>
              </a:rPr>
              <a:t>NOAA aircraft flew ~342 h (31 P-3 and 18 G-IV missions) </a:t>
            </a:r>
          </a:p>
          <a:p>
            <a:pPr lvl="1" eaLnBrk="1" hangingPunct="1">
              <a:buFont typeface="Wingdings" charset="0"/>
              <a:buChar char="ü"/>
            </a:pPr>
            <a:r>
              <a:rPr lang="en-US" sz="2400" dirty="0">
                <a:latin typeface="Calibri" charset="0"/>
                <a:cs typeface="ＭＳ Ｐゴシック" charset="0"/>
              </a:rPr>
              <a:t>Highlights include Dora (E. Pacific), Irene, </a:t>
            </a:r>
            <a:r>
              <a:rPr lang="en-US" sz="2400" dirty="0" err="1">
                <a:latin typeface="Calibri" charset="0"/>
                <a:cs typeface="ＭＳ Ｐゴシック" charset="0"/>
              </a:rPr>
              <a:t>Rina</a:t>
            </a:r>
            <a:endParaRPr lang="en-US" sz="2400" dirty="0">
              <a:latin typeface="Calibri" charset="0"/>
              <a:cs typeface="ＭＳ Ｐゴシック" charset="0"/>
            </a:endParaRPr>
          </a:p>
          <a:p>
            <a:pPr marL="627063" lvl="1" indent="-227013">
              <a:lnSpc>
                <a:spcPct val="90000"/>
              </a:lnSpc>
              <a:defRPr/>
            </a:pPr>
            <a:r>
              <a:rPr lang="en-US" sz="2400" dirty="0">
                <a:solidFill>
                  <a:srgbClr val="000000"/>
                </a:solidFill>
                <a:latin typeface="Calibri" charset="0"/>
              </a:rPr>
              <a:t>For details see: </a:t>
            </a:r>
            <a:r>
              <a:rPr lang="en-US" sz="2400" dirty="0">
                <a:solidFill>
                  <a:srgbClr val="000000"/>
                </a:solidFill>
                <a:latin typeface="Calibri" charset="0"/>
                <a:hlinkClick r:id="rId2"/>
              </a:rPr>
              <a:t>http://</a:t>
            </a:r>
            <a:r>
              <a:rPr lang="en-US" sz="2400" dirty="0" err="1">
                <a:solidFill>
                  <a:srgbClr val="000000"/>
                </a:solidFill>
                <a:latin typeface="Calibri" charset="0"/>
                <a:hlinkClick r:id="rId2"/>
              </a:rPr>
              <a:t>noaahrd.wordpress.com</a:t>
            </a:r>
            <a:r>
              <a:rPr lang="en-US" sz="2400" dirty="0">
                <a:solidFill>
                  <a:srgbClr val="000000"/>
                </a:solidFill>
                <a:latin typeface="Calibri" charset="0"/>
                <a:hlinkClick r:id="rId2"/>
              </a:rPr>
              <a:t>/category/</a:t>
            </a:r>
            <a:r>
              <a:rPr lang="en-US" sz="2400" dirty="0" err="1">
                <a:solidFill>
                  <a:srgbClr val="000000"/>
                </a:solidFill>
                <a:latin typeface="Calibri" charset="0"/>
                <a:hlinkClick r:id="rId2"/>
              </a:rPr>
              <a:t>ifex</a:t>
            </a:r>
            <a:r>
              <a:rPr lang="en-US" sz="2400" dirty="0">
                <a:solidFill>
                  <a:srgbClr val="000000"/>
                </a:solidFill>
                <a:latin typeface="Calibri" charset="0"/>
                <a:hlinkClick r:id="rId2"/>
              </a:rPr>
              <a:t>-discussion</a:t>
            </a:r>
            <a:endParaRPr lang="en-US" sz="2400" dirty="0">
              <a:solidFill>
                <a:srgbClr val="000000"/>
              </a:solidFill>
              <a:latin typeface="Calibri" charset="0"/>
            </a:endParaRPr>
          </a:p>
          <a:p>
            <a:pPr marL="227013" indent="-227013">
              <a:lnSpc>
                <a:spcPct val="90000"/>
              </a:lnSpc>
              <a:defRPr/>
            </a:pPr>
            <a:endParaRPr lang="en-US" dirty="0"/>
          </a:p>
          <a:p>
            <a:pPr marL="227013" indent="-227013" eaLnBrk="1" hangingPunct="1">
              <a:lnSpc>
                <a:spcPct val="90000"/>
              </a:lnSpc>
              <a:defRPr/>
            </a:pPr>
            <a:r>
              <a:rPr lang="en-US" sz="2800" dirty="0" smtClean="0"/>
              <a:t>IFEX 2012</a:t>
            </a:r>
          </a:p>
          <a:p>
            <a:pPr marL="695325" lvl="1" indent="-227013" eaLnBrk="1" hangingPunct="1">
              <a:lnSpc>
                <a:spcPct val="90000"/>
              </a:lnSpc>
              <a:defRPr/>
            </a:pPr>
            <a:r>
              <a:rPr lang="en-US" sz="2400" dirty="0" smtClean="0"/>
              <a:t>1 NOAA WP-3D, G-IV – 160 flight hours (1 June-30 November)</a:t>
            </a:r>
          </a:p>
          <a:p>
            <a:pPr marL="695325" lvl="1" indent="-227013" eaLnBrk="1" hangingPunct="1">
              <a:defRPr/>
            </a:pPr>
            <a:r>
              <a:rPr lang="en-US" sz="2400" dirty="0" smtClean="0"/>
              <a:t>Crews available 2/day missions starting July based from Tampa, FL</a:t>
            </a:r>
          </a:p>
          <a:p>
            <a:pPr marL="695325" lvl="1" indent="-227013" eaLnBrk="1" hangingPunct="1">
              <a:defRPr/>
            </a:pPr>
            <a:r>
              <a:rPr lang="en-US" sz="2400" dirty="0" smtClean="0">
                <a:solidFill>
                  <a:srgbClr val="000000"/>
                </a:solidFill>
                <a:latin typeface="Calibri" charset="0"/>
                <a:cs typeface="Calibri" charset="0"/>
              </a:rPr>
              <a:t>Interact </a:t>
            </a:r>
            <a:r>
              <a:rPr lang="en-US" sz="2400" dirty="0">
                <a:solidFill>
                  <a:srgbClr val="000000"/>
                </a:solidFill>
                <a:latin typeface="Calibri" charset="0"/>
                <a:cs typeface="Calibri" charset="0"/>
              </a:rPr>
              <a:t>with NASA during their HS3 field </a:t>
            </a:r>
            <a:r>
              <a:rPr lang="en-US" sz="2400" dirty="0" smtClean="0">
                <a:solidFill>
                  <a:srgbClr val="000000"/>
                </a:solidFill>
                <a:latin typeface="Calibri" charset="0"/>
                <a:cs typeface="Calibri" charset="0"/>
              </a:rPr>
              <a:t>campaign</a:t>
            </a:r>
            <a:endParaRPr lang="en-US" sz="2400" dirty="0" smtClean="0"/>
          </a:p>
          <a:p>
            <a:pPr marL="227013" indent="-227013">
              <a:lnSpc>
                <a:spcPct val="90000"/>
              </a:lnSpc>
              <a:defRPr/>
            </a:pPr>
            <a:r>
              <a:rPr lang="en-US" sz="2800" dirty="0" smtClean="0"/>
              <a:t>HFIP real-time model demonstration</a:t>
            </a:r>
          </a:p>
          <a:p>
            <a:pPr marL="627063" lvl="1" indent="-227013">
              <a:lnSpc>
                <a:spcPct val="90000"/>
              </a:lnSpc>
              <a:defRPr/>
            </a:pPr>
            <a:endParaRPr lang="en-US" sz="2400" dirty="0" smtClean="0"/>
          </a:p>
        </p:txBody>
      </p:sp>
      <p:sp>
        <p:nvSpPr>
          <p:cNvPr id="4" name="Rectangle 5"/>
          <p:cNvSpPr>
            <a:spLocks noChangeArrowheads="1"/>
          </p:cNvSpPr>
          <p:nvPr/>
        </p:nvSpPr>
        <p:spPr bwMode="auto">
          <a:xfrm>
            <a:off x="0" y="4101240"/>
            <a:ext cx="1295400" cy="551784"/>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5" name="Picture 1" descr="300px-HS3_logo.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843405" y="170796"/>
            <a:ext cx="1082031"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FEX"/>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48676" y="170795"/>
            <a:ext cx="1020830" cy="91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Text Box 9"/>
          <p:cNvSpPr txBox="1">
            <a:spLocks noChangeArrowheads="1"/>
          </p:cNvSpPr>
          <p:nvPr/>
        </p:nvSpPr>
        <p:spPr bwMode="auto">
          <a:xfrm>
            <a:off x="1447800" y="873653"/>
            <a:ext cx="7696200" cy="5969325"/>
          </a:xfrm>
          <a:prstGeom prst="rect">
            <a:avLst/>
          </a:prstGeom>
          <a:noFill/>
          <a:ln w="9525">
            <a:noFill/>
            <a:miter lim="800000"/>
            <a:headEnd/>
            <a:tailEnd/>
          </a:ln>
          <a:effectLst/>
        </p:spPr>
        <p:txBody>
          <a:bodyPr wrap="square">
            <a:prstTxWarp prst="textNoShape">
              <a:avLst/>
            </a:prstTxWarp>
            <a:spAutoFit/>
          </a:bodyPr>
          <a:lstStyle/>
          <a:p>
            <a:pPr eaLnBrk="1" hangingPunct="1">
              <a:spcBef>
                <a:spcPct val="20000"/>
              </a:spcBef>
            </a:pPr>
            <a:r>
              <a:rPr lang="en-US" b="1" dirty="0">
                <a:latin typeface="Calibri"/>
                <a:cs typeface="Calibri"/>
              </a:rPr>
              <a:t>Advance understanding and prediction</a:t>
            </a:r>
            <a:r>
              <a:rPr lang="en-US" dirty="0">
                <a:latin typeface="Calibri"/>
                <a:cs typeface="Calibri"/>
              </a:rPr>
              <a:t> of tropical cyclones (TC) through observations, numerical models, and theory, with </a:t>
            </a:r>
            <a:r>
              <a:rPr lang="en-US" b="1" dirty="0">
                <a:latin typeface="Calibri"/>
                <a:cs typeface="Calibri"/>
              </a:rPr>
              <a:t>emphasis on processes within inner part of storm</a:t>
            </a:r>
            <a:r>
              <a:rPr lang="en-US" dirty="0">
                <a:latin typeface="Calibri"/>
                <a:cs typeface="Calibri"/>
              </a:rPr>
              <a:t>.</a:t>
            </a:r>
          </a:p>
          <a:p>
            <a:pPr eaLnBrk="1" hangingPunct="1">
              <a:spcBef>
                <a:spcPct val="20000"/>
              </a:spcBef>
            </a:pPr>
            <a:r>
              <a:rPr lang="en-US" b="1" dirty="0">
                <a:solidFill>
                  <a:srgbClr val="A21010"/>
                </a:solidFill>
                <a:latin typeface="Calibri"/>
                <a:cs typeface="Calibri"/>
              </a:rPr>
              <a:t>NOAA’s hurricane research focus for &gt;50 years</a:t>
            </a:r>
            <a:r>
              <a:rPr lang="en-US" dirty="0">
                <a:solidFill>
                  <a:srgbClr val="000000"/>
                </a:solidFill>
                <a:latin typeface="Calibri"/>
                <a:cs typeface="Calibri"/>
              </a:rPr>
              <a:t> </a:t>
            </a:r>
          </a:p>
          <a:p>
            <a:pPr eaLnBrk="1" hangingPunct="1">
              <a:spcBef>
                <a:spcPct val="20000"/>
              </a:spcBef>
            </a:pPr>
            <a:r>
              <a:rPr lang="en-US" dirty="0">
                <a:solidFill>
                  <a:srgbClr val="000000"/>
                </a:solidFill>
                <a:latin typeface="Calibri"/>
                <a:cs typeface="Calibri"/>
              </a:rPr>
              <a:t>The goals of this research are to:</a:t>
            </a:r>
          </a:p>
          <a:p>
            <a:pPr marL="396875" lvl="1" indent="-354013">
              <a:lnSpc>
                <a:spcPct val="110000"/>
              </a:lnSpc>
              <a:buFont typeface="Arial" pitchFamily="-111" charset="0"/>
              <a:buNone/>
            </a:pPr>
            <a:r>
              <a:rPr lang="en-US" dirty="0">
                <a:solidFill>
                  <a:srgbClr val="000000"/>
                </a:solidFill>
                <a:latin typeface="Calibri"/>
                <a:cs typeface="Calibri"/>
              </a:rPr>
              <a:t>1.  Advance prediction of </a:t>
            </a:r>
            <a:r>
              <a:rPr lang="en-US" b="1" dirty="0">
                <a:solidFill>
                  <a:srgbClr val="000000"/>
                </a:solidFill>
                <a:latin typeface="Calibri"/>
                <a:cs typeface="Calibri"/>
              </a:rPr>
              <a:t>TC intensity and structure change (</a:t>
            </a:r>
            <a:r>
              <a:rPr lang="en-US" b="1" dirty="0">
                <a:solidFill>
                  <a:srgbClr val="A21010"/>
                </a:solidFill>
                <a:latin typeface="Calibri"/>
                <a:cs typeface="Calibri"/>
              </a:rPr>
              <a:t>INTENSITY</a:t>
            </a:r>
            <a:r>
              <a:rPr lang="en-US" dirty="0">
                <a:solidFill>
                  <a:srgbClr val="000000"/>
                </a:solidFill>
                <a:latin typeface="Calibri"/>
                <a:cs typeface="Calibri"/>
              </a:rPr>
              <a:t>);</a:t>
            </a:r>
          </a:p>
          <a:p>
            <a:pPr marL="396875" lvl="1" indent="-354013">
              <a:lnSpc>
                <a:spcPct val="110000"/>
              </a:lnSpc>
              <a:buFont typeface="Arial" pitchFamily="-111" charset="0"/>
              <a:buNone/>
            </a:pPr>
            <a:r>
              <a:rPr lang="en-US" dirty="0">
                <a:solidFill>
                  <a:srgbClr val="000000"/>
                </a:solidFill>
                <a:latin typeface="Calibri"/>
                <a:cs typeface="Calibri"/>
              </a:rPr>
              <a:t>2.  Improve prediction of </a:t>
            </a:r>
            <a:r>
              <a:rPr lang="en-US" b="1" dirty="0">
                <a:solidFill>
                  <a:srgbClr val="000000"/>
                </a:solidFill>
                <a:latin typeface="Calibri"/>
                <a:cs typeface="Calibri"/>
              </a:rPr>
              <a:t>TC track </a:t>
            </a:r>
            <a:r>
              <a:rPr lang="en-US" dirty="0">
                <a:solidFill>
                  <a:srgbClr val="000000"/>
                </a:solidFill>
                <a:latin typeface="Calibri"/>
                <a:cs typeface="Calibri"/>
              </a:rPr>
              <a:t>(</a:t>
            </a:r>
            <a:r>
              <a:rPr lang="en-US" b="1" dirty="0">
                <a:solidFill>
                  <a:srgbClr val="A21010"/>
                </a:solidFill>
                <a:latin typeface="Calibri"/>
                <a:cs typeface="Calibri"/>
              </a:rPr>
              <a:t>TRACK</a:t>
            </a:r>
            <a:r>
              <a:rPr lang="en-US" dirty="0">
                <a:solidFill>
                  <a:srgbClr val="000000"/>
                </a:solidFill>
                <a:latin typeface="Calibri"/>
                <a:cs typeface="Calibri"/>
              </a:rPr>
              <a:t>)</a:t>
            </a:r>
            <a:r>
              <a:rPr lang="en-US" dirty="0" smtClean="0">
                <a:solidFill>
                  <a:srgbClr val="000000"/>
                </a:solidFill>
                <a:latin typeface="Calibri"/>
                <a:cs typeface="Calibri"/>
              </a:rPr>
              <a:t>; and</a:t>
            </a:r>
          </a:p>
          <a:p>
            <a:pPr marL="396875" lvl="1" indent="-354013">
              <a:lnSpc>
                <a:spcPct val="110000"/>
              </a:lnSpc>
              <a:buFont typeface="Arial" pitchFamily="-111" charset="0"/>
              <a:buAutoNum type="arabicPeriod" startAt="3"/>
            </a:pPr>
            <a:r>
              <a:rPr lang="en-US" dirty="0" smtClean="0">
                <a:solidFill>
                  <a:srgbClr val="000000"/>
                </a:solidFill>
                <a:latin typeface="Calibri"/>
                <a:cs typeface="Calibri"/>
              </a:rPr>
              <a:t>Enhance </a:t>
            </a:r>
            <a:r>
              <a:rPr lang="en-US" dirty="0">
                <a:solidFill>
                  <a:srgbClr val="000000"/>
                </a:solidFill>
                <a:latin typeface="Calibri"/>
                <a:cs typeface="Calibri"/>
              </a:rPr>
              <a:t>ability to diagnose and predict </a:t>
            </a:r>
            <a:r>
              <a:rPr lang="en-US" b="1" dirty="0">
                <a:solidFill>
                  <a:srgbClr val="000000"/>
                </a:solidFill>
                <a:latin typeface="Calibri"/>
                <a:cs typeface="Calibri"/>
              </a:rPr>
              <a:t>impacts of TC on life and property </a:t>
            </a:r>
            <a:r>
              <a:rPr lang="en-US" dirty="0">
                <a:solidFill>
                  <a:srgbClr val="000000"/>
                </a:solidFill>
                <a:latin typeface="Calibri"/>
                <a:cs typeface="Calibri"/>
              </a:rPr>
              <a:t>(</a:t>
            </a:r>
            <a:r>
              <a:rPr lang="en-US" b="1" dirty="0">
                <a:solidFill>
                  <a:srgbClr val="A21010"/>
                </a:solidFill>
                <a:latin typeface="Calibri"/>
                <a:cs typeface="Calibri"/>
              </a:rPr>
              <a:t>IMPACTS</a:t>
            </a:r>
            <a:r>
              <a:rPr lang="en-US" dirty="0" smtClean="0">
                <a:solidFill>
                  <a:srgbClr val="000000"/>
                </a:solidFill>
                <a:latin typeface="Calibri"/>
                <a:cs typeface="Calibri"/>
              </a:rPr>
              <a:t>)</a:t>
            </a:r>
            <a:endParaRPr lang="en-US" sz="900" dirty="0" smtClean="0">
              <a:solidFill>
                <a:srgbClr val="000000"/>
              </a:solidFill>
              <a:latin typeface="Calibri"/>
              <a:cs typeface="Calibri"/>
            </a:endParaRPr>
          </a:p>
          <a:p>
            <a:pPr marL="682625" lvl="1" indent="-349250">
              <a:lnSpc>
                <a:spcPct val="110000"/>
              </a:lnSpc>
            </a:pPr>
            <a:endParaRPr lang="en-US" sz="900" dirty="0" smtClean="0">
              <a:solidFill>
                <a:srgbClr val="000000"/>
              </a:solidFill>
              <a:latin typeface="Calibri"/>
              <a:cs typeface="Calibri"/>
            </a:endParaRPr>
          </a:p>
          <a:p>
            <a:pPr algn="ctr"/>
            <a:r>
              <a:rPr lang="en-US" u="sng" dirty="0">
                <a:solidFill>
                  <a:srgbClr val="1C00E3"/>
                </a:solidFill>
                <a:latin typeface="Calibri"/>
                <a:cs typeface="Calibri"/>
                <a:hlinkClick r:id="rId3"/>
              </a:rPr>
              <a:t>http://www.aoml.noaa.gov/hrd/</a:t>
            </a:r>
            <a:endParaRPr lang="en-US" sz="2800" b="1" dirty="0">
              <a:solidFill>
                <a:srgbClr val="1C00E3"/>
              </a:solidFill>
              <a:latin typeface="Calibri"/>
              <a:cs typeface="Calibri"/>
            </a:endParaRPr>
          </a:p>
          <a:p>
            <a:pPr>
              <a:lnSpc>
                <a:spcPct val="120000"/>
              </a:lnSpc>
            </a:pPr>
            <a:r>
              <a:rPr lang="en-US" sz="3200" b="1" dirty="0">
                <a:latin typeface="Calibri"/>
                <a:cs typeface="Calibri"/>
              </a:rPr>
              <a:t>WHO:</a:t>
            </a:r>
            <a:endParaRPr lang="en-US" sz="3200" b="1" dirty="0">
              <a:solidFill>
                <a:srgbClr val="00008E"/>
              </a:solidFill>
              <a:latin typeface="Calibri"/>
              <a:cs typeface="Calibri"/>
            </a:endParaRPr>
          </a:p>
          <a:p>
            <a:r>
              <a:rPr lang="en-US" dirty="0">
                <a:solidFill>
                  <a:srgbClr val="000000"/>
                </a:solidFill>
                <a:latin typeface="Calibri"/>
                <a:cs typeface="Calibri"/>
              </a:rPr>
              <a:t>AOML/Hurricane Research Division </a:t>
            </a:r>
            <a:r>
              <a:rPr lang="en-US" dirty="0" smtClean="0">
                <a:solidFill>
                  <a:srgbClr val="000000"/>
                </a:solidFill>
                <a:latin typeface="Calibri"/>
                <a:cs typeface="Calibri"/>
              </a:rPr>
              <a:t>(</a:t>
            </a:r>
            <a:r>
              <a:rPr lang="en-US" dirty="0" smtClean="0">
                <a:latin typeface="Calibri"/>
                <a:cs typeface="Calibri"/>
              </a:rPr>
              <a:t>36 employees) 19 </a:t>
            </a:r>
            <a:r>
              <a:rPr lang="en-US" dirty="0">
                <a:latin typeface="Calibri"/>
                <a:cs typeface="Calibri"/>
              </a:rPr>
              <a:t>research,</a:t>
            </a:r>
            <a:r>
              <a:rPr lang="en-US" dirty="0" smtClean="0">
                <a:latin typeface="Calibri"/>
                <a:cs typeface="Calibri"/>
              </a:rPr>
              <a:t> 17 </a:t>
            </a:r>
            <a:r>
              <a:rPr lang="en-US" dirty="0">
                <a:latin typeface="Calibri"/>
                <a:cs typeface="Calibri"/>
              </a:rPr>
              <a:t>support,</a:t>
            </a:r>
            <a:r>
              <a:rPr lang="en-US" dirty="0" smtClean="0">
                <a:latin typeface="Calibri"/>
                <a:cs typeface="Calibri"/>
              </a:rPr>
              <a:t> 4-5 summer </a:t>
            </a:r>
            <a:r>
              <a:rPr lang="en-US" dirty="0">
                <a:latin typeface="Calibri"/>
                <a:cs typeface="Calibri"/>
              </a:rPr>
              <a:t>students</a:t>
            </a:r>
          </a:p>
        </p:txBody>
      </p:sp>
      <p:sp>
        <p:nvSpPr>
          <p:cNvPr id="2058" name="Rectangle 10"/>
          <p:cNvSpPr>
            <a:spLocks noChangeArrowheads="1"/>
          </p:cNvSpPr>
          <p:nvPr/>
        </p:nvSpPr>
        <p:spPr bwMode="auto">
          <a:xfrm>
            <a:off x="0" y="2438400"/>
            <a:ext cx="1295400" cy="5334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2061" name="Text Box 13"/>
          <p:cNvSpPr txBox="1">
            <a:spLocks noChangeArrowheads="1"/>
          </p:cNvSpPr>
          <p:nvPr/>
        </p:nvSpPr>
        <p:spPr bwMode="auto">
          <a:xfrm>
            <a:off x="1439863" y="239713"/>
            <a:ext cx="1447431" cy="584776"/>
          </a:xfrm>
          <a:prstGeom prst="rect">
            <a:avLst/>
          </a:prstGeom>
          <a:noFill/>
          <a:ln w="9525">
            <a:noFill/>
            <a:miter lim="800000"/>
            <a:headEnd/>
            <a:tailEnd/>
          </a:ln>
        </p:spPr>
        <p:txBody>
          <a:bodyPr wrap="none">
            <a:prstTxWarp prst="textNoShape">
              <a:avLst/>
            </a:prstTxWarp>
            <a:spAutoFit/>
          </a:bodyPr>
          <a:lstStyle/>
          <a:p>
            <a:r>
              <a:rPr lang="en-US" sz="3200" b="1" dirty="0">
                <a:latin typeface="Calibri"/>
                <a:cs typeface="Calibri"/>
              </a:rPr>
              <a:t>GOALS:</a:t>
            </a:r>
          </a:p>
        </p:txBody>
      </p:sp>
      <p:sp>
        <p:nvSpPr>
          <p:cNvPr id="2062" name="Line 14"/>
          <p:cNvSpPr>
            <a:spLocks noChangeShapeType="1"/>
          </p:cNvSpPr>
          <p:nvPr/>
        </p:nvSpPr>
        <p:spPr bwMode="auto">
          <a:xfrm>
            <a:off x="1457325" y="896938"/>
            <a:ext cx="7265988" cy="0"/>
          </a:xfrm>
          <a:prstGeom prst="line">
            <a:avLst/>
          </a:prstGeom>
          <a:noFill/>
          <a:ln w="38100">
            <a:solidFill>
              <a:schemeClr val="tx1"/>
            </a:solidFill>
            <a:round/>
            <a:headEnd/>
            <a:tailEnd/>
          </a:ln>
        </p:spPr>
        <p:txBody>
          <a:bodyPr wrap="none" anchor="ctr">
            <a:prstTxWarp prst="textNoShape">
              <a:avLst/>
            </a:prstTxWarp>
          </a:bodyPr>
          <a:lstStyle/>
          <a:p>
            <a:endParaRPr lang="en-US">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3-09 at 11.42.47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7033" y="4147045"/>
            <a:ext cx="3601549" cy="2500132"/>
          </a:xfrm>
          <a:prstGeom prst="rect">
            <a:avLst/>
          </a:prstGeom>
        </p:spPr>
      </p:pic>
      <p:pic>
        <p:nvPicPr>
          <p:cNvPr id="11" name="Picture 10" descr="Screen shot 2011-09-06 at 1.37.58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25147" y="426593"/>
            <a:ext cx="3610429" cy="3501575"/>
          </a:xfrm>
          <a:prstGeom prst="rect">
            <a:avLst/>
          </a:prstGeom>
        </p:spPr>
      </p:pic>
      <p:sp>
        <p:nvSpPr>
          <p:cNvPr id="41990" name="Rectangle 8"/>
          <p:cNvSpPr>
            <a:spLocks/>
          </p:cNvSpPr>
          <p:nvPr/>
        </p:nvSpPr>
        <p:spPr bwMode="auto">
          <a:xfrm>
            <a:off x="7886700" y="1114413"/>
            <a:ext cx="1135063" cy="430887"/>
          </a:xfrm>
          <a:prstGeom prst="rect">
            <a:avLst/>
          </a:prstGeom>
          <a:noFill/>
          <a:ln w="12700">
            <a:noFill/>
            <a:miter lim="800000"/>
            <a:headEnd/>
            <a:tailEnd/>
          </a:ln>
        </p:spPr>
        <p:txBody>
          <a:bodyPr lIns="0" tIns="0" rIns="40639" bIns="0">
            <a:prstTxWarp prst="textNoShape">
              <a:avLst/>
            </a:prstTxWarp>
            <a:spAutoFit/>
          </a:bodyPr>
          <a:lstStyle/>
          <a:p>
            <a:pPr marL="39688" algn="ctr"/>
            <a:r>
              <a:rPr lang="en-US" sz="1400" b="1" dirty="0">
                <a:solidFill>
                  <a:srgbClr val="FFFFFF"/>
                </a:solidFill>
                <a:latin typeface="Calibri" charset="0"/>
                <a:ea typeface="Arial" charset="0"/>
                <a:cs typeface="Arial" charset="0"/>
                <a:sym typeface="Arial" charset="0"/>
              </a:rPr>
              <a:t>Hurricane </a:t>
            </a:r>
            <a:r>
              <a:rPr lang="en-US" sz="1400" b="1" dirty="0" smtClean="0">
                <a:solidFill>
                  <a:srgbClr val="FFFFFF"/>
                </a:solidFill>
                <a:latin typeface="Calibri" charset="0"/>
                <a:ea typeface="Arial" charset="0"/>
                <a:cs typeface="Arial" charset="0"/>
                <a:sym typeface="Arial" charset="0"/>
              </a:rPr>
              <a:t>Irene</a:t>
            </a:r>
            <a:endParaRPr lang="en-US" sz="1400" b="1" dirty="0">
              <a:solidFill>
                <a:srgbClr val="FFFFFF"/>
              </a:solidFill>
              <a:latin typeface="Calibri" charset="0"/>
              <a:ea typeface="Arial" charset="0"/>
              <a:cs typeface="Arial" charset="0"/>
              <a:sym typeface="Arial" charset="0"/>
            </a:endParaRPr>
          </a:p>
        </p:txBody>
      </p:sp>
      <p:sp>
        <p:nvSpPr>
          <p:cNvPr id="41991" name="Rectangle 8"/>
          <p:cNvSpPr>
            <a:spLocks/>
          </p:cNvSpPr>
          <p:nvPr/>
        </p:nvSpPr>
        <p:spPr bwMode="auto">
          <a:xfrm>
            <a:off x="7896626" y="4268424"/>
            <a:ext cx="1135063" cy="430887"/>
          </a:xfrm>
          <a:prstGeom prst="rect">
            <a:avLst/>
          </a:prstGeom>
          <a:noFill/>
          <a:ln w="12700">
            <a:noFill/>
            <a:miter lim="800000"/>
            <a:headEnd/>
            <a:tailEnd/>
          </a:ln>
        </p:spPr>
        <p:txBody>
          <a:bodyPr lIns="0" tIns="0" rIns="40639" bIns="0">
            <a:prstTxWarp prst="textNoShape">
              <a:avLst/>
            </a:prstTxWarp>
            <a:spAutoFit/>
          </a:bodyPr>
          <a:lstStyle/>
          <a:p>
            <a:pPr marL="39688" algn="ctr"/>
            <a:r>
              <a:rPr lang="en-US" sz="1400" b="1" dirty="0">
                <a:solidFill>
                  <a:srgbClr val="FFFFFF"/>
                </a:solidFill>
                <a:latin typeface="Calibri" charset="0"/>
                <a:ea typeface="Arial" charset="0"/>
                <a:cs typeface="Arial" charset="0"/>
                <a:sym typeface="Arial" charset="0"/>
              </a:rPr>
              <a:t>Hurricane </a:t>
            </a:r>
            <a:r>
              <a:rPr lang="en-US" sz="1400" b="1" dirty="0" err="1" smtClean="0">
                <a:solidFill>
                  <a:srgbClr val="FFFFFF"/>
                </a:solidFill>
                <a:latin typeface="Calibri" charset="0"/>
                <a:ea typeface="Arial" charset="0"/>
                <a:cs typeface="Arial" charset="0"/>
                <a:sym typeface="Arial" charset="0"/>
              </a:rPr>
              <a:t>RIna</a:t>
            </a:r>
            <a:endParaRPr lang="en-US" sz="1400" b="1" dirty="0">
              <a:solidFill>
                <a:srgbClr val="FFFFFF"/>
              </a:solidFill>
              <a:latin typeface="Calibri" charset="0"/>
              <a:ea typeface="Arial" charset="0"/>
              <a:cs typeface="Arial" charset="0"/>
              <a:sym typeface="Arial" charset="0"/>
            </a:endParaRPr>
          </a:p>
        </p:txBody>
      </p:sp>
      <p:sp>
        <p:nvSpPr>
          <p:cNvPr id="10" name="Rectangle 7"/>
          <p:cNvSpPr>
            <a:spLocks noGrp="1" noChangeArrowheads="1"/>
          </p:cNvSpPr>
          <p:nvPr>
            <p:ph type="title"/>
          </p:nvPr>
        </p:nvSpPr>
        <p:spPr>
          <a:xfrm>
            <a:off x="1388962" y="44405"/>
            <a:ext cx="7755038" cy="643545"/>
          </a:xfrm>
        </p:spPr>
        <p:txBody>
          <a:bodyPr anchor="b"/>
          <a:lstStyle/>
          <a:p>
            <a:pPr algn="l">
              <a:lnSpc>
                <a:spcPct val="90000"/>
              </a:lnSpc>
            </a:pPr>
            <a:r>
              <a:rPr lang="en-US" sz="3200" b="1" dirty="0" smtClean="0">
                <a:solidFill>
                  <a:srgbClr val="A21010"/>
                </a:solidFill>
              </a:rPr>
              <a:t>What in 2011?:</a:t>
            </a:r>
            <a:endParaRPr lang="en-US" sz="3200" dirty="0" smtClean="0"/>
          </a:p>
        </p:txBody>
      </p:sp>
      <p:sp>
        <p:nvSpPr>
          <p:cNvPr id="9" name="Rectangle 4"/>
          <p:cNvSpPr>
            <a:spLocks noChangeArrowheads="1"/>
          </p:cNvSpPr>
          <p:nvPr/>
        </p:nvSpPr>
        <p:spPr bwMode="auto">
          <a:xfrm>
            <a:off x="0" y="4086225"/>
            <a:ext cx="1295400" cy="385449"/>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12" name="Text Box 4"/>
          <p:cNvSpPr txBox="1">
            <a:spLocks noChangeArrowheads="1"/>
          </p:cNvSpPr>
          <p:nvPr/>
        </p:nvSpPr>
        <p:spPr bwMode="auto">
          <a:xfrm>
            <a:off x="1475443" y="766279"/>
            <a:ext cx="3842538" cy="2816156"/>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300"/>
              </a:spcBef>
            </a:pPr>
            <a:r>
              <a:rPr lang="en-US" sz="2800" b="1" dirty="0" smtClean="0">
                <a:latin typeface="Calibri" charset="0"/>
              </a:rPr>
              <a:t>Hurricane Irene</a:t>
            </a:r>
          </a:p>
          <a:p>
            <a:pPr marL="117475" indent="-117475" eaLnBrk="1" hangingPunct="1">
              <a:spcBef>
                <a:spcPts val="300"/>
              </a:spcBef>
              <a:buFont typeface="Arial"/>
              <a:buChar char="•"/>
            </a:pPr>
            <a:r>
              <a:rPr lang="en-US" dirty="0" smtClean="0">
                <a:latin typeface="Calibri" charset="0"/>
              </a:rPr>
              <a:t>7 </a:t>
            </a:r>
            <a:r>
              <a:rPr lang="en-US" dirty="0">
                <a:latin typeface="Calibri" charset="0"/>
              </a:rPr>
              <a:t>missions from 23-27 Aug 2011 </a:t>
            </a:r>
            <a:r>
              <a:rPr lang="en-US" dirty="0" smtClean="0">
                <a:latin typeface="Calibri" charset="0"/>
              </a:rPr>
              <a:t>at ~</a:t>
            </a:r>
            <a:r>
              <a:rPr lang="en-US" dirty="0">
                <a:latin typeface="Calibri" charset="0"/>
              </a:rPr>
              <a:t>12 </a:t>
            </a:r>
            <a:r>
              <a:rPr lang="en-US" dirty="0" smtClean="0">
                <a:latin typeface="Calibri" charset="0"/>
              </a:rPr>
              <a:t>h sampling </a:t>
            </a:r>
            <a:r>
              <a:rPr lang="en-US" dirty="0" smtClean="0">
                <a:latin typeface="Calibri"/>
                <a:ea typeface="Arial" charset="0"/>
                <a:cs typeface="Calibri"/>
                <a:sym typeface="Arial" charset="0"/>
              </a:rPr>
              <a:t>of Doppler </a:t>
            </a:r>
            <a:r>
              <a:rPr lang="en-US" dirty="0">
                <a:latin typeface="Calibri"/>
                <a:ea typeface="Arial" charset="0"/>
                <a:cs typeface="Calibri"/>
                <a:sym typeface="Arial" charset="0"/>
              </a:rPr>
              <a:t>SO (</a:t>
            </a:r>
            <a:r>
              <a:rPr lang="en-US" dirty="0">
                <a:latin typeface="Calibri"/>
                <a:ea typeface="Arial" charset="0"/>
                <a:cs typeface="Calibri"/>
                <a:sym typeface="Arial" charset="0"/>
                <a:hlinkClick r:id="rId5"/>
              </a:rPr>
              <a:t>HEDAS</a:t>
            </a:r>
            <a:r>
              <a:rPr lang="en-US" dirty="0" smtClean="0">
                <a:latin typeface="Calibri"/>
                <a:ea typeface="Arial" charset="0"/>
                <a:cs typeface="Calibri"/>
                <a:sym typeface="Arial" charset="0"/>
              </a:rPr>
              <a:t>)</a:t>
            </a:r>
            <a:r>
              <a:rPr lang="en-US" dirty="0" smtClean="0">
                <a:latin typeface="Calibri" charset="0"/>
              </a:rPr>
              <a:t> </a:t>
            </a:r>
            <a:r>
              <a:rPr lang="en-US" dirty="0">
                <a:latin typeface="Calibri" charset="0"/>
              </a:rPr>
              <a:t>&amp; </a:t>
            </a:r>
            <a:r>
              <a:rPr lang="en-US" dirty="0" smtClean="0">
                <a:latin typeface="Calibri" charset="0"/>
              </a:rPr>
              <a:t>8 G</a:t>
            </a:r>
            <a:r>
              <a:rPr lang="en-US" dirty="0">
                <a:latin typeface="Calibri" charset="0"/>
              </a:rPr>
              <a:t>-IV missions </a:t>
            </a:r>
          </a:p>
          <a:p>
            <a:pPr marL="117475" indent="-117475" eaLnBrk="1" hangingPunct="1">
              <a:spcBef>
                <a:spcPts val="300"/>
              </a:spcBef>
              <a:buFont typeface="Arial"/>
              <a:buChar char="•"/>
            </a:pPr>
            <a:r>
              <a:rPr lang="en-US" dirty="0" smtClean="0">
                <a:latin typeface="Calibri" charset="0"/>
              </a:rPr>
              <a:t>Sampled Irene as a major hurricane through landfall</a:t>
            </a:r>
            <a:endParaRPr lang="en-US" dirty="0">
              <a:latin typeface="Calibri" charset="0"/>
            </a:endParaRPr>
          </a:p>
        </p:txBody>
      </p:sp>
      <p:sp>
        <p:nvSpPr>
          <p:cNvPr id="13" name="Text Box 4"/>
          <p:cNvSpPr txBox="1">
            <a:spLocks noChangeArrowheads="1"/>
          </p:cNvSpPr>
          <p:nvPr/>
        </p:nvSpPr>
        <p:spPr bwMode="auto">
          <a:xfrm>
            <a:off x="1475443" y="3835500"/>
            <a:ext cx="3842538" cy="2816156"/>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300"/>
              </a:spcBef>
            </a:pPr>
            <a:r>
              <a:rPr lang="en-US" sz="2800" b="1" dirty="0" smtClean="0">
                <a:latin typeface="Calibri" charset="0"/>
              </a:rPr>
              <a:t>Hurricane </a:t>
            </a:r>
            <a:r>
              <a:rPr lang="en-US" sz="2800" b="1" dirty="0" err="1" smtClean="0">
                <a:latin typeface="Calibri" charset="0"/>
              </a:rPr>
              <a:t>Rina</a:t>
            </a:r>
            <a:endParaRPr lang="en-US" sz="2800" b="1" dirty="0" smtClean="0">
              <a:latin typeface="Calibri" charset="0"/>
            </a:endParaRPr>
          </a:p>
          <a:p>
            <a:pPr marL="117475" indent="-117475" eaLnBrk="1" hangingPunct="1">
              <a:spcBef>
                <a:spcPts val="300"/>
              </a:spcBef>
              <a:buFont typeface="Arial"/>
              <a:buChar char="•"/>
            </a:pPr>
            <a:r>
              <a:rPr lang="en-US" dirty="0" smtClean="0">
                <a:latin typeface="Calibri" charset="0"/>
              </a:rPr>
              <a:t>4 </a:t>
            </a:r>
            <a:r>
              <a:rPr lang="en-US" dirty="0">
                <a:latin typeface="Calibri" charset="0"/>
              </a:rPr>
              <a:t>missions from </a:t>
            </a:r>
            <a:r>
              <a:rPr lang="en-US" dirty="0" smtClean="0">
                <a:latin typeface="Calibri" charset="0"/>
              </a:rPr>
              <a:t>25-</a:t>
            </a:r>
            <a:r>
              <a:rPr lang="en-US" dirty="0">
                <a:latin typeface="Calibri" charset="0"/>
              </a:rPr>
              <a:t>27 </a:t>
            </a:r>
            <a:r>
              <a:rPr lang="en-US" dirty="0" smtClean="0">
                <a:latin typeface="Calibri" charset="0"/>
              </a:rPr>
              <a:t>Oct 2011 at ~</a:t>
            </a:r>
            <a:r>
              <a:rPr lang="en-US" dirty="0">
                <a:latin typeface="Calibri" charset="0"/>
              </a:rPr>
              <a:t>12 </a:t>
            </a:r>
            <a:r>
              <a:rPr lang="en-US" dirty="0" smtClean="0">
                <a:latin typeface="Calibri" charset="0"/>
              </a:rPr>
              <a:t>h sampling </a:t>
            </a:r>
            <a:r>
              <a:rPr lang="en-US" dirty="0" smtClean="0">
                <a:latin typeface="Calibri"/>
                <a:ea typeface="Arial" charset="0"/>
                <a:cs typeface="Calibri"/>
                <a:sym typeface="Arial" charset="0"/>
              </a:rPr>
              <a:t>of Doppler </a:t>
            </a:r>
            <a:r>
              <a:rPr lang="en-US" dirty="0">
                <a:latin typeface="Calibri"/>
                <a:ea typeface="Arial" charset="0"/>
                <a:cs typeface="Calibri"/>
                <a:sym typeface="Arial" charset="0"/>
              </a:rPr>
              <a:t>SO (</a:t>
            </a:r>
            <a:r>
              <a:rPr lang="en-US" dirty="0">
                <a:latin typeface="Calibri"/>
                <a:ea typeface="Arial" charset="0"/>
                <a:cs typeface="Calibri"/>
                <a:sym typeface="Arial" charset="0"/>
                <a:hlinkClick r:id="rId5"/>
              </a:rPr>
              <a:t>HEDAS</a:t>
            </a:r>
            <a:r>
              <a:rPr lang="en-US" dirty="0" smtClean="0">
                <a:latin typeface="Calibri"/>
                <a:ea typeface="Arial" charset="0"/>
                <a:cs typeface="Calibri"/>
                <a:sym typeface="Arial" charset="0"/>
              </a:rPr>
              <a:t>)</a:t>
            </a:r>
            <a:r>
              <a:rPr lang="en-US" dirty="0" smtClean="0">
                <a:latin typeface="Calibri" charset="0"/>
              </a:rPr>
              <a:t> </a:t>
            </a:r>
            <a:r>
              <a:rPr lang="en-US" dirty="0">
                <a:latin typeface="Calibri" charset="0"/>
              </a:rPr>
              <a:t>&amp; </a:t>
            </a:r>
            <a:r>
              <a:rPr lang="en-US" dirty="0" smtClean="0">
                <a:latin typeface="Calibri" charset="0"/>
              </a:rPr>
              <a:t>1 G</a:t>
            </a:r>
            <a:r>
              <a:rPr lang="en-US" dirty="0">
                <a:latin typeface="Calibri" charset="0"/>
              </a:rPr>
              <a:t>-IV </a:t>
            </a:r>
            <a:r>
              <a:rPr lang="en-US" dirty="0" smtClean="0">
                <a:latin typeface="Calibri" charset="0"/>
              </a:rPr>
              <a:t>mission </a:t>
            </a:r>
            <a:endParaRPr lang="en-US" dirty="0">
              <a:latin typeface="Calibri" charset="0"/>
            </a:endParaRPr>
          </a:p>
          <a:p>
            <a:pPr marL="117475" indent="-117475" eaLnBrk="1" hangingPunct="1">
              <a:spcBef>
                <a:spcPts val="300"/>
              </a:spcBef>
              <a:buFont typeface="Arial"/>
              <a:buChar char="•"/>
            </a:pPr>
            <a:r>
              <a:rPr lang="en-US" dirty="0" smtClean="0">
                <a:latin typeface="Calibri" charset="0"/>
              </a:rPr>
              <a:t>Sampled </a:t>
            </a:r>
            <a:r>
              <a:rPr lang="en-US" dirty="0" err="1" smtClean="0">
                <a:latin typeface="Calibri" charset="0"/>
              </a:rPr>
              <a:t>Rina</a:t>
            </a:r>
            <a:r>
              <a:rPr lang="en-US" dirty="0" smtClean="0">
                <a:latin typeface="Calibri" charset="0"/>
              </a:rPr>
              <a:t> as a hurricane to decay off Yucatan</a:t>
            </a:r>
            <a:endParaRPr lang="en-US"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9" name="Picture 1" descr="20110825H1wind10.gif"/>
          <p:cNvPicPr>
            <a:picLocks noChangeAspect="1"/>
          </p:cNvPicPr>
          <p:nvPr/>
        </p:nvPicPr>
        <p:blipFill rotWithShape="1">
          <a:blip r:embed="rId3" cstate="email">
            <a:extLst>
              <a:ext uri="{28A0092B-C50C-407E-A947-70E740481C1C}">
                <a14:useLocalDpi xmlns:a14="http://schemas.microsoft.com/office/drawing/2010/main"/>
              </a:ext>
            </a:extLst>
          </a:blip>
          <a:srcRect l="16902" t="7718" r="8450"/>
          <a:stretch/>
        </p:blipFill>
        <p:spPr bwMode="auto">
          <a:xfrm>
            <a:off x="4892103" y="1578436"/>
            <a:ext cx="4158925" cy="36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Box 11"/>
          <p:cNvSpPr txBox="1">
            <a:spLocks noChangeArrowheads="1"/>
          </p:cNvSpPr>
          <p:nvPr/>
        </p:nvSpPr>
        <p:spPr bwMode="auto">
          <a:xfrm>
            <a:off x="5250571" y="1566038"/>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110825H1</a:t>
            </a:r>
          </a:p>
        </p:txBody>
      </p:sp>
      <p:pic>
        <p:nvPicPr>
          <p:cNvPr id="51214" name="Picture 1" descr="110823H1wind10.gif"/>
          <p:cNvPicPr>
            <a:picLocks noChangeAspect="1"/>
          </p:cNvPicPr>
          <p:nvPr/>
        </p:nvPicPr>
        <p:blipFill rotWithShape="1">
          <a:blip r:embed="rId4" cstate="email">
            <a:extLst>
              <a:ext uri="{28A0092B-C50C-407E-A947-70E740481C1C}">
                <a14:useLocalDpi xmlns:a14="http://schemas.microsoft.com/office/drawing/2010/main"/>
              </a:ext>
            </a:extLst>
          </a:blip>
          <a:srcRect l="18150" t="7975" r="20831"/>
          <a:stretch/>
        </p:blipFill>
        <p:spPr bwMode="auto">
          <a:xfrm>
            <a:off x="1357028" y="1578436"/>
            <a:ext cx="3488688" cy="367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TextBox 11"/>
          <p:cNvSpPr txBox="1">
            <a:spLocks noChangeArrowheads="1"/>
          </p:cNvSpPr>
          <p:nvPr/>
        </p:nvSpPr>
        <p:spPr bwMode="auto">
          <a:xfrm>
            <a:off x="1684864" y="1566038"/>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110823H1</a:t>
            </a:r>
          </a:p>
        </p:txBody>
      </p:sp>
      <p:sp>
        <p:nvSpPr>
          <p:cNvPr id="51217" name="Text Box 17"/>
          <p:cNvSpPr txBox="1">
            <a:spLocks noChangeArrowheads="1"/>
          </p:cNvSpPr>
          <p:nvPr/>
        </p:nvSpPr>
        <p:spPr bwMode="auto">
          <a:xfrm>
            <a:off x="8465687" y="1373516"/>
            <a:ext cx="4325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m/s</a:t>
            </a:r>
          </a:p>
        </p:txBody>
      </p:sp>
      <p:sp>
        <p:nvSpPr>
          <p:cNvPr id="51218" name="Text Box 18"/>
          <p:cNvSpPr txBox="1">
            <a:spLocks noChangeArrowheads="1"/>
          </p:cNvSpPr>
          <p:nvPr/>
        </p:nvSpPr>
        <p:spPr bwMode="auto">
          <a:xfrm>
            <a:off x="1561810" y="1180483"/>
            <a:ext cx="68659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smtClean="0">
                <a:solidFill>
                  <a:srgbClr val="000000"/>
                </a:solidFill>
                <a:latin typeface="Calibri" charset="0"/>
              </a:rPr>
              <a:t>Real-time P</a:t>
            </a:r>
            <a:r>
              <a:rPr lang="en-US" sz="1800" b="1" dirty="0">
                <a:solidFill>
                  <a:srgbClr val="000000"/>
                </a:solidFill>
                <a:latin typeface="Calibri" charset="0"/>
              </a:rPr>
              <a:t>-3 Tail Doppler and Dropsonde Composite at </a:t>
            </a:r>
            <a:r>
              <a:rPr lang="en-US" sz="1800" b="1" dirty="0" smtClean="0">
                <a:solidFill>
                  <a:srgbClr val="000000"/>
                </a:solidFill>
                <a:latin typeface="Calibri" charset="0"/>
              </a:rPr>
              <a:t>1 km altitude</a:t>
            </a:r>
            <a:endParaRPr lang="en-US" sz="1600" b="1" dirty="0">
              <a:solidFill>
                <a:srgbClr val="000000"/>
              </a:solidFill>
            </a:endParaRPr>
          </a:p>
        </p:txBody>
      </p:sp>
      <p:sp>
        <p:nvSpPr>
          <p:cNvPr id="10" name="Rectangle 5"/>
          <p:cNvSpPr txBox="1">
            <a:spLocks noChangeArrowheads="1"/>
          </p:cNvSpPr>
          <p:nvPr/>
        </p:nvSpPr>
        <p:spPr bwMode="auto">
          <a:xfrm>
            <a:off x="1260044"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000" dirty="0" smtClean="0">
                <a:solidFill>
                  <a:srgbClr val="000000"/>
                </a:solidFill>
                <a:latin typeface="Arial" charset="0"/>
                <a:ea typeface="Calibri" charset="0"/>
                <a:cs typeface="Calibri" charset="0"/>
              </a:rPr>
              <a:t>Improved Models &amp; Data:</a:t>
            </a:r>
            <a:br>
              <a:rPr lang="en-US" sz="4000" dirty="0" smtClean="0">
                <a:solidFill>
                  <a:srgbClr val="000000"/>
                </a:solidFill>
                <a:latin typeface="Arial" charset="0"/>
                <a:ea typeface="Calibri" charset="0"/>
                <a:cs typeface="Calibri" charset="0"/>
              </a:rPr>
            </a:br>
            <a:r>
              <a:rPr lang="en-US" sz="3200" dirty="0" smtClean="0">
                <a:solidFill>
                  <a:srgbClr val="000000"/>
                </a:solidFill>
                <a:latin typeface="Arial" charset="0"/>
                <a:ea typeface="Calibri" charset="0"/>
                <a:cs typeface="Calibri" charset="0"/>
              </a:rPr>
              <a:t>IFEX 2011: Irene</a:t>
            </a:r>
            <a:endParaRPr lang="en-US" sz="2400" dirty="0" smtClean="0">
              <a:solidFill>
                <a:srgbClr val="000000"/>
              </a:solidFill>
              <a:latin typeface="Arial" charset="0"/>
              <a:ea typeface="Calibri" charset="0"/>
              <a:cs typeface="Calibri" charset="0"/>
            </a:endParaRPr>
          </a:p>
        </p:txBody>
      </p:sp>
      <p:sp>
        <p:nvSpPr>
          <p:cNvPr id="12" name="Text Box 7"/>
          <p:cNvSpPr txBox="1">
            <a:spLocks/>
          </p:cNvSpPr>
          <p:nvPr/>
        </p:nvSpPr>
        <p:spPr bwMode="auto">
          <a:xfrm>
            <a:off x="6921636" y="6635750"/>
            <a:ext cx="2209617"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R. Rogers </a:t>
            </a:r>
            <a:r>
              <a:rPr lang="en-US" sz="1050" dirty="0">
                <a:solidFill>
                  <a:srgbClr val="000000"/>
                </a:solidFill>
              </a:rPr>
              <a:t>(AOML/HRD)</a:t>
            </a:r>
            <a:endParaRPr lang="en-US" sz="1200" dirty="0">
              <a:solidFill>
                <a:srgbClr val="000000"/>
              </a:solidFill>
            </a:endParaRPr>
          </a:p>
        </p:txBody>
      </p:sp>
      <p:pic>
        <p:nvPicPr>
          <p:cNvPr id="13" name="Picture 2" descr="windspd_xsect_EW_110825H.tif"/>
          <p:cNvPicPr>
            <a:picLocks/>
          </p:cNvPicPr>
          <p:nvPr/>
        </p:nvPicPr>
        <p:blipFill rotWithShape="1">
          <a:blip r:embed="rId5" cstate="screen">
            <a:extLst>
              <a:ext uri="{28A0092B-C50C-407E-A947-70E740481C1C}">
                <a14:useLocalDpi xmlns:a14="http://schemas.microsoft.com/office/drawing/2010/main"/>
              </a:ext>
            </a:extLst>
          </a:blip>
          <a:srcRect/>
          <a:stretch/>
        </p:blipFill>
        <p:spPr bwMode="auto">
          <a:xfrm>
            <a:off x="5063264" y="5060971"/>
            <a:ext cx="3180408" cy="1419199"/>
          </a:xfrm>
          <a:prstGeom prst="rect">
            <a:avLst/>
          </a:prstGeom>
          <a:noFill/>
          <a:ln w="9525">
            <a:noFill/>
            <a:miter lim="800000"/>
            <a:headEnd/>
            <a:tailEnd/>
          </a:ln>
        </p:spPr>
      </p:pic>
      <p:pic>
        <p:nvPicPr>
          <p:cNvPr id="14" name="Picture 2" descr="windspd_xsect_EW_110823H.ti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1478936" y="5023798"/>
            <a:ext cx="3256643" cy="1425987"/>
          </a:xfrm>
          <a:prstGeom prst="rect">
            <a:avLst/>
          </a:prstGeom>
          <a:noFill/>
          <a:ln w="9525">
            <a:noFill/>
            <a:miter lim="800000"/>
            <a:headEnd/>
            <a:tailEnd/>
          </a:ln>
        </p:spPr>
      </p:pic>
      <p:pic>
        <p:nvPicPr>
          <p:cNvPr id="15" name="Picture 2" descr="windspd_xsect_EW_110825H.tif"/>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8597450" y="4949392"/>
            <a:ext cx="342892" cy="1554811"/>
          </a:xfrm>
          <a:prstGeom prst="rect">
            <a:avLst/>
          </a:prstGeom>
          <a:noFill/>
          <a:ln w="9525">
            <a:noFill/>
            <a:miter lim="800000"/>
            <a:headEnd/>
            <a:tailEnd/>
          </a:ln>
        </p:spPr>
      </p:pic>
      <p:sp>
        <p:nvSpPr>
          <p:cNvPr id="16" name="TextBox 8"/>
          <p:cNvSpPr txBox="1">
            <a:spLocks noChangeArrowheads="1"/>
          </p:cNvSpPr>
          <p:nvPr/>
        </p:nvSpPr>
        <p:spPr bwMode="auto">
          <a:xfrm>
            <a:off x="1682136" y="5071101"/>
            <a:ext cx="549775"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South</a:t>
            </a:r>
            <a:endParaRPr lang="en-US" sz="1200" dirty="0">
              <a:latin typeface="Calibri" charset="0"/>
            </a:endParaRPr>
          </a:p>
        </p:txBody>
      </p:sp>
      <p:sp>
        <p:nvSpPr>
          <p:cNvPr id="17" name="TextBox 9"/>
          <p:cNvSpPr txBox="1">
            <a:spLocks noChangeArrowheads="1"/>
          </p:cNvSpPr>
          <p:nvPr/>
        </p:nvSpPr>
        <p:spPr bwMode="auto">
          <a:xfrm>
            <a:off x="4176673" y="5071101"/>
            <a:ext cx="55120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North</a:t>
            </a:r>
            <a:endParaRPr lang="en-US" sz="1200" dirty="0">
              <a:latin typeface="Calibri" charset="0"/>
            </a:endParaRPr>
          </a:p>
        </p:txBody>
      </p:sp>
      <p:sp>
        <p:nvSpPr>
          <p:cNvPr id="18" name="TextBox 8"/>
          <p:cNvSpPr txBox="1">
            <a:spLocks noChangeArrowheads="1"/>
          </p:cNvSpPr>
          <p:nvPr/>
        </p:nvSpPr>
        <p:spPr bwMode="auto">
          <a:xfrm>
            <a:off x="5215632" y="5071101"/>
            <a:ext cx="549775"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South</a:t>
            </a:r>
            <a:endParaRPr lang="en-US" sz="1200" dirty="0">
              <a:latin typeface="Calibri" charset="0"/>
            </a:endParaRPr>
          </a:p>
        </p:txBody>
      </p:sp>
      <p:sp>
        <p:nvSpPr>
          <p:cNvPr id="19" name="TextBox 9"/>
          <p:cNvSpPr txBox="1">
            <a:spLocks noChangeArrowheads="1"/>
          </p:cNvSpPr>
          <p:nvPr/>
        </p:nvSpPr>
        <p:spPr bwMode="auto">
          <a:xfrm>
            <a:off x="7699852" y="5071101"/>
            <a:ext cx="55120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North</a:t>
            </a:r>
            <a:endParaRPr lang="en-US" sz="1200" dirty="0">
              <a:latin typeface="Calibri" charset="0"/>
            </a:endParaRPr>
          </a:p>
        </p:txBody>
      </p:sp>
      <p:grpSp>
        <p:nvGrpSpPr>
          <p:cNvPr id="21" name="Group 27"/>
          <p:cNvGrpSpPr>
            <a:grpSpLocks/>
          </p:cNvGrpSpPr>
          <p:nvPr/>
        </p:nvGrpSpPr>
        <p:grpSpPr bwMode="auto">
          <a:xfrm>
            <a:off x="3016168" y="1917700"/>
            <a:ext cx="3943647" cy="3035300"/>
            <a:chOff x="1312" y="1208"/>
            <a:chExt cx="2864" cy="1912"/>
          </a:xfrm>
        </p:grpSpPr>
        <p:sp>
          <p:nvSpPr>
            <p:cNvPr id="23" name="Line 20"/>
            <p:cNvSpPr>
              <a:spLocks noChangeShapeType="1"/>
            </p:cNvSpPr>
            <p:nvPr/>
          </p:nvSpPr>
          <p:spPr bwMode="auto">
            <a:xfrm flipV="1">
              <a:off x="1416" y="1400"/>
              <a:ext cx="0" cy="15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Line 22"/>
            <p:cNvSpPr>
              <a:spLocks noChangeShapeType="1"/>
            </p:cNvSpPr>
            <p:nvPr/>
          </p:nvSpPr>
          <p:spPr bwMode="auto">
            <a:xfrm flipV="1">
              <a:off x="4072" y="1392"/>
              <a:ext cx="0" cy="15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Text Box 23"/>
            <p:cNvSpPr txBox="1">
              <a:spLocks noChangeArrowheads="1"/>
            </p:cNvSpPr>
            <p:nvPr/>
          </p:nvSpPr>
          <p:spPr bwMode="auto">
            <a:xfrm>
              <a:off x="1312" y="1216"/>
              <a:ext cx="2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Calibri" charset="0"/>
                </a:rPr>
                <a:t>N</a:t>
              </a:r>
            </a:p>
          </p:txBody>
        </p:sp>
        <p:sp>
          <p:nvSpPr>
            <p:cNvPr id="26" name="Text Box 24"/>
            <p:cNvSpPr txBox="1">
              <a:spLocks noChangeArrowheads="1"/>
            </p:cNvSpPr>
            <p:nvPr/>
          </p:nvSpPr>
          <p:spPr bwMode="auto">
            <a:xfrm>
              <a:off x="3976" y="1208"/>
              <a:ext cx="2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Calibri" charset="0"/>
                </a:rPr>
                <a:t>N</a:t>
              </a:r>
            </a:p>
          </p:txBody>
        </p:sp>
        <p:sp>
          <p:nvSpPr>
            <p:cNvPr id="27" name="Text Box 25"/>
            <p:cNvSpPr txBox="1">
              <a:spLocks noChangeArrowheads="1"/>
            </p:cNvSpPr>
            <p:nvPr/>
          </p:nvSpPr>
          <p:spPr bwMode="auto">
            <a:xfrm>
              <a:off x="3992" y="2908"/>
              <a:ext cx="17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Calibri" charset="0"/>
                </a:rPr>
                <a:t>S</a:t>
              </a:r>
            </a:p>
          </p:txBody>
        </p:sp>
        <p:sp>
          <p:nvSpPr>
            <p:cNvPr id="28" name="Text Box 26"/>
            <p:cNvSpPr txBox="1">
              <a:spLocks noChangeArrowheads="1"/>
            </p:cNvSpPr>
            <p:nvPr/>
          </p:nvSpPr>
          <p:spPr bwMode="auto">
            <a:xfrm>
              <a:off x="1336" y="2904"/>
              <a:ext cx="17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Calibri" charset="0"/>
                </a:rPr>
                <a:t>S</a:t>
              </a:r>
            </a:p>
          </p:txBody>
        </p:sp>
      </p:grpSp>
      <p:sp>
        <p:nvSpPr>
          <p:cNvPr id="29" name="Rectangle 4"/>
          <p:cNvSpPr>
            <a:spLocks noChangeArrowheads="1"/>
          </p:cNvSpPr>
          <p:nvPr/>
        </p:nvSpPr>
        <p:spPr bwMode="auto">
          <a:xfrm>
            <a:off x="0" y="4086225"/>
            <a:ext cx="1295400" cy="385449"/>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extLst>
      <p:ext uri="{BB962C8B-B14F-4D97-AF65-F5344CB8AC3E}">
        <p14:creationId xmlns:p14="http://schemas.microsoft.com/office/powerpoint/2010/main" val="3682205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9-06 at 1.37.5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7760" y="1217854"/>
            <a:ext cx="3511270" cy="3405406"/>
          </a:xfrm>
          <a:prstGeom prst="rect">
            <a:avLst/>
          </a:prstGeom>
        </p:spPr>
      </p:pic>
      <p:sp>
        <p:nvSpPr>
          <p:cNvPr id="21507" name="Text Box 4"/>
          <p:cNvSpPr txBox="1">
            <a:spLocks noChangeArrowheads="1"/>
          </p:cNvSpPr>
          <p:nvPr/>
        </p:nvSpPr>
        <p:spPr bwMode="auto">
          <a:xfrm>
            <a:off x="1438932" y="4712550"/>
            <a:ext cx="2073320" cy="1854354"/>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smtClean="0">
                <a:latin typeface="Calibri" charset="0"/>
              </a:rPr>
              <a:t>7 </a:t>
            </a:r>
            <a:r>
              <a:rPr lang="en-US" sz="1400" dirty="0">
                <a:latin typeface="Calibri" charset="0"/>
              </a:rPr>
              <a:t>missions from 23-27 Aug 2011 </a:t>
            </a:r>
            <a:r>
              <a:rPr lang="en-US" sz="1400" dirty="0" smtClean="0">
                <a:latin typeface="Calibri" charset="0"/>
              </a:rPr>
              <a:t>at ~</a:t>
            </a:r>
            <a:r>
              <a:rPr lang="en-US" sz="1400" dirty="0">
                <a:latin typeface="Calibri" charset="0"/>
              </a:rPr>
              <a:t>12 </a:t>
            </a:r>
            <a:r>
              <a:rPr lang="en-US" sz="1400" dirty="0" smtClean="0">
                <a:latin typeface="Calibri" charset="0"/>
              </a:rPr>
              <a:t>h sampling </a:t>
            </a:r>
            <a:r>
              <a:rPr lang="en-US" sz="1400" dirty="0" smtClean="0">
                <a:latin typeface="Calibri"/>
                <a:ea typeface="Arial" charset="0"/>
                <a:cs typeface="Calibri"/>
                <a:sym typeface="Arial" charset="0"/>
              </a:rPr>
              <a:t>of Doppler </a:t>
            </a:r>
            <a:r>
              <a:rPr lang="en-US" sz="1400" dirty="0">
                <a:latin typeface="Calibri"/>
                <a:ea typeface="Arial" charset="0"/>
                <a:cs typeface="Calibri"/>
                <a:sym typeface="Arial" charset="0"/>
              </a:rPr>
              <a:t>SO (</a:t>
            </a:r>
            <a:r>
              <a:rPr lang="en-US" sz="1400" dirty="0">
                <a:latin typeface="Calibri"/>
                <a:ea typeface="Arial" charset="0"/>
                <a:cs typeface="Calibri"/>
                <a:sym typeface="Arial" charset="0"/>
                <a:hlinkClick r:id="rId4"/>
              </a:rPr>
              <a:t>HEDAS</a:t>
            </a:r>
            <a:r>
              <a:rPr lang="en-US" sz="1400" dirty="0" smtClean="0">
                <a:latin typeface="Calibri"/>
                <a:ea typeface="Arial" charset="0"/>
                <a:cs typeface="Calibri"/>
                <a:sym typeface="Arial" charset="0"/>
              </a:rPr>
              <a:t>)</a:t>
            </a:r>
            <a:r>
              <a:rPr lang="en-US" sz="1400" dirty="0" smtClean="0">
                <a:latin typeface="Calibri" charset="0"/>
              </a:rPr>
              <a:t> </a:t>
            </a:r>
            <a:r>
              <a:rPr lang="en-US" sz="1400" dirty="0">
                <a:latin typeface="Calibri" charset="0"/>
              </a:rPr>
              <a:t>&amp; </a:t>
            </a:r>
            <a:r>
              <a:rPr lang="en-US" sz="1400" dirty="0" smtClean="0">
                <a:latin typeface="Calibri" charset="0"/>
              </a:rPr>
              <a:t>8 G</a:t>
            </a:r>
            <a:r>
              <a:rPr lang="en-US" sz="1400" dirty="0">
                <a:latin typeface="Calibri" charset="0"/>
              </a:rPr>
              <a:t>-IV missions </a:t>
            </a:r>
          </a:p>
          <a:p>
            <a:pPr marL="117475" indent="-117475" eaLnBrk="1" hangingPunct="1">
              <a:spcBef>
                <a:spcPts val="300"/>
              </a:spcBef>
              <a:buFont typeface="Arial"/>
              <a:buChar char="•"/>
            </a:pPr>
            <a:r>
              <a:rPr lang="en-US" sz="1400" dirty="0" smtClean="0">
                <a:latin typeface="Calibri" charset="0"/>
              </a:rPr>
              <a:t>Sampled Irene as a major hurricane through landfall</a:t>
            </a:r>
            <a:endParaRPr lang="en-US" sz="1400" dirty="0">
              <a:latin typeface="Calibri" charset="0"/>
            </a:endParaRPr>
          </a:p>
        </p:txBody>
      </p:sp>
      <p:sp>
        <p:nvSpPr>
          <p:cNvPr id="8" name="Rectangle 5"/>
          <p:cNvSpPr txBox="1">
            <a:spLocks noChangeArrowheads="1"/>
          </p:cNvSpPr>
          <p:nvPr/>
        </p:nvSpPr>
        <p:spPr bwMode="auto">
          <a:xfrm>
            <a:off x="1299731"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000" dirty="0" smtClean="0">
                <a:solidFill>
                  <a:srgbClr val="000000"/>
                </a:solidFill>
                <a:latin typeface="Arial" charset="0"/>
                <a:ea typeface="Calibri" charset="0"/>
                <a:cs typeface="Calibri" charset="0"/>
              </a:rPr>
              <a:t>Improved Models &amp; Data:</a:t>
            </a:r>
            <a:br>
              <a:rPr lang="en-US" sz="4000" dirty="0" smtClean="0">
                <a:solidFill>
                  <a:srgbClr val="000000"/>
                </a:solidFill>
                <a:latin typeface="Arial" charset="0"/>
                <a:ea typeface="Calibri" charset="0"/>
                <a:cs typeface="Calibri" charset="0"/>
              </a:rPr>
            </a:br>
            <a:r>
              <a:rPr lang="en-US" sz="3200" dirty="0" smtClean="0">
                <a:solidFill>
                  <a:srgbClr val="000000"/>
                </a:solidFill>
                <a:latin typeface="Arial" charset="0"/>
                <a:ea typeface="Calibri" charset="0"/>
                <a:cs typeface="Calibri" charset="0"/>
              </a:rPr>
              <a:t>IFEX 2011: Irene</a:t>
            </a:r>
            <a:endParaRPr lang="en-US" sz="2400" dirty="0" smtClean="0">
              <a:solidFill>
                <a:srgbClr val="000000"/>
              </a:solidFill>
              <a:latin typeface="Arial" charset="0"/>
              <a:ea typeface="Calibri" charset="0"/>
              <a:cs typeface="Calibri" charset="0"/>
            </a:endParaRPr>
          </a:p>
        </p:txBody>
      </p:sp>
      <p:pic>
        <p:nvPicPr>
          <p:cNvPr id="4" name="Picture 3" descr="Screen shot 2011-09-06 at 4.36.0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55035" y="4471214"/>
            <a:ext cx="2347539" cy="2086671"/>
          </a:xfrm>
          <a:prstGeom prst="rect">
            <a:avLst/>
          </a:prstGeom>
        </p:spPr>
      </p:pic>
      <p:pic>
        <p:nvPicPr>
          <p:cNvPr id="12" name="Picture 11" descr="20110826I1wind30.gif"/>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backgroundRemoval t="9977" b="89796" l="10026" r="89974"/>
                    </a14:imgEffect>
                  </a14:imgLayer>
                </a14:imgProps>
              </a:ext>
              <a:ext uri="{28A0092B-C50C-407E-A947-70E740481C1C}">
                <a14:useLocalDpi xmlns:a14="http://schemas.microsoft.com/office/drawing/2010/main"/>
              </a:ext>
            </a:extLst>
          </a:blip>
          <a:srcRect/>
          <a:stretch/>
        </p:blipFill>
        <p:spPr>
          <a:xfrm>
            <a:off x="4046206" y="4277440"/>
            <a:ext cx="1768336" cy="2002883"/>
          </a:xfrm>
          <a:prstGeom prst="rect">
            <a:avLst/>
          </a:prstGeom>
        </p:spPr>
      </p:pic>
      <p:sp>
        <p:nvSpPr>
          <p:cNvPr id="16" name="TextBox 30"/>
          <p:cNvSpPr txBox="1">
            <a:spLocks noChangeArrowheads="1"/>
          </p:cNvSpPr>
          <p:nvPr/>
        </p:nvSpPr>
        <p:spPr bwMode="auto">
          <a:xfrm>
            <a:off x="7728585" y="3941536"/>
            <a:ext cx="1148647" cy="461665"/>
          </a:xfrm>
          <a:prstGeom prst="rect">
            <a:avLst/>
          </a:prstGeom>
          <a:noFill/>
          <a:ln w="9525">
            <a:noFill/>
            <a:miter lim="800000"/>
            <a:headEnd/>
            <a:tailEnd/>
          </a:ln>
        </p:spPr>
        <p:txBody>
          <a:bodyPr wrap="none">
            <a:prstTxWarp prst="textNoShape">
              <a:avLst/>
            </a:prstTxWarp>
            <a:spAutoFit/>
          </a:bodyPr>
          <a:lstStyle/>
          <a:p>
            <a:pPr algn="ctr"/>
            <a:r>
              <a:rPr lang="en-US" sz="1200" b="1" dirty="0" smtClean="0">
                <a:solidFill>
                  <a:srgbClr val="FFFFFF"/>
                </a:solidFill>
                <a:latin typeface="Calibri" charset="0"/>
                <a:ea typeface="Calibri" charset="0"/>
                <a:cs typeface="Calibri" charset="0"/>
              </a:rPr>
              <a:t>20110826I1</a:t>
            </a:r>
            <a:endParaRPr lang="en-US" sz="1200" b="1" dirty="0">
              <a:solidFill>
                <a:srgbClr val="FFFFFF"/>
              </a:solidFill>
              <a:latin typeface="Calibri" charset="0"/>
              <a:ea typeface="Calibri" charset="0"/>
              <a:cs typeface="Calibri" charset="0"/>
            </a:endParaRPr>
          </a:p>
          <a:p>
            <a:pPr algn="ctr"/>
            <a:r>
              <a:rPr lang="en-US" sz="1200" b="1" dirty="0" smtClean="0">
                <a:solidFill>
                  <a:srgbClr val="FFFFFF"/>
                </a:solidFill>
                <a:latin typeface="Calibri" charset="0"/>
                <a:ea typeface="Calibri" charset="0"/>
                <a:cs typeface="Calibri" charset="0"/>
              </a:rPr>
              <a:t>0926-1416 </a:t>
            </a:r>
            <a:r>
              <a:rPr lang="en-US" sz="1200" b="1" dirty="0">
                <a:solidFill>
                  <a:srgbClr val="FFFFFF"/>
                </a:solidFill>
                <a:latin typeface="Calibri" charset="0"/>
                <a:ea typeface="Calibri" charset="0"/>
                <a:cs typeface="Calibri" charset="0"/>
              </a:rPr>
              <a:t>UTC</a:t>
            </a:r>
          </a:p>
        </p:txBody>
      </p:sp>
      <p:cxnSp>
        <p:nvCxnSpPr>
          <p:cNvPr id="6" name="Straight Arrow Connector 5"/>
          <p:cNvCxnSpPr/>
          <p:nvPr/>
        </p:nvCxnSpPr>
        <p:spPr>
          <a:xfrm>
            <a:off x="2697020" y="2795125"/>
            <a:ext cx="1489898" cy="1798371"/>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0" name="Picture 19" descr="Screen shot 2012-01-10 at 6.10.18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01946" y="1230227"/>
            <a:ext cx="3233833" cy="2797162"/>
          </a:xfrm>
          <a:prstGeom prst="rect">
            <a:avLst/>
          </a:prstGeom>
        </p:spPr>
      </p:pic>
      <p:pic>
        <p:nvPicPr>
          <p:cNvPr id="21" name="Picture 20" descr="Screen shot 2012-01-10 at 6.12.34 PM.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29838" y="4172583"/>
            <a:ext cx="3064272" cy="2255644"/>
          </a:xfrm>
          <a:prstGeom prst="rect">
            <a:avLst/>
          </a:prstGeom>
        </p:spPr>
      </p:pic>
      <p:sp>
        <p:nvSpPr>
          <p:cNvPr id="24" name="Rectangle 6"/>
          <p:cNvSpPr txBox="1">
            <a:spLocks noChangeArrowheads="1"/>
          </p:cNvSpPr>
          <p:nvPr/>
        </p:nvSpPr>
        <p:spPr bwMode="auto">
          <a:xfrm>
            <a:off x="4851669" y="1992752"/>
            <a:ext cx="1160829" cy="1628469"/>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400" dirty="0">
                <a:solidFill>
                  <a:srgbClr val="000000"/>
                </a:solidFill>
                <a:latin typeface="Calibri" charset="0"/>
                <a:ea typeface="Arial" charset="0"/>
                <a:sym typeface="Arial" charset="0"/>
              </a:rPr>
              <a:t>Doppler SO (EnKF) transmitted in real-</a:t>
            </a:r>
            <a:r>
              <a:rPr lang="en-US" sz="1400" dirty="0" smtClean="0">
                <a:solidFill>
                  <a:srgbClr val="000000"/>
                </a:solidFill>
                <a:latin typeface="Calibri" charset="0"/>
                <a:ea typeface="Arial" charset="0"/>
                <a:sym typeface="Arial" charset="0"/>
              </a:rPr>
              <a:t>time </a:t>
            </a:r>
            <a:r>
              <a:rPr lang="en-US" sz="1400" dirty="0">
                <a:solidFill>
                  <a:srgbClr val="000000"/>
                </a:solidFill>
                <a:latin typeface="Calibri" charset="0"/>
                <a:ea typeface="Arial" charset="0"/>
                <a:sym typeface="Arial" charset="0"/>
              </a:rPr>
              <a:t>for assimilation into </a:t>
            </a:r>
            <a:r>
              <a:rPr lang="en-US" sz="1400" dirty="0" smtClean="0">
                <a:solidFill>
                  <a:srgbClr val="000000"/>
                </a:solidFill>
                <a:latin typeface="Calibri" charset="0"/>
                <a:ea typeface="Arial" charset="0"/>
                <a:sym typeface="Arial" charset="0"/>
              </a:rPr>
              <a:t>HWRF</a:t>
            </a:r>
            <a:endParaRPr lang="en-US" sz="1400" dirty="0">
              <a:solidFill>
                <a:srgbClr val="000000"/>
              </a:solidFill>
              <a:latin typeface="Calibri" charset="0"/>
              <a:ea typeface="Calibri" charset="0"/>
              <a:cs typeface="Calibri" charset="0"/>
              <a:sym typeface="Arial" charset="0"/>
            </a:endParaRPr>
          </a:p>
        </p:txBody>
      </p:sp>
      <p:sp>
        <p:nvSpPr>
          <p:cNvPr id="25" name="TextBox 30"/>
          <p:cNvSpPr txBox="1">
            <a:spLocks noChangeArrowheads="1"/>
          </p:cNvSpPr>
          <p:nvPr/>
        </p:nvSpPr>
        <p:spPr bwMode="auto">
          <a:xfrm>
            <a:off x="6323802" y="1468051"/>
            <a:ext cx="1078716" cy="400110"/>
          </a:xfrm>
          <a:prstGeom prst="rect">
            <a:avLst/>
          </a:prstGeom>
          <a:noFill/>
          <a:ln w="9525">
            <a:noFill/>
            <a:miter lim="800000"/>
            <a:headEnd/>
            <a:tailEnd/>
          </a:ln>
        </p:spPr>
        <p:txBody>
          <a:bodyPr wrap="none">
            <a:prstTxWarp prst="textNoShape">
              <a:avLst/>
            </a:prstTxWarp>
            <a:spAutoFit/>
          </a:bodyPr>
          <a:lstStyle/>
          <a:p>
            <a:pPr algn="ctr"/>
            <a:r>
              <a:rPr lang="en-US" sz="1000" b="1" dirty="0" smtClean="0">
                <a:latin typeface="Calibri" charset="0"/>
                <a:ea typeface="Calibri" charset="0"/>
                <a:cs typeface="Calibri" charset="0"/>
              </a:rPr>
              <a:t>HWRF/</a:t>
            </a:r>
            <a:r>
              <a:rPr lang="en-US" sz="1000" b="1" dirty="0">
                <a:latin typeface="Calibri" charset="0"/>
                <a:ea typeface="Calibri" charset="0"/>
                <a:cs typeface="Calibri" charset="0"/>
              </a:rPr>
              <a:t>HEDAS</a:t>
            </a:r>
          </a:p>
          <a:p>
            <a:pPr algn="ctr"/>
            <a:r>
              <a:rPr lang="en-US" sz="1000" b="1" dirty="0" smtClean="0">
                <a:latin typeface="Calibri" charset="0"/>
                <a:ea typeface="Calibri" charset="0"/>
                <a:cs typeface="Calibri" charset="0"/>
              </a:rPr>
              <a:t>20110826 12UTC</a:t>
            </a:r>
            <a:endParaRPr lang="en-US" sz="1000" b="1" dirty="0">
              <a:latin typeface="Calibri" charset="0"/>
              <a:ea typeface="Calibri" charset="0"/>
              <a:cs typeface="Calibri" charset="0"/>
            </a:endParaRPr>
          </a:p>
        </p:txBody>
      </p:sp>
      <p:sp>
        <p:nvSpPr>
          <p:cNvPr id="27" name="TextBox 30"/>
          <p:cNvSpPr txBox="1">
            <a:spLocks noChangeArrowheads="1"/>
          </p:cNvSpPr>
          <p:nvPr/>
        </p:nvSpPr>
        <p:spPr bwMode="auto">
          <a:xfrm>
            <a:off x="7884260" y="4439964"/>
            <a:ext cx="1078716" cy="400110"/>
          </a:xfrm>
          <a:prstGeom prst="rect">
            <a:avLst/>
          </a:prstGeom>
          <a:noFill/>
          <a:ln w="9525">
            <a:noFill/>
            <a:miter lim="800000"/>
            <a:headEnd/>
            <a:tailEnd/>
          </a:ln>
        </p:spPr>
        <p:txBody>
          <a:bodyPr wrap="none">
            <a:prstTxWarp prst="textNoShape">
              <a:avLst/>
            </a:prstTxWarp>
            <a:spAutoFit/>
          </a:bodyPr>
          <a:lstStyle/>
          <a:p>
            <a:pPr algn="ctr"/>
            <a:r>
              <a:rPr lang="en-US" sz="1000" b="1" dirty="0" smtClean="0">
                <a:latin typeface="Calibri" charset="0"/>
                <a:ea typeface="Calibri" charset="0"/>
                <a:cs typeface="Calibri" charset="0"/>
              </a:rPr>
              <a:t>HWRF/</a:t>
            </a:r>
            <a:r>
              <a:rPr lang="en-US" sz="1000" b="1" dirty="0">
                <a:latin typeface="Calibri" charset="0"/>
                <a:ea typeface="Calibri" charset="0"/>
                <a:cs typeface="Calibri" charset="0"/>
              </a:rPr>
              <a:t>HEDAS</a:t>
            </a:r>
          </a:p>
          <a:p>
            <a:pPr algn="ctr"/>
            <a:r>
              <a:rPr lang="en-US" sz="1000" b="1" dirty="0" smtClean="0">
                <a:latin typeface="Calibri" charset="0"/>
                <a:ea typeface="Calibri" charset="0"/>
                <a:cs typeface="Calibri" charset="0"/>
              </a:rPr>
              <a:t>20110826 12UTC</a:t>
            </a:r>
            <a:endParaRPr lang="en-US" sz="1000" b="1" dirty="0">
              <a:latin typeface="Calibri" charset="0"/>
              <a:ea typeface="Calibri" charset="0"/>
              <a:cs typeface="Calibri" charset="0"/>
            </a:endParaRPr>
          </a:p>
        </p:txBody>
      </p:sp>
      <p:sp>
        <p:nvSpPr>
          <p:cNvPr id="29" name="Rectangle 8"/>
          <p:cNvSpPr>
            <a:spLocks/>
          </p:cNvSpPr>
          <p:nvPr/>
        </p:nvSpPr>
        <p:spPr bwMode="auto">
          <a:xfrm>
            <a:off x="1332979" y="4212385"/>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smtClean="0">
                <a:solidFill>
                  <a:srgbClr val="FFFFFF"/>
                </a:solidFill>
                <a:latin typeface="Calibri" charset="0"/>
                <a:ea typeface="Arial" charset="0"/>
                <a:cs typeface="Arial" charset="0"/>
                <a:sym typeface="Arial" charset="0"/>
              </a:rPr>
              <a:t>7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23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27 August 2011</a:t>
            </a:r>
            <a:endParaRPr lang="en-US" sz="1200" b="1" dirty="0">
              <a:solidFill>
                <a:srgbClr val="FFFFFF"/>
              </a:solidFill>
              <a:latin typeface="Calibri" charset="0"/>
              <a:ea typeface="Arial" charset="0"/>
              <a:cs typeface="Arial" charset="0"/>
              <a:sym typeface="Arial" charset="0"/>
            </a:endParaRPr>
          </a:p>
        </p:txBody>
      </p:sp>
      <p:sp>
        <p:nvSpPr>
          <p:cNvPr id="30" name="Text Box 7"/>
          <p:cNvSpPr txBox="1">
            <a:spLocks/>
          </p:cNvSpPr>
          <p:nvPr/>
        </p:nvSpPr>
        <p:spPr bwMode="auto">
          <a:xfrm>
            <a:off x="5749524" y="6632139"/>
            <a:ext cx="3036075"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Aberson, Aksoy, Gamache, Gopal (</a:t>
            </a:r>
            <a:r>
              <a:rPr lang="en-US" sz="1050" dirty="0">
                <a:solidFill>
                  <a:srgbClr val="000000"/>
                </a:solidFill>
              </a:rPr>
              <a:t>AOML/HRD)</a:t>
            </a:r>
            <a:endParaRPr lang="en-US" sz="1200" dirty="0">
              <a:solidFill>
                <a:srgbClr val="000000"/>
              </a:solidFill>
            </a:endParaRPr>
          </a:p>
        </p:txBody>
      </p:sp>
      <p:sp>
        <p:nvSpPr>
          <p:cNvPr id="19" name="Rectangle 4"/>
          <p:cNvSpPr>
            <a:spLocks noChangeArrowheads="1"/>
          </p:cNvSpPr>
          <p:nvPr/>
        </p:nvSpPr>
        <p:spPr bwMode="auto">
          <a:xfrm>
            <a:off x="0" y="4086225"/>
            <a:ext cx="1295400" cy="385449"/>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extLst>
      <p:ext uri="{BB962C8B-B14F-4D97-AF65-F5344CB8AC3E}">
        <p14:creationId xmlns:p14="http://schemas.microsoft.com/office/powerpoint/2010/main" val="1807386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1"/>
          <p:cNvSpPr txBox="1">
            <a:spLocks noChangeArrowheads="1"/>
          </p:cNvSpPr>
          <p:nvPr/>
        </p:nvSpPr>
        <p:spPr bwMode="auto">
          <a:xfrm>
            <a:off x="1339819" y="1398870"/>
            <a:ext cx="450636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800" dirty="0">
                <a:solidFill>
                  <a:srgbClr val="000000"/>
                </a:solidFill>
                <a:latin typeface="Calibri" charset="0"/>
              </a:rPr>
              <a:t> Our blog</a:t>
            </a:r>
          </a:p>
          <a:p>
            <a:pPr eaLnBrk="1" hangingPunct="1"/>
            <a:r>
              <a:rPr lang="en-US" sz="2000" dirty="0">
                <a:solidFill>
                  <a:srgbClr val="000000"/>
                </a:solidFill>
                <a:latin typeface="Calibri" charset="0"/>
              </a:rPr>
              <a:t>http://</a:t>
            </a:r>
            <a:r>
              <a:rPr lang="en-US" sz="2000" dirty="0" err="1">
                <a:solidFill>
                  <a:srgbClr val="000000"/>
                </a:solidFill>
                <a:latin typeface="Calibri" charset="0"/>
              </a:rPr>
              <a:t>noaahrd.wordpress.com</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HRD Web page</a:t>
            </a:r>
          </a:p>
          <a:p>
            <a:pPr eaLnBrk="1" hangingPunct="1"/>
            <a:r>
              <a:rPr lang="en-US" sz="2000" dirty="0">
                <a:solidFill>
                  <a:srgbClr val="000000"/>
                </a:solidFill>
                <a:latin typeface="Calibri" charset="0"/>
              </a:rPr>
              <a:t>http://</a:t>
            </a:r>
            <a:r>
              <a:rPr lang="en-US" sz="2000" dirty="0" err="1">
                <a:solidFill>
                  <a:srgbClr val="000000"/>
                </a:solidFill>
                <a:latin typeface="Calibri" charset="0"/>
              </a:rPr>
              <a:t>www.aoml.noaa.gov</a:t>
            </a:r>
            <a:r>
              <a:rPr lang="en-US" sz="2000" dirty="0">
                <a:solidFill>
                  <a:srgbClr val="000000"/>
                </a:solidFill>
                <a:latin typeface="Calibri" charset="0"/>
              </a:rPr>
              <a:t>/</a:t>
            </a:r>
            <a:r>
              <a:rPr lang="en-US" sz="2000" dirty="0" err="1">
                <a:solidFill>
                  <a:srgbClr val="000000"/>
                </a:solidFill>
                <a:latin typeface="Calibri" charset="0"/>
              </a:rPr>
              <a:t>hrd</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Facebook</a:t>
            </a:r>
          </a:p>
          <a:p>
            <a:pPr eaLnBrk="1" hangingPunct="1"/>
            <a:r>
              <a:rPr lang="en-US" sz="2000" dirty="0">
                <a:solidFill>
                  <a:srgbClr val="000000"/>
                </a:solidFill>
                <a:latin typeface="Calibri" charset="0"/>
              </a:rPr>
              <a:t>http://</a:t>
            </a:r>
            <a:r>
              <a:rPr lang="en-US" sz="2000" dirty="0" err="1">
                <a:solidFill>
                  <a:srgbClr val="000000"/>
                </a:solidFill>
                <a:latin typeface="Calibri" charset="0"/>
              </a:rPr>
              <a:t>www.facebook.com</a:t>
            </a:r>
            <a:r>
              <a:rPr lang="en-US" sz="2000" dirty="0">
                <a:solidFill>
                  <a:srgbClr val="000000"/>
                </a:solidFill>
                <a:latin typeface="Calibri" charset="0"/>
              </a:rPr>
              <a:t>/</a:t>
            </a:r>
            <a:r>
              <a:rPr lang="en-US" sz="2000" dirty="0" err="1">
                <a:solidFill>
                  <a:srgbClr val="000000"/>
                </a:solidFill>
                <a:latin typeface="Calibri" charset="0"/>
              </a:rPr>
              <a:t>noaahrd</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Twitter</a:t>
            </a:r>
          </a:p>
          <a:p>
            <a:pPr eaLnBrk="1" hangingPunct="1"/>
            <a:r>
              <a:rPr lang="en-US" sz="2000" dirty="0">
                <a:solidFill>
                  <a:srgbClr val="000000"/>
                </a:solidFill>
                <a:latin typeface="Calibri" charset="0"/>
              </a:rPr>
              <a:t>http://</a:t>
            </a:r>
            <a:r>
              <a:rPr lang="en-US" sz="2000" dirty="0" err="1">
                <a:solidFill>
                  <a:srgbClr val="000000"/>
                </a:solidFill>
                <a:latin typeface="Calibri" charset="0"/>
              </a:rPr>
              <a:t>twitter.com</a:t>
            </a:r>
            <a:r>
              <a:rPr lang="en-US" sz="2000" dirty="0">
                <a:solidFill>
                  <a:srgbClr val="000000"/>
                </a:solidFill>
                <a:latin typeface="Calibri" charset="0"/>
              </a:rPr>
              <a:t>/#!/HRD_AOML_NOAA</a:t>
            </a:r>
          </a:p>
          <a:p>
            <a:pPr eaLnBrk="1" hangingPunct="1"/>
            <a:endParaRPr lang="en-US" sz="2800" dirty="0">
              <a:solidFill>
                <a:srgbClr val="000000"/>
              </a:solidFill>
            </a:endParaRPr>
          </a:p>
        </p:txBody>
      </p:sp>
      <p:sp>
        <p:nvSpPr>
          <p:cNvPr id="32772" name="TextBox 3"/>
          <p:cNvSpPr txBox="1">
            <a:spLocks noChangeArrowheads="1"/>
          </p:cNvSpPr>
          <p:nvPr/>
        </p:nvSpPr>
        <p:spPr bwMode="auto">
          <a:xfrm>
            <a:off x="1364129" y="76113"/>
            <a:ext cx="69350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dirty="0">
                <a:solidFill>
                  <a:srgbClr val="000000"/>
                </a:solidFill>
                <a:latin typeface="Calibri" charset="0"/>
              </a:rPr>
              <a:t>Communicating in the field</a:t>
            </a:r>
          </a:p>
        </p:txBody>
      </p:sp>
      <p:pic>
        <p:nvPicPr>
          <p:cNvPr id="22533" name="Picture 5" descr="Facebook-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85556" y="1225915"/>
            <a:ext cx="845002" cy="84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Lastfm+for+Wordpress+logo.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47303" y="1226318"/>
            <a:ext cx="844197" cy="84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descr="RSS-Feed-Symbol.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24614" y="1286273"/>
            <a:ext cx="724287" cy="7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photo-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49414" y="4592712"/>
            <a:ext cx="2484795" cy="1863249"/>
          </a:xfrm>
          <a:prstGeom prst="rect">
            <a:avLst/>
          </a:prstGeom>
          <a:noFill/>
          <a:extLst>
            <a:ext uri="{909E8E84-426E-40dd-AFC4-6F175D3DCCD1}">
              <a14:hiddenFill xmlns:a14="http://schemas.microsoft.com/office/drawing/2010/main">
                <a:solidFill>
                  <a:srgbClr val="FFFFFF"/>
                </a:solidFill>
              </a14:hiddenFill>
            </a:ext>
          </a:extLst>
        </p:spPr>
      </p:pic>
      <p:pic>
        <p:nvPicPr>
          <p:cNvPr id="32781" name="Picture 13" descr="20110825-09380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64650" y="4549376"/>
            <a:ext cx="2649451" cy="1975090"/>
          </a:xfrm>
          <a:prstGeom prst="rect">
            <a:avLst/>
          </a:prstGeom>
          <a:noFill/>
          <a:extLst>
            <a:ext uri="{909E8E84-426E-40dd-AFC4-6F175D3DCCD1}">
              <a14:hiddenFill xmlns:a14="http://schemas.microsoft.com/office/drawing/2010/main">
                <a:solidFill>
                  <a:srgbClr val="FFFFFF"/>
                </a:solidFill>
              </a14:hiddenFill>
            </a:ext>
          </a:extLst>
        </p:spPr>
      </p:pic>
      <p:sp>
        <p:nvSpPr>
          <p:cNvPr id="32782" name="Text Box 14"/>
          <p:cNvSpPr txBox="1">
            <a:spLocks noChangeArrowheads="1"/>
          </p:cNvSpPr>
          <p:nvPr/>
        </p:nvSpPr>
        <p:spPr bwMode="auto">
          <a:xfrm>
            <a:off x="1449940" y="4571171"/>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pic>
        <p:nvPicPr>
          <p:cNvPr id="32783" name="Picture 15" descr="photo-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91949" y="2113214"/>
            <a:ext cx="3529814" cy="1986217"/>
          </a:xfrm>
          <a:prstGeom prst="rect">
            <a:avLst/>
          </a:prstGeom>
          <a:noFill/>
          <a:extLst>
            <a:ext uri="{909E8E84-426E-40dd-AFC4-6F175D3DCCD1}">
              <a14:hiddenFill xmlns:a14="http://schemas.microsoft.com/office/drawing/2010/main">
                <a:solidFill>
                  <a:srgbClr val="FFFFFF"/>
                </a:solidFill>
              </a14:hiddenFill>
            </a:ext>
          </a:extLst>
        </p:spPr>
      </p:pic>
      <p:pic>
        <p:nvPicPr>
          <p:cNvPr id="32784" name="Picture 16" descr="004-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61346" y="4586701"/>
            <a:ext cx="2469763" cy="1852322"/>
          </a:xfrm>
          <a:prstGeom prst="rect">
            <a:avLst/>
          </a:prstGeom>
          <a:noFill/>
          <a:extLst>
            <a:ext uri="{909E8E84-426E-40dd-AFC4-6F175D3DCCD1}">
              <a14:hiddenFill xmlns:a14="http://schemas.microsoft.com/office/drawing/2010/main">
                <a:solidFill>
                  <a:srgbClr val="FFFFFF"/>
                </a:solidFill>
              </a14:hiddenFill>
            </a:ext>
          </a:extLst>
        </p:spPr>
      </p:pic>
      <p:sp>
        <p:nvSpPr>
          <p:cNvPr id="32785" name="Text Box 17"/>
          <p:cNvSpPr txBox="1">
            <a:spLocks noChangeArrowheads="1"/>
          </p:cNvSpPr>
          <p:nvPr/>
        </p:nvSpPr>
        <p:spPr bwMode="auto">
          <a:xfrm>
            <a:off x="6610586" y="4548130"/>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t>V</a:t>
            </a:r>
            <a:r>
              <a:rPr lang="en-US" sz="1600" dirty="0" smtClean="0"/>
              <a:t>isiting scientist program</a:t>
            </a:r>
            <a:endParaRPr lang="en-US" sz="1600" dirty="0"/>
          </a:p>
        </p:txBody>
      </p:sp>
      <p:pic>
        <p:nvPicPr>
          <p:cNvPr id="22532" name="Picture 4" descr="twitter-logo.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42956" y="1296961"/>
            <a:ext cx="1207145" cy="70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weeet2_20110829161447_640_480.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72380" y="4563731"/>
            <a:ext cx="2640084" cy="1980063"/>
          </a:xfrm>
          <a:prstGeom prst="rect">
            <a:avLst/>
          </a:prstGeom>
        </p:spPr>
      </p:pic>
      <p:sp>
        <p:nvSpPr>
          <p:cNvPr id="16" name="Rectangle 5"/>
          <p:cNvSpPr>
            <a:spLocks noChangeArrowheads="1"/>
          </p:cNvSpPr>
          <p:nvPr/>
        </p:nvSpPr>
        <p:spPr bwMode="auto">
          <a:xfrm>
            <a:off x="0" y="4097438"/>
            <a:ext cx="1295400" cy="386925"/>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extLst>
      <p:ext uri="{BB962C8B-B14F-4D97-AF65-F5344CB8AC3E}">
        <p14:creationId xmlns:p14="http://schemas.microsoft.com/office/powerpoint/2010/main" val="3088362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fade">
                                      <p:cBhvr>
                                        <p:cTn id="7" dur="500"/>
                                        <p:tgtEl>
                                          <p:spTgt spid="2253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2533"/>
                                        </p:tgtEl>
                                        <p:attrNameLst>
                                          <p:attrName>style.visibility</p:attrName>
                                        </p:attrNameLst>
                                      </p:cBhvr>
                                      <p:to>
                                        <p:strVal val="visible"/>
                                      </p:to>
                                    </p:set>
                                    <p:animEffect transition="in" filter="fade">
                                      <p:cBhvr>
                                        <p:cTn id="11" dur="500"/>
                                        <p:tgtEl>
                                          <p:spTgt spid="2253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537"/>
                                        </p:tgtEl>
                                        <p:attrNameLst>
                                          <p:attrName>style.visibility</p:attrName>
                                        </p:attrNameLst>
                                      </p:cBhvr>
                                      <p:to>
                                        <p:strVal val="visible"/>
                                      </p:to>
                                    </p:set>
                                    <p:animEffect transition="in" filter="fade">
                                      <p:cBhvr>
                                        <p:cTn id="15" dur="500"/>
                                        <p:tgtEl>
                                          <p:spTgt spid="22537"/>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532"/>
                                        </p:tgtEl>
                                        <p:attrNameLst>
                                          <p:attrName>style.visibility</p:attrName>
                                        </p:attrNameLst>
                                      </p:cBhvr>
                                      <p:to>
                                        <p:strVal val="visible"/>
                                      </p:to>
                                    </p:set>
                                    <p:animEffect transition="in" filter="fade">
                                      <p:cBhvr>
                                        <p:cTn id="19" dur="500"/>
                                        <p:tgtEl>
                                          <p:spTgt spid="22532"/>
                                        </p:tgtEl>
                                      </p:cBhvr>
                                    </p:animEffect>
                                  </p:childTnLst>
                                </p:cTn>
                              </p:par>
                            </p:childTnLst>
                          </p:cTn>
                        </p:par>
                        <p:par>
                          <p:cTn id="20" fill="hold">
                            <p:stCondLst>
                              <p:cond delay="2000"/>
                            </p:stCondLst>
                            <p:childTnLst>
                              <p:par>
                                <p:cTn id="21" presetID="31" presetClass="entr" presetSubtype="0" fill="hold" grpId="0" nodeType="afterEffect">
                                  <p:stCondLst>
                                    <p:cond delay="0"/>
                                  </p:stCondLst>
                                  <p:childTnLst>
                                    <p:set>
                                      <p:cBhvr>
                                        <p:cTn id="22" dur="1" fill="hold">
                                          <p:stCondLst>
                                            <p:cond delay="0"/>
                                          </p:stCondLst>
                                        </p:cTn>
                                        <p:tgtEl>
                                          <p:spTgt spid="32782"/>
                                        </p:tgtEl>
                                        <p:attrNameLst>
                                          <p:attrName>style.visibility</p:attrName>
                                        </p:attrNameLst>
                                      </p:cBhvr>
                                      <p:to>
                                        <p:strVal val="visible"/>
                                      </p:to>
                                    </p:set>
                                    <p:anim calcmode="lin" valueType="num">
                                      <p:cBhvr>
                                        <p:cTn id="23" dur="1000" fill="hold"/>
                                        <p:tgtEl>
                                          <p:spTgt spid="32782"/>
                                        </p:tgtEl>
                                        <p:attrNameLst>
                                          <p:attrName>ppt_w</p:attrName>
                                        </p:attrNameLst>
                                      </p:cBhvr>
                                      <p:tavLst>
                                        <p:tav tm="0">
                                          <p:val>
                                            <p:fltVal val="0"/>
                                          </p:val>
                                        </p:tav>
                                        <p:tav tm="100000">
                                          <p:val>
                                            <p:strVal val="#ppt_w"/>
                                          </p:val>
                                        </p:tav>
                                      </p:tavLst>
                                    </p:anim>
                                    <p:anim calcmode="lin" valueType="num">
                                      <p:cBhvr>
                                        <p:cTn id="24" dur="1000" fill="hold"/>
                                        <p:tgtEl>
                                          <p:spTgt spid="32782"/>
                                        </p:tgtEl>
                                        <p:attrNameLst>
                                          <p:attrName>ppt_h</p:attrName>
                                        </p:attrNameLst>
                                      </p:cBhvr>
                                      <p:tavLst>
                                        <p:tav tm="0">
                                          <p:val>
                                            <p:fltVal val="0"/>
                                          </p:val>
                                        </p:tav>
                                        <p:tav tm="100000">
                                          <p:val>
                                            <p:strVal val="#ppt_h"/>
                                          </p:val>
                                        </p:tav>
                                      </p:tavLst>
                                    </p:anim>
                                    <p:anim calcmode="lin" valueType="num">
                                      <p:cBhvr>
                                        <p:cTn id="25" dur="1000" fill="hold"/>
                                        <p:tgtEl>
                                          <p:spTgt spid="32782"/>
                                        </p:tgtEl>
                                        <p:attrNameLst>
                                          <p:attrName>style.rotation</p:attrName>
                                        </p:attrNameLst>
                                      </p:cBhvr>
                                      <p:tavLst>
                                        <p:tav tm="0">
                                          <p:val>
                                            <p:fltVal val="90"/>
                                          </p:val>
                                        </p:tav>
                                        <p:tav tm="100000">
                                          <p:val>
                                            <p:fltVal val="0"/>
                                          </p:val>
                                        </p:tav>
                                      </p:tavLst>
                                    </p:anim>
                                    <p:animEffect transition="in" filter="fade">
                                      <p:cBhvr>
                                        <p:cTn id="26" dur="1000"/>
                                        <p:tgtEl>
                                          <p:spTgt spid="32782"/>
                                        </p:tgtEl>
                                      </p:cBhvr>
                                    </p:animEffect>
                                  </p:childTnLst>
                                </p:cTn>
                              </p:par>
                            </p:childTnLst>
                          </p:cTn>
                        </p:par>
                        <p:par>
                          <p:cTn id="27" fill="hold">
                            <p:stCondLst>
                              <p:cond delay="3000"/>
                            </p:stCondLst>
                            <p:childTnLst>
                              <p:par>
                                <p:cTn id="28" presetID="53" presetClass="entr" presetSubtype="16" fill="hold" nodeType="afterEffect">
                                  <p:stCondLst>
                                    <p:cond delay="300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3"/>
          <p:cNvSpPr>
            <a:spLocks noGrp="1" noChangeArrowheads="1"/>
          </p:cNvSpPr>
          <p:nvPr>
            <p:ph type="body" idx="1"/>
          </p:nvPr>
        </p:nvSpPr>
        <p:spPr>
          <a:xfrm>
            <a:off x="1344037" y="1180825"/>
            <a:ext cx="7664374" cy="4713867"/>
          </a:xfrm>
        </p:spPr>
        <p:txBody>
          <a:bodyPr/>
          <a:lstStyle/>
          <a:p>
            <a:pPr marL="457200" indent="-457200" eaLnBrk="1" hangingPunct="1">
              <a:lnSpc>
                <a:spcPct val="80000"/>
              </a:lnSpc>
              <a:buFont typeface="+mj-lt"/>
              <a:buAutoNum type="arabicPeriod"/>
            </a:pPr>
            <a:r>
              <a:rPr lang="en-US" sz="2400" dirty="0" smtClean="0">
                <a:latin typeface="Calibri"/>
                <a:ea typeface="ＭＳ Ｐゴシック" charset="-128"/>
                <a:cs typeface="Calibri"/>
              </a:rPr>
              <a:t>Can reach HFIP </a:t>
            </a:r>
            <a:r>
              <a:rPr lang="en-US" sz="2400" dirty="0">
                <a:latin typeface="Calibri"/>
                <a:ea typeface="ＭＳ Ｐゴシック" charset="-128"/>
                <a:cs typeface="Calibri"/>
              </a:rPr>
              <a:t>track goals out to at least 5 days using current global models initialized with EnKF</a:t>
            </a:r>
          </a:p>
          <a:p>
            <a:pPr marL="684213" lvl="2" indent="-284163" eaLnBrk="1" hangingPunct="1">
              <a:lnSpc>
                <a:spcPct val="80000"/>
              </a:lnSpc>
            </a:pPr>
            <a:r>
              <a:rPr lang="en-US" sz="2400" dirty="0">
                <a:latin typeface="Calibri"/>
                <a:cs typeface="Calibri"/>
              </a:rPr>
              <a:t>Will need to be run at higher than current resolution to ensure continued gains</a:t>
            </a:r>
            <a:endParaRPr lang="en-US" sz="2400" dirty="0" smtClean="0">
              <a:latin typeface="Calibri"/>
              <a:cs typeface="Calibri"/>
            </a:endParaRPr>
          </a:p>
          <a:p>
            <a:pPr marL="457200" indent="-457200" eaLnBrk="1" hangingPunct="1">
              <a:lnSpc>
                <a:spcPct val="80000"/>
              </a:lnSpc>
              <a:buFont typeface="+mj-lt"/>
              <a:buAutoNum type="arabicPeriod"/>
            </a:pPr>
            <a:r>
              <a:rPr lang="en-US" sz="2400" dirty="0" smtClean="0">
                <a:latin typeface="Calibri"/>
                <a:ea typeface="ＭＳ Ｐゴシック" charset="-128"/>
                <a:cs typeface="Calibri"/>
              </a:rPr>
              <a:t>Radar </a:t>
            </a:r>
            <a:r>
              <a:rPr lang="en-US" sz="2400" dirty="0">
                <a:latin typeface="Calibri"/>
                <a:ea typeface="ＭＳ Ｐゴシック" charset="-128"/>
                <a:cs typeface="Calibri"/>
              </a:rPr>
              <a:t>data appears to be critical in initializing regional models (may require ENKF to use effectively)</a:t>
            </a:r>
          </a:p>
          <a:p>
            <a:pPr marL="684213" lvl="2" indent="-284163" eaLnBrk="1" hangingPunct="1">
              <a:lnSpc>
                <a:spcPct val="80000"/>
              </a:lnSpc>
            </a:pPr>
            <a:r>
              <a:rPr lang="en-US" sz="2400" dirty="0">
                <a:latin typeface="Calibri"/>
                <a:cs typeface="Calibri"/>
              </a:rPr>
              <a:t>May solve</a:t>
            </a:r>
            <a:r>
              <a:rPr lang="en-US" sz="2400" dirty="0" smtClean="0">
                <a:latin typeface="Calibri"/>
                <a:cs typeface="Calibri"/>
              </a:rPr>
              <a:t> intensity </a:t>
            </a:r>
            <a:r>
              <a:rPr lang="en-US" sz="2400" dirty="0">
                <a:latin typeface="Calibri"/>
                <a:cs typeface="Calibri"/>
              </a:rPr>
              <a:t>problem for storms</a:t>
            </a:r>
            <a:r>
              <a:rPr lang="en-US" sz="2400" dirty="0" smtClean="0">
                <a:latin typeface="Calibri"/>
                <a:cs typeface="Calibri"/>
              </a:rPr>
              <a:t> effecting U.S.</a:t>
            </a:r>
          </a:p>
          <a:p>
            <a:pPr marL="684213" lvl="2" indent="-284163" eaLnBrk="1" hangingPunct="1">
              <a:lnSpc>
                <a:spcPct val="80000"/>
              </a:lnSpc>
            </a:pPr>
            <a:r>
              <a:rPr lang="en-US" sz="2400" dirty="0">
                <a:latin typeface="Calibri"/>
                <a:cs typeface="Calibri"/>
              </a:rPr>
              <a:t>Need increased use of</a:t>
            </a:r>
            <a:r>
              <a:rPr lang="en-US" sz="2400" dirty="0" smtClean="0">
                <a:latin typeface="Calibri"/>
                <a:cs typeface="Calibri"/>
              </a:rPr>
              <a:t> satellite </a:t>
            </a:r>
            <a:r>
              <a:rPr lang="en-US" sz="2400" dirty="0">
                <a:latin typeface="Calibri"/>
                <a:cs typeface="Calibri"/>
              </a:rPr>
              <a:t>data for storms further</a:t>
            </a:r>
            <a:r>
              <a:rPr lang="en-US" sz="2400" dirty="0" smtClean="0">
                <a:latin typeface="Calibri"/>
                <a:cs typeface="Calibri"/>
              </a:rPr>
              <a:t> away</a:t>
            </a:r>
          </a:p>
          <a:p>
            <a:pPr marL="457200" indent="-457200" eaLnBrk="1" hangingPunct="1">
              <a:lnSpc>
                <a:spcPct val="80000"/>
              </a:lnSpc>
              <a:buFont typeface="+mj-lt"/>
              <a:buAutoNum type="arabicPeriod"/>
            </a:pPr>
            <a:r>
              <a:rPr lang="en-US" sz="2400" dirty="0" smtClean="0">
                <a:latin typeface="Calibri"/>
                <a:ea typeface="ＭＳ Ｐゴシック" charset="-128"/>
                <a:cs typeface="Calibri"/>
              </a:rPr>
              <a:t>Statistical </a:t>
            </a:r>
            <a:r>
              <a:rPr lang="en-US" sz="2400" dirty="0">
                <a:latin typeface="Calibri"/>
                <a:ea typeface="ＭＳ Ｐゴシック" charset="-128"/>
                <a:cs typeface="Calibri"/>
              </a:rPr>
              <a:t>post processing provides a several percentage point improvement over raw scores (Bias Correction, Correlation Based Correction, other)</a:t>
            </a:r>
          </a:p>
        </p:txBody>
      </p:sp>
      <p:sp>
        <p:nvSpPr>
          <p:cNvPr id="28675" name="Rectangle 2"/>
          <p:cNvSpPr>
            <a:spLocks noGrp="1" noChangeArrowheads="1"/>
          </p:cNvSpPr>
          <p:nvPr>
            <p:ph type="title"/>
          </p:nvPr>
        </p:nvSpPr>
        <p:spPr>
          <a:xfrm>
            <a:off x="1296365" y="0"/>
            <a:ext cx="7550444" cy="1031925"/>
          </a:xfrm>
        </p:spPr>
        <p:txBody>
          <a:bodyPr/>
          <a:lstStyle/>
          <a:p>
            <a:pPr algn="l" eaLnBrk="1" hangingPunct="1"/>
            <a:r>
              <a:rPr lang="en-US" b="1" dirty="0" smtClean="0">
                <a:solidFill>
                  <a:srgbClr val="A21010"/>
                </a:solidFill>
                <a:latin typeface="Calibri"/>
                <a:ea typeface="ＭＳ Ｐゴシック" charset="-128"/>
                <a:cs typeface="Calibri"/>
              </a:rPr>
              <a:t>HFIP 2011 Demonstration</a:t>
            </a:r>
            <a:endParaRPr lang="en-US" b="1" dirty="0">
              <a:solidFill>
                <a:srgbClr val="A21010"/>
              </a:solidFill>
              <a:latin typeface="Calibri"/>
              <a:ea typeface="ＭＳ Ｐゴシック" charset="-128"/>
              <a:cs typeface="Calibri"/>
            </a:endParaRPr>
          </a:p>
        </p:txBody>
      </p:sp>
      <p:pic>
        <p:nvPicPr>
          <p:cNvPr id="29" name="Picture 28" descr="gainxyfe.bc-06-hfip.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03084" y="876701"/>
            <a:ext cx="7391522" cy="580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p:cNvGrpSpPr/>
          <p:nvPr/>
        </p:nvGrpSpPr>
        <p:grpSpPr>
          <a:xfrm>
            <a:off x="1289809" y="1002037"/>
            <a:ext cx="7854191" cy="5543228"/>
            <a:chOff x="1289809" y="1002037"/>
            <a:chExt cx="7854191" cy="5543228"/>
          </a:xfrm>
        </p:grpSpPr>
        <p:grpSp>
          <p:nvGrpSpPr>
            <p:cNvPr id="24" name="Group 23"/>
            <p:cNvGrpSpPr/>
            <p:nvPr/>
          </p:nvGrpSpPr>
          <p:grpSpPr>
            <a:xfrm>
              <a:off x="1289809" y="1002037"/>
              <a:ext cx="7854191" cy="5543228"/>
              <a:chOff x="1289809" y="892904"/>
              <a:chExt cx="7999959" cy="5652361"/>
            </a:xfrm>
          </p:grpSpPr>
          <p:sp>
            <p:nvSpPr>
              <p:cNvPr id="2" name="Rectangle 1"/>
              <p:cNvSpPr/>
              <p:nvPr/>
            </p:nvSpPr>
            <p:spPr bwMode="auto">
              <a:xfrm>
                <a:off x="1384310" y="892904"/>
                <a:ext cx="7892751" cy="5623783"/>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nvGrpSpPr>
              <p:cNvPr id="13" name="Group 12"/>
              <p:cNvGrpSpPr/>
              <p:nvPr/>
            </p:nvGrpSpPr>
            <p:grpSpPr>
              <a:xfrm>
                <a:off x="1289809" y="894393"/>
                <a:ext cx="7999959" cy="5650872"/>
                <a:chOff x="656868" y="1141082"/>
                <a:chExt cx="8226113" cy="5351848"/>
              </a:xfrm>
              <a:solidFill>
                <a:schemeClr val="bg1"/>
              </a:solidFill>
            </p:grpSpPr>
            <p:graphicFrame>
              <p:nvGraphicFramePr>
                <p:cNvPr id="14" name="Chart 13"/>
                <p:cNvGraphicFramePr>
                  <a:graphicFrameLocks/>
                </p:cNvGraphicFramePr>
                <p:nvPr>
                  <p:extLst>
                    <p:ext uri="{D42A27DB-BD31-4B8C-83A1-F6EECF244321}">
                      <p14:modId xmlns:p14="http://schemas.microsoft.com/office/powerpoint/2010/main" val="1457664193"/>
                    </p:ext>
                  </p:extLst>
                </p:nvPr>
              </p:nvGraphicFramePr>
              <p:xfrm>
                <a:off x="656868" y="1453956"/>
                <a:ext cx="7634735" cy="4950828"/>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p:cNvSpPr/>
                <p:nvPr/>
              </p:nvSpPr>
              <p:spPr>
                <a:xfrm>
                  <a:off x="1359905" y="1660637"/>
                  <a:ext cx="7523076" cy="307777"/>
                </a:xfrm>
                <a:prstGeom prst="rect">
                  <a:avLst/>
                </a:prstGeom>
                <a:grpFill/>
              </p:spPr>
              <p:txBody>
                <a:bodyPr wrap="square">
                  <a:spAutoFit/>
                </a:bodyPr>
                <a:lstStyle/>
                <a:p>
                  <a:pPr>
                    <a:tabLst>
                      <a:tab pos="687388" algn="l"/>
                      <a:tab pos="1312863" algn="l"/>
                      <a:tab pos="1887538" algn="l"/>
                      <a:tab pos="2627313" algn="l"/>
                      <a:tab pos="3140075" algn="l"/>
                      <a:tab pos="3887788" algn="l"/>
                      <a:tab pos="4340225" algn="l"/>
                      <a:tab pos="5087938" algn="l"/>
                      <a:tab pos="5602288" algn="l"/>
                    </a:tabLst>
                  </a:pPr>
                  <a:r>
                    <a:rPr lang="en-US" sz="1400" b="1" dirty="0" smtClean="0">
                      <a:solidFill>
                        <a:srgbClr val="1F497D"/>
                      </a:solidFill>
                    </a:rPr>
                    <a:t>  79	 82	  82	    81		       76		         65	</a:t>
                  </a:r>
                  <a:r>
                    <a:rPr lang="en-US" sz="1400" b="1" dirty="0">
                      <a:solidFill>
                        <a:srgbClr val="1F497D"/>
                      </a:solidFill>
                    </a:rPr>
                    <a:t>	</a:t>
                  </a:r>
                  <a:r>
                    <a:rPr lang="en-US" sz="1400" b="1" dirty="0" smtClean="0">
                      <a:solidFill>
                        <a:srgbClr val="1F497D"/>
                      </a:solidFill>
                    </a:rPr>
                    <a:t>            46     cases</a:t>
                  </a:r>
                  <a:endParaRPr lang="en-US" sz="1400" b="1" dirty="0">
                    <a:solidFill>
                      <a:srgbClr val="1F497D"/>
                    </a:solidFill>
                  </a:endParaRPr>
                </a:p>
              </p:txBody>
            </p:sp>
            <p:sp>
              <p:nvSpPr>
                <p:cNvPr id="16" name="TextBox 1"/>
                <p:cNvSpPr txBox="1">
                  <a:spLocks noChangeArrowheads="1"/>
                </p:cNvSpPr>
                <p:nvPr/>
              </p:nvSpPr>
              <p:spPr bwMode="auto">
                <a:xfrm>
                  <a:off x="6100085" y="6231320"/>
                  <a:ext cx="2603329" cy="2616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100" dirty="0" smtClean="0"/>
                    <a:t>F. Zhang (PSU) &amp; Aberson (HRD)</a:t>
                  </a:r>
                  <a:endParaRPr lang="en-US" sz="1100" dirty="0"/>
                </a:p>
              </p:txBody>
            </p:sp>
            <p:sp>
              <p:nvSpPr>
                <p:cNvPr id="17" name="TextBox 16"/>
                <p:cNvSpPr txBox="1"/>
                <p:nvPr/>
              </p:nvSpPr>
              <p:spPr>
                <a:xfrm>
                  <a:off x="1289808" y="1141082"/>
                  <a:ext cx="7252694" cy="437235"/>
                </a:xfrm>
                <a:prstGeom prst="rect">
                  <a:avLst/>
                </a:prstGeom>
                <a:grpFill/>
              </p:spPr>
              <p:txBody>
                <a:bodyPr wrap="square" rtlCol="0">
                  <a:spAutoFit/>
                </a:bodyPr>
                <a:lstStyle/>
                <a:p>
                  <a:pPr algn="ctr"/>
                  <a:r>
                    <a:rPr lang="en-US" dirty="0" smtClean="0"/>
                    <a:t>% Improvement over HFIP baseline</a:t>
                  </a:r>
                  <a:endParaRPr lang="en-US" dirty="0"/>
                </a:p>
              </p:txBody>
            </p:sp>
          </p:grpSp>
        </p:grpSp>
        <p:sp>
          <p:nvSpPr>
            <p:cNvPr id="23" name="TextBox 22"/>
            <p:cNvSpPr txBox="1"/>
            <p:nvPr/>
          </p:nvSpPr>
          <p:spPr>
            <a:xfrm>
              <a:off x="4247586" y="4265817"/>
              <a:ext cx="3682519"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600" dirty="0" smtClean="0"/>
                <a:t>All cases with Doppler data 2008-2011</a:t>
              </a:r>
              <a:endParaRPr lang="en-US" sz="1600" dirty="0"/>
            </a:p>
          </p:txBody>
        </p:sp>
      </p:grpSp>
      <p:sp>
        <p:nvSpPr>
          <p:cNvPr id="7" name="Rectangle 5"/>
          <p:cNvSpPr>
            <a:spLocks noChangeArrowheads="1"/>
          </p:cNvSpPr>
          <p:nvPr/>
        </p:nvSpPr>
        <p:spPr bwMode="auto">
          <a:xfrm>
            <a:off x="0" y="4633047"/>
            <a:ext cx="1295400" cy="212978"/>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18" name="Oval 17"/>
          <p:cNvSpPr/>
          <p:nvPr/>
        </p:nvSpPr>
        <p:spPr>
          <a:xfrm>
            <a:off x="3306232" y="1831817"/>
            <a:ext cx="5433332" cy="1940462"/>
          </a:xfrm>
          <a:prstGeom prst="ellipse">
            <a:avLst/>
          </a:prstGeom>
          <a:noFill/>
          <a:ln w="28575" cmpd="sng">
            <a:solidFill>
              <a:srgbClr val="CC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1804773" y="3017197"/>
            <a:ext cx="5466627" cy="2829841"/>
            <a:chOff x="1804773" y="3017197"/>
            <a:chExt cx="5466627" cy="2829841"/>
          </a:xfrm>
        </p:grpSpPr>
        <p:sp>
          <p:nvSpPr>
            <p:cNvPr id="20" name="Oval 19"/>
            <p:cNvSpPr/>
            <p:nvPr/>
          </p:nvSpPr>
          <p:spPr>
            <a:xfrm>
              <a:off x="1804773" y="3017197"/>
              <a:ext cx="1421026" cy="2829841"/>
            </a:xfrm>
            <a:prstGeom prst="ellipse">
              <a:avLst/>
            </a:prstGeom>
            <a:noFill/>
            <a:ln w="28575" cmpd="sng">
              <a:solidFill>
                <a:srgbClr val="FF33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stCxn id="22" idx="1"/>
            </p:cNvCxnSpPr>
            <p:nvPr/>
          </p:nvCxnSpPr>
          <p:spPr>
            <a:xfrm flipH="1" flipV="1">
              <a:off x="2655394" y="4090520"/>
              <a:ext cx="2514600" cy="1023610"/>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169994" y="4852520"/>
              <a:ext cx="2101406" cy="523220"/>
            </a:xfrm>
            <a:prstGeom prst="rect">
              <a:avLst/>
            </a:prstGeom>
            <a:noFill/>
            <a:ln>
              <a:solidFill>
                <a:schemeClr val="tx1"/>
              </a:solidFill>
            </a:ln>
          </p:spPr>
          <p:txBody>
            <a:bodyPr wrap="square" rtlCol="0">
              <a:spAutoFit/>
            </a:bodyPr>
            <a:lstStyle/>
            <a:p>
              <a:r>
                <a:rPr lang="en-US" sz="1400" dirty="0" smtClean="0"/>
                <a:t>Need help of Research community to address</a:t>
              </a:r>
              <a:endParaRPr lang="en-US" sz="1400"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8676">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2867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8676">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867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86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par>
                          <p:cTn id="23" fill="hold">
                            <p:stCondLst>
                              <p:cond delay="5000"/>
                            </p:stCondLst>
                            <p:childTnLst>
                              <p:par>
                                <p:cTn id="24" presetID="1" presetClass="entr" presetSubtype="0" fill="hold" grpId="0" nodeType="afterEffect">
                                  <p:stCondLst>
                                    <p:cond delay="0"/>
                                  </p:stCondLst>
                                  <p:childTnLst>
                                    <p:set>
                                      <p:cBhvr>
                                        <p:cTn id="25" dur="1" fill="hold">
                                          <p:stCondLst>
                                            <p:cond delay="0"/>
                                          </p:stCondLst>
                                        </p:cTn>
                                        <p:tgtEl>
                                          <p:spTgt spid="28676">
                                            <p:txEl>
                                              <p:pRg st="4" end="4"/>
                                            </p:txEl>
                                          </p:spTgt>
                                        </p:tgtEl>
                                        <p:attrNameLst>
                                          <p:attrName>style.visibility</p:attrName>
                                        </p:attrNameLst>
                                      </p:cBhvr>
                                      <p:to>
                                        <p:strVal val="visible"/>
                                      </p:to>
                                    </p:set>
                                  </p:childTnLst>
                                </p:cTn>
                              </p:par>
                            </p:childTnLst>
                          </p:cTn>
                        </p:par>
                        <p:par>
                          <p:cTn id="26" fill="hold">
                            <p:stCondLst>
                              <p:cond delay="10000"/>
                            </p:stCondLst>
                            <p:childTnLst>
                              <p:par>
                                <p:cTn id="27" presetID="1" presetClass="entr" presetSubtype="0" fill="hold" grpId="0" nodeType="afterEffect">
                                  <p:stCondLst>
                                    <p:cond delay="0"/>
                                  </p:stCondLst>
                                  <p:childTnLst>
                                    <p:set>
                                      <p:cBhvr>
                                        <p:cTn id="28" dur="1" fill="hold">
                                          <p:stCondLst>
                                            <p:cond delay="0"/>
                                          </p:stCondLst>
                                        </p:cTn>
                                        <p:tgtEl>
                                          <p:spTgt spid="2867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par>
                          <p:cTn id="33" fill="hold">
                            <p:stCondLst>
                              <p:cond delay="0"/>
                            </p:stCondLst>
                            <p:childTnLst>
                              <p:par>
                                <p:cTn id="34" presetID="12" presetClass="entr" presetSubtype="4" fill="hold" grpId="0" nodeType="afterEffect">
                                  <p:stCondLst>
                                    <p:cond delay="200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ppt_y</p:attrName>
                                        </p:attrNameLst>
                                      </p:cBhvr>
                                      <p:tavLst>
                                        <p:tav tm="0">
                                          <p:val>
                                            <p:strVal val="#ppt_y+#ppt_h*1.125000"/>
                                          </p:val>
                                        </p:tav>
                                        <p:tav tm="100000">
                                          <p:val>
                                            <p:strVal val="#ppt_y"/>
                                          </p:val>
                                        </p:tav>
                                      </p:tavLst>
                                    </p:anim>
                                    <p:animEffect transition="in" filter="wipe(up)">
                                      <p:cBhvr>
                                        <p:cTn id="37" dur="500"/>
                                        <p:tgtEl>
                                          <p:spTgt spid="18"/>
                                        </p:tgtEl>
                                      </p:cBhvr>
                                    </p:animEffect>
                                  </p:childTnLst>
                                </p:cTn>
                              </p:par>
                            </p:childTnLst>
                          </p:cTn>
                        </p:par>
                        <p:par>
                          <p:cTn id="38" fill="hold">
                            <p:stCondLst>
                              <p:cond delay="2500"/>
                            </p:stCondLst>
                            <p:childTnLst>
                              <p:par>
                                <p:cTn id="39" presetID="12" presetClass="entr" presetSubtype="4" fill="hold" nodeType="afterEffect">
                                  <p:stCondLst>
                                    <p:cond delay="20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77800"/>
            <a:ext cx="7355849" cy="668907"/>
          </a:xfrm>
        </p:spPr>
        <p:txBody>
          <a:bodyPr/>
          <a:lstStyle/>
          <a:p>
            <a:pPr algn="l"/>
            <a:r>
              <a:rPr lang="en-US" sz="4000" dirty="0" smtClean="0">
                <a:solidFill>
                  <a:srgbClr val="A21010"/>
                </a:solidFill>
              </a:rPr>
              <a:t>Opportunities:</a:t>
            </a:r>
            <a:endParaRPr lang="en-US" sz="4000" dirty="0">
              <a:solidFill>
                <a:srgbClr val="A21010"/>
              </a:solidFill>
            </a:endParaRPr>
          </a:p>
        </p:txBody>
      </p:sp>
      <p:sp>
        <p:nvSpPr>
          <p:cNvPr id="3" name="Content Placeholder 2"/>
          <p:cNvSpPr>
            <a:spLocks noGrp="1"/>
          </p:cNvSpPr>
          <p:nvPr>
            <p:ph idx="1"/>
          </p:nvPr>
        </p:nvSpPr>
        <p:spPr>
          <a:xfrm>
            <a:off x="1282172" y="956708"/>
            <a:ext cx="7861828" cy="511800"/>
          </a:xfrm>
        </p:spPr>
        <p:txBody>
          <a:bodyPr/>
          <a:lstStyle/>
          <a:p>
            <a:pPr marL="227013" indent="-227013" eaLnBrk="1" hangingPunct="1">
              <a:lnSpc>
                <a:spcPct val="90000"/>
              </a:lnSpc>
              <a:defRPr/>
            </a:pPr>
            <a:r>
              <a:rPr lang="en-US" sz="2800" dirty="0" smtClean="0"/>
              <a:t>Pan-Caribbean Radar Network – support DA</a:t>
            </a:r>
            <a:endParaRPr lang="en-US" sz="2000" dirty="0" smtClean="0"/>
          </a:p>
        </p:txBody>
      </p:sp>
      <p:sp>
        <p:nvSpPr>
          <p:cNvPr id="4" name="Rectangle 5"/>
          <p:cNvSpPr>
            <a:spLocks noChangeArrowheads="1"/>
          </p:cNvSpPr>
          <p:nvPr/>
        </p:nvSpPr>
        <p:spPr bwMode="auto">
          <a:xfrm>
            <a:off x="0" y="4840852"/>
            <a:ext cx="1295400" cy="546336"/>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5" name="Picture 4" descr="Caribbean Radar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94791" y="1508198"/>
            <a:ext cx="7437561" cy="522069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3"/>
          <p:cNvSpPr>
            <a:spLocks noGrp="1" noChangeArrowheads="1"/>
          </p:cNvSpPr>
          <p:nvPr>
            <p:ph type="body" idx="4294967295"/>
          </p:nvPr>
        </p:nvSpPr>
        <p:spPr>
          <a:xfrm>
            <a:off x="1309690" y="1203913"/>
            <a:ext cx="7794625" cy="5119934"/>
          </a:xfrm>
        </p:spPr>
        <p:txBody>
          <a:bodyPr rIns="182880"/>
          <a:lstStyle/>
          <a:p>
            <a:pPr marL="290513" indent="-290513"/>
            <a:r>
              <a:rPr lang="en-US" sz="2800" b="1" dirty="0"/>
              <a:t>Unified NOAA approach</a:t>
            </a:r>
            <a:r>
              <a:rPr lang="en-US" sz="2800" dirty="0"/>
              <a:t> to </a:t>
            </a:r>
            <a:r>
              <a:rPr lang="en-US" sz="2800" b="1" dirty="0"/>
              <a:t>guide and</a:t>
            </a:r>
            <a:r>
              <a:rPr lang="en-US" sz="2800" dirty="0"/>
              <a:t> </a:t>
            </a:r>
            <a:r>
              <a:rPr lang="en-US" sz="2800" b="1" dirty="0"/>
              <a:t>accelerate improvements in forecasts</a:t>
            </a:r>
            <a:r>
              <a:rPr lang="en-US" sz="2800" dirty="0"/>
              <a:t>, with </a:t>
            </a:r>
            <a:r>
              <a:rPr lang="en-US" sz="2800" b="1" dirty="0"/>
              <a:t>emphasis on</a:t>
            </a:r>
            <a:r>
              <a:rPr lang="en-US" sz="2800" dirty="0"/>
              <a:t> </a:t>
            </a:r>
            <a:r>
              <a:rPr lang="en-US" sz="2800" b="1" dirty="0"/>
              <a:t>rapid intensity change</a:t>
            </a:r>
            <a:r>
              <a:rPr lang="en-US" sz="2800" dirty="0"/>
              <a:t>, and </a:t>
            </a:r>
            <a:r>
              <a:rPr lang="en-US" sz="2800" b="1" dirty="0"/>
              <a:t>reduction in</a:t>
            </a:r>
            <a:r>
              <a:rPr lang="en-US" sz="2800" dirty="0"/>
              <a:t> </a:t>
            </a:r>
            <a:r>
              <a:rPr lang="en-US" sz="2800" b="1" dirty="0"/>
              <a:t>uncertainty</a:t>
            </a:r>
            <a:r>
              <a:rPr lang="en-US" sz="2800" dirty="0"/>
              <a:t>.  </a:t>
            </a:r>
          </a:p>
          <a:p>
            <a:pPr marL="290513" indent="-290513"/>
            <a:r>
              <a:rPr lang="en-US" sz="2800" dirty="0"/>
              <a:t>Improve forecasts and increase confidence to </a:t>
            </a:r>
            <a:r>
              <a:rPr lang="en-US" sz="2800" b="1" dirty="0"/>
              <a:t>enhance mitigation and preparedness decisions</a:t>
            </a:r>
            <a:r>
              <a:rPr lang="en-US" sz="2800" dirty="0"/>
              <a:t>.</a:t>
            </a:r>
          </a:p>
          <a:p>
            <a:pPr marL="290513" indent="-290513"/>
            <a:r>
              <a:rPr lang="en-US" sz="2800" dirty="0"/>
              <a:t>Respond to input from stakeholders, </a:t>
            </a:r>
            <a:r>
              <a:rPr lang="en-GB" sz="2800" b="1" dirty="0"/>
              <a:t>NSB</a:t>
            </a:r>
            <a:r>
              <a:rPr lang="en-GB" sz="2800" dirty="0"/>
              <a:t>, </a:t>
            </a:r>
            <a:r>
              <a:rPr lang="en-GB" sz="2800" b="1" dirty="0"/>
              <a:t>OFCM</a:t>
            </a:r>
            <a:r>
              <a:rPr lang="en-GB" sz="2800" dirty="0"/>
              <a:t>, and </a:t>
            </a:r>
            <a:r>
              <a:rPr lang="en-GB" sz="2800" b="1" dirty="0"/>
              <a:t>HIRWG</a:t>
            </a:r>
            <a:r>
              <a:rPr lang="en-GB" sz="2800" dirty="0"/>
              <a:t> reports.  </a:t>
            </a:r>
          </a:p>
          <a:p>
            <a:pPr marL="290513" indent="-290513"/>
            <a:r>
              <a:rPr lang="en-US" sz="2800" dirty="0"/>
              <a:t>Embrace </a:t>
            </a:r>
            <a:r>
              <a:rPr lang="en-US" sz="2800" b="1" dirty="0"/>
              <a:t>strong</a:t>
            </a:r>
            <a:r>
              <a:rPr lang="en-US" sz="2800" dirty="0"/>
              <a:t> </a:t>
            </a:r>
            <a:r>
              <a:rPr lang="en-US" sz="2800" b="1" dirty="0"/>
              <a:t>collaboration</a:t>
            </a:r>
            <a:r>
              <a:rPr lang="en-US" sz="2800" dirty="0"/>
              <a:t> with non-NOAA partners through strategic alliance with objective to </a:t>
            </a:r>
            <a:r>
              <a:rPr lang="en-US" sz="2800" b="1" dirty="0"/>
              <a:t>transition research into operations</a:t>
            </a:r>
            <a:r>
              <a:rPr lang="en-US" sz="2800" dirty="0"/>
              <a:t>.</a:t>
            </a:r>
          </a:p>
        </p:txBody>
      </p:sp>
      <p:pic>
        <p:nvPicPr>
          <p:cNvPr id="61449" name="Picture 4" descr="HFIP"/>
          <p:cNvPicPr>
            <a:picLocks noChangeAspect="1" noChangeArrowheads="1"/>
          </p:cNvPicPr>
          <p:nvPr/>
        </p:nvPicPr>
        <p:blipFill>
          <a:blip r:embed="rId3"/>
          <a:srcRect/>
          <a:stretch>
            <a:fillRect/>
          </a:stretch>
        </p:blipFill>
        <p:spPr bwMode="auto">
          <a:xfrm>
            <a:off x="1401763" y="198438"/>
            <a:ext cx="7615237" cy="866775"/>
          </a:xfrm>
          <a:prstGeom prst="rect">
            <a:avLst/>
          </a:prstGeom>
          <a:noFill/>
          <a:ln w="9525">
            <a:noFill/>
            <a:miter lim="800000"/>
            <a:headEnd/>
            <a:tailEnd/>
          </a:ln>
        </p:spPr>
      </p:pic>
      <p:sp>
        <p:nvSpPr>
          <p:cNvPr id="5" name="Rectangle 10"/>
          <p:cNvSpPr>
            <a:spLocks noChangeArrowheads="1"/>
          </p:cNvSpPr>
          <p:nvPr/>
        </p:nvSpPr>
        <p:spPr bwMode="auto">
          <a:xfrm>
            <a:off x="0" y="2438400"/>
            <a:ext cx="1295400" cy="5334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3" name="Picture 4" descr="HFIP"/>
          <p:cNvPicPr>
            <a:picLocks noChangeAspect="1" noChangeArrowheads="1"/>
          </p:cNvPicPr>
          <p:nvPr/>
        </p:nvPicPr>
        <p:blipFill>
          <a:blip r:embed="rId3"/>
          <a:srcRect/>
          <a:stretch>
            <a:fillRect/>
          </a:stretch>
        </p:blipFill>
        <p:spPr bwMode="auto">
          <a:xfrm>
            <a:off x="1401763" y="198438"/>
            <a:ext cx="7615237" cy="866775"/>
          </a:xfrm>
          <a:prstGeom prst="rect">
            <a:avLst/>
          </a:prstGeom>
          <a:noFill/>
          <a:ln w="9525">
            <a:noFill/>
            <a:miter lim="800000"/>
            <a:headEnd/>
            <a:tailEnd/>
          </a:ln>
        </p:spPr>
      </p:pic>
      <p:sp>
        <p:nvSpPr>
          <p:cNvPr id="12" name="Rectangle 7"/>
          <p:cNvSpPr txBox="1">
            <a:spLocks/>
          </p:cNvSpPr>
          <p:nvPr/>
        </p:nvSpPr>
        <p:spPr bwMode="auto">
          <a:xfrm>
            <a:off x="1269909" y="1265223"/>
            <a:ext cx="7592992" cy="4819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ts val="900"/>
              </a:spcBef>
              <a:spcAft>
                <a:spcPct val="0"/>
              </a:spcAft>
              <a:buClrTx/>
              <a:buSzTx/>
              <a:buFontTx/>
              <a:buNone/>
              <a:tabLst/>
              <a:defRPr/>
            </a:pPr>
            <a:r>
              <a:rPr kumimoji="0" lang="en-US" sz="3300" b="1" i="1" u="none" strike="noStrike" kern="0" cap="none" spc="0" normalizeH="0" baseline="0" noProof="0" dirty="0" smtClean="0">
                <a:ln>
                  <a:noFill/>
                </a:ln>
                <a:solidFill>
                  <a:srgbClr val="A50021"/>
                </a:solidFill>
                <a:effectLst/>
                <a:uLnTx/>
                <a:uFillTx/>
                <a:latin typeface="Calibri"/>
                <a:ea typeface="Calibri" charset="0"/>
                <a:cs typeface="Calibri"/>
              </a:rPr>
              <a:t>Goals</a:t>
            </a:r>
          </a:p>
          <a:p>
            <a:pPr marL="342900" marR="0" lvl="0" indent="-342900" algn="l" defTabSz="914400" rtl="0" eaLnBrk="1" fontAlgn="base" latinLnBrk="0" hangingPunct="1">
              <a:lnSpc>
                <a:spcPct val="90000"/>
              </a:lnSpc>
              <a:spcBef>
                <a:spcPts val="900"/>
              </a:spcBef>
              <a:spcAft>
                <a:spcPct val="0"/>
              </a:spcAft>
              <a:buClrTx/>
              <a:buSzTx/>
              <a:buFontTx/>
              <a:buChar char="•"/>
              <a:tabLst/>
              <a:defRPr/>
            </a:pPr>
            <a:r>
              <a:rPr kumimoji="0" lang="en-US" sz="3000" b="0" i="0" u="none" strike="noStrike" kern="0" cap="none" spc="0" normalizeH="0" baseline="0" noProof="0" dirty="0" smtClean="0">
                <a:ln>
                  <a:noFill/>
                </a:ln>
                <a:solidFill>
                  <a:srgbClr val="A50021"/>
                </a:solidFill>
                <a:effectLst/>
                <a:uLnTx/>
                <a:uFillTx/>
                <a:latin typeface="Calibri"/>
                <a:ea typeface="Calibri" charset="0"/>
                <a:cs typeface="Calibri"/>
              </a:rPr>
              <a:t>Improve</a:t>
            </a: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 Forecast Accuracy</a:t>
            </a:r>
            <a:r>
              <a:rPr kumimoji="0" lang="en-US" sz="2200" b="0" i="0" u="none" strike="noStrike" kern="0" cap="none" spc="0" normalizeH="0" baseline="0" noProof="0" dirty="0" smtClean="0">
                <a:ln>
                  <a:noFill/>
                </a:ln>
                <a:solidFill>
                  <a:schemeClr val="tx1"/>
                </a:solidFill>
                <a:effectLst/>
                <a:uLnTx/>
                <a:uFillTx/>
                <a:latin typeface="Calibri"/>
                <a:ea typeface="Calibri" charset="0"/>
                <a:cs typeface="Calibri"/>
              </a:rPr>
              <a:t> </a:t>
            </a:r>
          </a:p>
          <a:p>
            <a:pPr marL="514350" marR="0" lvl="1" indent="-285750" algn="l" defTabSz="914400" rtl="0" eaLnBrk="1" fontAlgn="base" latinLnBrk="0" hangingPunct="1">
              <a:lnSpc>
                <a:spcPct val="90000"/>
              </a:lnSpc>
              <a:spcBef>
                <a:spcPts val="90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Hurricane impact areas (track) – 50% </a:t>
            </a:r>
            <a:b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b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in 10 years</a:t>
            </a:r>
          </a:p>
          <a:p>
            <a:pPr marL="514350" marR="0" lvl="1" indent="-285750" algn="l" defTabSz="914400" rtl="0" eaLnBrk="1" fontAlgn="base" latinLnBrk="0" hangingPunct="1">
              <a:lnSpc>
                <a:spcPct val="90000"/>
              </a:lnSpc>
              <a:spcBef>
                <a:spcPts val="90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Severity (intensity) – 50% in 10 years</a:t>
            </a:r>
          </a:p>
          <a:p>
            <a:pPr marL="514350" marR="0" lvl="1" indent="-285750" algn="l" defTabSz="914400" rtl="0" eaLnBrk="1" fontAlgn="base" latinLnBrk="0" hangingPunct="1">
              <a:lnSpc>
                <a:spcPct val="90000"/>
              </a:lnSpc>
              <a:spcBef>
                <a:spcPts val="90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Storm surge impact locations </a:t>
            </a:r>
            <a:b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b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and severity</a:t>
            </a:r>
          </a:p>
          <a:p>
            <a:pPr marL="342900" marR="0" lvl="0" indent="-342900" algn="l" defTabSz="914400" rtl="0" eaLnBrk="1" fontAlgn="base" latinLnBrk="0" hangingPunct="1">
              <a:lnSpc>
                <a:spcPct val="90000"/>
              </a:lnSpc>
              <a:spcBef>
                <a:spcPts val="900"/>
              </a:spcBef>
              <a:spcAft>
                <a:spcPct val="0"/>
              </a:spcAft>
              <a:buClrTx/>
              <a:buSzTx/>
              <a:buFontTx/>
              <a:buChar char="•"/>
              <a:tabLst/>
              <a:defRPr/>
            </a:pPr>
            <a:r>
              <a:rPr kumimoji="0" lang="en-US" sz="3000" b="0" i="0" u="none" strike="noStrike" kern="0" cap="none" spc="0" normalizeH="0" baseline="0" noProof="0" dirty="0" smtClean="0">
                <a:ln>
                  <a:noFill/>
                </a:ln>
                <a:solidFill>
                  <a:srgbClr val="A50021"/>
                </a:solidFill>
                <a:effectLst/>
                <a:uLnTx/>
                <a:uFillTx/>
                <a:latin typeface="Calibri"/>
                <a:ea typeface="Calibri" charset="0"/>
                <a:cs typeface="Calibri"/>
              </a:rPr>
              <a:t>Extend</a:t>
            </a: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 forecast reliability out to 7 days</a:t>
            </a:r>
            <a:b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br>
            <a:endParaRPr kumimoji="0" lang="en-US" sz="1100" b="0" i="0" u="none" strike="noStrike" kern="0" cap="none" spc="0" normalizeH="0" baseline="0" noProof="0" dirty="0" smtClean="0">
              <a:ln>
                <a:noFill/>
              </a:ln>
              <a:solidFill>
                <a:schemeClr val="tx1"/>
              </a:solidFill>
              <a:effectLst/>
              <a:uLnTx/>
              <a:uFillTx/>
              <a:latin typeface="Calibri"/>
              <a:ea typeface="Calibri" charset="0"/>
              <a:cs typeface="Calibri"/>
            </a:endParaRPr>
          </a:p>
          <a:p>
            <a:pPr marL="342900" marR="0" lvl="0" indent="-342900" algn="l" defTabSz="914400" rtl="0" eaLnBrk="1" fontAlgn="base" latinLnBrk="0" hangingPunct="1">
              <a:lnSpc>
                <a:spcPct val="90000"/>
              </a:lnSpc>
              <a:spcBef>
                <a:spcPts val="900"/>
              </a:spcBef>
              <a:spcAft>
                <a:spcPct val="0"/>
              </a:spcAft>
              <a:buClrTx/>
              <a:buSzTx/>
              <a:buFontTx/>
              <a:buChar char="•"/>
              <a:tabLst/>
              <a:defRPr/>
            </a:pPr>
            <a:r>
              <a:rPr kumimoji="0" lang="en-US" sz="3000" b="0" i="0" u="none" strike="noStrike" kern="0" cap="none" spc="0" normalizeH="0" baseline="0" noProof="0" dirty="0" smtClean="0">
                <a:ln>
                  <a:noFill/>
                </a:ln>
                <a:solidFill>
                  <a:srgbClr val="A50021"/>
                </a:solidFill>
                <a:effectLst/>
                <a:uLnTx/>
                <a:uFillTx/>
                <a:latin typeface="Calibri"/>
                <a:ea typeface="Calibri" charset="0"/>
                <a:cs typeface="Calibri"/>
              </a:rPr>
              <a:t>Quantify, bound</a:t>
            </a: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 and </a:t>
            </a:r>
            <a:r>
              <a:rPr kumimoji="0" lang="en-US" sz="3000" b="0" i="0" u="none" strike="noStrike" kern="0" cap="none" spc="0" normalizeH="0" baseline="0" noProof="0" dirty="0" smtClean="0">
                <a:ln>
                  <a:noFill/>
                </a:ln>
                <a:solidFill>
                  <a:srgbClr val="A50021"/>
                </a:solidFill>
                <a:effectLst/>
                <a:uLnTx/>
                <a:uFillTx/>
                <a:latin typeface="Calibri"/>
                <a:ea typeface="Calibri" charset="0"/>
                <a:cs typeface="Calibri"/>
              </a:rPr>
              <a:t>reduce</a:t>
            </a: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 forecast uncertainty to enable risk management decisions</a:t>
            </a:r>
          </a:p>
        </p:txBody>
      </p:sp>
      <p:pic>
        <p:nvPicPr>
          <p:cNvPr id="13" name="Picture 8" descr="http://www.magazine.noaa.gov/stories/images/145135F120_sm.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02036" y="1468508"/>
            <a:ext cx="2997833" cy="2380901"/>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sp>
        <p:nvSpPr>
          <p:cNvPr id="14" name="Rectangle 10"/>
          <p:cNvSpPr>
            <a:spLocks noChangeArrowheads="1"/>
          </p:cNvSpPr>
          <p:nvPr/>
        </p:nvSpPr>
        <p:spPr bwMode="auto">
          <a:xfrm>
            <a:off x="0" y="2438400"/>
            <a:ext cx="1295400" cy="5334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2" name="Picture 4" descr="HFIP"/>
          <p:cNvPicPr>
            <a:picLocks noChangeAspect="1" noChangeArrowheads="1"/>
          </p:cNvPicPr>
          <p:nvPr/>
        </p:nvPicPr>
        <p:blipFill>
          <a:blip r:embed="rId3"/>
          <a:srcRect/>
          <a:stretch>
            <a:fillRect/>
          </a:stretch>
        </p:blipFill>
        <p:spPr bwMode="auto">
          <a:xfrm>
            <a:off x="1401763" y="198438"/>
            <a:ext cx="7615237" cy="866775"/>
          </a:xfrm>
          <a:prstGeom prst="rect">
            <a:avLst/>
          </a:prstGeom>
          <a:noFill/>
          <a:ln w="9525">
            <a:noFill/>
            <a:miter lim="800000"/>
            <a:headEnd/>
            <a:tailEnd/>
          </a:ln>
        </p:spPr>
      </p:pic>
      <p:sp>
        <p:nvSpPr>
          <p:cNvPr id="8" name="Rectangle 5"/>
          <p:cNvSpPr txBox="1">
            <a:spLocks/>
          </p:cNvSpPr>
          <p:nvPr/>
        </p:nvSpPr>
        <p:spPr bwMode="auto">
          <a:xfrm>
            <a:off x="1349276" y="1746336"/>
            <a:ext cx="5848431" cy="49915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0"/>
              </a:spcBef>
              <a:spcAft>
                <a:spcPct val="0"/>
              </a:spcAft>
              <a:buClrTx/>
              <a:buSzTx/>
              <a:buFont typeface="Wingdings" charset="2"/>
              <a:buChar char="Ø"/>
              <a:tabLst/>
              <a:defRPr/>
            </a:pP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Science</a:t>
            </a:r>
          </a:p>
          <a:p>
            <a:pPr marL="341313" marR="0" lvl="1" indent="-341313" algn="l" defTabSz="914400" rtl="0" eaLnBrk="1" fontAlgn="base" latinLnBrk="0" hangingPunct="1">
              <a:lnSpc>
                <a:spcPct val="100000"/>
              </a:lnSpc>
              <a:spcBef>
                <a:spcPct val="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Improved understanding from combination of observations &amp; models</a:t>
            </a:r>
          </a:p>
          <a:p>
            <a:pPr marL="341313" marR="0" lvl="1" indent="-341313" algn="l" defTabSz="914400" rtl="0" eaLnBrk="1" fontAlgn="base" latinLnBrk="0" hangingPunct="1">
              <a:lnSpc>
                <a:spcPct val="100000"/>
              </a:lnSpc>
              <a:spcBef>
                <a:spcPct val="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Higher resolution coupled models – critical to storm evolution forecasts – especially intensity changes</a:t>
            </a:r>
          </a:p>
          <a:p>
            <a:pPr marL="341313" marR="0" lvl="1" indent="-341313" algn="l" defTabSz="914400" rtl="0" eaLnBrk="1" fontAlgn="base" latinLnBrk="0" hangingPunct="1">
              <a:lnSpc>
                <a:spcPct val="100000"/>
              </a:lnSpc>
              <a:spcBef>
                <a:spcPct val="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Forecast techniques to understand, reduce &amp;communicate uncertainty</a:t>
            </a:r>
          </a:p>
          <a:p>
            <a:pPr marL="342900" marR="0" lvl="0" indent="-342900" algn="l" defTabSz="914400" rtl="0" eaLnBrk="1" fontAlgn="base" latinLnBrk="0" hangingPunct="1">
              <a:lnSpc>
                <a:spcPct val="100000"/>
              </a:lnSpc>
              <a:spcBef>
                <a:spcPct val="0"/>
              </a:spcBef>
              <a:spcAft>
                <a:spcPct val="0"/>
              </a:spcAft>
              <a:buClrTx/>
              <a:buSzTx/>
              <a:buFont typeface="Wingdings" charset="2"/>
              <a:buChar char="Ø"/>
              <a:tabLst/>
              <a:defRPr/>
            </a:pP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Information Technology</a:t>
            </a:r>
          </a:p>
          <a:p>
            <a:pPr marL="341313" marR="0" lvl="1" indent="-341313" algn="l" defTabSz="914400" rtl="0" eaLnBrk="1" fontAlgn="base" latinLnBrk="0" hangingPunct="1">
              <a:lnSpc>
                <a:spcPct val="100000"/>
              </a:lnSpc>
              <a:spcBef>
                <a:spcPct val="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Increased computing power - run advanced hurricane/global models and reduce uncertainty</a:t>
            </a:r>
          </a:p>
          <a:p>
            <a:pPr marL="341313" marR="0" lvl="1" indent="-341313" algn="l" defTabSz="914400" rtl="0" eaLnBrk="1" fontAlgn="base" latinLnBrk="0" hangingPunct="1">
              <a:lnSpc>
                <a:spcPct val="100000"/>
              </a:lnSpc>
              <a:spcBef>
                <a:spcPct val="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IT infrastructure for inter-agency data exchange</a:t>
            </a:r>
          </a:p>
          <a:p>
            <a:pPr marL="342900" marR="0" lvl="0" indent="-342900" algn="l" defTabSz="914400" rtl="0" eaLnBrk="1" fontAlgn="base" latinLnBrk="0" hangingPunct="1">
              <a:lnSpc>
                <a:spcPct val="100000"/>
              </a:lnSpc>
              <a:spcBef>
                <a:spcPct val="0"/>
              </a:spcBef>
              <a:spcAft>
                <a:spcPct val="0"/>
              </a:spcAft>
              <a:buClrTx/>
              <a:buSzTx/>
              <a:buFont typeface="Wingdings" charset="2"/>
              <a:buChar char="Ø"/>
              <a:tabLst/>
              <a:defRPr/>
            </a:pP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Observing Strategy</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Improved use of existing and planned systems</a:t>
            </a:r>
          </a:p>
          <a:p>
            <a:pPr marL="342900" lvl="0" indent="-342900" eaLnBrk="1" hangingPunct="1">
              <a:buFont typeface="Wingdings" charset="2"/>
              <a:buChar char="Ø"/>
            </a:pPr>
            <a:r>
              <a:rPr lang="en-US" sz="3000" kern="0" dirty="0" smtClean="0">
                <a:latin typeface="Calibri"/>
                <a:ea typeface="Calibri" charset="0"/>
                <a:cs typeface="Calibri"/>
              </a:rPr>
              <a:t>Improved Forecaster Products</a:t>
            </a:r>
            <a:endParaRPr kumimoji="0" lang="en-US" sz="3000" b="0" i="0" u="none" strike="noStrike" kern="0" cap="none" spc="0" normalizeH="0" baseline="0" noProof="0" dirty="0">
              <a:ln>
                <a:noFill/>
              </a:ln>
              <a:solidFill>
                <a:schemeClr val="tx1"/>
              </a:solidFill>
              <a:effectLst/>
              <a:uLnTx/>
              <a:uFillTx/>
              <a:latin typeface="Calibri"/>
              <a:ea typeface="Calibri" charset="0"/>
              <a:cs typeface="Calibri"/>
            </a:endParaRPr>
          </a:p>
        </p:txBody>
      </p:sp>
      <p:sp>
        <p:nvSpPr>
          <p:cNvPr id="11" name="Title 4"/>
          <p:cNvSpPr txBox="1">
            <a:spLocks/>
          </p:cNvSpPr>
          <p:nvPr/>
        </p:nvSpPr>
        <p:spPr bwMode="auto">
          <a:xfrm>
            <a:off x="1309594" y="952546"/>
            <a:ext cx="6294009" cy="86781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A21010"/>
                </a:solidFill>
                <a:effectLst/>
                <a:uLnTx/>
                <a:uFillTx/>
                <a:latin typeface="Calibri"/>
                <a:ea typeface="Calibri" charset="0"/>
                <a:cs typeface="Calibri"/>
              </a:rPr>
              <a:t>How to get there?</a:t>
            </a:r>
            <a:endParaRPr kumimoji="0" lang="en-US" sz="3600" b="1" i="0" u="none" strike="noStrike" kern="0" cap="none" spc="0" normalizeH="0" baseline="0" noProof="0" dirty="0" smtClean="0">
              <a:ln>
                <a:noFill/>
              </a:ln>
              <a:solidFill>
                <a:srgbClr val="A21010"/>
              </a:solidFill>
              <a:effectLst/>
              <a:uLnTx/>
              <a:uFillTx/>
              <a:latin typeface="Calibri"/>
              <a:ea typeface="Calibri" charset="0"/>
              <a:cs typeface="Calibri"/>
            </a:endParaRPr>
          </a:p>
        </p:txBody>
      </p:sp>
      <p:sp>
        <p:nvSpPr>
          <p:cNvPr id="12" name="Rectangle 19"/>
          <p:cNvSpPr>
            <a:spLocks noChangeArrowheads="1"/>
          </p:cNvSpPr>
          <p:nvPr/>
        </p:nvSpPr>
        <p:spPr bwMode="auto">
          <a:xfrm>
            <a:off x="0" y="2971800"/>
            <a:ext cx="1295400" cy="2286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37542" y="4407234"/>
            <a:ext cx="920750" cy="914400"/>
          </a:xfrm>
          <a:prstGeom prst="rect">
            <a:avLst/>
          </a:prstGeom>
          <a:noFill/>
          <a:ln w="9525">
            <a:noFill/>
            <a:miter lim="800000"/>
            <a:headEnd/>
            <a:tailEnd/>
          </a:ln>
        </p:spPr>
      </p:pic>
      <p:pic>
        <p:nvPicPr>
          <p:cNvPr id="14" name="Picture 7"/>
          <p:cNvPicPr>
            <a:picLocks noChangeAspect="1" noChangeArrowheads="1"/>
          </p:cNvPicPr>
          <p:nvPr/>
        </p:nvPicPr>
        <p:blipFill>
          <a:blip r:embed="rId5"/>
          <a:srcRect/>
          <a:stretch>
            <a:fillRect/>
          </a:stretch>
        </p:blipFill>
        <p:spPr bwMode="auto">
          <a:xfrm>
            <a:off x="8067927" y="4387745"/>
            <a:ext cx="714571" cy="914400"/>
          </a:xfrm>
          <a:prstGeom prst="rect">
            <a:avLst/>
          </a:prstGeom>
          <a:noFill/>
          <a:ln w="9525">
            <a:noFill/>
            <a:miter lim="800000"/>
            <a:headEnd/>
            <a:tailEnd/>
          </a:ln>
        </p:spPr>
      </p:pic>
      <p:pic>
        <p:nvPicPr>
          <p:cNvPr id="15" name="Picture 8" descr="http://www.magazine.noaa.gov/stories/images/145135F120_sm.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29438" y="5295062"/>
            <a:ext cx="1645920" cy="1306967"/>
          </a:xfrm>
          <a:prstGeom prst="rect">
            <a:avLst/>
          </a:prstGeom>
          <a:solidFill>
            <a:schemeClr val="bg2"/>
          </a:solidFill>
          <a:ln w="6350">
            <a:solidFill>
              <a:schemeClr val="bg2"/>
            </a:solidFill>
            <a:miter lim="800000"/>
            <a:headEnd/>
            <a:tailEnd/>
          </a:ln>
        </p:spPr>
      </p:pic>
      <p:pic>
        <p:nvPicPr>
          <p:cNvPr id="16" name="Picture 9" descr="12big.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28852" y="2182937"/>
            <a:ext cx="1645920" cy="1298736"/>
          </a:xfrm>
          <a:prstGeom prst="rect">
            <a:avLst/>
          </a:prstGeom>
          <a:noFill/>
          <a:ln w="9525">
            <a:noFill/>
            <a:miter lim="800000"/>
            <a:headEnd/>
            <a:tailEnd/>
          </a:ln>
        </p:spPr>
      </p:pic>
      <p:pic>
        <p:nvPicPr>
          <p:cNvPr id="17"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32027" y="3330009"/>
            <a:ext cx="1645920" cy="1080090"/>
          </a:xfrm>
          <a:prstGeom prst="rect">
            <a:avLst/>
          </a:prstGeom>
          <a:noFill/>
          <a:ln w="9525">
            <a:noFill/>
            <a:miter lim="800000"/>
            <a:headEnd/>
            <a:tailEnd/>
          </a:ln>
        </p:spPr>
      </p:pic>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27873" y="1269214"/>
            <a:ext cx="1645920" cy="1130675"/>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2" name="Picture 4" descr="HFIP"/>
          <p:cNvPicPr>
            <a:picLocks noChangeAspect="1" noChangeArrowheads="1"/>
          </p:cNvPicPr>
          <p:nvPr/>
        </p:nvPicPr>
        <p:blipFill>
          <a:blip r:embed="rId3"/>
          <a:srcRect/>
          <a:stretch>
            <a:fillRect/>
          </a:stretch>
        </p:blipFill>
        <p:spPr bwMode="auto">
          <a:xfrm>
            <a:off x="1401763" y="198438"/>
            <a:ext cx="7615237" cy="866775"/>
          </a:xfrm>
          <a:prstGeom prst="rect">
            <a:avLst/>
          </a:prstGeom>
          <a:noFill/>
          <a:ln w="9525">
            <a:noFill/>
            <a:miter lim="800000"/>
            <a:headEnd/>
            <a:tailEnd/>
          </a:ln>
        </p:spPr>
      </p:pic>
      <p:pic>
        <p:nvPicPr>
          <p:cNvPr id="12" name="Picture 10" descr="Untitled Image 5.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85465" y="4405525"/>
            <a:ext cx="2731016" cy="1647613"/>
          </a:xfrm>
          <a:prstGeom prst="rect">
            <a:avLst/>
          </a:prstGeom>
          <a:noFill/>
          <a:ln w="9525">
            <a:noFill/>
            <a:miter lim="800000"/>
            <a:headEnd/>
            <a:tailEnd/>
          </a:ln>
        </p:spPr>
      </p:pic>
      <p:sp>
        <p:nvSpPr>
          <p:cNvPr id="13" name="Rectangle 3"/>
          <p:cNvSpPr txBox="1">
            <a:spLocks noChangeArrowheads="1"/>
          </p:cNvSpPr>
          <p:nvPr/>
        </p:nvSpPr>
        <p:spPr bwMode="auto">
          <a:xfrm>
            <a:off x="1269907" y="1253057"/>
            <a:ext cx="5238371"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61963" marR="0" lvl="0" indent="-461963" algn="l" defTabSz="914400" rtl="0" eaLnBrk="1" fontAlgn="base" latinLnBrk="0" hangingPunct="1">
              <a:lnSpc>
                <a:spcPct val="100000"/>
              </a:lnSpc>
              <a:spcBef>
                <a:spcPts val="600"/>
              </a:spcBef>
              <a:spcAft>
                <a:spcPct val="0"/>
              </a:spcAft>
              <a:buClrTx/>
              <a:buSzTx/>
              <a:buFontTx/>
              <a:buNone/>
              <a:tabLst/>
              <a:defRPr/>
            </a:pPr>
            <a:r>
              <a:rPr kumimoji="0" lang="en-US" sz="2800" b="1" i="0" u="none" strike="noStrike" kern="0" cap="none" spc="0" normalizeH="0" baseline="0" noProof="0" dirty="0" smtClean="0">
                <a:ln>
                  <a:noFill/>
                </a:ln>
                <a:solidFill>
                  <a:schemeClr val="tx1"/>
                </a:solidFill>
                <a:effectLst/>
                <a:uLnTx/>
                <a:uFillTx/>
                <a:latin typeface="Calibri"/>
                <a:ea typeface="ＭＳ Ｐゴシック" charset="-128"/>
                <a:cs typeface="Calibri"/>
              </a:rPr>
              <a:t>Traditional TC Research Activities:</a:t>
            </a: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Observations, analysis, database, &amp; instrument R&amp;D</a:t>
            </a: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Statistical-dynamical model development</a:t>
            </a: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Advances in operational models</a:t>
            </a:r>
          </a:p>
          <a:p>
            <a:pPr marL="461963" marR="0" lvl="0" indent="-461963" algn="l" defTabSz="914400" rtl="0" eaLnBrk="1" fontAlgn="base" latinLnBrk="0" hangingPunct="1">
              <a:lnSpc>
                <a:spcPct val="100000"/>
              </a:lnSpc>
              <a:spcBef>
                <a:spcPts val="600"/>
              </a:spcBef>
              <a:spcAft>
                <a:spcPct val="0"/>
              </a:spcAft>
              <a:buClrTx/>
              <a:buSzTx/>
              <a:buFontTx/>
              <a:buNone/>
              <a:tabLst/>
              <a:defRPr/>
            </a:pPr>
            <a:r>
              <a:rPr kumimoji="0" lang="en-US" sz="2800" b="1" i="0" u="none" strike="noStrike" kern="0" cap="none" spc="0" normalizeH="0" baseline="0" noProof="0" dirty="0" smtClean="0">
                <a:ln>
                  <a:noFill/>
                </a:ln>
                <a:solidFill>
                  <a:schemeClr val="tx1"/>
                </a:solidFill>
                <a:effectLst/>
                <a:uLnTx/>
                <a:uFillTx/>
                <a:latin typeface="Calibri"/>
                <a:ea typeface="ＭＳ Ｐゴシック" charset="-128"/>
                <a:cs typeface="Calibri"/>
              </a:rPr>
              <a:t>New HFIP Research Thrusts:</a:t>
            </a:r>
            <a:endParaRPr kumimoji="0" lang="en-US" sz="2000" b="1" i="0" u="none" strike="noStrike" kern="0" cap="none" spc="0" normalizeH="0" baseline="0" noProof="0" dirty="0" smtClean="0">
              <a:ln>
                <a:noFill/>
              </a:ln>
              <a:solidFill>
                <a:schemeClr val="tx1"/>
              </a:solidFill>
              <a:effectLst/>
              <a:uLnTx/>
              <a:uFillTx/>
              <a:latin typeface="Calibri"/>
              <a:ea typeface="ＭＳ Ｐゴシック" charset="-128"/>
              <a:cs typeface="Calibri"/>
            </a:endParaRP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Experimental global and regional hurricane model development</a:t>
            </a: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Data assimilation techniques and observing system strategy analysis development</a:t>
            </a: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Model evaluation tool development</a:t>
            </a: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Socioeconomic research and development</a:t>
            </a:r>
            <a:endParaRPr kumimoji="0" lang="en-US" sz="2000" b="0" i="0" u="none" strike="noStrike" kern="0" cap="none" spc="0" normalizeH="0" baseline="0" noProof="0" dirty="0">
              <a:ln>
                <a:noFill/>
              </a:ln>
              <a:solidFill>
                <a:schemeClr val="tx1"/>
              </a:solidFill>
              <a:effectLst/>
              <a:uLnTx/>
              <a:uFillTx/>
              <a:latin typeface="Calibri"/>
              <a:ea typeface="ＭＳ Ｐゴシック" charset="-128"/>
              <a:cs typeface="Calibri"/>
            </a:endParaRPr>
          </a:p>
        </p:txBody>
      </p:sp>
      <p:sp>
        <p:nvSpPr>
          <p:cNvPr id="14" name="Text Box 6"/>
          <p:cNvSpPr txBox="1">
            <a:spLocks noChangeArrowheads="1"/>
          </p:cNvSpPr>
          <p:nvPr/>
        </p:nvSpPr>
        <p:spPr bwMode="auto">
          <a:xfrm>
            <a:off x="992114" y="6169701"/>
            <a:ext cx="8057682" cy="40011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2000" dirty="0">
                <a:solidFill>
                  <a:srgbClr val="FF0000"/>
                </a:solidFill>
                <a:latin typeface="Calibri"/>
                <a:ea typeface="Calibri" charset="0"/>
                <a:cs typeface="Calibri"/>
                <a:hlinkClick r:id="rId5" action="ppaction://hlinksldjump"/>
              </a:rPr>
              <a:t>Partnership</a:t>
            </a:r>
            <a:r>
              <a:rPr lang="en-US" sz="2000" dirty="0">
                <a:solidFill>
                  <a:srgbClr val="FF0000"/>
                </a:solidFill>
                <a:latin typeface="Calibri"/>
                <a:ea typeface="Calibri" charset="0"/>
                <a:cs typeface="Calibri"/>
              </a:rPr>
              <a:t>: </a:t>
            </a:r>
            <a:r>
              <a:rPr lang="en-US" sz="2000" dirty="0">
                <a:solidFill>
                  <a:srgbClr val="000090"/>
                </a:solidFill>
                <a:latin typeface="Calibri"/>
                <a:ea typeface="Calibri" charset="0"/>
                <a:cs typeface="Calibri"/>
              </a:rPr>
              <a:t>NCEP, AOC, AOML, ESRL, GFDL, DTC, USWRP, NESDIS/STAR</a:t>
            </a:r>
          </a:p>
        </p:txBody>
      </p:sp>
      <p:pic>
        <p:nvPicPr>
          <p:cNvPr id="15" name="Picture 2" descr="tk2"/>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68569" y="2301875"/>
            <a:ext cx="1989137" cy="2057400"/>
          </a:xfrm>
          <a:prstGeom prst="rect">
            <a:avLst/>
          </a:prstGeom>
          <a:noFill/>
          <a:ln w="9525">
            <a:noFill/>
            <a:miter lim="800000"/>
            <a:headEnd/>
            <a:tailEnd/>
          </a:ln>
        </p:spPr>
      </p:pic>
      <p:pic>
        <p:nvPicPr>
          <p:cNvPr id="16" name="Picture 11" descr="p3-gulfstream_S.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41569" y="1379538"/>
            <a:ext cx="2286000" cy="971550"/>
          </a:xfrm>
          <a:prstGeom prst="rect">
            <a:avLst/>
          </a:prstGeom>
          <a:noFill/>
          <a:ln w="9525">
            <a:noFill/>
            <a:miter lim="800000"/>
            <a:headEnd/>
            <a:tailEnd/>
          </a:ln>
        </p:spPr>
      </p:pic>
      <p:sp>
        <p:nvSpPr>
          <p:cNvPr id="17" name="Rectangle 19"/>
          <p:cNvSpPr>
            <a:spLocks noChangeArrowheads="1"/>
          </p:cNvSpPr>
          <p:nvPr/>
        </p:nvSpPr>
        <p:spPr bwMode="auto">
          <a:xfrm>
            <a:off x="0" y="2971800"/>
            <a:ext cx="1295400" cy="2286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txBox="1">
            <a:spLocks noGrp="1"/>
          </p:cNvSpPr>
          <p:nvPr/>
        </p:nvSpPr>
        <p:spPr bwMode="auto">
          <a:xfrm>
            <a:off x="0" y="6381750"/>
            <a:ext cx="533400" cy="476250"/>
          </a:xfrm>
          <a:prstGeom prst="rect">
            <a:avLst/>
          </a:prstGeom>
          <a:noFill/>
          <a:ln>
            <a:miter lim="800000"/>
            <a:headEnd/>
            <a:tailEnd/>
          </a:ln>
        </p:spPr>
        <p:txBody>
          <a:bodyPr anchor="ctr">
            <a:prstTxWarp prst="textNoShape">
              <a:avLst/>
            </a:prstTxWarp>
          </a:bodyPr>
          <a:lstStyle/>
          <a:p>
            <a:pPr algn="ctr" eaLnBrk="1" hangingPunct="1">
              <a:defRPr/>
            </a:pPr>
            <a:fld id="{2FCD343C-D280-3543-8518-7CE42772A829}" type="slidenum">
              <a:rPr lang="en-US" sz="1400">
                <a:solidFill>
                  <a:schemeClr val="bg1"/>
                </a:solidFill>
                <a:latin typeface="Calibri"/>
                <a:ea typeface="+mn-ea"/>
                <a:cs typeface="Calibri"/>
              </a:rPr>
              <a:pPr algn="ctr" eaLnBrk="1" hangingPunct="1">
                <a:defRPr/>
              </a:pPr>
              <a:t>7</a:t>
            </a:fld>
            <a:endParaRPr lang="en-US" sz="1400">
              <a:solidFill>
                <a:schemeClr val="bg1"/>
              </a:solidFill>
              <a:latin typeface="Calibri"/>
              <a:ea typeface="+mn-ea"/>
              <a:cs typeface="Calibri"/>
            </a:endParaRPr>
          </a:p>
        </p:txBody>
      </p:sp>
      <p:sp>
        <p:nvSpPr>
          <p:cNvPr id="63491" name="Rectangle 2"/>
          <p:cNvSpPr>
            <a:spLocks noGrp="1" noChangeArrowheads="1"/>
          </p:cNvSpPr>
          <p:nvPr>
            <p:ph type="body" idx="4294967295"/>
          </p:nvPr>
        </p:nvSpPr>
        <p:spPr>
          <a:xfrm>
            <a:off x="1384300" y="1521915"/>
            <a:ext cx="7759700" cy="2879725"/>
          </a:xfrm>
        </p:spPr>
        <p:txBody>
          <a:bodyPr rIns="182880"/>
          <a:lstStyle/>
          <a:p>
            <a:pPr marL="452438" lvl="1" indent="-338138">
              <a:lnSpc>
                <a:spcPct val="95000"/>
              </a:lnSpc>
              <a:spcBef>
                <a:spcPct val="30000"/>
              </a:spcBef>
            </a:pPr>
            <a:r>
              <a:rPr lang="en-US" sz="2400" dirty="0"/>
              <a:t>Joint research programs</a:t>
            </a:r>
            <a:r>
              <a:rPr lang="en-US" sz="2400" dirty="0" smtClean="0"/>
              <a:t> outside of NOAA with </a:t>
            </a:r>
            <a:r>
              <a:rPr lang="en-US" sz="2400" b="1" dirty="0"/>
              <a:t>NASA</a:t>
            </a:r>
            <a:r>
              <a:rPr lang="en-US" sz="2400" dirty="0"/>
              <a:t>, </a:t>
            </a:r>
            <a:r>
              <a:rPr lang="en-US" sz="2400" b="1" dirty="0"/>
              <a:t>NSF, </a:t>
            </a:r>
            <a:r>
              <a:rPr lang="en-US" sz="2400" dirty="0"/>
              <a:t>and </a:t>
            </a:r>
            <a:r>
              <a:rPr lang="en-US" sz="2400" b="1" dirty="0" smtClean="0"/>
              <a:t>ONR</a:t>
            </a:r>
            <a:r>
              <a:rPr lang="en-US" sz="2400" dirty="0" smtClean="0"/>
              <a:t> (NSF/PREDICT &amp; NASA/GRIP)</a:t>
            </a:r>
          </a:p>
          <a:p>
            <a:pPr marL="452438" lvl="1" indent="-338138">
              <a:lnSpc>
                <a:spcPct val="95000"/>
              </a:lnSpc>
              <a:spcBef>
                <a:spcPct val="30000"/>
              </a:spcBef>
            </a:pPr>
            <a:r>
              <a:rPr lang="en-US" sz="2400" dirty="0"/>
              <a:t>Cooperative research with scientists at </a:t>
            </a:r>
            <a:r>
              <a:rPr lang="en-US" sz="2400" b="1" dirty="0"/>
              <a:t>NCAR</a:t>
            </a:r>
            <a:r>
              <a:rPr lang="en-US" sz="2400" dirty="0"/>
              <a:t>, and</a:t>
            </a:r>
            <a:r>
              <a:rPr lang="en-US" sz="2400" dirty="0" smtClean="0"/>
              <a:t> </a:t>
            </a:r>
            <a:r>
              <a:rPr lang="en-US" sz="2400" b="1" dirty="0" smtClean="0"/>
              <a:t>universities</a:t>
            </a:r>
            <a:r>
              <a:rPr lang="en-US" sz="2400" dirty="0" smtClean="0"/>
              <a:t> (HFIP and NOPP BAA) </a:t>
            </a:r>
            <a:endParaRPr lang="en-US" sz="2400" dirty="0"/>
          </a:p>
          <a:p>
            <a:pPr marL="452438" lvl="1" indent="-338138">
              <a:lnSpc>
                <a:spcPct val="95000"/>
              </a:lnSpc>
              <a:spcBef>
                <a:spcPct val="30000"/>
              </a:spcBef>
            </a:pPr>
            <a:r>
              <a:rPr lang="en-US" sz="2400" dirty="0"/>
              <a:t>Interact with </a:t>
            </a:r>
            <a:r>
              <a:rPr lang="en-US" sz="2400" b="1" dirty="0"/>
              <a:t>WMO</a:t>
            </a:r>
            <a:r>
              <a:rPr lang="en-US" sz="2400" dirty="0"/>
              <a:t> </a:t>
            </a:r>
            <a:r>
              <a:rPr lang="en-US" sz="2400" b="1" dirty="0"/>
              <a:t>WWRP </a:t>
            </a:r>
            <a:r>
              <a:rPr lang="en-US" sz="2400" dirty="0"/>
              <a:t>and</a:t>
            </a:r>
            <a:r>
              <a:rPr lang="en-US" sz="2400" b="1" dirty="0"/>
              <a:t> THORPEX</a:t>
            </a:r>
            <a:r>
              <a:rPr lang="en-US" sz="2400" dirty="0"/>
              <a:t>, and cooperative research with other </a:t>
            </a:r>
            <a:r>
              <a:rPr lang="en-US" sz="2400" b="1" dirty="0" smtClean="0"/>
              <a:t>countries</a:t>
            </a:r>
            <a:r>
              <a:rPr lang="en-US" sz="2400" dirty="0" smtClean="0"/>
              <a:t> (IWTC-VII)</a:t>
            </a:r>
          </a:p>
          <a:p>
            <a:pPr marL="452438" lvl="1" indent="-338138">
              <a:lnSpc>
                <a:spcPct val="95000"/>
              </a:lnSpc>
              <a:spcBef>
                <a:spcPct val="30000"/>
              </a:spcBef>
            </a:pPr>
            <a:r>
              <a:rPr lang="en-US" sz="2400" dirty="0"/>
              <a:t>Ensure research benefits </a:t>
            </a:r>
            <a:r>
              <a:rPr lang="en-US" sz="2400" b="1" dirty="0"/>
              <a:t>NOAA</a:t>
            </a:r>
            <a:r>
              <a:rPr lang="en-US" sz="2400" dirty="0"/>
              <a:t>.</a:t>
            </a:r>
          </a:p>
        </p:txBody>
      </p:sp>
      <p:sp>
        <p:nvSpPr>
          <p:cNvPr id="117763" name="Rectangle 3"/>
          <p:cNvSpPr>
            <a:spLocks noGrp="1" noChangeArrowheads="1"/>
          </p:cNvSpPr>
          <p:nvPr>
            <p:ph type="title" idx="4294967295"/>
          </p:nvPr>
        </p:nvSpPr>
        <p:spPr>
          <a:xfrm>
            <a:off x="1321857" y="927123"/>
            <a:ext cx="7162800" cy="594312"/>
          </a:xfrm>
        </p:spPr>
        <p:txBody>
          <a:bodyPr rIns="182880"/>
          <a:lstStyle/>
          <a:p>
            <a:pPr algn="l"/>
            <a:r>
              <a:rPr lang="en-US" sz="2800" b="1" dirty="0"/>
              <a:t>HOW?:</a:t>
            </a:r>
          </a:p>
        </p:txBody>
      </p:sp>
      <p:grpSp>
        <p:nvGrpSpPr>
          <p:cNvPr id="63502" name="Group 14"/>
          <p:cNvGrpSpPr>
            <a:grpSpLocks/>
          </p:cNvGrpSpPr>
          <p:nvPr/>
        </p:nvGrpSpPr>
        <p:grpSpPr bwMode="auto">
          <a:xfrm>
            <a:off x="6695547" y="4641353"/>
            <a:ext cx="2397125" cy="1885950"/>
            <a:chOff x="2830" y="2602"/>
            <a:chExt cx="1510" cy="1188"/>
          </a:xfrm>
        </p:grpSpPr>
        <p:pic>
          <p:nvPicPr>
            <p:cNvPr id="117768" name="Picture 8" descr="dropsonde_team_and_S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30" y="2638"/>
              <a:ext cx="1510" cy="1152"/>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63498" name="Text Box 9"/>
            <p:cNvSpPr txBox="1">
              <a:spLocks noChangeArrowheads="1"/>
            </p:cNvSpPr>
            <p:nvPr/>
          </p:nvSpPr>
          <p:spPr bwMode="auto">
            <a:xfrm>
              <a:off x="3451" y="2602"/>
              <a:ext cx="689" cy="19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400" b="1">
                  <a:solidFill>
                    <a:schemeClr val="bg1"/>
                  </a:solidFill>
                  <a:latin typeface="Calibri"/>
                  <a:cs typeface="Calibri"/>
                </a:rPr>
                <a:t>DOTSTAR</a:t>
              </a:r>
            </a:p>
          </p:txBody>
        </p:sp>
      </p:grpSp>
      <p:grpSp>
        <p:nvGrpSpPr>
          <p:cNvPr id="63505" name="Group 17"/>
          <p:cNvGrpSpPr>
            <a:grpSpLocks/>
          </p:cNvGrpSpPr>
          <p:nvPr/>
        </p:nvGrpSpPr>
        <p:grpSpPr bwMode="auto">
          <a:xfrm>
            <a:off x="4908022" y="4641353"/>
            <a:ext cx="2474913" cy="1874837"/>
            <a:chOff x="2880" y="2777"/>
            <a:chExt cx="1559" cy="1181"/>
          </a:xfrm>
        </p:grpSpPr>
        <p:pic>
          <p:nvPicPr>
            <p:cNvPr id="117765" name="Picture 5" descr="collaborations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0" y="2806"/>
              <a:ext cx="1536" cy="1152"/>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63496" name="Text Box 10"/>
            <p:cNvSpPr txBox="1">
              <a:spLocks noChangeArrowheads="1"/>
            </p:cNvSpPr>
            <p:nvPr/>
          </p:nvSpPr>
          <p:spPr bwMode="auto">
            <a:xfrm>
              <a:off x="3574" y="2777"/>
              <a:ext cx="865" cy="19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400" b="1" dirty="0">
                  <a:solidFill>
                    <a:schemeClr val="bg1"/>
                  </a:solidFill>
                  <a:latin typeface="Calibri"/>
                  <a:cs typeface="Calibri"/>
                </a:rPr>
                <a:t>IFEX/RAINEX</a:t>
              </a:r>
            </a:p>
          </p:txBody>
        </p:sp>
      </p:grpSp>
      <p:grpSp>
        <p:nvGrpSpPr>
          <p:cNvPr id="63506" name="Group 18"/>
          <p:cNvGrpSpPr>
            <a:grpSpLocks/>
          </p:cNvGrpSpPr>
          <p:nvPr/>
        </p:nvGrpSpPr>
        <p:grpSpPr bwMode="auto">
          <a:xfrm>
            <a:off x="3068110" y="4641353"/>
            <a:ext cx="2527300" cy="1849438"/>
            <a:chOff x="1810" y="2445"/>
            <a:chExt cx="1592" cy="1165"/>
          </a:xfrm>
        </p:grpSpPr>
        <p:pic>
          <p:nvPicPr>
            <p:cNvPr id="117767" name="Picture 7" descr="interaction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10" y="2458"/>
              <a:ext cx="1536" cy="1152"/>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63494" name="Text Box 11"/>
            <p:cNvSpPr txBox="1">
              <a:spLocks noChangeArrowheads="1"/>
            </p:cNvSpPr>
            <p:nvPr/>
          </p:nvSpPr>
          <p:spPr bwMode="auto">
            <a:xfrm>
              <a:off x="2791" y="2445"/>
              <a:ext cx="611" cy="19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400" b="1">
                  <a:solidFill>
                    <a:schemeClr val="bg1"/>
                  </a:solidFill>
                  <a:latin typeface="Calibri"/>
                  <a:cs typeface="Calibri"/>
                </a:rPr>
                <a:t>CBLAST</a:t>
              </a:r>
            </a:p>
          </p:txBody>
        </p:sp>
      </p:grpSp>
      <p:grpSp>
        <p:nvGrpSpPr>
          <p:cNvPr id="63501" name="Group 13"/>
          <p:cNvGrpSpPr>
            <a:grpSpLocks/>
          </p:cNvGrpSpPr>
          <p:nvPr/>
        </p:nvGrpSpPr>
        <p:grpSpPr bwMode="auto">
          <a:xfrm>
            <a:off x="1323447" y="4641353"/>
            <a:ext cx="2432050" cy="1878012"/>
            <a:chOff x="4199" y="2602"/>
            <a:chExt cx="1532" cy="1183"/>
          </a:xfrm>
        </p:grpSpPr>
        <p:pic>
          <p:nvPicPr>
            <p:cNvPr id="117772" name="Picture 12" descr="TCSP"/>
            <p:cNvPicPr>
              <a:picLocks noChangeAspect="1" noChangeArrowheads="1"/>
            </p:cNvPicPr>
            <p:nvPr/>
          </p:nvPicPr>
          <p:blipFill>
            <a:blip r:embed="rId6" cstate="screen">
              <a:lum contrast="30000"/>
              <a:extLst>
                <a:ext uri="{28A0092B-C50C-407E-A947-70E740481C1C}">
                  <a14:useLocalDpi xmlns:a14="http://schemas.microsoft.com/office/drawing/2010/main"/>
                </a:ext>
              </a:extLst>
            </a:blip>
            <a:srcRect/>
            <a:stretch>
              <a:fillRect/>
            </a:stretch>
          </p:blipFill>
          <p:spPr bwMode="auto">
            <a:xfrm>
              <a:off x="4199" y="2633"/>
              <a:ext cx="1532" cy="1152"/>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63500" name="Text Box 13"/>
            <p:cNvSpPr txBox="1">
              <a:spLocks noChangeArrowheads="1"/>
            </p:cNvSpPr>
            <p:nvPr/>
          </p:nvSpPr>
          <p:spPr bwMode="auto">
            <a:xfrm>
              <a:off x="4908" y="2602"/>
              <a:ext cx="753" cy="19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400" b="1" dirty="0">
                  <a:latin typeface="Calibri"/>
                  <a:cs typeface="Calibri"/>
                </a:rPr>
                <a:t>IFEX/TCSP</a:t>
              </a:r>
            </a:p>
          </p:txBody>
        </p:sp>
      </p:grpSp>
      <p:sp>
        <p:nvSpPr>
          <p:cNvPr id="63507" name="Rectangle 19"/>
          <p:cNvSpPr>
            <a:spLocks noChangeArrowheads="1"/>
          </p:cNvSpPr>
          <p:nvPr/>
        </p:nvSpPr>
        <p:spPr bwMode="auto">
          <a:xfrm>
            <a:off x="0" y="2971800"/>
            <a:ext cx="1295400" cy="2286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18" name="Picture 4" descr="HFIP"/>
          <p:cNvPicPr>
            <a:picLocks noChangeAspect="1" noChangeArrowheads="1"/>
          </p:cNvPicPr>
          <p:nvPr/>
        </p:nvPicPr>
        <p:blipFill>
          <a:blip r:embed="rId7"/>
          <a:srcRect/>
          <a:stretch>
            <a:fillRect/>
          </a:stretch>
        </p:blipFill>
        <p:spPr bwMode="auto">
          <a:xfrm>
            <a:off x="1401763" y="198438"/>
            <a:ext cx="7615237" cy="866775"/>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1392238" y="90488"/>
            <a:ext cx="7751762" cy="6193669"/>
          </a:xfrm>
        </p:spPr>
        <p:txBody>
          <a:bodyPr/>
          <a:lstStyle/>
          <a:p>
            <a:pPr marL="282575" indent="-282575">
              <a:lnSpc>
                <a:spcPct val="90000"/>
              </a:lnSpc>
              <a:buFontTx/>
              <a:buNone/>
            </a:pPr>
            <a:r>
              <a:rPr lang="en-US" b="1" dirty="0">
                <a:effectLst>
                  <a:outerShdw blurRad="38100" dist="38100" dir="2700000" algn="tl">
                    <a:srgbClr val="DDDDDD"/>
                  </a:outerShdw>
                </a:effectLst>
              </a:rPr>
              <a:t>HOW?:</a:t>
            </a:r>
          </a:p>
          <a:p>
            <a:pPr marL="282575" indent="-282575">
              <a:lnSpc>
                <a:spcPct val="90000"/>
              </a:lnSpc>
              <a:buFontTx/>
              <a:buNone/>
            </a:pPr>
            <a:r>
              <a:rPr lang="en-US" sz="2800" b="1" dirty="0">
                <a:solidFill>
                  <a:srgbClr val="A21010"/>
                </a:solidFill>
                <a:effectLst>
                  <a:outerShdw blurRad="38100" dist="38100" dir="2700000" algn="tl">
                    <a:srgbClr val="DDDDDD"/>
                  </a:outerShdw>
                </a:effectLst>
              </a:rPr>
              <a:t>NOAA Intensity Forecast Experiment (</a:t>
            </a:r>
            <a:r>
              <a:rPr lang="en-US" sz="2800" b="1" dirty="0">
                <a:effectLst>
                  <a:outerShdw blurRad="38100" dist="38100" dir="2700000" algn="tl">
                    <a:srgbClr val="DDDDDD"/>
                  </a:outerShdw>
                </a:effectLst>
                <a:hlinkClick r:id="rId3"/>
              </a:rPr>
              <a:t>IFEX</a:t>
            </a:r>
            <a:r>
              <a:rPr lang="en-US" sz="2800" b="1" dirty="0">
                <a:solidFill>
                  <a:srgbClr val="A21010"/>
                </a:solidFill>
                <a:effectLst>
                  <a:outerShdw blurRad="38100" dist="38100" dir="2700000" algn="tl">
                    <a:srgbClr val="DDDDDD"/>
                  </a:outerShdw>
                </a:effectLst>
              </a:rPr>
              <a:t>)</a:t>
            </a:r>
            <a:endParaRPr lang="en-US" sz="2800" b="1" dirty="0">
              <a:effectLst>
                <a:outerShdw blurRad="38100" dist="38100" dir="2700000" algn="tl">
                  <a:srgbClr val="DDDDDD"/>
                </a:outerShdw>
              </a:effectLst>
            </a:endParaRPr>
          </a:p>
          <a:p>
            <a:pPr marL="282575" indent="-282575">
              <a:lnSpc>
                <a:spcPts val="2600"/>
              </a:lnSpc>
              <a:spcBef>
                <a:spcPct val="50000"/>
              </a:spcBef>
              <a:spcAft>
                <a:spcPts val="600"/>
              </a:spcAft>
              <a:buFontTx/>
              <a:buNone/>
            </a:pPr>
            <a:r>
              <a:rPr lang="en-US" sz="2400" dirty="0"/>
              <a:t>Partnership</a:t>
            </a:r>
            <a:r>
              <a:rPr lang="en-US" sz="2400" dirty="0" smtClean="0"/>
              <a:t> to </a:t>
            </a:r>
            <a:r>
              <a:rPr lang="en-US" sz="2400" dirty="0"/>
              <a:t>improve TC intensity/ structure forecasts</a:t>
            </a:r>
          </a:p>
          <a:p>
            <a:pPr marL="282575" indent="-282575">
              <a:lnSpc>
                <a:spcPts val="2600"/>
              </a:lnSpc>
              <a:spcBef>
                <a:spcPct val="0"/>
              </a:spcBef>
              <a:spcAft>
                <a:spcPts val="600"/>
              </a:spcAft>
              <a:buFontTx/>
              <a:buAutoNum type="arabicPeriod"/>
            </a:pPr>
            <a:r>
              <a:rPr lang="en-US" sz="2400" dirty="0"/>
              <a:t>Collect targeted observations</a:t>
            </a:r>
            <a:r>
              <a:rPr lang="en-US" sz="2800" dirty="0"/>
              <a:t> </a:t>
            </a:r>
            <a:endParaRPr lang="en-US" dirty="0"/>
          </a:p>
          <a:p>
            <a:pPr marL="625475" lvl="1" indent="-406400">
              <a:lnSpc>
                <a:spcPts val="2200"/>
              </a:lnSpc>
              <a:spcBef>
                <a:spcPct val="0"/>
              </a:spcBef>
              <a:spcAft>
                <a:spcPts val="600"/>
              </a:spcAft>
              <a:buClr>
                <a:srgbClr val="000066"/>
              </a:buClr>
              <a:buSzPct val="104000"/>
              <a:buFontTx/>
              <a:buChar char="•"/>
            </a:pPr>
            <a:r>
              <a:rPr lang="en-US" sz="2400" dirty="0"/>
              <a:t>throughout TC life cycle for DA of core circulation</a:t>
            </a:r>
          </a:p>
          <a:p>
            <a:pPr marL="625475" lvl="1" indent="-406400">
              <a:lnSpc>
                <a:spcPts val="2200"/>
              </a:lnSpc>
              <a:spcBef>
                <a:spcPct val="0"/>
              </a:spcBef>
              <a:spcAft>
                <a:spcPts val="600"/>
              </a:spcAft>
              <a:buClr>
                <a:srgbClr val="000066"/>
              </a:buClr>
              <a:buSzPct val="104000"/>
              <a:buFontTx/>
              <a:buChar char="•"/>
            </a:pPr>
            <a:r>
              <a:rPr lang="en-US" sz="2400" dirty="0"/>
              <a:t>in and around storm scale circulation to evaluate HWRF  </a:t>
            </a:r>
          </a:p>
          <a:p>
            <a:pPr marL="625475" lvl="1" indent="-406400">
              <a:lnSpc>
                <a:spcPts val="2200"/>
              </a:lnSpc>
              <a:spcBef>
                <a:spcPct val="0"/>
              </a:spcBef>
              <a:spcAft>
                <a:spcPts val="600"/>
              </a:spcAft>
              <a:buClr>
                <a:srgbClr val="000066"/>
              </a:buClr>
              <a:buSzPct val="104000"/>
              <a:buFontTx/>
              <a:buChar char="•"/>
            </a:pPr>
            <a:r>
              <a:rPr lang="en-US" sz="2400" dirty="0"/>
              <a:t>in variety of atmospheric/oceanic conditions to assess observed &amp; model TC intensity/structure changes </a:t>
            </a:r>
          </a:p>
          <a:p>
            <a:pPr marL="282575" indent="-282575">
              <a:lnSpc>
                <a:spcPts val="2600"/>
              </a:lnSpc>
              <a:spcBef>
                <a:spcPct val="0"/>
              </a:spcBef>
              <a:spcAft>
                <a:spcPts val="600"/>
              </a:spcAft>
              <a:buFontTx/>
              <a:buAutoNum type="arabicPeriod"/>
            </a:pPr>
            <a:r>
              <a:rPr lang="en-US" sz="2400" dirty="0"/>
              <a:t>Improve physical understanding</a:t>
            </a:r>
            <a:r>
              <a:rPr lang="en-US" sz="2400" dirty="0" smtClean="0"/>
              <a:t> &amp; representation </a:t>
            </a:r>
            <a:r>
              <a:rPr lang="en-US" sz="2400" dirty="0"/>
              <a:t>of</a:t>
            </a:r>
            <a:r>
              <a:rPr lang="en-US" sz="2000" dirty="0"/>
              <a:t> </a:t>
            </a:r>
          </a:p>
          <a:p>
            <a:pPr marL="625475" lvl="1" indent="-406400">
              <a:lnSpc>
                <a:spcPts val="2200"/>
              </a:lnSpc>
              <a:spcBef>
                <a:spcPct val="0"/>
              </a:spcBef>
              <a:spcAft>
                <a:spcPts val="600"/>
              </a:spcAft>
              <a:buClr>
                <a:srgbClr val="000066"/>
              </a:buClr>
              <a:buSzPct val="104000"/>
              <a:buFontTx/>
              <a:buChar char="•"/>
            </a:pPr>
            <a:r>
              <a:rPr lang="en-US" sz="2400" dirty="0" smtClean="0"/>
              <a:t>Boundary layer</a:t>
            </a:r>
          </a:p>
          <a:p>
            <a:pPr marL="625475" lvl="1" indent="-406400">
              <a:lnSpc>
                <a:spcPts val="2200"/>
              </a:lnSpc>
              <a:spcBef>
                <a:spcPct val="0"/>
              </a:spcBef>
              <a:spcAft>
                <a:spcPts val="600"/>
              </a:spcAft>
              <a:buClr>
                <a:srgbClr val="000066"/>
              </a:buClr>
              <a:buSzPct val="104000"/>
              <a:buFontTx/>
              <a:buChar char="•"/>
            </a:pPr>
            <a:r>
              <a:rPr lang="en-US" sz="2400" dirty="0"/>
              <a:t>S</a:t>
            </a:r>
            <a:r>
              <a:rPr lang="en-US" sz="2400" dirty="0" smtClean="0"/>
              <a:t>urface flux</a:t>
            </a:r>
          </a:p>
          <a:p>
            <a:pPr marL="625475" lvl="1" indent="-406400">
              <a:lnSpc>
                <a:spcPts val="2200"/>
              </a:lnSpc>
              <a:spcBef>
                <a:spcPct val="0"/>
              </a:spcBef>
              <a:spcAft>
                <a:spcPts val="600"/>
              </a:spcAft>
              <a:buClr>
                <a:srgbClr val="000066"/>
              </a:buClr>
              <a:buSzPct val="104000"/>
              <a:buFontTx/>
              <a:buChar char="•"/>
            </a:pPr>
            <a:r>
              <a:rPr lang="en-US" sz="2400" dirty="0" smtClean="0"/>
              <a:t>Microphysics</a:t>
            </a:r>
            <a:endParaRPr lang="en-US" sz="2400" dirty="0"/>
          </a:p>
          <a:p>
            <a:pPr marL="625475" lvl="1" indent="-406400">
              <a:lnSpc>
                <a:spcPts val="2600"/>
              </a:lnSpc>
              <a:spcBef>
                <a:spcPct val="0"/>
              </a:spcBef>
              <a:spcAft>
                <a:spcPts val="600"/>
              </a:spcAft>
              <a:buClr>
                <a:srgbClr val="000066"/>
              </a:buClr>
              <a:buSzPct val="104000"/>
              <a:buFontTx/>
              <a:buChar char="•"/>
            </a:pPr>
            <a:r>
              <a:rPr lang="en-US" sz="2400" dirty="0"/>
              <a:t>Impact of dry air (SAL) </a:t>
            </a:r>
          </a:p>
          <a:p>
            <a:pPr marL="625475" lvl="1" indent="-406400">
              <a:lnSpc>
                <a:spcPts val="2600"/>
              </a:lnSpc>
              <a:spcBef>
                <a:spcPct val="0"/>
              </a:spcBef>
              <a:spcAft>
                <a:spcPts val="600"/>
              </a:spcAft>
              <a:buClr>
                <a:srgbClr val="000066"/>
              </a:buClr>
              <a:buSzPct val="104000"/>
              <a:buFontTx/>
              <a:buChar char="•"/>
            </a:pPr>
            <a:r>
              <a:rPr lang="en-US" sz="2400" dirty="0" err="1"/>
              <a:t>R</a:t>
            </a:r>
            <a:r>
              <a:rPr lang="en-US" sz="2400" dirty="0" err="1" smtClean="0"/>
              <a:t>ainbands</a:t>
            </a:r>
            <a:r>
              <a:rPr lang="en-US" sz="2400" dirty="0" smtClean="0"/>
              <a:t> </a:t>
            </a:r>
            <a:r>
              <a:rPr lang="en-US" sz="2400" dirty="0"/>
              <a:t>&amp; eyewall</a:t>
            </a:r>
            <a:endParaRPr lang="en-US" sz="2000" b="1" dirty="0">
              <a:solidFill>
                <a:schemeClr val="bg1"/>
              </a:solidFill>
              <a:effectLst>
                <a:outerShdw blurRad="38100" dist="38100" dir="2700000" algn="tl">
                  <a:srgbClr val="DDDDDD"/>
                </a:outerShdw>
              </a:effectLst>
            </a:endParaRPr>
          </a:p>
        </p:txBody>
      </p:sp>
      <p:sp>
        <p:nvSpPr>
          <p:cNvPr id="37892" name="Rectangle 4"/>
          <p:cNvSpPr>
            <a:spLocks noChangeArrowheads="1"/>
          </p:cNvSpPr>
          <p:nvPr/>
        </p:nvSpPr>
        <p:spPr bwMode="auto">
          <a:xfrm>
            <a:off x="0" y="2971800"/>
            <a:ext cx="1295400" cy="2286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37894" name="Rectangle 6"/>
          <p:cNvSpPr>
            <a:spLocks noChangeArrowheads="1"/>
          </p:cNvSpPr>
          <p:nvPr/>
        </p:nvSpPr>
        <p:spPr bwMode="auto">
          <a:xfrm>
            <a:off x="1483150" y="5758869"/>
            <a:ext cx="3984822" cy="307777"/>
          </a:xfrm>
          <a:prstGeom prst="rect">
            <a:avLst/>
          </a:prstGeom>
          <a:noFill/>
          <a:ln w="9525">
            <a:noFill/>
            <a:miter lim="800000"/>
            <a:headEnd/>
            <a:tailEnd/>
          </a:ln>
        </p:spPr>
        <p:txBody>
          <a:bodyPr wrap="none">
            <a:prstTxWarp prst="textNoShape">
              <a:avLst/>
            </a:prstTxWarp>
            <a:spAutoFit/>
          </a:bodyPr>
          <a:lstStyle/>
          <a:p>
            <a:r>
              <a:rPr lang="en-US" sz="1400" u="sng" dirty="0">
                <a:solidFill>
                  <a:srgbClr val="1F00FF"/>
                </a:solidFill>
                <a:latin typeface="Calibri"/>
                <a:cs typeface="Calibri"/>
                <a:hlinkClick r:id="rId4"/>
              </a:rPr>
              <a:t>http://www.aoml.noaa.gov/hrd/</a:t>
            </a:r>
            <a:r>
              <a:rPr lang="en-US" sz="1400" u="sng" dirty="0" smtClean="0">
                <a:solidFill>
                  <a:srgbClr val="1F00FF"/>
                </a:solidFill>
                <a:latin typeface="Calibri"/>
                <a:cs typeface="Calibri"/>
                <a:hlinkClick r:id="rId4"/>
              </a:rPr>
              <a:t>HFP2011/IFEX.html</a:t>
            </a:r>
            <a:endParaRPr lang="en-US" sz="1400" u="sng" dirty="0">
              <a:solidFill>
                <a:srgbClr val="1F00FF"/>
              </a:solidFill>
              <a:latin typeface="Calibri"/>
              <a:cs typeface="Calibri"/>
            </a:endParaRPr>
          </a:p>
        </p:txBody>
      </p:sp>
      <p:pic>
        <p:nvPicPr>
          <p:cNvPr id="2" name="Picture 1" descr="HFP2011cover.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7674" y="3809723"/>
            <a:ext cx="2229531" cy="28852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295400" y="228600"/>
            <a:ext cx="3779838" cy="6018213"/>
          </a:xfrm>
        </p:spPr>
        <p:txBody>
          <a:bodyPr/>
          <a:lstStyle/>
          <a:p>
            <a:pPr>
              <a:buFontTx/>
              <a:buNone/>
            </a:pPr>
            <a:r>
              <a:rPr lang="en-US" sz="3600" b="1" dirty="0"/>
              <a:t>WHAT?:</a:t>
            </a:r>
          </a:p>
          <a:p>
            <a:pPr>
              <a:buFontTx/>
              <a:buNone/>
            </a:pPr>
            <a:r>
              <a:rPr lang="en-US" b="1" dirty="0">
                <a:solidFill>
                  <a:srgbClr val="8E0000"/>
                </a:solidFill>
              </a:rPr>
              <a:t>Current TC research:</a:t>
            </a:r>
          </a:p>
          <a:p>
            <a:pPr>
              <a:buFontTx/>
              <a:buNone/>
            </a:pPr>
            <a:r>
              <a:rPr lang="en-US" sz="2800" b="1" dirty="0">
                <a:solidFill>
                  <a:srgbClr val="8E0000"/>
                </a:solidFill>
              </a:rPr>
              <a:t>Track</a:t>
            </a:r>
            <a:r>
              <a:rPr lang="en-US" sz="2800" dirty="0">
                <a:solidFill>
                  <a:srgbClr val="000000"/>
                </a:solidFill>
              </a:rPr>
              <a:t>:</a:t>
            </a:r>
          </a:p>
          <a:p>
            <a:r>
              <a:rPr lang="en-US" sz="2000" dirty="0">
                <a:solidFill>
                  <a:srgbClr val="000000"/>
                </a:solidFill>
              </a:rPr>
              <a:t>Synoptic-surveillance using dropsondes.</a:t>
            </a: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r>
              <a:rPr lang="en-US" sz="2000" dirty="0">
                <a:solidFill>
                  <a:srgbClr val="000000"/>
                </a:solidFill>
              </a:rPr>
              <a:t>Analytical &amp; numerical studies.</a:t>
            </a:r>
          </a:p>
          <a:p>
            <a:r>
              <a:rPr lang="en-US" sz="2000" dirty="0">
                <a:solidFill>
                  <a:srgbClr val="000000"/>
                </a:solidFill>
              </a:rPr>
              <a:t>Ensemble track forecasting &amp; targeted observations.</a:t>
            </a:r>
            <a:endParaRPr lang="en-US" sz="2400" dirty="0">
              <a:solidFill>
                <a:srgbClr val="000000"/>
              </a:solidFill>
            </a:endParaRPr>
          </a:p>
        </p:txBody>
      </p:sp>
      <p:sp>
        <p:nvSpPr>
          <p:cNvPr id="5127" name="Rectangle 7"/>
          <p:cNvSpPr>
            <a:spLocks noChangeArrowheads="1"/>
          </p:cNvSpPr>
          <p:nvPr/>
        </p:nvSpPr>
        <p:spPr bwMode="auto">
          <a:xfrm>
            <a:off x="1295400" y="6331367"/>
            <a:ext cx="3779851" cy="276999"/>
          </a:xfrm>
          <a:prstGeom prst="rect">
            <a:avLst/>
          </a:prstGeom>
          <a:noFill/>
          <a:ln w="9525">
            <a:noFill/>
            <a:miter lim="800000"/>
            <a:headEnd/>
            <a:tailEnd/>
          </a:ln>
        </p:spPr>
        <p:txBody>
          <a:bodyPr wrap="none">
            <a:prstTxWarp prst="textNoShape">
              <a:avLst/>
            </a:prstTxWarp>
            <a:spAutoFit/>
          </a:bodyPr>
          <a:lstStyle/>
          <a:p>
            <a:r>
              <a:rPr lang="en-US" sz="1200" u="sng" dirty="0">
                <a:solidFill>
                  <a:srgbClr val="1F00FF"/>
                </a:solidFill>
                <a:latin typeface="Calibri"/>
                <a:cs typeface="Calibri"/>
                <a:hlinkClick r:id="rId3"/>
              </a:rPr>
              <a:t>http:/www.aoml.noaa.gov/hrd/data_sub/assesment.html</a:t>
            </a:r>
            <a:endParaRPr lang="en-US" sz="1200" u="sng" dirty="0">
              <a:solidFill>
                <a:srgbClr val="1F00FF"/>
              </a:solidFill>
              <a:latin typeface="Calibri"/>
              <a:cs typeface="Calibri"/>
            </a:endParaRPr>
          </a:p>
        </p:txBody>
      </p:sp>
      <p:sp>
        <p:nvSpPr>
          <p:cNvPr id="5133" name="Rectangle 13"/>
          <p:cNvSpPr>
            <a:spLocks noChangeArrowheads="1"/>
          </p:cNvSpPr>
          <p:nvPr/>
        </p:nvSpPr>
        <p:spPr bwMode="auto">
          <a:xfrm>
            <a:off x="0" y="3148013"/>
            <a:ext cx="1295400" cy="3810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5134" name="Picture 14" descr="v3_slide0008_image013"/>
          <p:cNvPicPr>
            <a:picLocks noChangeAspect="1" noChangeArrowheads="1"/>
          </p:cNvPicPr>
          <p:nvPr/>
        </p:nvPicPr>
        <p:blipFill>
          <a:blip r:embed="rId4"/>
          <a:srcRect/>
          <a:stretch>
            <a:fillRect/>
          </a:stretch>
        </p:blipFill>
        <p:spPr bwMode="auto">
          <a:xfrm>
            <a:off x="5868984" y="384193"/>
            <a:ext cx="2043113" cy="2544762"/>
          </a:xfrm>
          <a:prstGeom prst="rect">
            <a:avLst/>
          </a:prstGeom>
          <a:noFill/>
        </p:spPr>
      </p:pic>
      <p:pic>
        <p:nvPicPr>
          <p:cNvPr id="12" name="Picture 17" descr="http://skate.nhc.noaa.gov/~jht/targeting/results/latest/2011082500_AL092011_N49track.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47087" y="3462484"/>
            <a:ext cx="4123667" cy="27183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descr="GIV_Flying_2003.jpg"/>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1457779" y="2738239"/>
            <a:ext cx="3407835" cy="1878405"/>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13353</TotalTime>
  <Words>3507</Words>
  <Application>Microsoft Macintosh PowerPoint</Application>
  <PresentationFormat>On-screen Show (4:3)</PresentationFormat>
  <Paragraphs>339</Paragraphs>
  <Slides>25</Slides>
  <Notes>21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Blank Presentation</vt:lpstr>
      <vt:lpstr>NOAA Hurricane Research</vt:lpstr>
      <vt:lpstr>PowerPoint Presentation</vt:lpstr>
      <vt:lpstr>PowerPoint Presentation</vt:lpstr>
      <vt:lpstr>PowerPoint Presentation</vt:lpstr>
      <vt:lpstr>PowerPoint Presentation</vt:lpstr>
      <vt:lpstr>PowerPoint Presentation</vt:lpstr>
      <vt:lpstr>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Impacts: Where do we need to be?</vt:lpstr>
      <vt:lpstr>What in 2011 &amp; 2012?:</vt:lpstr>
      <vt:lpstr>What in 2011?:</vt:lpstr>
      <vt:lpstr>PowerPoint Presentation</vt:lpstr>
      <vt:lpstr>PowerPoint Presentation</vt:lpstr>
      <vt:lpstr>PowerPoint Presentation</vt:lpstr>
      <vt:lpstr>HFIP 2011 Demonstration</vt:lpstr>
      <vt:lpstr>Opportunities:</vt:lpstr>
    </vt:vector>
  </TitlesOfParts>
  <Company>NOAA/AOML Hurricane Research Division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Marks</dc:creator>
  <cp:lastModifiedBy>Frank Marks</cp:lastModifiedBy>
  <cp:revision>158</cp:revision>
  <cp:lastPrinted>2007-04-16T12:51:16Z</cp:lastPrinted>
  <dcterms:created xsi:type="dcterms:W3CDTF">2011-03-21T02:07:59Z</dcterms:created>
  <dcterms:modified xsi:type="dcterms:W3CDTF">2012-03-12T18:59:42Z</dcterms:modified>
</cp:coreProperties>
</file>