
<file path=[Content_Types].xml><?xml version="1.0" encoding="utf-8"?>
<Types xmlns="http://schemas.openxmlformats.org/package/2006/content-types">
  <Default Extension="xml" ContentType="application/xml"/>
  <Default Extension="tif" ContentType="image/tiff"/>
  <Default Extension="jpeg" ContentType="image/jpeg"/>
  <Default Extension="jpg" ContentType="image/jpeg"/>
  <Default Extension="rels" ContentType="application/vnd.openxmlformats-package.relationships+xml"/>
  <Default Extension="gif" ContentType="image/gi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4426" r:id="rId2"/>
    <p:sldMasterId id="2147484442" r:id="rId3"/>
  </p:sldMasterIdLst>
  <p:notesMasterIdLst>
    <p:notesMasterId r:id="rId18"/>
  </p:notesMasterIdLst>
  <p:handoutMasterIdLst>
    <p:handoutMasterId r:id="rId19"/>
  </p:handoutMasterIdLst>
  <p:sldIdLst>
    <p:sldId id="557" r:id="rId4"/>
    <p:sldId id="558" r:id="rId5"/>
    <p:sldId id="561" r:id="rId6"/>
    <p:sldId id="560" r:id="rId7"/>
    <p:sldId id="559" r:id="rId8"/>
    <p:sldId id="562" r:id="rId9"/>
    <p:sldId id="564" r:id="rId10"/>
    <p:sldId id="437" r:id="rId11"/>
    <p:sldId id="528" r:id="rId12"/>
    <p:sldId id="519" r:id="rId13"/>
    <p:sldId id="549" r:id="rId14"/>
    <p:sldId id="548" r:id="rId15"/>
    <p:sldId id="531" r:id="rId16"/>
    <p:sldId id="342" r:id="rId17"/>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D30202"/>
    <a:srgbClr val="C0DFFF"/>
    <a:srgbClr val="D1F0D0"/>
    <a:srgbClr val="FD0DFB"/>
    <a:srgbClr val="9999FF"/>
    <a:srgbClr val="FF3300"/>
    <a:srgbClr val="C0C0C0"/>
    <a:srgbClr val="000066"/>
    <a:srgbClr val="6666FF"/>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62" autoAdjust="0"/>
    <p:restoredTop sz="94660"/>
  </p:normalViewPr>
  <p:slideViewPr>
    <p:cSldViewPr snapToGrid="0">
      <p:cViewPr varScale="1">
        <p:scale>
          <a:sx n="156" d="100"/>
          <a:sy n="156" d="100"/>
        </p:scale>
        <p:origin x="-696" y="-112"/>
      </p:cViewPr>
      <p:guideLst>
        <p:guide orient="horz" pos="72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0" d="100"/>
          <a:sy n="50" d="100"/>
        </p:scale>
        <p:origin x="-1836" y="-8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notesMaster" Target="notesMasters/notesMaster1.xml"/><Relationship Id="rId1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s>
</file>

<file path=ppt/_rels/viewProps.xml.rels><?xml version="1.0" encoding="UTF-8" standalone="yes"?>
<Relationships xmlns="http://schemas.openxmlformats.org/package/2006/relationships"><Relationship Id="rId1"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112" charset="0"/>
                <a:ea typeface="+mn-ea"/>
                <a:cs typeface="+mn-cs"/>
              </a:defRPr>
            </a:lvl1pPr>
          </a:lstStyle>
          <a:p>
            <a:pPr>
              <a:defRPr/>
            </a:pPr>
            <a:endParaRPr lang="en-US"/>
          </a:p>
        </p:txBody>
      </p:sp>
      <p:sp>
        <p:nvSpPr>
          <p:cNvPr id="91139"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112" charset="0"/>
                <a:ea typeface="+mn-ea"/>
                <a:cs typeface="+mn-cs"/>
              </a:defRPr>
            </a:lvl1pPr>
          </a:lstStyle>
          <a:p>
            <a:pPr>
              <a:defRPr/>
            </a:pPr>
            <a:endParaRPr lang="en-US"/>
          </a:p>
        </p:txBody>
      </p:sp>
      <p:sp>
        <p:nvSpPr>
          <p:cNvPr id="91140"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112" charset="0"/>
                <a:ea typeface="+mn-ea"/>
                <a:cs typeface="+mn-cs"/>
              </a:defRPr>
            </a:lvl1pPr>
          </a:lstStyle>
          <a:p>
            <a:pPr>
              <a:defRPr/>
            </a:pPr>
            <a:endParaRPr lang="en-US"/>
          </a:p>
        </p:txBody>
      </p:sp>
      <p:sp>
        <p:nvSpPr>
          <p:cNvPr id="91141"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112" charset="0"/>
                <a:ea typeface="+mn-ea"/>
                <a:cs typeface="+mn-cs"/>
              </a:defRPr>
            </a:lvl1pPr>
          </a:lstStyle>
          <a:p>
            <a:pPr>
              <a:defRPr/>
            </a:pPr>
            <a:fld id="{F27DEBDD-BDFF-9C49-9494-6A4EBD8FA7BA}" type="slidenum">
              <a:rPr lang="en-US"/>
              <a:pPr>
                <a:defRPr/>
              </a:pPr>
              <a:t>‹#›</a:t>
            </a:fld>
            <a:endParaRPr lang="en-US"/>
          </a:p>
        </p:txBody>
      </p:sp>
    </p:spTree>
    <p:extLst>
      <p:ext uri="{BB962C8B-B14F-4D97-AF65-F5344CB8AC3E}">
        <p14:creationId xmlns:p14="http://schemas.microsoft.com/office/powerpoint/2010/main" val="8830510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lvl1pPr defTabSz="931863">
              <a:defRPr sz="1200">
                <a:latin typeface="Arial" pitchFamily="-112" charset="0"/>
                <a:ea typeface="+mn-ea"/>
                <a:cs typeface="+mn-cs"/>
              </a:defRPr>
            </a:lvl1pPr>
          </a:lstStyle>
          <a:p>
            <a:pPr>
              <a:defRPr/>
            </a:pPr>
            <a:endParaRPr lang="en-US"/>
          </a:p>
        </p:txBody>
      </p:sp>
      <p:sp>
        <p:nvSpPr>
          <p:cNvPr id="409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lvl1pPr algn="r" defTabSz="931863">
              <a:defRPr sz="1200">
                <a:latin typeface="Arial" pitchFamily="-112" charset="0"/>
                <a:ea typeface="+mn-ea"/>
                <a:cs typeface="+mn-cs"/>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82688" y="696913"/>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1675" y="4414838"/>
            <a:ext cx="5607050" cy="4184650"/>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31263"/>
            <a:ext cx="3038475" cy="463550"/>
          </a:xfrm>
          <a:prstGeom prst="rect">
            <a:avLst/>
          </a:prstGeom>
          <a:noFill/>
          <a:ln w="9525">
            <a:noFill/>
            <a:miter lim="800000"/>
            <a:headEnd/>
            <a:tailEnd/>
          </a:ln>
          <a:effectLst/>
        </p:spPr>
        <p:txBody>
          <a:bodyPr vert="horz" wrap="square" lIns="93173" tIns="46587" rIns="93173" bIns="46587" numCol="1" anchor="b" anchorCtr="0" compatLnSpc="1">
            <a:prstTxWarp prst="textNoShape">
              <a:avLst/>
            </a:prstTxWarp>
          </a:bodyPr>
          <a:lstStyle>
            <a:lvl1pPr defTabSz="931863">
              <a:defRPr sz="1200">
                <a:latin typeface="Arial" pitchFamily="-112" charset="0"/>
                <a:ea typeface="+mn-ea"/>
                <a:cs typeface="+mn-cs"/>
              </a:defRPr>
            </a:lvl1pPr>
          </a:lstStyle>
          <a:p>
            <a:pPr>
              <a:defRPr/>
            </a:pPr>
            <a:endParaRPr lang="en-US"/>
          </a:p>
        </p:txBody>
      </p:sp>
      <p:sp>
        <p:nvSpPr>
          <p:cNvPr id="4103" name="Rectangle 7"/>
          <p:cNvSpPr>
            <a:spLocks noGrp="1" noChangeArrowheads="1"/>
          </p:cNvSpPr>
          <p:nvPr>
            <p:ph type="sldNum" sz="quarter" idx="5"/>
          </p:nvPr>
        </p:nvSpPr>
        <p:spPr bwMode="auto">
          <a:xfrm>
            <a:off x="3970338" y="8831263"/>
            <a:ext cx="3038475" cy="463550"/>
          </a:xfrm>
          <a:prstGeom prst="rect">
            <a:avLst/>
          </a:prstGeom>
          <a:noFill/>
          <a:ln w="9525">
            <a:noFill/>
            <a:miter lim="800000"/>
            <a:headEnd/>
            <a:tailEnd/>
          </a:ln>
          <a:effectLst/>
        </p:spPr>
        <p:txBody>
          <a:bodyPr vert="horz" wrap="square" lIns="93173" tIns="46587" rIns="93173" bIns="46587" numCol="1" anchor="b" anchorCtr="0" compatLnSpc="1">
            <a:prstTxWarp prst="textNoShape">
              <a:avLst/>
            </a:prstTxWarp>
          </a:bodyPr>
          <a:lstStyle>
            <a:lvl1pPr algn="r" defTabSz="931863">
              <a:defRPr sz="1200">
                <a:latin typeface="Arial" pitchFamily="-112" charset="0"/>
                <a:ea typeface="+mn-ea"/>
                <a:cs typeface="+mn-cs"/>
              </a:defRPr>
            </a:lvl1pPr>
          </a:lstStyle>
          <a:p>
            <a:pPr>
              <a:defRPr/>
            </a:pPr>
            <a:fld id="{8818E52F-AD2C-554D-854C-D2C491234C15}" type="slidenum">
              <a:rPr lang="en-US"/>
              <a:pPr>
                <a:defRPr/>
              </a:pPr>
              <a:t>‹#›</a:t>
            </a:fld>
            <a:endParaRPr lang="en-US"/>
          </a:p>
        </p:txBody>
      </p:sp>
    </p:spTree>
    <p:extLst>
      <p:ext uri="{BB962C8B-B14F-4D97-AF65-F5344CB8AC3E}">
        <p14:creationId xmlns:p14="http://schemas.microsoft.com/office/powerpoint/2010/main" val="1338918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itchFamily="-112"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2pPr>
    <a:lvl3pPr marL="9144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3pPr>
    <a:lvl4pPr marL="13716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4pPr>
    <a:lvl5pPr marL="18288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 Id="rId3" Type="http://schemas.openxmlformats.org/officeDocument/2006/relationships/hyperlink" Target="http://dx.doi.org/10.1175/MWR-D-11-00212.1"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hangingPunct="1">
              <a:defRPr/>
            </a:pPr>
            <a:r>
              <a:rPr lang="en-US" dirty="0" smtClean="0"/>
              <a:t>AOML is located on Virginia Key, directly off shore from downtown Miami.  </a:t>
            </a:r>
          </a:p>
          <a:p>
            <a:pPr eaLnBrk="1" hangingPunct="1">
              <a:defRPr/>
            </a:pPr>
            <a:endParaRPr lang="en-US" dirty="0" smtClean="0"/>
          </a:p>
          <a:p>
            <a:pPr eaLnBrk="1" hangingPunct="1">
              <a:defRPr/>
            </a:pPr>
            <a:r>
              <a:rPr lang="en-US" dirty="0" smtClean="0"/>
              <a:t>We are co located with NOAA’s Southeast Fisheries Science Center, and the University of Miami’s </a:t>
            </a:r>
            <a:r>
              <a:rPr lang="en-US" dirty="0" err="1" smtClean="0"/>
              <a:t>Rosenstiel</a:t>
            </a:r>
            <a:r>
              <a:rPr lang="en-US" dirty="0" smtClean="0"/>
              <a:t> School for Marine and Atmospheric Science, as well as the Maritime and Science Technology Academy and the Miami </a:t>
            </a:r>
            <a:r>
              <a:rPr lang="en-US" dirty="0" err="1" smtClean="0"/>
              <a:t>Seaquarium</a:t>
            </a:r>
            <a:r>
              <a:rPr lang="en-US" dirty="0" smtClean="0"/>
              <a:t>. </a:t>
            </a:r>
          </a:p>
          <a:p>
            <a:pPr eaLnBrk="1" hangingPunct="1">
              <a:defRPr/>
            </a:pPr>
            <a:endParaRPr lang="en-US" dirty="0" smtClean="0"/>
          </a:p>
          <a:p>
            <a:pPr eaLnBrk="1" hangingPunct="1">
              <a:defRPr/>
            </a:pPr>
            <a:r>
              <a:rPr lang="en-US" dirty="0" smtClean="0">
                <a:solidFill>
                  <a:schemeClr val="accent1">
                    <a:lumMod val="50000"/>
                  </a:schemeClr>
                </a:solidFill>
              </a:rPr>
              <a:t>Our research encompasses hurricane observation and modeling, oceans and climate, the global impacts of increased carbon dioxide and ocean acidification, ocean and human health studies, and the ocean’s influence on regional rainfall and hurricanes. </a:t>
            </a:r>
          </a:p>
          <a:p>
            <a:pPr eaLnBrk="1" hangingPunct="1">
              <a:defRPr/>
            </a:pPr>
            <a:endParaRPr lang="en-US" dirty="0" smtClean="0">
              <a:solidFill>
                <a:schemeClr val="accent1">
                  <a:lumMod val="50000"/>
                </a:schemeClr>
              </a:solidFill>
            </a:endParaRPr>
          </a:p>
          <a:p>
            <a:pPr eaLnBrk="1" hangingPunct="1">
              <a:defRPr/>
            </a:pPr>
            <a:r>
              <a:rPr lang="en-US" dirty="0" smtClean="0">
                <a:solidFill>
                  <a:schemeClr val="accent1">
                    <a:lumMod val="50000"/>
                  </a:schemeClr>
                </a:solidFill>
              </a:rPr>
              <a:t>AOML is also a major partner in the collection and interpretation of oceanographic data collected via ships, satellites, aircraft, drifting buoys, and floats. </a:t>
            </a:r>
            <a:endParaRPr lang="en-US" dirty="0" smtClean="0"/>
          </a:p>
        </p:txBody>
      </p:sp>
      <p:sp>
        <p:nvSpPr>
          <p:cNvPr id="4" name="Slide Number Placeholder 3"/>
          <p:cNvSpPr>
            <a:spLocks noGrp="1"/>
          </p:cNvSpPr>
          <p:nvPr>
            <p:ph type="sldNum" sz="quarter" idx="5"/>
          </p:nvPr>
        </p:nvSpPr>
        <p:spPr/>
        <p:txBody>
          <a:bodyPr/>
          <a:lstStyle/>
          <a:p>
            <a:pPr>
              <a:defRPr/>
            </a:pPr>
            <a:fld id="{0211E460-1E01-4A50-9907-A3CF1965E4E8}" type="slidenum">
              <a:rPr lang="en-US" smtClean="0">
                <a:solidFill>
                  <a:prstClr val="black"/>
                </a:solidFill>
                <a:latin typeface="Calibri"/>
              </a:rPr>
              <a:pPr>
                <a:defRPr/>
              </a:pPr>
              <a:t>1</a:t>
            </a:fld>
            <a:endParaRPr lang="en-US">
              <a:solidFill>
                <a:prstClr val="black"/>
              </a:solidFill>
              <a:latin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dirty="0">
                <a:latin typeface="Times New Roman" charset="0"/>
                <a:ea typeface="Times New Roman" charset="0"/>
                <a:cs typeface="Times New Roman" charset="0"/>
              </a:rPr>
              <a:t>Demo 2011 season; Not only we have improved the products but also added a suite of NOAA HWRF systems at different configurations.</a:t>
            </a:r>
          </a:p>
          <a:p>
            <a:r>
              <a:rPr lang="en-US" dirty="0">
                <a:latin typeface="Times New Roman" charset="0"/>
                <a:ea typeface="Times New Roman" charset="0"/>
                <a:cs typeface="Times New Roman" charset="0"/>
              </a:rPr>
              <a:t>Example of Hurricane</a:t>
            </a:r>
            <a:r>
              <a:rPr lang="en-US" dirty="0" smtClean="0">
                <a:latin typeface="Times New Roman" charset="0"/>
                <a:ea typeface="Times New Roman" charset="0"/>
                <a:cs typeface="Times New Roman" charset="0"/>
              </a:rPr>
              <a:t> Dora 2004 (initialized at 18Z on 18 July 2011)</a:t>
            </a:r>
          </a:p>
          <a:p>
            <a:r>
              <a:rPr lang="en-US" dirty="0" smtClean="0">
                <a:latin typeface="Times New Roman" charset="0"/>
                <a:ea typeface="Times New Roman" charset="0"/>
                <a:cs typeface="Times New Roman" charset="0"/>
              </a:rPr>
              <a:t>Top left: 10-m wind swath for 126 </a:t>
            </a:r>
            <a:r>
              <a:rPr lang="en-US" dirty="0" err="1" smtClean="0">
                <a:latin typeface="Times New Roman" charset="0"/>
                <a:ea typeface="Times New Roman" charset="0"/>
                <a:cs typeface="Times New Roman" charset="0"/>
              </a:rPr>
              <a:t>h</a:t>
            </a:r>
            <a:r>
              <a:rPr lang="en-US" dirty="0" smtClean="0">
                <a:latin typeface="Times New Roman" charset="0"/>
                <a:ea typeface="Times New Roman" charset="0"/>
                <a:cs typeface="Times New Roman" charset="0"/>
              </a:rPr>
              <a:t> forecast</a:t>
            </a:r>
          </a:p>
          <a:p>
            <a:r>
              <a:rPr lang="en-US" dirty="0" smtClean="0">
                <a:latin typeface="Times New Roman" charset="0"/>
                <a:ea typeface="Times New Roman" charset="0"/>
                <a:cs typeface="Times New Roman" charset="0"/>
              </a:rPr>
              <a:t>Bottom</a:t>
            </a:r>
            <a:r>
              <a:rPr lang="en-US" baseline="0" dirty="0" smtClean="0">
                <a:latin typeface="Times New Roman" charset="0"/>
                <a:ea typeface="Times New Roman" charset="0"/>
                <a:cs typeface="Times New Roman" charset="0"/>
              </a:rPr>
              <a:t> left: time-height cross section of mean wind over 3 km nest centered on storm</a:t>
            </a:r>
          </a:p>
          <a:p>
            <a:r>
              <a:rPr lang="en-US" baseline="0" dirty="0" smtClean="0">
                <a:latin typeface="Times New Roman" charset="0"/>
                <a:ea typeface="Times New Roman" charset="0"/>
                <a:cs typeface="Times New Roman" charset="0"/>
              </a:rPr>
              <a:t>Top right: storm-relative vertical wind shear on 3-km nest for 24 </a:t>
            </a:r>
            <a:r>
              <a:rPr lang="en-US" baseline="0" dirty="0" err="1" smtClean="0">
                <a:latin typeface="Times New Roman" charset="0"/>
                <a:ea typeface="Times New Roman" charset="0"/>
                <a:cs typeface="Times New Roman" charset="0"/>
              </a:rPr>
              <a:t>h</a:t>
            </a:r>
            <a:r>
              <a:rPr lang="en-US" baseline="0" dirty="0" smtClean="0">
                <a:latin typeface="Times New Roman" charset="0"/>
                <a:ea typeface="Times New Roman" charset="0"/>
                <a:cs typeface="Times New Roman" charset="0"/>
              </a:rPr>
              <a:t> and 30 </a:t>
            </a:r>
            <a:r>
              <a:rPr lang="en-US" baseline="0" dirty="0" err="1" smtClean="0">
                <a:latin typeface="Times New Roman" charset="0"/>
                <a:ea typeface="Times New Roman" charset="0"/>
                <a:cs typeface="Times New Roman" charset="0"/>
              </a:rPr>
              <a:t>h</a:t>
            </a:r>
            <a:r>
              <a:rPr lang="en-US" baseline="0" dirty="0" smtClean="0">
                <a:latin typeface="Times New Roman" charset="0"/>
                <a:ea typeface="Times New Roman" charset="0"/>
                <a:cs typeface="Times New Roman" charset="0"/>
              </a:rPr>
              <a:t> forecast – note decreasing NE shear over center</a:t>
            </a:r>
          </a:p>
          <a:p>
            <a:r>
              <a:rPr lang="en-US" baseline="0" dirty="0" smtClean="0">
                <a:latin typeface="Times New Roman" charset="0"/>
                <a:ea typeface="Times New Roman" charset="0"/>
                <a:cs typeface="Times New Roman" charset="0"/>
              </a:rPr>
              <a:t>Bottom right: SHIPS type predictors for regional model</a:t>
            </a:r>
          </a:p>
          <a:p>
            <a:r>
              <a:rPr lang="en-US" baseline="0" dirty="0" smtClean="0">
                <a:latin typeface="Times New Roman" charset="0"/>
                <a:ea typeface="Times New Roman" charset="0"/>
                <a:cs typeface="Times New Roman" charset="0"/>
              </a:rPr>
              <a:t>Overlay: moving 3-km inner nest showing 10-m wind evolution</a:t>
            </a:r>
            <a:endParaRPr lang="en-US" dirty="0" smtClean="0">
              <a:latin typeface="Times New Roman" charset="0"/>
              <a:ea typeface="Times New Roman" charset="0"/>
              <a:cs typeface="Times New Roman" charset="0"/>
            </a:endParaRPr>
          </a:p>
          <a:p>
            <a:endParaRPr lang="en-US" dirty="0" smtClean="0">
              <a:latin typeface="Times New Roman" charset="0"/>
              <a:ea typeface="Times New Roman" charset="0"/>
              <a:cs typeface="Times New Roman" charset="0"/>
            </a:endParaRPr>
          </a:p>
          <a:p>
            <a:r>
              <a:rPr lang="en-US" dirty="0" smtClean="0">
                <a:latin typeface="Times New Roman" charset="0"/>
                <a:ea typeface="Times New Roman" charset="0"/>
                <a:cs typeface="Times New Roman" charset="0"/>
              </a:rPr>
              <a:t>Model products available at:</a:t>
            </a:r>
            <a:r>
              <a:rPr lang="en-US" baseline="0" dirty="0" smtClean="0">
                <a:latin typeface="Times New Roman" charset="0"/>
                <a:ea typeface="Times New Roman" charset="0"/>
                <a:cs typeface="Times New Roman" charset="0"/>
              </a:rPr>
              <a:t> http://</a:t>
            </a:r>
            <a:r>
              <a:rPr lang="en-US" baseline="0" dirty="0" err="1" smtClean="0">
                <a:latin typeface="Times New Roman" charset="0"/>
                <a:ea typeface="Times New Roman" charset="0"/>
                <a:cs typeface="Times New Roman" charset="0"/>
              </a:rPr>
              <a:t>storm.aoml.noaa.gov</a:t>
            </a:r>
            <a:r>
              <a:rPr lang="en-US" baseline="0" dirty="0" smtClean="0">
                <a:latin typeface="Times New Roman" charset="0"/>
                <a:ea typeface="Times New Roman" charset="0"/>
                <a:cs typeface="Times New Roman" charset="0"/>
              </a:rPr>
              <a:t>/</a:t>
            </a:r>
            <a:r>
              <a:rPr lang="en-US" baseline="0" dirty="0" err="1" smtClean="0">
                <a:latin typeface="Times New Roman" charset="0"/>
                <a:ea typeface="Times New Roman" charset="0"/>
                <a:cs typeface="Times New Roman" charset="0"/>
              </a:rPr>
              <a:t>realtime</a:t>
            </a:r>
            <a:endParaRPr lang="en-US" dirty="0">
              <a:latin typeface="Times New Roman" charset="0"/>
              <a:ea typeface="Times New Roman" charset="0"/>
              <a:cs typeface="Times New Roman" charset="0"/>
            </a:endParaRPr>
          </a:p>
        </p:txBody>
      </p:sp>
      <p:sp>
        <p:nvSpPr>
          <p:cNvPr id="23556" name="Slide Number Placeholder 3"/>
          <p:cNvSpPr>
            <a:spLocks noGrp="1"/>
          </p:cNvSpPr>
          <p:nvPr>
            <p:ph type="sldNum" sz="quarter" idx="5"/>
          </p:nvPr>
        </p:nvSpPr>
        <p:spPr/>
        <p:txBody>
          <a:bodyPr/>
          <a:lstStyle/>
          <a:p>
            <a:pPr>
              <a:defRPr/>
            </a:pPr>
            <a:fld id="{2C55D3C4-7D4F-B94C-8B5A-629C0C168734}" type="slidenum">
              <a:rPr lang="en-US"/>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27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latin typeface="Calibri" charset="0"/>
              </a:rPr>
              <a:t>Map shows flight tracks for all of the NOAA missions (color coded are the flight level winds for the P-3 missions,</a:t>
            </a:r>
            <a:r>
              <a:rPr lang="en-US" baseline="0" dirty="0" smtClean="0">
                <a:latin typeface="Calibri" charset="0"/>
              </a:rPr>
              <a:t> dropsonde symbols denote G-IV patterns)</a:t>
            </a:r>
          </a:p>
          <a:p>
            <a:endParaRPr lang="en-US" baseline="0" dirty="0" smtClean="0">
              <a:latin typeface="Calibri" charset="0"/>
            </a:endParaRPr>
          </a:p>
          <a:p>
            <a:r>
              <a:rPr lang="en-US" baseline="0" dirty="0" smtClean="0">
                <a:latin typeface="Calibri" charset="0"/>
              </a:rPr>
              <a:t>Flight track plots courtesy of Tropical Atlantic - http://</a:t>
            </a:r>
            <a:r>
              <a:rPr lang="en-US" baseline="0" dirty="0" err="1" smtClean="0">
                <a:latin typeface="Calibri" charset="0"/>
              </a:rPr>
              <a:t>tropicalatlantic.com</a:t>
            </a:r>
            <a:r>
              <a:rPr lang="en-US" baseline="0" dirty="0" smtClean="0">
                <a:latin typeface="Calibri" charset="0"/>
              </a:rPr>
              <a:t>/recon/</a:t>
            </a:r>
          </a:p>
          <a:p>
            <a:r>
              <a:rPr lang="en-US" baseline="0" dirty="0" smtClean="0">
                <a:latin typeface="Calibri" charset="0"/>
              </a:rPr>
              <a:t>Model data available at: http://</a:t>
            </a:r>
            <a:r>
              <a:rPr lang="en-US" baseline="0" dirty="0" err="1" smtClean="0">
                <a:latin typeface="Calibri" charset="0"/>
              </a:rPr>
              <a:t>storm.aoml.noaa.gov</a:t>
            </a:r>
            <a:r>
              <a:rPr lang="en-US" baseline="0" dirty="0" smtClean="0">
                <a:latin typeface="Calibri" charset="0"/>
              </a:rPr>
              <a:t>/</a:t>
            </a:r>
            <a:r>
              <a:rPr lang="en-US" baseline="0" dirty="0" err="1" smtClean="0">
                <a:latin typeface="Calibri" charset="0"/>
              </a:rPr>
              <a:t>realtime</a:t>
            </a:r>
            <a:endParaRPr lang="en-US" dirty="0">
              <a:latin typeface="Calibri"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870B9385-A3B6-D947-879B-98D4764AA788}" type="slidenum">
              <a:rPr lang="en-US">
                <a:latin typeface="Arial" charset="0"/>
                <a:ea typeface="ＭＳ Ｐゴシック" charset="-128"/>
                <a:cs typeface="ＭＳ Ｐゴシック" charset="-128"/>
              </a:rPr>
              <a:pPr/>
              <a:t>12</a:t>
            </a:fld>
            <a:endParaRPr lang="en-US">
              <a:latin typeface="Arial" charset="0"/>
              <a:ea typeface="ＭＳ Ｐゴシック" charset="-128"/>
              <a:cs typeface="ＭＳ Ｐゴシック" charset="-128"/>
            </a:endParaRPr>
          </a:p>
        </p:txBody>
      </p:sp>
      <p:sp>
        <p:nvSpPr>
          <p:cNvPr id="49155" name="Rectangle 2"/>
          <p:cNvSpPr>
            <a:spLocks noGrp="1" noRot="1" noChangeAspect="1" noChangeArrowheads="1"/>
          </p:cNvSpPr>
          <p:nvPr>
            <p:ph type="sldImg"/>
          </p:nvPr>
        </p:nvSpPr>
        <p:spPr>
          <a:solidFill>
            <a:srgbClr val="FFFFFF"/>
          </a:solidFill>
          <a:ln/>
        </p:spPr>
      </p:sp>
      <p:sp>
        <p:nvSpPr>
          <p:cNvPr id="49156" name="Rectangle 3"/>
          <p:cNvSpPr>
            <a:spLocks noGrp="1" noChangeArrowheads="1"/>
          </p:cNvSpPr>
          <p:nvPr>
            <p:ph type="body" idx="1"/>
          </p:nvPr>
        </p:nvSpPr>
        <p:spPr>
          <a:xfrm>
            <a:off x="935038" y="4416425"/>
            <a:ext cx="5140325" cy="4183063"/>
          </a:xfrm>
          <a:solidFill>
            <a:srgbClr val="FFFFFF"/>
          </a:solidFill>
          <a:ln>
            <a:solidFill>
              <a:srgbClr val="000000"/>
            </a:solidFill>
          </a:ln>
        </p:spPr>
        <p:txBody>
          <a:bodyPr lIns="93164" tIns="46582" rIns="93164" bIns="46582"/>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400" b="0" dirty="0" smtClean="0">
                <a:solidFill>
                  <a:srgbClr val="000000"/>
                </a:solidFill>
              </a:rPr>
              <a:t>Intensity Error of Models for all cases (2009-2011) with airborne</a:t>
            </a:r>
            <a:r>
              <a:rPr lang="en-US" sz="1400" b="0" baseline="0" dirty="0" smtClean="0">
                <a:solidFill>
                  <a:srgbClr val="000000"/>
                </a:solidFill>
              </a:rPr>
              <a:t> Doppler data available from NOAA P-3s </a:t>
            </a:r>
            <a:r>
              <a:rPr lang="en-US" sz="1200" b="0" dirty="0" smtClean="0">
                <a:solidFill>
                  <a:srgbClr val="000000"/>
                </a:solidFill>
              </a:rPr>
              <a:t>(% Improvement over HFIP baseline – average</a:t>
            </a:r>
            <a:r>
              <a:rPr lang="en-US" sz="1200" b="0" baseline="0" dirty="0" smtClean="0">
                <a:solidFill>
                  <a:srgbClr val="000000"/>
                </a:solidFill>
              </a:rPr>
              <a:t> intensity error for three years of operational model guidance errors for 2006-2008 when HFIP began</a:t>
            </a:r>
            <a:r>
              <a:rPr lang="en-US" sz="1200" b="0" dirty="0" smtClean="0">
                <a:solidFill>
                  <a:srgbClr val="000000"/>
                </a:solidFill>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dirty="0" smtClean="0">
              <a:solidFill>
                <a:srgbClr val="000000"/>
              </a:solidFill>
            </a:endParaRPr>
          </a:p>
          <a:p>
            <a:r>
              <a:rPr lang="en-US" sz="1200" b="0" dirty="0" smtClean="0">
                <a:solidFill>
                  <a:srgbClr val="000000"/>
                </a:solidFill>
                <a:latin typeface="Arial" charset="0"/>
              </a:rPr>
              <a:t>Black lines are the baseline intensity skill</a:t>
            </a:r>
            <a:r>
              <a:rPr lang="en-US" sz="1200" b="0" baseline="0" dirty="0" smtClean="0">
                <a:solidFill>
                  <a:srgbClr val="000000"/>
                </a:solidFill>
                <a:latin typeface="Arial" charset="0"/>
              </a:rPr>
              <a:t> (solid), 20%improvement threshold (large dash), and 50% improvement threshold (small dash)</a:t>
            </a:r>
          </a:p>
          <a:p>
            <a:r>
              <a:rPr lang="en-US" sz="1200" b="0" baseline="0" dirty="0" smtClean="0">
                <a:solidFill>
                  <a:schemeClr val="tx1"/>
                </a:solidFill>
                <a:latin typeface="Arial" charset="0"/>
              </a:rPr>
              <a:t>Green lines represent the average intensity errors for two different regional models: small dash - Advanced Research WRF or ARW used by the bulk of the research community; and solid - high-resolution research version of HWRF developed at HRD and transitioned to EMC for operational implementation this summer</a:t>
            </a:r>
          </a:p>
          <a:p>
            <a:r>
              <a:rPr lang="en-US" sz="1200" b="0" baseline="0" dirty="0" smtClean="0">
                <a:solidFill>
                  <a:schemeClr val="tx1"/>
                </a:solidFill>
                <a:latin typeface="Arial" charset="0"/>
              </a:rPr>
              <a:t>Red line is the average intensity error for the high-resolution research HWRF without the Doppler data</a:t>
            </a:r>
          </a:p>
          <a:p>
            <a:endParaRPr lang="en-US" sz="1200" b="0" baseline="0" dirty="0" smtClean="0">
              <a:solidFill>
                <a:schemeClr val="tx1"/>
              </a:solidFill>
              <a:latin typeface="Arial" charset="0"/>
            </a:endParaRPr>
          </a:p>
          <a:p>
            <a:r>
              <a:rPr lang="en-US" sz="1200" b="0" baseline="0" dirty="0" smtClean="0">
                <a:solidFill>
                  <a:schemeClr val="tx1"/>
                </a:solidFill>
                <a:latin typeface="Arial" charset="0"/>
              </a:rPr>
              <a:t>Note that from 36-96 h the average error is very close to or exceeding the 20% improvement threshold for HFIP at 5 years</a:t>
            </a:r>
          </a:p>
          <a:p>
            <a:r>
              <a:rPr lang="en-US" sz="1200" b="0" baseline="0" dirty="0" smtClean="0">
                <a:solidFill>
                  <a:schemeClr val="tx1"/>
                </a:solidFill>
                <a:latin typeface="Arial" charset="0"/>
              </a:rPr>
              <a:t>We are busily investigating the reason for lack of improved skill from 0-24 h when the data should have the most impact. We identified some model biases due to physical parameterizations which we are working with EMC to correct thanks to the ability to use observations to improve the initial conditions.</a:t>
            </a:r>
          </a:p>
          <a:p>
            <a:endParaRPr lang="en-US" sz="1200" b="0" baseline="0" dirty="0" smtClean="0">
              <a:solidFill>
                <a:schemeClr val="tx1"/>
              </a:solidFill>
              <a:latin typeface="Arial" charset="0"/>
            </a:endParaRPr>
          </a:p>
          <a:p>
            <a:r>
              <a:rPr lang="en-US" sz="1200" b="0" baseline="0" dirty="0" smtClean="0">
                <a:solidFill>
                  <a:schemeClr val="tx1"/>
                </a:solidFill>
                <a:latin typeface="Arial" charset="0"/>
              </a:rPr>
              <a:t>See papers: Zhang et al (2011) - http://</a:t>
            </a:r>
            <a:r>
              <a:rPr lang="en-US" sz="1200" b="0" baseline="0" dirty="0" err="1" smtClean="0">
                <a:solidFill>
                  <a:schemeClr val="tx1"/>
                </a:solidFill>
                <a:latin typeface="Arial" charset="0"/>
              </a:rPr>
              <a:t>www.agu.org</a:t>
            </a:r>
            <a:r>
              <a:rPr lang="en-US" sz="1200" b="0" baseline="0" dirty="0" smtClean="0">
                <a:solidFill>
                  <a:schemeClr val="tx1"/>
                </a:solidFill>
                <a:latin typeface="Arial" charset="0"/>
              </a:rPr>
              <a:t>/pubs/</a:t>
            </a:r>
            <a:r>
              <a:rPr lang="en-US" sz="1200" b="0" baseline="0" dirty="0" err="1" smtClean="0">
                <a:solidFill>
                  <a:schemeClr val="tx1"/>
                </a:solidFill>
                <a:latin typeface="Arial" charset="0"/>
              </a:rPr>
              <a:t>crossref</a:t>
            </a:r>
            <a:r>
              <a:rPr lang="en-US" sz="1200" b="0" baseline="0" dirty="0" smtClean="0">
                <a:solidFill>
                  <a:schemeClr val="tx1"/>
                </a:solidFill>
                <a:latin typeface="Arial" charset="0"/>
              </a:rPr>
              <a:t>/2011/2011GL048469.shtml</a:t>
            </a:r>
          </a:p>
          <a:p>
            <a:r>
              <a:rPr lang="en-US" sz="1200" b="0" baseline="0" dirty="0" smtClean="0">
                <a:solidFill>
                  <a:schemeClr val="tx1"/>
                </a:solidFill>
                <a:latin typeface="Arial" charset="0"/>
              </a:rPr>
              <a:t>Aksoy et al (2012) - </a:t>
            </a:r>
            <a:r>
              <a:rPr lang="cs-CZ" sz="1200" u="sng" kern="1200" dirty="0" smtClean="0">
                <a:solidFill>
                  <a:schemeClr val="tx1"/>
                </a:solidFill>
                <a:latin typeface="Arial" pitchFamily="-112" charset="0"/>
                <a:ea typeface="ＭＳ Ｐゴシック" charset="-128"/>
                <a:cs typeface="ＭＳ Ｐゴシック" charset="-128"/>
                <a:hlinkClick r:id="rId3"/>
              </a:rPr>
              <a:t>http://dx.doi.org/10.1175/MWR-D-11-00212.1</a:t>
            </a:r>
            <a:endParaRPr lang="en-US" sz="1200" b="0" baseline="0" dirty="0" smtClean="0">
              <a:solidFill>
                <a:schemeClr val="tx1"/>
              </a:solidFill>
              <a:latin typeface="Arial" charset="0"/>
            </a:endParaRPr>
          </a:p>
          <a:p>
            <a:endParaRPr lang="en-US" sz="1200" b="0" baseline="0" dirty="0" smtClean="0">
              <a:solidFill>
                <a:srgbClr val="000000"/>
              </a:solidFill>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p:txBody>
          <a:bodyPr/>
          <a:lstStyle/>
          <a:p>
            <a:pPr>
              <a:defRPr/>
            </a:pPr>
            <a:fld id="{11259FCD-3ECF-FB4F-A990-AD3822E5C6CD}" type="slidenum">
              <a:rPr lang="en-US">
                <a:latin typeface="Arial" charset="0"/>
              </a:rPr>
              <a:pPr>
                <a:defRPr/>
              </a:pPr>
              <a:t>13</a:t>
            </a:fld>
            <a:endParaRPr lang="en-US">
              <a:latin typeface="Arial" charset="0"/>
            </a:endParaRPr>
          </a:p>
        </p:txBody>
      </p:sp>
      <p:sp>
        <p:nvSpPr>
          <p:cNvPr id="67587" name="Text Box 2"/>
          <p:cNvSpPr>
            <a:spLocks noGrp="1" noRot="1" noChangeAspect="1" noChangeArrowheads="1" noTextEdit="1"/>
          </p:cNvSpPr>
          <p:nvPr>
            <p:ph type="sldImg"/>
          </p:nvPr>
        </p:nvSpPr>
        <p:spPr>
          <a:xfrm>
            <a:off x="1179513" y="698500"/>
            <a:ext cx="4648200" cy="3486150"/>
          </a:xfrm>
          <a:ln/>
        </p:spPr>
      </p:sp>
      <p:sp>
        <p:nvSpPr>
          <p:cNvPr id="67588" name="Text Box 3"/>
          <p:cNvSpPr>
            <a:spLocks noGrp="1" noChangeArrowheads="1"/>
          </p:cNvSpPr>
          <p:nvPr>
            <p:ph type="body" idx="1"/>
          </p:nvPr>
        </p:nvSpPr>
        <p:spPr>
          <a:xfrm>
            <a:off x="909638" y="4356100"/>
            <a:ext cx="5014912" cy="3986213"/>
          </a:xfrm>
          <a:noFill/>
          <a:ln/>
        </p:spPr>
        <p:txBody>
          <a:bodyPr anchor="ctr"/>
          <a:lstStyle/>
          <a:p>
            <a:pPr marL="109538" lvl="1" eaLnBrk="1" hangingPunct="1">
              <a:lnSpc>
                <a:spcPct val="95000"/>
              </a:lnSpc>
              <a:spcBef>
                <a:spcPts val="650"/>
              </a:spcBef>
              <a:spcAft>
                <a:spcPts val="438"/>
              </a:spcAft>
            </a:pPr>
            <a:endParaRPr lang="en-GB" sz="130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5850CB63-0F78-0F4D-BEA5-D284EC2C4C37}" type="slidenum">
              <a:rPr lang="en-US">
                <a:latin typeface="Arial" charset="0"/>
                <a:ea typeface="ＭＳ Ｐゴシック" charset="-128"/>
                <a:cs typeface="ＭＳ Ｐゴシック" charset="-128"/>
              </a:rPr>
              <a:pPr/>
              <a:t>14</a:t>
            </a:fld>
            <a:endParaRPr lang="en-US">
              <a:latin typeface="Arial" charset="0"/>
              <a:ea typeface="ＭＳ Ｐゴシック" charset="-128"/>
              <a:cs typeface="ＭＳ Ｐゴシック" charset="-128"/>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endParaRPr lang="en-US" dirty="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ea typeface="ＭＳ Ｐゴシック" pitchFamily="-72" charset="-128"/>
                <a:cs typeface="ＭＳ Ｐゴシック" pitchFamily="-72" charset="-128"/>
              </a:rPr>
              <a:t>(Pictured, NOAA Ship Ronald H. Brown, an Argo float, and a conceptual diagram of ocean circulation in the Atlantic)</a:t>
            </a:r>
          </a:p>
          <a:p>
            <a:pPr eaLnBrk="1" hangingPunct="1"/>
            <a:endParaRPr lang="en-US" smtClean="0">
              <a:ea typeface="ＭＳ Ｐゴシック" pitchFamily="-72" charset="-128"/>
              <a:cs typeface="ＭＳ Ｐゴシック" pitchFamily="-72" charset="-128"/>
            </a:endParaRPr>
          </a:p>
          <a:p>
            <a:pPr eaLnBrk="1" hangingPunct="1"/>
            <a:r>
              <a:rPr lang="en-US" smtClean="0">
                <a:ea typeface="ＭＳ Ｐゴシック" pitchFamily="-72" charset="-128"/>
                <a:cs typeface="ＭＳ Ｐゴシック" pitchFamily="-72" charset="-128"/>
              </a:rPr>
              <a:t>AOML conducts research based on models and observations to understand and characterize the role of the oceans in climate variability and change. </a:t>
            </a:r>
          </a:p>
          <a:p>
            <a:pPr eaLnBrk="1" hangingPunct="1"/>
            <a:endParaRPr lang="en-US" smtClean="0">
              <a:ea typeface="ＭＳ Ｐゴシック" pitchFamily="-72" charset="-128"/>
              <a:cs typeface="ＭＳ Ｐゴシック" pitchFamily="-72" charset="-128"/>
            </a:endParaRPr>
          </a:p>
          <a:p>
            <a:pPr eaLnBrk="1" hangingPunct="1"/>
            <a:r>
              <a:rPr lang="en-US" smtClean="0">
                <a:ea typeface="ＭＳ Ｐゴシック" pitchFamily="-72" charset="-128"/>
                <a:cs typeface="ＭＳ Ｐゴシック" pitchFamily="-72" charset="-128"/>
              </a:rPr>
              <a:t>Techniques vary from shipboard-conducted process studies, models, long-term continuous time series, and satellite-derived products. </a:t>
            </a:r>
          </a:p>
          <a:p>
            <a:pPr eaLnBrk="1" hangingPunct="1"/>
            <a:endParaRPr lang="en-US" smtClean="0">
              <a:ea typeface="ＭＳ Ｐゴシック" pitchFamily="-72" charset="-128"/>
              <a:cs typeface="ＭＳ Ｐゴシック" pitchFamily="-72" charset="-128"/>
            </a:endParaRPr>
          </a:p>
          <a:p>
            <a:pPr eaLnBrk="1" hangingPunct="1"/>
            <a:endParaRPr lang="en-US" smtClean="0">
              <a:ea typeface="ＭＳ Ｐゴシック" pitchFamily="-72" charset="-128"/>
              <a:cs typeface="ＭＳ Ｐゴシック" pitchFamily="-72" charset="-128"/>
            </a:endParaRPr>
          </a:p>
        </p:txBody>
      </p:sp>
      <p:sp>
        <p:nvSpPr>
          <p:cNvPr id="4" name="Slide Number Placeholder 3"/>
          <p:cNvSpPr>
            <a:spLocks noGrp="1"/>
          </p:cNvSpPr>
          <p:nvPr>
            <p:ph type="sldNum" sz="quarter" idx="5"/>
          </p:nvPr>
        </p:nvSpPr>
        <p:spPr/>
        <p:txBody>
          <a:bodyPr/>
          <a:lstStyle/>
          <a:p>
            <a:pPr>
              <a:defRPr/>
            </a:pPr>
            <a:fld id="{7CB986C4-B516-47C2-A3D3-8C7C6DFFD7EF}" type="slidenum">
              <a:rPr lang="en-US" smtClean="0">
                <a:solidFill>
                  <a:prstClr val="black"/>
                </a:solidFill>
                <a:latin typeface="Calibri"/>
              </a:rPr>
              <a:pPr>
                <a:defRPr/>
              </a:pPr>
              <a:t>2</a:t>
            </a:fld>
            <a:endParaRPr lang="en-US">
              <a:solidFill>
                <a:prstClr val="black"/>
              </a:solidFill>
              <a:latin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hangingPunct="1">
              <a:lnSpc>
                <a:spcPct val="120000"/>
              </a:lnSpc>
              <a:defRPr/>
            </a:pPr>
            <a:r>
              <a:rPr lang="en-US" sz="1100" dirty="0" smtClean="0">
                <a:solidFill>
                  <a:srgbClr val="F1D717"/>
                </a:solidFill>
              </a:rPr>
              <a:t>AOML is a principal player in the NOAA Carbon Cycle Science Program, which aims to improve forecasts of atmospheric CO2 levels by measuring air-sea CO2 fluxes and oceanic inventories of anthropogenic (or excess) CO2. </a:t>
            </a:r>
          </a:p>
          <a:p>
            <a:pPr eaLnBrk="1" hangingPunct="1">
              <a:lnSpc>
                <a:spcPct val="120000"/>
              </a:lnSpc>
              <a:defRPr/>
            </a:pPr>
            <a:endParaRPr lang="en-US" sz="1100" i="1" dirty="0" smtClean="0">
              <a:solidFill>
                <a:srgbClr val="F1D717"/>
              </a:solidFill>
            </a:endParaRPr>
          </a:p>
          <a:p>
            <a:pPr eaLnBrk="1" hangingPunct="1">
              <a:lnSpc>
                <a:spcPct val="120000"/>
              </a:lnSpc>
              <a:defRPr/>
            </a:pPr>
            <a:r>
              <a:rPr lang="en-US" sz="1050" i="1" dirty="0" smtClean="0">
                <a:solidFill>
                  <a:srgbClr val="F1D717"/>
                </a:solidFill>
              </a:rPr>
              <a:t>Payoffs: The oceans sequester roughly 1/4 of the excess CO2 released by fossil fuel burning.  A quantitative knowledge of its uptake capacity and changes thereof is imperative for future energy policy, mitigation strategies, and climate research.</a:t>
            </a:r>
            <a:r>
              <a:rPr lang="en-US" sz="1050" b="1" i="1" dirty="0" smtClean="0">
                <a:solidFill>
                  <a:srgbClr val="F1D717"/>
                </a:solidFill>
              </a:rPr>
              <a:t> </a:t>
            </a:r>
          </a:p>
          <a:p>
            <a:pPr eaLnBrk="1" hangingPunct="1">
              <a:lnSpc>
                <a:spcPct val="120000"/>
              </a:lnSpc>
              <a:defRPr/>
            </a:pPr>
            <a:endParaRPr lang="en-US" sz="1050" b="1" i="1" dirty="0" smtClean="0">
              <a:solidFill>
                <a:srgbClr val="F1D717"/>
              </a:solidFill>
            </a:endParaRPr>
          </a:p>
          <a:p>
            <a:pPr eaLnBrk="1" hangingPunct="1">
              <a:lnSpc>
                <a:spcPct val="120000"/>
              </a:lnSpc>
              <a:defRPr/>
            </a:pPr>
            <a:r>
              <a:rPr lang="en-US" sz="1050" i="1" dirty="0" smtClean="0">
                <a:solidFill>
                  <a:srgbClr val="F1D717"/>
                </a:solidFill>
              </a:rPr>
              <a:t>We are already seeing impacts of increased CO2 in the oceans in the form of Ocean Acidification. The increase in oceanic CO2 causes a slight change in the chemistry of ocean water, making it more acidic. While undetectable to you and I, it does impact ocean creatures who use calcium carbonate to build their shells and skeletons, like corals.</a:t>
            </a:r>
          </a:p>
          <a:p>
            <a:pPr eaLnBrk="1" hangingPunct="1">
              <a:lnSpc>
                <a:spcPct val="120000"/>
              </a:lnSpc>
              <a:defRPr/>
            </a:pPr>
            <a:endParaRPr lang="en-US" sz="1050" i="1" dirty="0" smtClean="0">
              <a:solidFill>
                <a:srgbClr val="F1D717"/>
              </a:solidFill>
            </a:endParaRPr>
          </a:p>
          <a:p>
            <a:pPr eaLnBrk="1" hangingPunct="1">
              <a:lnSpc>
                <a:spcPct val="120000"/>
              </a:lnSpc>
              <a:defRPr/>
            </a:pPr>
            <a:r>
              <a:rPr lang="en-US" sz="1050" i="1" dirty="0" smtClean="0">
                <a:solidFill>
                  <a:srgbClr val="F1D717"/>
                </a:solidFill>
              </a:rPr>
              <a:t>(pictured is a coral reef from the Pacific that exists in a naturally occurring highly acidic environment – showing the fragile skeletal structure of the reefs and how susceptible they can be to increases pH)</a:t>
            </a:r>
            <a:endParaRPr lang="en-US" sz="1100" dirty="0">
              <a:solidFill>
                <a:srgbClr val="F1D717"/>
              </a:solidFill>
            </a:endParaRPr>
          </a:p>
        </p:txBody>
      </p:sp>
      <p:sp>
        <p:nvSpPr>
          <p:cNvPr id="4" name="Slide Number Placeholder 3"/>
          <p:cNvSpPr>
            <a:spLocks noGrp="1"/>
          </p:cNvSpPr>
          <p:nvPr>
            <p:ph type="sldNum" sz="quarter" idx="5"/>
          </p:nvPr>
        </p:nvSpPr>
        <p:spPr/>
        <p:txBody>
          <a:bodyPr/>
          <a:lstStyle/>
          <a:p>
            <a:pPr>
              <a:defRPr/>
            </a:pPr>
            <a:fld id="{FF71276C-EC70-4F93-98B5-749134A35E00}" type="slidenum">
              <a:rPr lang="en-US" smtClean="0">
                <a:solidFill>
                  <a:prstClr val="black"/>
                </a:solidFill>
                <a:latin typeface="Calibri"/>
              </a:rPr>
              <a:pPr>
                <a:defRPr/>
              </a:pPr>
              <a:t>3</a:t>
            </a:fld>
            <a:endParaRPr lang="en-US">
              <a:solidFill>
                <a:prstClr val="black"/>
              </a:solidFill>
              <a:latin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95000"/>
              </a:lnSpc>
              <a:spcBef>
                <a:spcPct val="40000"/>
              </a:spcBef>
              <a:buFont typeface="Wingdings" pitchFamily="-72" charset="2"/>
              <a:buNone/>
            </a:pPr>
            <a:r>
              <a:rPr lang="en-US" smtClean="0">
                <a:latin typeface="Tw Cen MT" charset="0"/>
                <a:ea typeface="ＭＳ Ｐゴシック" pitchFamily="-72" charset="-128"/>
                <a:cs typeface="ＭＳ Ｐゴシック" pitchFamily="-72" charset="-128"/>
              </a:rPr>
              <a:t>(Pictured: the newest Integrated Coral Observing Network (ICON) station in Saipan; a closer image of an ICON stick showing atmospheric instrumentation; a Caribbean coral reef)</a:t>
            </a:r>
          </a:p>
          <a:p>
            <a:pPr eaLnBrk="1" hangingPunct="1">
              <a:lnSpc>
                <a:spcPct val="95000"/>
              </a:lnSpc>
              <a:spcBef>
                <a:spcPct val="40000"/>
              </a:spcBef>
              <a:buFont typeface="Wingdings" pitchFamily="-72" charset="2"/>
              <a:buNone/>
            </a:pPr>
            <a:endParaRPr lang="en-US" smtClean="0">
              <a:latin typeface="Tw Cen MT" charset="0"/>
              <a:ea typeface="ＭＳ Ｐゴシック" pitchFamily="-72" charset="-128"/>
              <a:cs typeface="ＭＳ Ｐゴシック" pitchFamily="-72" charset="-128"/>
            </a:endParaRPr>
          </a:p>
          <a:p>
            <a:pPr eaLnBrk="1" hangingPunct="1">
              <a:lnSpc>
                <a:spcPct val="95000"/>
              </a:lnSpc>
              <a:spcBef>
                <a:spcPct val="40000"/>
              </a:spcBef>
              <a:buFont typeface="Wingdings" pitchFamily="-72" charset="2"/>
              <a:buNone/>
            </a:pPr>
            <a:r>
              <a:rPr lang="en-US" smtClean="0">
                <a:latin typeface="Tw Cen MT" charset="0"/>
                <a:ea typeface="ＭＳ Ｐゴシック" pitchFamily="-72" charset="-128"/>
                <a:cs typeface="ＭＳ Ｐゴシック" pitchFamily="-72" charset="-128"/>
              </a:rPr>
              <a:t>AOML’s coast research focuses on the impact man has on the ocean, and how our changing climate impacts coastal ocean ecosystems.</a:t>
            </a:r>
          </a:p>
          <a:p>
            <a:pPr eaLnBrk="1" hangingPunct="1">
              <a:lnSpc>
                <a:spcPct val="95000"/>
              </a:lnSpc>
              <a:spcBef>
                <a:spcPct val="40000"/>
              </a:spcBef>
              <a:buFont typeface="Wingdings" pitchFamily="-72" charset="2"/>
              <a:buChar char="§"/>
            </a:pPr>
            <a:endParaRPr lang="en-US" smtClean="0">
              <a:latin typeface="Tw Cen MT" charset="0"/>
              <a:ea typeface="ＭＳ Ｐゴシック" pitchFamily="-72" charset="-128"/>
              <a:cs typeface="ＭＳ Ｐゴシック" pitchFamily="-72" charset="-128"/>
            </a:endParaRPr>
          </a:p>
          <a:p>
            <a:pPr eaLnBrk="1" hangingPunct="1">
              <a:lnSpc>
                <a:spcPct val="95000"/>
              </a:lnSpc>
              <a:spcBef>
                <a:spcPct val="40000"/>
              </a:spcBef>
              <a:buFont typeface="Wingdings" pitchFamily="-72" charset="2"/>
              <a:buNone/>
            </a:pPr>
            <a:r>
              <a:rPr lang="en-US" smtClean="0">
                <a:latin typeface="Tw Cen MT" charset="0"/>
                <a:ea typeface="ＭＳ Ｐゴシック" pitchFamily="-72" charset="-128"/>
                <a:cs typeface="ＭＳ Ｐゴシック" pitchFamily="-72" charset="-128"/>
              </a:rPr>
              <a:t>One component of AOML’s research predicts the effects of global climate change and local anthropogenic stresses, such as pollution, on coral reef ecosystems.</a:t>
            </a:r>
          </a:p>
          <a:p>
            <a:pPr eaLnBrk="1" hangingPunct="1">
              <a:lnSpc>
                <a:spcPct val="95000"/>
              </a:lnSpc>
              <a:spcBef>
                <a:spcPct val="40000"/>
              </a:spcBef>
              <a:buFont typeface="Wingdings" pitchFamily="-72" charset="2"/>
              <a:buNone/>
            </a:pPr>
            <a:endParaRPr lang="en-US" smtClean="0">
              <a:latin typeface="Tw Cen MT" charset="0"/>
              <a:ea typeface="ＭＳ Ｐゴシック" pitchFamily="-72" charset="-128"/>
              <a:cs typeface="ＭＳ Ｐゴシック" pitchFamily="-72" charset="-128"/>
            </a:endParaRPr>
          </a:p>
          <a:p>
            <a:pPr eaLnBrk="1" hangingPunct="1">
              <a:lnSpc>
                <a:spcPct val="95000"/>
              </a:lnSpc>
              <a:spcBef>
                <a:spcPct val="40000"/>
              </a:spcBef>
              <a:buFont typeface="Wingdings" pitchFamily="-72" charset="2"/>
              <a:buNone/>
            </a:pPr>
            <a:r>
              <a:rPr lang="en-US" smtClean="0">
                <a:latin typeface="Tw Cen MT" charset="0"/>
                <a:ea typeface="ＭＳ Ｐゴシック" pitchFamily="-72" charset="-128"/>
                <a:cs typeface="ＭＳ Ｐゴシック" pitchFamily="-72" charset="-128"/>
              </a:rPr>
              <a:t>Our scientists are developing the next generation of sensors and integrated environmental sensing systems required to monitor ecological and chemical processes in the coastal marine ecosystem, such as ocean acidification. </a:t>
            </a:r>
          </a:p>
          <a:p>
            <a:pPr eaLnBrk="1" hangingPunct="1">
              <a:spcBef>
                <a:spcPct val="0"/>
              </a:spcBef>
            </a:pPr>
            <a:endParaRPr lang="en-US" smtClean="0">
              <a:ea typeface="ＭＳ Ｐゴシック" pitchFamily="-72" charset="-128"/>
              <a:cs typeface="ＭＳ Ｐゴシック" pitchFamily="-72" charset="-128"/>
            </a:endParaRPr>
          </a:p>
          <a:p>
            <a:pPr eaLnBrk="1" hangingPunct="1"/>
            <a:endParaRPr lang="en-US">
              <a:ea typeface="ＭＳ Ｐゴシック" pitchFamily="-72" charset="-128"/>
              <a:cs typeface="ＭＳ Ｐゴシック" pitchFamily="-72" charset="-128"/>
            </a:endParaRPr>
          </a:p>
        </p:txBody>
      </p:sp>
      <p:sp>
        <p:nvSpPr>
          <p:cNvPr id="4" name="Slide Number Placeholder 3"/>
          <p:cNvSpPr>
            <a:spLocks noGrp="1"/>
          </p:cNvSpPr>
          <p:nvPr>
            <p:ph type="sldNum" sz="quarter" idx="5"/>
          </p:nvPr>
        </p:nvSpPr>
        <p:spPr/>
        <p:txBody>
          <a:bodyPr/>
          <a:lstStyle/>
          <a:p>
            <a:pPr>
              <a:defRPr/>
            </a:pPr>
            <a:fld id="{2D252B83-08A1-4173-AC92-1CCC216C1888}" type="slidenum">
              <a:rPr lang="en-US" smtClean="0">
                <a:solidFill>
                  <a:prstClr val="black"/>
                </a:solidFill>
                <a:latin typeface="Calibri"/>
              </a:rPr>
              <a:pPr>
                <a:defRPr/>
              </a:pPr>
              <a:t>4</a:t>
            </a:fld>
            <a:endParaRPr lang="en-US">
              <a:solidFill>
                <a:prstClr val="black"/>
              </a:solidFill>
              <a:latin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ea typeface="ＭＳ Ｐゴシック" pitchFamily="-72" charset="-128"/>
                <a:cs typeface="ＭＳ Ｐゴシック" pitchFamily="-72" charset="-128"/>
              </a:rPr>
              <a:t>(Pictured: a diagram of the ocean surface currents in the Caribbean and Gulf of Mexico, including the Loop Current; the UM/RSMAS R/V Walton Smith; a school of blue fin tuna, which spawn in the GOM)</a:t>
            </a:r>
          </a:p>
          <a:p>
            <a:pPr eaLnBrk="1" hangingPunct="1"/>
            <a:endParaRPr lang="en-US" smtClean="0">
              <a:ea typeface="ＭＳ Ｐゴシック" pitchFamily="-72" charset="-128"/>
              <a:cs typeface="ＭＳ Ｐゴシック" pitchFamily="-72" charset="-128"/>
            </a:endParaRPr>
          </a:p>
          <a:p>
            <a:pPr eaLnBrk="1" hangingPunct="1"/>
            <a:r>
              <a:rPr lang="en-US" smtClean="0">
                <a:ea typeface="ＭＳ Ｐゴシック" pitchFamily="-72" charset="-128"/>
                <a:cs typeface="ＭＳ Ｐゴシック" pitchFamily="-72" charset="-128"/>
              </a:rPr>
              <a:t>AOML also studies these large currents on smaller scales – such as the Gulf Stream, which actually begins south off the coast of Brazil.  </a:t>
            </a:r>
          </a:p>
          <a:p>
            <a:pPr eaLnBrk="1" hangingPunct="1"/>
            <a:endParaRPr lang="en-US" smtClean="0">
              <a:ea typeface="ＭＳ Ｐゴシック" pitchFamily="-72" charset="-128"/>
              <a:cs typeface="ＭＳ Ｐゴシック" pitchFamily="-72" charset="-128"/>
            </a:endParaRPr>
          </a:p>
          <a:p>
            <a:pPr eaLnBrk="1" hangingPunct="1"/>
            <a:r>
              <a:rPr lang="en-US" smtClean="0">
                <a:ea typeface="ＭＳ Ｐゴシック" pitchFamily="-72" charset="-128"/>
                <a:cs typeface="ＭＳ Ｐゴシック" pitchFamily="-72" charset="-128"/>
              </a:rPr>
              <a:t>Working with our NOAA Fisheries partners, and using research vessels to take samples from within the currents, our scientists are mapping out where juvenile fish spend their earlier years upstream before they mature into the adults that we catch off of Florida’s coasts. </a:t>
            </a:r>
          </a:p>
          <a:p>
            <a:pPr eaLnBrk="1" hangingPunct="1"/>
            <a:endParaRPr lang="en-US" smtClean="0">
              <a:ea typeface="ＭＳ Ｐゴシック" pitchFamily="-72" charset="-128"/>
              <a:cs typeface="ＭＳ Ｐゴシック" pitchFamily="-72" charset="-128"/>
            </a:endParaRPr>
          </a:p>
          <a:p>
            <a:pPr eaLnBrk="1" hangingPunct="1"/>
            <a:r>
              <a:rPr lang="en-US" smtClean="0">
                <a:ea typeface="ＭＳ Ｐゴシック" pitchFamily="-72" charset="-128"/>
                <a:cs typeface="ＭＳ Ｐゴシック" pitchFamily="-72" charset="-128"/>
              </a:rPr>
              <a:t>This information helps NOAA better manage important commercial fish stocks that we all eat. </a:t>
            </a:r>
          </a:p>
          <a:p>
            <a:pPr eaLnBrk="1" hangingPunct="1"/>
            <a:endParaRPr lang="en-US" smtClean="0">
              <a:ea typeface="ＭＳ Ｐゴシック" pitchFamily="-72" charset="-128"/>
              <a:cs typeface="ＭＳ Ｐゴシック" pitchFamily="-72" charset="-128"/>
            </a:endParaRPr>
          </a:p>
          <a:p>
            <a:pPr eaLnBrk="1" hangingPunct="1"/>
            <a:r>
              <a:rPr lang="en-US" smtClean="0">
                <a:ea typeface="ＭＳ Ｐゴシック" pitchFamily="-72" charset="-128"/>
                <a:cs typeface="ＭＳ Ｐゴシック" pitchFamily="-72" charset="-128"/>
              </a:rPr>
              <a:t>Knowing the detailed location and changes of these currents were critical during the Deep Water Horizon disaster, as officials tried to predict where the oil might move and where it could impact fisheries and coastlines. </a:t>
            </a:r>
          </a:p>
          <a:p>
            <a:pPr eaLnBrk="1" hangingPunct="1"/>
            <a:endParaRPr lang="en-US" smtClean="0">
              <a:ea typeface="ＭＳ Ｐゴシック" pitchFamily="-72" charset="-128"/>
              <a:cs typeface="ＭＳ Ｐゴシック" pitchFamily="-72" charset="-128"/>
            </a:endParaRPr>
          </a:p>
          <a:p>
            <a:pPr eaLnBrk="1" hangingPunct="1"/>
            <a:endParaRPr lang="en-US" smtClean="0">
              <a:ea typeface="ＭＳ Ｐゴシック" pitchFamily="-72" charset="-128"/>
              <a:cs typeface="ＭＳ Ｐゴシック" pitchFamily="-72" charset="-128"/>
            </a:endParaRPr>
          </a:p>
          <a:p>
            <a:pPr eaLnBrk="1" hangingPunct="1"/>
            <a:endParaRPr lang="en-US" smtClean="0">
              <a:ea typeface="ＭＳ Ｐゴシック" pitchFamily="-72" charset="-128"/>
              <a:cs typeface="ＭＳ Ｐゴシック" pitchFamily="-72" charset="-128"/>
            </a:endParaRPr>
          </a:p>
        </p:txBody>
      </p:sp>
      <p:sp>
        <p:nvSpPr>
          <p:cNvPr id="4" name="Slide Number Placeholder 3"/>
          <p:cNvSpPr>
            <a:spLocks noGrp="1"/>
          </p:cNvSpPr>
          <p:nvPr>
            <p:ph type="sldNum" sz="quarter" idx="5"/>
          </p:nvPr>
        </p:nvSpPr>
        <p:spPr/>
        <p:txBody>
          <a:bodyPr/>
          <a:lstStyle/>
          <a:p>
            <a:pPr>
              <a:defRPr/>
            </a:pPr>
            <a:fld id="{3E0BC9A8-9C81-466B-980F-BAEE67FFB3D3}" type="slidenum">
              <a:rPr lang="en-US" smtClean="0">
                <a:solidFill>
                  <a:prstClr val="black"/>
                </a:solidFill>
                <a:latin typeface="Calibri"/>
              </a:rPr>
              <a:pPr>
                <a:defRPr/>
              </a:pPr>
              <a:t>5</a:t>
            </a:fld>
            <a:endParaRPr lang="en-US">
              <a:solidFill>
                <a:prstClr val="black"/>
              </a:solidFill>
              <a:latin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noFill/>
        </p:spPr>
        <p:txBody>
          <a:bodyPr wrap="square" numCol="1" anchor="t" anchorCtr="0" compatLnSpc="1">
            <a:prstTxWarp prst="textNoShape">
              <a:avLst/>
            </a:prstTxWarp>
          </a:bodyPr>
          <a:lstStyle/>
          <a:p>
            <a:pPr defTabSz="930275" eaLnBrk="1" hangingPunct="1"/>
            <a:r>
              <a:rPr lang="en-US" smtClean="0">
                <a:ea typeface="ＭＳ Ｐゴシック" pitchFamily="-72" charset="-128"/>
                <a:cs typeface="ＭＳ Ｐゴシック" pitchFamily="-72" charset="-128"/>
              </a:rPr>
              <a:t>(Pictured: an AOML Environmental Microbiologist takes water samples at a local beach; a traditional plating technique for growing bacteria from samples; signage from a beach closure)</a:t>
            </a:r>
          </a:p>
          <a:p>
            <a:pPr defTabSz="930275" eaLnBrk="1" hangingPunct="1"/>
            <a:endParaRPr lang="en-US" smtClean="0">
              <a:ea typeface="ＭＳ Ｐゴシック" pitchFamily="-72" charset="-128"/>
              <a:cs typeface="ＭＳ Ｐゴシック" pitchFamily="-72" charset="-128"/>
            </a:endParaRPr>
          </a:p>
          <a:p>
            <a:pPr defTabSz="930275" eaLnBrk="1" hangingPunct="1"/>
            <a:r>
              <a:rPr lang="en-US" smtClean="0">
                <a:ea typeface="ＭＳ Ｐゴシック" pitchFamily="-72" charset="-128"/>
                <a:cs typeface="ＭＳ Ｐゴシック" pitchFamily="-72" charset="-128"/>
              </a:rPr>
              <a:t>AOML also conducts studies of the microbiology of the tropical coastal environment. Our scientist have developed molecular assays to detect bacterial pollution and its sources in large-scale field and epidemiology studies. </a:t>
            </a:r>
          </a:p>
          <a:p>
            <a:pPr defTabSz="930275" eaLnBrk="1" hangingPunct="1"/>
            <a:endParaRPr lang="en-US" smtClean="0">
              <a:ea typeface="ＭＳ Ｐゴシック" pitchFamily="-72" charset="-128"/>
              <a:cs typeface="ＭＳ Ｐゴシック" pitchFamily="-72" charset="-128"/>
            </a:endParaRPr>
          </a:p>
          <a:p>
            <a:pPr defTabSz="930275" eaLnBrk="1" hangingPunct="1"/>
            <a:r>
              <a:rPr lang="en-US" smtClean="0">
                <a:ea typeface="ＭＳ Ｐゴシック" pitchFamily="-72" charset="-128"/>
                <a:cs typeface="ＭＳ Ｐゴシック" pitchFamily="-72" charset="-128"/>
              </a:rPr>
              <a:t>This research allows resource managers to better understand the prevalence, scope, and distribution of microbial pollution in coastal waters. Allowing them to be better informed if beach closures and health advisories are required. </a:t>
            </a:r>
          </a:p>
          <a:p>
            <a:pPr defTabSz="930275" eaLnBrk="1" hangingPunct="1"/>
            <a:endParaRPr lang="en-US" smtClean="0">
              <a:ea typeface="ＭＳ Ｐゴシック" pitchFamily="-72" charset="-128"/>
              <a:cs typeface="ＭＳ Ｐゴシック" pitchFamily="-72" charset="-128"/>
            </a:endParaRPr>
          </a:p>
        </p:txBody>
      </p:sp>
      <p:sp>
        <p:nvSpPr>
          <p:cNvPr id="4" name="Slide Number Placeholder 3"/>
          <p:cNvSpPr>
            <a:spLocks noGrp="1"/>
          </p:cNvSpPr>
          <p:nvPr>
            <p:ph type="sldNum" sz="quarter" idx="5"/>
          </p:nvPr>
        </p:nvSpPr>
        <p:spPr/>
        <p:txBody>
          <a:bodyPr/>
          <a:lstStyle/>
          <a:p>
            <a:pPr>
              <a:defRPr/>
            </a:pPr>
            <a:fld id="{EB43F278-2AE5-4567-9CD6-7CE12241DDEE}" type="slidenum">
              <a:rPr lang="en-US" smtClean="0">
                <a:solidFill>
                  <a:prstClr val="black"/>
                </a:solidFill>
                <a:latin typeface="Calibri"/>
              </a:rPr>
              <a:pPr>
                <a:defRPr/>
              </a:pPr>
              <a:t>6</a:t>
            </a:fld>
            <a:endParaRPr lang="en-US">
              <a:solidFill>
                <a:prstClr val="black"/>
              </a:solidFill>
              <a:latin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F06851-D515-6541-BC22-B8BDCD3CCA76}" type="slidenum">
              <a:rPr lang="en-US">
                <a:solidFill>
                  <a:srgbClr val="000000"/>
                </a:solidFill>
              </a:rPr>
              <a:pPr/>
              <a:t>7</a:t>
            </a:fld>
            <a:endParaRPr lang="en-US">
              <a:solidFill>
                <a:srgbClr val="000000"/>
              </a:solidFill>
            </a:endParaRPr>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r>
              <a:rPr lang="en-US" sz="1000"/>
              <a:t>Our interactions with PhOD take advantage of the expertise they have in in situ upper ocean observations as well as satellite oceanography.  PhOD staff working with HRD are Gustavo Goni on the ocean heat content (OHC) efforts along with some assistance from the Jaoquin Trinanes on the OHC web site. We also are starting to work with Rick Lumpkin on the mini drifters and floats deployed ahead of the storms such as Rita and Frances last year. These data are processed and available through the GOOS Center website also at AOML.</a:t>
            </a:r>
          </a:p>
          <a:p>
            <a:endParaRPr lang="en-US" sz="1000"/>
          </a:p>
          <a:p>
            <a:r>
              <a:rPr lang="en-US" sz="1000"/>
              <a:t>• The multi-decadel work has been covered internally and through some small grants from the Office of Global Programs (OGP). This work is in collaboration with PhOD (Enfield, Mestas-Nunez) and NCEP/CPC.</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p:cNvSpPr>
          <p:nvPr>
            <p:ph type="sldImg"/>
          </p:nvPr>
        </p:nvSpPr>
        <p:spPr>
          <a:ln/>
        </p:spPr>
      </p:sp>
      <p:sp>
        <p:nvSpPr>
          <p:cNvPr id="19459" name="Notes Placeholder 2"/>
          <p:cNvSpPr>
            <a:spLocks noGrp="1"/>
          </p:cNvSpPr>
          <p:nvPr>
            <p:ph type="body" idx="1"/>
          </p:nvPr>
        </p:nvSpPr>
        <p:spPr>
          <a:noFill/>
          <a:ln/>
        </p:spPr>
        <p:txBody>
          <a:bodyPr/>
          <a:lstStyle/>
          <a:p>
            <a:pPr eaLnBrk="1" hangingPunct="1">
              <a:spcBef>
                <a:spcPct val="0"/>
              </a:spcBef>
            </a:pPr>
            <a:r>
              <a:rPr lang="en-US" sz="1000" u="sng" dirty="0" smtClean="0">
                <a:latin typeface="Arial" charset="0"/>
              </a:rPr>
              <a:t>http://</a:t>
            </a:r>
            <a:r>
              <a:rPr lang="en-US" sz="1000" u="sng" dirty="0" err="1" smtClean="0">
                <a:latin typeface="Arial" charset="0"/>
              </a:rPr>
              <a:t>www.nrc.noaa.gov/HFIPDraftPlan.html</a:t>
            </a:r>
            <a:endParaRPr lang="en-US" sz="1000" dirty="0" smtClean="0">
              <a:latin typeface="Arial" charset="0"/>
            </a:endParaRPr>
          </a:p>
          <a:p>
            <a:pPr eaLnBrk="1" hangingPunct="1">
              <a:spcBef>
                <a:spcPct val="0"/>
              </a:spcBef>
            </a:pPr>
            <a:r>
              <a:rPr lang="en-US" sz="1000" dirty="0" smtClean="0">
                <a:latin typeface="Arial" charset="0"/>
              </a:rPr>
              <a:t>HFIP Team</a:t>
            </a:r>
          </a:p>
          <a:p>
            <a:pPr eaLnBrk="1" hangingPunct="1">
              <a:spcBef>
                <a:spcPct val="0"/>
              </a:spcBef>
            </a:pPr>
            <a:r>
              <a:rPr lang="en-US" sz="1000" dirty="0" smtClean="0">
                <a:latin typeface="Arial" charset="0"/>
              </a:rPr>
              <a:t>Frank Marks, research lead</a:t>
            </a:r>
          </a:p>
          <a:p>
            <a:pPr eaLnBrk="1" hangingPunct="1">
              <a:spcBef>
                <a:spcPct val="0"/>
              </a:spcBef>
            </a:pPr>
            <a:r>
              <a:rPr lang="en-US" sz="1000" dirty="0" smtClean="0">
                <a:latin typeface="Arial" charset="0"/>
              </a:rPr>
              <a:t>Ed Rappaport,</a:t>
            </a:r>
            <a:r>
              <a:rPr lang="en-US" sz="1000" baseline="0" dirty="0" smtClean="0">
                <a:latin typeface="Arial" charset="0"/>
              </a:rPr>
              <a:t> operations </a:t>
            </a:r>
            <a:r>
              <a:rPr lang="en-US" sz="1000" dirty="0" smtClean="0">
                <a:latin typeface="Arial" charset="0"/>
              </a:rPr>
              <a:t>lead</a:t>
            </a:r>
          </a:p>
          <a:p>
            <a:pPr eaLnBrk="1" hangingPunct="1">
              <a:spcBef>
                <a:spcPct val="0"/>
              </a:spcBef>
            </a:pPr>
            <a:r>
              <a:rPr lang="en-US" sz="1000" dirty="0" smtClean="0">
                <a:latin typeface="Arial" charset="0"/>
              </a:rPr>
              <a:t>Fred </a:t>
            </a:r>
            <a:r>
              <a:rPr lang="en-US" sz="1000" dirty="0" err="1" smtClean="0">
                <a:latin typeface="Arial" charset="0"/>
              </a:rPr>
              <a:t>Toepfer</a:t>
            </a:r>
            <a:r>
              <a:rPr lang="en-US" sz="1000" dirty="0" smtClean="0">
                <a:latin typeface="Arial" charset="0"/>
              </a:rPr>
              <a:t>, project manager</a:t>
            </a:r>
          </a:p>
          <a:p>
            <a:pPr eaLnBrk="1" hangingPunct="1">
              <a:spcBef>
                <a:spcPct val="0"/>
              </a:spcBef>
            </a:pPr>
            <a:r>
              <a:rPr lang="en-US" sz="1000" dirty="0" smtClean="0">
                <a:latin typeface="Arial" charset="0"/>
              </a:rPr>
              <a:t>Robert Gall, development manager</a:t>
            </a:r>
          </a:p>
          <a:p>
            <a:pPr eaLnBrk="1" hangingPunct="1">
              <a:spcBef>
                <a:spcPct val="0"/>
              </a:spcBef>
            </a:pPr>
            <a:r>
              <a:rPr lang="en-US" sz="1000" dirty="0" smtClean="0">
                <a:latin typeface="Arial" charset="0"/>
              </a:rPr>
              <a:t>Mark DeMaria</a:t>
            </a:r>
          </a:p>
          <a:p>
            <a:pPr eaLnBrk="1" hangingPunct="1">
              <a:spcBef>
                <a:spcPct val="0"/>
              </a:spcBef>
            </a:pPr>
            <a:r>
              <a:rPr lang="en-US" sz="1000" dirty="0" smtClean="0">
                <a:latin typeface="Arial" charset="0"/>
              </a:rPr>
              <a:t>Chris </a:t>
            </a:r>
            <a:r>
              <a:rPr lang="en-US" sz="1000" dirty="0" err="1" smtClean="0">
                <a:latin typeface="Arial" charset="0"/>
              </a:rPr>
              <a:t>Fairall</a:t>
            </a:r>
            <a:endParaRPr lang="en-US" sz="1000" dirty="0" smtClean="0">
              <a:latin typeface="Arial" charset="0"/>
            </a:endParaRPr>
          </a:p>
          <a:p>
            <a:pPr eaLnBrk="1" hangingPunct="1">
              <a:spcBef>
                <a:spcPct val="0"/>
              </a:spcBef>
            </a:pPr>
            <a:r>
              <a:rPr lang="en-US" sz="1000" dirty="0" smtClean="0">
                <a:latin typeface="Arial" charset="0"/>
              </a:rPr>
              <a:t>Jim McFadden</a:t>
            </a:r>
          </a:p>
          <a:p>
            <a:pPr eaLnBrk="1" hangingPunct="1">
              <a:spcBef>
                <a:spcPct val="0"/>
              </a:spcBef>
            </a:pPr>
            <a:r>
              <a:rPr lang="en-US" sz="1000" dirty="0" smtClean="0">
                <a:latin typeface="Arial" charset="0"/>
              </a:rPr>
              <a:t>Daniel Melendez</a:t>
            </a:r>
          </a:p>
          <a:p>
            <a:pPr eaLnBrk="1" hangingPunct="1">
              <a:spcBef>
                <a:spcPct val="0"/>
              </a:spcBef>
            </a:pPr>
            <a:endParaRPr lang="en-US" sz="1000" dirty="0" smtClean="0">
              <a:latin typeface="Arial" charset="0"/>
            </a:endParaRPr>
          </a:p>
          <a:p>
            <a:pPr eaLnBrk="1" hangingPunct="1">
              <a:spcBef>
                <a:spcPct val="0"/>
              </a:spcBef>
            </a:pPr>
            <a:r>
              <a:rPr lang="en-US" sz="1000" dirty="0" smtClean="0">
                <a:latin typeface="Arial" charset="0"/>
              </a:rPr>
              <a:t>HFIP </a:t>
            </a:r>
            <a:r>
              <a:rPr lang="en-US" sz="1000" dirty="0" err="1" smtClean="0">
                <a:latin typeface="Arial" charset="0"/>
              </a:rPr>
              <a:t>executieve</a:t>
            </a:r>
            <a:r>
              <a:rPr lang="en-US" sz="1000" dirty="0" smtClean="0">
                <a:latin typeface="Arial" charset="0"/>
              </a:rPr>
              <a:t> oversight board:</a:t>
            </a:r>
          </a:p>
          <a:p>
            <a:r>
              <a:rPr lang="en-US" sz="1000" dirty="0" smtClean="0">
                <a:latin typeface="Arial" charset="0"/>
              </a:rPr>
              <a:t>OAR AA/Robert Detrick, co-chair</a:t>
            </a:r>
          </a:p>
          <a:p>
            <a:r>
              <a:rPr lang="en-US" sz="1000" dirty="0" smtClean="0">
                <a:latin typeface="Arial" charset="0"/>
              </a:rPr>
              <a:t>NWS AA (acting)/Laura</a:t>
            </a:r>
            <a:r>
              <a:rPr lang="en-US" sz="1000" baseline="0" dirty="0" smtClean="0">
                <a:latin typeface="Arial" charset="0"/>
              </a:rPr>
              <a:t> </a:t>
            </a:r>
            <a:r>
              <a:rPr lang="en-US" sz="1000" baseline="0" dirty="0" err="1" smtClean="0">
                <a:latin typeface="Arial" charset="0"/>
              </a:rPr>
              <a:t>Furgione</a:t>
            </a:r>
            <a:r>
              <a:rPr lang="en-US" sz="1000" dirty="0" smtClean="0">
                <a:latin typeface="Arial" charset="0"/>
              </a:rPr>
              <a:t>, co-chair</a:t>
            </a:r>
          </a:p>
          <a:p>
            <a:r>
              <a:rPr lang="en-US" sz="1000" dirty="0" smtClean="0">
                <a:latin typeface="Arial" charset="0"/>
              </a:rPr>
              <a:t>NCEP/Louis </a:t>
            </a:r>
            <a:r>
              <a:rPr lang="en-US" sz="1000" dirty="0" err="1" smtClean="0">
                <a:latin typeface="Arial" charset="0"/>
              </a:rPr>
              <a:t>Uccellini</a:t>
            </a:r>
            <a:r>
              <a:rPr lang="en-US" sz="1000" dirty="0" smtClean="0">
                <a:latin typeface="Arial" charset="0"/>
              </a:rPr>
              <a:t>, </a:t>
            </a:r>
          </a:p>
          <a:p>
            <a:r>
              <a:rPr lang="en-US" sz="1000" dirty="0" smtClean="0">
                <a:latin typeface="Arial" charset="0"/>
              </a:rPr>
              <a:t>NHC/Rick</a:t>
            </a:r>
            <a:r>
              <a:rPr lang="en-US" sz="1000" baseline="0" dirty="0" smtClean="0">
                <a:latin typeface="Arial" charset="0"/>
              </a:rPr>
              <a:t> </a:t>
            </a:r>
            <a:r>
              <a:rPr lang="en-US" sz="1000" baseline="0" dirty="0" err="1" smtClean="0">
                <a:latin typeface="Arial" charset="0"/>
              </a:rPr>
              <a:t>Knabb</a:t>
            </a:r>
            <a:r>
              <a:rPr lang="en-US" sz="1000" dirty="0" smtClean="0">
                <a:latin typeface="Arial" charset="0"/>
              </a:rPr>
              <a:t>, </a:t>
            </a:r>
          </a:p>
          <a:p>
            <a:r>
              <a:rPr lang="en-US" sz="1000" dirty="0" smtClean="0">
                <a:latin typeface="Arial" charset="0"/>
              </a:rPr>
              <a:t>NESDIS/Mark DeMaria,  </a:t>
            </a:r>
          </a:p>
          <a:p>
            <a:r>
              <a:rPr lang="en-US" sz="1000" dirty="0" smtClean="0">
                <a:latin typeface="Arial" charset="0"/>
              </a:rPr>
              <a:t>NOS/Jesse </a:t>
            </a:r>
            <a:r>
              <a:rPr lang="en-US" sz="1000" dirty="0" err="1" smtClean="0">
                <a:latin typeface="Arial" charset="0"/>
              </a:rPr>
              <a:t>Feyen</a:t>
            </a:r>
            <a:r>
              <a:rPr lang="en-US" sz="1000" dirty="0" smtClean="0">
                <a:latin typeface="Arial" charset="0"/>
              </a:rPr>
              <a:t>, </a:t>
            </a:r>
          </a:p>
          <a:p>
            <a:r>
              <a:rPr lang="en-US" sz="1000" dirty="0" smtClean="0">
                <a:latin typeface="Arial" charset="0"/>
              </a:rPr>
              <a:t>AOML/Bob Atlas</a:t>
            </a:r>
          </a:p>
          <a:p>
            <a:r>
              <a:rPr lang="en-US" sz="1000" dirty="0" smtClean="0">
                <a:latin typeface="Arial" charset="0"/>
              </a:rPr>
              <a:t>PPI/Paul </a:t>
            </a:r>
            <a:r>
              <a:rPr lang="en-US" sz="1000" dirty="0" err="1" smtClean="0">
                <a:latin typeface="Arial" charset="0"/>
              </a:rPr>
              <a:t>Doremus</a:t>
            </a:r>
            <a:endParaRPr lang="en-US" sz="1000" dirty="0" smtClean="0">
              <a:latin typeface="Arial" charset="0"/>
            </a:endParaRPr>
          </a:p>
          <a:p>
            <a:r>
              <a:rPr lang="en-US" sz="1000" dirty="0" smtClean="0">
                <a:latin typeface="Arial" charset="0"/>
              </a:rPr>
              <a:t>NMFS/Bonnie </a:t>
            </a:r>
            <a:r>
              <a:rPr lang="en-US" sz="1000" dirty="0" err="1" smtClean="0">
                <a:latin typeface="Arial" charset="0"/>
              </a:rPr>
              <a:t>Ponwith</a:t>
            </a:r>
            <a:r>
              <a:rPr lang="en-US" sz="1000" dirty="0" smtClean="0">
                <a:latin typeface="Arial" charset="0"/>
              </a:rPr>
              <a:t>, </a:t>
            </a:r>
          </a:p>
          <a:p>
            <a:r>
              <a:rPr lang="en-US" sz="1000" dirty="0" smtClean="0">
                <a:latin typeface="Arial" charset="0"/>
              </a:rPr>
              <a:t>NOS/Liz </a:t>
            </a:r>
            <a:r>
              <a:rPr lang="en-US" sz="1000" dirty="0" err="1" smtClean="0">
                <a:latin typeface="Arial" charset="0"/>
              </a:rPr>
              <a:t>Scheffler</a:t>
            </a:r>
            <a:r>
              <a:rPr lang="en-US" sz="1000" dirty="0" smtClean="0">
                <a:latin typeface="Arial" charset="0"/>
              </a:rPr>
              <a:t>, </a:t>
            </a:r>
          </a:p>
          <a:p>
            <a:r>
              <a:rPr lang="en-US" sz="1000" dirty="0" smtClean="0">
                <a:latin typeface="Arial" charset="0"/>
              </a:rPr>
              <a:t>NMAO-PM Aircraft/Mike</a:t>
            </a:r>
            <a:r>
              <a:rPr lang="en-US" sz="1000" baseline="0" dirty="0" smtClean="0">
                <a:latin typeface="Arial" charset="0"/>
              </a:rPr>
              <a:t> </a:t>
            </a:r>
            <a:r>
              <a:rPr lang="en-US" sz="1000" baseline="0" dirty="0" err="1" smtClean="0">
                <a:latin typeface="Arial" charset="0"/>
              </a:rPr>
              <a:t>Devany</a:t>
            </a:r>
            <a:endParaRPr lang="en-US" sz="1000" dirty="0" smtClean="0">
              <a:latin typeface="Arial" charset="0"/>
            </a:endParaRPr>
          </a:p>
          <a:p>
            <a:r>
              <a:rPr lang="en-US" sz="1000" dirty="0" smtClean="0">
                <a:latin typeface="Arial" charset="0"/>
              </a:rPr>
              <a:t>OFCM/Sam Williamson</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dirty="0" smtClean="0">
                <a:latin typeface="Arial" charset="0"/>
              </a:rPr>
              <a:t>Executive Secretariat: OAR/</a:t>
            </a:r>
            <a:r>
              <a:rPr kumimoji="0" lang="en-GB" sz="2200" b="0" i="0" u="none" strike="noStrike" kern="0" cap="none" spc="0" normalizeH="0" baseline="0" noProof="0" dirty="0" smtClean="0">
                <a:ln>
                  <a:noFill/>
                </a:ln>
                <a:solidFill>
                  <a:srgbClr val="000000"/>
                </a:solidFill>
                <a:effectLst/>
                <a:uLnTx/>
                <a:uFillTx/>
                <a:latin typeface="Arial"/>
                <a:ea typeface="ＭＳ Ｐゴシック" pitchFamily="34" charset="-128"/>
                <a:cs typeface="+mn-cs"/>
              </a:rPr>
              <a:t>Brian </a:t>
            </a:r>
            <a:r>
              <a:rPr kumimoji="0" lang="en-GB" sz="2200" b="0" i="0" u="none" strike="noStrike" kern="0" cap="none" spc="0" normalizeH="0" baseline="0" noProof="0" dirty="0" err="1" smtClean="0">
                <a:ln>
                  <a:noFill/>
                </a:ln>
                <a:solidFill>
                  <a:srgbClr val="000000"/>
                </a:solidFill>
                <a:effectLst/>
                <a:uLnTx/>
                <a:uFillTx/>
                <a:latin typeface="Arial"/>
                <a:ea typeface="ＭＳ Ｐゴシック" pitchFamily="34" charset="-128"/>
                <a:cs typeface="+mn-cs"/>
              </a:rPr>
              <a:t>Orndorff</a:t>
            </a:r>
            <a:r>
              <a:rPr lang="en-US" sz="1000" dirty="0" smtClean="0">
                <a:latin typeface="Arial" charset="0"/>
              </a:rPr>
              <a:t> and NWS/</a:t>
            </a:r>
            <a:r>
              <a:rPr lang="en-US" sz="1000" dirty="0" err="1" smtClean="0">
                <a:latin typeface="Arial" charset="0"/>
              </a:rPr>
              <a:t>Nasheema</a:t>
            </a:r>
            <a:r>
              <a:rPr lang="en-US" sz="1000" baseline="0" dirty="0" smtClean="0">
                <a:latin typeface="Arial" charset="0"/>
              </a:rPr>
              <a:t> </a:t>
            </a:r>
            <a:r>
              <a:rPr lang="en-US" sz="1000" baseline="0" dirty="0" err="1" smtClean="0">
                <a:latin typeface="Arial" charset="0"/>
              </a:rPr>
              <a:t>Lett</a:t>
            </a:r>
            <a:endParaRPr lang="en-US" sz="1000" baseline="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baseline="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Arial" pitchFamily="-112" charset="0"/>
                <a:ea typeface="ＭＳ Ｐゴシック" charset="-128"/>
                <a:cs typeface="ＭＳ Ｐゴシック" charset="-128"/>
              </a:rPr>
              <a:t>http://</a:t>
            </a:r>
            <a:r>
              <a:rPr lang="en-US" sz="1000" kern="1200" dirty="0" err="1" smtClean="0">
                <a:solidFill>
                  <a:schemeClr val="tx1"/>
                </a:solidFill>
                <a:latin typeface="Arial" pitchFamily="-112" charset="0"/>
                <a:ea typeface="ＭＳ Ｐゴシック" charset="-128"/>
                <a:cs typeface="ＭＳ Ｐゴシック" charset="-128"/>
              </a:rPr>
              <a:t>www.hfip.org</a:t>
            </a:r>
            <a:r>
              <a:rPr lang="en-US" sz="1000" kern="1200" dirty="0" smtClean="0">
                <a:solidFill>
                  <a:schemeClr val="tx1"/>
                </a:solidFill>
                <a:latin typeface="Arial" pitchFamily="-112" charset="0"/>
                <a:ea typeface="ＭＳ Ｐゴシック" charset="-128"/>
                <a:cs typeface="ＭＳ Ｐゴシック" charset="-128"/>
              </a:rPr>
              <a:t>/</a:t>
            </a:r>
            <a:endParaRPr lang="en-US" sz="1000" dirty="0" smtClean="0">
              <a:latin typeface="Arial" charset="0"/>
            </a:endParaRPr>
          </a:p>
          <a:p>
            <a:pPr eaLnBrk="1" hangingPunct="1">
              <a:spcBef>
                <a:spcPct val="0"/>
              </a:spcBef>
            </a:pPr>
            <a:endParaRPr lang="en-US" sz="1000" dirty="0" smtClean="0">
              <a:latin typeface="Arial" charset="0"/>
            </a:endParaRPr>
          </a:p>
        </p:txBody>
      </p:sp>
      <p:sp>
        <p:nvSpPr>
          <p:cNvPr id="39940" name="Slide Number Placeholder 3"/>
          <p:cNvSpPr>
            <a:spLocks noGrp="1"/>
          </p:cNvSpPr>
          <p:nvPr>
            <p:ph type="sldNum" sz="quarter" idx="5"/>
          </p:nvPr>
        </p:nvSpPr>
        <p:spPr/>
        <p:txBody>
          <a:bodyPr/>
          <a:lstStyle/>
          <a:p>
            <a:pPr>
              <a:defRPr/>
            </a:pPr>
            <a:fld id="{0A9D1155-A053-B149-817F-48BBD1DF8516}" type="slidenum">
              <a:rPr lang="en-US" smtClean="0"/>
              <a:pPr>
                <a:defRPr/>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p:txBody>
          <a:bodyPr/>
          <a:lstStyle/>
          <a:p>
            <a:pPr>
              <a:defRPr/>
            </a:pPr>
            <a:fld id="{51DA23E7-BA94-9142-97B3-888DF20E05B5}" type="slidenum">
              <a:rPr lang="en-US">
                <a:latin typeface="Arial" charset="0"/>
              </a:rPr>
              <a:pPr>
                <a:defRPr/>
              </a:pPr>
              <a:t>9</a:t>
            </a:fld>
            <a:endParaRPr lang="en-US">
              <a:latin typeface="Arial" charset="0"/>
            </a:endParaRPr>
          </a:p>
        </p:txBody>
      </p:sp>
      <p:sp>
        <p:nvSpPr>
          <p:cNvPr id="28675"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100" kern="1200" dirty="0" smtClean="0">
                <a:solidFill>
                  <a:schemeClr val="tx1"/>
                </a:solidFill>
                <a:latin typeface="Arial" pitchFamily="-112" charset="0"/>
                <a:ea typeface="ＭＳ Ｐゴシック" charset="-128"/>
                <a:cs typeface="ＭＳ Ｐゴシック" charset="-128"/>
              </a:rPr>
              <a:t>http://</a:t>
            </a:r>
            <a:r>
              <a:rPr lang="en-US" sz="1100" kern="1200" dirty="0" err="1" smtClean="0">
                <a:solidFill>
                  <a:schemeClr val="tx1"/>
                </a:solidFill>
                <a:latin typeface="Arial" pitchFamily="-112" charset="0"/>
                <a:ea typeface="ＭＳ Ｐゴシック" charset="-128"/>
                <a:cs typeface="ＭＳ Ｐゴシック" charset="-128"/>
              </a:rPr>
              <a:t>www.hfip.org</a:t>
            </a:r>
            <a:r>
              <a:rPr lang="en-US" sz="1100" kern="1200" dirty="0" smtClean="0">
                <a:solidFill>
                  <a:schemeClr val="tx1"/>
                </a:solidFill>
                <a:latin typeface="Arial" pitchFamily="-112" charset="0"/>
                <a:ea typeface="ＭＳ Ｐゴシック" charset="-128"/>
                <a:cs typeface="ＭＳ Ｐゴシック" charset="-128"/>
              </a:rPr>
              <a:t>/documents/</a:t>
            </a:r>
          </a:p>
          <a:p>
            <a:pPr eaLnBrk="1" hangingPunct="1">
              <a:defRPr/>
            </a:pPr>
            <a:endParaRPr lang="en-US" sz="1100" dirty="0" smtClean="0">
              <a:latin typeface="Arial" charset="0"/>
            </a:endParaRPr>
          </a:p>
          <a:p>
            <a:pPr eaLnBrk="1" hangingPunct="1">
              <a:defRPr/>
            </a:pPr>
            <a:r>
              <a:rPr lang="en-US" sz="1100" dirty="0" smtClean="0">
                <a:latin typeface="Arial" charset="0"/>
              </a:rPr>
              <a:t>Two Stream Approach to HFIP developments:</a:t>
            </a:r>
          </a:p>
          <a:p>
            <a:pPr marL="231775" indent="-231775" eaLnBrk="1" hangingPunct="1">
              <a:buFontTx/>
              <a:buChar char="•"/>
              <a:defRPr/>
            </a:pPr>
            <a:r>
              <a:rPr lang="en-US" sz="1100" dirty="0" smtClean="0"/>
              <a:t>Stream 1– Operational Transition and Implementation</a:t>
            </a:r>
          </a:p>
          <a:p>
            <a:pPr marL="231775" indent="-231775" eaLnBrk="1" hangingPunct="1">
              <a:buFontTx/>
              <a:buChar char="•"/>
              <a:defRPr/>
            </a:pPr>
            <a:r>
              <a:rPr lang="en-US" sz="1100" dirty="0" smtClean="0"/>
              <a:t>Stream 2 – Advanced Technology Demonstration</a:t>
            </a:r>
          </a:p>
          <a:p>
            <a:pPr marL="682625" lvl="1" indent="-225425" eaLnBrk="1" hangingPunct="1">
              <a:buFontTx/>
              <a:buChar char="–"/>
              <a:defRPr/>
            </a:pPr>
            <a:r>
              <a:rPr lang="en-US" sz="1100" dirty="0" smtClean="0"/>
              <a:t>Unconstrained by near-term availability of operational computing </a:t>
            </a:r>
          </a:p>
          <a:p>
            <a:pPr marL="682625" lvl="1" indent="-225425" eaLnBrk="1" hangingPunct="1">
              <a:buFontTx/>
              <a:buChar char="–"/>
              <a:defRPr/>
            </a:pPr>
            <a:r>
              <a:rPr lang="en-US" sz="1100" dirty="0" smtClean="0"/>
              <a:t>Uses both NOAA’s and computing resources from major supercomputing centers for testing and evaluation.  </a:t>
            </a:r>
          </a:p>
          <a:p>
            <a:pPr marL="682625" lvl="1" indent="-225425" eaLnBrk="1" hangingPunct="1">
              <a:buFontTx/>
              <a:buChar char="–"/>
              <a:defRPr/>
            </a:pPr>
            <a:r>
              <a:rPr lang="en-US" sz="1100" dirty="0" smtClean="0"/>
              <a:t>Emphasis is on high resolution global and regional models run as ensembles</a:t>
            </a:r>
          </a:p>
          <a:p>
            <a:pPr marL="682625" lvl="1" indent="-225425" eaLnBrk="1" hangingPunct="1">
              <a:buFontTx/>
              <a:buChar char="–"/>
              <a:defRPr/>
            </a:pPr>
            <a:r>
              <a:rPr lang="en-US" sz="1100" dirty="0" smtClean="0"/>
              <a:t>Real-time or near real time runs during hurricane season</a:t>
            </a:r>
          </a:p>
          <a:p>
            <a:pPr marL="231775" indent="-231775" eaLnBrk="1" hangingPunct="1">
              <a:buFontTx/>
              <a:buChar char="•"/>
              <a:defRPr/>
            </a:pPr>
            <a:r>
              <a:rPr lang="en-US" sz="1100" dirty="0" smtClean="0"/>
              <a:t>Stream 1.5  </a:t>
            </a:r>
            <a:r>
              <a:rPr lang="en-US" sz="1100" dirty="0" smtClean="0">
                <a:latin typeface="Arial" charset="0"/>
              </a:rPr>
              <a:t>(JHT-like)</a:t>
            </a:r>
            <a:endParaRPr lang="en-US" sz="1100" dirty="0" smtClean="0"/>
          </a:p>
          <a:p>
            <a:pPr marL="682625" lvl="1" indent="-225425" eaLnBrk="1" hangingPunct="1">
              <a:buFontTx/>
              <a:buChar char="–"/>
              <a:defRPr/>
            </a:pPr>
            <a:r>
              <a:rPr lang="en-US" sz="1100" dirty="0" smtClean="0"/>
              <a:t>NHC Forecaster Defined.  </a:t>
            </a:r>
          </a:p>
          <a:p>
            <a:pPr marL="682625" lvl="1" indent="-225425" eaLnBrk="1" hangingPunct="1">
              <a:buFontTx/>
              <a:buChar char="–"/>
              <a:defRPr/>
            </a:pPr>
            <a:r>
              <a:rPr lang="en-US" sz="1100" dirty="0" smtClean="0"/>
              <a:t>Subset of Stream 2 that forecasters see as particularly promising or provides demonstrated capability</a:t>
            </a:r>
          </a:p>
          <a:p>
            <a:pPr marL="682625" lvl="1" indent="-225425" eaLnBrk="1" hangingPunct="1">
              <a:buFontTx/>
              <a:buChar char="–"/>
              <a:defRPr/>
            </a:pPr>
            <a:r>
              <a:rPr lang="en-US" sz="1100" dirty="0" smtClean="0"/>
              <a:t>Will be configured to run in real-time and products made available to NHC.</a:t>
            </a:r>
            <a:endParaRPr lang="en-US" sz="1100" dirty="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 name="Picture 1" descr="817_20110827-IreneLandfall-1145z-Vis_sm.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4" name="Picture 9" descr="Dept of Commerce Seal"/>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0" y="6037263"/>
            <a:ext cx="825500" cy="820737"/>
          </a:xfrm>
          <a:prstGeom prst="rect">
            <a:avLst/>
          </a:prstGeom>
          <a:noFill/>
          <a:effectLst>
            <a:outerShdw blurRad="63500" dist="37026" dir="7998880" algn="ctr" rotWithShape="0">
              <a:schemeClr val="bg2">
                <a:alpha val="50000"/>
              </a:schemeClr>
            </a:outerShdw>
          </a:effectLst>
        </p:spPr>
      </p:pic>
      <p:pic>
        <p:nvPicPr>
          <p:cNvPr id="5" name="Picture 10" descr="NOAA"/>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838200" y="6065838"/>
            <a:ext cx="762000" cy="762000"/>
          </a:xfrm>
          <a:prstGeom prst="rect">
            <a:avLst/>
          </a:prstGeom>
          <a:noFill/>
          <a:effectLst>
            <a:outerShdw blurRad="63500" dist="37026" dir="7998880" algn="ctr" rotWithShape="0">
              <a:schemeClr val="bg2">
                <a:alpha val="50000"/>
              </a:schemeClr>
            </a:outerShdw>
          </a:effectLst>
        </p:spPr>
      </p:pic>
      <p:sp>
        <p:nvSpPr>
          <p:cNvPr id="39939" name="Rectangle 3"/>
          <p:cNvSpPr>
            <a:spLocks noGrp="1" noChangeArrowheads="1"/>
          </p:cNvSpPr>
          <p:nvPr>
            <p:ph type="subTitle" idx="1"/>
          </p:nvPr>
        </p:nvSpPr>
        <p:spPr>
          <a:xfrm>
            <a:off x="2743200" y="5029200"/>
            <a:ext cx="6400800" cy="1828800"/>
          </a:xfrm>
          <a:effectLst>
            <a:outerShdw blurRad="63500" dist="17961" dir="2700000" algn="ctr" rotWithShape="0">
              <a:schemeClr val="tx1">
                <a:alpha val="50000"/>
              </a:schemeClr>
            </a:outerShdw>
          </a:effectLst>
        </p:spPr>
        <p:txBody>
          <a:bodyPr lIns="182880"/>
          <a:lstStyle>
            <a:lvl1pPr algn="r">
              <a:lnSpc>
                <a:spcPct val="110000"/>
              </a:lnSpc>
              <a:spcBef>
                <a:spcPct val="0"/>
              </a:spcBef>
              <a:spcAft>
                <a:spcPct val="25000"/>
              </a:spcAft>
              <a:defRPr sz="1600">
                <a:solidFill>
                  <a:schemeClr val="bg1"/>
                </a:solidFill>
                <a:latin typeface="TradeGothicBoldCondTwenty" pitchFamily="2" charset="0"/>
              </a:defRPr>
            </a:lvl1pPr>
          </a:lstStyle>
          <a:p>
            <a:r>
              <a:rPr lang="en-US"/>
              <a:t>Click to edit Master subtitle style</a:t>
            </a:r>
          </a:p>
        </p:txBody>
      </p:sp>
      <p:sp>
        <p:nvSpPr>
          <p:cNvPr id="39938" name="Rectangle 2"/>
          <p:cNvSpPr>
            <a:spLocks noGrp="1" noChangeArrowheads="1"/>
          </p:cNvSpPr>
          <p:nvPr>
            <p:ph type="ctrTitle"/>
          </p:nvPr>
        </p:nvSpPr>
        <p:spPr>
          <a:xfrm>
            <a:off x="2895600" y="0"/>
            <a:ext cx="6248400" cy="2057400"/>
          </a:xfrm>
          <a:effectLst>
            <a:outerShdw blurRad="63500" dist="17961" dir="2700000" algn="ctr" rotWithShape="0">
              <a:schemeClr val="tx1">
                <a:alpha val="50000"/>
              </a:schemeClr>
            </a:outerShdw>
          </a:effectLst>
        </p:spPr>
        <p:txBody>
          <a:bodyPr lIns="274320" rIns="91440"/>
          <a:lstStyle>
            <a:lvl1pPr algn="r">
              <a:defRPr sz="6000">
                <a:latin typeface="TradeGothicBoldTwo" pitchFamily="2" charset="0"/>
              </a:defRPr>
            </a:lvl1pPr>
          </a:lstStyle>
          <a:p>
            <a:r>
              <a:rPr lang="en-US"/>
              <a:t>Click to edit Master title style</a:t>
            </a:r>
          </a:p>
        </p:txBody>
      </p:sp>
      <p:sp>
        <p:nvSpPr>
          <p:cNvPr id="6" name="TextBox 5"/>
          <p:cNvSpPr txBox="1"/>
          <p:nvPr userDrawn="1"/>
        </p:nvSpPr>
        <p:spPr>
          <a:xfrm>
            <a:off x="2983322" y="2855667"/>
            <a:ext cx="1128826" cy="523220"/>
          </a:xfrm>
          <a:prstGeom prst="rect">
            <a:avLst/>
          </a:prstGeom>
          <a:noFill/>
        </p:spPr>
        <p:txBody>
          <a:bodyPr wrap="square" rtlCol="0">
            <a:spAutoFit/>
          </a:bodyPr>
          <a:lstStyle/>
          <a:p>
            <a:pPr algn="ctr"/>
            <a:r>
              <a:rPr lang="en-US" sz="1400" dirty="0" smtClean="0">
                <a:solidFill>
                  <a:schemeClr val="bg1"/>
                </a:solidFill>
              </a:rPr>
              <a:t>Hurricane Irene</a:t>
            </a:r>
            <a:endParaRPr lang="en-US" sz="1400"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629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629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30E2307-1E40-4E12-8716-25BFDA8E7013}" type="datetime1">
              <a:rPr lang="en-US">
                <a:solidFill>
                  <a:prstClr val="white">
                    <a:tint val="75000"/>
                  </a:prstClr>
                </a:solidFill>
              </a:rPr>
              <a:pPr>
                <a:defRPr/>
              </a:pPr>
              <a:t>8/16/12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5A8427C-D6D0-427C-B836-C06097346B6B}" type="slidenum">
              <a:rPr lang="en-US">
                <a:solidFill>
                  <a:prstClr val="white">
                    <a:tint val="75000"/>
                  </a:prstClr>
                </a:solidFill>
              </a:rPr>
              <a:pPr>
                <a:defRPr/>
              </a:pPr>
              <a:t>‹#›</a:t>
            </a:fld>
            <a:endParaRPr lang="en-US">
              <a:solidFill>
                <a:prstClr val="white">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1ED7CFC-D182-4C91-BA5A-0B06607DA1FB}" type="datetimeFigureOut">
              <a:rPr lang="en-US">
                <a:solidFill>
                  <a:prstClr val="white">
                    <a:tint val="75000"/>
                  </a:prstClr>
                </a:solidFill>
              </a:rPr>
              <a:pPr>
                <a:defRPr/>
              </a:pPr>
              <a:t>8/16/12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331B0F5-983E-4528-9961-4F2AF4DBCBF1}" type="slidenum">
              <a:rPr lang="en-US">
                <a:solidFill>
                  <a:prstClr val="white">
                    <a:tint val="75000"/>
                  </a:prstClr>
                </a:solidFill>
              </a:rPr>
              <a:pPr>
                <a:defRPr/>
              </a:pPr>
              <a:t>‹#›</a:t>
            </a:fld>
            <a:endParaRPr lang="en-US">
              <a:solidFill>
                <a:prstClr val="white">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B8AEBBE-F8B2-42CF-9895-E86A608384EB}" type="datetime1">
              <a:rPr lang="en-US">
                <a:solidFill>
                  <a:prstClr val="white">
                    <a:tint val="75000"/>
                  </a:prstClr>
                </a:solidFill>
              </a:rPr>
              <a:pPr>
                <a:defRPr/>
              </a:pPr>
              <a:t>8/16/12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BD64BA0-4657-41AE-A6A3-7C807D3A44C3}" type="slidenum">
              <a:rPr lang="en-US">
                <a:solidFill>
                  <a:prstClr val="white">
                    <a:tint val="75000"/>
                  </a:prstClr>
                </a:solidFill>
              </a:rPr>
              <a:pPr>
                <a:defRPr/>
              </a:pPr>
              <a:t>‹#›</a:t>
            </a:fld>
            <a:endParaRPr lang="en-US">
              <a:solidFill>
                <a:prstClr val="white">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08DCB2C-170C-48B5-A056-BB0BE833D136}" type="datetimeFigureOut">
              <a:rPr lang="en-US">
                <a:solidFill>
                  <a:prstClr val="white">
                    <a:tint val="75000"/>
                  </a:prstClr>
                </a:solidFill>
              </a:rPr>
              <a:pPr>
                <a:defRPr/>
              </a:pPr>
              <a:t>8/16/12</a:t>
            </a:fld>
            <a:endParaRPr lang="en-US">
              <a:solidFill>
                <a:prstClr val="white">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64740EF-1FB9-476D-9DB0-51B277B8123E}" type="slidenum">
              <a:rPr lang="en-US">
                <a:solidFill>
                  <a:prstClr val="white">
                    <a:tint val="75000"/>
                  </a:prstClr>
                </a:solidFill>
              </a:rPr>
              <a:pPr>
                <a:defRPr/>
              </a:pPr>
              <a:t>‹#›</a:t>
            </a:fld>
            <a:endParaRPr lang="en-US">
              <a:solidFill>
                <a:prstClr val="white">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C4C8A32-A76A-403F-8276-07E13ECBD226}" type="datetimeFigureOut">
              <a:rPr lang="en-US">
                <a:solidFill>
                  <a:prstClr val="white">
                    <a:tint val="75000"/>
                  </a:prstClr>
                </a:solidFill>
              </a:rPr>
              <a:pPr>
                <a:defRPr/>
              </a:pPr>
              <a:t>8/16/12</a:t>
            </a:fld>
            <a:endParaRPr lang="en-US">
              <a:solidFill>
                <a:prstClr val="white">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FECCC30C-AC67-485E-BBA3-804E75F684D3}" type="slidenum">
              <a:rPr lang="en-US">
                <a:solidFill>
                  <a:prstClr val="white">
                    <a:tint val="75000"/>
                  </a:prstClr>
                </a:solidFill>
              </a:rPr>
              <a:pPr>
                <a:defRPr/>
              </a:pPr>
              <a:t>‹#›</a:t>
            </a:fld>
            <a:endParaRPr lang="en-US">
              <a:solidFill>
                <a:prstClr val="white">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7B714CA6-E7B3-429B-A9E4-E578505C91AF}" type="datetimeFigureOut">
              <a:rPr lang="en-US">
                <a:solidFill>
                  <a:prstClr val="white">
                    <a:tint val="75000"/>
                  </a:prstClr>
                </a:solidFill>
              </a:rPr>
              <a:pPr>
                <a:defRPr/>
              </a:pPr>
              <a:t>8/16/12</a:t>
            </a:fld>
            <a:endParaRPr lang="en-US">
              <a:solidFill>
                <a:prstClr val="white">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2BF48545-B9E7-4B76-9E00-BADB13D98666}" type="slidenum">
              <a:rPr lang="en-US">
                <a:solidFill>
                  <a:prstClr val="white">
                    <a:tint val="75000"/>
                  </a:prstClr>
                </a:solidFill>
              </a:rPr>
              <a:pPr>
                <a:defRPr/>
              </a:pPr>
              <a:t>‹#›</a:t>
            </a:fld>
            <a:endParaRPr lang="en-US">
              <a:solidFill>
                <a:prstClr val="white">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6A038D2-A51E-4F1C-81FA-43CA9D16DEC3}" type="datetimeFigureOut">
              <a:rPr lang="en-US">
                <a:solidFill>
                  <a:prstClr val="white">
                    <a:tint val="75000"/>
                  </a:prstClr>
                </a:solidFill>
              </a:rPr>
              <a:pPr>
                <a:defRPr/>
              </a:pPr>
              <a:t>8/16/12</a:t>
            </a:fld>
            <a:endParaRPr lang="en-US">
              <a:solidFill>
                <a:prstClr val="white">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A49D237F-3B65-44E7-862A-A9FC5AE352EF}" type="slidenum">
              <a:rPr lang="en-US">
                <a:solidFill>
                  <a:prstClr val="white">
                    <a:tint val="75000"/>
                  </a:prstClr>
                </a:solidFill>
              </a:rPr>
              <a:pPr>
                <a:defRPr/>
              </a:pPr>
              <a:t>‹#›</a:t>
            </a:fld>
            <a:endParaRPr lang="en-US">
              <a:solidFill>
                <a:prstClr val="white">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A5D8806-3AB3-4521-983C-9D129C54BD57}" type="datetimeFigureOut">
              <a:rPr lang="en-US">
                <a:solidFill>
                  <a:prstClr val="white">
                    <a:tint val="75000"/>
                  </a:prstClr>
                </a:solidFill>
              </a:rPr>
              <a:pPr>
                <a:defRPr/>
              </a:pPr>
              <a:t>8/16/12</a:t>
            </a:fld>
            <a:endParaRPr lang="en-US">
              <a:solidFill>
                <a:prstClr val="white">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D6AF090-3D53-4462-AB1A-BAB2092EE1CC}" type="slidenum">
              <a:rPr lang="en-US">
                <a:solidFill>
                  <a:prstClr val="white">
                    <a:tint val="75000"/>
                  </a:prstClr>
                </a:solidFill>
              </a:rPr>
              <a:pPr>
                <a:defRPr/>
              </a:pPr>
              <a:t>‹#›</a:t>
            </a:fld>
            <a:endParaRPr lang="en-US">
              <a:solidFill>
                <a:prstClr val="white">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82CC893-4A12-4F36-A467-E31D07FB8911}" type="datetimeFigureOut">
              <a:rPr lang="en-US">
                <a:solidFill>
                  <a:prstClr val="white">
                    <a:tint val="75000"/>
                  </a:prstClr>
                </a:solidFill>
              </a:rPr>
              <a:pPr>
                <a:defRPr/>
              </a:pPr>
              <a:t>8/16/12</a:t>
            </a:fld>
            <a:endParaRPr lang="en-US">
              <a:solidFill>
                <a:prstClr val="white">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EA360BA-0FE6-4431-9166-428D88108AB5}" type="slidenum">
              <a:rPr lang="en-US">
                <a:solidFill>
                  <a:prstClr val="white">
                    <a:tint val="75000"/>
                  </a:prstClr>
                </a:solidFill>
              </a:rPr>
              <a:pPr>
                <a:defRPr/>
              </a:pPr>
              <a:t>‹#›</a:t>
            </a:fld>
            <a:endParaRPr lang="en-US">
              <a:solidFill>
                <a:prstClr val="white">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DAAD631-20FA-41C2-99E7-8BDFBE76DB51}" type="datetimeFigureOut">
              <a:rPr lang="en-US">
                <a:solidFill>
                  <a:prstClr val="white">
                    <a:tint val="75000"/>
                  </a:prstClr>
                </a:solidFill>
              </a:rPr>
              <a:pPr>
                <a:defRPr/>
              </a:pPr>
              <a:t>8/16/12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32754DB-9D77-40F3-94B9-9BF340881942}" type="slidenum">
              <a:rPr lang="en-US">
                <a:solidFill>
                  <a:prstClr val="white">
                    <a:tint val="75000"/>
                  </a:prstClr>
                </a:solidFill>
              </a:rPr>
              <a:pPr>
                <a:defRPr/>
              </a:pPr>
              <a:t>‹#›</a:t>
            </a:fld>
            <a:endParaRPr lang="en-US">
              <a:solidFill>
                <a:prstClr val="white">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A45867A-5840-4FB4-B1B5-31D52ACD8F8E}" type="datetimeFigureOut">
              <a:rPr lang="en-US">
                <a:solidFill>
                  <a:prstClr val="white">
                    <a:tint val="75000"/>
                  </a:prstClr>
                </a:solidFill>
              </a:rPr>
              <a:pPr>
                <a:defRPr/>
              </a:pPr>
              <a:t>8/16/12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CA784CF-D85F-4CAD-B118-50009192FD22}" type="slidenum">
              <a:rPr lang="en-US">
                <a:solidFill>
                  <a:prstClr val="white">
                    <a:tint val="75000"/>
                  </a:prstClr>
                </a:solidFill>
              </a:rPr>
              <a:pPr>
                <a:defRPr/>
              </a:pPr>
              <a:t>‹#›</a:t>
            </a:fld>
            <a:endParaRPr lang="en-US">
              <a:solidFill>
                <a:prstClr val="white">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9387831-B69E-4158-969A-91A06D9A5715}" type="datetimeFigureOut">
              <a:rPr lang="en-US">
                <a:solidFill>
                  <a:prstClr val="white">
                    <a:tint val="75000"/>
                  </a:prstClr>
                </a:solidFill>
              </a:rPr>
              <a:pPr>
                <a:defRPr/>
              </a:pPr>
              <a:t>8/16/12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CD7B00-2B16-4C30-B7AA-F50DDD98BCBF}" type="slidenum">
              <a:rPr lang="en-US">
                <a:solidFill>
                  <a:prstClr val="white">
                    <a:tint val="75000"/>
                  </a:prstClr>
                </a:solidFill>
              </a:rPr>
              <a:pPr>
                <a:defRPr/>
              </a:pPr>
              <a:t>‹#›</a:t>
            </a:fld>
            <a:endParaRPr lang="en-US">
              <a:solidFill>
                <a:prstClr val="white">
                  <a:tint val="75000"/>
                </a:prstClr>
              </a:solidFill>
            </a:endParaRP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DC1E01A-8D51-48E3-8C0E-DE88C81FDB31}" type="datetimeFigureOut">
              <a:rPr lang="en-US">
                <a:solidFill>
                  <a:prstClr val="white">
                    <a:tint val="75000"/>
                  </a:prstClr>
                </a:solidFill>
              </a:rPr>
              <a:pPr>
                <a:defRPr/>
              </a:pPr>
              <a:t>8/16/12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6E638AE-0557-4AF3-BA84-B4DF8F1AD6E3}" type="slidenum">
              <a:rPr lang="en-US">
                <a:solidFill>
                  <a:prstClr val="white">
                    <a:tint val="75000"/>
                  </a:prstClr>
                </a:solidFill>
              </a:rPr>
              <a:pPr>
                <a:defRPr/>
              </a:pPr>
              <a:t>‹#›</a:t>
            </a:fld>
            <a:endParaRPr lang="en-US">
              <a:solidFill>
                <a:prstClr val="white">
                  <a:tint val="75000"/>
                </a:prstClr>
              </a:solidFill>
            </a:endParaRP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318EDE6-699C-444E-A0C4-31D5D78F51E4}" type="datetimeFigureOut">
              <a:rPr lang="en-US">
                <a:solidFill>
                  <a:prstClr val="white">
                    <a:tint val="75000"/>
                  </a:prstClr>
                </a:solidFill>
              </a:rPr>
              <a:pPr>
                <a:defRPr/>
              </a:pPr>
              <a:t>8/16/12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5559170-C761-4788-849C-647E30C7916F}" type="slidenum">
              <a:rPr lang="en-US">
                <a:solidFill>
                  <a:prstClr val="white">
                    <a:tint val="75000"/>
                  </a:prstClr>
                </a:solidFill>
              </a:rPr>
              <a:pPr>
                <a:defRPr/>
              </a:pPr>
              <a:t>‹#›</a:t>
            </a:fld>
            <a:endParaRPr lang="en-US">
              <a:solidFill>
                <a:prstClr val="white">
                  <a:tint val="75000"/>
                </a:prstClr>
              </a:solidFill>
            </a:endParaRP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FC25E55-20BD-4E42-9EDD-7B12606D737A}" type="datetimeFigureOut">
              <a:rPr lang="en-US">
                <a:solidFill>
                  <a:prstClr val="white">
                    <a:tint val="75000"/>
                  </a:prstClr>
                </a:solidFill>
              </a:rPr>
              <a:pPr>
                <a:defRPr/>
              </a:pPr>
              <a:t>8/16/12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1DAA334-7B74-4720-815E-B827AFC1FAB0}" type="slidenum">
              <a:rPr lang="en-US">
                <a:solidFill>
                  <a:prstClr val="white">
                    <a:tint val="75000"/>
                  </a:prstClr>
                </a:solidFill>
              </a:rPr>
              <a:pPr>
                <a:defRPr/>
              </a:pPr>
              <a:t>‹#›</a:t>
            </a:fld>
            <a:endParaRPr lang="en-US">
              <a:solidFill>
                <a:prstClr val="white">
                  <a:tint val="75000"/>
                </a:prstClr>
              </a:solidFill>
            </a:endParaRP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iming>
    <p:tnLst>
      <p:par>
        <p:cTn xmlns:p14="http://schemas.microsoft.com/office/powerpoint/2010/mai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954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530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609600"/>
            <a:ext cx="17907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95400" y="609600"/>
            <a:ext cx="52197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524000"/>
            <a:ext cx="4343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524000"/>
            <a:ext cx="4343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4" Type="http://schemas.openxmlformats.org/officeDocument/2006/relationships/image" Target="../media/image2.png"/><Relationship Id="rId15" Type="http://schemas.openxmlformats.org/officeDocument/2006/relationships/image" Target="../media/image3.png"/><Relationship Id="rId16" Type="http://schemas.openxmlformats.org/officeDocument/2006/relationships/image" Target="../media/image4.jpeg"/><Relationship Id="rId17" Type="http://schemas.openxmlformats.org/officeDocument/2006/relationships/image" Target="../media/image5.jpeg"/><Relationship Id="rId18"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slideLayout" Target="../slideLayouts/slideLayout25.xml"/><Relationship Id="rId15" Type="http://schemas.openxmlformats.org/officeDocument/2006/relationships/slideLayout" Target="../slideLayouts/slideLayout26.xml"/><Relationship Id="rId16"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7.xml"/><Relationship Id="rId12" Type="http://schemas.openxmlformats.org/officeDocument/2006/relationships/theme" Target="../theme/theme3.xml"/><Relationship Id="rId13" Type="http://schemas.openxmlformats.org/officeDocument/2006/relationships/image" Target="../media/image10.png"/><Relationship Id="rId14" Type="http://schemas.openxmlformats.org/officeDocument/2006/relationships/hyperlink" Target="http://www.noaa.gov" TargetMode="External"/><Relationship Id="rId15" Type="http://schemas.openxmlformats.org/officeDocument/2006/relationships/image" Target="../media/image11.png"/><Relationship Id="rId16" Type="http://schemas.openxmlformats.org/officeDocument/2006/relationships/image" Target="../media/image12.png"/><Relationship Id="rId17" Type="http://schemas.openxmlformats.org/officeDocument/2006/relationships/hyperlink" Target="mailto:Frank.Marks@noaa.gov" TargetMode="External"/><Relationship Id="rId18" Type="http://schemas.openxmlformats.org/officeDocument/2006/relationships/image" Target="../media/image13.jpeg"/><Relationship Id="rId19" Type="http://schemas.openxmlformats.org/officeDocument/2006/relationships/image" Target="../media/image14.jpeg"/><Relationship Id="rId1" Type="http://schemas.openxmlformats.org/officeDocument/2006/relationships/slideLayout" Target="../slideLayouts/slideLayout27.xml"/><Relationship Id="rId2" Type="http://schemas.openxmlformats.org/officeDocument/2006/relationships/slideLayout" Target="../slideLayouts/slideLayout28.xml"/><Relationship Id="rId3" Type="http://schemas.openxmlformats.org/officeDocument/2006/relationships/slideLayout" Target="../slideLayouts/slideLayout29.xml"/><Relationship Id="rId4" Type="http://schemas.openxmlformats.org/officeDocument/2006/relationships/slideLayout" Target="../slideLayouts/slideLayout30.xml"/><Relationship Id="rId5" Type="http://schemas.openxmlformats.org/officeDocument/2006/relationships/slideLayout" Target="../slideLayouts/slideLayout31.xml"/><Relationship Id="rId6" Type="http://schemas.openxmlformats.org/officeDocument/2006/relationships/slideLayout" Target="../slideLayouts/slideLayout32.xml"/><Relationship Id="rId7" Type="http://schemas.openxmlformats.org/officeDocument/2006/relationships/slideLayout" Target="../slideLayouts/slideLayout33.xml"/><Relationship Id="rId8" Type="http://schemas.openxmlformats.org/officeDocument/2006/relationships/slideLayout" Target="../slideLayouts/slideLayout34.xml"/><Relationship Id="rId9" Type="http://schemas.openxmlformats.org/officeDocument/2006/relationships/slideLayout" Target="../slideLayouts/slideLayout35.xml"/><Relationship Id="rId10"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Straight Connector 12"/>
          <p:cNvCxnSpPr/>
          <p:nvPr userDrawn="1"/>
        </p:nvCxnSpPr>
        <p:spPr>
          <a:xfrm>
            <a:off x="531813" y="6646863"/>
            <a:ext cx="8112125" cy="1587"/>
          </a:xfrm>
          <a:prstGeom prst="line">
            <a:avLst/>
          </a:prstGeom>
          <a:ln/>
        </p:spPr>
        <p:style>
          <a:lnRef idx="2">
            <a:schemeClr val="accent2"/>
          </a:lnRef>
          <a:fillRef idx="0">
            <a:schemeClr val="accent2"/>
          </a:fillRef>
          <a:effectRef idx="1">
            <a:schemeClr val="accent2"/>
          </a:effectRef>
          <a:fontRef idx="minor">
            <a:schemeClr val="tx1"/>
          </a:fontRef>
        </p:style>
      </p:cxnSp>
      <p:sp>
        <p:nvSpPr>
          <p:cNvPr id="1027" name="Rectangle 2"/>
          <p:cNvSpPr>
            <a:spLocks noGrp="1" noChangeArrowheads="1"/>
          </p:cNvSpPr>
          <p:nvPr>
            <p:ph type="title"/>
          </p:nvPr>
        </p:nvSpPr>
        <p:spPr bwMode="auto">
          <a:xfrm>
            <a:off x="0" y="0"/>
            <a:ext cx="7696200" cy="1371600"/>
          </a:xfrm>
          <a:prstGeom prst="rect">
            <a:avLst/>
          </a:prstGeom>
          <a:noFill/>
          <a:ln w="9525">
            <a:noFill/>
            <a:miter lim="800000"/>
            <a:headEnd/>
            <a:tailEnd/>
          </a:ln>
        </p:spPr>
        <p:txBody>
          <a:bodyPr vert="horz" wrap="square" lIns="182880" tIns="45720" rIns="18288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304800" y="1516063"/>
            <a:ext cx="88392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9" name="Picture 7" descr="Dept of Commerce Seal"/>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185738" y="6630988"/>
            <a:ext cx="228600" cy="227012"/>
          </a:xfrm>
          <a:prstGeom prst="rect">
            <a:avLst/>
          </a:prstGeom>
          <a:noFill/>
          <a:ln w="9525">
            <a:noFill/>
            <a:miter lim="800000"/>
            <a:headEnd/>
            <a:tailEnd/>
          </a:ln>
        </p:spPr>
      </p:pic>
      <p:pic>
        <p:nvPicPr>
          <p:cNvPr id="1030" name="Picture 8" descr="NOAA"/>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0" y="6629400"/>
            <a:ext cx="228600" cy="228600"/>
          </a:xfrm>
          <a:prstGeom prst="rect">
            <a:avLst/>
          </a:prstGeom>
          <a:noFill/>
          <a:ln w="9525">
            <a:noFill/>
            <a:miter lim="800000"/>
            <a:headEnd/>
            <a:tailEnd/>
          </a:ln>
        </p:spPr>
      </p:pic>
      <p:sp>
        <p:nvSpPr>
          <p:cNvPr id="7" name="Rectangle 10"/>
          <p:cNvSpPr>
            <a:spLocks noChangeArrowheads="1"/>
          </p:cNvSpPr>
          <p:nvPr userDrawn="1"/>
        </p:nvSpPr>
        <p:spPr bwMode="auto">
          <a:xfrm>
            <a:off x="3047229" y="6350000"/>
            <a:ext cx="4498975" cy="546100"/>
          </a:xfrm>
          <a:prstGeom prst="rect">
            <a:avLst/>
          </a:prstGeom>
          <a:noFill/>
          <a:ln w="9525">
            <a:noFill/>
            <a:miter lim="800000"/>
            <a:headEnd/>
            <a:tailEnd/>
          </a:ln>
          <a:effectLst/>
        </p:spPr>
        <p:txBody>
          <a:bodyPr>
            <a:prstTxWarp prst="textNoShape">
              <a:avLst/>
            </a:prstTxWarp>
            <a:spAutoFit/>
          </a:bodyPr>
          <a:lstStyle/>
          <a:p>
            <a:pPr>
              <a:lnSpc>
                <a:spcPct val="125000"/>
              </a:lnSpc>
              <a:defRPr/>
            </a:pPr>
            <a:r>
              <a:rPr lang="en-US" sz="1200" b="1" dirty="0" smtClean="0">
                <a:solidFill>
                  <a:schemeClr val="accent2"/>
                </a:solidFill>
              </a:rPr>
              <a:t>NOAA</a:t>
            </a:r>
            <a:r>
              <a:rPr lang="en-US" sz="1200" b="1" baseline="0" dirty="0" smtClean="0">
                <a:solidFill>
                  <a:schemeClr val="accent2"/>
                </a:solidFill>
              </a:rPr>
              <a:t> </a:t>
            </a:r>
            <a:r>
              <a:rPr lang="en-US" sz="1200" b="1" dirty="0" smtClean="0">
                <a:solidFill>
                  <a:schemeClr val="accent2"/>
                </a:solidFill>
              </a:rPr>
              <a:t>Hurricane </a:t>
            </a:r>
            <a:r>
              <a:rPr lang="en-US" sz="1200" b="1" dirty="0">
                <a:solidFill>
                  <a:schemeClr val="accent2"/>
                </a:solidFill>
              </a:rPr>
              <a:t>Forecast Improvement Project</a:t>
            </a:r>
            <a:r>
              <a:rPr lang="en-US" sz="1200" dirty="0">
                <a:solidFill>
                  <a:schemeClr val="accent2"/>
                </a:solidFill>
              </a:rPr>
              <a:t> </a:t>
            </a:r>
            <a:br>
              <a:rPr lang="en-US" sz="1200" dirty="0">
                <a:solidFill>
                  <a:schemeClr val="accent2"/>
                </a:solidFill>
              </a:rPr>
            </a:br>
            <a:r>
              <a:rPr lang="en-US" sz="1200" dirty="0">
                <a:solidFill>
                  <a:schemeClr val="accent2"/>
                </a:solidFill>
              </a:rPr>
              <a:t> </a:t>
            </a:r>
            <a:r>
              <a:rPr lang="en-US" sz="1100" i="1" dirty="0">
                <a:solidFill>
                  <a:schemeClr val="accent2"/>
                </a:solidFill>
              </a:rPr>
              <a:t>Meeting the Nation’s Needs</a:t>
            </a:r>
          </a:p>
        </p:txBody>
      </p:sp>
      <p:pic>
        <p:nvPicPr>
          <p:cNvPr id="9" name="Picture 19" descr="katrina"/>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728663" y="6400800"/>
            <a:ext cx="457200" cy="465138"/>
          </a:xfrm>
          <a:prstGeom prst="rect">
            <a:avLst/>
          </a:prstGeom>
          <a:noFill/>
          <a:ln w="57150">
            <a:noFill/>
            <a:miter lim="800000"/>
            <a:headEnd/>
            <a:tailEnd/>
          </a:ln>
          <a:effectLst>
            <a:outerShdw blurRad="63500" dist="38099" dir="2700000" algn="ctr" rotWithShape="0">
              <a:schemeClr val="bg1">
                <a:alpha val="74998"/>
              </a:schemeClr>
            </a:outerShdw>
          </a:effectLst>
        </p:spPr>
      </p:pic>
      <p:pic>
        <p:nvPicPr>
          <p:cNvPr id="10" name="Picture 20" descr="Hurricane_Hunter"/>
          <p:cNvPicPr>
            <a:picLocks noChangeAspect="1" noChangeArrowheads="1"/>
          </p:cNvPicPr>
          <p:nvPr userDrawn="1"/>
        </p:nvPicPr>
        <p:blipFill>
          <a:blip r:embed="rId16" cstate="screen">
            <a:extLst>
              <a:ext uri="{28A0092B-C50C-407E-A947-70E740481C1C}">
                <a14:useLocalDpi xmlns:a14="http://schemas.microsoft.com/office/drawing/2010/main"/>
              </a:ext>
            </a:extLst>
          </a:blip>
          <a:srcRect/>
          <a:stretch>
            <a:fillRect/>
          </a:stretch>
        </p:blipFill>
        <p:spPr bwMode="auto">
          <a:xfrm>
            <a:off x="1739900" y="6400800"/>
            <a:ext cx="457200" cy="457200"/>
          </a:xfrm>
          <a:prstGeom prst="rect">
            <a:avLst/>
          </a:prstGeom>
          <a:noFill/>
          <a:ln w="57150">
            <a:noFill/>
            <a:miter lim="800000"/>
            <a:headEnd/>
            <a:tailEnd/>
          </a:ln>
          <a:effectLst>
            <a:outerShdw blurRad="63500" dist="38099" dir="2700000" algn="ctr" rotWithShape="0">
              <a:schemeClr val="bg1">
                <a:alpha val="74998"/>
              </a:schemeClr>
            </a:outerShdw>
          </a:effectLst>
        </p:spPr>
      </p:pic>
      <p:pic>
        <p:nvPicPr>
          <p:cNvPr id="11" name="Picture 21" descr="ivan4x4"/>
          <p:cNvPicPr>
            <a:picLocks noChangeAspect="1" noChangeArrowheads="1"/>
          </p:cNvPicPr>
          <p:nvPr userDrawn="1"/>
        </p:nvPicPr>
        <p:blipFill>
          <a:blip r:embed="rId17" cstate="screen">
            <a:extLst>
              <a:ext uri="{28A0092B-C50C-407E-A947-70E740481C1C}">
                <a14:useLocalDpi xmlns:a14="http://schemas.microsoft.com/office/drawing/2010/main"/>
              </a:ext>
            </a:extLst>
          </a:blip>
          <a:srcRect/>
          <a:stretch>
            <a:fillRect/>
          </a:stretch>
        </p:blipFill>
        <p:spPr bwMode="auto">
          <a:xfrm>
            <a:off x="1220788" y="6400800"/>
            <a:ext cx="457200" cy="457200"/>
          </a:xfrm>
          <a:prstGeom prst="rect">
            <a:avLst/>
          </a:prstGeom>
          <a:noFill/>
          <a:ln w="57150">
            <a:noFill/>
            <a:miter lim="800000"/>
            <a:headEnd/>
            <a:tailEnd/>
          </a:ln>
          <a:effectLst>
            <a:outerShdw blurRad="63500" dist="38099" dir="2700000" algn="ctr" rotWithShape="0">
              <a:schemeClr val="bg1">
                <a:alpha val="74998"/>
              </a:schemeClr>
            </a:outerShdw>
          </a:effectLst>
        </p:spPr>
      </p:pic>
      <p:sp>
        <p:nvSpPr>
          <p:cNvPr id="14" name="TextBox 13"/>
          <p:cNvSpPr txBox="1"/>
          <p:nvPr userDrawn="1"/>
        </p:nvSpPr>
        <p:spPr>
          <a:xfrm>
            <a:off x="7685088" y="6453188"/>
            <a:ext cx="1420812" cy="338137"/>
          </a:xfrm>
          <a:prstGeom prst="rect">
            <a:avLst/>
          </a:prstGeom>
          <a:noFill/>
        </p:spPr>
        <p:txBody>
          <a:bodyPr anchor="ctr">
            <a:spAutoFit/>
          </a:bodyPr>
          <a:lstStyle/>
          <a:p>
            <a:pPr algn="r">
              <a:defRPr/>
            </a:pPr>
            <a:fld id="{F4705DBA-87EF-CD41-B172-02CB07F22199}" type="slidenum">
              <a:rPr lang="en-US" sz="1600"/>
              <a:pPr algn="r">
                <a:defRPr/>
              </a:pPr>
              <a:t>‹#›</a:t>
            </a:fld>
            <a:endParaRPr lang="en-US" sz="1600" dirty="0"/>
          </a:p>
        </p:txBody>
      </p:sp>
      <p:sp>
        <p:nvSpPr>
          <p:cNvPr id="12" name="Rectangle 2"/>
          <p:cNvSpPr txBox="1">
            <a:spLocks noChangeArrowheads="1"/>
          </p:cNvSpPr>
          <p:nvPr userDrawn="1"/>
        </p:nvSpPr>
        <p:spPr bwMode="auto">
          <a:xfrm>
            <a:off x="0" y="0"/>
            <a:ext cx="9144000" cy="1295400"/>
          </a:xfrm>
          <a:prstGeom prst="rect">
            <a:avLst/>
          </a:prstGeom>
          <a:gradFill flip="none" rotWithShape="1">
            <a:gsLst>
              <a:gs pos="93000">
                <a:schemeClr val="accent2">
                  <a:lumMod val="60000"/>
                  <a:lumOff val="40000"/>
                </a:schemeClr>
              </a:gs>
              <a:gs pos="83000">
                <a:schemeClr val="accent2">
                  <a:lumMod val="75000"/>
                </a:schemeClr>
              </a:gs>
            </a:gsLst>
            <a:lin ang="0" scaled="1"/>
            <a:tileRect/>
          </a:gradFill>
          <a:ln w="9525">
            <a:noFill/>
            <a:miter lim="800000"/>
            <a:headEnd/>
            <a:tailEnd/>
          </a:ln>
          <a:effectLst>
            <a:outerShdw blurRad="63500" dist="17961" dir="2700000" algn="ctr" rotWithShape="0">
              <a:schemeClr val="bg1">
                <a:alpha val="74998"/>
              </a:schemeClr>
            </a:outerShdw>
          </a:effectLst>
        </p:spPr>
        <p:txBody>
          <a:bodyPr rIns="182880" anchor="ctr">
            <a:prstTxWarp prst="textNoShape">
              <a:avLst/>
            </a:prstTxWarp>
          </a:bodyPr>
          <a:lstStyle/>
          <a:p>
            <a:pPr eaLnBrk="0" hangingPunct="0">
              <a:lnSpc>
                <a:spcPct val="85000"/>
              </a:lnSpc>
              <a:defRPr/>
            </a:pPr>
            <a:endParaRPr lang="en-US" sz="5400" kern="0" dirty="0">
              <a:solidFill>
                <a:schemeClr val="bg1"/>
              </a:solidFill>
              <a:latin typeface="Arial"/>
              <a:cs typeface="ＭＳ Ｐゴシック" pitchFamily="-112" charset="-128"/>
            </a:endParaRPr>
          </a:p>
        </p:txBody>
      </p:sp>
      <p:pic>
        <p:nvPicPr>
          <p:cNvPr id="2" name="Picture 1" descr="Irene_cover.png"/>
          <p:cNvPicPr>
            <a:picLocks noChangeAspect="1"/>
          </p:cNvPicPr>
          <p:nvPr userDrawn="1"/>
        </p:nvPicPr>
        <p:blipFill>
          <a:blip r:embed="rId18" cstate="screen">
            <a:alphaModFix amt="65000"/>
            <a:extLst>
              <a:ext uri="{28A0092B-C50C-407E-A947-70E740481C1C}">
                <a14:useLocalDpi xmlns:a14="http://schemas.microsoft.com/office/drawing/2010/main"/>
              </a:ext>
            </a:extLst>
          </a:blip>
          <a:stretch>
            <a:fillRect/>
          </a:stretch>
        </p:blipFill>
        <p:spPr>
          <a:xfrm>
            <a:off x="7615049" y="0"/>
            <a:ext cx="1528951" cy="1333387"/>
          </a:xfrm>
          <a:prstGeom prst="ellipse">
            <a:avLst/>
          </a:prstGeom>
          <a:ln>
            <a:noFill/>
          </a:ln>
          <a:effectLst>
            <a:softEdge rad="112500"/>
          </a:effectLst>
        </p:spPr>
      </p:pic>
    </p:spTree>
  </p:cSld>
  <p:clrMap bg1="lt1" tx1="dk1" bg2="lt2" tx2="dk2" accent1="accent1" accent2="accent2" accent3="accent3" accent4="accent4" accent5="accent5" accent6="accent6" hlink="hlink" folHlink="folHlink"/>
  <p:sldLayoutIdLst>
    <p:sldLayoutId id="2147484422" r:id="rId1"/>
    <p:sldLayoutId id="2147484411" r:id="rId2"/>
    <p:sldLayoutId id="2147484412" r:id="rId3"/>
    <p:sldLayoutId id="2147484413" r:id="rId4"/>
    <p:sldLayoutId id="2147484414" r:id="rId5"/>
    <p:sldLayoutId id="2147484415" r:id="rId6"/>
    <p:sldLayoutId id="2147484416" r:id="rId7"/>
    <p:sldLayoutId id="2147484417" r:id="rId8"/>
    <p:sldLayoutId id="2147484418" r:id="rId9"/>
    <p:sldLayoutId id="2147484419" r:id="rId10"/>
    <p:sldLayoutId id="2147484420" r:id="rId11"/>
  </p:sldLayoutIdLst>
  <p:timing>
    <p:tnLst>
      <p:par>
        <p:cTn xmlns:p14="http://schemas.microsoft.com/office/powerpoint/2010/main" id="1" dur="indefinite" restart="never" nodeType="tmRoot"/>
      </p:par>
    </p:tnLst>
  </p:timing>
  <p:hf hdr="0" dt="0"/>
  <p:txStyles>
    <p:title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p:titleStyle>
    <p:bodyStyle>
      <a:lvl1pPr marL="342900" indent="-342900" algn="l" rtl="0" eaLnBrk="0" fontAlgn="base" hangingPunct="0">
        <a:spcBef>
          <a:spcPct val="75000"/>
        </a:spcBef>
        <a:spcAft>
          <a:spcPct val="0"/>
        </a:spcAft>
        <a:defRPr sz="2800">
          <a:solidFill>
            <a:schemeClr val="tx1"/>
          </a:solidFill>
          <a:latin typeface="Arial"/>
          <a:ea typeface="ＭＳ Ｐゴシック" charset="-128"/>
          <a:cs typeface="ＭＳ Ｐゴシック" pitchFamily="-112" charset="-128"/>
        </a:defRPr>
      </a:lvl1pPr>
      <a:lvl2pPr marL="514350" indent="-285750" algn="l" rtl="0" eaLnBrk="0" fontAlgn="base" hangingPunct="0">
        <a:spcBef>
          <a:spcPct val="0"/>
        </a:spcBef>
        <a:spcAft>
          <a:spcPct val="0"/>
        </a:spcAft>
        <a:buClr>
          <a:schemeClr val="accent2"/>
        </a:buClr>
        <a:buFont typeface="Arial" charset="0"/>
        <a:buChar char="•"/>
        <a:defRPr sz="2400">
          <a:solidFill>
            <a:schemeClr val="tx1"/>
          </a:solidFill>
          <a:latin typeface="Arial"/>
          <a:ea typeface="ＭＳ Ｐゴシック" pitchFamily="-112" charset="-128"/>
          <a:cs typeface="ＭＳ Ｐゴシック" pitchFamily="-112" charset="-128"/>
        </a:defRPr>
      </a:lvl2pPr>
      <a:lvl3pPr marL="914400" indent="-228600" algn="l" rtl="0" eaLnBrk="0" fontAlgn="base" hangingPunct="0">
        <a:spcBef>
          <a:spcPct val="20000"/>
        </a:spcBef>
        <a:spcAft>
          <a:spcPct val="0"/>
        </a:spcAft>
        <a:buClr>
          <a:srgbClr val="3333FF"/>
        </a:buClr>
        <a:buSzPct val="95000"/>
        <a:buFont typeface="Courier New" charset="0"/>
        <a:buChar char="o"/>
        <a:defRPr sz="2000">
          <a:solidFill>
            <a:schemeClr val="tx1"/>
          </a:solidFill>
          <a:latin typeface="Arial"/>
          <a:ea typeface="ＭＳ Ｐゴシック" pitchFamily="-112" charset="-128"/>
          <a:cs typeface="ＭＳ Ｐゴシック" pitchFamily="-112" charset="-128"/>
        </a:defRPr>
      </a:lvl3pPr>
      <a:lvl4pPr marL="13716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4pPr>
      <a:lvl5pPr marL="18288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5pPr>
      <a:lvl6pPr marL="22860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6pPr>
      <a:lvl7pPr marL="27432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7pPr>
      <a:lvl8pPr marL="32004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8pPr>
      <a:lvl9pPr marL="36576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latin typeface="Arial" pitchFamily="84" charset="0"/>
                <a:ea typeface="ＭＳ Ｐゴシック" pitchFamily="84" charset="-128"/>
                <a:cs typeface="ＭＳ Ｐゴシック" pitchFamily="84" charset="-128"/>
              </a:defRPr>
            </a:lvl1pPr>
          </a:lstStyle>
          <a:p>
            <a:pPr>
              <a:defRPr/>
            </a:pPr>
            <a:fld id="{5D0C68B4-FDA3-4764-8CF7-9D9BE9C620BF}" type="datetimeFigureOut">
              <a:rPr lang="en-US">
                <a:solidFill>
                  <a:prstClr val="white">
                    <a:tint val="75000"/>
                  </a:prstClr>
                </a:solidFill>
              </a:rPr>
              <a:pPr>
                <a:defRPr/>
              </a:pPr>
              <a:t>8/16/12</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84" charset="0"/>
                <a:ea typeface="ＭＳ Ｐゴシック" pitchFamily="84" charset="-128"/>
                <a:cs typeface="ＭＳ Ｐゴシック" pitchFamily="84" charset="-128"/>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latin typeface="Arial" pitchFamily="84" charset="0"/>
                <a:ea typeface="ＭＳ Ｐゴシック" pitchFamily="84" charset="-128"/>
                <a:cs typeface="ＭＳ Ｐゴシック" pitchFamily="84" charset="-128"/>
              </a:defRPr>
            </a:lvl1pPr>
          </a:lstStyle>
          <a:p>
            <a:pPr>
              <a:defRPr/>
            </a:pPr>
            <a:fld id="{FA402392-A5AE-45EF-B4CA-A7DD68D80652}" type="slidenum">
              <a:rPr lang="en-US">
                <a:solidFill>
                  <a:prstClr val="white">
                    <a:tint val="75000"/>
                  </a:prstClr>
                </a:solidFill>
              </a:rPr>
              <a:pPr>
                <a:defRPr/>
              </a:pPr>
              <a:t>‹#›</a:t>
            </a:fld>
            <a:endParaRPr lang="en-US">
              <a:solidFill>
                <a:prstClr val="white">
                  <a:tint val="75000"/>
                </a:prstClr>
              </a:solidFill>
            </a:endParaRPr>
          </a:p>
        </p:txBody>
      </p:sp>
    </p:spTree>
  </p:cSld>
  <p:clrMap bg1="dk1" tx1="lt1" bg2="dk2" tx2="lt2" accent1="accent1" accent2="accent2" accent3="accent3" accent4="accent4" accent5="accent5" accent6="accent6" hlink="hlink" folHlink="folHlink"/>
  <p:sldLayoutIdLst>
    <p:sldLayoutId id="2147484427" r:id="rId1"/>
    <p:sldLayoutId id="2147484428" r:id="rId2"/>
    <p:sldLayoutId id="2147484429" r:id="rId3"/>
    <p:sldLayoutId id="2147484430" r:id="rId4"/>
    <p:sldLayoutId id="2147484431" r:id="rId5"/>
    <p:sldLayoutId id="2147484432" r:id="rId6"/>
    <p:sldLayoutId id="2147484433" r:id="rId7"/>
    <p:sldLayoutId id="2147484434" r:id="rId8"/>
    <p:sldLayoutId id="2147484435" r:id="rId9"/>
    <p:sldLayoutId id="2147484436" r:id="rId10"/>
    <p:sldLayoutId id="2147484437" r:id="rId11"/>
    <p:sldLayoutId id="2147484438" r:id="rId12"/>
    <p:sldLayoutId id="2147484439" r:id="rId13"/>
    <p:sldLayoutId id="2147484440" r:id="rId14"/>
    <p:sldLayoutId id="2147484441" r:id="rId15"/>
  </p:sldLayoutIdLst>
  <p:txStyles>
    <p:titleStyle>
      <a:lvl1pPr algn="ctr" rtl="0" fontAlgn="base">
        <a:spcBef>
          <a:spcPct val="0"/>
        </a:spcBef>
        <a:spcAft>
          <a:spcPct val="0"/>
        </a:spcAft>
        <a:defRPr sz="4400" kern="1200">
          <a:solidFill>
            <a:schemeClr val="tx1"/>
          </a:solidFill>
          <a:latin typeface="+mj-lt"/>
          <a:ea typeface="ＭＳ Ｐゴシック" pitchFamily="-72" charset="-128"/>
          <a:cs typeface="ＭＳ Ｐゴシック" pitchFamily="-72" charset="-128"/>
        </a:defRPr>
      </a:lvl1pPr>
      <a:lvl2pPr algn="ctr"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2pPr>
      <a:lvl3pPr algn="ctr"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3pPr>
      <a:lvl4pPr algn="ctr"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4pPr>
      <a:lvl5pPr algn="ctr"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5pPr>
      <a:lvl6pPr marL="457200" algn="ctr"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6pPr>
      <a:lvl7pPr marL="914400" algn="ctr"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7pPr>
      <a:lvl8pPr marL="1371600" algn="ctr"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8pPr>
      <a:lvl9pPr marL="1828800" algn="ctr"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9pPr>
    </p:titleStyle>
    <p:bodyStyle>
      <a:lvl1pPr marL="342900" indent="-342900" algn="l" rtl="0" fontAlgn="base">
        <a:spcBef>
          <a:spcPct val="20000"/>
        </a:spcBef>
        <a:spcAft>
          <a:spcPct val="0"/>
        </a:spcAft>
        <a:buFont typeface="Arial" pitchFamily="-72" charset="0"/>
        <a:buChar char="•"/>
        <a:defRPr sz="3200" kern="1200">
          <a:solidFill>
            <a:schemeClr val="tx1"/>
          </a:solidFill>
          <a:latin typeface="+mn-lt"/>
          <a:ea typeface="ＭＳ Ｐゴシック" pitchFamily="-72" charset="-128"/>
          <a:cs typeface="ＭＳ Ｐゴシック" pitchFamily="-72" charset="-128"/>
        </a:defRPr>
      </a:lvl1pPr>
      <a:lvl2pPr marL="742950" indent="-285750" algn="l" rtl="0" fontAlgn="base">
        <a:spcBef>
          <a:spcPct val="20000"/>
        </a:spcBef>
        <a:spcAft>
          <a:spcPct val="0"/>
        </a:spcAft>
        <a:buFont typeface="Arial" pitchFamily="-72" charset="0"/>
        <a:buChar char="–"/>
        <a:defRPr sz="2800" kern="1200">
          <a:solidFill>
            <a:schemeClr val="tx1"/>
          </a:solidFill>
          <a:latin typeface="+mn-lt"/>
          <a:ea typeface="ＭＳ Ｐゴシック" pitchFamily="-72" charset="-128"/>
          <a:cs typeface="+mn-cs"/>
        </a:defRPr>
      </a:lvl2pPr>
      <a:lvl3pPr marL="1143000" indent="-228600" algn="l" rtl="0" fontAlgn="base">
        <a:spcBef>
          <a:spcPct val="20000"/>
        </a:spcBef>
        <a:spcAft>
          <a:spcPct val="0"/>
        </a:spcAft>
        <a:buFont typeface="Arial" pitchFamily="-72" charset="0"/>
        <a:buChar char="•"/>
        <a:defRPr sz="2400" kern="1200">
          <a:solidFill>
            <a:schemeClr val="tx1"/>
          </a:solidFill>
          <a:latin typeface="+mn-lt"/>
          <a:ea typeface="ＭＳ Ｐゴシック" pitchFamily="-72" charset="-128"/>
          <a:cs typeface="+mn-cs"/>
        </a:defRPr>
      </a:lvl3pPr>
      <a:lvl4pPr marL="1600200" indent="-228600" algn="l" rtl="0" fontAlgn="base">
        <a:spcBef>
          <a:spcPct val="20000"/>
        </a:spcBef>
        <a:spcAft>
          <a:spcPct val="0"/>
        </a:spcAft>
        <a:buFont typeface="Arial" pitchFamily="-72" charset="0"/>
        <a:buChar char="–"/>
        <a:defRPr sz="2000" kern="1200">
          <a:solidFill>
            <a:schemeClr val="tx1"/>
          </a:solidFill>
          <a:latin typeface="+mn-lt"/>
          <a:ea typeface="ＭＳ Ｐゴシック" pitchFamily="-72" charset="-128"/>
          <a:cs typeface="+mn-cs"/>
        </a:defRPr>
      </a:lvl4pPr>
      <a:lvl5pPr marL="2057400" indent="-228600" algn="l" rtl="0" fontAlgn="base">
        <a:spcBef>
          <a:spcPct val="20000"/>
        </a:spcBef>
        <a:spcAft>
          <a:spcPct val="0"/>
        </a:spcAft>
        <a:buFont typeface="Arial" pitchFamily="-72" charset="0"/>
        <a:buChar char="»"/>
        <a:defRPr sz="2000" kern="1200">
          <a:solidFill>
            <a:schemeClr val="tx1"/>
          </a:solidFill>
          <a:latin typeface="+mn-lt"/>
          <a:ea typeface="ＭＳ Ｐゴシック" pitchFamily="-72"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295400" y="177800"/>
            <a:ext cx="7696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295400" y="1485900"/>
            <a:ext cx="7696200" cy="5041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32" name="Picture 8"/>
          <p:cNvPicPr>
            <a:picLocks noChangeAspect="1" noChangeArrowheads="1"/>
          </p:cNvPicPr>
          <p:nvPr userDrawn="1"/>
        </p:nvPicPr>
        <p:blipFill>
          <a:blip r:embed="rId13"/>
          <a:srcRect/>
          <a:stretch>
            <a:fillRect/>
          </a:stretch>
        </p:blipFill>
        <p:spPr bwMode="auto">
          <a:xfrm>
            <a:off x="0" y="0"/>
            <a:ext cx="1295400" cy="6858000"/>
          </a:xfrm>
          <a:prstGeom prst="rect">
            <a:avLst/>
          </a:prstGeom>
          <a:noFill/>
          <a:ln w="9525">
            <a:noFill/>
            <a:miter lim="800000"/>
            <a:headEnd/>
            <a:tailEnd/>
          </a:ln>
          <a:effectLst/>
        </p:spPr>
      </p:pic>
      <p:pic>
        <p:nvPicPr>
          <p:cNvPr id="1033" name="Picture 9">
            <a:hlinkClick r:id="rId14"/>
          </p:cNvPr>
          <p:cNvPicPr>
            <a:picLocks noChangeAspect="1" noChangeArrowheads="1"/>
          </p:cNvPicPr>
          <p:nvPr userDrawn="1"/>
        </p:nvPicPr>
        <p:blipFill>
          <a:blip r:embed="rId15"/>
          <a:srcRect/>
          <a:stretch>
            <a:fillRect/>
          </a:stretch>
        </p:blipFill>
        <p:spPr bwMode="auto">
          <a:xfrm>
            <a:off x="0" y="812800"/>
            <a:ext cx="1244600" cy="342900"/>
          </a:xfrm>
          <a:prstGeom prst="rect">
            <a:avLst/>
          </a:prstGeom>
          <a:noFill/>
          <a:ln w="9525">
            <a:noFill/>
            <a:miter lim="800000"/>
            <a:headEnd/>
            <a:tailEnd/>
          </a:ln>
          <a:effectLst/>
        </p:spPr>
      </p:pic>
      <p:pic>
        <p:nvPicPr>
          <p:cNvPr id="1035" name="Picture 11"/>
          <p:cNvPicPr>
            <a:picLocks noChangeAspect="1" noChangeArrowheads="1"/>
          </p:cNvPicPr>
          <p:nvPr userDrawn="1"/>
        </p:nvPicPr>
        <p:blipFill>
          <a:blip r:embed="rId16"/>
          <a:srcRect/>
          <a:stretch>
            <a:fillRect/>
          </a:stretch>
        </p:blipFill>
        <p:spPr bwMode="auto">
          <a:xfrm>
            <a:off x="0" y="1676400"/>
            <a:ext cx="1295400" cy="471488"/>
          </a:xfrm>
          <a:prstGeom prst="rect">
            <a:avLst/>
          </a:prstGeom>
          <a:noFill/>
          <a:ln w="9525">
            <a:noFill/>
            <a:miter lim="800000"/>
            <a:headEnd/>
            <a:tailEnd/>
          </a:ln>
          <a:effectLst/>
        </p:spPr>
      </p:pic>
      <p:sp>
        <p:nvSpPr>
          <p:cNvPr id="1036" name="Rectangle 12"/>
          <p:cNvSpPr>
            <a:spLocks noChangeArrowheads="1"/>
          </p:cNvSpPr>
          <p:nvPr userDrawn="1"/>
        </p:nvSpPr>
        <p:spPr bwMode="auto">
          <a:xfrm>
            <a:off x="0" y="2209800"/>
            <a:ext cx="1397000" cy="3231653"/>
          </a:xfrm>
          <a:prstGeom prst="rect">
            <a:avLst/>
          </a:prstGeom>
          <a:noFill/>
          <a:ln w="9525">
            <a:noFill/>
            <a:miter lim="800000"/>
            <a:headEnd/>
            <a:tailEnd/>
          </a:ln>
        </p:spPr>
        <p:txBody>
          <a:bodyPr>
            <a:prstTxWarp prst="textNoShape">
              <a:avLst/>
            </a:prstTxWarp>
            <a:spAutoFit/>
          </a:bodyPr>
          <a:lstStyle/>
          <a:p>
            <a:pPr marL="115888" indent="-115888" eaLnBrk="0" hangingPunct="0"/>
            <a:r>
              <a:rPr lang="en-US" sz="1200" b="1" dirty="0">
                <a:solidFill>
                  <a:srgbClr val="00008E"/>
                </a:solidFill>
                <a:latin typeface="Calibri"/>
                <a:ea typeface="ＭＳ Ｐゴシック" pitchFamily="-111" charset="-128"/>
                <a:cs typeface="Calibri"/>
              </a:rPr>
              <a:t>Outline</a:t>
            </a:r>
            <a:r>
              <a:rPr lang="en-US" sz="1200" dirty="0">
                <a:solidFill>
                  <a:srgbClr val="000000"/>
                </a:solidFill>
                <a:latin typeface="Calibri"/>
                <a:ea typeface="ＭＳ Ｐゴシック" pitchFamily="-111" charset="-128"/>
                <a:cs typeface="Calibri"/>
              </a:rPr>
              <a:t>:</a:t>
            </a:r>
          </a:p>
          <a:p>
            <a:pPr marL="115888" indent="-115888" eaLnBrk="0" hangingPunct="0">
              <a:buFontTx/>
              <a:buChar char="•"/>
            </a:pPr>
            <a:r>
              <a:rPr lang="en-US" sz="1200" dirty="0">
                <a:solidFill>
                  <a:srgbClr val="000000"/>
                </a:solidFill>
                <a:latin typeface="Calibri"/>
                <a:ea typeface="ＭＳ Ｐゴシック" pitchFamily="-111" charset="-128"/>
                <a:cs typeface="Calibri"/>
              </a:rPr>
              <a:t>Hurricane Research</a:t>
            </a:r>
          </a:p>
          <a:p>
            <a:pPr marL="349250" lvl="1" indent="-119063" eaLnBrk="0" hangingPunct="0">
              <a:buFont typeface="Times" pitchFamily="-111" charset="0"/>
              <a:buChar char="•"/>
            </a:pPr>
            <a:r>
              <a:rPr lang="en-US" sz="1200" dirty="0">
                <a:solidFill>
                  <a:srgbClr val="000000"/>
                </a:solidFill>
                <a:latin typeface="Calibri"/>
                <a:ea typeface="ＭＳ Ｐゴシック" pitchFamily="-111" charset="-128"/>
                <a:cs typeface="Calibri"/>
              </a:rPr>
              <a:t>Who?</a:t>
            </a:r>
          </a:p>
          <a:p>
            <a:pPr marL="349250" lvl="1" indent="-119063" eaLnBrk="0" hangingPunct="0">
              <a:buFont typeface="Times" pitchFamily="-111" charset="0"/>
              <a:buChar char="•"/>
            </a:pPr>
            <a:r>
              <a:rPr lang="en-US" sz="1200" dirty="0">
                <a:solidFill>
                  <a:srgbClr val="000000"/>
                </a:solidFill>
                <a:latin typeface="Calibri"/>
                <a:ea typeface="ＭＳ Ｐゴシック" pitchFamily="-111" charset="-128"/>
                <a:cs typeface="Calibri"/>
              </a:rPr>
              <a:t>How?</a:t>
            </a:r>
          </a:p>
          <a:p>
            <a:pPr marL="349250" lvl="1" indent="-119063" eaLnBrk="0" hangingPunct="0">
              <a:buFont typeface="Times" pitchFamily="-111" charset="0"/>
              <a:buChar char="•"/>
            </a:pPr>
            <a:r>
              <a:rPr lang="en-US" sz="1200" dirty="0">
                <a:solidFill>
                  <a:srgbClr val="000000"/>
                </a:solidFill>
                <a:latin typeface="Calibri"/>
                <a:ea typeface="ＭＳ Ｐゴシック" pitchFamily="-111" charset="-128"/>
                <a:cs typeface="Calibri"/>
              </a:rPr>
              <a:t>What?</a:t>
            </a:r>
          </a:p>
          <a:p>
            <a:pPr marL="576263" lvl="2" indent="-112713" eaLnBrk="0" hangingPunct="0">
              <a:buFont typeface="Times" pitchFamily="-111" charset="0"/>
              <a:buChar char="•"/>
            </a:pPr>
            <a:r>
              <a:rPr lang="en-US" sz="1200" dirty="0">
                <a:solidFill>
                  <a:srgbClr val="000000"/>
                </a:solidFill>
                <a:latin typeface="Calibri"/>
                <a:ea typeface="ＭＳ Ｐゴシック" pitchFamily="-111" charset="-128"/>
                <a:cs typeface="Calibri"/>
              </a:rPr>
              <a:t>Track</a:t>
            </a:r>
          </a:p>
          <a:p>
            <a:pPr marL="576263" lvl="2" indent="-112713" eaLnBrk="0" hangingPunct="0">
              <a:buFont typeface="Times" pitchFamily="-111" charset="0"/>
              <a:buChar char="•"/>
            </a:pPr>
            <a:r>
              <a:rPr lang="en-US" sz="1200" dirty="0">
                <a:solidFill>
                  <a:srgbClr val="000000"/>
                </a:solidFill>
                <a:latin typeface="Calibri"/>
                <a:ea typeface="ＭＳ Ｐゴシック" pitchFamily="-111" charset="-128"/>
                <a:cs typeface="Calibri"/>
              </a:rPr>
              <a:t>Intensity</a:t>
            </a:r>
          </a:p>
          <a:p>
            <a:pPr marL="576263" lvl="2" indent="-112713" eaLnBrk="0" hangingPunct="0">
              <a:buFont typeface="Times" pitchFamily="-111" charset="0"/>
              <a:buChar char="•"/>
            </a:pPr>
            <a:r>
              <a:rPr lang="en-US" sz="1200" dirty="0">
                <a:solidFill>
                  <a:srgbClr val="000000"/>
                </a:solidFill>
                <a:latin typeface="Calibri"/>
                <a:ea typeface="ＭＳ Ｐゴシック" pitchFamily="-111" charset="-128"/>
                <a:cs typeface="Calibri"/>
              </a:rPr>
              <a:t>Structure</a:t>
            </a:r>
          </a:p>
          <a:p>
            <a:pPr marL="576263" lvl="2" indent="-112713" eaLnBrk="0" hangingPunct="0">
              <a:buFont typeface="Times" pitchFamily="-111" charset="0"/>
              <a:buChar char="•"/>
            </a:pPr>
            <a:r>
              <a:rPr lang="en-US" sz="1200" dirty="0">
                <a:solidFill>
                  <a:srgbClr val="000000"/>
                </a:solidFill>
                <a:latin typeface="Calibri"/>
                <a:ea typeface="ＭＳ Ｐゴシック" pitchFamily="-111" charset="-128"/>
                <a:cs typeface="Calibri"/>
              </a:rPr>
              <a:t>Impacts</a:t>
            </a:r>
            <a:endParaRPr lang="en-US" sz="1200" dirty="0" smtClean="0">
              <a:solidFill>
                <a:srgbClr val="000000"/>
              </a:solidFill>
              <a:latin typeface="Calibri"/>
              <a:ea typeface="ＭＳ Ｐゴシック" pitchFamily="-111" charset="-128"/>
              <a:cs typeface="Calibri"/>
            </a:endParaRPr>
          </a:p>
          <a:p>
            <a:pPr marL="115888" indent="-115888" eaLnBrk="0" hangingPunct="0">
              <a:buFontTx/>
              <a:buChar char="•"/>
            </a:pPr>
            <a:r>
              <a:rPr lang="en-US" sz="1200" dirty="0" smtClean="0">
                <a:solidFill>
                  <a:srgbClr val="000000"/>
                </a:solidFill>
                <a:latin typeface="Calibri"/>
                <a:ea typeface="ＭＳ Ｐゴシック" pitchFamily="-111" charset="-128"/>
                <a:cs typeface="Calibri"/>
              </a:rPr>
              <a:t>What in 2012?</a:t>
            </a:r>
          </a:p>
          <a:p>
            <a:pPr marL="349250" lvl="1" indent="-119063" eaLnBrk="0" hangingPunct="0">
              <a:buFont typeface="Times" pitchFamily="-111" charset="0"/>
              <a:buChar char="•"/>
            </a:pPr>
            <a:r>
              <a:rPr lang="en-US" sz="1200" dirty="0" smtClean="0">
                <a:solidFill>
                  <a:srgbClr val="000000"/>
                </a:solidFill>
                <a:latin typeface="Calibri"/>
                <a:ea typeface="ＭＳ Ｐゴシック" pitchFamily="-111" charset="-128"/>
                <a:cs typeface="Calibri"/>
              </a:rPr>
              <a:t>IFEX2011</a:t>
            </a:r>
          </a:p>
          <a:p>
            <a:pPr marL="349250" lvl="1" indent="-119063" eaLnBrk="0" hangingPunct="0">
              <a:buFont typeface="Times" pitchFamily="-111" charset="0"/>
              <a:buChar char="•"/>
            </a:pPr>
            <a:r>
              <a:rPr lang="en-US" sz="1200" dirty="0" smtClean="0">
                <a:solidFill>
                  <a:srgbClr val="000000"/>
                </a:solidFill>
                <a:latin typeface="Calibri"/>
                <a:ea typeface="ＭＳ Ｐゴシック" pitchFamily="-111" charset="-128"/>
                <a:cs typeface="Calibri"/>
              </a:rPr>
              <a:t>IFEX2012</a:t>
            </a:r>
          </a:p>
          <a:p>
            <a:pPr marL="349250" lvl="1" indent="-119063" eaLnBrk="0" hangingPunct="0">
              <a:buFontTx/>
              <a:buChar char="•"/>
            </a:pPr>
            <a:r>
              <a:rPr lang="en-US" sz="1200" dirty="0" smtClean="0">
                <a:solidFill>
                  <a:srgbClr val="000000"/>
                </a:solidFill>
                <a:latin typeface="Calibri"/>
                <a:ea typeface="ＭＳ Ｐゴシック" pitchFamily="-111" charset="-128"/>
                <a:cs typeface="Calibri"/>
              </a:rPr>
              <a:t>HFIP demo</a:t>
            </a:r>
          </a:p>
          <a:p>
            <a:pPr marL="115888" indent="-115888" eaLnBrk="0" hangingPunct="0">
              <a:buFontTx/>
              <a:buChar char="•"/>
            </a:pPr>
            <a:r>
              <a:rPr lang="en-US" sz="1200" dirty="0" smtClean="0">
                <a:solidFill>
                  <a:srgbClr val="000000"/>
                </a:solidFill>
                <a:latin typeface="Calibri"/>
                <a:ea typeface="ＭＳ Ｐゴシック" pitchFamily="-111" charset="-128"/>
                <a:cs typeface="Calibri"/>
              </a:rPr>
              <a:t>Opportunities</a:t>
            </a:r>
          </a:p>
          <a:p>
            <a:pPr marL="349250" lvl="1" indent="-119063" eaLnBrk="0" hangingPunct="0">
              <a:buFontTx/>
              <a:buChar char="•"/>
            </a:pPr>
            <a:r>
              <a:rPr lang="en-US" sz="1200" dirty="0" smtClean="0">
                <a:solidFill>
                  <a:srgbClr val="000000"/>
                </a:solidFill>
                <a:latin typeface="Calibri"/>
                <a:ea typeface="ＭＳ Ｐゴシック" pitchFamily="-111" charset="-128"/>
                <a:cs typeface="Calibri"/>
              </a:rPr>
              <a:t>Caribbean Radars</a:t>
            </a:r>
          </a:p>
        </p:txBody>
      </p:sp>
      <p:sp>
        <p:nvSpPr>
          <p:cNvPr id="1037" name="Rectangle 13"/>
          <p:cNvSpPr>
            <a:spLocks noChangeArrowheads="1"/>
          </p:cNvSpPr>
          <p:nvPr userDrawn="1"/>
        </p:nvSpPr>
        <p:spPr bwMode="auto">
          <a:xfrm>
            <a:off x="304552" y="6088063"/>
            <a:ext cx="684803" cy="646331"/>
          </a:xfrm>
          <a:prstGeom prst="rect">
            <a:avLst/>
          </a:prstGeom>
          <a:noFill/>
          <a:ln w="9525">
            <a:noFill/>
            <a:miter lim="800000"/>
            <a:headEnd/>
            <a:tailEnd/>
          </a:ln>
        </p:spPr>
        <p:txBody>
          <a:bodyPr wrap="none">
            <a:prstTxWarp prst="textNoShape">
              <a:avLst/>
            </a:prstTxWarp>
            <a:spAutoFit/>
          </a:bodyPr>
          <a:lstStyle/>
          <a:p>
            <a:pPr algn="ctr" eaLnBrk="0" hangingPunct="0"/>
            <a:r>
              <a:rPr lang="en-US" sz="900" dirty="0">
                <a:solidFill>
                  <a:srgbClr val="000000"/>
                </a:solidFill>
                <a:latin typeface="Calibri"/>
                <a:ea typeface="ＭＳ Ｐゴシック" pitchFamily="-111" charset="-128"/>
                <a:cs typeface="Calibri"/>
                <a:hlinkClick r:id="rId17"/>
              </a:rPr>
              <a:t>F. </a:t>
            </a:r>
            <a:r>
              <a:rPr lang="en-US" sz="900" dirty="0" smtClean="0">
                <a:solidFill>
                  <a:srgbClr val="000000"/>
                </a:solidFill>
                <a:latin typeface="Calibri"/>
                <a:ea typeface="ＭＳ Ｐゴシック" pitchFamily="-111" charset="-128"/>
                <a:cs typeface="Calibri"/>
                <a:hlinkClick r:id="rId17"/>
              </a:rPr>
              <a:t>Marks</a:t>
            </a:r>
            <a:endParaRPr lang="en-US" sz="900" dirty="0" smtClean="0">
              <a:solidFill>
                <a:srgbClr val="000000"/>
              </a:solidFill>
              <a:latin typeface="Calibri"/>
              <a:ea typeface="ＭＳ Ｐゴシック" pitchFamily="-111" charset="-128"/>
              <a:cs typeface="Calibri"/>
            </a:endParaRPr>
          </a:p>
          <a:p>
            <a:pPr algn="ctr" eaLnBrk="0" hangingPunct="0"/>
            <a:r>
              <a:rPr lang="en-US" sz="900" dirty="0" smtClean="0">
                <a:solidFill>
                  <a:srgbClr val="000000"/>
                </a:solidFill>
                <a:latin typeface="Calibri"/>
                <a:ea typeface="ＭＳ Ｐゴシック" pitchFamily="-111" charset="-128"/>
                <a:cs typeface="Calibri"/>
              </a:rPr>
              <a:t>3/12/2012</a:t>
            </a:r>
          </a:p>
          <a:p>
            <a:pPr algn="ctr" eaLnBrk="0" hangingPunct="0"/>
            <a:endParaRPr lang="en-US" sz="900" dirty="0">
              <a:solidFill>
                <a:srgbClr val="000000"/>
              </a:solidFill>
              <a:latin typeface="Calibri"/>
              <a:ea typeface="ＭＳ Ｐゴシック" pitchFamily="-111" charset="-128"/>
              <a:cs typeface="Calibri"/>
            </a:endParaRPr>
          </a:p>
          <a:p>
            <a:pPr algn="ctr" eaLnBrk="0" hangingPunct="0"/>
            <a:r>
              <a:rPr lang="en-US" sz="900" dirty="0">
                <a:solidFill>
                  <a:srgbClr val="000000"/>
                </a:solidFill>
                <a:latin typeface="Calibri"/>
                <a:ea typeface="ＭＳ Ｐゴシック" pitchFamily="-111" charset="-128"/>
                <a:cs typeface="Calibri"/>
              </a:rPr>
              <a:t>Slide </a:t>
            </a:r>
            <a:fld id="{E2E172C4-EFB3-114E-AA72-7FA25FC899BB}" type="slidenum">
              <a:rPr lang="en-US" sz="900">
                <a:solidFill>
                  <a:srgbClr val="000000"/>
                </a:solidFill>
                <a:latin typeface="Calibri"/>
                <a:ea typeface="ＭＳ Ｐゴシック" pitchFamily="-111" charset="-128"/>
                <a:cs typeface="Calibri"/>
              </a:rPr>
              <a:pPr algn="ctr" eaLnBrk="0" hangingPunct="0"/>
              <a:t>‹#›</a:t>
            </a:fld>
            <a:r>
              <a:rPr lang="en-US" sz="900" dirty="0">
                <a:solidFill>
                  <a:srgbClr val="000000"/>
                </a:solidFill>
                <a:latin typeface="Calibri"/>
                <a:ea typeface="ＭＳ Ｐゴシック" pitchFamily="-111" charset="-128"/>
                <a:cs typeface="Calibri"/>
              </a:rPr>
              <a:t> </a:t>
            </a:r>
          </a:p>
        </p:txBody>
      </p:sp>
      <p:pic>
        <p:nvPicPr>
          <p:cNvPr id="1038" name="Picture 14" descr="DOC_logo"/>
          <p:cNvPicPr>
            <a:picLocks noChangeAspect="1" noChangeArrowheads="1"/>
          </p:cNvPicPr>
          <p:nvPr userDrawn="1"/>
        </p:nvPicPr>
        <p:blipFill>
          <a:blip r:embed="rId1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88925" y="38100"/>
            <a:ext cx="752475" cy="752475"/>
          </a:xfrm>
          <a:prstGeom prst="rect">
            <a:avLst/>
          </a:prstGeom>
          <a:noFill/>
        </p:spPr>
      </p:pic>
      <p:pic>
        <p:nvPicPr>
          <p:cNvPr id="1040" name="Picture 16" descr="OAR_logo"/>
          <p:cNvPicPr>
            <a:picLocks noChangeAspect="1" noChangeArrowheads="1"/>
          </p:cNvPicPr>
          <p:nvPr userDrawn="1"/>
        </p:nvPicPr>
        <p:blipFill>
          <a:blip r:embed="rId19" cstate="screen">
            <a:clrChange>
              <a:clrFrom>
                <a:srgbClr val="FBFBFD"/>
              </a:clrFrom>
              <a:clrTo>
                <a:srgbClr val="FBFBFD">
                  <a:alpha val="0"/>
                </a:srgbClr>
              </a:clrTo>
            </a:clrChange>
            <a:extLst>
              <a:ext uri="{28A0092B-C50C-407E-A947-70E740481C1C}">
                <a14:useLocalDpi xmlns:a14="http://schemas.microsoft.com/office/drawing/2010/main"/>
              </a:ext>
            </a:extLst>
          </a:blip>
          <a:srcRect/>
          <a:stretch>
            <a:fillRect/>
          </a:stretch>
        </p:blipFill>
        <p:spPr bwMode="auto">
          <a:xfrm>
            <a:off x="150813" y="1203325"/>
            <a:ext cx="1020762" cy="411163"/>
          </a:xfrm>
          <a:prstGeom prst="rect">
            <a:avLst/>
          </a:prstGeom>
          <a:noFill/>
        </p:spPr>
      </p:pic>
    </p:spTree>
  </p:cSld>
  <p:clrMap bg1="lt1" tx1="dk1" bg2="lt2" tx2="dk2" accent1="accent1" accent2="accent2" accent3="accent3" accent4="accent4" accent5="accent5" accent6="accent6" hlink="hlink" folHlink="folHlink"/>
  <p:sldLayoutIdLst>
    <p:sldLayoutId id="2147484443" r:id="rId1"/>
    <p:sldLayoutId id="2147484444" r:id="rId2"/>
    <p:sldLayoutId id="2147484445" r:id="rId3"/>
    <p:sldLayoutId id="2147484446" r:id="rId4"/>
    <p:sldLayoutId id="2147484447" r:id="rId5"/>
    <p:sldLayoutId id="2147484448" r:id="rId6"/>
    <p:sldLayoutId id="2147484449" r:id="rId7"/>
    <p:sldLayoutId id="2147484450" r:id="rId8"/>
    <p:sldLayoutId id="2147484451" r:id="rId9"/>
    <p:sldLayoutId id="2147484452" r:id="rId10"/>
    <p:sldLayoutId id="2147484453" r:id="rId11"/>
  </p:sldLayoutIdLst>
  <p:timing>
    <p:tnLst>
      <p:par>
        <p:cTn xmlns:p14="http://schemas.microsoft.com/office/powerpoint/2010/main" id="1" dur="indefinite" restart="never" nodeType="tmRoot"/>
      </p:par>
    </p:tnLst>
  </p:timing>
  <p:hf hdr="0" ftr="0" dt="0"/>
  <p:txStyles>
    <p:titleStyle>
      <a:lvl1pPr algn="ctr" rtl="0" fontAlgn="base">
        <a:spcBef>
          <a:spcPct val="0"/>
        </a:spcBef>
        <a:spcAft>
          <a:spcPct val="0"/>
        </a:spcAft>
        <a:defRPr sz="4400">
          <a:solidFill>
            <a:schemeClr val="tx2"/>
          </a:solidFill>
          <a:latin typeface="Calibri"/>
          <a:ea typeface="+mj-ea"/>
          <a:cs typeface="Calibri"/>
        </a:defRPr>
      </a:lvl1pPr>
      <a:lvl2pPr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2pPr>
      <a:lvl3pPr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3pPr>
      <a:lvl4pPr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4pPr>
      <a:lvl5pPr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5pPr>
      <a:lvl6pPr marL="4572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6pPr>
      <a:lvl7pPr marL="9144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7pPr>
      <a:lvl8pPr marL="13716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8pPr>
      <a:lvl9pPr marL="18288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9pPr>
    </p:titleStyle>
    <p:bodyStyle>
      <a:lvl1pPr marL="342900" indent="-342900" algn="l" rtl="0" fontAlgn="base">
        <a:spcBef>
          <a:spcPct val="20000"/>
        </a:spcBef>
        <a:spcAft>
          <a:spcPct val="0"/>
        </a:spcAft>
        <a:buChar char="•"/>
        <a:defRPr sz="3200">
          <a:solidFill>
            <a:schemeClr val="tx1"/>
          </a:solidFill>
          <a:latin typeface="Calibri"/>
          <a:ea typeface="+mn-ea"/>
          <a:cs typeface="Calibri"/>
        </a:defRPr>
      </a:lvl1pPr>
      <a:lvl2pPr marL="742950" indent="-285750" algn="l" rtl="0" fontAlgn="base">
        <a:spcBef>
          <a:spcPct val="20000"/>
        </a:spcBef>
        <a:spcAft>
          <a:spcPct val="0"/>
        </a:spcAft>
        <a:buChar char="–"/>
        <a:defRPr sz="2800">
          <a:solidFill>
            <a:schemeClr val="tx1"/>
          </a:solidFill>
          <a:latin typeface="Calibri"/>
          <a:ea typeface="+mn-ea"/>
          <a:cs typeface="Calibri"/>
        </a:defRPr>
      </a:lvl2pPr>
      <a:lvl3pPr marL="1143000" indent="-228600" algn="l" rtl="0" fontAlgn="base">
        <a:spcBef>
          <a:spcPct val="20000"/>
        </a:spcBef>
        <a:spcAft>
          <a:spcPct val="0"/>
        </a:spcAft>
        <a:buChar char="•"/>
        <a:defRPr sz="2400">
          <a:solidFill>
            <a:schemeClr val="tx1"/>
          </a:solidFill>
          <a:latin typeface="Calibri"/>
          <a:ea typeface="+mn-ea"/>
          <a:cs typeface="Calibri"/>
        </a:defRPr>
      </a:lvl3pPr>
      <a:lvl4pPr marL="1600200" indent="-228600" algn="l" rtl="0" fontAlgn="base">
        <a:spcBef>
          <a:spcPct val="20000"/>
        </a:spcBef>
        <a:spcAft>
          <a:spcPct val="0"/>
        </a:spcAft>
        <a:buChar char="–"/>
        <a:defRPr sz="2000">
          <a:solidFill>
            <a:schemeClr val="tx1"/>
          </a:solidFill>
          <a:latin typeface="Calibri"/>
          <a:ea typeface="+mn-ea"/>
          <a:cs typeface="Calibri"/>
        </a:defRPr>
      </a:lvl4pPr>
      <a:lvl5pPr marL="2057400" indent="-228600" algn="l" rtl="0" fontAlgn="base">
        <a:spcBef>
          <a:spcPct val="20000"/>
        </a:spcBef>
        <a:spcAft>
          <a:spcPct val="0"/>
        </a:spcAft>
        <a:buChar char="»"/>
        <a:defRPr sz="2000">
          <a:solidFill>
            <a:schemeClr val="tx1"/>
          </a:solidFill>
          <a:latin typeface="Calibri"/>
          <a:ea typeface="+mn-ea"/>
          <a:cs typeface="Calibri"/>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15.jpe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8.png"/><Relationship Id="rId8" Type="http://schemas.openxmlformats.org/officeDocument/2006/relationships/image" Target="../media/image9.png"/><Relationship Id="rId1" Type="http://schemas.openxmlformats.org/officeDocument/2006/relationships/tags" Target="../tags/tag1.xml"/><Relationship Id="rId2"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39.gif"/><Relationship Id="rId4" Type="http://schemas.openxmlformats.org/officeDocument/2006/relationships/image" Target="../media/image40.gif"/><Relationship Id="rId5" Type="http://schemas.openxmlformats.org/officeDocument/2006/relationships/image" Target="../media/image41.gif"/><Relationship Id="rId6" Type="http://schemas.openxmlformats.org/officeDocument/2006/relationships/image" Target="../media/image42.gif"/><Relationship Id="rId7" Type="http://schemas.openxmlformats.org/officeDocument/2006/relationships/image" Target="../media/image43.png"/><Relationship Id="rId8" Type="http://schemas.openxmlformats.org/officeDocument/2006/relationships/hyperlink" Target="https://storm.aoml.noaa.gov/realtime" TargetMode="External"/><Relationship Id="rId9" Type="http://schemas.openxmlformats.org/officeDocument/2006/relationships/image" Target="../media/image44.gif"/><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45.jpeg"/><Relationship Id="rId4" Type="http://schemas.openxmlformats.org/officeDocument/2006/relationships/hyperlink" Target="http://noaahrd.wordpress.com/2010/09/23/hrd-monthly-data-assimilation-meeting-of-september-2010/" TargetMode="External"/><Relationship Id="rId5" Type="http://schemas.openxmlformats.org/officeDocument/2006/relationships/image" Target="../media/image46.png"/><Relationship Id="rId6" Type="http://schemas.openxmlformats.org/officeDocument/2006/relationships/image" Target="../media/image47.png"/><Relationship Id="rId7" Type="http://schemas.microsoft.com/office/2007/relationships/hdphoto" Target="../media/hdphoto1.wdp"/><Relationship Id="rId8" Type="http://schemas.openxmlformats.org/officeDocument/2006/relationships/image" Target="../media/image48.png"/><Relationship Id="rId9" Type="http://schemas.openxmlformats.org/officeDocument/2006/relationships/image" Target="../media/image49.pn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50.tif"/></Relationships>
</file>

<file path=ppt/slides/_rels/slide13.xml.rels><?xml version="1.0" encoding="UTF-8" standalone="yes"?>
<Relationships xmlns="http://schemas.openxmlformats.org/package/2006/relationships"><Relationship Id="rId3" Type="http://schemas.openxmlformats.org/officeDocument/2006/relationships/image" Target="../media/image51.jpeg"/><Relationship Id="rId4" Type="http://schemas.openxmlformats.org/officeDocument/2006/relationships/image" Target="../media/image52.jpeg"/><Relationship Id="rId5" Type="http://schemas.openxmlformats.org/officeDocument/2006/relationships/image" Target="../media/image53.jpeg"/><Relationship Id="rId6" Type="http://schemas.openxmlformats.org/officeDocument/2006/relationships/image" Target="../media/image54.jpeg"/><Relationship Id="rId7" Type="http://schemas.openxmlformats.org/officeDocument/2006/relationships/image" Target="../media/image55.jpe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image" Target="../media/image18.jpeg"/><Relationship Id="rId5" Type="http://schemas.openxmlformats.org/officeDocument/2006/relationships/image" Target="../media/image19.jpeg"/><Relationship Id="rId6" Type="http://schemas.openxmlformats.org/officeDocument/2006/relationships/image" Target="../media/image20.jpeg"/><Relationship Id="rId7" Type="http://schemas.openxmlformats.org/officeDocument/2006/relationships/image" Target="../media/image17.png"/><Relationship Id="rId1" Type="http://schemas.openxmlformats.org/officeDocument/2006/relationships/tags" Target="../tags/tag2.xml"/><Relationship Id="rId2"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17.png"/><Relationship Id="rId6" Type="http://schemas.openxmlformats.org/officeDocument/2006/relationships/image" Target="../media/image23.jpeg"/><Relationship Id="rId1" Type="http://schemas.openxmlformats.org/officeDocument/2006/relationships/slideLayout" Target="../slideLayouts/slideLayout1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24.jpeg"/><Relationship Id="rId5" Type="http://schemas.openxmlformats.org/officeDocument/2006/relationships/image" Target="../media/image25.jpeg"/><Relationship Id="rId6" Type="http://schemas.openxmlformats.org/officeDocument/2006/relationships/image" Target="../media/image26.jpeg"/><Relationship Id="rId7" Type="http://schemas.openxmlformats.org/officeDocument/2006/relationships/image" Target="../media/image17.png"/><Relationship Id="rId1" Type="http://schemas.openxmlformats.org/officeDocument/2006/relationships/tags" Target="../tags/tag3.xml"/><Relationship Id="rId2"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27.jpeg"/><Relationship Id="rId5" Type="http://schemas.openxmlformats.org/officeDocument/2006/relationships/image" Target="../media/image28.jpeg"/><Relationship Id="rId6" Type="http://schemas.openxmlformats.org/officeDocument/2006/relationships/image" Target="../media/image29.jpeg"/><Relationship Id="rId7" Type="http://schemas.openxmlformats.org/officeDocument/2006/relationships/image" Target="../media/image30.jpeg"/><Relationship Id="rId8" Type="http://schemas.openxmlformats.org/officeDocument/2006/relationships/image" Target="../media/image17.png"/><Relationship Id="rId1" Type="http://schemas.openxmlformats.org/officeDocument/2006/relationships/tags" Target="../tags/tag4.xml"/><Relationship Id="rId2"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31.png"/><Relationship Id="rId5" Type="http://schemas.openxmlformats.org/officeDocument/2006/relationships/image" Target="../media/image32.jpeg"/><Relationship Id="rId6" Type="http://schemas.openxmlformats.org/officeDocument/2006/relationships/image" Target="../media/image33.jpeg"/><Relationship Id="rId7" Type="http://schemas.openxmlformats.org/officeDocument/2006/relationships/image" Target="../media/image17.png"/><Relationship Id="rId1" Type="http://schemas.openxmlformats.org/officeDocument/2006/relationships/tags" Target="../tags/tag5.xml"/><Relationship Id="rId2"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hyperlink" Target="http://www.aoml.noaa.gov/hrd/" TargetMode="External"/><Relationship Id="rId4" Type="http://schemas.openxmlformats.org/officeDocument/2006/relationships/image" Target="../media/image17.png"/><Relationship Id="rId1" Type="http://schemas.openxmlformats.org/officeDocument/2006/relationships/slideLayout" Target="../slideLayouts/slideLayout2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jpe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jpe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Group 17"/>
          <p:cNvGrpSpPr>
            <a:grpSpLocks/>
          </p:cNvGrpSpPr>
          <p:nvPr/>
        </p:nvGrpSpPr>
        <p:grpSpPr bwMode="auto">
          <a:xfrm>
            <a:off x="-115888" y="169863"/>
            <a:ext cx="9375776" cy="6681787"/>
            <a:chOff x="893159" y="1191664"/>
            <a:chExt cx="8257274" cy="5671312"/>
          </a:xfrm>
        </p:grpSpPr>
        <p:pic>
          <p:nvPicPr>
            <p:cNvPr id="7" name="Picture 2" descr="AM RSMAS-1"/>
            <p:cNvPicPr>
              <a:picLocks noChangeAspect="1" noChangeArrowheads="1"/>
            </p:cNvPicPr>
            <p:nvPr/>
          </p:nvPicPr>
          <p:blipFill>
            <a:blip r:embed="rId4" cstate="print"/>
            <a:srcRect l="30890" t="25378" b="12266"/>
            <a:stretch>
              <a:fillRect/>
            </a:stretch>
          </p:blipFill>
          <p:spPr bwMode="auto">
            <a:xfrm>
              <a:off x="899591" y="1196752"/>
              <a:ext cx="8244409" cy="5661248"/>
            </a:xfrm>
            <a:prstGeom prst="rect">
              <a:avLst/>
            </a:prstGeom>
            <a:ln>
              <a:noFill/>
            </a:ln>
            <a:effectLst>
              <a:softEdge rad="112500"/>
            </a:effectLst>
          </p:spPr>
        </p:pic>
        <p:sp>
          <p:nvSpPr>
            <p:cNvPr id="20494" name="TextBox 16"/>
            <p:cNvSpPr txBox="1">
              <a:spLocks noChangeArrowheads="1"/>
            </p:cNvSpPr>
            <p:nvPr/>
          </p:nvSpPr>
          <p:spPr bwMode="auto">
            <a:xfrm>
              <a:off x="1152684" y="1757352"/>
              <a:ext cx="4681527" cy="388107"/>
            </a:xfrm>
            <a:prstGeom prst="rect">
              <a:avLst/>
            </a:prstGeom>
            <a:noFill/>
            <a:ln w="9525">
              <a:noFill/>
              <a:miter lim="800000"/>
              <a:headEnd/>
              <a:tailEnd/>
            </a:ln>
          </p:spPr>
          <p:txBody>
            <a:bodyPr>
              <a:prstTxWarp prst="textNoShape">
                <a:avLst/>
              </a:prstTxWarp>
              <a:spAutoFit/>
            </a:bodyPr>
            <a:lstStyle/>
            <a:p>
              <a:r>
                <a:rPr lang="en-US">
                  <a:solidFill>
                    <a:prstClr val="white"/>
                  </a:solidFill>
                  <a:latin typeface="Arial" pitchFamily="-72" charset="0"/>
                  <a:ea typeface="ＭＳ Ｐゴシック" pitchFamily="-72" charset="-128"/>
                  <a:cs typeface="ＭＳ Ｐゴシック" pitchFamily="-72" charset="-128"/>
                </a:rPr>
                <a:t>Virginia Key Science Community</a:t>
              </a:r>
            </a:p>
          </p:txBody>
        </p:sp>
      </p:grpSp>
      <p:sp>
        <p:nvSpPr>
          <p:cNvPr id="9" name="Right Arrow 8"/>
          <p:cNvSpPr/>
          <p:nvPr/>
        </p:nvSpPr>
        <p:spPr>
          <a:xfrm rot="484320">
            <a:off x="5081588" y="2403475"/>
            <a:ext cx="2566987" cy="1017588"/>
          </a:xfrm>
          <a:prstGeom prst="rightArrow">
            <a:avLst>
              <a:gd name="adj1" fmla="val 20941"/>
              <a:gd name="adj2" fmla="val 2976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latin typeface="Calibri"/>
            </a:endParaRPr>
          </a:p>
        </p:txBody>
      </p:sp>
      <p:sp>
        <p:nvSpPr>
          <p:cNvPr id="10" name="TextBox 9"/>
          <p:cNvSpPr txBox="1">
            <a:spLocks noChangeArrowheads="1"/>
          </p:cNvSpPr>
          <p:nvPr/>
        </p:nvSpPr>
        <p:spPr bwMode="auto">
          <a:xfrm>
            <a:off x="1670582" y="4834223"/>
            <a:ext cx="3600450" cy="457200"/>
          </a:xfrm>
          <a:prstGeom prst="rect">
            <a:avLst/>
          </a:prstGeom>
          <a:noFill/>
          <a:ln w="9525">
            <a:noFill/>
            <a:miter lim="800000"/>
            <a:headEnd/>
            <a:tailEnd/>
          </a:ln>
        </p:spPr>
        <p:txBody>
          <a:bodyPr>
            <a:prstTxWarp prst="textNoShape">
              <a:avLst/>
            </a:prstTxWarp>
            <a:spAutoFit/>
          </a:bodyPr>
          <a:lstStyle/>
          <a:p>
            <a:pPr>
              <a:buFont typeface="Arial" pitchFamily="-72" charset="0"/>
              <a:buChar char="•"/>
            </a:pPr>
            <a:r>
              <a:rPr lang="en-US" dirty="0">
                <a:solidFill>
                  <a:srgbClr val="FFFFFF"/>
                </a:solidFill>
                <a:latin typeface="Arial" pitchFamily="-72" charset="0"/>
                <a:ea typeface="ＭＳ Ｐゴシック" pitchFamily="-72" charset="-128"/>
                <a:cs typeface="ＭＳ Ｐゴシック" pitchFamily="-72" charset="-128"/>
              </a:rPr>
              <a:t> Hurricanes</a:t>
            </a:r>
          </a:p>
        </p:txBody>
      </p:sp>
      <p:sp>
        <p:nvSpPr>
          <p:cNvPr id="11" name="TextBox 10"/>
          <p:cNvSpPr txBox="1">
            <a:spLocks noChangeArrowheads="1"/>
          </p:cNvSpPr>
          <p:nvPr/>
        </p:nvSpPr>
        <p:spPr bwMode="auto">
          <a:xfrm>
            <a:off x="1670582" y="5308886"/>
            <a:ext cx="3600450" cy="457200"/>
          </a:xfrm>
          <a:prstGeom prst="rect">
            <a:avLst/>
          </a:prstGeom>
          <a:noFill/>
          <a:ln w="9525">
            <a:noFill/>
            <a:miter lim="800000"/>
            <a:headEnd/>
            <a:tailEnd/>
          </a:ln>
        </p:spPr>
        <p:txBody>
          <a:bodyPr>
            <a:prstTxWarp prst="textNoShape">
              <a:avLst/>
            </a:prstTxWarp>
            <a:spAutoFit/>
          </a:bodyPr>
          <a:lstStyle/>
          <a:p>
            <a:pPr>
              <a:buFont typeface="Arial" pitchFamily="-72" charset="0"/>
              <a:buChar char="•"/>
            </a:pPr>
            <a:r>
              <a:rPr lang="en-US">
                <a:solidFill>
                  <a:srgbClr val="FFFFFF"/>
                </a:solidFill>
                <a:latin typeface="Arial" pitchFamily="-72" charset="0"/>
                <a:ea typeface="ＭＳ Ｐゴシック" pitchFamily="-72" charset="-128"/>
                <a:cs typeface="ＭＳ Ｐゴシック" pitchFamily="-72" charset="-128"/>
              </a:rPr>
              <a:t> Oceans and Climate </a:t>
            </a:r>
          </a:p>
        </p:txBody>
      </p:sp>
      <p:sp>
        <p:nvSpPr>
          <p:cNvPr id="12" name="TextBox 11"/>
          <p:cNvSpPr txBox="1">
            <a:spLocks noChangeArrowheads="1"/>
          </p:cNvSpPr>
          <p:nvPr/>
        </p:nvSpPr>
        <p:spPr bwMode="auto">
          <a:xfrm>
            <a:off x="1670582" y="5812123"/>
            <a:ext cx="3889375" cy="457200"/>
          </a:xfrm>
          <a:prstGeom prst="rect">
            <a:avLst/>
          </a:prstGeom>
          <a:noFill/>
          <a:ln w="9525">
            <a:noFill/>
            <a:miter lim="800000"/>
            <a:headEnd/>
            <a:tailEnd/>
          </a:ln>
        </p:spPr>
        <p:txBody>
          <a:bodyPr>
            <a:prstTxWarp prst="textNoShape">
              <a:avLst/>
            </a:prstTxWarp>
            <a:spAutoFit/>
          </a:bodyPr>
          <a:lstStyle/>
          <a:p>
            <a:pPr>
              <a:buFont typeface="Arial" pitchFamily="-72" charset="0"/>
              <a:buChar char="•"/>
            </a:pPr>
            <a:r>
              <a:rPr lang="en-US" dirty="0">
                <a:solidFill>
                  <a:srgbClr val="FFFFFF"/>
                </a:solidFill>
                <a:latin typeface="Arial" pitchFamily="-72" charset="0"/>
                <a:ea typeface="ＭＳ Ｐゴシック" pitchFamily="-72" charset="-128"/>
                <a:cs typeface="ＭＳ Ｐゴシック" pitchFamily="-72" charset="-128"/>
              </a:rPr>
              <a:t> Coastal Oceanography</a:t>
            </a:r>
          </a:p>
        </p:txBody>
      </p:sp>
      <p:grpSp>
        <p:nvGrpSpPr>
          <p:cNvPr id="15" name="Group 14"/>
          <p:cNvGrpSpPr>
            <a:grpSpLocks/>
          </p:cNvGrpSpPr>
          <p:nvPr/>
        </p:nvGrpSpPr>
        <p:grpSpPr bwMode="auto">
          <a:xfrm>
            <a:off x="468313" y="1484313"/>
            <a:ext cx="4679950" cy="3098800"/>
            <a:chOff x="971600" y="1196752"/>
            <a:chExt cx="4680520" cy="3097817"/>
          </a:xfrm>
        </p:grpSpPr>
        <p:pic>
          <p:nvPicPr>
            <p:cNvPr id="8" name="Picture 1"/>
            <p:cNvPicPr>
              <a:picLocks noChangeAspect="1" noChangeArrowheads="1"/>
            </p:cNvPicPr>
            <p:nvPr/>
          </p:nvPicPr>
          <p:blipFill>
            <a:blip r:embed="rId5"/>
            <a:srcRect/>
            <a:stretch>
              <a:fillRect/>
            </a:stretch>
          </p:blipFill>
          <p:spPr bwMode="auto">
            <a:xfrm>
              <a:off x="971600" y="1196752"/>
              <a:ext cx="4680520" cy="30978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0492" name="TextBox 12"/>
            <p:cNvSpPr txBox="1">
              <a:spLocks noChangeArrowheads="1"/>
            </p:cNvSpPr>
            <p:nvPr/>
          </p:nvSpPr>
          <p:spPr bwMode="auto">
            <a:xfrm>
              <a:off x="1187526" y="3645487"/>
              <a:ext cx="1800445" cy="579254"/>
            </a:xfrm>
            <a:prstGeom prst="rect">
              <a:avLst/>
            </a:prstGeom>
            <a:noFill/>
            <a:ln w="9525">
              <a:noFill/>
              <a:miter lim="800000"/>
              <a:headEnd/>
              <a:tailEnd/>
            </a:ln>
          </p:spPr>
          <p:txBody>
            <a:bodyPr>
              <a:prstTxWarp prst="textNoShape">
                <a:avLst/>
              </a:prstTxWarp>
              <a:spAutoFit/>
            </a:bodyPr>
            <a:lstStyle/>
            <a:p>
              <a:r>
                <a:rPr lang="en-US" sz="3200">
                  <a:solidFill>
                    <a:prstClr val="white"/>
                  </a:solidFill>
                  <a:latin typeface="Arial" pitchFamily="-72" charset="0"/>
                  <a:ea typeface="ＭＳ Ｐゴシック" pitchFamily="-72" charset="-128"/>
                  <a:cs typeface="ＭＳ Ｐゴシック" pitchFamily="-72" charset="-128"/>
                </a:rPr>
                <a:t>AOML</a:t>
              </a:r>
              <a:endParaRPr lang="en-US" sz="3200">
                <a:solidFill>
                  <a:prstClr val="black"/>
                </a:solidFill>
                <a:latin typeface="Arial" pitchFamily="-72" charset="0"/>
                <a:ea typeface="ＭＳ Ｐゴシック" pitchFamily="-72" charset="-128"/>
                <a:cs typeface="ＭＳ Ｐゴシック" pitchFamily="-72" charset="-128"/>
              </a:endParaRPr>
            </a:p>
          </p:txBody>
        </p:sp>
      </p:grpSp>
      <p:sp>
        <p:nvSpPr>
          <p:cNvPr id="20487" name="TextBox 13"/>
          <p:cNvSpPr txBox="1">
            <a:spLocks noChangeArrowheads="1"/>
          </p:cNvSpPr>
          <p:nvPr/>
        </p:nvSpPr>
        <p:spPr bwMode="auto">
          <a:xfrm>
            <a:off x="611188" y="-458788"/>
            <a:ext cx="184150" cy="366713"/>
          </a:xfrm>
          <a:prstGeom prst="rect">
            <a:avLst/>
          </a:prstGeom>
          <a:noFill/>
          <a:ln w="9525">
            <a:noFill/>
            <a:miter lim="800000"/>
            <a:headEnd/>
            <a:tailEnd/>
          </a:ln>
        </p:spPr>
        <p:txBody>
          <a:bodyPr wrap="none">
            <a:prstTxWarp prst="textNoShape">
              <a:avLst/>
            </a:prstTxWarp>
            <a:spAutoFit/>
          </a:bodyPr>
          <a:lstStyle/>
          <a:p>
            <a:endParaRPr lang="en-US" sz="1800">
              <a:solidFill>
                <a:prstClr val="white"/>
              </a:solidFill>
              <a:latin typeface="Arial" pitchFamily="-72" charset="0"/>
              <a:ea typeface="ＭＳ Ｐゴシック" pitchFamily="-72" charset="-128"/>
              <a:cs typeface="ＭＳ Ｐゴシック" pitchFamily="-72" charset="-128"/>
            </a:endParaRPr>
          </a:p>
        </p:txBody>
      </p:sp>
      <p:sp>
        <p:nvSpPr>
          <p:cNvPr id="3" name="Rounded Rectangle 2"/>
          <p:cNvSpPr/>
          <p:nvPr/>
        </p:nvSpPr>
        <p:spPr>
          <a:xfrm>
            <a:off x="0" y="0"/>
            <a:ext cx="7956550" cy="692150"/>
          </a:xfrm>
          <a:prstGeom prst="roundRect">
            <a:avLst/>
          </a:prstGeom>
          <a:solidFill>
            <a:schemeClr val="tx1"/>
          </a:solidFill>
          <a:ln>
            <a:no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solidFill>
                <a:prstClr val="white"/>
              </a:solidFill>
              <a:latin typeface="Calibri"/>
            </a:endParaRPr>
          </a:p>
        </p:txBody>
      </p:sp>
      <p:sp>
        <p:nvSpPr>
          <p:cNvPr id="2" name="TextBox 1"/>
          <p:cNvSpPr txBox="1"/>
          <p:nvPr/>
        </p:nvSpPr>
        <p:spPr>
          <a:xfrm>
            <a:off x="827584" y="44624"/>
            <a:ext cx="6768752" cy="584776"/>
          </a:xfrm>
          <a:prstGeom prst="rect">
            <a:avLst/>
          </a:prstGeom>
          <a:noFill/>
        </p:spPr>
        <p:txBody>
          <a:bodyPr>
            <a:spAutoFit/>
          </a:bodyPr>
          <a:lstStyle/>
          <a:p>
            <a:pPr>
              <a:defRPr/>
            </a:pPr>
            <a:r>
              <a:rPr lang="en-US" sz="3200" dirty="0">
                <a:ln>
                  <a:solidFill>
                    <a:prstClr val="black"/>
                  </a:solidFill>
                </a:ln>
                <a:solidFill>
                  <a:prstClr val="black"/>
                </a:solidFill>
                <a:latin typeface="Calibri" pitchFamily="84" charset="0"/>
                <a:ea typeface="ＭＳ Ｐゴシック" pitchFamily="84" charset="-128"/>
                <a:cs typeface="ＭＳ Ｐゴシック" pitchFamily="84" charset="-128"/>
              </a:rPr>
              <a:t>A NOAA Research Lab in Miami, Florida</a:t>
            </a:r>
            <a:endParaRPr lang="en-US" sz="2800" dirty="0">
              <a:ln>
                <a:solidFill>
                  <a:prstClr val="black"/>
                </a:solidFill>
              </a:ln>
              <a:solidFill>
                <a:prstClr val="black"/>
              </a:solidFill>
              <a:latin typeface="Calibri" pitchFamily="84" charset="0"/>
              <a:ea typeface="ＭＳ Ｐゴシック" pitchFamily="84" charset="-128"/>
              <a:cs typeface="ＭＳ Ｐゴシック" pitchFamily="84" charset="-128"/>
            </a:endParaRPr>
          </a:p>
        </p:txBody>
      </p:sp>
      <p:pic>
        <p:nvPicPr>
          <p:cNvPr id="20" name="Picture 11" descr="NOAA"/>
          <p:cNvPicPr>
            <a:picLocks noChangeAspect="1" noChangeArrowheads="1"/>
          </p:cNvPicPr>
          <p:nvPr/>
        </p:nvPicPr>
        <p:blipFill>
          <a:blip r:embed="rId6"/>
          <a:srcRect/>
          <a:stretch>
            <a:fillRect/>
          </a:stretch>
        </p:blipFill>
        <p:spPr bwMode="auto">
          <a:xfrm>
            <a:off x="34925" y="11113"/>
            <a:ext cx="609600" cy="609600"/>
          </a:xfrm>
          <a:prstGeom prst="rect">
            <a:avLst/>
          </a:prstGeom>
          <a:noFill/>
          <a:effectLst>
            <a:outerShdw dist="35921" dir="2700000" algn="ctr" rotWithShape="0">
              <a:schemeClr val="bg2">
                <a:alpha val="50000"/>
              </a:schemeClr>
            </a:outerShdw>
          </a:effectLst>
        </p:spPr>
      </p:pic>
      <p:sp>
        <p:nvSpPr>
          <p:cNvPr id="16" name="Rectangle 12"/>
          <p:cNvSpPr txBox="1">
            <a:spLocks noChangeArrowheads="1"/>
          </p:cNvSpPr>
          <p:nvPr/>
        </p:nvSpPr>
        <p:spPr bwMode="auto">
          <a:xfrm>
            <a:off x="5112337" y="6032678"/>
            <a:ext cx="4039804" cy="800897"/>
          </a:xfrm>
          <a:prstGeom prst="rect">
            <a:avLst/>
          </a:prstGeom>
          <a:noFill/>
          <a:ln w="9525">
            <a:noFill/>
            <a:miter lim="800000"/>
            <a:headEnd/>
            <a:tailEnd/>
          </a:ln>
          <a:effectLst>
            <a:outerShdw blurRad="50800" dist="38100" dir="2700000">
              <a:srgbClr val="000000">
                <a:alpha val="43000"/>
              </a:srgbClr>
            </a:outerShdw>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72" charset="0"/>
              <a:buChar char="•"/>
              <a:defRPr sz="3200" kern="1200">
                <a:solidFill>
                  <a:schemeClr val="tx1"/>
                </a:solidFill>
                <a:latin typeface="+mn-lt"/>
                <a:ea typeface="ＭＳ Ｐゴシック" pitchFamily="-72" charset="-128"/>
                <a:cs typeface="ＭＳ Ｐゴシック" pitchFamily="-72" charset="-128"/>
              </a:defRPr>
            </a:lvl1pPr>
            <a:lvl2pPr marL="742950" indent="-285750" algn="l" rtl="0" fontAlgn="base">
              <a:spcBef>
                <a:spcPct val="20000"/>
              </a:spcBef>
              <a:spcAft>
                <a:spcPct val="0"/>
              </a:spcAft>
              <a:buFont typeface="Arial" pitchFamily="-72" charset="0"/>
              <a:buChar char="–"/>
              <a:defRPr sz="2800" kern="1200">
                <a:solidFill>
                  <a:schemeClr val="tx1"/>
                </a:solidFill>
                <a:latin typeface="+mn-lt"/>
                <a:ea typeface="ＭＳ Ｐゴシック" pitchFamily="-72" charset="-128"/>
                <a:cs typeface="+mn-cs"/>
              </a:defRPr>
            </a:lvl2pPr>
            <a:lvl3pPr marL="1143000" indent="-228600" algn="l" rtl="0" fontAlgn="base">
              <a:spcBef>
                <a:spcPct val="20000"/>
              </a:spcBef>
              <a:spcAft>
                <a:spcPct val="0"/>
              </a:spcAft>
              <a:buFont typeface="Arial" pitchFamily="-72" charset="0"/>
              <a:buChar char="•"/>
              <a:defRPr sz="2400" kern="1200">
                <a:solidFill>
                  <a:schemeClr val="tx1"/>
                </a:solidFill>
                <a:latin typeface="+mn-lt"/>
                <a:ea typeface="ＭＳ Ｐゴシック" pitchFamily="-72" charset="-128"/>
                <a:cs typeface="+mn-cs"/>
              </a:defRPr>
            </a:lvl3pPr>
            <a:lvl4pPr marL="1600200" indent="-228600" algn="l" rtl="0" fontAlgn="base">
              <a:spcBef>
                <a:spcPct val="20000"/>
              </a:spcBef>
              <a:spcAft>
                <a:spcPct val="0"/>
              </a:spcAft>
              <a:buFont typeface="Arial" pitchFamily="-72" charset="0"/>
              <a:buChar char="–"/>
              <a:defRPr sz="2000" kern="1200">
                <a:solidFill>
                  <a:schemeClr val="tx1"/>
                </a:solidFill>
                <a:latin typeface="+mn-lt"/>
                <a:ea typeface="ＭＳ Ｐゴシック" pitchFamily="-72" charset="-128"/>
                <a:cs typeface="+mn-cs"/>
              </a:defRPr>
            </a:lvl4pPr>
            <a:lvl5pPr marL="2057400" indent="-228600" algn="l" rtl="0" fontAlgn="base">
              <a:spcBef>
                <a:spcPct val="20000"/>
              </a:spcBef>
              <a:spcAft>
                <a:spcPct val="0"/>
              </a:spcAft>
              <a:buFont typeface="Arial" pitchFamily="-72" charset="0"/>
              <a:buChar char="»"/>
              <a:defRPr sz="2000" kern="1200">
                <a:solidFill>
                  <a:schemeClr val="tx1"/>
                </a:solidFill>
                <a:latin typeface="+mn-lt"/>
                <a:ea typeface="ＭＳ Ｐゴシック" pitchFamily="-72"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defRPr/>
            </a:pPr>
            <a:r>
              <a:rPr lang="en-US" sz="1400" b="1" dirty="0" smtClean="0">
                <a:effectLst>
                  <a:outerShdw blurRad="50800" dist="38100" dir="2700000" algn="tl" rotWithShape="0">
                    <a:srgbClr val="000000">
                      <a:alpha val="43000"/>
                    </a:srgbClr>
                  </a:outerShdw>
                </a:effectLst>
                <a:latin typeface="Arial"/>
                <a:ea typeface="Arial" pitchFamily="-111" charset="0"/>
                <a:cs typeface="Arial"/>
              </a:rPr>
              <a:t>Frank Marks</a:t>
            </a:r>
          </a:p>
          <a:p>
            <a:pPr marL="0" indent="0" algn="r">
              <a:buNone/>
              <a:defRPr/>
            </a:pPr>
            <a:r>
              <a:rPr lang="en-US" sz="1400" b="1" dirty="0" smtClean="0">
                <a:effectLst>
                  <a:outerShdw blurRad="50800" dist="38100" dir="2700000" algn="tl" rotWithShape="0">
                    <a:srgbClr val="000000">
                      <a:alpha val="43000"/>
                    </a:srgbClr>
                  </a:outerShdw>
                </a:effectLst>
                <a:latin typeface="Arial"/>
                <a:ea typeface="Arial" pitchFamily="-111" charset="0"/>
                <a:cs typeface="Arial"/>
              </a:rPr>
              <a:t>NOAA/AOML Hurricane Research Division</a:t>
            </a:r>
            <a:br>
              <a:rPr lang="en-US" sz="1400" b="1" dirty="0" smtClean="0">
                <a:effectLst>
                  <a:outerShdw blurRad="50800" dist="38100" dir="2700000" algn="tl" rotWithShape="0">
                    <a:srgbClr val="000000">
                      <a:alpha val="43000"/>
                    </a:srgbClr>
                  </a:outerShdw>
                </a:effectLst>
                <a:latin typeface="Arial"/>
                <a:ea typeface="Arial" pitchFamily="-111" charset="0"/>
                <a:cs typeface="Arial"/>
              </a:rPr>
            </a:br>
            <a:r>
              <a:rPr lang="en-US" sz="1400" b="1" dirty="0" smtClean="0">
                <a:effectLst>
                  <a:outerShdw blurRad="50800" dist="38100" dir="2700000" algn="tl" rotWithShape="0">
                    <a:srgbClr val="000000">
                      <a:alpha val="43000"/>
                    </a:srgbClr>
                  </a:outerShdw>
                </a:effectLst>
                <a:latin typeface="Arial"/>
                <a:ea typeface="Arial" pitchFamily="-111" charset="0"/>
                <a:cs typeface="Arial"/>
              </a:rPr>
              <a:t>17 August 2012</a:t>
            </a:r>
            <a:endParaRPr lang="en-US" sz="1400" b="1" dirty="0">
              <a:effectLst>
                <a:outerShdw blurRad="50800" dist="38100" dir="2700000" algn="tl" rotWithShape="0">
                  <a:srgbClr val="000000">
                    <a:alpha val="43000"/>
                  </a:srgbClr>
                </a:outerShdw>
              </a:effectLst>
              <a:latin typeface="Arial"/>
              <a:ea typeface="Arial" pitchFamily="-111" charset="0"/>
              <a:cs typeface="Arial"/>
            </a:endParaRPr>
          </a:p>
        </p:txBody>
      </p:sp>
      <p:pic>
        <p:nvPicPr>
          <p:cNvPr id="17" name="Picture 9" descr="Dept of Commerce Seal"/>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0" y="6159387"/>
            <a:ext cx="702667" cy="698613"/>
          </a:xfrm>
          <a:prstGeom prst="rect">
            <a:avLst/>
          </a:prstGeom>
          <a:noFill/>
          <a:effectLst>
            <a:outerShdw blurRad="63500" dist="37026" dir="7998880" algn="ctr" rotWithShape="0">
              <a:schemeClr val="bg2">
                <a:alpha val="50000"/>
              </a:schemeClr>
            </a:outerShdw>
          </a:effectLst>
        </p:spPr>
      </p:pic>
      <p:pic>
        <p:nvPicPr>
          <p:cNvPr id="18" name="Picture 10" descr="NOAA"/>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07944" y="6179222"/>
            <a:ext cx="648616" cy="648616"/>
          </a:xfrm>
          <a:prstGeom prst="rect">
            <a:avLst/>
          </a:prstGeom>
          <a:noFill/>
          <a:effectLst>
            <a:outerShdw blurRad="63500" dist="37026" dir="7998880" algn="ctr" rotWithShape="0">
              <a:schemeClr val="bg2">
                <a:alpha val="50000"/>
              </a:schemeClr>
            </a:outerShdw>
          </a:effectLst>
        </p:spPr>
      </p:pic>
      <p:sp>
        <p:nvSpPr>
          <p:cNvPr id="19" name="TextBox 8"/>
          <p:cNvSpPr txBox="1">
            <a:spLocks noChangeArrowheads="1"/>
          </p:cNvSpPr>
          <p:nvPr/>
        </p:nvSpPr>
        <p:spPr bwMode="auto">
          <a:xfrm>
            <a:off x="6528812" y="989010"/>
            <a:ext cx="2500558" cy="369332"/>
          </a:xfrm>
          <a:prstGeom prst="rect">
            <a:avLst/>
          </a:prstGeom>
          <a:noFill/>
          <a:ln w="9525">
            <a:noFill/>
            <a:miter lim="800000"/>
            <a:headEnd/>
            <a:tailEnd/>
          </a:ln>
        </p:spPr>
        <p:txBody>
          <a:bodyPr wrap="square">
            <a:prstTxWarp prst="textNoShape">
              <a:avLst/>
            </a:prstTxWarp>
            <a:spAutoFit/>
          </a:bodyPr>
          <a:lstStyle/>
          <a:p>
            <a:r>
              <a:rPr lang="en-US" sz="1800" b="1" dirty="0" err="1" smtClean="0">
                <a:solidFill>
                  <a:srgbClr val="FFFFFF"/>
                </a:solidFill>
              </a:rPr>
              <a:t>www.aoml.noaa.gov</a:t>
            </a:r>
            <a:endParaRPr lang="en-US" sz="1800" b="1" dirty="0">
              <a:solidFill>
                <a:srgbClr val="FFFFFF"/>
              </a:solidFill>
            </a:endParaRPr>
          </a:p>
        </p:txBody>
      </p:sp>
    </p:spTree>
    <p:custDataLst>
      <p:tags r:id="rId1"/>
    </p:custDataLst>
  </p:cSld>
  <p:clrMapOvr>
    <a:masterClrMapping/>
  </p:clrMapOvr>
  <p:transition xmlns:p14="http://schemas.microsoft.com/office/powerpoint/2010/main" advClick="0"/>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600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6000"/>
                            </p:stCondLst>
                            <p:childTnLst>
                              <p:par>
                                <p:cTn id="8" presetID="1" presetClass="entr" presetSubtype="0"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childTnLst>
                                </p:cTn>
                              </p:par>
                            </p:childTnLst>
                          </p:cTn>
                        </p:par>
                        <p:par>
                          <p:cTn id="10" fill="hold">
                            <p:stCondLst>
                              <p:cond delay="6000"/>
                            </p:stCondLst>
                            <p:childTnLst>
                              <p:par>
                                <p:cTn id="11" presetID="1" presetClass="entr" presetSubtype="0" fill="hold" grpId="0" nodeType="afterEffect">
                                  <p:stCondLst>
                                    <p:cond delay="1000"/>
                                  </p:stCondLst>
                                  <p:childTnLst>
                                    <p:set>
                                      <p:cBhvr>
                                        <p:cTn id="12" dur="1" fill="hold">
                                          <p:stCondLst>
                                            <p:cond delay="0"/>
                                          </p:stCondLst>
                                        </p:cTn>
                                        <p:tgtEl>
                                          <p:spTgt spid="10"/>
                                        </p:tgtEl>
                                        <p:attrNameLst>
                                          <p:attrName>style.visibility</p:attrName>
                                        </p:attrNameLst>
                                      </p:cBhvr>
                                      <p:to>
                                        <p:strVal val="visible"/>
                                      </p:to>
                                    </p:set>
                                  </p:childTnLst>
                                </p:cTn>
                              </p:par>
                            </p:childTnLst>
                          </p:cTn>
                        </p:par>
                        <p:par>
                          <p:cTn id="13" fill="hold">
                            <p:stCondLst>
                              <p:cond delay="7000"/>
                            </p:stCondLst>
                            <p:childTnLst>
                              <p:par>
                                <p:cTn id="14" presetID="1" presetClass="entr" presetSubtype="0" fill="hold" grpId="0" nodeType="afterEffect">
                                  <p:stCondLst>
                                    <p:cond delay="1000"/>
                                  </p:stCondLst>
                                  <p:childTnLst>
                                    <p:set>
                                      <p:cBhvr>
                                        <p:cTn id="15" dur="1" fill="hold">
                                          <p:stCondLst>
                                            <p:cond delay="0"/>
                                          </p:stCondLst>
                                        </p:cTn>
                                        <p:tgtEl>
                                          <p:spTgt spid="11"/>
                                        </p:tgtEl>
                                        <p:attrNameLst>
                                          <p:attrName>style.visibility</p:attrName>
                                        </p:attrNameLst>
                                      </p:cBhvr>
                                      <p:to>
                                        <p:strVal val="visible"/>
                                      </p:to>
                                    </p:set>
                                  </p:childTnLst>
                                </p:cTn>
                              </p:par>
                            </p:childTnLst>
                          </p:cTn>
                        </p:par>
                        <p:par>
                          <p:cTn id="16" fill="hold">
                            <p:stCondLst>
                              <p:cond delay="8000"/>
                            </p:stCondLst>
                            <p:childTnLst>
                              <p:par>
                                <p:cTn id="17" presetID="1" presetClass="entr" presetSubtype="0" fill="hold" grpId="0" nodeType="afterEffect">
                                  <p:stCondLst>
                                    <p:cond delay="1000"/>
                                  </p:stCondLst>
                                  <p:childTnLst>
                                    <p:set>
                                      <p:cBhvr>
                                        <p:cTn id="18" dur="1" fill="hold">
                                          <p:stCondLst>
                                            <p:cond delay="0"/>
                                          </p:stCondLst>
                                        </p:cTn>
                                        <p:tgtEl>
                                          <p:spTgt spid="12"/>
                                        </p:tgtEl>
                                        <p:attrNameLst>
                                          <p:attrName>style.visibility</p:attrName>
                                        </p:attrNameLst>
                                      </p:cBhvr>
                                      <p:to>
                                        <p:strVal val="visible"/>
                                      </p:to>
                                    </p:set>
                                  </p:childTnLst>
                                </p:cTn>
                              </p:par>
                            </p:childTnLst>
                          </p:cTn>
                        </p:par>
                        <p:par>
                          <p:cTn id="19" fill="hold">
                            <p:stCondLst>
                              <p:cond delay="9000"/>
                            </p:stCondLst>
                            <p:childTnLst>
                              <p:par>
                                <p:cTn id="20" presetID="1" presetClass="entr" presetSubtype="0" fill="hold" grpId="0" nodeType="afterEffect">
                                  <p:stCondLst>
                                    <p:cond delay="3000"/>
                                  </p:stCondLst>
                                  <p:childTnLst>
                                    <p:set>
                                      <p:cBhvr>
                                        <p:cTn id="21"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850-200_shear-cpr_18hr.gif"/>
          <p:cNvPicPr>
            <a:picLocks noChangeAspect="1"/>
          </p:cNvPicPr>
          <p:nvPr/>
        </p:nvPicPr>
        <p:blipFill rotWithShape="1">
          <a:blip r:embed="rId3" cstate="screen">
            <a:extLst>
              <a:ext uri="{28A0092B-C50C-407E-A947-70E740481C1C}">
                <a14:useLocalDpi xmlns:a14="http://schemas.microsoft.com/office/drawing/2010/main"/>
              </a:ext>
            </a:extLst>
          </a:blip>
          <a:srcRect l="1533" t="3127" r="3495" b="7289"/>
          <a:stretch/>
        </p:blipFill>
        <p:spPr>
          <a:xfrm>
            <a:off x="6242332" y="1690604"/>
            <a:ext cx="2852928" cy="2018302"/>
          </a:xfrm>
          <a:prstGeom prst="rect">
            <a:avLst/>
          </a:prstGeom>
        </p:spPr>
      </p:pic>
      <p:pic>
        <p:nvPicPr>
          <p:cNvPr id="7" name="Picture 6" descr="850-200_shear-cpr_36hr.gif"/>
          <p:cNvPicPr>
            <a:picLocks noChangeAspect="1"/>
          </p:cNvPicPr>
          <p:nvPr/>
        </p:nvPicPr>
        <p:blipFill rotWithShape="1">
          <a:blip r:embed="rId4" cstate="screen">
            <a:extLst>
              <a:ext uri="{28A0092B-C50C-407E-A947-70E740481C1C}">
                <a14:useLocalDpi xmlns:a14="http://schemas.microsoft.com/office/drawing/2010/main"/>
              </a:ext>
            </a:extLst>
          </a:blip>
          <a:srcRect l="1894" t="3127" r="3404" b="6809"/>
          <a:stretch/>
        </p:blipFill>
        <p:spPr>
          <a:xfrm>
            <a:off x="6250579" y="1690534"/>
            <a:ext cx="2852928" cy="2034936"/>
          </a:xfrm>
          <a:prstGeom prst="rect">
            <a:avLst/>
          </a:prstGeom>
        </p:spPr>
      </p:pic>
      <p:pic>
        <p:nvPicPr>
          <p:cNvPr id="5" name="Picture 4" descr="predictors.gif"/>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96341" y="4057281"/>
            <a:ext cx="2922606" cy="2191956"/>
          </a:xfrm>
          <a:prstGeom prst="rect">
            <a:avLst/>
          </a:prstGeom>
        </p:spPr>
      </p:pic>
      <p:pic>
        <p:nvPicPr>
          <p:cNvPr id="4" name="Picture 3" descr="windprof.gif"/>
          <p:cNvPicPr>
            <a:picLocks noChangeAspect="1"/>
          </p:cNvPicPr>
          <p:nvPr/>
        </p:nvPicPr>
        <p:blipFill rotWithShape="1">
          <a:blip r:embed="rId6" cstate="screen">
            <a:extLst>
              <a:ext uri="{28A0092B-C50C-407E-A947-70E740481C1C}">
                <a14:useLocalDpi xmlns:a14="http://schemas.microsoft.com/office/drawing/2010/main"/>
              </a:ext>
            </a:extLst>
          </a:blip>
          <a:srcRect l="5231" t="2525" r="1781" b="5246"/>
          <a:stretch/>
        </p:blipFill>
        <p:spPr>
          <a:xfrm>
            <a:off x="74223" y="4147993"/>
            <a:ext cx="2743200" cy="2040617"/>
          </a:xfrm>
          <a:prstGeom prst="rect">
            <a:avLst/>
          </a:prstGeom>
        </p:spPr>
      </p:pic>
      <p:pic>
        <p:nvPicPr>
          <p:cNvPr id="3" name="Picture 2" descr="Screen shot 2012-08-14 at 10.46.40 AM.png"/>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5975" y="1657546"/>
            <a:ext cx="2615417" cy="2201818"/>
          </a:xfrm>
          <a:prstGeom prst="rect">
            <a:avLst/>
          </a:prstGeom>
        </p:spPr>
      </p:pic>
      <p:sp>
        <p:nvSpPr>
          <p:cNvPr id="35842" name="Rectangle 12"/>
          <p:cNvSpPr>
            <a:spLocks noGrp="1" noChangeArrowheads="1"/>
          </p:cNvSpPr>
          <p:nvPr>
            <p:ph type="title"/>
          </p:nvPr>
        </p:nvSpPr>
        <p:spPr/>
        <p:txBody>
          <a:bodyPr/>
          <a:lstStyle/>
          <a:p>
            <a:r>
              <a:rPr lang="en-US">
                <a:latin typeface="Calibri" charset="0"/>
                <a:ea typeface="Calibri" charset="0"/>
                <a:cs typeface="Calibri" charset="0"/>
              </a:rPr>
              <a:t/>
            </a:r>
            <a:br>
              <a:rPr lang="en-US">
                <a:latin typeface="Calibri" charset="0"/>
                <a:ea typeface="Calibri" charset="0"/>
                <a:cs typeface="Calibri" charset="0"/>
              </a:rPr>
            </a:br>
            <a:endParaRPr lang="en-US">
              <a:latin typeface="Calibri" charset="0"/>
              <a:ea typeface="Calibri" charset="0"/>
              <a:cs typeface="Calibri" charset="0"/>
            </a:endParaRPr>
          </a:p>
        </p:txBody>
      </p:sp>
      <p:sp>
        <p:nvSpPr>
          <p:cNvPr id="35850" name="TextBox 4"/>
          <p:cNvSpPr txBox="1">
            <a:spLocks noChangeArrowheads="1"/>
          </p:cNvSpPr>
          <p:nvPr/>
        </p:nvSpPr>
        <p:spPr bwMode="auto">
          <a:xfrm>
            <a:off x="5009386" y="6639315"/>
            <a:ext cx="4069756" cy="246221"/>
          </a:xfrm>
          <a:prstGeom prst="rect">
            <a:avLst/>
          </a:prstGeom>
          <a:noFill/>
          <a:ln w="9525">
            <a:noFill/>
            <a:miter lim="800000"/>
            <a:headEnd/>
            <a:tailEnd/>
          </a:ln>
        </p:spPr>
        <p:txBody>
          <a:bodyPr wrap="none">
            <a:prstTxWarp prst="textNoShape">
              <a:avLst/>
            </a:prstTxWarp>
            <a:spAutoFit/>
          </a:bodyPr>
          <a:lstStyle/>
          <a:p>
            <a:r>
              <a:rPr lang="en-US" sz="1000" dirty="0" smtClean="0">
                <a:latin typeface="Calibri" charset="0"/>
              </a:rPr>
              <a:t>Regional Model Team - Gopal</a:t>
            </a:r>
            <a:r>
              <a:rPr lang="en-US" sz="1000" dirty="0">
                <a:latin typeface="Calibri" charset="0"/>
              </a:rPr>
              <a:t>, </a:t>
            </a:r>
            <a:r>
              <a:rPr lang="en-US" sz="1000" dirty="0" smtClean="0">
                <a:latin typeface="Calibri" charset="0"/>
              </a:rPr>
              <a:t>X. Zhang</a:t>
            </a:r>
            <a:r>
              <a:rPr lang="en-US" sz="1000" dirty="0">
                <a:latin typeface="Calibri" charset="0"/>
              </a:rPr>
              <a:t> </a:t>
            </a:r>
            <a:r>
              <a:rPr lang="en-US" sz="1000" dirty="0" smtClean="0">
                <a:latin typeface="Calibri" charset="0"/>
              </a:rPr>
              <a:t>AOML</a:t>
            </a:r>
            <a:r>
              <a:rPr lang="en-US" sz="1000" dirty="0">
                <a:latin typeface="Calibri" charset="0"/>
              </a:rPr>
              <a:t>/</a:t>
            </a:r>
            <a:r>
              <a:rPr lang="en-US" sz="1000" dirty="0" smtClean="0">
                <a:latin typeface="Calibri" charset="0"/>
              </a:rPr>
              <a:t>HRD, V. Tallapragada (EMC)</a:t>
            </a:r>
            <a:endParaRPr lang="en-US" sz="1000" dirty="0">
              <a:latin typeface="Calibri" charset="0"/>
            </a:endParaRPr>
          </a:p>
        </p:txBody>
      </p:sp>
      <p:sp>
        <p:nvSpPr>
          <p:cNvPr id="35851" name="Rectangle 17"/>
          <p:cNvSpPr>
            <a:spLocks noChangeArrowheads="1"/>
          </p:cNvSpPr>
          <p:nvPr/>
        </p:nvSpPr>
        <p:spPr bwMode="auto">
          <a:xfrm>
            <a:off x="2438400" y="1298575"/>
            <a:ext cx="4154488" cy="396875"/>
          </a:xfrm>
          <a:prstGeom prst="rect">
            <a:avLst/>
          </a:prstGeom>
          <a:noFill/>
          <a:ln w="9525">
            <a:noFill/>
            <a:miter lim="800000"/>
            <a:headEnd/>
            <a:tailEnd/>
          </a:ln>
        </p:spPr>
        <p:txBody>
          <a:bodyPr wrap="none">
            <a:prstTxWarp prst="textNoShape">
              <a:avLst/>
            </a:prstTxWarp>
            <a:spAutoFit/>
          </a:bodyPr>
          <a:lstStyle/>
          <a:p>
            <a:r>
              <a:rPr lang="en-US" sz="2000">
                <a:solidFill>
                  <a:srgbClr val="FF0000"/>
                </a:solidFill>
                <a:latin typeface="Calibri" charset="0"/>
                <a:hlinkClick r:id="rId8"/>
              </a:rPr>
              <a:t>https://storm.aoml.noaa.gov/realtime</a:t>
            </a:r>
            <a:endParaRPr lang="en-US" sz="2000">
              <a:solidFill>
                <a:srgbClr val="FF0000"/>
              </a:solidFill>
              <a:latin typeface="Calibri" charset="0"/>
            </a:endParaRPr>
          </a:p>
        </p:txBody>
      </p:sp>
      <p:sp>
        <p:nvSpPr>
          <p:cNvPr id="35852" name="Rectangle 2"/>
          <p:cNvSpPr txBox="1">
            <a:spLocks noChangeArrowheads="1"/>
          </p:cNvSpPr>
          <p:nvPr/>
        </p:nvSpPr>
        <p:spPr bwMode="auto">
          <a:xfrm>
            <a:off x="0" y="0"/>
            <a:ext cx="8382000" cy="1243013"/>
          </a:xfrm>
          <a:prstGeom prst="rect">
            <a:avLst/>
          </a:prstGeom>
          <a:noFill/>
          <a:ln w="9525">
            <a:noFill/>
            <a:miter lim="800000"/>
            <a:headEnd/>
            <a:tailEnd/>
          </a:ln>
        </p:spPr>
        <p:txBody>
          <a:bodyPr anchor="ctr">
            <a:prstTxWarp prst="textNoShape">
              <a:avLst/>
            </a:prstTxWarp>
          </a:bodyPr>
          <a:lstStyle/>
          <a:p>
            <a:r>
              <a:rPr lang="en-US" sz="4800" dirty="0">
                <a:solidFill>
                  <a:schemeClr val="bg1"/>
                </a:solidFill>
                <a:latin typeface="Calibri" charset="0"/>
              </a:rPr>
              <a:t>Regional Model Development: </a:t>
            </a:r>
            <a:r>
              <a:rPr lang="en-US" sz="4000" dirty="0">
                <a:solidFill>
                  <a:schemeClr val="bg1"/>
                </a:solidFill>
                <a:latin typeface="Calibri" charset="0"/>
              </a:rPr>
              <a:t>HWRF</a:t>
            </a:r>
          </a:p>
        </p:txBody>
      </p:sp>
      <p:sp>
        <p:nvSpPr>
          <p:cNvPr id="35843" name="Rectangle 13"/>
          <p:cNvSpPr>
            <a:spLocks noGrp="1" noChangeArrowheads="1"/>
          </p:cNvSpPr>
          <p:nvPr>
            <p:ph type="body" idx="1"/>
          </p:nvPr>
        </p:nvSpPr>
        <p:spPr>
          <a:xfrm>
            <a:off x="2759074" y="1733550"/>
            <a:ext cx="3599321" cy="4572000"/>
          </a:xfrm>
        </p:spPr>
        <p:txBody>
          <a:bodyPr/>
          <a:lstStyle/>
          <a:p>
            <a:pPr>
              <a:lnSpc>
                <a:spcPct val="90000"/>
              </a:lnSpc>
            </a:pPr>
            <a:r>
              <a:rPr lang="en-US" sz="2000" dirty="0" smtClean="0">
                <a:latin typeface="Calibri" charset="0"/>
                <a:ea typeface="Calibri" charset="0"/>
                <a:cs typeface="Calibri" charset="0"/>
              </a:rPr>
              <a:t>HFIP stream 1.5</a:t>
            </a:r>
            <a:r>
              <a:rPr lang="en-US" sz="2000" dirty="0" smtClean="0">
                <a:solidFill>
                  <a:srgbClr val="FF0000"/>
                </a:solidFill>
                <a:latin typeface="Calibri" charset="0"/>
                <a:ea typeface="Calibri" charset="0"/>
                <a:cs typeface="Calibri" charset="0"/>
              </a:rPr>
              <a:t>*</a:t>
            </a:r>
            <a:r>
              <a:rPr lang="en-US" sz="2000" dirty="0" smtClean="0">
                <a:latin typeface="Calibri" charset="0"/>
                <a:ea typeface="Calibri" charset="0"/>
                <a:cs typeface="Calibri" charset="0"/>
              </a:rPr>
              <a:t> (27/9</a:t>
            </a:r>
            <a:r>
              <a:rPr lang="en-US" sz="2000" dirty="0">
                <a:latin typeface="Calibri" charset="0"/>
                <a:ea typeface="Calibri" charset="0"/>
                <a:cs typeface="Calibri" charset="0"/>
              </a:rPr>
              <a:t>/3 km resolution)</a:t>
            </a:r>
            <a:endParaRPr lang="en-US" sz="2000" dirty="0" smtClean="0">
              <a:latin typeface="Calibri" charset="0"/>
              <a:ea typeface="Calibri" charset="0"/>
              <a:cs typeface="Calibri" charset="0"/>
            </a:endParaRPr>
          </a:p>
          <a:p>
            <a:pPr lvl="1" eaLnBrk="1" hangingPunct="1"/>
            <a:r>
              <a:rPr lang="en-US" sz="1400" dirty="0" smtClean="0"/>
              <a:t>Advanced nesting algorithm providing resolutions to 3 km</a:t>
            </a:r>
          </a:p>
          <a:p>
            <a:pPr lvl="1" eaLnBrk="1" hangingPunct="1"/>
            <a:r>
              <a:rPr lang="en-US" sz="1400" dirty="0" smtClean="0"/>
              <a:t>Viable operational pathway &amp; potential transition to operations</a:t>
            </a:r>
          </a:p>
          <a:p>
            <a:pPr lvl="1" eaLnBrk="1" hangingPunct="1"/>
            <a:r>
              <a:rPr lang="en-US" sz="1400" dirty="0" smtClean="0"/>
              <a:t>Pathway to Improved structure and intensity predictions*</a:t>
            </a:r>
          </a:p>
          <a:p>
            <a:pPr lvl="1" eaLnBrk="1" hangingPunct="1"/>
            <a:r>
              <a:rPr lang="en-US" sz="1400" dirty="0" smtClean="0"/>
              <a:t>Extension of initialization algorithm down to 3 km resolution</a:t>
            </a:r>
            <a:endParaRPr lang="en-US" sz="1600" dirty="0" smtClean="0"/>
          </a:p>
          <a:p>
            <a:pPr>
              <a:lnSpc>
                <a:spcPct val="90000"/>
              </a:lnSpc>
            </a:pPr>
            <a:r>
              <a:rPr lang="en-US" sz="2000" dirty="0" smtClean="0">
                <a:latin typeface="Calibri" charset="0"/>
                <a:ea typeface="Calibri" charset="0"/>
                <a:cs typeface="Calibri" charset="0"/>
              </a:rPr>
              <a:t>All </a:t>
            </a:r>
            <a:r>
              <a:rPr lang="en-US" sz="2000" dirty="0">
                <a:latin typeface="Calibri" charset="0"/>
                <a:ea typeface="Calibri" charset="0"/>
                <a:cs typeface="Calibri" charset="0"/>
              </a:rPr>
              <a:t>Storms of </a:t>
            </a:r>
            <a:r>
              <a:rPr lang="en-US" sz="2000" dirty="0" smtClean="0">
                <a:latin typeface="Calibri" charset="0"/>
                <a:ea typeface="Calibri" charset="0"/>
                <a:cs typeface="Calibri" charset="0"/>
              </a:rPr>
              <a:t>2011 (4 cycles/day)</a:t>
            </a:r>
          </a:p>
          <a:p>
            <a:pPr>
              <a:lnSpc>
                <a:spcPct val="90000"/>
              </a:lnSpc>
            </a:pPr>
            <a:r>
              <a:rPr lang="en-US" sz="2000" dirty="0" smtClean="0">
                <a:latin typeface="Calibri" charset="0"/>
                <a:ea typeface="Calibri" charset="0"/>
                <a:cs typeface="Calibri" charset="0"/>
              </a:rPr>
              <a:t>19 </a:t>
            </a:r>
            <a:r>
              <a:rPr lang="en-US" sz="2000" dirty="0">
                <a:latin typeface="Calibri" charset="0"/>
                <a:ea typeface="Calibri" charset="0"/>
                <a:cs typeface="Calibri" charset="0"/>
              </a:rPr>
              <a:t>main products; e.g.,</a:t>
            </a:r>
          </a:p>
          <a:p>
            <a:pPr lvl="1">
              <a:lnSpc>
                <a:spcPct val="90000"/>
              </a:lnSpc>
            </a:pPr>
            <a:r>
              <a:rPr lang="en-US" sz="1600" dirty="0">
                <a:latin typeface="Calibri" charset="0"/>
                <a:ea typeface="Calibri" charset="0"/>
                <a:cs typeface="Calibri" charset="0"/>
              </a:rPr>
              <a:t>Synthetic microwave imagery</a:t>
            </a:r>
          </a:p>
          <a:p>
            <a:pPr lvl="1">
              <a:lnSpc>
                <a:spcPct val="90000"/>
              </a:lnSpc>
            </a:pPr>
            <a:r>
              <a:rPr lang="en-US" sz="1600" dirty="0">
                <a:solidFill>
                  <a:srgbClr val="FF0000"/>
                </a:solidFill>
                <a:latin typeface="Calibri" charset="0"/>
                <a:ea typeface="Calibri" charset="0"/>
                <a:cs typeface="Calibri" charset="0"/>
              </a:rPr>
              <a:t>SHIPS predictors</a:t>
            </a:r>
          </a:p>
          <a:p>
            <a:pPr lvl="1">
              <a:lnSpc>
                <a:spcPct val="90000"/>
              </a:lnSpc>
            </a:pPr>
            <a:r>
              <a:rPr lang="en-US" sz="1600" dirty="0">
                <a:solidFill>
                  <a:srgbClr val="FF0000"/>
                </a:solidFill>
                <a:latin typeface="Calibri" charset="0"/>
                <a:ea typeface="Calibri" charset="0"/>
                <a:cs typeface="Calibri" charset="0"/>
              </a:rPr>
              <a:t>Shear </a:t>
            </a:r>
            <a:r>
              <a:rPr lang="en-US" sz="1600" dirty="0">
                <a:latin typeface="Calibri" charset="0"/>
                <a:ea typeface="Calibri" charset="0"/>
                <a:cs typeface="Calibri" charset="0"/>
              </a:rPr>
              <a:t>and Steering</a:t>
            </a:r>
          </a:p>
          <a:p>
            <a:pPr lvl="1">
              <a:lnSpc>
                <a:spcPct val="90000"/>
              </a:lnSpc>
            </a:pPr>
            <a:r>
              <a:rPr lang="en-US" sz="1600" dirty="0">
                <a:solidFill>
                  <a:srgbClr val="FF0000"/>
                </a:solidFill>
                <a:latin typeface="Calibri" charset="0"/>
                <a:ea typeface="Calibri" charset="0"/>
                <a:cs typeface="Calibri" charset="0"/>
              </a:rPr>
              <a:t>Time-height cross-sections </a:t>
            </a:r>
          </a:p>
          <a:p>
            <a:pPr lvl="1">
              <a:lnSpc>
                <a:spcPct val="90000"/>
              </a:lnSpc>
            </a:pPr>
            <a:r>
              <a:rPr lang="en-US" sz="1600" dirty="0">
                <a:latin typeface="Calibri" charset="0"/>
                <a:ea typeface="Calibri" charset="0"/>
                <a:cs typeface="Calibri" charset="0"/>
              </a:rPr>
              <a:t>Swaths (</a:t>
            </a:r>
            <a:r>
              <a:rPr lang="en-US" sz="1600" dirty="0">
                <a:solidFill>
                  <a:srgbClr val="FF0000"/>
                </a:solidFill>
                <a:latin typeface="Calibri" charset="0"/>
                <a:ea typeface="Calibri" charset="0"/>
                <a:cs typeface="Calibri" charset="0"/>
              </a:rPr>
              <a:t>wind </a:t>
            </a:r>
            <a:r>
              <a:rPr lang="en-US" sz="1600" dirty="0">
                <a:latin typeface="Calibri" charset="0"/>
                <a:ea typeface="Calibri" charset="0"/>
                <a:cs typeface="Calibri" charset="0"/>
              </a:rPr>
              <a:t>and rainfall)</a:t>
            </a:r>
          </a:p>
        </p:txBody>
      </p:sp>
      <p:sp>
        <p:nvSpPr>
          <p:cNvPr id="2" name="Rectangle 1"/>
          <p:cNvSpPr/>
          <p:nvPr/>
        </p:nvSpPr>
        <p:spPr>
          <a:xfrm>
            <a:off x="2762936" y="3952153"/>
            <a:ext cx="2315357" cy="338554"/>
          </a:xfrm>
          <a:prstGeom prst="rect">
            <a:avLst/>
          </a:prstGeom>
        </p:spPr>
        <p:txBody>
          <a:bodyPr wrap="none">
            <a:spAutoFit/>
          </a:bodyPr>
          <a:lstStyle/>
          <a:p>
            <a:r>
              <a:rPr lang="en-US" sz="1600" dirty="0" smtClean="0">
                <a:solidFill>
                  <a:srgbClr val="FF0000"/>
                </a:solidFill>
                <a:latin typeface="Calibri" charset="0"/>
                <a:ea typeface="Calibri" charset="0"/>
                <a:cs typeface="Calibri" charset="0"/>
              </a:rPr>
              <a:t>*</a:t>
            </a:r>
            <a:r>
              <a:rPr lang="en-US" sz="1600" dirty="0" smtClean="0"/>
              <a:t> </a:t>
            </a:r>
            <a:r>
              <a:rPr lang="en-US" sz="1600" dirty="0" smtClean="0">
                <a:solidFill>
                  <a:srgbClr val="FF0000"/>
                </a:solidFill>
              </a:rPr>
              <a:t>2012 </a:t>
            </a:r>
            <a:r>
              <a:rPr lang="en-US" sz="1600" dirty="0" smtClean="0">
                <a:solidFill>
                  <a:srgbClr val="FF0000"/>
                </a:solidFill>
                <a:latin typeface="Calibri" charset="0"/>
                <a:ea typeface="Calibri" charset="0"/>
                <a:cs typeface="Calibri" charset="0"/>
              </a:rPr>
              <a:t>NCEP operational</a:t>
            </a:r>
            <a:endParaRPr lang="en-US" sz="1600" dirty="0">
              <a:solidFill>
                <a:srgbClr val="FF0000"/>
              </a:solidFill>
            </a:endParaRPr>
          </a:p>
        </p:txBody>
      </p:sp>
      <p:pic>
        <p:nvPicPr>
          <p:cNvPr id="18" name="Picture 9" descr="C:\Users\gopal\Desktop\AMS2012\HWRFv3p2_IRENE09L_2011-08-26-06Z_GOES-12_IR-Channel4.gif"/>
          <p:cNvPicPr>
            <a:picLocks noChangeAspect="1" noChangeArrowheads="1" noCrop="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530665" y="2333761"/>
            <a:ext cx="3810000" cy="31749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24696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1000"/>
                            </p:stCondLst>
                            <p:childTnLst>
                              <p:par>
                                <p:cTn id="8" presetID="35" presetClass="emph" presetSubtype="0" repeatCount="indefinite" fill="hold" nodeType="afterEffect">
                                  <p:stCondLst>
                                    <p:cond delay="1000"/>
                                  </p:stCondLst>
                                  <p:endCondLst>
                                    <p:cond evt="onNext" delay="0">
                                      <p:tgtEl>
                                        <p:sldTgt/>
                                      </p:tgtEl>
                                    </p:cond>
                                  </p:endCondLst>
                                  <p:childTnLst>
                                    <p:anim calcmode="discrete" valueType="str">
                                      <p:cBhvr>
                                        <p:cTn id="9" dur="2000" fill="hold"/>
                                        <p:tgtEl>
                                          <p:spTgt spid="7"/>
                                        </p:tgtEl>
                                        <p:attrNameLst>
                                          <p:attrName>style.visibility</p:attrName>
                                        </p:attrNameLst>
                                      </p:cBhvr>
                                      <p:tavLst>
                                        <p:tav tm="0">
                                          <p:val>
                                            <p:strVal val="hidden"/>
                                          </p:val>
                                        </p:tav>
                                        <p:tav tm="50000">
                                          <p:val>
                                            <p:strVal val="visible"/>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childTnLst>
                                </p:cTn>
                              </p:par>
                              <p:par>
                                <p:cTn id="14" presetID="6" presetClass="emph" presetSubtype="0" accel="50000" fill="hold" nodeType="withEffect">
                                  <p:stCondLst>
                                    <p:cond delay="0"/>
                                  </p:stCondLst>
                                  <p:childTnLst>
                                    <p:animScale>
                                      <p:cBhvr>
                                        <p:cTn id="15" dur="500" fill="hold"/>
                                        <p:tgtEl>
                                          <p:spTgt spid="1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1-09-06 at 1.37.58 PM.pn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7009" y="1297222"/>
            <a:ext cx="3610429" cy="3501575"/>
          </a:xfrm>
          <a:prstGeom prst="rect">
            <a:avLst/>
          </a:prstGeom>
        </p:spPr>
      </p:pic>
      <p:sp>
        <p:nvSpPr>
          <p:cNvPr id="21507" name="Text Box 4"/>
          <p:cNvSpPr txBox="1">
            <a:spLocks noChangeArrowheads="1"/>
          </p:cNvSpPr>
          <p:nvPr/>
        </p:nvSpPr>
        <p:spPr bwMode="auto">
          <a:xfrm>
            <a:off x="208649" y="4953004"/>
            <a:ext cx="2939135" cy="1208023"/>
          </a:xfrm>
          <a:prstGeom prst="rect">
            <a:avLst/>
          </a:prstGeom>
          <a:ln/>
          <a:extLst/>
        </p:spPr>
        <p:style>
          <a:lnRef idx="0">
            <a:schemeClr val="accent3"/>
          </a:lnRef>
          <a:fillRef idx="3">
            <a:schemeClr val="accent3"/>
          </a:fillRef>
          <a:effectRef idx="3">
            <a:schemeClr val="accent3"/>
          </a:effectRef>
          <a:fontRef idx="minor">
            <a:schemeClr val="lt1"/>
          </a:fontRef>
        </p:style>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117475" indent="-117475" eaLnBrk="1" hangingPunct="1">
              <a:spcBef>
                <a:spcPts val="300"/>
              </a:spcBef>
              <a:buFont typeface="Arial"/>
              <a:buChar char="•"/>
            </a:pPr>
            <a:r>
              <a:rPr lang="en-US" sz="1400" dirty="0" smtClean="0">
                <a:latin typeface="Calibri" charset="0"/>
              </a:rPr>
              <a:t>7 </a:t>
            </a:r>
            <a:r>
              <a:rPr lang="en-US" sz="1400" dirty="0">
                <a:latin typeface="Calibri" charset="0"/>
              </a:rPr>
              <a:t>missions from 23-27 Aug 2011 </a:t>
            </a:r>
            <a:r>
              <a:rPr lang="en-US" sz="1400" dirty="0" smtClean="0">
                <a:latin typeface="Calibri" charset="0"/>
              </a:rPr>
              <a:t>at ~</a:t>
            </a:r>
            <a:r>
              <a:rPr lang="en-US" sz="1400" dirty="0">
                <a:latin typeface="Calibri" charset="0"/>
              </a:rPr>
              <a:t>12 </a:t>
            </a:r>
            <a:r>
              <a:rPr lang="en-US" sz="1400" dirty="0" smtClean="0">
                <a:latin typeface="Calibri" charset="0"/>
              </a:rPr>
              <a:t>h sampling </a:t>
            </a:r>
            <a:r>
              <a:rPr lang="en-US" sz="1400" dirty="0" smtClean="0">
                <a:latin typeface="Calibri"/>
                <a:ea typeface="Arial" charset="0"/>
                <a:cs typeface="Calibri"/>
                <a:sym typeface="Arial" charset="0"/>
              </a:rPr>
              <a:t>of Doppler </a:t>
            </a:r>
            <a:r>
              <a:rPr lang="en-US" sz="1400" dirty="0">
                <a:latin typeface="Calibri"/>
                <a:ea typeface="Arial" charset="0"/>
                <a:cs typeface="Calibri"/>
                <a:sym typeface="Arial" charset="0"/>
              </a:rPr>
              <a:t>SO (</a:t>
            </a:r>
            <a:r>
              <a:rPr lang="en-US" sz="1400" dirty="0">
                <a:latin typeface="Calibri"/>
                <a:ea typeface="Arial" charset="0"/>
                <a:cs typeface="Calibri"/>
                <a:sym typeface="Arial" charset="0"/>
                <a:hlinkClick r:id="rId4"/>
              </a:rPr>
              <a:t>HEDAS</a:t>
            </a:r>
            <a:r>
              <a:rPr lang="en-US" sz="1400" dirty="0" smtClean="0">
                <a:latin typeface="Calibri"/>
                <a:ea typeface="Arial" charset="0"/>
                <a:cs typeface="Calibri"/>
                <a:sym typeface="Arial" charset="0"/>
              </a:rPr>
              <a:t>)</a:t>
            </a:r>
            <a:r>
              <a:rPr lang="en-US" sz="1400" dirty="0" smtClean="0">
                <a:latin typeface="Calibri" charset="0"/>
              </a:rPr>
              <a:t> </a:t>
            </a:r>
            <a:r>
              <a:rPr lang="en-US" sz="1400" dirty="0">
                <a:latin typeface="Calibri" charset="0"/>
              </a:rPr>
              <a:t>&amp; </a:t>
            </a:r>
            <a:r>
              <a:rPr lang="en-US" sz="1400" dirty="0" smtClean="0">
                <a:latin typeface="Calibri" charset="0"/>
              </a:rPr>
              <a:t>8 G</a:t>
            </a:r>
            <a:r>
              <a:rPr lang="en-US" sz="1400" dirty="0">
                <a:latin typeface="Calibri" charset="0"/>
              </a:rPr>
              <a:t>-IV missions </a:t>
            </a:r>
          </a:p>
          <a:p>
            <a:pPr marL="117475" indent="-117475" eaLnBrk="1" hangingPunct="1">
              <a:spcBef>
                <a:spcPts val="300"/>
              </a:spcBef>
              <a:buFont typeface="Arial"/>
              <a:buChar char="•"/>
            </a:pPr>
            <a:r>
              <a:rPr lang="en-US" sz="1400" dirty="0" smtClean="0">
                <a:latin typeface="Calibri" charset="0"/>
              </a:rPr>
              <a:t>Sampled Irene as a major hurricane through landfall</a:t>
            </a:r>
            <a:endParaRPr lang="en-US" sz="1400" dirty="0">
              <a:latin typeface="Calibri" charset="0"/>
            </a:endParaRPr>
          </a:p>
        </p:txBody>
      </p:sp>
      <p:sp>
        <p:nvSpPr>
          <p:cNvPr id="8" name="Rectangle 5"/>
          <p:cNvSpPr txBox="1">
            <a:spLocks noChangeArrowheads="1"/>
          </p:cNvSpPr>
          <p:nvPr/>
        </p:nvSpPr>
        <p:spPr bwMode="auto">
          <a:xfrm>
            <a:off x="-1" y="0"/>
            <a:ext cx="8702369" cy="1195920"/>
          </a:xfrm>
          <a:prstGeom prst="rect">
            <a:avLst/>
          </a:prstGeom>
          <a:noFill/>
          <a:ln w="9525">
            <a:noFill/>
            <a:miter lim="800000"/>
            <a:headEnd/>
            <a:tailEnd/>
          </a:ln>
        </p:spPr>
        <p:txBody>
          <a:bodyPr vert="horz" wrap="square" lIns="182880" tIns="45720" rIns="30479" bIns="45720" numCol="1" anchor="b" anchorCtr="0" compatLnSpc="1">
            <a:prstTxWarp prst="textNoShape">
              <a:avLst/>
            </a:prstTxWarp>
          </a:bodyPr>
          <a:lst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a:lstStyle>
          <a:p>
            <a:pPr>
              <a:defRPr/>
            </a:pPr>
            <a:r>
              <a:rPr lang="en-US" sz="4800" dirty="0" smtClean="0">
                <a:latin typeface="+mj-lt"/>
                <a:ea typeface="Calibri" charset="0"/>
                <a:cs typeface="Calibri" charset="0"/>
              </a:rPr>
              <a:t>Improved Models &amp; Data:</a:t>
            </a:r>
            <a:br>
              <a:rPr lang="en-US" sz="4800" dirty="0" smtClean="0">
                <a:latin typeface="+mj-lt"/>
                <a:ea typeface="Calibri" charset="0"/>
                <a:cs typeface="Calibri" charset="0"/>
              </a:rPr>
            </a:br>
            <a:r>
              <a:rPr lang="en-US" sz="3600" dirty="0" smtClean="0">
                <a:latin typeface="+mj-lt"/>
                <a:ea typeface="Calibri" charset="0"/>
                <a:cs typeface="Calibri" charset="0"/>
              </a:rPr>
              <a:t>IFEX </a:t>
            </a:r>
            <a:r>
              <a:rPr lang="en-US" sz="3600" dirty="0" smtClean="0">
                <a:latin typeface="+mj-lt"/>
                <a:ea typeface="Calibri" charset="0"/>
                <a:cs typeface="Calibri" charset="0"/>
              </a:rPr>
              <a:t>2011: Irene (</a:t>
            </a:r>
            <a:r>
              <a:rPr lang="en-US" sz="2800" dirty="0" smtClean="0">
                <a:latin typeface="+mj-lt"/>
                <a:ea typeface="Calibri" charset="0"/>
                <a:cs typeface="Calibri" charset="0"/>
              </a:rPr>
              <a:t>see Shirley’s Talk for 2012</a:t>
            </a:r>
            <a:r>
              <a:rPr lang="en-US" sz="3600" dirty="0" smtClean="0">
                <a:latin typeface="+mj-lt"/>
                <a:ea typeface="Calibri" charset="0"/>
                <a:cs typeface="Calibri" charset="0"/>
              </a:rPr>
              <a:t>)</a:t>
            </a:r>
            <a:endParaRPr lang="en-US" sz="2800" dirty="0" smtClean="0">
              <a:latin typeface="+mj-lt"/>
              <a:ea typeface="Calibri" charset="0"/>
              <a:cs typeface="Calibri" charset="0"/>
            </a:endParaRPr>
          </a:p>
        </p:txBody>
      </p:sp>
      <p:pic>
        <p:nvPicPr>
          <p:cNvPr id="4" name="Picture 3" descr="Screen shot 2011-09-06 at 4.36.07 PM.png"/>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280455" y="4148920"/>
            <a:ext cx="2462920" cy="2189231"/>
          </a:xfrm>
          <a:prstGeom prst="rect">
            <a:avLst/>
          </a:prstGeom>
        </p:spPr>
      </p:pic>
      <p:pic>
        <p:nvPicPr>
          <p:cNvPr id="12" name="Picture 11" descr="20110826I1wind30.gif"/>
          <p:cNvPicPr>
            <a:picLocks noChangeAspect="1"/>
          </p:cNvPicPr>
          <p:nvPr/>
        </p:nvPicPr>
        <p:blipFill rotWithShape="1">
          <a:blip r:embed="rId6" cstate="screen">
            <a:alphaModFix/>
            <a:extLst>
              <a:ext uri="{BEBA8EAE-BF5A-486C-A8C5-ECC9F3942E4B}">
                <a14:imgProps xmlns:a14="http://schemas.microsoft.com/office/drawing/2010/main">
                  <a14:imgLayer r:embed="rId7">
                    <a14:imgEffect>
                      <a14:backgroundRemoval t="9977" b="89796" l="10026" r="89974"/>
                    </a14:imgEffect>
                  </a14:imgLayer>
                </a14:imgProps>
              </a:ext>
              <a:ext uri="{28A0092B-C50C-407E-A947-70E740481C1C}">
                <a14:useLocalDpi xmlns:a14="http://schemas.microsoft.com/office/drawing/2010/main"/>
              </a:ext>
            </a:extLst>
          </a:blip>
          <a:srcRect/>
          <a:stretch/>
        </p:blipFill>
        <p:spPr>
          <a:xfrm>
            <a:off x="3689509" y="3963846"/>
            <a:ext cx="1855249" cy="2101324"/>
          </a:xfrm>
          <a:prstGeom prst="rect">
            <a:avLst/>
          </a:prstGeom>
        </p:spPr>
      </p:pic>
      <p:sp>
        <p:nvSpPr>
          <p:cNvPr id="16" name="TextBox 30"/>
          <p:cNvSpPr txBox="1">
            <a:spLocks noChangeArrowheads="1"/>
          </p:cNvSpPr>
          <p:nvPr/>
        </p:nvSpPr>
        <p:spPr bwMode="auto">
          <a:xfrm>
            <a:off x="7698819" y="3887110"/>
            <a:ext cx="1148647" cy="461665"/>
          </a:xfrm>
          <a:prstGeom prst="rect">
            <a:avLst/>
          </a:prstGeom>
          <a:noFill/>
          <a:ln w="9525">
            <a:noFill/>
            <a:miter lim="800000"/>
            <a:headEnd/>
            <a:tailEnd/>
          </a:ln>
        </p:spPr>
        <p:txBody>
          <a:bodyPr wrap="none">
            <a:prstTxWarp prst="textNoShape">
              <a:avLst/>
            </a:prstTxWarp>
            <a:spAutoFit/>
          </a:bodyPr>
          <a:lstStyle/>
          <a:p>
            <a:pPr algn="ctr"/>
            <a:r>
              <a:rPr lang="en-US" sz="1200" b="1" dirty="0" smtClean="0">
                <a:solidFill>
                  <a:srgbClr val="FFFFFF"/>
                </a:solidFill>
                <a:latin typeface="Calibri" charset="0"/>
                <a:ea typeface="Calibri" charset="0"/>
                <a:cs typeface="Calibri" charset="0"/>
              </a:rPr>
              <a:t>20110826I1</a:t>
            </a:r>
            <a:endParaRPr lang="en-US" sz="1200" b="1" dirty="0">
              <a:solidFill>
                <a:srgbClr val="FFFFFF"/>
              </a:solidFill>
              <a:latin typeface="Calibri" charset="0"/>
              <a:ea typeface="Calibri" charset="0"/>
              <a:cs typeface="Calibri" charset="0"/>
            </a:endParaRPr>
          </a:p>
          <a:p>
            <a:pPr algn="ctr"/>
            <a:r>
              <a:rPr lang="en-US" sz="1200" b="1" dirty="0" smtClean="0">
                <a:solidFill>
                  <a:srgbClr val="FFFFFF"/>
                </a:solidFill>
                <a:latin typeface="Calibri" charset="0"/>
                <a:ea typeface="Calibri" charset="0"/>
                <a:cs typeface="Calibri" charset="0"/>
              </a:rPr>
              <a:t>0926-1416 </a:t>
            </a:r>
            <a:r>
              <a:rPr lang="en-US" sz="1200" b="1" dirty="0">
                <a:solidFill>
                  <a:srgbClr val="FFFFFF"/>
                </a:solidFill>
                <a:latin typeface="Calibri" charset="0"/>
                <a:ea typeface="Calibri" charset="0"/>
                <a:cs typeface="Calibri" charset="0"/>
              </a:rPr>
              <a:t>UTC</a:t>
            </a:r>
          </a:p>
        </p:txBody>
      </p:sp>
      <p:cxnSp>
        <p:nvCxnSpPr>
          <p:cNvPr id="6" name="Straight Arrow Connector 5"/>
          <p:cNvCxnSpPr/>
          <p:nvPr/>
        </p:nvCxnSpPr>
        <p:spPr>
          <a:xfrm>
            <a:off x="1605643" y="2676071"/>
            <a:ext cx="1986644" cy="1841502"/>
          </a:xfrm>
          <a:prstGeom prst="straightConnector1">
            <a:avLst/>
          </a:prstGeom>
          <a:ln w="38100" cmpd="sng">
            <a:solidFill>
              <a:schemeClr val="bg1"/>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24" name="Rectangle 6"/>
          <p:cNvSpPr txBox="1">
            <a:spLocks noChangeArrowheads="1"/>
          </p:cNvSpPr>
          <p:nvPr/>
        </p:nvSpPr>
        <p:spPr bwMode="auto">
          <a:xfrm>
            <a:off x="3773710" y="2032439"/>
            <a:ext cx="1886858" cy="1088121"/>
          </a:xfrm>
          <a:prstGeom prst="rect">
            <a:avLst/>
          </a:prstGeom>
          <a:ln w="9525" cap="flat" cmpd="sng" algn="ctr">
            <a:solidFill>
              <a:schemeClr val="accent3">
                <a:shade val="95000"/>
                <a:satMod val="105000"/>
              </a:schemeClr>
            </a:solidFill>
            <a:prstDash val="solid"/>
            <a:miter lim="800000"/>
            <a:headEnd/>
            <a:tailEnd/>
          </a:ln>
        </p:spPr>
        <p:style>
          <a:lnRef idx="1">
            <a:schemeClr val="accent3"/>
          </a:lnRef>
          <a:fillRef idx="2">
            <a:schemeClr val="accent3"/>
          </a:fillRef>
          <a:effectRef idx="1">
            <a:schemeClr val="accent3"/>
          </a:effectRef>
          <a:fontRef idx="minor">
            <a:schemeClr val="dk1"/>
          </a:fontRef>
        </p:style>
        <p:txBody>
          <a:bodyPr rIns="30479">
            <a:prstTxWarp prst="textNoShape">
              <a:avLst/>
            </a:prstTxWarp>
          </a:bodyPr>
          <a:lstStyle/>
          <a:p>
            <a:pPr marL="39688" algn="ctr"/>
            <a:r>
              <a:rPr lang="en-US" sz="1600" dirty="0">
                <a:solidFill>
                  <a:srgbClr val="000000"/>
                </a:solidFill>
                <a:latin typeface="Calibri" charset="0"/>
                <a:ea typeface="Arial" charset="0"/>
                <a:sym typeface="Arial" charset="0"/>
              </a:rPr>
              <a:t>Doppler SO (EnKF) transmitted in real-</a:t>
            </a:r>
            <a:r>
              <a:rPr lang="en-US" sz="1600" dirty="0" smtClean="0">
                <a:solidFill>
                  <a:srgbClr val="000000"/>
                </a:solidFill>
                <a:latin typeface="Calibri" charset="0"/>
                <a:ea typeface="Arial" charset="0"/>
                <a:sym typeface="Arial" charset="0"/>
              </a:rPr>
              <a:t>time </a:t>
            </a:r>
            <a:r>
              <a:rPr lang="en-US" sz="1600" dirty="0">
                <a:solidFill>
                  <a:srgbClr val="000000"/>
                </a:solidFill>
                <a:latin typeface="Calibri" charset="0"/>
                <a:ea typeface="Arial" charset="0"/>
                <a:sym typeface="Arial" charset="0"/>
              </a:rPr>
              <a:t>for assimilation into </a:t>
            </a:r>
            <a:r>
              <a:rPr lang="en-US" sz="1600" dirty="0" smtClean="0">
                <a:solidFill>
                  <a:srgbClr val="000000"/>
                </a:solidFill>
                <a:latin typeface="Calibri" charset="0"/>
                <a:ea typeface="Arial" charset="0"/>
                <a:sym typeface="Arial" charset="0"/>
              </a:rPr>
              <a:t>HWRF</a:t>
            </a:r>
            <a:endParaRPr lang="en-US" sz="1600" dirty="0">
              <a:solidFill>
                <a:srgbClr val="000000"/>
              </a:solidFill>
              <a:latin typeface="Calibri" charset="0"/>
              <a:ea typeface="Calibri" charset="0"/>
              <a:cs typeface="Calibri" charset="0"/>
              <a:sym typeface="Arial" charset="0"/>
            </a:endParaRPr>
          </a:p>
        </p:txBody>
      </p:sp>
      <p:grpSp>
        <p:nvGrpSpPr>
          <p:cNvPr id="3" name="Group 2"/>
          <p:cNvGrpSpPr/>
          <p:nvPr/>
        </p:nvGrpSpPr>
        <p:grpSpPr>
          <a:xfrm>
            <a:off x="5731362" y="1319442"/>
            <a:ext cx="3394496" cy="2936130"/>
            <a:chOff x="5731362" y="1319442"/>
            <a:chExt cx="3394496" cy="2936130"/>
          </a:xfrm>
        </p:grpSpPr>
        <p:pic>
          <p:nvPicPr>
            <p:cNvPr id="20" name="Picture 19" descr="Screen shot 2012-01-10 at 6.10.18 PM.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31362" y="1319442"/>
              <a:ext cx="3394496" cy="2936130"/>
            </a:xfrm>
            <a:prstGeom prst="rect">
              <a:avLst/>
            </a:prstGeom>
          </p:spPr>
        </p:pic>
        <p:sp>
          <p:nvSpPr>
            <p:cNvPr id="25" name="TextBox 30"/>
            <p:cNvSpPr txBox="1">
              <a:spLocks noChangeArrowheads="1"/>
            </p:cNvSpPr>
            <p:nvPr/>
          </p:nvSpPr>
          <p:spPr bwMode="auto">
            <a:xfrm>
              <a:off x="6294036" y="1557338"/>
              <a:ext cx="1078716" cy="400110"/>
            </a:xfrm>
            <a:prstGeom prst="rect">
              <a:avLst/>
            </a:prstGeom>
            <a:noFill/>
            <a:ln w="9525">
              <a:noFill/>
              <a:miter lim="800000"/>
              <a:headEnd/>
              <a:tailEnd/>
            </a:ln>
          </p:spPr>
          <p:txBody>
            <a:bodyPr wrap="none">
              <a:prstTxWarp prst="textNoShape">
                <a:avLst/>
              </a:prstTxWarp>
              <a:spAutoFit/>
            </a:bodyPr>
            <a:lstStyle/>
            <a:p>
              <a:pPr algn="ctr"/>
              <a:r>
                <a:rPr lang="en-US" sz="1000" b="1" dirty="0" smtClean="0">
                  <a:latin typeface="Calibri" charset="0"/>
                  <a:ea typeface="Calibri" charset="0"/>
                  <a:cs typeface="Calibri" charset="0"/>
                </a:rPr>
                <a:t>HWRF/</a:t>
              </a:r>
              <a:r>
                <a:rPr lang="en-US" sz="1000" b="1" dirty="0">
                  <a:latin typeface="Calibri" charset="0"/>
                  <a:ea typeface="Calibri" charset="0"/>
                  <a:cs typeface="Calibri" charset="0"/>
                </a:rPr>
                <a:t>HEDAS</a:t>
              </a:r>
            </a:p>
            <a:p>
              <a:pPr algn="ctr"/>
              <a:r>
                <a:rPr lang="en-US" sz="1000" b="1" dirty="0" smtClean="0">
                  <a:latin typeface="Calibri" charset="0"/>
                  <a:ea typeface="Calibri" charset="0"/>
                  <a:cs typeface="Calibri" charset="0"/>
                </a:rPr>
                <a:t>20110826 12UTC</a:t>
              </a:r>
              <a:endParaRPr lang="en-US" sz="1000" b="1" dirty="0">
                <a:latin typeface="Calibri" charset="0"/>
                <a:ea typeface="Calibri" charset="0"/>
                <a:cs typeface="Calibri" charset="0"/>
              </a:endParaRPr>
            </a:p>
          </p:txBody>
        </p:sp>
      </p:grpSp>
      <p:grpSp>
        <p:nvGrpSpPr>
          <p:cNvPr id="5" name="Group 4"/>
          <p:cNvGrpSpPr/>
          <p:nvPr/>
        </p:nvGrpSpPr>
        <p:grpSpPr>
          <a:xfrm>
            <a:off x="5871086" y="4227288"/>
            <a:ext cx="3064272" cy="2255644"/>
            <a:chOff x="5871086" y="4227288"/>
            <a:chExt cx="3064272" cy="2255644"/>
          </a:xfrm>
        </p:grpSpPr>
        <p:pic>
          <p:nvPicPr>
            <p:cNvPr id="21" name="Picture 20" descr="Screen shot 2012-01-10 at 6.12.34 PM.png"/>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871086" y="4227288"/>
              <a:ext cx="3064272" cy="2255644"/>
            </a:xfrm>
            <a:prstGeom prst="rect">
              <a:avLst/>
            </a:prstGeom>
          </p:spPr>
        </p:pic>
        <p:sp>
          <p:nvSpPr>
            <p:cNvPr id="27" name="TextBox 30"/>
            <p:cNvSpPr txBox="1">
              <a:spLocks noChangeArrowheads="1"/>
            </p:cNvSpPr>
            <p:nvPr/>
          </p:nvSpPr>
          <p:spPr bwMode="auto">
            <a:xfrm>
              <a:off x="7725508" y="4494669"/>
              <a:ext cx="1078716" cy="400110"/>
            </a:xfrm>
            <a:prstGeom prst="rect">
              <a:avLst/>
            </a:prstGeom>
            <a:noFill/>
            <a:ln w="9525">
              <a:noFill/>
              <a:miter lim="800000"/>
              <a:headEnd/>
              <a:tailEnd/>
            </a:ln>
          </p:spPr>
          <p:txBody>
            <a:bodyPr wrap="none">
              <a:prstTxWarp prst="textNoShape">
                <a:avLst/>
              </a:prstTxWarp>
              <a:spAutoFit/>
            </a:bodyPr>
            <a:lstStyle/>
            <a:p>
              <a:pPr algn="ctr"/>
              <a:r>
                <a:rPr lang="en-US" sz="1000" b="1" dirty="0" smtClean="0">
                  <a:latin typeface="Calibri" charset="0"/>
                  <a:ea typeface="Calibri" charset="0"/>
                  <a:cs typeface="Calibri" charset="0"/>
                </a:rPr>
                <a:t>HWRF/</a:t>
              </a:r>
              <a:r>
                <a:rPr lang="en-US" sz="1000" b="1" dirty="0">
                  <a:latin typeface="Calibri" charset="0"/>
                  <a:ea typeface="Calibri" charset="0"/>
                  <a:cs typeface="Calibri" charset="0"/>
                </a:rPr>
                <a:t>HEDAS</a:t>
              </a:r>
            </a:p>
            <a:p>
              <a:pPr algn="ctr"/>
              <a:r>
                <a:rPr lang="en-US" sz="1000" b="1" dirty="0" smtClean="0">
                  <a:latin typeface="Calibri" charset="0"/>
                  <a:ea typeface="Calibri" charset="0"/>
                  <a:cs typeface="Calibri" charset="0"/>
                </a:rPr>
                <a:t>20110826 12UTC</a:t>
              </a:r>
              <a:endParaRPr lang="en-US" sz="1000" b="1" dirty="0">
                <a:latin typeface="Calibri" charset="0"/>
                <a:ea typeface="Calibri" charset="0"/>
                <a:cs typeface="Calibri" charset="0"/>
              </a:endParaRPr>
            </a:p>
          </p:txBody>
        </p:sp>
      </p:grpSp>
      <p:sp>
        <p:nvSpPr>
          <p:cNvPr id="29" name="Rectangle 8"/>
          <p:cNvSpPr>
            <a:spLocks/>
          </p:cNvSpPr>
          <p:nvPr/>
        </p:nvSpPr>
        <p:spPr bwMode="auto">
          <a:xfrm>
            <a:off x="162228" y="4341359"/>
            <a:ext cx="1833485" cy="369332"/>
          </a:xfrm>
          <a:prstGeom prst="rect">
            <a:avLst/>
          </a:prstGeom>
          <a:noFill/>
          <a:ln w="12700">
            <a:noFill/>
            <a:miter lim="800000"/>
            <a:headEnd/>
            <a:tailEnd/>
          </a:ln>
        </p:spPr>
        <p:txBody>
          <a:bodyPr wrap="square" lIns="0" tIns="0" rIns="40639" bIns="0">
            <a:prstTxWarp prst="textNoShape">
              <a:avLst/>
            </a:prstTxWarp>
            <a:spAutoFit/>
          </a:bodyPr>
          <a:lstStyle/>
          <a:p>
            <a:pPr marL="39688" algn="ctr"/>
            <a:r>
              <a:rPr lang="en-US" sz="1200" b="1" dirty="0" smtClean="0">
                <a:solidFill>
                  <a:srgbClr val="FFFFFF"/>
                </a:solidFill>
                <a:latin typeface="Calibri" charset="0"/>
                <a:ea typeface="Arial" charset="0"/>
                <a:cs typeface="Arial" charset="0"/>
                <a:sym typeface="Arial" charset="0"/>
              </a:rPr>
              <a:t>7 </a:t>
            </a:r>
            <a:r>
              <a:rPr lang="en-US" sz="1200" b="1" dirty="0">
                <a:solidFill>
                  <a:srgbClr val="FFFFFF"/>
                </a:solidFill>
                <a:latin typeface="Calibri" charset="0"/>
                <a:ea typeface="Arial" charset="0"/>
                <a:cs typeface="Arial" charset="0"/>
                <a:sym typeface="Arial" charset="0"/>
              </a:rPr>
              <a:t>P-3 Flights</a:t>
            </a:r>
          </a:p>
          <a:p>
            <a:pPr marL="39688" algn="ctr"/>
            <a:r>
              <a:rPr lang="en-US" sz="1200" b="1" dirty="0" smtClean="0">
                <a:solidFill>
                  <a:srgbClr val="FFFFFF"/>
                </a:solidFill>
                <a:latin typeface="Calibri" charset="0"/>
                <a:ea typeface="Arial" charset="0"/>
                <a:cs typeface="Arial" charset="0"/>
                <a:sym typeface="Arial" charset="0"/>
              </a:rPr>
              <a:t>23 </a:t>
            </a:r>
            <a:r>
              <a:rPr lang="en-US" sz="1200" b="1" dirty="0">
                <a:solidFill>
                  <a:srgbClr val="FFFFFF"/>
                </a:solidFill>
                <a:latin typeface="Calibri" charset="0"/>
                <a:ea typeface="Arial" charset="0"/>
                <a:cs typeface="Arial" charset="0"/>
                <a:sym typeface="Arial" charset="0"/>
              </a:rPr>
              <a:t>August – </a:t>
            </a:r>
            <a:r>
              <a:rPr lang="en-US" sz="1200" b="1" dirty="0" smtClean="0">
                <a:solidFill>
                  <a:srgbClr val="FFFFFF"/>
                </a:solidFill>
                <a:latin typeface="Calibri" charset="0"/>
                <a:ea typeface="Arial" charset="0"/>
                <a:cs typeface="Arial" charset="0"/>
                <a:sym typeface="Arial" charset="0"/>
              </a:rPr>
              <a:t>27 August 2011</a:t>
            </a:r>
            <a:endParaRPr lang="en-US" sz="1200" b="1" dirty="0">
              <a:solidFill>
                <a:srgbClr val="FFFFFF"/>
              </a:solidFill>
              <a:latin typeface="Calibri" charset="0"/>
              <a:ea typeface="Arial" charset="0"/>
              <a:cs typeface="Arial" charset="0"/>
              <a:sym typeface="Arial" charset="0"/>
            </a:endParaRPr>
          </a:p>
        </p:txBody>
      </p:sp>
      <p:sp>
        <p:nvSpPr>
          <p:cNvPr id="30" name="Text Box 7"/>
          <p:cNvSpPr txBox="1">
            <a:spLocks/>
          </p:cNvSpPr>
          <p:nvPr/>
        </p:nvSpPr>
        <p:spPr bwMode="auto">
          <a:xfrm>
            <a:off x="5417524" y="6632139"/>
            <a:ext cx="3419778" cy="226414"/>
          </a:xfrm>
          <a:prstGeom prst="rect">
            <a:avLst/>
          </a:prstGeom>
          <a:noFill/>
          <a:ln w="12700">
            <a:noFill/>
            <a:miter lim="800000"/>
            <a:headEnd/>
            <a:tailEnd/>
          </a:ln>
        </p:spPr>
        <p:txBody>
          <a:bodyPr wrap="none" lIns="64210" tIns="32102" rIns="64210" bIns="32102">
            <a:prstTxWarp prst="textNoShape">
              <a:avLst/>
            </a:prstTxWarp>
            <a:spAutoFit/>
          </a:bodyPr>
          <a:lstStyle/>
          <a:p>
            <a:r>
              <a:rPr lang="en-US" sz="1050" dirty="0" smtClean="0">
                <a:solidFill>
                  <a:srgbClr val="000000"/>
                </a:solidFill>
              </a:rPr>
              <a:t>Murillo, Aberson, Aksoy, Gamache, Gopal (</a:t>
            </a:r>
            <a:r>
              <a:rPr lang="en-US" sz="1050" dirty="0">
                <a:solidFill>
                  <a:srgbClr val="000000"/>
                </a:solidFill>
              </a:rPr>
              <a:t>AOML/HRD)</a:t>
            </a:r>
            <a:endParaRPr lang="en-US" sz="1200" dirty="0">
              <a:solidFill>
                <a:srgbClr val="000000"/>
              </a:solidFill>
            </a:endParaRPr>
          </a:p>
        </p:txBody>
      </p:sp>
    </p:spTree>
    <p:extLst>
      <p:ext uri="{BB962C8B-B14F-4D97-AF65-F5344CB8AC3E}">
        <p14:creationId xmlns:p14="http://schemas.microsoft.com/office/powerpoint/2010/main" val="2765937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7000"/>
                                  </p:stCondLst>
                                  <p:childTnLst>
                                    <p:set>
                                      <p:cBhvr>
                                        <p:cTn id="6" dur="1" fill="hold">
                                          <p:stCondLst>
                                            <p:cond delay="0"/>
                                          </p:stCondLst>
                                        </p:cTn>
                                        <p:tgtEl>
                                          <p:spTgt spid="12"/>
                                        </p:tgtEl>
                                        <p:attrNameLst>
                                          <p:attrName>style.visibility</p:attrName>
                                        </p:attrNameLst>
                                      </p:cBhvr>
                                      <p:to>
                                        <p:strVal val="visible"/>
                                      </p:to>
                                    </p:set>
                                    <p:animEffect transition="in" filter="circle(out)">
                                      <p:cBhvr>
                                        <p:cTn id="7" dur="1000"/>
                                        <p:tgtEl>
                                          <p:spTgt spid="12"/>
                                        </p:tgtEl>
                                      </p:cBhvr>
                                    </p:animEffect>
                                  </p:childTnLst>
                                </p:cTn>
                              </p:par>
                            </p:childTnLst>
                          </p:cTn>
                        </p:par>
                        <p:par>
                          <p:cTn id="8" fill="hold">
                            <p:stCondLst>
                              <p:cond delay="8000"/>
                            </p:stCondLst>
                            <p:childTnLst>
                              <p:par>
                                <p:cTn id="9" presetID="6" presetClass="entr" presetSubtype="32" fill="hold" nodeType="afterEffect">
                                  <p:stCondLst>
                                    <p:cond delay="4000"/>
                                  </p:stCondLst>
                                  <p:childTnLst>
                                    <p:set>
                                      <p:cBhvr>
                                        <p:cTn id="10" dur="1" fill="hold">
                                          <p:stCondLst>
                                            <p:cond delay="0"/>
                                          </p:stCondLst>
                                        </p:cTn>
                                        <p:tgtEl>
                                          <p:spTgt spid="3"/>
                                        </p:tgtEl>
                                        <p:attrNameLst>
                                          <p:attrName>style.visibility</p:attrName>
                                        </p:attrNameLst>
                                      </p:cBhvr>
                                      <p:to>
                                        <p:strVal val="visible"/>
                                      </p:to>
                                    </p:set>
                                    <p:animEffect transition="in" filter="circle(out)">
                                      <p:cBhvr>
                                        <p:cTn id="11" dur="500"/>
                                        <p:tgtEl>
                                          <p:spTgt spid="3"/>
                                        </p:tgtEl>
                                      </p:cBhvr>
                                    </p:animEffect>
                                  </p:childTnLst>
                                </p:cTn>
                              </p:par>
                            </p:childTnLst>
                          </p:cTn>
                        </p:par>
                        <p:par>
                          <p:cTn id="12" fill="hold">
                            <p:stCondLst>
                              <p:cond delay="12500"/>
                            </p:stCondLst>
                            <p:childTnLst>
                              <p:par>
                                <p:cTn id="13" presetID="6" presetClass="entr" presetSubtype="32" fill="hold" nodeType="afterEffect">
                                  <p:stCondLst>
                                    <p:cond delay="1000"/>
                                  </p:stCondLst>
                                  <p:childTnLst>
                                    <p:set>
                                      <p:cBhvr>
                                        <p:cTn id="14" dur="1" fill="hold">
                                          <p:stCondLst>
                                            <p:cond delay="0"/>
                                          </p:stCondLst>
                                        </p:cTn>
                                        <p:tgtEl>
                                          <p:spTgt spid="5"/>
                                        </p:tgtEl>
                                        <p:attrNameLst>
                                          <p:attrName>style.visibility</p:attrName>
                                        </p:attrNameLst>
                                      </p:cBhvr>
                                      <p:to>
                                        <p:strVal val="visible"/>
                                      </p:to>
                                    </p:set>
                                    <p:animEffect transition="in" filter="circle(ou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0" y="0"/>
            <a:ext cx="9144000" cy="1234395"/>
          </a:xfrm>
        </p:spPr>
        <p:txBody>
          <a:bodyPr anchor="b"/>
          <a:lstStyle/>
          <a:p>
            <a:pPr>
              <a:lnSpc>
                <a:spcPct val="100000"/>
              </a:lnSpc>
            </a:pPr>
            <a:r>
              <a:rPr lang="en-US" sz="4800" dirty="0">
                <a:latin typeface="Calibri"/>
                <a:ea typeface="Calibri" charset="0"/>
                <a:cs typeface="Calibri"/>
              </a:rPr>
              <a:t>Improved </a:t>
            </a:r>
            <a:r>
              <a:rPr lang="en-US" sz="4800" dirty="0">
                <a:latin typeface="+mj-lt"/>
                <a:ea typeface="Calibri" charset="0"/>
                <a:cs typeface="Calibri" charset="0"/>
              </a:rPr>
              <a:t>Models &amp; Data</a:t>
            </a:r>
            <a:r>
              <a:rPr lang="en-US" sz="4800" dirty="0" smtClean="0">
                <a:latin typeface="Calibri"/>
                <a:ea typeface="Calibri" charset="0"/>
                <a:cs typeface="Calibri"/>
              </a:rPr>
              <a:t>:</a:t>
            </a:r>
            <a:r>
              <a:rPr lang="en-US" dirty="0">
                <a:latin typeface="Calibri"/>
                <a:ea typeface="Calibri" charset="0"/>
                <a:cs typeface="Calibri"/>
              </a:rPr>
              <a:t/>
            </a:r>
            <a:br>
              <a:rPr lang="en-US" dirty="0">
                <a:latin typeface="Calibri"/>
                <a:ea typeface="Calibri" charset="0"/>
                <a:cs typeface="Calibri"/>
              </a:rPr>
            </a:br>
            <a:r>
              <a:rPr lang="en-US" sz="4000" dirty="0" smtClean="0">
                <a:latin typeface="Calibri"/>
                <a:ea typeface="Calibri" charset="0"/>
                <a:cs typeface="Calibri"/>
              </a:rPr>
              <a:t>Impact of airborne </a:t>
            </a:r>
            <a:r>
              <a:rPr lang="en-US" sz="4000" dirty="0">
                <a:latin typeface="Calibri"/>
                <a:ea typeface="Calibri" charset="0"/>
                <a:cs typeface="Calibri"/>
              </a:rPr>
              <a:t>Doppler </a:t>
            </a:r>
            <a:r>
              <a:rPr lang="en-US" sz="4000" dirty="0" smtClean="0">
                <a:latin typeface="Calibri"/>
                <a:ea typeface="Calibri" charset="0"/>
                <a:cs typeface="Calibri"/>
              </a:rPr>
              <a:t>radar</a:t>
            </a:r>
            <a:endParaRPr lang="en-US" sz="4000" dirty="0">
              <a:latin typeface="Calibri"/>
              <a:ea typeface="Calibri" charset="0"/>
              <a:cs typeface="Calibri"/>
            </a:endParaRPr>
          </a:p>
        </p:txBody>
      </p:sp>
      <p:sp>
        <p:nvSpPr>
          <p:cNvPr id="48134" name="Text Box 6"/>
          <p:cNvSpPr txBox="1">
            <a:spLocks noChangeArrowheads="1"/>
          </p:cNvSpPr>
          <p:nvPr/>
        </p:nvSpPr>
        <p:spPr bwMode="auto">
          <a:xfrm>
            <a:off x="5250178" y="6605797"/>
            <a:ext cx="3636633" cy="276999"/>
          </a:xfrm>
          <a:prstGeom prst="rect">
            <a:avLst/>
          </a:prstGeom>
          <a:noFill/>
          <a:ln w="9525">
            <a:noFill/>
            <a:miter lim="800000"/>
            <a:headEnd/>
            <a:tailEnd/>
          </a:ln>
        </p:spPr>
        <p:txBody>
          <a:bodyPr wrap="none">
            <a:prstTxWarp prst="textNoShape">
              <a:avLst/>
            </a:prstTxWarp>
            <a:spAutoFit/>
          </a:bodyPr>
          <a:lstStyle/>
          <a:p>
            <a:r>
              <a:rPr lang="en-US" sz="1200" dirty="0" smtClean="0">
                <a:latin typeface="Calibri"/>
                <a:ea typeface="Arial" charset="0"/>
                <a:cs typeface="Calibri"/>
              </a:rPr>
              <a:t>F. Zhang (PSU), Aberson, </a:t>
            </a:r>
            <a:r>
              <a:rPr lang="en-US" sz="1200" dirty="0">
                <a:latin typeface="Calibri"/>
                <a:ea typeface="Arial" charset="0"/>
                <a:cs typeface="Calibri"/>
              </a:rPr>
              <a:t>Aksoy, </a:t>
            </a:r>
            <a:r>
              <a:rPr lang="en-US" sz="1200" dirty="0" smtClean="0">
                <a:latin typeface="Calibri"/>
                <a:ea typeface="Arial" charset="0"/>
                <a:cs typeface="Calibri"/>
              </a:rPr>
              <a:t>Gamache</a:t>
            </a:r>
            <a:r>
              <a:rPr lang="en-US" sz="1200" dirty="0">
                <a:latin typeface="Calibri"/>
                <a:ea typeface="Arial" charset="0"/>
                <a:cs typeface="Calibri"/>
              </a:rPr>
              <a:t> </a:t>
            </a:r>
            <a:r>
              <a:rPr lang="en-US" sz="1200" dirty="0" smtClean="0">
                <a:latin typeface="Calibri"/>
                <a:ea typeface="Arial" charset="0"/>
                <a:cs typeface="Calibri"/>
              </a:rPr>
              <a:t>(AOML/HRD)</a:t>
            </a:r>
            <a:endParaRPr lang="en-US" sz="1200" dirty="0">
              <a:latin typeface="Calibri"/>
              <a:ea typeface="Arial" charset="0"/>
              <a:cs typeface="Calibri"/>
            </a:endParaRPr>
          </a:p>
        </p:txBody>
      </p:sp>
      <p:pic>
        <p:nvPicPr>
          <p:cNvPr id="39" name="Picture 38" descr="intensitywithbaselines.tif"/>
          <p:cNvPicPr>
            <a:picLocks noChangeAspect="1"/>
          </p:cNvPicPr>
          <p:nvPr/>
        </p:nvPicPr>
        <p:blipFill rotWithShape="1">
          <a:blip r:embed="rId3" cstate="screen">
            <a:extLst>
              <a:ext uri="{28A0092B-C50C-407E-A947-70E740481C1C}">
                <a14:useLocalDpi xmlns:a14="http://schemas.microsoft.com/office/drawing/2010/main"/>
              </a:ext>
            </a:extLst>
          </a:blip>
          <a:srcRect l="9944" t="12142" r="8749" b="6424"/>
          <a:stretch/>
        </p:blipFill>
        <p:spPr>
          <a:xfrm>
            <a:off x="2263314" y="1640204"/>
            <a:ext cx="4754575" cy="4762111"/>
          </a:xfrm>
          <a:prstGeom prst="rect">
            <a:avLst/>
          </a:prstGeom>
        </p:spPr>
      </p:pic>
      <p:grpSp>
        <p:nvGrpSpPr>
          <p:cNvPr id="153" name="Group 152"/>
          <p:cNvGrpSpPr>
            <a:grpSpLocks/>
          </p:cNvGrpSpPr>
          <p:nvPr/>
        </p:nvGrpSpPr>
        <p:grpSpPr bwMode="auto">
          <a:xfrm>
            <a:off x="2622943" y="2814005"/>
            <a:ext cx="6280465" cy="2622590"/>
            <a:chOff x="1641664" y="2843037"/>
            <a:chExt cx="6281460" cy="2621968"/>
          </a:xfrm>
        </p:grpSpPr>
        <p:sp>
          <p:nvSpPr>
            <p:cNvPr id="154" name="Oval 153"/>
            <p:cNvSpPr/>
            <p:nvPr/>
          </p:nvSpPr>
          <p:spPr>
            <a:xfrm>
              <a:off x="1641664" y="2843037"/>
              <a:ext cx="1054330" cy="2621968"/>
            </a:xfrm>
            <a:prstGeom prst="ellipse">
              <a:avLst/>
            </a:prstGeom>
            <a:noFill/>
            <a:ln w="28575" cmpd="sng">
              <a:solidFill>
                <a:srgbClr val="0000FF"/>
              </a:solidFill>
              <a:prstDash val="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55" name="Straight Arrow Connector 154"/>
            <p:cNvCxnSpPr>
              <a:stCxn id="156" idx="1"/>
              <a:endCxn id="154" idx="6"/>
            </p:cNvCxnSpPr>
            <p:nvPr/>
          </p:nvCxnSpPr>
          <p:spPr>
            <a:xfrm flipH="1" flipV="1">
              <a:off x="2695994" y="4154021"/>
              <a:ext cx="3125724" cy="595092"/>
            </a:xfrm>
            <a:prstGeom prst="straightConnector1">
              <a:avLst/>
            </a:prstGeom>
            <a:ln w="19050" cmpd="sng">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156" name="TextBox 16"/>
            <p:cNvSpPr txBox="1">
              <a:spLocks noChangeArrowheads="1"/>
            </p:cNvSpPr>
            <p:nvPr/>
          </p:nvSpPr>
          <p:spPr bwMode="auto">
            <a:xfrm>
              <a:off x="5821718" y="4487503"/>
              <a:ext cx="2101406" cy="523220"/>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dirty="0">
                  <a:solidFill>
                    <a:schemeClr val="bg1"/>
                  </a:solidFill>
                </a:rPr>
                <a:t>Need help of Research community to address</a:t>
              </a:r>
            </a:p>
          </p:txBody>
        </p:sp>
      </p:grpSp>
      <p:sp>
        <p:nvSpPr>
          <p:cNvPr id="157" name="TextBox 156"/>
          <p:cNvSpPr txBox="1"/>
          <p:nvPr/>
        </p:nvSpPr>
        <p:spPr>
          <a:xfrm>
            <a:off x="431622" y="2099271"/>
            <a:ext cx="1676695"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600" dirty="0"/>
              <a:t>All cases with Doppler data 2008-2011</a:t>
            </a:r>
          </a:p>
        </p:txBody>
      </p:sp>
      <p:sp>
        <p:nvSpPr>
          <p:cNvPr id="158" name="TextBox 3"/>
          <p:cNvSpPr txBox="1">
            <a:spLocks noChangeArrowheads="1"/>
          </p:cNvSpPr>
          <p:nvPr/>
        </p:nvSpPr>
        <p:spPr bwMode="auto">
          <a:xfrm>
            <a:off x="2664451" y="1291590"/>
            <a:ext cx="42415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dirty="0"/>
              <a:t>% Improvement over HFIP baseline</a:t>
            </a:r>
          </a:p>
        </p:txBody>
      </p:sp>
      <p:sp>
        <p:nvSpPr>
          <p:cNvPr id="8" name="Rectangle 7"/>
          <p:cNvSpPr/>
          <p:nvPr/>
        </p:nvSpPr>
        <p:spPr>
          <a:xfrm>
            <a:off x="6840694" y="1662640"/>
            <a:ext cx="582211" cy="307777"/>
          </a:xfrm>
          <a:prstGeom prst="rect">
            <a:avLst/>
          </a:prstGeom>
        </p:spPr>
        <p:txBody>
          <a:bodyPr wrap="none">
            <a:spAutoFit/>
          </a:bodyPr>
          <a:lstStyle/>
          <a:p>
            <a:r>
              <a:rPr lang="en-US" sz="1400" b="1" dirty="0">
                <a:latin typeface="+mn-lt"/>
              </a:rPr>
              <a:t>cases</a:t>
            </a:r>
            <a:endParaRPr lang="en-US" sz="1400" dirty="0">
              <a:latin typeface="+mn-lt"/>
            </a:endParaRPr>
          </a:p>
        </p:txBody>
      </p:sp>
      <p:grpSp>
        <p:nvGrpSpPr>
          <p:cNvPr id="9" name="Group 8"/>
          <p:cNvGrpSpPr/>
          <p:nvPr/>
        </p:nvGrpSpPr>
        <p:grpSpPr>
          <a:xfrm>
            <a:off x="2849232" y="2325665"/>
            <a:ext cx="5447376" cy="2550954"/>
            <a:chOff x="2849232" y="2325665"/>
            <a:chExt cx="5447376" cy="2550954"/>
          </a:xfrm>
        </p:grpSpPr>
        <p:sp>
          <p:nvSpPr>
            <p:cNvPr id="2" name="Freeform 1"/>
            <p:cNvSpPr/>
            <p:nvPr/>
          </p:nvSpPr>
          <p:spPr>
            <a:xfrm>
              <a:off x="2849232" y="3069258"/>
              <a:ext cx="1172256" cy="1807361"/>
            </a:xfrm>
            <a:custGeom>
              <a:avLst/>
              <a:gdLst>
                <a:gd name="connsiteX0" fmla="*/ 0 w 1172256"/>
                <a:gd name="connsiteY0" fmla="*/ 1807361 h 1807361"/>
                <a:gd name="connsiteX1" fmla="*/ 423315 w 1172256"/>
                <a:gd name="connsiteY1" fmla="*/ 472193 h 1807361"/>
                <a:gd name="connsiteX2" fmla="*/ 887332 w 1172256"/>
                <a:gd name="connsiteY2" fmla="*/ 0 h 1807361"/>
                <a:gd name="connsiteX3" fmla="*/ 1172256 w 1172256"/>
                <a:gd name="connsiteY3" fmla="*/ 89554 h 1807361"/>
                <a:gd name="connsiteX4" fmla="*/ 871051 w 1172256"/>
                <a:gd name="connsiteY4" fmla="*/ 227955 h 1807361"/>
                <a:gd name="connsiteX5" fmla="*/ 439596 w 1172256"/>
                <a:gd name="connsiteY5" fmla="*/ 822268 h 1807361"/>
                <a:gd name="connsiteX6" fmla="*/ 0 w 1172256"/>
                <a:gd name="connsiteY6" fmla="*/ 1807361 h 180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2256" h="1807361">
                  <a:moveTo>
                    <a:pt x="0" y="1807361"/>
                  </a:moveTo>
                  <a:lnTo>
                    <a:pt x="423315" y="472193"/>
                  </a:lnTo>
                  <a:lnTo>
                    <a:pt x="887332" y="0"/>
                  </a:lnTo>
                  <a:lnTo>
                    <a:pt x="1172256" y="89554"/>
                  </a:lnTo>
                  <a:lnTo>
                    <a:pt x="871051" y="227955"/>
                  </a:lnTo>
                  <a:lnTo>
                    <a:pt x="439596" y="822268"/>
                  </a:lnTo>
                  <a:lnTo>
                    <a:pt x="0" y="1807361"/>
                  </a:lnTo>
                  <a:close/>
                </a:path>
              </a:pathLst>
            </a:custGeom>
            <a:pattFill prst="pct50">
              <a:fgClr>
                <a:srgbClr val="FF0000"/>
              </a:fgClr>
              <a:bgClr>
                <a:schemeClr val="bg1"/>
              </a:bgClr>
            </a:patt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Freeform 2"/>
            <p:cNvSpPr/>
            <p:nvPr/>
          </p:nvSpPr>
          <p:spPr>
            <a:xfrm>
              <a:off x="4550631" y="2776172"/>
              <a:ext cx="1579288" cy="496617"/>
            </a:xfrm>
            <a:custGeom>
              <a:avLst/>
              <a:gdLst>
                <a:gd name="connsiteX0" fmla="*/ 0 w 1579288"/>
                <a:gd name="connsiteY0" fmla="*/ 252379 h 496617"/>
                <a:gd name="connsiteX1" fmla="*/ 464018 w 1579288"/>
                <a:gd name="connsiteY1" fmla="*/ 48848 h 496617"/>
                <a:gd name="connsiteX2" fmla="*/ 895473 w 1579288"/>
                <a:gd name="connsiteY2" fmla="*/ 40706 h 496617"/>
                <a:gd name="connsiteX3" fmla="*/ 1326928 w 1579288"/>
                <a:gd name="connsiteY3" fmla="*/ 0 h 496617"/>
                <a:gd name="connsiteX4" fmla="*/ 1579288 w 1579288"/>
                <a:gd name="connsiteY4" fmla="*/ 496617 h 496617"/>
                <a:gd name="connsiteX5" fmla="*/ 1359491 w 1579288"/>
                <a:gd name="connsiteY5" fmla="*/ 179108 h 496617"/>
                <a:gd name="connsiteX6" fmla="*/ 903613 w 1579288"/>
                <a:gd name="connsiteY6" fmla="*/ 162825 h 496617"/>
                <a:gd name="connsiteX7" fmla="*/ 472158 w 1579288"/>
                <a:gd name="connsiteY7" fmla="*/ 154684 h 496617"/>
                <a:gd name="connsiteX8" fmla="*/ 0 w 1579288"/>
                <a:gd name="connsiteY8" fmla="*/ 252379 h 49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9288" h="496617">
                  <a:moveTo>
                    <a:pt x="0" y="252379"/>
                  </a:moveTo>
                  <a:lnTo>
                    <a:pt x="464018" y="48848"/>
                  </a:lnTo>
                  <a:lnTo>
                    <a:pt x="895473" y="40706"/>
                  </a:lnTo>
                  <a:lnTo>
                    <a:pt x="1326928" y="0"/>
                  </a:lnTo>
                  <a:lnTo>
                    <a:pt x="1579288" y="496617"/>
                  </a:lnTo>
                  <a:lnTo>
                    <a:pt x="1359491" y="179108"/>
                  </a:lnTo>
                  <a:lnTo>
                    <a:pt x="903613" y="162825"/>
                  </a:lnTo>
                  <a:lnTo>
                    <a:pt x="472158" y="154684"/>
                  </a:lnTo>
                  <a:lnTo>
                    <a:pt x="0" y="252379"/>
                  </a:lnTo>
                  <a:close/>
                </a:path>
              </a:pathLst>
            </a:custGeom>
            <a:pattFill prst="pct50">
              <a:fgClr>
                <a:srgbClr val="FF0000"/>
              </a:fgClr>
              <a:bgClr>
                <a:schemeClr val="bg1"/>
              </a:bgClr>
            </a:patt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7048857" y="2325665"/>
              <a:ext cx="1247751" cy="584776"/>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en-US" sz="1600" dirty="0" smtClean="0">
                  <a:solidFill>
                    <a:schemeClr val="bg1"/>
                  </a:solidFill>
                </a:rPr>
                <a:t>Aircraft data impact</a:t>
              </a:r>
              <a:endParaRPr lang="en-US" sz="1600" dirty="0">
                <a:solidFill>
                  <a:schemeClr val="bg1"/>
                </a:solidFill>
              </a:endParaRPr>
            </a:p>
          </p:txBody>
        </p:sp>
        <p:cxnSp>
          <p:nvCxnSpPr>
            <p:cNvPr id="6" name="Straight Arrow Connector 5"/>
            <p:cNvCxnSpPr>
              <a:stCxn id="4" idx="1"/>
              <a:endCxn id="3" idx="3"/>
            </p:cNvCxnSpPr>
            <p:nvPr/>
          </p:nvCxnSpPr>
          <p:spPr>
            <a:xfrm flipH="1">
              <a:off x="5877559" y="2618053"/>
              <a:ext cx="1171298" cy="158119"/>
            </a:xfrm>
            <a:prstGeom prst="straightConnector1">
              <a:avLst/>
            </a:prstGeom>
            <a:ln w="190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endCxn id="2" idx="5"/>
            </p:cNvCxnSpPr>
            <p:nvPr/>
          </p:nvCxnSpPr>
          <p:spPr>
            <a:xfrm flipH="1">
              <a:off x="3288828" y="2630262"/>
              <a:ext cx="3755733" cy="1261264"/>
            </a:xfrm>
            <a:prstGeom prst="straightConnector1">
              <a:avLst/>
            </a:prstGeom>
            <a:ln w="190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82335325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8000"/>
                                  </p:stCondLst>
                                  <p:childTnLst>
                                    <p:set>
                                      <p:cBhvr>
                                        <p:cTn id="6" dur="1" fill="hold">
                                          <p:stCondLst>
                                            <p:cond delay="0"/>
                                          </p:stCondLst>
                                        </p:cTn>
                                        <p:tgtEl>
                                          <p:spTgt spid="9"/>
                                        </p:tgtEl>
                                        <p:attrNameLst>
                                          <p:attrName>style.visibility</p:attrName>
                                        </p:attrNameLst>
                                      </p:cBhvr>
                                      <p:to>
                                        <p:strVal val="visible"/>
                                      </p:to>
                                    </p:set>
                                    <p:animEffect transition="in" filter="barn(inHorizontal)">
                                      <p:cBhvr>
                                        <p:cTn id="7" dur="500"/>
                                        <p:tgtEl>
                                          <p:spTgt spid="9"/>
                                        </p:tgtEl>
                                      </p:cBhvr>
                                    </p:animEffect>
                                  </p:childTnLst>
                                </p:cTn>
                              </p:par>
                            </p:childTnLst>
                          </p:cTn>
                        </p:par>
                        <p:par>
                          <p:cTn id="8" fill="hold">
                            <p:stCondLst>
                              <p:cond delay="8500"/>
                            </p:stCondLst>
                            <p:childTnLst>
                              <p:par>
                                <p:cTn id="9" presetID="12" presetClass="entr" presetSubtype="4" fill="hold" nodeType="afterEffect">
                                  <p:stCondLst>
                                    <p:cond delay="10000"/>
                                  </p:stCondLst>
                                  <p:childTnLst>
                                    <p:set>
                                      <p:cBhvr>
                                        <p:cTn id="10" dur="1" fill="hold">
                                          <p:stCondLst>
                                            <p:cond delay="0"/>
                                          </p:stCondLst>
                                        </p:cTn>
                                        <p:tgtEl>
                                          <p:spTgt spid="153"/>
                                        </p:tgtEl>
                                        <p:attrNameLst>
                                          <p:attrName>style.visibility</p:attrName>
                                        </p:attrNameLst>
                                      </p:cBhvr>
                                      <p:to>
                                        <p:strVal val="visible"/>
                                      </p:to>
                                    </p:set>
                                    <p:anim calcmode="lin" valueType="num">
                                      <p:cBhvr additive="base">
                                        <p:cTn id="11" dur="500"/>
                                        <p:tgtEl>
                                          <p:spTgt spid="153"/>
                                        </p:tgtEl>
                                        <p:attrNameLst>
                                          <p:attrName>ppt_y</p:attrName>
                                        </p:attrNameLst>
                                      </p:cBhvr>
                                      <p:tavLst>
                                        <p:tav tm="0">
                                          <p:val>
                                            <p:strVal val="#ppt_y+#ppt_h*1.125000"/>
                                          </p:val>
                                        </p:tav>
                                        <p:tav tm="100000">
                                          <p:val>
                                            <p:strVal val="#ppt_y"/>
                                          </p:val>
                                        </p:tav>
                                      </p:tavLst>
                                    </p:anim>
                                    <p:animEffect transition="in" filter="wipe(up)">
                                      <p:cBhvr>
                                        <p:cTn id="12"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body" idx="1"/>
          </p:nvPr>
        </p:nvSpPr>
        <p:spPr>
          <a:xfrm>
            <a:off x="177800" y="1401803"/>
            <a:ext cx="8831263" cy="3100318"/>
          </a:xfrm>
        </p:spPr>
        <p:txBody>
          <a:bodyPr/>
          <a:lstStyle/>
          <a:p>
            <a:pPr lvl="1" eaLnBrk="1" hangingPunct="1">
              <a:spcBef>
                <a:spcPts val="300"/>
              </a:spcBef>
            </a:pPr>
            <a:r>
              <a:rPr lang="en-US" dirty="0" smtClean="0">
                <a:solidFill>
                  <a:srgbClr val="000090"/>
                </a:solidFill>
                <a:latin typeface="Calibri" charset="0"/>
                <a:ea typeface="Calibri" charset="0"/>
                <a:cs typeface="Calibri" charset="0"/>
              </a:rPr>
              <a:t>Partnership</a:t>
            </a:r>
            <a:r>
              <a:rPr lang="en-US" dirty="0" smtClean="0">
                <a:latin typeface="Calibri" charset="0"/>
                <a:ea typeface="Calibri" charset="0"/>
                <a:cs typeface="Calibri" charset="0"/>
              </a:rPr>
              <a:t>: NOAA Research working closely with NOAA Operations, and Federal &amp; Academic Partners (NASA, NSF, ONR, NRL, NCAR)</a:t>
            </a:r>
          </a:p>
          <a:p>
            <a:pPr lvl="1" eaLnBrk="1" hangingPunct="1">
              <a:spcBef>
                <a:spcPts val="300"/>
              </a:spcBef>
            </a:pPr>
            <a:r>
              <a:rPr lang="en-US" dirty="0" smtClean="0">
                <a:latin typeface="Calibri" charset="0"/>
                <a:ea typeface="Calibri" charset="0"/>
                <a:cs typeface="Calibri" charset="0"/>
              </a:rPr>
              <a:t>More integrated use &amp; support of </a:t>
            </a:r>
            <a:r>
              <a:rPr lang="en-US" dirty="0" err="1" smtClean="0">
                <a:latin typeface="Calibri" charset="0"/>
                <a:ea typeface="Calibri" charset="0"/>
                <a:cs typeface="Calibri" charset="0"/>
              </a:rPr>
              <a:t>Testbeds</a:t>
            </a:r>
            <a:r>
              <a:rPr lang="en-US" dirty="0" smtClean="0">
                <a:latin typeface="Calibri" charset="0"/>
                <a:ea typeface="Calibri" charset="0"/>
                <a:cs typeface="Calibri" charset="0"/>
              </a:rPr>
              <a:t> (JHT, DTC, JCSDA)</a:t>
            </a:r>
          </a:p>
          <a:p>
            <a:pPr lvl="1" eaLnBrk="1" hangingPunct="1">
              <a:spcBef>
                <a:spcPts val="300"/>
              </a:spcBef>
            </a:pPr>
            <a:r>
              <a:rPr lang="en-US" dirty="0" smtClean="0">
                <a:latin typeface="Calibri" charset="0"/>
                <a:ea typeface="Calibri" charset="0"/>
                <a:cs typeface="Calibri" charset="0"/>
              </a:rPr>
              <a:t>Blend traditional hurricane and HFIP research activities</a:t>
            </a:r>
          </a:p>
          <a:p>
            <a:pPr lvl="1" eaLnBrk="1" hangingPunct="1">
              <a:spcBef>
                <a:spcPts val="300"/>
              </a:spcBef>
            </a:pPr>
            <a:r>
              <a:rPr lang="en-US" dirty="0" smtClean="0">
                <a:solidFill>
                  <a:srgbClr val="000090"/>
                </a:solidFill>
                <a:latin typeface="Calibri" charset="0"/>
                <a:ea typeface="Calibri" charset="0"/>
                <a:cs typeface="Calibri" charset="0"/>
              </a:rPr>
              <a:t>Manpower (diversity) to evaluate model performance with hurricane data sets is a critical need</a:t>
            </a:r>
          </a:p>
        </p:txBody>
      </p:sp>
      <p:sp>
        <p:nvSpPr>
          <p:cNvPr id="66563" name="Rectangle 3"/>
          <p:cNvSpPr>
            <a:spLocks noGrp="1" noChangeArrowheads="1"/>
          </p:cNvSpPr>
          <p:nvPr>
            <p:ph type="title"/>
          </p:nvPr>
        </p:nvSpPr>
        <p:spPr/>
        <p:txBody>
          <a:bodyPr/>
          <a:lstStyle/>
          <a:p>
            <a:pPr eaLnBrk="1" hangingPunct="1"/>
            <a:r>
              <a:rPr lang="en-US" dirty="0" smtClean="0">
                <a:solidFill>
                  <a:srgbClr val="FFFFFF"/>
                </a:solidFill>
                <a:latin typeface="Calibri" charset="0"/>
                <a:ea typeface="Calibri" charset="0"/>
                <a:cs typeface="Calibri" charset="0"/>
              </a:rPr>
              <a:t>Keys to Success</a:t>
            </a:r>
          </a:p>
        </p:txBody>
      </p:sp>
      <p:pic>
        <p:nvPicPr>
          <p:cNvPr id="12" name="Picture 7" descr="interaction3"/>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32" y="4574457"/>
            <a:ext cx="2097024"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3" name="Text Box 11"/>
          <p:cNvSpPr txBox="1">
            <a:spLocks noChangeArrowheads="1"/>
          </p:cNvSpPr>
          <p:nvPr/>
        </p:nvSpPr>
        <p:spPr bwMode="auto">
          <a:xfrm>
            <a:off x="0" y="4503544"/>
            <a:ext cx="969962"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latin typeface="Calibri" charset="0"/>
                <a:ea typeface="Calibri" charset="0"/>
                <a:cs typeface="Calibri" charset="0"/>
              </a:rPr>
              <a:t>CBLAST</a:t>
            </a:r>
          </a:p>
        </p:txBody>
      </p:sp>
      <p:pic>
        <p:nvPicPr>
          <p:cNvPr id="14" name="Picture 5" descr="collaborations1"/>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0963" y="4574457"/>
            <a:ext cx="2097024"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5" name="Text Box 10"/>
          <p:cNvSpPr txBox="1">
            <a:spLocks noChangeArrowheads="1"/>
          </p:cNvSpPr>
          <p:nvPr/>
        </p:nvSpPr>
        <p:spPr bwMode="auto">
          <a:xfrm>
            <a:off x="1814152" y="4503544"/>
            <a:ext cx="1373188"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latin typeface="Calibri" charset="0"/>
                <a:ea typeface="Calibri" charset="0"/>
                <a:cs typeface="Calibri" charset="0"/>
              </a:rPr>
              <a:t>IFEX/RAINEX</a:t>
            </a:r>
          </a:p>
        </p:txBody>
      </p:sp>
      <p:pic>
        <p:nvPicPr>
          <p:cNvPr id="16" name="Picture 15" descr="dropsonde_team_and_Sim"/>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677730" y="4574457"/>
            <a:ext cx="2051755"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7" name="Text Box 9"/>
          <p:cNvSpPr txBox="1">
            <a:spLocks noChangeArrowheads="1"/>
          </p:cNvSpPr>
          <p:nvPr/>
        </p:nvSpPr>
        <p:spPr bwMode="auto">
          <a:xfrm>
            <a:off x="3638371" y="4503544"/>
            <a:ext cx="1093787"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latin typeface="Calibri" charset="0"/>
                <a:ea typeface="Calibri" charset="0"/>
                <a:cs typeface="Calibri" charset="0"/>
              </a:rPr>
              <a:t>DOTSTAR</a:t>
            </a:r>
          </a:p>
        </p:txBody>
      </p:sp>
      <p:pic>
        <p:nvPicPr>
          <p:cNvPr id="18" name="Picture 12" descr="TCSP"/>
          <p:cNvPicPr>
            <a:picLocks noChangeArrowheads="1"/>
          </p:cNvPicPr>
          <p:nvPr/>
        </p:nvPicPr>
        <p:blipFill>
          <a:blip r:embed="rId6" cstate="screen">
            <a:lum contrast="30000"/>
            <a:extLst>
              <a:ext uri="{28A0092B-C50C-407E-A947-70E740481C1C}">
                <a14:useLocalDpi xmlns:a14="http://schemas.microsoft.com/office/drawing/2010/main"/>
              </a:ext>
            </a:extLst>
          </a:blip>
          <a:srcRect/>
          <a:stretch>
            <a:fillRect/>
          </a:stretch>
        </p:blipFill>
        <p:spPr bwMode="auto">
          <a:xfrm>
            <a:off x="5261376" y="4574457"/>
            <a:ext cx="2100618"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9" name="Text Box 13"/>
          <p:cNvSpPr txBox="1">
            <a:spLocks noChangeArrowheads="1"/>
          </p:cNvSpPr>
          <p:nvPr/>
        </p:nvSpPr>
        <p:spPr bwMode="auto">
          <a:xfrm>
            <a:off x="5298039" y="4503544"/>
            <a:ext cx="1195388"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IFEX/TCSP</a:t>
            </a:r>
          </a:p>
        </p:txBody>
      </p:sp>
      <p:pic>
        <p:nvPicPr>
          <p:cNvPr id="20" name="Picture 19" descr="AOMLpress4.jpg"/>
          <p:cNvPicPr>
            <a:picLocks/>
          </p:cNvPicPr>
          <p:nvPr/>
        </p:nvPicPr>
        <p:blipFill>
          <a:blip r:embed="rId7" cstate="screen">
            <a:extLst>
              <a:ext uri="{28A0092B-C50C-407E-A947-70E740481C1C}">
                <a14:useLocalDpi xmlns:a14="http://schemas.microsoft.com/office/drawing/2010/main"/>
              </a:ext>
            </a:extLst>
          </a:blip>
          <a:stretch>
            <a:fillRect/>
          </a:stretch>
        </p:blipFill>
        <p:spPr>
          <a:xfrm>
            <a:off x="6850093" y="4565576"/>
            <a:ext cx="2297748" cy="1618488"/>
          </a:xfrm>
          <a:prstGeom prst="rect">
            <a:avLst/>
          </a:prstGeom>
          <a:effectLst>
            <a:outerShdw blurRad="50800" dist="38100" dir="2700000">
              <a:srgbClr val="000000">
                <a:alpha val="43000"/>
              </a:srgbClr>
            </a:outerShdw>
          </a:effectLst>
        </p:spPr>
      </p:pic>
      <p:sp>
        <p:nvSpPr>
          <p:cNvPr id="21" name="Text Box 13"/>
          <p:cNvSpPr txBox="1">
            <a:spLocks noChangeArrowheads="1"/>
          </p:cNvSpPr>
          <p:nvPr/>
        </p:nvSpPr>
        <p:spPr bwMode="auto">
          <a:xfrm>
            <a:off x="7497563" y="4502056"/>
            <a:ext cx="1646438" cy="307777"/>
          </a:xfrm>
          <a:prstGeom prst="rect">
            <a:avLst/>
          </a:prstGeom>
          <a:noFill/>
          <a:ln w="9525">
            <a:noFill/>
            <a:miter lim="800000"/>
            <a:headEnd/>
            <a:tailEnd/>
          </a:ln>
          <a:effectLst>
            <a:outerShdw blurRad="50800" dist="38100" dir="2700000">
              <a:srgbClr val="000000">
                <a:alpha val="43000"/>
              </a:srgbClr>
            </a:outerShdw>
          </a:effectLst>
        </p:spPr>
        <p:txBody>
          <a:bodyPr wrap="square">
            <a:prstTxWarp prst="textNoShape">
              <a:avLst/>
            </a:prstTxWarp>
            <a:spAutoFit/>
          </a:bodyPr>
          <a:lstStyle/>
          <a:p>
            <a:pPr>
              <a:spcBef>
                <a:spcPct val="50000"/>
              </a:spcBef>
            </a:pPr>
            <a:r>
              <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IFEX</a:t>
            </a:r>
            <a:r>
              <a:rPr lang="en-US" sz="1400" b="1" dirty="0" smtClean="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/PREDICT/GRIP</a:t>
            </a:r>
            <a:endPar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endParaRPr>
          </a:p>
        </p:txBody>
      </p:sp>
    </p:spTree>
    <p:extLst>
      <p:ext uri="{BB962C8B-B14F-4D97-AF65-F5344CB8AC3E}">
        <p14:creationId xmlns:p14="http://schemas.microsoft.com/office/powerpoint/2010/main" val="478099081"/>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6308" name="Rectangle 4"/>
          <p:cNvSpPr>
            <a:spLocks noGrp="1" noChangeArrowheads="1"/>
          </p:cNvSpPr>
          <p:nvPr>
            <p:ph type="ctrTitle"/>
          </p:nvPr>
        </p:nvSpPr>
        <p:spPr>
          <a:xfrm>
            <a:off x="271053" y="453909"/>
            <a:ext cx="5879077" cy="1215448"/>
          </a:xfrm>
          <a:effectLst>
            <a:outerShdw blurRad="111125" dist="38100" dir="2700000">
              <a:srgbClr val="000000">
                <a:alpha val="55000"/>
              </a:srgbClr>
            </a:outerShdw>
          </a:effectLst>
        </p:spPr>
        <p:txBody>
          <a:bodyPr/>
          <a:lstStyle/>
          <a:p>
            <a:pPr algn="l" eaLnBrk="1" hangingPunct="1">
              <a:defRPr/>
            </a:pPr>
            <a:r>
              <a:rPr lang="en-US" b="1" dirty="0">
                <a:latin typeface="Calibri"/>
                <a:ea typeface="+mj-ea"/>
                <a:cs typeface="Calibri"/>
              </a:rPr>
              <a:t>Questions?</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Box 6"/>
          <p:cNvSpPr txBox="1">
            <a:spLocks noChangeArrowheads="1"/>
          </p:cNvSpPr>
          <p:nvPr/>
        </p:nvSpPr>
        <p:spPr bwMode="auto">
          <a:xfrm>
            <a:off x="1619250" y="115888"/>
            <a:ext cx="7075488" cy="823912"/>
          </a:xfrm>
          <a:prstGeom prst="rect">
            <a:avLst/>
          </a:prstGeom>
          <a:noFill/>
          <a:ln w="9525">
            <a:noFill/>
            <a:miter lim="800000"/>
            <a:headEnd/>
            <a:tailEnd/>
          </a:ln>
        </p:spPr>
        <p:txBody>
          <a:bodyPr>
            <a:prstTxWarp prst="textNoShape">
              <a:avLst/>
            </a:prstTxWarp>
            <a:spAutoFit/>
          </a:bodyPr>
          <a:lstStyle/>
          <a:p>
            <a:r>
              <a:rPr lang="en-US" sz="3200">
                <a:solidFill>
                  <a:prstClr val="black"/>
                </a:solidFill>
                <a:latin typeface="Calibri" pitchFamily="-72" charset="0"/>
                <a:ea typeface="ＭＳ Ｐゴシック" pitchFamily="-72" charset="-128"/>
                <a:cs typeface="ＭＳ Ｐゴシック" pitchFamily="-72" charset="-128"/>
              </a:rPr>
              <a:t>Ocean Observations and Climate</a:t>
            </a:r>
            <a:endParaRPr lang="en-US" sz="2800">
              <a:solidFill>
                <a:prstClr val="black"/>
              </a:solidFill>
              <a:latin typeface="Calibri" pitchFamily="-72" charset="0"/>
              <a:ea typeface="ＭＳ Ｐゴシック" pitchFamily="-72" charset="-128"/>
              <a:cs typeface="ＭＳ Ｐゴシック" pitchFamily="-72" charset="-128"/>
            </a:endParaRPr>
          </a:p>
          <a:p>
            <a:endParaRPr lang="en-US" sz="1600">
              <a:solidFill>
                <a:prstClr val="black"/>
              </a:solidFill>
              <a:latin typeface="Calibri" pitchFamily="-72" charset="0"/>
              <a:ea typeface="ＭＳ Ｐゴシック" pitchFamily="-72" charset="-128"/>
              <a:cs typeface="ＭＳ Ｐゴシック" pitchFamily="-72" charset="-128"/>
            </a:endParaRPr>
          </a:p>
        </p:txBody>
      </p:sp>
      <p:pic>
        <p:nvPicPr>
          <p:cNvPr id="8" name="Picture 7" descr="brownship.jpg"/>
          <p:cNvPicPr>
            <a:picLocks noChangeAspect="1"/>
          </p:cNvPicPr>
          <p:nvPr/>
        </p:nvPicPr>
        <p:blipFill>
          <a:blip r:embed="rId4" cstate="print"/>
          <a:stretch>
            <a:fillRect/>
          </a:stretch>
        </p:blipFill>
        <p:spPr>
          <a:xfrm>
            <a:off x="-108520" y="620688"/>
            <a:ext cx="4701112" cy="3672408"/>
          </a:xfrm>
          <a:prstGeom prst="rect">
            <a:avLst/>
          </a:prstGeom>
          <a:ln>
            <a:noFill/>
          </a:ln>
          <a:effectLst>
            <a:softEdge rad="112500"/>
          </a:effectLst>
        </p:spPr>
      </p:pic>
      <p:pic>
        <p:nvPicPr>
          <p:cNvPr id="9" name="Picture 2" descr="http://earthobservatory.nasa.gov/Features/OceanCooling/images/argo_float.jpg"/>
          <p:cNvPicPr>
            <a:picLocks noChangeAspect="1" noChangeArrowheads="1"/>
          </p:cNvPicPr>
          <p:nvPr/>
        </p:nvPicPr>
        <p:blipFill>
          <a:blip r:embed="rId5" cstate="print"/>
          <a:srcRect l="-1741" t="7269" r="1098" b="5501"/>
          <a:stretch>
            <a:fillRect/>
          </a:stretch>
        </p:blipFill>
        <p:spPr bwMode="auto">
          <a:xfrm>
            <a:off x="-168800" y="3960440"/>
            <a:ext cx="4812808" cy="2780928"/>
          </a:xfrm>
          <a:prstGeom prst="rect">
            <a:avLst/>
          </a:prstGeom>
          <a:ln>
            <a:noFill/>
          </a:ln>
          <a:effectLst>
            <a:softEdge rad="112500"/>
          </a:effectLst>
        </p:spPr>
      </p:pic>
      <p:grpSp>
        <p:nvGrpSpPr>
          <p:cNvPr id="22532" name="Group 22"/>
          <p:cNvGrpSpPr>
            <a:grpSpLocks/>
          </p:cNvGrpSpPr>
          <p:nvPr/>
        </p:nvGrpSpPr>
        <p:grpSpPr bwMode="auto">
          <a:xfrm>
            <a:off x="4464050" y="620713"/>
            <a:ext cx="4645025" cy="6192837"/>
            <a:chOff x="5148064" y="1124744"/>
            <a:chExt cx="3995936" cy="5733256"/>
          </a:xfrm>
        </p:grpSpPr>
        <p:pic>
          <p:nvPicPr>
            <p:cNvPr id="22539" name="Picture 10"/>
            <p:cNvPicPr>
              <a:picLocks noChangeAspect="1" noChangeArrowheads="1"/>
            </p:cNvPicPr>
            <p:nvPr/>
          </p:nvPicPr>
          <p:blipFill>
            <a:blip r:embed="rId6"/>
            <a:srcRect l="6711" r="1727"/>
            <a:stretch>
              <a:fillRect/>
            </a:stretch>
          </p:blipFill>
          <p:spPr bwMode="auto">
            <a:xfrm>
              <a:off x="5214359" y="1124744"/>
              <a:ext cx="3929641" cy="5733256"/>
            </a:xfrm>
            <a:prstGeom prst="rect">
              <a:avLst/>
            </a:prstGeom>
            <a:noFill/>
            <a:ln w="19050">
              <a:solidFill>
                <a:srgbClr val="0033CC"/>
              </a:solidFill>
              <a:miter lim="800000"/>
              <a:headEnd/>
              <a:tailEnd/>
            </a:ln>
          </p:spPr>
        </p:pic>
        <p:grpSp>
          <p:nvGrpSpPr>
            <p:cNvPr id="22540" name="Group 10"/>
            <p:cNvGrpSpPr>
              <a:grpSpLocks/>
            </p:cNvGrpSpPr>
            <p:nvPr/>
          </p:nvGrpSpPr>
          <p:grpSpPr bwMode="auto">
            <a:xfrm>
              <a:off x="5148064" y="2276980"/>
              <a:ext cx="1080241" cy="763167"/>
              <a:chOff x="5148064" y="2276980"/>
              <a:chExt cx="1080241" cy="763167"/>
            </a:xfrm>
          </p:grpSpPr>
          <p:sp>
            <p:nvSpPr>
              <p:cNvPr id="22541" name="TextBox 11"/>
              <p:cNvSpPr txBox="1">
                <a:spLocks noChangeArrowheads="1"/>
              </p:cNvSpPr>
              <p:nvPr/>
            </p:nvSpPr>
            <p:spPr bwMode="auto">
              <a:xfrm>
                <a:off x="5148064" y="2276980"/>
                <a:ext cx="1080241" cy="593754"/>
              </a:xfrm>
              <a:prstGeom prst="rect">
                <a:avLst/>
              </a:prstGeom>
              <a:noFill/>
              <a:ln w="9525">
                <a:noFill/>
                <a:miter lim="800000"/>
                <a:headEnd/>
                <a:tailEnd/>
              </a:ln>
            </p:spPr>
            <p:txBody>
              <a:bodyPr>
                <a:prstTxWarp prst="textNoShape">
                  <a:avLst/>
                </a:prstTxWarp>
                <a:spAutoFit/>
              </a:bodyPr>
              <a:lstStyle/>
              <a:p>
                <a:r>
                  <a:rPr lang="en-US" sz="1800">
                    <a:solidFill>
                      <a:prstClr val="white"/>
                    </a:solidFill>
                    <a:latin typeface="Arial" pitchFamily="-72" charset="0"/>
                    <a:ea typeface="ＭＳ Ｐゴシック" pitchFamily="-72" charset="-128"/>
                    <a:cs typeface="ＭＳ Ｐゴシック" pitchFamily="-72" charset="-128"/>
                  </a:rPr>
                  <a:t>Gulf Stream</a:t>
                </a:r>
              </a:p>
            </p:txBody>
          </p:sp>
          <p:sp>
            <p:nvSpPr>
              <p:cNvPr id="13" name="Right Arrow 12"/>
              <p:cNvSpPr/>
              <p:nvPr/>
            </p:nvSpPr>
            <p:spPr>
              <a:xfrm rot="746862">
                <a:off x="5448510" y="2886900"/>
                <a:ext cx="334588" cy="152848"/>
              </a:xfrm>
              <a:prstGeom prst="right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latin typeface="Calibri"/>
                </a:endParaRPr>
              </a:p>
            </p:txBody>
          </p:sp>
        </p:grpSp>
      </p:grpSp>
      <p:sp>
        <p:nvSpPr>
          <p:cNvPr id="17" name="Rounded Rectangle 16"/>
          <p:cNvSpPr/>
          <p:nvPr/>
        </p:nvSpPr>
        <p:spPr>
          <a:xfrm>
            <a:off x="34925" y="0"/>
            <a:ext cx="6985000" cy="576263"/>
          </a:xfrm>
          <a:prstGeom prst="roundRect">
            <a:avLst/>
          </a:prstGeom>
          <a:solidFill>
            <a:schemeClr val="tx1"/>
          </a:solidFill>
          <a:ln>
            <a:no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solidFill>
                <a:prstClr val="white"/>
              </a:solidFill>
              <a:latin typeface="Calibri"/>
            </a:endParaRPr>
          </a:p>
        </p:txBody>
      </p:sp>
      <p:sp>
        <p:nvSpPr>
          <p:cNvPr id="18" name="TextBox 17"/>
          <p:cNvSpPr txBox="1"/>
          <p:nvPr/>
        </p:nvSpPr>
        <p:spPr>
          <a:xfrm>
            <a:off x="251520" y="-27384"/>
            <a:ext cx="6768752" cy="584776"/>
          </a:xfrm>
          <a:prstGeom prst="rect">
            <a:avLst/>
          </a:prstGeom>
          <a:noFill/>
        </p:spPr>
        <p:txBody>
          <a:bodyPr>
            <a:spAutoFit/>
          </a:bodyPr>
          <a:lstStyle/>
          <a:p>
            <a:pPr>
              <a:defRPr/>
            </a:pPr>
            <a:r>
              <a:rPr lang="en-US" sz="3200" dirty="0">
                <a:ln>
                  <a:solidFill>
                    <a:prstClr val="black"/>
                  </a:solidFill>
                </a:ln>
                <a:solidFill>
                  <a:prstClr val="black"/>
                </a:solidFill>
                <a:latin typeface="Calibri" pitchFamily="84" charset="0"/>
                <a:ea typeface="ＭＳ Ｐゴシック" pitchFamily="84" charset="-128"/>
                <a:cs typeface="ＭＳ Ｐゴシック" pitchFamily="84" charset="-128"/>
              </a:rPr>
              <a:t>Ocean and Climate Research</a:t>
            </a:r>
            <a:endParaRPr lang="en-US" sz="2800" dirty="0">
              <a:ln>
                <a:solidFill>
                  <a:prstClr val="black"/>
                </a:solidFill>
              </a:ln>
              <a:solidFill>
                <a:prstClr val="black"/>
              </a:solidFill>
              <a:latin typeface="Calibri" pitchFamily="84" charset="0"/>
              <a:ea typeface="ＭＳ Ｐゴシック" pitchFamily="84" charset="-128"/>
              <a:cs typeface="ＭＳ Ｐゴシック" pitchFamily="84" charset="-128"/>
            </a:endParaRPr>
          </a:p>
        </p:txBody>
      </p:sp>
      <p:sp>
        <p:nvSpPr>
          <p:cNvPr id="22535" name="TextBox 18"/>
          <p:cNvSpPr txBox="1">
            <a:spLocks noChangeArrowheads="1"/>
          </p:cNvSpPr>
          <p:nvPr/>
        </p:nvSpPr>
        <p:spPr bwMode="auto">
          <a:xfrm>
            <a:off x="611188" y="-458788"/>
            <a:ext cx="184150" cy="366713"/>
          </a:xfrm>
          <a:prstGeom prst="rect">
            <a:avLst/>
          </a:prstGeom>
          <a:noFill/>
          <a:ln w="9525">
            <a:noFill/>
            <a:miter lim="800000"/>
            <a:headEnd/>
            <a:tailEnd/>
          </a:ln>
        </p:spPr>
        <p:txBody>
          <a:bodyPr wrap="none">
            <a:prstTxWarp prst="textNoShape">
              <a:avLst/>
            </a:prstTxWarp>
            <a:spAutoFit/>
          </a:bodyPr>
          <a:lstStyle/>
          <a:p>
            <a:endParaRPr lang="en-US" sz="1800">
              <a:solidFill>
                <a:prstClr val="white"/>
              </a:solidFill>
              <a:latin typeface="Arial" pitchFamily="-72" charset="0"/>
              <a:ea typeface="ＭＳ Ｐゴシック" pitchFamily="-72" charset="-128"/>
              <a:cs typeface="ＭＳ Ｐゴシック" pitchFamily="-72" charset="-128"/>
            </a:endParaRPr>
          </a:p>
        </p:txBody>
      </p:sp>
      <p:sp>
        <p:nvSpPr>
          <p:cNvPr id="20" name="Rounded Rectangle 19"/>
          <p:cNvSpPr/>
          <p:nvPr/>
        </p:nvSpPr>
        <p:spPr>
          <a:xfrm>
            <a:off x="0" y="0"/>
            <a:ext cx="7956550" cy="692150"/>
          </a:xfrm>
          <a:prstGeom prst="roundRect">
            <a:avLst/>
          </a:prstGeom>
          <a:solidFill>
            <a:schemeClr val="tx1"/>
          </a:solidFill>
          <a:ln>
            <a:no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solidFill>
                <a:prstClr val="white"/>
              </a:solidFill>
              <a:latin typeface="Calibri"/>
            </a:endParaRPr>
          </a:p>
        </p:txBody>
      </p:sp>
      <p:sp>
        <p:nvSpPr>
          <p:cNvPr id="21" name="TextBox 20"/>
          <p:cNvSpPr txBox="1"/>
          <p:nvPr/>
        </p:nvSpPr>
        <p:spPr>
          <a:xfrm>
            <a:off x="827584" y="44624"/>
            <a:ext cx="6768752" cy="584776"/>
          </a:xfrm>
          <a:prstGeom prst="rect">
            <a:avLst/>
          </a:prstGeom>
          <a:noFill/>
        </p:spPr>
        <p:txBody>
          <a:bodyPr>
            <a:spAutoFit/>
          </a:bodyPr>
          <a:lstStyle/>
          <a:p>
            <a:pPr>
              <a:defRPr/>
            </a:pPr>
            <a:r>
              <a:rPr lang="en-US" sz="3200" dirty="0">
                <a:ln>
                  <a:solidFill>
                    <a:prstClr val="black"/>
                  </a:solidFill>
                </a:ln>
                <a:solidFill>
                  <a:prstClr val="black"/>
                </a:solidFill>
                <a:latin typeface="Calibri" pitchFamily="84" charset="0"/>
                <a:ea typeface="ＭＳ Ｐゴシック" pitchFamily="84" charset="-128"/>
                <a:cs typeface="ＭＳ Ｐゴシック" pitchFamily="84" charset="-128"/>
              </a:rPr>
              <a:t>Oceans and Climate Research</a:t>
            </a:r>
            <a:endParaRPr lang="en-US" sz="2800" dirty="0">
              <a:ln>
                <a:solidFill>
                  <a:prstClr val="black"/>
                </a:solidFill>
              </a:ln>
              <a:solidFill>
                <a:prstClr val="black"/>
              </a:solidFill>
              <a:latin typeface="Calibri" pitchFamily="84" charset="0"/>
              <a:ea typeface="ＭＳ Ｐゴシック" pitchFamily="84" charset="-128"/>
              <a:cs typeface="ＭＳ Ｐゴシック" pitchFamily="84" charset="-128"/>
            </a:endParaRPr>
          </a:p>
        </p:txBody>
      </p:sp>
      <p:pic>
        <p:nvPicPr>
          <p:cNvPr id="22" name="Picture 11" descr="NOAA"/>
          <p:cNvPicPr>
            <a:picLocks noChangeAspect="1" noChangeArrowheads="1"/>
          </p:cNvPicPr>
          <p:nvPr/>
        </p:nvPicPr>
        <p:blipFill>
          <a:blip r:embed="rId7"/>
          <a:srcRect/>
          <a:stretch>
            <a:fillRect/>
          </a:stretch>
        </p:blipFill>
        <p:spPr bwMode="auto">
          <a:xfrm>
            <a:off x="34925" y="11113"/>
            <a:ext cx="609600" cy="609600"/>
          </a:xfrm>
          <a:prstGeom prst="rect">
            <a:avLst/>
          </a:prstGeom>
          <a:noFill/>
          <a:effectLst>
            <a:outerShdw dist="35921" dir="2700000" algn="ctr" rotWithShape="0">
              <a:schemeClr val="bg2">
                <a:alpha val="50000"/>
              </a:schemeClr>
            </a:outerShdw>
          </a:effectLst>
        </p:spPr>
      </p:pic>
    </p:spTree>
    <p:custDataLst>
      <p:tags r:id="rId1"/>
    </p:custData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4"/>
          <p:cNvPicPr>
            <a:picLocks noChangeAspect="1"/>
          </p:cNvPicPr>
          <p:nvPr/>
        </p:nvPicPr>
        <p:blipFill>
          <a:blip r:embed="rId3"/>
          <a:srcRect/>
          <a:stretch>
            <a:fillRect/>
          </a:stretch>
        </p:blipFill>
        <p:spPr bwMode="auto">
          <a:xfrm>
            <a:off x="-36513" y="2262188"/>
            <a:ext cx="8208963" cy="4622800"/>
          </a:xfrm>
          <a:prstGeom prst="rect">
            <a:avLst/>
          </a:prstGeom>
          <a:noFill/>
          <a:ln w="9525">
            <a:noFill/>
            <a:miter lim="800000"/>
            <a:headEnd/>
            <a:tailEnd/>
          </a:ln>
        </p:spPr>
      </p:pic>
      <p:sp>
        <p:nvSpPr>
          <p:cNvPr id="3" name="TextBox 2"/>
          <p:cNvSpPr txBox="1"/>
          <p:nvPr/>
        </p:nvSpPr>
        <p:spPr>
          <a:xfrm>
            <a:off x="827584" y="44624"/>
            <a:ext cx="6768752" cy="584776"/>
          </a:xfrm>
          <a:prstGeom prst="rect">
            <a:avLst/>
          </a:prstGeom>
          <a:noFill/>
        </p:spPr>
        <p:txBody>
          <a:bodyPr>
            <a:spAutoFit/>
          </a:bodyPr>
          <a:lstStyle/>
          <a:p>
            <a:pPr>
              <a:defRPr/>
            </a:pPr>
            <a:r>
              <a:rPr lang="en-US" sz="3200" dirty="0">
                <a:ln>
                  <a:solidFill>
                    <a:prstClr val="black"/>
                  </a:solidFill>
                </a:ln>
                <a:solidFill>
                  <a:prstClr val="black"/>
                </a:solidFill>
                <a:latin typeface="Calibri" pitchFamily="84" charset="0"/>
                <a:ea typeface="ＭＳ Ｐゴシック" pitchFamily="84" charset="-128"/>
                <a:cs typeface="ＭＳ Ｐゴシック" pitchFamily="84" charset="-128"/>
              </a:rPr>
              <a:t>Carbon Dioxide and Ocean Acidification </a:t>
            </a:r>
            <a:endParaRPr lang="en-US" sz="2800" dirty="0">
              <a:ln>
                <a:solidFill>
                  <a:prstClr val="black"/>
                </a:solidFill>
              </a:ln>
              <a:solidFill>
                <a:prstClr val="black"/>
              </a:solidFill>
              <a:latin typeface="Calibri" pitchFamily="84" charset="0"/>
              <a:ea typeface="ＭＳ Ｐゴシック" pitchFamily="84" charset="-128"/>
              <a:cs typeface="ＭＳ Ｐゴシック" pitchFamily="84" charset="-128"/>
            </a:endParaRPr>
          </a:p>
        </p:txBody>
      </p:sp>
      <p:pic>
        <p:nvPicPr>
          <p:cNvPr id="28675" name="Picture 5"/>
          <p:cNvPicPr>
            <a:picLocks noChangeAspect="1"/>
          </p:cNvPicPr>
          <p:nvPr/>
        </p:nvPicPr>
        <p:blipFill>
          <a:blip r:embed="rId4"/>
          <a:srcRect b="49565"/>
          <a:stretch>
            <a:fillRect/>
          </a:stretch>
        </p:blipFill>
        <p:spPr bwMode="auto">
          <a:xfrm>
            <a:off x="-36513" y="-26988"/>
            <a:ext cx="8953501" cy="2543176"/>
          </a:xfrm>
          <a:prstGeom prst="rect">
            <a:avLst/>
          </a:prstGeom>
          <a:noFill/>
          <a:ln w="9525">
            <a:noFill/>
            <a:miter lim="800000"/>
            <a:headEnd/>
            <a:tailEnd/>
          </a:ln>
        </p:spPr>
      </p:pic>
      <p:pic>
        <p:nvPicPr>
          <p:cNvPr id="4" name="Picture 11" descr="NOAA"/>
          <p:cNvPicPr>
            <a:picLocks noChangeAspect="1" noChangeArrowheads="1"/>
          </p:cNvPicPr>
          <p:nvPr/>
        </p:nvPicPr>
        <p:blipFill>
          <a:blip r:embed="rId5"/>
          <a:srcRect/>
          <a:stretch>
            <a:fillRect/>
          </a:stretch>
        </p:blipFill>
        <p:spPr bwMode="auto">
          <a:xfrm>
            <a:off x="8101013" y="0"/>
            <a:ext cx="609600" cy="609600"/>
          </a:xfrm>
          <a:prstGeom prst="rect">
            <a:avLst/>
          </a:prstGeom>
          <a:noFill/>
          <a:effectLst>
            <a:outerShdw dist="35921" dir="2700000" algn="ctr" rotWithShape="0">
              <a:schemeClr val="bg2">
                <a:alpha val="50000"/>
              </a:schemeClr>
            </a:outerShdw>
          </a:effectLst>
        </p:spPr>
      </p:pic>
      <p:pic>
        <p:nvPicPr>
          <p:cNvPr id="7" name="Picture 6" descr="Panama reef frame.JPG"/>
          <p:cNvPicPr>
            <a:picLocks noChangeAspect="1"/>
          </p:cNvPicPr>
          <p:nvPr/>
        </p:nvPicPr>
        <p:blipFill rotWithShape="1">
          <a:blip r:embed="rId6"/>
          <a:srcRect l="48528" r="17364"/>
          <a:stretch/>
        </p:blipFill>
        <p:spPr>
          <a:xfrm>
            <a:off x="7377113" y="2536825"/>
            <a:ext cx="1735137" cy="42767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Rounded Rectangle 7"/>
          <p:cNvSpPr/>
          <p:nvPr/>
        </p:nvSpPr>
        <p:spPr>
          <a:xfrm>
            <a:off x="0" y="0"/>
            <a:ext cx="7596188" cy="692150"/>
          </a:xfrm>
          <a:prstGeom prst="roundRect">
            <a:avLst/>
          </a:prstGeom>
          <a:solidFill>
            <a:schemeClr val="tx1"/>
          </a:solidFill>
          <a:ln>
            <a:no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solidFill>
                <a:prstClr val="white"/>
              </a:solidFill>
              <a:latin typeface="Calibri"/>
            </a:endParaRPr>
          </a:p>
        </p:txBody>
      </p:sp>
      <p:sp>
        <p:nvSpPr>
          <p:cNvPr id="9" name="TextBox 8"/>
          <p:cNvSpPr txBox="1"/>
          <p:nvPr/>
        </p:nvSpPr>
        <p:spPr>
          <a:xfrm>
            <a:off x="827584" y="44624"/>
            <a:ext cx="6768752" cy="584776"/>
          </a:xfrm>
          <a:prstGeom prst="rect">
            <a:avLst/>
          </a:prstGeom>
          <a:noFill/>
        </p:spPr>
        <p:txBody>
          <a:bodyPr>
            <a:spAutoFit/>
          </a:bodyPr>
          <a:lstStyle/>
          <a:p>
            <a:pPr>
              <a:defRPr/>
            </a:pPr>
            <a:r>
              <a:rPr lang="en-US" sz="3200" dirty="0">
                <a:ln>
                  <a:solidFill>
                    <a:prstClr val="black"/>
                  </a:solidFill>
                </a:ln>
                <a:solidFill>
                  <a:prstClr val="black"/>
                </a:solidFill>
                <a:latin typeface="Calibri" pitchFamily="84" charset="0"/>
                <a:ea typeface="ＭＳ Ｐゴシック" pitchFamily="84" charset="-128"/>
                <a:cs typeface="ＭＳ Ｐゴシック" pitchFamily="84" charset="-128"/>
              </a:rPr>
              <a:t>Ocean Acidification</a:t>
            </a:r>
            <a:endParaRPr lang="en-US" sz="2800" dirty="0">
              <a:ln>
                <a:solidFill>
                  <a:prstClr val="black"/>
                </a:solidFill>
              </a:ln>
              <a:solidFill>
                <a:prstClr val="black"/>
              </a:solidFill>
              <a:latin typeface="Calibri" pitchFamily="84" charset="0"/>
              <a:ea typeface="ＭＳ Ｐゴシック" pitchFamily="84" charset="-128"/>
              <a:cs typeface="ＭＳ Ｐゴシック" pitchFamily="84" charset="-128"/>
            </a:endParaRPr>
          </a:p>
        </p:txBody>
      </p:sp>
      <p:pic>
        <p:nvPicPr>
          <p:cNvPr id="10" name="Picture 11" descr="NOAA"/>
          <p:cNvPicPr>
            <a:picLocks noChangeAspect="1" noChangeArrowheads="1"/>
          </p:cNvPicPr>
          <p:nvPr/>
        </p:nvPicPr>
        <p:blipFill>
          <a:blip r:embed="rId5"/>
          <a:srcRect/>
          <a:stretch>
            <a:fillRect/>
          </a:stretch>
        </p:blipFill>
        <p:spPr bwMode="auto">
          <a:xfrm>
            <a:off x="34925" y="11113"/>
            <a:ext cx="609600" cy="609600"/>
          </a:xfrm>
          <a:prstGeom prst="rect">
            <a:avLst/>
          </a:prstGeom>
          <a:noFill/>
          <a:effectLst>
            <a:outerShdw dist="35921" dir="2700000" algn="ctr" rotWithShape="0">
              <a:schemeClr val="bg2">
                <a:alpha val="50000"/>
              </a:schemeClr>
            </a:outerShdw>
          </a:effectLst>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aipan.png"/>
          <p:cNvPicPr>
            <a:picLocks noChangeAspect="1"/>
          </p:cNvPicPr>
          <p:nvPr/>
        </p:nvPicPr>
        <p:blipFill rotWithShape="1">
          <a:blip r:embed="rId4" cstate="print">
            <a:extLst/>
          </a:blip>
          <a:srcRect t="19" b="-40"/>
          <a:stretch/>
        </p:blipFill>
        <p:spPr>
          <a:xfrm>
            <a:off x="-108520" y="-99392"/>
            <a:ext cx="9361040" cy="7056784"/>
          </a:xfrm>
          <a:prstGeom prst="rect">
            <a:avLst/>
          </a:prstGeom>
          <a:ln>
            <a:noFill/>
          </a:ln>
          <a:effectLst>
            <a:softEdge rad="112500"/>
          </a:effectLst>
        </p:spPr>
      </p:pic>
      <p:pic>
        <p:nvPicPr>
          <p:cNvPr id="6" name="Picture 3" descr="crews station.jpg"/>
          <p:cNvPicPr>
            <a:picLocks noChangeAspect="1"/>
          </p:cNvPicPr>
          <p:nvPr/>
        </p:nvPicPr>
        <p:blipFill>
          <a:blip r:embed="rId5"/>
          <a:srcRect l="36732" t="1477" r="34966"/>
          <a:stretch>
            <a:fillRect/>
          </a:stretch>
        </p:blipFill>
        <p:spPr bwMode="auto">
          <a:xfrm>
            <a:off x="7715250" y="49213"/>
            <a:ext cx="1465263" cy="6808787"/>
          </a:xfrm>
          <a:prstGeom prst="rect">
            <a:avLst/>
          </a:prstGeom>
          <a:noFill/>
          <a:ln w="9525">
            <a:noFill/>
            <a:miter lim="800000"/>
            <a:headEnd/>
            <a:tailEnd/>
          </a:ln>
        </p:spPr>
      </p:pic>
      <p:pic>
        <p:nvPicPr>
          <p:cNvPr id="13" name="Picture 12" descr="corals1.jpg"/>
          <p:cNvPicPr>
            <a:picLocks noChangeAspect="1"/>
          </p:cNvPicPr>
          <p:nvPr/>
        </p:nvPicPr>
        <p:blipFill rotWithShape="1">
          <a:blip r:embed="rId6">
            <a:extLst/>
          </a:blip>
          <a:srcRect t="5407" b="17040"/>
          <a:stretch/>
        </p:blipFill>
        <p:spPr>
          <a:xfrm>
            <a:off x="-26638" y="3588436"/>
            <a:ext cx="7766989" cy="3394204"/>
          </a:xfrm>
          <a:prstGeom prst="rect">
            <a:avLst/>
          </a:prstGeom>
          <a:ln>
            <a:noFill/>
          </a:ln>
          <a:effectLst>
            <a:softEdge rad="112500"/>
          </a:effectLst>
        </p:spPr>
      </p:pic>
      <p:sp>
        <p:nvSpPr>
          <p:cNvPr id="26628" name="TextBox 17"/>
          <p:cNvSpPr txBox="1">
            <a:spLocks noChangeArrowheads="1"/>
          </p:cNvSpPr>
          <p:nvPr/>
        </p:nvSpPr>
        <p:spPr bwMode="auto">
          <a:xfrm>
            <a:off x="611188" y="-458788"/>
            <a:ext cx="184150" cy="366713"/>
          </a:xfrm>
          <a:prstGeom prst="rect">
            <a:avLst/>
          </a:prstGeom>
          <a:noFill/>
          <a:ln w="9525">
            <a:noFill/>
            <a:miter lim="800000"/>
            <a:headEnd/>
            <a:tailEnd/>
          </a:ln>
        </p:spPr>
        <p:txBody>
          <a:bodyPr wrap="none">
            <a:prstTxWarp prst="textNoShape">
              <a:avLst/>
            </a:prstTxWarp>
            <a:spAutoFit/>
          </a:bodyPr>
          <a:lstStyle/>
          <a:p>
            <a:endParaRPr lang="en-US" sz="1800">
              <a:solidFill>
                <a:prstClr val="white"/>
              </a:solidFill>
              <a:latin typeface="Arial" pitchFamily="-72" charset="0"/>
              <a:ea typeface="ＭＳ Ｐゴシック" pitchFamily="-72" charset="-128"/>
              <a:cs typeface="ＭＳ Ｐゴシック" pitchFamily="-72" charset="-128"/>
            </a:endParaRPr>
          </a:p>
        </p:txBody>
      </p:sp>
      <p:sp>
        <p:nvSpPr>
          <p:cNvPr id="19" name="Rounded Rectangle 18"/>
          <p:cNvSpPr/>
          <p:nvPr/>
        </p:nvSpPr>
        <p:spPr>
          <a:xfrm>
            <a:off x="0" y="0"/>
            <a:ext cx="7596188" cy="692150"/>
          </a:xfrm>
          <a:prstGeom prst="roundRect">
            <a:avLst/>
          </a:prstGeom>
          <a:solidFill>
            <a:schemeClr val="tx1"/>
          </a:solidFill>
          <a:ln>
            <a:no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solidFill>
                <a:prstClr val="white"/>
              </a:solidFill>
              <a:latin typeface="Calibri"/>
            </a:endParaRPr>
          </a:p>
        </p:txBody>
      </p:sp>
      <p:sp>
        <p:nvSpPr>
          <p:cNvPr id="20" name="TextBox 19"/>
          <p:cNvSpPr txBox="1"/>
          <p:nvPr/>
        </p:nvSpPr>
        <p:spPr>
          <a:xfrm>
            <a:off x="827584" y="44624"/>
            <a:ext cx="6768752" cy="584776"/>
          </a:xfrm>
          <a:prstGeom prst="rect">
            <a:avLst/>
          </a:prstGeom>
          <a:noFill/>
        </p:spPr>
        <p:txBody>
          <a:bodyPr>
            <a:spAutoFit/>
          </a:bodyPr>
          <a:lstStyle/>
          <a:p>
            <a:pPr>
              <a:defRPr/>
            </a:pPr>
            <a:r>
              <a:rPr lang="en-US" sz="3200" dirty="0">
                <a:ln>
                  <a:solidFill>
                    <a:prstClr val="black"/>
                  </a:solidFill>
                </a:ln>
                <a:solidFill>
                  <a:prstClr val="black"/>
                </a:solidFill>
                <a:latin typeface="Calibri" pitchFamily="84" charset="0"/>
                <a:ea typeface="ＭＳ Ｐゴシック" pitchFamily="84" charset="-128"/>
                <a:cs typeface="ＭＳ Ｐゴシック" pitchFamily="84" charset="-128"/>
              </a:rPr>
              <a:t>Ocean Ecosystems</a:t>
            </a:r>
            <a:endParaRPr lang="en-US" sz="2800" dirty="0">
              <a:ln>
                <a:solidFill>
                  <a:prstClr val="black"/>
                </a:solidFill>
              </a:ln>
              <a:solidFill>
                <a:prstClr val="black"/>
              </a:solidFill>
              <a:latin typeface="Calibri" pitchFamily="84" charset="0"/>
              <a:ea typeface="ＭＳ Ｐゴシック" pitchFamily="84" charset="-128"/>
              <a:cs typeface="ＭＳ Ｐゴシック" pitchFamily="84" charset="-128"/>
            </a:endParaRPr>
          </a:p>
        </p:txBody>
      </p:sp>
      <p:pic>
        <p:nvPicPr>
          <p:cNvPr id="21" name="Picture 11" descr="NOAA"/>
          <p:cNvPicPr>
            <a:picLocks noChangeAspect="1" noChangeArrowheads="1"/>
          </p:cNvPicPr>
          <p:nvPr/>
        </p:nvPicPr>
        <p:blipFill>
          <a:blip r:embed="rId7"/>
          <a:srcRect/>
          <a:stretch>
            <a:fillRect/>
          </a:stretch>
        </p:blipFill>
        <p:spPr bwMode="auto">
          <a:xfrm>
            <a:off x="34925" y="11113"/>
            <a:ext cx="609600" cy="609600"/>
          </a:xfrm>
          <a:prstGeom prst="rect">
            <a:avLst/>
          </a:prstGeom>
          <a:noFill/>
          <a:effectLst>
            <a:outerShdw dist="35921" dir="2700000" algn="ctr" rotWithShape="0">
              <a:schemeClr val="bg2">
                <a:alpha val="50000"/>
              </a:schemeClr>
            </a:outerShdw>
          </a:effectLst>
        </p:spPr>
      </p:pic>
    </p:spTree>
    <p:custDataLst>
      <p:tags r:id="rId1"/>
    </p:custData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oop_current.jpg"/>
          <p:cNvPicPr>
            <a:picLocks noChangeAspect="1"/>
          </p:cNvPicPr>
          <p:nvPr/>
        </p:nvPicPr>
        <p:blipFill>
          <a:blip r:embed="rId4" cstate="print"/>
          <a:stretch>
            <a:fillRect/>
          </a:stretch>
        </p:blipFill>
        <p:spPr>
          <a:xfrm>
            <a:off x="-64273" y="687076"/>
            <a:ext cx="4960173" cy="6170924"/>
          </a:xfrm>
          <a:prstGeom prst="rect">
            <a:avLst/>
          </a:prstGeom>
          <a:ln>
            <a:noFill/>
          </a:ln>
          <a:effectLst>
            <a:softEdge rad="112500"/>
          </a:effectLst>
        </p:spPr>
      </p:pic>
      <p:pic>
        <p:nvPicPr>
          <p:cNvPr id="8" name="Picture 2" descr="research_vessel"/>
          <p:cNvPicPr>
            <a:picLocks noChangeAspect="1" noChangeArrowheads="1"/>
          </p:cNvPicPr>
          <p:nvPr/>
        </p:nvPicPr>
        <p:blipFill>
          <a:blip r:embed="rId5" cstate="print"/>
          <a:srcRect l="16182" t="7204" r="166"/>
          <a:stretch>
            <a:fillRect/>
          </a:stretch>
        </p:blipFill>
        <p:spPr bwMode="auto">
          <a:xfrm>
            <a:off x="4750900" y="692696"/>
            <a:ext cx="4392488" cy="3194294"/>
          </a:xfrm>
          <a:prstGeom prst="rect">
            <a:avLst/>
          </a:prstGeom>
          <a:ln>
            <a:noFill/>
          </a:ln>
          <a:effectLst>
            <a:softEdge rad="112500"/>
          </a:effectLst>
        </p:spPr>
      </p:pic>
      <p:pic>
        <p:nvPicPr>
          <p:cNvPr id="2" name="Picture 1" descr="Bluefin-Tuna-NOAA-Images.jpg"/>
          <p:cNvPicPr>
            <a:picLocks noChangeAspect="1"/>
          </p:cNvPicPr>
          <p:nvPr/>
        </p:nvPicPr>
        <p:blipFill>
          <a:blip r:embed="rId6" cstate="print">
            <a:extLst/>
          </a:blip>
          <a:stretch>
            <a:fillRect/>
          </a:stretch>
        </p:blipFill>
        <p:spPr>
          <a:xfrm>
            <a:off x="4824536" y="3573016"/>
            <a:ext cx="4355976" cy="3298558"/>
          </a:xfrm>
          <a:prstGeom prst="rect">
            <a:avLst/>
          </a:prstGeom>
          <a:ln>
            <a:noFill/>
          </a:ln>
          <a:effectLst>
            <a:softEdge rad="112500"/>
          </a:effectLst>
        </p:spPr>
      </p:pic>
      <p:sp>
        <p:nvSpPr>
          <p:cNvPr id="4" name="Bent Arrow 3"/>
          <p:cNvSpPr/>
          <p:nvPr/>
        </p:nvSpPr>
        <p:spPr>
          <a:xfrm>
            <a:off x="395288" y="1196975"/>
            <a:ext cx="792162" cy="2447925"/>
          </a:xfrm>
          <a:prstGeom prst="bentArrow">
            <a:avLst>
              <a:gd name="adj1" fmla="val 25000"/>
              <a:gd name="adj2" fmla="val 20788"/>
              <a:gd name="adj3" fmla="val 34358"/>
              <a:gd name="adj4" fmla="val 31333"/>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solidFill>
                <a:prstClr val="white"/>
              </a:solidFill>
              <a:latin typeface="Calibri"/>
            </a:endParaRPr>
          </a:p>
        </p:txBody>
      </p:sp>
      <p:pic>
        <p:nvPicPr>
          <p:cNvPr id="3" name="Picture 2" descr="DWH-Rig-Fire.jpg"/>
          <p:cNvPicPr>
            <a:picLocks noChangeAspect="1"/>
          </p:cNvPicPr>
          <p:nvPr/>
        </p:nvPicPr>
        <p:blipFill>
          <a:blip r:embed="rId7"/>
          <a:stretch>
            <a:fillRect/>
          </a:stretch>
        </p:blipFill>
        <p:spPr>
          <a:xfrm>
            <a:off x="104775" y="3643313"/>
            <a:ext cx="2667000" cy="2000250"/>
          </a:xfrm>
          <a:prstGeom prst="rect">
            <a:avLst/>
          </a:prstGeom>
          <a:ln w="57150" cmpd="sng">
            <a:solidFill>
              <a:srgbClr val="FFFF00"/>
            </a:solidFill>
          </a:ln>
          <a:effectLst>
            <a:outerShdw blurRad="292100" dist="139700" dir="2700000" algn="tl" rotWithShape="0">
              <a:srgbClr val="333333">
                <a:alpha val="65000"/>
              </a:srgbClr>
            </a:outerShdw>
          </a:effectLst>
        </p:spPr>
      </p:pic>
      <p:sp>
        <p:nvSpPr>
          <p:cNvPr id="24582" name="TextBox 14"/>
          <p:cNvSpPr txBox="1">
            <a:spLocks noChangeArrowheads="1"/>
          </p:cNvSpPr>
          <p:nvPr/>
        </p:nvSpPr>
        <p:spPr bwMode="auto">
          <a:xfrm>
            <a:off x="611188" y="-458788"/>
            <a:ext cx="184150" cy="366713"/>
          </a:xfrm>
          <a:prstGeom prst="rect">
            <a:avLst/>
          </a:prstGeom>
          <a:noFill/>
          <a:ln w="9525">
            <a:noFill/>
            <a:miter lim="800000"/>
            <a:headEnd/>
            <a:tailEnd/>
          </a:ln>
        </p:spPr>
        <p:txBody>
          <a:bodyPr wrap="none">
            <a:prstTxWarp prst="textNoShape">
              <a:avLst/>
            </a:prstTxWarp>
            <a:spAutoFit/>
          </a:bodyPr>
          <a:lstStyle/>
          <a:p>
            <a:endParaRPr lang="en-US" sz="1800">
              <a:solidFill>
                <a:prstClr val="white"/>
              </a:solidFill>
              <a:latin typeface="Arial" pitchFamily="-72" charset="0"/>
              <a:ea typeface="ＭＳ Ｐゴシック" pitchFamily="-72" charset="-128"/>
              <a:cs typeface="ＭＳ Ｐゴシック" pitchFamily="-72" charset="-128"/>
            </a:endParaRPr>
          </a:p>
        </p:txBody>
      </p:sp>
      <p:sp>
        <p:nvSpPr>
          <p:cNvPr id="16" name="Rounded Rectangle 15"/>
          <p:cNvSpPr/>
          <p:nvPr/>
        </p:nvSpPr>
        <p:spPr>
          <a:xfrm>
            <a:off x="0" y="0"/>
            <a:ext cx="7956550" cy="692150"/>
          </a:xfrm>
          <a:prstGeom prst="roundRect">
            <a:avLst/>
          </a:prstGeom>
          <a:solidFill>
            <a:schemeClr val="tx1"/>
          </a:solidFill>
          <a:ln>
            <a:no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solidFill>
                <a:prstClr val="white"/>
              </a:solidFill>
              <a:latin typeface="Calibri"/>
            </a:endParaRPr>
          </a:p>
        </p:txBody>
      </p:sp>
      <p:sp>
        <p:nvSpPr>
          <p:cNvPr id="17" name="TextBox 16"/>
          <p:cNvSpPr txBox="1"/>
          <p:nvPr/>
        </p:nvSpPr>
        <p:spPr>
          <a:xfrm>
            <a:off x="827584" y="44624"/>
            <a:ext cx="6768752" cy="584776"/>
          </a:xfrm>
          <a:prstGeom prst="rect">
            <a:avLst/>
          </a:prstGeom>
          <a:noFill/>
        </p:spPr>
        <p:txBody>
          <a:bodyPr>
            <a:spAutoFit/>
          </a:bodyPr>
          <a:lstStyle/>
          <a:p>
            <a:pPr>
              <a:defRPr/>
            </a:pPr>
            <a:r>
              <a:rPr lang="en-US" sz="3200" dirty="0">
                <a:ln>
                  <a:solidFill>
                    <a:prstClr val="black"/>
                  </a:solidFill>
                </a:ln>
                <a:solidFill>
                  <a:prstClr val="black"/>
                </a:solidFill>
                <a:latin typeface="Calibri" pitchFamily="84" charset="0"/>
                <a:ea typeface="ＭＳ Ｐゴシック" pitchFamily="84" charset="-128"/>
                <a:cs typeface="ＭＳ Ｐゴシック" pitchFamily="84" charset="-128"/>
              </a:rPr>
              <a:t>Ocean Connectivity</a:t>
            </a:r>
            <a:endParaRPr lang="en-US" sz="2800" dirty="0">
              <a:ln>
                <a:solidFill>
                  <a:prstClr val="black"/>
                </a:solidFill>
              </a:ln>
              <a:solidFill>
                <a:prstClr val="black"/>
              </a:solidFill>
              <a:latin typeface="Calibri" pitchFamily="84" charset="0"/>
              <a:ea typeface="ＭＳ Ｐゴシック" pitchFamily="84" charset="-128"/>
              <a:cs typeface="ＭＳ Ｐゴシック" pitchFamily="84" charset="-128"/>
            </a:endParaRPr>
          </a:p>
        </p:txBody>
      </p:sp>
      <p:pic>
        <p:nvPicPr>
          <p:cNvPr id="18" name="Picture 11" descr="NOAA"/>
          <p:cNvPicPr>
            <a:picLocks noChangeAspect="1" noChangeArrowheads="1"/>
          </p:cNvPicPr>
          <p:nvPr/>
        </p:nvPicPr>
        <p:blipFill>
          <a:blip r:embed="rId8"/>
          <a:srcRect/>
          <a:stretch>
            <a:fillRect/>
          </a:stretch>
        </p:blipFill>
        <p:spPr bwMode="auto">
          <a:xfrm>
            <a:off x="34925" y="11113"/>
            <a:ext cx="609600" cy="609600"/>
          </a:xfrm>
          <a:prstGeom prst="rect">
            <a:avLst/>
          </a:prstGeom>
          <a:noFill/>
          <a:effectLst>
            <a:outerShdw dist="35921" dir="2700000" algn="ctr" rotWithShape="0">
              <a:schemeClr val="bg2">
                <a:alpha val="50000"/>
              </a:schemeClr>
            </a:outerShdw>
          </a:effectLst>
        </p:spPr>
      </p:pic>
    </p:spTree>
    <p:custDataLst>
      <p:tags r:id="rId1"/>
    </p:custData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200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beach sample.bmp"/>
          <p:cNvPicPr>
            <a:picLocks noGrp="1" noChangeAspect="1"/>
          </p:cNvPicPr>
          <p:nvPr>
            <p:ph idx="1"/>
          </p:nvPr>
        </p:nvPicPr>
        <p:blipFill rotWithShape="1">
          <a:blip r:embed="rId4" cstate="print"/>
          <a:srcRect t="-437" b="-437"/>
          <a:stretch/>
        </p:blipFill>
        <p:spPr>
          <a:xfrm>
            <a:off x="-108520" y="618776"/>
            <a:ext cx="9361040" cy="6376392"/>
          </a:xfrm>
          <a:effectLst>
            <a:softEdge rad="112500"/>
          </a:effectLst>
        </p:spPr>
      </p:pic>
      <p:sp>
        <p:nvSpPr>
          <p:cNvPr id="30722" name="AutoShape 2" descr="ftp://dossier.ogp.noaa.gov/COMM/AOMLpix/AOML%20Sept%202010/Florida%20186.jpg"/>
          <p:cNvSpPr>
            <a:spLocks noChangeAspect="1" noChangeArrowheads="1"/>
          </p:cNvSpPr>
          <p:nvPr/>
        </p:nvSpPr>
        <p:spPr bwMode="auto">
          <a:xfrm>
            <a:off x="63500" y="-136525"/>
            <a:ext cx="6048375" cy="4029075"/>
          </a:xfrm>
          <a:prstGeom prst="rect">
            <a:avLst/>
          </a:prstGeom>
          <a:noFill/>
          <a:ln w="9525">
            <a:noFill/>
            <a:miter lim="800000"/>
            <a:headEnd/>
            <a:tailEnd/>
          </a:ln>
        </p:spPr>
        <p:txBody>
          <a:bodyPr>
            <a:prstTxWarp prst="textNoShape">
              <a:avLst/>
            </a:prstTxWarp>
          </a:bodyPr>
          <a:lstStyle/>
          <a:p>
            <a:endParaRPr lang="en-US" sz="1800">
              <a:solidFill>
                <a:prstClr val="white"/>
              </a:solidFill>
              <a:latin typeface="Arial" pitchFamily="-72" charset="0"/>
              <a:ea typeface="ＭＳ Ｐゴシック" pitchFamily="-72" charset="-128"/>
              <a:cs typeface="ＭＳ Ｐゴシック" pitchFamily="-72" charset="-128"/>
            </a:endParaRPr>
          </a:p>
        </p:txBody>
      </p:sp>
      <p:pic>
        <p:nvPicPr>
          <p:cNvPr id="9" name="Picture 8" descr="IMG_1623.jpg"/>
          <p:cNvPicPr/>
          <p:nvPr/>
        </p:nvPicPr>
        <p:blipFill>
          <a:blip r:embed="rId5" cstate="print"/>
          <a:stretch>
            <a:fillRect/>
          </a:stretch>
        </p:blipFill>
        <p:spPr>
          <a:xfrm>
            <a:off x="30102" y="764704"/>
            <a:ext cx="2957721" cy="2088232"/>
          </a:xfrm>
          <a:prstGeom prst="rect">
            <a:avLst/>
          </a:prstGeom>
          <a:ln>
            <a:noFill/>
          </a:ln>
          <a:effectLst>
            <a:softEdge rad="112500"/>
          </a:effectLst>
        </p:spPr>
      </p:pic>
      <p:pic>
        <p:nvPicPr>
          <p:cNvPr id="10" name="Picture 9" descr="P5220007.JPG"/>
          <p:cNvPicPr/>
          <p:nvPr/>
        </p:nvPicPr>
        <p:blipFill>
          <a:blip r:embed="rId6" cstate="print"/>
          <a:stretch>
            <a:fillRect/>
          </a:stretch>
        </p:blipFill>
        <p:spPr>
          <a:xfrm>
            <a:off x="971600" y="2996952"/>
            <a:ext cx="2160240" cy="3024336"/>
          </a:xfrm>
          <a:prstGeom prst="rect">
            <a:avLst/>
          </a:prstGeom>
          <a:ln>
            <a:noFill/>
          </a:ln>
          <a:effectLst>
            <a:softEdge rad="112500"/>
          </a:effectLst>
        </p:spPr>
      </p:pic>
      <p:sp>
        <p:nvSpPr>
          <p:cNvPr id="30725" name="TextBox 11"/>
          <p:cNvSpPr txBox="1">
            <a:spLocks noChangeArrowheads="1"/>
          </p:cNvSpPr>
          <p:nvPr/>
        </p:nvSpPr>
        <p:spPr bwMode="auto">
          <a:xfrm>
            <a:off x="611188" y="-458788"/>
            <a:ext cx="184150" cy="366713"/>
          </a:xfrm>
          <a:prstGeom prst="rect">
            <a:avLst/>
          </a:prstGeom>
          <a:noFill/>
          <a:ln w="9525">
            <a:noFill/>
            <a:miter lim="800000"/>
            <a:headEnd/>
            <a:tailEnd/>
          </a:ln>
        </p:spPr>
        <p:txBody>
          <a:bodyPr wrap="none">
            <a:prstTxWarp prst="textNoShape">
              <a:avLst/>
            </a:prstTxWarp>
            <a:spAutoFit/>
          </a:bodyPr>
          <a:lstStyle/>
          <a:p>
            <a:endParaRPr lang="en-US" sz="1800">
              <a:solidFill>
                <a:prstClr val="white"/>
              </a:solidFill>
              <a:latin typeface="Arial" pitchFamily="-72" charset="0"/>
              <a:ea typeface="ＭＳ Ｐゴシック" pitchFamily="-72" charset="-128"/>
              <a:cs typeface="ＭＳ Ｐゴシック" pitchFamily="-72" charset="-128"/>
            </a:endParaRPr>
          </a:p>
        </p:txBody>
      </p:sp>
      <p:sp>
        <p:nvSpPr>
          <p:cNvPr id="13" name="Rounded Rectangle 12"/>
          <p:cNvSpPr/>
          <p:nvPr/>
        </p:nvSpPr>
        <p:spPr>
          <a:xfrm>
            <a:off x="0" y="0"/>
            <a:ext cx="7956550" cy="692150"/>
          </a:xfrm>
          <a:prstGeom prst="roundRect">
            <a:avLst/>
          </a:prstGeom>
          <a:solidFill>
            <a:schemeClr val="tx1"/>
          </a:solidFill>
          <a:ln>
            <a:no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solidFill>
                <a:prstClr val="white"/>
              </a:solidFill>
              <a:latin typeface="Calibri"/>
            </a:endParaRPr>
          </a:p>
        </p:txBody>
      </p:sp>
      <p:sp>
        <p:nvSpPr>
          <p:cNvPr id="14" name="TextBox 13"/>
          <p:cNvSpPr txBox="1"/>
          <p:nvPr/>
        </p:nvSpPr>
        <p:spPr>
          <a:xfrm>
            <a:off x="827584" y="44624"/>
            <a:ext cx="6768752" cy="584776"/>
          </a:xfrm>
          <a:prstGeom prst="rect">
            <a:avLst/>
          </a:prstGeom>
          <a:noFill/>
        </p:spPr>
        <p:txBody>
          <a:bodyPr>
            <a:spAutoFit/>
          </a:bodyPr>
          <a:lstStyle/>
          <a:p>
            <a:pPr>
              <a:defRPr/>
            </a:pPr>
            <a:r>
              <a:rPr lang="en-US" sz="3200" dirty="0">
                <a:ln>
                  <a:solidFill>
                    <a:prstClr val="black"/>
                  </a:solidFill>
                </a:ln>
                <a:solidFill>
                  <a:prstClr val="black"/>
                </a:solidFill>
                <a:latin typeface="Calibri" pitchFamily="84" charset="0"/>
                <a:ea typeface="ＭＳ Ｐゴシック" pitchFamily="84" charset="-128"/>
                <a:cs typeface="ＭＳ Ｐゴシック" pitchFamily="84" charset="-128"/>
              </a:rPr>
              <a:t>Healthy Beaches</a:t>
            </a:r>
            <a:endParaRPr lang="en-US" sz="2800" dirty="0">
              <a:ln>
                <a:solidFill>
                  <a:prstClr val="black"/>
                </a:solidFill>
              </a:ln>
              <a:solidFill>
                <a:prstClr val="black"/>
              </a:solidFill>
              <a:latin typeface="Calibri" pitchFamily="84" charset="0"/>
              <a:ea typeface="ＭＳ Ｐゴシック" pitchFamily="84" charset="-128"/>
              <a:cs typeface="ＭＳ Ｐゴシック" pitchFamily="84" charset="-128"/>
            </a:endParaRPr>
          </a:p>
        </p:txBody>
      </p:sp>
      <p:pic>
        <p:nvPicPr>
          <p:cNvPr id="15" name="Picture 11" descr="NOAA"/>
          <p:cNvPicPr>
            <a:picLocks noChangeAspect="1" noChangeArrowheads="1"/>
          </p:cNvPicPr>
          <p:nvPr/>
        </p:nvPicPr>
        <p:blipFill>
          <a:blip r:embed="rId7"/>
          <a:srcRect/>
          <a:stretch>
            <a:fillRect/>
          </a:stretch>
        </p:blipFill>
        <p:spPr bwMode="auto">
          <a:xfrm>
            <a:off x="34925" y="11113"/>
            <a:ext cx="609600" cy="609600"/>
          </a:xfrm>
          <a:prstGeom prst="rect">
            <a:avLst/>
          </a:prstGeom>
          <a:noFill/>
          <a:effectLst>
            <a:outerShdw dist="35921" dir="2700000" algn="ctr" rotWithShape="0">
              <a:schemeClr val="bg2">
                <a:alpha val="50000"/>
              </a:schemeClr>
            </a:outerShdw>
          </a:effectLst>
        </p:spPr>
      </p:pic>
    </p:spTree>
    <p:custDataLst>
      <p:tags r:id="rId1"/>
    </p:custDataLst>
  </p:cSld>
  <p:clrMapOvr>
    <a:masterClrMapping/>
  </p:clrMapOvr>
  <p:transition xmlns:p14="http://schemas.microsoft.com/office/powerpoint/2010/main" advClick="0"/>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300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3000"/>
                            </p:stCondLst>
                            <p:childTnLst>
                              <p:par>
                                <p:cTn id="8" presetID="1" presetClass="entr" presetSubtype="0" fill="hold" nodeType="afterEffect">
                                  <p:stCondLst>
                                    <p:cond delay="2000"/>
                                  </p:stCondLst>
                                  <p:childTnLst>
                                    <p:set>
                                      <p:cBhvr>
                                        <p:cTn id="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7" name="Text Box 9"/>
          <p:cNvSpPr txBox="1">
            <a:spLocks noChangeArrowheads="1"/>
          </p:cNvSpPr>
          <p:nvPr/>
        </p:nvSpPr>
        <p:spPr bwMode="auto">
          <a:xfrm>
            <a:off x="1447800" y="873653"/>
            <a:ext cx="7696200" cy="5969325"/>
          </a:xfrm>
          <a:prstGeom prst="rect">
            <a:avLst/>
          </a:prstGeom>
          <a:noFill/>
          <a:ln w="9525">
            <a:noFill/>
            <a:miter lim="800000"/>
            <a:headEnd/>
            <a:tailEnd/>
          </a:ln>
          <a:effectLst/>
        </p:spPr>
        <p:txBody>
          <a:bodyPr wrap="square">
            <a:prstTxWarp prst="textNoShape">
              <a:avLst/>
            </a:prstTxWarp>
            <a:spAutoFit/>
          </a:bodyPr>
          <a:lstStyle/>
          <a:p>
            <a:pPr>
              <a:spcBef>
                <a:spcPct val="20000"/>
              </a:spcBef>
            </a:pPr>
            <a:r>
              <a:rPr lang="en-US" b="1" dirty="0">
                <a:solidFill>
                  <a:srgbClr val="000000"/>
                </a:solidFill>
                <a:latin typeface="Calibri"/>
                <a:ea typeface="ＭＳ Ｐゴシック" pitchFamily="-111" charset="-128"/>
                <a:cs typeface="Calibri"/>
              </a:rPr>
              <a:t>Advance understanding and prediction</a:t>
            </a:r>
            <a:r>
              <a:rPr lang="en-US" dirty="0">
                <a:solidFill>
                  <a:srgbClr val="000000"/>
                </a:solidFill>
                <a:latin typeface="Calibri"/>
                <a:ea typeface="ＭＳ Ｐゴシック" pitchFamily="-111" charset="-128"/>
                <a:cs typeface="Calibri"/>
              </a:rPr>
              <a:t> of tropical cyclones (TC) through observations, numerical models, and theory, with </a:t>
            </a:r>
            <a:r>
              <a:rPr lang="en-US" b="1" dirty="0">
                <a:solidFill>
                  <a:srgbClr val="000000"/>
                </a:solidFill>
                <a:latin typeface="Calibri"/>
                <a:ea typeface="ＭＳ Ｐゴシック" pitchFamily="-111" charset="-128"/>
                <a:cs typeface="Calibri"/>
              </a:rPr>
              <a:t>emphasis on processes within inner part of storm</a:t>
            </a:r>
            <a:r>
              <a:rPr lang="en-US" dirty="0">
                <a:solidFill>
                  <a:srgbClr val="000000"/>
                </a:solidFill>
                <a:latin typeface="Calibri"/>
                <a:ea typeface="ＭＳ Ｐゴシック" pitchFamily="-111" charset="-128"/>
                <a:cs typeface="Calibri"/>
              </a:rPr>
              <a:t>.</a:t>
            </a:r>
          </a:p>
          <a:p>
            <a:pPr>
              <a:spcBef>
                <a:spcPct val="20000"/>
              </a:spcBef>
            </a:pPr>
            <a:r>
              <a:rPr lang="en-US" b="1" dirty="0">
                <a:solidFill>
                  <a:srgbClr val="A21010"/>
                </a:solidFill>
                <a:latin typeface="Calibri"/>
                <a:ea typeface="ＭＳ Ｐゴシック" pitchFamily="-111" charset="-128"/>
                <a:cs typeface="Calibri"/>
              </a:rPr>
              <a:t>NOAA’s hurricane research focus for &gt;50 years</a:t>
            </a:r>
            <a:r>
              <a:rPr lang="en-US" dirty="0">
                <a:solidFill>
                  <a:srgbClr val="000000"/>
                </a:solidFill>
                <a:latin typeface="Calibri"/>
                <a:ea typeface="ＭＳ Ｐゴシック" pitchFamily="-111" charset="-128"/>
                <a:cs typeface="Calibri"/>
              </a:rPr>
              <a:t> </a:t>
            </a:r>
          </a:p>
          <a:p>
            <a:pPr>
              <a:spcBef>
                <a:spcPct val="20000"/>
              </a:spcBef>
            </a:pPr>
            <a:r>
              <a:rPr lang="en-US" dirty="0">
                <a:solidFill>
                  <a:srgbClr val="000000"/>
                </a:solidFill>
                <a:latin typeface="Calibri"/>
                <a:ea typeface="ＭＳ Ｐゴシック" pitchFamily="-111" charset="-128"/>
                <a:cs typeface="Calibri"/>
              </a:rPr>
              <a:t>The goals of this research are to:</a:t>
            </a:r>
          </a:p>
          <a:p>
            <a:pPr marL="396875" lvl="1" indent="-354013" eaLnBrk="0" hangingPunct="0">
              <a:lnSpc>
                <a:spcPct val="110000"/>
              </a:lnSpc>
              <a:buFont typeface="Arial" pitchFamily="-111" charset="0"/>
              <a:buNone/>
            </a:pPr>
            <a:r>
              <a:rPr lang="en-US" dirty="0">
                <a:solidFill>
                  <a:srgbClr val="000000"/>
                </a:solidFill>
                <a:latin typeface="Calibri"/>
                <a:ea typeface="ＭＳ Ｐゴシック" pitchFamily="-111" charset="-128"/>
                <a:cs typeface="Calibri"/>
              </a:rPr>
              <a:t>1.  Advance prediction of </a:t>
            </a:r>
            <a:r>
              <a:rPr lang="en-US" b="1" dirty="0">
                <a:solidFill>
                  <a:srgbClr val="000000"/>
                </a:solidFill>
                <a:latin typeface="Calibri"/>
                <a:ea typeface="ＭＳ Ｐゴシック" pitchFamily="-111" charset="-128"/>
                <a:cs typeface="Calibri"/>
              </a:rPr>
              <a:t>TC intensity and structure change (</a:t>
            </a:r>
            <a:r>
              <a:rPr lang="en-US" b="1" dirty="0">
                <a:solidFill>
                  <a:srgbClr val="A21010"/>
                </a:solidFill>
                <a:latin typeface="Calibri"/>
                <a:ea typeface="ＭＳ Ｐゴシック" pitchFamily="-111" charset="-128"/>
                <a:cs typeface="Calibri"/>
              </a:rPr>
              <a:t>INTENSITY</a:t>
            </a:r>
            <a:r>
              <a:rPr lang="en-US" dirty="0">
                <a:solidFill>
                  <a:srgbClr val="000000"/>
                </a:solidFill>
                <a:latin typeface="Calibri"/>
                <a:ea typeface="ＭＳ Ｐゴシック" pitchFamily="-111" charset="-128"/>
                <a:cs typeface="Calibri"/>
              </a:rPr>
              <a:t>);</a:t>
            </a:r>
          </a:p>
          <a:p>
            <a:pPr marL="396875" lvl="1" indent="-354013" eaLnBrk="0" hangingPunct="0">
              <a:lnSpc>
                <a:spcPct val="110000"/>
              </a:lnSpc>
              <a:buFont typeface="Arial" pitchFamily="-111" charset="0"/>
              <a:buNone/>
            </a:pPr>
            <a:r>
              <a:rPr lang="en-US" dirty="0">
                <a:solidFill>
                  <a:srgbClr val="000000"/>
                </a:solidFill>
                <a:latin typeface="Calibri"/>
                <a:ea typeface="ＭＳ Ｐゴシック" pitchFamily="-111" charset="-128"/>
                <a:cs typeface="Calibri"/>
              </a:rPr>
              <a:t>2.  Improve prediction of </a:t>
            </a:r>
            <a:r>
              <a:rPr lang="en-US" b="1" dirty="0">
                <a:solidFill>
                  <a:srgbClr val="000000"/>
                </a:solidFill>
                <a:latin typeface="Calibri"/>
                <a:ea typeface="ＭＳ Ｐゴシック" pitchFamily="-111" charset="-128"/>
                <a:cs typeface="Calibri"/>
              </a:rPr>
              <a:t>TC track </a:t>
            </a:r>
            <a:r>
              <a:rPr lang="en-US" dirty="0">
                <a:solidFill>
                  <a:srgbClr val="000000"/>
                </a:solidFill>
                <a:latin typeface="Calibri"/>
                <a:ea typeface="ＭＳ Ｐゴシック" pitchFamily="-111" charset="-128"/>
                <a:cs typeface="Calibri"/>
              </a:rPr>
              <a:t>(</a:t>
            </a:r>
            <a:r>
              <a:rPr lang="en-US" b="1" dirty="0">
                <a:solidFill>
                  <a:srgbClr val="A21010"/>
                </a:solidFill>
                <a:latin typeface="Calibri"/>
                <a:ea typeface="ＭＳ Ｐゴシック" pitchFamily="-111" charset="-128"/>
                <a:cs typeface="Calibri"/>
              </a:rPr>
              <a:t>TRACK</a:t>
            </a:r>
            <a:r>
              <a:rPr lang="en-US" dirty="0">
                <a:solidFill>
                  <a:srgbClr val="000000"/>
                </a:solidFill>
                <a:latin typeface="Calibri"/>
                <a:ea typeface="ＭＳ Ｐゴシック" pitchFamily="-111" charset="-128"/>
                <a:cs typeface="Calibri"/>
              </a:rPr>
              <a:t>)</a:t>
            </a:r>
            <a:r>
              <a:rPr lang="en-US" dirty="0" smtClean="0">
                <a:solidFill>
                  <a:srgbClr val="000000"/>
                </a:solidFill>
                <a:latin typeface="Calibri"/>
                <a:ea typeface="ＭＳ Ｐゴシック" pitchFamily="-111" charset="-128"/>
                <a:cs typeface="Calibri"/>
              </a:rPr>
              <a:t>; and</a:t>
            </a:r>
          </a:p>
          <a:p>
            <a:pPr marL="396875" lvl="1" indent="-354013" eaLnBrk="0" hangingPunct="0">
              <a:lnSpc>
                <a:spcPct val="110000"/>
              </a:lnSpc>
              <a:buFont typeface="Arial" pitchFamily="-111" charset="0"/>
              <a:buAutoNum type="arabicPeriod" startAt="3"/>
            </a:pPr>
            <a:r>
              <a:rPr lang="en-US" dirty="0" smtClean="0">
                <a:solidFill>
                  <a:srgbClr val="000000"/>
                </a:solidFill>
                <a:latin typeface="Calibri"/>
                <a:ea typeface="ＭＳ Ｐゴシック" pitchFamily="-111" charset="-128"/>
                <a:cs typeface="Calibri"/>
              </a:rPr>
              <a:t>Enhance </a:t>
            </a:r>
            <a:r>
              <a:rPr lang="en-US" dirty="0">
                <a:solidFill>
                  <a:srgbClr val="000000"/>
                </a:solidFill>
                <a:latin typeface="Calibri"/>
                <a:ea typeface="ＭＳ Ｐゴシック" pitchFamily="-111" charset="-128"/>
                <a:cs typeface="Calibri"/>
              </a:rPr>
              <a:t>ability to diagnose and predict </a:t>
            </a:r>
            <a:r>
              <a:rPr lang="en-US" b="1" dirty="0">
                <a:solidFill>
                  <a:srgbClr val="000000"/>
                </a:solidFill>
                <a:latin typeface="Calibri"/>
                <a:ea typeface="ＭＳ Ｐゴシック" pitchFamily="-111" charset="-128"/>
                <a:cs typeface="Calibri"/>
              </a:rPr>
              <a:t>impacts of TC on life and property </a:t>
            </a:r>
            <a:r>
              <a:rPr lang="en-US" dirty="0">
                <a:solidFill>
                  <a:srgbClr val="000000"/>
                </a:solidFill>
                <a:latin typeface="Calibri"/>
                <a:ea typeface="ＭＳ Ｐゴシック" pitchFamily="-111" charset="-128"/>
                <a:cs typeface="Calibri"/>
              </a:rPr>
              <a:t>(</a:t>
            </a:r>
            <a:r>
              <a:rPr lang="en-US" b="1" dirty="0">
                <a:solidFill>
                  <a:srgbClr val="A21010"/>
                </a:solidFill>
                <a:latin typeface="Calibri"/>
                <a:ea typeface="ＭＳ Ｐゴシック" pitchFamily="-111" charset="-128"/>
                <a:cs typeface="Calibri"/>
              </a:rPr>
              <a:t>IMPACTS</a:t>
            </a:r>
            <a:r>
              <a:rPr lang="en-US" dirty="0" smtClean="0">
                <a:solidFill>
                  <a:srgbClr val="000000"/>
                </a:solidFill>
                <a:latin typeface="Calibri"/>
                <a:ea typeface="ＭＳ Ｐゴシック" pitchFamily="-111" charset="-128"/>
                <a:cs typeface="Calibri"/>
              </a:rPr>
              <a:t>)</a:t>
            </a:r>
            <a:endParaRPr lang="en-US" sz="900" dirty="0" smtClean="0">
              <a:solidFill>
                <a:srgbClr val="000000"/>
              </a:solidFill>
              <a:latin typeface="Calibri"/>
              <a:ea typeface="ＭＳ Ｐゴシック" pitchFamily="-111" charset="-128"/>
              <a:cs typeface="Calibri"/>
            </a:endParaRPr>
          </a:p>
          <a:p>
            <a:pPr marL="682625" lvl="1" indent="-349250" eaLnBrk="0" hangingPunct="0">
              <a:lnSpc>
                <a:spcPct val="110000"/>
              </a:lnSpc>
            </a:pPr>
            <a:endParaRPr lang="en-US" sz="900" dirty="0" smtClean="0">
              <a:solidFill>
                <a:srgbClr val="000000"/>
              </a:solidFill>
              <a:latin typeface="Calibri"/>
              <a:ea typeface="ＭＳ Ｐゴシック" pitchFamily="-111" charset="-128"/>
              <a:cs typeface="Calibri"/>
            </a:endParaRPr>
          </a:p>
          <a:p>
            <a:pPr algn="ctr" eaLnBrk="0" hangingPunct="0"/>
            <a:r>
              <a:rPr lang="en-US" u="sng" dirty="0">
                <a:solidFill>
                  <a:srgbClr val="1C00E3"/>
                </a:solidFill>
                <a:latin typeface="Calibri"/>
                <a:ea typeface="ＭＳ Ｐゴシック" pitchFamily="-111" charset="-128"/>
                <a:cs typeface="Calibri"/>
                <a:hlinkClick r:id="rId3"/>
              </a:rPr>
              <a:t>http://www.aoml.noaa.gov/hrd/</a:t>
            </a:r>
            <a:endParaRPr lang="en-US" sz="2800" b="1" dirty="0">
              <a:solidFill>
                <a:srgbClr val="1C00E3"/>
              </a:solidFill>
              <a:latin typeface="Calibri"/>
              <a:ea typeface="ＭＳ Ｐゴシック" pitchFamily="-111" charset="-128"/>
              <a:cs typeface="Calibri"/>
            </a:endParaRPr>
          </a:p>
          <a:p>
            <a:pPr eaLnBrk="0" hangingPunct="0">
              <a:lnSpc>
                <a:spcPct val="120000"/>
              </a:lnSpc>
            </a:pPr>
            <a:r>
              <a:rPr lang="en-US" sz="3200" b="1" dirty="0">
                <a:solidFill>
                  <a:srgbClr val="000000"/>
                </a:solidFill>
                <a:latin typeface="Calibri"/>
                <a:ea typeface="ＭＳ Ｐゴシック" pitchFamily="-111" charset="-128"/>
                <a:cs typeface="Calibri"/>
              </a:rPr>
              <a:t>WHO:</a:t>
            </a:r>
            <a:endParaRPr lang="en-US" sz="3200" b="1" dirty="0">
              <a:solidFill>
                <a:srgbClr val="00008E"/>
              </a:solidFill>
              <a:latin typeface="Calibri"/>
              <a:ea typeface="ＭＳ Ｐゴシック" pitchFamily="-111" charset="-128"/>
              <a:cs typeface="Calibri"/>
            </a:endParaRPr>
          </a:p>
          <a:p>
            <a:pPr eaLnBrk="0" hangingPunct="0"/>
            <a:r>
              <a:rPr lang="en-US" dirty="0">
                <a:solidFill>
                  <a:srgbClr val="000000"/>
                </a:solidFill>
                <a:latin typeface="Calibri"/>
                <a:ea typeface="ＭＳ Ｐゴシック" pitchFamily="-111" charset="-128"/>
                <a:cs typeface="Calibri"/>
              </a:rPr>
              <a:t>AOML/Hurricane Research Division </a:t>
            </a:r>
            <a:r>
              <a:rPr lang="en-US" dirty="0" smtClean="0">
                <a:solidFill>
                  <a:srgbClr val="000000"/>
                </a:solidFill>
                <a:latin typeface="Calibri"/>
                <a:ea typeface="ＭＳ Ｐゴシック" pitchFamily="-111" charset="-128"/>
                <a:cs typeface="Calibri"/>
              </a:rPr>
              <a:t>(36 employees) 19 </a:t>
            </a:r>
            <a:r>
              <a:rPr lang="en-US" dirty="0">
                <a:solidFill>
                  <a:srgbClr val="000000"/>
                </a:solidFill>
                <a:latin typeface="Calibri"/>
                <a:ea typeface="ＭＳ Ｐゴシック" pitchFamily="-111" charset="-128"/>
                <a:cs typeface="Calibri"/>
              </a:rPr>
              <a:t>research,</a:t>
            </a:r>
            <a:r>
              <a:rPr lang="en-US" dirty="0" smtClean="0">
                <a:solidFill>
                  <a:srgbClr val="000000"/>
                </a:solidFill>
                <a:latin typeface="Calibri"/>
                <a:ea typeface="ＭＳ Ｐゴシック" pitchFamily="-111" charset="-128"/>
                <a:cs typeface="Calibri"/>
              </a:rPr>
              <a:t> 17 </a:t>
            </a:r>
            <a:r>
              <a:rPr lang="en-US" dirty="0">
                <a:solidFill>
                  <a:srgbClr val="000000"/>
                </a:solidFill>
                <a:latin typeface="Calibri"/>
                <a:ea typeface="ＭＳ Ｐゴシック" pitchFamily="-111" charset="-128"/>
                <a:cs typeface="Calibri"/>
              </a:rPr>
              <a:t>support,</a:t>
            </a:r>
            <a:r>
              <a:rPr lang="en-US" dirty="0" smtClean="0">
                <a:solidFill>
                  <a:srgbClr val="000000"/>
                </a:solidFill>
                <a:latin typeface="Calibri"/>
                <a:ea typeface="ＭＳ Ｐゴシック" pitchFamily="-111" charset="-128"/>
                <a:cs typeface="Calibri"/>
              </a:rPr>
              <a:t> 4-5 summer </a:t>
            </a:r>
            <a:r>
              <a:rPr lang="en-US" dirty="0">
                <a:solidFill>
                  <a:srgbClr val="000000"/>
                </a:solidFill>
                <a:latin typeface="Calibri"/>
                <a:ea typeface="ＭＳ Ｐゴシック" pitchFamily="-111" charset="-128"/>
                <a:cs typeface="Calibri"/>
              </a:rPr>
              <a:t>students</a:t>
            </a:r>
          </a:p>
        </p:txBody>
      </p:sp>
      <p:sp>
        <p:nvSpPr>
          <p:cNvPr id="2058" name="Rectangle 10"/>
          <p:cNvSpPr>
            <a:spLocks noChangeArrowheads="1"/>
          </p:cNvSpPr>
          <p:nvPr/>
        </p:nvSpPr>
        <p:spPr bwMode="auto">
          <a:xfrm>
            <a:off x="0" y="2438400"/>
            <a:ext cx="1295400" cy="533400"/>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pPr eaLnBrk="0" hangingPunct="0"/>
            <a:endParaRPr lang="en-US">
              <a:solidFill>
                <a:srgbClr val="000000"/>
              </a:solidFill>
              <a:latin typeface="Calibri"/>
              <a:ea typeface="ＭＳ Ｐゴシック" pitchFamily="-111" charset="-128"/>
              <a:cs typeface="Calibri"/>
            </a:endParaRPr>
          </a:p>
        </p:txBody>
      </p:sp>
      <p:sp>
        <p:nvSpPr>
          <p:cNvPr id="2061" name="Text Box 13"/>
          <p:cNvSpPr txBox="1">
            <a:spLocks noChangeArrowheads="1"/>
          </p:cNvSpPr>
          <p:nvPr/>
        </p:nvSpPr>
        <p:spPr bwMode="auto">
          <a:xfrm>
            <a:off x="1439863" y="239713"/>
            <a:ext cx="1447431" cy="584776"/>
          </a:xfrm>
          <a:prstGeom prst="rect">
            <a:avLst/>
          </a:prstGeom>
          <a:noFill/>
          <a:ln w="9525">
            <a:noFill/>
            <a:miter lim="800000"/>
            <a:headEnd/>
            <a:tailEnd/>
          </a:ln>
        </p:spPr>
        <p:txBody>
          <a:bodyPr wrap="none">
            <a:prstTxWarp prst="textNoShape">
              <a:avLst/>
            </a:prstTxWarp>
            <a:spAutoFit/>
          </a:bodyPr>
          <a:lstStyle/>
          <a:p>
            <a:pPr eaLnBrk="0" hangingPunct="0"/>
            <a:r>
              <a:rPr lang="en-US" sz="3200" b="1" dirty="0">
                <a:solidFill>
                  <a:srgbClr val="000000"/>
                </a:solidFill>
                <a:latin typeface="Calibri"/>
                <a:ea typeface="ＭＳ Ｐゴシック" pitchFamily="-111" charset="-128"/>
                <a:cs typeface="Calibri"/>
              </a:rPr>
              <a:t>GOALS:</a:t>
            </a:r>
          </a:p>
        </p:txBody>
      </p:sp>
      <p:sp>
        <p:nvSpPr>
          <p:cNvPr id="2062" name="Line 14"/>
          <p:cNvSpPr>
            <a:spLocks noChangeShapeType="1"/>
          </p:cNvSpPr>
          <p:nvPr/>
        </p:nvSpPr>
        <p:spPr bwMode="auto">
          <a:xfrm>
            <a:off x="1457325" y="896938"/>
            <a:ext cx="7265988" cy="0"/>
          </a:xfrm>
          <a:prstGeom prst="line">
            <a:avLst/>
          </a:prstGeom>
          <a:noFill/>
          <a:ln w="38100">
            <a:solidFill>
              <a:schemeClr val="tx1"/>
            </a:solidFill>
            <a:round/>
            <a:headEnd/>
            <a:tailEnd/>
          </a:ln>
        </p:spPr>
        <p:txBody>
          <a:bodyPr wrap="none" anchor="ctr">
            <a:prstTxWarp prst="textNoShape">
              <a:avLst/>
            </a:prstTxWarp>
          </a:bodyPr>
          <a:lstStyle/>
          <a:p>
            <a:pPr eaLnBrk="0" hangingPunct="0"/>
            <a:endParaRPr lang="en-US">
              <a:solidFill>
                <a:srgbClr val="000000"/>
              </a:solidFill>
              <a:latin typeface="Calibri"/>
              <a:ea typeface="ＭＳ Ｐゴシック" pitchFamily="-111" charset="-128"/>
              <a:cs typeface="Calibri"/>
            </a:endParaRPr>
          </a:p>
        </p:txBody>
      </p:sp>
      <p:sp>
        <p:nvSpPr>
          <p:cNvPr id="7" name="Rounded Rectangle 6"/>
          <p:cNvSpPr/>
          <p:nvPr/>
        </p:nvSpPr>
        <p:spPr>
          <a:xfrm>
            <a:off x="4052963" y="0"/>
            <a:ext cx="5091037" cy="692150"/>
          </a:xfrm>
          <a:prstGeom prst="roundRect">
            <a:avLst/>
          </a:prstGeom>
          <a:solidFill>
            <a:schemeClr val="bg1"/>
          </a:solidFill>
          <a:ln>
            <a:no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solidFill>
                <a:prstClr val="white"/>
              </a:solidFill>
              <a:latin typeface="Calibri"/>
            </a:endParaRPr>
          </a:p>
        </p:txBody>
      </p:sp>
      <p:sp>
        <p:nvSpPr>
          <p:cNvPr id="8" name="TextBox 7"/>
          <p:cNvSpPr txBox="1"/>
          <p:nvPr/>
        </p:nvSpPr>
        <p:spPr>
          <a:xfrm>
            <a:off x="4876256" y="28342"/>
            <a:ext cx="4267743" cy="584776"/>
          </a:xfrm>
          <a:prstGeom prst="rect">
            <a:avLst/>
          </a:prstGeom>
          <a:noFill/>
        </p:spPr>
        <p:txBody>
          <a:bodyPr wrap="square">
            <a:spAutoFit/>
          </a:bodyPr>
          <a:lstStyle/>
          <a:p>
            <a:pPr>
              <a:defRPr/>
            </a:pPr>
            <a:r>
              <a:rPr lang="en-US" sz="3200" dirty="0">
                <a:ln>
                  <a:solidFill>
                    <a:prstClr val="black"/>
                  </a:solidFill>
                </a:ln>
                <a:solidFill>
                  <a:prstClr val="black"/>
                </a:solidFill>
                <a:latin typeface="Calibri" pitchFamily="84" charset="0"/>
                <a:ea typeface="ＭＳ Ｐゴシック" pitchFamily="84" charset="-128"/>
                <a:cs typeface="ＭＳ Ｐゴシック" pitchFamily="84" charset="-128"/>
              </a:rPr>
              <a:t>Hurricane </a:t>
            </a:r>
            <a:r>
              <a:rPr lang="en-US" sz="3200" dirty="0" smtClean="0">
                <a:ln>
                  <a:solidFill>
                    <a:prstClr val="black"/>
                  </a:solidFill>
                </a:ln>
                <a:solidFill>
                  <a:prstClr val="black"/>
                </a:solidFill>
                <a:latin typeface="Calibri" pitchFamily="84" charset="0"/>
                <a:ea typeface="ＭＳ Ｐゴシック" pitchFamily="84" charset="-128"/>
                <a:cs typeface="ＭＳ Ｐゴシック" pitchFamily="84" charset="-128"/>
              </a:rPr>
              <a:t>Research</a:t>
            </a:r>
            <a:endParaRPr lang="en-US" sz="3200" dirty="0">
              <a:ln>
                <a:solidFill>
                  <a:prstClr val="black"/>
                </a:solidFill>
              </a:ln>
              <a:solidFill>
                <a:prstClr val="black"/>
              </a:solidFill>
              <a:latin typeface="Calibri" pitchFamily="84" charset="0"/>
              <a:ea typeface="ＭＳ Ｐゴシック" pitchFamily="84" charset="-128"/>
              <a:cs typeface="ＭＳ Ｐゴシック" pitchFamily="84" charset="-128"/>
            </a:endParaRPr>
          </a:p>
        </p:txBody>
      </p:sp>
      <p:pic>
        <p:nvPicPr>
          <p:cNvPr id="9" name="Picture 11" descr="NOAA"/>
          <p:cNvPicPr>
            <a:picLocks noChangeAspect="1" noChangeArrowheads="1"/>
          </p:cNvPicPr>
          <p:nvPr/>
        </p:nvPicPr>
        <p:blipFill>
          <a:blip r:embed="rId4"/>
          <a:srcRect/>
          <a:stretch>
            <a:fillRect/>
          </a:stretch>
        </p:blipFill>
        <p:spPr bwMode="auto">
          <a:xfrm>
            <a:off x="4202945" y="16282"/>
            <a:ext cx="609600" cy="609600"/>
          </a:xfrm>
          <a:prstGeom prst="rect">
            <a:avLst/>
          </a:prstGeom>
          <a:noFill/>
          <a:effectLst>
            <a:outerShdw dist="35921" dir="2700000" algn="ctr" rotWithShape="0">
              <a:schemeClr val="bg2">
                <a:alpha val="50000"/>
              </a:schemeClr>
            </a:outerShdw>
          </a:effectLst>
        </p:spPr>
      </p:pic>
      <p:sp>
        <p:nvSpPr>
          <p:cNvPr id="3" name="Rectangle 2"/>
          <p:cNvSpPr/>
          <p:nvPr/>
        </p:nvSpPr>
        <p:spPr bwMode="auto">
          <a:xfrm>
            <a:off x="0" y="3012270"/>
            <a:ext cx="1286225" cy="3845730"/>
          </a:xfrm>
          <a:prstGeom prst="rect">
            <a:avLst/>
          </a:prstGeom>
          <a:solidFill>
            <a:srgbClr val="C0D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1" charset="0"/>
              <a:ea typeface="ＭＳ Ｐゴシック" pitchFamily="-111" charset="-128"/>
              <a:cs typeface="ＭＳ Ｐゴシック" pitchFamily="-111" charset="-128"/>
            </a:endParaRPr>
          </a:p>
        </p:txBody>
      </p:sp>
      <p:sp>
        <p:nvSpPr>
          <p:cNvPr id="4" name="TextBox 3"/>
          <p:cNvSpPr txBox="1"/>
          <p:nvPr/>
        </p:nvSpPr>
        <p:spPr>
          <a:xfrm>
            <a:off x="8800062" y="6469604"/>
            <a:ext cx="313044" cy="369332"/>
          </a:xfrm>
          <a:prstGeom prst="rect">
            <a:avLst/>
          </a:prstGeom>
          <a:noFill/>
        </p:spPr>
        <p:txBody>
          <a:bodyPr wrap="none" rtlCol="0">
            <a:spAutoFit/>
          </a:bodyPr>
          <a:lstStyle/>
          <a:p>
            <a:r>
              <a:rPr lang="en-US" sz="1800" dirty="0" smtClean="0"/>
              <a:t>7</a:t>
            </a:r>
            <a:endParaRPr lang="en-US" sz="1800" dirty="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p:cNvSpPr>
          <p:nvPr>
            <p:ph type="body" idx="1"/>
          </p:nvPr>
        </p:nvSpPr>
        <p:spPr>
          <a:xfrm>
            <a:off x="419100" y="1625478"/>
            <a:ext cx="8258175" cy="4819650"/>
          </a:xfrm>
        </p:spPr>
        <p:txBody>
          <a:bodyPr/>
          <a:lstStyle/>
          <a:p>
            <a:pPr eaLnBrk="1" hangingPunct="1">
              <a:lnSpc>
                <a:spcPct val="90000"/>
              </a:lnSpc>
              <a:spcBef>
                <a:spcPts val="900"/>
              </a:spcBef>
            </a:pPr>
            <a:r>
              <a:rPr lang="en-US" sz="3300" b="1" i="1" dirty="0" smtClean="0">
                <a:solidFill>
                  <a:srgbClr val="A50021"/>
                </a:solidFill>
                <a:latin typeface="Calibri" charset="0"/>
                <a:ea typeface="Calibri" charset="0"/>
                <a:cs typeface="Calibri" charset="0"/>
              </a:rPr>
              <a:t>Goals</a:t>
            </a:r>
          </a:p>
          <a:p>
            <a:pPr eaLnBrk="1" hangingPunct="1">
              <a:lnSpc>
                <a:spcPct val="90000"/>
              </a:lnSpc>
              <a:spcBef>
                <a:spcPts val="900"/>
              </a:spcBef>
              <a:buFontTx/>
              <a:buChar char="•"/>
            </a:pPr>
            <a:r>
              <a:rPr lang="en-US" sz="3000" dirty="0" smtClean="0">
                <a:solidFill>
                  <a:srgbClr val="A50021"/>
                </a:solidFill>
                <a:latin typeface="Calibri" charset="0"/>
                <a:ea typeface="Calibri" charset="0"/>
                <a:cs typeface="Calibri" charset="0"/>
              </a:rPr>
              <a:t>Improve</a:t>
            </a:r>
            <a:r>
              <a:rPr lang="en-US" sz="3000" dirty="0" smtClean="0">
                <a:latin typeface="Calibri" charset="0"/>
                <a:ea typeface="Calibri" charset="0"/>
                <a:cs typeface="Calibri" charset="0"/>
              </a:rPr>
              <a:t> Forecast Accuracy</a:t>
            </a:r>
            <a:r>
              <a:rPr lang="en-US" sz="2200" dirty="0" smtClean="0">
                <a:latin typeface="Calibri" charset="0"/>
                <a:ea typeface="Calibri" charset="0"/>
                <a:cs typeface="Calibri" charset="0"/>
              </a:rPr>
              <a:t> </a:t>
            </a:r>
          </a:p>
          <a:p>
            <a:pPr lvl="1" eaLnBrk="1" hangingPunct="1">
              <a:lnSpc>
                <a:spcPct val="90000"/>
              </a:lnSpc>
              <a:spcBef>
                <a:spcPts val="900"/>
              </a:spcBef>
            </a:pPr>
            <a:r>
              <a:rPr lang="en-US" sz="1900" dirty="0" smtClean="0">
                <a:latin typeface="Calibri" charset="0"/>
                <a:ea typeface="Calibri" charset="0"/>
                <a:cs typeface="Calibri" charset="0"/>
              </a:rPr>
              <a:t>Hurricane impact areas (track) – 50% </a:t>
            </a:r>
            <a:br>
              <a:rPr lang="en-US" sz="1900" dirty="0" smtClean="0">
                <a:latin typeface="Calibri" charset="0"/>
                <a:ea typeface="Calibri" charset="0"/>
                <a:cs typeface="Calibri" charset="0"/>
              </a:rPr>
            </a:br>
            <a:r>
              <a:rPr lang="en-US" sz="1900" dirty="0" smtClean="0">
                <a:latin typeface="Calibri" charset="0"/>
                <a:ea typeface="Calibri" charset="0"/>
                <a:cs typeface="Calibri" charset="0"/>
              </a:rPr>
              <a:t>in 10 years</a:t>
            </a:r>
          </a:p>
          <a:p>
            <a:pPr lvl="1" eaLnBrk="1" hangingPunct="1">
              <a:lnSpc>
                <a:spcPct val="90000"/>
              </a:lnSpc>
              <a:spcBef>
                <a:spcPts val="900"/>
              </a:spcBef>
            </a:pPr>
            <a:r>
              <a:rPr lang="en-US" sz="1900" dirty="0" smtClean="0">
                <a:latin typeface="Calibri" charset="0"/>
                <a:ea typeface="Calibri" charset="0"/>
                <a:cs typeface="Calibri" charset="0"/>
              </a:rPr>
              <a:t>Severity (intensity) – 50% in 10 years</a:t>
            </a:r>
          </a:p>
          <a:p>
            <a:pPr lvl="1" eaLnBrk="1" hangingPunct="1">
              <a:lnSpc>
                <a:spcPct val="90000"/>
              </a:lnSpc>
              <a:spcBef>
                <a:spcPts val="900"/>
              </a:spcBef>
            </a:pPr>
            <a:r>
              <a:rPr lang="en-US" sz="1900" dirty="0" smtClean="0">
                <a:latin typeface="Calibri" charset="0"/>
                <a:ea typeface="Calibri" charset="0"/>
                <a:cs typeface="Calibri" charset="0"/>
              </a:rPr>
              <a:t>Rapid intensity change detection</a:t>
            </a:r>
          </a:p>
          <a:p>
            <a:pPr eaLnBrk="1" hangingPunct="1">
              <a:lnSpc>
                <a:spcPct val="90000"/>
              </a:lnSpc>
              <a:spcBef>
                <a:spcPts val="900"/>
              </a:spcBef>
              <a:buFontTx/>
              <a:buChar char="•"/>
            </a:pPr>
            <a:r>
              <a:rPr lang="en-US" sz="3000" dirty="0" smtClean="0">
                <a:solidFill>
                  <a:srgbClr val="A50021"/>
                </a:solidFill>
                <a:latin typeface="Calibri" charset="0"/>
                <a:ea typeface="Calibri" charset="0"/>
                <a:cs typeface="Calibri" charset="0"/>
              </a:rPr>
              <a:t>Extend</a:t>
            </a:r>
            <a:r>
              <a:rPr lang="en-US" sz="3000" dirty="0" smtClean="0">
                <a:latin typeface="Calibri" charset="0"/>
                <a:ea typeface="Calibri" charset="0"/>
                <a:cs typeface="Calibri" charset="0"/>
              </a:rPr>
              <a:t> forecast reliability out to 7 days</a:t>
            </a:r>
            <a:br>
              <a:rPr lang="en-US" sz="3000" dirty="0" smtClean="0">
                <a:latin typeface="Calibri" charset="0"/>
                <a:ea typeface="Calibri" charset="0"/>
                <a:cs typeface="Calibri" charset="0"/>
              </a:rPr>
            </a:br>
            <a:endParaRPr lang="en-US" sz="1100" dirty="0" smtClean="0">
              <a:latin typeface="Calibri" charset="0"/>
              <a:ea typeface="Calibri" charset="0"/>
              <a:cs typeface="Calibri" charset="0"/>
            </a:endParaRPr>
          </a:p>
          <a:p>
            <a:pPr eaLnBrk="1" hangingPunct="1">
              <a:lnSpc>
                <a:spcPct val="90000"/>
              </a:lnSpc>
              <a:spcBef>
                <a:spcPts val="900"/>
              </a:spcBef>
              <a:buFontTx/>
              <a:buChar char="•"/>
            </a:pPr>
            <a:r>
              <a:rPr lang="en-US" sz="3000" dirty="0" smtClean="0">
                <a:solidFill>
                  <a:srgbClr val="A50021"/>
                </a:solidFill>
                <a:latin typeface="Calibri" charset="0"/>
                <a:ea typeface="Calibri" charset="0"/>
                <a:cs typeface="Calibri" charset="0"/>
              </a:rPr>
              <a:t>Quantify, bound</a:t>
            </a:r>
            <a:r>
              <a:rPr lang="en-US" sz="3000" dirty="0" smtClean="0">
                <a:latin typeface="Calibri" charset="0"/>
                <a:ea typeface="Calibri" charset="0"/>
                <a:cs typeface="Calibri" charset="0"/>
              </a:rPr>
              <a:t> and </a:t>
            </a:r>
            <a:r>
              <a:rPr lang="en-US" sz="3000" dirty="0" smtClean="0">
                <a:solidFill>
                  <a:srgbClr val="A50021"/>
                </a:solidFill>
                <a:latin typeface="Calibri" charset="0"/>
                <a:ea typeface="Calibri" charset="0"/>
                <a:cs typeface="Calibri" charset="0"/>
              </a:rPr>
              <a:t>reduce</a:t>
            </a:r>
            <a:r>
              <a:rPr lang="en-US" sz="3000" dirty="0" smtClean="0">
                <a:latin typeface="Calibri" charset="0"/>
                <a:ea typeface="Calibri" charset="0"/>
                <a:cs typeface="Calibri" charset="0"/>
              </a:rPr>
              <a:t> forecast uncertainty to enable risk management decisions</a:t>
            </a:r>
          </a:p>
        </p:txBody>
      </p:sp>
      <p:pic>
        <p:nvPicPr>
          <p:cNvPr id="50184" name="Picture 8" descr="http://www.magazine.noaa.gov/stories/images/145135F120_sm.g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32530" y="1594778"/>
            <a:ext cx="3124200" cy="2481263"/>
          </a:xfrm>
          <a:prstGeom prst="rect">
            <a:avLst/>
          </a:prstGeom>
          <a:solidFill>
            <a:schemeClr val="bg2"/>
          </a:solidFill>
          <a:ln w="57150">
            <a:solidFill>
              <a:schemeClr val="bg2"/>
            </a:solidFill>
            <a:miter lim="800000"/>
            <a:headEnd/>
            <a:tailEnd/>
          </a:ln>
          <a:effectLst>
            <a:outerShdw blurRad="63500" dist="99190" dir="2388334" algn="ctr" rotWithShape="0">
              <a:srgbClr val="2E507A">
                <a:alpha val="50000"/>
              </a:srgbClr>
            </a:outerShdw>
          </a:effectLst>
        </p:spPr>
      </p:pic>
      <p:pic>
        <p:nvPicPr>
          <p:cNvPr id="18436"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89" y="136637"/>
            <a:ext cx="7578056" cy="1052913"/>
          </a:xfrm>
          <a:prstGeom prst="rect">
            <a:avLst/>
          </a:prstGeom>
          <a:noFill/>
          <a:ln w="9525">
            <a:noFill/>
            <a:miter lim="800000"/>
            <a:headEnd/>
            <a:tailEnd/>
          </a:ln>
        </p:spPr>
      </p:pic>
      <p:sp>
        <p:nvSpPr>
          <p:cNvPr id="2" name="TextBox 1"/>
          <p:cNvSpPr txBox="1"/>
          <p:nvPr/>
        </p:nvSpPr>
        <p:spPr>
          <a:xfrm>
            <a:off x="6639246" y="6614858"/>
            <a:ext cx="1531188" cy="276999"/>
          </a:xfrm>
          <a:prstGeom prst="rect">
            <a:avLst/>
          </a:prstGeom>
          <a:noFill/>
        </p:spPr>
        <p:txBody>
          <a:bodyPr wrap="none" rtlCol="0">
            <a:spAutoFit/>
          </a:bodyPr>
          <a:lstStyle/>
          <a:p>
            <a:r>
              <a:rPr lang="en-US" sz="1200" dirty="0">
                <a:latin typeface="+mn-lt"/>
              </a:rPr>
              <a:t>http://</a:t>
            </a:r>
            <a:r>
              <a:rPr lang="en-US" sz="1200" dirty="0" err="1">
                <a:latin typeface="+mn-lt"/>
              </a:rPr>
              <a:t>www.hfip.org</a:t>
            </a:r>
            <a:r>
              <a:rPr lang="en-US" sz="1200" dirty="0">
                <a:latin typeface="+mn-lt"/>
              </a:rPr>
              <a:t>/</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0184"/>
                                        </p:tgtEl>
                                        <p:attrNameLst>
                                          <p:attrName>style.visibility</p:attrName>
                                        </p:attrNameLst>
                                      </p:cBhvr>
                                      <p:to>
                                        <p:strVal val="visible"/>
                                      </p:to>
                                    </p:set>
                                    <p:anim calcmode="lin" valueType="num">
                                      <p:cBhvr>
                                        <p:cTn id="7" dur="500" fill="hold"/>
                                        <p:tgtEl>
                                          <p:spTgt spid="50184"/>
                                        </p:tgtEl>
                                        <p:attrNameLst>
                                          <p:attrName>ppt_w</p:attrName>
                                        </p:attrNameLst>
                                      </p:cBhvr>
                                      <p:tavLst>
                                        <p:tav tm="0">
                                          <p:val>
                                            <p:fltVal val="0"/>
                                          </p:val>
                                        </p:tav>
                                        <p:tav tm="100000">
                                          <p:val>
                                            <p:strVal val="#ppt_w"/>
                                          </p:val>
                                        </p:tav>
                                      </p:tavLst>
                                    </p:anim>
                                    <p:anim calcmode="lin" valueType="num">
                                      <p:cBhvr>
                                        <p:cTn id="8" dur="500" fill="hold"/>
                                        <p:tgtEl>
                                          <p:spTgt spid="50184"/>
                                        </p:tgtEl>
                                        <p:attrNameLst>
                                          <p:attrName>ppt_h</p:attrName>
                                        </p:attrNameLst>
                                      </p:cBhvr>
                                      <p:tavLst>
                                        <p:tav tm="0">
                                          <p:val>
                                            <p:fltVal val="0"/>
                                          </p:val>
                                        </p:tav>
                                        <p:tav tm="100000">
                                          <p:val>
                                            <p:strVal val="#ppt_h"/>
                                          </p:val>
                                        </p:tav>
                                      </p:tavLst>
                                    </p:anim>
                                    <p:animEffect transition="in" filter="fade">
                                      <p:cBhvr>
                                        <p:cTn id="9" dur="500"/>
                                        <p:tgtEl>
                                          <p:spTgt spid="50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0" descr="Untitled Image 5.png"/>
          <p:cNvPicPr>
            <a:picLocks noChangeAspect="1"/>
          </p:cNvPicPr>
          <p:nvPr/>
        </p:nvPicPr>
        <p:blipFill>
          <a:blip r:embed="rId3"/>
          <a:srcRect/>
          <a:stretch>
            <a:fillRect/>
          </a:stretch>
        </p:blipFill>
        <p:spPr bwMode="auto">
          <a:xfrm>
            <a:off x="6200775" y="4283075"/>
            <a:ext cx="2889250" cy="1743075"/>
          </a:xfrm>
          <a:prstGeom prst="rect">
            <a:avLst/>
          </a:prstGeom>
          <a:noFill/>
          <a:ln w="9525">
            <a:noFill/>
            <a:miter lim="800000"/>
            <a:headEnd/>
            <a:tailEnd/>
          </a:ln>
        </p:spPr>
      </p:pic>
      <p:sp>
        <p:nvSpPr>
          <p:cNvPr id="27651" name="Rectangle 2"/>
          <p:cNvSpPr>
            <a:spLocks noGrp="1" noChangeArrowheads="1"/>
          </p:cNvSpPr>
          <p:nvPr>
            <p:ph type="title"/>
          </p:nvPr>
        </p:nvSpPr>
        <p:spPr/>
        <p:txBody>
          <a:bodyPr/>
          <a:lstStyle/>
          <a:p>
            <a:pPr eaLnBrk="1" hangingPunct="1"/>
            <a:r>
              <a:rPr lang="en-US" smtClean="0">
                <a:latin typeface="Calibri" charset="0"/>
                <a:ea typeface="Calibri" charset="0"/>
                <a:cs typeface="Calibri" charset="0"/>
              </a:rPr>
              <a:t>HFIP Activities</a:t>
            </a:r>
          </a:p>
        </p:txBody>
      </p:sp>
      <p:sp>
        <p:nvSpPr>
          <p:cNvPr id="27652" name="Rectangle 3"/>
          <p:cNvSpPr>
            <a:spLocks noGrp="1" noChangeArrowheads="1"/>
          </p:cNvSpPr>
          <p:nvPr>
            <p:ph type="body" idx="1"/>
          </p:nvPr>
        </p:nvSpPr>
        <p:spPr>
          <a:xfrm>
            <a:off x="149225" y="1328738"/>
            <a:ext cx="6607175" cy="4953000"/>
          </a:xfrm>
        </p:spPr>
        <p:txBody>
          <a:bodyPr/>
          <a:lstStyle/>
          <a:p>
            <a:pPr marL="461963" indent="-461963" eaLnBrk="1" hangingPunct="1">
              <a:spcBef>
                <a:spcPts val="600"/>
              </a:spcBef>
            </a:pPr>
            <a:r>
              <a:rPr lang="en-US" dirty="0">
                <a:latin typeface="Calibri" charset="0"/>
                <a:ea typeface="Calibri" charset="0"/>
                <a:cs typeface="Calibri" charset="0"/>
              </a:rPr>
              <a:t>Traditional Hurricane Research Activities:</a:t>
            </a:r>
          </a:p>
          <a:p>
            <a:pPr marL="461963" indent="-461963" eaLnBrk="1" hangingPunct="1">
              <a:spcBef>
                <a:spcPts val="600"/>
              </a:spcBef>
              <a:buFontTx/>
              <a:buChar char="•"/>
            </a:pPr>
            <a:r>
              <a:rPr lang="en-US" sz="2000" dirty="0">
                <a:solidFill>
                  <a:srgbClr val="D30202"/>
                </a:solidFill>
                <a:latin typeface="Calibri" charset="0"/>
                <a:ea typeface="Calibri" charset="0"/>
                <a:cs typeface="Calibri" charset="0"/>
              </a:rPr>
              <a:t>Observations, analysis, database, &amp; instrument R&amp;D (IFEX)</a:t>
            </a:r>
          </a:p>
          <a:p>
            <a:pPr marL="461963" indent="-461963" eaLnBrk="1" hangingPunct="1">
              <a:spcBef>
                <a:spcPts val="600"/>
              </a:spcBef>
              <a:buFontTx/>
              <a:buChar char="•"/>
            </a:pPr>
            <a:r>
              <a:rPr lang="en-US" sz="2000" dirty="0">
                <a:solidFill>
                  <a:srgbClr val="D30202"/>
                </a:solidFill>
                <a:latin typeface="Calibri" charset="0"/>
                <a:ea typeface="Calibri" charset="0"/>
                <a:cs typeface="Calibri" charset="0"/>
              </a:rPr>
              <a:t>Statistical-dynamical model development</a:t>
            </a:r>
          </a:p>
          <a:p>
            <a:pPr marL="461963" indent="-461963" eaLnBrk="1" hangingPunct="1">
              <a:spcBef>
                <a:spcPts val="600"/>
              </a:spcBef>
              <a:buFontTx/>
              <a:buChar char="•"/>
            </a:pPr>
            <a:r>
              <a:rPr lang="en-US" sz="2000" dirty="0">
                <a:latin typeface="Calibri" charset="0"/>
                <a:ea typeface="Calibri" charset="0"/>
                <a:cs typeface="Calibri" charset="0"/>
              </a:rPr>
              <a:t>Advances in operational models (Stream 1)</a:t>
            </a:r>
          </a:p>
          <a:p>
            <a:pPr marL="461963" indent="-461963" eaLnBrk="1" hangingPunct="1">
              <a:spcBef>
                <a:spcPts val="600"/>
              </a:spcBef>
            </a:pPr>
            <a:r>
              <a:rPr lang="en-US" dirty="0">
                <a:latin typeface="Calibri" charset="0"/>
                <a:ea typeface="Calibri" charset="0"/>
                <a:cs typeface="Calibri" charset="0"/>
              </a:rPr>
              <a:t>New HFIP Research Thrusts:</a:t>
            </a:r>
            <a:endParaRPr lang="en-US" sz="2000" dirty="0">
              <a:latin typeface="Calibri" charset="0"/>
              <a:ea typeface="Calibri" charset="0"/>
              <a:cs typeface="Calibri" charset="0"/>
            </a:endParaRPr>
          </a:p>
          <a:p>
            <a:pPr marL="461963" indent="-461963" eaLnBrk="1" hangingPunct="1">
              <a:spcBef>
                <a:spcPts val="600"/>
              </a:spcBef>
              <a:buFontTx/>
              <a:buChar char="•"/>
            </a:pPr>
            <a:r>
              <a:rPr lang="en-US" sz="2000" dirty="0">
                <a:latin typeface="Calibri" charset="0"/>
                <a:ea typeface="Calibri" charset="0"/>
                <a:cs typeface="Calibri" charset="0"/>
              </a:rPr>
              <a:t>Experimental global and </a:t>
            </a:r>
            <a:r>
              <a:rPr lang="en-US" sz="2000" dirty="0">
                <a:solidFill>
                  <a:srgbClr val="D30202"/>
                </a:solidFill>
                <a:latin typeface="Calibri" charset="0"/>
                <a:ea typeface="Calibri" charset="0"/>
                <a:cs typeface="Calibri" charset="0"/>
              </a:rPr>
              <a:t>regional hurricane model development</a:t>
            </a:r>
            <a:r>
              <a:rPr lang="en-US" sz="2000" dirty="0">
                <a:latin typeface="Calibri" charset="0"/>
                <a:ea typeface="Calibri" charset="0"/>
                <a:cs typeface="Calibri" charset="0"/>
              </a:rPr>
              <a:t> (Stream 2)</a:t>
            </a:r>
          </a:p>
          <a:p>
            <a:pPr marL="461963" indent="-461963" eaLnBrk="1" hangingPunct="1">
              <a:spcBef>
                <a:spcPts val="600"/>
              </a:spcBef>
              <a:buFontTx/>
              <a:buChar char="•"/>
            </a:pPr>
            <a:r>
              <a:rPr lang="en-US" sz="2000" dirty="0">
                <a:solidFill>
                  <a:srgbClr val="D30202"/>
                </a:solidFill>
                <a:latin typeface="Calibri" charset="0"/>
                <a:ea typeface="Calibri" charset="0"/>
                <a:cs typeface="Calibri" charset="0"/>
              </a:rPr>
              <a:t>Data assimilation techniques and observing system strategy analysis development </a:t>
            </a:r>
            <a:r>
              <a:rPr lang="en-US" sz="2000" dirty="0">
                <a:latin typeface="Calibri" charset="0"/>
                <a:ea typeface="Calibri" charset="0"/>
                <a:cs typeface="Calibri" charset="0"/>
              </a:rPr>
              <a:t>(Stream 1 &amp; 2)</a:t>
            </a:r>
          </a:p>
          <a:p>
            <a:pPr marL="461963" indent="-461963" eaLnBrk="1" hangingPunct="1">
              <a:spcBef>
                <a:spcPts val="600"/>
              </a:spcBef>
              <a:buFontTx/>
              <a:buChar char="•"/>
            </a:pPr>
            <a:r>
              <a:rPr lang="en-US" sz="2000" dirty="0">
                <a:solidFill>
                  <a:srgbClr val="D30202"/>
                </a:solidFill>
                <a:latin typeface="Calibri" charset="0"/>
                <a:ea typeface="Calibri" charset="0"/>
                <a:cs typeface="Calibri" charset="0"/>
              </a:rPr>
              <a:t>Model evaluation tool </a:t>
            </a:r>
            <a:r>
              <a:rPr lang="en-US" sz="2000" dirty="0" smtClean="0">
                <a:solidFill>
                  <a:srgbClr val="D30202"/>
                </a:solidFill>
                <a:latin typeface="Calibri" charset="0"/>
                <a:ea typeface="Calibri" charset="0"/>
                <a:cs typeface="Calibri" charset="0"/>
              </a:rPr>
              <a:t>development </a:t>
            </a:r>
            <a:r>
              <a:rPr lang="en-US" sz="2000" dirty="0" smtClean="0">
                <a:latin typeface="Calibri" charset="0"/>
                <a:ea typeface="Calibri" charset="0"/>
                <a:cs typeface="Calibri" charset="0"/>
              </a:rPr>
              <a:t>(Stream 1.5)</a:t>
            </a:r>
            <a:endParaRPr lang="en-US" sz="2000" dirty="0">
              <a:latin typeface="Calibri" charset="0"/>
              <a:ea typeface="Calibri" charset="0"/>
              <a:cs typeface="Calibri" charset="0"/>
            </a:endParaRPr>
          </a:p>
          <a:p>
            <a:pPr marL="461963" indent="-461963" eaLnBrk="1" hangingPunct="1">
              <a:spcBef>
                <a:spcPts val="600"/>
              </a:spcBef>
              <a:buFontTx/>
              <a:buChar char="•"/>
            </a:pPr>
            <a:r>
              <a:rPr lang="en-US" sz="2000" dirty="0">
                <a:latin typeface="Calibri" charset="0"/>
                <a:ea typeface="Calibri" charset="0"/>
                <a:cs typeface="Calibri" charset="0"/>
              </a:rPr>
              <a:t>Application and tool development for forecasters</a:t>
            </a:r>
          </a:p>
        </p:txBody>
      </p:sp>
      <p:sp>
        <p:nvSpPr>
          <p:cNvPr id="27653" name="Text Box 6"/>
          <p:cNvSpPr txBox="1">
            <a:spLocks noChangeArrowheads="1"/>
          </p:cNvSpPr>
          <p:nvPr/>
        </p:nvSpPr>
        <p:spPr bwMode="auto">
          <a:xfrm>
            <a:off x="238125" y="5969000"/>
            <a:ext cx="8639175" cy="42703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2200" dirty="0">
                <a:solidFill>
                  <a:srgbClr val="000090"/>
                </a:solidFill>
                <a:latin typeface="Calibri" charset="0"/>
                <a:ea typeface="Calibri" charset="0"/>
                <a:cs typeface="Calibri" charset="0"/>
              </a:rPr>
              <a:t>Partnership: NCEP, AOC, </a:t>
            </a:r>
            <a:r>
              <a:rPr lang="en-US" sz="2200" dirty="0">
                <a:solidFill>
                  <a:srgbClr val="D30202"/>
                </a:solidFill>
                <a:latin typeface="Calibri" charset="0"/>
                <a:ea typeface="Calibri" charset="0"/>
                <a:cs typeface="Calibri" charset="0"/>
              </a:rPr>
              <a:t>AOML</a:t>
            </a:r>
            <a:r>
              <a:rPr lang="en-US" sz="2200" dirty="0">
                <a:solidFill>
                  <a:srgbClr val="000090"/>
                </a:solidFill>
                <a:latin typeface="Calibri" charset="0"/>
                <a:ea typeface="Calibri" charset="0"/>
                <a:cs typeface="Calibri" charset="0"/>
              </a:rPr>
              <a:t>, ESRL, GFDL, DTC, USWRP, NESDIS/STAR</a:t>
            </a:r>
          </a:p>
        </p:txBody>
      </p:sp>
      <p:sp>
        <p:nvSpPr>
          <p:cNvPr id="27654" name="Rectangle 6"/>
          <p:cNvSpPr>
            <a:spLocks/>
          </p:cNvSpPr>
          <p:nvPr/>
        </p:nvSpPr>
        <p:spPr bwMode="auto">
          <a:xfrm>
            <a:off x="6386976" y="4286274"/>
            <a:ext cx="525463" cy="381000"/>
          </a:xfrm>
          <a:prstGeom prst="rect">
            <a:avLst/>
          </a:prstGeom>
          <a:noFill/>
          <a:ln w="12700">
            <a:noFill/>
            <a:miter lim="800000"/>
            <a:headEnd/>
            <a:tailEnd/>
          </a:ln>
        </p:spPr>
        <p:txBody>
          <a:bodyPr lIns="0" tIns="0" rIns="40639" bIns="0" anchor="ctr">
            <a:prstTxWarp prst="textNoShape">
              <a:avLst/>
            </a:prstTxWarp>
          </a:bodyPr>
          <a:lstStyle/>
          <a:p>
            <a:pPr marL="39688" algn="ctr">
              <a:lnSpc>
                <a:spcPct val="50000"/>
              </a:lnSpc>
            </a:pPr>
            <a:r>
              <a:rPr lang="en-US" sz="1600" dirty="0">
                <a:solidFill>
                  <a:schemeClr val="bg1"/>
                </a:solidFill>
                <a:latin typeface="Calibri" charset="0"/>
                <a:ea typeface="Arial" charset="0"/>
                <a:cs typeface="Arial" charset="0"/>
                <a:sym typeface="Arial" charset="0"/>
              </a:rPr>
              <a:t>D1</a:t>
            </a:r>
          </a:p>
        </p:txBody>
      </p:sp>
      <p:sp>
        <p:nvSpPr>
          <p:cNvPr id="27655" name="Rectangle 8"/>
          <p:cNvSpPr>
            <a:spLocks noChangeArrowheads="1"/>
          </p:cNvSpPr>
          <p:nvPr/>
        </p:nvSpPr>
        <p:spPr bwMode="auto">
          <a:xfrm>
            <a:off x="7039388" y="4677263"/>
            <a:ext cx="515938" cy="288925"/>
          </a:xfrm>
          <a:prstGeom prst="rect">
            <a:avLst/>
          </a:prstGeom>
          <a:noFill/>
          <a:ln w="12700">
            <a:noFill/>
            <a:miter lim="800000"/>
            <a:headEnd/>
            <a:tailEnd/>
          </a:ln>
          <a:effectLst>
            <a:outerShdw blurRad="50800" dist="38100" dir="2700000">
              <a:srgbClr val="000000">
                <a:alpha val="43000"/>
              </a:srgbClr>
            </a:outerShdw>
          </a:effectLst>
        </p:spPr>
        <p:txBody>
          <a:bodyPr lIns="50800" tIns="50800" rIns="30479" bIns="50800" anchor="ctr">
            <a:prstTxWarp prst="textNoShape">
              <a:avLst/>
            </a:prstTxWarp>
          </a:bodyPr>
          <a:lstStyle/>
          <a:p>
            <a:pPr marL="39688" algn="ctr">
              <a:lnSpc>
                <a:spcPct val="90000"/>
              </a:lnSpc>
            </a:pPr>
            <a:r>
              <a:rPr lang="en-US" sz="1600" dirty="0">
                <a:solidFill>
                  <a:srgbClr val="FFFFFF"/>
                </a:solidFill>
                <a:latin typeface="Calibri" charset="0"/>
                <a:ea typeface="Arial" charset="0"/>
                <a:cs typeface="Arial" charset="0"/>
                <a:sym typeface="Arial" charset="0"/>
              </a:rPr>
              <a:t>D2</a:t>
            </a:r>
          </a:p>
        </p:txBody>
      </p:sp>
      <p:pic>
        <p:nvPicPr>
          <p:cNvPr id="27656" name="Picture 2" descr="tk2"/>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742113" y="2272006"/>
            <a:ext cx="1989137" cy="2057400"/>
          </a:xfrm>
          <a:prstGeom prst="rect">
            <a:avLst/>
          </a:prstGeom>
          <a:noFill/>
          <a:ln w="9525">
            <a:noFill/>
            <a:miter lim="800000"/>
            <a:headEnd/>
            <a:tailEnd/>
          </a:ln>
        </p:spPr>
      </p:pic>
      <p:pic>
        <p:nvPicPr>
          <p:cNvPr id="27657" name="Picture 11" descr="p3-gulfstream_S.jp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492875" y="1295693"/>
            <a:ext cx="2436813" cy="1036638"/>
          </a:xfrm>
          <a:prstGeom prst="rect">
            <a:avLst/>
          </a:prstGeom>
          <a:noFill/>
          <a:ln w="9525">
            <a:noFill/>
            <a:miter lim="800000"/>
            <a:headEnd/>
            <a:tailEnd/>
          </a:ln>
        </p:spPr>
      </p:pic>
      <p:sp>
        <p:nvSpPr>
          <p:cNvPr id="10" name="TextBox 9"/>
          <p:cNvSpPr txBox="1"/>
          <p:nvPr/>
        </p:nvSpPr>
        <p:spPr>
          <a:xfrm>
            <a:off x="6518676" y="6614858"/>
            <a:ext cx="2287806" cy="276999"/>
          </a:xfrm>
          <a:prstGeom prst="rect">
            <a:avLst/>
          </a:prstGeom>
          <a:noFill/>
        </p:spPr>
        <p:txBody>
          <a:bodyPr wrap="none" rtlCol="0">
            <a:spAutoFit/>
          </a:bodyPr>
          <a:lstStyle/>
          <a:p>
            <a:r>
              <a:rPr lang="en-US" sz="1200" dirty="0">
                <a:latin typeface="+mn-lt"/>
              </a:rPr>
              <a:t>http://</a:t>
            </a:r>
            <a:r>
              <a:rPr lang="en-US" sz="1200" dirty="0" err="1">
                <a:latin typeface="+mn-lt"/>
              </a:rPr>
              <a:t>www.hfip.org</a:t>
            </a:r>
            <a:r>
              <a:rPr lang="en-US" sz="1200" dirty="0" smtClean="0">
                <a:latin typeface="+mn-lt"/>
              </a:rPr>
              <a:t>/documents/</a:t>
            </a:r>
            <a:endParaRPr lang="en-US" sz="1200" dirty="0">
              <a:latin typeface="+mn-lt"/>
            </a:endParaRPr>
          </a:p>
        </p:txBody>
      </p:sp>
    </p:spTree>
    <p:extLst>
      <p:ext uri="{BB962C8B-B14F-4D97-AF65-F5344CB8AC3E}">
        <p14:creationId xmlns:p14="http://schemas.microsoft.com/office/powerpoint/2010/main" val="2367751739"/>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3000"/>
                                  </p:stCondLst>
                                  <p:childTnLst>
                                    <p:set>
                                      <p:cBhvr>
                                        <p:cTn id="6" dur="1" fill="hold">
                                          <p:stCondLst>
                                            <p:cond delay="0"/>
                                          </p:stCondLst>
                                        </p:cTn>
                                        <p:tgtEl>
                                          <p:spTgt spid="27653"/>
                                        </p:tgtEl>
                                        <p:attrNameLst>
                                          <p:attrName>style.visibility</p:attrName>
                                        </p:attrNameLst>
                                      </p:cBhvr>
                                      <p:to>
                                        <p:strVal val="visible"/>
                                      </p:to>
                                    </p:set>
                                    <p:anim calcmode="lin" valueType="num">
                                      <p:cBhvr>
                                        <p:cTn id="7" dur="1000" fill="hold"/>
                                        <p:tgtEl>
                                          <p:spTgt spid="27653"/>
                                        </p:tgtEl>
                                        <p:attrNameLst>
                                          <p:attrName>ppt_h</p:attrName>
                                        </p:attrNameLst>
                                      </p:cBhvr>
                                      <p:tavLst>
                                        <p:tav tm="0">
                                          <p:val>
                                            <p:strVal val="#ppt_h/20"/>
                                          </p:val>
                                        </p:tav>
                                        <p:tav tm="50000">
                                          <p:val>
                                            <p:strVal val="#ppt_h/20"/>
                                          </p:val>
                                        </p:tav>
                                        <p:tav tm="100000">
                                          <p:val>
                                            <p:strVal val="#ppt_h"/>
                                          </p:val>
                                        </p:tav>
                                      </p:tavLst>
                                    </p:anim>
                                    <p:anim calcmode="lin" valueType="num">
                                      <p:cBhvr>
                                        <p:cTn id="8" dur="1000" fill="hold"/>
                                        <p:tgtEl>
                                          <p:spTgt spid="27653"/>
                                        </p:tgtEl>
                                        <p:attrNameLst>
                                          <p:attrName>ppt_w</p:attrName>
                                        </p:attrNameLst>
                                      </p:cBhvr>
                                      <p:tavLst>
                                        <p:tav tm="0">
                                          <p:val>
                                            <p:strVal val="#ppt_w+.3"/>
                                          </p:val>
                                        </p:tav>
                                        <p:tav tm="50000">
                                          <p:val>
                                            <p:strVal val="#ppt_w+.3"/>
                                          </p:val>
                                        </p:tav>
                                        <p:tav tm="100000">
                                          <p:val>
                                            <p:strVal val="#ppt_w"/>
                                          </p:val>
                                        </p:tav>
                                      </p:tavLst>
                                    </p:anim>
                                    <p:anim calcmode="lin" valueType="num">
                                      <p:cBhvr>
                                        <p:cTn id="9" dur="1000" fill="hold"/>
                                        <p:tgtEl>
                                          <p:spTgt spid="27653"/>
                                        </p:tgtEl>
                                        <p:attrNameLst>
                                          <p:attrName>ppt_x</p:attrName>
                                        </p:attrNameLst>
                                      </p:cBhvr>
                                      <p:tavLst>
                                        <p:tav tm="0">
                                          <p:val>
                                            <p:strVal val="#ppt_x-.3"/>
                                          </p:val>
                                        </p:tav>
                                        <p:tav tm="50000">
                                          <p:val>
                                            <p:strVal val="#ppt_x"/>
                                          </p:val>
                                        </p:tav>
                                        <p:tav tm="100000">
                                          <p:val>
                                            <p:strVal val="#ppt_x"/>
                                          </p:val>
                                        </p:tav>
                                      </p:tavLst>
                                    </p:anim>
                                    <p:anim calcmode="lin" valueType="num">
                                      <p:cBhvr>
                                        <p:cTn id="10" dur="1000" fill="hold"/>
                                        <p:tgtEl>
                                          <p:spTgt spid="276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1|17.9|0.4|2.2|0.8|1"/>
</p:tagLst>
</file>

<file path=ppt/tags/tag2.xml><?xml version="1.0" encoding="utf-8"?>
<p:tagLst xmlns:a="http://schemas.openxmlformats.org/drawingml/2006/main" xmlns:r="http://schemas.openxmlformats.org/officeDocument/2006/relationships" xmlns:p="http://schemas.openxmlformats.org/presentationml/2006/main">
  <p:tag name="TIMING" val="|0|14.7|20.8|10.9"/>
</p:tagLst>
</file>

<file path=ppt/tags/tag3.xml><?xml version="1.0" encoding="utf-8"?>
<p:tagLst xmlns:a="http://schemas.openxmlformats.org/drawingml/2006/main" xmlns:r="http://schemas.openxmlformats.org/officeDocument/2006/relationships" xmlns:p="http://schemas.openxmlformats.org/presentationml/2006/main">
  <p:tag name="TIMING" val="|0|18.4|5.8"/>
</p:tagLst>
</file>

<file path=ppt/tags/tag4.xml><?xml version="1.0" encoding="utf-8"?>
<p:tagLst xmlns:a="http://schemas.openxmlformats.org/drawingml/2006/main" xmlns:r="http://schemas.openxmlformats.org/officeDocument/2006/relationships" xmlns:p="http://schemas.openxmlformats.org/presentationml/2006/main">
  <p:tag name="TIMING" val="|0|13.4|2.3"/>
</p:tagLst>
</file>

<file path=ppt/tags/tag5.xml><?xml version="1.0" encoding="utf-8"?>
<p:tagLst xmlns:a="http://schemas.openxmlformats.org/drawingml/2006/main" xmlns:r="http://schemas.openxmlformats.org/officeDocument/2006/relationships" xmlns:p="http://schemas.openxmlformats.org/presentationml/2006/main">
  <p:tag name="TIMING" val="|0|9.7|7"/>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la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1" charset="0"/>
            <a:ea typeface="ＭＳ Ｐゴシック" pitchFamily="-111" charset="-128"/>
            <a:cs typeface="ＭＳ Ｐゴシック" pitchFamily="-11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1" charset="0"/>
            <a:ea typeface="ＭＳ Ｐゴシック" pitchFamily="-111" charset="-128"/>
            <a:cs typeface="ＭＳ Ｐゴシック" pitchFamily="-11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22845</TotalTime>
  <Words>2273</Words>
  <Application>Microsoft Macintosh PowerPoint</Application>
  <PresentationFormat>On-screen Show (4:3)</PresentationFormat>
  <Paragraphs>222</Paragraphs>
  <Slides>14</Slides>
  <Notes>14</Notes>
  <HiddenSlides>0</HiddenSlides>
  <MMClips>0</MMClips>
  <ScaleCrop>false</ScaleCrop>
  <HeadingPairs>
    <vt:vector size="4" baseType="variant">
      <vt:variant>
        <vt:lpstr>Theme</vt:lpstr>
      </vt:variant>
      <vt:variant>
        <vt:i4>3</vt:i4>
      </vt:variant>
      <vt:variant>
        <vt:lpstr>Slide Titles</vt:lpstr>
      </vt:variant>
      <vt:variant>
        <vt:i4>14</vt:i4>
      </vt:variant>
    </vt:vector>
  </HeadingPairs>
  <TitlesOfParts>
    <vt:vector size="17" baseType="lpstr">
      <vt:lpstr>Default Design</vt:lpstr>
      <vt:lpstr>Black</vt:lpstr>
      <vt:lpstr>Blank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HFIP Activities</vt:lpstr>
      <vt:lpstr> </vt:lpstr>
      <vt:lpstr>PowerPoint Presentation</vt:lpstr>
      <vt:lpstr>Improved Models &amp; Data: Impact of airborne Doppler radar</vt:lpstr>
      <vt:lpstr>Keys to Success</vt:lpstr>
      <vt:lpstr>Questions?</vt:lpstr>
    </vt:vector>
  </TitlesOfParts>
  <Manager>Tim McClung</Manager>
  <Company>NOAA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Nation's Hurricane Program: An Interagency Success Story</dc:title>
  <dc:subject>Hurricanes, Hurricane Research</dc:subject>
  <dc:creator>Kandis Boyd</dc:creator>
  <cp:lastModifiedBy>Frank Marks</cp:lastModifiedBy>
  <cp:revision>541</cp:revision>
  <cp:lastPrinted>2009-09-22T14:42:08Z</cp:lastPrinted>
  <dcterms:created xsi:type="dcterms:W3CDTF">2011-03-08T17:41:21Z</dcterms:created>
  <dcterms:modified xsi:type="dcterms:W3CDTF">2012-08-16T21:45:08Z</dcterms:modified>
</cp:coreProperties>
</file>