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14" r:id="rId3"/>
  </p:sldMasterIdLst>
  <p:notesMasterIdLst>
    <p:notesMasterId r:id="rId46"/>
  </p:notesMasterIdLst>
  <p:sldIdLst>
    <p:sldId id="299" r:id="rId4"/>
    <p:sldId id="293" r:id="rId5"/>
    <p:sldId id="300" r:id="rId6"/>
    <p:sldId id="270" r:id="rId7"/>
    <p:sldId id="269" r:id="rId8"/>
    <p:sldId id="297" r:id="rId9"/>
    <p:sldId id="260" r:id="rId10"/>
    <p:sldId id="256" r:id="rId11"/>
    <p:sldId id="257" r:id="rId12"/>
    <p:sldId id="309" r:id="rId13"/>
    <p:sldId id="267" r:id="rId14"/>
    <p:sldId id="273" r:id="rId15"/>
    <p:sldId id="261" r:id="rId16"/>
    <p:sldId id="272" r:id="rId17"/>
    <p:sldId id="266" r:id="rId18"/>
    <p:sldId id="265" r:id="rId19"/>
    <p:sldId id="271" r:id="rId20"/>
    <p:sldId id="286" r:id="rId21"/>
    <p:sldId id="279" r:id="rId22"/>
    <p:sldId id="302" r:id="rId23"/>
    <p:sldId id="285" r:id="rId24"/>
    <p:sldId id="287" r:id="rId25"/>
    <p:sldId id="290" r:id="rId26"/>
    <p:sldId id="292" r:id="rId27"/>
    <p:sldId id="301" r:id="rId28"/>
    <p:sldId id="281" r:id="rId29"/>
    <p:sldId id="310" r:id="rId30"/>
    <p:sldId id="311" r:id="rId31"/>
    <p:sldId id="275" r:id="rId32"/>
    <p:sldId id="289" r:id="rId33"/>
    <p:sldId id="312" r:id="rId34"/>
    <p:sldId id="305" r:id="rId35"/>
    <p:sldId id="306" r:id="rId36"/>
    <p:sldId id="307" r:id="rId37"/>
    <p:sldId id="308" r:id="rId38"/>
    <p:sldId id="268" r:id="rId39"/>
    <p:sldId id="295" r:id="rId40"/>
    <p:sldId id="263" r:id="rId41"/>
    <p:sldId id="282" r:id="rId42"/>
    <p:sldId id="284" r:id="rId43"/>
    <p:sldId id="303" r:id="rId44"/>
    <p:sldId id="304"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667" autoAdjust="0"/>
  </p:normalViewPr>
  <p:slideViewPr>
    <p:cSldViewPr>
      <p:cViewPr>
        <p:scale>
          <a:sx n="80" d="100"/>
          <a:sy n="80" d="100"/>
        </p:scale>
        <p:origin x="-1662" y="-12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0010811-8658-45A4-8F2D-0D81C8FF13DE}" type="datetimeFigureOut">
              <a:rPr lang="en-US"/>
              <a:pPr>
                <a:defRPr/>
              </a:pPr>
              <a:t>8/17/2012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60C22E2C-B270-4074-89A2-07D45634909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pitchFamily="34" charset="0"/>
                <a:ea typeface="ＭＳ Ｐゴシック"/>
                <a:cs typeface="ＭＳ Ｐゴシック"/>
              </a:rPr>
              <a:t>Hurricane Bill 18 August 2009</a:t>
            </a:r>
          </a:p>
        </p:txBody>
      </p:sp>
      <p:sp>
        <p:nvSpPr>
          <p:cNvPr id="25604" name="Slide Number Placeholder 3"/>
          <p:cNvSpPr>
            <a:spLocks noGrp="1"/>
          </p:cNvSpPr>
          <p:nvPr>
            <p:ph type="sldNum" sz="quarter" idx="5"/>
          </p:nvPr>
        </p:nvSpPr>
        <p:spPr/>
        <p:txBody>
          <a:bodyPr/>
          <a:lstStyle/>
          <a:p>
            <a:pPr>
              <a:defRPr/>
            </a:pPr>
            <a:fld id="{4B43E442-7466-441B-8D57-34F49375C093}" type="slidenum">
              <a:rPr lang="en-US" smtClean="0">
                <a:solidFill>
                  <a:srgbClr val="000000"/>
                </a:solidFill>
                <a:ea typeface="ＭＳ Ｐゴシック" pitchFamily="34" charset="-128"/>
              </a:rPr>
              <a:pPr>
                <a:defRPr/>
              </a:pPr>
              <a:t>1</a:t>
            </a:fld>
            <a:endParaRPr lang="en-US" smtClean="0">
              <a:solidFill>
                <a:srgbClr val="000000"/>
              </a:solidFill>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3F5A33-4F0E-45CE-B371-7DEC63B1E263}" type="slidenum">
              <a:rPr lang="en-US" smtClean="0"/>
              <a:pPr fontAlgn="base">
                <a:spcBef>
                  <a:spcPct val="0"/>
                </a:spcBef>
                <a:spcAft>
                  <a:spcPct val="0"/>
                </a:spcAft>
                <a:defRPr/>
              </a:pPr>
              <a:t>4</a:t>
            </a:fld>
            <a:endParaRPr lang="en-US" smtClean="0"/>
          </a:p>
        </p:txBody>
      </p:sp>
      <p:sp>
        <p:nvSpPr>
          <p:cNvPr id="5017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0180" name="Rectangle 3"/>
          <p:cNvSpPr>
            <a:spLocks noGrp="1" noChangeArrowheads="1"/>
          </p:cNvSpPr>
          <p:nvPr>
            <p:ph type="body" idx="1"/>
          </p:nvPr>
        </p:nvSpPr>
        <p:spPr bwMode="auto">
          <a:xfrm>
            <a:off x="915988" y="4343400"/>
            <a:ext cx="5026025" cy="1057275"/>
          </a:xfrm>
          <a:solidFill>
            <a:srgbClr val="FFFFFF"/>
          </a:solidFill>
          <a:ln>
            <a:solidFill>
              <a:srgbClr val="000000"/>
            </a:solidFill>
            <a:miter lim="800000"/>
            <a:headEnd/>
            <a:tailEnd/>
          </a:ln>
        </p:spPr>
        <p:txBody>
          <a:bodyPr wrap="square" lIns="91414" rIns="91414" numCol="1" anchor="t" anchorCtr="0" compatLnSpc="1">
            <a:prstTxWarp prst="textNoShape">
              <a:avLst/>
            </a:prstTxWarp>
          </a:bodyPr>
          <a:lstStyle/>
          <a:p>
            <a:pPr eaLnBrk="1" hangingPunct="1">
              <a:spcBef>
                <a:spcPct val="0"/>
              </a:spcBef>
            </a:pPr>
            <a:r>
              <a:rPr lang="en-US" smtClean="0">
                <a:solidFill>
                  <a:srgbClr val="000000"/>
                </a:solidFill>
                <a:latin typeface="Arial" pitchFamily="34" charset="0"/>
                <a:ea typeface="ＭＳ Ｐゴシック"/>
                <a:cs typeface="Arial" pitchFamily="34" charset="0"/>
              </a:rPr>
              <a:t>UR image depicts dropsonde profiles in eyewall of Hurricane Guillermo (1997) </a:t>
            </a:r>
          </a:p>
          <a:p>
            <a:pPr eaLnBrk="1" hangingPunct="1">
              <a:spcBef>
                <a:spcPct val="0"/>
              </a:spcBef>
            </a:pPr>
            <a:r>
              <a:rPr lang="en-US" smtClean="0">
                <a:solidFill>
                  <a:srgbClr val="000000"/>
                </a:solidFill>
                <a:latin typeface="Arial" pitchFamily="34" charset="0"/>
                <a:ea typeface="ＭＳ Ｐゴシック"/>
                <a:cs typeface="Arial" pitchFamily="34" charset="0"/>
              </a:rPr>
              <a:t>LR image is Doppler Wind Lidar profiles from TCS-08</a:t>
            </a:r>
          </a:p>
          <a:p>
            <a:pPr eaLnBrk="1" hangingPunct="1">
              <a:spcBef>
                <a:spcPct val="0"/>
              </a:spcBef>
            </a:pPr>
            <a:endParaRPr lang="en-US" smtClean="0">
              <a:latin typeface="Arial" pitchFamily="34" charset="0"/>
              <a:ea typeface="ＭＳ Ｐゴシック"/>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p:txBody>
          <a:bodyPr/>
          <a:lstStyle/>
          <a:p>
            <a:pPr>
              <a:defRPr/>
            </a:pPr>
            <a:fld id="{4204D8D1-6F4C-429A-A773-C13F634C834A}" type="slidenum">
              <a:rPr lang="en-US" smtClean="0">
                <a:ea typeface="ＭＳ Ｐゴシック" pitchFamily="34" charset="-128"/>
              </a:rPr>
              <a:pPr>
                <a:defRPr/>
              </a:pPr>
              <a:t>6</a:t>
            </a:fld>
            <a:endParaRPr lang="en-US" smtClean="0">
              <a:ea typeface="ＭＳ Ｐゴシック" pitchFamily="34" charset="-128"/>
            </a:endParaRPr>
          </a:p>
        </p:txBody>
      </p:sp>
      <p:sp>
        <p:nvSpPr>
          <p:cNvPr id="5120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1204" name="Rectangle 3"/>
          <p:cNvSpPr>
            <a:spLocks noGrp="1" noChangeArrowheads="1"/>
          </p:cNvSpPr>
          <p:nvPr>
            <p:ph type="body" idx="1"/>
          </p:nvPr>
        </p:nvSpPr>
        <p:spPr bwMode="auto">
          <a:xfrm>
            <a:off x="915988" y="4343400"/>
            <a:ext cx="5026025" cy="4116388"/>
          </a:xfrm>
          <a:solidFill>
            <a:srgbClr val="FFFFFF"/>
          </a:solidFill>
          <a:ln>
            <a:solidFill>
              <a:srgbClr val="000000"/>
            </a:solidFill>
            <a:miter lim="800000"/>
            <a:headEnd/>
            <a:tailEnd/>
          </a:ln>
        </p:spPr>
        <p:txBody>
          <a:bodyPr wrap="square" lIns="91424" tIns="45713" rIns="91424" bIns="45713" numCol="1" anchor="t" anchorCtr="0" compatLnSpc="1">
            <a:prstTxWarp prst="textNoShape">
              <a:avLst/>
            </a:prstTxWarp>
          </a:bodyPr>
          <a:lstStyle/>
          <a:p>
            <a:r>
              <a:rPr lang="en-US" smtClean="0">
                <a:latin typeface="Arial" pitchFamily="34" charset="0"/>
                <a:ea typeface="ＭＳ Ｐゴシック"/>
                <a:cs typeface="ＭＳ Ｐゴシック"/>
              </a:rPr>
              <a:t>Drifter array in Gustav and Ike were placed by AFRC WC-130 ahead of storm. Gustav array still functioning when Ike was crossing Gulf. Also deployed AXBT grid post-Gustave which proved to be pre-Ike, followed by in storm Ike AXBT drops and post-Ike array. Revealed warm eddy and cold eddy left behind from Gustav interactions with Loop current.</a:t>
            </a:r>
          </a:p>
          <a:p>
            <a:r>
              <a:rPr lang="en-US" smtClean="0">
                <a:latin typeface="Arial" pitchFamily="34" charset="0"/>
                <a:ea typeface="ＭＳ Ｐゴシック"/>
                <a:cs typeface="ＭＳ Ｐゴシック"/>
              </a:rPr>
              <a:t>Upper right picture shows sea-height anomaly (color) with superposition of Ike track and radii of hurricane (red circle) and storm force (yellow circle )winds. Black curly lines are tracks of Gustav drifters and circles are planned deployment locations for Ike drifters and floats. Thin black line shows P-3 track during pre-Ike AXBT pattern. Dropped over 300 AXBTs in Gustav and Ike.</a:t>
            </a:r>
            <a:endParaRPr lang="en-US" sz="800" smtClean="0">
              <a:latin typeface="Arial" pitchFamily="34" charset="0"/>
              <a:ea typeface="ＭＳ Ｐゴシック"/>
              <a:cs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96F121-6B42-4A4A-B06D-752C7B7DC959}"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06EF25-3D85-46E8-82BB-70CED35D7F5E}" type="slidenum">
              <a:rPr lang="en-US" smtClean="0"/>
              <a:pPr fontAlgn="base">
                <a:spcBef>
                  <a:spcPct val="0"/>
                </a:spcBef>
                <a:spcAft>
                  <a:spcPct val="0"/>
                </a:spcAft>
                <a:defRPr/>
              </a:pPr>
              <a:t>24</a:t>
            </a:fld>
            <a:endParaRPr lang="en-US" smtClean="0"/>
          </a:p>
        </p:txBody>
      </p:sp>
      <p:sp>
        <p:nvSpPr>
          <p:cNvPr id="5325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3252" name="Rectangle 3"/>
          <p:cNvSpPr>
            <a:spLocks noGrp="1" noChangeArrowheads="1"/>
          </p:cNvSpPr>
          <p:nvPr>
            <p:ph type="body" idx="1"/>
          </p:nvPr>
        </p:nvSpPr>
        <p:spPr bwMode="auto">
          <a:xfrm>
            <a:off x="915988" y="4343400"/>
            <a:ext cx="5026025" cy="4116388"/>
          </a:xfrm>
          <a:solidFill>
            <a:srgbClr val="FFFFFF"/>
          </a:solidFill>
          <a:ln>
            <a:solidFill>
              <a:srgbClr val="000000"/>
            </a:solidFill>
            <a:miter lim="800000"/>
            <a:headEnd/>
            <a:tailEnd/>
          </a:ln>
        </p:spPr>
        <p:txBody>
          <a:bodyPr wrap="square" lIns="91424" tIns="45713" rIns="91424" bIns="45713" numCol="1" anchor="t" anchorCtr="0" compatLnSpc="1">
            <a:prstTxWarp prst="textNoShape">
              <a:avLst/>
            </a:prstTxWarp>
          </a:bodyPr>
          <a:lstStyle/>
          <a:p>
            <a:pPr eaLnBrk="1" hangingPunct="1">
              <a:spcBef>
                <a:spcPct val="0"/>
              </a:spcBef>
            </a:pPr>
            <a:r>
              <a:rPr lang="en-US" smtClean="0">
                <a:latin typeface="Arial" pitchFamily="34" charset="0"/>
                <a:ea typeface="ＭＳ Ｐゴシック"/>
                <a:cs typeface="ＭＳ Ｐゴシック"/>
              </a:rPr>
              <a:t>Top left image shows how airborne Doppler scans through storm with alternating fore/aft beams every 0.7 km resulting in herringbone patterns of beam intersections with 1.4 km resolution along track and 150 m resolution across track.</a:t>
            </a:r>
          </a:p>
          <a:p>
            <a:pPr eaLnBrk="1" hangingPunct="1">
              <a:spcBef>
                <a:spcPct val="0"/>
              </a:spcBef>
            </a:pPr>
            <a:r>
              <a:rPr lang="en-US" smtClean="0">
                <a:latin typeface="Arial" pitchFamily="34" charset="0"/>
                <a:ea typeface="ＭＳ Ｐゴシック"/>
                <a:cs typeface="ＭＳ Ｐゴシック"/>
              </a:rPr>
              <a:t>Bottom right image shows ARW domain used this summer by HEDAS to assimilate the Doppler superobs – in this case for Hurricane Earl when it was rapidly intensifying just NE of the Leeward Islands. The inset shows SOs used from 5 legs (represented by colors) across the storm. IFEX 2010 made 5 back to back P-3 flights every 12 h during the RI of Earl from 00Z 29 August to 12Z 31 August.</a:t>
            </a:r>
          </a:p>
          <a:p>
            <a:pPr eaLnBrk="1" hangingPunct="1">
              <a:spcBef>
                <a:spcPct val="0"/>
              </a:spcBef>
            </a:pPr>
            <a:r>
              <a:rPr lang="en-US" smtClean="0">
                <a:latin typeface="Arial" pitchFamily="34" charset="0"/>
                <a:ea typeface="ＭＳ Ｐゴシック"/>
                <a:cs typeface="ＭＳ Ｐゴシック"/>
              </a:rPr>
              <a:t>A superob (SO) is an average of several observations in proximity to each other.  This averaging reduces the number of costly assimilations and avoids assimilating correlated data</a:t>
            </a:r>
          </a:p>
          <a:p>
            <a:pPr eaLnBrk="1" hangingPunct="1">
              <a:spcBef>
                <a:spcPct val="0"/>
              </a:spcBef>
            </a:pPr>
            <a:r>
              <a:rPr lang="en-US" smtClean="0">
                <a:latin typeface="Arial" pitchFamily="34" charset="0"/>
                <a:ea typeface="ＭＳ Ｐゴシック"/>
                <a:cs typeface="ＭＳ Ｐゴシック"/>
              </a:rPr>
              <a:t>Doppler SOs are averages of the observations of radial component of wind along pointing vector where all observations pointing in nearly same direction at nearly same distance from aircraft</a:t>
            </a:r>
          </a:p>
          <a:p>
            <a:pPr eaLnBrk="1" hangingPunct="1">
              <a:spcBef>
                <a:spcPct val="0"/>
              </a:spcBef>
            </a:pPr>
            <a:r>
              <a:rPr lang="en-US" smtClean="0">
                <a:latin typeface="Arial" pitchFamily="34" charset="0"/>
                <a:ea typeface="ＭＳ Ｐゴシック"/>
                <a:cs typeface="ＭＳ Ｐゴシック"/>
              </a:rPr>
              <a:t>Azimuthal grid resolution (around fuselage axis):  3-5 degrees depending upon radius</a:t>
            </a:r>
          </a:p>
          <a:p>
            <a:pPr eaLnBrk="1" hangingPunct="1">
              <a:spcBef>
                <a:spcPct val="0"/>
              </a:spcBef>
            </a:pPr>
            <a:r>
              <a:rPr lang="en-US" smtClean="0">
                <a:latin typeface="Arial" pitchFamily="34" charset="0"/>
                <a:ea typeface="ＭＳ Ｐゴシック"/>
                <a:cs typeface="ＭＳ Ｐゴシック"/>
              </a:rPr>
              <a:t>Radial grid resolution: 2 km</a:t>
            </a:r>
          </a:p>
          <a:p>
            <a:pPr eaLnBrk="1" hangingPunct="1">
              <a:spcBef>
                <a:spcPct val="0"/>
              </a:spcBef>
            </a:pPr>
            <a:r>
              <a:rPr lang="en-US" smtClean="0">
                <a:latin typeface="Arial" pitchFamily="34" charset="0"/>
                <a:ea typeface="ＭＳ Ｐゴシック"/>
                <a:cs typeface="ＭＳ Ｐゴシック"/>
              </a:rPr>
              <a:t>Along track resolution:  1 min = ~7-8 km</a:t>
            </a:r>
          </a:p>
          <a:p>
            <a:pPr eaLnBrk="1" hangingPunct="1">
              <a:spcBef>
                <a:spcPct val="0"/>
              </a:spcBef>
            </a:pPr>
            <a:r>
              <a:rPr lang="en-US" smtClean="0">
                <a:latin typeface="Arial" pitchFamily="34" charset="0"/>
                <a:ea typeface="ＭＳ Ｐゴシック"/>
                <a:cs typeface="ＭＳ Ｐゴシック"/>
              </a:rPr>
              <a:t>All radial velocity  observations within a grid box are candidates for SOs, but only the 25 points closest to grid point used</a:t>
            </a:r>
          </a:p>
          <a:p>
            <a:pPr eaLnBrk="1" hangingPunct="1">
              <a:spcBef>
                <a:spcPct val="0"/>
              </a:spcBef>
            </a:pPr>
            <a:r>
              <a:rPr lang="en-US" smtClean="0">
                <a:latin typeface="Arial" pitchFamily="34" charset="0"/>
                <a:ea typeface="ＭＳ Ｐゴシック"/>
                <a:cs typeface="ＭＳ Ｐゴシック"/>
              </a:rPr>
              <a:t>Velocities &gt;2 SD from bin average rejected</a:t>
            </a:r>
          </a:p>
          <a:p>
            <a:pPr eaLnBrk="1" hangingPunct="1">
              <a:spcBef>
                <a:spcPct val="0"/>
              </a:spcBef>
            </a:pPr>
            <a:r>
              <a:rPr lang="en-US" smtClean="0">
                <a:latin typeface="Arial" pitchFamily="34" charset="0"/>
                <a:ea typeface="ＭＳ Ｐゴシック"/>
                <a:cs typeface="ＭＳ Ｐゴシック"/>
              </a:rPr>
              <a:t>Bins with SD &gt; 2XSD rejected</a:t>
            </a:r>
          </a:p>
          <a:p>
            <a:pPr eaLnBrk="1" hangingPunct="1">
              <a:spcBef>
                <a:spcPct val="0"/>
              </a:spcBef>
            </a:pPr>
            <a:r>
              <a:rPr lang="en-US" smtClean="0">
                <a:latin typeface="Arial" pitchFamily="34" charset="0"/>
                <a:ea typeface="ＭＳ Ｐゴシック"/>
                <a:cs typeface="ＭＳ Ｐゴシック"/>
              </a:rPr>
              <a:t>~5000 SOs per penetration of hurricane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0BE797-44CB-4584-9B8C-00D7A4AF538A}" type="slidenum">
              <a:rPr lang="en-US" smtClean="0">
                <a:ea typeface="ＭＳ Ｐゴシック" charset="-128"/>
              </a:rPr>
              <a:pPr fontAlgn="base">
                <a:spcBef>
                  <a:spcPct val="0"/>
                </a:spcBef>
                <a:spcAft>
                  <a:spcPct val="0"/>
                </a:spcAft>
                <a:defRPr/>
              </a:pPr>
              <a:t>26</a:t>
            </a:fld>
            <a:endParaRPr lang="en-US" smtClean="0">
              <a:ea typeface="ＭＳ Ｐゴシック" charset="-128"/>
            </a:endParaRPr>
          </a:p>
        </p:txBody>
      </p:sp>
      <p:sp>
        <p:nvSpPr>
          <p:cNvPr id="5427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427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22" tIns="45711" rIns="91422" bIns="45711"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C4B3E02-382E-4CE1-9509-FB0BE2A0D7C7}" type="datetime1">
              <a:rPr lang="en-US"/>
              <a:pPr>
                <a:defRPr/>
              </a:pPr>
              <a:t>8/17/2012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DA17CC8-081A-4903-9751-3167E2E2339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E751708-26F4-474C-ABA1-0EA1000EFE56}" type="datetime1">
              <a:rPr lang="en-US"/>
              <a:pPr>
                <a:defRPr/>
              </a:pPr>
              <a:t>8/17/2012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5E8BD9-4E5A-4184-8C95-D2D183FB6F2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3CA2708-D30F-419D-99FA-BA5C2B8690D8}" type="datetime1">
              <a:rPr lang="en-US"/>
              <a:pPr>
                <a:defRPr/>
              </a:pPr>
              <a:t>8/17/2012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35183E-F1B9-411D-98CF-42D17267393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6" descr="260_.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7" descr="Dept of Commerce Seal"/>
          <p:cNvPicPr>
            <a:picLocks noChangeAspect="1" noChangeArrowheads="1"/>
          </p:cNvPicPr>
          <p:nvPr userDrawn="1"/>
        </p:nvPicPr>
        <p:blipFill>
          <a:blip r:embed="rId3" cstate="print"/>
          <a:srcRect/>
          <a:stretch>
            <a:fillRect/>
          </a:stretch>
        </p:blipFill>
        <p:spPr bwMode="auto">
          <a:xfrm>
            <a:off x="7464425" y="5984875"/>
            <a:ext cx="731838" cy="725488"/>
          </a:xfrm>
          <a:prstGeom prst="rect">
            <a:avLst/>
          </a:prstGeom>
          <a:noFill/>
          <a:ln w="9525">
            <a:noFill/>
            <a:miter lim="800000"/>
            <a:headEnd/>
            <a:tailEnd/>
          </a:ln>
        </p:spPr>
      </p:pic>
      <p:pic>
        <p:nvPicPr>
          <p:cNvPr id="6" name="Picture 8" descr="NOAA"/>
          <p:cNvPicPr>
            <a:picLocks noChangeAspect="1" noChangeArrowheads="1"/>
          </p:cNvPicPr>
          <p:nvPr userDrawn="1"/>
        </p:nvPicPr>
        <p:blipFill>
          <a:blip r:embed="rId4" cstate="print"/>
          <a:srcRect/>
          <a:stretch>
            <a:fillRect/>
          </a:stretch>
        </p:blipFill>
        <p:spPr bwMode="auto">
          <a:xfrm>
            <a:off x="8226425" y="5983288"/>
            <a:ext cx="731838" cy="731837"/>
          </a:xfrm>
          <a:prstGeom prst="rect">
            <a:avLst/>
          </a:prstGeom>
          <a:noFill/>
          <a:ln w="9525">
            <a:noFill/>
            <a:miter lim="800000"/>
            <a:headEnd/>
            <a:tailEnd/>
          </a:ln>
        </p:spPr>
      </p:pic>
      <p:sp>
        <p:nvSpPr>
          <p:cNvPr id="2050" name="Rectangle 2"/>
          <p:cNvSpPr>
            <a:spLocks noGrp="1" noChangeArrowheads="1"/>
          </p:cNvSpPr>
          <p:nvPr>
            <p:ph type="subTitle" idx="1"/>
          </p:nvPr>
        </p:nvSpPr>
        <p:spPr>
          <a:xfrm>
            <a:off x="0" y="5562600"/>
            <a:ext cx="8153400" cy="1295400"/>
          </a:xfrm>
        </p:spPr>
        <p:txBody>
          <a:bodyPr rIns="91440" anchor="ctr"/>
          <a:lstStyle>
            <a:lvl1pPr>
              <a:spcBef>
                <a:spcPct val="20000"/>
              </a:spcBef>
              <a:defRPr sz="1600">
                <a:solidFill>
                  <a:schemeClr val="bg1"/>
                </a:solidFill>
                <a:latin typeface="TradeGothicBoldCondTwenty" pitchFamily="2" charset="0"/>
              </a:defRPr>
            </a:lvl1pPr>
          </a:lstStyle>
          <a:p>
            <a:r>
              <a:rPr lang="en-US"/>
              <a:t>Click to edit Master subtitle style</a:t>
            </a:r>
          </a:p>
        </p:txBody>
      </p:sp>
      <p:sp>
        <p:nvSpPr>
          <p:cNvPr id="2052" name="Rectangle 4"/>
          <p:cNvSpPr>
            <a:spLocks noGrp="1" noChangeArrowheads="1"/>
          </p:cNvSpPr>
          <p:nvPr>
            <p:ph type="ctrTitle" sz="quarter"/>
          </p:nvPr>
        </p:nvSpPr>
        <p:spPr>
          <a:xfrm>
            <a:off x="685800" y="990600"/>
            <a:ext cx="7772400" cy="2895600"/>
          </a:xfrm>
          <a:effectLst/>
        </p:spPr>
        <p:txBody>
          <a:bodyPr rIns="91440"/>
          <a:lstStyle>
            <a:lvl1pPr>
              <a:defRPr sz="8800">
                <a:solidFill>
                  <a:schemeClr val="bg1"/>
                </a:solidFill>
              </a:defRPr>
            </a:lvl1pPr>
          </a:lstStyle>
          <a:p>
            <a:r>
              <a:rPr lang="en-US" dirty="0"/>
              <a:t>Click to edit Master 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970FD57-84C7-4404-99A4-2F92FB2B7CC4}" type="datetime1">
              <a:rPr lang="en-US"/>
              <a:pPr>
                <a:defRPr/>
              </a:pPr>
              <a:t>8/17/2012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72786B-6EE6-4905-A070-CF571B89A64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9FE723-C7A8-47E1-A6CD-56BA46C08AF7}" type="datetime1">
              <a:rPr lang="en-US"/>
              <a:pPr>
                <a:defRPr/>
              </a:pPr>
              <a:t>8/17/2012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5902DAA-A162-4168-B918-AAE278AB851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42302A3-A0A1-4F4B-8617-B939DC52AE99}" type="datetime1">
              <a:rPr lang="en-US"/>
              <a:pPr>
                <a:defRPr/>
              </a:pPr>
              <a:t>8/17/2012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0D2EEE-A1AE-4964-B716-5BB065BFF04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F0E6013-FF5E-4599-ABB7-42D3B0FDF259}" type="datetime1">
              <a:rPr lang="en-US"/>
              <a:pPr>
                <a:defRPr/>
              </a:pPr>
              <a:t>8/17/2012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75E30A-5AC8-4FEF-956E-FE723584367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19A592B-BB0F-4F2A-A9A9-BC0F5FA68911}" type="datetime1">
              <a:rPr lang="en-US"/>
              <a:pPr>
                <a:defRPr/>
              </a:pPr>
              <a:t>8/17/2012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C4CE49B-1B35-4C90-A98E-8456F2C5C23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B563C30-C641-47EB-8F3F-6F088828A4D1}" type="datetime1">
              <a:rPr lang="en-US"/>
              <a:pPr>
                <a:defRPr/>
              </a:pPr>
              <a:t>8/17/2012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E9AF788-B86F-46D2-BC90-F6E8267E707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BF2EDC6-C29B-4A65-A093-E6430A9030D8}" type="datetime1">
              <a:rPr lang="en-US"/>
              <a:pPr>
                <a:defRPr/>
              </a:pPr>
              <a:t>8/17/2012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15447A0-C92C-4631-A602-4A932D98DB6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85092BC-4BC5-4459-8693-4F869AD9FC84}" type="datetime1">
              <a:rPr lang="en-US"/>
              <a:pPr>
                <a:defRPr/>
              </a:pPr>
              <a:t>8/17/2012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AABB156-660D-481C-8B76-34009356D92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B9B12EE-BF26-47BC-9FB5-6B2988E3A231}" type="datetime1">
              <a:rPr lang="en-US"/>
              <a:pPr>
                <a:defRPr/>
              </a:pPr>
              <a:t>8/17/2012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A060584-9AF7-4013-8E91-69B2E584F04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8B3F18-6086-4940-8637-29256C5230A9}" type="datetime1">
              <a:rPr lang="en-US"/>
              <a:pPr>
                <a:defRPr/>
              </a:pPr>
              <a:t>8/17/2012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22345D-F27F-44DA-A22B-88754FD1958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A129EDC-DF6F-4C8F-9042-AB6D19470560}" type="datetime1">
              <a:rPr lang="en-US"/>
              <a:pPr>
                <a:defRPr/>
              </a:pPr>
              <a:t>8/17/2012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7A39CCA6-8D11-4E99-B2E3-E63D6836E9A9}"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066800"/>
          </a:xfrm>
          <a:prstGeom prst="rect">
            <a:avLst/>
          </a:prstGeom>
          <a:noFill/>
          <a:ln w="9525">
            <a:noFill/>
            <a:miter lim="800000"/>
            <a:headEnd/>
            <a:tailEnd/>
          </a:ln>
          <a:effectLst>
            <a:outerShdw blurRad="63500" dist="17961" dir="2700000" algn="ctr" rotWithShape="0">
              <a:schemeClr val="bg1">
                <a:alpha val="74998"/>
              </a:schemeClr>
            </a:outerShdw>
          </a:effectLst>
        </p:spPr>
        <p:txBody>
          <a:bodyPr vert="horz" wrap="square" lIns="91440" tIns="45720" rIns="182880" bIns="45720" numCol="1" anchor="ctr" anchorCtr="0" compatLnSpc="1">
            <a:prstTxWarp prst="textNoShape">
              <a:avLst/>
            </a:prstTxWarp>
          </a:bodyPr>
          <a:lstStyle/>
          <a:p>
            <a:pPr lvl="0"/>
            <a:r>
              <a:rPr lang="en-US" dirty="0"/>
              <a:t>Click to edit Master title style</a:t>
            </a:r>
          </a:p>
        </p:txBody>
      </p:sp>
      <p:sp>
        <p:nvSpPr>
          <p:cNvPr id="2051" name="Rectangle 3"/>
          <p:cNvSpPr>
            <a:spLocks noGrp="1" noChangeArrowheads="1"/>
          </p:cNvSpPr>
          <p:nvPr>
            <p:ph type="body" idx="1"/>
          </p:nvPr>
        </p:nvSpPr>
        <p:spPr bwMode="auto">
          <a:xfrm>
            <a:off x="381000" y="1219200"/>
            <a:ext cx="8763000" cy="4953000"/>
          </a:xfrm>
          <a:prstGeom prst="rect">
            <a:avLst/>
          </a:prstGeom>
          <a:noFill/>
          <a:ln w="9525">
            <a:noFill/>
            <a:miter lim="800000"/>
            <a:headEnd/>
            <a:tailEnd/>
          </a:ln>
        </p:spPr>
        <p:txBody>
          <a:bodyPr vert="horz" wrap="square" lIns="91440" tIns="45720" rIns="18288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sldNum" sz="quarter" idx="4"/>
          </p:nvPr>
        </p:nvSpPr>
        <p:spPr bwMode="auto">
          <a:xfrm>
            <a:off x="482600" y="6489700"/>
            <a:ext cx="533400" cy="3460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400">
                <a:solidFill>
                  <a:srgbClr val="FFFFFF"/>
                </a:solidFill>
                <a:latin typeface="Calibri" pitchFamily="34" charset="0"/>
                <a:ea typeface="ＭＳ Ｐゴシック" charset="-128"/>
              </a:defRPr>
            </a:lvl1pPr>
          </a:lstStyle>
          <a:p>
            <a:pPr>
              <a:defRPr/>
            </a:pPr>
            <a:fld id="{885CF09B-AC1F-4ECC-B754-81ED651DAE53}" type="slidenum">
              <a:rPr lang="en-US"/>
              <a:pPr>
                <a:defRPr/>
              </a:pPr>
              <a:t>‹#›</a:t>
            </a:fld>
            <a:endParaRPr lang="en-US"/>
          </a:p>
        </p:txBody>
      </p:sp>
      <p:pic>
        <p:nvPicPr>
          <p:cNvPr id="2053" name="Picture 7" descr="Dept of Commerce Seal"/>
          <p:cNvPicPr>
            <a:picLocks noChangeAspect="1" noChangeArrowheads="1"/>
          </p:cNvPicPr>
          <p:nvPr/>
        </p:nvPicPr>
        <p:blipFill>
          <a:blip r:embed="rId4" cstate="print"/>
          <a:srcRect/>
          <a:stretch>
            <a:fillRect/>
          </a:stretch>
        </p:blipFill>
        <p:spPr bwMode="auto">
          <a:xfrm>
            <a:off x="219075" y="6550025"/>
            <a:ext cx="228600" cy="227013"/>
          </a:xfrm>
          <a:prstGeom prst="rect">
            <a:avLst/>
          </a:prstGeom>
          <a:noFill/>
          <a:ln w="9525">
            <a:noFill/>
            <a:miter lim="800000"/>
            <a:headEnd/>
            <a:tailEnd/>
          </a:ln>
        </p:spPr>
      </p:pic>
      <p:pic>
        <p:nvPicPr>
          <p:cNvPr id="2054" name="Picture 8" descr="NOAA"/>
          <p:cNvPicPr>
            <a:picLocks noChangeAspect="1" noChangeArrowheads="1"/>
          </p:cNvPicPr>
          <p:nvPr/>
        </p:nvPicPr>
        <p:blipFill>
          <a:blip r:embed="rId5" cstate="print"/>
          <a:srcRect/>
          <a:stretch>
            <a:fillRect/>
          </a:stretch>
        </p:blipFill>
        <p:spPr bwMode="auto">
          <a:xfrm>
            <a:off x="33338" y="6548438"/>
            <a:ext cx="228600" cy="228600"/>
          </a:xfrm>
          <a:prstGeom prst="rect">
            <a:avLst/>
          </a:prstGeom>
          <a:noFill/>
          <a:ln w="9525">
            <a:noFill/>
            <a:miter lim="800000"/>
            <a:headEnd/>
            <a:tailEnd/>
          </a:ln>
        </p:spPr>
      </p:pic>
      <p:pic>
        <p:nvPicPr>
          <p:cNvPr id="2055" name="Picture 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651000" y="6423025"/>
            <a:ext cx="3552825" cy="4349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1" r:id="rId1"/>
  </p:sldLayoutIdLst>
  <p:hf hdr="0" ftr="0" dt="0"/>
  <p:txStyles>
    <p:titleStyle>
      <a:lvl1pPr algn="r" rtl="0" eaLnBrk="0" fontAlgn="base" hangingPunct="0">
        <a:lnSpc>
          <a:spcPct val="90000"/>
        </a:lnSpc>
        <a:spcBef>
          <a:spcPct val="0"/>
        </a:spcBef>
        <a:spcAft>
          <a:spcPct val="0"/>
        </a:spcAft>
        <a:defRPr sz="5400">
          <a:solidFill>
            <a:srgbClr val="003366"/>
          </a:solidFill>
          <a:latin typeface="Calibri"/>
          <a:ea typeface="ＭＳ Ｐゴシック" pitchFamily="-107" charset="-128"/>
          <a:cs typeface="Calibri"/>
        </a:defRPr>
      </a:lvl1pPr>
      <a:lvl2pPr algn="r" rtl="0" eaLnBrk="0" fontAlgn="base" hangingPunct="0">
        <a:lnSpc>
          <a:spcPct val="90000"/>
        </a:lnSpc>
        <a:spcBef>
          <a:spcPct val="0"/>
        </a:spcBef>
        <a:spcAft>
          <a:spcPct val="0"/>
        </a:spcAft>
        <a:defRPr sz="5400">
          <a:solidFill>
            <a:srgbClr val="003366"/>
          </a:solidFill>
          <a:latin typeface="Calibri" pitchFamily="-108" charset="0"/>
          <a:ea typeface="ＭＳ Ｐゴシック" pitchFamily="-107" charset="-128"/>
          <a:cs typeface="Calibri" pitchFamily="34" charset="0"/>
        </a:defRPr>
      </a:lvl2pPr>
      <a:lvl3pPr algn="r" rtl="0" eaLnBrk="0" fontAlgn="base" hangingPunct="0">
        <a:lnSpc>
          <a:spcPct val="90000"/>
        </a:lnSpc>
        <a:spcBef>
          <a:spcPct val="0"/>
        </a:spcBef>
        <a:spcAft>
          <a:spcPct val="0"/>
        </a:spcAft>
        <a:defRPr sz="5400">
          <a:solidFill>
            <a:srgbClr val="003366"/>
          </a:solidFill>
          <a:latin typeface="Calibri" pitchFamily="-108" charset="0"/>
          <a:ea typeface="ＭＳ Ｐゴシック" pitchFamily="-107" charset="-128"/>
          <a:cs typeface="Calibri" pitchFamily="34" charset="0"/>
        </a:defRPr>
      </a:lvl3pPr>
      <a:lvl4pPr algn="r" rtl="0" eaLnBrk="0" fontAlgn="base" hangingPunct="0">
        <a:lnSpc>
          <a:spcPct val="90000"/>
        </a:lnSpc>
        <a:spcBef>
          <a:spcPct val="0"/>
        </a:spcBef>
        <a:spcAft>
          <a:spcPct val="0"/>
        </a:spcAft>
        <a:defRPr sz="5400">
          <a:solidFill>
            <a:srgbClr val="003366"/>
          </a:solidFill>
          <a:latin typeface="Calibri" pitchFamily="-108" charset="0"/>
          <a:ea typeface="ＭＳ Ｐゴシック" pitchFamily="-107" charset="-128"/>
          <a:cs typeface="Calibri" pitchFamily="34" charset="0"/>
        </a:defRPr>
      </a:lvl4pPr>
      <a:lvl5pPr algn="r" rtl="0" eaLnBrk="0" fontAlgn="base" hangingPunct="0">
        <a:lnSpc>
          <a:spcPct val="90000"/>
        </a:lnSpc>
        <a:spcBef>
          <a:spcPct val="0"/>
        </a:spcBef>
        <a:spcAft>
          <a:spcPct val="0"/>
        </a:spcAft>
        <a:defRPr sz="5400">
          <a:solidFill>
            <a:srgbClr val="003366"/>
          </a:solidFill>
          <a:latin typeface="Calibri" pitchFamily="-108" charset="0"/>
          <a:ea typeface="ＭＳ Ｐゴシック" pitchFamily="-107" charset="-128"/>
          <a:cs typeface="Calibri" pitchFamily="34" charset="0"/>
        </a:defRPr>
      </a:lvl5pPr>
      <a:lvl6pPr marL="457200" algn="r" rtl="0" fontAlgn="base">
        <a:lnSpc>
          <a:spcPct val="90000"/>
        </a:lnSpc>
        <a:spcBef>
          <a:spcPct val="0"/>
        </a:spcBef>
        <a:spcAft>
          <a:spcPct val="0"/>
        </a:spcAft>
        <a:defRPr sz="4800" b="1">
          <a:solidFill>
            <a:srgbClr val="003366"/>
          </a:solidFill>
          <a:latin typeface="Arial" pitchFamily="-107" charset="0"/>
        </a:defRPr>
      </a:lvl6pPr>
      <a:lvl7pPr marL="914400" algn="r" rtl="0" fontAlgn="base">
        <a:lnSpc>
          <a:spcPct val="90000"/>
        </a:lnSpc>
        <a:spcBef>
          <a:spcPct val="0"/>
        </a:spcBef>
        <a:spcAft>
          <a:spcPct val="0"/>
        </a:spcAft>
        <a:defRPr sz="4800" b="1">
          <a:solidFill>
            <a:srgbClr val="003366"/>
          </a:solidFill>
          <a:latin typeface="Arial" pitchFamily="-107" charset="0"/>
        </a:defRPr>
      </a:lvl7pPr>
      <a:lvl8pPr marL="1371600" algn="r" rtl="0" fontAlgn="base">
        <a:lnSpc>
          <a:spcPct val="90000"/>
        </a:lnSpc>
        <a:spcBef>
          <a:spcPct val="0"/>
        </a:spcBef>
        <a:spcAft>
          <a:spcPct val="0"/>
        </a:spcAft>
        <a:defRPr sz="4800" b="1">
          <a:solidFill>
            <a:srgbClr val="003366"/>
          </a:solidFill>
          <a:latin typeface="Arial" pitchFamily="-107" charset="0"/>
        </a:defRPr>
      </a:lvl8pPr>
      <a:lvl9pPr marL="1828800" algn="r" rtl="0" fontAlgn="base">
        <a:lnSpc>
          <a:spcPct val="90000"/>
        </a:lnSpc>
        <a:spcBef>
          <a:spcPct val="0"/>
        </a:spcBef>
        <a:spcAft>
          <a:spcPct val="0"/>
        </a:spcAft>
        <a:defRPr sz="4800" b="1">
          <a:solidFill>
            <a:srgbClr val="003366"/>
          </a:solidFill>
          <a:latin typeface="Arial" pitchFamily="-107" charset="0"/>
        </a:defRPr>
      </a:lvl9pPr>
    </p:titleStyle>
    <p:bodyStyle>
      <a:lvl1pPr marL="342900" indent="-342900" algn="l" rtl="0" eaLnBrk="0" fontAlgn="base" hangingPunct="0">
        <a:spcBef>
          <a:spcPct val="50000"/>
        </a:spcBef>
        <a:spcAft>
          <a:spcPct val="0"/>
        </a:spcAft>
        <a:defRPr sz="2400">
          <a:solidFill>
            <a:schemeClr val="tx1"/>
          </a:solidFill>
          <a:latin typeface="Calibri"/>
          <a:ea typeface="ＭＳ Ｐゴシック" pitchFamily="-107" charset="-128"/>
          <a:cs typeface="Calibri"/>
        </a:defRPr>
      </a:lvl1pPr>
      <a:lvl2pPr marL="795338" indent="-338138" algn="l" rtl="0" eaLnBrk="0" fontAlgn="base" hangingPunct="0">
        <a:spcBef>
          <a:spcPct val="20000"/>
        </a:spcBef>
        <a:spcAft>
          <a:spcPct val="0"/>
        </a:spcAft>
        <a:buClr>
          <a:srgbClr val="000066"/>
        </a:buClr>
        <a:buSzPct val="115000"/>
        <a:buFont typeface="Arial" pitchFamily="34" charset="0"/>
        <a:buChar char="•"/>
        <a:defRPr sz="2000">
          <a:solidFill>
            <a:schemeClr val="tx1"/>
          </a:solidFill>
          <a:latin typeface="Calibri"/>
          <a:ea typeface="ＭＳ Ｐゴシック" pitchFamily="-107" charset="-128"/>
          <a:cs typeface="Calibri"/>
        </a:defRPr>
      </a:lvl2pPr>
      <a:lvl3pPr marL="1258888" indent="-225425" algn="l" rtl="0" eaLnBrk="0" fontAlgn="base" hangingPunct="0">
        <a:spcBef>
          <a:spcPct val="20000"/>
        </a:spcBef>
        <a:spcAft>
          <a:spcPct val="0"/>
        </a:spcAft>
        <a:buClr>
          <a:schemeClr val="accent2"/>
        </a:buClr>
        <a:buSzPct val="120000"/>
        <a:buChar char="–"/>
        <a:defRPr>
          <a:solidFill>
            <a:schemeClr val="tx1"/>
          </a:solidFill>
          <a:latin typeface="Calibri"/>
          <a:ea typeface="ＭＳ Ｐゴシック" pitchFamily="-107" charset="-128"/>
          <a:cs typeface="Calibri"/>
        </a:defRPr>
      </a:lvl3pPr>
      <a:lvl4pPr marL="1828800" indent="-284163" algn="l" rtl="0" eaLnBrk="0" fontAlgn="base" hangingPunct="0">
        <a:spcBef>
          <a:spcPct val="20000"/>
        </a:spcBef>
        <a:spcAft>
          <a:spcPct val="0"/>
        </a:spcAft>
        <a:buFont typeface="Wingdings" pitchFamily="2" charset="2"/>
        <a:buChar char="§"/>
        <a:defRPr>
          <a:solidFill>
            <a:schemeClr val="tx1"/>
          </a:solidFill>
          <a:latin typeface="Calibri"/>
          <a:ea typeface="ＭＳ Ｐゴシック" pitchFamily="-107" charset="-128"/>
          <a:cs typeface="Calibri"/>
        </a:defRPr>
      </a:lvl4pPr>
      <a:lvl5pPr marL="2286000" indent="-222250" algn="l" rtl="0" eaLnBrk="0" fontAlgn="base" hangingPunct="0">
        <a:spcBef>
          <a:spcPct val="20000"/>
        </a:spcBef>
        <a:spcAft>
          <a:spcPct val="0"/>
        </a:spcAft>
        <a:buChar char="»"/>
        <a:defRPr>
          <a:solidFill>
            <a:schemeClr val="tx1"/>
          </a:solidFill>
          <a:latin typeface="Calibri"/>
          <a:ea typeface="ＭＳ Ｐゴシック" pitchFamily="-107" charset="-128"/>
          <a:cs typeface="Calibri"/>
        </a:defRPr>
      </a:lvl5pPr>
      <a:lvl6pPr marL="2743200" indent="-222250" algn="l" rtl="0" fontAlgn="base">
        <a:spcBef>
          <a:spcPct val="20000"/>
        </a:spcBef>
        <a:spcAft>
          <a:spcPct val="0"/>
        </a:spcAft>
        <a:buChar char="»"/>
        <a:defRPr>
          <a:solidFill>
            <a:schemeClr val="tx1"/>
          </a:solidFill>
          <a:latin typeface="+mn-lt"/>
          <a:ea typeface="ＭＳ Ｐゴシック" pitchFamily="-107" charset="-128"/>
        </a:defRPr>
      </a:lvl6pPr>
      <a:lvl7pPr marL="3200400" indent="-222250" algn="l" rtl="0" fontAlgn="base">
        <a:spcBef>
          <a:spcPct val="20000"/>
        </a:spcBef>
        <a:spcAft>
          <a:spcPct val="0"/>
        </a:spcAft>
        <a:buChar char="»"/>
        <a:defRPr>
          <a:solidFill>
            <a:schemeClr val="tx1"/>
          </a:solidFill>
          <a:latin typeface="+mn-lt"/>
          <a:ea typeface="ＭＳ Ｐゴシック" pitchFamily="-107" charset="-128"/>
        </a:defRPr>
      </a:lvl7pPr>
      <a:lvl8pPr marL="3657600" indent="-222250" algn="l" rtl="0" fontAlgn="base">
        <a:spcBef>
          <a:spcPct val="20000"/>
        </a:spcBef>
        <a:spcAft>
          <a:spcPct val="0"/>
        </a:spcAft>
        <a:buChar char="»"/>
        <a:defRPr>
          <a:solidFill>
            <a:schemeClr val="tx1"/>
          </a:solidFill>
          <a:latin typeface="+mn-lt"/>
          <a:ea typeface="ＭＳ Ｐゴシック" pitchFamily="-107" charset="-128"/>
        </a:defRPr>
      </a:lvl8pPr>
      <a:lvl9pPr marL="4114800" indent="-222250" algn="l" rtl="0" fontAlgn="base">
        <a:spcBef>
          <a:spcPct val="20000"/>
        </a:spcBef>
        <a:spcAft>
          <a:spcPct val="0"/>
        </a:spcAft>
        <a:buChar char="»"/>
        <a:defRPr>
          <a:solidFill>
            <a:schemeClr val="tx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mn-cs"/>
              </a:defRPr>
            </a:lvl1pPr>
          </a:lstStyle>
          <a:p>
            <a:pPr>
              <a:defRPr/>
            </a:pPr>
            <a:fld id="{921C4084-22B1-4056-9036-D08F092CBC29}" type="datetime1">
              <a:rPr lang="en-US"/>
              <a:pPr>
                <a:defRPr/>
              </a:pPr>
              <a:t>8/17/2012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mn-cs"/>
              </a:defRPr>
            </a:lvl1pPr>
          </a:lstStyle>
          <a:p>
            <a:pPr>
              <a:defRPr/>
            </a:pPr>
            <a:fld id="{3CD2A932-C046-40F8-97BA-BC05BA77FF6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17.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slideLayout" Target="../slideLayouts/slideLayout7.xml"/><Relationship Id="rId4" Type="http://schemas.openxmlformats.org/officeDocument/2006/relationships/image" Target="../media/image70.emf"/></Relationships>
</file>

<file path=ppt/slides/_rels/slide1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73.jpeg"/></Relationships>
</file>

<file path=ppt/slides/_rels/slide1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2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jpeg"/><Relationship Id="rId4" Type="http://schemas.openxmlformats.org/officeDocument/2006/relationships/image" Target="../media/image85.jpeg"/></Relationships>
</file>

<file path=ppt/slides/_rels/slide2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5" Type="http://schemas.openxmlformats.org/officeDocument/2006/relationships/image" Target="../media/image10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s>
</file>

<file path=ppt/slides/_rels/slide2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4.xml"/><Relationship Id="rId5" Type="http://schemas.openxmlformats.org/officeDocument/2006/relationships/image" Target="../media/image108.jpeg"/><Relationship Id="rId4" Type="http://schemas.openxmlformats.org/officeDocument/2006/relationships/image" Target="../media/image107.png"/></Relationships>
</file>

<file path=ppt/slides/_rels/slide29.xml.rels><?xml version="1.0" encoding="UTF-8" standalone="yes"?>
<Relationships xmlns="http://schemas.openxmlformats.org/package/2006/relationships"><Relationship Id="rId8" Type="http://schemas.openxmlformats.org/officeDocument/2006/relationships/image" Target="../media/image115.jpe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109.png"/><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jpeg"/><Relationship Id="rId4" Type="http://schemas.openxmlformats.org/officeDocument/2006/relationships/image" Target="../media/image111.jpeg"/><Relationship Id="rId9" Type="http://schemas.openxmlformats.org/officeDocument/2006/relationships/image" Target="../media/image1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image" Target="../media/image117.jpeg"/><Relationship Id="rId1" Type="http://schemas.openxmlformats.org/officeDocument/2006/relationships/slideLayout" Target="../slideLayouts/slideLayout7.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3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32.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emf"/><Relationship Id="rId7" Type="http://schemas.openxmlformats.org/officeDocument/2006/relationships/image" Target="../media/image131.png"/><Relationship Id="rId2" Type="http://schemas.openxmlformats.org/officeDocument/2006/relationships/image" Target="../media/image126.png"/><Relationship Id="rId1" Type="http://schemas.openxmlformats.org/officeDocument/2006/relationships/slideLayout" Target="../slideLayouts/slideLayout7.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 Id="rId9" Type="http://schemas.openxmlformats.org/officeDocument/2006/relationships/image" Target="../media/image133.png"/></Relationships>
</file>

<file path=ppt/slides/_rels/slide3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7.xml"/><Relationship Id="rId5" Type="http://schemas.openxmlformats.org/officeDocument/2006/relationships/image" Target="../media/image137.png"/><Relationship Id="rId4" Type="http://schemas.openxmlformats.org/officeDocument/2006/relationships/image" Target="../media/image136.png"/></Relationships>
</file>

<file path=ppt/slides/_rels/slide3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44.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46.png"/><Relationship Id="rId7" Type="http://schemas.openxmlformats.org/officeDocument/2006/relationships/image" Target="../media/image150.png"/><Relationship Id="rId2" Type="http://schemas.openxmlformats.org/officeDocument/2006/relationships/image" Target="../media/image145.png"/><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7.xml"/><Relationship Id="rId6" Type="http://schemas.openxmlformats.org/officeDocument/2006/relationships/image" Target="../media/image158.png"/><Relationship Id="rId11" Type="http://schemas.openxmlformats.org/officeDocument/2006/relationships/image" Target="../media/image163.png"/><Relationship Id="rId5" Type="http://schemas.openxmlformats.org/officeDocument/2006/relationships/image" Target="../media/image157.png"/><Relationship Id="rId10" Type="http://schemas.openxmlformats.org/officeDocument/2006/relationships/image" Target="../media/image162.png"/><Relationship Id="rId4" Type="http://schemas.openxmlformats.org/officeDocument/2006/relationships/image" Target="../media/image156.png"/><Relationship Id="rId9" Type="http://schemas.openxmlformats.org/officeDocument/2006/relationships/image" Target="../media/image161.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33.jpe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jpeg"/><Relationship Id="rId12" Type="http://schemas.openxmlformats.org/officeDocument/2006/relationships/image" Target="../media/image37.jpeg"/><Relationship Id="rId2" Type="http://schemas.openxmlformats.org/officeDocument/2006/relationships/image" Target="../media/image27.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jpeg"/><Relationship Id="rId15" Type="http://schemas.openxmlformats.org/officeDocument/2006/relationships/image" Target="../media/image40.pn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 Id="rId1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1"/>
          <p:cNvSpPr>
            <a:spLocks noGrp="1"/>
          </p:cNvSpPr>
          <p:nvPr>
            <p:ph type="subTitle" idx="1"/>
          </p:nvPr>
        </p:nvSpPr>
        <p:spPr>
          <a:xfrm>
            <a:off x="0" y="5562600"/>
            <a:ext cx="6310313" cy="1295400"/>
          </a:xfrm>
        </p:spPr>
        <p:txBody>
          <a:bodyPr/>
          <a:lstStyle/>
          <a:p>
            <a:r>
              <a:rPr lang="en-US" sz="1800" b="1" smtClean="0">
                <a:latin typeface="Calibri" pitchFamily="34" charset="0"/>
                <a:ea typeface="ＭＳ Ｐゴシック"/>
                <a:cs typeface="Calibri" pitchFamily="34" charset="0"/>
              </a:rPr>
              <a:t>Robert Rogers</a:t>
            </a:r>
          </a:p>
          <a:p>
            <a:r>
              <a:rPr lang="en-US" sz="1800" b="1" smtClean="0">
                <a:latin typeface="Calibri" pitchFamily="34" charset="0"/>
                <a:ea typeface="ＭＳ Ｐゴシック"/>
                <a:cs typeface="Calibri" pitchFamily="34" charset="0"/>
              </a:rPr>
              <a:t>NOAA/AOML Hurricane Research Division</a:t>
            </a:r>
          </a:p>
          <a:p>
            <a:r>
              <a:rPr lang="en-US" sz="1800" b="1" smtClean="0">
                <a:latin typeface="Calibri" pitchFamily="34" charset="0"/>
                <a:ea typeface="ＭＳ Ｐゴシック"/>
                <a:cs typeface="Calibri" pitchFamily="34" charset="0"/>
              </a:rPr>
              <a:t>Miami, FL</a:t>
            </a:r>
          </a:p>
        </p:txBody>
      </p:sp>
      <p:sp>
        <p:nvSpPr>
          <p:cNvPr id="15363" name="Title 2"/>
          <p:cNvSpPr>
            <a:spLocks noGrp="1"/>
          </p:cNvSpPr>
          <p:nvPr>
            <p:ph type="ctrTitle" sz="quarter"/>
          </p:nvPr>
        </p:nvSpPr>
        <p:spPr>
          <a:xfrm>
            <a:off x="95250" y="26988"/>
            <a:ext cx="8958263" cy="2000250"/>
          </a:xfrm>
          <a:effectLst>
            <a:outerShdw dist="38100" dir="2700000" rotWithShape="0">
              <a:srgbClr val="000000">
                <a:alpha val="42999"/>
              </a:srgbClr>
            </a:outerShdw>
          </a:effectLst>
        </p:spPr>
        <p:txBody>
          <a:bodyPr/>
          <a:lstStyle/>
          <a:p>
            <a:pPr algn="ctr">
              <a:defRPr/>
            </a:pPr>
            <a:r>
              <a:rPr lang="en-US" sz="4800" dirty="0" smtClean="0">
                <a:effectLst>
                  <a:outerShdw blurRad="50800" dist="38100" dir="2700000" algn="tl" rotWithShape="0">
                    <a:srgbClr val="000000">
                      <a:alpha val="43000"/>
                    </a:srgbClr>
                  </a:outerShdw>
                </a:effectLst>
              </a:rPr>
              <a:t>Observations of Hurricanes to Improve the Understanding and Prediction of Tropical Cyclones</a:t>
            </a:r>
            <a:endParaRPr lang="en-US" sz="4800" dirty="0" smtClean="0">
              <a:effectLst>
                <a:outerShdw blurRad="50800" dist="38100" dir="2700000" algn="tl" rotWithShape="0">
                  <a:srgbClr val="000000">
                    <a:alpha val="43000"/>
                  </a:srgbClr>
                </a:outerShdw>
              </a:effectLst>
              <a:ea typeface="ＭＳ Ｐゴシック" pitchFamily="-106"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C99864DA-8023-4886-97B4-2F84DFCB035E}" type="slidenum">
              <a:rPr lang="en-US" smtClean="0"/>
              <a:pPr>
                <a:defRPr/>
              </a:pPr>
              <a:t>10</a:t>
            </a:fld>
            <a:endParaRPr lang="en-US"/>
          </a:p>
        </p:txBody>
      </p:sp>
      <p:pic>
        <p:nvPicPr>
          <p:cNvPr id="14339" name="Picture 3"/>
          <p:cNvPicPr>
            <a:picLocks noChangeAspect="1" noChangeArrowheads="1"/>
          </p:cNvPicPr>
          <p:nvPr/>
        </p:nvPicPr>
        <p:blipFill>
          <a:blip r:embed="rId2" cstate="print"/>
          <a:srcRect/>
          <a:stretch>
            <a:fillRect/>
          </a:stretch>
        </p:blipFill>
        <p:spPr bwMode="auto">
          <a:xfrm>
            <a:off x="5410200" y="2057400"/>
            <a:ext cx="2686050" cy="3095625"/>
          </a:xfrm>
          <a:prstGeom prst="rect">
            <a:avLst/>
          </a:prstGeom>
          <a:noFill/>
          <a:ln w="9525">
            <a:noFill/>
            <a:miter lim="800000"/>
            <a:headEnd/>
            <a:tailEnd/>
          </a:ln>
        </p:spPr>
      </p:pic>
      <p:pic>
        <p:nvPicPr>
          <p:cNvPr id="14340" name="Picture 4"/>
          <p:cNvPicPr>
            <a:picLocks noChangeAspect="1" noChangeArrowheads="1"/>
          </p:cNvPicPr>
          <p:nvPr/>
        </p:nvPicPr>
        <p:blipFill>
          <a:blip r:embed="rId3" cstate="print"/>
          <a:srcRect/>
          <a:stretch>
            <a:fillRect/>
          </a:stretch>
        </p:blipFill>
        <p:spPr bwMode="auto">
          <a:xfrm>
            <a:off x="1295400" y="2089150"/>
            <a:ext cx="3124200" cy="3016250"/>
          </a:xfrm>
          <a:prstGeom prst="rect">
            <a:avLst/>
          </a:prstGeom>
          <a:noFill/>
          <a:ln w="9525">
            <a:noFill/>
            <a:miter lim="800000"/>
            <a:headEnd/>
            <a:tailEnd/>
          </a:ln>
        </p:spPr>
      </p:pic>
      <p:sp>
        <p:nvSpPr>
          <p:cNvPr id="14341" name="TextBox 29"/>
          <p:cNvSpPr txBox="1">
            <a:spLocks noChangeArrowheads="1"/>
          </p:cNvSpPr>
          <p:nvPr/>
        </p:nvSpPr>
        <p:spPr bwMode="auto">
          <a:xfrm>
            <a:off x="498475" y="1123950"/>
            <a:ext cx="8264525" cy="400050"/>
          </a:xfrm>
          <a:prstGeom prst="rect">
            <a:avLst/>
          </a:prstGeom>
          <a:noFill/>
          <a:ln w="9525">
            <a:noFill/>
            <a:miter lim="800000"/>
            <a:headEnd/>
            <a:tailEnd/>
          </a:ln>
        </p:spPr>
        <p:txBody>
          <a:bodyPr wrap="none">
            <a:spAutoFit/>
          </a:bodyPr>
          <a:lstStyle/>
          <a:p>
            <a:r>
              <a:rPr lang="en-US" sz="2000">
                <a:latin typeface="Calibri" pitchFamily="34" charset="0"/>
              </a:rPr>
              <a:t>Composite asymmetric vortex structure of mature hurricanes in vertical shear</a:t>
            </a:r>
          </a:p>
        </p:txBody>
      </p:sp>
      <p:sp>
        <p:nvSpPr>
          <p:cNvPr id="7" name="TextBox 6"/>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8" name="TextBox 7"/>
          <p:cNvSpPr txBox="1"/>
          <p:nvPr/>
        </p:nvSpPr>
        <p:spPr>
          <a:xfrm>
            <a:off x="3276600" y="396875"/>
            <a:ext cx="2914650" cy="584200"/>
          </a:xfrm>
          <a:prstGeom prst="rect">
            <a:avLst/>
          </a:prstGeom>
          <a:noFill/>
        </p:spPr>
        <p:txBody>
          <a:bodyPr wrap="none">
            <a:spAutoFit/>
          </a:bodyPr>
          <a:lstStyle/>
          <a:p>
            <a:pPr>
              <a:defRPr/>
            </a:pPr>
            <a:r>
              <a:rPr lang="en-US" sz="3200" u="sng" dirty="0">
                <a:latin typeface="+mj-lt"/>
              </a:rPr>
              <a:t>Vortex Structure</a:t>
            </a:r>
          </a:p>
        </p:txBody>
      </p:sp>
      <p:sp>
        <p:nvSpPr>
          <p:cNvPr id="14344" name="TextBox 8"/>
          <p:cNvSpPr txBox="1">
            <a:spLocks noChangeArrowheads="1"/>
          </p:cNvSpPr>
          <p:nvPr/>
        </p:nvSpPr>
        <p:spPr bwMode="auto">
          <a:xfrm>
            <a:off x="1009650" y="5486400"/>
            <a:ext cx="3686175" cy="369888"/>
          </a:xfrm>
          <a:prstGeom prst="rect">
            <a:avLst/>
          </a:prstGeom>
          <a:noFill/>
          <a:ln w="9525">
            <a:noFill/>
            <a:miter lim="800000"/>
            <a:headEnd/>
            <a:tailEnd/>
          </a:ln>
        </p:spPr>
        <p:txBody>
          <a:bodyPr wrap="none">
            <a:spAutoFit/>
          </a:bodyPr>
          <a:lstStyle/>
          <a:p>
            <a:r>
              <a:rPr lang="en-US"/>
              <a:t>Composite mean 2-7 km vortex tilt</a:t>
            </a:r>
          </a:p>
        </p:txBody>
      </p:sp>
      <p:sp>
        <p:nvSpPr>
          <p:cNvPr id="14345" name="TextBox 9"/>
          <p:cNvSpPr txBox="1">
            <a:spLocks noChangeArrowheads="1"/>
          </p:cNvSpPr>
          <p:nvPr/>
        </p:nvSpPr>
        <p:spPr bwMode="auto">
          <a:xfrm>
            <a:off x="4495800" y="5334000"/>
            <a:ext cx="4448175" cy="923925"/>
          </a:xfrm>
          <a:prstGeom prst="rect">
            <a:avLst/>
          </a:prstGeom>
          <a:noFill/>
          <a:ln w="9525">
            <a:noFill/>
            <a:miter lim="800000"/>
            <a:headEnd/>
            <a:tailEnd/>
          </a:ln>
        </p:spPr>
        <p:txBody>
          <a:bodyPr>
            <a:spAutoFit/>
          </a:bodyPr>
          <a:lstStyle/>
          <a:p>
            <a:pPr algn="ctr"/>
            <a:r>
              <a:rPr lang="en-US"/>
              <a:t>Composite mean 2-km reflectivity (shaded, dBZ) and vertical velocity (contour, m/s)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sfc0901i.tif"/>
          <p:cNvPicPr>
            <a:picLocks noChangeAspect="1"/>
          </p:cNvPicPr>
          <p:nvPr/>
        </p:nvPicPr>
        <p:blipFill>
          <a:blip r:embed="rId2" cstate="print"/>
          <a:srcRect l="6107" t="21329" r="11302" b="19795"/>
          <a:stretch>
            <a:fillRect/>
          </a:stretch>
        </p:blipFill>
        <p:spPr bwMode="auto">
          <a:xfrm>
            <a:off x="1447800" y="4121150"/>
            <a:ext cx="2917825" cy="2692400"/>
          </a:xfrm>
          <a:prstGeom prst="rect">
            <a:avLst/>
          </a:prstGeom>
          <a:noFill/>
          <a:ln w="9525">
            <a:noFill/>
            <a:miter lim="800000"/>
            <a:headEnd/>
            <a:tailEnd/>
          </a:ln>
        </p:spPr>
      </p:pic>
      <p:pic>
        <p:nvPicPr>
          <p:cNvPr id="15363" name="Picture 2" descr="flt0901i.tif"/>
          <p:cNvPicPr>
            <a:picLocks noChangeAspect="1"/>
          </p:cNvPicPr>
          <p:nvPr/>
        </p:nvPicPr>
        <p:blipFill>
          <a:blip r:embed="rId3" cstate="print"/>
          <a:srcRect l="5817" t="22003" r="10719" b="19569"/>
          <a:stretch>
            <a:fillRect/>
          </a:stretch>
        </p:blipFill>
        <p:spPr bwMode="auto">
          <a:xfrm>
            <a:off x="1447800" y="1425575"/>
            <a:ext cx="2922588" cy="2671763"/>
          </a:xfrm>
          <a:prstGeom prst="rect">
            <a:avLst/>
          </a:prstGeom>
          <a:noFill/>
          <a:ln w="9525">
            <a:noFill/>
            <a:miter lim="800000"/>
            <a:headEnd/>
            <a:tailEnd/>
          </a:ln>
        </p:spPr>
      </p:pic>
      <p:pic>
        <p:nvPicPr>
          <p:cNvPr id="15364" name="Picture 3" descr="sfc0902i.tif"/>
          <p:cNvPicPr>
            <a:picLocks noChangeAspect="1"/>
          </p:cNvPicPr>
          <p:nvPr/>
        </p:nvPicPr>
        <p:blipFill>
          <a:blip r:embed="rId4" cstate="print"/>
          <a:srcRect l="5235" t="21777" r="11011" b="19795"/>
          <a:stretch>
            <a:fillRect/>
          </a:stretch>
        </p:blipFill>
        <p:spPr bwMode="auto">
          <a:xfrm>
            <a:off x="5257800" y="4125913"/>
            <a:ext cx="2959100" cy="2678112"/>
          </a:xfrm>
          <a:prstGeom prst="rect">
            <a:avLst/>
          </a:prstGeom>
          <a:noFill/>
          <a:ln w="9525">
            <a:noFill/>
            <a:miter lim="800000"/>
            <a:headEnd/>
            <a:tailEnd/>
          </a:ln>
        </p:spPr>
      </p:pic>
      <p:pic>
        <p:nvPicPr>
          <p:cNvPr id="15365" name="Picture 4" descr="flt0902i.tif"/>
          <p:cNvPicPr>
            <a:picLocks noChangeAspect="1"/>
          </p:cNvPicPr>
          <p:nvPr/>
        </p:nvPicPr>
        <p:blipFill>
          <a:blip r:embed="rId5" cstate="print"/>
          <a:srcRect l="5817" t="19980" r="11302" b="19795"/>
          <a:stretch>
            <a:fillRect/>
          </a:stretch>
        </p:blipFill>
        <p:spPr bwMode="auto">
          <a:xfrm>
            <a:off x="5257800" y="1392238"/>
            <a:ext cx="2960688" cy="2701925"/>
          </a:xfrm>
          <a:prstGeom prst="rect">
            <a:avLst/>
          </a:prstGeom>
          <a:noFill/>
          <a:ln w="9525">
            <a:noFill/>
            <a:miter lim="800000"/>
            <a:headEnd/>
            <a:tailEnd/>
          </a:ln>
        </p:spPr>
      </p:pic>
      <p:sp>
        <p:nvSpPr>
          <p:cNvPr id="15366" name="TextBox 7"/>
          <p:cNvSpPr txBox="1">
            <a:spLocks noChangeArrowheads="1"/>
          </p:cNvSpPr>
          <p:nvPr/>
        </p:nvSpPr>
        <p:spPr bwMode="auto">
          <a:xfrm>
            <a:off x="11113" y="895350"/>
            <a:ext cx="9244012" cy="384175"/>
          </a:xfrm>
          <a:prstGeom prst="rect">
            <a:avLst/>
          </a:prstGeom>
          <a:noFill/>
          <a:ln w="9525">
            <a:noFill/>
            <a:miter lim="800000"/>
            <a:headEnd/>
            <a:tailEnd/>
          </a:ln>
        </p:spPr>
        <p:txBody>
          <a:bodyPr wrap="none">
            <a:spAutoFit/>
          </a:bodyPr>
          <a:lstStyle/>
          <a:p>
            <a:r>
              <a:rPr lang="en-US" sz="1900">
                <a:latin typeface="Calibri" pitchFamily="34" charset="0"/>
              </a:rPr>
              <a:t>Surface and flight-level wind speed (shaded, m/s) during steady-state phase of Earl (2010)</a:t>
            </a:r>
          </a:p>
        </p:txBody>
      </p:sp>
      <p:sp>
        <p:nvSpPr>
          <p:cNvPr id="15367" name="TextBox 7"/>
          <p:cNvSpPr txBox="1">
            <a:spLocks noChangeArrowheads="1"/>
          </p:cNvSpPr>
          <p:nvPr/>
        </p:nvSpPr>
        <p:spPr bwMode="auto">
          <a:xfrm>
            <a:off x="220663" y="2441575"/>
            <a:ext cx="1087437" cy="585788"/>
          </a:xfrm>
          <a:prstGeom prst="rect">
            <a:avLst/>
          </a:prstGeom>
          <a:noFill/>
          <a:ln w="9525">
            <a:noFill/>
            <a:miter lim="800000"/>
            <a:headEnd/>
            <a:tailEnd/>
          </a:ln>
        </p:spPr>
        <p:txBody>
          <a:bodyPr wrap="none">
            <a:spAutoFit/>
          </a:bodyPr>
          <a:lstStyle/>
          <a:p>
            <a:pPr algn="ctr"/>
            <a:r>
              <a:rPr lang="en-US" sz="1600" b="1">
                <a:latin typeface="Calibri" pitchFamily="34" charset="0"/>
              </a:rPr>
              <a:t>flight-level</a:t>
            </a:r>
          </a:p>
          <a:p>
            <a:pPr algn="ctr"/>
            <a:r>
              <a:rPr lang="en-US" sz="1600" b="1">
                <a:latin typeface="Calibri" pitchFamily="34" charset="0"/>
              </a:rPr>
              <a:t>(~ 3.5 km)</a:t>
            </a:r>
          </a:p>
        </p:txBody>
      </p:sp>
      <p:sp>
        <p:nvSpPr>
          <p:cNvPr id="15368" name="TextBox 8"/>
          <p:cNvSpPr txBox="1">
            <a:spLocks noChangeArrowheads="1"/>
          </p:cNvSpPr>
          <p:nvPr/>
        </p:nvSpPr>
        <p:spPr bwMode="auto">
          <a:xfrm>
            <a:off x="304800" y="5103813"/>
            <a:ext cx="803275" cy="339725"/>
          </a:xfrm>
          <a:prstGeom prst="rect">
            <a:avLst/>
          </a:prstGeom>
          <a:noFill/>
          <a:ln w="9525">
            <a:noFill/>
            <a:miter lim="800000"/>
            <a:headEnd/>
            <a:tailEnd/>
          </a:ln>
        </p:spPr>
        <p:txBody>
          <a:bodyPr wrap="none">
            <a:spAutoFit/>
          </a:bodyPr>
          <a:lstStyle/>
          <a:p>
            <a:r>
              <a:rPr lang="en-US" sz="1600" b="1">
                <a:latin typeface="Calibri" pitchFamily="34" charset="0"/>
              </a:rPr>
              <a:t>surface</a:t>
            </a:r>
          </a:p>
        </p:txBody>
      </p:sp>
      <p:sp>
        <p:nvSpPr>
          <p:cNvPr id="15369" name="TextBox 9"/>
          <p:cNvSpPr txBox="1">
            <a:spLocks noChangeArrowheads="1"/>
          </p:cNvSpPr>
          <p:nvPr/>
        </p:nvSpPr>
        <p:spPr bwMode="auto">
          <a:xfrm>
            <a:off x="3721100" y="1363663"/>
            <a:ext cx="582613" cy="277812"/>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1</a:t>
            </a:r>
          </a:p>
        </p:txBody>
      </p:sp>
      <p:sp>
        <p:nvSpPr>
          <p:cNvPr id="15370" name="TextBox 20"/>
          <p:cNvSpPr txBox="1">
            <a:spLocks noChangeArrowheads="1"/>
          </p:cNvSpPr>
          <p:nvPr/>
        </p:nvSpPr>
        <p:spPr bwMode="auto">
          <a:xfrm>
            <a:off x="2911475" y="2365375"/>
            <a:ext cx="269875" cy="277813"/>
          </a:xfrm>
          <a:prstGeom prst="rect">
            <a:avLst/>
          </a:prstGeom>
          <a:noFill/>
          <a:ln w="9525">
            <a:noFill/>
            <a:miter lim="800000"/>
            <a:headEnd/>
            <a:tailEnd/>
          </a:ln>
        </p:spPr>
        <p:txBody>
          <a:bodyPr wrap="none">
            <a:spAutoFit/>
          </a:bodyPr>
          <a:lstStyle/>
          <a:p>
            <a:r>
              <a:rPr lang="en-US" sz="1200" b="1">
                <a:latin typeface="Calibri" pitchFamily="34" charset="0"/>
              </a:rPr>
              <a:t>x</a:t>
            </a:r>
          </a:p>
        </p:txBody>
      </p:sp>
      <p:sp>
        <p:nvSpPr>
          <p:cNvPr id="15371" name="TextBox 20"/>
          <p:cNvSpPr txBox="1">
            <a:spLocks noChangeArrowheads="1"/>
          </p:cNvSpPr>
          <p:nvPr/>
        </p:nvSpPr>
        <p:spPr bwMode="auto">
          <a:xfrm>
            <a:off x="2878138" y="5095875"/>
            <a:ext cx="269875" cy="277813"/>
          </a:xfrm>
          <a:prstGeom prst="rect">
            <a:avLst/>
          </a:prstGeom>
          <a:noFill/>
          <a:ln w="9525">
            <a:noFill/>
            <a:miter lim="800000"/>
            <a:headEnd/>
            <a:tailEnd/>
          </a:ln>
        </p:spPr>
        <p:txBody>
          <a:bodyPr wrap="none">
            <a:spAutoFit/>
          </a:bodyPr>
          <a:lstStyle/>
          <a:p>
            <a:r>
              <a:rPr lang="en-US" sz="1200" b="1">
                <a:latin typeface="Calibri" pitchFamily="34" charset="0"/>
              </a:rPr>
              <a:t>x</a:t>
            </a:r>
          </a:p>
        </p:txBody>
      </p:sp>
      <p:sp>
        <p:nvSpPr>
          <p:cNvPr id="15372" name="TextBox 20"/>
          <p:cNvSpPr txBox="1">
            <a:spLocks noChangeArrowheads="1"/>
          </p:cNvSpPr>
          <p:nvPr/>
        </p:nvSpPr>
        <p:spPr bwMode="auto">
          <a:xfrm>
            <a:off x="6969125" y="2525713"/>
            <a:ext cx="269875" cy="277812"/>
          </a:xfrm>
          <a:prstGeom prst="rect">
            <a:avLst/>
          </a:prstGeom>
          <a:noFill/>
          <a:ln w="9525">
            <a:noFill/>
            <a:miter lim="800000"/>
            <a:headEnd/>
            <a:tailEnd/>
          </a:ln>
        </p:spPr>
        <p:txBody>
          <a:bodyPr wrap="none">
            <a:spAutoFit/>
          </a:bodyPr>
          <a:lstStyle/>
          <a:p>
            <a:r>
              <a:rPr lang="en-US" sz="1200" b="1">
                <a:latin typeface="Calibri" pitchFamily="34" charset="0"/>
              </a:rPr>
              <a:t>x</a:t>
            </a:r>
          </a:p>
        </p:txBody>
      </p:sp>
      <p:sp>
        <p:nvSpPr>
          <p:cNvPr id="15" name="TextBox 14"/>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TextBox 15"/>
          <p:cNvSpPr txBox="1"/>
          <p:nvPr/>
        </p:nvSpPr>
        <p:spPr>
          <a:xfrm>
            <a:off x="3276600" y="422275"/>
            <a:ext cx="2914650" cy="585788"/>
          </a:xfrm>
          <a:prstGeom prst="rect">
            <a:avLst/>
          </a:prstGeom>
          <a:noFill/>
        </p:spPr>
        <p:txBody>
          <a:bodyPr wrap="none">
            <a:spAutoFit/>
          </a:bodyPr>
          <a:lstStyle/>
          <a:p>
            <a:pPr>
              <a:defRPr/>
            </a:pPr>
            <a:r>
              <a:rPr lang="en-US" sz="3200" u="sng" dirty="0">
                <a:latin typeface="+mj-lt"/>
              </a:rPr>
              <a:t>Vortex Structure</a:t>
            </a:r>
          </a:p>
        </p:txBody>
      </p:sp>
      <p:sp>
        <p:nvSpPr>
          <p:cNvPr id="15375" name="TextBox 9"/>
          <p:cNvSpPr txBox="1">
            <a:spLocks noChangeArrowheads="1"/>
          </p:cNvSpPr>
          <p:nvPr/>
        </p:nvSpPr>
        <p:spPr bwMode="auto">
          <a:xfrm>
            <a:off x="7629525" y="1363663"/>
            <a:ext cx="582613"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2</a:t>
            </a:r>
          </a:p>
        </p:txBody>
      </p:sp>
      <p:sp>
        <p:nvSpPr>
          <p:cNvPr id="15376" name="TextBox 9"/>
          <p:cNvSpPr txBox="1">
            <a:spLocks noChangeArrowheads="1"/>
          </p:cNvSpPr>
          <p:nvPr/>
        </p:nvSpPr>
        <p:spPr bwMode="auto">
          <a:xfrm>
            <a:off x="3741738" y="4067175"/>
            <a:ext cx="584200"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1</a:t>
            </a:r>
          </a:p>
        </p:txBody>
      </p:sp>
      <p:sp>
        <p:nvSpPr>
          <p:cNvPr id="15377" name="TextBox 9"/>
          <p:cNvSpPr txBox="1">
            <a:spLocks noChangeArrowheads="1"/>
          </p:cNvSpPr>
          <p:nvPr/>
        </p:nvSpPr>
        <p:spPr bwMode="auto">
          <a:xfrm>
            <a:off x="7650163" y="4065588"/>
            <a:ext cx="584200"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2</a:t>
            </a:r>
          </a:p>
        </p:txBody>
      </p:sp>
      <p:sp>
        <p:nvSpPr>
          <p:cNvPr id="18" name="Slide Number Placeholder 17"/>
          <p:cNvSpPr>
            <a:spLocks noGrp="1"/>
          </p:cNvSpPr>
          <p:nvPr>
            <p:ph type="sldNum" sz="quarter" idx="12"/>
          </p:nvPr>
        </p:nvSpPr>
        <p:spPr/>
        <p:txBody>
          <a:bodyPr/>
          <a:lstStyle/>
          <a:p>
            <a:pPr>
              <a:defRPr/>
            </a:pPr>
            <a:fld id="{70212569-D9FF-42C7-B06C-C3BB59A1939A}"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p:cNvPicPr>
            <a:picLocks noChangeAspect="1" noChangeArrowheads="1"/>
          </p:cNvPicPr>
          <p:nvPr/>
        </p:nvPicPr>
        <p:blipFill>
          <a:blip r:embed="rId2" cstate="print"/>
          <a:srcRect/>
          <a:stretch>
            <a:fillRect/>
          </a:stretch>
        </p:blipFill>
        <p:spPr bwMode="auto">
          <a:xfrm>
            <a:off x="2438400" y="1647825"/>
            <a:ext cx="4724400" cy="3789363"/>
          </a:xfrm>
          <a:prstGeom prst="rect">
            <a:avLst/>
          </a:prstGeom>
          <a:noFill/>
          <a:ln w="9525">
            <a:noFill/>
            <a:miter lim="800000"/>
            <a:headEnd/>
            <a:tailEnd/>
          </a:ln>
        </p:spPr>
      </p:pic>
      <p:grpSp>
        <p:nvGrpSpPr>
          <p:cNvPr id="2" name="Group 11"/>
          <p:cNvGrpSpPr>
            <a:grpSpLocks/>
          </p:cNvGrpSpPr>
          <p:nvPr/>
        </p:nvGrpSpPr>
        <p:grpSpPr bwMode="auto">
          <a:xfrm>
            <a:off x="1371600" y="1524000"/>
            <a:ext cx="7010400" cy="5334000"/>
            <a:chOff x="1447800" y="838200"/>
            <a:chExt cx="7543800" cy="5823965"/>
          </a:xfrm>
        </p:grpSpPr>
        <p:grpSp>
          <p:nvGrpSpPr>
            <p:cNvPr id="3" name="Group 6"/>
            <p:cNvGrpSpPr>
              <a:grpSpLocks/>
            </p:cNvGrpSpPr>
            <p:nvPr/>
          </p:nvGrpSpPr>
          <p:grpSpPr bwMode="auto">
            <a:xfrm>
              <a:off x="1447800" y="838200"/>
              <a:ext cx="7543800" cy="5486400"/>
              <a:chOff x="480" y="624"/>
              <a:chExt cx="4512" cy="3216"/>
            </a:xfrm>
            <a:solidFill>
              <a:schemeClr val="tx1"/>
            </a:solidFill>
          </p:grpSpPr>
          <p:sp>
            <p:nvSpPr>
              <p:cNvPr id="8197" name="Rectangle 5"/>
              <p:cNvSpPr>
                <a:spLocks noChangeArrowheads="1"/>
              </p:cNvSpPr>
              <p:nvPr/>
            </p:nvSpPr>
            <p:spPr bwMode="auto">
              <a:xfrm>
                <a:off x="480" y="624"/>
                <a:ext cx="4512" cy="3216"/>
              </a:xfrm>
              <a:prstGeom prst="rect">
                <a:avLst/>
              </a:prstGeom>
              <a:grpFill/>
              <a:ln w="9525">
                <a:solidFill>
                  <a:schemeClr val="tx1"/>
                </a:solidFill>
                <a:miter lim="800000"/>
                <a:headEnd/>
                <a:tailEnd/>
              </a:ln>
              <a:effectLst/>
            </p:spPr>
            <p:txBody>
              <a:bodyPr wrap="none" anchor="ctr"/>
              <a:lstStyle/>
              <a:p>
                <a:pPr fontAlgn="auto">
                  <a:spcBef>
                    <a:spcPts val="0"/>
                  </a:spcBef>
                  <a:spcAft>
                    <a:spcPts val="0"/>
                  </a:spcAft>
                  <a:defRPr/>
                </a:pPr>
                <a:endParaRPr lang="en-US">
                  <a:latin typeface="+mn-lt"/>
                </a:endParaRPr>
              </a:p>
            </p:txBody>
          </p:sp>
          <p:pic>
            <p:nvPicPr>
              <p:cNvPr id="8196" name="Picture 4"/>
              <p:cNvPicPr>
                <a:picLocks noChangeAspect="1" noChangeArrowheads="1"/>
              </p:cNvPicPr>
              <p:nvPr/>
            </p:nvPicPr>
            <p:blipFill>
              <a:blip r:embed="rId3" cstate="print"/>
              <a:srcRect/>
              <a:stretch>
                <a:fillRect/>
              </a:stretch>
            </p:blipFill>
            <p:spPr bwMode="auto">
              <a:xfrm>
                <a:off x="576" y="720"/>
                <a:ext cx="4368" cy="3101"/>
              </a:xfrm>
              <a:prstGeom prst="rect">
                <a:avLst/>
              </a:prstGeom>
              <a:grpFill/>
              <a:ln w="9525">
                <a:noFill/>
                <a:miter lim="800000"/>
                <a:headEnd/>
                <a:tailEnd/>
              </a:ln>
            </p:spPr>
          </p:pic>
        </p:grpSp>
        <p:sp>
          <p:nvSpPr>
            <p:cNvPr id="16393" name="Text Box 7"/>
            <p:cNvSpPr txBox="1">
              <a:spLocks noChangeArrowheads="1"/>
            </p:cNvSpPr>
            <p:nvPr/>
          </p:nvSpPr>
          <p:spPr bwMode="auto">
            <a:xfrm>
              <a:off x="1857375" y="1143000"/>
              <a:ext cx="12041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ER-2 EDOP</a:t>
              </a:r>
            </a:p>
          </p:txBody>
        </p:sp>
        <p:sp>
          <p:nvSpPr>
            <p:cNvPr id="16394" name="Text Box 8"/>
            <p:cNvSpPr txBox="1">
              <a:spLocks noChangeArrowheads="1"/>
            </p:cNvSpPr>
            <p:nvPr/>
          </p:nvSpPr>
          <p:spPr bwMode="auto">
            <a:xfrm>
              <a:off x="1828800" y="3810000"/>
              <a:ext cx="7836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P-3 TA</a:t>
              </a:r>
            </a:p>
          </p:txBody>
        </p:sp>
        <p:sp>
          <p:nvSpPr>
            <p:cNvPr id="16395" name="Text Box 9"/>
            <p:cNvSpPr txBox="1">
              <a:spLocks noChangeArrowheads="1"/>
            </p:cNvSpPr>
            <p:nvPr/>
          </p:nvSpPr>
          <p:spPr bwMode="auto">
            <a:xfrm>
              <a:off x="2133600" y="6278545"/>
              <a:ext cx="2319546" cy="369332"/>
            </a:xfrm>
            <a:prstGeom prst="rect">
              <a:avLst/>
            </a:prstGeom>
            <a:noFill/>
            <a:ln w="9525">
              <a:noFill/>
              <a:miter lim="800000"/>
              <a:headEnd/>
              <a:tailEnd/>
            </a:ln>
          </p:spPr>
          <p:txBody>
            <a:bodyPr wrap="none">
              <a:spAutoFit/>
            </a:bodyPr>
            <a:lstStyle/>
            <a:p>
              <a:r>
                <a:rPr lang="en-US" b="1">
                  <a:latin typeface="Calibri" pitchFamily="34" charset="0"/>
                </a:rPr>
                <a:t>Doppler velocity (m/s)</a:t>
              </a:r>
            </a:p>
          </p:txBody>
        </p:sp>
        <p:sp>
          <p:nvSpPr>
            <p:cNvPr id="16396" name="Text Box 10"/>
            <p:cNvSpPr txBox="1">
              <a:spLocks noChangeArrowheads="1"/>
            </p:cNvSpPr>
            <p:nvPr/>
          </p:nvSpPr>
          <p:spPr bwMode="auto">
            <a:xfrm>
              <a:off x="6019800" y="6292833"/>
              <a:ext cx="1815625" cy="369332"/>
            </a:xfrm>
            <a:prstGeom prst="rect">
              <a:avLst/>
            </a:prstGeom>
            <a:noFill/>
            <a:ln w="9525">
              <a:noFill/>
              <a:miter lim="800000"/>
              <a:headEnd/>
              <a:tailEnd/>
            </a:ln>
          </p:spPr>
          <p:txBody>
            <a:bodyPr wrap="none">
              <a:spAutoFit/>
            </a:bodyPr>
            <a:lstStyle/>
            <a:p>
              <a:r>
                <a:rPr lang="en-US" b="1">
                  <a:latin typeface="Calibri" pitchFamily="34" charset="0"/>
                </a:rPr>
                <a:t>Reflectivity (dBZ)</a:t>
              </a:r>
            </a:p>
          </p:txBody>
        </p:sp>
        <p:sp>
          <p:nvSpPr>
            <p:cNvPr id="16397" name="Text Box 7"/>
            <p:cNvSpPr txBox="1">
              <a:spLocks noChangeArrowheads="1"/>
            </p:cNvSpPr>
            <p:nvPr/>
          </p:nvSpPr>
          <p:spPr bwMode="auto">
            <a:xfrm>
              <a:off x="5495925" y="1143000"/>
              <a:ext cx="12041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ER-2 EDOP</a:t>
              </a:r>
            </a:p>
          </p:txBody>
        </p:sp>
        <p:sp>
          <p:nvSpPr>
            <p:cNvPr id="16398" name="Text Box 8"/>
            <p:cNvSpPr txBox="1">
              <a:spLocks noChangeArrowheads="1"/>
            </p:cNvSpPr>
            <p:nvPr/>
          </p:nvSpPr>
          <p:spPr bwMode="auto">
            <a:xfrm>
              <a:off x="5467350" y="3810000"/>
              <a:ext cx="7836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P-3 TA</a:t>
              </a:r>
            </a:p>
          </p:txBody>
        </p:sp>
      </p:grpSp>
      <p:sp>
        <p:nvSpPr>
          <p:cNvPr id="16388" name="TextBox 14"/>
          <p:cNvSpPr txBox="1">
            <a:spLocks noChangeArrowheads="1"/>
          </p:cNvSpPr>
          <p:nvPr/>
        </p:nvSpPr>
        <p:spPr bwMode="auto">
          <a:xfrm>
            <a:off x="1476375" y="985838"/>
            <a:ext cx="6372225" cy="461962"/>
          </a:xfrm>
          <a:prstGeom prst="rect">
            <a:avLst/>
          </a:prstGeom>
          <a:noFill/>
          <a:ln w="9525">
            <a:noFill/>
            <a:miter lim="800000"/>
            <a:headEnd/>
            <a:tailEnd/>
          </a:ln>
        </p:spPr>
        <p:txBody>
          <a:bodyPr wrap="none">
            <a:spAutoFit/>
          </a:bodyPr>
          <a:lstStyle/>
          <a:p>
            <a:r>
              <a:rPr lang="en-US" sz="2400">
                <a:latin typeface="Calibri" pitchFamily="34" charset="0"/>
              </a:rPr>
              <a:t>Radar measurements in Hurricane Dennis (2005)</a:t>
            </a:r>
          </a:p>
        </p:txBody>
      </p:sp>
      <p:sp>
        <p:nvSpPr>
          <p:cNvPr id="15" name="TextBox 14"/>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TextBox 15"/>
          <p:cNvSpPr txBox="1"/>
          <p:nvPr/>
        </p:nvSpPr>
        <p:spPr>
          <a:xfrm>
            <a:off x="3048000" y="439738"/>
            <a:ext cx="3654425" cy="585787"/>
          </a:xfrm>
          <a:prstGeom prst="rect">
            <a:avLst/>
          </a:prstGeom>
          <a:noFill/>
        </p:spPr>
        <p:txBody>
          <a:bodyPr wrap="none">
            <a:spAutoFit/>
          </a:bodyPr>
          <a:lstStyle/>
          <a:p>
            <a:pPr>
              <a:defRPr/>
            </a:pPr>
            <a:r>
              <a:rPr lang="en-US" sz="3200" u="sng" dirty="0">
                <a:latin typeface="+mj-lt"/>
              </a:rPr>
              <a:t>Convective Structure</a:t>
            </a:r>
          </a:p>
        </p:txBody>
      </p:sp>
      <p:sp>
        <p:nvSpPr>
          <p:cNvPr id="17" name="Slide Number Placeholder 16"/>
          <p:cNvSpPr>
            <a:spLocks noGrp="1"/>
          </p:cNvSpPr>
          <p:nvPr>
            <p:ph type="sldNum" sz="quarter" idx="12"/>
          </p:nvPr>
        </p:nvSpPr>
        <p:spPr/>
        <p:txBody>
          <a:bodyPr/>
          <a:lstStyle/>
          <a:p>
            <a:pPr>
              <a:defRPr/>
            </a:pPr>
            <a:fld id="{836DCB9B-0A3B-4E79-A232-1821C289AE7E}" type="slidenum">
              <a:rPr lang="en-US" smtClean="0"/>
              <a:pPr>
                <a:defRPr/>
              </a:pPr>
              <a:t>12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t="10300"/>
          <a:stretch>
            <a:fillRect/>
          </a:stretch>
        </p:blipFill>
        <p:spPr bwMode="auto">
          <a:xfrm>
            <a:off x="804863" y="1131888"/>
            <a:ext cx="7348537" cy="5649912"/>
          </a:xfrm>
          <a:prstGeom prst="rect">
            <a:avLst/>
          </a:prstGeom>
          <a:noFill/>
          <a:ln w="9525">
            <a:noFill/>
            <a:miter lim="800000"/>
            <a:headEnd/>
            <a:tailEnd/>
          </a:ln>
        </p:spPr>
      </p:pic>
      <p:sp>
        <p:nvSpPr>
          <p:cNvPr id="17411" name="TextBox 4"/>
          <p:cNvSpPr txBox="1">
            <a:spLocks noChangeArrowheads="1"/>
          </p:cNvSpPr>
          <p:nvPr/>
        </p:nvSpPr>
        <p:spPr bwMode="auto">
          <a:xfrm>
            <a:off x="1955800" y="817563"/>
            <a:ext cx="5524500" cy="461962"/>
          </a:xfrm>
          <a:prstGeom prst="rect">
            <a:avLst/>
          </a:prstGeom>
          <a:noFill/>
          <a:ln w="9525">
            <a:noFill/>
            <a:miter lim="800000"/>
            <a:headEnd/>
            <a:tailEnd/>
          </a:ln>
        </p:spPr>
        <p:txBody>
          <a:bodyPr wrap="none">
            <a:spAutoFit/>
          </a:bodyPr>
          <a:lstStyle/>
          <a:p>
            <a:r>
              <a:rPr lang="en-US" sz="2400">
                <a:latin typeface="Calibri" pitchFamily="34" charset="0"/>
              </a:rPr>
              <a:t>Partitioning into location relative to RMW</a:t>
            </a:r>
          </a:p>
        </p:txBody>
      </p:sp>
      <p:grpSp>
        <p:nvGrpSpPr>
          <p:cNvPr id="2" name="Group 15"/>
          <p:cNvGrpSpPr>
            <a:grpSpLocks/>
          </p:cNvGrpSpPr>
          <p:nvPr/>
        </p:nvGrpSpPr>
        <p:grpSpPr bwMode="auto">
          <a:xfrm>
            <a:off x="2014538" y="1643063"/>
            <a:ext cx="1435100" cy="5197475"/>
            <a:chOff x="2057400" y="1509201"/>
            <a:chExt cx="1471557" cy="5292830"/>
          </a:xfrm>
        </p:grpSpPr>
        <p:sp>
          <p:nvSpPr>
            <p:cNvPr id="60" name="Rectangle 59"/>
            <p:cNvSpPr/>
            <p:nvPr/>
          </p:nvSpPr>
          <p:spPr>
            <a:xfrm>
              <a:off x="2632023" y="1509201"/>
              <a:ext cx="309287" cy="4452185"/>
            </a:xfrm>
            <a:prstGeom prst="rect">
              <a:avLst/>
            </a:prstGeom>
            <a:solidFill>
              <a:schemeClr val="tx1">
                <a:lumMod val="75000"/>
                <a:alpha val="6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7422" name="Group 13"/>
            <p:cNvGrpSpPr>
              <a:grpSpLocks/>
            </p:cNvGrpSpPr>
            <p:nvPr/>
          </p:nvGrpSpPr>
          <p:grpSpPr bwMode="auto">
            <a:xfrm>
              <a:off x="2057400" y="5954233"/>
              <a:ext cx="1471557" cy="847798"/>
              <a:chOff x="2057400" y="5954233"/>
              <a:chExt cx="1471557" cy="847798"/>
            </a:xfrm>
          </p:grpSpPr>
          <p:sp>
            <p:nvSpPr>
              <p:cNvPr id="17423" name="TextBox 6"/>
              <p:cNvSpPr txBox="1">
                <a:spLocks noChangeArrowheads="1"/>
              </p:cNvSpPr>
              <p:nvPr/>
            </p:nvSpPr>
            <p:spPr bwMode="auto">
              <a:xfrm>
                <a:off x="2057400" y="6432699"/>
                <a:ext cx="1471557"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Inner eyewall</a:t>
                </a:r>
              </a:p>
            </p:txBody>
          </p:sp>
          <p:cxnSp>
            <p:nvCxnSpPr>
              <p:cNvPr id="9" name="Straight Arrow Connector 8"/>
              <p:cNvCxnSpPr/>
              <p:nvPr/>
            </p:nvCxnSpPr>
            <p:spPr>
              <a:xfrm rot="16200000" flipV="1">
                <a:off x="2511038" y="6230549"/>
                <a:ext cx="552886" cy="162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4" name="Group 14"/>
          <p:cNvGrpSpPr>
            <a:grpSpLocks/>
          </p:cNvGrpSpPr>
          <p:nvPr/>
        </p:nvGrpSpPr>
        <p:grpSpPr bwMode="auto">
          <a:xfrm>
            <a:off x="3549650" y="1639888"/>
            <a:ext cx="3455988" cy="5183187"/>
            <a:chOff x="3617913" y="1488563"/>
            <a:chExt cx="3544887" cy="5312260"/>
          </a:xfrm>
        </p:grpSpPr>
        <p:sp>
          <p:nvSpPr>
            <p:cNvPr id="61" name="Rectangle 60"/>
            <p:cNvSpPr/>
            <p:nvPr/>
          </p:nvSpPr>
          <p:spPr>
            <a:xfrm>
              <a:off x="3617913" y="1488563"/>
              <a:ext cx="3544887" cy="4495490"/>
            </a:xfrm>
            <a:prstGeom prst="rect">
              <a:avLst/>
            </a:prstGeom>
            <a:solidFill>
              <a:schemeClr val="tx1">
                <a:lumMod val="75000"/>
                <a:alpha val="6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7418" name="Group 12"/>
            <p:cNvGrpSpPr>
              <a:grpSpLocks/>
            </p:cNvGrpSpPr>
            <p:nvPr/>
          </p:nvGrpSpPr>
          <p:grpSpPr bwMode="auto">
            <a:xfrm>
              <a:off x="4855534" y="5943601"/>
              <a:ext cx="1217128" cy="857222"/>
              <a:chOff x="4855534" y="5943601"/>
              <a:chExt cx="1217128" cy="857222"/>
            </a:xfrm>
          </p:grpSpPr>
          <p:cxnSp>
            <p:nvCxnSpPr>
              <p:cNvPr id="11" name="Straight Arrow Connector 10"/>
              <p:cNvCxnSpPr/>
              <p:nvPr/>
            </p:nvCxnSpPr>
            <p:spPr>
              <a:xfrm rot="16200000" flipV="1">
                <a:off x="5132487" y="6219972"/>
                <a:ext cx="554817" cy="162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420" name="TextBox 11"/>
              <p:cNvSpPr txBox="1">
                <a:spLocks noChangeArrowheads="1"/>
              </p:cNvSpPr>
              <p:nvPr/>
            </p:nvSpPr>
            <p:spPr bwMode="auto">
              <a:xfrm>
                <a:off x="4855534" y="6431491"/>
                <a:ext cx="1217128"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Outer radii</a:t>
                </a:r>
              </a:p>
            </p:txBody>
          </p:sp>
        </p:grpSp>
      </p:grpSp>
      <p:sp>
        <p:nvSpPr>
          <p:cNvPr id="15" name="TextBox 14"/>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TextBox 15"/>
          <p:cNvSpPr txBox="1"/>
          <p:nvPr/>
        </p:nvSpPr>
        <p:spPr>
          <a:xfrm>
            <a:off x="3048000" y="396875"/>
            <a:ext cx="3654425" cy="585788"/>
          </a:xfrm>
          <a:prstGeom prst="rect">
            <a:avLst/>
          </a:prstGeom>
          <a:noFill/>
        </p:spPr>
        <p:txBody>
          <a:bodyPr wrap="none">
            <a:spAutoFit/>
          </a:bodyPr>
          <a:lstStyle/>
          <a:p>
            <a:pPr>
              <a:defRPr/>
            </a:pPr>
            <a:r>
              <a:rPr lang="en-US" sz="3200" u="sng" dirty="0">
                <a:latin typeface="+mj-lt"/>
              </a:rPr>
              <a:t>Convective Structure</a:t>
            </a:r>
          </a:p>
        </p:txBody>
      </p:sp>
      <p:sp>
        <p:nvSpPr>
          <p:cNvPr id="17" name="Slide Number Placeholder 16"/>
          <p:cNvSpPr>
            <a:spLocks noGrp="1"/>
          </p:cNvSpPr>
          <p:nvPr>
            <p:ph type="sldNum" sz="quarter" idx="12"/>
          </p:nvPr>
        </p:nvSpPr>
        <p:spPr/>
        <p:txBody>
          <a:bodyPr/>
          <a:lstStyle/>
          <a:p>
            <a:pPr>
              <a:defRPr/>
            </a:pPr>
            <a:fld id="{26F6AFA0-9EA2-4A1E-9F74-8E1C9D12D09B}" type="slidenum">
              <a:rPr lang="en-US" smtClean="0"/>
              <a:pPr>
                <a:defRPr/>
              </a:pPr>
              <a:t>13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151"/>
          <p:cNvGrpSpPr>
            <a:grpSpLocks/>
          </p:cNvGrpSpPr>
          <p:nvPr/>
        </p:nvGrpSpPr>
        <p:grpSpPr bwMode="auto">
          <a:xfrm>
            <a:off x="152400" y="1543050"/>
            <a:ext cx="2895600" cy="2476500"/>
            <a:chOff x="609600" y="2181225"/>
            <a:chExt cx="3638550" cy="3086100"/>
          </a:xfrm>
        </p:grpSpPr>
        <p:sp>
          <p:nvSpPr>
            <p:cNvPr id="147" name="Rectangle 146"/>
            <p:cNvSpPr/>
            <p:nvPr/>
          </p:nvSpPr>
          <p:spPr>
            <a:xfrm>
              <a:off x="657476" y="2181225"/>
              <a:ext cx="3590674" cy="3086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62" name="Picture 2"/>
            <p:cNvPicPr>
              <a:picLocks noChangeAspect="1" noChangeArrowheads="1"/>
            </p:cNvPicPr>
            <p:nvPr/>
          </p:nvPicPr>
          <p:blipFill>
            <a:blip r:embed="rId2" cstate="print"/>
            <a:srcRect/>
            <a:stretch>
              <a:fillRect/>
            </a:stretch>
          </p:blipFill>
          <p:spPr bwMode="auto">
            <a:xfrm>
              <a:off x="609600" y="2209800"/>
              <a:ext cx="3578225" cy="3048000"/>
            </a:xfrm>
            <a:prstGeom prst="rect">
              <a:avLst/>
            </a:prstGeom>
            <a:noFill/>
            <a:ln w="9525">
              <a:noFill/>
              <a:miter lim="800000"/>
              <a:headEnd/>
              <a:tailEnd/>
            </a:ln>
          </p:spPr>
        </p:pic>
      </p:grpSp>
      <p:grpSp>
        <p:nvGrpSpPr>
          <p:cNvPr id="18435" name="Group 149"/>
          <p:cNvGrpSpPr>
            <a:grpSpLocks/>
          </p:cNvGrpSpPr>
          <p:nvPr/>
        </p:nvGrpSpPr>
        <p:grpSpPr bwMode="auto">
          <a:xfrm>
            <a:off x="6019800" y="1524000"/>
            <a:ext cx="2943225" cy="2505075"/>
            <a:chOff x="4670425" y="3608387"/>
            <a:chExt cx="3663950" cy="2944814"/>
          </a:xfrm>
        </p:grpSpPr>
        <p:sp>
          <p:nvSpPr>
            <p:cNvPr id="149" name="Rectangle 148"/>
            <p:cNvSpPr/>
            <p:nvPr/>
          </p:nvSpPr>
          <p:spPr>
            <a:xfrm>
              <a:off x="4723784" y="3638246"/>
              <a:ext cx="3610591" cy="29149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60" name="Picture 5"/>
            <p:cNvPicPr>
              <a:picLocks noChangeAspect="1" noChangeArrowheads="1"/>
            </p:cNvPicPr>
            <p:nvPr/>
          </p:nvPicPr>
          <p:blipFill>
            <a:blip r:embed="rId3" cstate="print"/>
            <a:srcRect/>
            <a:stretch>
              <a:fillRect/>
            </a:stretch>
          </p:blipFill>
          <p:spPr bwMode="auto">
            <a:xfrm>
              <a:off x="4670425" y="3608387"/>
              <a:ext cx="3597275" cy="2944813"/>
            </a:xfrm>
            <a:prstGeom prst="rect">
              <a:avLst/>
            </a:prstGeom>
            <a:noFill/>
            <a:ln w="9525">
              <a:noFill/>
              <a:miter lim="800000"/>
              <a:headEnd/>
              <a:tailEnd/>
            </a:ln>
          </p:spPr>
        </p:pic>
      </p:grpSp>
      <p:grpSp>
        <p:nvGrpSpPr>
          <p:cNvPr id="18436" name="Group 150"/>
          <p:cNvGrpSpPr>
            <a:grpSpLocks/>
          </p:cNvGrpSpPr>
          <p:nvPr/>
        </p:nvGrpSpPr>
        <p:grpSpPr bwMode="auto">
          <a:xfrm>
            <a:off x="3067050" y="1543050"/>
            <a:ext cx="2924175" cy="2486025"/>
            <a:chOff x="4648200" y="609600"/>
            <a:chExt cx="3686175" cy="2971800"/>
          </a:xfrm>
        </p:grpSpPr>
        <p:sp>
          <p:nvSpPr>
            <p:cNvPr id="148" name="Rectangle 147"/>
            <p:cNvSpPr/>
            <p:nvPr/>
          </p:nvSpPr>
          <p:spPr>
            <a:xfrm>
              <a:off x="4724245" y="619089"/>
              <a:ext cx="3610130" cy="29623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7" name="Picture 4"/>
            <p:cNvPicPr>
              <a:picLocks noChangeAspect="1" noChangeArrowheads="1"/>
            </p:cNvPicPr>
            <p:nvPr/>
          </p:nvPicPr>
          <p:blipFill>
            <a:blip r:embed="rId4" cstate="print"/>
            <a:srcRect/>
            <a:stretch>
              <a:fillRect/>
            </a:stretch>
          </p:blipFill>
          <p:spPr bwMode="auto">
            <a:xfrm>
              <a:off x="4648200" y="619125"/>
              <a:ext cx="3316287" cy="2944813"/>
            </a:xfrm>
            <a:prstGeom prst="rect">
              <a:avLst/>
            </a:prstGeom>
            <a:noFill/>
            <a:ln w="9525">
              <a:noFill/>
              <a:miter lim="800000"/>
              <a:headEnd/>
              <a:tailEnd/>
            </a:ln>
          </p:spPr>
        </p:pic>
        <p:pic>
          <p:nvPicPr>
            <p:cNvPr id="18458" name="Picture 6"/>
            <p:cNvPicPr>
              <a:picLocks noChangeAspect="1" noChangeArrowheads="1"/>
            </p:cNvPicPr>
            <p:nvPr/>
          </p:nvPicPr>
          <p:blipFill>
            <a:blip r:embed="rId3" cstate="print"/>
            <a:srcRect l="88658"/>
            <a:stretch>
              <a:fillRect/>
            </a:stretch>
          </p:blipFill>
          <p:spPr bwMode="auto">
            <a:xfrm>
              <a:off x="7850187" y="609600"/>
              <a:ext cx="407988" cy="2944813"/>
            </a:xfrm>
            <a:prstGeom prst="rect">
              <a:avLst/>
            </a:prstGeom>
            <a:noFill/>
            <a:ln w="9525">
              <a:noFill/>
              <a:miter lim="800000"/>
              <a:headEnd/>
              <a:tailEnd/>
            </a:ln>
          </p:spPr>
        </p:pic>
      </p:grpSp>
      <p:sp>
        <p:nvSpPr>
          <p:cNvPr id="18437" name="TextBox 25"/>
          <p:cNvSpPr txBox="1">
            <a:spLocks noChangeArrowheads="1"/>
          </p:cNvSpPr>
          <p:nvPr/>
        </p:nvSpPr>
        <p:spPr bwMode="auto">
          <a:xfrm>
            <a:off x="152400" y="1031875"/>
            <a:ext cx="8909050" cy="461963"/>
          </a:xfrm>
          <a:prstGeom prst="rect">
            <a:avLst/>
          </a:prstGeom>
          <a:noFill/>
          <a:ln w="9525">
            <a:noFill/>
            <a:miter lim="800000"/>
            <a:headEnd/>
            <a:tailEnd/>
          </a:ln>
        </p:spPr>
        <p:txBody>
          <a:bodyPr wrap="none">
            <a:spAutoFit/>
          </a:bodyPr>
          <a:lstStyle/>
          <a:p>
            <a:r>
              <a:rPr lang="en-US" sz="2400">
                <a:latin typeface="Calibri" pitchFamily="34" charset="0"/>
              </a:rPr>
              <a:t>Statistical characteristics (means, CFADs) of convective-scale features</a:t>
            </a:r>
          </a:p>
        </p:txBody>
      </p:sp>
      <p:sp>
        <p:nvSpPr>
          <p:cNvPr id="18438" name="TextBox 28"/>
          <p:cNvSpPr txBox="1">
            <a:spLocks noChangeArrowheads="1"/>
          </p:cNvSpPr>
          <p:nvPr/>
        </p:nvSpPr>
        <p:spPr bwMode="auto">
          <a:xfrm>
            <a:off x="5532438" y="1960563"/>
            <a:ext cx="315912" cy="306387"/>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8439" name="TextBox 29"/>
          <p:cNvSpPr txBox="1">
            <a:spLocks noChangeArrowheads="1"/>
          </p:cNvSpPr>
          <p:nvPr/>
        </p:nvSpPr>
        <p:spPr bwMode="auto">
          <a:xfrm>
            <a:off x="8501063" y="1949450"/>
            <a:ext cx="315912"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grpSp>
        <p:nvGrpSpPr>
          <p:cNvPr id="5" name="Group 32"/>
          <p:cNvGrpSpPr>
            <a:grpSpLocks/>
          </p:cNvGrpSpPr>
          <p:nvPr/>
        </p:nvGrpSpPr>
        <p:grpSpPr bwMode="auto">
          <a:xfrm>
            <a:off x="190500" y="4162425"/>
            <a:ext cx="8772525" cy="2476500"/>
            <a:chOff x="190500" y="4162425"/>
            <a:chExt cx="8772525" cy="2476500"/>
          </a:xfrm>
        </p:grpSpPr>
        <p:grpSp>
          <p:nvGrpSpPr>
            <p:cNvPr id="18444" name="Group 14"/>
            <p:cNvGrpSpPr>
              <a:grpSpLocks/>
            </p:cNvGrpSpPr>
            <p:nvPr/>
          </p:nvGrpSpPr>
          <p:grpSpPr bwMode="auto">
            <a:xfrm>
              <a:off x="190500" y="4191000"/>
              <a:ext cx="2857500" cy="2438400"/>
              <a:chOff x="762000" y="2619375"/>
              <a:chExt cx="3733800" cy="3124200"/>
            </a:xfrm>
          </p:grpSpPr>
          <p:sp>
            <p:nvSpPr>
              <p:cNvPr id="16" name="Rectangle 15"/>
              <p:cNvSpPr/>
              <p:nvPr/>
            </p:nvSpPr>
            <p:spPr>
              <a:xfrm>
                <a:off x="762000" y="2619375"/>
                <a:ext cx="3733800" cy="3124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5" name="Picture 2"/>
              <p:cNvPicPr>
                <a:picLocks noChangeAspect="1" noChangeArrowheads="1"/>
              </p:cNvPicPr>
              <p:nvPr/>
            </p:nvPicPr>
            <p:blipFill>
              <a:blip r:embed="rId5" cstate="print"/>
              <a:srcRect/>
              <a:stretch>
                <a:fillRect/>
              </a:stretch>
            </p:blipFill>
            <p:spPr bwMode="auto">
              <a:xfrm>
                <a:off x="762000" y="2667000"/>
                <a:ext cx="3578225" cy="3035300"/>
              </a:xfrm>
              <a:prstGeom prst="rect">
                <a:avLst/>
              </a:prstGeom>
              <a:noFill/>
              <a:ln w="9525">
                <a:noFill/>
                <a:miter lim="800000"/>
                <a:headEnd/>
                <a:tailEnd/>
              </a:ln>
            </p:spPr>
          </p:pic>
        </p:grpSp>
        <p:grpSp>
          <p:nvGrpSpPr>
            <p:cNvPr id="18445" name="Group 17"/>
            <p:cNvGrpSpPr>
              <a:grpSpLocks/>
            </p:cNvGrpSpPr>
            <p:nvPr/>
          </p:nvGrpSpPr>
          <p:grpSpPr bwMode="auto">
            <a:xfrm>
              <a:off x="3067050" y="4191001"/>
              <a:ext cx="2924175" cy="2447924"/>
              <a:chOff x="4648200" y="685800"/>
              <a:chExt cx="3810000" cy="3133725"/>
            </a:xfrm>
          </p:grpSpPr>
          <p:sp>
            <p:nvSpPr>
              <p:cNvPr id="19" name="Rectangle 18"/>
              <p:cNvSpPr/>
              <p:nvPr/>
            </p:nvSpPr>
            <p:spPr>
              <a:xfrm>
                <a:off x="4724732" y="685799"/>
                <a:ext cx="3733468" cy="31235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2" name="Picture 3"/>
              <p:cNvPicPr>
                <a:picLocks noChangeAspect="1" noChangeArrowheads="1"/>
              </p:cNvPicPr>
              <p:nvPr/>
            </p:nvPicPr>
            <p:blipFill>
              <a:blip r:embed="rId6" cstate="print"/>
              <a:srcRect/>
              <a:stretch>
                <a:fillRect/>
              </a:stretch>
            </p:blipFill>
            <p:spPr bwMode="auto">
              <a:xfrm>
                <a:off x="4648200" y="685800"/>
                <a:ext cx="3378200" cy="3133725"/>
              </a:xfrm>
              <a:prstGeom prst="rect">
                <a:avLst/>
              </a:prstGeom>
              <a:noFill/>
              <a:ln w="9525">
                <a:noFill/>
                <a:miter lim="800000"/>
                <a:headEnd/>
                <a:tailEnd/>
              </a:ln>
            </p:spPr>
          </p:pic>
          <p:pic>
            <p:nvPicPr>
              <p:cNvPr id="18453" name="Picture 20"/>
              <p:cNvPicPr>
                <a:picLocks noChangeAspect="1" noChangeArrowheads="1"/>
              </p:cNvPicPr>
              <p:nvPr/>
            </p:nvPicPr>
            <p:blipFill>
              <a:blip r:embed="rId7" cstate="print"/>
              <a:srcRect l="90640"/>
              <a:stretch>
                <a:fillRect/>
              </a:stretch>
            </p:blipFill>
            <p:spPr bwMode="auto">
              <a:xfrm>
                <a:off x="8001000" y="723900"/>
                <a:ext cx="341312" cy="3078163"/>
              </a:xfrm>
              <a:prstGeom prst="rect">
                <a:avLst/>
              </a:prstGeom>
              <a:noFill/>
              <a:ln w="9525">
                <a:noFill/>
                <a:miter lim="800000"/>
                <a:headEnd/>
                <a:tailEnd/>
              </a:ln>
            </p:spPr>
          </p:pic>
        </p:grpSp>
        <p:grpSp>
          <p:nvGrpSpPr>
            <p:cNvPr id="18446" name="Group 21"/>
            <p:cNvGrpSpPr>
              <a:grpSpLocks/>
            </p:cNvGrpSpPr>
            <p:nvPr/>
          </p:nvGrpSpPr>
          <p:grpSpPr bwMode="auto">
            <a:xfrm>
              <a:off x="6021388" y="4162425"/>
              <a:ext cx="2941637" cy="2466975"/>
              <a:chOff x="4659313" y="3779837"/>
              <a:chExt cx="3798887" cy="3116263"/>
            </a:xfrm>
          </p:grpSpPr>
          <p:sp>
            <p:nvSpPr>
              <p:cNvPr id="23" name="Rectangle 22"/>
              <p:cNvSpPr/>
              <p:nvPr/>
            </p:nvSpPr>
            <p:spPr>
              <a:xfrm>
                <a:off x="4724917" y="3819943"/>
                <a:ext cx="3733283" cy="30761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0" name="Picture 4"/>
              <p:cNvPicPr>
                <a:picLocks noChangeAspect="1" noChangeArrowheads="1"/>
              </p:cNvPicPr>
              <p:nvPr/>
            </p:nvPicPr>
            <p:blipFill>
              <a:blip r:embed="rId7" cstate="print"/>
              <a:srcRect/>
              <a:stretch>
                <a:fillRect/>
              </a:stretch>
            </p:blipFill>
            <p:spPr bwMode="auto">
              <a:xfrm>
                <a:off x="4659313" y="3779837"/>
                <a:ext cx="3646487" cy="3078163"/>
              </a:xfrm>
              <a:prstGeom prst="rect">
                <a:avLst/>
              </a:prstGeom>
              <a:noFill/>
              <a:ln w="9525">
                <a:noFill/>
                <a:miter lim="800000"/>
                <a:headEnd/>
                <a:tailEnd/>
              </a:ln>
            </p:spPr>
          </p:pic>
        </p:grpSp>
        <p:sp>
          <p:nvSpPr>
            <p:cNvPr id="18447" name="TextBox 30"/>
            <p:cNvSpPr txBox="1">
              <a:spLocks noChangeArrowheads="1"/>
            </p:cNvSpPr>
            <p:nvPr/>
          </p:nvSpPr>
          <p:spPr bwMode="auto">
            <a:xfrm>
              <a:off x="5573233" y="4677122"/>
              <a:ext cx="316112" cy="307777"/>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8448" name="TextBox 31"/>
            <p:cNvSpPr txBox="1">
              <a:spLocks noChangeArrowheads="1"/>
            </p:cNvSpPr>
            <p:nvPr/>
          </p:nvSpPr>
          <p:spPr bwMode="auto">
            <a:xfrm>
              <a:off x="8520908" y="4634590"/>
              <a:ext cx="316112" cy="307777"/>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grpSp>
      <p:sp>
        <p:nvSpPr>
          <p:cNvPr id="29" name="TextBox 28"/>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30" name="TextBox 29"/>
          <p:cNvSpPr txBox="1"/>
          <p:nvPr/>
        </p:nvSpPr>
        <p:spPr>
          <a:xfrm>
            <a:off x="3048000" y="396875"/>
            <a:ext cx="3654425" cy="585788"/>
          </a:xfrm>
          <a:prstGeom prst="rect">
            <a:avLst/>
          </a:prstGeom>
          <a:noFill/>
        </p:spPr>
        <p:txBody>
          <a:bodyPr wrap="none">
            <a:spAutoFit/>
          </a:bodyPr>
          <a:lstStyle/>
          <a:p>
            <a:pPr>
              <a:defRPr/>
            </a:pPr>
            <a:r>
              <a:rPr lang="en-US" sz="3200" u="sng" dirty="0">
                <a:latin typeface="+mj-lt"/>
              </a:rPr>
              <a:t>Convective Structure</a:t>
            </a:r>
          </a:p>
        </p:txBody>
      </p:sp>
      <p:sp>
        <p:nvSpPr>
          <p:cNvPr id="31" name="Slide Number Placeholder 30"/>
          <p:cNvSpPr>
            <a:spLocks noGrp="1"/>
          </p:cNvSpPr>
          <p:nvPr>
            <p:ph type="sldNum" sz="quarter" idx="12"/>
          </p:nvPr>
        </p:nvSpPr>
        <p:spPr/>
        <p:txBody>
          <a:bodyPr/>
          <a:lstStyle/>
          <a:p>
            <a:pPr>
              <a:defRPr/>
            </a:pPr>
            <a:fld id="{B62D8AE2-378E-4914-B853-D070B574B325}" type="slidenum">
              <a:rPr lang="en-US" smtClean="0"/>
              <a:pPr>
                <a:defRPr/>
              </a:pPr>
              <a:t>14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514600"/>
            <a:ext cx="9105900" cy="2324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9459" name="Picture 2"/>
          <p:cNvPicPr>
            <a:picLocks noChangeAspect="1" noChangeArrowheads="1"/>
          </p:cNvPicPr>
          <p:nvPr/>
        </p:nvPicPr>
        <p:blipFill>
          <a:blip r:embed="rId2" cstate="print"/>
          <a:srcRect l="5763" t="9843" r="6509" b="6084"/>
          <a:stretch>
            <a:fillRect/>
          </a:stretch>
        </p:blipFill>
        <p:spPr bwMode="auto">
          <a:xfrm>
            <a:off x="30163" y="2552700"/>
            <a:ext cx="2941637" cy="2200275"/>
          </a:xfrm>
          <a:prstGeom prst="rect">
            <a:avLst/>
          </a:prstGeom>
          <a:noFill/>
          <a:ln w="9525">
            <a:noFill/>
            <a:miter lim="800000"/>
            <a:headEnd/>
            <a:tailEnd/>
          </a:ln>
        </p:spPr>
      </p:pic>
      <p:pic>
        <p:nvPicPr>
          <p:cNvPr id="19460" name="Picture 4"/>
          <p:cNvPicPr>
            <a:picLocks noChangeAspect="1" noChangeArrowheads="1"/>
          </p:cNvPicPr>
          <p:nvPr/>
        </p:nvPicPr>
        <p:blipFill>
          <a:blip r:embed="rId3" cstate="print"/>
          <a:srcRect l="4813" t="9869" r="4385" b="5003"/>
          <a:stretch>
            <a:fillRect/>
          </a:stretch>
        </p:blipFill>
        <p:spPr bwMode="auto">
          <a:xfrm>
            <a:off x="6005513" y="2559050"/>
            <a:ext cx="3090862" cy="2260600"/>
          </a:xfrm>
          <a:prstGeom prst="rect">
            <a:avLst/>
          </a:prstGeom>
          <a:noFill/>
          <a:ln w="9525">
            <a:noFill/>
            <a:miter lim="800000"/>
            <a:headEnd/>
            <a:tailEnd/>
          </a:ln>
        </p:spPr>
      </p:pic>
      <p:grpSp>
        <p:nvGrpSpPr>
          <p:cNvPr id="19461" name="Group 6"/>
          <p:cNvGrpSpPr>
            <a:grpSpLocks/>
          </p:cNvGrpSpPr>
          <p:nvPr/>
        </p:nvGrpSpPr>
        <p:grpSpPr bwMode="auto">
          <a:xfrm>
            <a:off x="2971800" y="2571750"/>
            <a:ext cx="3027363" cy="2219325"/>
            <a:chOff x="2971800" y="2724149"/>
            <a:chExt cx="3027332" cy="2219325"/>
          </a:xfrm>
        </p:grpSpPr>
        <p:pic>
          <p:nvPicPr>
            <p:cNvPr id="19478" name="Picture 3"/>
            <p:cNvPicPr>
              <a:picLocks noChangeAspect="1" noChangeArrowheads="1"/>
            </p:cNvPicPr>
            <p:nvPr/>
          </p:nvPicPr>
          <p:blipFill>
            <a:blip r:embed="rId4" cstate="print"/>
            <a:srcRect l="5775" t="9531" r="4063" b="5110"/>
            <a:stretch>
              <a:fillRect/>
            </a:stretch>
          </p:blipFill>
          <p:spPr bwMode="auto">
            <a:xfrm>
              <a:off x="2971800" y="2724149"/>
              <a:ext cx="3027332" cy="2219325"/>
            </a:xfrm>
            <a:prstGeom prst="rect">
              <a:avLst/>
            </a:prstGeom>
            <a:noFill/>
            <a:ln w="9525">
              <a:noFill/>
              <a:miter lim="800000"/>
              <a:headEnd/>
              <a:tailEnd/>
            </a:ln>
          </p:spPr>
        </p:pic>
        <p:pic>
          <p:nvPicPr>
            <p:cNvPr id="19479" name="Picture 2"/>
            <p:cNvPicPr>
              <a:picLocks noChangeAspect="1" noChangeArrowheads="1"/>
            </p:cNvPicPr>
            <p:nvPr/>
          </p:nvPicPr>
          <p:blipFill>
            <a:blip r:embed="rId2" cstate="print"/>
            <a:srcRect l="5763" t="9843" r="85997" b="6084"/>
            <a:stretch>
              <a:fillRect/>
            </a:stretch>
          </p:blipFill>
          <p:spPr bwMode="auto">
            <a:xfrm>
              <a:off x="2971800" y="2724150"/>
              <a:ext cx="276225" cy="2200275"/>
            </a:xfrm>
            <a:prstGeom prst="rect">
              <a:avLst/>
            </a:prstGeom>
            <a:noFill/>
            <a:ln w="9525">
              <a:noFill/>
              <a:miter lim="800000"/>
              <a:headEnd/>
              <a:tailEnd/>
            </a:ln>
          </p:spPr>
        </p:pic>
      </p:grpSp>
      <p:sp>
        <p:nvSpPr>
          <p:cNvPr id="19462" name="TextBox 8"/>
          <p:cNvSpPr txBox="1">
            <a:spLocks noChangeArrowheads="1"/>
          </p:cNvSpPr>
          <p:nvPr/>
        </p:nvSpPr>
        <p:spPr bwMode="auto">
          <a:xfrm>
            <a:off x="249238" y="1138238"/>
            <a:ext cx="8666162" cy="431800"/>
          </a:xfrm>
          <a:prstGeom prst="rect">
            <a:avLst/>
          </a:prstGeom>
          <a:noFill/>
          <a:ln w="9525">
            <a:noFill/>
            <a:miter lim="800000"/>
            <a:headEnd/>
            <a:tailEnd/>
          </a:ln>
        </p:spPr>
        <p:txBody>
          <a:bodyPr wrap="none">
            <a:spAutoFit/>
          </a:bodyPr>
          <a:lstStyle/>
          <a:p>
            <a:r>
              <a:rPr lang="en-US" sz="2200">
                <a:latin typeface="Calibri" pitchFamily="34" charset="0"/>
              </a:rPr>
              <a:t>Radial variation of mean PBL structures from GPS dropsonde composites</a:t>
            </a:r>
          </a:p>
        </p:txBody>
      </p:sp>
      <p:sp>
        <p:nvSpPr>
          <p:cNvPr id="19463" name="TextBox 9"/>
          <p:cNvSpPr txBox="1">
            <a:spLocks noChangeArrowheads="1"/>
          </p:cNvSpPr>
          <p:nvPr/>
        </p:nvSpPr>
        <p:spPr bwMode="auto">
          <a:xfrm>
            <a:off x="609600" y="2133600"/>
            <a:ext cx="1641475" cy="369888"/>
          </a:xfrm>
          <a:prstGeom prst="rect">
            <a:avLst/>
          </a:prstGeom>
          <a:noFill/>
          <a:ln w="9525">
            <a:noFill/>
            <a:miter lim="800000"/>
            <a:headEnd/>
            <a:tailEnd/>
          </a:ln>
        </p:spPr>
        <p:txBody>
          <a:bodyPr wrap="none">
            <a:spAutoFit/>
          </a:bodyPr>
          <a:lstStyle/>
          <a:p>
            <a:r>
              <a:rPr lang="en-US" u="sng">
                <a:latin typeface="Calibri" pitchFamily="34" charset="0"/>
              </a:rPr>
              <a:t>tangential wind</a:t>
            </a:r>
          </a:p>
        </p:txBody>
      </p:sp>
      <p:sp>
        <p:nvSpPr>
          <p:cNvPr id="19464" name="TextBox 10"/>
          <p:cNvSpPr txBox="1">
            <a:spLocks noChangeArrowheads="1"/>
          </p:cNvSpPr>
          <p:nvPr/>
        </p:nvSpPr>
        <p:spPr bwMode="auto">
          <a:xfrm>
            <a:off x="3729038" y="2133600"/>
            <a:ext cx="1223962" cy="369888"/>
          </a:xfrm>
          <a:prstGeom prst="rect">
            <a:avLst/>
          </a:prstGeom>
          <a:noFill/>
          <a:ln w="9525">
            <a:noFill/>
            <a:miter lim="800000"/>
            <a:headEnd/>
            <a:tailEnd/>
          </a:ln>
        </p:spPr>
        <p:txBody>
          <a:bodyPr wrap="none">
            <a:spAutoFit/>
          </a:bodyPr>
          <a:lstStyle/>
          <a:p>
            <a:r>
              <a:rPr lang="en-US" u="sng">
                <a:latin typeface="Calibri" pitchFamily="34" charset="0"/>
              </a:rPr>
              <a:t>radial wind</a:t>
            </a:r>
          </a:p>
        </p:txBody>
      </p:sp>
      <p:sp>
        <p:nvSpPr>
          <p:cNvPr id="19465" name="TextBox 11"/>
          <p:cNvSpPr txBox="1">
            <a:spLocks noChangeArrowheads="1"/>
          </p:cNvSpPr>
          <p:nvPr/>
        </p:nvSpPr>
        <p:spPr bwMode="auto">
          <a:xfrm>
            <a:off x="6019800" y="2133600"/>
            <a:ext cx="2922588" cy="369888"/>
          </a:xfrm>
          <a:prstGeom prst="rect">
            <a:avLst/>
          </a:prstGeom>
          <a:noFill/>
          <a:ln w="9525">
            <a:noFill/>
            <a:miter lim="800000"/>
            <a:headEnd/>
            <a:tailEnd/>
          </a:ln>
        </p:spPr>
        <p:txBody>
          <a:bodyPr wrap="none">
            <a:spAutoFit/>
          </a:bodyPr>
          <a:lstStyle/>
          <a:p>
            <a:r>
              <a:rPr lang="en-US" u="sng">
                <a:latin typeface="Calibri" pitchFamily="34" charset="0"/>
              </a:rPr>
              <a:t>virtual potential temperature</a:t>
            </a:r>
          </a:p>
        </p:txBody>
      </p:sp>
      <p:sp>
        <p:nvSpPr>
          <p:cNvPr id="19466" name="TextBox 18"/>
          <p:cNvSpPr txBox="1">
            <a:spLocks noChangeArrowheads="1"/>
          </p:cNvSpPr>
          <p:nvPr/>
        </p:nvSpPr>
        <p:spPr bwMode="auto">
          <a:xfrm>
            <a:off x="609600" y="5181600"/>
            <a:ext cx="4778375" cy="584200"/>
          </a:xfrm>
          <a:prstGeom prst="rect">
            <a:avLst/>
          </a:prstGeom>
          <a:noFill/>
          <a:ln w="9525">
            <a:noFill/>
            <a:miter lim="800000"/>
            <a:headEnd/>
            <a:tailEnd/>
          </a:ln>
        </p:spPr>
        <p:txBody>
          <a:bodyPr wrap="none">
            <a:spAutoFit/>
          </a:bodyPr>
          <a:lstStyle/>
          <a:p>
            <a:pPr>
              <a:buFont typeface="Arial" pitchFamily="34" charset="0"/>
              <a:buChar char="•"/>
            </a:pPr>
            <a:r>
              <a:rPr lang="en-US" sz="1600">
                <a:latin typeface="Calibri" pitchFamily="34" charset="0"/>
              </a:rPr>
              <a:t> 794 dropsondes in 13 different storms  </a:t>
            </a:r>
          </a:p>
          <a:p>
            <a:pPr>
              <a:buFont typeface="Arial" pitchFamily="34" charset="0"/>
              <a:buChar char="•"/>
            </a:pPr>
            <a:r>
              <a:rPr lang="en-US" sz="1600">
                <a:latin typeface="Calibri" pitchFamily="34" charset="0"/>
              </a:rPr>
              <a:t> normalized by RMW and peak value within composite</a:t>
            </a:r>
          </a:p>
        </p:txBody>
      </p:sp>
      <p:sp>
        <p:nvSpPr>
          <p:cNvPr id="19467" name="TextBox 13"/>
          <p:cNvSpPr txBox="1">
            <a:spLocks noChangeArrowheads="1"/>
          </p:cNvSpPr>
          <p:nvPr/>
        </p:nvSpPr>
        <p:spPr bwMode="auto">
          <a:xfrm>
            <a:off x="2674938" y="2832100"/>
            <a:ext cx="315912"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9468" name="TextBox 14"/>
          <p:cNvSpPr txBox="1">
            <a:spLocks noChangeArrowheads="1"/>
          </p:cNvSpPr>
          <p:nvPr/>
        </p:nvSpPr>
        <p:spPr bwMode="auto">
          <a:xfrm>
            <a:off x="5605463" y="2503488"/>
            <a:ext cx="317500"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9469" name="TextBox 15"/>
          <p:cNvSpPr txBox="1">
            <a:spLocks noChangeArrowheads="1"/>
          </p:cNvSpPr>
          <p:nvPr/>
        </p:nvSpPr>
        <p:spPr bwMode="auto">
          <a:xfrm>
            <a:off x="8707438" y="2771775"/>
            <a:ext cx="315912"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7" name="Right Arrow 16"/>
          <p:cNvSpPr/>
          <p:nvPr/>
        </p:nvSpPr>
        <p:spPr>
          <a:xfrm flipH="1">
            <a:off x="3962400" y="3981450"/>
            <a:ext cx="990600" cy="501650"/>
          </a:xfrm>
          <a:prstGeom prst="rightArrow">
            <a:avLst>
              <a:gd name="adj1" fmla="val 50000"/>
              <a:gd name="adj2" fmla="val 5253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Right Arrow 17"/>
          <p:cNvSpPr/>
          <p:nvPr/>
        </p:nvSpPr>
        <p:spPr>
          <a:xfrm>
            <a:off x="3352800" y="3200400"/>
            <a:ext cx="558800" cy="501650"/>
          </a:xfrm>
          <a:prstGeom prst="rightArrow">
            <a:avLst>
              <a:gd name="adj1" fmla="val 50000"/>
              <a:gd name="adj2" fmla="val 5253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0" name="Straight Connector 19"/>
          <p:cNvCxnSpPr/>
          <p:nvPr/>
        </p:nvCxnSpPr>
        <p:spPr>
          <a:xfrm rot="5400000" flipH="1" flipV="1">
            <a:off x="54769" y="3818731"/>
            <a:ext cx="1460500" cy="46038"/>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flipV="1">
            <a:off x="3012282" y="3831431"/>
            <a:ext cx="1460500" cy="46037"/>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6098382" y="3831431"/>
            <a:ext cx="1460500" cy="46037"/>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24" name="TextBox 23"/>
          <p:cNvSpPr txBox="1"/>
          <p:nvPr/>
        </p:nvSpPr>
        <p:spPr>
          <a:xfrm>
            <a:off x="2354263" y="482600"/>
            <a:ext cx="4430712" cy="584200"/>
          </a:xfrm>
          <a:prstGeom prst="rect">
            <a:avLst/>
          </a:prstGeom>
          <a:noFill/>
        </p:spPr>
        <p:txBody>
          <a:bodyPr wrap="none">
            <a:spAutoFit/>
          </a:bodyPr>
          <a:lstStyle/>
          <a:p>
            <a:pPr>
              <a:defRPr/>
            </a:pPr>
            <a:r>
              <a:rPr lang="en-US" sz="3200" u="sng" dirty="0">
                <a:latin typeface="+mj-lt"/>
              </a:rPr>
              <a:t>Boundary Layer Structure</a:t>
            </a:r>
          </a:p>
        </p:txBody>
      </p:sp>
      <p:sp>
        <p:nvSpPr>
          <p:cNvPr id="25" name="Slide Number Placeholder 24"/>
          <p:cNvSpPr>
            <a:spLocks noGrp="1"/>
          </p:cNvSpPr>
          <p:nvPr>
            <p:ph type="sldNum" sz="quarter" idx="12"/>
          </p:nvPr>
        </p:nvSpPr>
        <p:spPr/>
        <p:txBody>
          <a:bodyPr/>
          <a:lstStyle/>
          <a:p>
            <a:pPr>
              <a:defRPr/>
            </a:pPr>
            <a:fld id="{EE53361D-6254-45FC-AE1E-D2C9AA09F559}"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752600" y="1200150"/>
            <a:ext cx="6096000" cy="400050"/>
          </a:xfrm>
          <a:prstGeom prst="rect">
            <a:avLst/>
          </a:prstGeom>
          <a:noFill/>
          <a:ln w="9525">
            <a:noFill/>
            <a:miter lim="800000"/>
            <a:headEnd/>
            <a:tailEnd/>
          </a:ln>
        </p:spPr>
        <p:txBody>
          <a:bodyPr>
            <a:spAutoFit/>
          </a:bodyPr>
          <a:lstStyle/>
          <a:p>
            <a:pPr algn="ctr" eaLnBrk="0" hangingPunct="0"/>
            <a:r>
              <a:rPr lang="en-US" sz="2000">
                <a:latin typeface="Calibri" pitchFamily="34" charset="0"/>
                <a:cs typeface="Arial" pitchFamily="34" charset="0"/>
              </a:rPr>
              <a:t>Turbulent kinetic energy inferred from airborne Doppler</a:t>
            </a:r>
          </a:p>
        </p:txBody>
      </p:sp>
      <p:pic>
        <p:nvPicPr>
          <p:cNvPr id="20483" name="Picture 18" descr="Doppler profiles.jpg"/>
          <p:cNvPicPr>
            <a:picLocks noChangeAspect="1"/>
          </p:cNvPicPr>
          <p:nvPr/>
        </p:nvPicPr>
        <p:blipFill>
          <a:blip r:embed="rId2" cstate="print"/>
          <a:srcRect/>
          <a:stretch>
            <a:fillRect/>
          </a:stretch>
        </p:blipFill>
        <p:spPr bwMode="auto">
          <a:xfrm>
            <a:off x="2667000" y="2024063"/>
            <a:ext cx="4222750" cy="3205162"/>
          </a:xfrm>
          <a:prstGeom prst="rect">
            <a:avLst/>
          </a:prstGeom>
          <a:noFill/>
          <a:ln w="9525">
            <a:noFill/>
            <a:miter lim="800000"/>
            <a:headEnd/>
            <a:tailEnd/>
          </a:ln>
        </p:spPr>
      </p:pic>
      <p:grpSp>
        <p:nvGrpSpPr>
          <p:cNvPr id="2" name="Group 15"/>
          <p:cNvGrpSpPr>
            <a:grpSpLocks/>
          </p:cNvGrpSpPr>
          <p:nvPr/>
        </p:nvGrpSpPr>
        <p:grpSpPr bwMode="auto">
          <a:xfrm>
            <a:off x="2133600" y="1795463"/>
            <a:ext cx="5149850" cy="3859212"/>
            <a:chOff x="0" y="1600200"/>
            <a:chExt cx="5257800" cy="3898900"/>
          </a:xfrm>
        </p:grpSpPr>
        <p:sp>
          <p:nvSpPr>
            <p:cNvPr id="15" name="Rectangle 14"/>
            <p:cNvSpPr/>
            <p:nvPr/>
          </p:nvSpPr>
          <p:spPr>
            <a:xfrm>
              <a:off x="0" y="1600200"/>
              <a:ext cx="5257800" cy="38860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502" name="Picture 4" descr="Picture 5"/>
            <p:cNvPicPr>
              <a:picLocks noChangeAspect="1" noChangeArrowheads="1"/>
            </p:cNvPicPr>
            <p:nvPr/>
          </p:nvPicPr>
          <p:blipFill>
            <a:blip r:embed="rId3" cstate="print"/>
            <a:srcRect t="5783" r="2385"/>
            <a:stretch>
              <a:fillRect/>
            </a:stretch>
          </p:blipFill>
          <p:spPr bwMode="auto">
            <a:xfrm>
              <a:off x="234950" y="1709738"/>
              <a:ext cx="4948238" cy="3548062"/>
            </a:xfrm>
            <a:prstGeom prst="rect">
              <a:avLst/>
            </a:prstGeom>
            <a:noFill/>
            <a:ln w="9525">
              <a:noFill/>
              <a:miter lim="800000"/>
              <a:headEnd/>
              <a:tailEnd/>
            </a:ln>
          </p:spPr>
        </p:pic>
        <p:sp>
          <p:nvSpPr>
            <p:cNvPr id="20503" name="Line 7"/>
            <p:cNvSpPr>
              <a:spLocks noChangeShapeType="1"/>
            </p:cNvSpPr>
            <p:nvPr/>
          </p:nvSpPr>
          <p:spPr bwMode="auto">
            <a:xfrm flipH="1" flipV="1">
              <a:off x="1257300" y="2593975"/>
              <a:ext cx="487363" cy="1081088"/>
            </a:xfrm>
            <a:prstGeom prst="line">
              <a:avLst/>
            </a:prstGeom>
            <a:noFill/>
            <a:ln w="19050">
              <a:solidFill>
                <a:srgbClr val="FF3300"/>
              </a:solidFill>
              <a:round/>
              <a:headEnd type="triangle" w="med" len="med"/>
              <a:tailEnd/>
            </a:ln>
          </p:spPr>
          <p:txBody>
            <a:bodyPr wrap="none" anchor="ctr"/>
            <a:lstStyle/>
            <a:p>
              <a:endParaRPr lang="en-US"/>
            </a:p>
          </p:txBody>
        </p:sp>
        <p:sp>
          <p:nvSpPr>
            <p:cNvPr id="20504" name="Line 9"/>
            <p:cNvSpPr>
              <a:spLocks noChangeShapeType="1"/>
            </p:cNvSpPr>
            <p:nvPr/>
          </p:nvSpPr>
          <p:spPr bwMode="auto">
            <a:xfrm flipH="1" flipV="1">
              <a:off x="1284288" y="2593975"/>
              <a:ext cx="1974850" cy="1614488"/>
            </a:xfrm>
            <a:prstGeom prst="line">
              <a:avLst/>
            </a:prstGeom>
            <a:noFill/>
            <a:ln w="19050">
              <a:solidFill>
                <a:srgbClr val="FF3300"/>
              </a:solidFill>
              <a:round/>
              <a:headEnd type="triangle" w="med" len="med"/>
              <a:tailEnd/>
            </a:ln>
          </p:spPr>
          <p:txBody>
            <a:bodyPr wrap="none" anchor="ctr"/>
            <a:lstStyle/>
            <a:p>
              <a:endParaRPr lang="en-US"/>
            </a:p>
          </p:txBody>
        </p:sp>
        <p:sp>
          <p:nvSpPr>
            <p:cNvPr id="20505" name="Text Box 11"/>
            <p:cNvSpPr txBox="1">
              <a:spLocks noChangeArrowheads="1"/>
            </p:cNvSpPr>
            <p:nvPr/>
          </p:nvSpPr>
          <p:spPr bwMode="auto">
            <a:xfrm>
              <a:off x="581025" y="1892300"/>
              <a:ext cx="1377950" cy="642994"/>
            </a:xfrm>
            <a:prstGeom prst="rect">
              <a:avLst/>
            </a:prstGeom>
            <a:noFill/>
            <a:ln w="9525">
              <a:noFill/>
              <a:miter lim="800000"/>
              <a:headEnd/>
              <a:tailEnd/>
            </a:ln>
          </p:spPr>
          <p:txBody>
            <a:bodyPr>
              <a:spAutoFit/>
            </a:bodyPr>
            <a:lstStyle/>
            <a:p>
              <a:pPr algn="ctr"/>
              <a:r>
                <a:rPr lang="en-US" sz="1000">
                  <a:solidFill>
                    <a:srgbClr val="FF3300"/>
                  </a:solidFill>
                  <a:latin typeface="Calibri" pitchFamily="34" charset="0"/>
                  <a:cs typeface="Arial" pitchFamily="34" charset="0"/>
                </a:rPr>
                <a:t>High turbulent kinetic energy in convection</a:t>
              </a:r>
            </a:p>
          </p:txBody>
        </p:sp>
        <p:sp>
          <p:nvSpPr>
            <p:cNvPr id="20506" name="Text Box 12"/>
            <p:cNvSpPr txBox="1">
              <a:spLocks noChangeArrowheads="1"/>
            </p:cNvSpPr>
            <p:nvPr/>
          </p:nvSpPr>
          <p:spPr bwMode="auto">
            <a:xfrm>
              <a:off x="355707" y="3988106"/>
              <a:ext cx="1366837" cy="642994"/>
            </a:xfrm>
            <a:prstGeom prst="rect">
              <a:avLst/>
            </a:prstGeom>
            <a:noFill/>
            <a:ln w="9525">
              <a:noFill/>
              <a:miter lim="800000"/>
              <a:headEnd/>
              <a:tailEnd/>
            </a:ln>
          </p:spPr>
          <p:txBody>
            <a:bodyPr>
              <a:spAutoFit/>
            </a:bodyPr>
            <a:lstStyle/>
            <a:p>
              <a:pPr algn="ctr"/>
              <a:r>
                <a:rPr lang="en-US" sz="1000">
                  <a:solidFill>
                    <a:srgbClr val="FF3300"/>
                  </a:solidFill>
                  <a:latin typeface="Calibri" pitchFamily="34" charset="0"/>
                  <a:cs typeface="Arial" pitchFamily="34" charset="0"/>
                </a:rPr>
                <a:t>High turbulent kinetic energy in PBL</a:t>
              </a:r>
            </a:p>
          </p:txBody>
        </p:sp>
        <p:sp>
          <p:nvSpPr>
            <p:cNvPr id="20507" name="Text Box 14"/>
            <p:cNvSpPr txBox="1">
              <a:spLocks noChangeArrowheads="1"/>
            </p:cNvSpPr>
            <p:nvPr/>
          </p:nvSpPr>
          <p:spPr bwMode="auto">
            <a:xfrm>
              <a:off x="1835150" y="5267325"/>
              <a:ext cx="1139825" cy="231775"/>
            </a:xfrm>
            <a:prstGeom prst="rect">
              <a:avLst/>
            </a:prstGeom>
            <a:noFill/>
            <a:ln w="9525">
              <a:noFill/>
              <a:miter lim="800000"/>
              <a:headEnd/>
              <a:tailEnd/>
            </a:ln>
          </p:spPr>
          <p:txBody>
            <a:bodyPr wrap="none">
              <a:spAutoFit/>
            </a:bodyPr>
            <a:lstStyle/>
            <a:p>
              <a:r>
                <a:rPr lang="en-US" sz="900">
                  <a:solidFill>
                    <a:schemeClr val="bg1"/>
                  </a:solidFill>
                  <a:latin typeface="Calibri" pitchFamily="34" charset="0"/>
                  <a:cs typeface="Arial" pitchFamily="34" charset="0"/>
                </a:rPr>
                <a:t>Radial Distance (km)</a:t>
              </a:r>
            </a:p>
          </p:txBody>
        </p:sp>
        <p:sp>
          <p:nvSpPr>
            <p:cNvPr id="20508" name="Text Box 16"/>
            <p:cNvSpPr txBox="1">
              <a:spLocks noChangeArrowheads="1"/>
            </p:cNvSpPr>
            <p:nvPr/>
          </p:nvSpPr>
          <p:spPr bwMode="auto">
            <a:xfrm rot="-5400000">
              <a:off x="-266700" y="3248025"/>
              <a:ext cx="825500" cy="228600"/>
            </a:xfrm>
            <a:prstGeom prst="rect">
              <a:avLst/>
            </a:prstGeom>
            <a:noFill/>
            <a:ln w="9525">
              <a:noFill/>
              <a:miter lim="800000"/>
              <a:headEnd/>
              <a:tailEnd/>
            </a:ln>
          </p:spPr>
          <p:txBody>
            <a:bodyPr wrap="none">
              <a:spAutoFit/>
            </a:bodyPr>
            <a:lstStyle/>
            <a:p>
              <a:r>
                <a:rPr lang="en-US" sz="900">
                  <a:solidFill>
                    <a:schemeClr val="bg1"/>
                  </a:solidFill>
                  <a:latin typeface="Calibri" pitchFamily="34" charset="0"/>
                  <a:cs typeface="Arial" pitchFamily="34" charset="0"/>
                </a:rPr>
                <a:t>Altitude (km)</a:t>
              </a:r>
            </a:p>
          </p:txBody>
        </p:sp>
        <p:sp>
          <p:nvSpPr>
            <p:cNvPr id="20509" name="Line 6"/>
            <p:cNvSpPr>
              <a:spLocks noChangeShapeType="1"/>
            </p:cNvSpPr>
            <p:nvPr/>
          </p:nvSpPr>
          <p:spPr bwMode="auto">
            <a:xfrm flipH="1" flipV="1">
              <a:off x="1333902" y="4430311"/>
              <a:ext cx="1867463" cy="530646"/>
            </a:xfrm>
            <a:prstGeom prst="line">
              <a:avLst/>
            </a:prstGeom>
            <a:noFill/>
            <a:ln w="19050">
              <a:solidFill>
                <a:srgbClr val="FF3300"/>
              </a:solidFill>
              <a:round/>
              <a:headEnd type="triangle" w="med" len="med"/>
              <a:tailEnd/>
            </a:ln>
          </p:spPr>
          <p:txBody>
            <a:bodyPr wrap="none" anchor="ctr"/>
            <a:lstStyle/>
            <a:p>
              <a:endParaRPr lang="en-US"/>
            </a:p>
          </p:txBody>
        </p:sp>
        <p:sp>
          <p:nvSpPr>
            <p:cNvPr id="20510" name="Line 15"/>
            <p:cNvSpPr>
              <a:spLocks noChangeShapeType="1"/>
            </p:cNvSpPr>
            <p:nvPr/>
          </p:nvSpPr>
          <p:spPr bwMode="auto">
            <a:xfrm>
              <a:off x="1116013" y="4897438"/>
              <a:ext cx="3035300" cy="0"/>
            </a:xfrm>
            <a:prstGeom prst="line">
              <a:avLst/>
            </a:prstGeom>
            <a:noFill/>
            <a:ln w="28575">
              <a:solidFill>
                <a:srgbClr val="FF3300"/>
              </a:solidFill>
              <a:prstDash val="dash"/>
              <a:round/>
              <a:headEnd/>
              <a:tailEnd/>
            </a:ln>
          </p:spPr>
          <p:txBody>
            <a:bodyPr wrap="none" anchor="ctr"/>
            <a:lstStyle/>
            <a:p>
              <a:endParaRPr lang="en-US"/>
            </a:p>
          </p:txBody>
        </p:sp>
      </p:grpSp>
      <p:grpSp>
        <p:nvGrpSpPr>
          <p:cNvPr id="3" name="Group 24"/>
          <p:cNvGrpSpPr>
            <a:grpSpLocks/>
          </p:cNvGrpSpPr>
          <p:nvPr/>
        </p:nvGrpSpPr>
        <p:grpSpPr bwMode="auto">
          <a:xfrm>
            <a:off x="2209800" y="1795463"/>
            <a:ext cx="5094288" cy="3919537"/>
            <a:chOff x="4626935" y="3420139"/>
            <a:chExt cx="4440865" cy="3329763"/>
          </a:xfrm>
        </p:grpSpPr>
        <p:grpSp>
          <p:nvGrpSpPr>
            <p:cNvPr id="20496" name="Group 4"/>
            <p:cNvGrpSpPr>
              <a:grpSpLocks/>
            </p:cNvGrpSpPr>
            <p:nvPr/>
          </p:nvGrpSpPr>
          <p:grpSpPr bwMode="auto">
            <a:xfrm>
              <a:off x="4626935" y="3420139"/>
              <a:ext cx="4440865" cy="3329763"/>
              <a:chOff x="1447800" y="1295400"/>
              <a:chExt cx="6172200" cy="4629150"/>
            </a:xfrm>
          </p:grpSpPr>
          <p:pic>
            <p:nvPicPr>
              <p:cNvPr id="20499" name="Picture 4"/>
              <p:cNvPicPr>
                <a:picLocks noChangeAspect="1" noChangeArrowheads="1"/>
              </p:cNvPicPr>
              <p:nvPr/>
            </p:nvPicPr>
            <p:blipFill>
              <a:blip r:embed="rId4" cstate="print"/>
              <a:srcRect/>
              <a:stretch>
                <a:fillRect/>
              </a:stretch>
            </p:blipFill>
            <p:spPr bwMode="auto">
              <a:xfrm>
                <a:off x="1447800" y="1295400"/>
                <a:ext cx="6172200" cy="4629150"/>
              </a:xfrm>
              <a:prstGeom prst="rect">
                <a:avLst/>
              </a:prstGeom>
              <a:noFill/>
              <a:ln w="9525">
                <a:noFill/>
                <a:miter lim="800000"/>
                <a:headEnd/>
                <a:tailEnd/>
              </a:ln>
            </p:spPr>
          </p:pic>
          <p:pic>
            <p:nvPicPr>
              <p:cNvPr id="20500" name="Picture 4"/>
              <p:cNvPicPr>
                <a:picLocks noChangeAspect="1" noChangeArrowheads="1"/>
              </p:cNvPicPr>
              <p:nvPr/>
            </p:nvPicPr>
            <p:blipFill>
              <a:blip r:embed="rId5" cstate="print"/>
              <a:srcRect l="3053" t="1387" r="86877" b="11270"/>
              <a:stretch>
                <a:fillRect/>
              </a:stretch>
            </p:blipFill>
            <p:spPr bwMode="auto">
              <a:xfrm>
                <a:off x="1567542" y="1341912"/>
                <a:ext cx="701633" cy="4049485"/>
              </a:xfrm>
              <a:prstGeom prst="rect">
                <a:avLst/>
              </a:prstGeom>
              <a:noFill/>
              <a:ln w="9525">
                <a:noFill/>
                <a:miter lim="800000"/>
                <a:headEnd/>
                <a:tailEnd/>
              </a:ln>
            </p:spPr>
          </p:pic>
        </p:grpSp>
        <p:sp>
          <p:nvSpPr>
            <p:cNvPr id="20497" name="TextBox 22"/>
            <p:cNvSpPr txBox="1">
              <a:spLocks noChangeArrowheads="1"/>
            </p:cNvSpPr>
            <p:nvPr/>
          </p:nvSpPr>
          <p:spPr bwMode="auto">
            <a:xfrm>
              <a:off x="5846177" y="3729702"/>
              <a:ext cx="2020425" cy="276999"/>
            </a:xfrm>
            <a:prstGeom prst="rect">
              <a:avLst/>
            </a:prstGeom>
            <a:solidFill>
              <a:schemeClr val="tx1"/>
            </a:solidFill>
            <a:ln w="9525">
              <a:noFill/>
              <a:miter lim="800000"/>
              <a:headEnd/>
              <a:tailEnd/>
            </a:ln>
          </p:spPr>
          <p:txBody>
            <a:bodyPr wrap="none">
              <a:spAutoFit/>
            </a:bodyPr>
            <a:lstStyle/>
            <a:p>
              <a:r>
                <a:rPr lang="en-US" sz="1200" b="1">
                  <a:solidFill>
                    <a:schemeClr val="bg1"/>
                  </a:solidFill>
                  <a:latin typeface="Calibri" pitchFamily="34" charset="0"/>
                </a:rPr>
                <a:t>TKE from Doppler composite</a:t>
              </a:r>
            </a:p>
          </p:txBody>
        </p:sp>
        <p:sp>
          <p:nvSpPr>
            <p:cNvPr id="24" name="Rectangle 23"/>
            <p:cNvSpPr/>
            <p:nvPr/>
          </p:nvSpPr>
          <p:spPr>
            <a:xfrm>
              <a:off x="6443967" y="3465992"/>
              <a:ext cx="754213" cy="1591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 name="Group 31"/>
          <p:cNvGrpSpPr>
            <a:grpSpLocks/>
          </p:cNvGrpSpPr>
          <p:nvPr/>
        </p:nvGrpSpPr>
        <p:grpSpPr bwMode="auto">
          <a:xfrm>
            <a:off x="3276600" y="2589213"/>
            <a:ext cx="3413125" cy="3092450"/>
            <a:chOff x="3276600" y="2317899"/>
            <a:chExt cx="3413376" cy="3092301"/>
          </a:xfrm>
        </p:grpSpPr>
        <p:sp>
          <p:nvSpPr>
            <p:cNvPr id="26" name="Oval 25"/>
            <p:cNvSpPr/>
            <p:nvPr/>
          </p:nvSpPr>
          <p:spPr>
            <a:xfrm>
              <a:off x="3744433" y="2362200"/>
              <a:ext cx="685800" cy="3048000"/>
            </a:xfrm>
            <a:prstGeom prst="ellipse">
              <a:avLst/>
            </a:prstGeom>
            <a:noFill/>
            <a:ln>
              <a:solidFill>
                <a:schemeClr val="bg1"/>
              </a:solidFill>
            </a:ln>
            <a:scene3d>
              <a:camera prst="orthographicFront">
                <a:rot lat="0" lon="0" rev="10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Oval 26"/>
            <p:cNvSpPr/>
            <p:nvPr/>
          </p:nvSpPr>
          <p:spPr>
            <a:xfrm>
              <a:off x="5257946" y="3168758"/>
              <a:ext cx="1219290" cy="19049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3657628" y="4472032"/>
              <a:ext cx="2819607" cy="63179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493" name="TextBox 28"/>
            <p:cNvSpPr txBox="1">
              <a:spLocks noChangeArrowheads="1"/>
            </p:cNvSpPr>
            <p:nvPr/>
          </p:nvSpPr>
          <p:spPr bwMode="auto">
            <a:xfrm>
              <a:off x="3276600" y="2317899"/>
              <a:ext cx="913712"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eyewall</a:t>
              </a:r>
            </a:p>
          </p:txBody>
        </p:sp>
        <p:sp>
          <p:nvSpPr>
            <p:cNvPr id="20494" name="TextBox 29"/>
            <p:cNvSpPr txBox="1">
              <a:spLocks noChangeArrowheads="1"/>
            </p:cNvSpPr>
            <p:nvPr/>
          </p:nvSpPr>
          <p:spPr bwMode="auto">
            <a:xfrm>
              <a:off x="5029200" y="2831068"/>
              <a:ext cx="16607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rainbands/SEW</a:t>
              </a:r>
            </a:p>
          </p:txBody>
        </p:sp>
        <p:sp>
          <p:nvSpPr>
            <p:cNvPr id="20495" name="TextBox 30"/>
            <p:cNvSpPr txBox="1">
              <a:spLocks noChangeArrowheads="1"/>
            </p:cNvSpPr>
            <p:nvPr/>
          </p:nvSpPr>
          <p:spPr bwMode="auto">
            <a:xfrm>
              <a:off x="4743342" y="4181402"/>
              <a:ext cx="535724"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PBL</a:t>
              </a:r>
            </a:p>
          </p:txBody>
        </p:sp>
      </p:grpSp>
      <p:sp>
        <p:nvSpPr>
          <p:cNvPr id="29" name="TextBox 28"/>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30" name="TextBox 29"/>
          <p:cNvSpPr txBox="1"/>
          <p:nvPr/>
        </p:nvSpPr>
        <p:spPr>
          <a:xfrm>
            <a:off x="3028950" y="482600"/>
            <a:ext cx="3448050" cy="584200"/>
          </a:xfrm>
          <a:prstGeom prst="rect">
            <a:avLst/>
          </a:prstGeom>
          <a:noFill/>
        </p:spPr>
        <p:txBody>
          <a:bodyPr wrap="none">
            <a:spAutoFit/>
          </a:bodyPr>
          <a:lstStyle/>
          <a:p>
            <a:pPr>
              <a:defRPr/>
            </a:pPr>
            <a:r>
              <a:rPr lang="en-US" sz="3200" u="sng" dirty="0">
                <a:latin typeface="+mj-lt"/>
              </a:rPr>
              <a:t>Turbulent Structure</a:t>
            </a:r>
          </a:p>
        </p:txBody>
      </p:sp>
      <p:sp>
        <p:nvSpPr>
          <p:cNvPr id="31" name="Slide Number Placeholder 30"/>
          <p:cNvSpPr>
            <a:spLocks noGrp="1"/>
          </p:cNvSpPr>
          <p:nvPr>
            <p:ph type="sldNum" sz="quarter" idx="12"/>
          </p:nvPr>
        </p:nvSpPr>
        <p:spPr/>
        <p:txBody>
          <a:bodyPr/>
          <a:lstStyle/>
          <a:p>
            <a:pPr>
              <a:defRPr/>
            </a:pPr>
            <a:fld id="{2A18CE6F-014F-4104-99C2-48B8D660B21A}" type="slidenum">
              <a:rPr lang="en-US" smtClean="0"/>
              <a:pPr>
                <a:defRPr/>
              </a:pPr>
              <a:t>16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ChangeAspect="1" noChangeArrowheads="1"/>
          </p:cNvPicPr>
          <p:nvPr/>
        </p:nvPicPr>
        <p:blipFill>
          <a:blip r:embed="rId2" cstate="print"/>
          <a:srcRect t="48051" b="3896"/>
          <a:stretch>
            <a:fillRect/>
          </a:stretch>
        </p:blipFill>
        <p:spPr bwMode="auto">
          <a:xfrm>
            <a:off x="381000" y="1365250"/>
            <a:ext cx="3352800" cy="2901950"/>
          </a:xfrm>
          <a:prstGeom prst="rect">
            <a:avLst/>
          </a:prstGeom>
          <a:noFill/>
          <a:ln w="9525">
            <a:noFill/>
            <a:miter lim="800000"/>
            <a:headEnd/>
            <a:tailEnd/>
          </a:ln>
        </p:spPr>
      </p:pic>
      <p:pic>
        <p:nvPicPr>
          <p:cNvPr id="21507" name="Picture 5"/>
          <p:cNvPicPr>
            <a:picLocks noChangeAspect="1" noChangeArrowheads="1"/>
          </p:cNvPicPr>
          <p:nvPr/>
        </p:nvPicPr>
        <p:blipFill>
          <a:blip r:embed="rId3" cstate="print"/>
          <a:srcRect/>
          <a:stretch>
            <a:fillRect/>
          </a:stretch>
        </p:blipFill>
        <p:spPr bwMode="auto">
          <a:xfrm>
            <a:off x="609600" y="4376738"/>
            <a:ext cx="2971800" cy="2176462"/>
          </a:xfrm>
          <a:prstGeom prst="rect">
            <a:avLst/>
          </a:prstGeom>
          <a:noFill/>
          <a:ln w="9525">
            <a:noFill/>
            <a:miter lim="800000"/>
            <a:headEnd/>
            <a:tailEnd/>
          </a:ln>
        </p:spPr>
      </p:pic>
      <p:sp>
        <p:nvSpPr>
          <p:cNvPr id="21508" name="Text Box 6"/>
          <p:cNvSpPr txBox="1">
            <a:spLocks noChangeArrowheads="1"/>
          </p:cNvSpPr>
          <p:nvPr/>
        </p:nvSpPr>
        <p:spPr bwMode="auto">
          <a:xfrm>
            <a:off x="-52388" y="979488"/>
            <a:ext cx="9829801" cy="460375"/>
          </a:xfrm>
          <a:prstGeom prst="rect">
            <a:avLst/>
          </a:prstGeom>
          <a:noFill/>
          <a:ln w="9525">
            <a:noFill/>
            <a:miter lim="800000"/>
            <a:headEnd/>
            <a:tailEnd/>
          </a:ln>
        </p:spPr>
        <p:txBody>
          <a:bodyPr>
            <a:spAutoFit/>
          </a:bodyPr>
          <a:lstStyle/>
          <a:p>
            <a:r>
              <a:rPr lang="en-US" sz="2400">
                <a:latin typeface="Calibri" pitchFamily="34" charset="0"/>
              </a:rPr>
              <a:t>Flight-level parameters during north-south leg on July 6 for Dennis (2005)</a:t>
            </a:r>
          </a:p>
        </p:txBody>
      </p:sp>
      <p:sp>
        <p:nvSpPr>
          <p:cNvPr id="21509" name="Text Box 7"/>
          <p:cNvSpPr txBox="1">
            <a:spLocks noChangeArrowheads="1"/>
          </p:cNvSpPr>
          <p:nvPr/>
        </p:nvSpPr>
        <p:spPr bwMode="auto">
          <a:xfrm>
            <a:off x="1447800" y="6488113"/>
            <a:ext cx="1196975" cy="369887"/>
          </a:xfrm>
          <a:prstGeom prst="rect">
            <a:avLst/>
          </a:prstGeom>
          <a:noFill/>
          <a:ln w="9525">
            <a:noFill/>
            <a:miter lim="800000"/>
            <a:headEnd/>
            <a:tailEnd/>
          </a:ln>
        </p:spPr>
        <p:txBody>
          <a:bodyPr wrap="none">
            <a:spAutoFit/>
          </a:bodyPr>
          <a:lstStyle/>
          <a:p>
            <a:r>
              <a:rPr lang="en-US">
                <a:latin typeface="Calibri" pitchFamily="34" charset="0"/>
              </a:rPr>
              <a:t>CIP images</a:t>
            </a:r>
          </a:p>
        </p:txBody>
      </p:sp>
      <p:grpSp>
        <p:nvGrpSpPr>
          <p:cNvPr id="21510" name="Group 10"/>
          <p:cNvGrpSpPr>
            <a:grpSpLocks/>
          </p:cNvGrpSpPr>
          <p:nvPr/>
        </p:nvGrpSpPr>
        <p:grpSpPr bwMode="auto">
          <a:xfrm>
            <a:off x="4267200" y="1524000"/>
            <a:ext cx="3352800" cy="5029200"/>
            <a:chOff x="3276600" y="762000"/>
            <a:chExt cx="4117975" cy="5867400"/>
          </a:xfrm>
        </p:grpSpPr>
        <p:pic>
          <p:nvPicPr>
            <p:cNvPr id="21514" name="Picture 4"/>
            <p:cNvPicPr>
              <a:picLocks noChangeAspect="1" noChangeArrowheads="1"/>
            </p:cNvPicPr>
            <p:nvPr/>
          </p:nvPicPr>
          <p:blipFill>
            <a:blip r:embed="rId4" cstate="print"/>
            <a:srcRect l="1697" r="1697"/>
            <a:stretch>
              <a:fillRect/>
            </a:stretch>
          </p:blipFill>
          <p:spPr bwMode="auto">
            <a:xfrm>
              <a:off x="3276600" y="762000"/>
              <a:ext cx="4117975" cy="5867400"/>
            </a:xfrm>
            <a:prstGeom prst="rect">
              <a:avLst/>
            </a:prstGeom>
            <a:noFill/>
            <a:ln w="9525">
              <a:noFill/>
              <a:miter lim="800000"/>
              <a:headEnd/>
              <a:tailEnd/>
            </a:ln>
          </p:spPr>
        </p:pic>
        <p:sp>
          <p:nvSpPr>
            <p:cNvPr id="21515" name="Text Box 8"/>
            <p:cNvSpPr txBox="1">
              <a:spLocks noChangeArrowheads="1"/>
            </p:cNvSpPr>
            <p:nvPr/>
          </p:nvSpPr>
          <p:spPr bwMode="auto">
            <a:xfrm>
              <a:off x="6414994" y="1143000"/>
              <a:ext cx="443006"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T, T</a:t>
              </a:r>
              <a:r>
                <a:rPr lang="en-US" sz="1200" b="1" baseline="-25000">
                  <a:solidFill>
                    <a:schemeClr val="bg1"/>
                  </a:solidFill>
                  <a:latin typeface="Calibri" pitchFamily="34" charset="0"/>
                </a:rPr>
                <a:t>d</a:t>
              </a:r>
              <a:endParaRPr lang="en-US" sz="1200" b="1">
                <a:solidFill>
                  <a:schemeClr val="bg1"/>
                </a:solidFill>
                <a:latin typeface="Calibri" pitchFamily="34" charset="0"/>
              </a:endParaRPr>
            </a:p>
          </p:txBody>
        </p:sp>
        <p:sp>
          <p:nvSpPr>
            <p:cNvPr id="21516" name="Text Box 9"/>
            <p:cNvSpPr txBox="1">
              <a:spLocks noChangeArrowheads="1"/>
            </p:cNvSpPr>
            <p:nvPr/>
          </p:nvSpPr>
          <p:spPr bwMode="auto">
            <a:xfrm>
              <a:off x="5935953" y="2313801"/>
              <a:ext cx="922047"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wind speed</a:t>
              </a:r>
            </a:p>
          </p:txBody>
        </p:sp>
        <p:sp>
          <p:nvSpPr>
            <p:cNvPr id="21517" name="Text Box 10"/>
            <p:cNvSpPr txBox="1">
              <a:spLocks noChangeArrowheads="1"/>
            </p:cNvSpPr>
            <p:nvPr/>
          </p:nvSpPr>
          <p:spPr bwMode="auto">
            <a:xfrm>
              <a:off x="6001647" y="3514725"/>
              <a:ext cx="865878"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w, altitude</a:t>
              </a:r>
            </a:p>
          </p:txBody>
        </p:sp>
        <p:sp>
          <p:nvSpPr>
            <p:cNvPr id="21518" name="Text Box 11"/>
            <p:cNvSpPr txBox="1">
              <a:spLocks noChangeArrowheads="1"/>
            </p:cNvSpPr>
            <p:nvPr/>
          </p:nvSpPr>
          <p:spPr bwMode="auto">
            <a:xfrm>
              <a:off x="6067425" y="5048250"/>
              <a:ext cx="796885"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LWC, IWC</a:t>
              </a:r>
            </a:p>
          </p:txBody>
        </p:sp>
      </p:grpSp>
      <p:sp>
        <p:nvSpPr>
          <p:cNvPr id="13" name="TextBox 12"/>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4" name="TextBox 13"/>
          <p:cNvSpPr txBox="1"/>
          <p:nvPr/>
        </p:nvSpPr>
        <p:spPr>
          <a:xfrm>
            <a:off x="2354263" y="447675"/>
            <a:ext cx="4125912" cy="584200"/>
          </a:xfrm>
          <a:prstGeom prst="rect">
            <a:avLst/>
          </a:prstGeom>
          <a:noFill/>
        </p:spPr>
        <p:txBody>
          <a:bodyPr wrap="none">
            <a:spAutoFit/>
          </a:bodyPr>
          <a:lstStyle/>
          <a:p>
            <a:pPr>
              <a:defRPr/>
            </a:pPr>
            <a:r>
              <a:rPr lang="en-US" sz="3200" u="sng" dirty="0">
                <a:latin typeface="+mj-lt"/>
              </a:rPr>
              <a:t>Microphysical Structure</a:t>
            </a:r>
          </a:p>
        </p:txBody>
      </p:sp>
      <p:sp>
        <p:nvSpPr>
          <p:cNvPr id="15" name="Slide Number Placeholder 14"/>
          <p:cNvSpPr>
            <a:spLocks noGrp="1"/>
          </p:cNvSpPr>
          <p:nvPr>
            <p:ph type="sldNum" sz="quarter" idx="12"/>
          </p:nvPr>
        </p:nvSpPr>
        <p:spPr/>
        <p:txBody>
          <a:bodyPr/>
          <a:lstStyle/>
          <a:p>
            <a:pPr>
              <a:defRPr/>
            </a:pPr>
            <a:fld id="{25591FB6-FA3D-4837-BCA5-69D97EEA95DD}"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GOESCoveragetext2Scale"/>
          <p:cNvPicPr>
            <a:picLocks noChangeAspect="1" noChangeArrowheads="1"/>
          </p:cNvPicPr>
          <p:nvPr/>
        </p:nvPicPr>
        <p:blipFill>
          <a:blip r:embed="rId2" cstate="print"/>
          <a:srcRect/>
          <a:stretch>
            <a:fillRect/>
          </a:stretch>
        </p:blipFill>
        <p:spPr bwMode="auto">
          <a:xfrm>
            <a:off x="1219200" y="2057400"/>
            <a:ext cx="2874963" cy="1828800"/>
          </a:xfrm>
          <a:prstGeom prst="rect">
            <a:avLst/>
          </a:prstGeom>
          <a:noFill/>
          <a:ln w="9525">
            <a:noFill/>
            <a:miter lim="800000"/>
            <a:headEnd/>
            <a:tailEnd/>
          </a:ln>
        </p:spPr>
      </p:pic>
      <p:pic>
        <p:nvPicPr>
          <p:cNvPr id="22531" name="Picture 8" descr="Picture1.png"/>
          <p:cNvPicPr>
            <a:picLocks noChangeAspect="1"/>
          </p:cNvPicPr>
          <p:nvPr/>
        </p:nvPicPr>
        <p:blipFill>
          <a:blip r:embed="rId3" cstate="print"/>
          <a:srcRect/>
          <a:stretch>
            <a:fillRect/>
          </a:stretch>
        </p:blipFill>
        <p:spPr bwMode="auto">
          <a:xfrm>
            <a:off x="3429000" y="4905375"/>
            <a:ext cx="2438400" cy="1800225"/>
          </a:xfrm>
          <a:prstGeom prst="rect">
            <a:avLst/>
          </a:prstGeom>
          <a:noFill/>
          <a:ln w="9525">
            <a:noFill/>
            <a:miter lim="800000"/>
            <a:headEnd/>
            <a:tailEnd/>
          </a:ln>
        </p:spPr>
      </p:pic>
      <p:pic>
        <p:nvPicPr>
          <p:cNvPr id="22532" name="Picture 12" descr="ascat_photo"/>
          <p:cNvPicPr>
            <a:picLocks noChangeAspect="1" noChangeArrowheads="1"/>
          </p:cNvPicPr>
          <p:nvPr/>
        </p:nvPicPr>
        <p:blipFill>
          <a:blip r:embed="rId4" cstate="print"/>
          <a:srcRect/>
          <a:stretch>
            <a:fillRect/>
          </a:stretch>
        </p:blipFill>
        <p:spPr bwMode="auto">
          <a:xfrm>
            <a:off x="6096000" y="2667000"/>
            <a:ext cx="2057400" cy="1985963"/>
          </a:xfrm>
          <a:prstGeom prst="rect">
            <a:avLst/>
          </a:prstGeom>
          <a:noFill/>
          <a:ln w="9525">
            <a:noFill/>
            <a:miter lim="800000"/>
            <a:headEnd/>
            <a:tailEnd/>
          </a:ln>
        </p:spPr>
      </p:pic>
      <p:sp>
        <p:nvSpPr>
          <p:cNvPr id="7" name="Rectangle 7"/>
          <p:cNvSpPr txBox="1">
            <a:spLocks noChangeArrowheads="1"/>
          </p:cNvSpPr>
          <p:nvPr/>
        </p:nvSpPr>
        <p:spPr>
          <a:xfrm>
            <a:off x="0" y="0"/>
            <a:ext cx="9144000" cy="931863"/>
          </a:xfrm>
          <a:prstGeom prst="rect">
            <a:avLst/>
          </a:prstGeom>
        </p:spPr>
        <p:txBody>
          <a:bodyPr>
            <a:normAutofit fontScale="82500" lnSpcReduction="20000"/>
          </a:bodyPr>
          <a:lstStyle/>
          <a:p>
            <a:pPr algn="ctr" fontAlgn="auto">
              <a:spcAft>
                <a:spcPts val="0"/>
              </a:spcAft>
              <a:defRPr/>
            </a:pPr>
            <a:r>
              <a:rPr lang="en-US" sz="4800">
                <a:solidFill>
                  <a:srgbClr val="FFFF00"/>
                </a:solidFill>
                <a:latin typeface="+mj-lt"/>
                <a:ea typeface="Calibri" charset="0"/>
                <a:cs typeface="Calibri" charset="0"/>
              </a:rPr>
              <a:t>Types of Observations</a:t>
            </a:r>
            <a:r>
              <a:rPr lang="en-US" sz="4400">
                <a:solidFill>
                  <a:srgbClr val="FFFF00"/>
                </a:solidFill>
                <a:latin typeface="+mj-lt"/>
                <a:ea typeface="Calibri" charset="0"/>
                <a:cs typeface="Calibri" charset="0"/>
              </a:rPr>
              <a:t/>
            </a:r>
            <a:br>
              <a:rPr lang="en-US" sz="4400">
                <a:solidFill>
                  <a:srgbClr val="FFFF00"/>
                </a:solidFill>
                <a:latin typeface="+mj-lt"/>
                <a:ea typeface="Calibri" charset="0"/>
                <a:cs typeface="Calibri" charset="0"/>
              </a:rPr>
            </a:br>
            <a:endParaRPr lang="en-US" sz="3200" dirty="0">
              <a:solidFill>
                <a:srgbClr val="FFFF00"/>
              </a:solidFill>
              <a:latin typeface="+mj-lt"/>
              <a:ea typeface="Calibri" charset="0"/>
              <a:cs typeface="Calibri" charset="0"/>
            </a:endParaRPr>
          </a:p>
        </p:txBody>
      </p:sp>
      <p:sp>
        <p:nvSpPr>
          <p:cNvPr id="22534" name="TextBox 13"/>
          <p:cNvSpPr txBox="1">
            <a:spLocks noChangeArrowheads="1"/>
          </p:cNvSpPr>
          <p:nvPr/>
        </p:nvSpPr>
        <p:spPr bwMode="auto">
          <a:xfrm>
            <a:off x="3429000" y="381000"/>
            <a:ext cx="2401888" cy="646113"/>
          </a:xfrm>
          <a:prstGeom prst="rect">
            <a:avLst/>
          </a:prstGeom>
          <a:noFill/>
          <a:ln w="9525">
            <a:noFill/>
            <a:miter lim="800000"/>
            <a:headEnd/>
            <a:tailEnd/>
          </a:ln>
        </p:spPr>
        <p:txBody>
          <a:bodyPr wrap="none">
            <a:spAutoFit/>
          </a:bodyPr>
          <a:lstStyle/>
          <a:p>
            <a:r>
              <a:rPr lang="en-US" sz="3600" u="sng">
                <a:latin typeface="Calibri" pitchFamily="34" charset="0"/>
              </a:rPr>
              <a:t>Spaceborne</a:t>
            </a:r>
          </a:p>
        </p:txBody>
      </p:sp>
      <p:pic>
        <p:nvPicPr>
          <p:cNvPr id="22535" name="Picture 10" descr="Aqua_instruments.jpg"/>
          <p:cNvPicPr>
            <a:picLocks noChangeAspect="1"/>
          </p:cNvPicPr>
          <p:nvPr/>
        </p:nvPicPr>
        <p:blipFill>
          <a:blip r:embed="rId5" cstate="print"/>
          <a:srcRect/>
          <a:stretch>
            <a:fillRect/>
          </a:stretch>
        </p:blipFill>
        <p:spPr bwMode="auto">
          <a:xfrm>
            <a:off x="228600" y="4913313"/>
            <a:ext cx="2667000" cy="1765300"/>
          </a:xfrm>
          <a:prstGeom prst="rect">
            <a:avLst/>
          </a:prstGeom>
          <a:noFill/>
          <a:ln w="9525">
            <a:noFill/>
            <a:miter lim="800000"/>
            <a:headEnd/>
            <a:tailEnd/>
          </a:ln>
        </p:spPr>
      </p:pic>
      <p:sp>
        <p:nvSpPr>
          <p:cNvPr id="22536" name="TextBox 12"/>
          <p:cNvSpPr txBox="1">
            <a:spLocks noChangeArrowheads="1"/>
          </p:cNvSpPr>
          <p:nvPr/>
        </p:nvSpPr>
        <p:spPr bwMode="auto">
          <a:xfrm>
            <a:off x="304800" y="1066800"/>
            <a:ext cx="4664075" cy="923925"/>
          </a:xfrm>
          <a:prstGeom prst="rect">
            <a:avLst/>
          </a:prstGeom>
          <a:noFill/>
          <a:ln w="9525">
            <a:noFill/>
            <a:miter lim="800000"/>
            <a:headEnd/>
            <a:tailEnd/>
          </a:ln>
        </p:spPr>
        <p:txBody>
          <a:bodyPr wrap="none">
            <a:spAutoFit/>
          </a:bodyPr>
          <a:lstStyle/>
          <a:p>
            <a:pPr>
              <a:buFont typeface="Arial" pitchFamily="34" charset="0"/>
              <a:buChar char="•"/>
            </a:pPr>
            <a:r>
              <a:rPr lang="en-US"/>
              <a:t> Geostationary</a:t>
            </a:r>
          </a:p>
          <a:p>
            <a:pPr lvl="1">
              <a:buFont typeface="Arial" pitchFamily="34" charset="0"/>
              <a:buChar char="•"/>
            </a:pPr>
            <a:r>
              <a:rPr lang="en-US"/>
              <a:t> visible, infrared, water vapor channels</a:t>
            </a:r>
          </a:p>
          <a:p>
            <a:pPr lvl="1">
              <a:buFont typeface="Arial" pitchFamily="34" charset="0"/>
              <a:buChar char="•"/>
            </a:pPr>
            <a:r>
              <a:rPr lang="en-US"/>
              <a:t> cloud structure, cloud-drift winds</a:t>
            </a:r>
          </a:p>
        </p:txBody>
      </p:sp>
      <p:sp>
        <p:nvSpPr>
          <p:cNvPr id="22537" name="TextBox 13"/>
          <p:cNvSpPr txBox="1">
            <a:spLocks noChangeArrowheads="1"/>
          </p:cNvSpPr>
          <p:nvPr/>
        </p:nvSpPr>
        <p:spPr bwMode="auto">
          <a:xfrm>
            <a:off x="304800" y="4038600"/>
            <a:ext cx="4495800" cy="923925"/>
          </a:xfrm>
          <a:prstGeom prst="rect">
            <a:avLst/>
          </a:prstGeom>
          <a:noFill/>
          <a:ln w="9525">
            <a:noFill/>
            <a:miter lim="800000"/>
            <a:headEnd/>
            <a:tailEnd/>
          </a:ln>
        </p:spPr>
        <p:txBody>
          <a:bodyPr>
            <a:spAutoFit/>
          </a:bodyPr>
          <a:lstStyle/>
          <a:p>
            <a:pPr>
              <a:buFont typeface="Arial" pitchFamily="34" charset="0"/>
              <a:buChar char="•"/>
            </a:pPr>
            <a:r>
              <a:rPr lang="en-US"/>
              <a:t> Polar-orbiting</a:t>
            </a:r>
          </a:p>
          <a:p>
            <a:pPr lvl="1">
              <a:buFont typeface="Arial" pitchFamily="34" charset="0"/>
              <a:buChar char="•"/>
            </a:pPr>
            <a:r>
              <a:rPr lang="en-US"/>
              <a:t> passive microwave channels</a:t>
            </a:r>
          </a:p>
          <a:p>
            <a:pPr lvl="1">
              <a:buFont typeface="Arial" pitchFamily="34" charset="0"/>
              <a:buChar char="•"/>
            </a:pPr>
            <a:r>
              <a:rPr lang="en-US"/>
              <a:t> precipitation structure, ice scattering</a:t>
            </a:r>
          </a:p>
        </p:txBody>
      </p:sp>
      <p:sp>
        <p:nvSpPr>
          <p:cNvPr id="22538" name="TextBox 15"/>
          <p:cNvSpPr txBox="1">
            <a:spLocks noChangeArrowheads="1"/>
          </p:cNvSpPr>
          <p:nvPr/>
        </p:nvSpPr>
        <p:spPr bwMode="auto">
          <a:xfrm>
            <a:off x="5029200" y="1676400"/>
            <a:ext cx="4267200" cy="923925"/>
          </a:xfrm>
          <a:prstGeom prst="rect">
            <a:avLst/>
          </a:prstGeom>
          <a:noFill/>
          <a:ln w="9525">
            <a:noFill/>
            <a:miter lim="800000"/>
            <a:headEnd/>
            <a:tailEnd/>
          </a:ln>
        </p:spPr>
        <p:txBody>
          <a:bodyPr>
            <a:spAutoFit/>
          </a:bodyPr>
          <a:lstStyle/>
          <a:p>
            <a:pPr>
              <a:buFont typeface="Arial" pitchFamily="34" charset="0"/>
              <a:buChar char="•"/>
            </a:pPr>
            <a:r>
              <a:rPr lang="en-US"/>
              <a:t> Polar-orbiting</a:t>
            </a:r>
          </a:p>
          <a:p>
            <a:pPr lvl="1">
              <a:buFont typeface="Arial" pitchFamily="34" charset="0"/>
              <a:buChar char="•"/>
            </a:pPr>
            <a:r>
              <a:rPr lang="en-US"/>
              <a:t> active scatterometer</a:t>
            </a:r>
          </a:p>
          <a:p>
            <a:pPr lvl="1">
              <a:buFont typeface="Arial" pitchFamily="34" charset="0"/>
              <a:buChar char="•"/>
            </a:pPr>
            <a:r>
              <a:rPr lang="en-US"/>
              <a:t> surface wind speed and direction</a:t>
            </a:r>
          </a:p>
        </p:txBody>
      </p:sp>
      <p:sp>
        <p:nvSpPr>
          <p:cNvPr id="11" name="Slide Number Placeholder 10"/>
          <p:cNvSpPr>
            <a:spLocks noGrp="1"/>
          </p:cNvSpPr>
          <p:nvPr>
            <p:ph type="sldNum" sz="quarter" idx="12"/>
          </p:nvPr>
        </p:nvSpPr>
        <p:spPr/>
        <p:txBody>
          <a:bodyPr/>
          <a:lstStyle/>
          <a:p>
            <a:pPr>
              <a:defRPr/>
            </a:pPr>
            <a:fld id="{11347427-0AB5-470A-9B13-5F6657503C41}" type="slidenum">
              <a:rPr lang="en-US" smtClean="0"/>
              <a:pPr>
                <a:defRPr/>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230188" y="1905000"/>
            <a:ext cx="4275137" cy="3230563"/>
          </a:xfrm>
          <a:prstGeom prst="rect">
            <a:avLst/>
          </a:prstGeom>
          <a:noFill/>
          <a:ln w="9525">
            <a:noFill/>
            <a:miter lim="800000"/>
            <a:headEnd/>
            <a:tailEnd/>
          </a:ln>
        </p:spPr>
      </p:pic>
      <p:pic>
        <p:nvPicPr>
          <p:cNvPr id="23555" name="Picture 3"/>
          <p:cNvPicPr>
            <a:picLocks noChangeAspect="1" noChangeArrowheads="1"/>
          </p:cNvPicPr>
          <p:nvPr/>
        </p:nvPicPr>
        <p:blipFill>
          <a:blip r:embed="rId3" cstate="print"/>
          <a:srcRect/>
          <a:stretch>
            <a:fillRect/>
          </a:stretch>
        </p:blipFill>
        <p:spPr bwMode="auto">
          <a:xfrm>
            <a:off x="4721225" y="1906588"/>
            <a:ext cx="4260850" cy="3219450"/>
          </a:xfrm>
          <a:prstGeom prst="rect">
            <a:avLst/>
          </a:prstGeom>
          <a:noFill/>
          <a:ln w="9525">
            <a:noFill/>
            <a:miter lim="800000"/>
            <a:headEnd/>
            <a:tailEnd/>
          </a:ln>
        </p:spPr>
      </p:pic>
      <p:sp>
        <p:nvSpPr>
          <p:cNvPr id="4" name="TextBox 3"/>
          <p:cNvSpPr txBox="1"/>
          <p:nvPr/>
        </p:nvSpPr>
        <p:spPr>
          <a:xfrm>
            <a:off x="1066800" y="1276350"/>
            <a:ext cx="7359650" cy="400050"/>
          </a:xfrm>
          <a:prstGeom prst="rect">
            <a:avLst/>
          </a:prstGeom>
          <a:noFill/>
        </p:spPr>
        <p:txBody>
          <a:bodyPr wrap="none">
            <a:spAutoFit/>
          </a:bodyPr>
          <a:lstStyle/>
          <a:p>
            <a:pPr>
              <a:defRPr/>
            </a:pPr>
            <a:r>
              <a:rPr lang="en-US" sz="2000" dirty="0">
                <a:latin typeface="+mn-lt"/>
              </a:rPr>
              <a:t>Upper-level winds and vertical shear derived from cloud drift winds</a:t>
            </a:r>
          </a:p>
        </p:txBody>
      </p:sp>
      <p:sp>
        <p:nvSpPr>
          <p:cNvPr id="23557"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7" name="TextBox 6"/>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
        <p:nvSpPr>
          <p:cNvPr id="8" name="Slide Number Placeholder 7"/>
          <p:cNvSpPr>
            <a:spLocks noGrp="1"/>
          </p:cNvSpPr>
          <p:nvPr>
            <p:ph type="sldNum" sz="quarter" idx="12"/>
          </p:nvPr>
        </p:nvSpPr>
        <p:spPr/>
        <p:txBody>
          <a:bodyPr/>
          <a:lstStyle/>
          <a:p>
            <a:pPr>
              <a:defRPr/>
            </a:pPr>
            <a:fld id="{C5C8A605-4096-4484-91F3-7F9433165A61}" type="slidenum">
              <a:rPr lang="en-US" smtClean="0"/>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152400"/>
            <a:ext cx="8229600" cy="1143000"/>
          </a:xfrm>
          <a:prstGeom prst="rect">
            <a:avLst/>
          </a:prstGeom>
        </p:spPr>
        <p:txBody>
          <a:bodyPr/>
          <a:lstStyle/>
          <a:p>
            <a:pPr algn="ctr">
              <a:defRPr/>
            </a:pPr>
            <a:r>
              <a:rPr lang="en-US" sz="4400" dirty="0">
                <a:solidFill>
                  <a:srgbClr val="FFFF00"/>
                </a:solidFill>
                <a:latin typeface="+mj-lt"/>
                <a:ea typeface="+mj-ea"/>
                <a:cs typeface="+mj-cs"/>
              </a:rPr>
              <a:t>Motivation</a:t>
            </a:r>
          </a:p>
        </p:txBody>
      </p:sp>
      <p:sp>
        <p:nvSpPr>
          <p:cNvPr id="4" name="Content Placeholder 2"/>
          <p:cNvSpPr txBox="1">
            <a:spLocks/>
          </p:cNvSpPr>
          <p:nvPr/>
        </p:nvSpPr>
        <p:spPr>
          <a:xfrm>
            <a:off x="457200" y="1189038"/>
            <a:ext cx="8229600" cy="4525962"/>
          </a:xfrm>
          <a:prstGeom prst="rect">
            <a:avLst/>
          </a:prstGeom>
        </p:spPr>
        <p:txBody>
          <a:bodyPr/>
          <a:lstStyle/>
          <a:p>
            <a:pPr marL="342900" indent="-342900">
              <a:spcBef>
                <a:spcPct val="20000"/>
              </a:spcBef>
              <a:buFont typeface="Arial" pitchFamily="34" charset="0"/>
              <a:buChar char="•"/>
              <a:defRPr/>
            </a:pPr>
            <a:r>
              <a:rPr lang="en-US" sz="2400" dirty="0">
                <a:latin typeface="+mn-lt"/>
              </a:rPr>
              <a:t>Observations key component of balanced approach toward advancing understanding and improving forecasts (observations, modeling, theory)</a:t>
            </a:r>
          </a:p>
          <a:p>
            <a:pPr marL="342900" indent="-342900">
              <a:spcBef>
                <a:spcPct val="20000"/>
              </a:spcBef>
              <a:buFont typeface="Arial" pitchFamily="34" charset="0"/>
              <a:buChar char="•"/>
              <a:defRPr/>
            </a:pPr>
            <a:endParaRPr lang="en-US" sz="900" dirty="0">
              <a:latin typeface="+mn-lt"/>
            </a:endParaRPr>
          </a:p>
          <a:p>
            <a:pPr marL="342900" indent="-342900">
              <a:spcBef>
                <a:spcPct val="20000"/>
              </a:spcBef>
              <a:buFont typeface="Arial" pitchFamily="34" charset="0"/>
              <a:buChar char="•"/>
              <a:defRPr/>
            </a:pPr>
            <a:r>
              <a:rPr lang="en-US" sz="2400" dirty="0">
                <a:latin typeface="+mn-lt"/>
              </a:rPr>
              <a:t>Many important physical processes within TCs occur over a multitude of spatial and temporal scales, from environmental to vortex to convective to turbulent to microphysical</a:t>
            </a:r>
          </a:p>
          <a:p>
            <a:pPr marL="342900" indent="-342900">
              <a:spcBef>
                <a:spcPct val="20000"/>
              </a:spcBef>
              <a:buFont typeface="Arial" pitchFamily="34" charset="0"/>
              <a:buChar char="•"/>
              <a:defRPr/>
            </a:pPr>
            <a:endParaRPr lang="en-US" sz="900" dirty="0">
              <a:latin typeface="+mn-lt"/>
            </a:endParaRPr>
          </a:p>
          <a:p>
            <a:pPr marL="342900" indent="-342900">
              <a:spcBef>
                <a:spcPct val="20000"/>
              </a:spcBef>
              <a:buFont typeface="Arial" pitchFamily="34" charset="0"/>
              <a:buChar char="•"/>
              <a:defRPr/>
            </a:pPr>
            <a:r>
              <a:rPr lang="en-US" sz="2400" dirty="0">
                <a:latin typeface="+mn-lt"/>
              </a:rPr>
              <a:t>Three primary platforms for observations – airborne, </a:t>
            </a:r>
            <a:r>
              <a:rPr lang="en-US" sz="2400" dirty="0" err="1">
                <a:latin typeface="+mn-lt"/>
              </a:rPr>
              <a:t>spaceborne</a:t>
            </a:r>
            <a:r>
              <a:rPr lang="en-US" sz="2400" dirty="0">
                <a:latin typeface="+mn-lt"/>
              </a:rPr>
              <a:t>, and land-based – focus here on airborne and </a:t>
            </a:r>
            <a:r>
              <a:rPr lang="en-US" sz="2400" dirty="0" err="1">
                <a:latin typeface="+mn-lt"/>
              </a:rPr>
              <a:t>spaceborne</a:t>
            </a:r>
            <a:endParaRPr lang="en-US" sz="2400" dirty="0">
              <a:latin typeface="+mn-lt"/>
            </a:endParaRPr>
          </a:p>
          <a:p>
            <a:pPr marL="342900" indent="-342900">
              <a:spcBef>
                <a:spcPct val="20000"/>
              </a:spcBef>
              <a:buFont typeface="Arial" pitchFamily="34" charset="0"/>
              <a:buChar char="•"/>
              <a:defRPr/>
            </a:pPr>
            <a:endParaRPr lang="en-US" sz="900" dirty="0">
              <a:latin typeface="+mn-lt"/>
            </a:endParaRPr>
          </a:p>
          <a:p>
            <a:pPr marL="342900" indent="-342900">
              <a:spcBef>
                <a:spcPct val="20000"/>
              </a:spcBef>
              <a:buFont typeface="Arial" pitchFamily="34" charset="0"/>
              <a:buChar char="•"/>
              <a:defRPr/>
            </a:pPr>
            <a:r>
              <a:rPr lang="en-US" sz="2400" dirty="0">
                <a:latin typeface="+mn-lt"/>
              </a:rPr>
              <a:t>For maximum impact on models, observations should be in a format compatible with models</a:t>
            </a:r>
          </a:p>
        </p:txBody>
      </p:sp>
      <p:sp>
        <p:nvSpPr>
          <p:cNvPr id="28" name="Slide Number Placeholder 27"/>
          <p:cNvSpPr>
            <a:spLocks noGrp="1"/>
          </p:cNvSpPr>
          <p:nvPr>
            <p:ph type="sldNum" sz="quarter" idx="12"/>
          </p:nvPr>
        </p:nvSpPr>
        <p:spPr/>
        <p:txBody>
          <a:bodyPr/>
          <a:lstStyle/>
          <a:p>
            <a:pPr>
              <a:defRPr/>
            </a:pPr>
            <a:fld id="{D9A45FCC-76C8-4F16-A004-0ADC6291AD07}"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E129FF6-5001-45C8-8606-DCB8AC015F10}" type="slidenum">
              <a:rPr lang="en-US" smtClean="0"/>
              <a:pPr>
                <a:defRPr/>
              </a:pPr>
              <a:t>20</a:t>
            </a:fld>
            <a:endParaRPr lang="en-US"/>
          </a:p>
        </p:txBody>
      </p:sp>
      <p:pic>
        <p:nvPicPr>
          <p:cNvPr id="24579" name="Picture 2"/>
          <p:cNvPicPr>
            <a:picLocks noChangeAspect="1" noChangeArrowheads="1"/>
          </p:cNvPicPr>
          <p:nvPr/>
        </p:nvPicPr>
        <p:blipFill>
          <a:blip r:embed="rId2" cstate="print"/>
          <a:srcRect/>
          <a:stretch>
            <a:fillRect/>
          </a:stretch>
        </p:blipFill>
        <p:spPr bwMode="auto">
          <a:xfrm>
            <a:off x="609600" y="2209800"/>
            <a:ext cx="7620000" cy="3048000"/>
          </a:xfrm>
          <a:prstGeom prst="rect">
            <a:avLst/>
          </a:prstGeom>
          <a:noFill/>
          <a:ln w="9525">
            <a:noFill/>
            <a:miter lim="800000"/>
            <a:headEnd/>
            <a:tailEnd/>
          </a:ln>
        </p:spPr>
      </p:pic>
      <p:sp>
        <p:nvSpPr>
          <p:cNvPr id="4" name="TextBox 3"/>
          <p:cNvSpPr txBox="1"/>
          <p:nvPr/>
        </p:nvSpPr>
        <p:spPr>
          <a:xfrm>
            <a:off x="1398588" y="1428750"/>
            <a:ext cx="6221412" cy="400050"/>
          </a:xfrm>
          <a:prstGeom prst="rect">
            <a:avLst/>
          </a:prstGeom>
          <a:noFill/>
        </p:spPr>
        <p:txBody>
          <a:bodyPr wrap="none">
            <a:spAutoFit/>
          </a:bodyPr>
          <a:lstStyle/>
          <a:p>
            <a:pPr>
              <a:defRPr/>
            </a:pPr>
            <a:r>
              <a:rPr lang="en-US" sz="2000" dirty="0">
                <a:latin typeface="+mn-lt"/>
              </a:rPr>
              <a:t>Mosaic of total </a:t>
            </a:r>
            <a:r>
              <a:rPr lang="en-US" sz="2000" dirty="0" err="1">
                <a:latin typeface="+mn-lt"/>
              </a:rPr>
              <a:t>precipitable</a:t>
            </a:r>
            <a:r>
              <a:rPr lang="en-US" sz="2000" dirty="0">
                <a:latin typeface="+mn-lt"/>
              </a:rPr>
              <a:t> water from SSMI polar orbiter</a:t>
            </a:r>
          </a:p>
        </p:txBody>
      </p:sp>
      <p:sp>
        <p:nvSpPr>
          <p:cNvPr id="24581"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6" name="TextBox 5"/>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and Vortex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4" name="TextBox 3"/>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
        <p:nvSpPr>
          <p:cNvPr id="5" name="TextBox 4"/>
          <p:cNvSpPr txBox="1"/>
          <p:nvPr/>
        </p:nvSpPr>
        <p:spPr>
          <a:xfrm>
            <a:off x="1676400" y="1219200"/>
            <a:ext cx="5938838" cy="369888"/>
          </a:xfrm>
          <a:prstGeom prst="rect">
            <a:avLst/>
          </a:prstGeom>
          <a:noFill/>
        </p:spPr>
        <p:txBody>
          <a:bodyPr wrap="none">
            <a:spAutoFit/>
          </a:bodyPr>
          <a:lstStyle/>
          <a:p>
            <a:pPr>
              <a:defRPr/>
            </a:pPr>
            <a:r>
              <a:rPr lang="en-US" dirty="0">
                <a:latin typeface="+mj-lt"/>
              </a:rPr>
              <a:t>ASCAT surface winds for Invest 93 (1803 UTC August 11, 2011)</a:t>
            </a:r>
          </a:p>
        </p:txBody>
      </p:sp>
      <p:sp>
        <p:nvSpPr>
          <p:cNvPr id="6" name="Slide Number Placeholder 5"/>
          <p:cNvSpPr>
            <a:spLocks noGrp="1"/>
          </p:cNvSpPr>
          <p:nvPr>
            <p:ph type="sldNum" sz="quarter" idx="12"/>
          </p:nvPr>
        </p:nvSpPr>
        <p:spPr/>
        <p:txBody>
          <a:bodyPr/>
          <a:lstStyle/>
          <a:p>
            <a:pPr>
              <a:defRPr/>
            </a:pPr>
            <a:fld id="{5C924B84-363B-46C0-A49D-48E22F0D32F3}" type="slidenum">
              <a:rPr lang="en-US" smtClean="0"/>
              <a:pPr>
                <a:defRPr/>
              </a:pPr>
              <a:t>21</a:t>
            </a:fld>
            <a:endParaRPr lang="en-US"/>
          </a:p>
        </p:txBody>
      </p:sp>
      <p:pic>
        <p:nvPicPr>
          <p:cNvPr id="25606" name="Picture 2"/>
          <p:cNvPicPr>
            <a:picLocks noChangeAspect="1" noChangeArrowheads="1"/>
          </p:cNvPicPr>
          <p:nvPr/>
        </p:nvPicPr>
        <p:blipFill>
          <a:blip r:embed="rId2" cstate="print"/>
          <a:srcRect/>
          <a:stretch>
            <a:fillRect/>
          </a:stretch>
        </p:blipFill>
        <p:spPr bwMode="auto">
          <a:xfrm>
            <a:off x="1905000" y="1676400"/>
            <a:ext cx="5429250" cy="4768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trmm-1442utc"/>
          <p:cNvPicPr>
            <a:picLocks noChangeAspect="1" noChangeArrowheads="1"/>
          </p:cNvPicPr>
          <p:nvPr/>
        </p:nvPicPr>
        <p:blipFill>
          <a:blip r:embed="rId2" cstate="print"/>
          <a:srcRect/>
          <a:stretch>
            <a:fillRect/>
          </a:stretch>
        </p:blipFill>
        <p:spPr bwMode="auto">
          <a:xfrm>
            <a:off x="3276600" y="4287838"/>
            <a:ext cx="2493963" cy="2493962"/>
          </a:xfrm>
          <a:prstGeom prst="rect">
            <a:avLst/>
          </a:prstGeom>
          <a:noFill/>
          <a:ln w="9525">
            <a:noFill/>
            <a:miter lim="800000"/>
            <a:headEnd/>
            <a:tailEnd/>
          </a:ln>
        </p:spPr>
      </p:pic>
      <p:pic>
        <p:nvPicPr>
          <p:cNvPr id="26627" name="Picture 3"/>
          <p:cNvPicPr>
            <a:picLocks noChangeAspect="1" noChangeArrowheads="1"/>
          </p:cNvPicPr>
          <p:nvPr/>
        </p:nvPicPr>
        <p:blipFill>
          <a:blip r:embed="rId3" cstate="print"/>
          <a:srcRect/>
          <a:stretch>
            <a:fillRect/>
          </a:stretch>
        </p:blipFill>
        <p:spPr bwMode="auto">
          <a:xfrm>
            <a:off x="1582738" y="1531938"/>
            <a:ext cx="2349500" cy="2349500"/>
          </a:xfrm>
          <a:prstGeom prst="rect">
            <a:avLst/>
          </a:prstGeom>
          <a:noFill/>
          <a:ln w="9525">
            <a:noFill/>
            <a:miter lim="800000"/>
            <a:headEnd/>
            <a:tailEnd/>
          </a:ln>
        </p:spPr>
      </p:pic>
      <p:sp>
        <p:nvSpPr>
          <p:cNvPr id="26628" name="Rectangle 7"/>
          <p:cNvSpPr txBox="1">
            <a:spLocks noChangeArrowheads="1"/>
          </p:cNvSpPr>
          <p:nvPr/>
        </p:nvSpPr>
        <p:spPr bwMode="auto">
          <a:xfrm>
            <a:off x="152400" y="515938"/>
            <a:ext cx="9144000" cy="931862"/>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Vortex and convective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8" name="TextBox 7"/>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
        <p:nvSpPr>
          <p:cNvPr id="9" name="TextBox 8"/>
          <p:cNvSpPr txBox="1"/>
          <p:nvPr/>
        </p:nvSpPr>
        <p:spPr>
          <a:xfrm>
            <a:off x="1066800" y="1143000"/>
            <a:ext cx="6858000" cy="369888"/>
          </a:xfrm>
          <a:prstGeom prst="rect">
            <a:avLst/>
          </a:prstGeom>
          <a:noFill/>
        </p:spPr>
        <p:txBody>
          <a:bodyPr wrap="none">
            <a:spAutoFit/>
          </a:bodyPr>
          <a:lstStyle/>
          <a:p>
            <a:pPr>
              <a:defRPr/>
            </a:pPr>
            <a:r>
              <a:rPr lang="en-US" dirty="0">
                <a:latin typeface="+mj-lt"/>
              </a:rPr>
              <a:t>37 and 85 GHz microwave brightness temperatures for Invest 91 (2011)</a:t>
            </a:r>
          </a:p>
        </p:txBody>
      </p:sp>
      <p:sp>
        <p:nvSpPr>
          <p:cNvPr id="10" name="TextBox 9"/>
          <p:cNvSpPr txBox="1"/>
          <p:nvPr/>
        </p:nvSpPr>
        <p:spPr>
          <a:xfrm>
            <a:off x="1811338" y="3902075"/>
            <a:ext cx="5683250" cy="369888"/>
          </a:xfrm>
          <a:prstGeom prst="rect">
            <a:avLst/>
          </a:prstGeom>
          <a:noFill/>
        </p:spPr>
        <p:txBody>
          <a:bodyPr wrap="none">
            <a:spAutoFit/>
          </a:bodyPr>
          <a:lstStyle/>
          <a:p>
            <a:pPr>
              <a:defRPr/>
            </a:pPr>
            <a:r>
              <a:rPr lang="en-US" dirty="0">
                <a:latin typeface="+mj-lt"/>
              </a:rPr>
              <a:t>85 GHz microwave brightness temperatures for Rita (2005)</a:t>
            </a:r>
          </a:p>
        </p:txBody>
      </p:sp>
      <p:pic>
        <p:nvPicPr>
          <p:cNvPr id="26632" name="Picture 6"/>
          <p:cNvPicPr>
            <a:picLocks noChangeAspect="1" noChangeArrowheads="1"/>
          </p:cNvPicPr>
          <p:nvPr/>
        </p:nvPicPr>
        <p:blipFill>
          <a:blip r:embed="rId4" cstate="print"/>
          <a:srcRect/>
          <a:stretch>
            <a:fillRect/>
          </a:stretch>
        </p:blipFill>
        <p:spPr bwMode="auto">
          <a:xfrm>
            <a:off x="4899025" y="1535113"/>
            <a:ext cx="2328863" cy="2328862"/>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lstStyle/>
          <a:p>
            <a:pPr>
              <a:defRPr/>
            </a:pPr>
            <a:fld id="{5CC04660-8B2A-4A1B-8C94-12F604667E4B}" type="slidenum">
              <a:rPr lang="en-US" smtClean="0"/>
              <a:pPr>
                <a:defRPr/>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80"/>
          <p:cNvGrpSpPr>
            <a:grpSpLocks/>
          </p:cNvGrpSpPr>
          <p:nvPr/>
        </p:nvGrpSpPr>
        <p:grpSpPr bwMode="auto">
          <a:xfrm>
            <a:off x="381000" y="1828800"/>
            <a:ext cx="3581400" cy="3505200"/>
            <a:chOff x="1694161" y="457201"/>
            <a:chExt cx="2724866" cy="2651030"/>
          </a:xfrm>
        </p:grpSpPr>
        <p:grpSp>
          <p:nvGrpSpPr>
            <p:cNvPr id="27667" name="Group 744"/>
            <p:cNvGrpSpPr>
              <a:grpSpLocks/>
            </p:cNvGrpSpPr>
            <p:nvPr/>
          </p:nvGrpSpPr>
          <p:grpSpPr bwMode="auto">
            <a:xfrm>
              <a:off x="1694161" y="457201"/>
              <a:ext cx="2724866" cy="2651030"/>
              <a:chOff x="1488" y="11664"/>
              <a:chExt cx="2784" cy="2490"/>
            </a:xfrm>
          </p:grpSpPr>
          <p:pic>
            <p:nvPicPr>
              <p:cNvPr id="27674" name="Picture 737" descr="isabelswath"/>
              <p:cNvPicPr>
                <a:picLocks noChangeAspect="1" noChangeArrowheads="1"/>
              </p:cNvPicPr>
              <p:nvPr/>
            </p:nvPicPr>
            <p:blipFill>
              <a:blip r:embed="rId2" cstate="print"/>
              <a:srcRect t="13200" b="8679"/>
              <a:stretch>
                <a:fillRect/>
              </a:stretch>
            </p:blipFill>
            <p:spPr bwMode="auto">
              <a:xfrm rot="5400000">
                <a:off x="1539" y="11613"/>
                <a:ext cx="2490" cy="2592"/>
              </a:xfrm>
              <a:prstGeom prst="rect">
                <a:avLst/>
              </a:prstGeom>
              <a:noFill/>
              <a:ln w="9525">
                <a:noFill/>
                <a:miter lim="800000"/>
                <a:headEnd/>
                <a:tailEnd/>
              </a:ln>
            </p:spPr>
          </p:pic>
          <p:pic>
            <p:nvPicPr>
              <p:cNvPr id="27675" name="Picture 738" descr="isabelswath"/>
              <p:cNvPicPr>
                <a:picLocks noChangeAspect="1" noChangeArrowheads="1"/>
              </p:cNvPicPr>
              <p:nvPr/>
            </p:nvPicPr>
            <p:blipFill>
              <a:blip r:embed="rId2" cstate="print"/>
              <a:srcRect b="91319"/>
              <a:stretch>
                <a:fillRect/>
              </a:stretch>
            </p:blipFill>
            <p:spPr bwMode="auto">
              <a:xfrm rot="5400000">
                <a:off x="2883" y="12765"/>
                <a:ext cx="2490" cy="288"/>
              </a:xfrm>
              <a:prstGeom prst="rect">
                <a:avLst/>
              </a:prstGeom>
              <a:noFill/>
              <a:ln w="9525">
                <a:noFill/>
                <a:miter lim="800000"/>
                <a:headEnd/>
                <a:tailEnd/>
              </a:ln>
            </p:spPr>
          </p:pic>
        </p:grpSp>
        <p:sp>
          <p:nvSpPr>
            <p:cNvPr id="27668" name="Text Box 748"/>
            <p:cNvSpPr txBox="1">
              <a:spLocks noChangeArrowheads="1"/>
            </p:cNvSpPr>
            <p:nvPr/>
          </p:nvSpPr>
          <p:spPr bwMode="auto">
            <a:xfrm>
              <a:off x="2539809" y="1223763"/>
              <a:ext cx="673204" cy="26886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eyewall</a:t>
              </a:r>
            </a:p>
          </p:txBody>
        </p:sp>
        <p:sp>
          <p:nvSpPr>
            <p:cNvPr id="27669" name="Text Box 750"/>
            <p:cNvSpPr txBox="1">
              <a:spLocks noChangeArrowheads="1"/>
            </p:cNvSpPr>
            <p:nvPr/>
          </p:nvSpPr>
          <p:spPr bwMode="auto">
            <a:xfrm>
              <a:off x="3009614" y="2143638"/>
              <a:ext cx="822305" cy="26886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stratiform</a:t>
              </a:r>
            </a:p>
          </p:txBody>
        </p:sp>
        <p:sp>
          <p:nvSpPr>
            <p:cNvPr id="27670" name="Text Box 753"/>
            <p:cNvSpPr txBox="1">
              <a:spLocks noChangeArrowheads="1"/>
            </p:cNvSpPr>
            <p:nvPr/>
          </p:nvSpPr>
          <p:spPr bwMode="auto">
            <a:xfrm>
              <a:off x="2210946" y="2450263"/>
              <a:ext cx="758790" cy="26886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rainband</a:t>
              </a:r>
            </a:p>
          </p:txBody>
        </p:sp>
        <p:sp>
          <p:nvSpPr>
            <p:cNvPr id="27671" name="Line 755"/>
            <p:cNvSpPr>
              <a:spLocks noChangeShapeType="1"/>
            </p:cNvSpPr>
            <p:nvPr/>
          </p:nvSpPr>
          <p:spPr bwMode="auto">
            <a:xfrm>
              <a:off x="2868672" y="1479284"/>
              <a:ext cx="46980" cy="357729"/>
            </a:xfrm>
            <a:prstGeom prst="line">
              <a:avLst/>
            </a:prstGeom>
            <a:noFill/>
            <a:ln w="28575">
              <a:solidFill>
                <a:schemeClr val="bg1"/>
              </a:solidFill>
              <a:round/>
              <a:headEnd/>
              <a:tailEnd type="triangle" w="med" len="med"/>
            </a:ln>
          </p:spPr>
          <p:txBody>
            <a:bodyPr/>
            <a:lstStyle/>
            <a:p>
              <a:endParaRPr lang="en-US"/>
            </a:p>
          </p:txBody>
        </p:sp>
        <p:sp>
          <p:nvSpPr>
            <p:cNvPr id="27672" name="Line 756"/>
            <p:cNvSpPr>
              <a:spLocks noChangeShapeType="1"/>
            </p:cNvSpPr>
            <p:nvPr/>
          </p:nvSpPr>
          <p:spPr bwMode="auto">
            <a:xfrm flipH="1" flipV="1">
              <a:off x="2868672" y="1939222"/>
              <a:ext cx="187922" cy="255521"/>
            </a:xfrm>
            <a:prstGeom prst="line">
              <a:avLst/>
            </a:prstGeom>
            <a:noFill/>
            <a:ln w="28575">
              <a:solidFill>
                <a:schemeClr val="bg1"/>
              </a:solidFill>
              <a:round/>
              <a:headEnd/>
              <a:tailEnd type="triangle" w="med" len="med"/>
            </a:ln>
          </p:spPr>
          <p:txBody>
            <a:bodyPr/>
            <a:lstStyle/>
            <a:p>
              <a:endParaRPr lang="en-US"/>
            </a:p>
          </p:txBody>
        </p:sp>
        <p:sp>
          <p:nvSpPr>
            <p:cNvPr id="27673" name="Line 757"/>
            <p:cNvSpPr>
              <a:spLocks noChangeShapeType="1"/>
            </p:cNvSpPr>
            <p:nvPr/>
          </p:nvSpPr>
          <p:spPr bwMode="auto">
            <a:xfrm flipH="1" flipV="1">
              <a:off x="2633770" y="2041430"/>
              <a:ext cx="46980" cy="459938"/>
            </a:xfrm>
            <a:prstGeom prst="line">
              <a:avLst/>
            </a:prstGeom>
            <a:noFill/>
            <a:ln w="28575">
              <a:solidFill>
                <a:schemeClr val="bg1"/>
              </a:solidFill>
              <a:round/>
              <a:headEnd/>
              <a:tailEnd type="triangle" w="med" len="med"/>
            </a:ln>
          </p:spPr>
          <p:txBody>
            <a:bodyPr/>
            <a:lstStyle/>
            <a:p>
              <a:endParaRPr lang="en-US"/>
            </a:p>
          </p:txBody>
        </p:sp>
      </p:grpSp>
      <p:sp>
        <p:nvSpPr>
          <p:cNvPr id="27651" name="TextBox 86"/>
          <p:cNvSpPr txBox="1">
            <a:spLocks noChangeArrowheads="1"/>
          </p:cNvSpPr>
          <p:nvPr/>
        </p:nvSpPr>
        <p:spPr bwMode="auto">
          <a:xfrm>
            <a:off x="914400" y="1230313"/>
            <a:ext cx="7197725" cy="369887"/>
          </a:xfrm>
          <a:prstGeom prst="rect">
            <a:avLst/>
          </a:prstGeom>
          <a:noFill/>
          <a:ln w="9525">
            <a:noFill/>
            <a:miter lim="800000"/>
            <a:headEnd/>
            <a:tailEnd/>
          </a:ln>
        </p:spPr>
        <p:txBody>
          <a:bodyPr wrap="none">
            <a:spAutoFit/>
          </a:bodyPr>
          <a:lstStyle/>
          <a:p>
            <a:r>
              <a:rPr lang="en-US" b="1">
                <a:solidFill>
                  <a:srgbClr val="FFFFFF"/>
                </a:solidFill>
                <a:latin typeface="Calibri" pitchFamily="34" charset="0"/>
              </a:rPr>
              <a:t>Eyewall/rainband/stratiform partitioning from TRMM Precipitation Radar</a:t>
            </a:r>
          </a:p>
        </p:txBody>
      </p:sp>
      <p:sp>
        <p:nvSpPr>
          <p:cNvPr id="27652" name="Rectangle 7"/>
          <p:cNvSpPr txBox="1">
            <a:spLocks noChangeArrowheads="1"/>
          </p:cNvSpPr>
          <p:nvPr/>
        </p:nvSpPr>
        <p:spPr bwMode="auto">
          <a:xfrm>
            <a:off x="152400" y="515938"/>
            <a:ext cx="9144000" cy="931862"/>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Vortex and convective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28" name="TextBox 27"/>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grpSp>
        <p:nvGrpSpPr>
          <p:cNvPr id="27654" name="Group 29"/>
          <p:cNvGrpSpPr>
            <a:grpSpLocks/>
          </p:cNvGrpSpPr>
          <p:nvPr/>
        </p:nvGrpSpPr>
        <p:grpSpPr bwMode="auto">
          <a:xfrm>
            <a:off x="4721225" y="1828800"/>
            <a:ext cx="3508375" cy="3540125"/>
            <a:chOff x="4721423" y="1828800"/>
            <a:chExt cx="3508177" cy="3539704"/>
          </a:xfrm>
        </p:grpSpPr>
        <p:grpSp>
          <p:nvGrpSpPr>
            <p:cNvPr id="27656" name="Group 23"/>
            <p:cNvGrpSpPr>
              <a:grpSpLocks/>
            </p:cNvGrpSpPr>
            <p:nvPr/>
          </p:nvGrpSpPr>
          <p:grpSpPr bwMode="auto">
            <a:xfrm>
              <a:off x="4724400" y="1828800"/>
              <a:ext cx="3505200" cy="3539704"/>
              <a:chOff x="69850" y="4084638"/>
              <a:chExt cx="2606675" cy="2650898"/>
            </a:xfrm>
          </p:grpSpPr>
          <p:grpSp>
            <p:nvGrpSpPr>
              <p:cNvPr id="27658" name="Group 81"/>
              <p:cNvGrpSpPr>
                <a:grpSpLocks/>
              </p:cNvGrpSpPr>
              <p:nvPr/>
            </p:nvGrpSpPr>
            <p:grpSpPr bwMode="auto">
              <a:xfrm>
                <a:off x="69850" y="4084638"/>
                <a:ext cx="2606675" cy="2614607"/>
                <a:chOff x="4606949" y="591349"/>
                <a:chExt cx="2965641" cy="2421061"/>
              </a:xfrm>
            </p:grpSpPr>
            <p:pic>
              <p:nvPicPr>
                <p:cNvPr id="27660" name="Picture 745" descr="isabelxsect"/>
                <p:cNvPicPr>
                  <a:picLocks noChangeAspect="1" noChangeArrowheads="1"/>
                </p:cNvPicPr>
                <p:nvPr/>
              </p:nvPicPr>
              <p:blipFill>
                <a:blip r:embed="rId3" cstate="print"/>
                <a:srcRect/>
                <a:stretch>
                  <a:fillRect/>
                </a:stretch>
              </p:blipFill>
              <p:spPr bwMode="auto">
                <a:xfrm>
                  <a:off x="4606949" y="591349"/>
                  <a:ext cx="2965641" cy="2421061"/>
                </a:xfrm>
                <a:prstGeom prst="rect">
                  <a:avLst/>
                </a:prstGeom>
                <a:noFill/>
                <a:ln w="9525">
                  <a:noFill/>
                  <a:miter lim="800000"/>
                  <a:headEnd/>
                  <a:tailEnd/>
                </a:ln>
              </p:spPr>
            </p:pic>
            <p:sp>
              <p:nvSpPr>
                <p:cNvPr id="27661" name="Text Box 749"/>
                <p:cNvSpPr txBox="1">
                  <a:spLocks noChangeArrowheads="1"/>
                </p:cNvSpPr>
                <p:nvPr/>
              </p:nvSpPr>
              <p:spPr bwMode="auto">
                <a:xfrm>
                  <a:off x="5065008" y="2439617"/>
                  <a:ext cx="765297" cy="25649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eyewall</a:t>
                  </a:r>
                </a:p>
              </p:txBody>
            </p:sp>
            <p:sp>
              <p:nvSpPr>
                <p:cNvPr id="27662" name="Text Box 752"/>
                <p:cNvSpPr txBox="1">
                  <a:spLocks noChangeArrowheads="1"/>
                </p:cNvSpPr>
                <p:nvPr/>
              </p:nvSpPr>
              <p:spPr bwMode="auto">
                <a:xfrm>
                  <a:off x="5361573" y="1428180"/>
                  <a:ext cx="934795" cy="25649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stratiform</a:t>
                  </a:r>
                </a:p>
              </p:txBody>
            </p:sp>
            <p:sp>
              <p:nvSpPr>
                <p:cNvPr id="27663" name="Text Box 754"/>
                <p:cNvSpPr txBox="1">
                  <a:spLocks noChangeArrowheads="1"/>
                </p:cNvSpPr>
                <p:nvPr/>
              </p:nvSpPr>
              <p:spPr bwMode="auto">
                <a:xfrm>
                  <a:off x="6345226" y="2296951"/>
                  <a:ext cx="862590" cy="25649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rainband</a:t>
                  </a:r>
                </a:p>
              </p:txBody>
            </p:sp>
            <p:sp>
              <p:nvSpPr>
                <p:cNvPr id="27664" name="Line 758"/>
                <p:cNvSpPr>
                  <a:spLocks noChangeShapeType="1"/>
                </p:cNvSpPr>
                <p:nvPr/>
              </p:nvSpPr>
              <p:spPr bwMode="auto">
                <a:xfrm flipV="1">
                  <a:off x="5264675" y="2245847"/>
                  <a:ext cx="0" cy="204417"/>
                </a:xfrm>
                <a:prstGeom prst="line">
                  <a:avLst/>
                </a:prstGeom>
                <a:noFill/>
                <a:ln w="28575">
                  <a:solidFill>
                    <a:schemeClr val="bg1"/>
                  </a:solidFill>
                  <a:round/>
                  <a:headEnd/>
                  <a:tailEnd type="triangle" w="med" len="med"/>
                </a:ln>
              </p:spPr>
              <p:txBody>
                <a:bodyPr/>
                <a:lstStyle/>
                <a:p>
                  <a:endParaRPr lang="en-US"/>
                </a:p>
              </p:txBody>
            </p:sp>
            <p:sp>
              <p:nvSpPr>
                <p:cNvPr id="27665" name="Line 759"/>
                <p:cNvSpPr>
                  <a:spLocks noChangeShapeType="1"/>
                </p:cNvSpPr>
                <p:nvPr/>
              </p:nvSpPr>
              <p:spPr bwMode="auto">
                <a:xfrm flipH="1">
                  <a:off x="5640519" y="1683701"/>
                  <a:ext cx="46980" cy="357729"/>
                </a:xfrm>
                <a:prstGeom prst="line">
                  <a:avLst/>
                </a:prstGeom>
                <a:noFill/>
                <a:ln w="28575">
                  <a:solidFill>
                    <a:schemeClr val="bg1"/>
                  </a:solidFill>
                  <a:round/>
                  <a:headEnd/>
                  <a:tailEnd type="triangle" w="med" len="med"/>
                </a:ln>
              </p:spPr>
              <p:txBody>
                <a:bodyPr/>
                <a:lstStyle/>
                <a:p>
                  <a:endParaRPr lang="en-US"/>
                </a:p>
              </p:txBody>
            </p:sp>
            <p:sp>
              <p:nvSpPr>
                <p:cNvPr id="27666" name="Line 760"/>
                <p:cNvSpPr>
                  <a:spLocks noChangeShapeType="1"/>
                </p:cNvSpPr>
                <p:nvPr/>
              </p:nvSpPr>
              <p:spPr bwMode="auto">
                <a:xfrm flipH="1" flipV="1">
                  <a:off x="6392206" y="2092534"/>
                  <a:ext cx="187922" cy="255521"/>
                </a:xfrm>
                <a:prstGeom prst="line">
                  <a:avLst/>
                </a:prstGeom>
                <a:noFill/>
                <a:ln w="28575">
                  <a:solidFill>
                    <a:schemeClr val="bg1"/>
                  </a:solidFill>
                  <a:round/>
                  <a:headEnd/>
                  <a:tailEnd type="triangle" w="med" len="med"/>
                </a:ln>
              </p:spPr>
              <p:txBody>
                <a:bodyPr/>
                <a:lstStyle/>
                <a:p>
                  <a:endParaRPr lang="en-US"/>
                </a:p>
              </p:txBody>
            </p:sp>
          </p:grpSp>
          <p:sp>
            <p:nvSpPr>
              <p:cNvPr id="27659" name="TextBox 22"/>
              <p:cNvSpPr txBox="1">
                <a:spLocks noChangeArrowheads="1"/>
              </p:cNvSpPr>
              <p:nvPr/>
            </p:nvSpPr>
            <p:spPr bwMode="auto">
              <a:xfrm>
                <a:off x="1091547" y="6520092"/>
                <a:ext cx="848309" cy="215444"/>
              </a:xfrm>
              <a:prstGeom prst="rect">
                <a:avLst/>
              </a:prstGeom>
              <a:noFill/>
              <a:ln w="9525">
                <a:noFill/>
                <a:miter lim="800000"/>
                <a:headEnd/>
                <a:tailEnd/>
              </a:ln>
            </p:spPr>
            <p:txBody>
              <a:bodyPr wrap="none">
                <a:spAutoFit/>
              </a:bodyPr>
              <a:lstStyle/>
              <a:p>
                <a:r>
                  <a:rPr lang="en-US" sz="800" b="1">
                    <a:solidFill>
                      <a:schemeClr val="bg1"/>
                    </a:solidFill>
                  </a:rPr>
                  <a:t>distance (km)</a:t>
                </a:r>
              </a:p>
            </p:txBody>
          </p:sp>
        </p:grpSp>
        <p:sp>
          <p:nvSpPr>
            <p:cNvPr id="29" name="TextBox 28"/>
            <p:cNvSpPr txBox="1"/>
            <p:nvPr/>
          </p:nvSpPr>
          <p:spPr>
            <a:xfrm>
              <a:off x="4721423" y="3124200"/>
              <a:ext cx="307777" cy="645369"/>
            </a:xfrm>
            <a:prstGeom prst="rect">
              <a:avLst/>
            </a:prstGeom>
            <a:noFill/>
          </p:spPr>
          <p:txBody>
            <a:bodyPr vert="vert270" wrap="none">
              <a:spAutoFit/>
            </a:bodyPr>
            <a:lstStyle/>
            <a:p>
              <a:pPr>
                <a:defRPr/>
              </a:pPr>
              <a:r>
                <a:rPr lang="en-US" sz="800" b="1" dirty="0">
                  <a:solidFill>
                    <a:schemeClr val="bg1"/>
                  </a:solidFill>
                </a:rPr>
                <a:t>height (km)</a:t>
              </a:r>
            </a:p>
          </p:txBody>
        </p:sp>
      </p:grpSp>
      <p:sp>
        <p:nvSpPr>
          <p:cNvPr id="27" name="Slide Number Placeholder 26"/>
          <p:cNvSpPr>
            <a:spLocks noGrp="1"/>
          </p:cNvSpPr>
          <p:nvPr>
            <p:ph type="sldNum" sz="quarter" idx="12"/>
          </p:nvPr>
        </p:nvSpPr>
        <p:spPr/>
        <p:txBody>
          <a:bodyPr/>
          <a:lstStyle/>
          <a:p>
            <a:pPr>
              <a:defRPr/>
            </a:pPr>
            <a:fld id="{1E3F9AAA-7629-4F66-8FCA-2D8CD9D02A37}" type="slidenum">
              <a:rPr lang="en-US" smtClean="0"/>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4" descr="wspd_850_0hr.gif"/>
          <p:cNvPicPr>
            <a:picLocks noChangeAspect="1"/>
          </p:cNvPicPr>
          <p:nvPr/>
        </p:nvPicPr>
        <p:blipFill>
          <a:blip r:embed="rId3" cstate="print"/>
          <a:srcRect l="16698" t="8472" r="16661" b="8594"/>
          <a:stretch>
            <a:fillRect/>
          </a:stretch>
        </p:blipFill>
        <p:spPr bwMode="auto">
          <a:xfrm>
            <a:off x="3154363" y="1811338"/>
            <a:ext cx="4408487" cy="4114800"/>
          </a:xfrm>
          <a:prstGeom prst="rect">
            <a:avLst/>
          </a:prstGeom>
          <a:noFill/>
          <a:ln w="9525">
            <a:noFill/>
            <a:miter lim="800000"/>
            <a:headEnd/>
            <a:tailEnd/>
          </a:ln>
        </p:spPr>
      </p:pic>
      <p:pic>
        <p:nvPicPr>
          <p:cNvPr id="28675" name="Picture 23" descr="Earl_obs_201008191800.jpg"/>
          <p:cNvPicPr>
            <a:picLocks noChangeAspect="1"/>
          </p:cNvPicPr>
          <p:nvPr/>
        </p:nvPicPr>
        <p:blipFill>
          <a:blip r:embed="rId4" cstate="print"/>
          <a:srcRect l="11308" r="15334" b="5869"/>
          <a:stretch>
            <a:fillRect/>
          </a:stretch>
        </p:blipFill>
        <p:spPr bwMode="auto">
          <a:xfrm>
            <a:off x="6919913" y="1446213"/>
            <a:ext cx="1828800" cy="1874837"/>
          </a:xfrm>
          <a:prstGeom prst="rect">
            <a:avLst/>
          </a:prstGeom>
          <a:noFill/>
          <a:ln w="9525">
            <a:noFill/>
            <a:miter lim="800000"/>
            <a:headEnd/>
            <a:tailEnd/>
          </a:ln>
        </p:spPr>
      </p:pic>
      <p:sp>
        <p:nvSpPr>
          <p:cNvPr id="35845" name="Rectangle 3"/>
          <p:cNvSpPr>
            <a:spLocks noGrp="1" noChangeArrowheads="1"/>
          </p:cNvSpPr>
          <p:nvPr>
            <p:ph type="body" idx="1"/>
          </p:nvPr>
        </p:nvSpPr>
        <p:spPr>
          <a:xfrm>
            <a:off x="879475" y="762000"/>
            <a:ext cx="7548563" cy="373063"/>
          </a:xfrm>
        </p:spPr>
        <p:txBody>
          <a:bodyPr rtlCol="0">
            <a:normAutofit fontScale="77500" lnSpcReduction="20000"/>
          </a:bodyPr>
          <a:lstStyle/>
          <a:p>
            <a:pPr marL="0" indent="0" algn="ctr" eaLnBrk="1" fontAlgn="auto" hangingPunct="1">
              <a:lnSpc>
                <a:spcPct val="90000"/>
              </a:lnSpc>
              <a:spcAft>
                <a:spcPts val="0"/>
              </a:spcAft>
              <a:buFont typeface="Arial" pitchFamily="34" charset="0"/>
              <a:buNone/>
              <a:defRPr/>
            </a:pPr>
            <a:r>
              <a:rPr lang="en-US" dirty="0" err="1" smtClean="0">
                <a:ea typeface="ＭＳ Ｐゴシック" charset="-128"/>
                <a:cs typeface="Arial" charset="0"/>
                <a:sym typeface="Arial" charset="0"/>
              </a:rPr>
              <a:t>EnKF</a:t>
            </a:r>
            <a:r>
              <a:rPr lang="en-US" dirty="0" smtClean="0">
                <a:ea typeface="ＭＳ Ｐゴシック" charset="-128"/>
                <a:cs typeface="Arial" charset="0"/>
                <a:sym typeface="Arial" charset="0"/>
              </a:rPr>
              <a:t> data assimilation of inner core observations</a:t>
            </a:r>
            <a:endParaRPr lang="en-US" dirty="0" smtClean="0">
              <a:ea typeface="ＭＳ Ｐゴシック" charset="-128"/>
            </a:endParaRPr>
          </a:p>
        </p:txBody>
      </p:sp>
      <p:sp>
        <p:nvSpPr>
          <p:cNvPr id="28677" name="Rectangle 5"/>
          <p:cNvSpPr>
            <a:spLocks/>
          </p:cNvSpPr>
          <p:nvPr/>
        </p:nvSpPr>
        <p:spPr bwMode="auto">
          <a:xfrm>
            <a:off x="7188200" y="5467350"/>
            <a:ext cx="425450" cy="184150"/>
          </a:xfrm>
          <a:prstGeom prst="rect">
            <a:avLst/>
          </a:prstGeom>
          <a:noFill/>
          <a:ln w="12700">
            <a:noFill/>
            <a:miter lim="800000"/>
            <a:headEnd/>
            <a:tailEnd/>
          </a:ln>
        </p:spPr>
        <p:txBody>
          <a:bodyPr lIns="0" tIns="0" rIns="40639" bIns="0"/>
          <a:lstStyle/>
          <a:p>
            <a:pPr marL="39688">
              <a:lnSpc>
                <a:spcPct val="50000"/>
              </a:lnSpc>
            </a:pPr>
            <a:r>
              <a:rPr lang="en-US" b="1">
                <a:latin typeface="Calibri" pitchFamily="34" charset="0"/>
                <a:cs typeface="Arial" pitchFamily="34" charset="0"/>
                <a:sym typeface="Arial" pitchFamily="34" charset="0"/>
              </a:rPr>
              <a:t>D1</a:t>
            </a:r>
          </a:p>
        </p:txBody>
      </p:sp>
      <p:sp>
        <p:nvSpPr>
          <p:cNvPr id="28678" name="Rectangle 7"/>
          <p:cNvSpPr>
            <a:spLocks noChangeArrowheads="1"/>
          </p:cNvSpPr>
          <p:nvPr/>
        </p:nvSpPr>
        <p:spPr bwMode="auto">
          <a:xfrm>
            <a:off x="5707063" y="4456113"/>
            <a:ext cx="474662" cy="198437"/>
          </a:xfrm>
          <a:prstGeom prst="rect">
            <a:avLst/>
          </a:prstGeom>
          <a:noFill/>
          <a:ln w="12700">
            <a:noFill/>
            <a:miter lim="800000"/>
            <a:headEnd/>
            <a:tailEnd/>
          </a:ln>
        </p:spPr>
        <p:txBody>
          <a:bodyPr lIns="50800" tIns="50800" rIns="30479" bIns="50800"/>
          <a:lstStyle/>
          <a:p>
            <a:pPr marL="39688">
              <a:lnSpc>
                <a:spcPct val="50000"/>
              </a:lnSpc>
            </a:pPr>
            <a:r>
              <a:rPr lang="en-US" b="1">
                <a:solidFill>
                  <a:schemeClr val="bg1"/>
                </a:solidFill>
                <a:latin typeface="Calibri" pitchFamily="34" charset="0"/>
                <a:cs typeface="Arial" pitchFamily="34" charset="0"/>
                <a:sym typeface="Arial" pitchFamily="34" charset="0"/>
              </a:rPr>
              <a:t>D2</a:t>
            </a:r>
          </a:p>
        </p:txBody>
      </p:sp>
      <p:sp>
        <p:nvSpPr>
          <p:cNvPr id="28679" name="Text Box 8"/>
          <p:cNvSpPr txBox="1">
            <a:spLocks/>
          </p:cNvSpPr>
          <p:nvPr/>
        </p:nvSpPr>
        <p:spPr bwMode="auto">
          <a:xfrm>
            <a:off x="3121025" y="5311775"/>
            <a:ext cx="1298575" cy="584200"/>
          </a:xfrm>
          <a:prstGeom prst="rect">
            <a:avLst/>
          </a:prstGeom>
          <a:noFill/>
          <a:ln w="12700">
            <a:noFill/>
            <a:miter lim="800000"/>
            <a:headEnd/>
            <a:tailEnd/>
          </a:ln>
        </p:spPr>
        <p:txBody>
          <a:bodyPr>
            <a:spAutoFit/>
          </a:bodyPr>
          <a:lstStyle/>
          <a:p>
            <a:pPr>
              <a:spcBef>
                <a:spcPct val="50000"/>
              </a:spcBef>
            </a:pPr>
            <a:r>
              <a:rPr lang="en-US" sz="1600" b="1">
                <a:solidFill>
                  <a:schemeClr val="bg1"/>
                </a:solidFill>
                <a:latin typeface="Calibri" pitchFamily="34" charset="0"/>
                <a:cs typeface="Arial" pitchFamily="34" charset="0"/>
                <a:sym typeface="Arial" pitchFamily="34" charset="0"/>
              </a:rPr>
              <a:t>Hurricane Earl (2010)</a:t>
            </a:r>
          </a:p>
        </p:txBody>
      </p:sp>
      <p:grpSp>
        <p:nvGrpSpPr>
          <p:cNvPr id="28680" name="Group 10"/>
          <p:cNvGrpSpPr>
            <a:grpSpLocks/>
          </p:cNvGrpSpPr>
          <p:nvPr/>
        </p:nvGrpSpPr>
        <p:grpSpPr bwMode="auto">
          <a:xfrm>
            <a:off x="5416550" y="4067175"/>
            <a:ext cx="450850" cy="469900"/>
            <a:chOff x="0" y="0"/>
            <a:chExt cx="240" cy="240"/>
          </a:xfrm>
        </p:grpSpPr>
        <p:sp>
          <p:nvSpPr>
            <p:cNvPr id="28695" name="Oval 11"/>
            <p:cNvSpPr>
              <a:spLocks/>
            </p:cNvSpPr>
            <p:nvPr/>
          </p:nvSpPr>
          <p:spPr bwMode="auto">
            <a:xfrm>
              <a:off x="0" y="0"/>
              <a:ext cx="240" cy="240"/>
            </a:xfrm>
            <a:prstGeom prst="ellipse">
              <a:avLst/>
            </a:prstGeom>
            <a:noFill/>
            <a:ln w="63500">
              <a:solidFill>
                <a:srgbClr val="001933"/>
              </a:solidFill>
              <a:prstDash val="sysDash"/>
              <a:round/>
              <a:headEnd/>
              <a:tailEnd/>
            </a:ln>
          </p:spPr>
          <p:txBody>
            <a:bodyPr lIns="0" tIns="0" rIns="0" bIns="0"/>
            <a:lstStyle/>
            <a:p>
              <a:endParaRPr lang="en-US">
                <a:latin typeface="Calibri" pitchFamily="34" charset="0"/>
                <a:cs typeface="Arial" pitchFamily="34" charset="0"/>
              </a:endParaRPr>
            </a:p>
          </p:txBody>
        </p:sp>
      </p:grpSp>
      <p:sp>
        <p:nvSpPr>
          <p:cNvPr id="28681" name="Rectangle 13"/>
          <p:cNvSpPr>
            <a:spLocks/>
          </p:cNvSpPr>
          <p:nvPr/>
        </p:nvSpPr>
        <p:spPr bwMode="auto">
          <a:xfrm>
            <a:off x="7048500" y="1558925"/>
            <a:ext cx="427038" cy="184150"/>
          </a:xfrm>
          <a:prstGeom prst="rect">
            <a:avLst/>
          </a:prstGeom>
          <a:noFill/>
          <a:ln w="12700">
            <a:noFill/>
            <a:miter lim="800000"/>
            <a:headEnd/>
            <a:tailEnd/>
          </a:ln>
        </p:spPr>
        <p:txBody>
          <a:bodyPr lIns="0" tIns="0" rIns="40639" bIns="0"/>
          <a:lstStyle/>
          <a:p>
            <a:pPr marL="39688">
              <a:lnSpc>
                <a:spcPct val="50000"/>
              </a:lnSpc>
            </a:pPr>
            <a:r>
              <a:rPr lang="en-US" b="1">
                <a:solidFill>
                  <a:srgbClr val="000000"/>
                </a:solidFill>
                <a:latin typeface="Calibri" pitchFamily="34" charset="0"/>
                <a:cs typeface="Arial" pitchFamily="34" charset="0"/>
                <a:sym typeface="Arial" pitchFamily="34" charset="0"/>
              </a:rPr>
              <a:t>D2</a:t>
            </a:r>
          </a:p>
        </p:txBody>
      </p:sp>
      <p:grpSp>
        <p:nvGrpSpPr>
          <p:cNvPr id="28682" name="Group 14"/>
          <p:cNvGrpSpPr>
            <a:grpSpLocks noChangeAspect="1"/>
          </p:cNvGrpSpPr>
          <p:nvPr/>
        </p:nvGrpSpPr>
        <p:grpSpPr bwMode="auto">
          <a:xfrm>
            <a:off x="381000" y="1584325"/>
            <a:ext cx="3887788" cy="2193925"/>
            <a:chOff x="570" y="1008"/>
            <a:chExt cx="4544" cy="2564"/>
          </a:xfrm>
        </p:grpSpPr>
        <p:pic>
          <p:nvPicPr>
            <p:cNvPr id="28689" name="Picture 15" descr="TA_radar"/>
            <p:cNvPicPr>
              <a:picLocks noChangeAspect="1" noChangeArrowheads="1"/>
            </p:cNvPicPr>
            <p:nvPr/>
          </p:nvPicPr>
          <p:blipFill>
            <a:blip r:embed="rId5" cstate="print"/>
            <a:srcRect l="18478" r="2142" b="5312"/>
            <a:stretch>
              <a:fillRect/>
            </a:stretch>
          </p:blipFill>
          <p:spPr bwMode="auto">
            <a:xfrm rot="-113790">
              <a:off x="570" y="1035"/>
              <a:ext cx="2356" cy="2537"/>
            </a:xfrm>
            <a:prstGeom prst="rect">
              <a:avLst/>
            </a:prstGeom>
            <a:noFill/>
            <a:ln w="9525">
              <a:noFill/>
              <a:miter lim="800000"/>
              <a:headEnd/>
              <a:tailEnd/>
            </a:ln>
          </p:spPr>
        </p:pic>
        <p:sp>
          <p:nvSpPr>
            <p:cNvPr id="28690" name="Line 16"/>
            <p:cNvSpPr>
              <a:spLocks noChangeShapeType="1"/>
            </p:cNvSpPr>
            <p:nvPr/>
          </p:nvSpPr>
          <p:spPr bwMode="auto">
            <a:xfrm flipV="1">
              <a:off x="1453" y="1032"/>
              <a:ext cx="0" cy="1247"/>
            </a:xfrm>
            <a:prstGeom prst="line">
              <a:avLst/>
            </a:prstGeom>
            <a:noFill/>
            <a:ln w="12700">
              <a:solidFill>
                <a:srgbClr val="003366"/>
              </a:solidFill>
              <a:round/>
              <a:headEnd/>
              <a:tailEnd/>
            </a:ln>
          </p:spPr>
          <p:txBody>
            <a:bodyPr wrap="none" anchor="ctr"/>
            <a:lstStyle/>
            <a:p>
              <a:endParaRPr lang="en-US"/>
            </a:p>
          </p:txBody>
        </p:sp>
        <p:sp>
          <p:nvSpPr>
            <p:cNvPr id="28691" name="Freeform 17"/>
            <p:cNvSpPr>
              <a:spLocks/>
            </p:cNvSpPr>
            <p:nvPr/>
          </p:nvSpPr>
          <p:spPr bwMode="auto">
            <a:xfrm rot="1680753">
              <a:off x="1421" y="1221"/>
              <a:ext cx="388" cy="119"/>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lstStyle/>
            <a:p>
              <a:endParaRPr lang="en-US"/>
            </a:p>
          </p:txBody>
        </p:sp>
        <p:sp>
          <p:nvSpPr>
            <p:cNvPr id="28692" name="Freeform 18"/>
            <p:cNvSpPr>
              <a:spLocks/>
            </p:cNvSpPr>
            <p:nvPr/>
          </p:nvSpPr>
          <p:spPr bwMode="auto">
            <a:xfrm rot="20218951" flipH="1">
              <a:off x="1114" y="1212"/>
              <a:ext cx="388" cy="118"/>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lstStyle/>
            <a:p>
              <a:endParaRPr lang="en-US"/>
            </a:p>
          </p:txBody>
        </p:sp>
        <p:sp>
          <p:nvSpPr>
            <p:cNvPr id="28693" name="Text Box 19"/>
            <p:cNvSpPr txBox="1">
              <a:spLocks/>
            </p:cNvSpPr>
            <p:nvPr/>
          </p:nvSpPr>
          <p:spPr bwMode="auto">
            <a:xfrm>
              <a:off x="1516" y="1069"/>
              <a:ext cx="501" cy="360"/>
            </a:xfrm>
            <a:prstGeom prst="rect">
              <a:avLst/>
            </a:prstGeom>
            <a:noFill/>
            <a:ln w="12700">
              <a:noFill/>
              <a:miter lim="800000"/>
              <a:headEnd/>
              <a:tailEnd/>
            </a:ln>
          </p:spPr>
          <p:txBody>
            <a:bodyPr wrap="none">
              <a:spAutoFit/>
            </a:bodyPr>
            <a:lstStyle/>
            <a:p>
              <a:r>
                <a:rPr lang="en-US" sz="1400">
                  <a:solidFill>
                    <a:srgbClr val="003366"/>
                  </a:solidFill>
                  <a:latin typeface="Calibri" pitchFamily="34" charset="0"/>
                  <a:cs typeface="Arial" pitchFamily="34" charset="0"/>
                  <a:sym typeface="Arial" pitchFamily="34" charset="0"/>
                </a:rPr>
                <a:t>20°</a:t>
              </a:r>
            </a:p>
          </p:txBody>
        </p:sp>
        <p:pic>
          <p:nvPicPr>
            <p:cNvPr id="28694" name="Picture 20"/>
            <p:cNvPicPr>
              <a:picLocks noChangeArrowheads="1"/>
            </p:cNvPicPr>
            <p:nvPr/>
          </p:nvPicPr>
          <p:blipFill>
            <a:blip r:embed="rId6" cstate="print"/>
            <a:srcRect l="50000" t="8183" r="4146" b="14685"/>
            <a:stretch>
              <a:fillRect/>
            </a:stretch>
          </p:blipFill>
          <p:spPr bwMode="auto">
            <a:xfrm>
              <a:off x="2880" y="1008"/>
              <a:ext cx="2234" cy="2519"/>
            </a:xfrm>
            <a:prstGeom prst="rect">
              <a:avLst/>
            </a:prstGeom>
            <a:noFill/>
            <a:ln w="12700">
              <a:noFill/>
              <a:miter lim="800000"/>
              <a:headEnd/>
              <a:tailEnd/>
            </a:ln>
          </p:spPr>
        </p:pic>
      </p:grpSp>
      <p:sp>
        <p:nvSpPr>
          <p:cNvPr id="26" name="Title 1"/>
          <p:cNvSpPr txBox="1">
            <a:spLocks/>
          </p:cNvSpPr>
          <p:nvPr/>
        </p:nvSpPr>
        <p:spPr bwMode="auto">
          <a:xfrm>
            <a:off x="6937375" y="2919413"/>
            <a:ext cx="1931988" cy="366712"/>
          </a:xfrm>
          <a:prstGeom prst="rect">
            <a:avLst/>
          </a:prstGeom>
          <a:noFill/>
          <a:ln w="9525">
            <a:noFill/>
            <a:miter lim="800000"/>
            <a:headEnd/>
            <a:tailEnd/>
          </a:ln>
          <a:effectLst>
            <a:outerShdw dist="20000" dir="5400000" rotWithShape="0">
              <a:srgbClr val="808080">
                <a:alpha val="37999"/>
              </a:srgbClr>
            </a:outerShdw>
          </a:effectLst>
        </p:spPr>
        <p:txBody>
          <a:bodyPr lIns="182880" rIns="182880"/>
          <a:lstStyle/>
          <a:p>
            <a:pPr algn="ctr" fontAlgn="auto">
              <a:lnSpc>
                <a:spcPct val="85000"/>
              </a:lnSpc>
              <a:spcBef>
                <a:spcPts val="0"/>
              </a:spcBef>
              <a:spcAft>
                <a:spcPts val="0"/>
              </a:spcAft>
              <a:defRPr/>
            </a:pPr>
            <a:r>
              <a:rPr lang="en-US" sz="1000">
                <a:latin typeface="Calibri" pitchFamily="34" charset="0"/>
                <a:cs typeface="Arial" charset="0"/>
              </a:rPr>
              <a:t>V</a:t>
            </a:r>
            <a:r>
              <a:rPr lang="en-US" sz="1000" baseline="-25000">
                <a:latin typeface="Calibri" pitchFamily="34" charset="0"/>
                <a:cs typeface="Arial" charset="0"/>
              </a:rPr>
              <a:t>r</a:t>
            </a:r>
            <a:r>
              <a:rPr lang="en-US" sz="1000">
                <a:latin typeface="Calibri" pitchFamily="34" charset="0"/>
                <a:cs typeface="Arial" charset="0"/>
              </a:rPr>
              <a:t> SOs </a:t>
            </a:r>
          </a:p>
          <a:p>
            <a:pPr algn="ctr" fontAlgn="auto">
              <a:lnSpc>
                <a:spcPct val="85000"/>
              </a:lnSpc>
              <a:spcBef>
                <a:spcPts val="0"/>
              </a:spcBef>
              <a:spcAft>
                <a:spcPts val="0"/>
              </a:spcAft>
              <a:defRPr/>
            </a:pPr>
            <a:r>
              <a:rPr lang="en-US" sz="1000">
                <a:solidFill>
                  <a:srgbClr val="000000"/>
                </a:solidFill>
                <a:latin typeface="Calibri" pitchFamily="34" charset="0"/>
              </a:rPr>
              <a:t>22Z 29 August-01Z </a:t>
            </a:r>
            <a:r>
              <a:rPr lang="en-US" sz="1000">
                <a:latin typeface="Calibri" pitchFamily="34" charset="0"/>
                <a:cs typeface="Arial" charset="0"/>
              </a:rPr>
              <a:t>30 August		</a:t>
            </a:r>
          </a:p>
        </p:txBody>
      </p:sp>
      <p:sp>
        <p:nvSpPr>
          <p:cNvPr id="28684" name="TextBox 6"/>
          <p:cNvSpPr txBox="1">
            <a:spLocks noChangeArrowheads="1"/>
          </p:cNvSpPr>
          <p:nvPr/>
        </p:nvSpPr>
        <p:spPr bwMode="auto">
          <a:xfrm>
            <a:off x="635000" y="4279900"/>
            <a:ext cx="1878013" cy="1323975"/>
          </a:xfrm>
          <a:prstGeom prst="rect">
            <a:avLst/>
          </a:prstGeom>
          <a:noFill/>
          <a:ln w="9525">
            <a:noFill/>
            <a:miter lim="800000"/>
            <a:headEnd/>
            <a:tailEnd/>
          </a:ln>
        </p:spPr>
        <p:txBody>
          <a:bodyPr>
            <a:spAutoFit/>
          </a:bodyPr>
          <a:lstStyle/>
          <a:p>
            <a:r>
              <a:rPr lang="en-US" sz="1600">
                <a:latin typeface="Calibri" pitchFamily="34" charset="0"/>
                <a:cs typeface="Arial" pitchFamily="34" charset="0"/>
              </a:rPr>
              <a:t>Real-time SOs transmitted during P-3 mission and assimilated into HWRFx using HEDAS</a:t>
            </a:r>
          </a:p>
        </p:txBody>
      </p:sp>
      <p:sp>
        <p:nvSpPr>
          <p:cNvPr id="27" name="Rectangle 26"/>
          <p:cNvSpPr>
            <a:spLocks noChangeArrowheads="1"/>
          </p:cNvSpPr>
          <p:nvPr/>
        </p:nvSpPr>
        <p:spPr bwMode="auto">
          <a:xfrm>
            <a:off x="5341938" y="3905250"/>
            <a:ext cx="782637" cy="742950"/>
          </a:xfrm>
          <a:prstGeom prst="rect">
            <a:avLst/>
          </a:prstGeom>
          <a:noFill/>
          <a:ln w="38100">
            <a:solidFill>
              <a:schemeClr val="bg1"/>
            </a:solidFill>
            <a:prstDash val="dash"/>
            <a:round/>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chemeClr val="lt1"/>
              </a:solidFill>
              <a:latin typeface="Calibri"/>
              <a:cs typeface="Calibri"/>
            </a:endParaRPr>
          </a:p>
        </p:txBody>
      </p:sp>
      <p:sp>
        <p:nvSpPr>
          <p:cNvPr id="28686" name="AutoShape 12"/>
          <p:cNvSpPr>
            <a:spLocks/>
          </p:cNvSpPr>
          <p:nvPr/>
        </p:nvSpPr>
        <p:spPr bwMode="auto">
          <a:xfrm flipH="1">
            <a:off x="5861050" y="2697163"/>
            <a:ext cx="1260475" cy="1379537"/>
          </a:xfrm>
          <a:custGeom>
            <a:avLst/>
            <a:gdLst>
              <a:gd name="T0" fmla="*/ 0 w 21600"/>
              <a:gd name="T1" fmla="*/ 0 h 21600"/>
              <a:gd name="T2" fmla="*/ 2147483647 w 21600"/>
              <a:gd name="T3" fmla="*/ 2147483647 h 21600"/>
              <a:gd name="T4" fmla="*/ 0 60000 65536"/>
              <a:gd name="T5" fmla="*/ 0 60000 65536"/>
              <a:gd name="T6" fmla="*/ 0 w 21600"/>
              <a:gd name="T7" fmla="*/ 0 h 21600"/>
              <a:gd name="T8" fmla="*/ 21600 w 21600"/>
              <a:gd name="T9" fmla="*/ 21600 h 21600"/>
            </a:gdLst>
            <a:ahLst/>
            <a:cxnLst>
              <a:cxn ang="T4">
                <a:pos x="T0" y="T1"/>
              </a:cxn>
              <a:cxn ang="T5">
                <a:pos x="T2" y="T3"/>
              </a:cxn>
            </a:cxnLst>
            <a:rect l="T6" t="T7" r="T8" b="T9"/>
            <a:pathLst>
              <a:path w="21600" h="21600">
                <a:moveTo>
                  <a:pt x="0" y="0"/>
                </a:moveTo>
                <a:lnTo>
                  <a:pt x="21600" y="21600"/>
                </a:lnTo>
              </a:path>
            </a:pathLst>
          </a:custGeom>
          <a:noFill/>
          <a:ln w="76200">
            <a:solidFill>
              <a:schemeClr val="tx1"/>
            </a:solidFill>
            <a:miter lim="800000"/>
            <a:headEnd/>
            <a:tailEnd type="arrow" w="lg" len="lg"/>
          </a:ln>
        </p:spPr>
        <p:txBody>
          <a:bodyPr lIns="0" tIns="0" rIns="0" bIns="0"/>
          <a:lstStyle/>
          <a:p>
            <a:endParaRPr lang="en-US"/>
          </a:p>
        </p:txBody>
      </p:sp>
      <p:sp>
        <p:nvSpPr>
          <p:cNvPr id="24" name="TextBox 23"/>
          <p:cNvSpPr txBox="1"/>
          <p:nvPr/>
        </p:nvSpPr>
        <p:spPr>
          <a:xfrm>
            <a:off x="1295400" y="0"/>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
        <p:nvSpPr>
          <p:cNvPr id="23" name="Slide Number Placeholder 22"/>
          <p:cNvSpPr>
            <a:spLocks noGrp="1"/>
          </p:cNvSpPr>
          <p:nvPr>
            <p:ph type="sldNum" sz="quarter" idx="12"/>
          </p:nvPr>
        </p:nvSpPr>
        <p:spPr/>
        <p:txBody>
          <a:bodyPr/>
          <a:lstStyle/>
          <a:p>
            <a:pPr>
              <a:defRPr/>
            </a:pPr>
            <a:fld id="{5CD4BB5D-EA7C-4D23-BA88-ACEAFDE39C7B}" type="slidenum">
              <a:rPr lang="en-US" smtClean="0"/>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p:cNvPicPr>
            <a:picLocks noChangeAspect="1" noChangeArrowheads="1"/>
          </p:cNvPicPr>
          <p:nvPr/>
        </p:nvPicPr>
        <p:blipFill>
          <a:blip r:embed="rId2" cstate="print"/>
          <a:srcRect l="4659" t="10387" b="4074"/>
          <a:stretch>
            <a:fillRect/>
          </a:stretch>
        </p:blipFill>
        <p:spPr bwMode="auto">
          <a:xfrm>
            <a:off x="609600" y="2133600"/>
            <a:ext cx="3886200" cy="3494088"/>
          </a:xfrm>
          <a:prstGeom prst="rect">
            <a:avLst/>
          </a:prstGeom>
          <a:noFill/>
          <a:ln w="9525">
            <a:noFill/>
            <a:miter lim="800000"/>
            <a:headEnd/>
            <a:tailEnd/>
          </a:ln>
        </p:spPr>
      </p:pic>
      <p:pic>
        <p:nvPicPr>
          <p:cNvPr id="29699" name="Picture 4"/>
          <p:cNvPicPr>
            <a:picLocks noChangeAspect="1" noChangeArrowheads="1"/>
          </p:cNvPicPr>
          <p:nvPr/>
        </p:nvPicPr>
        <p:blipFill>
          <a:blip r:embed="rId3" cstate="print"/>
          <a:srcRect l="6093" t="10461" r="5711" b="4614"/>
          <a:stretch>
            <a:fillRect/>
          </a:stretch>
        </p:blipFill>
        <p:spPr bwMode="auto">
          <a:xfrm>
            <a:off x="4724400" y="2133600"/>
            <a:ext cx="3676650" cy="3505200"/>
          </a:xfrm>
          <a:prstGeom prst="rect">
            <a:avLst/>
          </a:prstGeom>
          <a:noFill/>
          <a:ln w="9525">
            <a:noFill/>
            <a:miter lim="800000"/>
            <a:headEnd/>
            <a:tailEnd/>
          </a:ln>
        </p:spPr>
      </p:pic>
      <p:sp>
        <p:nvSpPr>
          <p:cNvPr id="7" name="TextBox 6"/>
          <p:cNvSpPr txBox="1"/>
          <p:nvPr/>
        </p:nvSpPr>
        <p:spPr>
          <a:xfrm>
            <a:off x="990600" y="0"/>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
        <p:nvSpPr>
          <p:cNvPr id="8" name="TextBox 7"/>
          <p:cNvSpPr txBox="1"/>
          <p:nvPr/>
        </p:nvSpPr>
        <p:spPr>
          <a:xfrm>
            <a:off x="304800" y="668338"/>
            <a:ext cx="8593138" cy="400050"/>
          </a:xfrm>
          <a:prstGeom prst="rect">
            <a:avLst/>
          </a:prstGeom>
          <a:noFill/>
        </p:spPr>
        <p:txBody>
          <a:bodyPr wrap="none">
            <a:spAutoFit/>
          </a:bodyPr>
          <a:lstStyle/>
          <a:p>
            <a:pPr>
              <a:defRPr/>
            </a:pPr>
            <a:r>
              <a:rPr lang="en-US" sz="2000" dirty="0">
                <a:latin typeface="+mn-lt"/>
              </a:rPr>
              <a:t>Assessing impact of assimilating inner-core observations into HWRF using HEDAS</a:t>
            </a:r>
          </a:p>
        </p:txBody>
      </p:sp>
      <p:sp>
        <p:nvSpPr>
          <p:cNvPr id="9" name="TextBox 8"/>
          <p:cNvSpPr txBox="1"/>
          <p:nvPr/>
        </p:nvSpPr>
        <p:spPr>
          <a:xfrm>
            <a:off x="1833563" y="1676400"/>
            <a:ext cx="1524000" cy="369888"/>
          </a:xfrm>
          <a:prstGeom prst="rect">
            <a:avLst/>
          </a:prstGeom>
          <a:noFill/>
        </p:spPr>
        <p:txBody>
          <a:bodyPr wrap="none">
            <a:spAutoFit/>
          </a:bodyPr>
          <a:lstStyle/>
          <a:p>
            <a:pPr>
              <a:defRPr/>
            </a:pPr>
            <a:r>
              <a:rPr lang="en-US" dirty="0">
                <a:latin typeface="+mj-lt"/>
              </a:rPr>
              <a:t>Intensity error</a:t>
            </a:r>
          </a:p>
        </p:txBody>
      </p:sp>
      <p:sp>
        <p:nvSpPr>
          <p:cNvPr id="10" name="TextBox 9"/>
          <p:cNvSpPr txBox="1"/>
          <p:nvPr/>
        </p:nvSpPr>
        <p:spPr>
          <a:xfrm>
            <a:off x="4724400" y="1447800"/>
            <a:ext cx="3729038" cy="646113"/>
          </a:xfrm>
          <a:prstGeom prst="rect">
            <a:avLst/>
          </a:prstGeom>
          <a:noFill/>
        </p:spPr>
        <p:txBody>
          <a:bodyPr>
            <a:spAutoFit/>
          </a:bodyPr>
          <a:lstStyle/>
          <a:p>
            <a:pPr algn="ctr">
              <a:defRPr/>
            </a:pPr>
            <a:r>
              <a:rPr lang="en-US" dirty="0">
                <a:latin typeface="+mj-lt"/>
              </a:rPr>
              <a:t>Frequency of superior performance for intensity forecast</a:t>
            </a:r>
          </a:p>
        </p:txBody>
      </p:sp>
      <p:sp>
        <p:nvSpPr>
          <p:cNvPr id="11" name="Slide Number Placeholder 10"/>
          <p:cNvSpPr>
            <a:spLocks noGrp="1"/>
          </p:cNvSpPr>
          <p:nvPr>
            <p:ph type="sldNum" sz="quarter" idx="12"/>
          </p:nvPr>
        </p:nvSpPr>
        <p:spPr/>
        <p:txBody>
          <a:bodyPr/>
          <a:lstStyle/>
          <a:p>
            <a:pPr>
              <a:defRPr/>
            </a:pPr>
            <a:fld id="{12EA6584-A5C6-4B91-AEE6-0AE4096DC76C}"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797425" y="1341438"/>
            <a:ext cx="4352925" cy="51371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grpSp>
        <p:nvGrpSpPr>
          <p:cNvPr id="30723" name="Group 23"/>
          <p:cNvGrpSpPr>
            <a:grpSpLocks/>
          </p:cNvGrpSpPr>
          <p:nvPr/>
        </p:nvGrpSpPr>
        <p:grpSpPr bwMode="auto">
          <a:xfrm>
            <a:off x="160338" y="1512888"/>
            <a:ext cx="5043487" cy="4332287"/>
            <a:chOff x="169064" y="1405037"/>
            <a:chExt cx="5722010" cy="4850593"/>
          </a:xfrm>
        </p:grpSpPr>
        <p:pic>
          <p:nvPicPr>
            <p:cNvPr id="30750" name="Picture 4"/>
            <p:cNvPicPr>
              <a:picLocks noChangeAspect="1" noChangeArrowheads="1"/>
            </p:cNvPicPr>
            <p:nvPr/>
          </p:nvPicPr>
          <p:blipFill>
            <a:blip r:embed="rId3" cstate="print"/>
            <a:srcRect l="16594" t="32204" r="45709" b="16667"/>
            <a:stretch>
              <a:fillRect/>
            </a:stretch>
          </p:blipFill>
          <p:spPr bwMode="auto">
            <a:xfrm>
              <a:off x="169064" y="1405037"/>
              <a:ext cx="5722010" cy="4850593"/>
            </a:xfrm>
            <a:prstGeom prst="rect">
              <a:avLst/>
            </a:prstGeom>
            <a:noFill/>
            <a:ln w="9525">
              <a:noFill/>
              <a:miter lim="800000"/>
              <a:headEnd/>
              <a:tailEnd/>
            </a:ln>
          </p:spPr>
        </p:pic>
        <p:sp>
          <p:nvSpPr>
            <p:cNvPr id="20" name="Down Arrow 19"/>
            <p:cNvSpPr/>
            <p:nvPr/>
          </p:nvSpPr>
          <p:spPr>
            <a:xfrm>
              <a:off x="2607718" y="4346675"/>
              <a:ext cx="75645" cy="97758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sp>
          <p:nvSpPr>
            <p:cNvPr id="21" name="Down Arrow 20"/>
            <p:cNvSpPr/>
            <p:nvPr/>
          </p:nvSpPr>
          <p:spPr>
            <a:xfrm>
              <a:off x="3293926" y="4497757"/>
              <a:ext cx="75645" cy="97936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sp>
          <p:nvSpPr>
            <p:cNvPr id="30753" name="TextBox 21"/>
            <p:cNvSpPr txBox="1">
              <a:spLocks noChangeArrowheads="1"/>
            </p:cNvSpPr>
            <p:nvPr/>
          </p:nvSpPr>
          <p:spPr bwMode="auto">
            <a:xfrm>
              <a:off x="3293263" y="3965121"/>
              <a:ext cx="1794531" cy="654736"/>
            </a:xfrm>
            <a:prstGeom prst="rect">
              <a:avLst/>
            </a:prstGeom>
            <a:noFill/>
            <a:ln w="9525">
              <a:noFill/>
              <a:miter lim="800000"/>
              <a:headEnd/>
              <a:tailEnd/>
            </a:ln>
          </p:spPr>
          <p:txBody>
            <a:bodyPr>
              <a:spAutoFit/>
            </a:bodyPr>
            <a:lstStyle/>
            <a:p>
              <a:r>
                <a:rPr lang="en-US" sz="1600">
                  <a:latin typeface="Calibri" pitchFamily="34" charset="0"/>
                </a:rPr>
                <a:t>201008291200</a:t>
              </a:r>
            </a:p>
            <a:p>
              <a:r>
                <a:rPr lang="en-US" sz="1600">
                  <a:latin typeface="Calibri" pitchFamily="34" charset="0"/>
                </a:rPr>
                <a:t>1007mb  30kts</a:t>
              </a:r>
            </a:p>
          </p:txBody>
        </p:sp>
        <p:sp>
          <p:nvSpPr>
            <p:cNvPr id="30754" name="TextBox 22"/>
            <p:cNvSpPr txBox="1">
              <a:spLocks noChangeArrowheads="1"/>
            </p:cNvSpPr>
            <p:nvPr/>
          </p:nvSpPr>
          <p:spPr bwMode="auto">
            <a:xfrm>
              <a:off x="1543283" y="3584121"/>
              <a:ext cx="1738679" cy="654736"/>
            </a:xfrm>
            <a:prstGeom prst="rect">
              <a:avLst/>
            </a:prstGeom>
            <a:noFill/>
            <a:ln w="9525">
              <a:noFill/>
              <a:miter lim="800000"/>
              <a:headEnd/>
              <a:tailEnd/>
            </a:ln>
          </p:spPr>
          <p:txBody>
            <a:bodyPr>
              <a:spAutoFit/>
            </a:bodyPr>
            <a:lstStyle/>
            <a:p>
              <a:r>
                <a:rPr lang="en-US" sz="1600">
                  <a:latin typeface="Calibri" pitchFamily="34" charset="0"/>
                </a:rPr>
                <a:t>201008301800</a:t>
              </a:r>
            </a:p>
            <a:p>
              <a:r>
                <a:rPr lang="en-US" sz="1600">
                  <a:latin typeface="Calibri" pitchFamily="34" charset="0"/>
                </a:rPr>
                <a:t>955mb 125kts</a:t>
              </a:r>
            </a:p>
          </p:txBody>
        </p:sp>
      </p:grpSp>
      <p:sp>
        <p:nvSpPr>
          <p:cNvPr id="30724" name="TextBox 36"/>
          <p:cNvSpPr txBox="1">
            <a:spLocks noChangeArrowheads="1"/>
          </p:cNvSpPr>
          <p:nvPr/>
        </p:nvSpPr>
        <p:spPr bwMode="auto">
          <a:xfrm>
            <a:off x="5502275" y="1333500"/>
            <a:ext cx="3429000" cy="5046663"/>
          </a:xfrm>
          <a:prstGeom prst="rect">
            <a:avLst/>
          </a:prstGeom>
          <a:noFill/>
          <a:ln w="9525">
            <a:noFill/>
            <a:miter lim="800000"/>
            <a:headEnd/>
            <a:tailEnd/>
          </a:ln>
        </p:spPr>
        <p:txBody>
          <a:bodyPr>
            <a:spAutoFit/>
          </a:bodyPr>
          <a:lstStyle/>
          <a:p>
            <a:r>
              <a:rPr lang="en-US" sz="1400" b="1">
                <a:latin typeface="Calibri" pitchFamily="34" charset="0"/>
                <a:ea typeface="Calibri" pitchFamily="34" charset="0"/>
                <a:cs typeface="Calibri" pitchFamily="34" charset="0"/>
              </a:rPr>
              <a:t>4 assimilation cycles during RI</a:t>
            </a:r>
          </a:p>
          <a:p>
            <a:endParaRPr lang="en-US" sz="1400">
              <a:latin typeface="Calibri" pitchFamily="34" charset="0"/>
              <a:ea typeface="Calibri" pitchFamily="34" charset="0"/>
              <a:cs typeface="Calibri" pitchFamily="34" charset="0"/>
            </a:endParaRPr>
          </a:p>
          <a:p>
            <a:r>
              <a:rPr lang="en-US" sz="1400">
                <a:latin typeface="Calibri" pitchFamily="34" charset="0"/>
                <a:ea typeface="Calibri" pitchFamily="34" charset="0"/>
                <a:cs typeface="Calibri" pitchFamily="34" charset="0"/>
              </a:rPr>
              <a:t>Forecast Initialized:  2010 08 29 12Z</a:t>
            </a:r>
          </a:p>
          <a:p>
            <a:pPr lvl="1"/>
            <a:r>
              <a:rPr lang="en-US" sz="1400">
                <a:latin typeface="Calibri" pitchFamily="34" charset="0"/>
                <a:ea typeface="Calibri" pitchFamily="34" charset="0"/>
                <a:cs typeface="Calibri" pitchFamily="34" charset="0"/>
              </a:rPr>
              <a:t>	              2010 08 30 00Z</a:t>
            </a:r>
          </a:p>
          <a:p>
            <a:r>
              <a:rPr lang="en-US" sz="1400">
                <a:latin typeface="Calibri" pitchFamily="34" charset="0"/>
                <a:ea typeface="Calibri" pitchFamily="34" charset="0"/>
                <a:cs typeface="Calibri" pitchFamily="34" charset="0"/>
              </a:rPr>
              <a:t>	              2010 08 30 12Z</a:t>
            </a:r>
          </a:p>
          <a:p>
            <a:r>
              <a:rPr lang="en-US" sz="1400">
                <a:latin typeface="Calibri" pitchFamily="34" charset="0"/>
                <a:ea typeface="Calibri" pitchFamily="34" charset="0"/>
                <a:cs typeface="Calibri" pitchFamily="34" charset="0"/>
              </a:rPr>
              <a:t>	              2010 08 31 00Z</a:t>
            </a:r>
          </a:p>
          <a:p>
            <a:r>
              <a:rPr lang="en-US" sz="1400">
                <a:latin typeface="Calibri" pitchFamily="34" charset="0"/>
                <a:ea typeface="Calibri" pitchFamily="34" charset="0"/>
                <a:cs typeface="Calibri" pitchFamily="34" charset="0"/>
              </a:rPr>
              <a:t>Ensemble Initialized 6-h before forecast</a:t>
            </a:r>
          </a:p>
          <a:p>
            <a:r>
              <a:rPr lang="en-US" sz="1400">
                <a:latin typeface="Calibri" pitchFamily="34" charset="0"/>
                <a:ea typeface="Calibri" pitchFamily="34" charset="0"/>
                <a:cs typeface="Calibri" pitchFamily="34" charset="0"/>
              </a:rPr>
              <a:t>Data Assimilated:</a:t>
            </a:r>
          </a:p>
          <a:p>
            <a:r>
              <a:rPr lang="en-US" sz="1400" b="1">
                <a:latin typeface="Calibri" pitchFamily="34" charset="0"/>
                <a:ea typeface="Calibri" pitchFamily="34" charset="0"/>
                <a:cs typeface="Calibri" pitchFamily="34" charset="0"/>
              </a:rPr>
              <a:t>NOAA42/43</a:t>
            </a:r>
          </a:p>
          <a:p>
            <a:r>
              <a:rPr lang="en-US" sz="1400">
                <a:latin typeface="Calibri" pitchFamily="34" charset="0"/>
                <a:ea typeface="Calibri" pitchFamily="34" charset="0"/>
                <a:cs typeface="Calibri" pitchFamily="34" charset="0"/>
              </a:rPr>
              <a:t>Dropsonde *            U  V  T  Q (from RH)</a:t>
            </a:r>
          </a:p>
          <a:p>
            <a:r>
              <a:rPr lang="en-US" sz="1400">
                <a:latin typeface="Calibri" pitchFamily="34" charset="0"/>
                <a:ea typeface="Calibri" pitchFamily="34" charset="0"/>
                <a:cs typeface="Calibri" pitchFamily="34" charset="0"/>
              </a:rPr>
              <a:t>Flight Level              U  V  T  Q (from TD)</a:t>
            </a:r>
          </a:p>
          <a:p>
            <a:r>
              <a:rPr lang="en-US" sz="1400">
                <a:latin typeface="Calibri" pitchFamily="34" charset="0"/>
                <a:ea typeface="Calibri" pitchFamily="34" charset="0"/>
                <a:cs typeface="Calibri" pitchFamily="34" charset="0"/>
              </a:rPr>
              <a:t>SFMR                      Surface Wind</a:t>
            </a:r>
          </a:p>
          <a:p>
            <a:r>
              <a:rPr lang="en-US" sz="1400">
                <a:latin typeface="Calibri" pitchFamily="34" charset="0"/>
                <a:ea typeface="Calibri" pitchFamily="34" charset="0"/>
                <a:cs typeface="Calibri" pitchFamily="34" charset="0"/>
              </a:rPr>
              <a:t>Tail Doppler Radar: Radial Wind</a:t>
            </a:r>
          </a:p>
          <a:p>
            <a:endParaRPr lang="en-US" sz="1400">
              <a:latin typeface="Calibri" pitchFamily="34" charset="0"/>
              <a:ea typeface="Calibri" pitchFamily="34" charset="0"/>
              <a:cs typeface="Calibri" pitchFamily="34" charset="0"/>
            </a:endParaRPr>
          </a:p>
          <a:p>
            <a:r>
              <a:rPr lang="en-US" sz="1400" b="1">
                <a:latin typeface="Calibri" pitchFamily="34" charset="0"/>
                <a:ea typeface="Calibri" pitchFamily="34" charset="0"/>
                <a:cs typeface="Calibri" pitchFamily="34" charset="0"/>
              </a:rPr>
              <a:t>NOAA49</a:t>
            </a:r>
          </a:p>
          <a:p>
            <a:r>
              <a:rPr lang="en-US" sz="1400">
                <a:latin typeface="Calibri" pitchFamily="34" charset="0"/>
                <a:ea typeface="Calibri" pitchFamily="34" charset="0"/>
                <a:cs typeface="Calibri" pitchFamily="34" charset="0"/>
              </a:rPr>
              <a:t>Dropsonde *                  U  V  T  Q</a:t>
            </a:r>
          </a:p>
          <a:p>
            <a:r>
              <a:rPr lang="en-US" sz="1400">
                <a:latin typeface="Calibri" pitchFamily="34" charset="0"/>
                <a:ea typeface="Calibri" pitchFamily="34" charset="0"/>
                <a:cs typeface="Calibri" pitchFamily="34" charset="0"/>
              </a:rPr>
              <a:t>Flight Level                    U  V  T  Q</a:t>
            </a:r>
          </a:p>
          <a:p>
            <a:r>
              <a:rPr lang="en-US" sz="1400">
                <a:latin typeface="Calibri" pitchFamily="34" charset="0"/>
                <a:ea typeface="Calibri" pitchFamily="34" charset="0"/>
                <a:cs typeface="Calibri" pitchFamily="34" charset="0"/>
              </a:rPr>
              <a:t>                </a:t>
            </a:r>
          </a:p>
          <a:p>
            <a:r>
              <a:rPr lang="en-US" sz="1400" b="1">
                <a:latin typeface="Calibri" pitchFamily="34" charset="0"/>
                <a:ea typeface="Calibri" pitchFamily="34" charset="0"/>
                <a:cs typeface="Calibri" pitchFamily="34" charset="0"/>
              </a:rPr>
              <a:t>USAF WC-130</a:t>
            </a:r>
          </a:p>
          <a:p>
            <a:r>
              <a:rPr lang="en-US" sz="1400">
                <a:latin typeface="Calibri" pitchFamily="34" charset="0"/>
                <a:ea typeface="Calibri" pitchFamily="34" charset="0"/>
                <a:cs typeface="Calibri" pitchFamily="34" charset="0"/>
              </a:rPr>
              <a:t>Dropsonde *             U  V  T  Q</a:t>
            </a:r>
          </a:p>
          <a:p>
            <a:r>
              <a:rPr lang="en-US" sz="1400">
                <a:latin typeface="Calibri" pitchFamily="34" charset="0"/>
                <a:ea typeface="Calibri" pitchFamily="34" charset="0"/>
                <a:cs typeface="Calibri" pitchFamily="34" charset="0"/>
              </a:rPr>
              <a:t>Flight Level               U  V  T  Q</a:t>
            </a:r>
          </a:p>
          <a:p>
            <a:pPr>
              <a:buFont typeface="Arial" pitchFamily="34" charset="0"/>
              <a:buChar char="•"/>
            </a:pPr>
            <a:endParaRPr lang="en-US" sz="1400">
              <a:latin typeface="Calibri" pitchFamily="34" charset="0"/>
              <a:ea typeface="Calibri" pitchFamily="34" charset="0"/>
              <a:cs typeface="Calibri" pitchFamily="34" charset="0"/>
            </a:endParaRPr>
          </a:p>
          <a:p>
            <a:r>
              <a:rPr lang="en-US" sz="1400">
                <a:latin typeface="Calibri" pitchFamily="34" charset="0"/>
                <a:ea typeface="Calibri" pitchFamily="34" charset="0"/>
                <a:cs typeface="Calibri" pitchFamily="34" charset="0"/>
              </a:rPr>
              <a:t>* No Surface T Q Assimilated for Drops</a:t>
            </a:r>
          </a:p>
        </p:txBody>
      </p:sp>
      <p:grpSp>
        <p:nvGrpSpPr>
          <p:cNvPr id="3" name="Group 52"/>
          <p:cNvGrpSpPr>
            <a:grpSpLocks/>
          </p:cNvGrpSpPr>
          <p:nvPr/>
        </p:nvGrpSpPr>
        <p:grpSpPr bwMode="auto">
          <a:xfrm>
            <a:off x="152400" y="1133475"/>
            <a:ext cx="8763000" cy="5343525"/>
            <a:chOff x="159095" y="987491"/>
            <a:chExt cx="8763000" cy="5344337"/>
          </a:xfrm>
        </p:grpSpPr>
        <p:sp>
          <p:nvSpPr>
            <p:cNvPr id="30" name="Rectangle 29"/>
            <p:cNvSpPr/>
            <p:nvPr/>
          </p:nvSpPr>
          <p:spPr bwMode="auto">
            <a:xfrm>
              <a:off x="159095" y="1038299"/>
              <a:ext cx="8763000" cy="529352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30" name="Picture 62" descr="mslp_082906.png"/>
            <p:cNvPicPr>
              <a:picLocks noChangeAspect="1"/>
            </p:cNvPicPr>
            <p:nvPr/>
          </p:nvPicPr>
          <p:blipFill>
            <a:blip r:embed="rId4" cstate="print"/>
            <a:srcRect t="16808" b="9338"/>
            <a:stretch>
              <a:fillRect/>
            </a:stretch>
          </p:blipFill>
          <p:spPr bwMode="auto">
            <a:xfrm>
              <a:off x="7023736" y="4576950"/>
              <a:ext cx="1783080" cy="1705204"/>
            </a:xfrm>
            <a:prstGeom prst="rect">
              <a:avLst/>
            </a:prstGeom>
            <a:noFill/>
            <a:ln w="9525">
              <a:noFill/>
              <a:miter lim="800000"/>
              <a:headEnd/>
              <a:tailEnd/>
            </a:ln>
          </p:spPr>
        </p:pic>
        <p:pic>
          <p:nvPicPr>
            <p:cNvPr id="30731" name="Picture 63" descr="mslp_082906.png"/>
            <p:cNvPicPr>
              <a:picLocks noChangeAspect="1"/>
            </p:cNvPicPr>
            <p:nvPr/>
          </p:nvPicPr>
          <p:blipFill>
            <a:blip r:embed="rId5" cstate="print"/>
            <a:srcRect t="16808" b="9338"/>
            <a:stretch>
              <a:fillRect/>
            </a:stretch>
          </p:blipFill>
          <p:spPr bwMode="auto">
            <a:xfrm>
              <a:off x="5186475" y="4576950"/>
              <a:ext cx="1783080" cy="1705204"/>
            </a:xfrm>
            <a:prstGeom prst="rect">
              <a:avLst/>
            </a:prstGeom>
            <a:noFill/>
            <a:ln w="9525">
              <a:noFill/>
              <a:miter lim="800000"/>
              <a:headEnd/>
              <a:tailEnd/>
            </a:ln>
          </p:spPr>
        </p:pic>
        <p:pic>
          <p:nvPicPr>
            <p:cNvPr id="30732" name="Picture 64" descr="mslp_082906.png"/>
            <p:cNvPicPr>
              <a:picLocks noChangeAspect="1"/>
            </p:cNvPicPr>
            <p:nvPr/>
          </p:nvPicPr>
          <p:blipFill>
            <a:blip r:embed="rId6" cstate="print"/>
            <a:srcRect t="16808" b="9338"/>
            <a:stretch>
              <a:fillRect/>
            </a:stretch>
          </p:blipFill>
          <p:spPr bwMode="auto">
            <a:xfrm>
              <a:off x="3345829" y="4576950"/>
              <a:ext cx="1783080" cy="1705204"/>
            </a:xfrm>
            <a:prstGeom prst="rect">
              <a:avLst/>
            </a:prstGeom>
            <a:noFill/>
            <a:ln w="9525">
              <a:noFill/>
              <a:miter lim="800000"/>
              <a:headEnd/>
              <a:tailEnd/>
            </a:ln>
          </p:spPr>
        </p:pic>
        <p:pic>
          <p:nvPicPr>
            <p:cNvPr id="30733" name="Picture 65" descr="mslp_082906.png"/>
            <p:cNvPicPr>
              <a:picLocks noChangeAspect="1"/>
            </p:cNvPicPr>
            <p:nvPr/>
          </p:nvPicPr>
          <p:blipFill>
            <a:blip r:embed="rId7" cstate="print"/>
            <a:srcRect t="16808" b="9338"/>
            <a:stretch>
              <a:fillRect/>
            </a:stretch>
          </p:blipFill>
          <p:spPr bwMode="auto">
            <a:xfrm>
              <a:off x="1532148" y="4576950"/>
              <a:ext cx="1783080" cy="1705204"/>
            </a:xfrm>
            <a:prstGeom prst="rect">
              <a:avLst/>
            </a:prstGeom>
            <a:noFill/>
            <a:ln w="9525">
              <a:noFill/>
              <a:miter lim="800000"/>
              <a:headEnd/>
              <a:tailEnd/>
            </a:ln>
          </p:spPr>
        </p:pic>
        <p:sp>
          <p:nvSpPr>
            <p:cNvPr id="30734" name="TextBox 74"/>
            <p:cNvSpPr txBox="1">
              <a:spLocks noChangeArrowheads="1"/>
            </p:cNvSpPr>
            <p:nvPr/>
          </p:nvSpPr>
          <p:spPr bwMode="auto">
            <a:xfrm>
              <a:off x="272434" y="5025485"/>
              <a:ext cx="1484520" cy="877131"/>
            </a:xfrm>
            <a:prstGeom prst="rect">
              <a:avLst/>
            </a:prstGeom>
            <a:noFill/>
            <a:ln w="9525">
              <a:noFill/>
              <a:miter lim="800000"/>
              <a:headEnd/>
              <a:tailEnd/>
            </a:ln>
          </p:spPr>
          <p:txBody>
            <a:bodyPr wrap="none">
              <a:spAutoFit/>
            </a:bodyPr>
            <a:lstStyle/>
            <a:p>
              <a:r>
                <a:rPr lang="en-US" sz="1700">
                  <a:solidFill>
                    <a:schemeClr val="bg1"/>
                  </a:solidFill>
                  <a:latin typeface="Calibri" pitchFamily="34" charset="0"/>
                </a:rPr>
                <a:t>Corresponding</a:t>
              </a:r>
            </a:p>
            <a:p>
              <a:r>
                <a:rPr lang="en-US" sz="1700">
                  <a:solidFill>
                    <a:schemeClr val="bg1"/>
                  </a:solidFill>
                  <a:latin typeface="Calibri" pitchFamily="34" charset="0"/>
                </a:rPr>
                <a:t>H*Wind</a:t>
              </a:r>
            </a:p>
            <a:p>
              <a:r>
                <a:rPr lang="en-US" sz="1700">
                  <a:solidFill>
                    <a:schemeClr val="bg1"/>
                  </a:solidFill>
                  <a:latin typeface="Calibri" pitchFamily="34" charset="0"/>
                </a:rPr>
                <a:t>Analysis</a:t>
              </a:r>
            </a:p>
          </p:txBody>
        </p:sp>
        <p:pic>
          <p:nvPicPr>
            <p:cNvPr id="30735" name="Picture 77" descr="mslp_082906.png"/>
            <p:cNvPicPr>
              <a:picLocks noChangeAspect="1"/>
            </p:cNvPicPr>
            <p:nvPr/>
          </p:nvPicPr>
          <p:blipFill>
            <a:blip r:embed="rId8" cstate="print"/>
            <a:srcRect b="9532"/>
            <a:stretch>
              <a:fillRect/>
            </a:stretch>
          </p:blipFill>
          <p:spPr bwMode="auto">
            <a:xfrm>
              <a:off x="7023736" y="2566181"/>
              <a:ext cx="1783080" cy="2088823"/>
            </a:xfrm>
            <a:prstGeom prst="rect">
              <a:avLst/>
            </a:prstGeom>
            <a:noFill/>
            <a:ln w="9525">
              <a:noFill/>
              <a:miter lim="800000"/>
              <a:headEnd/>
              <a:tailEnd/>
            </a:ln>
          </p:spPr>
        </p:pic>
        <p:pic>
          <p:nvPicPr>
            <p:cNvPr id="30736" name="Picture 78" descr="mslp_082906.png"/>
            <p:cNvPicPr>
              <a:picLocks noChangeAspect="1"/>
            </p:cNvPicPr>
            <p:nvPr/>
          </p:nvPicPr>
          <p:blipFill>
            <a:blip r:embed="rId9" cstate="print"/>
            <a:srcRect b="9532"/>
            <a:stretch>
              <a:fillRect/>
            </a:stretch>
          </p:blipFill>
          <p:spPr bwMode="auto">
            <a:xfrm>
              <a:off x="5186475" y="2566181"/>
              <a:ext cx="1783080" cy="2088823"/>
            </a:xfrm>
            <a:prstGeom prst="rect">
              <a:avLst/>
            </a:prstGeom>
            <a:noFill/>
            <a:ln w="9525">
              <a:noFill/>
              <a:miter lim="800000"/>
              <a:headEnd/>
              <a:tailEnd/>
            </a:ln>
          </p:spPr>
        </p:pic>
        <p:pic>
          <p:nvPicPr>
            <p:cNvPr id="30737" name="Picture 79" descr="mslp_082906.png"/>
            <p:cNvPicPr>
              <a:picLocks noChangeAspect="1"/>
            </p:cNvPicPr>
            <p:nvPr/>
          </p:nvPicPr>
          <p:blipFill>
            <a:blip r:embed="rId10" cstate="print"/>
            <a:srcRect b="9532"/>
            <a:stretch>
              <a:fillRect/>
            </a:stretch>
          </p:blipFill>
          <p:spPr bwMode="auto">
            <a:xfrm>
              <a:off x="3345829" y="2566181"/>
              <a:ext cx="1783080" cy="2088823"/>
            </a:xfrm>
            <a:prstGeom prst="rect">
              <a:avLst/>
            </a:prstGeom>
            <a:noFill/>
            <a:ln w="9525">
              <a:noFill/>
              <a:miter lim="800000"/>
              <a:headEnd/>
              <a:tailEnd/>
            </a:ln>
          </p:spPr>
        </p:pic>
        <p:pic>
          <p:nvPicPr>
            <p:cNvPr id="30738" name="Picture 80" descr="mslp_082906.png"/>
            <p:cNvPicPr>
              <a:picLocks noChangeAspect="1"/>
            </p:cNvPicPr>
            <p:nvPr/>
          </p:nvPicPr>
          <p:blipFill>
            <a:blip r:embed="rId11" cstate="print"/>
            <a:srcRect b="9532"/>
            <a:stretch>
              <a:fillRect/>
            </a:stretch>
          </p:blipFill>
          <p:spPr bwMode="auto">
            <a:xfrm>
              <a:off x="1537354" y="2566180"/>
              <a:ext cx="1783080" cy="2088824"/>
            </a:xfrm>
            <a:prstGeom prst="rect">
              <a:avLst/>
            </a:prstGeom>
            <a:noFill/>
            <a:ln w="9525">
              <a:noFill/>
              <a:miter lim="800000"/>
              <a:headEnd/>
              <a:tailEnd/>
            </a:ln>
          </p:spPr>
        </p:pic>
        <p:sp>
          <p:nvSpPr>
            <p:cNvPr id="30739" name="TextBox 68"/>
            <p:cNvSpPr txBox="1">
              <a:spLocks noChangeArrowheads="1"/>
            </p:cNvSpPr>
            <p:nvPr/>
          </p:nvSpPr>
          <p:spPr bwMode="auto">
            <a:xfrm>
              <a:off x="1935949"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08-29 12Z</a:t>
              </a:r>
            </a:p>
          </p:txBody>
        </p:sp>
        <p:sp>
          <p:nvSpPr>
            <p:cNvPr id="30740" name="TextBox 69"/>
            <p:cNvSpPr txBox="1">
              <a:spLocks noChangeArrowheads="1"/>
            </p:cNvSpPr>
            <p:nvPr/>
          </p:nvSpPr>
          <p:spPr bwMode="auto">
            <a:xfrm>
              <a:off x="3783836"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08-30 00Z</a:t>
              </a:r>
            </a:p>
          </p:txBody>
        </p:sp>
        <p:sp>
          <p:nvSpPr>
            <p:cNvPr id="30741" name="TextBox 70"/>
            <p:cNvSpPr txBox="1">
              <a:spLocks noChangeArrowheads="1"/>
            </p:cNvSpPr>
            <p:nvPr/>
          </p:nvSpPr>
          <p:spPr bwMode="auto">
            <a:xfrm>
              <a:off x="5564693"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08-30 12Z</a:t>
              </a:r>
            </a:p>
          </p:txBody>
        </p:sp>
        <p:sp>
          <p:nvSpPr>
            <p:cNvPr id="30742" name="TextBox 71"/>
            <p:cNvSpPr txBox="1">
              <a:spLocks noChangeArrowheads="1"/>
            </p:cNvSpPr>
            <p:nvPr/>
          </p:nvSpPr>
          <p:spPr bwMode="auto">
            <a:xfrm>
              <a:off x="7397249"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08-31 00Z</a:t>
              </a:r>
            </a:p>
          </p:txBody>
        </p:sp>
        <p:sp>
          <p:nvSpPr>
            <p:cNvPr id="30743" name="TextBox 73"/>
            <p:cNvSpPr txBox="1">
              <a:spLocks noChangeArrowheads="1"/>
            </p:cNvSpPr>
            <p:nvPr/>
          </p:nvSpPr>
          <p:spPr bwMode="auto">
            <a:xfrm>
              <a:off x="272434" y="3326593"/>
              <a:ext cx="1168897" cy="877162"/>
            </a:xfrm>
            <a:prstGeom prst="rect">
              <a:avLst/>
            </a:prstGeom>
            <a:noFill/>
            <a:ln w="9525">
              <a:noFill/>
              <a:miter lim="800000"/>
              <a:headEnd/>
              <a:tailEnd/>
            </a:ln>
          </p:spPr>
          <p:txBody>
            <a:bodyPr wrap="none">
              <a:spAutoFit/>
            </a:bodyPr>
            <a:lstStyle/>
            <a:p>
              <a:r>
                <a:rPr lang="en-US" sz="1700">
                  <a:solidFill>
                    <a:schemeClr val="bg1"/>
                  </a:solidFill>
                  <a:latin typeface="Calibri" pitchFamily="34" charset="0"/>
                </a:rPr>
                <a:t>HEDAS</a:t>
              </a:r>
            </a:p>
            <a:p>
              <a:r>
                <a:rPr lang="en-US" sz="1700">
                  <a:solidFill>
                    <a:schemeClr val="bg1"/>
                  </a:solidFill>
                  <a:latin typeface="Calibri" pitchFamily="34" charset="0"/>
                </a:rPr>
                <a:t>10-m Wind</a:t>
              </a:r>
            </a:p>
            <a:p>
              <a:r>
                <a:rPr lang="en-US" sz="1700">
                  <a:solidFill>
                    <a:schemeClr val="bg1"/>
                  </a:solidFill>
                  <a:latin typeface="Calibri" pitchFamily="34" charset="0"/>
                </a:rPr>
                <a:t>Speed</a:t>
              </a:r>
            </a:p>
          </p:txBody>
        </p:sp>
        <p:sp>
          <p:nvSpPr>
            <p:cNvPr id="30744" name="TextBox 73"/>
            <p:cNvSpPr txBox="1">
              <a:spLocks noChangeArrowheads="1"/>
            </p:cNvSpPr>
            <p:nvPr/>
          </p:nvSpPr>
          <p:spPr bwMode="auto">
            <a:xfrm>
              <a:off x="272434" y="1731354"/>
              <a:ext cx="1168897" cy="877162"/>
            </a:xfrm>
            <a:prstGeom prst="rect">
              <a:avLst/>
            </a:prstGeom>
            <a:noFill/>
            <a:ln w="9525">
              <a:noFill/>
              <a:miter lim="800000"/>
              <a:headEnd/>
              <a:tailEnd/>
            </a:ln>
          </p:spPr>
          <p:txBody>
            <a:bodyPr wrap="none">
              <a:spAutoFit/>
            </a:bodyPr>
            <a:lstStyle/>
            <a:p>
              <a:r>
                <a:rPr lang="en-US" sz="1700">
                  <a:solidFill>
                    <a:schemeClr val="bg1"/>
                  </a:solidFill>
                  <a:latin typeface="Calibri" pitchFamily="34" charset="0"/>
                </a:rPr>
                <a:t>HWRF ICs</a:t>
              </a:r>
            </a:p>
            <a:p>
              <a:r>
                <a:rPr lang="en-US" sz="1700">
                  <a:solidFill>
                    <a:schemeClr val="bg1"/>
                  </a:solidFill>
                  <a:latin typeface="Calibri" pitchFamily="34" charset="0"/>
                </a:rPr>
                <a:t>10-m Wind</a:t>
              </a:r>
            </a:p>
            <a:p>
              <a:r>
                <a:rPr lang="en-US" sz="1700">
                  <a:solidFill>
                    <a:schemeClr val="bg1"/>
                  </a:solidFill>
                  <a:latin typeface="Calibri" pitchFamily="34" charset="0"/>
                </a:rPr>
                <a:t>Speed</a:t>
              </a:r>
            </a:p>
          </p:txBody>
        </p:sp>
        <p:cxnSp>
          <p:nvCxnSpPr>
            <p:cNvPr id="48" name="Straight Arrow Connector 47"/>
            <p:cNvCxnSpPr/>
            <p:nvPr/>
          </p:nvCxnSpPr>
          <p:spPr bwMode="auto">
            <a:xfrm rot="16200000" flipH="1">
              <a:off x="295566" y="2962642"/>
              <a:ext cx="717659" cy="9525"/>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pic>
          <p:nvPicPr>
            <p:cNvPr id="30746" name="Picture 80" descr="mslp_082906.png"/>
            <p:cNvPicPr>
              <a:picLocks noChangeAspect="1"/>
            </p:cNvPicPr>
            <p:nvPr/>
          </p:nvPicPr>
          <p:blipFill>
            <a:blip r:embed="rId12" cstate="print"/>
            <a:srcRect t="16179" b="7996"/>
            <a:stretch>
              <a:fillRect/>
            </a:stretch>
          </p:blipFill>
          <p:spPr bwMode="auto">
            <a:xfrm>
              <a:off x="1532148" y="1314537"/>
              <a:ext cx="1783080" cy="1750748"/>
            </a:xfrm>
            <a:prstGeom prst="rect">
              <a:avLst/>
            </a:prstGeom>
            <a:noFill/>
            <a:ln w="9525">
              <a:noFill/>
              <a:miter lim="800000"/>
              <a:headEnd/>
              <a:tailEnd/>
            </a:ln>
          </p:spPr>
        </p:pic>
        <p:pic>
          <p:nvPicPr>
            <p:cNvPr id="30747" name="Picture 79" descr="mslp_082906.png"/>
            <p:cNvPicPr>
              <a:picLocks noChangeAspect="1"/>
            </p:cNvPicPr>
            <p:nvPr/>
          </p:nvPicPr>
          <p:blipFill>
            <a:blip r:embed="rId13" cstate="print"/>
            <a:srcRect t="16179" b="7996"/>
            <a:stretch>
              <a:fillRect/>
            </a:stretch>
          </p:blipFill>
          <p:spPr bwMode="auto">
            <a:xfrm>
              <a:off x="3345829" y="1314537"/>
              <a:ext cx="1783080" cy="1750748"/>
            </a:xfrm>
            <a:prstGeom prst="rect">
              <a:avLst/>
            </a:prstGeom>
            <a:noFill/>
            <a:ln w="9525">
              <a:noFill/>
              <a:miter lim="800000"/>
              <a:headEnd/>
              <a:tailEnd/>
            </a:ln>
          </p:spPr>
        </p:pic>
        <p:pic>
          <p:nvPicPr>
            <p:cNvPr id="30748" name="Picture 78" descr="mslp_082906.png"/>
            <p:cNvPicPr>
              <a:picLocks noChangeAspect="1"/>
            </p:cNvPicPr>
            <p:nvPr/>
          </p:nvPicPr>
          <p:blipFill>
            <a:blip r:embed="rId14" cstate="print"/>
            <a:srcRect t="16179" b="7996"/>
            <a:stretch>
              <a:fillRect/>
            </a:stretch>
          </p:blipFill>
          <p:spPr bwMode="auto">
            <a:xfrm>
              <a:off x="5186475" y="1314537"/>
              <a:ext cx="1783080" cy="1750748"/>
            </a:xfrm>
            <a:prstGeom prst="rect">
              <a:avLst/>
            </a:prstGeom>
            <a:noFill/>
            <a:ln w="9525">
              <a:noFill/>
              <a:miter lim="800000"/>
              <a:headEnd/>
              <a:tailEnd/>
            </a:ln>
          </p:spPr>
        </p:pic>
        <p:pic>
          <p:nvPicPr>
            <p:cNvPr id="30749" name="Picture 77" descr="mslp_082906.png"/>
            <p:cNvPicPr>
              <a:picLocks noChangeAspect="1"/>
            </p:cNvPicPr>
            <p:nvPr/>
          </p:nvPicPr>
          <p:blipFill>
            <a:blip r:embed="rId15" cstate="print"/>
            <a:srcRect t="16179" b="7996"/>
            <a:stretch>
              <a:fillRect/>
            </a:stretch>
          </p:blipFill>
          <p:spPr bwMode="auto">
            <a:xfrm>
              <a:off x="7023736" y="1314537"/>
              <a:ext cx="1783080" cy="1750748"/>
            </a:xfrm>
            <a:prstGeom prst="rect">
              <a:avLst/>
            </a:prstGeom>
            <a:noFill/>
            <a:ln w="9525">
              <a:noFill/>
              <a:miter lim="800000"/>
              <a:headEnd/>
              <a:tailEnd/>
            </a:ln>
          </p:spPr>
        </p:pic>
      </p:grpSp>
      <p:sp>
        <p:nvSpPr>
          <p:cNvPr id="36" name="TextBox 35"/>
          <p:cNvSpPr txBox="1"/>
          <p:nvPr/>
        </p:nvSpPr>
        <p:spPr>
          <a:xfrm>
            <a:off x="990600" y="0"/>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
        <p:nvSpPr>
          <p:cNvPr id="39" name="TextBox 38"/>
          <p:cNvSpPr txBox="1"/>
          <p:nvPr/>
        </p:nvSpPr>
        <p:spPr>
          <a:xfrm>
            <a:off x="304800" y="668338"/>
            <a:ext cx="8593138" cy="400050"/>
          </a:xfrm>
          <a:prstGeom prst="rect">
            <a:avLst/>
          </a:prstGeom>
          <a:noFill/>
        </p:spPr>
        <p:txBody>
          <a:bodyPr wrap="none">
            <a:spAutoFit/>
          </a:bodyPr>
          <a:lstStyle/>
          <a:p>
            <a:pPr>
              <a:defRPr/>
            </a:pPr>
            <a:r>
              <a:rPr lang="en-US" sz="2000" dirty="0">
                <a:latin typeface="+mn-lt"/>
              </a:rPr>
              <a:t>Assessing impact of assimilating inner-core observations into HWRF using HEDAS</a:t>
            </a:r>
          </a:p>
        </p:txBody>
      </p:sp>
      <p:sp>
        <p:nvSpPr>
          <p:cNvPr id="34" name="Slide Number Placeholder 33"/>
          <p:cNvSpPr>
            <a:spLocks noGrp="1"/>
          </p:cNvSpPr>
          <p:nvPr>
            <p:ph type="sldNum" sz="quarter" idx="12"/>
          </p:nvPr>
        </p:nvSpPr>
        <p:spPr/>
        <p:txBody>
          <a:bodyPr/>
          <a:lstStyle/>
          <a:p>
            <a:pPr>
              <a:defRPr/>
            </a:pPr>
            <a:fld id="{5370CE6F-BA11-42B7-A13B-6B0CD2E199C9}" type="slidenum">
              <a:rPr lang="en-US" smtClean="0"/>
              <a:pPr>
                <a:defRPr/>
              </a:pPr>
              <a:t>26</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3" descr="C:\WORK_MATLAB\Model\HWRF\Idealized\paper\control\Km_WS_control.jpg"/>
          <p:cNvPicPr>
            <a:picLocks noChangeAspect="1" noChangeArrowheads="1"/>
          </p:cNvPicPr>
          <p:nvPr/>
        </p:nvPicPr>
        <p:blipFill>
          <a:blip r:embed="rId2" cstate="print"/>
          <a:srcRect/>
          <a:stretch>
            <a:fillRect/>
          </a:stretch>
        </p:blipFill>
        <p:spPr bwMode="auto">
          <a:xfrm>
            <a:off x="76200" y="1795463"/>
            <a:ext cx="4451350" cy="3690937"/>
          </a:xfrm>
          <a:prstGeom prst="rect">
            <a:avLst/>
          </a:prstGeom>
          <a:noFill/>
          <a:ln w="9525">
            <a:noFill/>
            <a:miter lim="800000"/>
            <a:headEnd/>
            <a:tailEnd/>
          </a:ln>
        </p:spPr>
      </p:pic>
      <p:sp>
        <p:nvSpPr>
          <p:cNvPr id="3174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solidFill>
                <a:srgbClr val="000000"/>
              </a:solidFill>
              <a:latin typeface="Calibri" pitchFamily="34" charset="0"/>
              <a:cs typeface="宋体"/>
            </a:endParaRPr>
          </a:p>
        </p:txBody>
      </p:sp>
      <p:sp>
        <p:nvSpPr>
          <p:cNvPr id="31748"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solidFill>
                <a:srgbClr val="000000"/>
              </a:solidFill>
              <a:latin typeface="Calibri" pitchFamily="34" charset="0"/>
              <a:cs typeface="宋体"/>
            </a:endParaRPr>
          </a:p>
        </p:txBody>
      </p:sp>
      <p:pic>
        <p:nvPicPr>
          <p:cNvPr id="31749" name="Picture 17" descr="C:\WORK_MATLAB\Model\HWRF\Idealized\paper\Pfile25\Km_U_SCALED.jpg"/>
          <p:cNvPicPr>
            <a:picLocks noChangeAspect="1" noChangeArrowheads="1"/>
          </p:cNvPicPr>
          <p:nvPr/>
        </p:nvPicPr>
        <p:blipFill>
          <a:blip r:embed="rId3" cstate="print"/>
          <a:srcRect/>
          <a:stretch>
            <a:fillRect/>
          </a:stretch>
        </p:blipFill>
        <p:spPr bwMode="auto">
          <a:xfrm>
            <a:off x="4191000" y="1828800"/>
            <a:ext cx="4953000" cy="3643313"/>
          </a:xfrm>
          <a:prstGeom prst="rect">
            <a:avLst/>
          </a:prstGeom>
          <a:noFill/>
          <a:ln w="9525">
            <a:noFill/>
            <a:miter lim="800000"/>
            <a:headEnd/>
            <a:tailEnd/>
          </a:ln>
        </p:spPr>
      </p:pic>
      <p:sp>
        <p:nvSpPr>
          <p:cNvPr id="31750" name="TextBox 20"/>
          <p:cNvSpPr txBox="1">
            <a:spLocks noChangeArrowheads="1"/>
          </p:cNvSpPr>
          <p:nvPr/>
        </p:nvSpPr>
        <p:spPr bwMode="auto">
          <a:xfrm>
            <a:off x="6629400" y="2133600"/>
            <a:ext cx="1905000" cy="369888"/>
          </a:xfrm>
          <a:prstGeom prst="rect">
            <a:avLst/>
          </a:prstGeom>
          <a:noFill/>
          <a:ln w="9525">
            <a:noFill/>
            <a:miter lim="800000"/>
            <a:headEnd/>
            <a:tailEnd/>
          </a:ln>
        </p:spPr>
        <p:txBody>
          <a:bodyPr>
            <a:spAutoFit/>
          </a:bodyPr>
          <a:lstStyle/>
          <a:p>
            <a:r>
              <a:rPr lang="en-US">
                <a:solidFill>
                  <a:srgbClr val="000000"/>
                </a:solidFill>
              </a:rPr>
              <a:t>Modified Km</a:t>
            </a:r>
          </a:p>
        </p:txBody>
      </p:sp>
      <p:sp>
        <p:nvSpPr>
          <p:cNvPr id="31751" name="Rectangle 12"/>
          <p:cNvSpPr>
            <a:spLocks noChangeArrowheads="1"/>
          </p:cNvSpPr>
          <p:nvPr/>
        </p:nvSpPr>
        <p:spPr bwMode="auto">
          <a:xfrm>
            <a:off x="381000" y="922338"/>
            <a:ext cx="8610600" cy="830262"/>
          </a:xfrm>
          <a:prstGeom prst="rect">
            <a:avLst/>
          </a:prstGeom>
          <a:noFill/>
          <a:ln w="9525">
            <a:noFill/>
            <a:miter lim="800000"/>
            <a:headEnd/>
            <a:tailEnd/>
          </a:ln>
        </p:spPr>
        <p:txBody>
          <a:bodyPr>
            <a:spAutoFit/>
          </a:bodyPr>
          <a:lstStyle/>
          <a:p>
            <a:pPr algn="ctr"/>
            <a:r>
              <a:rPr lang="en-US" sz="2400">
                <a:solidFill>
                  <a:srgbClr val="0000FF"/>
                </a:solidFill>
                <a:latin typeface="Calibri" pitchFamily="34" charset="0"/>
              </a:rPr>
              <a:t>Modification of vertical eddy diffusivity (Km) in the operational HWRF model based on in situ measurements</a:t>
            </a:r>
            <a:endParaRPr lang="en-US" sz="2400">
              <a:solidFill>
                <a:srgbClr val="000000"/>
              </a:solidFill>
              <a:latin typeface="Calibri" pitchFamily="34" charset="0"/>
            </a:endParaRPr>
          </a:p>
        </p:txBody>
      </p:sp>
      <p:sp>
        <p:nvSpPr>
          <p:cNvPr id="31752" name="Rectangle 7"/>
          <p:cNvSpPr>
            <a:spLocks noChangeArrowheads="1"/>
          </p:cNvSpPr>
          <p:nvPr/>
        </p:nvSpPr>
        <p:spPr bwMode="auto">
          <a:xfrm>
            <a:off x="1524000" y="5715000"/>
            <a:ext cx="5943600" cy="461963"/>
          </a:xfrm>
          <a:prstGeom prst="rect">
            <a:avLst/>
          </a:prstGeom>
          <a:noFill/>
          <a:ln w="9525">
            <a:noFill/>
            <a:miter lim="800000"/>
            <a:headEnd/>
            <a:tailEnd/>
          </a:ln>
        </p:spPr>
        <p:txBody>
          <a:bodyPr>
            <a:spAutoFit/>
          </a:bodyPr>
          <a:lstStyle/>
          <a:p>
            <a:r>
              <a:rPr lang="en-US" sz="2400">
                <a:solidFill>
                  <a:srgbClr val="0070C0"/>
                </a:solidFill>
              </a:rPr>
              <a:t>MRF-type PBL schemes are too diffusive</a:t>
            </a:r>
          </a:p>
        </p:txBody>
      </p:sp>
      <p:sp>
        <p:nvSpPr>
          <p:cNvPr id="31753" name="Slide Number Placeholder 10"/>
          <p:cNvSpPr>
            <a:spLocks noGrp="1"/>
          </p:cNvSpPr>
          <p:nvPr>
            <p:ph type="sldNum" sz="quarter" idx="12"/>
          </p:nvPr>
        </p:nvSpPr>
        <p:spPr bwMode="auto">
          <a:noFill/>
          <a:ln>
            <a:miter lim="800000"/>
            <a:headEnd/>
            <a:tailEnd/>
          </a:ln>
        </p:spPr>
        <p:txBody>
          <a:bodyPr/>
          <a:lstStyle/>
          <a:p>
            <a:fld id="{9BC603BD-C8C5-4ABB-9CC0-60C4CAFB2858}" type="slidenum">
              <a:rPr lang="en-US" smtClean="0"/>
              <a:pPr/>
              <a:t>27</a:t>
            </a:fld>
            <a:endParaRPr lang="en-US" smtClean="0"/>
          </a:p>
        </p:txBody>
      </p:sp>
      <p:sp>
        <p:nvSpPr>
          <p:cNvPr id="31754" name="Rectangle 10"/>
          <p:cNvSpPr>
            <a:spLocks noChangeArrowheads="1"/>
          </p:cNvSpPr>
          <p:nvPr/>
        </p:nvSpPr>
        <p:spPr bwMode="auto">
          <a:xfrm>
            <a:off x="457200" y="76200"/>
            <a:ext cx="8401050" cy="708025"/>
          </a:xfrm>
          <a:prstGeom prst="rect">
            <a:avLst/>
          </a:prstGeom>
          <a:noFill/>
          <a:ln w="9525">
            <a:noFill/>
            <a:miter lim="800000"/>
            <a:headEnd/>
            <a:tailEnd/>
          </a:ln>
        </p:spPr>
        <p:txBody>
          <a:bodyPr wrap="none">
            <a:spAutoFit/>
          </a:bodyPr>
          <a:lstStyle/>
          <a:p>
            <a:r>
              <a:rPr lang="en-US" sz="4000">
                <a:latin typeface="Calibri" pitchFamily="34" charset="0"/>
              </a:rPr>
              <a:t>Use of Observations - Model evaluation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5"/>
          <p:cNvSpPr>
            <a:spLocks noChangeArrowheads="1"/>
          </p:cNvSpPr>
          <p:nvPr/>
        </p:nvSpPr>
        <p:spPr bwMode="auto">
          <a:xfrm>
            <a:off x="1143000" y="542925"/>
            <a:ext cx="8763000" cy="400050"/>
          </a:xfrm>
          <a:prstGeom prst="rect">
            <a:avLst/>
          </a:prstGeom>
          <a:noFill/>
          <a:ln w="9525">
            <a:noFill/>
            <a:miter lim="800000"/>
            <a:headEnd/>
            <a:tailEnd/>
          </a:ln>
        </p:spPr>
        <p:txBody>
          <a:bodyPr>
            <a:spAutoFit/>
          </a:bodyPr>
          <a:lstStyle/>
          <a:p>
            <a:r>
              <a:rPr lang="en-US" altLang="zh-CN" sz="2000">
                <a:solidFill>
                  <a:srgbClr val="0000FF"/>
                </a:solidFill>
                <a:latin typeface="Calibri" pitchFamily="34" charset="0"/>
                <a:cs typeface="宋体"/>
              </a:rPr>
              <a:t>Sensitivity of axisymmetric radial wind to vertical eddy diffusivity</a:t>
            </a:r>
          </a:p>
        </p:txBody>
      </p:sp>
      <p:sp>
        <p:nvSpPr>
          <p:cNvPr id="32771" name="Rectangle 15"/>
          <p:cNvSpPr>
            <a:spLocks noChangeArrowheads="1"/>
          </p:cNvSpPr>
          <p:nvPr/>
        </p:nvSpPr>
        <p:spPr bwMode="auto">
          <a:xfrm>
            <a:off x="685800" y="1187450"/>
            <a:ext cx="3071813" cy="369888"/>
          </a:xfrm>
          <a:prstGeom prst="rect">
            <a:avLst/>
          </a:prstGeom>
          <a:noFill/>
          <a:ln w="9525">
            <a:noFill/>
            <a:miter lim="800000"/>
            <a:headEnd/>
            <a:tailEnd/>
          </a:ln>
        </p:spPr>
        <p:txBody>
          <a:bodyPr>
            <a:spAutoFit/>
          </a:bodyPr>
          <a:lstStyle/>
          <a:p>
            <a:r>
              <a:rPr lang="en-US" altLang="zh-CN" u="sng">
                <a:solidFill>
                  <a:srgbClr val="000000"/>
                </a:solidFill>
                <a:latin typeface="Calibri" pitchFamily="34" charset="0"/>
                <a:cs typeface="宋体"/>
              </a:rPr>
              <a:t>Original Km in HWRF</a:t>
            </a:r>
          </a:p>
        </p:txBody>
      </p:sp>
      <p:sp>
        <p:nvSpPr>
          <p:cNvPr id="32772" name="Rectangle 15"/>
          <p:cNvSpPr>
            <a:spLocks noChangeArrowheads="1"/>
          </p:cNvSpPr>
          <p:nvPr/>
        </p:nvSpPr>
        <p:spPr bwMode="auto">
          <a:xfrm>
            <a:off x="3633788" y="1187450"/>
            <a:ext cx="3071812" cy="369888"/>
          </a:xfrm>
          <a:prstGeom prst="rect">
            <a:avLst/>
          </a:prstGeom>
          <a:noFill/>
          <a:ln w="9525">
            <a:noFill/>
            <a:miter lim="800000"/>
            <a:headEnd/>
            <a:tailEnd/>
          </a:ln>
        </p:spPr>
        <p:txBody>
          <a:bodyPr>
            <a:spAutoFit/>
          </a:bodyPr>
          <a:lstStyle/>
          <a:p>
            <a:r>
              <a:rPr lang="en-US" altLang="zh-CN" u="sng">
                <a:solidFill>
                  <a:srgbClr val="000000"/>
                </a:solidFill>
                <a:latin typeface="Calibri" pitchFamily="34" charset="0"/>
                <a:cs typeface="宋体"/>
              </a:rPr>
              <a:t>Km reduced 50%</a:t>
            </a:r>
          </a:p>
        </p:txBody>
      </p:sp>
      <p:sp>
        <p:nvSpPr>
          <p:cNvPr id="32773" name="Rectangle 15"/>
          <p:cNvSpPr>
            <a:spLocks noChangeArrowheads="1"/>
          </p:cNvSpPr>
          <p:nvPr/>
        </p:nvSpPr>
        <p:spPr bwMode="auto">
          <a:xfrm>
            <a:off x="6453188" y="1187450"/>
            <a:ext cx="3071812" cy="369888"/>
          </a:xfrm>
          <a:prstGeom prst="rect">
            <a:avLst/>
          </a:prstGeom>
          <a:noFill/>
          <a:ln w="9525">
            <a:noFill/>
            <a:miter lim="800000"/>
            <a:headEnd/>
            <a:tailEnd/>
          </a:ln>
        </p:spPr>
        <p:txBody>
          <a:bodyPr>
            <a:spAutoFit/>
          </a:bodyPr>
          <a:lstStyle/>
          <a:p>
            <a:r>
              <a:rPr lang="en-US" altLang="zh-CN" u="sng">
                <a:solidFill>
                  <a:srgbClr val="000000"/>
                </a:solidFill>
                <a:latin typeface="Calibri" pitchFamily="34" charset="0"/>
                <a:cs typeface="宋体"/>
              </a:rPr>
              <a:t>Km reduced  75%</a:t>
            </a:r>
          </a:p>
        </p:txBody>
      </p:sp>
      <p:pic>
        <p:nvPicPr>
          <p:cNvPr id="32774" name="Picture 1" descr="Ideal_uw0393.gif"/>
          <p:cNvPicPr>
            <a:picLocks noChangeAspect="1" noChangeArrowheads="1"/>
          </p:cNvPicPr>
          <p:nvPr/>
        </p:nvPicPr>
        <p:blipFill>
          <a:blip r:embed="rId2" cstate="print"/>
          <a:srcRect t="37334" r="39999" b="3200"/>
          <a:stretch>
            <a:fillRect/>
          </a:stretch>
        </p:blipFill>
        <p:spPr bwMode="auto">
          <a:xfrm>
            <a:off x="0" y="1493838"/>
            <a:ext cx="3414713" cy="2514600"/>
          </a:xfrm>
          <a:prstGeom prst="rect">
            <a:avLst/>
          </a:prstGeom>
          <a:noFill/>
          <a:ln w="9525">
            <a:noFill/>
            <a:miter lim="800000"/>
            <a:headEnd/>
            <a:tailEnd/>
          </a:ln>
        </p:spPr>
      </p:pic>
      <p:pic>
        <p:nvPicPr>
          <p:cNvPr id="32775" name="Picture 2" descr="alpha0.50_uw0393.gif"/>
          <p:cNvPicPr>
            <a:picLocks noChangeAspect="1" noChangeArrowheads="1"/>
          </p:cNvPicPr>
          <p:nvPr/>
        </p:nvPicPr>
        <p:blipFill>
          <a:blip r:embed="rId3" cstate="print"/>
          <a:srcRect t="37334" r="39999" b="3200"/>
          <a:stretch>
            <a:fillRect/>
          </a:stretch>
        </p:blipFill>
        <p:spPr bwMode="auto">
          <a:xfrm>
            <a:off x="2895600" y="1493838"/>
            <a:ext cx="3282950" cy="2438400"/>
          </a:xfrm>
          <a:prstGeom prst="rect">
            <a:avLst/>
          </a:prstGeom>
          <a:noFill/>
          <a:ln w="9525">
            <a:noFill/>
            <a:miter lim="800000"/>
            <a:headEnd/>
            <a:tailEnd/>
          </a:ln>
        </p:spPr>
      </p:pic>
      <p:pic>
        <p:nvPicPr>
          <p:cNvPr id="32776" name="Picture 3" descr="alpha0.25_uw0393.gif"/>
          <p:cNvPicPr>
            <a:picLocks noChangeAspect="1" noChangeArrowheads="1"/>
          </p:cNvPicPr>
          <p:nvPr/>
        </p:nvPicPr>
        <p:blipFill>
          <a:blip r:embed="rId4" cstate="print"/>
          <a:srcRect t="37334" r="39999" b="3200"/>
          <a:stretch>
            <a:fillRect/>
          </a:stretch>
        </p:blipFill>
        <p:spPr bwMode="auto">
          <a:xfrm>
            <a:off x="5638800" y="1476375"/>
            <a:ext cx="3308350" cy="2455863"/>
          </a:xfrm>
          <a:prstGeom prst="rect">
            <a:avLst/>
          </a:prstGeom>
          <a:noFill/>
          <a:ln w="9525">
            <a:noFill/>
            <a:miter lim="800000"/>
            <a:headEnd/>
            <a:tailEnd/>
          </a:ln>
        </p:spPr>
      </p:pic>
      <p:sp>
        <p:nvSpPr>
          <p:cNvPr id="32777" name="Rectangle 18"/>
          <p:cNvSpPr>
            <a:spLocks noChangeArrowheads="1"/>
          </p:cNvSpPr>
          <p:nvPr/>
        </p:nvSpPr>
        <p:spPr bwMode="auto">
          <a:xfrm>
            <a:off x="457200" y="4067175"/>
            <a:ext cx="5105400" cy="1323975"/>
          </a:xfrm>
          <a:prstGeom prst="rect">
            <a:avLst/>
          </a:prstGeom>
          <a:noFill/>
          <a:ln w="9525">
            <a:noFill/>
            <a:miter lim="800000"/>
            <a:headEnd/>
            <a:tailEnd/>
          </a:ln>
        </p:spPr>
        <p:txBody>
          <a:bodyPr>
            <a:spAutoFit/>
          </a:bodyPr>
          <a:lstStyle/>
          <a:p>
            <a:pPr>
              <a:buFontTx/>
              <a:buChar char="•"/>
            </a:pPr>
            <a:r>
              <a:rPr lang="en-US" sz="2000">
                <a:solidFill>
                  <a:srgbClr val="0070C0"/>
                </a:solidFill>
                <a:latin typeface="Calibri" pitchFamily="34" charset="0"/>
              </a:rPr>
              <a:t> peak radial inflow stronger with more accurate Km</a:t>
            </a:r>
            <a:endParaRPr lang="en-US" sz="2000" baseline="-25000">
              <a:solidFill>
                <a:srgbClr val="0070C0"/>
              </a:solidFill>
              <a:latin typeface="Calibri" pitchFamily="34" charset="0"/>
            </a:endParaRPr>
          </a:p>
          <a:p>
            <a:pPr>
              <a:buFontTx/>
              <a:buChar char="•"/>
            </a:pPr>
            <a:r>
              <a:rPr lang="en-US" sz="2000">
                <a:solidFill>
                  <a:srgbClr val="0070C0"/>
                </a:solidFill>
                <a:latin typeface="Calibri" pitchFamily="34" charset="0"/>
              </a:rPr>
              <a:t> depth of inflow layer more consistent with dropsonde composites using more accurate Km</a:t>
            </a:r>
            <a:endParaRPr lang="en-US" sz="2000" baseline="-25000">
              <a:solidFill>
                <a:srgbClr val="0070C0"/>
              </a:solidFill>
              <a:latin typeface="Calibri" pitchFamily="34" charset="0"/>
            </a:endParaRPr>
          </a:p>
        </p:txBody>
      </p:sp>
      <p:grpSp>
        <p:nvGrpSpPr>
          <p:cNvPr id="2" name="Group 19"/>
          <p:cNvGrpSpPr>
            <a:grpSpLocks/>
          </p:cNvGrpSpPr>
          <p:nvPr/>
        </p:nvGrpSpPr>
        <p:grpSpPr bwMode="auto">
          <a:xfrm>
            <a:off x="381000" y="3921125"/>
            <a:ext cx="8566150" cy="2778125"/>
            <a:chOff x="381000" y="3920463"/>
            <a:chExt cx="8566150" cy="2779449"/>
          </a:xfrm>
        </p:grpSpPr>
        <p:sp>
          <p:nvSpPr>
            <p:cNvPr id="32782" name="TextBox 17"/>
            <p:cNvSpPr txBox="1">
              <a:spLocks noChangeArrowheads="1"/>
            </p:cNvSpPr>
            <p:nvPr/>
          </p:nvSpPr>
          <p:spPr bwMode="auto">
            <a:xfrm>
              <a:off x="6553200" y="3920463"/>
              <a:ext cx="1676400" cy="338138"/>
            </a:xfrm>
            <a:prstGeom prst="rect">
              <a:avLst/>
            </a:prstGeom>
            <a:noFill/>
            <a:ln w="9525">
              <a:noFill/>
              <a:miter lim="800000"/>
              <a:headEnd/>
              <a:tailEnd/>
            </a:ln>
          </p:spPr>
          <p:txBody>
            <a:bodyPr>
              <a:spAutoFit/>
            </a:bodyPr>
            <a:lstStyle/>
            <a:p>
              <a:r>
                <a:rPr lang="en-US" sz="1600" u="sng">
                  <a:solidFill>
                    <a:srgbClr val="000000"/>
                  </a:solidFill>
                </a:rPr>
                <a:t>Dropsonde Vr</a:t>
              </a:r>
            </a:p>
          </p:txBody>
        </p:sp>
        <p:pic>
          <p:nvPicPr>
            <p:cNvPr id="32783" name="Picture 5" descr="C:\WORK_MATLAB\Papers\Submitted\HPBLheight\Submission\Vr_presentation.jpg"/>
            <p:cNvPicPr>
              <a:picLocks noChangeAspect="1" noChangeArrowheads="1"/>
            </p:cNvPicPr>
            <p:nvPr/>
          </p:nvPicPr>
          <p:blipFill>
            <a:blip r:embed="rId5" cstate="print"/>
            <a:srcRect t="3647"/>
            <a:stretch>
              <a:fillRect/>
            </a:stretch>
          </p:blipFill>
          <p:spPr bwMode="auto">
            <a:xfrm>
              <a:off x="5791072" y="4217158"/>
              <a:ext cx="3156078" cy="2482754"/>
            </a:xfrm>
            <a:prstGeom prst="rect">
              <a:avLst/>
            </a:prstGeom>
            <a:noFill/>
            <a:ln w="9525">
              <a:noFill/>
              <a:miter lim="800000"/>
              <a:headEnd/>
              <a:tailEnd/>
            </a:ln>
          </p:spPr>
        </p:pic>
        <p:sp>
          <p:nvSpPr>
            <p:cNvPr id="32784" name="TextBox 13"/>
            <p:cNvSpPr txBox="1">
              <a:spLocks noChangeArrowheads="1"/>
            </p:cNvSpPr>
            <p:nvPr/>
          </p:nvSpPr>
          <p:spPr bwMode="auto">
            <a:xfrm>
              <a:off x="381000" y="5591175"/>
              <a:ext cx="5638800" cy="1077913"/>
            </a:xfrm>
            <a:prstGeom prst="rect">
              <a:avLst/>
            </a:prstGeom>
            <a:noFill/>
            <a:ln w="9525">
              <a:noFill/>
              <a:miter lim="800000"/>
              <a:headEnd/>
              <a:tailEnd/>
            </a:ln>
          </p:spPr>
          <p:txBody>
            <a:bodyPr>
              <a:spAutoFit/>
            </a:bodyPr>
            <a:lstStyle/>
            <a:p>
              <a:r>
                <a:rPr lang="en-US" sz="1600">
                  <a:solidFill>
                    <a:srgbClr val="7030A0"/>
                  </a:solidFill>
                </a:rPr>
                <a:t>The dashed line is the inflow layer depth from the composite analysis using composite of hundreds of dropsondes (Zhang et al. 2011 MWR: On the characteristic height scales of the hurricane boundary layer). </a:t>
              </a:r>
            </a:p>
          </p:txBody>
        </p:sp>
      </p:grpSp>
      <p:sp>
        <p:nvSpPr>
          <p:cNvPr id="32779" name="Rectangle 15"/>
          <p:cNvSpPr>
            <a:spLocks noChangeArrowheads="1"/>
          </p:cNvSpPr>
          <p:nvPr/>
        </p:nvSpPr>
        <p:spPr bwMode="auto">
          <a:xfrm>
            <a:off x="4457700" y="820738"/>
            <a:ext cx="3636963" cy="338137"/>
          </a:xfrm>
          <a:prstGeom prst="rect">
            <a:avLst/>
          </a:prstGeom>
          <a:noFill/>
          <a:ln w="9525">
            <a:noFill/>
            <a:miter lim="800000"/>
            <a:headEnd/>
            <a:tailEnd/>
          </a:ln>
        </p:spPr>
        <p:txBody>
          <a:bodyPr wrap="none">
            <a:spAutoFit/>
          </a:bodyPr>
          <a:lstStyle/>
          <a:p>
            <a:r>
              <a:rPr lang="en-US" sz="1600">
                <a:solidFill>
                  <a:srgbClr val="0000FF"/>
                </a:solidFill>
              </a:rPr>
              <a:t>(</a:t>
            </a:r>
            <a:r>
              <a:rPr lang="en-US" sz="1400">
                <a:solidFill>
                  <a:srgbClr val="0000FF"/>
                </a:solidFill>
              </a:rPr>
              <a:t>Gopalakrishnan et al. 2012 JAS, in review)</a:t>
            </a:r>
          </a:p>
        </p:txBody>
      </p:sp>
      <p:sp>
        <p:nvSpPr>
          <p:cNvPr id="32780" name="Slide Number Placeholder 17"/>
          <p:cNvSpPr>
            <a:spLocks noGrp="1"/>
          </p:cNvSpPr>
          <p:nvPr>
            <p:ph type="sldNum" sz="quarter" idx="12"/>
          </p:nvPr>
        </p:nvSpPr>
        <p:spPr bwMode="auto">
          <a:noFill/>
          <a:ln>
            <a:miter lim="800000"/>
            <a:headEnd/>
            <a:tailEnd/>
          </a:ln>
        </p:spPr>
        <p:txBody>
          <a:bodyPr/>
          <a:lstStyle/>
          <a:p>
            <a:fld id="{F8BE4360-0AC6-432B-A894-40AA95B00F40}" type="slidenum">
              <a:rPr lang="en-US" smtClean="0"/>
              <a:pPr/>
              <a:t>28</a:t>
            </a:fld>
            <a:endParaRPr lang="en-US" smtClean="0"/>
          </a:p>
        </p:txBody>
      </p:sp>
      <p:sp>
        <p:nvSpPr>
          <p:cNvPr id="32781" name="Rectangle 17"/>
          <p:cNvSpPr>
            <a:spLocks noChangeArrowheads="1"/>
          </p:cNvSpPr>
          <p:nvPr/>
        </p:nvSpPr>
        <p:spPr bwMode="auto">
          <a:xfrm>
            <a:off x="457200" y="-65088"/>
            <a:ext cx="8401050" cy="708026"/>
          </a:xfrm>
          <a:prstGeom prst="rect">
            <a:avLst/>
          </a:prstGeom>
          <a:noFill/>
          <a:ln w="9525">
            <a:noFill/>
            <a:miter lim="800000"/>
            <a:headEnd/>
            <a:tailEnd/>
          </a:ln>
        </p:spPr>
        <p:txBody>
          <a:bodyPr wrap="none">
            <a:spAutoFit/>
          </a:bodyPr>
          <a:lstStyle/>
          <a:p>
            <a:r>
              <a:rPr lang="en-US" sz="4000">
                <a:latin typeface="Calibri" pitchFamily="34" charset="0"/>
              </a:rPr>
              <a:t>Use of Observations - Model evaluation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55638" y="1347788"/>
            <a:ext cx="7802562" cy="2397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795" name="Title 1"/>
          <p:cNvSpPr>
            <a:spLocks noGrp="1"/>
          </p:cNvSpPr>
          <p:nvPr>
            <p:ph type="title"/>
          </p:nvPr>
        </p:nvSpPr>
        <p:spPr>
          <a:xfrm>
            <a:off x="-144463" y="133350"/>
            <a:ext cx="9296401" cy="1143000"/>
          </a:xfrm>
        </p:spPr>
        <p:txBody>
          <a:bodyPr/>
          <a:lstStyle/>
          <a:p>
            <a:pPr eaLnBrk="1" hangingPunct="1"/>
            <a:r>
              <a:rPr lang="en-US" sz="2000" smtClean="0"/>
              <a:t>Comparison of observed and forecast images for Earl (2010) from HEDAS and HWRF ICs  </a:t>
            </a:r>
          </a:p>
        </p:txBody>
      </p:sp>
      <p:sp>
        <p:nvSpPr>
          <p:cNvPr id="33796" name="TextBox 16"/>
          <p:cNvSpPr txBox="1">
            <a:spLocks noChangeArrowheads="1"/>
          </p:cNvSpPr>
          <p:nvPr/>
        </p:nvSpPr>
        <p:spPr bwMode="auto">
          <a:xfrm>
            <a:off x="2895600" y="889000"/>
            <a:ext cx="3009900" cy="307975"/>
          </a:xfrm>
          <a:prstGeom prst="rect">
            <a:avLst/>
          </a:prstGeom>
          <a:noFill/>
          <a:ln w="9525">
            <a:noFill/>
            <a:miter lim="800000"/>
            <a:headEnd/>
            <a:tailEnd/>
          </a:ln>
        </p:spPr>
        <p:txBody>
          <a:bodyPr>
            <a:spAutoFit/>
          </a:bodyPr>
          <a:lstStyle/>
          <a:p>
            <a:pPr algn="ctr"/>
            <a:r>
              <a:rPr lang="en-US" sz="1400">
                <a:latin typeface="Calibri" pitchFamily="34" charset="0"/>
              </a:rPr>
              <a:t> HWRFx with HEDAS IC</a:t>
            </a:r>
          </a:p>
        </p:txBody>
      </p:sp>
      <p:sp>
        <p:nvSpPr>
          <p:cNvPr id="33797" name="TextBox 17"/>
          <p:cNvSpPr txBox="1">
            <a:spLocks noChangeArrowheads="1"/>
          </p:cNvSpPr>
          <p:nvPr/>
        </p:nvSpPr>
        <p:spPr bwMode="auto">
          <a:xfrm>
            <a:off x="5783263" y="890588"/>
            <a:ext cx="2119312" cy="307975"/>
          </a:xfrm>
          <a:prstGeom prst="rect">
            <a:avLst/>
          </a:prstGeom>
          <a:noFill/>
          <a:ln w="9525">
            <a:noFill/>
            <a:miter lim="800000"/>
            <a:headEnd/>
            <a:tailEnd/>
          </a:ln>
        </p:spPr>
        <p:txBody>
          <a:bodyPr>
            <a:spAutoFit/>
          </a:bodyPr>
          <a:lstStyle/>
          <a:p>
            <a:pPr algn="ctr"/>
            <a:r>
              <a:rPr lang="en-US" sz="1400">
                <a:latin typeface="Calibri" pitchFamily="34" charset="0"/>
              </a:rPr>
              <a:t> HWRFx with HWRF IC</a:t>
            </a:r>
          </a:p>
        </p:txBody>
      </p:sp>
      <p:sp>
        <p:nvSpPr>
          <p:cNvPr id="33798" name="TextBox 11"/>
          <p:cNvSpPr txBox="1">
            <a:spLocks noChangeArrowheads="1"/>
          </p:cNvSpPr>
          <p:nvPr/>
        </p:nvSpPr>
        <p:spPr bwMode="auto">
          <a:xfrm>
            <a:off x="484188" y="909638"/>
            <a:ext cx="2714625" cy="307975"/>
          </a:xfrm>
          <a:prstGeom prst="rect">
            <a:avLst/>
          </a:prstGeom>
          <a:noFill/>
          <a:ln w="9525">
            <a:noFill/>
            <a:miter lim="800000"/>
            <a:headEnd/>
            <a:tailEnd/>
          </a:ln>
        </p:spPr>
        <p:txBody>
          <a:bodyPr>
            <a:spAutoFit/>
          </a:bodyPr>
          <a:lstStyle/>
          <a:p>
            <a:pPr algn="ctr"/>
            <a:r>
              <a:rPr lang="en-US" sz="1400">
                <a:latin typeface="Calibri" pitchFamily="34" charset="0"/>
              </a:rPr>
              <a:t>AQUA</a:t>
            </a:r>
          </a:p>
        </p:txBody>
      </p:sp>
      <p:sp>
        <p:nvSpPr>
          <p:cNvPr id="33799" name="TextBox 12"/>
          <p:cNvSpPr txBox="1">
            <a:spLocks noChangeArrowheads="1"/>
          </p:cNvSpPr>
          <p:nvPr/>
        </p:nvSpPr>
        <p:spPr bwMode="auto">
          <a:xfrm>
            <a:off x="3960813" y="6477000"/>
            <a:ext cx="4000500" cy="368300"/>
          </a:xfrm>
          <a:prstGeom prst="rect">
            <a:avLst/>
          </a:prstGeom>
          <a:noFill/>
          <a:ln w="9525">
            <a:noFill/>
            <a:miter lim="800000"/>
            <a:headEnd/>
            <a:tailEnd/>
          </a:ln>
        </p:spPr>
        <p:txBody>
          <a:bodyPr>
            <a:spAutoFit/>
          </a:bodyPr>
          <a:lstStyle/>
          <a:p>
            <a:r>
              <a:rPr lang="en-US">
                <a:latin typeface="Calibri" pitchFamily="34" charset="0"/>
              </a:rPr>
              <a:t>Forecast initial time 12:00Z, 08/29/2010</a:t>
            </a:r>
          </a:p>
        </p:txBody>
      </p:sp>
      <p:grpSp>
        <p:nvGrpSpPr>
          <p:cNvPr id="33800" name="Group 18"/>
          <p:cNvGrpSpPr>
            <a:grpSpLocks/>
          </p:cNvGrpSpPr>
          <p:nvPr/>
        </p:nvGrpSpPr>
        <p:grpSpPr bwMode="auto">
          <a:xfrm>
            <a:off x="642938" y="1219200"/>
            <a:ext cx="7797800" cy="2400300"/>
            <a:chOff x="190500" y="2360428"/>
            <a:chExt cx="8704115" cy="3026737"/>
          </a:xfrm>
        </p:grpSpPr>
        <p:pic>
          <p:nvPicPr>
            <p:cNvPr id="33819" name="Picture 7" descr="mwtb37h_3hr.gif"/>
            <p:cNvPicPr>
              <a:picLocks noChangeAspect="1"/>
            </p:cNvPicPr>
            <p:nvPr/>
          </p:nvPicPr>
          <p:blipFill>
            <a:blip r:embed="rId2" cstate="print"/>
            <a:srcRect l="19440" t="7957" r="19440" b="5531"/>
            <a:stretch>
              <a:fillRect/>
            </a:stretch>
          </p:blipFill>
          <p:spPr bwMode="auto">
            <a:xfrm>
              <a:off x="2943225" y="2360428"/>
              <a:ext cx="2794000" cy="2966484"/>
            </a:xfrm>
            <a:prstGeom prst="rect">
              <a:avLst/>
            </a:prstGeom>
            <a:noFill/>
            <a:ln w="9525">
              <a:noFill/>
              <a:miter lim="800000"/>
              <a:headEnd/>
              <a:tailEnd/>
            </a:ln>
          </p:spPr>
        </p:pic>
        <p:pic>
          <p:nvPicPr>
            <p:cNvPr id="33820" name="Picture 8" descr="mwtb37h_3hr_con.gif"/>
            <p:cNvPicPr>
              <a:picLocks noChangeAspect="1"/>
            </p:cNvPicPr>
            <p:nvPr/>
          </p:nvPicPr>
          <p:blipFill>
            <a:blip r:embed="rId3" cstate="print"/>
            <a:srcRect l="20160" t="7680" r="20386" b="6438"/>
            <a:stretch>
              <a:fillRect/>
            </a:stretch>
          </p:blipFill>
          <p:spPr bwMode="auto">
            <a:xfrm>
              <a:off x="5692775" y="2360428"/>
              <a:ext cx="2717578" cy="2945219"/>
            </a:xfrm>
            <a:prstGeom prst="rect">
              <a:avLst/>
            </a:prstGeom>
            <a:noFill/>
            <a:ln w="9525">
              <a:noFill/>
              <a:miter lim="800000"/>
              <a:headEnd/>
              <a:tailEnd/>
            </a:ln>
          </p:spPr>
        </p:pic>
        <p:grpSp>
          <p:nvGrpSpPr>
            <p:cNvPr id="33821" name="Group 13"/>
            <p:cNvGrpSpPr>
              <a:grpSpLocks/>
            </p:cNvGrpSpPr>
            <p:nvPr/>
          </p:nvGrpSpPr>
          <p:grpSpPr bwMode="auto">
            <a:xfrm>
              <a:off x="190500" y="2381299"/>
              <a:ext cx="2800350" cy="3005866"/>
              <a:chOff x="190500" y="2373313"/>
              <a:chExt cx="2800350" cy="3005866"/>
            </a:xfrm>
          </p:grpSpPr>
          <p:pic>
            <p:nvPicPr>
              <p:cNvPr id="33825" name="Picture 6" descr="20100829.1723.aqua1.x.36h.07LEARL.70kts-978mb-174N-589W.90pc.jpg"/>
              <p:cNvPicPr>
                <a:picLocks noChangeAspect="1"/>
              </p:cNvPicPr>
              <p:nvPr/>
            </p:nvPicPr>
            <p:blipFill>
              <a:blip r:embed="rId4" cstate="print"/>
              <a:srcRect l="25200" t="27901" r="31500" b="31500"/>
              <a:stretch>
                <a:fillRect/>
              </a:stretch>
            </p:blipFill>
            <p:spPr bwMode="auto">
              <a:xfrm>
                <a:off x="212725" y="2373313"/>
                <a:ext cx="2698750" cy="2803525"/>
              </a:xfrm>
              <a:prstGeom prst="rect">
                <a:avLst/>
              </a:prstGeom>
              <a:noFill/>
              <a:ln w="9525">
                <a:noFill/>
                <a:miter lim="800000"/>
                <a:headEnd/>
                <a:tailEnd/>
              </a:ln>
            </p:spPr>
          </p:pic>
          <p:pic>
            <p:nvPicPr>
              <p:cNvPr id="33826" name="Content Placeholder 3" descr="20100829.1723.aqua1.x.36h.07LEARL.70kts-978mb-174N-589W.90pc.jpg"/>
              <p:cNvPicPr>
                <a:picLocks noChangeAspect="1"/>
              </p:cNvPicPr>
              <p:nvPr/>
            </p:nvPicPr>
            <p:blipFill>
              <a:blip r:embed="rId5" cstate="print"/>
              <a:srcRect l="-450" t="92700" r="-2251"/>
              <a:stretch>
                <a:fillRect/>
              </a:stretch>
            </p:blipFill>
            <p:spPr bwMode="auto">
              <a:xfrm>
                <a:off x="190500" y="5180247"/>
                <a:ext cx="2800350" cy="198932"/>
              </a:xfrm>
              <a:prstGeom prst="rect">
                <a:avLst/>
              </a:prstGeom>
              <a:noFill/>
              <a:ln w="9525">
                <a:noFill/>
                <a:miter lim="800000"/>
                <a:headEnd/>
                <a:tailEnd/>
              </a:ln>
            </p:spPr>
          </p:pic>
        </p:grpSp>
        <p:sp>
          <p:nvSpPr>
            <p:cNvPr id="15" name="4-Point Star 14"/>
            <p:cNvSpPr>
              <a:spLocks noChangeArrowheads="1"/>
            </p:cNvSpPr>
            <p:nvPr/>
          </p:nvSpPr>
          <p:spPr bwMode="auto">
            <a:xfrm>
              <a:off x="1553175" y="3753688"/>
              <a:ext cx="299470" cy="178162"/>
            </a:xfrm>
            <a:prstGeom prst="star4">
              <a:avLst>
                <a:gd name="adj" fmla="val 12500"/>
              </a:avLst>
            </a:prstGeom>
            <a:gradFill rotWithShape="1">
              <a:gsLst>
                <a:gs pos="0">
                  <a:srgbClr val="CBFFFF"/>
                </a:gs>
                <a:gs pos="100000">
                  <a:srgbClr val="B5E5E9"/>
                </a:gs>
              </a:gsLst>
              <a:lin ang="5400000"/>
            </a:gradFill>
            <a:ln w="9525">
              <a:solidFill>
                <a:srgbClr val="B6DCDF"/>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chemeClr val="lt1"/>
                </a:solidFill>
                <a:latin typeface="+mn-lt"/>
              </a:endParaRPr>
            </a:p>
          </p:txBody>
        </p:sp>
        <p:pic>
          <p:nvPicPr>
            <p:cNvPr id="33823" name="Content Placeholder 3" descr="20100829.1723.aqua1.x.36h.07LEARL.70kts-978mb-174N-589W.90pc.jpg"/>
            <p:cNvPicPr>
              <a:picLocks noChangeAspect="1"/>
            </p:cNvPicPr>
            <p:nvPr/>
          </p:nvPicPr>
          <p:blipFill>
            <a:blip r:embed="rId4" cstate="print"/>
            <a:srcRect l="61" r="61848" b="91843"/>
            <a:stretch>
              <a:fillRect/>
            </a:stretch>
          </p:blipFill>
          <p:spPr bwMode="auto">
            <a:xfrm>
              <a:off x="216195" y="2367509"/>
              <a:ext cx="1724251" cy="368598"/>
            </a:xfrm>
            <a:prstGeom prst="rect">
              <a:avLst/>
            </a:prstGeom>
            <a:noFill/>
            <a:ln w="9525">
              <a:noFill/>
              <a:miter lim="800000"/>
              <a:headEnd/>
              <a:tailEnd/>
            </a:ln>
          </p:spPr>
        </p:pic>
        <p:pic>
          <p:nvPicPr>
            <p:cNvPr id="33824" name="Picture 8" descr="mwtb37h_3hr_con.gif"/>
            <p:cNvPicPr>
              <a:picLocks noChangeAspect="1"/>
            </p:cNvPicPr>
            <p:nvPr/>
          </p:nvPicPr>
          <p:blipFill>
            <a:blip r:embed="rId3" cstate="print"/>
            <a:srcRect l="83723" t="7680" r="5760" b="6438"/>
            <a:stretch>
              <a:fillRect/>
            </a:stretch>
          </p:blipFill>
          <p:spPr bwMode="auto">
            <a:xfrm>
              <a:off x="8413897" y="2360428"/>
              <a:ext cx="480718" cy="2945219"/>
            </a:xfrm>
            <a:prstGeom prst="rect">
              <a:avLst/>
            </a:prstGeom>
            <a:noFill/>
            <a:ln w="9525">
              <a:noFill/>
              <a:miter lim="800000"/>
              <a:headEnd/>
              <a:tailEnd/>
            </a:ln>
          </p:spPr>
        </p:pic>
      </p:grpSp>
      <p:grpSp>
        <p:nvGrpSpPr>
          <p:cNvPr id="33801" name="Group 29"/>
          <p:cNvGrpSpPr>
            <a:grpSpLocks/>
          </p:cNvGrpSpPr>
          <p:nvPr/>
        </p:nvGrpSpPr>
        <p:grpSpPr bwMode="auto">
          <a:xfrm>
            <a:off x="677863" y="3810000"/>
            <a:ext cx="7778750" cy="2689225"/>
            <a:chOff x="609600" y="4399473"/>
            <a:chExt cx="7778217" cy="2688564"/>
          </a:xfrm>
        </p:grpSpPr>
        <p:sp>
          <p:nvSpPr>
            <p:cNvPr id="29" name="Rectangle 28"/>
            <p:cNvSpPr/>
            <p:nvPr/>
          </p:nvSpPr>
          <p:spPr>
            <a:xfrm>
              <a:off x="609600" y="4399473"/>
              <a:ext cx="7778217" cy="268697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3811" name="Picture 8" descr="mwtb85h_3hr.gif"/>
            <p:cNvPicPr>
              <a:picLocks noChangeAspect="1"/>
            </p:cNvPicPr>
            <p:nvPr/>
          </p:nvPicPr>
          <p:blipFill>
            <a:blip r:embed="rId6" cstate="print"/>
            <a:srcRect l="18719" t="7848" r="20160" b="6090"/>
            <a:stretch>
              <a:fillRect/>
            </a:stretch>
          </p:blipFill>
          <p:spPr bwMode="auto">
            <a:xfrm>
              <a:off x="2945922" y="4419600"/>
              <a:ext cx="2531852" cy="2541181"/>
            </a:xfrm>
            <a:prstGeom prst="rect">
              <a:avLst/>
            </a:prstGeom>
            <a:noFill/>
            <a:ln w="9525">
              <a:noFill/>
              <a:miter lim="800000"/>
              <a:headEnd/>
              <a:tailEnd/>
            </a:ln>
          </p:spPr>
        </p:pic>
        <p:pic>
          <p:nvPicPr>
            <p:cNvPr id="33812" name="Picture 10" descr="mwtb85h_3hr_con.gif"/>
            <p:cNvPicPr>
              <a:picLocks noChangeAspect="1"/>
            </p:cNvPicPr>
            <p:nvPr/>
          </p:nvPicPr>
          <p:blipFill>
            <a:blip r:embed="rId7" cstate="print"/>
            <a:srcRect l="21487" t="8034" r="21997" b="6866"/>
            <a:stretch>
              <a:fillRect/>
            </a:stretch>
          </p:blipFill>
          <p:spPr bwMode="auto">
            <a:xfrm>
              <a:off x="5495027" y="4406660"/>
              <a:ext cx="2311880" cy="2511725"/>
            </a:xfrm>
            <a:prstGeom prst="rect">
              <a:avLst/>
            </a:prstGeom>
            <a:noFill/>
            <a:ln w="9525">
              <a:noFill/>
              <a:miter lim="800000"/>
              <a:headEnd/>
              <a:tailEnd/>
            </a:ln>
          </p:spPr>
        </p:pic>
        <p:pic>
          <p:nvPicPr>
            <p:cNvPr id="33813" name="Picture 22" descr="mwtb85h_3hr_con.gif"/>
            <p:cNvPicPr>
              <a:picLocks noChangeAspect="1"/>
            </p:cNvPicPr>
            <p:nvPr/>
          </p:nvPicPr>
          <p:blipFill>
            <a:blip r:embed="rId7" cstate="print"/>
            <a:srcRect l="84724" t="8034" r="4880" b="4800"/>
            <a:stretch>
              <a:fillRect/>
            </a:stretch>
          </p:blipFill>
          <p:spPr bwMode="auto">
            <a:xfrm>
              <a:off x="7788685" y="4408068"/>
              <a:ext cx="471376" cy="2572747"/>
            </a:xfrm>
            <a:prstGeom prst="rect">
              <a:avLst/>
            </a:prstGeom>
            <a:noFill/>
            <a:ln w="9525">
              <a:noFill/>
              <a:miter lim="800000"/>
              <a:headEnd/>
              <a:tailEnd/>
            </a:ln>
          </p:spPr>
        </p:pic>
        <p:grpSp>
          <p:nvGrpSpPr>
            <p:cNvPr id="33814" name="Group 23"/>
            <p:cNvGrpSpPr>
              <a:grpSpLocks/>
            </p:cNvGrpSpPr>
            <p:nvPr/>
          </p:nvGrpSpPr>
          <p:grpSpPr bwMode="auto">
            <a:xfrm>
              <a:off x="609600" y="4419600"/>
              <a:ext cx="2336322" cy="2668437"/>
              <a:chOff x="609600" y="2819400"/>
              <a:chExt cx="2336322" cy="2668437"/>
            </a:xfrm>
          </p:grpSpPr>
          <p:grpSp>
            <p:nvGrpSpPr>
              <p:cNvPr id="33815" name="Group 13"/>
              <p:cNvGrpSpPr>
                <a:grpSpLocks/>
              </p:cNvGrpSpPr>
              <p:nvPr/>
            </p:nvGrpSpPr>
            <p:grpSpPr bwMode="auto">
              <a:xfrm>
                <a:off x="609600" y="2819400"/>
                <a:ext cx="2336322" cy="2668437"/>
                <a:chOff x="3047999" y="4362091"/>
                <a:chExt cx="2336322" cy="2668437"/>
              </a:xfrm>
            </p:grpSpPr>
            <p:pic>
              <p:nvPicPr>
                <p:cNvPr id="33817" name="Picture 26" descr="20100829.1723.aqua1.x.89h_1deg.07LEARL.70kts-978mb-174N-589W.88pc.jpg"/>
                <p:cNvPicPr>
                  <a:picLocks noChangeAspect="1"/>
                </p:cNvPicPr>
                <p:nvPr/>
              </p:nvPicPr>
              <p:blipFill>
                <a:blip r:embed="rId8" cstate="print"/>
                <a:srcRect l="25919" t="35129" r="33862" b="21971"/>
                <a:stretch>
                  <a:fillRect/>
                </a:stretch>
              </p:blipFill>
              <p:spPr bwMode="auto">
                <a:xfrm>
                  <a:off x="3055189" y="4362091"/>
                  <a:ext cx="2329132" cy="2484408"/>
                </a:xfrm>
                <a:prstGeom prst="rect">
                  <a:avLst/>
                </a:prstGeom>
                <a:noFill/>
                <a:ln w="9525">
                  <a:noFill/>
                  <a:miter lim="800000"/>
                  <a:headEnd/>
                  <a:tailEnd/>
                </a:ln>
              </p:spPr>
            </p:pic>
            <p:pic>
              <p:nvPicPr>
                <p:cNvPr id="33818" name="Picture 11" descr="20100829.1723.aqua1.x.89h_1deg.07LEARL.70kts-978mb-174N-589W.88pc.jpg"/>
                <p:cNvPicPr>
                  <a:picLocks noChangeAspect="1"/>
                </p:cNvPicPr>
                <p:nvPr/>
              </p:nvPicPr>
              <p:blipFill>
                <a:blip r:embed="rId9" cstate="print"/>
                <a:srcRect t="92477"/>
                <a:stretch>
                  <a:fillRect/>
                </a:stretch>
              </p:blipFill>
              <p:spPr bwMode="auto">
                <a:xfrm>
                  <a:off x="3047999" y="6858000"/>
                  <a:ext cx="2293537" cy="172528"/>
                </a:xfrm>
                <a:prstGeom prst="rect">
                  <a:avLst/>
                </a:prstGeom>
                <a:noFill/>
                <a:ln w="9525">
                  <a:noFill/>
                  <a:miter lim="800000"/>
                  <a:headEnd/>
                  <a:tailEnd/>
                </a:ln>
              </p:spPr>
            </p:pic>
          </p:grpSp>
          <p:pic>
            <p:nvPicPr>
              <p:cNvPr id="33816" name="Picture 11" descr="20100829.1723.aqua1.x.89h_1deg.07LEARL.70kts-978mb-174N-589W.88pc.jpg"/>
              <p:cNvPicPr>
                <a:picLocks noChangeAspect="1"/>
              </p:cNvPicPr>
              <p:nvPr/>
            </p:nvPicPr>
            <p:blipFill>
              <a:blip r:embed="rId8" cstate="print"/>
              <a:srcRect r="61470" b="92030"/>
              <a:stretch>
                <a:fillRect/>
              </a:stretch>
            </p:blipFill>
            <p:spPr bwMode="auto">
              <a:xfrm>
                <a:off x="618226" y="2833777"/>
                <a:ext cx="1438917" cy="297611"/>
              </a:xfrm>
              <a:prstGeom prst="rect">
                <a:avLst/>
              </a:prstGeom>
              <a:noFill/>
              <a:ln w="9525">
                <a:noFill/>
                <a:miter lim="800000"/>
                <a:headEnd/>
                <a:tailEnd/>
              </a:ln>
            </p:spPr>
          </p:pic>
        </p:grpSp>
      </p:grpSp>
      <p:sp>
        <p:nvSpPr>
          <p:cNvPr id="33802" name="Rectangle 30"/>
          <p:cNvSpPr>
            <a:spLocks noChangeArrowheads="1"/>
          </p:cNvSpPr>
          <p:nvPr/>
        </p:nvSpPr>
        <p:spPr bwMode="auto">
          <a:xfrm>
            <a:off x="2276475" y="1143000"/>
            <a:ext cx="904875" cy="369888"/>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36 GHz </a:t>
            </a:r>
          </a:p>
        </p:txBody>
      </p:sp>
      <p:sp>
        <p:nvSpPr>
          <p:cNvPr id="33803" name="Rectangle 31"/>
          <p:cNvSpPr>
            <a:spLocks noChangeArrowheads="1"/>
          </p:cNvSpPr>
          <p:nvPr/>
        </p:nvSpPr>
        <p:spPr bwMode="auto">
          <a:xfrm>
            <a:off x="4595813" y="1150938"/>
            <a:ext cx="909637" cy="369887"/>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37 GHz </a:t>
            </a:r>
          </a:p>
        </p:txBody>
      </p:sp>
      <p:sp>
        <p:nvSpPr>
          <p:cNvPr id="33804" name="Rectangle 32"/>
          <p:cNvSpPr>
            <a:spLocks noChangeArrowheads="1"/>
          </p:cNvSpPr>
          <p:nvPr/>
        </p:nvSpPr>
        <p:spPr bwMode="auto">
          <a:xfrm>
            <a:off x="7015163" y="1160463"/>
            <a:ext cx="909637" cy="369887"/>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37 GHz </a:t>
            </a:r>
          </a:p>
        </p:txBody>
      </p:sp>
      <p:sp>
        <p:nvSpPr>
          <p:cNvPr id="33805" name="Rectangle 33"/>
          <p:cNvSpPr>
            <a:spLocks noChangeArrowheads="1"/>
          </p:cNvSpPr>
          <p:nvPr/>
        </p:nvSpPr>
        <p:spPr bwMode="auto">
          <a:xfrm>
            <a:off x="2284413" y="3779838"/>
            <a:ext cx="909637" cy="369887"/>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89 GHz </a:t>
            </a:r>
          </a:p>
        </p:txBody>
      </p:sp>
      <p:sp>
        <p:nvSpPr>
          <p:cNvPr id="33806" name="Rectangle 34"/>
          <p:cNvSpPr>
            <a:spLocks noChangeArrowheads="1"/>
          </p:cNvSpPr>
          <p:nvPr/>
        </p:nvSpPr>
        <p:spPr bwMode="auto">
          <a:xfrm>
            <a:off x="4605338" y="3789363"/>
            <a:ext cx="909637" cy="368300"/>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85 GHz </a:t>
            </a:r>
          </a:p>
        </p:txBody>
      </p:sp>
      <p:sp>
        <p:nvSpPr>
          <p:cNvPr id="33807" name="Rectangle 35"/>
          <p:cNvSpPr>
            <a:spLocks noChangeArrowheads="1"/>
          </p:cNvSpPr>
          <p:nvPr/>
        </p:nvSpPr>
        <p:spPr bwMode="auto">
          <a:xfrm>
            <a:off x="7024688" y="3797300"/>
            <a:ext cx="909637" cy="369888"/>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85 GHz </a:t>
            </a:r>
          </a:p>
        </p:txBody>
      </p:sp>
      <p:sp>
        <p:nvSpPr>
          <p:cNvPr id="33808"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
        <p:nvSpPr>
          <p:cNvPr id="34" name="Slide Number Placeholder 33"/>
          <p:cNvSpPr>
            <a:spLocks noGrp="1"/>
          </p:cNvSpPr>
          <p:nvPr>
            <p:ph type="sldNum" sz="quarter" idx="12"/>
          </p:nvPr>
        </p:nvSpPr>
        <p:spPr/>
        <p:txBody>
          <a:bodyPr/>
          <a:lstStyle/>
          <a:p>
            <a:pPr>
              <a:defRPr/>
            </a:pPr>
            <a:fld id="{DA826D58-55BF-46A2-BDBD-1E9E07C39435}" type="slidenum">
              <a:rPr lang="en-US" smtClean="0"/>
              <a:pPr>
                <a:defRPr/>
              </a:pPr>
              <a:t>29</a:t>
            </a:fld>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3352800" y="1905000"/>
            <a:ext cx="2438400" cy="7620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extBox 13"/>
          <p:cNvSpPr txBox="1"/>
          <p:nvPr/>
        </p:nvSpPr>
        <p:spPr>
          <a:xfrm>
            <a:off x="3535363" y="1981200"/>
            <a:ext cx="2103437" cy="523875"/>
          </a:xfrm>
          <a:prstGeom prst="rect">
            <a:avLst/>
          </a:prstGeom>
          <a:noFill/>
        </p:spPr>
        <p:txBody>
          <a:bodyPr wrap="none">
            <a:spAutoFit/>
          </a:bodyPr>
          <a:lstStyle/>
          <a:p>
            <a:pPr>
              <a:defRPr/>
            </a:pPr>
            <a:r>
              <a:rPr lang="en-US" sz="2800" b="1" dirty="0">
                <a:solidFill>
                  <a:srgbClr val="FFC000"/>
                </a:solidFill>
                <a:latin typeface="+mj-lt"/>
              </a:rPr>
              <a:t>observations</a:t>
            </a:r>
          </a:p>
        </p:txBody>
      </p:sp>
      <p:sp>
        <p:nvSpPr>
          <p:cNvPr id="15" name="TextBox 14"/>
          <p:cNvSpPr txBox="1"/>
          <p:nvPr/>
        </p:nvSpPr>
        <p:spPr>
          <a:xfrm>
            <a:off x="1382713" y="4857750"/>
            <a:ext cx="1579562" cy="523875"/>
          </a:xfrm>
          <a:prstGeom prst="rect">
            <a:avLst/>
          </a:prstGeom>
          <a:noFill/>
        </p:spPr>
        <p:txBody>
          <a:bodyPr wrap="none">
            <a:spAutoFit/>
          </a:bodyPr>
          <a:lstStyle/>
          <a:p>
            <a:pPr>
              <a:defRPr/>
            </a:pPr>
            <a:r>
              <a:rPr lang="en-US" sz="2800" b="1" dirty="0">
                <a:solidFill>
                  <a:srgbClr val="FFC000"/>
                </a:solidFill>
                <a:latin typeface="+mj-lt"/>
              </a:rPr>
              <a:t>modeling</a:t>
            </a:r>
          </a:p>
        </p:txBody>
      </p:sp>
      <p:sp>
        <p:nvSpPr>
          <p:cNvPr id="16" name="TextBox 15"/>
          <p:cNvSpPr txBox="1"/>
          <p:nvPr/>
        </p:nvSpPr>
        <p:spPr>
          <a:xfrm>
            <a:off x="6249988" y="4864100"/>
            <a:ext cx="1176337" cy="522288"/>
          </a:xfrm>
          <a:prstGeom prst="rect">
            <a:avLst/>
          </a:prstGeom>
          <a:noFill/>
        </p:spPr>
        <p:txBody>
          <a:bodyPr wrap="none">
            <a:spAutoFit/>
          </a:bodyPr>
          <a:lstStyle/>
          <a:p>
            <a:pPr>
              <a:defRPr/>
            </a:pPr>
            <a:r>
              <a:rPr lang="en-US" sz="2800" b="1" dirty="0">
                <a:solidFill>
                  <a:srgbClr val="FFC000"/>
                </a:solidFill>
                <a:latin typeface="+mj-lt"/>
              </a:rPr>
              <a:t>theory</a:t>
            </a:r>
          </a:p>
        </p:txBody>
      </p:sp>
      <p:cxnSp>
        <p:nvCxnSpPr>
          <p:cNvPr id="17" name="Straight Arrow Connector 16"/>
          <p:cNvCxnSpPr/>
          <p:nvPr/>
        </p:nvCxnSpPr>
        <p:spPr>
          <a:xfrm rot="5400000" flipH="1" flipV="1">
            <a:off x="2219326" y="3087687"/>
            <a:ext cx="2043112" cy="1338263"/>
          </a:xfrm>
          <a:prstGeom prst="straightConnector1">
            <a:avLst/>
          </a:prstGeom>
          <a:ln w="76200">
            <a:solidFill>
              <a:srgbClr val="FFFF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V="1">
            <a:off x="4650582" y="3145631"/>
            <a:ext cx="2017712" cy="1260475"/>
          </a:xfrm>
          <a:prstGeom prst="straightConnector1">
            <a:avLst/>
          </a:prstGeom>
          <a:ln w="76200">
            <a:solidFill>
              <a:srgbClr val="FFFF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3421063" y="5100638"/>
            <a:ext cx="2254250" cy="15875"/>
          </a:xfrm>
          <a:prstGeom prst="straightConnector1">
            <a:avLst/>
          </a:prstGeom>
          <a:ln w="76200">
            <a:solidFill>
              <a:srgbClr val="FFFF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77" name="TextBox 19"/>
          <p:cNvSpPr txBox="1">
            <a:spLocks noChangeArrowheads="1"/>
          </p:cNvSpPr>
          <p:nvPr/>
        </p:nvSpPr>
        <p:spPr bwMode="auto">
          <a:xfrm>
            <a:off x="3444875" y="5265738"/>
            <a:ext cx="2224088" cy="368300"/>
          </a:xfrm>
          <a:prstGeom prst="rect">
            <a:avLst/>
          </a:prstGeom>
          <a:noFill/>
          <a:ln w="9525">
            <a:noFill/>
            <a:miter lim="800000"/>
            <a:headEnd/>
            <a:tailEnd/>
          </a:ln>
        </p:spPr>
        <p:txBody>
          <a:bodyPr wrap="none">
            <a:spAutoFit/>
          </a:bodyPr>
          <a:lstStyle/>
          <a:p>
            <a:r>
              <a:rPr lang="en-US" b="1"/>
              <a:t>hypothesis testing</a:t>
            </a:r>
          </a:p>
        </p:txBody>
      </p:sp>
      <p:sp>
        <p:nvSpPr>
          <p:cNvPr id="21" name="TextBox 20"/>
          <p:cNvSpPr txBox="1"/>
          <p:nvPr/>
        </p:nvSpPr>
        <p:spPr>
          <a:xfrm>
            <a:off x="4925115" y="3392060"/>
            <a:ext cx="2223686" cy="369332"/>
          </a:xfrm>
          <a:prstGeom prst="rect">
            <a:avLst/>
          </a:prstGeom>
          <a:noFill/>
        </p:spPr>
        <p:txBody>
          <a:bodyPr wrap="none">
            <a:spAutoFit/>
            <a:scene3d>
              <a:camera prst="orthographicFront">
                <a:rot lat="0" lon="0" rev="18180000"/>
              </a:camera>
              <a:lightRig rig="threePt" dir="t"/>
            </a:scene3d>
          </a:bodyPr>
          <a:lstStyle/>
          <a:p>
            <a:pPr>
              <a:defRPr/>
            </a:pPr>
            <a:r>
              <a:rPr lang="en-US" b="1" dirty="0"/>
              <a:t>hypothesis testing</a:t>
            </a:r>
          </a:p>
        </p:txBody>
      </p:sp>
      <p:sp>
        <p:nvSpPr>
          <p:cNvPr id="22" name="TextBox 21"/>
          <p:cNvSpPr txBox="1"/>
          <p:nvPr/>
        </p:nvSpPr>
        <p:spPr>
          <a:xfrm>
            <a:off x="2567390" y="3723052"/>
            <a:ext cx="2056973" cy="369332"/>
          </a:xfrm>
          <a:prstGeom prst="rect">
            <a:avLst/>
          </a:prstGeom>
          <a:noFill/>
        </p:spPr>
        <p:txBody>
          <a:bodyPr wrap="none">
            <a:spAutoFit/>
            <a:scene3d>
              <a:camera prst="orthographicFront">
                <a:rot lat="0" lon="0" rev="3480000"/>
              </a:camera>
              <a:lightRig rig="threePt" dir="t"/>
            </a:scene3d>
          </a:bodyPr>
          <a:lstStyle/>
          <a:p>
            <a:pPr>
              <a:defRPr/>
            </a:pPr>
            <a:r>
              <a:rPr lang="en-US" b="1" dirty="0"/>
              <a:t>data assimilation</a:t>
            </a:r>
          </a:p>
        </p:txBody>
      </p:sp>
      <p:sp>
        <p:nvSpPr>
          <p:cNvPr id="23" name="TextBox 22"/>
          <p:cNvSpPr txBox="1"/>
          <p:nvPr/>
        </p:nvSpPr>
        <p:spPr>
          <a:xfrm rot="18480000">
            <a:off x="1920628" y="3296797"/>
            <a:ext cx="2069797" cy="369332"/>
          </a:xfrm>
          <a:prstGeom prst="rect">
            <a:avLst/>
          </a:prstGeom>
          <a:noFill/>
        </p:spPr>
        <p:txBody>
          <a:bodyPr wrap="none">
            <a:spAutoFit/>
            <a:scene3d>
              <a:camera prst="orthographicFront">
                <a:rot lat="0" lon="0" rev="300000"/>
              </a:camera>
              <a:lightRig rig="threePt" dir="t"/>
            </a:scene3d>
          </a:bodyPr>
          <a:lstStyle/>
          <a:p>
            <a:pPr>
              <a:defRPr/>
            </a:pPr>
            <a:r>
              <a:rPr lang="en-US" b="1" dirty="0"/>
              <a:t>model evaluation</a:t>
            </a:r>
          </a:p>
        </p:txBody>
      </p:sp>
      <p:sp>
        <p:nvSpPr>
          <p:cNvPr id="24" name="TextBox 23"/>
          <p:cNvSpPr txBox="1"/>
          <p:nvPr/>
        </p:nvSpPr>
        <p:spPr>
          <a:xfrm>
            <a:off x="0" y="304800"/>
            <a:ext cx="9067800" cy="1077913"/>
          </a:xfrm>
          <a:prstGeom prst="rect">
            <a:avLst/>
          </a:prstGeom>
          <a:noFill/>
        </p:spPr>
        <p:txBody>
          <a:bodyPr>
            <a:spAutoFit/>
          </a:bodyPr>
          <a:lstStyle/>
          <a:p>
            <a:pPr algn="ctr">
              <a:defRPr/>
            </a:pPr>
            <a:r>
              <a:rPr lang="en-US" sz="3200" b="1" dirty="0">
                <a:solidFill>
                  <a:srgbClr val="FFFF00"/>
                </a:solidFill>
                <a:latin typeface="+mj-lt"/>
              </a:rPr>
              <a:t>Optimal interactions among </a:t>
            </a:r>
          </a:p>
          <a:p>
            <a:pPr algn="ctr">
              <a:defRPr/>
            </a:pPr>
            <a:r>
              <a:rPr lang="en-US" sz="3200" b="1" dirty="0">
                <a:solidFill>
                  <a:srgbClr val="FFFF00"/>
                </a:solidFill>
                <a:latin typeface="+mj-lt"/>
              </a:rPr>
              <a:t>observations, modeling, and theory</a:t>
            </a:r>
          </a:p>
        </p:txBody>
      </p:sp>
      <p:sp>
        <p:nvSpPr>
          <p:cNvPr id="26" name="Oval 25"/>
          <p:cNvSpPr/>
          <p:nvPr/>
        </p:nvSpPr>
        <p:spPr>
          <a:xfrm>
            <a:off x="5734050" y="4816475"/>
            <a:ext cx="2190750" cy="66992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Oval 26"/>
          <p:cNvSpPr/>
          <p:nvPr/>
        </p:nvSpPr>
        <p:spPr>
          <a:xfrm>
            <a:off x="955675" y="4787900"/>
            <a:ext cx="2438400" cy="7620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Slide Number Placeholder 32"/>
          <p:cNvSpPr>
            <a:spLocks noGrp="1"/>
          </p:cNvSpPr>
          <p:nvPr>
            <p:ph type="sldNum" sz="quarter" idx="12"/>
          </p:nvPr>
        </p:nvSpPr>
        <p:spPr/>
        <p:txBody>
          <a:bodyPr/>
          <a:lstStyle/>
          <a:p>
            <a:pPr>
              <a:defRPr/>
            </a:pPr>
            <a:fld id="{DF81C1AE-EFD7-401F-AC0C-5A142602BFC6}"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8"/>
          <p:cNvSpPr>
            <a:spLocks noChangeArrowheads="1"/>
          </p:cNvSpPr>
          <p:nvPr/>
        </p:nvSpPr>
        <p:spPr bwMode="auto">
          <a:xfrm>
            <a:off x="1008063" y="3790950"/>
            <a:ext cx="7981950" cy="2362200"/>
          </a:xfrm>
          <a:prstGeom prst="rect">
            <a:avLst/>
          </a:prstGeom>
          <a:solidFill>
            <a:schemeClr val="tx1"/>
          </a:solidFill>
          <a:ln w="9525">
            <a:noFill/>
            <a:round/>
            <a:headEnd/>
            <a:tailEnd/>
          </a:ln>
        </p:spPr>
        <p:txBody>
          <a:bodyPr/>
          <a:lstStyle/>
          <a:p>
            <a:endParaRPr lang="en-US">
              <a:latin typeface="Calibri" pitchFamily="34" charset="0"/>
            </a:endParaRPr>
          </a:p>
        </p:txBody>
      </p:sp>
      <p:sp>
        <p:nvSpPr>
          <p:cNvPr id="34819" name="Rectangle 7"/>
          <p:cNvSpPr>
            <a:spLocks noChangeArrowheads="1"/>
          </p:cNvSpPr>
          <p:nvPr/>
        </p:nvSpPr>
        <p:spPr bwMode="auto">
          <a:xfrm>
            <a:off x="1008063" y="1581150"/>
            <a:ext cx="7981950" cy="2362200"/>
          </a:xfrm>
          <a:prstGeom prst="rect">
            <a:avLst/>
          </a:prstGeom>
          <a:solidFill>
            <a:schemeClr val="tx1"/>
          </a:solidFill>
          <a:ln w="9525">
            <a:noFill/>
            <a:round/>
            <a:headEnd/>
            <a:tailEnd/>
          </a:ln>
        </p:spPr>
        <p:txBody>
          <a:bodyPr/>
          <a:lstStyle/>
          <a:p>
            <a:endParaRPr lang="en-US">
              <a:latin typeface="Calibri" pitchFamily="34" charset="0"/>
            </a:endParaRPr>
          </a:p>
        </p:txBody>
      </p:sp>
      <p:pic>
        <p:nvPicPr>
          <p:cNvPr id="34820" name="Picture 556" descr="dbzcfad"/>
          <p:cNvPicPr>
            <a:picLocks noChangeAspect="1" noChangeArrowheads="1"/>
          </p:cNvPicPr>
          <p:nvPr/>
        </p:nvPicPr>
        <p:blipFill>
          <a:blip r:embed="rId2" cstate="print"/>
          <a:srcRect b="-3333"/>
          <a:stretch>
            <a:fillRect/>
          </a:stretch>
        </p:blipFill>
        <p:spPr bwMode="auto">
          <a:xfrm>
            <a:off x="3544888" y="1593850"/>
            <a:ext cx="2835275" cy="2425700"/>
          </a:xfrm>
          <a:prstGeom prst="rect">
            <a:avLst/>
          </a:prstGeom>
          <a:noFill/>
          <a:ln w="9525">
            <a:noFill/>
            <a:miter lim="800000"/>
            <a:headEnd/>
            <a:tailEnd/>
          </a:ln>
        </p:spPr>
      </p:pic>
      <p:pic>
        <p:nvPicPr>
          <p:cNvPr id="34821" name="Picture 560" descr="dbzcfad"/>
          <p:cNvPicPr>
            <a:picLocks noChangeAspect="1" noChangeArrowheads="1"/>
          </p:cNvPicPr>
          <p:nvPr/>
        </p:nvPicPr>
        <p:blipFill>
          <a:blip r:embed="rId3" cstate="print"/>
          <a:srcRect b="3226"/>
          <a:stretch>
            <a:fillRect/>
          </a:stretch>
        </p:blipFill>
        <p:spPr bwMode="auto">
          <a:xfrm>
            <a:off x="6154738" y="1581150"/>
            <a:ext cx="2854325" cy="2286000"/>
          </a:xfrm>
          <a:prstGeom prst="rect">
            <a:avLst/>
          </a:prstGeom>
          <a:noFill/>
          <a:ln w="9525">
            <a:noFill/>
            <a:miter lim="800000"/>
            <a:headEnd/>
            <a:tailEnd/>
          </a:ln>
        </p:spPr>
      </p:pic>
      <p:pic>
        <p:nvPicPr>
          <p:cNvPr id="34822" name="Picture 3" descr="EwallCFAD_cat1.jpg"/>
          <p:cNvPicPr>
            <a:picLocks noChangeAspect="1"/>
          </p:cNvPicPr>
          <p:nvPr/>
        </p:nvPicPr>
        <p:blipFill>
          <a:blip r:embed="rId4" cstate="print"/>
          <a:srcRect l="2502" r="7378"/>
          <a:stretch>
            <a:fillRect/>
          </a:stretch>
        </p:blipFill>
        <p:spPr bwMode="auto">
          <a:xfrm>
            <a:off x="1112838" y="1657350"/>
            <a:ext cx="2506662" cy="2133600"/>
          </a:xfrm>
          <a:prstGeom prst="rect">
            <a:avLst/>
          </a:prstGeom>
          <a:noFill/>
          <a:ln w="9525">
            <a:noFill/>
            <a:miter lim="800000"/>
            <a:headEnd/>
            <a:tailEnd/>
          </a:ln>
        </p:spPr>
      </p:pic>
      <p:pic>
        <p:nvPicPr>
          <p:cNvPr id="34823" name="Picture 733" descr="dbzcfad_strat_vi"/>
          <p:cNvPicPr>
            <a:picLocks noChangeAspect="1" noChangeArrowheads="1"/>
          </p:cNvPicPr>
          <p:nvPr/>
        </p:nvPicPr>
        <p:blipFill>
          <a:blip r:embed="rId5" cstate="print"/>
          <a:srcRect l="5318" t="102" r="4411" b="4871"/>
          <a:stretch>
            <a:fillRect/>
          </a:stretch>
        </p:blipFill>
        <p:spPr bwMode="auto">
          <a:xfrm>
            <a:off x="3694113" y="3790950"/>
            <a:ext cx="2622550" cy="2286000"/>
          </a:xfrm>
          <a:prstGeom prst="rect">
            <a:avLst/>
          </a:prstGeom>
          <a:noFill/>
          <a:ln w="9525">
            <a:noFill/>
            <a:miter lim="800000"/>
            <a:headEnd/>
            <a:tailEnd/>
          </a:ln>
        </p:spPr>
      </p:pic>
      <p:pic>
        <p:nvPicPr>
          <p:cNvPr id="34824" name="Picture 734" descr="dbzcfad_strat_mod"/>
          <p:cNvPicPr>
            <a:picLocks noChangeAspect="1" noChangeArrowheads="1"/>
          </p:cNvPicPr>
          <p:nvPr/>
        </p:nvPicPr>
        <p:blipFill>
          <a:blip r:embed="rId6" cstate="print"/>
          <a:srcRect l="5194" t="117" r="4797" b="9494"/>
          <a:stretch>
            <a:fillRect/>
          </a:stretch>
        </p:blipFill>
        <p:spPr bwMode="auto">
          <a:xfrm>
            <a:off x="6303963" y="3790950"/>
            <a:ext cx="2659062" cy="2209800"/>
          </a:xfrm>
          <a:prstGeom prst="rect">
            <a:avLst/>
          </a:prstGeom>
          <a:noFill/>
          <a:ln w="9525">
            <a:noFill/>
            <a:miter lim="800000"/>
            <a:headEnd/>
            <a:tailEnd/>
          </a:ln>
        </p:spPr>
      </p:pic>
      <p:pic>
        <p:nvPicPr>
          <p:cNvPr id="34825" name="Picture 6" descr="StratCFAD_cat1.jpg"/>
          <p:cNvPicPr>
            <a:picLocks noChangeAspect="1"/>
          </p:cNvPicPr>
          <p:nvPr/>
        </p:nvPicPr>
        <p:blipFill>
          <a:blip r:embed="rId7" cstate="print"/>
          <a:srcRect b="-3571"/>
          <a:stretch>
            <a:fillRect/>
          </a:stretch>
        </p:blipFill>
        <p:spPr bwMode="auto">
          <a:xfrm>
            <a:off x="1008063" y="3943350"/>
            <a:ext cx="2781300" cy="2209800"/>
          </a:xfrm>
          <a:prstGeom prst="rect">
            <a:avLst/>
          </a:prstGeom>
          <a:noFill/>
          <a:ln w="9525">
            <a:noFill/>
            <a:miter lim="800000"/>
            <a:headEnd/>
            <a:tailEnd/>
          </a:ln>
        </p:spPr>
      </p:pic>
      <p:sp>
        <p:nvSpPr>
          <p:cNvPr id="34826" name="TextBox 9"/>
          <p:cNvSpPr txBox="1">
            <a:spLocks noChangeArrowheads="1"/>
          </p:cNvSpPr>
          <p:nvPr/>
        </p:nvSpPr>
        <p:spPr bwMode="auto">
          <a:xfrm rot="-5400000">
            <a:off x="3429794" y="2537619"/>
            <a:ext cx="742950" cy="214312"/>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27" name="TextBox 10"/>
          <p:cNvSpPr txBox="1">
            <a:spLocks noChangeArrowheads="1"/>
          </p:cNvSpPr>
          <p:nvPr/>
        </p:nvSpPr>
        <p:spPr bwMode="auto">
          <a:xfrm rot="-5400000">
            <a:off x="6041232" y="2536031"/>
            <a:ext cx="742950"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28" name="TextBox 11"/>
          <p:cNvSpPr txBox="1">
            <a:spLocks noChangeArrowheads="1"/>
          </p:cNvSpPr>
          <p:nvPr/>
        </p:nvSpPr>
        <p:spPr bwMode="auto">
          <a:xfrm rot="-5400000">
            <a:off x="3429794" y="4834732"/>
            <a:ext cx="742950" cy="214312"/>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29" name="TextBox 12"/>
          <p:cNvSpPr txBox="1">
            <a:spLocks noChangeArrowheads="1"/>
          </p:cNvSpPr>
          <p:nvPr/>
        </p:nvSpPr>
        <p:spPr bwMode="auto">
          <a:xfrm rot="-5400000">
            <a:off x="6053932" y="4836318"/>
            <a:ext cx="742950"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30" name="TextBox 13"/>
          <p:cNvSpPr txBox="1">
            <a:spLocks noChangeArrowheads="1"/>
          </p:cNvSpPr>
          <p:nvPr/>
        </p:nvSpPr>
        <p:spPr bwMode="auto">
          <a:xfrm>
            <a:off x="4438650" y="3638550"/>
            <a:ext cx="1020763"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1" name="TextBox 14"/>
          <p:cNvSpPr txBox="1">
            <a:spLocks noChangeArrowheads="1"/>
          </p:cNvSpPr>
          <p:nvPr/>
        </p:nvSpPr>
        <p:spPr bwMode="auto">
          <a:xfrm>
            <a:off x="7011988" y="3638550"/>
            <a:ext cx="1020762"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2" name="TextBox 15"/>
          <p:cNvSpPr txBox="1">
            <a:spLocks noChangeArrowheads="1"/>
          </p:cNvSpPr>
          <p:nvPr/>
        </p:nvSpPr>
        <p:spPr bwMode="auto">
          <a:xfrm>
            <a:off x="4438650" y="5924550"/>
            <a:ext cx="1020763"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3" name="TextBox 16"/>
          <p:cNvSpPr txBox="1">
            <a:spLocks noChangeArrowheads="1"/>
          </p:cNvSpPr>
          <p:nvPr/>
        </p:nvSpPr>
        <p:spPr bwMode="auto">
          <a:xfrm>
            <a:off x="7050088" y="5924550"/>
            <a:ext cx="1020762"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4" name="TextBox 18"/>
          <p:cNvSpPr txBox="1">
            <a:spLocks noChangeArrowheads="1"/>
          </p:cNvSpPr>
          <p:nvPr/>
        </p:nvSpPr>
        <p:spPr bwMode="auto">
          <a:xfrm>
            <a:off x="1698625" y="1290638"/>
            <a:ext cx="1009650" cy="338137"/>
          </a:xfrm>
          <a:prstGeom prst="rect">
            <a:avLst/>
          </a:prstGeom>
          <a:noFill/>
          <a:ln w="9525">
            <a:noFill/>
            <a:miter lim="800000"/>
            <a:headEnd/>
            <a:tailEnd/>
          </a:ln>
        </p:spPr>
        <p:txBody>
          <a:bodyPr wrap="none">
            <a:spAutoFit/>
          </a:bodyPr>
          <a:lstStyle/>
          <a:p>
            <a:r>
              <a:rPr lang="en-US" sz="1600">
                <a:latin typeface="Calibri" pitchFamily="34" charset="0"/>
              </a:rPr>
              <a:t>TRMM PR</a:t>
            </a:r>
          </a:p>
        </p:txBody>
      </p:sp>
      <p:sp>
        <p:nvSpPr>
          <p:cNvPr id="34835" name="TextBox 19"/>
          <p:cNvSpPr txBox="1">
            <a:spLocks noChangeArrowheads="1"/>
          </p:cNvSpPr>
          <p:nvPr/>
        </p:nvSpPr>
        <p:spPr bwMode="auto">
          <a:xfrm>
            <a:off x="4294188" y="1290638"/>
            <a:ext cx="1409700" cy="338137"/>
          </a:xfrm>
          <a:prstGeom prst="rect">
            <a:avLst/>
          </a:prstGeom>
          <a:noFill/>
          <a:ln w="9525">
            <a:noFill/>
            <a:miter lim="800000"/>
            <a:headEnd/>
            <a:tailEnd/>
          </a:ln>
        </p:spPr>
        <p:txBody>
          <a:bodyPr wrap="none">
            <a:spAutoFit/>
          </a:bodyPr>
          <a:lstStyle/>
          <a:p>
            <a:pPr algn="ctr"/>
            <a:r>
              <a:rPr lang="en-US" sz="1600">
                <a:latin typeface="Calibri" pitchFamily="34" charset="0"/>
              </a:rPr>
              <a:t>Airborne radar</a:t>
            </a:r>
          </a:p>
        </p:txBody>
      </p:sp>
      <p:sp>
        <p:nvSpPr>
          <p:cNvPr id="34836" name="TextBox 20"/>
          <p:cNvSpPr txBox="1">
            <a:spLocks noChangeArrowheads="1"/>
          </p:cNvSpPr>
          <p:nvPr/>
        </p:nvSpPr>
        <p:spPr bwMode="auto">
          <a:xfrm>
            <a:off x="7227888" y="1295400"/>
            <a:ext cx="638175" cy="338138"/>
          </a:xfrm>
          <a:prstGeom prst="rect">
            <a:avLst/>
          </a:prstGeom>
          <a:noFill/>
          <a:ln w="9525">
            <a:noFill/>
            <a:miter lim="800000"/>
            <a:headEnd/>
            <a:tailEnd/>
          </a:ln>
        </p:spPr>
        <p:txBody>
          <a:bodyPr wrap="none">
            <a:spAutoFit/>
          </a:bodyPr>
          <a:lstStyle/>
          <a:p>
            <a:r>
              <a:rPr lang="en-US" sz="1600">
                <a:latin typeface="Calibri" pitchFamily="34" charset="0"/>
              </a:rPr>
              <a:t>MM5</a:t>
            </a:r>
          </a:p>
        </p:txBody>
      </p:sp>
      <p:sp>
        <p:nvSpPr>
          <p:cNvPr id="34837" name="TextBox 21"/>
          <p:cNvSpPr txBox="1">
            <a:spLocks noChangeArrowheads="1"/>
          </p:cNvSpPr>
          <p:nvPr/>
        </p:nvSpPr>
        <p:spPr bwMode="auto">
          <a:xfrm>
            <a:off x="23813" y="2508250"/>
            <a:ext cx="814387" cy="338138"/>
          </a:xfrm>
          <a:prstGeom prst="rect">
            <a:avLst/>
          </a:prstGeom>
          <a:noFill/>
          <a:ln w="9525">
            <a:noFill/>
            <a:miter lim="800000"/>
            <a:headEnd/>
            <a:tailEnd/>
          </a:ln>
        </p:spPr>
        <p:txBody>
          <a:bodyPr wrap="none">
            <a:spAutoFit/>
          </a:bodyPr>
          <a:lstStyle/>
          <a:p>
            <a:r>
              <a:rPr lang="en-US" sz="1600">
                <a:latin typeface="Calibri" pitchFamily="34" charset="0"/>
              </a:rPr>
              <a:t>eyewall</a:t>
            </a:r>
          </a:p>
        </p:txBody>
      </p:sp>
      <p:sp>
        <p:nvSpPr>
          <p:cNvPr id="34838" name="TextBox 22"/>
          <p:cNvSpPr txBox="1">
            <a:spLocks noChangeArrowheads="1"/>
          </p:cNvSpPr>
          <p:nvPr/>
        </p:nvSpPr>
        <p:spPr bwMode="auto">
          <a:xfrm>
            <a:off x="-22225" y="4794250"/>
            <a:ext cx="1012825" cy="338138"/>
          </a:xfrm>
          <a:prstGeom prst="rect">
            <a:avLst/>
          </a:prstGeom>
          <a:noFill/>
          <a:ln w="9525">
            <a:noFill/>
            <a:miter lim="800000"/>
            <a:headEnd/>
            <a:tailEnd/>
          </a:ln>
        </p:spPr>
        <p:txBody>
          <a:bodyPr wrap="none">
            <a:spAutoFit/>
          </a:bodyPr>
          <a:lstStyle/>
          <a:p>
            <a:r>
              <a:rPr lang="en-US" sz="1600">
                <a:latin typeface="Calibri" pitchFamily="34" charset="0"/>
              </a:rPr>
              <a:t>stratiform</a:t>
            </a:r>
          </a:p>
        </p:txBody>
      </p:sp>
      <p:sp>
        <p:nvSpPr>
          <p:cNvPr id="34839" name="Rectangle 26"/>
          <p:cNvSpPr>
            <a:spLocks noChangeArrowheads="1"/>
          </p:cNvSpPr>
          <p:nvPr/>
        </p:nvSpPr>
        <p:spPr bwMode="auto">
          <a:xfrm>
            <a:off x="3827463" y="6188075"/>
            <a:ext cx="2286000" cy="523875"/>
          </a:xfrm>
          <a:prstGeom prst="rect">
            <a:avLst/>
          </a:prstGeom>
          <a:noFill/>
          <a:ln w="9525">
            <a:noFill/>
            <a:miter lim="800000"/>
            <a:headEnd/>
            <a:tailEnd/>
          </a:ln>
        </p:spPr>
        <p:txBody>
          <a:bodyPr>
            <a:spAutoFit/>
          </a:bodyPr>
          <a:lstStyle/>
          <a:p>
            <a:pPr algn="ctr"/>
            <a:r>
              <a:rPr lang="en-US" sz="1400">
                <a:latin typeface="Calibri" pitchFamily="34" charset="0"/>
              </a:rPr>
              <a:t>233 aircraft radial legs</a:t>
            </a:r>
          </a:p>
          <a:p>
            <a:pPr algn="ctr"/>
            <a:r>
              <a:rPr lang="en-US" sz="1400">
                <a:latin typeface="Calibri" pitchFamily="34" charset="0"/>
              </a:rPr>
              <a:t>9 TCs</a:t>
            </a:r>
          </a:p>
        </p:txBody>
      </p:sp>
      <p:sp>
        <p:nvSpPr>
          <p:cNvPr id="34840" name="Rectangle 27"/>
          <p:cNvSpPr>
            <a:spLocks noChangeArrowheads="1"/>
          </p:cNvSpPr>
          <p:nvPr/>
        </p:nvSpPr>
        <p:spPr bwMode="auto">
          <a:xfrm>
            <a:off x="6265863" y="6188075"/>
            <a:ext cx="2590800" cy="523875"/>
          </a:xfrm>
          <a:prstGeom prst="rect">
            <a:avLst/>
          </a:prstGeom>
          <a:noFill/>
          <a:ln w="9525">
            <a:noFill/>
            <a:miter lim="800000"/>
            <a:headEnd/>
            <a:tailEnd/>
          </a:ln>
        </p:spPr>
        <p:txBody>
          <a:bodyPr>
            <a:spAutoFit/>
          </a:bodyPr>
          <a:lstStyle/>
          <a:p>
            <a:pPr algn="ctr"/>
            <a:r>
              <a:rPr lang="en-US" sz="1400">
                <a:latin typeface="Calibri" pitchFamily="34" charset="0"/>
              </a:rPr>
              <a:t>96 output times </a:t>
            </a:r>
            <a:r>
              <a:rPr lang="en-US" sz="1400">
                <a:latin typeface="Calibri" pitchFamily="34" charset="0"/>
                <a:cs typeface="Arial" pitchFamily="34" charset="0"/>
              </a:rPr>
              <a:t>∆x</a:t>
            </a:r>
            <a:r>
              <a:rPr lang="en-US" sz="1400">
                <a:latin typeface="Calibri" pitchFamily="34" charset="0"/>
              </a:rPr>
              <a:t> 1.67 km</a:t>
            </a:r>
          </a:p>
          <a:p>
            <a:pPr algn="ctr"/>
            <a:r>
              <a:rPr lang="en-US" sz="1400">
                <a:latin typeface="Calibri" pitchFamily="34" charset="0"/>
              </a:rPr>
              <a:t>2 TCs</a:t>
            </a:r>
          </a:p>
        </p:txBody>
      </p:sp>
      <p:sp>
        <p:nvSpPr>
          <p:cNvPr id="34841" name="Rectangle 28"/>
          <p:cNvSpPr>
            <a:spLocks noChangeArrowheads="1"/>
          </p:cNvSpPr>
          <p:nvPr/>
        </p:nvSpPr>
        <p:spPr bwMode="auto">
          <a:xfrm>
            <a:off x="1084263" y="6188075"/>
            <a:ext cx="2286000" cy="523875"/>
          </a:xfrm>
          <a:prstGeom prst="rect">
            <a:avLst/>
          </a:prstGeom>
          <a:noFill/>
          <a:ln w="9525">
            <a:noFill/>
            <a:miter lim="800000"/>
            <a:headEnd/>
            <a:tailEnd/>
          </a:ln>
        </p:spPr>
        <p:txBody>
          <a:bodyPr>
            <a:spAutoFit/>
          </a:bodyPr>
          <a:lstStyle/>
          <a:p>
            <a:pPr algn="ctr"/>
            <a:r>
              <a:rPr lang="en-US" sz="1400">
                <a:latin typeface="Calibri" pitchFamily="34" charset="0"/>
              </a:rPr>
              <a:t>118 TRMM PR swaths</a:t>
            </a:r>
          </a:p>
          <a:p>
            <a:pPr algn="ctr"/>
            <a:r>
              <a:rPr lang="en-US" sz="1400">
                <a:latin typeface="Calibri" pitchFamily="34" charset="0"/>
              </a:rPr>
              <a:t>64 TCs</a:t>
            </a:r>
          </a:p>
        </p:txBody>
      </p:sp>
      <p:sp>
        <p:nvSpPr>
          <p:cNvPr id="34842" name="TextBox 46"/>
          <p:cNvSpPr txBox="1">
            <a:spLocks noChangeArrowheads="1"/>
          </p:cNvSpPr>
          <p:nvPr/>
        </p:nvSpPr>
        <p:spPr bwMode="auto">
          <a:xfrm>
            <a:off x="685800" y="685800"/>
            <a:ext cx="8415338" cy="400050"/>
          </a:xfrm>
          <a:prstGeom prst="rect">
            <a:avLst/>
          </a:prstGeom>
          <a:noFill/>
          <a:ln w="9525">
            <a:noFill/>
            <a:miter lim="800000"/>
            <a:headEnd/>
            <a:tailEnd/>
          </a:ln>
        </p:spPr>
        <p:txBody>
          <a:bodyPr wrap="none">
            <a:spAutoFit/>
          </a:bodyPr>
          <a:lstStyle/>
          <a:p>
            <a:r>
              <a:rPr lang="en-US" sz="2000">
                <a:solidFill>
                  <a:srgbClr val="FFFFFF"/>
                </a:solidFill>
                <a:latin typeface="Calibri" pitchFamily="34" charset="0"/>
              </a:rPr>
              <a:t>CFADs of reflectivity from TRMM, airborne radars and high-resolution models</a:t>
            </a:r>
          </a:p>
        </p:txBody>
      </p:sp>
      <p:sp>
        <p:nvSpPr>
          <p:cNvPr id="34843"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
        <p:nvSpPr>
          <p:cNvPr id="28" name="Slide Number Placeholder 27"/>
          <p:cNvSpPr>
            <a:spLocks noGrp="1"/>
          </p:cNvSpPr>
          <p:nvPr>
            <p:ph type="sldNum" sz="quarter" idx="12"/>
          </p:nvPr>
        </p:nvSpPr>
        <p:spPr/>
        <p:txBody>
          <a:bodyPr/>
          <a:lstStyle/>
          <a:p>
            <a:pPr>
              <a:defRPr/>
            </a:pPr>
            <a:fld id="{EA40E3E6-3D33-4335-9077-614DB865A23E}" type="slidenum">
              <a:rPr lang="en-US" smtClean="0"/>
              <a:pPr>
                <a:defRPr/>
              </a:pPr>
              <a:t>30</a:t>
            </a:fld>
            <a:endParaRPr lang="en-US"/>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Rectangle 312"/>
          <p:cNvSpPr/>
          <p:nvPr/>
        </p:nvSpPr>
        <p:spPr>
          <a:xfrm>
            <a:off x="4511675" y="1905000"/>
            <a:ext cx="4070350" cy="320675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106" name="Rectangle 105"/>
          <p:cNvSpPr/>
          <p:nvPr/>
        </p:nvSpPr>
        <p:spPr>
          <a:xfrm>
            <a:off x="350838" y="1900238"/>
            <a:ext cx="3787775" cy="320675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nvGrpSpPr>
          <p:cNvPr id="35844" name="Group 100"/>
          <p:cNvGrpSpPr>
            <a:grpSpLocks/>
          </p:cNvGrpSpPr>
          <p:nvPr/>
        </p:nvGrpSpPr>
        <p:grpSpPr bwMode="auto">
          <a:xfrm>
            <a:off x="304800" y="1949450"/>
            <a:ext cx="3676650" cy="3155950"/>
            <a:chOff x="323" y="432"/>
            <a:chExt cx="2316" cy="1988"/>
          </a:xfrm>
        </p:grpSpPr>
        <p:pic>
          <p:nvPicPr>
            <p:cNvPr id="35893" name="Picture 3" descr="vorcylav_ri.tif"/>
            <p:cNvPicPr>
              <a:picLocks noChangeAspect="1"/>
            </p:cNvPicPr>
            <p:nvPr/>
          </p:nvPicPr>
          <p:blipFill>
            <a:blip r:embed="rId2" cstate="print"/>
            <a:srcRect l="14796" t="8968" r="16309" b="15619"/>
            <a:stretch>
              <a:fillRect/>
            </a:stretch>
          </p:blipFill>
          <p:spPr bwMode="auto">
            <a:xfrm>
              <a:off x="663" y="470"/>
              <a:ext cx="1951" cy="1650"/>
            </a:xfrm>
            <a:prstGeom prst="rect">
              <a:avLst/>
            </a:prstGeom>
            <a:noFill/>
            <a:ln w="9525">
              <a:noFill/>
              <a:miter lim="800000"/>
              <a:headEnd/>
              <a:tailEnd/>
            </a:ln>
          </p:spPr>
        </p:pic>
        <p:sp>
          <p:nvSpPr>
            <p:cNvPr id="35894" name="TextBox 7"/>
            <p:cNvSpPr txBox="1">
              <a:spLocks noChangeArrowheads="1"/>
            </p:cNvSpPr>
            <p:nvPr/>
          </p:nvSpPr>
          <p:spPr bwMode="auto">
            <a:xfrm>
              <a:off x="528" y="202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a:t>
              </a:r>
            </a:p>
          </p:txBody>
        </p:sp>
        <p:sp>
          <p:nvSpPr>
            <p:cNvPr id="35895" name="TextBox 8"/>
            <p:cNvSpPr txBox="1">
              <a:spLocks noChangeArrowheads="1"/>
            </p:cNvSpPr>
            <p:nvPr/>
          </p:nvSpPr>
          <p:spPr bwMode="auto">
            <a:xfrm>
              <a:off x="528" y="1789"/>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896" name="TextBox 9"/>
            <p:cNvSpPr txBox="1">
              <a:spLocks noChangeArrowheads="1"/>
            </p:cNvSpPr>
            <p:nvPr/>
          </p:nvSpPr>
          <p:spPr bwMode="auto">
            <a:xfrm>
              <a:off x="528" y="1562"/>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4</a:t>
              </a:r>
            </a:p>
          </p:txBody>
        </p:sp>
        <p:sp>
          <p:nvSpPr>
            <p:cNvPr id="35897" name="TextBox 10"/>
            <p:cNvSpPr txBox="1">
              <a:spLocks noChangeArrowheads="1"/>
            </p:cNvSpPr>
            <p:nvPr/>
          </p:nvSpPr>
          <p:spPr bwMode="auto">
            <a:xfrm>
              <a:off x="528" y="1335"/>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6</a:t>
              </a:r>
            </a:p>
          </p:txBody>
        </p:sp>
        <p:sp>
          <p:nvSpPr>
            <p:cNvPr id="35898" name="TextBox 11"/>
            <p:cNvSpPr txBox="1">
              <a:spLocks noChangeArrowheads="1"/>
            </p:cNvSpPr>
            <p:nvPr/>
          </p:nvSpPr>
          <p:spPr bwMode="auto">
            <a:xfrm>
              <a:off x="528" y="1104"/>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8</a:t>
              </a:r>
            </a:p>
          </p:txBody>
        </p:sp>
        <p:sp>
          <p:nvSpPr>
            <p:cNvPr id="35899" name="TextBox 12"/>
            <p:cNvSpPr txBox="1">
              <a:spLocks noChangeArrowheads="1"/>
            </p:cNvSpPr>
            <p:nvPr/>
          </p:nvSpPr>
          <p:spPr bwMode="auto">
            <a:xfrm>
              <a:off x="485" y="878"/>
              <a:ext cx="215"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10</a:t>
              </a:r>
            </a:p>
          </p:txBody>
        </p:sp>
        <p:sp>
          <p:nvSpPr>
            <p:cNvPr id="35900" name="TextBox 13"/>
            <p:cNvSpPr txBox="1">
              <a:spLocks noChangeArrowheads="1"/>
            </p:cNvSpPr>
            <p:nvPr/>
          </p:nvSpPr>
          <p:spPr bwMode="auto">
            <a:xfrm>
              <a:off x="484" y="659"/>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12</a:t>
              </a:r>
            </a:p>
          </p:txBody>
        </p:sp>
        <p:sp>
          <p:nvSpPr>
            <p:cNvPr id="35901" name="TextBox 14"/>
            <p:cNvSpPr txBox="1">
              <a:spLocks noChangeArrowheads="1"/>
            </p:cNvSpPr>
            <p:nvPr/>
          </p:nvSpPr>
          <p:spPr bwMode="auto">
            <a:xfrm>
              <a:off x="484" y="432"/>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14</a:t>
              </a:r>
            </a:p>
          </p:txBody>
        </p:sp>
        <p:sp>
          <p:nvSpPr>
            <p:cNvPr id="35902" name="TextBox 15"/>
            <p:cNvSpPr txBox="1">
              <a:spLocks noChangeArrowheads="1"/>
            </p:cNvSpPr>
            <p:nvPr/>
          </p:nvSpPr>
          <p:spPr bwMode="auto">
            <a:xfrm>
              <a:off x="528" y="1902"/>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903" name="TextBox 16"/>
            <p:cNvSpPr txBox="1">
              <a:spLocks noChangeArrowheads="1"/>
            </p:cNvSpPr>
            <p:nvPr/>
          </p:nvSpPr>
          <p:spPr bwMode="auto">
            <a:xfrm>
              <a:off x="528" y="1671"/>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904" name="TextBox 17"/>
            <p:cNvSpPr txBox="1">
              <a:spLocks noChangeArrowheads="1"/>
            </p:cNvSpPr>
            <p:nvPr/>
          </p:nvSpPr>
          <p:spPr bwMode="auto">
            <a:xfrm>
              <a:off x="528" y="1444"/>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5</a:t>
              </a:r>
            </a:p>
          </p:txBody>
        </p:sp>
        <p:sp>
          <p:nvSpPr>
            <p:cNvPr id="35905" name="TextBox 18"/>
            <p:cNvSpPr txBox="1">
              <a:spLocks noChangeArrowheads="1"/>
            </p:cNvSpPr>
            <p:nvPr/>
          </p:nvSpPr>
          <p:spPr bwMode="auto">
            <a:xfrm>
              <a:off x="528" y="1218"/>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7</a:t>
              </a:r>
            </a:p>
          </p:txBody>
        </p:sp>
        <p:sp>
          <p:nvSpPr>
            <p:cNvPr id="35906" name="TextBox 19"/>
            <p:cNvSpPr txBox="1">
              <a:spLocks noChangeArrowheads="1"/>
            </p:cNvSpPr>
            <p:nvPr/>
          </p:nvSpPr>
          <p:spPr bwMode="auto">
            <a:xfrm>
              <a:off x="528" y="999"/>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9</a:t>
              </a:r>
            </a:p>
          </p:txBody>
        </p:sp>
        <p:sp>
          <p:nvSpPr>
            <p:cNvPr id="35907" name="TextBox 20"/>
            <p:cNvSpPr txBox="1">
              <a:spLocks noChangeArrowheads="1"/>
            </p:cNvSpPr>
            <p:nvPr/>
          </p:nvSpPr>
          <p:spPr bwMode="auto">
            <a:xfrm>
              <a:off x="483" y="768"/>
              <a:ext cx="215"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11</a:t>
              </a:r>
            </a:p>
          </p:txBody>
        </p:sp>
        <p:sp>
          <p:nvSpPr>
            <p:cNvPr id="35908" name="TextBox 21"/>
            <p:cNvSpPr txBox="1">
              <a:spLocks noChangeArrowheads="1"/>
            </p:cNvSpPr>
            <p:nvPr/>
          </p:nvSpPr>
          <p:spPr bwMode="auto">
            <a:xfrm>
              <a:off x="484" y="537"/>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13</a:t>
              </a:r>
            </a:p>
          </p:txBody>
        </p:sp>
        <p:sp>
          <p:nvSpPr>
            <p:cNvPr id="21" name="TextBox 20"/>
            <p:cNvSpPr txBox="1"/>
            <p:nvPr/>
          </p:nvSpPr>
          <p:spPr>
            <a:xfrm>
              <a:off x="323" y="1043"/>
              <a:ext cx="252" cy="598"/>
            </a:xfrm>
            <a:prstGeom prst="rect">
              <a:avLst/>
            </a:prstGeom>
            <a:noFill/>
          </p:spPr>
          <p:txBody>
            <a:bodyPr vert="vert270" wrap="none">
              <a:spAutoFit/>
            </a:bodyPr>
            <a:lstStyle/>
            <a:p>
              <a:pPr fontAlgn="auto">
                <a:spcBef>
                  <a:spcPts val="0"/>
                </a:spcBef>
                <a:spcAft>
                  <a:spcPts val="0"/>
                </a:spcAft>
                <a:defRPr/>
              </a:pPr>
              <a:r>
                <a:rPr lang="en-US" sz="1400" b="1" dirty="0">
                  <a:solidFill>
                    <a:schemeClr val="bg1"/>
                  </a:solidFill>
                  <a:latin typeface="+mn-lt"/>
                </a:rPr>
                <a:t>height (km)</a:t>
              </a:r>
            </a:p>
          </p:txBody>
        </p:sp>
        <p:sp>
          <p:nvSpPr>
            <p:cNvPr id="35910" name="TextBox 23"/>
            <p:cNvSpPr txBox="1">
              <a:spLocks noChangeArrowheads="1"/>
            </p:cNvSpPr>
            <p:nvPr/>
          </p:nvSpPr>
          <p:spPr bwMode="auto">
            <a:xfrm>
              <a:off x="1108" y="2090"/>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911" name="TextBox 24"/>
            <p:cNvSpPr txBox="1">
              <a:spLocks noChangeArrowheads="1"/>
            </p:cNvSpPr>
            <p:nvPr/>
          </p:nvSpPr>
          <p:spPr bwMode="auto">
            <a:xfrm>
              <a:off x="1793" y="209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912" name="TextBox 25"/>
            <p:cNvSpPr txBox="1">
              <a:spLocks noChangeArrowheads="1"/>
            </p:cNvSpPr>
            <p:nvPr/>
          </p:nvSpPr>
          <p:spPr bwMode="auto">
            <a:xfrm>
              <a:off x="738" y="2090"/>
              <a:ext cx="241"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0.5</a:t>
              </a:r>
            </a:p>
          </p:txBody>
        </p:sp>
        <p:sp>
          <p:nvSpPr>
            <p:cNvPr id="35913" name="TextBox 26"/>
            <p:cNvSpPr txBox="1">
              <a:spLocks noChangeArrowheads="1"/>
            </p:cNvSpPr>
            <p:nvPr/>
          </p:nvSpPr>
          <p:spPr bwMode="auto">
            <a:xfrm>
              <a:off x="1426" y="2090"/>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1.5</a:t>
              </a:r>
            </a:p>
          </p:txBody>
        </p:sp>
        <p:sp>
          <p:nvSpPr>
            <p:cNvPr id="35914" name="TextBox 27"/>
            <p:cNvSpPr txBox="1">
              <a:spLocks noChangeArrowheads="1"/>
            </p:cNvSpPr>
            <p:nvPr/>
          </p:nvSpPr>
          <p:spPr bwMode="auto">
            <a:xfrm>
              <a:off x="2474" y="209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915" name="TextBox 28"/>
            <p:cNvSpPr txBox="1">
              <a:spLocks noChangeArrowheads="1"/>
            </p:cNvSpPr>
            <p:nvPr/>
          </p:nvSpPr>
          <p:spPr bwMode="auto">
            <a:xfrm>
              <a:off x="2107" y="2090"/>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2.5</a:t>
              </a:r>
            </a:p>
          </p:txBody>
        </p:sp>
        <p:sp>
          <p:nvSpPr>
            <p:cNvPr id="35916" name="TextBox 29"/>
            <p:cNvSpPr txBox="1">
              <a:spLocks noChangeArrowheads="1"/>
            </p:cNvSpPr>
            <p:nvPr/>
          </p:nvSpPr>
          <p:spPr bwMode="auto">
            <a:xfrm>
              <a:off x="1344" y="2228"/>
              <a:ext cx="467"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r/RMW</a:t>
              </a:r>
            </a:p>
          </p:txBody>
        </p:sp>
      </p:grpSp>
      <p:grpSp>
        <p:nvGrpSpPr>
          <p:cNvPr id="35845" name="Group 101"/>
          <p:cNvGrpSpPr>
            <a:grpSpLocks/>
          </p:cNvGrpSpPr>
          <p:nvPr/>
        </p:nvGrpSpPr>
        <p:grpSpPr bwMode="auto">
          <a:xfrm>
            <a:off x="4419600" y="1951038"/>
            <a:ext cx="4170363" cy="3151187"/>
            <a:chOff x="2719" y="433"/>
            <a:chExt cx="2627" cy="1985"/>
          </a:xfrm>
        </p:grpSpPr>
        <p:pic>
          <p:nvPicPr>
            <p:cNvPr id="35857" name="Picture 4" descr="vorcylav_ss.tif"/>
            <p:cNvPicPr>
              <a:picLocks noChangeAspect="1"/>
            </p:cNvPicPr>
            <p:nvPr/>
          </p:nvPicPr>
          <p:blipFill>
            <a:blip r:embed="rId3" cstate="print"/>
            <a:srcRect l="14594" t="10004" r="10091" b="15370"/>
            <a:stretch>
              <a:fillRect/>
            </a:stretch>
          </p:blipFill>
          <p:spPr bwMode="auto">
            <a:xfrm>
              <a:off x="3056" y="499"/>
              <a:ext cx="2134" cy="1633"/>
            </a:xfrm>
            <a:prstGeom prst="rect">
              <a:avLst/>
            </a:prstGeom>
            <a:noFill/>
            <a:ln w="9525">
              <a:noFill/>
              <a:miter lim="800000"/>
              <a:headEnd/>
              <a:tailEnd/>
            </a:ln>
          </p:spPr>
        </p:pic>
        <p:sp>
          <p:nvSpPr>
            <p:cNvPr id="35858" name="TextBox 30"/>
            <p:cNvSpPr txBox="1">
              <a:spLocks noChangeArrowheads="1"/>
            </p:cNvSpPr>
            <p:nvPr/>
          </p:nvSpPr>
          <p:spPr bwMode="auto">
            <a:xfrm>
              <a:off x="2921" y="2021"/>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a:t>
              </a:r>
            </a:p>
          </p:txBody>
        </p:sp>
        <p:sp>
          <p:nvSpPr>
            <p:cNvPr id="35859" name="TextBox 31"/>
            <p:cNvSpPr txBox="1">
              <a:spLocks noChangeArrowheads="1"/>
            </p:cNvSpPr>
            <p:nvPr/>
          </p:nvSpPr>
          <p:spPr bwMode="auto">
            <a:xfrm>
              <a:off x="2921" y="1790"/>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860" name="TextBox 32"/>
            <p:cNvSpPr txBox="1">
              <a:spLocks noChangeArrowheads="1"/>
            </p:cNvSpPr>
            <p:nvPr/>
          </p:nvSpPr>
          <p:spPr bwMode="auto">
            <a:xfrm>
              <a:off x="2921" y="1563"/>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4</a:t>
              </a:r>
            </a:p>
          </p:txBody>
        </p:sp>
        <p:sp>
          <p:nvSpPr>
            <p:cNvPr id="35861" name="TextBox 33"/>
            <p:cNvSpPr txBox="1">
              <a:spLocks noChangeArrowheads="1"/>
            </p:cNvSpPr>
            <p:nvPr/>
          </p:nvSpPr>
          <p:spPr bwMode="auto">
            <a:xfrm>
              <a:off x="2921" y="1336"/>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6</a:t>
              </a:r>
            </a:p>
          </p:txBody>
        </p:sp>
        <p:sp>
          <p:nvSpPr>
            <p:cNvPr id="35862" name="TextBox 34"/>
            <p:cNvSpPr txBox="1">
              <a:spLocks noChangeArrowheads="1"/>
            </p:cNvSpPr>
            <p:nvPr/>
          </p:nvSpPr>
          <p:spPr bwMode="auto">
            <a:xfrm>
              <a:off x="2921" y="1105"/>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8</a:t>
              </a:r>
            </a:p>
          </p:txBody>
        </p:sp>
        <p:sp>
          <p:nvSpPr>
            <p:cNvPr id="35863" name="TextBox 35"/>
            <p:cNvSpPr txBox="1">
              <a:spLocks noChangeArrowheads="1"/>
            </p:cNvSpPr>
            <p:nvPr/>
          </p:nvSpPr>
          <p:spPr bwMode="auto">
            <a:xfrm>
              <a:off x="2878" y="878"/>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10</a:t>
              </a:r>
            </a:p>
          </p:txBody>
        </p:sp>
        <p:sp>
          <p:nvSpPr>
            <p:cNvPr id="35864" name="TextBox 36"/>
            <p:cNvSpPr txBox="1">
              <a:spLocks noChangeArrowheads="1"/>
            </p:cNvSpPr>
            <p:nvPr/>
          </p:nvSpPr>
          <p:spPr bwMode="auto">
            <a:xfrm>
              <a:off x="2877" y="660"/>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12</a:t>
              </a:r>
            </a:p>
          </p:txBody>
        </p:sp>
        <p:sp>
          <p:nvSpPr>
            <p:cNvPr id="35865" name="TextBox 37"/>
            <p:cNvSpPr txBox="1">
              <a:spLocks noChangeArrowheads="1"/>
            </p:cNvSpPr>
            <p:nvPr/>
          </p:nvSpPr>
          <p:spPr bwMode="auto">
            <a:xfrm>
              <a:off x="2877" y="433"/>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14</a:t>
              </a:r>
            </a:p>
          </p:txBody>
        </p:sp>
        <p:sp>
          <p:nvSpPr>
            <p:cNvPr id="35866" name="TextBox 38"/>
            <p:cNvSpPr txBox="1">
              <a:spLocks noChangeArrowheads="1"/>
            </p:cNvSpPr>
            <p:nvPr/>
          </p:nvSpPr>
          <p:spPr bwMode="auto">
            <a:xfrm>
              <a:off x="2921" y="1903"/>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867" name="TextBox 39"/>
            <p:cNvSpPr txBox="1">
              <a:spLocks noChangeArrowheads="1"/>
            </p:cNvSpPr>
            <p:nvPr/>
          </p:nvSpPr>
          <p:spPr bwMode="auto">
            <a:xfrm>
              <a:off x="2921" y="1672"/>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868" name="TextBox 40"/>
            <p:cNvSpPr txBox="1">
              <a:spLocks noChangeArrowheads="1"/>
            </p:cNvSpPr>
            <p:nvPr/>
          </p:nvSpPr>
          <p:spPr bwMode="auto">
            <a:xfrm>
              <a:off x="2921" y="1445"/>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5</a:t>
              </a:r>
            </a:p>
          </p:txBody>
        </p:sp>
        <p:sp>
          <p:nvSpPr>
            <p:cNvPr id="35869" name="TextBox 41"/>
            <p:cNvSpPr txBox="1">
              <a:spLocks noChangeArrowheads="1"/>
            </p:cNvSpPr>
            <p:nvPr/>
          </p:nvSpPr>
          <p:spPr bwMode="auto">
            <a:xfrm>
              <a:off x="2921" y="1219"/>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7</a:t>
              </a:r>
            </a:p>
          </p:txBody>
        </p:sp>
        <p:sp>
          <p:nvSpPr>
            <p:cNvPr id="35870" name="TextBox 42"/>
            <p:cNvSpPr txBox="1">
              <a:spLocks noChangeArrowheads="1"/>
            </p:cNvSpPr>
            <p:nvPr/>
          </p:nvSpPr>
          <p:spPr bwMode="auto">
            <a:xfrm>
              <a:off x="2921" y="100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9</a:t>
              </a:r>
            </a:p>
          </p:txBody>
        </p:sp>
        <p:sp>
          <p:nvSpPr>
            <p:cNvPr id="35871" name="TextBox 43"/>
            <p:cNvSpPr txBox="1">
              <a:spLocks noChangeArrowheads="1"/>
            </p:cNvSpPr>
            <p:nvPr/>
          </p:nvSpPr>
          <p:spPr bwMode="auto">
            <a:xfrm>
              <a:off x="2876" y="769"/>
              <a:ext cx="215"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11</a:t>
              </a:r>
            </a:p>
          </p:txBody>
        </p:sp>
        <p:sp>
          <p:nvSpPr>
            <p:cNvPr id="35872" name="TextBox 44"/>
            <p:cNvSpPr txBox="1">
              <a:spLocks noChangeArrowheads="1"/>
            </p:cNvSpPr>
            <p:nvPr/>
          </p:nvSpPr>
          <p:spPr bwMode="auto">
            <a:xfrm>
              <a:off x="2877" y="538"/>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13</a:t>
              </a:r>
            </a:p>
          </p:txBody>
        </p:sp>
        <p:sp>
          <p:nvSpPr>
            <p:cNvPr id="46" name="TextBox 45"/>
            <p:cNvSpPr txBox="1"/>
            <p:nvPr/>
          </p:nvSpPr>
          <p:spPr bwMode="auto">
            <a:xfrm>
              <a:off x="2719" y="1043"/>
              <a:ext cx="252" cy="598"/>
            </a:xfrm>
            <a:prstGeom prst="rect">
              <a:avLst/>
            </a:prstGeom>
            <a:noFill/>
          </p:spPr>
          <p:txBody>
            <a:bodyPr vert="vert270" wrap="none">
              <a:spAutoFit/>
            </a:bodyPr>
            <a:lstStyle/>
            <a:p>
              <a:pPr fontAlgn="auto">
                <a:spcBef>
                  <a:spcPts val="0"/>
                </a:spcBef>
                <a:spcAft>
                  <a:spcPts val="0"/>
                </a:spcAft>
                <a:defRPr/>
              </a:pPr>
              <a:r>
                <a:rPr lang="en-US" sz="1400" b="1" dirty="0">
                  <a:solidFill>
                    <a:schemeClr val="bg1"/>
                  </a:solidFill>
                  <a:latin typeface="+mn-lt"/>
                </a:rPr>
                <a:t>height (km)</a:t>
              </a:r>
            </a:p>
          </p:txBody>
        </p:sp>
        <p:sp>
          <p:nvSpPr>
            <p:cNvPr id="35874" name="TextBox 46"/>
            <p:cNvSpPr txBox="1">
              <a:spLocks noChangeArrowheads="1"/>
            </p:cNvSpPr>
            <p:nvPr/>
          </p:nvSpPr>
          <p:spPr bwMode="auto">
            <a:xfrm>
              <a:off x="3508" y="2095"/>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875" name="TextBox 47"/>
            <p:cNvSpPr txBox="1">
              <a:spLocks noChangeArrowheads="1"/>
            </p:cNvSpPr>
            <p:nvPr/>
          </p:nvSpPr>
          <p:spPr bwMode="auto">
            <a:xfrm>
              <a:off x="4193" y="2095"/>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876" name="TextBox 48"/>
            <p:cNvSpPr txBox="1">
              <a:spLocks noChangeArrowheads="1"/>
            </p:cNvSpPr>
            <p:nvPr/>
          </p:nvSpPr>
          <p:spPr bwMode="auto">
            <a:xfrm>
              <a:off x="3138" y="2095"/>
              <a:ext cx="241"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0.5</a:t>
              </a:r>
            </a:p>
          </p:txBody>
        </p:sp>
        <p:sp>
          <p:nvSpPr>
            <p:cNvPr id="35877" name="TextBox 49"/>
            <p:cNvSpPr txBox="1">
              <a:spLocks noChangeArrowheads="1"/>
            </p:cNvSpPr>
            <p:nvPr/>
          </p:nvSpPr>
          <p:spPr bwMode="auto">
            <a:xfrm>
              <a:off x="3826" y="2095"/>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1.5</a:t>
              </a:r>
            </a:p>
          </p:txBody>
        </p:sp>
        <p:sp>
          <p:nvSpPr>
            <p:cNvPr id="35878" name="TextBox 50"/>
            <p:cNvSpPr txBox="1">
              <a:spLocks noChangeArrowheads="1"/>
            </p:cNvSpPr>
            <p:nvPr/>
          </p:nvSpPr>
          <p:spPr bwMode="auto">
            <a:xfrm>
              <a:off x="4874" y="2095"/>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879" name="TextBox 51"/>
            <p:cNvSpPr txBox="1">
              <a:spLocks noChangeArrowheads="1"/>
            </p:cNvSpPr>
            <p:nvPr/>
          </p:nvSpPr>
          <p:spPr bwMode="auto">
            <a:xfrm>
              <a:off x="4507" y="2095"/>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2.5</a:t>
              </a:r>
            </a:p>
          </p:txBody>
        </p:sp>
        <p:sp>
          <p:nvSpPr>
            <p:cNvPr id="35880" name="TextBox 52"/>
            <p:cNvSpPr txBox="1">
              <a:spLocks noChangeArrowheads="1"/>
            </p:cNvSpPr>
            <p:nvPr/>
          </p:nvSpPr>
          <p:spPr bwMode="auto">
            <a:xfrm>
              <a:off x="3753" y="2226"/>
              <a:ext cx="467"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r/RMW</a:t>
              </a:r>
            </a:p>
          </p:txBody>
        </p:sp>
        <p:sp>
          <p:nvSpPr>
            <p:cNvPr id="35881" name="Text Box 57"/>
            <p:cNvSpPr txBox="1">
              <a:spLocks noChangeArrowheads="1"/>
            </p:cNvSpPr>
            <p:nvPr/>
          </p:nvSpPr>
          <p:spPr bwMode="auto">
            <a:xfrm>
              <a:off x="5159" y="1925"/>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a:t>
              </a:r>
            </a:p>
          </p:txBody>
        </p:sp>
        <p:sp>
          <p:nvSpPr>
            <p:cNvPr id="35882" name="Text Box 58"/>
            <p:cNvSpPr txBox="1">
              <a:spLocks noChangeArrowheads="1"/>
            </p:cNvSpPr>
            <p:nvPr/>
          </p:nvSpPr>
          <p:spPr bwMode="auto">
            <a:xfrm>
              <a:off x="5160" y="1805"/>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4</a:t>
              </a:r>
            </a:p>
          </p:txBody>
        </p:sp>
        <p:sp>
          <p:nvSpPr>
            <p:cNvPr id="35883" name="Text Box 59"/>
            <p:cNvSpPr txBox="1">
              <a:spLocks noChangeArrowheads="1"/>
            </p:cNvSpPr>
            <p:nvPr/>
          </p:nvSpPr>
          <p:spPr bwMode="auto">
            <a:xfrm>
              <a:off x="5160" y="1691"/>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a:t>
              </a:r>
            </a:p>
          </p:txBody>
        </p:sp>
        <p:sp>
          <p:nvSpPr>
            <p:cNvPr id="35884" name="Text Box 60"/>
            <p:cNvSpPr txBox="1">
              <a:spLocks noChangeArrowheads="1"/>
            </p:cNvSpPr>
            <p:nvPr/>
          </p:nvSpPr>
          <p:spPr bwMode="auto">
            <a:xfrm>
              <a:off x="5160" y="1577"/>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6</a:t>
              </a:r>
            </a:p>
          </p:txBody>
        </p:sp>
        <p:sp>
          <p:nvSpPr>
            <p:cNvPr id="35885" name="Text Box 61"/>
            <p:cNvSpPr txBox="1">
              <a:spLocks noChangeArrowheads="1"/>
            </p:cNvSpPr>
            <p:nvPr/>
          </p:nvSpPr>
          <p:spPr bwMode="auto">
            <a:xfrm>
              <a:off x="5160" y="1469"/>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9</a:t>
              </a:r>
            </a:p>
          </p:txBody>
        </p:sp>
        <p:sp>
          <p:nvSpPr>
            <p:cNvPr id="35886" name="Text Box 62"/>
            <p:cNvSpPr txBox="1">
              <a:spLocks noChangeArrowheads="1"/>
            </p:cNvSpPr>
            <p:nvPr/>
          </p:nvSpPr>
          <p:spPr bwMode="auto">
            <a:xfrm>
              <a:off x="5148" y="1349"/>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a:t>
              </a:r>
            </a:p>
          </p:txBody>
        </p:sp>
        <p:sp>
          <p:nvSpPr>
            <p:cNvPr id="35887" name="Text Box 69"/>
            <p:cNvSpPr txBox="1">
              <a:spLocks noChangeArrowheads="1"/>
            </p:cNvSpPr>
            <p:nvPr/>
          </p:nvSpPr>
          <p:spPr bwMode="auto">
            <a:xfrm>
              <a:off x="5148" y="1235"/>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18</a:t>
              </a:r>
            </a:p>
          </p:txBody>
        </p:sp>
        <p:sp>
          <p:nvSpPr>
            <p:cNvPr id="35888" name="Text Box 70"/>
            <p:cNvSpPr txBox="1">
              <a:spLocks noChangeArrowheads="1"/>
            </p:cNvSpPr>
            <p:nvPr/>
          </p:nvSpPr>
          <p:spPr bwMode="auto">
            <a:xfrm>
              <a:off x="5148" y="1121"/>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21</a:t>
              </a:r>
            </a:p>
          </p:txBody>
        </p:sp>
        <p:sp>
          <p:nvSpPr>
            <p:cNvPr id="35889" name="Text Box 71"/>
            <p:cNvSpPr txBox="1">
              <a:spLocks noChangeArrowheads="1"/>
            </p:cNvSpPr>
            <p:nvPr/>
          </p:nvSpPr>
          <p:spPr bwMode="auto">
            <a:xfrm>
              <a:off x="5148" y="1007"/>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24</a:t>
              </a:r>
            </a:p>
          </p:txBody>
        </p:sp>
        <p:sp>
          <p:nvSpPr>
            <p:cNvPr id="35890" name="Text Box 72"/>
            <p:cNvSpPr txBox="1">
              <a:spLocks noChangeArrowheads="1"/>
            </p:cNvSpPr>
            <p:nvPr/>
          </p:nvSpPr>
          <p:spPr bwMode="auto">
            <a:xfrm>
              <a:off x="5148" y="893"/>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27</a:t>
              </a:r>
            </a:p>
          </p:txBody>
        </p:sp>
        <p:sp>
          <p:nvSpPr>
            <p:cNvPr id="35891" name="Text Box 73"/>
            <p:cNvSpPr txBox="1">
              <a:spLocks noChangeArrowheads="1"/>
            </p:cNvSpPr>
            <p:nvPr/>
          </p:nvSpPr>
          <p:spPr bwMode="auto">
            <a:xfrm>
              <a:off x="5148" y="779"/>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30</a:t>
              </a:r>
            </a:p>
          </p:txBody>
        </p:sp>
        <p:sp>
          <p:nvSpPr>
            <p:cNvPr id="35892" name="Text Box 74"/>
            <p:cNvSpPr txBox="1">
              <a:spLocks noChangeArrowheads="1"/>
            </p:cNvSpPr>
            <p:nvPr/>
          </p:nvSpPr>
          <p:spPr bwMode="auto">
            <a:xfrm>
              <a:off x="5148" y="665"/>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33</a:t>
              </a:r>
            </a:p>
          </p:txBody>
        </p:sp>
      </p:grpSp>
      <p:sp>
        <p:nvSpPr>
          <p:cNvPr id="35846" name="Text Box 103"/>
          <p:cNvSpPr txBox="1">
            <a:spLocks noChangeArrowheads="1"/>
          </p:cNvSpPr>
          <p:nvPr/>
        </p:nvSpPr>
        <p:spPr bwMode="auto">
          <a:xfrm>
            <a:off x="3494088" y="2074863"/>
            <a:ext cx="414337" cy="369887"/>
          </a:xfrm>
          <a:prstGeom prst="rect">
            <a:avLst/>
          </a:prstGeom>
          <a:noFill/>
          <a:ln w="9525">
            <a:noFill/>
            <a:miter lim="800000"/>
            <a:headEnd/>
            <a:tailEnd/>
          </a:ln>
        </p:spPr>
        <p:txBody>
          <a:bodyPr wrap="none">
            <a:spAutoFit/>
          </a:bodyPr>
          <a:lstStyle/>
          <a:p>
            <a:r>
              <a:rPr lang="en-US" b="1">
                <a:solidFill>
                  <a:schemeClr val="bg1"/>
                </a:solidFill>
              </a:rPr>
              <a:t>IN</a:t>
            </a:r>
          </a:p>
        </p:txBody>
      </p:sp>
      <p:sp>
        <p:nvSpPr>
          <p:cNvPr id="35847" name="Text Box 104"/>
          <p:cNvSpPr txBox="1">
            <a:spLocks noChangeArrowheads="1"/>
          </p:cNvSpPr>
          <p:nvPr/>
        </p:nvSpPr>
        <p:spPr bwMode="auto">
          <a:xfrm>
            <a:off x="7494588" y="2095500"/>
            <a:ext cx="488950" cy="366713"/>
          </a:xfrm>
          <a:prstGeom prst="rect">
            <a:avLst/>
          </a:prstGeom>
          <a:noFill/>
          <a:ln w="9525">
            <a:noFill/>
            <a:miter lim="800000"/>
            <a:headEnd/>
            <a:tailEnd/>
          </a:ln>
        </p:spPr>
        <p:txBody>
          <a:bodyPr wrap="none">
            <a:spAutoFit/>
          </a:bodyPr>
          <a:lstStyle/>
          <a:p>
            <a:r>
              <a:rPr lang="en-US" b="1">
                <a:solidFill>
                  <a:schemeClr val="bg1"/>
                </a:solidFill>
              </a:rPr>
              <a:t>SS</a:t>
            </a:r>
          </a:p>
        </p:txBody>
      </p:sp>
      <p:sp>
        <p:nvSpPr>
          <p:cNvPr id="35848" name="TextBox 46"/>
          <p:cNvSpPr txBox="1">
            <a:spLocks noChangeArrowheads="1"/>
          </p:cNvSpPr>
          <p:nvPr/>
        </p:nvSpPr>
        <p:spPr bwMode="auto">
          <a:xfrm>
            <a:off x="381000" y="712788"/>
            <a:ext cx="8329613" cy="430212"/>
          </a:xfrm>
          <a:prstGeom prst="rect">
            <a:avLst/>
          </a:prstGeom>
          <a:noFill/>
          <a:ln w="9525">
            <a:noFill/>
            <a:miter lim="800000"/>
            <a:headEnd/>
            <a:tailEnd/>
          </a:ln>
        </p:spPr>
        <p:txBody>
          <a:bodyPr wrap="none">
            <a:spAutoFit/>
          </a:bodyPr>
          <a:lstStyle/>
          <a:p>
            <a:r>
              <a:rPr lang="en-US" sz="2200">
                <a:solidFill>
                  <a:srgbClr val="FFFFFF"/>
                </a:solidFill>
                <a:latin typeface="Calibri" pitchFamily="34" charset="0"/>
              </a:rPr>
              <a:t>Symmetric vortex structure for intensifying  (IN) vs. steady state (SS) TCs</a:t>
            </a:r>
          </a:p>
        </p:txBody>
      </p:sp>
      <p:sp>
        <p:nvSpPr>
          <p:cNvPr id="315" name="TextBox 314"/>
          <p:cNvSpPr txBox="1"/>
          <p:nvPr/>
        </p:nvSpPr>
        <p:spPr>
          <a:xfrm>
            <a:off x="317500" y="1154113"/>
            <a:ext cx="3492500" cy="369887"/>
          </a:xfrm>
          <a:prstGeom prst="rect">
            <a:avLst/>
          </a:prstGeom>
          <a:noFill/>
        </p:spPr>
        <p:txBody>
          <a:bodyPr wrap="none">
            <a:spAutoFit/>
          </a:bodyPr>
          <a:lstStyle/>
          <a:p>
            <a:pPr>
              <a:buFont typeface="Arial" pitchFamily="34" charset="0"/>
              <a:buChar char="•"/>
              <a:defRPr/>
            </a:pPr>
            <a:r>
              <a:rPr lang="en-US" dirty="0"/>
              <a:t> </a:t>
            </a:r>
            <a:r>
              <a:rPr lang="en-US" dirty="0">
                <a:latin typeface="+mj-lt"/>
              </a:rPr>
              <a:t>Using Doppler composite dataset </a:t>
            </a:r>
          </a:p>
        </p:txBody>
      </p:sp>
      <p:sp>
        <p:nvSpPr>
          <p:cNvPr id="35850" name="TextBox 36"/>
          <p:cNvSpPr txBox="1">
            <a:spLocks noChangeArrowheads="1"/>
          </p:cNvSpPr>
          <p:nvPr/>
        </p:nvSpPr>
        <p:spPr bwMode="auto">
          <a:xfrm>
            <a:off x="727075" y="39688"/>
            <a:ext cx="8083550" cy="646112"/>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grpSp>
        <p:nvGrpSpPr>
          <p:cNvPr id="4" name="Group 11"/>
          <p:cNvGrpSpPr>
            <a:grpSpLocks/>
          </p:cNvGrpSpPr>
          <p:nvPr/>
        </p:nvGrpSpPr>
        <p:grpSpPr bwMode="auto">
          <a:xfrm>
            <a:off x="609600" y="1219200"/>
            <a:ext cx="7751763" cy="5257800"/>
            <a:chOff x="609600" y="1219200"/>
            <a:chExt cx="7980363" cy="5486400"/>
          </a:xfrm>
        </p:grpSpPr>
        <p:grpSp>
          <p:nvGrpSpPr>
            <p:cNvPr id="35852" name="Group 8"/>
            <p:cNvGrpSpPr>
              <a:grpSpLocks/>
            </p:cNvGrpSpPr>
            <p:nvPr/>
          </p:nvGrpSpPr>
          <p:grpSpPr bwMode="auto">
            <a:xfrm>
              <a:off x="609600" y="1219200"/>
              <a:ext cx="7980363" cy="5486400"/>
              <a:chOff x="609600" y="1219200"/>
              <a:chExt cx="7980363" cy="5486400"/>
            </a:xfrm>
          </p:grpSpPr>
          <p:pic>
            <p:nvPicPr>
              <p:cNvPr id="35855" name="Picture 2"/>
              <p:cNvPicPr>
                <a:picLocks noChangeAspect="1" noChangeArrowheads="1"/>
              </p:cNvPicPr>
              <p:nvPr/>
            </p:nvPicPr>
            <p:blipFill>
              <a:blip r:embed="rId4" cstate="print"/>
              <a:srcRect/>
              <a:stretch>
                <a:fillRect/>
              </a:stretch>
            </p:blipFill>
            <p:spPr bwMode="auto">
              <a:xfrm>
                <a:off x="609600" y="1219200"/>
                <a:ext cx="7980363" cy="5486400"/>
              </a:xfrm>
              <a:prstGeom prst="rect">
                <a:avLst/>
              </a:prstGeom>
              <a:noFill/>
              <a:ln w="9525">
                <a:noFill/>
                <a:miter lim="800000"/>
                <a:headEnd/>
                <a:tailEnd/>
              </a:ln>
            </p:spPr>
          </p:pic>
          <p:sp>
            <p:nvSpPr>
              <p:cNvPr id="35856" name="TextBox 5"/>
              <p:cNvSpPr txBox="1">
                <a:spLocks noChangeArrowheads="1"/>
              </p:cNvSpPr>
              <p:nvPr/>
            </p:nvSpPr>
            <p:spPr bwMode="auto">
              <a:xfrm>
                <a:off x="6482235" y="6392174"/>
                <a:ext cx="2052165" cy="246221"/>
              </a:xfrm>
              <a:prstGeom prst="rect">
                <a:avLst/>
              </a:prstGeom>
              <a:noFill/>
              <a:ln w="9525">
                <a:noFill/>
                <a:miter lim="800000"/>
                <a:headEnd/>
                <a:tailEnd/>
              </a:ln>
            </p:spPr>
            <p:txBody>
              <a:bodyPr wrap="none">
                <a:spAutoFit/>
              </a:bodyPr>
              <a:lstStyle/>
              <a:p>
                <a:r>
                  <a:rPr lang="en-US" sz="1000" b="1">
                    <a:solidFill>
                      <a:schemeClr val="bg1"/>
                    </a:solidFill>
                  </a:rPr>
                  <a:t>From Kossin and Eastin (2001)</a:t>
                </a:r>
              </a:p>
            </p:txBody>
          </p:sp>
        </p:grpSp>
        <p:sp>
          <p:nvSpPr>
            <p:cNvPr id="319" name="TextBox 318"/>
            <p:cNvSpPr txBox="1"/>
            <p:nvPr/>
          </p:nvSpPr>
          <p:spPr>
            <a:xfrm>
              <a:off x="3809590" y="1371600"/>
              <a:ext cx="1299281" cy="369405"/>
            </a:xfrm>
            <a:prstGeom prst="rect">
              <a:avLst/>
            </a:prstGeom>
            <a:noFill/>
          </p:spPr>
          <p:txBody>
            <a:bodyPr wrap="none">
              <a:spAutoFit/>
            </a:bodyPr>
            <a:lstStyle/>
            <a:p>
              <a:pPr>
                <a:defRPr/>
              </a:pPr>
              <a:r>
                <a:rPr lang="en-US" b="1" dirty="0">
                  <a:solidFill>
                    <a:schemeClr val="bg1"/>
                  </a:solidFill>
                  <a:latin typeface="+mn-lt"/>
                </a:rPr>
                <a:t>intensifying</a:t>
              </a:r>
            </a:p>
          </p:txBody>
        </p:sp>
        <p:sp>
          <p:nvSpPr>
            <p:cNvPr id="320" name="TextBox 319"/>
            <p:cNvSpPr txBox="1"/>
            <p:nvPr/>
          </p:nvSpPr>
          <p:spPr>
            <a:xfrm>
              <a:off x="3736046" y="1661492"/>
              <a:ext cx="1353213" cy="369404"/>
            </a:xfrm>
            <a:prstGeom prst="rect">
              <a:avLst/>
            </a:prstGeom>
            <a:noFill/>
          </p:spPr>
          <p:txBody>
            <a:bodyPr wrap="none">
              <a:spAutoFit/>
            </a:bodyPr>
            <a:lstStyle/>
            <a:p>
              <a:pPr>
                <a:defRPr/>
              </a:pPr>
              <a:r>
                <a:rPr lang="en-US" b="1" dirty="0">
                  <a:solidFill>
                    <a:schemeClr val="bg1"/>
                  </a:solidFill>
                  <a:latin typeface="+mj-lt"/>
                </a:rPr>
                <a:t>steady-state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27"/>
          <p:cNvPicPr>
            <a:picLocks noChangeAspect="1" noChangeArrowheads="1"/>
          </p:cNvPicPr>
          <p:nvPr/>
        </p:nvPicPr>
        <p:blipFill>
          <a:blip r:embed="rId2" cstate="print"/>
          <a:srcRect/>
          <a:stretch>
            <a:fillRect/>
          </a:stretch>
        </p:blipFill>
        <p:spPr bwMode="auto">
          <a:xfrm>
            <a:off x="387350" y="1333500"/>
            <a:ext cx="3429000" cy="2922588"/>
          </a:xfrm>
          <a:prstGeom prst="rect">
            <a:avLst/>
          </a:prstGeom>
          <a:noFill/>
          <a:ln w="9525">
            <a:noFill/>
            <a:miter lim="800000"/>
            <a:headEnd/>
            <a:tailEnd/>
          </a:ln>
        </p:spPr>
      </p:pic>
      <p:grpSp>
        <p:nvGrpSpPr>
          <p:cNvPr id="36867" name="Group 154"/>
          <p:cNvGrpSpPr>
            <a:grpSpLocks/>
          </p:cNvGrpSpPr>
          <p:nvPr/>
        </p:nvGrpSpPr>
        <p:grpSpPr bwMode="auto">
          <a:xfrm>
            <a:off x="4425950" y="1333500"/>
            <a:ext cx="4108450" cy="2971800"/>
            <a:chOff x="4847" y="9446"/>
            <a:chExt cx="4304" cy="3264"/>
          </a:xfrm>
        </p:grpSpPr>
        <p:grpSp>
          <p:nvGrpSpPr>
            <p:cNvPr id="36941" name="Group 305"/>
            <p:cNvGrpSpPr>
              <a:grpSpLocks/>
            </p:cNvGrpSpPr>
            <p:nvPr/>
          </p:nvGrpSpPr>
          <p:grpSpPr bwMode="auto">
            <a:xfrm>
              <a:off x="4847" y="9446"/>
              <a:ext cx="4304" cy="3264"/>
              <a:chOff x="7848600" y="18288001"/>
              <a:chExt cx="6389838" cy="4769984"/>
            </a:xfrm>
          </p:grpSpPr>
          <p:pic>
            <p:nvPicPr>
              <p:cNvPr id="36947" name="Picture 126"/>
              <p:cNvPicPr>
                <a:picLocks noChangeAspect="1" noChangeArrowheads="1"/>
              </p:cNvPicPr>
              <p:nvPr/>
            </p:nvPicPr>
            <p:blipFill>
              <a:blip r:embed="rId3" cstate="print"/>
              <a:srcRect/>
              <a:stretch>
                <a:fillRect/>
              </a:stretch>
            </p:blipFill>
            <p:spPr bwMode="auto">
              <a:xfrm>
                <a:off x="7848600" y="18288001"/>
                <a:ext cx="6172200" cy="4769984"/>
              </a:xfrm>
              <a:prstGeom prst="rect">
                <a:avLst/>
              </a:prstGeom>
              <a:noFill/>
              <a:ln w="9525">
                <a:noFill/>
                <a:miter lim="800000"/>
                <a:headEnd/>
                <a:tailEnd/>
              </a:ln>
            </p:spPr>
          </p:pic>
          <p:sp>
            <p:nvSpPr>
              <p:cNvPr id="36948" name="TextBox 291"/>
              <p:cNvSpPr txBox="1">
                <a:spLocks noChangeArrowheads="1"/>
              </p:cNvSpPr>
              <p:nvPr/>
            </p:nvSpPr>
            <p:spPr bwMode="auto">
              <a:xfrm>
                <a:off x="11907678" y="21070492"/>
                <a:ext cx="674044" cy="392402"/>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DC-8</a:t>
                </a:r>
              </a:p>
            </p:txBody>
          </p:sp>
          <p:sp>
            <p:nvSpPr>
              <p:cNvPr id="36949" name="TextBox 292"/>
              <p:cNvSpPr txBox="1">
                <a:spLocks noChangeArrowheads="1"/>
              </p:cNvSpPr>
              <p:nvPr/>
            </p:nvSpPr>
            <p:spPr bwMode="auto">
              <a:xfrm>
                <a:off x="13265642" y="21088328"/>
                <a:ext cx="674044"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DC-8</a:t>
                </a:r>
              </a:p>
            </p:txBody>
          </p:sp>
          <p:sp>
            <p:nvSpPr>
              <p:cNvPr id="36950" name="TextBox 293"/>
              <p:cNvSpPr txBox="1">
                <a:spLocks noChangeArrowheads="1"/>
              </p:cNvSpPr>
              <p:nvPr/>
            </p:nvSpPr>
            <p:spPr bwMode="auto">
              <a:xfrm>
                <a:off x="11554607" y="21427221"/>
                <a:ext cx="753053"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1" name="TextBox 294"/>
              <p:cNvSpPr txBox="1">
                <a:spLocks noChangeArrowheads="1"/>
              </p:cNvSpPr>
              <p:nvPr/>
            </p:nvSpPr>
            <p:spPr bwMode="auto">
              <a:xfrm>
                <a:off x="12171864" y="21434865"/>
                <a:ext cx="75305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2" name="TextBox 295"/>
              <p:cNvSpPr txBox="1">
                <a:spLocks noChangeArrowheads="1"/>
              </p:cNvSpPr>
              <p:nvPr/>
            </p:nvSpPr>
            <p:spPr bwMode="auto">
              <a:xfrm>
                <a:off x="12850846" y="21432317"/>
                <a:ext cx="75305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3" name="TextBox 296"/>
              <p:cNvSpPr txBox="1">
                <a:spLocks noChangeArrowheads="1"/>
              </p:cNvSpPr>
              <p:nvPr/>
            </p:nvSpPr>
            <p:spPr bwMode="auto">
              <a:xfrm>
                <a:off x="13485385" y="21432317"/>
                <a:ext cx="753053"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4" name="TextBox 297"/>
              <p:cNvSpPr txBox="1">
                <a:spLocks noChangeArrowheads="1"/>
              </p:cNvSpPr>
              <p:nvPr/>
            </p:nvSpPr>
            <p:spPr bwMode="auto">
              <a:xfrm>
                <a:off x="10517617" y="21799239"/>
                <a:ext cx="639477"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G-IV</a:t>
                </a:r>
              </a:p>
            </p:txBody>
          </p:sp>
          <p:sp>
            <p:nvSpPr>
              <p:cNvPr id="36955" name="TextBox 298"/>
              <p:cNvSpPr txBox="1">
                <a:spLocks noChangeArrowheads="1"/>
              </p:cNvSpPr>
              <p:nvPr/>
            </p:nvSpPr>
            <p:spPr bwMode="auto">
              <a:xfrm>
                <a:off x="11961997" y="21791595"/>
                <a:ext cx="639477"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G-IV</a:t>
                </a:r>
              </a:p>
            </p:txBody>
          </p:sp>
          <p:sp>
            <p:nvSpPr>
              <p:cNvPr id="36956" name="TextBox 299"/>
              <p:cNvSpPr txBox="1">
                <a:spLocks noChangeArrowheads="1"/>
              </p:cNvSpPr>
              <p:nvPr/>
            </p:nvSpPr>
            <p:spPr bwMode="auto">
              <a:xfrm>
                <a:off x="13337244" y="21791595"/>
                <a:ext cx="639478"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G-IV</a:t>
                </a:r>
              </a:p>
            </p:txBody>
          </p:sp>
          <p:sp>
            <p:nvSpPr>
              <p:cNvPr id="36957" name="TextBox 300"/>
              <p:cNvSpPr txBox="1">
                <a:spLocks noChangeArrowheads="1"/>
              </p:cNvSpPr>
              <p:nvPr/>
            </p:nvSpPr>
            <p:spPr bwMode="auto">
              <a:xfrm>
                <a:off x="10729953" y="22176353"/>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58" name="TextBox 301"/>
              <p:cNvSpPr txBox="1">
                <a:spLocks noChangeArrowheads="1"/>
              </p:cNvSpPr>
              <p:nvPr/>
            </p:nvSpPr>
            <p:spPr bwMode="auto">
              <a:xfrm>
                <a:off x="11428687" y="22181449"/>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59" name="TextBox 302"/>
              <p:cNvSpPr txBox="1">
                <a:spLocks noChangeArrowheads="1"/>
              </p:cNvSpPr>
              <p:nvPr/>
            </p:nvSpPr>
            <p:spPr bwMode="auto">
              <a:xfrm>
                <a:off x="12085448" y="22173805"/>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60" name="TextBox 303"/>
              <p:cNvSpPr txBox="1">
                <a:spLocks noChangeArrowheads="1"/>
              </p:cNvSpPr>
              <p:nvPr/>
            </p:nvSpPr>
            <p:spPr bwMode="auto">
              <a:xfrm>
                <a:off x="12878005" y="22173805"/>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61" name="TextBox 304"/>
              <p:cNvSpPr txBox="1">
                <a:spLocks noChangeArrowheads="1"/>
              </p:cNvSpPr>
              <p:nvPr/>
            </p:nvSpPr>
            <p:spPr bwMode="auto">
              <a:xfrm>
                <a:off x="13465633" y="22173805"/>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grpSp>
        <p:sp>
          <p:nvSpPr>
            <p:cNvPr id="36942" name="TextBox 356"/>
            <p:cNvSpPr txBox="1">
              <a:spLocks noChangeArrowheads="1"/>
            </p:cNvSpPr>
            <p:nvPr/>
          </p:nvSpPr>
          <p:spPr bwMode="auto">
            <a:xfrm>
              <a:off x="6725" y="12039"/>
              <a:ext cx="540"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100828I</a:t>
              </a:r>
            </a:p>
          </p:txBody>
        </p:sp>
        <p:sp>
          <p:nvSpPr>
            <p:cNvPr id="36943" name="TextBox 357"/>
            <p:cNvSpPr txBox="1">
              <a:spLocks noChangeArrowheads="1"/>
            </p:cNvSpPr>
            <p:nvPr/>
          </p:nvSpPr>
          <p:spPr bwMode="auto">
            <a:xfrm>
              <a:off x="7165" y="12039"/>
              <a:ext cx="579"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100829H</a:t>
              </a:r>
            </a:p>
          </p:txBody>
        </p:sp>
        <p:sp>
          <p:nvSpPr>
            <p:cNvPr id="36944" name="TextBox 358"/>
            <p:cNvSpPr txBox="1">
              <a:spLocks noChangeArrowheads="1"/>
            </p:cNvSpPr>
            <p:nvPr/>
          </p:nvSpPr>
          <p:spPr bwMode="auto">
            <a:xfrm>
              <a:off x="7629" y="12039"/>
              <a:ext cx="541"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100829I</a:t>
              </a:r>
            </a:p>
          </p:txBody>
        </p:sp>
        <p:sp>
          <p:nvSpPr>
            <p:cNvPr id="36945" name="TextBox 359"/>
            <p:cNvSpPr txBox="1">
              <a:spLocks noChangeArrowheads="1"/>
            </p:cNvSpPr>
            <p:nvPr/>
          </p:nvSpPr>
          <p:spPr bwMode="auto">
            <a:xfrm>
              <a:off x="8155" y="12039"/>
              <a:ext cx="579"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100830H</a:t>
              </a:r>
            </a:p>
          </p:txBody>
        </p:sp>
        <p:sp>
          <p:nvSpPr>
            <p:cNvPr id="36946" name="TextBox 360"/>
            <p:cNvSpPr txBox="1">
              <a:spLocks noChangeArrowheads="1"/>
            </p:cNvSpPr>
            <p:nvPr/>
          </p:nvSpPr>
          <p:spPr bwMode="auto">
            <a:xfrm>
              <a:off x="8529" y="12039"/>
              <a:ext cx="541"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100830I</a:t>
              </a:r>
            </a:p>
          </p:txBody>
        </p:sp>
      </p:grpSp>
      <p:sp>
        <p:nvSpPr>
          <p:cNvPr id="36868" name="TextBox 118"/>
          <p:cNvSpPr txBox="1">
            <a:spLocks noChangeArrowheads="1"/>
          </p:cNvSpPr>
          <p:nvPr/>
        </p:nvSpPr>
        <p:spPr bwMode="auto">
          <a:xfrm>
            <a:off x="284163" y="909638"/>
            <a:ext cx="3602037" cy="366712"/>
          </a:xfrm>
          <a:prstGeom prst="rect">
            <a:avLst/>
          </a:prstGeom>
          <a:noFill/>
          <a:ln w="9525">
            <a:noFill/>
            <a:miter lim="800000"/>
            <a:headEnd/>
            <a:tailEnd/>
          </a:ln>
        </p:spPr>
        <p:txBody>
          <a:bodyPr wrap="none">
            <a:spAutoFit/>
          </a:bodyPr>
          <a:lstStyle/>
          <a:p>
            <a:r>
              <a:rPr lang="en-US" u="sng">
                <a:latin typeface="Calibri" pitchFamily="34" charset="0"/>
              </a:rPr>
              <a:t>Geographic coverage of P-3 RI flights</a:t>
            </a:r>
          </a:p>
        </p:txBody>
      </p:sp>
      <p:sp>
        <p:nvSpPr>
          <p:cNvPr id="36869" name="TextBox 119"/>
          <p:cNvSpPr txBox="1">
            <a:spLocks noChangeArrowheads="1"/>
          </p:cNvSpPr>
          <p:nvPr/>
        </p:nvSpPr>
        <p:spPr bwMode="auto">
          <a:xfrm>
            <a:off x="4724400" y="898525"/>
            <a:ext cx="3344863" cy="366713"/>
          </a:xfrm>
          <a:prstGeom prst="rect">
            <a:avLst/>
          </a:prstGeom>
          <a:noFill/>
          <a:ln w="9525">
            <a:noFill/>
            <a:miter lim="800000"/>
            <a:headEnd/>
            <a:tailEnd/>
          </a:ln>
        </p:spPr>
        <p:txBody>
          <a:bodyPr wrap="none">
            <a:spAutoFit/>
          </a:bodyPr>
          <a:lstStyle/>
          <a:p>
            <a:r>
              <a:rPr lang="en-US" u="sng">
                <a:latin typeface="Calibri" pitchFamily="34" charset="0"/>
              </a:rPr>
              <a:t>Intensity coverage of P-3 RI flights</a:t>
            </a:r>
          </a:p>
        </p:txBody>
      </p:sp>
      <p:grpSp>
        <p:nvGrpSpPr>
          <p:cNvPr id="4" name="Group 100"/>
          <p:cNvGrpSpPr>
            <a:grpSpLocks/>
          </p:cNvGrpSpPr>
          <p:nvPr/>
        </p:nvGrpSpPr>
        <p:grpSpPr bwMode="auto">
          <a:xfrm>
            <a:off x="0" y="4354513"/>
            <a:ext cx="8947150" cy="2290762"/>
            <a:chOff x="0" y="2743"/>
            <a:chExt cx="5636" cy="1443"/>
          </a:xfrm>
        </p:grpSpPr>
        <p:sp>
          <p:nvSpPr>
            <p:cNvPr id="95" name="Rectangle 94"/>
            <p:cNvSpPr/>
            <p:nvPr/>
          </p:nvSpPr>
          <p:spPr>
            <a:xfrm>
              <a:off x="54" y="2976"/>
              <a:ext cx="5582" cy="11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6874" name="Picture 3"/>
            <p:cNvPicPr>
              <a:picLocks noChangeAspect="1" noChangeArrowheads="1"/>
            </p:cNvPicPr>
            <p:nvPr/>
          </p:nvPicPr>
          <p:blipFill>
            <a:blip r:embed="rId4" cstate="print"/>
            <a:srcRect l="32133" t="11058" r="64783" b="55328"/>
            <a:stretch>
              <a:fillRect/>
            </a:stretch>
          </p:blipFill>
          <p:spPr bwMode="auto">
            <a:xfrm>
              <a:off x="5462" y="3004"/>
              <a:ext cx="165" cy="959"/>
            </a:xfrm>
            <a:prstGeom prst="rect">
              <a:avLst/>
            </a:prstGeom>
            <a:noFill/>
            <a:ln w="9525">
              <a:noFill/>
              <a:miter lim="800000"/>
              <a:headEnd/>
              <a:tailEnd/>
            </a:ln>
          </p:spPr>
        </p:pic>
        <p:grpSp>
          <p:nvGrpSpPr>
            <p:cNvPr id="36875" name="Group 106"/>
            <p:cNvGrpSpPr>
              <a:grpSpLocks/>
            </p:cNvGrpSpPr>
            <p:nvPr/>
          </p:nvGrpSpPr>
          <p:grpSpPr bwMode="auto">
            <a:xfrm>
              <a:off x="0" y="2936"/>
              <a:ext cx="324" cy="1121"/>
              <a:chOff x="17466" y="4737797"/>
              <a:chExt cx="514296" cy="1779615"/>
            </a:xfrm>
          </p:grpSpPr>
          <p:sp>
            <p:nvSpPr>
              <p:cNvPr id="36932" name="TextBox 52"/>
              <p:cNvSpPr txBox="1">
                <a:spLocks noChangeArrowheads="1"/>
              </p:cNvSpPr>
              <p:nvPr/>
            </p:nvSpPr>
            <p:spPr bwMode="auto">
              <a:xfrm>
                <a:off x="277275" y="6271191"/>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0</a:t>
                </a:r>
              </a:p>
            </p:txBody>
          </p:sp>
          <p:sp>
            <p:nvSpPr>
              <p:cNvPr id="36933" name="TextBox 53"/>
              <p:cNvSpPr txBox="1">
                <a:spLocks noChangeArrowheads="1"/>
              </p:cNvSpPr>
              <p:nvPr/>
            </p:nvSpPr>
            <p:spPr bwMode="auto">
              <a:xfrm>
                <a:off x="278274" y="6022305"/>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a:t>
                </a:r>
              </a:p>
            </p:txBody>
          </p:sp>
          <p:sp>
            <p:nvSpPr>
              <p:cNvPr id="36934" name="TextBox 54"/>
              <p:cNvSpPr txBox="1">
                <a:spLocks noChangeArrowheads="1"/>
              </p:cNvSpPr>
              <p:nvPr/>
            </p:nvSpPr>
            <p:spPr bwMode="auto">
              <a:xfrm>
                <a:off x="278274" y="5802270"/>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4</a:t>
                </a:r>
              </a:p>
            </p:txBody>
          </p:sp>
          <p:sp>
            <p:nvSpPr>
              <p:cNvPr id="36935" name="TextBox 55"/>
              <p:cNvSpPr txBox="1">
                <a:spLocks noChangeArrowheads="1"/>
              </p:cNvSpPr>
              <p:nvPr/>
            </p:nvSpPr>
            <p:spPr bwMode="auto">
              <a:xfrm>
                <a:off x="278274" y="5580135"/>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6</a:t>
                </a:r>
              </a:p>
            </p:txBody>
          </p:sp>
          <p:sp>
            <p:nvSpPr>
              <p:cNvPr id="36936" name="TextBox 56"/>
              <p:cNvSpPr txBox="1">
                <a:spLocks noChangeArrowheads="1"/>
              </p:cNvSpPr>
              <p:nvPr/>
            </p:nvSpPr>
            <p:spPr bwMode="auto">
              <a:xfrm>
                <a:off x="276225" y="5361555"/>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8</a:t>
                </a:r>
              </a:p>
            </p:txBody>
          </p:sp>
          <p:sp>
            <p:nvSpPr>
              <p:cNvPr id="36937" name="TextBox 57"/>
              <p:cNvSpPr txBox="1">
                <a:spLocks noChangeArrowheads="1"/>
              </p:cNvSpPr>
              <p:nvPr/>
            </p:nvSpPr>
            <p:spPr bwMode="auto">
              <a:xfrm>
                <a:off x="209589" y="515905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a:t>
                </a:r>
              </a:p>
            </p:txBody>
          </p:sp>
          <p:sp>
            <p:nvSpPr>
              <p:cNvPr id="36938" name="TextBox 58"/>
              <p:cNvSpPr txBox="1">
                <a:spLocks noChangeArrowheads="1"/>
              </p:cNvSpPr>
              <p:nvPr/>
            </p:nvSpPr>
            <p:spPr bwMode="auto">
              <a:xfrm>
                <a:off x="209589" y="4942980"/>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a:t>
                </a:r>
              </a:p>
            </p:txBody>
          </p:sp>
          <p:sp>
            <p:nvSpPr>
              <p:cNvPr id="36939" name="TextBox 59"/>
              <p:cNvSpPr txBox="1">
                <a:spLocks noChangeArrowheads="1"/>
              </p:cNvSpPr>
              <p:nvPr/>
            </p:nvSpPr>
            <p:spPr bwMode="auto">
              <a:xfrm>
                <a:off x="215650" y="4737797"/>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14</a:t>
                </a:r>
              </a:p>
            </p:txBody>
          </p:sp>
          <p:sp>
            <p:nvSpPr>
              <p:cNvPr id="94" name="TextBox 93"/>
              <p:cNvSpPr txBox="1"/>
              <p:nvPr/>
            </p:nvSpPr>
            <p:spPr>
              <a:xfrm>
                <a:off x="17466" y="5388615"/>
                <a:ext cx="338554" cy="706284"/>
              </a:xfrm>
              <a:prstGeom prst="rect">
                <a:avLst/>
              </a:prstGeom>
              <a:noFill/>
            </p:spPr>
            <p:txBody>
              <a:bodyPr vert="vert270" wrap="none">
                <a:spAutoFit/>
              </a:bodyPr>
              <a:lstStyle/>
              <a:p>
                <a:pPr fontAlgn="auto">
                  <a:spcBef>
                    <a:spcPts val="0"/>
                  </a:spcBef>
                  <a:spcAft>
                    <a:spcPts val="0"/>
                  </a:spcAft>
                  <a:defRPr/>
                </a:pPr>
                <a:r>
                  <a:rPr lang="en-US" sz="1000" b="1" dirty="0">
                    <a:solidFill>
                      <a:schemeClr val="bg1"/>
                    </a:solidFill>
                    <a:latin typeface="+mn-lt"/>
                  </a:rPr>
                  <a:t>height (km)</a:t>
                </a:r>
              </a:p>
            </p:txBody>
          </p:sp>
        </p:grpSp>
        <p:grpSp>
          <p:nvGrpSpPr>
            <p:cNvPr id="36876" name="Group 107"/>
            <p:cNvGrpSpPr>
              <a:grpSpLocks/>
            </p:cNvGrpSpPr>
            <p:nvPr/>
          </p:nvGrpSpPr>
          <p:grpSpPr bwMode="auto">
            <a:xfrm>
              <a:off x="1303" y="3006"/>
              <a:ext cx="1096" cy="1180"/>
              <a:chOff x="2085329" y="4847834"/>
              <a:chExt cx="1740251" cy="1873799"/>
            </a:xfrm>
          </p:grpSpPr>
          <p:grpSp>
            <p:nvGrpSpPr>
              <p:cNvPr id="36923" name="Group 67"/>
              <p:cNvGrpSpPr>
                <a:grpSpLocks/>
              </p:cNvGrpSpPr>
              <p:nvPr/>
            </p:nvGrpSpPr>
            <p:grpSpPr bwMode="auto">
              <a:xfrm>
                <a:off x="2204671" y="6324600"/>
                <a:ext cx="1620909" cy="249684"/>
                <a:chOff x="492532" y="3962845"/>
                <a:chExt cx="1620909" cy="249684"/>
              </a:xfrm>
            </p:grpSpPr>
            <p:sp>
              <p:nvSpPr>
                <p:cNvPr id="36926" name="TextBox 68"/>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27" name="TextBox 69"/>
                <p:cNvSpPr txBox="1">
                  <a:spLocks noChangeArrowheads="1"/>
                </p:cNvSpPr>
                <p:nvPr/>
              </p:nvSpPr>
              <p:spPr bwMode="auto">
                <a:xfrm>
                  <a:off x="748488" y="3966308"/>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28" name="TextBox 70"/>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29" name="TextBox 71"/>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30" name="TextBox 72"/>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31" name="TextBox 73"/>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924" name="TextBox 97"/>
              <p:cNvSpPr txBox="1">
                <a:spLocks noChangeArrowheads="1"/>
              </p:cNvSpPr>
              <p:nvPr/>
            </p:nvSpPr>
            <p:spPr bwMode="auto">
              <a:xfrm>
                <a:off x="2564851" y="6477086"/>
                <a:ext cx="781207" cy="244547"/>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925" name="Picture 2"/>
              <p:cNvPicPr>
                <a:picLocks noChangeAspect="1" noChangeArrowheads="1"/>
              </p:cNvPicPr>
              <p:nvPr/>
            </p:nvPicPr>
            <p:blipFill>
              <a:blip r:embed="rId5" cstate="print"/>
              <a:srcRect l="40375" t="6334" r="32573" b="52853"/>
              <a:stretch>
                <a:fillRect/>
              </a:stretch>
            </p:blipFill>
            <p:spPr bwMode="auto">
              <a:xfrm>
                <a:off x="2085329" y="4847834"/>
                <a:ext cx="1597097" cy="1530896"/>
              </a:xfrm>
              <a:prstGeom prst="rect">
                <a:avLst/>
              </a:prstGeom>
              <a:noFill/>
              <a:ln w="9525">
                <a:noFill/>
                <a:miter lim="800000"/>
                <a:headEnd/>
                <a:tailEnd/>
              </a:ln>
            </p:spPr>
          </p:pic>
        </p:grpSp>
        <p:grpSp>
          <p:nvGrpSpPr>
            <p:cNvPr id="36877" name="Group 111"/>
            <p:cNvGrpSpPr>
              <a:grpSpLocks/>
            </p:cNvGrpSpPr>
            <p:nvPr/>
          </p:nvGrpSpPr>
          <p:grpSpPr bwMode="auto">
            <a:xfrm>
              <a:off x="277" y="2999"/>
              <a:ext cx="1089" cy="1187"/>
              <a:chOff x="457200" y="4836803"/>
              <a:chExt cx="1728460" cy="1884830"/>
            </a:xfrm>
          </p:grpSpPr>
          <p:grpSp>
            <p:nvGrpSpPr>
              <p:cNvPr id="36914" name="Group 60"/>
              <p:cNvGrpSpPr>
                <a:grpSpLocks/>
              </p:cNvGrpSpPr>
              <p:nvPr/>
            </p:nvGrpSpPr>
            <p:grpSpPr bwMode="auto">
              <a:xfrm>
                <a:off x="564751" y="6325045"/>
                <a:ext cx="1620909" cy="249684"/>
                <a:chOff x="492532" y="3962845"/>
                <a:chExt cx="1620909" cy="249684"/>
              </a:xfrm>
            </p:grpSpPr>
            <p:sp>
              <p:nvSpPr>
                <p:cNvPr id="36917" name="TextBox 61"/>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18" name="TextBox 62"/>
                <p:cNvSpPr txBox="1">
                  <a:spLocks noChangeArrowheads="1"/>
                </p:cNvSpPr>
                <p:nvPr/>
              </p:nvSpPr>
              <p:spPr bwMode="auto">
                <a:xfrm>
                  <a:off x="748488" y="3966308"/>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19" name="TextBox 63"/>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20" name="TextBox 64"/>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21" name="TextBox 65"/>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22" name="TextBox 66"/>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915" name="TextBox 96"/>
              <p:cNvSpPr txBox="1">
                <a:spLocks noChangeArrowheads="1"/>
              </p:cNvSpPr>
              <p:nvPr/>
            </p:nvSpPr>
            <p:spPr bwMode="auto">
              <a:xfrm>
                <a:off x="977802" y="6477097"/>
                <a:ext cx="780902" cy="244536"/>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916" name="Picture 3"/>
              <p:cNvPicPr>
                <a:picLocks noChangeAspect="1" noChangeArrowheads="1"/>
              </p:cNvPicPr>
              <p:nvPr/>
            </p:nvPicPr>
            <p:blipFill>
              <a:blip r:embed="rId6" cstate="print"/>
              <a:srcRect l="5305" t="5992" r="68132" b="52702"/>
              <a:stretch>
                <a:fillRect/>
              </a:stretch>
            </p:blipFill>
            <p:spPr bwMode="auto">
              <a:xfrm>
                <a:off x="457200" y="4836803"/>
                <a:ext cx="1576409" cy="1551584"/>
              </a:xfrm>
              <a:prstGeom prst="rect">
                <a:avLst/>
              </a:prstGeom>
              <a:noFill/>
              <a:ln w="9525">
                <a:noFill/>
                <a:miter lim="800000"/>
                <a:headEnd/>
                <a:tailEnd/>
              </a:ln>
            </p:spPr>
          </p:pic>
        </p:grpSp>
        <p:grpSp>
          <p:nvGrpSpPr>
            <p:cNvPr id="36878" name="Group 110"/>
            <p:cNvGrpSpPr>
              <a:grpSpLocks/>
            </p:cNvGrpSpPr>
            <p:nvPr/>
          </p:nvGrpSpPr>
          <p:grpSpPr bwMode="auto">
            <a:xfrm>
              <a:off x="4448" y="3007"/>
              <a:ext cx="1108" cy="1179"/>
              <a:chOff x="7078324" y="4849216"/>
              <a:chExt cx="1757701" cy="1872417"/>
            </a:xfrm>
          </p:grpSpPr>
          <p:grpSp>
            <p:nvGrpSpPr>
              <p:cNvPr id="36905" name="Group 88"/>
              <p:cNvGrpSpPr>
                <a:grpSpLocks/>
              </p:cNvGrpSpPr>
              <p:nvPr/>
            </p:nvGrpSpPr>
            <p:grpSpPr bwMode="auto">
              <a:xfrm>
                <a:off x="7215116" y="6324600"/>
                <a:ext cx="1620909" cy="249684"/>
                <a:chOff x="492532" y="3962845"/>
                <a:chExt cx="1620909" cy="249684"/>
              </a:xfrm>
            </p:grpSpPr>
            <p:sp>
              <p:nvSpPr>
                <p:cNvPr id="36908" name="TextBox 89"/>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09" name="TextBox 90"/>
                <p:cNvSpPr txBox="1">
                  <a:spLocks noChangeArrowheads="1"/>
                </p:cNvSpPr>
                <p:nvPr/>
              </p:nvSpPr>
              <p:spPr bwMode="auto">
                <a:xfrm>
                  <a:off x="747881" y="3966026"/>
                  <a:ext cx="314031"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10" name="TextBox 91"/>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11" name="TextBox 92"/>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12" name="TextBox 93"/>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13" name="TextBox 94"/>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906" name="TextBox 100"/>
              <p:cNvSpPr txBox="1">
                <a:spLocks noChangeArrowheads="1"/>
              </p:cNvSpPr>
              <p:nvPr/>
            </p:nvSpPr>
            <p:spPr bwMode="auto">
              <a:xfrm>
                <a:off x="7594361" y="6477059"/>
                <a:ext cx="781200" cy="24457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907" name="Picture 4"/>
              <p:cNvPicPr>
                <a:picLocks noChangeAspect="1" noChangeArrowheads="1"/>
              </p:cNvPicPr>
              <p:nvPr/>
            </p:nvPicPr>
            <p:blipFill>
              <a:blip r:embed="rId7" cstate="print"/>
              <a:srcRect l="5351" t="6023" r="68294" b="52867"/>
              <a:stretch>
                <a:fillRect/>
              </a:stretch>
            </p:blipFill>
            <p:spPr bwMode="auto">
              <a:xfrm>
                <a:off x="7078324" y="4849216"/>
                <a:ext cx="1613647" cy="1526759"/>
              </a:xfrm>
              <a:prstGeom prst="rect">
                <a:avLst/>
              </a:prstGeom>
              <a:noFill/>
              <a:ln w="9525">
                <a:noFill/>
                <a:miter lim="800000"/>
                <a:headEnd/>
                <a:tailEnd/>
              </a:ln>
            </p:spPr>
          </p:pic>
        </p:grpSp>
        <p:grpSp>
          <p:nvGrpSpPr>
            <p:cNvPr id="36879" name="Group 108"/>
            <p:cNvGrpSpPr>
              <a:grpSpLocks/>
            </p:cNvGrpSpPr>
            <p:nvPr/>
          </p:nvGrpSpPr>
          <p:grpSpPr bwMode="auto">
            <a:xfrm>
              <a:off x="2348" y="3009"/>
              <a:ext cx="1090" cy="1177"/>
              <a:chOff x="3744481" y="4853351"/>
              <a:chExt cx="1729567" cy="1868283"/>
            </a:xfrm>
          </p:grpSpPr>
          <p:grpSp>
            <p:nvGrpSpPr>
              <p:cNvPr id="36896" name="Group 74"/>
              <p:cNvGrpSpPr>
                <a:grpSpLocks/>
              </p:cNvGrpSpPr>
              <p:nvPr/>
            </p:nvGrpSpPr>
            <p:grpSpPr bwMode="auto">
              <a:xfrm>
                <a:off x="3853139" y="6324600"/>
                <a:ext cx="1620909" cy="249684"/>
                <a:chOff x="492532" y="3962845"/>
                <a:chExt cx="1620909" cy="249684"/>
              </a:xfrm>
            </p:grpSpPr>
            <p:sp>
              <p:nvSpPr>
                <p:cNvPr id="36899" name="TextBox 75"/>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00" name="TextBox 76"/>
                <p:cNvSpPr txBox="1">
                  <a:spLocks noChangeArrowheads="1"/>
                </p:cNvSpPr>
                <p:nvPr/>
              </p:nvSpPr>
              <p:spPr bwMode="auto">
                <a:xfrm>
                  <a:off x="747881" y="3966026"/>
                  <a:ext cx="314031"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01" name="TextBox 77"/>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02" name="TextBox 78"/>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03" name="TextBox 79"/>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04" name="TextBox 80"/>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897" name="TextBox 98"/>
              <p:cNvSpPr txBox="1">
                <a:spLocks noChangeArrowheads="1"/>
              </p:cNvSpPr>
              <p:nvPr/>
            </p:nvSpPr>
            <p:spPr bwMode="auto">
              <a:xfrm>
                <a:off x="4241592" y="6477185"/>
                <a:ext cx="781402" cy="244449"/>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898" name="Picture 5"/>
              <p:cNvPicPr>
                <a:picLocks noChangeAspect="1" noChangeArrowheads="1"/>
              </p:cNvPicPr>
              <p:nvPr/>
            </p:nvPicPr>
            <p:blipFill>
              <a:blip r:embed="rId8" cstate="print"/>
              <a:srcRect l="40433" t="6396" r="32899" b="52885"/>
              <a:stretch>
                <a:fillRect/>
              </a:stretch>
            </p:blipFill>
            <p:spPr bwMode="auto">
              <a:xfrm>
                <a:off x="3744481" y="4853351"/>
                <a:ext cx="1576409" cy="1522621"/>
              </a:xfrm>
              <a:prstGeom prst="rect">
                <a:avLst/>
              </a:prstGeom>
              <a:noFill/>
              <a:ln w="9525">
                <a:noFill/>
                <a:miter lim="800000"/>
                <a:headEnd/>
                <a:tailEnd/>
              </a:ln>
            </p:spPr>
          </p:pic>
        </p:grpSp>
        <p:grpSp>
          <p:nvGrpSpPr>
            <p:cNvPr id="36880" name="Group 109"/>
            <p:cNvGrpSpPr>
              <a:grpSpLocks/>
            </p:cNvGrpSpPr>
            <p:nvPr/>
          </p:nvGrpSpPr>
          <p:grpSpPr bwMode="auto">
            <a:xfrm>
              <a:off x="3384" y="3001"/>
              <a:ext cx="1102" cy="1185"/>
              <a:chOff x="5389510" y="4840939"/>
              <a:chExt cx="1749214" cy="1880695"/>
            </a:xfrm>
          </p:grpSpPr>
          <p:grpSp>
            <p:nvGrpSpPr>
              <p:cNvPr id="36887" name="Group 81"/>
              <p:cNvGrpSpPr>
                <a:grpSpLocks/>
              </p:cNvGrpSpPr>
              <p:nvPr/>
            </p:nvGrpSpPr>
            <p:grpSpPr bwMode="auto">
              <a:xfrm>
                <a:off x="5517815" y="6324600"/>
                <a:ext cx="1620909" cy="249684"/>
                <a:chOff x="492532" y="3962845"/>
                <a:chExt cx="1620909" cy="249684"/>
              </a:xfrm>
            </p:grpSpPr>
            <p:sp>
              <p:nvSpPr>
                <p:cNvPr id="36890" name="TextBox 82"/>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891" name="TextBox 83"/>
                <p:cNvSpPr txBox="1">
                  <a:spLocks noChangeArrowheads="1"/>
                </p:cNvSpPr>
                <p:nvPr/>
              </p:nvSpPr>
              <p:spPr bwMode="auto">
                <a:xfrm>
                  <a:off x="748488" y="3966308"/>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892" name="TextBox 84"/>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893" name="TextBox 85"/>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894" name="TextBox 86"/>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895" name="TextBox 87"/>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888" name="TextBox 99"/>
              <p:cNvSpPr txBox="1">
                <a:spLocks noChangeArrowheads="1"/>
              </p:cNvSpPr>
              <p:nvPr/>
            </p:nvSpPr>
            <p:spPr bwMode="auto">
              <a:xfrm>
                <a:off x="5918084" y="6477223"/>
                <a:ext cx="780956" cy="24441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889" name="Picture 6"/>
              <p:cNvPicPr>
                <a:picLocks noChangeAspect="1" noChangeArrowheads="1"/>
              </p:cNvPicPr>
              <p:nvPr/>
            </p:nvPicPr>
            <p:blipFill>
              <a:blip r:embed="rId9" cstate="print"/>
              <a:srcRect l="40405" t="6067" r="32608" b="52917"/>
              <a:stretch>
                <a:fillRect/>
              </a:stretch>
            </p:blipFill>
            <p:spPr bwMode="auto">
              <a:xfrm>
                <a:off x="5389510" y="4840939"/>
                <a:ext cx="1617785" cy="1530896"/>
              </a:xfrm>
              <a:prstGeom prst="rect">
                <a:avLst/>
              </a:prstGeom>
              <a:noFill/>
              <a:ln w="9525">
                <a:noFill/>
                <a:miter lim="800000"/>
                <a:headEnd/>
                <a:tailEnd/>
              </a:ln>
            </p:spPr>
          </p:pic>
        </p:grpSp>
        <p:sp>
          <p:nvSpPr>
            <p:cNvPr id="36881" name="Rectangle 112"/>
            <p:cNvSpPr>
              <a:spLocks noChangeArrowheads="1"/>
            </p:cNvSpPr>
            <p:nvPr/>
          </p:nvSpPr>
          <p:spPr bwMode="auto">
            <a:xfrm>
              <a:off x="1493" y="2743"/>
              <a:ext cx="2752" cy="231"/>
            </a:xfrm>
            <a:prstGeom prst="rect">
              <a:avLst/>
            </a:prstGeom>
            <a:noFill/>
            <a:ln w="9525">
              <a:noFill/>
              <a:miter lim="800000"/>
              <a:headEnd/>
              <a:tailEnd/>
            </a:ln>
          </p:spPr>
          <p:txBody>
            <a:bodyPr wrap="none">
              <a:spAutoFit/>
            </a:bodyPr>
            <a:lstStyle/>
            <a:p>
              <a:pPr algn="ctr"/>
              <a:r>
                <a:rPr lang="en-US" u="sng">
                  <a:latin typeface="Calibri" pitchFamily="34" charset="0"/>
                </a:rPr>
                <a:t>Axisymmetric tangential wind (shaded, m s</a:t>
              </a:r>
              <a:r>
                <a:rPr lang="en-US" u="sng" baseline="30000">
                  <a:latin typeface="Calibri" pitchFamily="34" charset="0"/>
                </a:rPr>
                <a:t>-1</a:t>
              </a:r>
              <a:r>
                <a:rPr lang="en-US" u="sng">
                  <a:latin typeface="Calibri" pitchFamily="34" charset="0"/>
                </a:rPr>
                <a:t>)</a:t>
              </a:r>
            </a:p>
          </p:txBody>
        </p:sp>
        <p:sp>
          <p:nvSpPr>
            <p:cNvPr id="36882" name="TextBox 113"/>
            <p:cNvSpPr txBox="1">
              <a:spLocks noChangeArrowheads="1"/>
            </p:cNvSpPr>
            <p:nvPr/>
          </p:nvSpPr>
          <p:spPr bwMode="auto">
            <a:xfrm>
              <a:off x="370"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1 – 00 UTC 29 Aug</a:t>
              </a:r>
            </a:p>
          </p:txBody>
        </p:sp>
        <p:sp>
          <p:nvSpPr>
            <p:cNvPr id="36883" name="TextBox 114"/>
            <p:cNvSpPr txBox="1">
              <a:spLocks noChangeArrowheads="1"/>
            </p:cNvSpPr>
            <p:nvPr/>
          </p:nvSpPr>
          <p:spPr bwMode="auto">
            <a:xfrm>
              <a:off x="1392"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2 – 12 UTC 29 Aug</a:t>
              </a:r>
            </a:p>
          </p:txBody>
        </p:sp>
        <p:sp>
          <p:nvSpPr>
            <p:cNvPr id="36884" name="TextBox 115"/>
            <p:cNvSpPr txBox="1">
              <a:spLocks noChangeArrowheads="1"/>
            </p:cNvSpPr>
            <p:nvPr/>
          </p:nvSpPr>
          <p:spPr bwMode="auto">
            <a:xfrm>
              <a:off x="2434" y="2976"/>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3 – 00 UTC 30 Aug</a:t>
              </a:r>
            </a:p>
          </p:txBody>
        </p:sp>
        <p:sp>
          <p:nvSpPr>
            <p:cNvPr id="36885" name="TextBox 116"/>
            <p:cNvSpPr txBox="1">
              <a:spLocks noChangeArrowheads="1"/>
            </p:cNvSpPr>
            <p:nvPr/>
          </p:nvSpPr>
          <p:spPr bwMode="auto">
            <a:xfrm>
              <a:off x="3490"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4 – 12 UTC 30 Aug</a:t>
              </a:r>
            </a:p>
          </p:txBody>
        </p:sp>
        <p:sp>
          <p:nvSpPr>
            <p:cNvPr id="36886" name="TextBox 117"/>
            <p:cNvSpPr txBox="1">
              <a:spLocks noChangeArrowheads="1"/>
            </p:cNvSpPr>
            <p:nvPr/>
          </p:nvSpPr>
          <p:spPr bwMode="auto">
            <a:xfrm>
              <a:off x="4546"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5 – 00 UTC 31 Aug</a:t>
              </a:r>
            </a:p>
          </p:txBody>
        </p:sp>
      </p:grpSp>
      <p:sp>
        <p:nvSpPr>
          <p:cNvPr id="36871" name="TextBox 11"/>
          <p:cNvSpPr txBox="1">
            <a:spLocks noChangeArrowheads="1"/>
          </p:cNvSpPr>
          <p:nvPr/>
        </p:nvSpPr>
        <p:spPr bwMode="auto">
          <a:xfrm>
            <a:off x="1371600" y="454025"/>
            <a:ext cx="6400800" cy="461963"/>
          </a:xfrm>
          <a:prstGeom prst="rect">
            <a:avLst/>
          </a:prstGeom>
          <a:noFill/>
          <a:ln w="9525">
            <a:noFill/>
            <a:miter lim="800000"/>
            <a:headEnd/>
            <a:tailEnd/>
          </a:ln>
        </p:spPr>
        <p:txBody>
          <a:bodyPr>
            <a:spAutoFit/>
          </a:bodyPr>
          <a:lstStyle/>
          <a:p>
            <a:r>
              <a:rPr lang="en-US" altLang="zh-CN" sz="2400" b="1" u="sng">
                <a:latin typeface="Calibri" pitchFamily="34" charset="0"/>
                <a:cs typeface="宋体"/>
              </a:rPr>
              <a:t>Vortex alignment and Earl’s Rapid Intensification</a:t>
            </a:r>
          </a:p>
        </p:txBody>
      </p:sp>
      <p:sp>
        <p:nvSpPr>
          <p:cNvPr id="36872"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a:xfrm>
            <a:off x="190500" y="1976438"/>
            <a:ext cx="8548688" cy="27479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7891" name="Picture 75" descr="spd_100828IT1_232_2km.tif"/>
          <p:cNvPicPr>
            <a:picLocks noChangeAspect="1"/>
          </p:cNvPicPr>
          <p:nvPr/>
        </p:nvPicPr>
        <p:blipFill>
          <a:blip r:embed="rId2" cstate="print"/>
          <a:srcRect l="21242" t="12923" r="23660"/>
          <a:stretch>
            <a:fillRect/>
          </a:stretch>
        </p:blipFill>
        <p:spPr bwMode="auto">
          <a:xfrm>
            <a:off x="228600" y="2286000"/>
            <a:ext cx="1955800" cy="2389188"/>
          </a:xfrm>
          <a:prstGeom prst="rect">
            <a:avLst/>
          </a:prstGeom>
          <a:noFill/>
          <a:ln w="9525">
            <a:noFill/>
            <a:miter lim="800000"/>
            <a:headEnd/>
            <a:tailEnd/>
          </a:ln>
        </p:spPr>
      </p:pic>
      <p:pic>
        <p:nvPicPr>
          <p:cNvPr id="37892" name="Picture 76" descr="spd_100829HT1_111_2km.tif"/>
          <p:cNvPicPr>
            <a:picLocks noChangeAspect="1"/>
          </p:cNvPicPr>
          <p:nvPr/>
        </p:nvPicPr>
        <p:blipFill>
          <a:blip r:embed="rId3" cstate="print"/>
          <a:srcRect l="19113" t="12923" r="23772"/>
          <a:stretch>
            <a:fillRect/>
          </a:stretch>
        </p:blipFill>
        <p:spPr bwMode="auto">
          <a:xfrm>
            <a:off x="2201863" y="2286000"/>
            <a:ext cx="2028825" cy="2389188"/>
          </a:xfrm>
          <a:prstGeom prst="rect">
            <a:avLst/>
          </a:prstGeom>
          <a:noFill/>
          <a:ln w="9525">
            <a:noFill/>
            <a:miter lim="800000"/>
            <a:headEnd/>
            <a:tailEnd/>
          </a:ln>
        </p:spPr>
      </p:pic>
      <p:pic>
        <p:nvPicPr>
          <p:cNvPr id="37893" name="Picture 77" descr="spd_100829IT1_223_2km.tif"/>
          <p:cNvPicPr>
            <a:picLocks noChangeAspect="1"/>
          </p:cNvPicPr>
          <p:nvPr/>
        </p:nvPicPr>
        <p:blipFill>
          <a:blip r:embed="rId4" cstate="print"/>
          <a:srcRect l="20755" t="12923"/>
          <a:stretch>
            <a:fillRect/>
          </a:stretch>
        </p:blipFill>
        <p:spPr bwMode="auto">
          <a:xfrm>
            <a:off x="4267200" y="2286000"/>
            <a:ext cx="2813050" cy="2389188"/>
          </a:xfrm>
          <a:prstGeom prst="rect">
            <a:avLst/>
          </a:prstGeom>
          <a:noFill/>
          <a:ln w="9525">
            <a:noFill/>
            <a:miter lim="800000"/>
            <a:headEnd/>
            <a:tailEnd/>
          </a:ln>
        </p:spPr>
      </p:pic>
      <p:pic>
        <p:nvPicPr>
          <p:cNvPr id="37894" name="Picture 78" descr="spd_100830HT1_122_2km.tif"/>
          <p:cNvPicPr>
            <a:picLocks noChangeAspect="1"/>
          </p:cNvPicPr>
          <p:nvPr/>
        </p:nvPicPr>
        <p:blipFill>
          <a:blip r:embed="rId5" cstate="print"/>
          <a:srcRect l="19392" t="12923" r="23717"/>
          <a:stretch>
            <a:fillRect/>
          </a:stretch>
        </p:blipFill>
        <p:spPr bwMode="auto">
          <a:xfrm>
            <a:off x="6286500" y="2286000"/>
            <a:ext cx="2019300" cy="2389188"/>
          </a:xfrm>
          <a:prstGeom prst="rect">
            <a:avLst/>
          </a:prstGeom>
          <a:noFill/>
          <a:ln w="9525">
            <a:noFill/>
            <a:miter lim="800000"/>
            <a:headEnd/>
            <a:tailEnd/>
          </a:ln>
        </p:spPr>
      </p:pic>
      <p:pic>
        <p:nvPicPr>
          <p:cNvPr id="37895" name="Picture 79" descr="spd_100830HT1_122_2km.tif"/>
          <p:cNvPicPr>
            <a:picLocks noChangeAspect="1"/>
          </p:cNvPicPr>
          <p:nvPr/>
        </p:nvPicPr>
        <p:blipFill>
          <a:blip r:embed="rId5" cstate="print"/>
          <a:srcRect l="80949" t="18092" r="8971" b="14952"/>
          <a:stretch>
            <a:fillRect/>
          </a:stretch>
        </p:blipFill>
        <p:spPr bwMode="auto">
          <a:xfrm>
            <a:off x="8305800" y="2438400"/>
            <a:ext cx="357188" cy="1836738"/>
          </a:xfrm>
          <a:prstGeom prst="rect">
            <a:avLst/>
          </a:prstGeom>
          <a:noFill/>
          <a:ln w="9525">
            <a:noFill/>
            <a:miter lim="800000"/>
            <a:headEnd/>
            <a:tailEnd/>
          </a:ln>
        </p:spPr>
      </p:pic>
      <p:sp>
        <p:nvSpPr>
          <p:cNvPr id="37896" name="TextBox 118"/>
          <p:cNvSpPr txBox="1">
            <a:spLocks noChangeArrowheads="1"/>
          </p:cNvSpPr>
          <p:nvPr/>
        </p:nvSpPr>
        <p:spPr bwMode="auto">
          <a:xfrm>
            <a:off x="2790825" y="1371600"/>
            <a:ext cx="3381375" cy="366713"/>
          </a:xfrm>
          <a:prstGeom prst="rect">
            <a:avLst/>
          </a:prstGeom>
          <a:noFill/>
          <a:ln w="9525">
            <a:noFill/>
            <a:miter lim="800000"/>
            <a:headEnd/>
            <a:tailEnd/>
          </a:ln>
        </p:spPr>
        <p:txBody>
          <a:bodyPr wrap="none">
            <a:spAutoFit/>
          </a:bodyPr>
          <a:lstStyle/>
          <a:p>
            <a:r>
              <a:rPr lang="en-US" u="sng">
                <a:latin typeface="Calibri" pitchFamily="34" charset="0"/>
              </a:rPr>
              <a:t>Wind speed (m/s) at 2-km altitude</a:t>
            </a:r>
          </a:p>
        </p:txBody>
      </p:sp>
      <p:sp>
        <p:nvSpPr>
          <p:cNvPr id="37897" name="TextBox 113"/>
          <p:cNvSpPr txBox="1">
            <a:spLocks noChangeArrowheads="1"/>
          </p:cNvSpPr>
          <p:nvPr/>
        </p:nvSpPr>
        <p:spPr bwMode="auto">
          <a:xfrm>
            <a:off x="285750" y="1992313"/>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1 – 00 UTC 29 Aug</a:t>
            </a:r>
          </a:p>
        </p:txBody>
      </p:sp>
      <p:sp>
        <p:nvSpPr>
          <p:cNvPr id="37898" name="TextBox 114"/>
          <p:cNvSpPr txBox="1">
            <a:spLocks noChangeArrowheads="1"/>
          </p:cNvSpPr>
          <p:nvPr/>
        </p:nvSpPr>
        <p:spPr bwMode="auto">
          <a:xfrm>
            <a:off x="2293938" y="1992313"/>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2 – 12 UTC 29 Aug</a:t>
            </a:r>
          </a:p>
        </p:txBody>
      </p:sp>
      <p:sp>
        <p:nvSpPr>
          <p:cNvPr id="37899" name="TextBox 115"/>
          <p:cNvSpPr txBox="1">
            <a:spLocks noChangeArrowheads="1"/>
          </p:cNvSpPr>
          <p:nvPr/>
        </p:nvSpPr>
        <p:spPr bwMode="auto">
          <a:xfrm>
            <a:off x="4341813" y="1981200"/>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3 – 00 UTC 30 Aug</a:t>
            </a:r>
          </a:p>
        </p:txBody>
      </p:sp>
      <p:sp>
        <p:nvSpPr>
          <p:cNvPr id="37900" name="TextBox 116"/>
          <p:cNvSpPr txBox="1">
            <a:spLocks noChangeArrowheads="1"/>
          </p:cNvSpPr>
          <p:nvPr/>
        </p:nvSpPr>
        <p:spPr bwMode="auto">
          <a:xfrm>
            <a:off x="6399213" y="1992313"/>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4 – 12 UTC 30 Aug</a:t>
            </a:r>
          </a:p>
        </p:txBody>
      </p:sp>
      <p:sp>
        <p:nvSpPr>
          <p:cNvPr id="37901" name="Text Box 10"/>
          <p:cNvSpPr txBox="1">
            <a:spLocks noChangeArrowheads="1"/>
          </p:cNvSpPr>
          <p:nvPr/>
        </p:nvSpPr>
        <p:spPr bwMode="auto">
          <a:xfrm>
            <a:off x="1066800" y="5334000"/>
            <a:ext cx="6705600" cy="800100"/>
          </a:xfrm>
          <a:prstGeom prst="rect">
            <a:avLst/>
          </a:prstGeom>
          <a:noFill/>
          <a:ln w="9525">
            <a:noFill/>
            <a:miter lim="800000"/>
            <a:headEnd/>
            <a:tailEnd/>
          </a:ln>
        </p:spPr>
        <p:txBody>
          <a:bodyPr>
            <a:spAutoFit/>
          </a:bodyPr>
          <a:lstStyle/>
          <a:p>
            <a:pPr>
              <a:buFontTx/>
              <a:buChar char="•"/>
            </a:pPr>
            <a:r>
              <a:rPr lang="en-US">
                <a:latin typeface="Calibri" pitchFamily="34" charset="0"/>
              </a:rPr>
              <a:t> RI begins during flight 2 </a:t>
            </a:r>
          </a:p>
          <a:p>
            <a:endParaRPr lang="en-US" sz="1000">
              <a:latin typeface="Calibri" pitchFamily="34" charset="0"/>
            </a:endParaRPr>
          </a:p>
          <a:p>
            <a:pPr>
              <a:buFontTx/>
              <a:buChar char="•"/>
            </a:pPr>
            <a:r>
              <a:rPr lang="en-US">
                <a:latin typeface="Calibri" pitchFamily="34" charset="0"/>
              </a:rPr>
              <a:t> time period of focus is between flight 1 and 2</a:t>
            </a:r>
            <a:endParaRPr lang="en-US" baseline="-25000">
              <a:latin typeface="Calibri" pitchFamily="34" charset="0"/>
            </a:endParaRPr>
          </a:p>
        </p:txBody>
      </p:sp>
      <p:sp>
        <p:nvSpPr>
          <p:cNvPr id="37902" name="TextBox 11"/>
          <p:cNvSpPr txBox="1">
            <a:spLocks noChangeArrowheads="1"/>
          </p:cNvSpPr>
          <p:nvPr/>
        </p:nvSpPr>
        <p:spPr bwMode="auto">
          <a:xfrm>
            <a:off x="1371600" y="454025"/>
            <a:ext cx="6400800" cy="461963"/>
          </a:xfrm>
          <a:prstGeom prst="rect">
            <a:avLst/>
          </a:prstGeom>
          <a:noFill/>
          <a:ln w="9525">
            <a:noFill/>
            <a:miter lim="800000"/>
            <a:headEnd/>
            <a:tailEnd/>
          </a:ln>
        </p:spPr>
        <p:txBody>
          <a:bodyPr>
            <a:spAutoFit/>
          </a:bodyPr>
          <a:lstStyle/>
          <a:p>
            <a:r>
              <a:rPr lang="en-US" altLang="zh-CN" sz="2400" b="1" u="sng">
                <a:latin typeface="Calibri" pitchFamily="34" charset="0"/>
                <a:cs typeface="宋体"/>
              </a:rPr>
              <a:t>Vortex alignment and Earl’s Rapid Intensification</a:t>
            </a:r>
          </a:p>
        </p:txBody>
      </p:sp>
      <p:sp>
        <p:nvSpPr>
          <p:cNvPr id="37903"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18"/>
          <p:cNvSpPr txBox="1">
            <a:spLocks noChangeArrowheads="1"/>
          </p:cNvSpPr>
          <p:nvPr/>
        </p:nvSpPr>
        <p:spPr bwMode="auto">
          <a:xfrm>
            <a:off x="2133600" y="1371600"/>
            <a:ext cx="5157788" cy="366713"/>
          </a:xfrm>
          <a:prstGeom prst="rect">
            <a:avLst/>
          </a:prstGeom>
          <a:noFill/>
          <a:ln w="9525">
            <a:noFill/>
            <a:miter lim="800000"/>
            <a:headEnd/>
            <a:tailEnd/>
          </a:ln>
        </p:spPr>
        <p:txBody>
          <a:bodyPr wrap="none">
            <a:spAutoFit/>
          </a:bodyPr>
          <a:lstStyle/>
          <a:p>
            <a:r>
              <a:rPr lang="en-US" u="sng">
                <a:latin typeface="Calibri" pitchFamily="34" charset="0"/>
              </a:rPr>
              <a:t>Wind speed and vectors (m/s) at 2- and 8-km altitude</a:t>
            </a:r>
          </a:p>
        </p:txBody>
      </p:sp>
      <p:sp>
        <p:nvSpPr>
          <p:cNvPr id="38915" name="Rectangle 15"/>
          <p:cNvSpPr>
            <a:spLocks noChangeArrowheads="1"/>
          </p:cNvSpPr>
          <p:nvPr/>
        </p:nvSpPr>
        <p:spPr bwMode="auto">
          <a:xfrm>
            <a:off x="1647825" y="912813"/>
            <a:ext cx="6172200" cy="427037"/>
          </a:xfrm>
          <a:prstGeom prst="rect">
            <a:avLst/>
          </a:prstGeom>
          <a:noFill/>
          <a:ln w="9525">
            <a:noFill/>
            <a:miter lim="800000"/>
            <a:headEnd/>
            <a:tailEnd/>
          </a:ln>
        </p:spPr>
        <p:txBody>
          <a:bodyPr>
            <a:spAutoFit/>
          </a:bodyPr>
          <a:lstStyle/>
          <a:p>
            <a:pPr algn="ctr"/>
            <a:r>
              <a:rPr lang="en-US" altLang="zh-CN" sz="2200" b="1">
                <a:latin typeface="Calibri" pitchFamily="34" charset="0"/>
                <a:cs typeface="Arial" pitchFamily="34" charset="0"/>
              </a:rPr>
              <a:t>Vertical structure of vortex 12 h before onset of RI</a:t>
            </a:r>
          </a:p>
        </p:txBody>
      </p:sp>
      <p:grpSp>
        <p:nvGrpSpPr>
          <p:cNvPr id="38916" name="Group 26"/>
          <p:cNvGrpSpPr>
            <a:grpSpLocks/>
          </p:cNvGrpSpPr>
          <p:nvPr/>
        </p:nvGrpSpPr>
        <p:grpSpPr bwMode="auto">
          <a:xfrm>
            <a:off x="1758950" y="1831975"/>
            <a:ext cx="5715000" cy="4416425"/>
            <a:chOff x="1108" y="1154"/>
            <a:chExt cx="3600" cy="2782"/>
          </a:xfrm>
        </p:grpSpPr>
        <p:pic>
          <p:nvPicPr>
            <p:cNvPr id="38932" name="Picture 1" descr="spd_100828IT1_232_2km.tif"/>
            <p:cNvPicPr>
              <a:picLocks noChangeAspect="1"/>
            </p:cNvPicPr>
            <p:nvPr/>
          </p:nvPicPr>
          <p:blipFill>
            <a:blip r:embed="rId2" cstate="print"/>
            <a:srcRect/>
            <a:stretch>
              <a:fillRect/>
            </a:stretch>
          </p:blipFill>
          <p:spPr bwMode="auto">
            <a:xfrm>
              <a:off x="1108" y="1154"/>
              <a:ext cx="3600" cy="2782"/>
            </a:xfrm>
            <a:prstGeom prst="rect">
              <a:avLst/>
            </a:prstGeom>
            <a:noFill/>
            <a:ln w="9525">
              <a:noFill/>
              <a:miter lim="800000"/>
              <a:headEnd/>
              <a:tailEnd/>
            </a:ln>
          </p:spPr>
        </p:pic>
        <p:sp>
          <p:nvSpPr>
            <p:cNvPr id="38933" name="Rectangle 16"/>
            <p:cNvSpPr>
              <a:spLocks noChangeArrowheads="1"/>
            </p:cNvSpPr>
            <p:nvPr/>
          </p:nvSpPr>
          <p:spPr bwMode="auto">
            <a:xfrm>
              <a:off x="1488" y="1392"/>
              <a:ext cx="2873" cy="117"/>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8934" name="TextBox 113"/>
            <p:cNvSpPr txBox="1">
              <a:spLocks noChangeArrowheads="1"/>
            </p:cNvSpPr>
            <p:nvPr/>
          </p:nvSpPr>
          <p:spPr bwMode="auto">
            <a:xfrm>
              <a:off x="2318" y="1248"/>
              <a:ext cx="1234"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1 – 00 UTC 29 Aug</a:t>
              </a:r>
            </a:p>
          </p:txBody>
        </p:sp>
        <p:sp>
          <p:nvSpPr>
            <p:cNvPr id="38935" name="TextBox 113"/>
            <p:cNvSpPr txBox="1">
              <a:spLocks noChangeArrowheads="1"/>
            </p:cNvSpPr>
            <p:nvPr/>
          </p:nvSpPr>
          <p:spPr bwMode="auto">
            <a:xfrm>
              <a:off x="3429" y="1540"/>
              <a:ext cx="343" cy="192"/>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2 km</a:t>
              </a:r>
            </a:p>
          </p:txBody>
        </p:sp>
      </p:grpSp>
      <p:grpSp>
        <p:nvGrpSpPr>
          <p:cNvPr id="3" name="Group 6"/>
          <p:cNvGrpSpPr>
            <a:grpSpLocks/>
          </p:cNvGrpSpPr>
          <p:nvPr/>
        </p:nvGrpSpPr>
        <p:grpSpPr bwMode="auto">
          <a:xfrm>
            <a:off x="4476750" y="3859213"/>
            <a:ext cx="311150" cy="455612"/>
            <a:chOff x="5927698" y="4267200"/>
            <a:chExt cx="257461" cy="389441"/>
          </a:xfrm>
        </p:grpSpPr>
        <p:sp>
          <p:nvSpPr>
            <p:cNvPr id="38930" name="TextBox 7"/>
            <p:cNvSpPr txBox="1">
              <a:spLocks noChangeArrowheads="1"/>
            </p:cNvSpPr>
            <p:nvPr/>
          </p:nvSpPr>
          <p:spPr bwMode="auto">
            <a:xfrm>
              <a:off x="5927698" y="4343188"/>
              <a:ext cx="257461" cy="313453"/>
            </a:xfrm>
            <a:prstGeom prst="rect">
              <a:avLst/>
            </a:prstGeom>
            <a:noFill/>
            <a:ln w="9525">
              <a:noFill/>
              <a:miter lim="800000"/>
              <a:headEnd/>
              <a:tailEnd/>
            </a:ln>
          </p:spPr>
          <p:txBody>
            <a:bodyPr wrap="none">
              <a:spAutoFit/>
            </a:bodyPr>
            <a:lstStyle/>
            <a:p>
              <a:r>
                <a:rPr lang="en-US" b="1">
                  <a:solidFill>
                    <a:srgbClr val="FF0000"/>
                  </a:solidFill>
                </a:rPr>
                <a:t>2</a:t>
              </a:r>
            </a:p>
          </p:txBody>
        </p:sp>
        <p:sp>
          <p:nvSpPr>
            <p:cNvPr id="9" name="Oval 8"/>
            <p:cNvSpPr/>
            <p:nvPr/>
          </p:nvSpPr>
          <p:spPr>
            <a:xfrm>
              <a:off x="6019648" y="4267200"/>
              <a:ext cx="110340"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 name="Group 27"/>
          <p:cNvGrpSpPr>
            <a:grpSpLocks/>
          </p:cNvGrpSpPr>
          <p:nvPr/>
        </p:nvGrpSpPr>
        <p:grpSpPr bwMode="auto">
          <a:xfrm>
            <a:off x="1752600" y="1831975"/>
            <a:ext cx="5715000" cy="4416425"/>
            <a:chOff x="1104" y="1154"/>
            <a:chExt cx="3600" cy="2782"/>
          </a:xfrm>
        </p:grpSpPr>
        <p:pic>
          <p:nvPicPr>
            <p:cNvPr id="38926" name="Picture 4" descr="spd_100828IT1_232_8km.tif"/>
            <p:cNvPicPr>
              <a:picLocks noChangeAspect="1"/>
            </p:cNvPicPr>
            <p:nvPr/>
          </p:nvPicPr>
          <p:blipFill>
            <a:blip r:embed="rId3" cstate="print"/>
            <a:srcRect/>
            <a:stretch>
              <a:fillRect/>
            </a:stretch>
          </p:blipFill>
          <p:spPr bwMode="auto">
            <a:xfrm>
              <a:off x="1104" y="1154"/>
              <a:ext cx="3600" cy="2782"/>
            </a:xfrm>
            <a:prstGeom prst="rect">
              <a:avLst/>
            </a:prstGeom>
            <a:noFill/>
            <a:ln w="9525">
              <a:noFill/>
              <a:miter lim="800000"/>
              <a:headEnd/>
              <a:tailEnd/>
            </a:ln>
          </p:spPr>
        </p:pic>
        <p:sp>
          <p:nvSpPr>
            <p:cNvPr id="38927" name="Rectangle 29"/>
            <p:cNvSpPr>
              <a:spLocks noChangeArrowheads="1"/>
            </p:cNvSpPr>
            <p:nvPr/>
          </p:nvSpPr>
          <p:spPr bwMode="auto">
            <a:xfrm>
              <a:off x="1488" y="1392"/>
              <a:ext cx="2873" cy="117"/>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8928" name="TextBox 113"/>
            <p:cNvSpPr txBox="1">
              <a:spLocks noChangeArrowheads="1"/>
            </p:cNvSpPr>
            <p:nvPr/>
          </p:nvSpPr>
          <p:spPr bwMode="auto">
            <a:xfrm>
              <a:off x="3421" y="1540"/>
              <a:ext cx="343" cy="192"/>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8 km</a:t>
              </a:r>
            </a:p>
          </p:txBody>
        </p:sp>
        <p:sp>
          <p:nvSpPr>
            <p:cNvPr id="38929" name="TextBox 113"/>
            <p:cNvSpPr txBox="1">
              <a:spLocks noChangeArrowheads="1"/>
            </p:cNvSpPr>
            <p:nvPr/>
          </p:nvSpPr>
          <p:spPr bwMode="auto">
            <a:xfrm>
              <a:off x="2318" y="1248"/>
              <a:ext cx="1234"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1 – 00 UTC 29 Aug</a:t>
              </a:r>
            </a:p>
          </p:txBody>
        </p:sp>
      </p:grpSp>
      <p:grpSp>
        <p:nvGrpSpPr>
          <p:cNvPr id="5" name="Group 11"/>
          <p:cNvGrpSpPr>
            <a:grpSpLocks/>
          </p:cNvGrpSpPr>
          <p:nvPr/>
        </p:nvGrpSpPr>
        <p:grpSpPr bwMode="auto">
          <a:xfrm>
            <a:off x="5016500" y="4113213"/>
            <a:ext cx="311150" cy="455612"/>
            <a:chOff x="5927698" y="4267200"/>
            <a:chExt cx="257461" cy="389441"/>
          </a:xfrm>
        </p:grpSpPr>
        <p:sp>
          <p:nvSpPr>
            <p:cNvPr id="38924" name="TextBox 12"/>
            <p:cNvSpPr txBox="1">
              <a:spLocks noChangeArrowheads="1"/>
            </p:cNvSpPr>
            <p:nvPr/>
          </p:nvSpPr>
          <p:spPr bwMode="auto">
            <a:xfrm>
              <a:off x="5927698" y="4343188"/>
              <a:ext cx="257461" cy="313453"/>
            </a:xfrm>
            <a:prstGeom prst="rect">
              <a:avLst/>
            </a:prstGeom>
            <a:noFill/>
            <a:ln w="9525">
              <a:noFill/>
              <a:miter lim="800000"/>
              <a:headEnd/>
              <a:tailEnd/>
            </a:ln>
          </p:spPr>
          <p:txBody>
            <a:bodyPr wrap="none">
              <a:spAutoFit/>
            </a:bodyPr>
            <a:lstStyle/>
            <a:p>
              <a:r>
                <a:rPr lang="en-US" b="1">
                  <a:solidFill>
                    <a:srgbClr val="FF0000"/>
                  </a:solidFill>
                </a:rPr>
                <a:t>8</a:t>
              </a:r>
            </a:p>
          </p:txBody>
        </p:sp>
        <p:sp>
          <p:nvSpPr>
            <p:cNvPr id="14" name="Oval 13"/>
            <p:cNvSpPr/>
            <p:nvPr/>
          </p:nvSpPr>
          <p:spPr>
            <a:xfrm>
              <a:off x="6019648" y="4267200"/>
              <a:ext cx="110340"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8920" name="Text Box 35"/>
          <p:cNvSpPr txBox="1">
            <a:spLocks noChangeArrowheads="1"/>
          </p:cNvSpPr>
          <p:nvPr/>
        </p:nvSpPr>
        <p:spPr bwMode="auto">
          <a:xfrm>
            <a:off x="1752600" y="6292850"/>
            <a:ext cx="5781675" cy="366713"/>
          </a:xfrm>
          <a:prstGeom prst="rect">
            <a:avLst/>
          </a:prstGeom>
          <a:noFill/>
          <a:ln w="9525">
            <a:noFill/>
            <a:miter lim="800000"/>
            <a:headEnd/>
            <a:tailEnd/>
          </a:ln>
        </p:spPr>
        <p:txBody>
          <a:bodyPr wrap="none">
            <a:spAutoFit/>
          </a:bodyPr>
          <a:lstStyle/>
          <a:p>
            <a:r>
              <a:rPr lang="en-US" b="1">
                <a:latin typeface="Calibri" pitchFamily="34" charset="0"/>
              </a:rPr>
              <a:t>Red dots denote approximate location of circulation center</a:t>
            </a:r>
          </a:p>
        </p:txBody>
      </p:sp>
      <p:sp>
        <p:nvSpPr>
          <p:cNvPr id="38921" name="Text Box 36"/>
          <p:cNvSpPr txBox="1">
            <a:spLocks noChangeArrowheads="1"/>
          </p:cNvSpPr>
          <p:nvPr/>
        </p:nvSpPr>
        <p:spPr bwMode="auto">
          <a:xfrm>
            <a:off x="1781175" y="4265613"/>
            <a:ext cx="1416050" cy="396875"/>
          </a:xfrm>
          <a:prstGeom prst="rect">
            <a:avLst/>
          </a:prstGeom>
          <a:noFill/>
          <a:ln w="9525">
            <a:noFill/>
            <a:miter lim="800000"/>
            <a:headEnd/>
            <a:tailEnd/>
          </a:ln>
        </p:spPr>
        <p:txBody>
          <a:bodyPr>
            <a:spAutoFit/>
          </a:bodyPr>
          <a:lstStyle/>
          <a:p>
            <a:pPr algn="ctr"/>
            <a:r>
              <a:rPr lang="en-US" sz="1000" b="1">
                <a:solidFill>
                  <a:schemeClr val="bg1"/>
                </a:solidFill>
                <a:latin typeface="Calibri" pitchFamily="34" charset="0"/>
              </a:rPr>
              <a:t>SHIPS 850-200 hPa shear at 00 UTC 29 Aug</a:t>
            </a:r>
          </a:p>
        </p:txBody>
      </p:sp>
      <p:sp>
        <p:nvSpPr>
          <p:cNvPr id="38922" name="TextBox 11"/>
          <p:cNvSpPr txBox="1">
            <a:spLocks noChangeArrowheads="1"/>
          </p:cNvSpPr>
          <p:nvPr/>
        </p:nvSpPr>
        <p:spPr bwMode="auto">
          <a:xfrm>
            <a:off x="1371600" y="454025"/>
            <a:ext cx="6400800" cy="461963"/>
          </a:xfrm>
          <a:prstGeom prst="rect">
            <a:avLst/>
          </a:prstGeom>
          <a:noFill/>
          <a:ln w="9525">
            <a:noFill/>
            <a:miter lim="800000"/>
            <a:headEnd/>
            <a:tailEnd/>
          </a:ln>
        </p:spPr>
        <p:txBody>
          <a:bodyPr>
            <a:spAutoFit/>
          </a:bodyPr>
          <a:lstStyle/>
          <a:p>
            <a:r>
              <a:rPr lang="en-US" altLang="zh-CN" sz="2400" b="1" u="sng">
                <a:latin typeface="Calibri" pitchFamily="34" charset="0"/>
                <a:cs typeface="宋体"/>
              </a:rPr>
              <a:t>Vortex alignment and Earl’s Rapid Intensification</a:t>
            </a:r>
          </a:p>
        </p:txBody>
      </p:sp>
      <p:sp>
        <p:nvSpPr>
          <p:cNvPr id="38923"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118"/>
          <p:cNvSpPr txBox="1">
            <a:spLocks noChangeArrowheads="1"/>
          </p:cNvSpPr>
          <p:nvPr/>
        </p:nvSpPr>
        <p:spPr bwMode="auto">
          <a:xfrm>
            <a:off x="2133600" y="1371600"/>
            <a:ext cx="5157788" cy="366713"/>
          </a:xfrm>
          <a:prstGeom prst="rect">
            <a:avLst/>
          </a:prstGeom>
          <a:noFill/>
          <a:ln w="9525">
            <a:noFill/>
            <a:miter lim="800000"/>
            <a:headEnd/>
            <a:tailEnd/>
          </a:ln>
        </p:spPr>
        <p:txBody>
          <a:bodyPr wrap="none">
            <a:spAutoFit/>
          </a:bodyPr>
          <a:lstStyle/>
          <a:p>
            <a:r>
              <a:rPr lang="en-US" u="sng">
                <a:latin typeface="Calibri" pitchFamily="34" charset="0"/>
              </a:rPr>
              <a:t>Wind speed and vectors (m/s) at 2- and 8-km altitude</a:t>
            </a:r>
          </a:p>
        </p:txBody>
      </p:sp>
      <p:sp>
        <p:nvSpPr>
          <p:cNvPr id="39939" name="Rectangle 15"/>
          <p:cNvSpPr>
            <a:spLocks noChangeArrowheads="1"/>
          </p:cNvSpPr>
          <p:nvPr/>
        </p:nvSpPr>
        <p:spPr bwMode="auto">
          <a:xfrm>
            <a:off x="1647825" y="912813"/>
            <a:ext cx="6172200" cy="427037"/>
          </a:xfrm>
          <a:prstGeom prst="rect">
            <a:avLst/>
          </a:prstGeom>
          <a:noFill/>
          <a:ln w="9525">
            <a:noFill/>
            <a:miter lim="800000"/>
            <a:headEnd/>
            <a:tailEnd/>
          </a:ln>
        </p:spPr>
        <p:txBody>
          <a:bodyPr>
            <a:spAutoFit/>
          </a:bodyPr>
          <a:lstStyle/>
          <a:p>
            <a:pPr algn="ctr"/>
            <a:r>
              <a:rPr lang="en-US" altLang="zh-CN" sz="2200" b="1">
                <a:latin typeface="Calibri" pitchFamily="34" charset="0"/>
                <a:cs typeface="Arial" pitchFamily="34" charset="0"/>
              </a:rPr>
              <a:t>Vertical structure of vortex at onset of RI</a:t>
            </a:r>
          </a:p>
        </p:txBody>
      </p:sp>
      <p:grpSp>
        <p:nvGrpSpPr>
          <p:cNvPr id="39940" name="Group 16"/>
          <p:cNvGrpSpPr>
            <a:grpSpLocks/>
          </p:cNvGrpSpPr>
          <p:nvPr/>
        </p:nvGrpSpPr>
        <p:grpSpPr bwMode="auto">
          <a:xfrm>
            <a:off x="1760538" y="1828800"/>
            <a:ext cx="5705475" cy="4410075"/>
            <a:chOff x="1109" y="1152"/>
            <a:chExt cx="3594" cy="2778"/>
          </a:xfrm>
        </p:grpSpPr>
        <p:pic>
          <p:nvPicPr>
            <p:cNvPr id="39958" name="Picture 3" descr="spd_100829HT1_111_2km.tif"/>
            <p:cNvPicPr>
              <a:picLocks noChangeAspect="1"/>
            </p:cNvPicPr>
            <p:nvPr/>
          </p:nvPicPr>
          <p:blipFill>
            <a:blip r:embed="rId2" cstate="print"/>
            <a:srcRect/>
            <a:stretch>
              <a:fillRect/>
            </a:stretch>
          </p:blipFill>
          <p:spPr bwMode="auto">
            <a:xfrm>
              <a:off x="1109" y="1152"/>
              <a:ext cx="3594" cy="2778"/>
            </a:xfrm>
            <a:prstGeom prst="rect">
              <a:avLst/>
            </a:prstGeom>
            <a:noFill/>
            <a:ln w="9525">
              <a:noFill/>
              <a:miter lim="800000"/>
              <a:headEnd/>
              <a:tailEnd/>
            </a:ln>
          </p:spPr>
        </p:pic>
        <p:sp>
          <p:nvSpPr>
            <p:cNvPr id="39959" name="Rectangle 15"/>
            <p:cNvSpPr>
              <a:spLocks noChangeArrowheads="1"/>
            </p:cNvSpPr>
            <p:nvPr/>
          </p:nvSpPr>
          <p:spPr bwMode="auto">
            <a:xfrm>
              <a:off x="1440" y="1374"/>
              <a:ext cx="2921" cy="14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3" name="Group 11"/>
          <p:cNvGrpSpPr>
            <a:grpSpLocks/>
          </p:cNvGrpSpPr>
          <p:nvPr/>
        </p:nvGrpSpPr>
        <p:grpSpPr bwMode="auto">
          <a:xfrm>
            <a:off x="4438650" y="3932238"/>
            <a:ext cx="311150" cy="455612"/>
            <a:chOff x="5927698" y="4267200"/>
            <a:chExt cx="258056" cy="389441"/>
          </a:xfrm>
        </p:grpSpPr>
        <p:sp>
          <p:nvSpPr>
            <p:cNvPr id="39956" name="TextBox 12"/>
            <p:cNvSpPr txBox="1">
              <a:spLocks noChangeArrowheads="1"/>
            </p:cNvSpPr>
            <p:nvPr/>
          </p:nvSpPr>
          <p:spPr bwMode="auto">
            <a:xfrm>
              <a:off x="5927698" y="4343188"/>
              <a:ext cx="258056" cy="313453"/>
            </a:xfrm>
            <a:prstGeom prst="rect">
              <a:avLst/>
            </a:prstGeom>
            <a:noFill/>
            <a:ln w="9525">
              <a:noFill/>
              <a:miter lim="800000"/>
              <a:headEnd/>
              <a:tailEnd/>
            </a:ln>
          </p:spPr>
          <p:txBody>
            <a:bodyPr wrap="none">
              <a:spAutoFit/>
            </a:bodyPr>
            <a:lstStyle/>
            <a:p>
              <a:r>
                <a:rPr lang="en-US" b="1">
                  <a:solidFill>
                    <a:srgbClr val="FF0000"/>
                  </a:solidFill>
                </a:rPr>
                <a:t>2</a:t>
              </a:r>
            </a:p>
          </p:txBody>
        </p:sp>
        <p:sp>
          <p:nvSpPr>
            <p:cNvPr id="4" name="Oval 13"/>
            <p:cNvSpPr/>
            <p:nvPr/>
          </p:nvSpPr>
          <p:spPr>
            <a:xfrm>
              <a:off x="6019861" y="4267200"/>
              <a:ext cx="110595"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9942" name="TextBox 113"/>
          <p:cNvSpPr txBox="1">
            <a:spLocks noChangeArrowheads="1"/>
          </p:cNvSpPr>
          <p:nvPr/>
        </p:nvSpPr>
        <p:spPr bwMode="auto">
          <a:xfrm>
            <a:off x="5443538" y="2438400"/>
            <a:ext cx="544512" cy="304800"/>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2 km</a:t>
            </a:r>
          </a:p>
        </p:txBody>
      </p:sp>
      <p:sp>
        <p:nvSpPr>
          <p:cNvPr id="39943" name="TextBox 113"/>
          <p:cNvSpPr txBox="1">
            <a:spLocks noChangeArrowheads="1"/>
          </p:cNvSpPr>
          <p:nvPr/>
        </p:nvSpPr>
        <p:spPr bwMode="auto">
          <a:xfrm>
            <a:off x="3679825" y="1981200"/>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2 – 12 UTC 29 Aug</a:t>
            </a:r>
          </a:p>
        </p:txBody>
      </p:sp>
      <p:grpSp>
        <p:nvGrpSpPr>
          <p:cNvPr id="5" name="Group 19"/>
          <p:cNvGrpSpPr>
            <a:grpSpLocks/>
          </p:cNvGrpSpPr>
          <p:nvPr/>
        </p:nvGrpSpPr>
        <p:grpSpPr bwMode="auto">
          <a:xfrm>
            <a:off x="1752600" y="1828800"/>
            <a:ext cx="5707063" cy="4410075"/>
            <a:chOff x="1104" y="1152"/>
            <a:chExt cx="3595" cy="2778"/>
          </a:xfrm>
        </p:grpSpPr>
        <p:pic>
          <p:nvPicPr>
            <p:cNvPr id="39952" name="Picture 2" descr="spd_100829HT1_111_8km.tif"/>
            <p:cNvPicPr>
              <a:picLocks noChangeAspect="1"/>
            </p:cNvPicPr>
            <p:nvPr/>
          </p:nvPicPr>
          <p:blipFill>
            <a:blip r:embed="rId3" cstate="print"/>
            <a:srcRect/>
            <a:stretch>
              <a:fillRect/>
            </a:stretch>
          </p:blipFill>
          <p:spPr bwMode="auto">
            <a:xfrm>
              <a:off x="1104" y="1152"/>
              <a:ext cx="3595" cy="2778"/>
            </a:xfrm>
            <a:prstGeom prst="rect">
              <a:avLst/>
            </a:prstGeom>
            <a:noFill/>
            <a:ln w="9525">
              <a:noFill/>
              <a:miter lim="800000"/>
              <a:headEnd/>
              <a:tailEnd/>
            </a:ln>
          </p:spPr>
        </p:pic>
        <p:sp>
          <p:nvSpPr>
            <p:cNvPr id="39953" name="Rectangle 21"/>
            <p:cNvSpPr>
              <a:spLocks noChangeArrowheads="1"/>
            </p:cNvSpPr>
            <p:nvPr/>
          </p:nvSpPr>
          <p:spPr bwMode="auto">
            <a:xfrm>
              <a:off x="1440" y="1374"/>
              <a:ext cx="2921" cy="144"/>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9954" name="TextBox 113"/>
            <p:cNvSpPr txBox="1">
              <a:spLocks noChangeArrowheads="1"/>
            </p:cNvSpPr>
            <p:nvPr/>
          </p:nvSpPr>
          <p:spPr bwMode="auto">
            <a:xfrm>
              <a:off x="3421" y="1540"/>
              <a:ext cx="343" cy="192"/>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8 km</a:t>
              </a:r>
            </a:p>
          </p:txBody>
        </p:sp>
        <p:sp>
          <p:nvSpPr>
            <p:cNvPr id="39955" name="TextBox 113"/>
            <p:cNvSpPr txBox="1">
              <a:spLocks noChangeArrowheads="1"/>
            </p:cNvSpPr>
            <p:nvPr/>
          </p:nvSpPr>
          <p:spPr bwMode="auto">
            <a:xfrm>
              <a:off x="2318" y="1248"/>
              <a:ext cx="1234"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2 – 12 UTC 29 Aug</a:t>
              </a:r>
            </a:p>
          </p:txBody>
        </p:sp>
      </p:grpSp>
      <p:grpSp>
        <p:nvGrpSpPr>
          <p:cNvPr id="6" name="Group 11"/>
          <p:cNvGrpSpPr>
            <a:grpSpLocks/>
          </p:cNvGrpSpPr>
          <p:nvPr/>
        </p:nvGrpSpPr>
        <p:grpSpPr bwMode="auto">
          <a:xfrm>
            <a:off x="4460875" y="3965575"/>
            <a:ext cx="311150" cy="455613"/>
            <a:chOff x="5927698" y="4267200"/>
            <a:chExt cx="257461" cy="389441"/>
          </a:xfrm>
        </p:grpSpPr>
        <p:sp>
          <p:nvSpPr>
            <p:cNvPr id="39950" name="TextBox 12"/>
            <p:cNvSpPr txBox="1">
              <a:spLocks noChangeArrowheads="1"/>
            </p:cNvSpPr>
            <p:nvPr/>
          </p:nvSpPr>
          <p:spPr bwMode="auto">
            <a:xfrm>
              <a:off x="5927698" y="4343188"/>
              <a:ext cx="257461" cy="313453"/>
            </a:xfrm>
            <a:prstGeom prst="rect">
              <a:avLst/>
            </a:prstGeom>
            <a:noFill/>
            <a:ln w="9525">
              <a:noFill/>
              <a:miter lim="800000"/>
              <a:headEnd/>
              <a:tailEnd/>
            </a:ln>
          </p:spPr>
          <p:txBody>
            <a:bodyPr wrap="none">
              <a:spAutoFit/>
            </a:bodyPr>
            <a:lstStyle/>
            <a:p>
              <a:r>
                <a:rPr lang="en-US" b="1">
                  <a:solidFill>
                    <a:srgbClr val="FF0000"/>
                  </a:solidFill>
                </a:rPr>
                <a:t>8</a:t>
              </a:r>
            </a:p>
          </p:txBody>
        </p:sp>
        <p:sp>
          <p:nvSpPr>
            <p:cNvPr id="14" name="Oval 13"/>
            <p:cNvSpPr/>
            <p:nvPr/>
          </p:nvSpPr>
          <p:spPr>
            <a:xfrm>
              <a:off x="6019648" y="4267200"/>
              <a:ext cx="110340"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9946" name="Text Box 28"/>
          <p:cNvSpPr txBox="1">
            <a:spLocks noChangeArrowheads="1"/>
          </p:cNvSpPr>
          <p:nvPr/>
        </p:nvSpPr>
        <p:spPr bwMode="auto">
          <a:xfrm>
            <a:off x="1781175" y="4265613"/>
            <a:ext cx="1416050" cy="396875"/>
          </a:xfrm>
          <a:prstGeom prst="rect">
            <a:avLst/>
          </a:prstGeom>
          <a:noFill/>
          <a:ln w="9525">
            <a:noFill/>
            <a:miter lim="800000"/>
            <a:headEnd/>
            <a:tailEnd/>
          </a:ln>
        </p:spPr>
        <p:txBody>
          <a:bodyPr>
            <a:spAutoFit/>
          </a:bodyPr>
          <a:lstStyle/>
          <a:p>
            <a:pPr algn="ctr"/>
            <a:r>
              <a:rPr lang="en-US" sz="1000" b="1">
                <a:solidFill>
                  <a:schemeClr val="bg1"/>
                </a:solidFill>
                <a:latin typeface="Calibri" pitchFamily="34" charset="0"/>
              </a:rPr>
              <a:t>SHIPS 850-200 hPa shear at 00 UTC 29 Aug</a:t>
            </a:r>
          </a:p>
        </p:txBody>
      </p:sp>
      <p:sp>
        <p:nvSpPr>
          <p:cNvPr id="39947" name="Text Box 29"/>
          <p:cNvSpPr txBox="1">
            <a:spLocks noChangeArrowheads="1"/>
          </p:cNvSpPr>
          <p:nvPr/>
        </p:nvSpPr>
        <p:spPr bwMode="auto">
          <a:xfrm>
            <a:off x="1752600" y="6292850"/>
            <a:ext cx="5781675" cy="366713"/>
          </a:xfrm>
          <a:prstGeom prst="rect">
            <a:avLst/>
          </a:prstGeom>
          <a:noFill/>
          <a:ln w="9525">
            <a:noFill/>
            <a:miter lim="800000"/>
            <a:headEnd/>
            <a:tailEnd/>
          </a:ln>
        </p:spPr>
        <p:txBody>
          <a:bodyPr wrap="none">
            <a:spAutoFit/>
          </a:bodyPr>
          <a:lstStyle/>
          <a:p>
            <a:r>
              <a:rPr lang="en-US" b="1">
                <a:latin typeface="Calibri" pitchFamily="34" charset="0"/>
              </a:rPr>
              <a:t>Red dots denote approximate location of circulation center</a:t>
            </a:r>
          </a:p>
        </p:txBody>
      </p:sp>
      <p:sp>
        <p:nvSpPr>
          <p:cNvPr id="39948" name="TextBox 11"/>
          <p:cNvSpPr txBox="1">
            <a:spLocks noChangeArrowheads="1"/>
          </p:cNvSpPr>
          <p:nvPr/>
        </p:nvSpPr>
        <p:spPr bwMode="auto">
          <a:xfrm>
            <a:off x="1371600" y="454025"/>
            <a:ext cx="6400800" cy="461963"/>
          </a:xfrm>
          <a:prstGeom prst="rect">
            <a:avLst/>
          </a:prstGeom>
          <a:noFill/>
          <a:ln w="9525">
            <a:noFill/>
            <a:miter lim="800000"/>
            <a:headEnd/>
            <a:tailEnd/>
          </a:ln>
        </p:spPr>
        <p:txBody>
          <a:bodyPr>
            <a:spAutoFit/>
          </a:bodyPr>
          <a:lstStyle/>
          <a:p>
            <a:r>
              <a:rPr lang="en-US" altLang="zh-CN" sz="2400" b="1" u="sng">
                <a:latin typeface="Calibri" pitchFamily="34" charset="0"/>
                <a:cs typeface="宋体"/>
              </a:rPr>
              <a:t>Vortex alignment and Earl’s Rapid Intensification</a:t>
            </a:r>
          </a:p>
        </p:txBody>
      </p:sp>
      <p:sp>
        <p:nvSpPr>
          <p:cNvPr id="39949"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43" descr="strongvtx_comp_radar"/>
          <p:cNvPicPr>
            <a:picLocks noChangeAspect="1" noChangeArrowheads="1"/>
          </p:cNvPicPr>
          <p:nvPr/>
        </p:nvPicPr>
        <p:blipFill>
          <a:blip r:embed="rId2" cstate="print"/>
          <a:srcRect l="5714" t="5714" r="5714"/>
          <a:stretch>
            <a:fillRect/>
          </a:stretch>
        </p:blipFill>
        <p:spPr bwMode="auto">
          <a:xfrm>
            <a:off x="4681538" y="2514600"/>
            <a:ext cx="4391025" cy="3505200"/>
          </a:xfrm>
          <a:prstGeom prst="rect">
            <a:avLst/>
          </a:prstGeom>
          <a:noFill/>
          <a:ln w="9525">
            <a:noFill/>
            <a:miter lim="800000"/>
            <a:headEnd/>
            <a:tailEnd/>
          </a:ln>
        </p:spPr>
      </p:pic>
      <p:pic>
        <p:nvPicPr>
          <p:cNvPr id="40963" name="Picture 146" descr="weakvtx_comp_radar"/>
          <p:cNvPicPr>
            <a:picLocks noChangeAspect="1" noChangeArrowheads="1"/>
          </p:cNvPicPr>
          <p:nvPr/>
        </p:nvPicPr>
        <p:blipFill>
          <a:blip r:embed="rId3" cstate="print"/>
          <a:srcRect l="5714" t="5714" r="5714"/>
          <a:stretch>
            <a:fillRect/>
          </a:stretch>
        </p:blipFill>
        <p:spPr bwMode="auto">
          <a:xfrm>
            <a:off x="76200" y="2514600"/>
            <a:ext cx="4419600" cy="3529013"/>
          </a:xfrm>
          <a:prstGeom prst="rect">
            <a:avLst/>
          </a:prstGeom>
          <a:noFill/>
          <a:ln w="9525">
            <a:noFill/>
            <a:miter lim="800000"/>
            <a:headEnd/>
            <a:tailEnd/>
          </a:ln>
        </p:spPr>
      </p:pic>
      <p:sp>
        <p:nvSpPr>
          <p:cNvPr id="40964" name="TextBox 36"/>
          <p:cNvSpPr txBox="1">
            <a:spLocks noChangeArrowheads="1"/>
          </p:cNvSpPr>
          <p:nvPr/>
        </p:nvSpPr>
        <p:spPr bwMode="auto">
          <a:xfrm>
            <a:off x="762000" y="39688"/>
            <a:ext cx="8083550" cy="646112"/>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
        <p:nvSpPr>
          <p:cNvPr id="40965" name="TextBox 46"/>
          <p:cNvSpPr txBox="1">
            <a:spLocks noChangeArrowheads="1"/>
          </p:cNvSpPr>
          <p:nvPr/>
        </p:nvSpPr>
        <p:spPr bwMode="auto">
          <a:xfrm>
            <a:off x="152400" y="685800"/>
            <a:ext cx="8945563" cy="430213"/>
          </a:xfrm>
          <a:prstGeom prst="rect">
            <a:avLst/>
          </a:prstGeom>
          <a:noFill/>
          <a:ln w="9525">
            <a:noFill/>
            <a:miter lim="800000"/>
            <a:headEnd/>
            <a:tailEnd/>
          </a:ln>
        </p:spPr>
        <p:txBody>
          <a:bodyPr wrap="none">
            <a:spAutoFit/>
          </a:bodyPr>
          <a:lstStyle/>
          <a:p>
            <a:r>
              <a:rPr lang="en-US" sz="2200">
                <a:solidFill>
                  <a:srgbClr val="FFFFFF"/>
                </a:solidFill>
                <a:latin typeface="Calibri" pitchFamily="34" charset="0"/>
              </a:rPr>
              <a:t>Asymmetric vortex structure in vertical shear as a function of vortex strength</a:t>
            </a:r>
          </a:p>
        </p:txBody>
      </p:sp>
      <p:sp>
        <p:nvSpPr>
          <p:cNvPr id="40966" name="TextBox 5"/>
          <p:cNvSpPr txBox="1">
            <a:spLocks noChangeArrowheads="1"/>
          </p:cNvSpPr>
          <p:nvPr/>
        </p:nvSpPr>
        <p:spPr bwMode="auto">
          <a:xfrm>
            <a:off x="304800" y="1295400"/>
            <a:ext cx="3790950" cy="369888"/>
          </a:xfrm>
          <a:prstGeom prst="rect">
            <a:avLst/>
          </a:prstGeom>
          <a:noFill/>
          <a:ln w="9525">
            <a:noFill/>
            <a:miter lim="800000"/>
            <a:headEnd/>
            <a:tailEnd/>
          </a:ln>
        </p:spPr>
        <p:txBody>
          <a:bodyPr wrap="none">
            <a:spAutoFit/>
          </a:bodyPr>
          <a:lstStyle/>
          <a:p>
            <a:pPr>
              <a:buFont typeface="Arial" pitchFamily="34" charset="0"/>
              <a:buChar char="•"/>
            </a:pPr>
            <a:r>
              <a:rPr lang="en-US"/>
              <a:t> Using Doppler composite dataset </a:t>
            </a:r>
          </a:p>
        </p:txBody>
      </p:sp>
      <p:sp>
        <p:nvSpPr>
          <p:cNvPr id="40967" name="TextBox 6"/>
          <p:cNvSpPr txBox="1">
            <a:spLocks noChangeArrowheads="1"/>
          </p:cNvSpPr>
          <p:nvPr/>
        </p:nvSpPr>
        <p:spPr bwMode="auto">
          <a:xfrm>
            <a:off x="1600200" y="2057400"/>
            <a:ext cx="1463675" cy="369888"/>
          </a:xfrm>
          <a:prstGeom prst="rect">
            <a:avLst/>
          </a:prstGeom>
          <a:noFill/>
          <a:ln w="9525">
            <a:noFill/>
            <a:miter lim="800000"/>
            <a:headEnd/>
            <a:tailEnd/>
          </a:ln>
        </p:spPr>
        <p:txBody>
          <a:bodyPr wrap="none">
            <a:spAutoFit/>
          </a:bodyPr>
          <a:lstStyle/>
          <a:p>
            <a:r>
              <a:rPr lang="en-US"/>
              <a:t>Weak vortex</a:t>
            </a:r>
          </a:p>
        </p:txBody>
      </p:sp>
      <p:sp>
        <p:nvSpPr>
          <p:cNvPr id="40968" name="TextBox 7"/>
          <p:cNvSpPr txBox="1">
            <a:spLocks noChangeArrowheads="1"/>
          </p:cNvSpPr>
          <p:nvPr/>
        </p:nvSpPr>
        <p:spPr bwMode="auto">
          <a:xfrm>
            <a:off x="5851525" y="2057400"/>
            <a:ext cx="1557338" cy="369888"/>
          </a:xfrm>
          <a:prstGeom prst="rect">
            <a:avLst/>
          </a:prstGeom>
          <a:noFill/>
          <a:ln w="9525">
            <a:noFill/>
            <a:miter lim="800000"/>
            <a:headEnd/>
            <a:tailEnd/>
          </a:ln>
        </p:spPr>
        <p:txBody>
          <a:bodyPr wrap="none">
            <a:spAutoFit/>
          </a:bodyPr>
          <a:lstStyle/>
          <a:p>
            <a:r>
              <a:rPr lang="en-US"/>
              <a:t>Strong vortex</a:t>
            </a:r>
          </a:p>
        </p:txBody>
      </p:sp>
      <p:sp>
        <p:nvSpPr>
          <p:cNvPr id="9" name="Slide Number Placeholder 8"/>
          <p:cNvSpPr>
            <a:spLocks noGrp="1"/>
          </p:cNvSpPr>
          <p:nvPr>
            <p:ph type="sldNum" sz="quarter" idx="12"/>
          </p:nvPr>
        </p:nvSpPr>
        <p:spPr/>
        <p:txBody>
          <a:bodyPr/>
          <a:lstStyle/>
          <a:p>
            <a:pPr>
              <a:defRPr/>
            </a:pPr>
            <a:fld id="{B140AD4E-CB7B-4D8F-929E-403414646861}" type="slidenum">
              <a:rPr lang="en-US" smtClean="0"/>
              <a:pPr>
                <a:defRPr/>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8F53C-37DB-43CD-A743-C26316F54C2C}" type="slidenum">
              <a:rPr lang="en-US" smtClean="0"/>
              <a:pPr>
                <a:defRPr/>
              </a:pPr>
              <a:t>37</a:t>
            </a:fld>
            <a:endParaRPr lang="en-US"/>
          </a:p>
        </p:txBody>
      </p:sp>
      <p:sp>
        <p:nvSpPr>
          <p:cNvPr id="4" name="Title 1"/>
          <p:cNvSpPr txBox="1">
            <a:spLocks/>
          </p:cNvSpPr>
          <p:nvPr/>
        </p:nvSpPr>
        <p:spPr>
          <a:xfrm>
            <a:off x="457200" y="152400"/>
            <a:ext cx="8229600" cy="1143000"/>
          </a:xfrm>
          <a:prstGeom prst="rect">
            <a:avLst/>
          </a:prstGeom>
        </p:spPr>
        <p:txBody>
          <a:bodyPr/>
          <a:lstStyle/>
          <a:p>
            <a:pPr algn="ctr">
              <a:defRPr/>
            </a:pPr>
            <a:r>
              <a:rPr lang="en-US" sz="4400" dirty="0">
                <a:solidFill>
                  <a:srgbClr val="FFFF00"/>
                </a:solidFill>
                <a:latin typeface="+mj-lt"/>
                <a:ea typeface="+mj-ea"/>
                <a:cs typeface="+mj-cs"/>
              </a:rPr>
              <a:t>Summary</a:t>
            </a:r>
          </a:p>
        </p:txBody>
      </p:sp>
      <p:sp>
        <p:nvSpPr>
          <p:cNvPr id="5" name="Content Placeholder 2"/>
          <p:cNvSpPr txBox="1">
            <a:spLocks/>
          </p:cNvSpPr>
          <p:nvPr/>
        </p:nvSpPr>
        <p:spPr>
          <a:xfrm>
            <a:off x="457200" y="1189038"/>
            <a:ext cx="8229600" cy="4906962"/>
          </a:xfrm>
          <a:prstGeom prst="rect">
            <a:avLst/>
          </a:prstGeom>
        </p:spPr>
        <p:txBody>
          <a:bodyPr/>
          <a:lstStyle/>
          <a:p>
            <a:pPr marL="342900" indent="-342900">
              <a:spcBef>
                <a:spcPct val="20000"/>
              </a:spcBef>
              <a:buFont typeface="Arial" pitchFamily="34" charset="0"/>
              <a:buChar char="•"/>
              <a:defRPr/>
            </a:pPr>
            <a:r>
              <a:rPr lang="en-US" sz="2400" dirty="0">
                <a:latin typeface="+mn-lt"/>
              </a:rPr>
              <a:t>Wealth of observations across multiple scales collected over many years, continue to be collected in real time</a:t>
            </a:r>
          </a:p>
          <a:p>
            <a:pPr marL="342900" indent="-342900">
              <a:spcBef>
                <a:spcPct val="20000"/>
              </a:spcBef>
              <a:buFont typeface="Arial" pitchFamily="34" charset="0"/>
              <a:buChar char="•"/>
              <a:defRPr/>
            </a:pPr>
            <a:r>
              <a:rPr lang="en-US" sz="2400" dirty="0">
                <a:latin typeface="+mn-lt"/>
              </a:rPr>
              <a:t>New tools being developed to analyze observations</a:t>
            </a:r>
          </a:p>
          <a:p>
            <a:pPr marL="800100" lvl="1" indent="-342900">
              <a:spcBef>
                <a:spcPct val="20000"/>
              </a:spcBef>
              <a:buFont typeface="Arial" pitchFamily="34" charset="0"/>
              <a:buChar char="•"/>
              <a:defRPr/>
            </a:pPr>
            <a:r>
              <a:rPr lang="en-US" sz="2400" dirty="0">
                <a:latin typeface="+mn-lt"/>
              </a:rPr>
              <a:t>TKE fields</a:t>
            </a:r>
          </a:p>
          <a:p>
            <a:pPr marL="800100" lvl="1" indent="-342900">
              <a:spcBef>
                <a:spcPct val="20000"/>
              </a:spcBef>
              <a:buFont typeface="Arial" pitchFamily="34" charset="0"/>
              <a:buChar char="•"/>
              <a:defRPr/>
            </a:pPr>
            <a:r>
              <a:rPr lang="en-US" sz="2400" dirty="0">
                <a:latin typeface="+mn-lt"/>
              </a:rPr>
              <a:t>Composites of Doppler and </a:t>
            </a:r>
            <a:r>
              <a:rPr lang="en-US" sz="2400" dirty="0" err="1">
                <a:latin typeface="+mn-lt"/>
              </a:rPr>
              <a:t>dropsonde</a:t>
            </a:r>
            <a:r>
              <a:rPr lang="en-US" sz="2400" dirty="0">
                <a:latin typeface="+mn-lt"/>
              </a:rPr>
              <a:t> measurements</a:t>
            </a:r>
          </a:p>
          <a:p>
            <a:pPr marL="342900" indent="-342900">
              <a:spcBef>
                <a:spcPct val="20000"/>
              </a:spcBef>
              <a:buFont typeface="Arial" pitchFamily="34" charset="0"/>
              <a:buChar char="•"/>
              <a:defRPr/>
            </a:pPr>
            <a:r>
              <a:rPr lang="en-US" sz="2400" dirty="0">
                <a:latin typeface="+mn-lt"/>
              </a:rPr>
              <a:t>These observations serve a variety of purposes</a:t>
            </a:r>
          </a:p>
          <a:p>
            <a:pPr marL="800100" lvl="1" indent="-342900">
              <a:spcBef>
                <a:spcPct val="20000"/>
              </a:spcBef>
              <a:buFont typeface="Arial" pitchFamily="34" charset="0"/>
              <a:buChar char="•"/>
              <a:defRPr/>
            </a:pPr>
            <a:r>
              <a:rPr lang="en-US" sz="2400" dirty="0">
                <a:latin typeface="+mn-lt"/>
              </a:rPr>
              <a:t>Model evaluation</a:t>
            </a:r>
          </a:p>
          <a:p>
            <a:pPr marL="800100" lvl="1" indent="-342900">
              <a:spcBef>
                <a:spcPct val="20000"/>
              </a:spcBef>
              <a:buFont typeface="Arial" pitchFamily="34" charset="0"/>
              <a:buChar char="•"/>
              <a:defRPr/>
            </a:pPr>
            <a:r>
              <a:rPr lang="en-US" sz="2400" dirty="0">
                <a:latin typeface="+mn-lt"/>
              </a:rPr>
              <a:t>Data assimilation</a:t>
            </a:r>
          </a:p>
          <a:p>
            <a:pPr marL="800100" lvl="1" indent="-342900">
              <a:spcBef>
                <a:spcPct val="20000"/>
              </a:spcBef>
              <a:buFont typeface="Arial" pitchFamily="34" charset="0"/>
              <a:buChar char="•"/>
              <a:defRPr/>
            </a:pPr>
            <a:r>
              <a:rPr lang="en-US" sz="2400" dirty="0">
                <a:latin typeface="+mn-lt"/>
              </a:rPr>
              <a:t>Hypothesis testing</a:t>
            </a:r>
          </a:p>
          <a:p>
            <a:pPr marL="342900" indent="-342900">
              <a:spcBef>
                <a:spcPct val="20000"/>
              </a:spcBef>
              <a:buFont typeface="Arial" pitchFamily="34" charset="0"/>
              <a:buChar char="•"/>
              <a:defRPr/>
            </a:pPr>
            <a:r>
              <a:rPr lang="en-US" sz="2400" dirty="0">
                <a:latin typeface="+mn-lt"/>
              </a:rPr>
              <a:t>Partnerships among government, academic institutions needed to help digest and analyze observational data</a:t>
            </a:r>
          </a:p>
          <a:p>
            <a:pPr marL="800100" lvl="1" indent="-342900">
              <a:spcBef>
                <a:spcPct val="20000"/>
              </a:spcBef>
              <a:buFont typeface="Arial" pitchFamily="34" charset="0"/>
              <a:buChar char="•"/>
              <a:defRPr/>
            </a:pPr>
            <a:r>
              <a:rPr lang="en-US" sz="2400" dirty="0" err="1">
                <a:latin typeface="+mn-lt"/>
              </a:rPr>
              <a:t>Testbeds</a:t>
            </a:r>
            <a:r>
              <a:rPr lang="en-US" sz="2400" dirty="0">
                <a:latin typeface="+mn-lt"/>
              </a:rPr>
              <a:t> (e.g., JHT, DTC, JCSDA)</a:t>
            </a:r>
          </a:p>
          <a:p>
            <a:pPr marL="800100" lvl="1" indent="-342900">
              <a:spcBef>
                <a:spcPct val="20000"/>
              </a:spcBef>
              <a:buFont typeface="Arial" pitchFamily="34" charset="0"/>
              <a:buChar char="•"/>
              <a:defRPr/>
            </a:pPr>
            <a:r>
              <a:rPr lang="en-US" sz="2400" dirty="0">
                <a:latin typeface="+mn-lt"/>
              </a:rPr>
              <a:t>Hurricane Forecast Improvement Project (HFIP)</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876800" y="2055813"/>
            <a:ext cx="3660775" cy="266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43011" name="Group 14"/>
          <p:cNvGrpSpPr>
            <a:grpSpLocks/>
          </p:cNvGrpSpPr>
          <p:nvPr/>
        </p:nvGrpSpPr>
        <p:grpSpPr bwMode="auto">
          <a:xfrm>
            <a:off x="76200" y="2125663"/>
            <a:ext cx="4613275" cy="2619375"/>
            <a:chOff x="192034" y="1801361"/>
            <a:chExt cx="4612881" cy="2618239"/>
          </a:xfrm>
        </p:grpSpPr>
        <p:sp>
          <p:nvSpPr>
            <p:cNvPr id="10" name="Rectangle 9"/>
            <p:cNvSpPr/>
            <p:nvPr/>
          </p:nvSpPr>
          <p:spPr bwMode="auto">
            <a:xfrm>
              <a:off x="336485" y="1801361"/>
              <a:ext cx="4468430" cy="25198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3098" name="Picture 4"/>
            <p:cNvPicPr>
              <a:picLocks noChangeAspect="1" noChangeArrowheads="1"/>
            </p:cNvPicPr>
            <p:nvPr/>
          </p:nvPicPr>
          <p:blipFill>
            <a:blip r:embed="rId2" cstate="print"/>
            <a:srcRect b="18983"/>
            <a:stretch>
              <a:fillRect/>
            </a:stretch>
          </p:blipFill>
          <p:spPr bwMode="auto">
            <a:xfrm>
              <a:off x="192034" y="1809987"/>
              <a:ext cx="4608566" cy="2609613"/>
            </a:xfrm>
            <a:prstGeom prst="rect">
              <a:avLst/>
            </a:prstGeom>
            <a:noFill/>
            <a:ln w="9525">
              <a:noFill/>
              <a:miter lim="800000"/>
              <a:headEnd/>
              <a:tailEnd/>
            </a:ln>
          </p:spPr>
        </p:pic>
      </p:grpSp>
      <p:graphicFrame>
        <p:nvGraphicFramePr>
          <p:cNvPr id="12" name="Table 11"/>
          <p:cNvGraphicFramePr>
            <a:graphicFrameLocks noGrp="1"/>
          </p:cNvGraphicFramePr>
          <p:nvPr/>
        </p:nvGraphicFramePr>
        <p:xfrm>
          <a:off x="4876800" y="2055813"/>
          <a:ext cx="3657600" cy="2667000"/>
        </p:xfrm>
        <a:graphic>
          <a:graphicData uri="http://schemas.openxmlformats.org/drawingml/2006/table">
            <a:tbl>
              <a:tblPr/>
              <a:tblGrid>
                <a:gridCol w="914400"/>
                <a:gridCol w="914400"/>
                <a:gridCol w="914400"/>
                <a:gridCol w="914400"/>
              </a:tblGrid>
              <a:tr h="462486">
                <a:tc>
                  <a:txBody>
                    <a:bodyPr/>
                    <a:lstStyle/>
                    <a:p>
                      <a:pPr marL="0" marR="0" algn="ctr">
                        <a:spcBef>
                          <a:spcPts val="0"/>
                        </a:spcBef>
                        <a:spcAft>
                          <a:spcPts val="0"/>
                        </a:spcAft>
                      </a:pPr>
                      <a:r>
                        <a:rPr lang="en-US" sz="1000" dirty="0">
                          <a:solidFill>
                            <a:schemeClr val="bg1"/>
                          </a:solidFill>
                          <a:latin typeface="Arial"/>
                          <a:ea typeface="SimSun"/>
                          <a:cs typeface="Times New Roman"/>
                        </a:rPr>
                        <a:t>Storm name</a:t>
                      </a:r>
                      <a:endParaRPr lang="en-US" sz="1200" dirty="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solidFill>
                            <a:schemeClr val="bg1"/>
                          </a:solidFill>
                          <a:latin typeface="Arial"/>
                          <a:ea typeface="SimSun"/>
                          <a:cs typeface="Times New Roman"/>
                        </a:rPr>
                        <a:t>Year</a:t>
                      </a:r>
                      <a:endParaRPr lang="en-US" sz="1200" dirty="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chemeClr val="bg1"/>
                          </a:solidFill>
                          <a:latin typeface="Arial"/>
                          <a:ea typeface="SimSun"/>
                          <a:cs typeface="Times New Roman"/>
                        </a:rPr>
                        <a:t>Storm</a:t>
                      </a:r>
                      <a:endParaRPr lang="en-US" sz="1200">
                        <a:solidFill>
                          <a:schemeClr val="bg1"/>
                        </a:solidFill>
                        <a:latin typeface="Times New Roman"/>
                        <a:ea typeface="SimSun"/>
                        <a:cs typeface="Times New Roman"/>
                      </a:endParaRPr>
                    </a:p>
                    <a:p>
                      <a:pPr marL="0" marR="0" algn="ctr">
                        <a:spcBef>
                          <a:spcPts val="0"/>
                        </a:spcBef>
                        <a:spcAft>
                          <a:spcPts val="0"/>
                        </a:spcAft>
                      </a:pPr>
                      <a:r>
                        <a:rPr lang="en-US" sz="1000">
                          <a:solidFill>
                            <a:schemeClr val="bg1"/>
                          </a:solidFill>
                          <a:latin typeface="Arial"/>
                          <a:ea typeface="SimSun"/>
                          <a:cs typeface="Times New Roman"/>
                        </a:rPr>
                        <a:t>Intensity range (kt)</a:t>
                      </a:r>
                      <a:endParaRPr lang="en-US" sz="120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solidFill>
                            <a:schemeClr val="bg1"/>
                          </a:solidFill>
                          <a:latin typeface="Arial"/>
                          <a:ea typeface="SimSun"/>
                          <a:cs typeface="Times New Roman"/>
                        </a:rPr>
                        <a:t>Number</a:t>
                      </a:r>
                      <a:endParaRPr lang="en-US" sz="1200" dirty="0">
                        <a:solidFill>
                          <a:schemeClr val="bg1"/>
                        </a:solidFill>
                        <a:latin typeface="Times New Roman"/>
                        <a:ea typeface="SimSun"/>
                        <a:cs typeface="Times New Roman"/>
                      </a:endParaRPr>
                    </a:p>
                    <a:p>
                      <a:pPr marL="0" marR="0" algn="ctr">
                        <a:spcBef>
                          <a:spcPts val="0"/>
                        </a:spcBef>
                        <a:spcAft>
                          <a:spcPts val="0"/>
                        </a:spcAft>
                      </a:pPr>
                      <a:r>
                        <a:rPr lang="en-US" sz="1000" dirty="0">
                          <a:solidFill>
                            <a:schemeClr val="bg1"/>
                          </a:solidFill>
                          <a:latin typeface="Arial"/>
                          <a:ea typeface="SimSun"/>
                          <a:cs typeface="Times New Roman"/>
                        </a:rPr>
                        <a:t>of </a:t>
                      </a:r>
                      <a:r>
                        <a:rPr lang="en-US" sz="1000" dirty="0" err="1">
                          <a:solidFill>
                            <a:schemeClr val="bg1"/>
                          </a:solidFill>
                          <a:latin typeface="Arial"/>
                          <a:ea typeface="SimSun"/>
                          <a:cs typeface="Times New Roman"/>
                        </a:rPr>
                        <a:t>sondes</a:t>
                      </a:r>
                      <a:endParaRPr lang="en-US" sz="1200" dirty="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dirty="0">
                          <a:solidFill>
                            <a:srgbClr val="000000"/>
                          </a:solidFill>
                          <a:latin typeface="Calibri"/>
                          <a:ea typeface="SimSun"/>
                          <a:cs typeface="Times New Roman"/>
                        </a:rPr>
                        <a:t>Erika</a:t>
                      </a:r>
                      <a:endParaRPr lang="en-US" sz="1200" dirty="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1997</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83 – 110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40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Bonnie</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68 - 93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76</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Georges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66 - 78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39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Mitch</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145 -  155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Bret</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75 - 90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latin typeface="Calibri"/>
                          <a:ea typeface="SimSun"/>
                          <a:cs typeface="Times New Roman"/>
                        </a:rPr>
                        <a:t>33</a:t>
                      </a:r>
                      <a:endParaRPr lang="en-US" sz="1200" dirty="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Dennis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65 - 70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Floyd</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80 - 110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40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Fabian</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68 - 120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131</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Isabel</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85 - 140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162</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Frances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2004</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68 - 83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62</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Ivan</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2004</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65 - 135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123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Dennis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65 - 70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Katrina</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68 - 100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latin typeface="Calibri"/>
                          <a:ea typeface="SimSun"/>
                          <a:cs typeface="Times New Roman"/>
                        </a:rPr>
                        <a:t>46</a:t>
                      </a:r>
                      <a:endParaRPr lang="en-US" sz="1200" dirty="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3089" name="TextBox 13"/>
          <p:cNvSpPr txBox="1">
            <a:spLocks noChangeArrowheads="1"/>
          </p:cNvSpPr>
          <p:nvPr/>
        </p:nvSpPr>
        <p:spPr bwMode="auto">
          <a:xfrm>
            <a:off x="1898650" y="147638"/>
            <a:ext cx="5848350" cy="461962"/>
          </a:xfrm>
          <a:prstGeom prst="rect">
            <a:avLst/>
          </a:prstGeom>
          <a:noFill/>
          <a:ln w="9525">
            <a:noFill/>
            <a:miter lim="800000"/>
            <a:headEnd/>
            <a:tailEnd/>
          </a:ln>
        </p:spPr>
        <p:txBody>
          <a:bodyPr wrap="none">
            <a:spAutoFit/>
          </a:bodyPr>
          <a:lstStyle/>
          <a:p>
            <a:r>
              <a:rPr lang="en-US" sz="2400">
                <a:solidFill>
                  <a:srgbClr val="FFFF00"/>
                </a:solidFill>
                <a:latin typeface="Calibri" pitchFamily="34" charset="0"/>
              </a:rPr>
              <a:t>Observational databases used in composites</a:t>
            </a:r>
          </a:p>
        </p:txBody>
      </p:sp>
      <p:sp>
        <p:nvSpPr>
          <p:cNvPr id="43090" name="TextBox 14"/>
          <p:cNvSpPr txBox="1">
            <a:spLocks noChangeArrowheads="1"/>
          </p:cNvSpPr>
          <p:nvPr/>
        </p:nvSpPr>
        <p:spPr bwMode="auto">
          <a:xfrm>
            <a:off x="1158875" y="1357313"/>
            <a:ext cx="2397125" cy="461962"/>
          </a:xfrm>
          <a:prstGeom prst="rect">
            <a:avLst/>
          </a:prstGeom>
          <a:noFill/>
          <a:ln w="9525">
            <a:noFill/>
            <a:miter lim="800000"/>
            <a:headEnd/>
            <a:tailEnd/>
          </a:ln>
        </p:spPr>
        <p:txBody>
          <a:bodyPr wrap="none">
            <a:spAutoFit/>
          </a:bodyPr>
          <a:lstStyle/>
          <a:p>
            <a:r>
              <a:rPr lang="en-US" sz="2400" u="sng">
                <a:latin typeface="Calibri" pitchFamily="34" charset="0"/>
              </a:rPr>
              <a:t>Doppler database</a:t>
            </a:r>
          </a:p>
        </p:txBody>
      </p:sp>
      <p:sp>
        <p:nvSpPr>
          <p:cNvPr id="43091" name="TextBox 15"/>
          <p:cNvSpPr txBox="1">
            <a:spLocks noChangeArrowheads="1"/>
          </p:cNvSpPr>
          <p:nvPr/>
        </p:nvSpPr>
        <p:spPr bwMode="auto">
          <a:xfrm>
            <a:off x="5105400" y="1365250"/>
            <a:ext cx="3298825" cy="461963"/>
          </a:xfrm>
          <a:prstGeom prst="rect">
            <a:avLst/>
          </a:prstGeom>
          <a:noFill/>
          <a:ln w="9525">
            <a:noFill/>
            <a:miter lim="800000"/>
            <a:headEnd/>
            <a:tailEnd/>
          </a:ln>
        </p:spPr>
        <p:txBody>
          <a:bodyPr wrap="none">
            <a:spAutoFit/>
          </a:bodyPr>
          <a:lstStyle/>
          <a:p>
            <a:r>
              <a:rPr lang="en-US" sz="2400" u="sng">
                <a:latin typeface="Calibri" pitchFamily="34" charset="0"/>
              </a:rPr>
              <a:t>GPS dropsonde database</a:t>
            </a:r>
          </a:p>
        </p:txBody>
      </p:sp>
      <p:sp>
        <p:nvSpPr>
          <p:cNvPr id="43092" name="TextBox 17"/>
          <p:cNvSpPr txBox="1">
            <a:spLocks noChangeArrowheads="1"/>
          </p:cNvSpPr>
          <p:nvPr/>
        </p:nvSpPr>
        <p:spPr bwMode="auto">
          <a:xfrm>
            <a:off x="1058863" y="1811338"/>
            <a:ext cx="2606675" cy="277812"/>
          </a:xfrm>
          <a:prstGeom prst="rect">
            <a:avLst/>
          </a:prstGeom>
          <a:noFill/>
          <a:ln w="9525">
            <a:noFill/>
            <a:miter lim="800000"/>
            <a:headEnd/>
            <a:tailEnd/>
          </a:ln>
        </p:spPr>
        <p:txBody>
          <a:bodyPr wrap="none">
            <a:spAutoFit/>
          </a:bodyPr>
          <a:lstStyle/>
          <a:p>
            <a:r>
              <a:rPr lang="en-US" sz="1200">
                <a:latin typeface="Calibri" pitchFamily="34" charset="0"/>
              </a:rPr>
              <a:t>40 radar analyses in 8 different storms </a:t>
            </a:r>
          </a:p>
        </p:txBody>
      </p:sp>
      <p:sp>
        <p:nvSpPr>
          <p:cNvPr id="43093" name="TextBox 18"/>
          <p:cNvSpPr txBox="1">
            <a:spLocks noChangeArrowheads="1"/>
          </p:cNvSpPr>
          <p:nvPr/>
        </p:nvSpPr>
        <p:spPr bwMode="auto">
          <a:xfrm>
            <a:off x="5454650" y="1789113"/>
            <a:ext cx="2601913" cy="277812"/>
          </a:xfrm>
          <a:prstGeom prst="rect">
            <a:avLst/>
          </a:prstGeom>
          <a:noFill/>
          <a:ln w="9525">
            <a:noFill/>
            <a:miter lim="800000"/>
            <a:headEnd/>
            <a:tailEnd/>
          </a:ln>
        </p:spPr>
        <p:txBody>
          <a:bodyPr wrap="none">
            <a:spAutoFit/>
          </a:bodyPr>
          <a:lstStyle/>
          <a:p>
            <a:r>
              <a:rPr lang="en-US" sz="1200">
                <a:latin typeface="Calibri" pitchFamily="34" charset="0"/>
              </a:rPr>
              <a:t>794 dropsondes in 13 different storms </a:t>
            </a:r>
          </a:p>
        </p:txBody>
      </p:sp>
      <p:sp>
        <p:nvSpPr>
          <p:cNvPr id="43094" name="TextBox 20"/>
          <p:cNvSpPr txBox="1">
            <a:spLocks noChangeArrowheads="1"/>
          </p:cNvSpPr>
          <p:nvPr/>
        </p:nvSpPr>
        <p:spPr bwMode="auto">
          <a:xfrm>
            <a:off x="3479800" y="4624388"/>
            <a:ext cx="1235075" cy="338137"/>
          </a:xfrm>
          <a:prstGeom prst="rect">
            <a:avLst/>
          </a:prstGeom>
          <a:noFill/>
          <a:ln w="9525">
            <a:noFill/>
            <a:miter lim="800000"/>
            <a:headEnd/>
            <a:tailEnd/>
          </a:ln>
        </p:spPr>
        <p:txBody>
          <a:bodyPr wrap="none">
            <a:spAutoFit/>
          </a:bodyPr>
          <a:lstStyle/>
          <a:p>
            <a:pPr algn="ctr"/>
            <a:r>
              <a:rPr lang="en-US" sz="800">
                <a:latin typeface="Calibri" pitchFamily="34" charset="0"/>
              </a:rPr>
              <a:t>Rogers et al., MWR, 2011</a:t>
            </a:r>
          </a:p>
          <a:p>
            <a:pPr algn="ctr"/>
            <a:r>
              <a:rPr lang="en-US" sz="800">
                <a:latin typeface="Calibri" pitchFamily="34" charset="0"/>
              </a:rPr>
              <a:t>(in review)</a:t>
            </a:r>
          </a:p>
        </p:txBody>
      </p:sp>
      <p:sp>
        <p:nvSpPr>
          <p:cNvPr id="43095" name="TextBox 21"/>
          <p:cNvSpPr txBox="1">
            <a:spLocks noChangeArrowheads="1"/>
          </p:cNvSpPr>
          <p:nvPr/>
        </p:nvSpPr>
        <p:spPr bwMode="auto">
          <a:xfrm>
            <a:off x="7391400" y="4691063"/>
            <a:ext cx="1206500" cy="338137"/>
          </a:xfrm>
          <a:prstGeom prst="rect">
            <a:avLst/>
          </a:prstGeom>
          <a:noFill/>
          <a:ln w="9525">
            <a:noFill/>
            <a:miter lim="800000"/>
            <a:headEnd/>
            <a:tailEnd/>
          </a:ln>
        </p:spPr>
        <p:txBody>
          <a:bodyPr wrap="none">
            <a:spAutoFit/>
          </a:bodyPr>
          <a:lstStyle/>
          <a:p>
            <a:pPr algn="ctr"/>
            <a:r>
              <a:rPr lang="en-US" sz="800">
                <a:latin typeface="Calibri" pitchFamily="34" charset="0"/>
              </a:rPr>
              <a:t>Zhang et al., MWR, 2011</a:t>
            </a:r>
          </a:p>
          <a:p>
            <a:pPr algn="ctr"/>
            <a:r>
              <a:rPr lang="en-US" sz="800">
                <a:latin typeface="Calibri" pitchFamily="34" charset="0"/>
              </a:rPr>
              <a:t>(in press)</a:t>
            </a:r>
          </a:p>
        </p:txBody>
      </p:sp>
      <p:sp>
        <p:nvSpPr>
          <p:cNvPr id="14" name="Slide Number Placeholder 13"/>
          <p:cNvSpPr>
            <a:spLocks noGrp="1"/>
          </p:cNvSpPr>
          <p:nvPr>
            <p:ph type="sldNum" sz="quarter" idx="12"/>
          </p:nvPr>
        </p:nvSpPr>
        <p:spPr/>
        <p:txBody>
          <a:bodyPr/>
          <a:lstStyle/>
          <a:p>
            <a:pPr>
              <a:defRPr/>
            </a:pPr>
            <a:fld id="{069D8A01-269E-4631-BBE7-C6C97BA5F7B3}" type="slidenum">
              <a:rPr lang="en-US" smtClean="0"/>
              <a:pPr>
                <a:defRPr/>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43"/>
          <p:cNvGrpSpPr>
            <a:grpSpLocks/>
          </p:cNvGrpSpPr>
          <p:nvPr/>
        </p:nvGrpSpPr>
        <p:grpSpPr bwMode="auto">
          <a:xfrm>
            <a:off x="42863" y="1160463"/>
            <a:ext cx="8983662" cy="2649537"/>
            <a:chOff x="42530" y="1743740"/>
            <a:chExt cx="9090837" cy="2700669"/>
          </a:xfrm>
        </p:grpSpPr>
        <p:sp>
          <p:nvSpPr>
            <p:cNvPr id="43" name="Rectangle 42"/>
            <p:cNvSpPr/>
            <p:nvPr/>
          </p:nvSpPr>
          <p:spPr>
            <a:xfrm>
              <a:off x="42530" y="1743740"/>
              <a:ext cx="9090837" cy="27006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44062" name="Group 39"/>
            <p:cNvGrpSpPr>
              <a:grpSpLocks/>
            </p:cNvGrpSpPr>
            <p:nvPr/>
          </p:nvGrpSpPr>
          <p:grpSpPr bwMode="auto">
            <a:xfrm>
              <a:off x="76200" y="1763233"/>
              <a:ext cx="2822702" cy="2564218"/>
              <a:chOff x="76200" y="1796903"/>
              <a:chExt cx="2721694" cy="2470298"/>
            </a:xfrm>
          </p:grpSpPr>
          <p:pic>
            <p:nvPicPr>
              <p:cNvPr id="44078" name="Picture 1" descr="vt_obs_norm_deep.tif"/>
              <p:cNvPicPr>
                <a:picLocks noChangeAspect="1"/>
              </p:cNvPicPr>
              <p:nvPr/>
            </p:nvPicPr>
            <p:blipFill>
              <a:blip r:embed="rId2" cstate="print"/>
              <a:srcRect r="13567"/>
              <a:stretch>
                <a:fillRect/>
              </a:stretch>
            </p:blipFill>
            <p:spPr bwMode="auto">
              <a:xfrm>
                <a:off x="76200" y="1796903"/>
                <a:ext cx="2709530" cy="2470298"/>
              </a:xfrm>
              <a:prstGeom prst="rect">
                <a:avLst/>
              </a:prstGeom>
              <a:noFill/>
              <a:ln w="9525">
                <a:noFill/>
                <a:miter lim="800000"/>
                <a:headEnd/>
                <a:tailEnd/>
              </a:ln>
            </p:spPr>
          </p:pic>
          <p:sp>
            <p:nvSpPr>
              <p:cNvPr id="44079" name="TextBox 4"/>
              <p:cNvSpPr txBox="1">
                <a:spLocks noChangeArrowheads="1"/>
              </p:cNvSpPr>
              <p:nvPr/>
            </p:nvSpPr>
            <p:spPr bwMode="auto">
              <a:xfrm>
                <a:off x="1227153" y="1842039"/>
                <a:ext cx="694640" cy="245218"/>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Doppler</a:t>
                </a:r>
              </a:p>
            </p:txBody>
          </p:sp>
          <p:sp>
            <p:nvSpPr>
              <p:cNvPr id="44080" name="TextBox 18"/>
              <p:cNvSpPr txBox="1">
                <a:spLocks noChangeArrowheads="1"/>
              </p:cNvSpPr>
              <p:nvPr/>
            </p:nvSpPr>
            <p:spPr bwMode="auto">
              <a:xfrm>
                <a:off x="1926266" y="2066235"/>
                <a:ext cx="871628" cy="233306"/>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Max 60.8 m/s</a:t>
                </a:r>
              </a:p>
            </p:txBody>
          </p:sp>
          <p:sp>
            <p:nvSpPr>
              <p:cNvPr id="41" name="Freeform 40"/>
              <p:cNvSpPr/>
              <p:nvPr/>
            </p:nvSpPr>
            <p:spPr bwMode="auto">
              <a:xfrm>
                <a:off x="954520" y="2557558"/>
                <a:ext cx="108427" cy="1061589"/>
              </a:xfrm>
              <a:custGeom>
                <a:avLst/>
                <a:gdLst>
                  <a:gd name="connsiteX0" fmla="*/ 0 w 104717"/>
                  <a:gd name="connsiteY0" fmla="*/ 982653 h 982653"/>
                  <a:gd name="connsiteX1" fmla="*/ 11220 w 104717"/>
                  <a:gd name="connsiteY1" fmla="*/ 657283 h 982653"/>
                  <a:gd name="connsiteX2" fmla="*/ 39269 w 104717"/>
                  <a:gd name="connsiteY2" fmla="*/ 399232 h 982653"/>
                  <a:gd name="connsiteX3" fmla="*/ 95367 w 104717"/>
                  <a:gd name="connsiteY3" fmla="*/ 62643 h 982653"/>
                  <a:gd name="connsiteX4" fmla="*/ 95367 w 104717"/>
                  <a:gd name="connsiteY4" fmla="*/ 23374 h 98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17" h="982653">
                    <a:moveTo>
                      <a:pt x="0" y="982653"/>
                    </a:moveTo>
                    <a:cubicBezTo>
                      <a:pt x="2337" y="868586"/>
                      <a:pt x="4675" y="754520"/>
                      <a:pt x="11220" y="657283"/>
                    </a:cubicBezTo>
                    <a:cubicBezTo>
                      <a:pt x="17765" y="560046"/>
                      <a:pt x="25244" y="498339"/>
                      <a:pt x="39269" y="399232"/>
                    </a:cubicBezTo>
                    <a:cubicBezTo>
                      <a:pt x="53294" y="300125"/>
                      <a:pt x="86017" y="125286"/>
                      <a:pt x="95367" y="62643"/>
                    </a:cubicBezTo>
                    <a:cubicBezTo>
                      <a:pt x="104717" y="0"/>
                      <a:pt x="100042" y="11687"/>
                      <a:pt x="95367" y="23374"/>
                    </a:cubicBezTo>
                  </a:path>
                </a:pathLst>
              </a:cu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4082" name="TextBox 50"/>
              <p:cNvSpPr txBox="1">
                <a:spLocks noChangeArrowheads="1"/>
              </p:cNvSpPr>
              <p:nvPr/>
            </p:nvSpPr>
            <p:spPr bwMode="auto">
              <a:xfrm>
                <a:off x="1437445" y="3985135"/>
                <a:ext cx="236905" cy="208704"/>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sp>
            <p:nvSpPr>
              <p:cNvPr id="53" name="TextBox 52"/>
              <p:cNvSpPr txBox="1"/>
              <p:nvPr/>
            </p:nvSpPr>
            <p:spPr>
              <a:xfrm>
                <a:off x="173410" y="2666192"/>
                <a:ext cx="285511" cy="677697"/>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grpSp>
        <p:grpSp>
          <p:nvGrpSpPr>
            <p:cNvPr id="44063" name="Group 34"/>
            <p:cNvGrpSpPr>
              <a:grpSpLocks/>
            </p:cNvGrpSpPr>
            <p:nvPr/>
          </p:nvGrpSpPr>
          <p:grpSpPr bwMode="auto">
            <a:xfrm>
              <a:off x="5845894" y="1773867"/>
              <a:ext cx="3251790" cy="2617380"/>
              <a:chOff x="4876800" y="3886200"/>
              <a:chExt cx="3416278" cy="2743200"/>
            </a:xfrm>
          </p:grpSpPr>
          <p:grpSp>
            <p:nvGrpSpPr>
              <p:cNvPr id="44071" name="Group 7"/>
              <p:cNvGrpSpPr>
                <a:grpSpLocks/>
              </p:cNvGrpSpPr>
              <p:nvPr/>
            </p:nvGrpSpPr>
            <p:grpSpPr bwMode="auto">
              <a:xfrm>
                <a:off x="4876800" y="3886200"/>
                <a:ext cx="3416278" cy="2743200"/>
                <a:chOff x="6124597" y="3733800"/>
                <a:chExt cx="2959078" cy="2286000"/>
              </a:xfrm>
            </p:grpSpPr>
            <p:pic>
              <p:nvPicPr>
                <p:cNvPr id="44074" name="Picture 9" descr="utcylav_n_MYJ-27-09-03km.tif"/>
                <p:cNvPicPr>
                  <a:picLocks noChangeAspect="1"/>
                </p:cNvPicPr>
                <p:nvPr/>
              </p:nvPicPr>
              <p:blipFill>
                <a:blip r:embed="rId3" cstate="print"/>
                <a:srcRect/>
                <a:stretch>
                  <a:fillRect/>
                </a:stretch>
              </p:blipFill>
              <p:spPr bwMode="auto">
                <a:xfrm>
                  <a:off x="6124597" y="3733800"/>
                  <a:ext cx="2959078" cy="2286000"/>
                </a:xfrm>
                <a:prstGeom prst="rect">
                  <a:avLst/>
                </a:prstGeom>
                <a:noFill/>
                <a:ln w="9525">
                  <a:noFill/>
                  <a:miter lim="800000"/>
                  <a:headEnd/>
                  <a:tailEnd/>
                </a:ln>
              </p:spPr>
            </p:pic>
            <p:sp>
              <p:nvSpPr>
                <p:cNvPr id="44075" name="TextBox 4"/>
                <p:cNvSpPr txBox="1">
                  <a:spLocks noChangeArrowheads="1"/>
                </p:cNvSpPr>
                <p:nvPr/>
              </p:nvSpPr>
              <p:spPr bwMode="auto">
                <a:xfrm>
                  <a:off x="6850621" y="3746674"/>
                  <a:ext cx="1716056" cy="256481"/>
                </a:xfrm>
                <a:prstGeom prst="rect">
                  <a:avLst/>
                </a:prstGeom>
                <a:solidFill>
                  <a:schemeClr val="tx1"/>
                </a:solidFill>
                <a:ln w="9525">
                  <a:noFill/>
                  <a:miter lim="800000"/>
                  <a:headEnd/>
                  <a:tailEnd/>
                </a:ln>
              </p:spPr>
              <p:txBody>
                <a:bodyPr>
                  <a:spAutoFit/>
                </a:bodyPr>
                <a:lstStyle/>
                <a:p>
                  <a:r>
                    <a:rPr lang="en-US" sz="1400" b="1">
                      <a:solidFill>
                        <a:schemeClr val="bg1"/>
                      </a:solidFill>
                      <a:latin typeface="Calibri" pitchFamily="34" charset="0"/>
                    </a:rPr>
                    <a:t>HWRFx_Ideal_MYJ</a:t>
                  </a:r>
                </a:p>
              </p:txBody>
            </p:sp>
            <p:sp>
              <p:nvSpPr>
                <p:cNvPr id="44076" name="TextBox 15"/>
                <p:cNvSpPr txBox="1">
                  <a:spLocks noChangeArrowheads="1"/>
                </p:cNvSpPr>
                <p:nvPr/>
              </p:nvSpPr>
              <p:spPr bwMode="auto">
                <a:xfrm>
                  <a:off x="7823209" y="3975100"/>
                  <a:ext cx="822319" cy="215900"/>
                </a:xfrm>
                <a:prstGeom prst="rect">
                  <a:avLst/>
                </a:prstGeom>
                <a:noFill/>
                <a:ln w="9525">
                  <a:noFill/>
                  <a:miter lim="800000"/>
                  <a:headEnd/>
                  <a:tailEnd/>
                </a:ln>
              </p:spPr>
              <p:txBody>
                <a:bodyPr wrap="none">
                  <a:spAutoFit/>
                </a:bodyPr>
                <a:lstStyle/>
                <a:p>
                  <a:r>
                    <a:rPr lang="en-US" sz="800" b="1">
                      <a:latin typeface="Calibri" pitchFamily="34" charset="0"/>
                    </a:rPr>
                    <a:t>Max 66.9 m/s</a:t>
                  </a:r>
                </a:p>
              </p:txBody>
            </p:sp>
            <p:sp>
              <p:nvSpPr>
                <p:cNvPr id="73" name="Freeform 72"/>
                <p:cNvSpPr/>
                <p:nvPr/>
              </p:nvSpPr>
              <p:spPr bwMode="auto">
                <a:xfrm>
                  <a:off x="6951170" y="4466411"/>
                  <a:ext cx="219275" cy="963849"/>
                </a:xfrm>
                <a:custGeom>
                  <a:avLst/>
                  <a:gdLst>
                    <a:gd name="connsiteX0" fmla="*/ 0 w 218783"/>
                    <a:gd name="connsiteY0" fmla="*/ 964889 h 964889"/>
                    <a:gd name="connsiteX1" fmla="*/ 33659 w 218783"/>
                    <a:gd name="connsiteY1" fmla="*/ 796594 h 964889"/>
                    <a:gd name="connsiteX2" fmla="*/ 67318 w 218783"/>
                    <a:gd name="connsiteY2" fmla="*/ 611470 h 964889"/>
                    <a:gd name="connsiteX3" fmla="*/ 129026 w 218783"/>
                    <a:gd name="connsiteY3" fmla="*/ 364639 h 964889"/>
                    <a:gd name="connsiteX4" fmla="*/ 168294 w 218783"/>
                    <a:gd name="connsiteY4" fmla="*/ 201954 h 964889"/>
                    <a:gd name="connsiteX5" fmla="*/ 218783 w 218783"/>
                    <a:gd name="connsiteY5" fmla="*/ 0 h 96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783" h="964889">
                      <a:moveTo>
                        <a:pt x="0" y="964889"/>
                      </a:moveTo>
                      <a:cubicBezTo>
                        <a:pt x="11219" y="910193"/>
                        <a:pt x="22439" y="855497"/>
                        <a:pt x="33659" y="796594"/>
                      </a:cubicBezTo>
                      <a:cubicBezTo>
                        <a:pt x="44879" y="737691"/>
                        <a:pt x="51424" y="683462"/>
                        <a:pt x="67318" y="611470"/>
                      </a:cubicBezTo>
                      <a:cubicBezTo>
                        <a:pt x="83212" y="539478"/>
                        <a:pt x="112197" y="432892"/>
                        <a:pt x="129026" y="364639"/>
                      </a:cubicBezTo>
                      <a:cubicBezTo>
                        <a:pt x="145855" y="296386"/>
                        <a:pt x="153335" y="262727"/>
                        <a:pt x="168294" y="201954"/>
                      </a:cubicBezTo>
                      <a:cubicBezTo>
                        <a:pt x="183253" y="141181"/>
                        <a:pt x="201018" y="70590"/>
                        <a:pt x="218783" y="0"/>
                      </a:cubicBezTo>
                    </a:path>
                  </a:pathLst>
                </a:custGeom>
                <a:ln w="1270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68" name="TextBox 67"/>
              <p:cNvSpPr txBox="1"/>
              <p:nvPr/>
            </p:nvSpPr>
            <p:spPr>
              <a:xfrm>
                <a:off x="4912483" y="4847194"/>
                <a:ext cx="353943" cy="850554"/>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73" name="TextBox 68"/>
              <p:cNvSpPr txBox="1">
                <a:spLocks noChangeArrowheads="1"/>
              </p:cNvSpPr>
              <p:nvPr/>
            </p:nvSpPr>
            <p:spPr bwMode="auto">
              <a:xfrm>
                <a:off x="6400800" y="6333286"/>
                <a:ext cx="293670" cy="261610"/>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nvGrpSpPr>
            <p:cNvPr id="44064" name="Group 41"/>
            <p:cNvGrpSpPr>
              <a:grpSpLocks/>
            </p:cNvGrpSpPr>
            <p:nvPr/>
          </p:nvGrpSpPr>
          <p:grpSpPr bwMode="auto">
            <a:xfrm>
              <a:off x="2941430" y="1765003"/>
              <a:ext cx="2785730" cy="2583713"/>
              <a:chOff x="3234068" y="1796902"/>
              <a:chExt cx="2624472" cy="2470297"/>
            </a:xfrm>
          </p:grpSpPr>
          <p:pic>
            <p:nvPicPr>
              <p:cNvPr id="44065" name="Picture 5" descr="vt_mod_norm_deep_27-9-3_coac5.tif"/>
              <p:cNvPicPr>
                <a:picLocks noChangeAspect="1"/>
              </p:cNvPicPr>
              <p:nvPr/>
            </p:nvPicPr>
            <p:blipFill>
              <a:blip r:embed="rId4" cstate="print"/>
              <a:srcRect r="13895"/>
              <a:stretch>
                <a:fillRect/>
              </a:stretch>
            </p:blipFill>
            <p:spPr bwMode="auto">
              <a:xfrm>
                <a:off x="3234068" y="1796902"/>
                <a:ext cx="2624472" cy="2470297"/>
              </a:xfrm>
              <a:prstGeom prst="rect">
                <a:avLst/>
              </a:prstGeom>
              <a:noFill/>
              <a:ln w="9525">
                <a:noFill/>
                <a:miter lim="800000"/>
                <a:headEnd/>
                <a:tailEnd/>
              </a:ln>
            </p:spPr>
          </p:pic>
          <p:sp>
            <p:nvSpPr>
              <p:cNvPr id="44066" name="TextBox 4"/>
              <p:cNvSpPr txBox="1">
                <a:spLocks noChangeArrowheads="1"/>
              </p:cNvSpPr>
              <p:nvPr/>
            </p:nvSpPr>
            <p:spPr bwMode="auto">
              <a:xfrm>
                <a:off x="3906270" y="1820232"/>
                <a:ext cx="1656560" cy="277449"/>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HWRFx_Ideal_GFS</a:t>
                </a:r>
              </a:p>
            </p:txBody>
          </p:sp>
          <p:sp>
            <p:nvSpPr>
              <p:cNvPr id="44067" name="TextBox 17"/>
              <p:cNvSpPr txBox="1">
                <a:spLocks noChangeArrowheads="1"/>
              </p:cNvSpPr>
              <p:nvPr/>
            </p:nvSpPr>
            <p:spPr bwMode="auto">
              <a:xfrm>
                <a:off x="4983725" y="2052510"/>
                <a:ext cx="847030" cy="233306"/>
              </a:xfrm>
              <a:prstGeom prst="rect">
                <a:avLst/>
              </a:prstGeom>
              <a:noFill/>
              <a:ln w="9525">
                <a:noFill/>
                <a:miter lim="800000"/>
                <a:headEnd/>
                <a:tailEnd/>
              </a:ln>
            </p:spPr>
            <p:txBody>
              <a:bodyPr wrap="none">
                <a:spAutoFit/>
              </a:bodyPr>
              <a:lstStyle/>
              <a:p>
                <a:r>
                  <a:rPr lang="en-US" sz="800" b="1">
                    <a:latin typeface="Calibri" pitchFamily="34" charset="0"/>
                  </a:rPr>
                  <a:t>Max 71.8 m/s</a:t>
                </a:r>
              </a:p>
            </p:txBody>
          </p:sp>
          <p:sp>
            <p:nvSpPr>
              <p:cNvPr id="63" name="Freeform 62"/>
              <p:cNvSpPr/>
              <p:nvPr/>
            </p:nvSpPr>
            <p:spPr bwMode="auto">
              <a:xfrm>
                <a:off x="4092873" y="2581068"/>
                <a:ext cx="178587" cy="1030373"/>
              </a:xfrm>
              <a:custGeom>
                <a:avLst/>
                <a:gdLst>
                  <a:gd name="connsiteX0" fmla="*/ 0 w 173904"/>
                  <a:gd name="connsiteY0" fmla="*/ 953668 h 953668"/>
                  <a:gd name="connsiteX1" fmla="*/ 5610 w 173904"/>
                  <a:gd name="connsiteY1" fmla="*/ 813423 h 953668"/>
                  <a:gd name="connsiteX2" fmla="*/ 33659 w 173904"/>
                  <a:gd name="connsiteY2" fmla="*/ 656348 h 953668"/>
                  <a:gd name="connsiteX3" fmla="*/ 61708 w 173904"/>
                  <a:gd name="connsiteY3" fmla="*/ 504883 h 953668"/>
                  <a:gd name="connsiteX4" fmla="*/ 95367 w 173904"/>
                  <a:gd name="connsiteY4" fmla="*/ 364638 h 953668"/>
                  <a:gd name="connsiteX5" fmla="*/ 117806 w 173904"/>
                  <a:gd name="connsiteY5" fmla="*/ 246832 h 953668"/>
                  <a:gd name="connsiteX6" fmla="*/ 145855 w 173904"/>
                  <a:gd name="connsiteY6" fmla="*/ 145855 h 953668"/>
                  <a:gd name="connsiteX7" fmla="*/ 173904 w 173904"/>
                  <a:gd name="connsiteY7" fmla="*/ 0 h 953668"/>
                  <a:gd name="connsiteX0" fmla="*/ 0 w 173904"/>
                  <a:gd name="connsiteY0" fmla="*/ 953668 h 953668"/>
                  <a:gd name="connsiteX1" fmla="*/ 5610 w 173904"/>
                  <a:gd name="connsiteY1" fmla="*/ 834460 h 953668"/>
                  <a:gd name="connsiteX2" fmla="*/ 33659 w 173904"/>
                  <a:gd name="connsiteY2" fmla="*/ 656348 h 953668"/>
                  <a:gd name="connsiteX3" fmla="*/ 61708 w 173904"/>
                  <a:gd name="connsiteY3" fmla="*/ 504883 h 953668"/>
                  <a:gd name="connsiteX4" fmla="*/ 95367 w 173904"/>
                  <a:gd name="connsiteY4" fmla="*/ 364638 h 953668"/>
                  <a:gd name="connsiteX5" fmla="*/ 117806 w 173904"/>
                  <a:gd name="connsiteY5" fmla="*/ 246832 h 953668"/>
                  <a:gd name="connsiteX6" fmla="*/ 145855 w 173904"/>
                  <a:gd name="connsiteY6" fmla="*/ 145855 h 953668"/>
                  <a:gd name="connsiteX7" fmla="*/ 173904 w 173904"/>
                  <a:gd name="connsiteY7" fmla="*/ 0 h 953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904" h="953668">
                    <a:moveTo>
                      <a:pt x="0" y="953668"/>
                    </a:moveTo>
                    <a:cubicBezTo>
                      <a:pt x="0" y="908322"/>
                      <a:pt x="0" y="884013"/>
                      <a:pt x="5610" y="834460"/>
                    </a:cubicBezTo>
                    <a:cubicBezTo>
                      <a:pt x="11220" y="784907"/>
                      <a:pt x="24309" y="711278"/>
                      <a:pt x="33659" y="656348"/>
                    </a:cubicBezTo>
                    <a:cubicBezTo>
                      <a:pt x="43009" y="601419"/>
                      <a:pt x="51423" y="553501"/>
                      <a:pt x="61708" y="504883"/>
                    </a:cubicBezTo>
                    <a:cubicBezTo>
                      <a:pt x="71993" y="456265"/>
                      <a:pt x="86017" y="407647"/>
                      <a:pt x="95367" y="364638"/>
                    </a:cubicBezTo>
                    <a:cubicBezTo>
                      <a:pt x="104717" y="321629"/>
                      <a:pt x="109391" y="283296"/>
                      <a:pt x="117806" y="246832"/>
                    </a:cubicBezTo>
                    <a:cubicBezTo>
                      <a:pt x="126221" y="210368"/>
                      <a:pt x="136505" y="186994"/>
                      <a:pt x="145855" y="145855"/>
                    </a:cubicBezTo>
                    <a:cubicBezTo>
                      <a:pt x="155205" y="104716"/>
                      <a:pt x="164554" y="52358"/>
                      <a:pt x="173904" y="0"/>
                    </a:cubicBezTo>
                  </a:path>
                </a:pathLst>
              </a:cu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0" name="TextBox 59"/>
              <p:cNvSpPr txBox="1"/>
              <p:nvPr/>
            </p:nvSpPr>
            <p:spPr bwMode="auto">
              <a:xfrm>
                <a:off x="3264626" y="2658788"/>
                <a:ext cx="315808" cy="766742"/>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70" name="TextBox 60"/>
              <p:cNvSpPr txBox="1">
                <a:spLocks noChangeArrowheads="1"/>
              </p:cNvSpPr>
              <p:nvPr/>
            </p:nvSpPr>
            <p:spPr bwMode="auto">
              <a:xfrm>
                <a:off x="4586169" y="3995028"/>
                <a:ext cx="262029" cy="235831"/>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grpSp>
        <p:nvGrpSpPr>
          <p:cNvPr id="44035" name="Group 78"/>
          <p:cNvGrpSpPr>
            <a:grpSpLocks/>
          </p:cNvGrpSpPr>
          <p:nvPr/>
        </p:nvGrpSpPr>
        <p:grpSpPr bwMode="auto">
          <a:xfrm>
            <a:off x="31750" y="4175125"/>
            <a:ext cx="8985250" cy="2759075"/>
            <a:chOff x="31898" y="3944679"/>
            <a:chExt cx="9122735" cy="2870791"/>
          </a:xfrm>
        </p:grpSpPr>
        <p:sp>
          <p:nvSpPr>
            <p:cNvPr id="78" name="Rectangle 77"/>
            <p:cNvSpPr/>
            <p:nvPr/>
          </p:nvSpPr>
          <p:spPr>
            <a:xfrm>
              <a:off x="31898" y="3944679"/>
              <a:ext cx="9122735" cy="28707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4042" name="Picture 24" descr="vr_Dropsonde.tif"/>
            <p:cNvPicPr>
              <a:picLocks noChangeAspect="1"/>
            </p:cNvPicPr>
            <p:nvPr/>
          </p:nvPicPr>
          <p:blipFill>
            <a:blip r:embed="rId5" cstate="print"/>
            <a:srcRect r="13269"/>
            <a:stretch>
              <a:fillRect/>
            </a:stretch>
          </p:blipFill>
          <p:spPr bwMode="auto">
            <a:xfrm>
              <a:off x="42533" y="3954389"/>
              <a:ext cx="2849523" cy="2827411"/>
            </a:xfrm>
            <a:prstGeom prst="rect">
              <a:avLst/>
            </a:prstGeom>
            <a:noFill/>
            <a:ln w="9525">
              <a:noFill/>
              <a:miter lim="800000"/>
              <a:headEnd/>
              <a:tailEnd/>
            </a:ln>
          </p:spPr>
        </p:pic>
        <p:sp>
          <p:nvSpPr>
            <p:cNvPr id="44043" name="TextBox 4"/>
            <p:cNvSpPr txBox="1">
              <a:spLocks noChangeArrowheads="1"/>
            </p:cNvSpPr>
            <p:nvPr/>
          </p:nvSpPr>
          <p:spPr bwMode="auto">
            <a:xfrm>
              <a:off x="1199456" y="4002415"/>
              <a:ext cx="922257" cy="262247"/>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Dropsonde</a:t>
              </a:r>
            </a:p>
          </p:txBody>
        </p:sp>
        <p:sp>
          <p:nvSpPr>
            <p:cNvPr id="44044" name="TextBox 23"/>
            <p:cNvSpPr txBox="1">
              <a:spLocks noChangeArrowheads="1"/>
            </p:cNvSpPr>
            <p:nvPr/>
          </p:nvSpPr>
          <p:spPr bwMode="auto">
            <a:xfrm>
              <a:off x="2000367" y="4297999"/>
              <a:ext cx="924091" cy="267033"/>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Min -19.2 m/s</a:t>
              </a:r>
            </a:p>
          </p:txBody>
        </p:sp>
        <p:sp>
          <p:nvSpPr>
            <p:cNvPr id="44045" name="TextBox 31"/>
            <p:cNvSpPr txBox="1">
              <a:spLocks noChangeArrowheads="1"/>
            </p:cNvSpPr>
            <p:nvPr/>
          </p:nvSpPr>
          <p:spPr bwMode="auto">
            <a:xfrm>
              <a:off x="1540641" y="6457276"/>
              <a:ext cx="239956" cy="221758"/>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sp>
          <p:nvSpPr>
            <p:cNvPr id="55" name="TextBox 54"/>
            <p:cNvSpPr txBox="1"/>
            <p:nvPr/>
          </p:nvSpPr>
          <p:spPr>
            <a:xfrm>
              <a:off x="155090" y="4971408"/>
              <a:ext cx="289188" cy="724475"/>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grpSp>
          <p:nvGrpSpPr>
            <p:cNvPr id="44047" name="Group 60"/>
            <p:cNvGrpSpPr>
              <a:grpSpLocks/>
            </p:cNvGrpSpPr>
            <p:nvPr/>
          </p:nvGrpSpPr>
          <p:grpSpPr bwMode="auto">
            <a:xfrm>
              <a:off x="2918640" y="3965944"/>
              <a:ext cx="2844208" cy="2817625"/>
              <a:chOff x="4885426" y="1181038"/>
              <a:chExt cx="3120890" cy="2804698"/>
            </a:xfrm>
          </p:grpSpPr>
          <p:grpSp>
            <p:nvGrpSpPr>
              <p:cNvPr id="44055" name="Group 31"/>
              <p:cNvGrpSpPr>
                <a:grpSpLocks/>
              </p:cNvGrpSpPr>
              <p:nvPr/>
            </p:nvGrpSpPr>
            <p:grpSpPr bwMode="auto">
              <a:xfrm>
                <a:off x="4885426" y="1181038"/>
                <a:ext cx="3120890" cy="2804698"/>
                <a:chOff x="3071813" y="1211263"/>
                <a:chExt cx="2573338" cy="2286000"/>
              </a:xfrm>
            </p:grpSpPr>
            <p:pic>
              <p:nvPicPr>
                <p:cNvPr id="44058" name="Picture 20" descr="urcylav_n_27-9-3_coac5.0.tif"/>
                <p:cNvPicPr>
                  <a:picLocks noChangeAspect="1"/>
                </p:cNvPicPr>
                <p:nvPr/>
              </p:nvPicPr>
              <p:blipFill>
                <a:blip r:embed="rId6" cstate="print"/>
                <a:srcRect r="13036"/>
                <a:stretch>
                  <a:fillRect/>
                </a:stretch>
              </p:blipFill>
              <p:spPr bwMode="auto">
                <a:xfrm>
                  <a:off x="3071813" y="1211263"/>
                  <a:ext cx="2573338" cy="2286000"/>
                </a:xfrm>
                <a:prstGeom prst="rect">
                  <a:avLst/>
                </a:prstGeom>
                <a:noFill/>
                <a:ln w="9525">
                  <a:noFill/>
                  <a:miter lim="800000"/>
                  <a:headEnd/>
                  <a:tailEnd/>
                </a:ln>
              </p:spPr>
            </p:pic>
            <p:sp>
              <p:nvSpPr>
                <p:cNvPr id="44059" name="TextBox 21"/>
                <p:cNvSpPr txBox="1">
                  <a:spLocks noChangeArrowheads="1"/>
                </p:cNvSpPr>
                <p:nvPr/>
              </p:nvSpPr>
              <p:spPr bwMode="auto">
                <a:xfrm>
                  <a:off x="4756150" y="1455738"/>
                  <a:ext cx="831850" cy="215900"/>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Min -15.3 m/s</a:t>
                  </a:r>
                </a:p>
              </p:txBody>
            </p:sp>
            <p:sp>
              <p:nvSpPr>
                <p:cNvPr id="44060" name="TextBox 4"/>
                <p:cNvSpPr txBox="1">
                  <a:spLocks noChangeArrowheads="1"/>
                </p:cNvSpPr>
                <p:nvPr/>
              </p:nvSpPr>
              <p:spPr bwMode="auto">
                <a:xfrm>
                  <a:off x="3780572" y="1222201"/>
                  <a:ext cx="1535540" cy="262254"/>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HWRFx_Ideal_GFS</a:t>
                  </a:r>
                </a:p>
              </p:txBody>
            </p:sp>
          </p:grpSp>
          <p:sp>
            <p:nvSpPr>
              <p:cNvPr id="64" name="TextBox 63"/>
              <p:cNvSpPr txBox="1"/>
              <p:nvPr/>
            </p:nvSpPr>
            <p:spPr bwMode="auto">
              <a:xfrm>
                <a:off x="4955179" y="2170050"/>
                <a:ext cx="366740" cy="889196"/>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57" name="TextBox 42"/>
              <p:cNvSpPr txBox="1">
                <a:spLocks noChangeArrowheads="1"/>
              </p:cNvSpPr>
              <p:nvPr/>
            </p:nvSpPr>
            <p:spPr bwMode="auto">
              <a:xfrm>
                <a:off x="6537140" y="3658071"/>
                <a:ext cx="304288" cy="273495"/>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nvGrpSpPr>
            <p:cNvPr id="44048" name="Group 23"/>
            <p:cNvGrpSpPr>
              <a:grpSpLocks/>
            </p:cNvGrpSpPr>
            <p:nvPr/>
          </p:nvGrpSpPr>
          <p:grpSpPr bwMode="auto">
            <a:xfrm>
              <a:off x="5835501" y="3984403"/>
              <a:ext cx="3287233" cy="2820434"/>
              <a:chOff x="4809225" y="3945147"/>
              <a:chExt cx="3454879" cy="2684253"/>
            </a:xfrm>
          </p:grpSpPr>
          <p:grpSp>
            <p:nvGrpSpPr>
              <p:cNvPr id="44049" name="Group 30"/>
              <p:cNvGrpSpPr>
                <a:grpSpLocks/>
              </p:cNvGrpSpPr>
              <p:nvPr/>
            </p:nvGrpSpPr>
            <p:grpSpPr bwMode="auto">
              <a:xfrm>
                <a:off x="4809225" y="3945147"/>
                <a:ext cx="3454879" cy="2684253"/>
                <a:chOff x="6096000" y="1219200"/>
                <a:chExt cx="2959100" cy="2286000"/>
              </a:xfrm>
            </p:grpSpPr>
            <p:pic>
              <p:nvPicPr>
                <p:cNvPr id="44052" name="Picture 16" descr="urcylav_n_MYJ-27-9-3.tif"/>
                <p:cNvPicPr>
                  <a:picLocks noChangeAspect="1"/>
                </p:cNvPicPr>
                <p:nvPr/>
              </p:nvPicPr>
              <p:blipFill>
                <a:blip r:embed="rId7" cstate="print"/>
                <a:srcRect/>
                <a:stretch>
                  <a:fillRect/>
                </a:stretch>
              </p:blipFill>
              <p:spPr bwMode="auto">
                <a:xfrm>
                  <a:off x="6096000" y="1219200"/>
                  <a:ext cx="2959100" cy="2286000"/>
                </a:xfrm>
                <a:prstGeom prst="rect">
                  <a:avLst/>
                </a:prstGeom>
                <a:noFill/>
                <a:ln w="9525">
                  <a:noFill/>
                  <a:miter lim="800000"/>
                  <a:headEnd/>
                  <a:tailEnd/>
                </a:ln>
              </p:spPr>
            </p:pic>
            <p:sp>
              <p:nvSpPr>
                <p:cNvPr id="44053" name="TextBox 17"/>
                <p:cNvSpPr txBox="1">
                  <a:spLocks noChangeArrowheads="1"/>
                </p:cNvSpPr>
                <p:nvPr/>
              </p:nvSpPr>
              <p:spPr bwMode="auto">
                <a:xfrm>
                  <a:off x="7778750" y="1460500"/>
                  <a:ext cx="831850" cy="215900"/>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Min -24.8 m/s</a:t>
                  </a:r>
                </a:p>
              </p:txBody>
            </p:sp>
            <p:sp>
              <p:nvSpPr>
                <p:cNvPr id="44054" name="TextBox 4"/>
                <p:cNvSpPr txBox="1">
                  <a:spLocks noChangeArrowheads="1"/>
                </p:cNvSpPr>
                <p:nvPr/>
              </p:nvSpPr>
              <p:spPr bwMode="auto">
                <a:xfrm>
                  <a:off x="6768256" y="1219201"/>
                  <a:ext cx="1539374" cy="262113"/>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HWRFx_Ideal_MYJ</a:t>
                  </a:r>
                </a:p>
              </p:txBody>
            </p:sp>
          </p:grpSp>
          <p:sp>
            <p:nvSpPr>
              <p:cNvPr id="72" name="TextBox 71"/>
              <p:cNvSpPr txBox="1"/>
              <p:nvPr/>
            </p:nvSpPr>
            <p:spPr>
              <a:xfrm>
                <a:off x="4860727" y="4847194"/>
                <a:ext cx="353943" cy="850554"/>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51" name="TextBox 48"/>
              <p:cNvSpPr txBox="1">
                <a:spLocks noChangeArrowheads="1"/>
              </p:cNvSpPr>
              <p:nvPr/>
            </p:nvSpPr>
            <p:spPr bwMode="auto">
              <a:xfrm>
                <a:off x="6394678" y="6326094"/>
                <a:ext cx="293670" cy="261610"/>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sp>
        <p:nvSpPr>
          <p:cNvPr id="44036" name="TextBox 79"/>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
        <p:nvSpPr>
          <p:cNvPr id="44037" name="TextBox 81"/>
          <p:cNvSpPr txBox="1">
            <a:spLocks noChangeArrowheads="1"/>
          </p:cNvSpPr>
          <p:nvPr/>
        </p:nvSpPr>
        <p:spPr bwMode="auto">
          <a:xfrm>
            <a:off x="3054350" y="812800"/>
            <a:ext cx="2476500" cy="338138"/>
          </a:xfrm>
          <a:prstGeom prst="rect">
            <a:avLst/>
          </a:prstGeom>
          <a:noFill/>
          <a:ln w="9525">
            <a:noFill/>
            <a:miter lim="800000"/>
            <a:headEnd/>
            <a:tailEnd/>
          </a:ln>
        </p:spPr>
        <p:txBody>
          <a:bodyPr wrap="none">
            <a:spAutoFit/>
          </a:bodyPr>
          <a:lstStyle/>
          <a:p>
            <a:r>
              <a:rPr lang="en-US" sz="1600" u="sng">
                <a:latin typeface="Calibri" pitchFamily="34" charset="0"/>
              </a:rPr>
              <a:t>Normalized tangential wind</a:t>
            </a:r>
          </a:p>
        </p:txBody>
      </p:sp>
      <p:sp>
        <p:nvSpPr>
          <p:cNvPr id="44038" name="TextBox 82"/>
          <p:cNvSpPr txBox="1">
            <a:spLocks noChangeArrowheads="1"/>
          </p:cNvSpPr>
          <p:nvPr/>
        </p:nvSpPr>
        <p:spPr bwMode="auto">
          <a:xfrm>
            <a:off x="2938463" y="3830638"/>
            <a:ext cx="2703512" cy="339725"/>
          </a:xfrm>
          <a:prstGeom prst="rect">
            <a:avLst/>
          </a:prstGeom>
          <a:noFill/>
          <a:ln w="9525">
            <a:noFill/>
            <a:miter lim="800000"/>
            <a:headEnd/>
            <a:tailEnd/>
          </a:ln>
        </p:spPr>
        <p:txBody>
          <a:bodyPr wrap="none">
            <a:spAutoFit/>
          </a:bodyPr>
          <a:lstStyle/>
          <a:p>
            <a:r>
              <a:rPr lang="en-US" sz="1600" u="sng">
                <a:latin typeface="Calibri" pitchFamily="34" charset="0"/>
              </a:rPr>
              <a:t>Normalized  radial wind in PBL</a:t>
            </a:r>
          </a:p>
        </p:txBody>
      </p:sp>
      <p:sp>
        <p:nvSpPr>
          <p:cNvPr id="50" name="TextBox 49"/>
          <p:cNvSpPr txBox="1"/>
          <p:nvPr/>
        </p:nvSpPr>
        <p:spPr>
          <a:xfrm>
            <a:off x="-22225" y="485775"/>
            <a:ext cx="9048750" cy="385763"/>
          </a:xfrm>
          <a:prstGeom prst="rect">
            <a:avLst/>
          </a:prstGeom>
          <a:noFill/>
        </p:spPr>
        <p:txBody>
          <a:bodyPr wrap="none">
            <a:spAutoFit/>
          </a:bodyPr>
          <a:lstStyle/>
          <a:p>
            <a:pPr>
              <a:defRPr/>
            </a:pPr>
            <a:r>
              <a:rPr lang="en-US" sz="1900" dirty="0">
                <a:latin typeface="+mn-lt"/>
              </a:rPr>
              <a:t>Evaluating impact of different PBL parameterizations on HWRF simulations of TC structure</a:t>
            </a:r>
          </a:p>
        </p:txBody>
      </p:sp>
      <p:sp>
        <p:nvSpPr>
          <p:cNvPr id="51" name="Slide Number Placeholder 50"/>
          <p:cNvSpPr>
            <a:spLocks noGrp="1"/>
          </p:cNvSpPr>
          <p:nvPr>
            <p:ph type="sldNum" sz="quarter" idx="12"/>
          </p:nvPr>
        </p:nvSpPr>
        <p:spPr/>
        <p:txBody>
          <a:bodyPr/>
          <a:lstStyle/>
          <a:p>
            <a:pPr>
              <a:defRPr/>
            </a:pPr>
            <a:fld id="{0577C009-1CC7-4D3A-BFC6-1575E4822815}" type="slidenum">
              <a:rPr lang="en-US" smtClean="0"/>
              <a:pPr>
                <a:defRPr/>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1"/>
          </p:nvPr>
        </p:nvSpPr>
        <p:spPr>
          <a:xfrm>
            <a:off x="403225" y="1139825"/>
            <a:ext cx="3240088" cy="5224463"/>
          </a:xfrm>
        </p:spPr>
        <p:txBody>
          <a:bodyPr rtlCol="0">
            <a:normAutofit fontScale="92500" lnSpcReduction="20000"/>
          </a:bodyPr>
          <a:lstStyle/>
          <a:p>
            <a:pPr eaLnBrk="1" fontAlgn="auto" hangingPunct="1">
              <a:lnSpc>
                <a:spcPct val="90000"/>
              </a:lnSpc>
              <a:spcBef>
                <a:spcPts val="300"/>
              </a:spcBef>
              <a:spcAft>
                <a:spcPts val="0"/>
              </a:spcAft>
              <a:defRPr/>
            </a:pPr>
            <a:r>
              <a:rPr lang="en-US" sz="2000" b="1" dirty="0" smtClean="0">
                <a:ea typeface="ＭＳ Ｐゴシック" charset="-128"/>
              </a:rPr>
              <a:t>In-situ</a:t>
            </a:r>
          </a:p>
          <a:p>
            <a:pPr lvl="1" eaLnBrk="1" fontAlgn="auto" hangingPunct="1">
              <a:lnSpc>
                <a:spcPct val="90000"/>
              </a:lnSpc>
              <a:spcBef>
                <a:spcPts val="300"/>
              </a:spcBef>
              <a:spcAft>
                <a:spcPts val="0"/>
              </a:spcAft>
              <a:defRPr/>
            </a:pPr>
            <a:r>
              <a:rPr lang="en-US" sz="1800" dirty="0" smtClean="0">
                <a:ea typeface="ＭＳ Ｐゴシック" charset="-128"/>
              </a:rPr>
              <a:t>Wind, press., temp.</a:t>
            </a: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eaLnBrk="1" fontAlgn="auto" hangingPunct="1">
              <a:lnSpc>
                <a:spcPct val="90000"/>
              </a:lnSpc>
              <a:spcBef>
                <a:spcPts val="300"/>
              </a:spcBef>
              <a:spcAft>
                <a:spcPts val="0"/>
              </a:spcAft>
              <a:defRPr/>
            </a:pPr>
            <a:endParaRPr lang="en-US" sz="2000" dirty="0" smtClean="0">
              <a:ea typeface="ＭＳ Ｐゴシック" charset="-128"/>
            </a:endParaRPr>
          </a:p>
          <a:p>
            <a:pPr eaLnBrk="1" fontAlgn="auto" hangingPunct="1">
              <a:lnSpc>
                <a:spcPct val="90000"/>
              </a:lnSpc>
              <a:spcBef>
                <a:spcPts val="300"/>
              </a:spcBef>
              <a:spcAft>
                <a:spcPts val="0"/>
              </a:spcAft>
              <a:defRPr/>
            </a:pPr>
            <a:endParaRPr lang="en-US" sz="2000" dirty="0" smtClean="0">
              <a:ea typeface="ＭＳ Ｐゴシック" charset="-128"/>
            </a:endParaRPr>
          </a:p>
          <a:p>
            <a:pPr eaLnBrk="1" fontAlgn="auto" hangingPunct="1">
              <a:lnSpc>
                <a:spcPct val="90000"/>
              </a:lnSpc>
              <a:spcBef>
                <a:spcPts val="300"/>
              </a:spcBef>
              <a:spcAft>
                <a:spcPts val="0"/>
              </a:spcAft>
              <a:defRPr/>
            </a:pPr>
            <a:r>
              <a:rPr lang="en-US" sz="2000" b="1" dirty="0" smtClean="0">
                <a:ea typeface="ＭＳ Ｐゴシック" charset="-128"/>
              </a:rPr>
              <a:t>Expendables</a:t>
            </a:r>
          </a:p>
          <a:p>
            <a:pPr lvl="1" eaLnBrk="1" fontAlgn="auto" hangingPunct="1">
              <a:lnSpc>
                <a:spcPct val="90000"/>
              </a:lnSpc>
              <a:spcBef>
                <a:spcPts val="300"/>
              </a:spcBef>
              <a:spcAft>
                <a:spcPts val="0"/>
              </a:spcAft>
              <a:defRPr/>
            </a:pPr>
            <a:r>
              <a:rPr lang="en-US" sz="1800" dirty="0" err="1" smtClean="0">
                <a:ea typeface="ＭＳ Ｐゴシック" charset="-128"/>
              </a:rPr>
              <a:t>Dropsondes</a:t>
            </a:r>
            <a:endParaRPr lang="en-US" sz="1800" dirty="0" smtClean="0">
              <a:ea typeface="ＭＳ Ｐゴシック" charset="-128"/>
            </a:endParaRPr>
          </a:p>
          <a:p>
            <a:pPr lvl="1" eaLnBrk="1" fontAlgn="auto" hangingPunct="1">
              <a:lnSpc>
                <a:spcPct val="90000"/>
              </a:lnSpc>
              <a:spcBef>
                <a:spcPts val="300"/>
              </a:spcBef>
              <a:spcAft>
                <a:spcPts val="0"/>
              </a:spcAft>
              <a:defRPr/>
            </a:pPr>
            <a:r>
              <a:rPr lang="en-US" sz="1800" dirty="0" smtClean="0">
                <a:ea typeface="ＭＳ Ｐゴシック" charset="-128"/>
              </a:rPr>
              <a:t>AXBT, AXCP, buoy</a:t>
            </a: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eaLnBrk="1" fontAlgn="auto" hangingPunct="1">
              <a:lnSpc>
                <a:spcPct val="90000"/>
              </a:lnSpc>
              <a:spcBef>
                <a:spcPts val="300"/>
              </a:spcBef>
              <a:spcAft>
                <a:spcPts val="0"/>
              </a:spcAft>
              <a:defRPr/>
            </a:pPr>
            <a:endParaRPr lang="en-US" sz="1400" dirty="0" smtClean="0">
              <a:ea typeface="ＭＳ Ｐゴシック" charset="-128"/>
            </a:endParaRPr>
          </a:p>
          <a:p>
            <a:pPr eaLnBrk="1" fontAlgn="auto" hangingPunct="1">
              <a:lnSpc>
                <a:spcPct val="90000"/>
              </a:lnSpc>
              <a:spcBef>
                <a:spcPts val="300"/>
              </a:spcBef>
              <a:spcAft>
                <a:spcPts val="0"/>
              </a:spcAft>
              <a:defRPr/>
            </a:pPr>
            <a:endParaRPr lang="en-US" sz="2000" dirty="0" smtClean="0">
              <a:ea typeface="ＭＳ Ｐゴシック" charset="-128"/>
            </a:endParaRPr>
          </a:p>
          <a:p>
            <a:pPr eaLnBrk="1" fontAlgn="auto" hangingPunct="1">
              <a:lnSpc>
                <a:spcPct val="90000"/>
              </a:lnSpc>
              <a:spcBef>
                <a:spcPts val="300"/>
              </a:spcBef>
              <a:spcAft>
                <a:spcPts val="0"/>
              </a:spcAft>
              <a:defRPr/>
            </a:pPr>
            <a:endParaRPr lang="en-US" sz="1400" dirty="0" smtClean="0">
              <a:ea typeface="ＭＳ Ｐゴシック" charset="-128"/>
            </a:endParaRPr>
          </a:p>
          <a:p>
            <a:pPr eaLnBrk="1" fontAlgn="auto" hangingPunct="1">
              <a:lnSpc>
                <a:spcPct val="90000"/>
              </a:lnSpc>
              <a:spcBef>
                <a:spcPts val="300"/>
              </a:spcBef>
              <a:spcAft>
                <a:spcPts val="0"/>
              </a:spcAft>
              <a:defRPr/>
            </a:pPr>
            <a:r>
              <a:rPr lang="en-US" sz="2000" b="1" dirty="0" smtClean="0">
                <a:ea typeface="ＭＳ Ｐゴシック" charset="-128"/>
              </a:rPr>
              <a:t>Remote Sensors</a:t>
            </a:r>
          </a:p>
          <a:p>
            <a:pPr lvl="1" eaLnBrk="1" fontAlgn="auto" hangingPunct="1">
              <a:lnSpc>
                <a:spcPct val="90000"/>
              </a:lnSpc>
              <a:spcBef>
                <a:spcPts val="300"/>
              </a:spcBef>
              <a:spcAft>
                <a:spcPts val="0"/>
              </a:spcAft>
              <a:defRPr/>
            </a:pPr>
            <a:r>
              <a:rPr lang="en-US" sz="1800" dirty="0" smtClean="0">
                <a:ea typeface="ＭＳ Ｐゴシック" charset="-128"/>
              </a:rPr>
              <a:t>Doppler Radar</a:t>
            </a:r>
          </a:p>
          <a:p>
            <a:pPr lvl="1" eaLnBrk="1" fontAlgn="auto" hangingPunct="1">
              <a:lnSpc>
                <a:spcPct val="90000"/>
              </a:lnSpc>
              <a:spcBef>
                <a:spcPts val="300"/>
              </a:spcBef>
              <a:spcAft>
                <a:spcPts val="0"/>
              </a:spcAft>
              <a:defRPr/>
            </a:pPr>
            <a:r>
              <a:rPr lang="en-US" sz="1800" dirty="0" smtClean="0">
                <a:ea typeface="ＭＳ Ｐゴシック" charset="-128"/>
              </a:rPr>
              <a:t>SFMR</a:t>
            </a:r>
          </a:p>
          <a:p>
            <a:pPr lvl="1" eaLnBrk="1" fontAlgn="auto" hangingPunct="1">
              <a:lnSpc>
                <a:spcPct val="90000"/>
              </a:lnSpc>
              <a:spcBef>
                <a:spcPts val="300"/>
              </a:spcBef>
              <a:spcAft>
                <a:spcPts val="0"/>
              </a:spcAft>
              <a:defRPr/>
            </a:pPr>
            <a:r>
              <a:rPr lang="en-US" sz="1800" dirty="0" smtClean="0">
                <a:ea typeface="ＭＳ Ｐゴシック" charset="-128"/>
              </a:rPr>
              <a:t>DWL (ONR)</a:t>
            </a:r>
          </a:p>
          <a:p>
            <a:pPr lvl="1" eaLnBrk="1" fontAlgn="auto" hangingPunct="1">
              <a:lnSpc>
                <a:spcPct val="90000"/>
              </a:lnSpc>
              <a:spcBef>
                <a:spcPts val="300"/>
              </a:spcBef>
              <a:spcAft>
                <a:spcPts val="0"/>
              </a:spcAft>
              <a:defRPr/>
            </a:pPr>
            <a:r>
              <a:rPr lang="en-US" sz="1800" dirty="0" smtClean="0">
                <a:ea typeface="ＭＳ Ｐゴシック" charset="-128"/>
              </a:rPr>
              <a:t>WSRA </a:t>
            </a:r>
          </a:p>
          <a:p>
            <a:pPr lvl="1" eaLnBrk="1" fontAlgn="auto" hangingPunct="1">
              <a:lnSpc>
                <a:spcPct val="90000"/>
              </a:lnSpc>
              <a:spcBef>
                <a:spcPts val="300"/>
              </a:spcBef>
              <a:spcAft>
                <a:spcPts val="0"/>
              </a:spcAft>
              <a:defRPr/>
            </a:pPr>
            <a:r>
              <a:rPr lang="en-US" sz="1800" dirty="0" err="1" smtClean="0">
                <a:ea typeface="ＭＳ Ｐゴシック" charset="-128"/>
              </a:rPr>
              <a:t>Scatterometer</a:t>
            </a:r>
            <a:r>
              <a:rPr lang="en-US" sz="1800" dirty="0" smtClean="0">
                <a:ea typeface="ＭＳ Ｐゴシック" charset="-128"/>
              </a:rPr>
              <a:t>/ profiler</a:t>
            </a:r>
          </a:p>
          <a:p>
            <a:pPr lvl="1" eaLnBrk="1" fontAlgn="auto" hangingPunct="1">
              <a:lnSpc>
                <a:spcPct val="90000"/>
              </a:lnSpc>
              <a:spcBef>
                <a:spcPts val="300"/>
              </a:spcBef>
              <a:spcAft>
                <a:spcPts val="0"/>
              </a:spcAft>
              <a:defRPr/>
            </a:pPr>
            <a:r>
              <a:rPr lang="en-US" sz="1800" dirty="0" smtClean="0">
                <a:ea typeface="ＭＳ Ｐゴシック" charset="-128"/>
              </a:rPr>
              <a:t>UAS</a:t>
            </a:r>
          </a:p>
        </p:txBody>
      </p:sp>
      <p:pic>
        <p:nvPicPr>
          <p:cNvPr id="8195" name="Picture 4"/>
          <p:cNvPicPr>
            <a:picLocks noChangeAspect="1" noChangeArrowheads="1"/>
          </p:cNvPicPr>
          <p:nvPr/>
        </p:nvPicPr>
        <p:blipFill>
          <a:blip r:embed="rId3" cstate="print"/>
          <a:srcRect/>
          <a:stretch>
            <a:fillRect/>
          </a:stretch>
        </p:blipFill>
        <p:spPr bwMode="auto">
          <a:xfrm>
            <a:off x="5991225" y="1555750"/>
            <a:ext cx="496888" cy="1428750"/>
          </a:xfrm>
          <a:prstGeom prst="rect">
            <a:avLst/>
          </a:prstGeom>
          <a:noFill/>
          <a:ln w="9525">
            <a:noFill/>
            <a:miter lim="800000"/>
            <a:headEnd/>
            <a:tailEnd/>
          </a:ln>
        </p:spPr>
      </p:pic>
      <p:pic>
        <p:nvPicPr>
          <p:cNvPr id="8196" name="Picture 5"/>
          <p:cNvPicPr>
            <a:picLocks noChangeAspect="1" noChangeArrowheads="1"/>
          </p:cNvPicPr>
          <p:nvPr/>
        </p:nvPicPr>
        <p:blipFill>
          <a:blip r:embed="rId4" cstate="print"/>
          <a:srcRect l="2910" r="3792" b="714"/>
          <a:stretch>
            <a:fillRect/>
          </a:stretch>
        </p:blipFill>
        <p:spPr bwMode="auto">
          <a:xfrm>
            <a:off x="6553200" y="1363663"/>
            <a:ext cx="2270125" cy="2990850"/>
          </a:xfrm>
          <a:prstGeom prst="rect">
            <a:avLst/>
          </a:prstGeom>
          <a:noFill/>
          <a:ln w="9525">
            <a:noFill/>
            <a:miter lim="800000"/>
            <a:headEnd/>
            <a:tailEnd/>
          </a:ln>
        </p:spPr>
      </p:pic>
      <p:pic>
        <p:nvPicPr>
          <p:cNvPr id="8197" name="Picture 8" descr="noaap3s"/>
          <p:cNvPicPr>
            <a:picLocks noChangeAspect="1" noChangeArrowheads="1"/>
          </p:cNvPicPr>
          <p:nvPr/>
        </p:nvPicPr>
        <p:blipFill>
          <a:blip r:embed="rId5" cstate="print"/>
          <a:srcRect/>
          <a:stretch>
            <a:fillRect/>
          </a:stretch>
        </p:blipFill>
        <p:spPr bwMode="auto">
          <a:xfrm>
            <a:off x="417513" y="1682750"/>
            <a:ext cx="3109912" cy="1022350"/>
          </a:xfrm>
          <a:prstGeom prst="rect">
            <a:avLst/>
          </a:prstGeom>
          <a:noFill/>
          <a:ln w="9525">
            <a:noFill/>
            <a:miter lim="800000"/>
            <a:headEnd/>
            <a:tailEnd/>
          </a:ln>
        </p:spPr>
      </p:pic>
      <p:pic>
        <p:nvPicPr>
          <p:cNvPr id="8198" name="Picture 9" descr="gonzoi"/>
          <p:cNvPicPr>
            <a:picLocks noChangeAspect="1" noChangeArrowheads="1"/>
          </p:cNvPicPr>
          <p:nvPr/>
        </p:nvPicPr>
        <p:blipFill>
          <a:blip r:embed="rId6" cstate="print"/>
          <a:srcRect l="1254" t="21040" b="27527"/>
          <a:stretch>
            <a:fillRect/>
          </a:stretch>
        </p:blipFill>
        <p:spPr bwMode="auto">
          <a:xfrm>
            <a:off x="403225" y="3578225"/>
            <a:ext cx="3009900" cy="1003300"/>
          </a:xfrm>
          <a:prstGeom prst="rect">
            <a:avLst/>
          </a:prstGeom>
          <a:noFill/>
          <a:ln w="9525">
            <a:noFill/>
            <a:miter lim="800000"/>
            <a:headEnd/>
            <a:tailEnd/>
          </a:ln>
        </p:spPr>
      </p:pic>
      <p:pic>
        <p:nvPicPr>
          <p:cNvPr id="8199" name="Picture 33"/>
          <p:cNvPicPr>
            <a:picLocks noChangeAspect="1" noChangeArrowheads="1"/>
          </p:cNvPicPr>
          <p:nvPr/>
        </p:nvPicPr>
        <p:blipFill>
          <a:blip r:embed="rId7" cstate="print"/>
          <a:srcRect l="17357" t="55537" r="15636" b="12070"/>
          <a:stretch>
            <a:fillRect/>
          </a:stretch>
        </p:blipFill>
        <p:spPr bwMode="auto">
          <a:xfrm>
            <a:off x="3630613" y="1552575"/>
            <a:ext cx="2286000" cy="1431925"/>
          </a:xfrm>
          <a:prstGeom prst="rect">
            <a:avLst/>
          </a:prstGeom>
          <a:noFill/>
          <a:ln w="9525">
            <a:noFill/>
            <a:round/>
            <a:headEnd/>
            <a:tailEnd/>
          </a:ln>
        </p:spPr>
      </p:pic>
      <p:sp>
        <p:nvSpPr>
          <p:cNvPr id="8200" name="TextBox 12"/>
          <p:cNvSpPr txBox="1">
            <a:spLocks noChangeArrowheads="1"/>
          </p:cNvSpPr>
          <p:nvPr/>
        </p:nvSpPr>
        <p:spPr bwMode="auto">
          <a:xfrm>
            <a:off x="4325938" y="2909888"/>
            <a:ext cx="1155700" cy="338137"/>
          </a:xfrm>
          <a:prstGeom prst="rect">
            <a:avLst/>
          </a:prstGeom>
          <a:noFill/>
          <a:ln w="9525">
            <a:noFill/>
            <a:miter lim="800000"/>
            <a:headEnd/>
            <a:tailEnd/>
          </a:ln>
        </p:spPr>
        <p:txBody>
          <a:bodyPr wrap="none">
            <a:spAutoFit/>
          </a:bodyPr>
          <a:lstStyle/>
          <a:p>
            <a:r>
              <a:rPr lang="en-US" sz="1600">
                <a:latin typeface="Calibri" pitchFamily="34" charset="0"/>
              </a:rPr>
              <a:t>Coyote UAS</a:t>
            </a:r>
          </a:p>
        </p:txBody>
      </p:sp>
      <p:pic>
        <p:nvPicPr>
          <p:cNvPr id="8201" name="Picture 16" descr="TDR on tail_red.jpg"/>
          <p:cNvPicPr>
            <a:picLocks noChangeAspect="1"/>
          </p:cNvPicPr>
          <p:nvPr/>
        </p:nvPicPr>
        <p:blipFill>
          <a:blip r:embed="rId8" cstate="print"/>
          <a:srcRect/>
          <a:stretch>
            <a:fillRect/>
          </a:stretch>
        </p:blipFill>
        <p:spPr bwMode="auto">
          <a:xfrm>
            <a:off x="3729038" y="3198813"/>
            <a:ext cx="2146300" cy="1609725"/>
          </a:xfrm>
          <a:prstGeom prst="rect">
            <a:avLst/>
          </a:prstGeom>
          <a:noFill/>
          <a:ln w="9525">
            <a:noFill/>
            <a:miter lim="800000"/>
            <a:headEnd/>
            <a:tailEnd/>
          </a:ln>
        </p:spPr>
      </p:pic>
      <p:pic>
        <p:nvPicPr>
          <p:cNvPr id="8202" name="Picture 3" descr="C:\Documents and Settings\gde\My Documents\Lidar Related\P3DWL\Pictures\DSCN2201.JPG"/>
          <p:cNvPicPr>
            <a:picLocks noChangeAspect="1" noChangeArrowheads="1"/>
          </p:cNvPicPr>
          <p:nvPr/>
        </p:nvPicPr>
        <p:blipFill>
          <a:blip r:embed="rId9" cstate="print"/>
          <a:srcRect t="4536" r="17957" b="10649"/>
          <a:stretch>
            <a:fillRect/>
          </a:stretch>
        </p:blipFill>
        <p:spPr bwMode="auto">
          <a:xfrm>
            <a:off x="3729038" y="4889500"/>
            <a:ext cx="2144712" cy="1663700"/>
          </a:xfrm>
          <a:prstGeom prst="rect">
            <a:avLst/>
          </a:prstGeom>
          <a:noFill/>
          <a:ln w="9525">
            <a:noFill/>
            <a:miter lim="800000"/>
            <a:headEnd/>
            <a:tailEnd/>
          </a:ln>
        </p:spPr>
      </p:pic>
      <p:pic>
        <p:nvPicPr>
          <p:cNvPr id="8203" name="Picture 2"/>
          <p:cNvPicPr>
            <a:picLocks noChangeAspect="1" noChangeArrowheads="1"/>
          </p:cNvPicPr>
          <p:nvPr/>
        </p:nvPicPr>
        <p:blipFill>
          <a:blip r:embed="rId10" cstate="print"/>
          <a:srcRect/>
          <a:stretch>
            <a:fillRect/>
          </a:stretch>
        </p:blipFill>
        <p:spPr bwMode="auto">
          <a:xfrm>
            <a:off x="5927725" y="4511675"/>
            <a:ext cx="3094038" cy="2039938"/>
          </a:xfrm>
          <a:prstGeom prst="rect">
            <a:avLst/>
          </a:prstGeom>
          <a:noFill/>
          <a:ln w="9525">
            <a:noFill/>
            <a:round/>
            <a:headEnd/>
            <a:tailEnd/>
          </a:ln>
        </p:spPr>
      </p:pic>
      <p:sp>
        <p:nvSpPr>
          <p:cNvPr id="15" name="Rectangle 7"/>
          <p:cNvSpPr>
            <a:spLocks noGrp="1" noChangeArrowheads="1"/>
          </p:cNvSpPr>
          <p:nvPr>
            <p:ph type="title"/>
          </p:nvPr>
        </p:nvSpPr>
        <p:spPr>
          <a:xfrm>
            <a:off x="0" y="0"/>
            <a:ext cx="9144000" cy="931863"/>
          </a:xfrm>
        </p:spPr>
        <p:txBody>
          <a:bodyPr rtlCol="0">
            <a:normAutofit fontScale="90000"/>
          </a:bodyPr>
          <a:lstStyle/>
          <a:p>
            <a:pPr eaLnBrk="1" fontAlgn="auto" hangingPunct="1">
              <a:spcAft>
                <a:spcPts val="0"/>
              </a:spcAft>
              <a:defRPr/>
            </a:pPr>
            <a:r>
              <a:rPr lang="en-US" sz="4800" dirty="0" smtClean="0">
                <a:solidFill>
                  <a:srgbClr val="FFFF00"/>
                </a:solidFill>
                <a:ea typeface="Calibri" charset="0"/>
                <a:cs typeface="Calibri" charset="0"/>
              </a:rPr>
              <a:t>Types of Observations</a:t>
            </a:r>
            <a:r>
              <a:rPr lang="en-US" dirty="0">
                <a:solidFill>
                  <a:srgbClr val="FFFF00"/>
                </a:solidFill>
                <a:ea typeface="Calibri" charset="0"/>
                <a:cs typeface="Calibri" charset="0"/>
              </a:rPr>
              <a:t/>
            </a:r>
            <a:br>
              <a:rPr lang="en-US" dirty="0">
                <a:solidFill>
                  <a:srgbClr val="FFFF00"/>
                </a:solidFill>
                <a:ea typeface="Calibri" charset="0"/>
                <a:cs typeface="Calibri" charset="0"/>
              </a:rPr>
            </a:br>
            <a:endParaRPr lang="en-US" sz="3200" dirty="0">
              <a:solidFill>
                <a:srgbClr val="FFFF00"/>
              </a:solidFill>
              <a:ea typeface="Calibri" charset="0"/>
              <a:cs typeface="Calibri" charset="0"/>
            </a:endParaRPr>
          </a:p>
        </p:txBody>
      </p:sp>
      <p:sp>
        <p:nvSpPr>
          <p:cNvPr id="8205" name="TextBox 13"/>
          <p:cNvSpPr txBox="1">
            <a:spLocks noChangeArrowheads="1"/>
          </p:cNvSpPr>
          <p:nvPr/>
        </p:nvSpPr>
        <p:spPr bwMode="auto">
          <a:xfrm>
            <a:off x="3733800" y="457200"/>
            <a:ext cx="1835150" cy="646113"/>
          </a:xfrm>
          <a:prstGeom prst="rect">
            <a:avLst/>
          </a:prstGeom>
          <a:noFill/>
          <a:ln w="9525">
            <a:noFill/>
            <a:miter lim="800000"/>
            <a:headEnd/>
            <a:tailEnd/>
          </a:ln>
        </p:spPr>
        <p:txBody>
          <a:bodyPr wrap="none">
            <a:spAutoFit/>
          </a:bodyPr>
          <a:lstStyle/>
          <a:p>
            <a:r>
              <a:rPr lang="en-US" sz="3600" u="sng">
                <a:latin typeface="Calibri" pitchFamily="34" charset="0"/>
              </a:rPr>
              <a:t>Airborne</a:t>
            </a:r>
          </a:p>
        </p:txBody>
      </p:sp>
      <p:sp>
        <p:nvSpPr>
          <p:cNvPr id="14" name="Slide Number Placeholder 13"/>
          <p:cNvSpPr>
            <a:spLocks noGrp="1"/>
          </p:cNvSpPr>
          <p:nvPr>
            <p:ph type="sldNum" sz="quarter" idx="12"/>
          </p:nvPr>
        </p:nvSpPr>
        <p:spPr/>
        <p:txBody>
          <a:bodyPr/>
          <a:lstStyle/>
          <a:p>
            <a:pPr>
              <a:defRPr/>
            </a:pPr>
            <a:fld id="{359ED1A8-F3FB-4A90-8BFA-80FF3E111DD1}" type="slidenum">
              <a:rPr lang="en-US" smtClean="0"/>
              <a:pPr>
                <a:defRPr/>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97"/>
          <p:cNvGrpSpPr>
            <a:grpSpLocks/>
          </p:cNvGrpSpPr>
          <p:nvPr/>
        </p:nvGrpSpPr>
        <p:grpSpPr bwMode="auto">
          <a:xfrm>
            <a:off x="1066800" y="1219200"/>
            <a:ext cx="6858000" cy="5410200"/>
            <a:chOff x="838200" y="377825"/>
            <a:chExt cx="7461250" cy="6110061"/>
          </a:xfrm>
        </p:grpSpPr>
        <p:sp>
          <p:nvSpPr>
            <p:cNvPr id="99" name="Rectangle 98"/>
            <p:cNvSpPr/>
            <p:nvPr/>
          </p:nvSpPr>
          <p:spPr>
            <a:xfrm>
              <a:off x="838200" y="381411"/>
              <a:ext cx="7347259" cy="61064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70" name="Picture 2"/>
            <p:cNvPicPr>
              <a:picLocks noChangeAspect="1" noChangeArrowheads="1"/>
            </p:cNvPicPr>
            <p:nvPr/>
          </p:nvPicPr>
          <p:blipFill>
            <a:blip r:embed="rId2" cstate="print"/>
            <a:srcRect/>
            <a:stretch>
              <a:fillRect/>
            </a:stretch>
          </p:blipFill>
          <p:spPr bwMode="auto">
            <a:xfrm>
              <a:off x="842963" y="377825"/>
              <a:ext cx="7456487" cy="6102350"/>
            </a:xfrm>
            <a:prstGeom prst="rect">
              <a:avLst/>
            </a:prstGeom>
            <a:noFill/>
            <a:ln w="9525">
              <a:noFill/>
              <a:miter lim="800000"/>
              <a:headEnd/>
              <a:tailEnd/>
            </a:ln>
          </p:spPr>
        </p:pic>
      </p:grpSp>
      <p:sp>
        <p:nvSpPr>
          <p:cNvPr id="45059" name="TextBox 36"/>
          <p:cNvSpPr txBox="1">
            <a:spLocks noChangeArrowheads="1"/>
          </p:cNvSpPr>
          <p:nvPr/>
        </p:nvSpPr>
        <p:spPr bwMode="auto">
          <a:xfrm>
            <a:off x="762000" y="-76200"/>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
        <p:nvSpPr>
          <p:cNvPr id="45060" name="TextBox 46"/>
          <p:cNvSpPr txBox="1">
            <a:spLocks noChangeArrowheads="1"/>
          </p:cNvSpPr>
          <p:nvPr/>
        </p:nvSpPr>
        <p:spPr bwMode="auto">
          <a:xfrm>
            <a:off x="396875" y="417513"/>
            <a:ext cx="8213725" cy="431800"/>
          </a:xfrm>
          <a:prstGeom prst="rect">
            <a:avLst/>
          </a:prstGeom>
          <a:noFill/>
          <a:ln w="9525">
            <a:noFill/>
            <a:miter lim="800000"/>
            <a:headEnd/>
            <a:tailEnd/>
          </a:ln>
        </p:spPr>
        <p:txBody>
          <a:bodyPr wrap="none">
            <a:spAutoFit/>
          </a:bodyPr>
          <a:lstStyle/>
          <a:p>
            <a:r>
              <a:rPr lang="en-US" sz="2200">
                <a:solidFill>
                  <a:srgbClr val="FFFFFF"/>
                </a:solidFill>
                <a:latin typeface="Calibri" pitchFamily="34" charset="0"/>
              </a:rPr>
              <a:t>Symmetric vortex structure for rapidly-intensifying vs. steady state TCs</a:t>
            </a:r>
          </a:p>
        </p:txBody>
      </p:sp>
      <p:grpSp>
        <p:nvGrpSpPr>
          <p:cNvPr id="3" name="Group 11"/>
          <p:cNvGrpSpPr>
            <a:grpSpLocks/>
          </p:cNvGrpSpPr>
          <p:nvPr/>
        </p:nvGrpSpPr>
        <p:grpSpPr bwMode="auto">
          <a:xfrm>
            <a:off x="609600" y="1295400"/>
            <a:ext cx="7751763" cy="5257800"/>
            <a:chOff x="609600" y="1219200"/>
            <a:chExt cx="7980363" cy="5486400"/>
          </a:xfrm>
        </p:grpSpPr>
        <p:grpSp>
          <p:nvGrpSpPr>
            <p:cNvPr id="45064" name="Group 8"/>
            <p:cNvGrpSpPr>
              <a:grpSpLocks/>
            </p:cNvGrpSpPr>
            <p:nvPr/>
          </p:nvGrpSpPr>
          <p:grpSpPr bwMode="auto">
            <a:xfrm>
              <a:off x="609600" y="1219200"/>
              <a:ext cx="7980363" cy="5486400"/>
              <a:chOff x="609600" y="1219200"/>
              <a:chExt cx="7980363" cy="5486400"/>
            </a:xfrm>
          </p:grpSpPr>
          <p:pic>
            <p:nvPicPr>
              <p:cNvPr id="45067" name="Picture 2"/>
              <p:cNvPicPr>
                <a:picLocks noChangeAspect="1" noChangeArrowheads="1"/>
              </p:cNvPicPr>
              <p:nvPr/>
            </p:nvPicPr>
            <p:blipFill>
              <a:blip r:embed="rId3" cstate="print"/>
              <a:srcRect/>
              <a:stretch>
                <a:fillRect/>
              </a:stretch>
            </p:blipFill>
            <p:spPr bwMode="auto">
              <a:xfrm>
                <a:off x="609600" y="1219200"/>
                <a:ext cx="7980363" cy="5486400"/>
              </a:xfrm>
              <a:prstGeom prst="rect">
                <a:avLst/>
              </a:prstGeom>
              <a:noFill/>
              <a:ln w="9525">
                <a:noFill/>
                <a:miter lim="800000"/>
                <a:headEnd/>
                <a:tailEnd/>
              </a:ln>
            </p:spPr>
          </p:pic>
          <p:sp>
            <p:nvSpPr>
              <p:cNvPr id="45068" name="TextBox 5"/>
              <p:cNvSpPr txBox="1">
                <a:spLocks noChangeArrowheads="1"/>
              </p:cNvSpPr>
              <p:nvPr/>
            </p:nvSpPr>
            <p:spPr bwMode="auto">
              <a:xfrm>
                <a:off x="6482235" y="6392174"/>
                <a:ext cx="2052165" cy="246221"/>
              </a:xfrm>
              <a:prstGeom prst="rect">
                <a:avLst/>
              </a:prstGeom>
              <a:noFill/>
              <a:ln w="9525">
                <a:noFill/>
                <a:miter lim="800000"/>
                <a:headEnd/>
                <a:tailEnd/>
              </a:ln>
            </p:spPr>
            <p:txBody>
              <a:bodyPr wrap="none">
                <a:spAutoFit/>
              </a:bodyPr>
              <a:lstStyle/>
              <a:p>
                <a:r>
                  <a:rPr lang="en-US" sz="1000" b="1">
                    <a:solidFill>
                      <a:schemeClr val="bg1"/>
                    </a:solidFill>
                  </a:rPr>
                  <a:t>From Kossin and Eastin (2001)</a:t>
                </a:r>
              </a:p>
            </p:txBody>
          </p:sp>
        </p:grpSp>
        <p:sp>
          <p:nvSpPr>
            <p:cNvPr id="10" name="TextBox 9"/>
            <p:cNvSpPr txBox="1"/>
            <p:nvPr/>
          </p:nvSpPr>
          <p:spPr>
            <a:xfrm>
              <a:off x="3809590" y="1371600"/>
              <a:ext cx="1299281" cy="369405"/>
            </a:xfrm>
            <a:prstGeom prst="rect">
              <a:avLst/>
            </a:prstGeom>
            <a:noFill/>
          </p:spPr>
          <p:txBody>
            <a:bodyPr wrap="none">
              <a:spAutoFit/>
            </a:bodyPr>
            <a:lstStyle/>
            <a:p>
              <a:pPr>
                <a:defRPr/>
              </a:pPr>
              <a:r>
                <a:rPr lang="en-US" b="1" dirty="0">
                  <a:solidFill>
                    <a:schemeClr val="bg1"/>
                  </a:solidFill>
                  <a:latin typeface="+mn-lt"/>
                </a:rPr>
                <a:t>intensifying</a:t>
              </a:r>
            </a:p>
          </p:txBody>
        </p:sp>
        <p:sp>
          <p:nvSpPr>
            <p:cNvPr id="11" name="TextBox 10"/>
            <p:cNvSpPr txBox="1"/>
            <p:nvPr/>
          </p:nvSpPr>
          <p:spPr>
            <a:xfrm>
              <a:off x="3736046" y="1661492"/>
              <a:ext cx="1353213" cy="369404"/>
            </a:xfrm>
            <a:prstGeom prst="rect">
              <a:avLst/>
            </a:prstGeom>
            <a:noFill/>
          </p:spPr>
          <p:txBody>
            <a:bodyPr wrap="none">
              <a:spAutoFit/>
            </a:bodyPr>
            <a:lstStyle/>
            <a:p>
              <a:pPr>
                <a:defRPr/>
              </a:pPr>
              <a:r>
                <a:rPr lang="en-US" b="1" dirty="0">
                  <a:solidFill>
                    <a:schemeClr val="bg1"/>
                  </a:solidFill>
                  <a:latin typeface="+mj-lt"/>
                </a:rPr>
                <a:t>steady-state</a:t>
              </a:r>
            </a:p>
          </p:txBody>
        </p:sp>
      </p:grpSp>
      <p:sp>
        <p:nvSpPr>
          <p:cNvPr id="13" name="TextBox 12"/>
          <p:cNvSpPr txBox="1"/>
          <p:nvPr/>
        </p:nvSpPr>
        <p:spPr>
          <a:xfrm>
            <a:off x="228600" y="762000"/>
            <a:ext cx="3790950" cy="369888"/>
          </a:xfrm>
          <a:prstGeom prst="rect">
            <a:avLst/>
          </a:prstGeom>
          <a:noFill/>
        </p:spPr>
        <p:txBody>
          <a:bodyPr wrap="none">
            <a:spAutoFit/>
          </a:bodyPr>
          <a:lstStyle/>
          <a:p>
            <a:pPr>
              <a:buFont typeface="Arial" pitchFamily="34" charset="0"/>
              <a:buChar char="•"/>
              <a:defRPr/>
            </a:pPr>
            <a:r>
              <a:rPr lang="en-US" dirty="0"/>
              <a:t> Using </a:t>
            </a:r>
            <a:r>
              <a:rPr lang="en-US" dirty="0">
                <a:latin typeface="+mj-lt"/>
              </a:rPr>
              <a:t>Doppler</a:t>
            </a:r>
            <a:r>
              <a:rPr lang="en-US" dirty="0"/>
              <a:t> composite dataset </a:t>
            </a:r>
          </a:p>
        </p:txBody>
      </p:sp>
      <p:sp>
        <p:nvSpPr>
          <p:cNvPr id="14" name="Slide Number Placeholder 13"/>
          <p:cNvSpPr>
            <a:spLocks noGrp="1"/>
          </p:cNvSpPr>
          <p:nvPr>
            <p:ph type="sldNum" sz="quarter" idx="12"/>
          </p:nvPr>
        </p:nvSpPr>
        <p:spPr/>
        <p:txBody>
          <a:bodyPr/>
          <a:lstStyle/>
          <a:p>
            <a:pPr>
              <a:defRPr/>
            </a:pPr>
            <a:fld id="{B2C46886-6AFE-430D-B8E9-1CEEBA5E2942}" type="slidenum">
              <a:rPr lang="en-US" smtClean="0"/>
              <a:pPr>
                <a:defRPr/>
              </a:pPr>
              <a:t>40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4633913" y="1893888"/>
            <a:ext cx="4054475" cy="3440112"/>
          </a:xfrm>
          <a:prstGeom prst="rect">
            <a:avLst/>
          </a:prstGeom>
          <a:noFill/>
          <a:ln w="9525">
            <a:noFill/>
            <a:miter lim="800000"/>
            <a:headEnd/>
            <a:tailEnd/>
          </a:ln>
        </p:spPr>
      </p:pic>
      <p:pic>
        <p:nvPicPr>
          <p:cNvPr id="46083" name="Picture 2" descr="track.tif"/>
          <p:cNvPicPr>
            <a:picLocks noChangeAspect="1"/>
          </p:cNvPicPr>
          <p:nvPr/>
        </p:nvPicPr>
        <p:blipFill>
          <a:blip r:embed="rId3" cstate="print"/>
          <a:srcRect/>
          <a:stretch>
            <a:fillRect/>
          </a:stretch>
        </p:blipFill>
        <p:spPr bwMode="auto">
          <a:xfrm>
            <a:off x="101600" y="1893888"/>
            <a:ext cx="4437063" cy="3429000"/>
          </a:xfrm>
          <a:prstGeom prst="rect">
            <a:avLst/>
          </a:prstGeom>
          <a:noFill/>
          <a:ln w="9525">
            <a:noFill/>
            <a:miter lim="800000"/>
            <a:headEnd/>
            <a:tailEnd/>
          </a:ln>
        </p:spPr>
      </p:pic>
      <p:sp>
        <p:nvSpPr>
          <p:cNvPr id="46084" name="TextBox 11"/>
          <p:cNvSpPr txBox="1">
            <a:spLocks noChangeArrowheads="1"/>
          </p:cNvSpPr>
          <p:nvPr/>
        </p:nvSpPr>
        <p:spPr bwMode="auto">
          <a:xfrm>
            <a:off x="1776413" y="681038"/>
            <a:ext cx="6096000" cy="461962"/>
          </a:xfrm>
          <a:prstGeom prst="rect">
            <a:avLst/>
          </a:prstGeom>
          <a:noFill/>
          <a:ln w="9525">
            <a:noFill/>
            <a:miter lim="800000"/>
            <a:headEnd/>
            <a:tailEnd/>
          </a:ln>
        </p:spPr>
        <p:txBody>
          <a:bodyPr>
            <a:spAutoFit/>
          </a:bodyPr>
          <a:lstStyle/>
          <a:p>
            <a:r>
              <a:rPr lang="en-US" altLang="zh-CN" sz="2400" b="1">
                <a:latin typeface="Calibri" pitchFamily="34" charset="0"/>
                <a:cs typeface="宋体"/>
              </a:rPr>
              <a:t>Rapid intensification of Hurricane Earl (2010)</a:t>
            </a:r>
          </a:p>
        </p:txBody>
      </p:sp>
      <p:sp>
        <p:nvSpPr>
          <p:cNvPr id="46085" name="Line 7"/>
          <p:cNvSpPr>
            <a:spLocks noChangeShapeType="1"/>
          </p:cNvSpPr>
          <p:nvPr/>
        </p:nvSpPr>
        <p:spPr bwMode="auto">
          <a:xfrm>
            <a:off x="2971800" y="2551113"/>
            <a:ext cx="381000" cy="0"/>
          </a:xfrm>
          <a:prstGeom prst="line">
            <a:avLst/>
          </a:prstGeom>
          <a:noFill/>
          <a:ln w="19050">
            <a:solidFill>
              <a:srgbClr val="FF0000"/>
            </a:solidFill>
            <a:round/>
            <a:headEnd type="oval" w="med" len="med"/>
            <a:tailEnd type="oval" w="med" len="med"/>
          </a:ln>
        </p:spPr>
        <p:txBody>
          <a:bodyPr/>
          <a:lstStyle/>
          <a:p>
            <a:endParaRPr lang="en-US"/>
          </a:p>
        </p:txBody>
      </p:sp>
      <p:sp>
        <p:nvSpPr>
          <p:cNvPr id="46086" name="Line 8"/>
          <p:cNvSpPr>
            <a:spLocks noChangeShapeType="1"/>
          </p:cNvSpPr>
          <p:nvPr/>
        </p:nvSpPr>
        <p:spPr bwMode="auto">
          <a:xfrm>
            <a:off x="2971800" y="2732088"/>
            <a:ext cx="381000" cy="0"/>
          </a:xfrm>
          <a:prstGeom prst="line">
            <a:avLst/>
          </a:prstGeom>
          <a:noFill/>
          <a:ln w="19050">
            <a:solidFill>
              <a:schemeClr val="hlink"/>
            </a:solidFill>
            <a:round/>
            <a:headEnd type="oval" w="med" len="med"/>
            <a:tailEnd type="oval" w="med" len="med"/>
          </a:ln>
        </p:spPr>
        <p:txBody>
          <a:bodyPr/>
          <a:lstStyle/>
          <a:p>
            <a:endParaRPr lang="en-US"/>
          </a:p>
        </p:txBody>
      </p:sp>
      <p:sp>
        <p:nvSpPr>
          <p:cNvPr id="46087" name="Text Box 9"/>
          <p:cNvSpPr txBox="1">
            <a:spLocks noChangeArrowheads="1"/>
          </p:cNvSpPr>
          <p:nvPr/>
        </p:nvSpPr>
        <p:spPr bwMode="auto">
          <a:xfrm>
            <a:off x="3352800" y="2408238"/>
            <a:ext cx="644525" cy="274637"/>
          </a:xfrm>
          <a:prstGeom prst="rect">
            <a:avLst/>
          </a:prstGeom>
          <a:noFill/>
          <a:ln w="9525">
            <a:noFill/>
            <a:miter lim="800000"/>
            <a:headEnd/>
            <a:tailEnd/>
          </a:ln>
        </p:spPr>
        <p:txBody>
          <a:bodyPr wrap="none">
            <a:spAutoFit/>
          </a:bodyPr>
          <a:lstStyle/>
          <a:p>
            <a:r>
              <a:rPr lang="en-US" sz="1200" b="1">
                <a:solidFill>
                  <a:srgbClr val="FF0000"/>
                </a:solidFill>
                <a:latin typeface="Calibri" pitchFamily="34" charset="0"/>
              </a:rPr>
              <a:t>HWRFx</a:t>
            </a:r>
          </a:p>
        </p:txBody>
      </p:sp>
      <p:sp>
        <p:nvSpPr>
          <p:cNvPr id="46088" name="Text Box 10"/>
          <p:cNvSpPr txBox="1">
            <a:spLocks noChangeArrowheads="1"/>
          </p:cNvSpPr>
          <p:nvPr/>
        </p:nvSpPr>
        <p:spPr bwMode="auto">
          <a:xfrm>
            <a:off x="3352800" y="2589213"/>
            <a:ext cx="811213" cy="274637"/>
          </a:xfrm>
          <a:prstGeom prst="rect">
            <a:avLst/>
          </a:prstGeom>
          <a:noFill/>
          <a:ln w="9525">
            <a:noFill/>
            <a:miter lim="800000"/>
            <a:headEnd/>
            <a:tailEnd/>
          </a:ln>
        </p:spPr>
        <p:txBody>
          <a:bodyPr wrap="none">
            <a:spAutoFit/>
          </a:bodyPr>
          <a:lstStyle/>
          <a:p>
            <a:r>
              <a:rPr lang="en-US" sz="1200" b="1">
                <a:solidFill>
                  <a:schemeClr val="hlink"/>
                </a:solidFill>
                <a:latin typeface="Calibri" pitchFamily="34" charset="0"/>
              </a:rPr>
              <a:t>Best track</a:t>
            </a:r>
          </a:p>
        </p:txBody>
      </p:sp>
      <p:sp>
        <p:nvSpPr>
          <p:cNvPr id="46089" name="Text Box 11"/>
          <p:cNvSpPr txBox="1">
            <a:spLocks noChangeArrowheads="1"/>
          </p:cNvSpPr>
          <p:nvPr/>
        </p:nvSpPr>
        <p:spPr bwMode="auto">
          <a:xfrm>
            <a:off x="3565525" y="420846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28</a:t>
            </a:r>
          </a:p>
        </p:txBody>
      </p:sp>
      <p:sp>
        <p:nvSpPr>
          <p:cNvPr id="46090" name="Text Box 12"/>
          <p:cNvSpPr txBox="1">
            <a:spLocks noChangeArrowheads="1"/>
          </p:cNvSpPr>
          <p:nvPr/>
        </p:nvSpPr>
        <p:spPr bwMode="auto">
          <a:xfrm>
            <a:off x="2895600" y="415131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29</a:t>
            </a:r>
          </a:p>
        </p:txBody>
      </p:sp>
      <p:sp>
        <p:nvSpPr>
          <p:cNvPr id="46091" name="Text Box 13"/>
          <p:cNvSpPr txBox="1">
            <a:spLocks noChangeArrowheads="1"/>
          </p:cNvSpPr>
          <p:nvPr/>
        </p:nvSpPr>
        <p:spPr bwMode="auto">
          <a:xfrm>
            <a:off x="2428875" y="403701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30</a:t>
            </a:r>
          </a:p>
        </p:txBody>
      </p:sp>
      <p:sp>
        <p:nvSpPr>
          <p:cNvPr id="46092" name="Text Box 14"/>
          <p:cNvSpPr txBox="1">
            <a:spLocks noChangeArrowheads="1"/>
          </p:cNvSpPr>
          <p:nvPr/>
        </p:nvSpPr>
        <p:spPr bwMode="auto">
          <a:xfrm>
            <a:off x="2028825" y="3849688"/>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31</a:t>
            </a:r>
          </a:p>
        </p:txBody>
      </p:sp>
      <p:sp>
        <p:nvSpPr>
          <p:cNvPr id="46093" name="Text Box 15"/>
          <p:cNvSpPr txBox="1">
            <a:spLocks noChangeArrowheads="1"/>
          </p:cNvSpPr>
          <p:nvPr/>
        </p:nvSpPr>
        <p:spPr bwMode="auto">
          <a:xfrm>
            <a:off x="2990850" y="391636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29</a:t>
            </a:r>
          </a:p>
        </p:txBody>
      </p:sp>
      <p:sp>
        <p:nvSpPr>
          <p:cNvPr id="46094" name="Text Box 16"/>
          <p:cNvSpPr txBox="1">
            <a:spLocks noChangeArrowheads="1"/>
          </p:cNvSpPr>
          <p:nvPr/>
        </p:nvSpPr>
        <p:spPr bwMode="auto">
          <a:xfrm>
            <a:off x="2590800" y="3722688"/>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30</a:t>
            </a:r>
          </a:p>
        </p:txBody>
      </p:sp>
      <p:sp>
        <p:nvSpPr>
          <p:cNvPr id="46095" name="Text Box 17"/>
          <p:cNvSpPr txBox="1">
            <a:spLocks noChangeArrowheads="1"/>
          </p:cNvSpPr>
          <p:nvPr/>
        </p:nvSpPr>
        <p:spPr bwMode="auto">
          <a:xfrm>
            <a:off x="2266950" y="346551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31</a:t>
            </a:r>
          </a:p>
        </p:txBody>
      </p:sp>
      <p:sp>
        <p:nvSpPr>
          <p:cNvPr id="46096" name="Text Box 18"/>
          <p:cNvSpPr txBox="1">
            <a:spLocks noChangeArrowheads="1"/>
          </p:cNvSpPr>
          <p:nvPr/>
        </p:nvSpPr>
        <p:spPr bwMode="auto">
          <a:xfrm>
            <a:off x="549275" y="1416050"/>
            <a:ext cx="3641725" cy="366713"/>
          </a:xfrm>
          <a:prstGeom prst="rect">
            <a:avLst/>
          </a:prstGeom>
          <a:noFill/>
          <a:ln w="9525">
            <a:noFill/>
            <a:miter lim="800000"/>
            <a:headEnd/>
            <a:tailEnd/>
          </a:ln>
        </p:spPr>
        <p:txBody>
          <a:bodyPr wrap="none">
            <a:spAutoFit/>
          </a:bodyPr>
          <a:lstStyle/>
          <a:p>
            <a:r>
              <a:rPr lang="en-US" b="1" u="sng">
                <a:latin typeface="Calibri" pitchFamily="34" charset="0"/>
              </a:rPr>
              <a:t>Track forecast for HWRFx simulation</a:t>
            </a:r>
          </a:p>
        </p:txBody>
      </p:sp>
      <p:sp>
        <p:nvSpPr>
          <p:cNvPr id="46097" name="Text Box 19"/>
          <p:cNvSpPr txBox="1">
            <a:spLocks noChangeArrowheads="1"/>
          </p:cNvSpPr>
          <p:nvPr/>
        </p:nvSpPr>
        <p:spPr bwMode="auto">
          <a:xfrm>
            <a:off x="4648200" y="1414463"/>
            <a:ext cx="3962400" cy="366712"/>
          </a:xfrm>
          <a:prstGeom prst="rect">
            <a:avLst/>
          </a:prstGeom>
          <a:noFill/>
          <a:ln w="9525">
            <a:noFill/>
            <a:miter lim="800000"/>
            <a:headEnd/>
            <a:tailEnd/>
          </a:ln>
        </p:spPr>
        <p:txBody>
          <a:bodyPr wrap="none">
            <a:spAutoFit/>
          </a:bodyPr>
          <a:lstStyle/>
          <a:p>
            <a:r>
              <a:rPr lang="en-US" b="1" u="sng">
                <a:latin typeface="Calibri" pitchFamily="34" charset="0"/>
              </a:rPr>
              <a:t>Intensity forecast for HWRFx simulation</a:t>
            </a:r>
          </a:p>
        </p:txBody>
      </p:sp>
      <p:sp>
        <p:nvSpPr>
          <p:cNvPr id="46098"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47"/>
          <p:cNvSpPr>
            <a:spLocks noChangeArrowheads="1"/>
          </p:cNvSpPr>
          <p:nvPr/>
        </p:nvSpPr>
        <p:spPr bwMode="auto">
          <a:xfrm>
            <a:off x="838200" y="1538288"/>
            <a:ext cx="8291513" cy="1890712"/>
          </a:xfrm>
          <a:prstGeom prst="rect">
            <a:avLst/>
          </a:prstGeom>
          <a:solidFill>
            <a:schemeClr val="tx1"/>
          </a:solidFill>
          <a:ln w="9525">
            <a:solidFill>
              <a:schemeClr val="tx1"/>
            </a:solidFill>
            <a:miter lim="800000"/>
            <a:headEnd/>
            <a:tailEnd/>
          </a:ln>
        </p:spPr>
        <p:txBody>
          <a:bodyPr wrap="none" anchor="ctr"/>
          <a:lstStyle/>
          <a:p>
            <a:endParaRPr lang="en-US"/>
          </a:p>
        </p:txBody>
      </p:sp>
      <p:pic>
        <p:nvPicPr>
          <p:cNvPr id="47107" name="Picture 7"/>
          <p:cNvPicPr>
            <a:picLocks noChangeAspect="1" noChangeArrowheads="1"/>
          </p:cNvPicPr>
          <p:nvPr/>
        </p:nvPicPr>
        <p:blipFill>
          <a:blip r:embed="rId2" cstate="print"/>
          <a:srcRect l="11401" r="12727" b="10861"/>
          <a:stretch>
            <a:fillRect/>
          </a:stretch>
        </p:blipFill>
        <p:spPr bwMode="auto">
          <a:xfrm>
            <a:off x="1114425" y="1801813"/>
            <a:ext cx="1539875" cy="1355725"/>
          </a:xfrm>
          <a:prstGeom prst="rect">
            <a:avLst/>
          </a:prstGeom>
          <a:noFill/>
          <a:ln w="9525">
            <a:noFill/>
            <a:miter lim="800000"/>
            <a:headEnd/>
            <a:tailEnd/>
          </a:ln>
        </p:spPr>
      </p:pic>
      <p:pic>
        <p:nvPicPr>
          <p:cNvPr id="47108" name="Picture 8"/>
          <p:cNvPicPr>
            <a:picLocks noChangeAspect="1" noChangeArrowheads="1"/>
          </p:cNvPicPr>
          <p:nvPr/>
        </p:nvPicPr>
        <p:blipFill>
          <a:blip r:embed="rId3" cstate="print"/>
          <a:srcRect l="11505" r="12624" b="10861"/>
          <a:stretch>
            <a:fillRect/>
          </a:stretch>
        </p:blipFill>
        <p:spPr bwMode="auto">
          <a:xfrm>
            <a:off x="2676525" y="1795463"/>
            <a:ext cx="1539875" cy="1355725"/>
          </a:xfrm>
          <a:prstGeom prst="rect">
            <a:avLst/>
          </a:prstGeom>
          <a:noFill/>
          <a:ln w="9525">
            <a:noFill/>
            <a:miter lim="800000"/>
            <a:headEnd/>
            <a:tailEnd/>
          </a:ln>
        </p:spPr>
      </p:pic>
      <p:pic>
        <p:nvPicPr>
          <p:cNvPr id="47109" name="Picture 9"/>
          <p:cNvPicPr>
            <a:picLocks noChangeAspect="1" noChangeArrowheads="1"/>
          </p:cNvPicPr>
          <p:nvPr/>
        </p:nvPicPr>
        <p:blipFill>
          <a:blip r:embed="rId4" cstate="print"/>
          <a:srcRect l="11218" r="12289" b="10883"/>
          <a:stretch>
            <a:fillRect/>
          </a:stretch>
        </p:blipFill>
        <p:spPr bwMode="auto">
          <a:xfrm>
            <a:off x="4225925" y="1808163"/>
            <a:ext cx="1552575" cy="1355725"/>
          </a:xfrm>
          <a:prstGeom prst="rect">
            <a:avLst/>
          </a:prstGeom>
          <a:noFill/>
          <a:ln w="9525">
            <a:noFill/>
            <a:miter lim="800000"/>
            <a:headEnd/>
            <a:tailEnd/>
          </a:ln>
        </p:spPr>
      </p:pic>
      <p:pic>
        <p:nvPicPr>
          <p:cNvPr id="47110" name="Picture 10"/>
          <p:cNvPicPr>
            <a:picLocks noChangeAspect="1" noChangeArrowheads="1"/>
          </p:cNvPicPr>
          <p:nvPr/>
        </p:nvPicPr>
        <p:blipFill>
          <a:blip r:embed="rId5" cstate="print"/>
          <a:srcRect l="11377" r="12753" b="10861"/>
          <a:stretch>
            <a:fillRect/>
          </a:stretch>
        </p:blipFill>
        <p:spPr bwMode="auto">
          <a:xfrm>
            <a:off x="5800725" y="1814513"/>
            <a:ext cx="1539875" cy="1355725"/>
          </a:xfrm>
          <a:prstGeom prst="rect">
            <a:avLst/>
          </a:prstGeom>
          <a:noFill/>
          <a:ln w="9525">
            <a:noFill/>
            <a:miter lim="800000"/>
            <a:headEnd/>
            <a:tailEnd/>
          </a:ln>
        </p:spPr>
      </p:pic>
      <p:pic>
        <p:nvPicPr>
          <p:cNvPr id="47111" name="Picture 11"/>
          <p:cNvPicPr>
            <a:picLocks noChangeAspect="1" noChangeArrowheads="1"/>
          </p:cNvPicPr>
          <p:nvPr/>
        </p:nvPicPr>
        <p:blipFill>
          <a:blip r:embed="rId6" cstate="print"/>
          <a:srcRect l="11232" r="12682" b="10895"/>
          <a:stretch>
            <a:fillRect/>
          </a:stretch>
        </p:blipFill>
        <p:spPr bwMode="auto">
          <a:xfrm>
            <a:off x="7370763" y="1819275"/>
            <a:ext cx="1544637" cy="1355725"/>
          </a:xfrm>
          <a:prstGeom prst="rect">
            <a:avLst/>
          </a:prstGeom>
          <a:noFill/>
          <a:ln w="9525">
            <a:noFill/>
            <a:miter lim="800000"/>
            <a:headEnd/>
            <a:tailEnd/>
          </a:ln>
        </p:spPr>
      </p:pic>
      <p:pic>
        <p:nvPicPr>
          <p:cNvPr id="47112" name="Picture 11"/>
          <p:cNvPicPr>
            <a:picLocks noChangeAspect="1" noChangeArrowheads="1"/>
          </p:cNvPicPr>
          <p:nvPr/>
        </p:nvPicPr>
        <p:blipFill>
          <a:blip r:embed="rId6" cstate="print"/>
          <a:srcRect l="90222" t="8679" r="6070" b="3076"/>
          <a:stretch>
            <a:fillRect/>
          </a:stretch>
        </p:blipFill>
        <p:spPr bwMode="auto">
          <a:xfrm>
            <a:off x="8921750" y="1814513"/>
            <a:ext cx="76200" cy="1352550"/>
          </a:xfrm>
          <a:prstGeom prst="rect">
            <a:avLst/>
          </a:prstGeom>
          <a:noFill/>
          <a:ln w="9525">
            <a:noFill/>
            <a:miter lim="800000"/>
            <a:headEnd/>
            <a:tailEnd/>
          </a:ln>
        </p:spPr>
      </p:pic>
      <p:sp>
        <p:nvSpPr>
          <p:cNvPr id="47113" name="TextBox 52"/>
          <p:cNvSpPr txBox="1">
            <a:spLocks noChangeArrowheads="1"/>
          </p:cNvSpPr>
          <p:nvPr/>
        </p:nvSpPr>
        <p:spPr bwMode="auto">
          <a:xfrm>
            <a:off x="912813" y="3041650"/>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0</a:t>
            </a:r>
          </a:p>
        </p:txBody>
      </p:sp>
      <p:sp>
        <p:nvSpPr>
          <p:cNvPr id="47114" name="TextBox 53"/>
          <p:cNvSpPr txBox="1">
            <a:spLocks noChangeArrowheads="1"/>
          </p:cNvSpPr>
          <p:nvPr/>
        </p:nvSpPr>
        <p:spPr bwMode="auto">
          <a:xfrm>
            <a:off x="908050" y="2844800"/>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a:t>
            </a:r>
          </a:p>
        </p:txBody>
      </p:sp>
      <p:sp>
        <p:nvSpPr>
          <p:cNvPr id="47115" name="TextBox 54"/>
          <p:cNvSpPr txBox="1">
            <a:spLocks noChangeArrowheads="1"/>
          </p:cNvSpPr>
          <p:nvPr/>
        </p:nvSpPr>
        <p:spPr bwMode="auto">
          <a:xfrm>
            <a:off x="908050" y="2676525"/>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4</a:t>
            </a:r>
          </a:p>
        </p:txBody>
      </p:sp>
      <p:sp>
        <p:nvSpPr>
          <p:cNvPr id="47116" name="TextBox 55"/>
          <p:cNvSpPr txBox="1">
            <a:spLocks noChangeArrowheads="1"/>
          </p:cNvSpPr>
          <p:nvPr/>
        </p:nvSpPr>
        <p:spPr bwMode="auto">
          <a:xfrm>
            <a:off x="911225" y="2493963"/>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6</a:t>
            </a:r>
          </a:p>
        </p:txBody>
      </p:sp>
      <p:sp>
        <p:nvSpPr>
          <p:cNvPr id="47117" name="TextBox 56"/>
          <p:cNvSpPr txBox="1">
            <a:spLocks noChangeArrowheads="1"/>
          </p:cNvSpPr>
          <p:nvPr/>
        </p:nvSpPr>
        <p:spPr bwMode="auto">
          <a:xfrm>
            <a:off x="914400" y="2311400"/>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8</a:t>
            </a:r>
          </a:p>
        </p:txBody>
      </p:sp>
      <p:sp>
        <p:nvSpPr>
          <p:cNvPr id="47118" name="TextBox 57"/>
          <p:cNvSpPr txBox="1">
            <a:spLocks noChangeArrowheads="1"/>
          </p:cNvSpPr>
          <p:nvPr/>
        </p:nvSpPr>
        <p:spPr bwMode="auto">
          <a:xfrm>
            <a:off x="862013" y="21336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a:t>
            </a:r>
          </a:p>
        </p:txBody>
      </p:sp>
      <p:sp>
        <p:nvSpPr>
          <p:cNvPr id="47119" name="TextBox 58"/>
          <p:cNvSpPr txBox="1">
            <a:spLocks noChangeArrowheads="1"/>
          </p:cNvSpPr>
          <p:nvPr/>
        </p:nvSpPr>
        <p:spPr bwMode="auto">
          <a:xfrm>
            <a:off x="863600" y="19621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a:t>
            </a:r>
          </a:p>
        </p:txBody>
      </p:sp>
      <p:sp>
        <p:nvSpPr>
          <p:cNvPr id="47120" name="TextBox 59"/>
          <p:cNvSpPr txBox="1">
            <a:spLocks noChangeArrowheads="1"/>
          </p:cNvSpPr>
          <p:nvPr/>
        </p:nvSpPr>
        <p:spPr bwMode="auto">
          <a:xfrm>
            <a:off x="863600" y="17780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14</a:t>
            </a:r>
          </a:p>
        </p:txBody>
      </p:sp>
      <p:sp>
        <p:nvSpPr>
          <p:cNvPr id="47121" name="TextBox 61"/>
          <p:cNvSpPr txBox="1">
            <a:spLocks noChangeArrowheads="1"/>
          </p:cNvSpPr>
          <p:nvPr/>
        </p:nvSpPr>
        <p:spPr bwMode="auto">
          <a:xfrm>
            <a:off x="1193800"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22" name="TextBox 62"/>
          <p:cNvSpPr txBox="1">
            <a:spLocks noChangeArrowheads="1"/>
          </p:cNvSpPr>
          <p:nvPr/>
        </p:nvSpPr>
        <p:spPr bwMode="auto">
          <a:xfrm>
            <a:off x="1403350"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23" name="TextBox 63"/>
          <p:cNvSpPr txBox="1">
            <a:spLocks noChangeArrowheads="1"/>
          </p:cNvSpPr>
          <p:nvPr/>
        </p:nvSpPr>
        <p:spPr bwMode="auto">
          <a:xfrm>
            <a:off x="1606550"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24" name="TextBox 64"/>
          <p:cNvSpPr txBox="1">
            <a:spLocks noChangeArrowheads="1"/>
          </p:cNvSpPr>
          <p:nvPr/>
        </p:nvSpPr>
        <p:spPr bwMode="auto">
          <a:xfrm>
            <a:off x="1785938"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25" name="TextBox 65"/>
          <p:cNvSpPr txBox="1">
            <a:spLocks noChangeArrowheads="1"/>
          </p:cNvSpPr>
          <p:nvPr/>
        </p:nvSpPr>
        <p:spPr bwMode="auto">
          <a:xfrm>
            <a:off x="2000250"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26" name="TextBox 66"/>
          <p:cNvSpPr txBox="1">
            <a:spLocks noChangeArrowheads="1"/>
          </p:cNvSpPr>
          <p:nvPr/>
        </p:nvSpPr>
        <p:spPr bwMode="auto">
          <a:xfrm>
            <a:off x="2224088"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27" name="TextBox 96"/>
          <p:cNvSpPr txBox="1">
            <a:spLocks noChangeArrowheads="1"/>
          </p:cNvSpPr>
          <p:nvPr/>
        </p:nvSpPr>
        <p:spPr bwMode="auto">
          <a:xfrm>
            <a:off x="1484313" y="3260725"/>
            <a:ext cx="725487"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28" name="Rectangle 150"/>
          <p:cNvSpPr>
            <a:spLocks noChangeArrowheads="1"/>
          </p:cNvSpPr>
          <p:nvPr/>
        </p:nvSpPr>
        <p:spPr bwMode="auto">
          <a:xfrm>
            <a:off x="1162050"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29 Aug</a:t>
            </a:r>
            <a:endParaRPr lang="en-US" sz="1600">
              <a:solidFill>
                <a:schemeClr val="bg1"/>
              </a:solidFill>
            </a:endParaRPr>
          </a:p>
        </p:txBody>
      </p:sp>
      <p:sp>
        <p:nvSpPr>
          <p:cNvPr id="47129" name="Rectangle 151"/>
          <p:cNvSpPr>
            <a:spLocks noChangeArrowheads="1"/>
          </p:cNvSpPr>
          <p:nvPr/>
        </p:nvSpPr>
        <p:spPr bwMode="auto">
          <a:xfrm>
            <a:off x="2754313"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29 Aug</a:t>
            </a:r>
            <a:endParaRPr lang="en-US" sz="1600">
              <a:solidFill>
                <a:schemeClr val="bg1"/>
              </a:solidFill>
            </a:endParaRPr>
          </a:p>
        </p:txBody>
      </p:sp>
      <p:sp>
        <p:nvSpPr>
          <p:cNvPr id="47130" name="Rectangle 152"/>
          <p:cNvSpPr>
            <a:spLocks noChangeArrowheads="1"/>
          </p:cNvSpPr>
          <p:nvPr/>
        </p:nvSpPr>
        <p:spPr bwMode="auto">
          <a:xfrm>
            <a:off x="4314825"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30 Aug</a:t>
            </a:r>
            <a:endParaRPr lang="en-US" sz="1600">
              <a:solidFill>
                <a:schemeClr val="bg1"/>
              </a:solidFill>
            </a:endParaRPr>
          </a:p>
        </p:txBody>
      </p:sp>
      <p:sp>
        <p:nvSpPr>
          <p:cNvPr id="47131" name="Rectangle 153"/>
          <p:cNvSpPr>
            <a:spLocks noChangeArrowheads="1"/>
          </p:cNvSpPr>
          <p:nvPr/>
        </p:nvSpPr>
        <p:spPr bwMode="auto">
          <a:xfrm>
            <a:off x="5867400"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30 Aug</a:t>
            </a:r>
            <a:endParaRPr lang="en-US" sz="1600">
              <a:solidFill>
                <a:schemeClr val="bg1"/>
              </a:solidFill>
            </a:endParaRPr>
          </a:p>
        </p:txBody>
      </p:sp>
      <p:sp>
        <p:nvSpPr>
          <p:cNvPr id="47132" name="Rectangle 154"/>
          <p:cNvSpPr>
            <a:spLocks noChangeArrowheads="1"/>
          </p:cNvSpPr>
          <p:nvPr/>
        </p:nvSpPr>
        <p:spPr bwMode="auto">
          <a:xfrm>
            <a:off x="7467600"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31 Aug</a:t>
            </a:r>
            <a:endParaRPr lang="en-US" sz="1600">
              <a:solidFill>
                <a:schemeClr val="bg1"/>
              </a:solidFill>
            </a:endParaRPr>
          </a:p>
        </p:txBody>
      </p:sp>
      <p:sp>
        <p:nvSpPr>
          <p:cNvPr id="47133" name="TextBox 113"/>
          <p:cNvSpPr txBox="1">
            <a:spLocks noChangeArrowheads="1"/>
          </p:cNvSpPr>
          <p:nvPr/>
        </p:nvSpPr>
        <p:spPr bwMode="auto">
          <a:xfrm>
            <a:off x="2303463" y="1828800"/>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24h</a:t>
            </a:r>
          </a:p>
        </p:txBody>
      </p:sp>
      <p:sp>
        <p:nvSpPr>
          <p:cNvPr id="47134" name="TextBox 113"/>
          <p:cNvSpPr txBox="1">
            <a:spLocks noChangeArrowheads="1"/>
          </p:cNvSpPr>
          <p:nvPr/>
        </p:nvSpPr>
        <p:spPr bwMode="auto">
          <a:xfrm>
            <a:off x="3865563" y="1816100"/>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36h</a:t>
            </a:r>
          </a:p>
        </p:txBody>
      </p:sp>
      <p:sp>
        <p:nvSpPr>
          <p:cNvPr id="47135" name="TextBox 113"/>
          <p:cNvSpPr txBox="1">
            <a:spLocks noChangeArrowheads="1"/>
          </p:cNvSpPr>
          <p:nvPr/>
        </p:nvSpPr>
        <p:spPr bwMode="auto">
          <a:xfrm>
            <a:off x="5408613" y="1841500"/>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48h</a:t>
            </a:r>
          </a:p>
        </p:txBody>
      </p:sp>
      <p:sp>
        <p:nvSpPr>
          <p:cNvPr id="47136" name="TextBox 113"/>
          <p:cNvSpPr txBox="1">
            <a:spLocks noChangeArrowheads="1"/>
          </p:cNvSpPr>
          <p:nvPr/>
        </p:nvSpPr>
        <p:spPr bwMode="auto">
          <a:xfrm>
            <a:off x="6973888" y="1857375"/>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60h</a:t>
            </a:r>
          </a:p>
        </p:txBody>
      </p:sp>
      <p:sp>
        <p:nvSpPr>
          <p:cNvPr id="47137" name="TextBox 113"/>
          <p:cNvSpPr txBox="1">
            <a:spLocks noChangeArrowheads="1"/>
          </p:cNvSpPr>
          <p:nvPr/>
        </p:nvSpPr>
        <p:spPr bwMode="auto">
          <a:xfrm>
            <a:off x="8545513" y="1836738"/>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72h</a:t>
            </a:r>
          </a:p>
        </p:txBody>
      </p:sp>
      <p:sp>
        <p:nvSpPr>
          <p:cNvPr id="47138" name="Text Box 120"/>
          <p:cNvSpPr txBox="1">
            <a:spLocks noChangeArrowheads="1"/>
          </p:cNvSpPr>
          <p:nvPr/>
        </p:nvSpPr>
        <p:spPr bwMode="auto">
          <a:xfrm>
            <a:off x="-23813" y="2362200"/>
            <a:ext cx="874713" cy="366713"/>
          </a:xfrm>
          <a:prstGeom prst="rect">
            <a:avLst/>
          </a:prstGeom>
          <a:noFill/>
          <a:ln w="9525">
            <a:noFill/>
            <a:miter lim="800000"/>
            <a:headEnd/>
            <a:tailEnd/>
          </a:ln>
        </p:spPr>
        <p:txBody>
          <a:bodyPr wrap="none">
            <a:spAutoFit/>
          </a:bodyPr>
          <a:lstStyle/>
          <a:p>
            <a:r>
              <a:rPr lang="en-US" b="1">
                <a:latin typeface="Calibri" pitchFamily="34" charset="0"/>
              </a:rPr>
              <a:t>HWRFx</a:t>
            </a:r>
          </a:p>
        </p:txBody>
      </p:sp>
      <p:sp>
        <p:nvSpPr>
          <p:cNvPr id="47139" name="Text Box 122"/>
          <p:cNvSpPr txBox="1">
            <a:spLocks noChangeArrowheads="1"/>
          </p:cNvSpPr>
          <p:nvPr/>
        </p:nvSpPr>
        <p:spPr bwMode="auto">
          <a:xfrm rot="-5400000">
            <a:off x="524669" y="2410619"/>
            <a:ext cx="73183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height (km)</a:t>
            </a:r>
          </a:p>
        </p:txBody>
      </p:sp>
      <p:sp>
        <p:nvSpPr>
          <p:cNvPr id="47140" name="TextBox 61"/>
          <p:cNvSpPr txBox="1">
            <a:spLocks noChangeArrowheads="1"/>
          </p:cNvSpPr>
          <p:nvPr/>
        </p:nvSpPr>
        <p:spPr bwMode="auto">
          <a:xfrm>
            <a:off x="2738438"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41" name="TextBox 62"/>
          <p:cNvSpPr txBox="1">
            <a:spLocks noChangeArrowheads="1"/>
          </p:cNvSpPr>
          <p:nvPr/>
        </p:nvSpPr>
        <p:spPr bwMode="auto">
          <a:xfrm>
            <a:off x="2947988"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42" name="TextBox 63"/>
          <p:cNvSpPr txBox="1">
            <a:spLocks noChangeArrowheads="1"/>
          </p:cNvSpPr>
          <p:nvPr/>
        </p:nvSpPr>
        <p:spPr bwMode="auto">
          <a:xfrm>
            <a:off x="3151188"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43" name="TextBox 64"/>
          <p:cNvSpPr txBox="1">
            <a:spLocks noChangeArrowheads="1"/>
          </p:cNvSpPr>
          <p:nvPr/>
        </p:nvSpPr>
        <p:spPr bwMode="auto">
          <a:xfrm>
            <a:off x="3330575"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44" name="TextBox 65"/>
          <p:cNvSpPr txBox="1">
            <a:spLocks noChangeArrowheads="1"/>
          </p:cNvSpPr>
          <p:nvPr/>
        </p:nvSpPr>
        <p:spPr bwMode="auto">
          <a:xfrm>
            <a:off x="3544888"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45" name="TextBox 66"/>
          <p:cNvSpPr txBox="1">
            <a:spLocks noChangeArrowheads="1"/>
          </p:cNvSpPr>
          <p:nvPr/>
        </p:nvSpPr>
        <p:spPr bwMode="auto">
          <a:xfrm>
            <a:off x="3768725"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46" name="TextBox 96"/>
          <p:cNvSpPr txBox="1">
            <a:spLocks noChangeArrowheads="1"/>
          </p:cNvSpPr>
          <p:nvPr/>
        </p:nvSpPr>
        <p:spPr bwMode="auto">
          <a:xfrm>
            <a:off x="3028950" y="3257550"/>
            <a:ext cx="72548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47" name="TextBox 61"/>
          <p:cNvSpPr txBox="1">
            <a:spLocks noChangeArrowheads="1"/>
          </p:cNvSpPr>
          <p:nvPr/>
        </p:nvSpPr>
        <p:spPr bwMode="auto">
          <a:xfrm>
            <a:off x="4327525"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48" name="TextBox 62"/>
          <p:cNvSpPr txBox="1">
            <a:spLocks noChangeArrowheads="1"/>
          </p:cNvSpPr>
          <p:nvPr/>
        </p:nvSpPr>
        <p:spPr bwMode="auto">
          <a:xfrm>
            <a:off x="4537075"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49" name="TextBox 63"/>
          <p:cNvSpPr txBox="1">
            <a:spLocks noChangeArrowheads="1"/>
          </p:cNvSpPr>
          <p:nvPr/>
        </p:nvSpPr>
        <p:spPr bwMode="auto">
          <a:xfrm>
            <a:off x="4740275"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50" name="TextBox 64"/>
          <p:cNvSpPr txBox="1">
            <a:spLocks noChangeArrowheads="1"/>
          </p:cNvSpPr>
          <p:nvPr/>
        </p:nvSpPr>
        <p:spPr bwMode="auto">
          <a:xfrm>
            <a:off x="4919663"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51" name="TextBox 65"/>
          <p:cNvSpPr txBox="1">
            <a:spLocks noChangeArrowheads="1"/>
          </p:cNvSpPr>
          <p:nvPr/>
        </p:nvSpPr>
        <p:spPr bwMode="auto">
          <a:xfrm>
            <a:off x="5133975"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52" name="TextBox 66"/>
          <p:cNvSpPr txBox="1">
            <a:spLocks noChangeArrowheads="1"/>
          </p:cNvSpPr>
          <p:nvPr/>
        </p:nvSpPr>
        <p:spPr bwMode="auto">
          <a:xfrm>
            <a:off x="5357813"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53" name="TextBox 96"/>
          <p:cNvSpPr txBox="1">
            <a:spLocks noChangeArrowheads="1"/>
          </p:cNvSpPr>
          <p:nvPr/>
        </p:nvSpPr>
        <p:spPr bwMode="auto">
          <a:xfrm>
            <a:off x="4618038" y="3257550"/>
            <a:ext cx="725487"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54" name="TextBox 61"/>
          <p:cNvSpPr txBox="1">
            <a:spLocks noChangeArrowheads="1"/>
          </p:cNvSpPr>
          <p:nvPr/>
        </p:nvSpPr>
        <p:spPr bwMode="auto">
          <a:xfrm>
            <a:off x="5872163" y="31178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55" name="TextBox 62"/>
          <p:cNvSpPr txBox="1">
            <a:spLocks noChangeArrowheads="1"/>
          </p:cNvSpPr>
          <p:nvPr/>
        </p:nvSpPr>
        <p:spPr bwMode="auto">
          <a:xfrm>
            <a:off x="6081713" y="31178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56" name="TextBox 63"/>
          <p:cNvSpPr txBox="1">
            <a:spLocks noChangeArrowheads="1"/>
          </p:cNvSpPr>
          <p:nvPr/>
        </p:nvSpPr>
        <p:spPr bwMode="auto">
          <a:xfrm>
            <a:off x="6284913" y="31178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57" name="TextBox 64"/>
          <p:cNvSpPr txBox="1">
            <a:spLocks noChangeArrowheads="1"/>
          </p:cNvSpPr>
          <p:nvPr/>
        </p:nvSpPr>
        <p:spPr bwMode="auto">
          <a:xfrm>
            <a:off x="6464300"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58" name="TextBox 65"/>
          <p:cNvSpPr txBox="1">
            <a:spLocks noChangeArrowheads="1"/>
          </p:cNvSpPr>
          <p:nvPr/>
        </p:nvSpPr>
        <p:spPr bwMode="auto">
          <a:xfrm>
            <a:off x="6678613"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59" name="TextBox 66"/>
          <p:cNvSpPr txBox="1">
            <a:spLocks noChangeArrowheads="1"/>
          </p:cNvSpPr>
          <p:nvPr/>
        </p:nvSpPr>
        <p:spPr bwMode="auto">
          <a:xfrm>
            <a:off x="6902450"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60" name="TextBox 96"/>
          <p:cNvSpPr txBox="1">
            <a:spLocks noChangeArrowheads="1"/>
          </p:cNvSpPr>
          <p:nvPr/>
        </p:nvSpPr>
        <p:spPr bwMode="auto">
          <a:xfrm>
            <a:off x="6162675" y="3254375"/>
            <a:ext cx="72548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61" name="TextBox 61"/>
          <p:cNvSpPr txBox="1">
            <a:spLocks noChangeArrowheads="1"/>
          </p:cNvSpPr>
          <p:nvPr/>
        </p:nvSpPr>
        <p:spPr bwMode="auto">
          <a:xfrm>
            <a:off x="7453313"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62" name="TextBox 62"/>
          <p:cNvSpPr txBox="1">
            <a:spLocks noChangeArrowheads="1"/>
          </p:cNvSpPr>
          <p:nvPr/>
        </p:nvSpPr>
        <p:spPr bwMode="auto">
          <a:xfrm>
            <a:off x="7662863"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63" name="TextBox 63"/>
          <p:cNvSpPr txBox="1">
            <a:spLocks noChangeArrowheads="1"/>
          </p:cNvSpPr>
          <p:nvPr/>
        </p:nvSpPr>
        <p:spPr bwMode="auto">
          <a:xfrm>
            <a:off x="7866063"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64" name="TextBox 64"/>
          <p:cNvSpPr txBox="1">
            <a:spLocks noChangeArrowheads="1"/>
          </p:cNvSpPr>
          <p:nvPr/>
        </p:nvSpPr>
        <p:spPr bwMode="auto">
          <a:xfrm>
            <a:off x="8045450"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65" name="TextBox 65"/>
          <p:cNvSpPr txBox="1">
            <a:spLocks noChangeArrowheads="1"/>
          </p:cNvSpPr>
          <p:nvPr/>
        </p:nvSpPr>
        <p:spPr bwMode="auto">
          <a:xfrm>
            <a:off x="8259763"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66" name="TextBox 66"/>
          <p:cNvSpPr txBox="1">
            <a:spLocks noChangeArrowheads="1"/>
          </p:cNvSpPr>
          <p:nvPr/>
        </p:nvSpPr>
        <p:spPr bwMode="auto">
          <a:xfrm>
            <a:off x="8483600"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67" name="TextBox 96"/>
          <p:cNvSpPr txBox="1">
            <a:spLocks noChangeArrowheads="1"/>
          </p:cNvSpPr>
          <p:nvPr/>
        </p:nvSpPr>
        <p:spPr bwMode="auto">
          <a:xfrm>
            <a:off x="7743825" y="3260725"/>
            <a:ext cx="72548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68" name="Text Box 224"/>
          <p:cNvSpPr txBox="1">
            <a:spLocks noChangeArrowheads="1"/>
          </p:cNvSpPr>
          <p:nvPr/>
        </p:nvSpPr>
        <p:spPr bwMode="auto">
          <a:xfrm>
            <a:off x="8928100" y="281940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10</a:t>
            </a:r>
          </a:p>
        </p:txBody>
      </p:sp>
      <p:sp>
        <p:nvSpPr>
          <p:cNvPr id="47169" name="Text Box 225"/>
          <p:cNvSpPr txBox="1">
            <a:spLocks noChangeArrowheads="1"/>
          </p:cNvSpPr>
          <p:nvPr/>
        </p:nvSpPr>
        <p:spPr bwMode="auto">
          <a:xfrm>
            <a:off x="8928100" y="272732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15</a:t>
            </a:r>
          </a:p>
        </p:txBody>
      </p:sp>
      <p:sp>
        <p:nvSpPr>
          <p:cNvPr id="47170" name="Text Box 226"/>
          <p:cNvSpPr txBox="1">
            <a:spLocks noChangeArrowheads="1"/>
          </p:cNvSpPr>
          <p:nvPr/>
        </p:nvSpPr>
        <p:spPr bwMode="auto">
          <a:xfrm>
            <a:off x="8928100" y="263842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20</a:t>
            </a:r>
          </a:p>
        </p:txBody>
      </p:sp>
      <p:sp>
        <p:nvSpPr>
          <p:cNvPr id="47171" name="Text Box 227"/>
          <p:cNvSpPr txBox="1">
            <a:spLocks noChangeArrowheads="1"/>
          </p:cNvSpPr>
          <p:nvPr/>
        </p:nvSpPr>
        <p:spPr bwMode="auto">
          <a:xfrm>
            <a:off x="8928100" y="254635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25</a:t>
            </a:r>
          </a:p>
        </p:txBody>
      </p:sp>
      <p:sp>
        <p:nvSpPr>
          <p:cNvPr id="47172" name="Text Box 228"/>
          <p:cNvSpPr txBox="1">
            <a:spLocks noChangeArrowheads="1"/>
          </p:cNvSpPr>
          <p:nvPr/>
        </p:nvSpPr>
        <p:spPr bwMode="auto">
          <a:xfrm>
            <a:off x="8928100" y="245427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30</a:t>
            </a:r>
          </a:p>
        </p:txBody>
      </p:sp>
      <p:sp>
        <p:nvSpPr>
          <p:cNvPr id="47173" name="Text Box 229"/>
          <p:cNvSpPr txBox="1">
            <a:spLocks noChangeArrowheads="1"/>
          </p:cNvSpPr>
          <p:nvPr/>
        </p:nvSpPr>
        <p:spPr bwMode="auto">
          <a:xfrm>
            <a:off x="8928100" y="236537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35</a:t>
            </a:r>
          </a:p>
        </p:txBody>
      </p:sp>
      <p:sp>
        <p:nvSpPr>
          <p:cNvPr id="47174" name="Text Box 230"/>
          <p:cNvSpPr txBox="1">
            <a:spLocks noChangeArrowheads="1"/>
          </p:cNvSpPr>
          <p:nvPr/>
        </p:nvSpPr>
        <p:spPr bwMode="auto">
          <a:xfrm>
            <a:off x="8928100" y="227647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40</a:t>
            </a:r>
          </a:p>
        </p:txBody>
      </p:sp>
      <p:sp>
        <p:nvSpPr>
          <p:cNvPr id="47175" name="Text Box 231"/>
          <p:cNvSpPr txBox="1">
            <a:spLocks noChangeArrowheads="1"/>
          </p:cNvSpPr>
          <p:nvPr/>
        </p:nvSpPr>
        <p:spPr bwMode="auto">
          <a:xfrm>
            <a:off x="8928100" y="218440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45</a:t>
            </a:r>
          </a:p>
        </p:txBody>
      </p:sp>
      <p:sp>
        <p:nvSpPr>
          <p:cNvPr id="47176" name="Text Box 232"/>
          <p:cNvSpPr txBox="1">
            <a:spLocks noChangeArrowheads="1"/>
          </p:cNvSpPr>
          <p:nvPr/>
        </p:nvSpPr>
        <p:spPr bwMode="auto">
          <a:xfrm>
            <a:off x="8928100" y="209550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50</a:t>
            </a:r>
          </a:p>
        </p:txBody>
      </p:sp>
      <p:sp>
        <p:nvSpPr>
          <p:cNvPr id="47177" name="Text Box 233"/>
          <p:cNvSpPr txBox="1">
            <a:spLocks noChangeArrowheads="1"/>
          </p:cNvSpPr>
          <p:nvPr/>
        </p:nvSpPr>
        <p:spPr bwMode="auto">
          <a:xfrm>
            <a:off x="8928100" y="200342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55</a:t>
            </a:r>
          </a:p>
        </p:txBody>
      </p:sp>
      <p:sp>
        <p:nvSpPr>
          <p:cNvPr id="47178" name="Text Box 234"/>
          <p:cNvSpPr txBox="1">
            <a:spLocks noChangeArrowheads="1"/>
          </p:cNvSpPr>
          <p:nvPr/>
        </p:nvSpPr>
        <p:spPr bwMode="auto">
          <a:xfrm>
            <a:off x="8928100" y="191135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60</a:t>
            </a:r>
          </a:p>
        </p:txBody>
      </p:sp>
      <p:grpSp>
        <p:nvGrpSpPr>
          <p:cNvPr id="2" name="Group 257"/>
          <p:cNvGrpSpPr>
            <a:grpSpLocks/>
          </p:cNvGrpSpPr>
          <p:nvPr/>
        </p:nvGrpSpPr>
        <p:grpSpPr bwMode="auto">
          <a:xfrm>
            <a:off x="-69850" y="3900488"/>
            <a:ext cx="9251950" cy="1957387"/>
            <a:chOff x="-44" y="2457"/>
            <a:chExt cx="5828" cy="1233"/>
          </a:xfrm>
        </p:grpSpPr>
        <p:sp>
          <p:nvSpPr>
            <p:cNvPr id="47183" name="Rectangle 248"/>
            <p:cNvSpPr>
              <a:spLocks noChangeArrowheads="1"/>
            </p:cNvSpPr>
            <p:nvPr/>
          </p:nvSpPr>
          <p:spPr bwMode="auto">
            <a:xfrm>
              <a:off x="528" y="2457"/>
              <a:ext cx="5223" cy="1191"/>
            </a:xfrm>
            <a:prstGeom prst="rect">
              <a:avLst/>
            </a:prstGeom>
            <a:solidFill>
              <a:schemeClr val="tx1"/>
            </a:solidFill>
            <a:ln w="9525">
              <a:solidFill>
                <a:schemeClr val="tx1"/>
              </a:solidFill>
              <a:miter lim="800000"/>
              <a:headEnd/>
              <a:tailEnd/>
            </a:ln>
          </p:spPr>
          <p:txBody>
            <a:bodyPr wrap="none" anchor="ctr"/>
            <a:lstStyle/>
            <a:p>
              <a:endParaRPr lang="en-US"/>
            </a:p>
          </p:txBody>
        </p:sp>
        <p:pic>
          <p:nvPicPr>
            <p:cNvPr id="47184" name="Picture 2"/>
            <p:cNvPicPr>
              <a:picLocks noChangeAspect="1" noChangeArrowheads="1"/>
            </p:cNvPicPr>
            <p:nvPr/>
          </p:nvPicPr>
          <p:blipFill>
            <a:blip r:embed="rId7" cstate="print"/>
            <a:srcRect l="10936" r="11089" b="10608"/>
            <a:stretch>
              <a:fillRect/>
            </a:stretch>
          </p:blipFill>
          <p:spPr bwMode="auto">
            <a:xfrm>
              <a:off x="1658" y="2626"/>
              <a:ext cx="1006" cy="864"/>
            </a:xfrm>
            <a:prstGeom prst="rect">
              <a:avLst/>
            </a:prstGeom>
            <a:noFill/>
            <a:ln w="9525">
              <a:noFill/>
              <a:miter lim="800000"/>
              <a:headEnd/>
              <a:tailEnd/>
            </a:ln>
          </p:spPr>
        </p:pic>
        <p:pic>
          <p:nvPicPr>
            <p:cNvPr id="47185" name="Picture 3"/>
            <p:cNvPicPr>
              <a:picLocks noChangeAspect="1" noChangeArrowheads="1"/>
            </p:cNvPicPr>
            <p:nvPr/>
          </p:nvPicPr>
          <p:blipFill>
            <a:blip r:embed="rId8" cstate="print"/>
            <a:srcRect l="11241" r="12173" b="10962"/>
            <a:stretch>
              <a:fillRect/>
            </a:stretch>
          </p:blipFill>
          <p:spPr bwMode="auto">
            <a:xfrm>
              <a:off x="677" y="2625"/>
              <a:ext cx="987" cy="861"/>
            </a:xfrm>
            <a:prstGeom prst="rect">
              <a:avLst/>
            </a:prstGeom>
            <a:noFill/>
            <a:ln w="9525">
              <a:noFill/>
              <a:miter lim="800000"/>
              <a:headEnd/>
              <a:tailEnd/>
            </a:ln>
          </p:spPr>
        </p:pic>
        <p:pic>
          <p:nvPicPr>
            <p:cNvPr id="47186" name="Picture 4"/>
            <p:cNvPicPr>
              <a:picLocks noChangeAspect="1" noChangeArrowheads="1"/>
            </p:cNvPicPr>
            <p:nvPr/>
          </p:nvPicPr>
          <p:blipFill>
            <a:blip r:embed="rId9" cstate="print"/>
            <a:srcRect l="11148" r="12808" b="10608"/>
            <a:stretch>
              <a:fillRect/>
            </a:stretch>
          </p:blipFill>
          <p:spPr bwMode="auto">
            <a:xfrm>
              <a:off x="2651" y="2626"/>
              <a:ext cx="981" cy="864"/>
            </a:xfrm>
            <a:prstGeom prst="rect">
              <a:avLst/>
            </a:prstGeom>
            <a:noFill/>
            <a:ln w="9525">
              <a:noFill/>
              <a:miter lim="800000"/>
              <a:headEnd/>
              <a:tailEnd/>
            </a:ln>
          </p:spPr>
        </p:pic>
        <p:pic>
          <p:nvPicPr>
            <p:cNvPr id="47187" name="Picture 5"/>
            <p:cNvPicPr>
              <a:picLocks noChangeAspect="1" noChangeArrowheads="1"/>
            </p:cNvPicPr>
            <p:nvPr/>
          </p:nvPicPr>
          <p:blipFill>
            <a:blip r:embed="rId10" cstate="print"/>
            <a:srcRect l="11087" r="11263" b="10608"/>
            <a:stretch>
              <a:fillRect/>
            </a:stretch>
          </p:blipFill>
          <p:spPr bwMode="auto">
            <a:xfrm>
              <a:off x="3632" y="2626"/>
              <a:ext cx="1001" cy="864"/>
            </a:xfrm>
            <a:prstGeom prst="rect">
              <a:avLst/>
            </a:prstGeom>
            <a:noFill/>
            <a:ln w="9525">
              <a:noFill/>
              <a:miter lim="800000"/>
              <a:headEnd/>
              <a:tailEnd/>
            </a:ln>
          </p:spPr>
        </p:pic>
        <p:pic>
          <p:nvPicPr>
            <p:cNvPr id="47188" name="Picture 6"/>
            <p:cNvPicPr>
              <a:picLocks noChangeAspect="1" noChangeArrowheads="1"/>
            </p:cNvPicPr>
            <p:nvPr/>
          </p:nvPicPr>
          <p:blipFill>
            <a:blip r:embed="rId11" cstate="print"/>
            <a:srcRect l="11024" r="11765" b="10608"/>
            <a:stretch>
              <a:fillRect/>
            </a:stretch>
          </p:blipFill>
          <p:spPr bwMode="auto">
            <a:xfrm>
              <a:off x="4636" y="2624"/>
              <a:ext cx="995" cy="864"/>
            </a:xfrm>
            <a:prstGeom prst="rect">
              <a:avLst/>
            </a:prstGeom>
            <a:noFill/>
            <a:ln w="9525">
              <a:noFill/>
              <a:miter lim="800000"/>
              <a:headEnd/>
              <a:tailEnd/>
            </a:ln>
          </p:spPr>
        </p:pic>
        <p:pic>
          <p:nvPicPr>
            <p:cNvPr id="47189" name="Picture 11"/>
            <p:cNvPicPr>
              <a:picLocks noChangeAspect="1" noChangeArrowheads="1"/>
            </p:cNvPicPr>
            <p:nvPr/>
          </p:nvPicPr>
          <p:blipFill>
            <a:blip r:embed="rId6" cstate="print"/>
            <a:srcRect l="90540" t="7022" r="5815" b="2594"/>
            <a:stretch>
              <a:fillRect/>
            </a:stretch>
          </p:blipFill>
          <p:spPr bwMode="auto">
            <a:xfrm>
              <a:off x="5628" y="2616"/>
              <a:ext cx="47" cy="873"/>
            </a:xfrm>
            <a:prstGeom prst="rect">
              <a:avLst/>
            </a:prstGeom>
            <a:noFill/>
            <a:ln w="9525">
              <a:noFill/>
              <a:miter lim="800000"/>
              <a:headEnd/>
              <a:tailEnd/>
            </a:ln>
          </p:spPr>
        </p:pic>
        <p:sp>
          <p:nvSpPr>
            <p:cNvPr id="47190" name="TextBox 113"/>
            <p:cNvSpPr txBox="1">
              <a:spLocks noChangeArrowheads="1"/>
            </p:cNvSpPr>
            <p:nvPr/>
          </p:nvSpPr>
          <p:spPr bwMode="auto">
            <a:xfrm>
              <a:off x="1305" y="2639"/>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1 </a:t>
              </a:r>
            </a:p>
          </p:txBody>
        </p:sp>
        <p:sp>
          <p:nvSpPr>
            <p:cNvPr id="47191" name="TextBox 113"/>
            <p:cNvSpPr txBox="1">
              <a:spLocks noChangeArrowheads="1"/>
            </p:cNvSpPr>
            <p:nvPr/>
          </p:nvSpPr>
          <p:spPr bwMode="auto">
            <a:xfrm>
              <a:off x="2285"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2 </a:t>
              </a:r>
            </a:p>
          </p:txBody>
        </p:sp>
        <p:sp>
          <p:nvSpPr>
            <p:cNvPr id="47192" name="TextBox 113"/>
            <p:cNvSpPr txBox="1">
              <a:spLocks noChangeArrowheads="1"/>
            </p:cNvSpPr>
            <p:nvPr/>
          </p:nvSpPr>
          <p:spPr bwMode="auto">
            <a:xfrm>
              <a:off x="3281"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3 </a:t>
              </a:r>
            </a:p>
          </p:txBody>
        </p:sp>
        <p:sp>
          <p:nvSpPr>
            <p:cNvPr id="47193" name="TextBox 113"/>
            <p:cNvSpPr txBox="1">
              <a:spLocks noChangeArrowheads="1"/>
            </p:cNvSpPr>
            <p:nvPr/>
          </p:nvSpPr>
          <p:spPr bwMode="auto">
            <a:xfrm>
              <a:off x="4273"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4 </a:t>
              </a:r>
            </a:p>
          </p:txBody>
        </p:sp>
        <p:sp>
          <p:nvSpPr>
            <p:cNvPr id="47194" name="TextBox 113"/>
            <p:cNvSpPr txBox="1">
              <a:spLocks noChangeArrowheads="1"/>
            </p:cNvSpPr>
            <p:nvPr/>
          </p:nvSpPr>
          <p:spPr bwMode="auto">
            <a:xfrm>
              <a:off x="5281"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5 </a:t>
              </a:r>
            </a:p>
          </p:txBody>
        </p:sp>
        <p:sp>
          <p:nvSpPr>
            <p:cNvPr id="47195" name="Text Box 121"/>
            <p:cNvSpPr txBox="1">
              <a:spLocks noChangeArrowheads="1"/>
            </p:cNvSpPr>
            <p:nvPr/>
          </p:nvSpPr>
          <p:spPr bwMode="auto">
            <a:xfrm>
              <a:off x="-44" y="2968"/>
              <a:ext cx="596" cy="231"/>
            </a:xfrm>
            <a:prstGeom prst="rect">
              <a:avLst/>
            </a:prstGeom>
            <a:noFill/>
            <a:ln w="9525">
              <a:noFill/>
              <a:miter lim="800000"/>
              <a:headEnd/>
              <a:tailEnd/>
            </a:ln>
          </p:spPr>
          <p:txBody>
            <a:bodyPr wrap="none">
              <a:spAutoFit/>
            </a:bodyPr>
            <a:lstStyle/>
            <a:p>
              <a:r>
                <a:rPr lang="en-US" b="1">
                  <a:latin typeface="Calibri" pitchFamily="34" charset="0"/>
                </a:rPr>
                <a:t>Doppler</a:t>
              </a:r>
            </a:p>
          </p:txBody>
        </p:sp>
        <p:sp>
          <p:nvSpPr>
            <p:cNvPr id="47196" name="TextBox 52"/>
            <p:cNvSpPr txBox="1">
              <a:spLocks noChangeArrowheads="1"/>
            </p:cNvSpPr>
            <p:nvPr/>
          </p:nvSpPr>
          <p:spPr bwMode="auto">
            <a:xfrm>
              <a:off x="563" y="3408"/>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0</a:t>
              </a:r>
            </a:p>
          </p:txBody>
        </p:sp>
        <p:sp>
          <p:nvSpPr>
            <p:cNvPr id="47197" name="TextBox 53"/>
            <p:cNvSpPr txBox="1">
              <a:spLocks noChangeArrowheads="1"/>
            </p:cNvSpPr>
            <p:nvPr/>
          </p:nvSpPr>
          <p:spPr bwMode="auto">
            <a:xfrm>
              <a:off x="560" y="3284"/>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a:t>
              </a:r>
            </a:p>
          </p:txBody>
        </p:sp>
        <p:sp>
          <p:nvSpPr>
            <p:cNvPr id="47198" name="TextBox 54"/>
            <p:cNvSpPr txBox="1">
              <a:spLocks noChangeArrowheads="1"/>
            </p:cNvSpPr>
            <p:nvPr/>
          </p:nvSpPr>
          <p:spPr bwMode="auto">
            <a:xfrm>
              <a:off x="560" y="3178"/>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4</a:t>
              </a:r>
            </a:p>
          </p:txBody>
        </p:sp>
        <p:sp>
          <p:nvSpPr>
            <p:cNvPr id="47199" name="TextBox 55"/>
            <p:cNvSpPr txBox="1">
              <a:spLocks noChangeArrowheads="1"/>
            </p:cNvSpPr>
            <p:nvPr/>
          </p:nvSpPr>
          <p:spPr bwMode="auto">
            <a:xfrm>
              <a:off x="562" y="3063"/>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6</a:t>
              </a:r>
            </a:p>
          </p:txBody>
        </p:sp>
        <p:sp>
          <p:nvSpPr>
            <p:cNvPr id="47200" name="TextBox 56"/>
            <p:cNvSpPr txBox="1">
              <a:spLocks noChangeArrowheads="1"/>
            </p:cNvSpPr>
            <p:nvPr/>
          </p:nvSpPr>
          <p:spPr bwMode="auto">
            <a:xfrm>
              <a:off x="564" y="2948"/>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8</a:t>
              </a:r>
            </a:p>
          </p:txBody>
        </p:sp>
        <p:sp>
          <p:nvSpPr>
            <p:cNvPr id="47201" name="TextBox 57"/>
            <p:cNvSpPr txBox="1">
              <a:spLocks noChangeArrowheads="1"/>
            </p:cNvSpPr>
            <p:nvPr/>
          </p:nvSpPr>
          <p:spPr bwMode="auto">
            <a:xfrm>
              <a:off x="531" y="283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a:t>
              </a:r>
            </a:p>
          </p:txBody>
        </p:sp>
        <p:sp>
          <p:nvSpPr>
            <p:cNvPr id="47202" name="TextBox 58"/>
            <p:cNvSpPr txBox="1">
              <a:spLocks noChangeArrowheads="1"/>
            </p:cNvSpPr>
            <p:nvPr/>
          </p:nvSpPr>
          <p:spPr bwMode="auto">
            <a:xfrm>
              <a:off x="532" y="272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a:t>
              </a:r>
            </a:p>
          </p:txBody>
        </p:sp>
        <p:sp>
          <p:nvSpPr>
            <p:cNvPr id="47203" name="TextBox 59"/>
            <p:cNvSpPr txBox="1">
              <a:spLocks noChangeArrowheads="1"/>
            </p:cNvSpPr>
            <p:nvPr/>
          </p:nvSpPr>
          <p:spPr bwMode="auto">
            <a:xfrm>
              <a:off x="532" y="2612"/>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14</a:t>
              </a:r>
            </a:p>
          </p:txBody>
        </p:sp>
        <p:sp>
          <p:nvSpPr>
            <p:cNvPr id="47204" name="Text Box 131"/>
            <p:cNvSpPr txBox="1">
              <a:spLocks noChangeArrowheads="1"/>
            </p:cNvSpPr>
            <p:nvPr/>
          </p:nvSpPr>
          <p:spPr bwMode="auto">
            <a:xfrm rot="-5400000">
              <a:off x="318" y="3011"/>
              <a:ext cx="461"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height (km)</a:t>
              </a:r>
            </a:p>
          </p:txBody>
        </p:sp>
        <p:sp>
          <p:nvSpPr>
            <p:cNvPr id="47205" name="TextBox 61"/>
            <p:cNvSpPr txBox="1">
              <a:spLocks noChangeArrowheads="1"/>
            </p:cNvSpPr>
            <p:nvPr/>
          </p:nvSpPr>
          <p:spPr bwMode="auto">
            <a:xfrm>
              <a:off x="738"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06" name="TextBox 62"/>
            <p:cNvSpPr txBox="1">
              <a:spLocks noChangeArrowheads="1"/>
            </p:cNvSpPr>
            <p:nvPr/>
          </p:nvSpPr>
          <p:spPr bwMode="auto">
            <a:xfrm>
              <a:off x="870"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07" name="TextBox 63"/>
            <p:cNvSpPr txBox="1">
              <a:spLocks noChangeArrowheads="1"/>
            </p:cNvSpPr>
            <p:nvPr/>
          </p:nvSpPr>
          <p:spPr bwMode="auto">
            <a:xfrm>
              <a:off x="998"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08" name="TextBox 65"/>
            <p:cNvSpPr txBox="1">
              <a:spLocks noChangeArrowheads="1"/>
            </p:cNvSpPr>
            <p:nvPr/>
          </p:nvSpPr>
          <p:spPr bwMode="auto">
            <a:xfrm>
              <a:off x="1246"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09" name="TextBox 66"/>
            <p:cNvSpPr txBox="1">
              <a:spLocks noChangeArrowheads="1"/>
            </p:cNvSpPr>
            <p:nvPr/>
          </p:nvSpPr>
          <p:spPr bwMode="auto">
            <a:xfrm>
              <a:off x="1387"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10" name="TextBox 96"/>
            <p:cNvSpPr txBox="1">
              <a:spLocks noChangeArrowheads="1"/>
            </p:cNvSpPr>
            <p:nvPr/>
          </p:nvSpPr>
          <p:spPr bwMode="auto">
            <a:xfrm>
              <a:off x="921" y="3546"/>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11" name="TextBox 64"/>
            <p:cNvSpPr txBox="1">
              <a:spLocks noChangeArrowheads="1"/>
            </p:cNvSpPr>
            <p:nvPr/>
          </p:nvSpPr>
          <p:spPr bwMode="auto">
            <a:xfrm>
              <a:off x="1104"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12" name="TextBox 61"/>
            <p:cNvSpPr txBox="1">
              <a:spLocks noChangeArrowheads="1"/>
            </p:cNvSpPr>
            <p:nvPr/>
          </p:nvSpPr>
          <p:spPr bwMode="auto">
            <a:xfrm>
              <a:off x="1711"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13" name="TextBox 62"/>
            <p:cNvSpPr txBox="1">
              <a:spLocks noChangeArrowheads="1"/>
            </p:cNvSpPr>
            <p:nvPr/>
          </p:nvSpPr>
          <p:spPr bwMode="auto">
            <a:xfrm>
              <a:off x="1843"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14" name="TextBox 63"/>
            <p:cNvSpPr txBox="1">
              <a:spLocks noChangeArrowheads="1"/>
            </p:cNvSpPr>
            <p:nvPr/>
          </p:nvSpPr>
          <p:spPr bwMode="auto">
            <a:xfrm>
              <a:off x="1971"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15" name="TextBox 65"/>
            <p:cNvSpPr txBox="1">
              <a:spLocks noChangeArrowheads="1"/>
            </p:cNvSpPr>
            <p:nvPr/>
          </p:nvSpPr>
          <p:spPr bwMode="auto">
            <a:xfrm>
              <a:off x="2219" y="3458"/>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16" name="TextBox 66"/>
            <p:cNvSpPr txBox="1">
              <a:spLocks noChangeArrowheads="1"/>
            </p:cNvSpPr>
            <p:nvPr/>
          </p:nvSpPr>
          <p:spPr bwMode="auto">
            <a:xfrm>
              <a:off x="2360"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17" name="TextBox 96"/>
            <p:cNvSpPr txBox="1">
              <a:spLocks noChangeArrowheads="1"/>
            </p:cNvSpPr>
            <p:nvPr/>
          </p:nvSpPr>
          <p:spPr bwMode="auto">
            <a:xfrm>
              <a:off x="1894" y="3544"/>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18" name="TextBox 64"/>
            <p:cNvSpPr txBox="1">
              <a:spLocks noChangeArrowheads="1"/>
            </p:cNvSpPr>
            <p:nvPr/>
          </p:nvSpPr>
          <p:spPr bwMode="auto">
            <a:xfrm>
              <a:off x="2077"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19" name="TextBox 61"/>
            <p:cNvSpPr txBox="1">
              <a:spLocks noChangeArrowheads="1"/>
            </p:cNvSpPr>
            <p:nvPr/>
          </p:nvSpPr>
          <p:spPr bwMode="auto">
            <a:xfrm>
              <a:off x="2712"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20" name="TextBox 62"/>
            <p:cNvSpPr txBox="1">
              <a:spLocks noChangeArrowheads="1"/>
            </p:cNvSpPr>
            <p:nvPr/>
          </p:nvSpPr>
          <p:spPr bwMode="auto">
            <a:xfrm>
              <a:off x="2844"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21" name="TextBox 63"/>
            <p:cNvSpPr txBox="1">
              <a:spLocks noChangeArrowheads="1"/>
            </p:cNvSpPr>
            <p:nvPr/>
          </p:nvSpPr>
          <p:spPr bwMode="auto">
            <a:xfrm>
              <a:off x="2972"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22" name="TextBox 64"/>
            <p:cNvSpPr txBox="1">
              <a:spLocks noChangeArrowheads="1"/>
            </p:cNvSpPr>
            <p:nvPr/>
          </p:nvSpPr>
          <p:spPr bwMode="auto">
            <a:xfrm>
              <a:off x="3085"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23" name="TextBox 65"/>
            <p:cNvSpPr txBox="1">
              <a:spLocks noChangeArrowheads="1"/>
            </p:cNvSpPr>
            <p:nvPr/>
          </p:nvSpPr>
          <p:spPr bwMode="auto">
            <a:xfrm>
              <a:off x="3220" y="3458"/>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24" name="TextBox 66"/>
            <p:cNvSpPr txBox="1">
              <a:spLocks noChangeArrowheads="1"/>
            </p:cNvSpPr>
            <p:nvPr/>
          </p:nvSpPr>
          <p:spPr bwMode="auto">
            <a:xfrm>
              <a:off x="3361"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25" name="TextBox 96"/>
            <p:cNvSpPr txBox="1">
              <a:spLocks noChangeArrowheads="1"/>
            </p:cNvSpPr>
            <p:nvPr/>
          </p:nvSpPr>
          <p:spPr bwMode="auto">
            <a:xfrm>
              <a:off x="2895" y="3544"/>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26" name="TextBox 61"/>
            <p:cNvSpPr txBox="1">
              <a:spLocks noChangeArrowheads="1"/>
            </p:cNvSpPr>
            <p:nvPr/>
          </p:nvSpPr>
          <p:spPr bwMode="auto">
            <a:xfrm>
              <a:off x="3685" y="345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27" name="TextBox 62"/>
            <p:cNvSpPr txBox="1">
              <a:spLocks noChangeArrowheads="1"/>
            </p:cNvSpPr>
            <p:nvPr/>
          </p:nvSpPr>
          <p:spPr bwMode="auto">
            <a:xfrm>
              <a:off x="3817" y="345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28" name="TextBox 63"/>
            <p:cNvSpPr txBox="1">
              <a:spLocks noChangeArrowheads="1"/>
            </p:cNvSpPr>
            <p:nvPr/>
          </p:nvSpPr>
          <p:spPr bwMode="auto">
            <a:xfrm>
              <a:off x="3945" y="345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29" name="TextBox 64"/>
            <p:cNvSpPr txBox="1">
              <a:spLocks noChangeArrowheads="1"/>
            </p:cNvSpPr>
            <p:nvPr/>
          </p:nvSpPr>
          <p:spPr bwMode="auto">
            <a:xfrm>
              <a:off x="4058" y="345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30" name="TextBox 65"/>
            <p:cNvSpPr txBox="1">
              <a:spLocks noChangeArrowheads="1"/>
            </p:cNvSpPr>
            <p:nvPr/>
          </p:nvSpPr>
          <p:spPr bwMode="auto">
            <a:xfrm>
              <a:off x="4193" y="3456"/>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31" name="TextBox 66"/>
            <p:cNvSpPr txBox="1">
              <a:spLocks noChangeArrowheads="1"/>
            </p:cNvSpPr>
            <p:nvPr/>
          </p:nvSpPr>
          <p:spPr bwMode="auto">
            <a:xfrm>
              <a:off x="4334" y="345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32" name="TextBox 96"/>
            <p:cNvSpPr txBox="1">
              <a:spLocks noChangeArrowheads="1"/>
            </p:cNvSpPr>
            <p:nvPr/>
          </p:nvSpPr>
          <p:spPr bwMode="auto">
            <a:xfrm>
              <a:off x="3868" y="3542"/>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33" name="TextBox 61"/>
            <p:cNvSpPr txBox="1">
              <a:spLocks noChangeArrowheads="1"/>
            </p:cNvSpPr>
            <p:nvPr/>
          </p:nvSpPr>
          <p:spPr bwMode="auto">
            <a:xfrm>
              <a:off x="4681"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34" name="TextBox 62"/>
            <p:cNvSpPr txBox="1">
              <a:spLocks noChangeArrowheads="1"/>
            </p:cNvSpPr>
            <p:nvPr/>
          </p:nvSpPr>
          <p:spPr bwMode="auto">
            <a:xfrm>
              <a:off x="4813"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35" name="TextBox 63"/>
            <p:cNvSpPr txBox="1">
              <a:spLocks noChangeArrowheads="1"/>
            </p:cNvSpPr>
            <p:nvPr/>
          </p:nvSpPr>
          <p:spPr bwMode="auto">
            <a:xfrm>
              <a:off x="4941"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36" name="TextBox 64"/>
            <p:cNvSpPr txBox="1">
              <a:spLocks noChangeArrowheads="1"/>
            </p:cNvSpPr>
            <p:nvPr/>
          </p:nvSpPr>
          <p:spPr bwMode="auto">
            <a:xfrm>
              <a:off x="5054"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37" name="TextBox 65"/>
            <p:cNvSpPr txBox="1">
              <a:spLocks noChangeArrowheads="1"/>
            </p:cNvSpPr>
            <p:nvPr/>
          </p:nvSpPr>
          <p:spPr bwMode="auto">
            <a:xfrm>
              <a:off x="5189"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38" name="TextBox 66"/>
            <p:cNvSpPr txBox="1">
              <a:spLocks noChangeArrowheads="1"/>
            </p:cNvSpPr>
            <p:nvPr/>
          </p:nvSpPr>
          <p:spPr bwMode="auto">
            <a:xfrm>
              <a:off x="5330"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39" name="TextBox 96"/>
            <p:cNvSpPr txBox="1">
              <a:spLocks noChangeArrowheads="1"/>
            </p:cNvSpPr>
            <p:nvPr/>
          </p:nvSpPr>
          <p:spPr bwMode="auto">
            <a:xfrm>
              <a:off x="4864" y="3546"/>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40" name="Text Box 236"/>
            <p:cNvSpPr txBox="1">
              <a:spLocks noChangeArrowheads="1"/>
            </p:cNvSpPr>
            <p:nvPr/>
          </p:nvSpPr>
          <p:spPr bwMode="auto">
            <a:xfrm>
              <a:off x="5628" y="3258"/>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10</a:t>
              </a:r>
            </a:p>
          </p:txBody>
        </p:sp>
        <p:sp>
          <p:nvSpPr>
            <p:cNvPr id="47241" name="Text Box 237"/>
            <p:cNvSpPr txBox="1">
              <a:spLocks noChangeArrowheads="1"/>
            </p:cNvSpPr>
            <p:nvPr/>
          </p:nvSpPr>
          <p:spPr bwMode="auto">
            <a:xfrm>
              <a:off x="5628" y="3200"/>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15</a:t>
              </a:r>
            </a:p>
          </p:txBody>
        </p:sp>
        <p:sp>
          <p:nvSpPr>
            <p:cNvPr id="47242" name="Text Box 238"/>
            <p:cNvSpPr txBox="1">
              <a:spLocks noChangeArrowheads="1"/>
            </p:cNvSpPr>
            <p:nvPr/>
          </p:nvSpPr>
          <p:spPr bwMode="auto">
            <a:xfrm>
              <a:off x="5628" y="3144"/>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20</a:t>
              </a:r>
            </a:p>
          </p:txBody>
        </p:sp>
        <p:sp>
          <p:nvSpPr>
            <p:cNvPr id="47243" name="Text Box 239"/>
            <p:cNvSpPr txBox="1">
              <a:spLocks noChangeArrowheads="1"/>
            </p:cNvSpPr>
            <p:nvPr/>
          </p:nvSpPr>
          <p:spPr bwMode="auto">
            <a:xfrm>
              <a:off x="5628" y="3086"/>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25</a:t>
              </a:r>
            </a:p>
          </p:txBody>
        </p:sp>
        <p:sp>
          <p:nvSpPr>
            <p:cNvPr id="47244" name="Text Box 240"/>
            <p:cNvSpPr txBox="1">
              <a:spLocks noChangeArrowheads="1"/>
            </p:cNvSpPr>
            <p:nvPr/>
          </p:nvSpPr>
          <p:spPr bwMode="auto">
            <a:xfrm>
              <a:off x="5628" y="3028"/>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30</a:t>
              </a:r>
            </a:p>
          </p:txBody>
        </p:sp>
        <p:sp>
          <p:nvSpPr>
            <p:cNvPr id="47245" name="Text Box 241"/>
            <p:cNvSpPr txBox="1">
              <a:spLocks noChangeArrowheads="1"/>
            </p:cNvSpPr>
            <p:nvPr/>
          </p:nvSpPr>
          <p:spPr bwMode="auto">
            <a:xfrm>
              <a:off x="5628" y="2972"/>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35</a:t>
              </a:r>
            </a:p>
          </p:txBody>
        </p:sp>
        <p:sp>
          <p:nvSpPr>
            <p:cNvPr id="47246" name="Text Box 242"/>
            <p:cNvSpPr txBox="1">
              <a:spLocks noChangeArrowheads="1"/>
            </p:cNvSpPr>
            <p:nvPr/>
          </p:nvSpPr>
          <p:spPr bwMode="auto">
            <a:xfrm>
              <a:off x="5628" y="2916"/>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40</a:t>
              </a:r>
            </a:p>
          </p:txBody>
        </p:sp>
        <p:sp>
          <p:nvSpPr>
            <p:cNvPr id="47247" name="Text Box 243"/>
            <p:cNvSpPr txBox="1">
              <a:spLocks noChangeArrowheads="1"/>
            </p:cNvSpPr>
            <p:nvPr/>
          </p:nvSpPr>
          <p:spPr bwMode="auto">
            <a:xfrm>
              <a:off x="5628" y="2858"/>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45</a:t>
              </a:r>
            </a:p>
          </p:txBody>
        </p:sp>
        <p:sp>
          <p:nvSpPr>
            <p:cNvPr id="47248" name="Text Box 244"/>
            <p:cNvSpPr txBox="1">
              <a:spLocks noChangeArrowheads="1"/>
            </p:cNvSpPr>
            <p:nvPr/>
          </p:nvSpPr>
          <p:spPr bwMode="auto">
            <a:xfrm>
              <a:off x="5628" y="2802"/>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50</a:t>
              </a:r>
            </a:p>
          </p:txBody>
        </p:sp>
        <p:sp>
          <p:nvSpPr>
            <p:cNvPr id="47249" name="Text Box 245"/>
            <p:cNvSpPr txBox="1">
              <a:spLocks noChangeArrowheads="1"/>
            </p:cNvSpPr>
            <p:nvPr/>
          </p:nvSpPr>
          <p:spPr bwMode="auto">
            <a:xfrm>
              <a:off x="5628" y="2744"/>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55</a:t>
              </a:r>
            </a:p>
          </p:txBody>
        </p:sp>
        <p:sp>
          <p:nvSpPr>
            <p:cNvPr id="47250" name="Text Box 246"/>
            <p:cNvSpPr txBox="1">
              <a:spLocks noChangeArrowheads="1"/>
            </p:cNvSpPr>
            <p:nvPr/>
          </p:nvSpPr>
          <p:spPr bwMode="auto">
            <a:xfrm>
              <a:off x="5628" y="2686"/>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60</a:t>
              </a:r>
            </a:p>
          </p:txBody>
        </p:sp>
        <p:sp>
          <p:nvSpPr>
            <p:cNvPr id="47251" name="Rectangle 150"/>
            <p:cNvSpPr>
              <a:spLocks noChangeArrowheads="1"/>
            </p:cNvSpPr>
            <p:nvPr/>
          </p:nvSpPr>
          <p:spPr bwMode="auto">
            <a:xfrm>
              <a:off x="732"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29 Aug</a:t>
              </a:r>
              <a:endParaRPr lang="en-US" sz="1600">
                <a:solidFill>
                  <a:schemeClr val="bg1"/>
                </a:solidFill>
              </a:endParaRPr>
            </a:p>
          </p:txBody>
        </p:sp>
        <p:sp>
          <p:nvSpPr>
            <p:cNvPr id="47252" name="Rectangle 151"/>
            <p:cNvSpPr>
              <a:spLocks noChangeArrowheads="1"/>
            </p:cNvSpPr>
            <p:nvPr/>
          </p:nvSpPr>
          <p:spPr bwMode="auto">
            <a:xfrm>
              <a:off x="1735"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29 Aug</a:t>
              </a:r>
              <a:endParaRPr lang="en-US" sz="1600">
                <a:solidFill>
                  <a:schemeClr val="bg1"/>
                </a:solidFill>
              </a:endParaRPr>
            </a:p>
          </p:txBody>
        </p:sp>
        <p:sp>
          <p:nvSpPr>
            <p:cNvPr id="47253" name="Rectangle 152"/>
            <p:cNvSpPr>
              <a:spLocks noChangeArrowheads="1"/>
            </p:cNvSpPr>
            <p:nvPr/>
          </p:nvSpPr>
          <p:spPr bwMode="auto">
            <a:xfrm>
              <a:off x="2718"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30 Aug</a:t>
              </a:r>
              <a:endParaRPr lang="en-US" sz="1600">
                <a:solidFill>
                  <a:schemeClr val="bg1"/>
                </a:solidFill>
              </a:endParaRPr>
            </a:p>
          </p:txBody>
        </p:sp>
        <p:sp>
          <p:nvSpPr>
            <p:cNvPr id="47254" name="Rectangle 153"/>
            <p:cNvSpPr>
              <a:spLocks noChangeArrowheads="1"/>
            </p:cNvSpPr>
            <p:nvPr/>
          </p:nvSpPr>
          <p:spPr bwMode="auto">
            <a:xfrm>
              <a:off x="3696"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30 Aug</a:t>
              </a:r>
              <a:endParaRPr lang="en-US" sz="1600">
                <a:solidFill>
                  <a:schemeClr val="bg1"/>
                </a:solidFill>
              </a:endParaRPr>
            </a:p>
          </p:txBody>
        </p:sp>
        <p:sp>
          <p:nvSpPr>
            <p:cNvPr id="47255" name="Rectangle 154"/>
            <p:cNvSpPr>
              <a:spLocks noChangeArrowheads="1"/>
            </p:cNvSpPr>
            <p:nvPr/>
          </p:nvSpPr>
          <p:spPr bwMode="auto">
            <a:xfrm>
              <a:off x="4704"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31 Aug</a:t>
              </a:r>
              <a:endParaRPr lang="en-US" sz="1600">
                <a:solidFill>
                  <a:schemeClr val="bg1"/>
                </a:solidFill>
              </a:endParaRPr>
            </a:p>
          </p:txBody>
        </p:sp>
      </p:grpSp>
      <p:sp>
        <p:nvSpPr>
          <p:cNvPr id="47180" name="TextBox 118"/>
          <p:cNvSpPr txBox="1">
            <a:spLocks noChangeArrowheads="1"/>
          </p:cNvSpPr>
          <p:nvPr/>
        </p:nvSpPr>
        <p:spPr bwMode="auto">
          <a:xfrm>
            <a:off x="2049463" y="974725"/>
            <a:ext cx="5418137" cy="396875"/>
          </a:xfrm>
          <a:prstGeom prst="rect">
            <a:avLst/>
          </a:prstGeom>
          <a:noFill/>
          <a:ln w="9525">
            <a:noFill/>
            <a:miter lim="800000"/>
            <a:headEnd/>
            <a:tailEnd/>
          </a:ln>
        </p:spPr>
        <p:txBody>
          <a:bodyPr wrap="none">
            <a:spAutoFit/>
          </a:bodyPr>
          <a:lstStyle/>
          <a:p>
            <a:r>
              <a:rPr lang="en-US" sz="2000" u="sng">
                <a:latin typeface="Calibri" pitchFamily="34" charset="0"/>
              </a:rPr>
              <a:t>Axisymmetric tangential wind speed (shaded, m/s)</a:t>
            </a:r>
          </a:p>
        </p:txBody>
      </p:sp>
      <p:sp>
        <p:nvSpPr>
          <p:cNvPr id="47181" name="TextBox 11"/>
          <p:cNvSpPr txBox="1">
            <a:spLocks noChangeArrowheads="1"/>
          </p:cNvSpPr>
          <p:nvPr/>
        </p:nvSpPr>
        <p:spPr bwMode="auto">
          <a:xfrm>
            <a:off x="1828800" y="533400"/>
            <a:ext cx="6096000" cy="461963"/>
          </a:xfrm>
          <a:prstGeom prst="rect">
            <a:avLst/>
          </a:prstGeom>
          <a:noFill/>
          <a:ln w="9525">
            <a:noFill/>
            <a:miter lim="800000"/>
            <a:headEnd/>
            <a:tailEnd/>
          </a:ln>
        </p:spPr>
        <p:txBody>
          <a:bodyPr>
            <a:spAutoFit/>
          </a:bodyPr>
          <a:lstStyle/>
          <a:p>
            <a:r>
              <a:rPr lang="en-US" altLang="zh-CN" sz="2400" b="1">
                <a:latin typeface="Calibri" pitchFamily="34" charset="0"/>
                <a:cs typeface="宋体"/>
              </a:rPr>
              <a:t>Rapid intensification of Hurricane Earl (2010)</a:t>
            </a:r>
          </a:p>
        </p:txBody>
      </p:sp>
      <p:sp>
        <p:nvSpPr>
          <p:cNvPr id="47182"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100829n1_tpw.jpg"/>
          <p:cNvPicPr>
            <a:picLocks noChangeAspect="1"/>
          </p:cNvPicPr>
          <p:nvPr/>
        </p:nvPicPr>
        <p:blipFill>
          <a:blip r:embed="rId2" cstate="print"/>
          <a:srcRect/>
          <a:stretch>
            <a:fillRect/>
          </a:stretch>
        </p:blipFill>
        <p:spPr bwMode="auto">
          <a:xfrm>
            <a:off x="4724400" y="1739900"/>
            <a:ext cx="4343400" cy="4813300"/>
          </a:xfrm>
          <a:prstGeom prst="rect">
            <a:avLst/>
          </a:prstGeom>
          <a:noFill/>
          <a:ln w="9525">
            <a:noFill/>
            <a:miter lim="800000"/>
            <a:headEnd/>
            <a:tailEnd/>
          </a:ln>
        </p:spPr>
      </p:pic>
      <p:sp>
        <p:nvSpPr>
          <p:cNvPr id="9219" name="Rectangle 2"/>
          <p:cNvSpPr txBox="1">
            <a:spLocks noChangeArrowheads="1"/>
          </p:cNvSpPr>
          <p:nvPr/>
        </p:nvSpPr>
        <p:spPr bwMode="auto">
          <a:xfrm>
            <a:off x="76200" y="1905000"/>
            <a:ext cx="4603750" cy="4094163"/>
          </a:xfrm>
          <a:prstGeom prst="rect">
            <a:avLst/>
          </a:prstGeom>
          <a:noFill/>
          <a:ln w="9525">
            <a:noFill/>
            <a:miter lim="800000"/>
            <a:headEnd/>
            <a:tailEnd/>
          </a:ln>
        </p:spPr>
        <p:txBody>
          <a:bodyPr/>
          <a:lstStyle/>
          <a:p>
            <a:pPr marL="342900" indent="-342900">
              <a:spcBef>
                <a:spcPct val="20000"/>
              </a:spcBef>
            </a:pPr>
            <a:endParaRPr lang="en-US" sz="2800">
              <a:latin typeface="Calibri" pitchFamily="34" charset="0"/>
              <a:ea typeface="ＭＳ Ｐゴシック"/>
              <a:cs typeface="ＭＳ Ｐゴシック"/>
            </a:endParaRPr>
          </a:p>
          <a:p>
            <a:pPr marL="342900" indent="-342900">
              <a:spcBef>
                <a:spcPct val="20000"/>
              </a:spcBef>
              <a:buFont typeface="Arial" pitchFamily="34" charset="0"/>
              <a:buChar char="•"/>
            </a:pPr>
            <a:endParaRPr lang="en-US" sz="2800">
              <a:latin typeface="Calibri" pitchFamily="34" charset="0"/>
              <a:ea typeface="ＭＳ Ｐゴシック"/>
              <a:cs typeface="ＭＳ Ｐゴシック"/>
            </a:endParaRPr>
          </a:p>
          <a:p>
            <a:pPr marL="342900" indent="-342900">
              <a:spcBef>
                <a:spcPct val="20000"/>
              </a:spcBef>
              <a:buFont typeface="Arial" pitchFamily="34" charset="0"/>
              <a:buChar char="•"/>
            </a:pPr>
            <a:endParaRPr lang="en-US" sz="2800">
              <a:latin typeface="Calibri" pitchFamily="34" charset="0"/>
              <a:ea typeface="ＭＳ Ｐゴシック"/>
              <a:cs typeface="ＭＳ Ｐゴシック"/>
            </a:endParaRPr>
          </a:p>
          <a:p>
            <a:pPr marL="342900" indent="-342900">
              <a:spcBef>
                <a:spcPct val="20000"/>
              </a:spcBef>
              <a:buFont typeface="Arial" pitchFamily="34" charset="0"/>
              <a:buChar char="•"/>
            </a:pPr>
            <a:endParaRPr lang="en-US" sz="2800">
              <a:latin typeface="Calibri" pitchFamily="34" charset="0"/>
              <a:ea typeface="ＭＳ Ｐゴシック"/>
              <a:cs typeface="ＭＳ Ｐゴシック"/>
            </a:endParaRPr>
          </a:p>
          <a:p>
            <a:pPr marL="342900" indent="-342900">
              <a:spcBef>
                <a:spcPct val="20000"/>
              </a:spcBef>
              <a:buFontTx/>
              <a:buChar char="•"/>
            </a:pPr>
            <a:r>
              <a:rPr lang="en-US" sz="2800">
                <a:latin typeface="Calibri" pitchFamily="34" charset="0"/>
                <a:ea typeface="ＭＳ Ｐゴシック"/>
                <a:cs typeface="ＭＳ Ｐゴシック"/>
              </a:rPr>
              <a:t>Analytical &amp; numerical studies.</a:t>
            </a:r>
          </a:p>
          <a:p>
            <a:pPr marL="342900" indent="-342900">
              <a:spcBef>
                <a:spcPct val="20000"/>
              </a:spcBef>
              <a:buFontTx/>
              <a:buChar char="•"/>
            </a:pPr>
            <a:r>
              <a:rPr lang="en-US" sz="2800">
                <a:latin typeface="Calibri" pitchFamily="34" charset="0"/>
                <a:ea typeface="ＭＳ Ｐゴシック"/>
                <a:cs typeface="ＭＳ Ｐゴシック"/>
              </a:rPr>
              <a:t>Ensemble track forecasting &amp; targeted observations.</a:t>
            </a:r>
          </a:p>
        </p:txBody>
      </p:sp>
      <p:grpSp>
        <p:nvGrpSpPr>
          <p:cNvPr id="9220" name="Group 6"/>
          <p:cNvGrpSpPr>
            <a:grpSpLocks/>
          </p:cNvGrpSpPr>
          <p:nvPr/>
        </p:nvGrpSpPr>
        <p:grpSpPr bwMode="auto">
          <a:xfrm>
            <a:off x="3352800" y="2362200"/>
            <a:ext cx="1095375" cy="1495425"/>
            <a:chOff x="3171825" y="2543175"/>
            <a:chExt cx="1400175" cy="1800225"/>
          </a:xfrm>
        </p:grpSpPr>
        <p:sp>
          <p:nvSpPr>
            <p:cNvPr id="6" name="Rectangle 5"/>
            <p:cNvSpPr/>
            <p:nvPr/>
          </p:nvSpPr>
          <p:spPr>
            <a:xfrm>
              <a:off x="3171825" y="2543175"/>
              <a:ext cx="1400175" cy="1800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227" name="Picture 3" descr="v3_slide0008_image013"/>
            <p:cNvPicPr>
              <a:picLocks noChangeAspect="1" noChangeArrowheads="1"/>
            </p:cNvPicPr>
            <p:nvPr/>
          </p:nvPicPr>
          <p:blipFill>
            <a:blip r:embed="rId3" cstate="print"/>
            <a:srcRect/>
            <a:stretch>
              <a:fillRect/>
            </a:stretch>
          </p:blipFill>
          <p:spPr bwMode="auto">
            <a:xfrm>
              <a:off x="3200400" y="2673748"/>
              <a:ext cx="1219200" cy="1517252"/>
            </a:xfrm>
            <a:prstGeom prst="rect">
              <a:avLst/>
            </a:prstGeom>
            <a:noFill/>
            <a:ln w="9525">
              <a:noFill/>
              <a:miter lim="800000"/>
              <a:headEnd/>
              <a:tailEnd/>
            </a:ln>
          </p:spPr>
        </p:pic>
      </p:grpSp>
      <p:pic>
        <p:nvPicPr>
          <p:cNvPr id="9221" name="Picture 6" descr="Noaa_123 2002"/>
          <p:cNvPicPr>
            <a:picLocks noChangeAspect="1" noChangeArrowheads="1"/>
          </p:cNvPicPr>
          <p:nvPr/>
        </p:nvPicPr>
        <p:blipFill>
          <a:blip r:embed="rId4" cstate="print"/>
          <a:srcRect t="22723" b="14871"/>
          <a:stretch>
            <a:fillRect/>
          </a:stretch>
        </p:blipFill>
        <p:spPr bwMode="auto">
          <a:xfrm>
            <a:off x="304800" y="2362200"/>
            <a:ext cx="2928938" cy="1524000"/>
          </a:xfrm>
          <a:prstGeom prst="rect">
            <a:avLst/>
          </a:prstGeom>
          <a:noFill/>
          <a:ln w="9525">
            <a:noFill/>
            <a:miter lim="800000"/>
            <a:headEnd/>
            <a:tailEnd/>
          </a:ln>
        </p:spPr>
      </p:pic>
      <p:sp>
        <p:nvSpPr>
          <p:cNvPr id="9222"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9223" name="Rectangle 9"/>
          <p:cNvSpPr>
            <a:spLocks noChangeArrowheads="1"/>
          </p:cNvSpPr>
          <p:nvPr/>
        </p:nvSpPr>
        <p:spPr bwMode="auto">
          <a:xfrm>
            <a:off x="269875" y="1068388"/>
            <a:ext cx="6121400" cy="522287"/>
          </a:xfrm>
          <a:prstGeom prst="rect">
            <a:avLst/>
          </a:prstGeom>
          <a:noFill/>
          <a:ln w="9525">
            <a:noFill/>
            <a:miter lim="800000"/>
            <a:headEnd/>
            <a:tailEnd/>
          </a:ln>
        </p:spPr>
        <p:txBody>
          <a:bodyPr wrap="none">
            <a:spAutoFit/>
          </a:bodyPr>
          <a:lstStyle/>
          <a:p>
            <a:pPr>
              <a:buFont typeface="Arial" pitchFamily="34" charset="0"/>
              <a:buChar char="•"/>
            </a:pPr>
            <a:r>
              <a:rPr lang="en-US" sz="2800">
                <a:latin typeface="Calibri" pitchFamily="34" charset="0"/>
                <a:ea typeface="ＭＳ Ｐゴシック"/>
                <a:cs typeface="ＭＳ Ｐゴシック"/>
              </a:rPr>
              <a:t> Synoptic-surveillance using dropsondes</a:t>
            </a:r>
            <a:endParaRPr lang="en-US" sz="2800">
              <a:latin typeface="Calibri" pitchFamily="34" charset="0"/>
            </a:endParaRPr>
          </a:p>
        </p:txBody>
      </p:sp>
      <p:sp>
        <p:nvSpPr>
          <p:cNvPr id="11" name="TextBox 10"/>
          <p:cNvSpPr txBox="1"/>
          <p:nvPr/>
        </p:nvSpPr>
        <p:spPr>
          <a:xfrm>
            <a:off x="1447800" y="0"/>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2" name="Slide Number Placeholder 11"/>
          <p:cNvSpPr>
            <a:spLocks noGrp="1"/>
          </p:cNvSpPr>
          <p:nvPr>
            <p:ph type="sldNum" sz="quarter" idx="12"/>
          </p:nvPr>
        </p:nvSpPr>
        <p:spPr/>
        <p:txBody>
          <a:bodyPr/>
          <a:lstStyle/>
          <a:p>
            <a:pPr>
              <a:defRPr/>
            </a:pPr>
            <a:fld id="{941C9CC5-BF0B-452D-9181-D076578145B0}"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12"/>
          <p:cNvGrpSpPr>
            <a:grpSpLocks/>
          </p:cNvGrpSpPr>
          <p:nvPr/>
        </p:nvGrpSpPr>
        <p:grpSpPr bwMode="auto">
          <a:xfrm>
            <a:off x="4724400" y="4114800"/>
            <a:ext cx="3962400" cy="2514600"/>
            <a:chOff x="4724400" y="4114800"/>
            <a:chExt cx="3962400" cy="2514600"/>
          </a:xfrm>
        </p:grpSpPr>
        <p:sp>
          <p:nvSpPr>
            <p:cNvPr id="12" name="Rectangle 11"/>
            <p:cNvSpPr/>
            <p:nvPr/>
          </p:nvSpPr>
          <p:spPr>
            <a:xfrm>
              <a:off x="4724400" y="4114800"/>
              <a:ext cx="3962400" cy="2514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54" name="Picture 7" descr="Untitled"/>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24400" y="4178300"/>
              <a:ext cx="3944938" cy="2451100"/>
            </a:xfrm>
            <a:prstGeom prst="rect">
              <a:avLst/>
            </a:prstGeom>
            <a:noFill/>
            <a:ln w="9525">
              <a:noFill/>
              <a:miter lim="800000"/>
              <a:headEnd/>
              <a:tailEnd/>
            </a:ln>
          </p:spPr>
        </p:pic>
      </p:grpSp>
      <p:sp>
        <p:nvSpPr>
          <p:cNvPr id="10243" name="Rectangle 2"/>
          <p:cNvSpPr>
            <a:spLocks noChangeArrowheads="1"/>
          </p:cNvSpPr>
          <p:nvPr/>
        </p:nvSpPr>
        <p:spPr bwMode="auto">
          <a:xfrm>
            <a:off x="381000" y="2797175"/>
            <a:ext cx="3886200" cy="708025"/>
          </a:xfrm>
          <a:prstGeom prst="rect">
            <a:avLst/>
          </a:prstGeom>
          <a:noFill/>
          <a:ln w="9525">
            <a:noFill/>
            <a:miter lim="800000"/>
            <a:headEnd/>
            <a:tailEnd/>
          </a:ln>
        </p:spPr>
        <p:txBody>
          <a:bodyPr>
            <a:spAutoFit/>
          </a:bodyPr>
          <a:lstStyle/>
          <a:p>
            <a:pPr algn="ctr" eaLnBrk="0" hangingPunct="0"/>
            <a:r>
              <a:rPr lang="en-US" sz="2000">
                <a:latin typeface="Calibri" pitchFamily="34" charset="0"/>
                <a:cs typeface="Arial" pitchFamily="34" charset="0"/>
              </a:rPr>
              <a:t>TC impact on upper ocean effect of Hurricanes Gustav and Ike (2008)</a:t>
            </a:r>
          </a:p>
        </p:txBody>
      </p:sp>
      <p:pic>
        <p:nvPicPr>
          <p:cNvPr id="10244" name="Picture 8" descr="Untitled"/>
          <p:cNvPicPr>
            <a:picLocks noChangeAspect="1" noChangeArrowheads="1"/>
          </p:cNvPicPr>
          <p:nvPr/>
        </p:nvPicPr>
        <p:blipFill>
          <a:blip r:embed="rId4" cstate="print"/>
          <a:srcRect/>
          <a:stretch>
            <a:fillRect/>
          </a:stretch>
        </p:blipFill>
        <p:spPr bwMode="auto">
          <a:xfrm>
            <a:off x="450850" y="3725863"/>
            <a:ext cx="4060825" cy="2555875"/>
          </a:xfrm>
          <a:prstGeom prst="rect">
            <a:avLst/>
          </a:prstGeom>
          <a:noFill/>
          <a:ln w="9525">
            <a:noFill/>
            <a:miter lim="800000"/>
            <a:headEnd/>
            <a:tailEnd/>
          </a:ln>
        </p:spPr>
      </p:pic>
      <p:grpSp>
        <p:nvGrpSpPr>
          <p:cNvPr id="10245" name="Group 11"/>
          <p:cNvGrpSpPr>
            <a:grpSpLocks noChangeAspect="1"/>
          </p:cNvGrpSpPr>
          <p:nvPr/>
        </p:nvGrpSpPr>
        <p:grpSpPr bwMode="auto">
          <a:xfrm>
            <a:off x="4613275" y="1081088"/>
            <a:ext cx="4084638" cy="2917825"/>
            <a:chOff x="4597400" y="1370013"/>
            <a:chExt cx="3968750" cy="2833687"/>
          </a:xfrm>
        </p:grpSpPr>
        <p:pic>
          <p:nvPicPr>
            <p:cNvPr id="10251" name="Picture 9" descr="draft_plan_4.jpg"/>
            <p:cNvPicPr>
              <a:picLocks noChangeAspect="1"/>
            </p:cNvPicPr>
            <p:nvPr/>
          </p:nvPicPr>
          <p:blipFill>
            <a:blip r:embed="rId5" cstate="print"/>
            <a:srcRect l="7639" t="11098" r="8333" b="8461"/>
            <a:stretch>
              <a:fillRect/>
            </a:stretch>
          </p:blipFill>
          <p:spPr bwMode="auto">
            <a:xfrm>
              <a:off x="4597400" y="1370013"/>
              <a:ext cx="3951288" cy="2833687"/>
            </a:xfrm>
            <a:prstGeom prst="rect">
              <a:avLst/>
            </a:prstGeom>
            <a:noFill/>
            <a:ln w="9525">
              <a:noFill/>
              <a:miter lim="800000"/>
              <a:headEnd/>
              <a:tailEnd/>
            </a:ln>
          </p:spPr>
        </p:pic>
        <p:pic>
          <p:nvPicPr>
            <p:cNvPr id="44042" name="Picture 9" descr="gustav.jpg"/>
            <p:cNvPicPr>
              <a:picLocks noChangeAspect="1"/>
            </p:cNvPicPr>
            <p:nvPr/>
          </p:nvPicPr>
          <p:blipFill>
            <a:blip r:embed="rId6" cstate="print">
              <a:clrChange>
                <a:clrFrom>
                  <a:srgbClr val="FFFFFF"/>
                </a:clrFrom>
                <a:clrTo>
                  <a:srgbClr val="FFFFFF">
                    <a:alpha val="0"/>
                  </a:srgbClr>
                </a:clrTo>
              </a:clrChange>
              <a:alphaModFix/>
              <a:duotone>
                <a:prstClr val="black"/>
                <a:schemeClr val="tx2">
                  <a:tint val="45000"/>
                  <a:satMod val="400000"/>
                </a:schemeClr>
              </a:duotone>
              <a:lum bright="-100000" contrast="29000"/>
            </a:blip>
            <a:srcRect/>
            <a:stretch>
              <a:fillRect/>
            </a:stretch>
          </p:blipFill>
          <p:spPr bwMode="auto">
            <a:xfrm>
              <a:off x="5580063" y="1477963"/>
              <a:ext cx="2986087" cy="2470150"/>
            </a:xfrm>
            <a:prstGeom prst="rect">
              <a:avLst/>
            </a:prstGeom>
            <a:noFill/>
            <a:ln w="9525">
              <a:noFill/>
              <a:miter lim="800000"/>
              <a:headEnd/>
              <a:tailEnd/>
            </a:ln>
          </p:spPr>
        </p:pic>
      </p:grpSp>
      <p:sp>
        <p:nvSpPr>
          <p:cNvPr id="34823" name="Text Box 4"/>
          <p:cNvSpPr txBox="1">
            <a:spLocks noChangeArrowheads="1"/>
          </p:cNvSpPr>
          <p:nvPr/>
        </p:nvSpPr>
        <p:spPr bwMode="auto">
          <a:xfrm>
            <a:off x="381000" y="1600200"/>
            <a:ext cx="3944938" cy="831850"/>
          </a:xfrm>
          <a:prstGeom prst="rect">
            <a:avLst/>
          </a:prstGeom>
          <a:noFill/>
          <a:ln w="9525">
            <a:noFill/>
            <a:miter lim="800000"/>
            <a:headEnd/>
            <a:tailEnd/>
          </a:ln>
          <a:effectLst>
            <a:outerShdw dist="20000" dir="5400000" rotWithShape="0">
              <a:srgbClr val="808080">
                <a:alpha val="37999"/>
              </a:srgbClr>
            </a:outerShdw>
          </a:effectLst>
        </p:spPr>
        <p:txBody>
          <a:bodyPr>
            <a:spAutoFit/>
          </a:bodyPr>
          <a:lstStyle/>
          <a:p>
            <a:pPr algn="ctr" eaLnBrk="0" hangingPunct="0">
              <a:defRPr/>
            </a:pPr>
            <a:r>
              <a:rPr lang="en-US" sz="2400" dirty="0">
                <a:latin typeface="Calibri" charset="0"/>
                <a:ea typeface="Arial" charset="0"/>
                <a:cs typeface="Arial" charset="0"/>
              </a:rPr>
              <a:t>Targeted upper ocean observations</a:t>
            </a:r>
          </a:p>
        </p:txBody>
      </p:sp>
      <p:sp>
        <p:nvSpPr>
          <p:cNvPr id="44037" name="Rectangle 3"/>
          <p:cNvSpPr>
            <a:spLocks noChangeArrowheads="1"/>
          </p:cNvSpPr>
          <p:nvPr/>
        </p:nvSpPr>
        <p:spPr bwMode="auto">
          <a:xfrm>
            <a:off x="488950" y="3733800"/>
            <a:ext cx="2589213" cy="584200"/>
          </a:xfrm>
          <a:prstGeom prst="rect">
            <a:avLst/>
          </a:prstGeom>
          <a:noFill/>
          <a:ln w="9525">
            <a:noFill/>
            <a:miter lim="800000"/>
            <a:headEnd/>
            <a:tailEnd/>
          </a:ln>
          <a:effectLst>
            <a:outerShdw dist="38100" dir="2700000" rotWithShape="0">
              <a:srgbClr val="808080">
                <a:alpha val="42999"/>
              </a:srgbClr>
            </a:outerShdw>
          </a:effectLst>
        </p:spPr>
        <p:txBody>
          <a:bodyPr>
            <a:spAutoFit/>
          </a:bodyPr>
          <a:lstStyle/>
          <a:p>
            <a:pPr eaLnBrk="0" hangingPunct="0">
              <a:defRPr/>
            </a:pPr>
            <a:r>
              <a:rPr lang="en-US" sz="1600" b="1">
                <a:solidFill>
                  <a:schemeClr val="bg1"/>
                </a:solidFill>
                <a:latin typeface="Calibri" pitchFamily="34" charset="0"/>
                <a:ea typeface="Arial" pitchFamily="34" charset="0"/>
              </a:rPr>
              <a:t>CBLAST</a:t>
            </a:r>
          </a:p>
          <a:p>
            <a:pPr eaLnBrk="0" hangingPunct="0">
              <a:defRPr/>
            </a:pPr>
            <a:r>
              <a:rPr lang="en-US" sz="1600" b="1">
                <a:solidFill>
                  <a:schemeClr val="bg1"/>
                </a:solidFill>
                <a:latin typeface="Calibri" pitchFamily="34" charset="0"/>
                <a:ea typeface="Arial" pitchFamily="34" charset="0"/>
              </a:rPr>
              <a:t>Waves from 200’ in Isabel</a:t>
            </a:r>
          </a:p>
        </p:txBody>
      </p:sp>
      <p:sp>
        <p:nvSpPr>
          <p:cNvPr id="10248" name="Rectangle 7"/>
          <p:cNvSpPr txBox="1">
            <a:spLocks noChangeArrowheads="1"/>
          </p:cNvSpPr>
          <p:nvPr/>
        </p:nvSpPr>
        <p:spPr bwMode="auto">
          <a:xfrm>
            <a:off x="7938" y="4222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15" name="TextBox 14"/>
          <p:cNvSpPr txBox="1"/>
          <p:nvPr/>
        </p:nvSpPr>
        <p:spPr>
          <a:xfrm>
            <a:off x="1447800" y="-76200"/>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Slide Number Placeholder 15"/>
          <p:cNvSpPr>
            <a:spLocks noGrp="1"/>
          </p:cNvSpPr>
          <p:nvPr>
            <p:ph type="sldNum" sz="quarter" idx="12"/>
          </p:nvPr>
        </p:nvSpPr>
        <p:spPr/>
        <p:txBody>
          <a:bodyPr/>
          <a:lstStyle/>
          <a:p>
            <a:pPr>
              <a:defRPr/>
            </a:pPr>
            <a:fld id="{F94A84E9-A9D4-4B44-8DA9-5A7C7756F906}"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63"/>
          <p:cNvGrpSpPr>
            <a:grpSpLocks noChangeAspect="1"/>
          </p:cNvGrpSpPr>
          <p:nvPr/>
        </p:nvGrpSpPr>
        <p:grpSpPr bwMode="auto">
          <a:xfrm>
            <a:off x="1951038" y="1998663"/>
            <a:ext cx="5364162" cy="4662487"/>
            <a:chOff x="1522188" y="1791975"/>
            <a:chExt cx="5532164" cy="4810495"/>
          </a:xfrm>
        </p:grpSpPr>
        <p:pic>
          <p:nvPicPr>
            <p:cNvPr id="11280" name="Picture 8" descr="Katrina.A2005240.1700.1km.jpg"/>
            <p:cNvPicPr>
              <a:picLocks noChangeAspect="1"/>
            </p:cNvPicPr>
            <p:nvPr/>
          </p:nvPicPr>
          <p:blipFill>
            <a:blip r:embed="rId3" cstate="print"/>
            <a:srcRect l="24486" t="13768" b="35342"/>
            <a:stretch>
              <a:fillRect/>
            </a:stretch>
          </p:blipFill>
          <p:spPr bwMode="auto">
            <a:xfrm>
              <a:off x="1522188" y="1791975"/>
              <a:ext cx="5532164" cy="4810495"/>
            </a:xfrm>
            <a:prstGeom prst="rect">
              <a:avLst/>
            </a:prstGeom>
            <a:noFill/>
            <a:ln w="9525">
              <a:solidFill>
                <a:srgbClr val="000066"/>
              </a:solidFill>
              <a:miter lim="800000"/>
              <a:headEnd/>
              <a:tailEnd/>
            </a:ln>
          </p:spPr>
        </p:pic>
        <p:cxnSp>
          <p:nvCxnSpPr>
            <p:cNvPr id="4" name="Straight Arrow Connector 3"/>
            <p:cNvCxnSpPr>
              <a:cxnSpLocks noChangeShapeType="1"/>
            </p:cNvCxnSpPr>
            <p:nvPr/>
          </p:nvCxnSpPr>
          <p:spPr bwMode="auto">
            <a:xfrm rot="5400000" flipH="1" flipV="1">
              <a:off x="3499608" y="4207883"/>
              <a:ext cx="1657549" cy="72038"/>
            </a:xfrm>
            <a:prstGeom prst="straightConnector1">
              <a:avLst/>
            </a:prstGeom>
            <a:noFill/>
            <a:ln w="19050">
              <a:solidFill>
                <a:srgbClr val="000066"/>
              </a:solidFill>
              <a:prstDash val="dot"/>
              <a:round/>
              <a:headEnd/>
              <a:tailEnd type="arrow" w="med" len="med"/>
            </a:ln>
            <a:effectLst>
              <a:outerShdw dist="20000" dir="5400000" rotWithShape="0">
                <a:srgbClr val="808080">
                  <a:alpha val="37999"/>
                </a:srgbClr>
              </a:outerShdw>
            </a:effectLst>
          </p:spPr>
        </p:cxnSp>
        <p:cxnSp>
          <p:nvCxnSpPr>
            <p:cNvPr id="5" name="Straight Arrow Connector 4"/>
            <p:cNvCxnSpPr>
              <a:cxnSpLocks noChangeShapeType="1"/>
            </p:cNvCxnSpPr>
            <p:nvPr/>
          </p:nvCxnSpPr>
          <p:spPr bwMode="auto">
            <a:xfrm rot="5400000">
              <a:off x="4276621" y="4161371"/>
              <a:ext cx="917221" cy="885735"/>
            </a:xfrm>
            <a:prstGeom prst="straightConnector1">
              <a:avLst/>
            </a:prstGeom>
            <a:noFill/>
            <a:ln w="19050">
              <a:solidFill>
                <a:srgbClr val="000066"/>
              </a:solidFill>
              <a:prstDash val="dot"/>
              <a:round/>
              <a:headEnd/>
              <a:tailEnd type="arrow" w="med" len="med"/>
            </a:ln>
            <a:effectLst>
              <a:outerShdw dist="20000" dir="5400000" rotWithShape="0">
                <a:srgbClr val="808080">
                  <a:alpha val="37999"/>
                </a:srgbClr>
              </a:outerShdw>
            </a:effectLst>
          </p:spPr>
        </p:cxnSp>
        <p:cxnSp>
          <p:nvCxnSpPr>
            <p:cNvPr id="6" name="Straight Arrow Connector 5"/>
            <p:cNvCxnSpPr>
              <a:cxnSpLocks noChangeShapeType="1"/>
            </p:cNvCxnSpPr>
            <p:nvPr/>
          </p:nvCxnSpPr>
          <p:spPr bwMode="auto">
            <a:xfrm rot="10800000" flipH="1">
              <a:off x="3478665" y="4188214"/>
              <a:ext cx="1658504" cy="72067"/>
            </a:xfrm>
            <a:prstGeom prst="straightConnector1">
              <a:avLst/>
            </a:prstGeom>
            <a:noFill/>
            <a:ln w="19050">
              <a:solidFill>
                <a:srgbClr val="000066"/>
              </a:solidFill>
              <a:prstDash val="dot"/>
              <a:round/>
              <a:headEnd/>
              <a:tailEnd type="arrow" w="med" len="med"/>
            </a:ln>
            <a:effectLst>
              <a:outerShdw dist="20000" dir="5400000" rotWithShape="0">
                <a:srgbClr val="808080">
                  <a:alpha val="37999"/>
                </a:srgbClr>
              </a:outerShdw>
            </a:effectLst>
          </p:spPr>
        </p:cxnSp>
      </p:grpSp>
      <p:pic>
        <p:nvPicPr>
          <p:cNvPr id="36" name="Picture 2"/>
          <p:cNvPicPr>
            <a:picLocks noChangeAspect="1" noChangeArrowheads="1"/>
          </p:cNvPicPr>
          <p:nvPr/>
        </p:nvPicPr>
        <p:blipFill>
          <a:blip r:embed="rId4" cstate="print"/>
          <a:srcRect/>
          <a:stretch>
            <a:fillRect/>
          </a:stretch>
        </p:blipFill>
        <p:spPr bwMode="auto">
          <a:xfrm>
            <a:off x="2057400" y="2286000"/>
            <a:ext cx="5181600" cy="3611563"/>
          </a:xfrm>
          <a:prstGeom prst="rect">
            <a:avLst/>
          </a:prstGeom>
          <a:noFill/>
          <a:ln w="9525">
            <a:noFill/>
            <a:miter lim="800000"/>
            <a:headEnd/>
            <a:tailEnd/>
          </a:ln>
        </p:spPr>
      </p:pic>
      <p:grpSp>
        <p:nvGrpSpPr>
          <p:cNvPr id="3" name="Group 42"/>
          <p:cNvGrpSpPr>
            <a:grpSpLocks noChangeAspect="1"/>
          </p:cNvGrpSpPr>
          <p:nvPr/>
        </p:nvGrpSpPr>
        <p:grpSpPr>
          <a:xfrm>
            <a:off x="2743200" y="1752600"/>
            <a:ext cx="4258553" cy="4650684"/>
            <a:chOff x="2547317" y="1810085"/>
            <a:chExt cx="4016399" cy="4380937"/>
          </a:xfrm>
          <a:solidFill>
            <a:schemeClr val="tx1"/>
          </a:solidFill>
          <a:effectLst>
            <a:outerShdw blurRad="50800" dist="38100" dir="2700000">
              <a:srgbClr val="000000">
                <a:alpha val="43000"/>
              </a:srgbClr>
            </a:outerShdw>
          </a:effectLst>
        </p:grpSpPr>
        <p:grpSp>
          <p:nvGrpSpPr>
            <p:cNvPr id="7" name="Group 30"/>
            <p:cNvGrpSpPr/>
            <p:nvPr/>
          </p:nvGrpSpPr>
          <p:grpSpPr>
            <a:xfrm>
              <a:off x="2547317" y="1810085"/>
              <a:ext cx="4016399" cy="4380937"/>
              <a:chOff x="2154895" y="1201775"/>
              <a:chExt cx="4016399" cy="4380937"/>
            </a:xfrm>
            <a:grpFill/>
          </p:grpSpPr>
          <p:sp>
            <p:nvSpPr>
              <p:cNvPr id="10" name="Rectangle 9"/>
              <p:cNvSpPr/>
              <p:nvPr/>
            </p:nvSpPr>
            <p:spPr>
              <a:xfrm>
                <a:off x="2156543" y="1201775"/>
                <a:ext cx="4014751" cy="4380937"/>
              </a:xfrm>
              <a:prstGeom prst="rect">
                <a:avLst/>
              </a:prstGeom>
              <a:grp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grpSp>
            <p:nvGrpSpPr>
              <p:cNvPr id="8" name="Group 29"/>
              <p:cNvGrpSpPr/>
              <p:nvPr/>
            </p:nvGrpSpPr>
            <p:grpSpPr>
              <a:xfrm>
                <a:off x="2154895" y="1228926"/>
                <a:ext cx="3952833" cy="4350628"/>
                <a:chOff x="2154895" y="1228926"/>
                <a:chExt cx="3952833" cy="4350628"/>
              </a:xfrm>
              <a:grpFill/>
            </p:grpSpPr>
            <p:pic>
              <p:nvPicPr>
                <p:cNvPr id="12" name="Picture 1" descr="postRI_Dop_wind.tif"/>
                <p:cNvPicPr>
                  <a:picLocks noChangeAspect="1"/>
                </p:cNvPicPr>
                <p:nvPr/>
              </p:nvPicPr>
              <p:blipFill>
                <a:blip r:embed="rId5" cstate="print"/>
                <a:srcRect l="25259" t="12799" r="25058" b="12794"/>
                <a:stretch>
                  <a:fillRect/>
                </a:stretch>
              </p:blipFill>
              <p:spPr bwMode="auto">
                <a:xfrm>
                  <a:off x="2630432" y="1228926"/>
                  <a:ext cx="3477296" cy="4015867"/>
                </a:xfrm>
                <a:prstGeom prst="rect">
                  <a:avLst/>
                </a:prstGeom>
                <a:grpFill/>
                <a:ln w="9525">
                  <a:noFill/>
                  <a:miter lim="800000"/>
                  <a:headEnd/>
                  <a:tailEnd/>
                </a:ln>
              </p:spPr>
            </p:pic>
            <p:grpSp>
              <p:nvGrpSpPr>
                <p:cNvPr id="11" name="Group 28"/>
                <p:cNvGrpSpPr>
                  <a:grpSpLocks/>
                </p:cNvGrpSpPr>
                <p:nvPr/>
              </p:nvGrpSpPr>
              <p:grpSpPr bwMode="auto">
                <a:xfrm>
                  <a:off x="2540306" y="5142310"/>
                  <a:ext cx="3518274" cy="321782"/>
                  <a:chOff x="1992826" y="3482405"/>
                  <a:chExt cx="1908004" cy="174924"/>
                </a:xfrm>
                <a:grpFill/>
              </p:grpSpPr>
              <p:sp>
                <p:nvSpPr>
                  <p:cNvPr id="23" name="Rectangle 22"/>
                  <p:cNvSpPr/>
                  <p:nvPr/>
                </p:nvSpPr>
                <p:spPr>
                  <a:xfrm>
                    <a:off x="2072194" y="3530036"/>
                    <a:ext cx="1828636" cy="1272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100" dirty="0">
                      <a:solidFill>
                        <a:schemeClr val="bg1"/>
                      </a:solidFill>
                      <a:cs typeface="Calibri"/>
                    </a:endParaRPr>
                  </a:p>
                </p:txBody>
              </p:sp>
              <p:grpSp>
                <p:nvGrpSpPr>
                  <p:cNvPr id="13" name="Group 23"/>
                  <p:cNvGrpSpPr/>
                  <p:nvPr/>
                </p:nvGrpSpPr>
                <p:grpSpPr>
                  <a:xfrm>
                    <a:off x="1992826" y="3482405"/>
                    <a:ext cx="1602232" cy="139693"/>
                    <a:chOff x="1992826" y="3222055"/>
                    <a:chExt cx="1602232" cy="139693"/>
                  </a:xfrm>
                  <a:grpFill/>
                </p:grpSpPr>
                <p:sp>
                  <p:nvSpPr>
                    <p:cNvPr id="25" name="Text Box 50"/>
                    <p:cNvSpPr txBox="1">
                      <a:spLocks noChangeArrowheads="1"/>
                    </p:cNvSpPr>
                    <p:nvPr/>
                  </p:nvSpPr>
                  <p:spPr bwMode="auto">
                    <a:xfrm>
                      <a:off x="2449468" y="3227782"/>
                      <a:ext cx="167589"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cs typeface="Calibri"/>
                        </a:rPr>
                        <a:t>50</a:t>
                      </a:r>
                    </a:p>
                  </p:txBody>
                </p:sp>
                <p:sp>
                  <p:nvSpPr>
                    <p:cNvPr id="26" name="Text Box 52"/>
                    <p:cNvSpPr txBox="1">
                      <a:spLocks noChangeArrowheads="1"/>
                    </p:cNvSpPr>
                    <p:nvPr/>
                  </p:nvSpPr>
                  <p:spPr bwMode="auto">
                    <a:xfrm>
                      <a:off x="2901950" y="3222055"/>
                      <a:ext cx="204158"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cs typeface="Calibri"/>
                        </a:rPr>
                        <a:t>100</a:t>
                      </a:r>
                    </a:p>
                  </p:txBody>
                </p:sp>
                <p:sp>
                  <p:nvSpPr>
                    <p:cNvPr id="27" name="Text Box 53"/>
                    <p:cNvSpPr txBox="1">
                      <a:spLocks noChangeArrowheads="1"/>
                    </p:cNvSpPr>
                    <p:nvPr/>
                  </p:nvSpPr>
                  <p:spPr bwMode="auto">
                    <a:xfrm>
                      <a:off x="3390900" y="3227778"/>
                      <a:ext cx="204158"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cs typeface="Calibri"/>
                        </a:rPr>
                        <a:t>150</a:t>
                      </a:r>
                    </a:p>
                  </p:txBody>
                </p:sp>
                <p:sp>
                  <p:nvSpPr>
                    <p:cNvPr id="28" name="Text Box 53"/>
                    <p:cNvSpPr txBox="1">
                      <a:spLocks noChangeArrowheads="1"/>
                    </p:cNvSpPr>
                    <p:nvPr/>
                  </p:nvSpPr>
                  <p:spPr bwMode="auto">
                    <a:xfrm>
                      <a:off x="1992826" y="3222905"/>
                      <a:ext cx="131020"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latin typeface="Calibri"/>
                          <a:cs typeface="Calibri"/>
                        </a:rPr>
                        <a:t>0</a:t>
                      </a:r>
                    </a:p>
                  </p:txBody>
                </p:sp>
              </p:grpSp>
            </p:grpSp>
            <p:grpSp>
              <p:nvGrpSpPr>
                <p:cNvPr id="14" name="Group 50"/>
                <p:cNvGrpSpPr>
                  <a:grpSpLocks/>
                </p:cNvGrpSpPr>
                <p:nvPr/>
              </p:nvGrpSpPr>
              <p:grpSpPr bwMode="auto">
                <a:xfrm>
                  <a:off x="2387195" y="1892366"/>
                  <a:ext cx="258445" cy="3384234"/>
                  <a:chOff x="1927661" y="1706060"/>
                  <a:chExt cx="140495" cy="1836153"/>
                </a:xfrm>
                <a:grpFill/>
              </p:grpSpPr>
              <p:sp>
                <p:nvSpPr>
                  <p:cNvPr id="18" name="Rectangle 44"/>
                  <p:cNvSpPr>
                    <a:spLocks noChangeArrowheads="1"/>
                  </p:cNvSpPr>
                  <p:nvPr/>
                </p:nvSpPr>
                <p:spPr bwMode="auto">
                  <a:xfrm rot="16200000">
                    <a:off x="1085997" y="2556960"/>
                    <a:ext cx="1828800" cy="127000"/>
                  </a:xfrm>
                  <a:prstGeom prst="rect">
                    <a:avLst/>
                  </a:prstGeom>
                  <a:grpFill/>
                  <a:ln w="25400">
                    <a:noFill/>
                    <a:miter lim="800000"/>
                    <a:headEnd/>
                    <a:tailEnd/>
                  </a:ln>
                </p:spPr>
                <p:txBody>
                  <a:bodyPr vert="eaVert" anchor="ctr"/>
                  <a:lstStyle/>
                  <a:p>
                    <a:pPr algn="ctr" fontAlgn="auto">
                      <a:spcBef>
                        <a:spcPts val="0"/>
                      </a:spcBef>
                      <a:spcAft>
                        <a:spcPts val="0"/>
                      </a:spcAft>
                      <a:defRPr/>
                    </a:pPr>
                    <a:endParaRPr lang="en-US" sz="1100">
                      <a:solidFill>
                        <a:schemeClr val="bg1"/>
                      </a:solidFill>
                      <a:latin typeface="Calibri"/>
                      <a:ea typeface="Arial" charset="0"/>
                      <a:cs typeface="Calibri"/>
                    </a:endParaRPr>
                  </a:p>
                </p:txBody>
              </p:sp>
              <p:sp>
                <p:nvSpPr>
                  <p:cNvPr id="19" name="Text Box 50"/>
                  <p:cNvSpPr txBox="1">
                    <a:spLocks noChangeArrowheads="1"/>
                  </p:cNvSpPr>
                  <p:nvPr/>
                </p:nvSpPr>
                <p:spPr bwMode="auto">
                  <a:xfrm rot="16200000">
                    <a:off x="1917356" y="2888002"/>
                    <a:ext cx="167464"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50</a:t>
                    </a:r>
                  </a:p>
                </p:txBody>
              </p:sp>
              <p:sp>
                <p:nvSpPr>
                  <p:cNvPr id="20" name="Text Box 52"/>
                  <p:cNvSpPr txBox="1">
                    <a:spLocks noChangeArrowheads="1"/>
                  </p:cNvSpPr>
                  <p:nvPr/>
                </p:nvSpPr>
                <p:spPr bwMode="auto">
                  <a:xfrm rot="16200000">
                    <a:off x="1892722" y="2327408"/>
                    <a:ext cx="204005"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100</a:t>
                    </a:r>
                  </a:p>
                </p:txBody>
              </p:sp>
              <p:sp>
                <p:nvSpPr>
                  <p:cNvPr id="21" name="Text Box 53"/>
                  <p:cNvSpPr txBox="1">
                    <a:spLocks noChangeArrowheads="1"/>
                  </p:cNvSpPr>
                  <p:nvPr/>
                </p:nvSpPr>
                <p:spPr bwMode="auto">
                  <a:xfrm rot="16200000">
                    <a:off x="1899089" y="1771580"/>
                    <a:ext cx="204005"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150</a:t>
                    </a:r>
                  </a:p>
                </p:txBody>
              </p:sp>
              <p:sp>
                <p:nvSpPr>
                  <p:cNvPr id="22" name="Text Box 53"/>
                  <p:cNvSpPr txBox="1">
                    <a:spLocks noChangeArrowheads="1"/>
                  </p:cNvSpPr>
                  <p:nvPr/>
                </p:nvSpPr>
                <p:spPr bwMode="auto">
                  <a:xfrm rot="16200000">
                    <a:off x="1935630" y="3409688"/>
                    <a:ext cx="130922"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0</a:t>
                    </a:r>
                  </a:p>
                </p:txBody>
              </p:sp>
            </p:grpSp>
            <p:pic>
              <p:nvPicPr>
                <p:cNvPr id="15" name="Picture 1" descr="postRI_Dop_wind.tif"/>
                <p:cNvPicPr>
                  <a:picLocks noChangeAspect="1"/>
                </p:cNvPicPr>
                <p:nvPr/>
              </p:nvPicPr>
              <p:blipFill>
                <a:blip r:embed="rId5" cstate="print"/>
                <a:srcRect l="57375" t="90523" r="37355" b="3728"/>
                <a:stretch>
                  <a:fillRect/>
                </a:stretch>
              </p:blipFill>
              <p:spPr bwMode="auto">
                <a:xfrm>
                  <a:off x="5599810" y="1391082"/>
                  <a:ext cx="368804" cy="310264"/>
                </a:xfrm>
                <a:prstGeom prst="rect">
                  <a:avLst/>
                </a:prstGeom>
                <a:grpFill/>
                <a:ln w="9525">
                  <a:noFill/>
                  <a:miter lim="800000"/>
                  <a:headEnd/>
                  <a:tailEnd/>
                </a:ln>
              </p:spPr>
            </p:pic>
            <p:sp>
              <p:nvSpPr>
                <p:cNvPr id="16" name="TextBox 155"/>
                <p:cNvSpPr txBox="1">
                  <a:spLocks noChangeArrowheads="1"/>
                </p:cNvSpPr>
                <p:nvPr/>
              </p:nvSpPr>
              <p:spPr bwMode="auto">
                <a:xfrm>
                  <a:off x="3836399" y="5333118"/>
                  <a:ext cx="919413" cy="24643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distance (km)</a:t>
                  </a:r>
                </a:p>
              </p:txBody>
            </p:sp>
            <p:sp>
              <p:nvSpPr>
                <p:cNvPr id="17" name="TextBox 156"/>
                <p:cNvSpPr txBox="1">
                  <a:spLocks noChangeArrowheads="1"/>
                </p:cNvSpPr>
                <p:nvPr/>
              </p:nvSpPr>
              <p:spPr bwMode="auto">
                <a:xfrm rot="16200000">
                  <a:off x="1819110" y="3359527"/>
                  <a:ext cx="918303" cy="246734"/>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distance (km)</a:t>
                  </a:r>
                </a:p>
              </p:txBody>
            </p:sp>
          </p:grpSp>
        </p:grpSp>
        <p:cxnSp>
          <p:nvCxnSpPr>
            <p:cNvPr id="9" name="Straight Connector 8"/>
            <p:cNvCxnSpPr/>
            <p:nvPr/>
          </p:nvCxnSpPr>
          <p:spPr>
            <a:xfrm flipV="1">
              <a:off x="3087867" y="3844916"/>
              <a:ext cx="3296624" cy="200075"/>
            </a:xfrm>
            <a:prstGeom prst="line">
              <a:avLst/>
            </a:prstGeom>
            <a:grpFill/>
            <a:ln w="25400" cap="flat" cmpd="sng" algn="ctr">
              <a:solidFill>
                <a:schemeClr val="bg1"/>
              </a:solidFill>
              <a:prstDash val="dash"/>
              <a:round/>
              <a:headEnd type="none" w="med" len="med"/>
              <a:tailEnd type="triangle" w="lg" len="lg"/>
            </a:ln>
          </p:spPr>
          <p:style>
            <a:lnRef idx="2">
              <a:schemeClr val="accent1"/>
            </a:lnRef>
            <a:fillRef idx="0">
              <a:schemeClr val="accent1"/>
            </a:fillRef>
            <a:effectRef idx="1">
              <a:schemeClr val="accent1"/>
            </a:effectRef>
            <a:fontRef idx="minor">
              <a:schemeClr val="tx1"/>
            </a:fontRef>
          </p:style>
        </p:cxnSp>
      </p:grpSp>
      <p:grpSp>
        <p:nvGrpSpPr>
          <p:cNvPr id="24" name="Group 34"/>
          <p:cNvGrpSpPr>
            <a:grpSpLocks/>
          </p:cNvGrpSpPr>
          <p:nvPr/>
        </p:nvGrpSpPr>
        <p:grpSpPr bwMode="auto">
          <a:xfrm>
            <a:off x="990600" y="1828800"/>
            <a:ext cx="7564438" cy="4662488"/>
            <a:chOff x="844550" y="1470025"/>
            <a:chExt cx="7564438" cy="4662488"/>
          </a:xfrm>
        </p:grpSpPr>
        <p:grpSp>
          <p:nvGrpSpPr>
            <p:cNvPr id="11274" name="Group 9"/>
            <p:cNvGrpSpPr>
              <a:grpSpLocks noChangeAspect="1"/>
            </p:cNvGrpSpPr>
            <p:nvPr/>
          </p:nvGrpSpPr>
          <p:grpSpPr bwMode="auto">
            <a:xfrm>
              <a:off x="844550" y="1470025"/>
              <a:ext cx="7564438" cy="4662488"/>
              <a:chOff x="850601" y="1730376"/>
              <a:chExt cx="7522387" cy="4638087"/>
            </a:xfrm>
          </p:grpSpPr>
          <p:pic>
            <p:nvPicPr>
              <p:cNvPr id="11277" name="Picture 2" descr="Untitled"/>
              <p:cNvPicPr>
                <a:picLocks noChangeAspect="1" noChangeArrowheads="1"/>
              </p:cNvPicPr>
              <p:nvPr/>
            </p:nvPicPr>
            <p:blipFill>
              <a:blip r:embed="rId6" cstate="print"/>
              <a:srcRect t="3056" b="4999"/>
              <a:stretch>
                <a:fillRect/>
              </a:stretch>
            </p:blipFill>
            <p:spPr bwMode="auto">
              <a:xfrm>
                <a:off x="850601" y="1730376"/>
                <a:ext cx="7522387" cy="4638087"/>
              </a:xfrm>
              <a:prstGeom prst="rect">
                <a:avLst/>
              </a:prstGeom>
              <a:noFill/>
              <a:ln w="9525">
                <a:noFill/>
                <a:miter lim="800000"/>
                <a:headEnd/>
                <a:tailEnd/>
              </a:ln>
            </p:spPr>
          </p:pic>
          <p:sp>
            <p:nvSpPr>
              <p:cNvPr id="11278" name="Rectangle 4"/>
              <p:cNvSpPr>
                <a:spLocks noChangeArrowheads="1"/>
              </p:cNvSpPr>
              <p:nvPr/>
            </p:nvSpPr>
            <p:spPr bwMode="auto">
              <a:xfrm>
                <a:off x="7668183" y="4386989"/>
                <a:ext cx="506953" cy="306166"/>
              </a:xfrm>
              <a:prstGeom prst="rect">
                <a:avLst/>
              </a:prstGeom>
              <a:noFill/>
              <a:ln w="9525">
                <a:noFill/>
                <a:miter lim="800000"/>
                <a:headEnd/>
                <a:tailEnd/>
              </a:ln>
            </p:spPr>
            <p:txBody>
              <a:bodyPr wrap="none">
                <a:spAutoFit/>
              </a:bodyPr>
              <a:lstStyle/>
              <a:p>
                <a:pPr eaLnBrk="0" hangingPunct="0"/>
                <a:r>
                  <a:rPr lang="en-US" sz="1400" b="1">
                    <a:solidFill>
                      <a:srgbClr val="E30000"/>
                    </a:solidFill>
                    <a:latin typeface="Calibri" pitchFamily="34" charset="0"/>
                    <a:cs typeface="Arial" pitchFamily="34" charset="0"/>
                  </a:rPr>
                  <a:t>V</a:t>
                </a:r>
                <a:r>
                  <a:rPr lang="en-US" sz="1200" baseline="-25000">
                    <a:solidFill>
                      <a:srgbClr val="E30000"/>
                    </a:solidFill>
                    <a:latin typeface="Calibri" pitchFamily="34" charset="0"/>
                    <a:cs typeface="Arial" pitchFamily="34" charset="0"/>
                  </a:rPr>
                  <a:t>r</a:t>
                </a:r>
                <a:r>
                  <a:rPr lang="en-US" sz="1200">
                    <a:solidFill>
                      <a:srgbClr val="E30000"/>
                    </a:solidFill>
                    <a:latin typeface="Calibri" pitchFamily="34" charset="0"/>
                    <a:cs typeface="Arial" pitchFamily="34" charset="0"/>
                  </a:rPr>
                  <a:t>, w</a:t>
                </a:r>
              </a:p>
            </p:txBody>
          </p:sp>
          <p:sp>
            <p:nvSpPr>
              <p:cNvPr id="11279" name="Rectangle 5"/>
              <p:cNvSpPr>
                <a:spLocks noChangeArrowheads="1"/>
              </p:cNvSpPr>
              <p:nvPr/>
            </p:nvSpPr>
            <p:spPr bwMode="auto">
              <a:xfrm>
                <a:off x="7880908" y="1731101"/>
                <a:ext cx="355600" cy="304800"/>
              </a:xfrm>
              <a:prstGeom prst="rect">
                <a:avLst/>
              </a:prstGeom>
              <a:noFill/>
              <a:ln w="9525">
                <a:noFill/>
                <a:miter lim="800000"/>
                <a:headEnd/>
                <a:tailEnd/>
              </a:ln>
            </p:spPr>
            <p:txBody>
              <a:bodyPr wrap="none">
                <a:spAutoFit/>
              </a:bodyPr>
              <a:lstStyle/>
              <a:p>
                <a:pPr eaLnBrk="0" hangingPunct="0"/>
                <a:r>
                  <a:rPr lang="en-US" sz="1400" b="1">
                    <a:solidFill>
                      <a:srgbClr val="E30000"/>
                    </a:solidFill>
                    <a:latin typeface="Calibri" pitchFamily="34" charset="0"/>
                    <a:cs typeface="Arial" pitchFamily="34" charset="0"/>
                  </a:rPr>
                  <a:t>V</a:t>
                </a:r>
                <a:r>
                  <a:rPr lang="en-US" sz="1200" baseline="-25000">
                    <a:solidFill>
                      <a:srgbClr val="E30000"/>
                    </a:solidFill>
                    <a:latin typeface="Calibri" pitchFamily="34" charset="0"/>
                  </a:rPr>
                  <a:t>q</a:t>
                </a:r>
                <a:endParaRPr lang="en-US" sz="1200">
                  <a:solidFill>
                    <a:srgbClr val="E30000"/>
                  </a:solidFill>
                  <a:latin typeface="Calibri" pitchFamily="34" charset="0"/>
                </a:endParaRPr>
              </a:p>
            </p:txBody>
          </p:sp>
        </p:grpSp>
        <p:sp>
          <p:nvSpPr>
            <p:cNvPr id="11275" name="TextBox 32"/>
            <p:cNvSpPr txBox="1">
              <a:spLocks noChangeArrowheads="1"/>
            </p:cNvSpPr>
            <p:nvPr/>
          </p:nvSpPr>
          <p:spPr bwMode="auto">
            <a:xfrm>
              <a:off x="7140416" y="1524000"/>
              <a:ext cx="1165384" cy="276999"/>
            </a:xfrm>
            <a:prstGeom prst="rect">
              <a:avLst/>
            </a:prstGeom>
            <a:solidFill>
              <a:schemeClr val="tx1"/>
            </a:solidFill>
            <a:ln w="9525">
              <a:noFill/>
              <a:miter lim="800000"/>
              <a:headEnd/>
              <a:tailEnd/>
            </a:ln>
          </p:spPr>
          <p:txBody>
            <a:bodyPr wrap="none">
              <a:spAutoFit/>
            </a:bodyPr>
            <a:lstStyle/>
            <a:p>
              <a:r>
                <a:rPr lang="en-US" sz="1200">
                  <a:solidFill>
                    <a:schemeClr val="bg1"/>
                  </a:solidFill>
                  <a:latin typeface="Calibri" pitchFamily="34" charset="0"/>
                </a:rPr>
                <a:t>Tangential wind</a:t>
              </a:r>
            </a:p>
          </p:txBody>
        </p:sp>
        <p:sp>
          <p:nvSpPr>
            <p:cNvPr id="11276" name="TextBox 33"/>
            <p:cNvSpPr txBox="1">
              <a:spLocks noChangeArrowheads="1"/>
            </p:cNvSpPr>
            <p:nvPr/>
          </p:nvSpPr>
          <p:spPr bwMode="auto">
            <a:xfrm>
              <a:off x="6553200" y="4123551"/>
              <a:ext cx="1669496" cy="276999"/>
            </a:xfrm>
            <a:prstGeom prst="rect">
              <a:avLst/>
            </a:prstGeom>
            <a:solidFill>
              <a:schemeClr val="tx1"/>
            </a:solidFill>
            <a:ln w="9525">
              <a:noFill/>
              <a:miter lim="800000"/>
              <a:headEnd/>
              <a:tailEnd/>
            </a:ln>
          </p:spPr>
          <p:txBody>
            <a:bodyPr wrap="none">
              <a:spAutoFit/>
            </a:bodyPr>
            <a:lstStyle/>
            <a:p>
              <a:r>
                <a:rPr lang="en-US" sz="1200">
                  <a:solidFill>
                    <a:schemeClr val="bg1"/>
                  </a:solidFill>
                  <a:latin typeface="Calibri" pitchFamily="34" charset="0"/>
                </a:rPr>
                <a:t>Radial and vertical wind</a:t>
              </a:r>
            </a:p>
          </p:txBody>
        </p:sp>
      </p:grpSp>
      <p:sp>
        <p:nvSpPr>
          <p:cNvPr id="11270" name="TextBox 38"/>
          <p:cNvSpPr txBox="1">
            <a:spLocks noChangeArrowheads="1"/>
          </p:cNvSpPr>
          <p:nvPr/>
        </p:nvSpPr>
        <p:spPr bwMode="auto">
          <a:xfrm>
            <a:off x="925513" y="990600"/>
            <a:ext cx="7761287" cy="461963"/>
          </a:xfrm>
          <a:prstGeom prst="rect">
            <a:avLst/>
          </a:prstGeom>
          <a:noFill/>
          <a:ln w="9525">
            <a:noFill/>
            <a:miter lim="800000"/>
            <a:headEnd/>
            <a:tailEnd/>
          </a:ln>
        </p:spPr>
        <p:txBody>
          <a:bodyPr wrap="none">
            <a:spAutoFit/>
          </a:bodyPr>
          <a:lstStyle/>
          <a:p>
            <a:r>
              <a:rPr lang="en-US" sz="2400">
                <a:latin typeface="Calibri" pitchFamily="34" charset="0"/>
              </a:rPr>
              <a:t> Vortex-scale measurements using Airborne Doppler radar </a:t>
            </a:r>
          </a:p>
        </p:txBody>
      </p:sp>
      <p:sp>
        <p:nvSpPr>
          <p:cNvPr id="40" name="TextBox 39"/>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41" name="TextBox 40"/>
          <p:cNvSpPr txBox="1"/>
          <p:nvPr/>
        </p:nvSpPr>
        <p:spPr>
          <a:xfrm>
            <a:off x="3276600" y="457200"/>
            <a:ext cx="2914650" cy="584200"/>
          </a:xfrm>
          <a:prstGeom prst="rect">
            <a:avLst/>
          </a:prstGeom>
          <a:noFill/>
        </p:spPr>
        <p:txBody>
          <a:bodyPr wrap="none">
            <a:spAutoFit/>
          </a:bodyPr>
          <a:lstStyle/>
          <a:p>
            <a:pPr>
              <a:defRPr/>
            </a:pPr>
            <a:r>
              <a:rPr lang="en-US" sz="3200" u="sng" dirty="0">
                <a:latin typeface="+mj-lt"/>
              </a:rPr>
              <a:t>Vortex Structure</a:t>
            </a:r>
          </a:p>
        </p:txBody>
      </p:sp>
      <p:sp>
        <p:nvSpPr>
          <p:cNvPr id="42" name="Slide Number Placeholder 41"/>
          <p:cNvSpPr>
            <a:spLocks noGrp="1"/>
          </p:cNvSpPr>
          <p:nvPr>
            <p:ph type="sldNum" sz="quarter" idx="12"/>
          </p:nvPr>
        </p:nvSpPr>
        <p:spPr/>
        <p:txBody>
          <a:bodyPr/>
          <a:lstStyle/>
          <a:p>
            <a:pPr>
              <a:defRPr/>
            </a:pPr>
            <a:fld id="{8F9A3C6C-25E2-437F-814F-86E6A33DF08C}" type="slidenum">
              <a:rPr lang="en-US" smtClean="0"/>
              <a:pPr>
                <a:defRPr/>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533400" y="1638300"/>
            <a:ext cx="783907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291" name="Picture 17"/>
          <p:cNvPicPr>
            <a:picLocks noChangeAspect="1" noChangeArrowheads="1"/>
          </p:cNvPicPr>
          <p:nvPr/>
        </p:nvPicPr>
        <p:blipFill>
          <a:blip r:embed="rId2" cstate="print"/>
          <a:srcRect l="3146" t="5394" r="1596" b="21091"/>
          <a:stretch>
            <a:fillRect/>
          </a:stretch>
        </p:blipFill>
        <p:spPr bwMode="auto">
          <a:xfrm>
            <a:off x="3703638" y="4975225"/>
            <a:ext cx="1474787" cy="1606550"/>
          </a:xfrm>
          <a:prstGeom prst="rect">
            <a:avLst/>
          </a:prstGeom>
          <a:noFill/>
          <a:ln w="9525">
            <a:noFill/>
            <a:miter lim="800000"/>
            <a:headEnd/>
            <a:tailEnd/>
          </a:ln>
        </p:spPr>
      </p:pic>
      <p:pic>
        <p:nvPicPr>
          <p:cNvPr id="12292" name="Picture 16"/>
          <p:cNvPicPr>
            <a:picLocks noChangeAspect="1" noChangeArrowheads="1"/>
          </p:cNvPicPr>
          <p:nvPr/>
        </p:nvPicPr>
        <p:blipFill>
          <a:blip r:embed="rId3" cstate="print"/>
          <a:srcRect l="2995" t="4530" r="3133" b="21367"/>
          <a:stretch>
            <a:fillRect/>
          </a:stretch>
        </p:blipFill>
        <p:spPr bwMode="auto">
          <a:xfrm>
            <a:off x="2233613" y="4973638"/>
            <a:ext cx="1468437" cy="1598612"/>
          </a:xfrm>
          <a:prstGeom prst="rect">
            <a:avLst/>
          </a:prstGeom>
          <a:noFill/>
          <a:ln w="9525">
            <a:noFill/>
            <a:miter lim="800000"/>
            <a:headEnd/>
            <a:tailEnd/>
          </a:ln>
        </p:spPr>
      </p:pic>
      <p:pic>
        <p:nvPicPr>
          <p:cNvPr id="12293" name="Picture 1" descr="guil_8-02-97-1915_1945_360.jpeg"/>
          <p:cNvPicPr>
            <a:picLocks noChangeAspect="1"/>
          </p:cNvPicPr>
          <p:nvPr/>
        </p:nvPicPr>
        <p:blipFill>
          <a:blip r:embed="rId4" cstate="print"/>
          <a:srcRect t="281" b="19370"/>
          <a:stretch>
            <a:fillRect/>
          </a:stretch>
        </p:blipFill>
        <p:spPr bwMode="auto">
          <a:xfrm>
            <a:off x="742950" y="1817688"/>
            <a:ext cx="1489075" cy="1597025"/>
          </a:xfrm>
          <a:prstGeom prst="rect">
            <a:avLst/>
          </a:prstGeom>
          <a:noFill/>
          <a:ln w="9525">
            <a:noFill/>
            <a:miter lim="800000"/>
            <a:headEnd/>
            <a:tailEnd/>
          </a:ln>
        </p:spPr>
      </p:pic>
      <p:pic>
        <p:nvPicPr>
          <p:cNvPr id="12294" name="Picture 2" descr="fab_030903h1929_1949.jpg"/>
          <p:cNvPicPr>
            <a:picLocks noChangeAspect="1"/>
          </p:cNvPicPr>
          <p:nvPr/>
        </p:nvPicPr>
        <p:blipFill>
          <a:blip r:embed="rId5" cstate="print"/>
          <a:srcRect l="2892" t="5182" r="4407" b="20924"/>
          <a:stretch>
            <a:fillRect/>
          </a:stretch>
        </p:blipFill>
        <p:spPr bwMode="auto">
          <a:xfrm>
            <a:off x="2214563" y="1819275"/>
            <a:ext cx="1465262" cy="1589088"/>
          </a:xfrm>
          <a:prstGeom prst="rect">
            <a:avLst/>
          </a:prstGeom>
          <a:noFill/>
          <a:ln w="9525">
            <a:noFill/>
            <a:miter lim="800000"/>
            <a:headEnd/>
            <a:tailEnd/>
          </a:ln>
        </p:spPr>
      </p:pic>
      <p:pic>
        <p:nvPicPr>
          <p:cNvPr id="12295" name="Picture 3" descr="isab_030912h1842_1907c.jpg"/>
          <p:cNvPicPr>
            <a:picLocks noChangeAspect="1"/>
          </p:cNvPicPr>
          <p:nvPr/>
        </p:nvPicPr>
        <p:blipFill>
          <a:blip r:embed="rId6" cstate="print"/>
          <a:srcRect l="2727" t="5367" r="2591" b="21404"/>
          <a:stretch>
            <a:fillRect/>
          </a:stretch>
        </p:blipFill>
        <p:spPr bwMode="auto">
          <a:xfrm>
            <a:off x="3663950" y="1827213"/>
            <a:ext cx="1490663" cy="1582737"/>
          </a:xfrm>
          <a:prstGeom prst="rect">
            <a:avLst/>
          </a:prstGeom>
          <a:noFill/>
          <a:ln w="9525">
            <a:noFill/>
            <a:miter lim="800000"/>
            <a:headEnd/>
            <a:tailEnd/>
          </a:ln>
        </p:spPr>
      </p:pic>
      <p:pic>
        <p:nvPicPr>
          <p:cNvPr id="12296" name="Picture 4" descr="isab_030913h1830_1900c.jpg"/>
          <p:cNvPicPr>
            <a:picLocks noChangeAspect="1"/>
          </p:cNvPicPr>
          <p:nvPr/>
        </p:nvPicPr>
        <p:blipFill>
          <a:blip r:embed="rId7" cstate="print"/>
          <a:srcRect l="2606" t="4939" r="2762" b="21120"/>
          <a:stretch>
            <a:fillRect/>
          </a:stretch>
        </p:blipFill>
        <p:spPr bwMode="auto">
          <a:xfrm>
            <a:off x="5129213" y="1824038"/>
            <a:ext cx="1487487" cy="1576387"/>
          </a:xfrm>
          <a:prstGeom prst="rect">
            <a:avLst/>
          </a:prstGeom>
          <a:noFill/>
          <a:ln w="9525">
            <a:noFill/>
            <a:miter lim="800000"/>
            <a:headEnd/>
            <a:tailEnd/>
          </a:ln>
        </p:spPr>
      </p:pic>
      <p:pic>
        <p:nvPicPr>
          <p:cNvPr id="12297" name="Picture 5" descr="isab_030914h1822_1852c.jpg"/>
          <p:cNvPicPr>
            <a:picLocks noChangeAspect="1"/>
          </p:cNvPicPr>
          <p:nvPr/>
        </p:nvPicPr>
        <p:blipFill>
          <a:blip r:embed="rId8" cstate="print"/>
          <a:srcRect l="3168" t="5202" r="2991" b="20946"/>
          <a:stretch>
            <a:fillRect/>
          </a:stretch>
        </p:blipFill>
        <p:spPr bwMode="auto">
          <a:xfrm>
            <a:off x="6610350" y="1838325"/>
            <a:ext cx="1457325" cy="1584325"/>
          </a:xfrm>
          <a:prstGeom prst="rect">
            <a:avLst/>
          </a:prstGeom>
          <a:noFill/>
          <a:ln w="9525">
            <a:noFill/>
            <a:miter lim="800000"/>
            <a:headEnd/>
            <a:tailEnd/>
          </a:ln>
        </p:spPr>
      </p:pic>
      <p:pic>
        <p:nvPicPr>
          <p:cNvPr id="12298" name="Picture 6" descr="franc_040830i1923_1943c.jpg"/>
          <p:cNvPicPr>
            <a:picLocks noChangeAspect="1"/>
          </p:cNvPicPr>
          <p:nvPr/>
        </p:nvPicPr>
        <p:blipFill>
          <a:blip r:embed="rId9" cstate="print"/>
          <a:srcRect l="2827" t="4938" r="2776" b="21199"/>
          <a:stretch>
            <a:fillRect/>
          </a:stretch>
        </p:blipFill>
        <p:spPr bwMode="auto">
          <a:xfrm>
            <a:off x="744538" y="3403600"/>
            <a:ext cx="1481137" cy="1589088"/>
          </a:xfrm>
          <a:prstGeom prst="rect">
            <a:avLst/>
          </a:prstGeom>
          <a:noFill/>
          <a:ln w="9525">
            <a:noFill/>
            <a:miter lim="800000"/>
            <a:headEnd/>
            <a:tailEnd/>
          </a:ln>
        </p:spPr>
      </p:pic>
      <p:pic>
        <p:nvPicPr>
          <p:cNvPr id="12299" name="Picture 7" descr="franc_040831i1711_1731c.jpg"/>
          <p:cNvPicPr>
            <a:picLocks noChangeAspect="1"/>
          </p:cNvPicPr>
          <p:nvPr/>
        </p:nvPicPr>
        <p:blipFill>
          <a:blip r:embed="rId10" cstate="print"/>
          <a:srcRect l="3255" t="5112" r="2945" b="21556"/>
          <a:stretch>
            <a:fillRect/>
          </a:stretch>
        </p:blipFill>
        <p:spPr bwMode="auto">
          <a:xfrm>
            <a:off x="2227263" y="3403600"/>
            <a:ext cx="1490662" cy="1577975"/>
          </a:xfrm>
          <a:prstGeom prst="rect">
            <a:avLst/>
          </a:prstGeom>
          <a:noFill/>
          <a:ln w="9525">
            <a:noFill/>
            <a:miter lim="800000"/>
            <a:headEnd/>
            <a:tailEnd/>
          </a:ln>
        </p:spPr>
      </p:pic>
      <p:pic>
        <p:nvPicPr>
          <p:cNvPr id="12300" name="Picture 8" descr="franc_040901i1658_1718c.jpg"/>
          <p:cNvPicPr>
            <a:picLocks noChangeAspect="1"/>
          </p:cNvPicPr>
          <p:nvPr/>
        </p:nvPicPr>
        <p:blipFill>
          <a:blip r:embed="rId11" cstate="print"/>
          <a:srcRect l="3383" t="5164" r="2502" b="20924"/>
          <a:stretch>
            <a:fillRect/>
          </a:stretch>
        </p:blipFill>
        <p:spPr bwMode="auto">
          <a:xfrm>
            <a:off x="3711575" y="3403600"/>
            <a:ext cx="1468438" cy="1577975"/>
          </a:xfrm>
          <a:prstGeom prst="rect">
            <a:avLst/>
          </a:prstGeom>
          <a:noFill/>
          <a:ln w="9525">
            <a:noFill/>
            <a:miter lim="800000"/>
            <a:headEnd/>
            <a:tailEnd/>
          </a:ln>
        </p:spPr>
      </p:pic>
      <p:pic>
        <p:nvPicPr>
          <p:cNvPr id="12301" name="Picture 9" descr="ivan_040907i1920_1940c.jpg"/>
          <p:cNvPicPr>
            <a:picLocks noChangeAspect="1"/>
          </p:cNvPicPr>
          <p:nvPr/>
        </p:nvPicPr>
        <p:blipFill>
          <a:blip r:embed="rId12" cstate="print"/>
          <a:srcRect l="3461" t="5164" r="2887" b="21317"/>
          <a:stretch>
            <a:fillRect/>
          </a:stretch>
        </p:blipFill>
        <p:spPr bwMode="auto">
          <a:xfrm>
            <a:off x="5143500" y="3397250"/>
            <a:ext cx="1466850" cy="1581150"/>
          </a:xfrm>
          <a:prstGeom prst="rect">
            <a:avLst/>
          </a:prstGeom>
          <a:noFill/>
          <a:ln w="9525">
            <a:noFill/>
            <a:miter lim="800000"/>
            <a:headEnd/>
            <a:tailEnd/>
          </a:ln>
        </p:spPr>
      </p:pic>
      <p:sp>
        <p:nvSpPr>
          <p:cNvPr id="12302" name="TextBox 20"/>
          <p:cNvSpPr txBox="1">
            <a:spLocks noChangeArrowheads="1"/>
          </p:cNvSpPr>
          <p:nvPr/>
        </p:nvSpPr>
        <p:spPr bwMode="auto">
          <a:xfrm>
            <a:off x="661988" y="3157538"/>
            <a:ext cx="1508125" cy="277812"/>
          </a:xfrm>
          <a:prstGeom prst="rect">
            <a:avLst/>
          </a:prstGeom>
          <a:noFill/>
          <a:ln w="9525">
            <a:noFill/>
            <a:miter lim="800000"/>
            <a:headEnd/>
            <a:tailEnd/>
          </a:ln>
        </p:spPr>
        <p:txBody>
          <a:bodyPr wrap="none">
            <a:spAutoFit/>
          </a:bodyPr>
          <a:lstStyle/>
          <a:p>
            <a:r>
              <a:rPr lang="en-US" sz="1200" b="1">
                <a:latin typeface="Calibri" pitchFamily="34" charset="0"/>
              </a:rPr>
              <a:t>(a) Guillermo 8/2/97</a:t>
            </a:r>
          </a:p>
        </p:txBody>
      </p:sp>
      <p:sp>
        <p:nvSpPr>
          <p:cNvPr id="12303" name="TextBox 21"/>
          <p:cNvSpPr txBox="1">
            <a:spLocks noChangeArrowheads="1"/>
          </p:cNvSpPr>
          <p:nvPr/>
        </p:nvSpPr>
        <p:spPr bwMode="auto">
          <a:xfrm>
            <a:off x="2136775" y="3157538"/>
            <a:ext cx="1301750" cy="277812"/>
          </a:xfrm>
          <a:prstGeom prst="rect">
            <a:avLst/>
          </a:prstGeom>
          <a:noFill/>
          <a:ln w="9525">
            <a:noFill/>
            <a:miter lim="800000"/>
            <a:headEnd/>
            <a:tailEnd/>
          </a:ln>
        </p:spPr>
        <p:txBody>
          <a:bodyPr wrap="none">
            <a:spAutoFit/>
          </a:bodyPr>
          <a:lstStyle/>
          <a:p>
            <a:r>
              <a:rPr lang="en-US" sz="1200" b="1">
                <a:latin typeface="Calibri" pitchFamily="34" charset="0"/>
              </a:rPr>
              <a:t>(b) Fabian 9/3/03</a:t>
            </a:r>
          </a:p>
        </p:txBody>
      </p:sp>
      <p:sp>
        <p:nvSpPr>
          <p:cNvPr id="12304" name="TextBox 22"/>
          <p:cNvSpPr txBox="1">
            <a:spLocks noChangeArrowheads="1"/>
          </p:cNvSpPr>
          <p:nvPr/>
        </p:nvSpPr>
        <p:spPr bwMode="auto">
          <a:xfrm>
            <a:off x="3624263" y="3144838"/>
            <a:ext cx="1316037" cy="277812"/>
          </a:xfrm>
          <a:prstGeom prst="rect">
            <a:avLst/>
          </a:prstGeom>
          <a:noFill/>
          <a:ln w="9525">
            <a:noFill/>
            <a:miter lim="800000"/>
            <a:headEnd/>
            <a:tailEnd/>
          </a:ln>
        </p:spPr>
        <p:txBody>
          <a:bodyPr wrap="none">
            <a:spAutoFit/>
          </a:bodyPr>
          <a:lstStyle/>
          <a:p>
            <a:r>
              <a:rPr lang="en-US" sz="1200" b="1">
                <a:latin typeface="Calibri" pitchFamily="34" charset="0"/>
              </a:rPr>
              <a:t>(c) Isabel 9/12/03</a:t>
            </a:r>
          </a:p>
        </p:txBody>
      </p:sp>
      <p:sp>
        <p:nvSpPr>
          <p:cNvPr id="12305" name="TextBox 23"/>
          <p:cNvSpPr txBox="1">
            <a:spLocks noChangeArrowheads="1"/>
          </p:cNvSpPr>
          <p:nvPr/>
        </p:nvSpPr>
        <p:spPr bwMode="auto">
          <a:xfrm>
            <a:off x="5086350" y="3144838"/>
            <a:ext cx="1335088" cy="277812"/>
          </a:xfrm>
          <a:prstGeom prst="rect">
            <a:avLst/>
          </a:prstGeom>
          <a:noFill/>
          <a:ln w="9525">
            <a:noFill/>
            <a:miter lim="800000"/>
            <a:headEnd/>
            <a:tailEnd/>
          </a:ln>
        </p:spPr>
        <p:txBody>
          <a:bodyPr wrap="none">
            <a:spAutoFit/>
          </a:bodyPr>
          <a:lstStyle/>
          <a:p>
            <a:r>
              <a:rPr lang="en-US" sz="1200" b="1">
                <a:latin typeface="Calibri" pitchFamily="34" charset="0"/>
              </a:rPr>
              <a:t>(d) Isabel 9/13/03</a:t>
            </a:r>
          </a:p>
        </p:txBody>
      </p:sp>
      <p:sp>
        <p:nvSpPr>
          <p:cNvPr id="12306" name="TextBox 24"/>
          <p:cNvSpPr txBox="1">
            <a:spLocks noChangeArrowheads="1"/>
          </p:cNvSpPr>
          <p:nvPr/>
        </p:nvSpPr>
        <p:spPr bwMode="auto">
          <a:xfrm>
            <a:off x="6529388" y="3138488"/>
            <a:ext cx="1328737" cy="277812"/>
          </a:xfrm>
          <a:prstGeom prst="rect">
            <a:avLst/>
          </a:prstGeom>
          <a:noFill/>
          <a:ln w="9525">
            <a:noFill/>
            <a:miter lim="800000"/>
            <a:headEnd/>
            <a:tailEnd/>
          </a:ln>
        </p:spPr>
        <p:txBody>
          <a:bodyPr wrap="none">
            <a:spAutoFit/>
          </a:bodyPr>
          <a:lstStyle/>
          <a:p>
            <a:r>
              <a:rPr lang="en-US" sz="1200" b="1">
                <a:latin typeface="Calibri" pitchFamily="34" charset="0"/>
              </a:rPr>
              <a:t>(e) Isabel 9/14/03</a:t>
            </a:r>
          </a:p>
        </p:txBody>
      </p:sp>
      <p:sp>
        <p:nvSpPr>
          <p:cNvPr id="12307" name="TextBox 25"/>
          <p:cNvSpPr txBox="1">
            <a:spLocks noChangeArrowheads="1"/>
          </p:cNvSpPr>
          <p:nvPr/>
        </p:nvSpPr>
        <p:spPr bwMode="auto">
          <a:xfrm>
            <a:off x="685800" y="4708525"/>
            <a:ext cx="1408113" cy="277813"/>
          </a:xfrm>
          <a:prstGeom prst="rect">
            <a:avLst/>
          </a:prstGeom>
          <a:noFill/>
          <a:ln w="9525">
            <a:noFill/>
            <a:miter lim="800000"/>
            <a:headEnd/>
            <a:tailEnd/>
          </a:ln>
        </p:spPr>
        <p:txBody>
          <a:bodyPr wrap="none">
            <a:spAutoFit/>
          </a:bodyPr>
          <a:lstStyle/>
          <a:p>
            <a:r>
              <a:rPr lang="en-US" sz="1200" b="1">
                <a:latin typeface="Calibri" pitchFamily="34" charset="0"/>
              </a:rPr>
              <a:t>(f) Frances 8/30/04</a:t>
            </a:r>
          </a:p>
        </p:txBody>
      </p:sp>
      <p:sp>
        <p:nvSpPr>
          <p:cNvPr id="12308" name="TextBox 26"/>
          <p:cNvSpPr txBox="1">
            <a:spLocks noChangeArrowheads="1"/>
          </p:cNvSpPr>
          <p:nvPr/>
        </p:nvSpPr>
        <p:spPr bwMode="auto">
          <a:xfrm>
            <a:off x="2173288" y="4695825"/>
            <a:ext cx="1431925" cy="277813"/>
          </a:xfrm>
          <a:prstGeom prst="rect">
            <a:avLst/>
          </a:prstGeom>
          <a:noFill/>
          <a:ln w="9525">
            <a:noFill/>
            <a:miter lim="800000"/>
            <a:headEnd/>
            <a:tailEnd/>
          </a:ln>
        </p:spPr>
        <p:txBody>
          <a:bodyPr wrap="none">
            <a:spAutoFit/>
          </a:bodyPr>
          <a:lstStyle/>
          <a:p>
            <a:r>
              <a:rPr lang="en-US" sz="1200" b="1">
                <a:latin typeface="Calibri" pitchFamily="34" charset="0"/>
              </a:rPr>
              <a:t>(g) Frances 8/31/04</a:t>
            </a:r>
          </a:p>
        </p:txBody>
      </p:sp>
      <p:sp>
        <p:nvSpPr>
          <p:cNvPr id="12309" name="TextBox 27"/>
          <p:cNvSpPr txBox="1">
            <a:spLocks noChangeArrowheads="1"/>
          </p:cNvSpPr>
          <p:nvPr/>
        </p:nvSpPr>
        <p:spPr bwMode="auto">
          <a:xfrm>
            <a:off x="3635375" y="4695825"/>
            <a:ext cx="1362075" cy="277813"/>
          </a:xfrm>
          <a:prstGeom prst="rect">
            <a:avLst/>
          </a:prstGeom>
          <a:noFill/>
          <a:ln w="9525">
            <a:noFill/>
            <a:miter lim="800000"/>
            <a:headEnd/>
            <a:tailEnd/>
          </a:ln>
        </p:spPr>
        <p:txBody>
          <a:bodyPr wrap="none">
            <a:spAutoFit/>
          </a:bodyPr>
          <a:lstStyle/>
          <a:p>
            <a:r>
              <a:rPr lang="en-US" sz="1200" b="1">
                <a:latin typeface="Calibri" pitchFamily="34" charset="0"/>
              </a:rPr>
              <a:t>(h) Frances 9/1/04</a:t>
            </a:r>
          </a:p>
        </p:txBody>
      </p:sp>
      <p:sp>
        <p:nvSpPr>
          <p:cNvPr id="12310" name="TextBox 28"/>
          <p:cNvSpPr txBox="1">
            <a:spLocks noChangeArrowheads="1"/>
          </p:cNvSpPr>
          <p:nvPr/>
        </p:nvSpPr>
        <p:spPr bwMode="auto">
          <a:xfrm>
            <a:off x="5062538" y="4727575"/>
            <a:ext cx="1106487" cy="277813"/>
          </a:xfrm>
          <a:prstGeom prst="rect">
            <a:avLst/>
          </a:prstGeom>
          <a:noFill/>
          <a:ln w="9525">
            <a:noFill/>
            <a:miter lim="800000"/>
            <a:headEnd/>
            <a:tailEnd/>
          </a:ln>
        </p:spPr>
        <p:txBody>
          <a:bodyPr wrap="none">
            <a:spAutoFit/>
          </a:bodyPr>
          <a:lstStyle/>
          <a:p>
            <a:r>
              <a:rPr lang="en-US" sz="1200" b="1">
                <a:latin typeface="Calibri" pitchFamily="34" charset="0"/>
              </a:rPr>
              <a:t>(i) Ivan 9/7/04</a:t>
            </a:r>
          </a:p>
        </p:txBody>
      </p:sp>
      <p:sp>
        <p:nvSpPr>
          <p:cNvPr id="12311" name="TextBox 29"/>
          <p:cNvSpPr txBox="1">
            <a:spLocks noChangeArrowheads="1"/>
          </p:cNvSpPr>
          <p:nvPr/>
        </p:nvSpPr>
        <p:spPr bwMode="auto">
          <a:xfrm>
            <a:off x="6537325" y="4727575"/>
            <a:ext cx="1457325" cy="27781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(j) Katrina 8/28/05</a:t>
            </a:r>
          </a:p>
        </p:txBody>
      </p:sp>
      <p:sp>
        <p:nvSpPr>
          <p:cNvPr id="12312" name="TextBox 30"/>
          <p:cNvSpPr txBox="1">
            <a:spLocks noChangeArrowheads="1"/>
          </p:cNvSpPr>
          <p:nvPr/>
        </p:nvSpPr>
        <p:spPr bwMode="auto">
          <a:xfrm>
            <a:off x="695325" y="6305550"/>
            <a:ext cx="1500188"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(k) Katrina 8/29/05</a:t>
            </a:r>
          </a:p>
        </p:txBody>
      </p:sp>
      <p:pic>
        <p:nvPicPr>
          <p:cNvPr id="12313" name="Picture 11"/>
          <p:cNvPicPr>
            <a:picLocks noChangeAspect="1" noChangeArrowheads="1"/>
          </p:cNvPicPr>
          <p:nvPr/>
        </p:nvPicPr>
        <p:blipFill>
          <a:blip r:embed="rId13" cstate="print"/>
          <a:srcRect l="3293" t="5173" r="3404" b="21121"/>
          <a:stretch>
            <a:fillRect/>
          </a:stretch>
        </p:blipFill>
        <p:spPr bwMode="auto">
          <a:xfrm>
            <a:off x="6610350" y="3381375"/>
            <a:ext cx="1466850" cy="1600200"/>
          </a:xfrm>
          <a:prstGeom prst="rect">
            <a:avLst/>
          </a:prstGeom>
          <a:noFill/>
          <a:ln w="9525">
            <a:noFill/>
            <a:miter lim="800000"/>
            <a:headEnd/>
            <a:tailEnd/>
          </a:ln>
        </p:spPr>
      </p:pic>
      <p:pic>
        <p:nvPicPr>
          <p:cNvPr id="12314" name="Picture 12"/>
          <p:cNvPicPr>
            <a:picLocks noChangeAspect="1" noChangeArrowheads="1"/>
          </p:cNvPicPr>
          <p:nvPr/>
        </p:nvPicPr>
        <p:blipFill>
          <a:blip r:embed="rId14" cstate="print"/>
          <a:srcRect l="2841" t="5354" r="3409" b="21019"/>
          <a:stretch>
            <a:fillRect/>
          </a:stretch>
        </p:blipFill>
        <p:spPr bwMode="auto">
          <a:xfrm>
            <a:off x="747713" y="4972050"/>
            <a:ext cx="1495425" cy="1600200"/>
          </a:xfrm>
          <a:prstGeom prst="rect">
            <a:avLst/>
          </a:prstGeom>
          <a:noFill/>
          <a:ln w="9525">
            <a:noFill/>
            <a:miter lim="800000"/>
            <a:headEnd/>
            <a:tailEnd/>
          </a:ln>
        </p:spPr>
      </p:pic>
      <p:sp>
        <p:nvSpPr>
          <p:cNvPr id="12315" name="TextBox 38"/>
          <p:cNvSpPr txBox="1">
            <a:spLocks noChangeArrowheads="1"/>
          </p:cNvSpPr>
          <p:nvPr/>
        </p:nvSpPr>
        <p:spPr bwMode="auto">
          <a:xfrm>
            <a:off x="6554788" y="4724400"/>
            <a:ext cx="1381125" cy="277813"/>
          </a:xfrm>
          <a:prstGeom prst="rect">
            <a:avLst/>
          </a:prstGeom>
          <a:noFill/>
          <a:ln w="9525">
            <a:noFill/>
            <a:miter lim="800000"/>
            <a:headEnd/>
            <a:tailEnd/>
          </a:ln>
        </p:spPr>
        <p:txBody>
          <a:bodyPr wrap="none">
            <a:spAutoFit/>
          </a:bodyPr>
          <a:lstStyle/>
          <a:p>
            <a:r>
              <a:rPr lang="en-US" sz="1200" b="1">
                <a:latin typeface="Calibri" pitchFamily="34" charset="0"/>
              </a:rPr>
              <a:t>(j) Katrina 8/28/05</a:t>
            </a:r>
          </a:p>
        </p:txBody>
      </p:sp>
      <p:sp>
        <p:nvSpPr>
          <p:cNvPr id="12316" name="TextBox 39"/>
          <p:cNvSpPr txBox="1">
            <a:spLocks noChangeArrowheads="1"/>
          </p:cNvSpPr>
          <p:nvPr/>
        </p:nvSpPr>
        <p:spPr bwMode="auto">
          <a:xfrm>
            <a:off x="700088" y="6315075"/>
            <a:ext cx="1411287" cy="277813"/>
          </a:xfrm>
          <a:prstGeom prst="rect">
            <a:avLst/>
          </a:prstGeom>
          <a:noFill/>
          <a:ln w="9525">
            <a:noFill/>
            <a:miter lim="800000"/>
            <a:headEnd/>
            <a:tailEnd/>
          </a:ln>
        </p:spPr>
        <p:txBody>
          <a:bodyPr wrap="none">
            <a:spAutoFit/>
          </a:bodyPr>
          <a:lstStyle/>
          <a:p>
            <a:r>
              <a:rPr lang="en-US" sz="1200" b="1">
                <a:latin typeface="Calibri" pitchFamily="34" charset="0"/>
              </a:rPr>
              <a:t>(k) Katrina 8/29/05</a:t>
            </a:r>
          </a:p>
        </p:txBody>
      </p:sp>
      <p:sp>
        <p:nvSpPr>
          <p:cNvPr id="12317" name="TextBox 31"/>
          <p:cNvSpPr txBox="1">
            <a:spLocks noChangeArrowheads="1"/>
          </p:cNvSpPr>
          <p:nvPr/>
        </p:nvSpPr>
        <p:spPr bwMode="auto">
          <a:xfrm>
            <a:off x="2205038" y="6296025"/>
            <a:ext cx="1165225" cy="277813"/>
          </a:xfrm>
          <a:prstGeom prst="rect">
            <a:avLst/>
          </a:prstGeom>
          <a:noFill/>
          <a:ln w="9525">
            <a:noFill/>
            <a:miter lim="800000"/>
            <a:headEnd/>
            <a:tailEnd/>
          </a:ln>
        </p:spPr>
        <p:txBody>
          <a:bodyPr wrap="none">
            <a:spAutoFit/>
          </a:bodyPr>
          <a:lstStyle/>
          <a:p>
            <a:r>
              <a:rPr lang="en-US" sz="1200" b="1">
                <a:latin typeface="Calibri" pitchFamily="34" charset="0"/>
              </a:rPr>
              <a:t>(l) Rita 9/21/05</a:t>
            </a:r>
          </a:p>
        </p:txBody>
      </p:sp>
      <p:sp>
        <p:nvSpPr>
          <p:cNvPr id="12318" name="TextBox 32"/>
          <p:cNvSpPr txBox="1">
            <a:spLocks noChangeArrowheads="1"/>
          </p:cNvSpPr>
          <p:nvPr/>
        </p:nvSpPr>
        <p:spPr bwMode="auto">
          <a:xfrm>
            <a:off x="3633788" y="6315075"/>
            <a:ext cx="1252537" cy="277813"/>
          </a:xfrm>
          <a:prstGeom prst="rect">
            <a:avLst/>
          </a:prstGeom>
          <a:noFill/>
          <a:ln w="9525">
            <a:noFill/>
            <a:miter lim="800000"/>
            <a:headEnd/>
            <a:tailEnd/>
          </a:ln>
        </p:spPr>
        <p:txBody>
          <a:bodyPr wrap="none">
            <a:spAutoFit/>
          </a:bodyPr>
          <a:lstStyle/>
          <a:p>
            <a:r>
              <a:rPr lang="en-US" sz="1200" b="1">
                <a:latin typeface="Calibri" pitchFamily="34" charset="0"/>
              </a:rPr>
              <a:t>(m) Rita 9/22/05</a:t>
            </a:r>
          </a:p>
        </p:txBody>
      </p:sp>
      <p:pic>
        <p:nvPicPr>
          <p:cNvPr id="12319" name="Picture 15"/>
          <p:cNvPicPr>
            <a:picLocks noChangeAspect="1" noChangeArrowheads="1"/>
          </p:cNvPicPr>
          <p:nvPr/>
        </p:nvPicPr>
        <p:blipFill>
          <a:blip r:embed="rId15" cstate="print"/>
          <a:srcRect l="3307" t="5115" r="2641" b="21024"/>
          <a:stretch>
            <a:fillRect/>
          </a:stretch>
        </p:blipFill>
        <p:spPr bwMode="auto">
          <a:xfrm>
            <a:off x="5114925" y="4972050"/>
            <a:ext cx="1504950" cy="1609725"/>
          </a:xfrm>
          <a:prstGeom prst="rect">
            <a:avLst/>
          </a:prstGeom>
          <a:noFill/>
          <a:ln w="9525">
            <a:noFill/>
            <a:miter lim="800000"/>
            <a:headEnd/>
            <a:tailEnd/>
          </a:ln>
        </p:spPr>
      </p:pic>
      <p:pic>
        <p:nvPicPr>
          <p:cNvPr id="12320" name="Picture 15"/>
          <p:cNvPicPr>
            <a:picLocks noChangeAspect="1" noChangeArrowheads="1"/>
          </p:cNvPicPr>
          <p:nvPr/>
        </p:nvPicPr>
        <p:blipFill>
          <a:blip r:embed="rId16" cstate="print"/>
          <a:srcRect l="1616" t="88618" r="9087" b="1819"/>
          <a:stretch>
            <a:fillRect/>
          </a:stretch>
        </p:blipFill>
        <p:spPr bwMode="auto">
          <a:xfrm>
            <a:off x="6629400" y="6380163"/>
            <a:ext cx="1652588" cy="225425"/>
          </a:xfrm>
          <a:prstGeom prst="rect">
            <a:avLst/>
          </a:prstGeom>
          <a:noFill/>
          <a:ln w="9525">
            <a:noFill/>
            <a:miter lim="800000"/>
            <a:headEnd/>
            <a:tailEnd/>
          </a:ln>
        </p:spPr>
      </p:pic>
      <p:sp>
        <p:nvSpPr>
          <p:cNvPr id="12321" name="TextBox 33"/>
          <p:cNvSpPr txBox="1">
            <a:spLocks noChangeArrowheads="1"/>
          </p:cNvSpPr>
          <p:nvPr/>
        </p:nvSpPr>
        <p:spPr bwMode="auto">
          <a:xfrm>
            <a:off x="5041900" y="6315075"/>
            <a:ext cx="1435100" cy="277813"/>
          </a:xfrm>
          <a:prstGeom prst="rect">
            <a:avLst/>
          </a:prstGeom>
          <a:noFill/>
          <a:ln w="9525">
            <a:noFill/>
            <a:miter lim="800000"/>
            <a:headEnd/>
            <a:tailEnd/>
          </a:ln>
        </p:spPr>
        <p:txBody>
          <a:bodyPr wrap="none">
            <a:spAutoFit/>
          </a:bodyPr>
          <a:lstStyle/>
          <a:p>
            <a:r>
              <a:rPr lang="en-US" sz="1200" b="1">
                <a:latin typeface="Calibri" pitchFamily="34" charset="0"/>
              </a:rPr>
              <a:t>(n) Paloma 11/8/08</a:t>
            </a:r>
          </a:p>
        </p:txBody>
      </p:sp>
      <p:sp>
        <p:nvSpPr>
          <p:cNvPr id="12322" name="TextBox 36"/>
          <p:cNvSpPr txBox="1">
            <a:spLocks noChangeArrowheads="1"/>
          </p:cNvSpPr>
          <p:nvPr/>
        </p:nvSpPr>
        <p:spPr bwMode="auto">
          <a:xfrm>
            <a:off x="533400" y="1123950"/>
            <a:ext cx="7889875" cy="400050"/>
          </a:xfrm>
          <a:prstGeom prst="rect">
            <a:avLst/>
          </a:prstGeom>
          <a:noFill/>
          <a:ln w="9525">
            <a:noFill/>
            <a:miter lim="800000"/>
            <a:headEnd/>
            <a:tailEnd/>
          </a:ln>
        </p:spPr>
        <p:txBody>
          <a:bodyPr wrap="none">
            <a:spAutoFit/>
          </a:bodyPr>
          <a:lstStyle/>
          <a:p>
            <a:r>
              <a:rPr lang="en-US" sz="2000" b="1">
                <a:latin typeface="Calibri" pitchFamily="34" charset="0"/>
              </a:rPr>
              <a:t> Lower fuselage images from storms used in airborne Doppler composite</a:t>
            </a:r>
          </a:p>
        </p:txBody>
      </p:sp>
      <p:sp>
        <p:nvSpPr>
          <p:cNvPr id="36" name="TextBox 35"/>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37" name="TextBox 36"/>
          <p:cNvSpPr txBox="1"/>
          <p:nvPr/>
        </p:nvSpPr>
        <p:spPr>
          <a:xfrm>
            <a:off x="3276600" y="457200"/>
            <a:ext cx="2914650" cy="584200"/>
          </a:xfrm>
          <a:prstGeom prst="rect">
            <a:avLst/>
          </a:prstGeom>
          <a:noFill/>
        </p:spPr>
        <p:txBody>
          <a:bodyPr wrap="none">
            <a:spAutoFit/>
          </a:bodyPr>
          <a:lstStyle/>
          <a:p>
            <a:pPr>
              <a:defRPr/>
            </a:pPr>
            <a:r>
              <a:rPr lang="en-US" sz="3200" u="sng" dirty="0">
                <a:latin typeface="+mj-lt"/>
              </a:rPr>
              <a:t>Vortex Structure</a:t>
            </a:r>
          </a:p>
        </p:txBody>
      </p:sp>
      <p:sp>
        <p:nvSpPr>
          <p:cNvPr id="38" name="Slide Number Placeholder 37"/>
          <p:cNvSpPr>
            <a:spLocks noGrp="1"/>
          </p:cNvSpPr>
          <p:nvPr>
            <p:ph type="sldNum" sz="quarter" idx="12"/>
          </p:nvPr>
        </p:nvSpPr>
        <p:spPr/>
        <p:txBody>
          <a:bodyPr/>
          <a:lstStyle/>
          <a:p>
            <a:pPr>
              <a:defRPr/>
            </a:pPr>
            <a:fld id="{1C072E9F-9B01-4DA2-BF76-D7742CEC6905}"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Rectangle 232"/>
          <p:cNvSpPr/>
          <p:nvPr/>
        </p:nvSpPr>
        <p:spPr>
          <a:xfrm>
            <a:off x="936625" y="1371600"/>
            <a:ext cx="7467600" cy="5410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3315" name="Picture 2"/>
          <p:cNvPicPr>
            <a:picLocks noChangeAspect="1" noChangeArrowheads="1"/>
          </p:cNvPicPr>
          <p:nvPr/>
        </p:nvPicPr>
        <p:blipFill>
          <a:blip r:embed="rId2" cstate="print"/>
          <a:srcRect/>
          <a:stretch>
            <a:fillRect/>
          </a:stretch>
        </p:blipFill>
        <p:spPr bwMode="auto">
          <a:xfrm>
            <a:off x="990600" y="4191000"/>
            <a:ext cx="3451225" cy="2609850"/>
          </a:xfrm>
          <a:prstGeom prst="rect">
            <a:avLst/>
          </a:prstGeom>
          <a:noFill/>
          <a:ln w="9525">
            <a:noFill/>
            <a:miter lim="800000"/>
            <a:headEnd/>
            <a:tailEnd/>
          </a:ln>
        </p:spPr>
      </p:pic>
      <p:pic>
        <p:nvPicPr>
          <p:cNvPr id="13316" name="Picture 3"/>
          <p:cNvPicPr>
            <a:picLocks noChangeAspect="1" noChangeArrowheads="1"/>
          </p:cNvPicPr>
          <p:nvPr/>
        </p:nvPicPr>
        <p:blipFill>
          <a:blip r:embed="rId3" cstate="print"/>
          <a:srcRect/>
          <a:stretch>
            <a:fillRect/>
          </a:stretch>
        </p:blipFill>
        <p:spPr bwMode="auto">
          <a:xfrm>
            <a:off x="4719638" y="4251325"/>
            <a:ext cx="3511550" cy="2530475"/>
          </a:xfrm>
          <a:prstGeom prst="rect">
            <a:avLst/>
          </a:prstGeom>
          <a:noFill/>
          <a:ln w="9525">
            <a:noFill/>
            <a:miter lim="800000"/>
            <a:headEnd/>
            <a:tailEnd/>
          </a:ln>
        </p:spPr>
      </p:pic>
      <p:pic>
        <p:nvPicPr>
          <p:cNvPr id="13317" name="Picture 4"/>
          <p:cNvPicPr>
            <a:picLocks noChangeAspect="1" noChangeArrowheads="1"/>
          </p:cNvPicPr>
          <p:nvPr/>
        </p:nvPicPr>
        <p:blipFill>
          <a:blip r:embed="rId4" cstate="print"/>
          <a:srcRect/>
          <a:stretch>
            <a:fillRect/>
          </a:stretch>
        </p:blipFill>
        <p:spPr bwMode="auto">
          <a:xfrm>
            <a:off x="914400" y="1428750"/>
            <a:ext cx="3486150" cy="2657475"/>
          </a:xfrm>
          <a:prstGeom prst="rect">
            <a:avLst/>
          </a:prstGeom>
          <a:noFill/>
          <a:ln w="9525">
            <a:noFill/>
            <a:miter lim="800000"/>
            <a:headEnd/>
            <a:tailEnd/>
          </a:ln>
        </p:spPr>
      </p:pic>
      <p:pic>
        <p:nvPicPr>
          <p:cNvPr id="13318" name="Picture 5"/>
          <p:cNvPicPr>
            <a:picLocks noChangeAspect="1" noChangeArrowheads="1"/>
          </p:cNvPicPr>
          <p:nvPr/>
        </p:nvPicPr>
        <p:blipFill>
          <a:blip r:embed="rId5" cstate="print"/>
          <a:srcRect/>
          <a:stretch>
            <a:fillRect/>
          </a:stretch>
        </p:blipFill>
        <p:spPr bwMode="auto">
          <a:xfrm>
            <a:off x="4670425" y="1503363"/>
            <a:ext cx="3522663" cy="2578100"/>
          </a:xfrm>
          <a:prstGeom prst="rect">
            <a:avLst/>
          </a:prstGeom>
          <a:noFill/>
          <a:ln w="9525">
            <a:noFill/>
            <a:miter lim="800000"/>
            <a:headEnd/>
            <a:tailEnd/>
          </a:ln>
        </p:spPr>
      </p:pic>
      <p:sp>
        <p:nvSpPr>
          <p:cNvPr id="13319" name="TextBox 234"/>
          <p:cNvSpPr txBox="1">
            <a:spLocks noChangeArrowheads="1"/>
          </p:cNvSpPr>
          <p:nvPr/>
        </p:nvSpPr>
        <p:spPr bwMode="auto">
          <a:xfrm>
            <a:off x="76200" y="917575"/>
            <a:ext cx="9064625" cy="461963"/>
          </a:xfrm>
          <a:prstGeom prst="rect">
            <a:avLst/>
          </a:prstGeom>
          <a:noFill/>
          <a:ln w="9525">
            <a:noFill/>
            <a:miter lim="800000"/>
            <a:headEnd/>
            <a:tailEnd/>
          </a:ln>
        </p:spPr>
        <p:txBody>
          <a:bodyPr wrap="none">
            <a:spAutoFit/>
          </a:bodyPr>
          <a:lstStyle/>
          <a:p>
            <a:r>
              <a:rPr lang="en-US" sz="2400">
                <a:latin typeface="Calibri" pitchFamily="34" charset="0"/>
              </a:rPr>
              <a:t>Composite mean axisymmetric vortex structure from mature hurricanes</a:t>
            </a:r>
          </a:p>
        </p:txBody>
      </p:sp>
      <p:sp>
        <p:nvSpPr>
          <p:cNvPr id="9" name="TextBox 8"/>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0" name="TextBox 9"/>
          <p:cNvSpPr txBox="1"/>
          <p:nvPr/>
        </p:nvSpPr>
        <p:spPr>
          <a:xfrm>
            <a:off x="3276600" y="457200"/>
            <a:ext cx="2914650" cy="584200"/>
          </a:xfrm>
          <a:prstGeom prst="rect">
            <a:avLst/>
          </a:prstGeom>
          <a:noFill/>
        </p:spPr>
        <p:txBody>
          <a:bodyPr wrap="none">
            <a:spAutoFit/>
          </a:bodyPr>
          <a:lstStyle/>
          <a:p>
            <a:pPr>
              <a:defRPr/>
            </a:pPr>
            <a:r>
              <a:rPr lang="en-US" sz="3200" u="sng" dirty="0">
                <a:latin typeface="+mj-lt"/>
              </a:rPr>
              <a:t>Vortex Structure</a:t>
            </a:r>
          </a:p>
        </p:txBody>
      </p:sp>
      <p:sp>
        <p:nvSpPr>
          <p:cNvPr id="11" name="Slide Number Placeholder 10"/>
          <p:cNvSpPr>
            <a:spLocks noGrp="1"/>
          </p:cNvSpPr>
          <p:nvPr>
            <p:ph type="sldNum" sz="quarter" idx="12"/>
          </p:nvPr>
        </p:nvSpPr>
        <p:spPr/>
        <p:txBody>
          <a:bodyPr/>
          <a:lstStyle/>
          <a:p>
            <a:pPr>
              <a:defRPr/>
            </a:pPr>
            <a:fld id="{9032AA6D-7B45-4139-A7D4-4BA7CEF7CB74}"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FIP">
  <a:themeElements>
    <a:clrScheme name="HFIP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CC"/>
      </a:hlink>
      <a:folHlink>
        <a:srgbClr val="99CC00"/>
      </a:folHlink>
    </a:clrScheme>
    <a:fontScheme name="HFI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HFI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HFI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HFI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HFI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HFI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HFI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HFI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HFI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HFI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HFI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HFI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HFI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HFIP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CC"/>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3549</TotalTime>
  <Words>2697</Words>
  <Application>Microsoft Office PowerPoint</Application>
  <PresentationFormat>On-screen Show (4:3)</PresentationFormat>
  <Paragraphs>803</Paragraphs>
  <Slides>42</Slides>
  <Notes>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42</vt:i4>
      </vt:variant>
    </vt:vector>
  </HeadingPairs>
  <TitlesOfParts>
    <vt:vector size="51" baseType="lpstr">
      <vt:lpstr>Arial</vt:lpstr>
      <vt:lpstr>Calibri</vt:lpstr>
      <vt:lpstr>ＭＳ Ｐゴシック</vt:lpstr>
      <vt:lpstr>Wingdings</vt:lpstr>
      <vt:lpstr>宋体</vt:lpstr>
      <vt:lpstr>Times New Roman</vt:lpstr>
      <vt:lpstr>Office Theme</vt:lpstr>
      <vt:lpstr>HFIP</vt:lpstr>
      <vt:lpstr>1_Office Theme</vt:lpstr>
      <vt:lpstr>Observations of Hurricanes to Improve the Understanding and Prediction of Tropical Cyclones</vt:lpstr>
      <vt:lpstr>Slide 2</vt:lpstr>
      <vt:lpstr>Slide 3</vt:lpstr>
      <vt:lpstr>Types of Observations </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Comparison of observed and forecast images for Earl (2010) from HEDAS and HWRF ICs  </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Robert.Rogers</dc:creator>
  <cp:lastModifiedBy>Robert.Rogers</cp:lastModifiedBy>
  <cp:revision>97</cp:revision>
  <dcterms:created xsi:type="dcterms:W3CDTF">2011-04-20T15:23:32Z</dcterms:created>
  <dcterms:modified xsi:type="dcterms:W3CDTF">2012-08-17T19:16:50Z</dcterms:modified>
</cp:coreProperties>
</file>