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76" r:id="rId2"/>
    <p:sldMasterId id="2147483699" r:id="rId3"/>
    <p:sldMasterId id="2147483755" r:id="rId4"/>
    <p:sldMasterId id="2147483768" r:id="rId5"/>
    <p:sldMasterId id="2147483965" r:id="rId6"/>
  </p:sldMasterIdLst>
  <p:notesMasterIdLst>
    <p:notesMasterId r:id="rId33"/>
  </p:notesMasterIdLst>
  <p:handoutMasterIdLst>
    <p:handoutMasterId r:id="rId34"/>
  </p:handoutMasterIdLst>
  <p:sldIdLst>
    <p:sldId id="256" r:id="rId7"/>
    <p:sldId id="288" r:id="rId8"/>
    <p:sldId id="257" r:id="rId9"/>
    <p:sldId id="258" r:id="rId10"/>
    <p:sldId id="289" r:id="rId11"/>
    <p:sldId id="290" r:id="rId12"/>
    <p:sldId id="291" r:id="rId13"/>
    <p:sldId id="309" r:id="rId14"/>
    <p:sldId id="292" r:id="rId15"/>
    <p:sldId id="293" r:id="rId16"/>
    <p:sldId id="294" r:id="rId17"/>
    <p:sldId id="295" r:id="rId18"/>
    <p:sldId id="296" r:id="rId19"/>
    <p:sldId id="305" r:id="rId20"/>
    <p:sldId id="298" r:id="rId21"/>
    <p:sldId id="299" r:id="rId22"/>
    <p:sldId id="277" r:id="rId23"/>
    <p:sldId id="279" r:id="rId24"/>
    <p:sldId id="300" r:id="rId25"/>
    <p:sldId id="306" r:id="rId26"/>
    <p:sldId id="307" r:id="rId27"/>
    <p:sldId id="308" r:id="rId28"/>
    <p:sldId id="301" r:id="rId29"/>
    <p:sldId id="302" r:id="rId30"/>
    <p:sldId id="303" r:id="rId31"/>
    <p:sldId id="304" r:id="rId3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7FFFAF"/>
    <a:srgbClr val="65A9FA"/>
    <a:srgbClr val="DDFFDB"/>
    <a:srgbClr val="FFCE5B"/>
    <a:srgbClr val="FFFBD4"/>
    <a:srgbClr val="E461CC"/>
    <a:srgbClr val="FFFA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092" y="-10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F841272-0DF7-4AEA-BB05-D06149472789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6D01FAD-81EF-478E-A01B-AFCCA25AEB6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8B75491-EF6E-4FA5-B139-38D7B9941104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E797A4-B2AF-467A-8720-CF3FA39873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/>
                <a:cs typeface="ＭＳ Ｐゴシック"/>
              </a:rPr>
              <a:t>We will most likely fly TDR, RI, G-IV TDR and TC Diurnal.</a:t>
            </a:r>
          </a:p>
        </p:txBody>
      </p:sp>
      <p:sp>
        <p:nvSpPr>
          <p:cNvPr id="931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50A712-192C-4360-969B-D4D0440F06D3}" type="slidenum">
              <a:rPr lang="en-US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EBC234-3AC4-447E-AEA1-AE51B80937E6}" type="slidenum">
              <a:rPr lang="en-US">
                <a:latin typeface="Arial" pitchFamily="34" charset="0"/>
              </a:rPr>
              <a:pPr/>
              <a:t>17</a:t>
            </a:fld>
            <a:endParaRPr lang="en-US">
              <a:latin typeface="Arial" pitchFamily="34" charset="0"/>
            </a:endParaRPr>
          </a:p>
        </p:txBody>
      </p:sp>
      <p:sp>
        <p:nvSpPr>
          <p:cNvPr id="9625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ea typeface="ＭＳ Ｐゴシック"/>
                <a:cs typeface="ＭＳ Ｐゴシック"/>
              </a:rPr>
              <a:t>The environmental payload includes the scanning High-resolution Interferometer Sounder (HIS), dropsondes, theTWiLiTE Doppler wind lidar, and the Cloud Physics Lidar (CPL) while the over-storm payload includes the HIWRAP conically scanning Doppler radar, the HIRAD multi-frequency interferometric radiometer, and the HAMSR microwave sounder.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0"/>
              </a:spcBef>
            </a:pPr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696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/>
            <a:fld id="{F5EF0781-A561-4501-90C1-CB16CB9F58CE}" type="slidenum">
              <a:rPr lang="en-US" sz="1200">
                <a:latin typeface="Calibri" pitchFamily="34" charset="0"/>
              </a:rPr>
              <a:pPr algn="r" defTabSz="914400"/>
              <a:t>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738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3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75779" name="Slide Number Placeholder 3"/>
          <p:cNvSpPr txBox="1">
            <a:spLocks noGrp="1"/>
          </p:cNvSpPr>
          <p:nvPr/>
        </p:nvSpPr>
        <p:spPr bwMode="auto">
          <a:xfrm>
            <a:off x="3887788" y="8688388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 defTabSz="914400"/>
            <a:fld id="{A70DDC94-1B52-4643-9BE3-450FA1234A2D}" type="slidenum">
              <a:rPr lang="en-US" sz="1200">
                <a:latin typeface="Times New Roman" pitchFamily="18" charset="0"/>
              </a:rPr>
              <a:pPr algn="r" defTabSz="914400"/>
              <a:t>5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C7BE7D-0B1B-436C-923E-054877AD20AC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548BC-D3A8-4066-8848-B9EE31D23A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4106B7-4B9F-4CF7-9E23-CE1E70F7BAC5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E16D1-9D79-4AB3-A707-E5A5515BBE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12D4C9-3087-4787-8ABB-B9C37F339775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C8C83-B6A5-41E9-BCA9-018C6D8B02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8BCD1E-79EC-4E76-9671-718008BA761E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49531-2EFA-4E47-B323-9CF88E9C99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7D8D11-8CE1-40E8-860A-37F9986CA93B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2ACBA-A11D-43EA-BE89-38BC3D5D5C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C7611-3523-472F-814C-99A24C8F16E6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DC9A94-9E14-4D78-9A1C-FF74690034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DFA87A-0EBB-45C6-A203-36C541D6F10C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8389B-D676-4241-84B5-FAA8A24B97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24733F-3D1F-45C6-96E7-2EE3DC705587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B8FC33-2EDC-4D3F-91F6-FB2115E974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2D06B-4084-4827-A2DB-7CEFA85A54FB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3B23B6-573F-41E8-BC8F-F7295B2985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0B210E-41E1-46DF-AB9B-624C89277172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A4003F-C8B8-4F75-B814-07E06844C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C9C6E1-3F84-4CC2-91A8-D7382302968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4C927-ABF6-4617-A233-72D51358FA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6A953B-4EC2-4180-82DE-02AAF3F301ED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CB734-5985-43CC-B82E-80FDA8FED5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A074B0-AC17-4516-AD51-CAD228B0F41D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F452EB-198B-4FDE-A2B2-339CDE2097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F95064-8C2F-4276-A568-F84559CC030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226FD2-2EC7-48CF-9C4D-A4FC6833FE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CFE025-A1A4-4C83-AAD3-CD38CE490359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921559-15DE-4EB1-94CD-1E905AC894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1331F76-493B-4A59-A918-919A19C38898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AA9EBFBC-4ED1-4281-AFEF-67DC0A6787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63F78A8-2915-43AE-8DD9-7044CA386074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48689F7A-1901-495E-AF8B-DC15F99662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04BBB842-FE0E-4C54-B9C7-7A06D7549AB6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678916C1-5538-4D3F-90BB-78D78BA99E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495F6E2-9775-4E2C-B47D-1F2FD8159DA2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EF945869-374D-45B1-B3D7-87DCEAC3B0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10777E3C-18D6-482C-AA53-E794A75B4D4D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12C74401-0850-4E3A-8391-69F3558D5E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D27FEA03-CAF6-4E41-9941-4D7BD43A5B11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8576174E-FE31-471C-B7D7-09A6E32AC4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5DEA25A6-508A-4D07-9087-A2B5207B330A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1BB920C-CED4-4544-99E4-EAF2AE9650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196ECC-FEB1-4CD4-A222-752DF787E945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5824F-A311-46A1-8A49-659C9BE363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071C3C92-A539-4750-8D39-6FE119A8077D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2192D857-62D4-4659-9D04-C3C7277DFC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AA37103B-FCB1-4075-9344-138FF5FC2FFA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B81887A-5FAF-4C02-87F2-8064ABF780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57CA7F6F-E70E-4511-8869-6A51C3D69A70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6E0FC76A-221D-42C9-AD7C-BE8BDB8D8F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F57895AD-5722-4E47-AA6D-F3DF4C8A79E5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0604D681-2F7B-40F4-8AEB-46CB5341C1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0F7EFF6A-5854-4BE9-AD0C-9A63E15798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030F6F14-B48C-410E-8FD7-D6546A6B6B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E38F50D8-0369-461D-9E08-BF4E4157BE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24CCA5F-A8DC-4F61-AD68-30A99FC927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50C58FE6-67E4-4A84-9AA7-7268F38F3A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378EBE6-2663-4149-9FEA-57E1320176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96DA19-4A3D-4BB5-969A-C5D817626FCC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D450C-5EBE-423B-9FAD-AE81A35185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1E4B9D94-2D39-40BE-8513-288206E818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88F8F803-C2F6-4696-9F70-010E2F0A1B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285B9534-2DE2-47BA-B549-591F7671D9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3CCD67AD-5741-42C3-96E5-413E65E4BD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7C37E9CA-DEA2-4B65-8A29-6F2CFC14AC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64F7CF73-BF87-450D-8212-7A3B184572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849AF67C-BF7A-47D0-BCE0-5A53EB19F4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9E67E2A1-F2D4-4AF2-9A14-B99FC674AA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3917559F-F59E-40BC-BEF9-947FEB642F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91DB9B3D-D152-4875-8E22-690E72637A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E5D8E7-1D58-40F6-A31A-15E68697B34E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57B5F-C601-4844-A250-A9BB695B4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7DD26A68-4ADF-4BBC-B304-873AFDFDB2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89C6A607-AB39-4686-9A18-E66F173FEB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4A0A17C-6198-4FE0-BC53-F14DDD0BEF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73B0A008-488C-4588-B3ED-13C2B5A2FA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B9438505-1F98-48C2-B56E-9438104707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B5C759E1-9BB6-414B-902B-4FB0187F30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9CF68924-148A-4996-9166-D134592813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B1790B98-1D40-44E9-81F1-FC58C0111B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CA263BCC-C794-4D75-96CE-B052277422FC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E8BC2175-85A4-490F-883B-145AAB6159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5D22A715-334E-42B6-98C0-C6BC28FA3D47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1A56623E-7EE4-4DF1-9979-580457B48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69C41E-57D6-4C3B-9C9C-223264797F60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39948-D653-43A1-A511-BC1E6C2E6C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37FA5242-9C50-4ACB-81B8-E742754CCB40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D0042B79-8992-4881-8CF3-AFC50BE95D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11B5FE5C-1D93-4112-846E-D56642016E9D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49FB0D8F-465D-4353-A4E3-8A3006CCA0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3D02F24B-E282-46A5-B0EF-977AF7D8576A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164E242-A944-43C8-BAE3-6FA9FF5A19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709A0973-B7C7-474C-85F6-7D7473C256E8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D14F8002-27DE-4F44-A89B-FC239B7C54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703A3699-41AF-42F4-A666-84E1321D4DD0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D26AC5BF-EFFB-4C7C-A571-9B418CE0F5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6C7C4437-DD1C-4971-8091-55EBB67202D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1B76248F-09A4-4621-8674-9197BAA38C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B5BD9FF6-4789-450C-ACC6-B8E1C20D881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C133D6C5-1AC9-40C7-B75E-28C21F110E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7EC9D3EE-10FF-42DE-891D-4BC3AF2F6E68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8348106E-C2F0-42BD-8598-D1D3E78520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9416E7F1-7455-4A38-9DB9-21D48D8BA51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fld id="{08144952-EDB9-400C-858E-573479C69C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B2A1D2-CD0E-4922-A9FB-EC02AEE97B08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C671C-3608-4FB7-A36B-FB47485FDD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1D4DA-E456-4B25-B374-5CB9A5AD76A3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A6F0A-D711-40E9-BF45-E22157CB15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67B5A-DD64-42DB-9912-AED14891569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22523-DDFA-47C5-83D2-9961853F36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95E33F1-F7ED-40C4-B90E-8B990B6A195B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D0A5F69E-F672-4560-938B-BD848DF10E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" pitchFamily="18" charset="0"/>
              </a:defRPr>
            </a:lvl1pPr>
          </a:lstStyle>
          <a:p>
            <a:fld id="{1777986E-A9BE-4F8B-91ED-E47F818B1D92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" pitchFamily="18" charset="0"/>
              </a:defRPr>
            </a:lvl1pPr>
          </a:lstStyle>
          <a:p>
            <a:fld id="{7C93E998-0F0E-43B9-829D-0C14F7F039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914400">
              <a:defRPr sz="1200">
                <a:solidFill>
                  <a:srgbClr val="FFFFFF"/>
                </a:solidFill>
              </a:defRPr>
            </a:lvl1pPr>
          </a:lstStyle>
          <a:p>
            <a:fld id="{8E0AC83B-20C3-4BFB-BBBE-9557F99A164F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>
              <a:defRPr sz="1200">
                <a:solidFill>
                  <a:prstClr val="white">
                    <a:tint val="75000"/>
                  </a:prst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914400">
              <a:defRPr sz="1200">
                <a:solidFill>
                  <a:srgbClr val="FFFFFF"/>
                </a:solidFill>
              </a:defRPr>
            </a:lvl1pPr>
          </a:lstStyle>
          <a:p>
            <a:fld id="{644F0262-0F10-4759-9925-5303D684942C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  <a:ea typeface="ＭＳ Ｐゴシック" pitchFamily="34" charset="-128"/>
          <a:cs typeface="ＭＳ Ｐゴシック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7920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9204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0" hangingPunct="0">
              <a:defRPr sz="1400">
                <a:solidFill>
                  <a:srgbClr val="000000"/>
                </a:solidFill>
                <a:latin typeface="Times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5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0" hangingPunct="0">
              <a:defRPr sz="1400">
                <a:solidFill>
                  <a:srgbClr val="000000"/>
                </a:solidFill>
                <a:latin typeface="Times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6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0" hangingPunct="0"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fld id="{BE3DEDA5-3F39-489A-9278-8ECA39143CD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  <p:sldLayoutId id="21474840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7920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9204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0" hangingPunct="0">
              <a:defRPr sz="1400">
                <a:solidFill>
                  <a:srgbClr val="000000"/>
                </a:solidFill>
                <a:latin typeface="Times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5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0" hangingPunct="0">
              <a:defRPr sz="1400">
                <a:solidFill>
                  <a:srgbClr val="000000"/>
                </a:solidFill>
                <a:latin typeface="Times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6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0" hangingPunct="0"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fld id="{7004E1AE-E0A5-46BB-9CEB-FF3BF8E634D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  <p:sldLayoutId id="214748407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74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914400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8DB798D0-CA76-4469-A177-007C4EAF2663}" type="datetime1">
              <a:rPr lang="en-US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914400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BA076C40-6511-40B0-9073-438C46716E0A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72" charset="-128"/>
          <a:cs typeface="ＭＳ Ｐゴシック" pitchFamily="-7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72" charset="-128"/>
          <a:cs typeface="ＭＳ Ｐゴシック" pitchFamily="-7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7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7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7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72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7" Type="http://schemas.openxmlformats.org/officeDocument/2006/relationships/package" Target="../embeddings/Microsoft_Office_Word_Document5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Document4.docx"/><Relationship Id="rId5" Type="http://schemas.openxmlformats.org/officeDocument/2006/relationships/package" Target="../embeddings/Microsoft_Office_Word_Document3.docx"/><Relationship Id="rId4" Type="http://schemas.openxmlformats.org/officeDocument/2006/relationships/package" Target="../embeddings/Microsoft_Office_Word_Document2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36688"/>
            <a:ext cx="7772400" cy="147002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/>
                <a:cs typeface="ＭＳ Ｐゴシック"/>
              </a:rPr>
              <a:t>2012 NOAA</a:t>
            </a:r>
            <a:r>
              <a:rPr lang="en-US" altLang="en-US" sz="4000" smtClean="0">
                <a:ea typeface="ＭＳ Ｐゴシック"/>
                <a:cs typeface="ＭＳ Ｐゴシック"/>
              </a:rPr>
              <a:t>’</a:t>
            </a:r>
            <a:r>
              <a:rPr lang="en-US" sz="4000" smtClean="0">
                <a:ea typeface="ＭＳ Ｐゴシック"/>
                <a:cs typeface="ＭＳ Ｐゴシック"/>
              </a:rPr>
              <a:t>s Intensity Forecasting Experiment (IFEX)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6002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Shirley Murillo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Field Program Director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NOAA/AOML/Hurricane Research Division</a:t>
            </a:r>
          </a:p>
        </p:txBody>
      </p:sp>
      <p:pic>
        <p:nvPicPr>
          <p:cNvPr id="66564" name="Picture 13" descr="NOAA col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93663"/>
            <a:ext cx="1212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6" descr="doc-larg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3" y="141288"/>
            <a:ext cx="1062037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WIS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385888"/>
            <a:ext cx="806767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2573338" y="500063"/>
            <a:ext cx="3859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Inside the P-3 Aircraft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GP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9906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2819400" y="381000"/>
            <a:ext cx="374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b="1">
                <a:solidFill>
                  <a:schemeClr val="bg1"/>
                </a:solidFill>
                <a:latin typeface="Times" charset="0"/>
                <a:ea typeface="ＭＳ Ｐゴシック" charset="0"/>
                <a:cs typeface="ＭＳ Ｐゴシック" charset="0"/>
              </a:rPr>
              <a:t>Hurricane Isabel 2003</a:t>
            </a:r>
            <a:endParaRPr lang="en-US" b="1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NOAA43_crew100903I1"/>
          <p:cNvPicPr>
            <a:picLocks noChangeAspect="1" noChangeArrowheads="1"/>
          </p:cNvPicPr>
          <p:nvPr/>
        </p:nvPicPr>
        <p:blipFill>
          <a:blip r:embed="rId3"/>
          <a:srcRect l="4729" t="6844" b="26866"/>
          <a:stretch>
            <a:fillRect/>
          </a:stretch>
        </p:blipFill>
        <p:spPr bwMode="auto">
          <a:xfrm>
            <a:off x="1400175" y="1719263"/>
            <a:ext cx="6342063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2955925" y="565150"/>
            <a:ext cx="323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>
                <a:solidFill>
                  <a:srgbClr val="FFFFCC"/>
                </a:solidFill>
                <a:latin typeface="Arial" charset="0"/>
                <a:ea typeface="ＭＳ Ｐゴシック" charset="0"/>
                <a:cs typeface="ＭＳ Ｐゴシック" charset="0"/>
              </a:rPr>
              <a:t>NOAA P-3 Flight Crew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214438" y="5291138"/>
            <a:ext cx="742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Pilots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193800" y="5732463"/>
            <a:ext cx="1111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Co-Pilots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2008188" y="5307013"/>
            <a:ext cx="18367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Flight Engineers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2359025" y="5729288"/>
            <a:ext cx="1951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Data Technicians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6134100" y="5745163"/>
            <a:ext cx="189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Flight Mechanics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4037013" y="5326063"/>
            <a:ext cx="1670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Meteorologists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5934075" y="5340350"/>
            <a:ext cx="160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Flight Director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4310063" y="5746750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Flight Navigator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1751013" y="6086475"/>
            <a:ext cx="24717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Electronic Technicians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4775200" y="6084888"/>
            <a:ext cx="20907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rgbClr val="FFD0C1"/>
                </a:solidFill>
                <a:latin typeface="Arial" charset="0"/>
                <a:ea typeface="ＭＳ Ｐゴシック" charset="0"/>
                <a:cs typeface="ＭＳ Ｐゴシック" charset="0"/>
              </a:rPr>
              <a:t>Science Engineers</a:t>
            </a:r>
            <a:endParaRPr lang="en-US" sz="180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1026"/>
          <p:cNvSpPr>
            <a:spLocks noChangeArrowheads="1"/>
          </p:cNvSpPr>
          <p:nvPr/>
        </p:nvSpPr>
        <p:spPr bwMode="auto">
          <a:xfrm>
            <a:off x="2336800" y="304800"/>
            <a:ext cx="467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defTabSz="914400">
              <a:defRPr/>
            </a:pPr>
            <a:r>
              <a:rPr lang="en-US" sz="3200" b="1">
                <a:solidFill>
                  <a:srgbClr val="000000"/>
                </a:solidFill>
                <a:latin typeface="Technical" charset="0"/>
                <a:ea typeface="ＭＳ Ｐゴシック" charset="0"/>
                <a:cs typeface="+mn-cs"/>
              </a:rPr>
              <a:t>Hurricane Life Cycle</a:t>
            </a:r>
          </a:p>
        </p:txBody>
      </p:sp>
      <p:pic>
        <p:nvPicPr>
          <p:cNvPr id="91139" name="Picture 1027" descr="D:\Big_Files_0\POWER_POINT\HUR_LIF.jpg"/>
          <p:cNvPicPr>
            <a:picLocks noChangeAspect="1" noChangeArrowheads="1"/>
          </p:cNvPicPr>
          <p:nvPr/>
        </p:nvPicPr>
        <p:blipFill>
          <a:blip r:embed="rId2"/>
          <a:srcRect b="15262"/>
          <a:stretch>
            <a:fillRect/>
          </a:stretch>
        </p:blipFill>
        <p:spPr bwMode="auto">
          <a:xfrm>
            <a:off x="76200" y="990600"/>
            <a:ext cx="8991600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itle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8229600" cy="693737"/>
          </a:xfrm>
          <a:solidFill>
            <a:schemeClr val="bg2">
              <a:lumMod val="75000"/>
              <a:lumOff val="25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u="sng" dirty="0">
                <a:latin typeface="Calibri" charset="0"/>
                <a:ea typeface="ＭＳ Ｐゴシック" charset="0"/>
              </a:rPr>
              <a:t>Intensity change is a multi-scale process</a:t>
            </a:r>
            <a:endParaRPr lang="en-US" sz="3600" u="sng" dirty="0">
              <a:solidFill>
                <a:srgbClr val="FF9933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20485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6429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>
                <a:solidFill>
                  <a:srgbClr val="42C44C"/>
                </a:solidFill>
                <a:latin typeface="Calibri" charset="0"/>
                <a:ea typeface="ＭＳ Ｐゴシック" charset="0"/>
              </a:rPr>
              <a:t>Sample TCs and the environment on all scales</a:t>
            </a:r>
          </a:p>
        </p:txBody>
      </p:sp>
      <p:sp>
        <p:nvSpPr>
          <p:cNvPr id="921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A973F67-5908-4BA0-AD33-81C96CD200A3}" type="slidenum">
              <a:rPr lang="en-US">
                <a:solidFill>
                  <a:srgbClr val="898989"/>
                </a:solidFill>
                <a:latin typeface="Calibri" pitchFamily="34" charset="0"/>
              </a:rPr>
              <a:pPr/>
              <a:t>15</a:t>
            </a:fld>
            <a:endParaRPr lang="en-US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123" name="Left-Right Arrow 59"/>
          <p:cNvSpPr>
            <a:spLocks noChangeArrowheads="1"/>
          </p:cNvSpPr>
          <p:nvPr/>
        </p:nvSpPr>
        <p:spPr bwMode="auto">
          <a:xfrm>
            <a:off x="3962400" y="3352800"/>
            <a:ext cx="1631950" cy="501650"/>
          </a:xfrm>
          <a:prstGeom prst="leftRightArrow">
            <a:avLst>
              <a:gd name="adj1" fmla="val 50000"/>
              <a:gd name="adj2" fmla="val 50002"/>
            </a:avLst>
          </a:prstGeom>
          <a:solidFill>
            <a:srgbClr val="2D7F80"/>
          </a:solidFill>
          <a:ln w="9525">
            <a:solidFill>
              <a:srgbClr val="2D7F8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66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defTabSz="914400"/>
            <a:fld id="{59AF6E9D-56B2-48C8-AA3D-5ACF8BB90E86}" type="slidenum">
              <a:rPr lang="en-US" sz="1200">
                <a:solidFill>
                  <a:srgbClr val="898989"/>
                </a:solidFill>
                <a:latin typeface="Calibri" pitchFamily="34" charset="0"/>
              </a:rPr>
              <a:pPr algn="r" defTabSz="914400"/>
              <a:t>15</a:t>
            </a:fld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2167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59800" y="1168400"/>
            <a:ext cx="4191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8" name="TextBox 63"/>
          <p:cNvSpPr txBox="1">
            <a:spLocks noChangeArrowheads="1"/>
          </p:cNvSpPr>
          <p:nvPr/>
        </p:nvSpPr>
        <p:spPr bwMode="auto">
          <a:xfrm>
            <a:off x="76200" y="1905000"/>
            <a:ext cx="3298825" cy="181927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600" u="sng">
                <a:solidFill>
                  <a:srgbClr val="FFFFFF"/>
                </a:solidFill>
                <a:latin typeface="Calibri" pitchFamily="34" charset="0"/>
              </a:rPr>
              <a:t>Atmospheric Scales</a:t>
            </a:r>
          </a:p>
          <a:p>
            <a:pPr defTabSz="914400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Micro 		mm - cm</a:t>
            </a:r>
          </a:p>
          <a:p>
            <a:pPr defTabSz="914400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Turbulent		 m – km</a:t>
            </a:r>
          </a:p>
          <a:p>
            <a:pPr defTabSz="914400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Convective 	100 m – 5 km</a:t>
            </a:r>
          </a:p>
          <a:p>
            <a:pPr defTabSz="914400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Vortex 		1 – 100 km</a:t>
            </a:r>
          </a:p>
          <a:p>
            <a:pPr defTabSz="914400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Environment 	100-10,000 km </a:t>
            </a:r>
          </a:p>
          <a:p>
            <a:pPr defTabSz="914400"/>
            <a:endParaRPr 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92169" name="Group 64"/>
          <p:cNvGrpSpPr>
            <a:grpSpLocks/>
          </p:cNvGrpSpPr>
          <p:nvPr/>
        </p:nvGrpSpPr>
        <p:grpSpPr bwMode="auto">
          <a:xfrm>
            <a:off x="1706563" y="1812925"/>
            <a:ext cx="6267450" cy="4708525"/>
            <a:chOff x="1075" y="1142"/>
            <a:chExt cx="3948" cy="2966"/>
          </a:xfrm>
        </p:grpSpPr>
        <p:cxnSp>
          <p:nvCxnSpPr>
            <p:cNvPr id="92188" name="Straight Connector 5"/>
            <p:cNvCxnSpPr>
              <a:cxnSpLocks noChangeShapeType="1"/>
            </p:cNvCxnSpPr>
            <p:nvPr/>
          </p:nvCxnSpPr>
          <p:spPr bwMode="auto">
            <a:xfrm>
              <a:off x="1131" y="3828"/>
              <a:ext cx="3845" cy="1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triangle" w="lg" len="med"/>
              <a:tailEnd type="triangle" w="lg" len="med"/>
            </a:ln>
          </p:spPr>
        </p:cxnSp>
        <p:cxnSp>
          <p:nvCxnSpPr>
            <p:cNvPr id="92189" name="Straight Connector 9"/>
            <p:cNvCxnSpPr>
              <a:cxnSpLocks noChangeShapeType="1"/>
            </p:cNvCxnSpPr>
            <p:nvPr/>
          </p:nvCxnSpPr>
          <p:spPr bwMode="auto">
            <a:xfrm rot="5400000">
              <a:off x="1466" y="3831"/>
              <a:ext cx="93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2190" name="Straight Connector 28"/>
            <p:cNvCxnSpPr>
              <a:cxnSpLocks noChangeShapeType="1"/>
            </p:cNvCxnSpPr>
            <p:nvPr/>
          </p:nvCxnSpPr>
          <p:spPr bwMode="auto">
            <a:xfrm rot="5400000">
              <a:off x="2302" y="3839"/>
              <a:ext cx="93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2191" name="Straight Connector 29"/>
            <p:cNvCxnSpPr>
              <a:cxnSpLocks noChangeShapeType="1"/>
            </p:cNvCxnSpPr>
            <p:nvPr/>
          </p:nvCxnSpPr>
          <p:spPr bwMode="auto">
            <a:xfrm rot="5400000">
              <a:off x="2810" y="3836"/>
              <a:ext cx="93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2192" name="Straight Connector 30"/>
            <p:cNvCxnSpPr>
              <a:cxnSpLocks noChangeShapeType="1"/>
            </p:cNvCxnSpPr>
            <p:nvPr/>
          </p:nvCxnSpPr>
          <p:spPr bwMode="auto">
            <a:xfrm rot="5400000">
              <a:off x="3401" y="3828"/>
              <a:ext cx="93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2193" name="Straight Connector 31"/>
            <p:cNvCxnSpPr>
              <a:cxnSpLocks noChangeShapeType="1"/>
            </p:cNvCxnSpPr>
            <p:nvPr/>
          </p:nvCxnSpPr>
          <p:spPr bwMode="auto">
            <a:xfrm rot="5400000">
              <a:off x="4453" y="3815"/>
              <a:ext cx="93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92194" name="TextBox 33"/>
            <p:cNvSpPr txBox="1">
              <a:spLocks noChangeArrowheads="1"/>
            </p:cNvSpPr>
            <p:nvPr/>
          </p:nvSpPr>
          <p:spPr bwMode="auto">
            <a:xfrm rot="-2205463">
              <a:off x="1226" y="3886"/>
              <a:ext cx="42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Calibri" pitchFamily="34" charset="0"/>
                </a:rPr>
                <a:t>Micro</a:t>
              </a:r>
            </a:p>
          </p:txBody>
        </p:sp>
        <p:sp>
          <p:nvSpPr>
            <p:cNvPr id="92195" name="TextBox 34"/>
            <p:cNvSpPr txBox="1">
              <a:spLocks noChangeArrowheads="1"/>
            </p:cNvSpPr>
            <p:nvPr/>
          </p:nvSpPr>
          <p:spPr bwMode="auto">
            <a:xfrm rot="-2205463">
              <a:off x="2088" y="3885"/>
              <a:ext cx="39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Calibri" pitchFamily="34" charset="0"/>
                </a:rPr>
                <a:t>Turb.</a:t>
              </a:r>
            </a:p>
          </p:txBody>
        </p:sp>
        <p:sp>
          <p:nvSpPr>
            <p:cNvPr id="92196" name="TextBox 35"/>
            <p:cNvSpPr txBox="1">
              <a:spLocks noChangeArrowheads="1"/>
            </p:cNvSpPr>
            <p:nvPr/>
          </p:nvSpPr>
          <p:spPr bwMode="auto">
            <a:xfrm rot="-2205463">
              <a:off x="2601" y="3879"/>
              <a:ext cx="40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Calibri" pitchFamily="34" charset="0"/>
                </a:rPr>
                <a:t>Conv.</a:t>
              </a:r>
            </a:p>
          </p:txBody>
        </p:sp>
        <p:sp>
          <p:nvSpPr>
            <p:cNvPr id="92197" name="TextBox 36"/>
            <p:cNvSpPr txBox="1">
              <a:spLocks noChangeArrowheads="1"/>
            </p:cNvSpPr>
            <p:nvPr/>
          </p:nvSpPr>
          <p:spPr bwMode="auto">
            <a:xfrm rot="-2205463">
              <a:off x="3169" y="3889"/>
              <a:ext cx="46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Calibri" pitchFamily="34" charset="0"/>
                </a:rPr>
                <a:t>Vortex</a:t>
              </a:r>
            </a:p>
          </p:txBody>
        </p:sp>
        <p:sp>
          <p:nvSpPr>
            <p:cNvPr id="92198" name="TextBox 37"/>
            <p:cNvSpPr txBox="1">
              <a:spLocks noChangeArrowheads="1"/>
            </p:cNvSpPr>
            <p:nvPr/>
          </p:nvSpPr>
          <p:spPr bwMode="auto">
            <a:xfrm rot="-2205463">
              <a:off x="4178" y="3896"/>
              <a:ext cx="4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Calibri" pitchFamily="34" charset="0"/>
                </a:rPr>
                <a:t>Enviro.</a:t>
              </a:r>
              <a:endParaRPr lang="en-US" sz="16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159" name="Left-Right Arrow 38"/>
            <p:cNvSpPr>
              <a:spLocks noChangeArrowheads="1"/>
            </p:cNvSpPr>
            <p:nvPr/>
          </p:nvSpPr>
          <p:spPr bwMode="auto">
            <a:xfrm>
              <a:off x="3724" y="3482"/>
              <a:ext cx="1299" cy="332"/>
            </a:xfrm>
            <a:prstGeom prst="leftRightArrow">
              <a:avLst>
                <a:gd name="adj1" fmla="val 50000"/>
                <a:gd name="adj2" fmla="val 50013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8EB4E3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0" name="Left-Right Arrow 39"/>
            <p:cNvSpPr>
              <a:spLocks noChangeArrowheads="1"/>
            </p:cNvSpPr>
            <p:nvPr/>
          </p:nvSpPr>
          <p:spPr bwMode="auto">
            <a:xfrm>
              <a:off x="2762" y="3024"/>
              <a:ext cx="765" cy="323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3D69B"/>
            </a:solidFill>
            <a:ln w="9525">
              <a:solidFill>
                <a:srgbClr val="C3D69B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1" name="Left-Right Arrow 40"/>
            <p:cNvSpPr>
              <a:spLocks noChangeArrowheads="1"/>
            </p:cNvSpPr>
            <p:nvPr/>
          </p:nvSpPr>
          <p:spPr bwMode="auto">
            <a:xfrm>
              <a:off x="2212" y="1344"/>
              <a:ext cx="1809" cy="328"/>
            </a:xfrm>
            <a:prstGeom prst="leftRightArrow">
              <a:avLst>
                <a:gd name="adj1" fmla="val 50000"/>
                <a:gd name="adj2" fmla="val 49995"/>
              </a:avLst>
            </a:prstGeom>
            <a:solidFill>
              <a:srgbClr val="7F7F7F"/>
            </a:solidFill>
            <a:ln w="9525">
              <a:solidFill>
                <a:srgbClr val="7F7F7F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2" name="Left-Right Arrow 41"/>
            <p:cNvSpPr>
              <a:spLocks noChangeArrowheads="1"/>
            </p:cNvSpPr>
            <p:nvPr/>
          </p:nvSpPr>
          <p:spPr bwMode="auto">
            <a:xfrm>
              <a:off x="1101" y="3505"/>
              <a:ext cx="694" cy="269"/>
            </a:xfrm>
            <a:prstGeom prst="leftRightArrow">
              <a:avLst>
                <a:gd name="adj1" fmla="val 50000"/>
                <a:gd name="adj2" fmla="val 49998"/>
              </a:avLst>
            </a:prstGeom>
            <a:solidFill>
              <a:srgbClr val="95B3D7"/>
            </a:solidFill>
            <a:ln w="9525">
              <a:solidFill>
                <a:srgbClr val="95B3D7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3" name="Left-Right Arrow 42"/>
            <p:cNvSpPr>
              <a:spLocks noChangeArrowheads="1"/>
            </p:cNvSpPr>
            <p:nvPr/>
          </p:nvSpPr>
          <p:spPr bwMode="auto">
            <a:xfrm>
              <a:off x="3544" y="3024"/>
              <a:ext cx="1143" cy="282"/>
            </a:xfrm>
            <a:prstGeom prst="leftRightArrow">
              <a:avLst>
                <a:gd name="adj1" fmla="val 50000"/>
                <a:gd name="adj2" fmla="val 50008"/>
              </a:avLst>
            </a:prstGeom>
            <a:solidFill>
              <a:srgbClr val="8447AE"/>
            </a:solidFill>
            <a:ln w="9525">
              <a:solidFill>
                <a:srgbClr val="8447AE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4" name="Left-Right Arrow 43"/>
            <p:cNvSpPr>
              <a:spLocks noChangeArrowheads="1"/>
            </p:cNvSpPr>
            <p:nvPr/>
          </p:nvSpPr>
          <p:spPr bwMode="auto">
            <a:xfrm>
              <a:off x="2268" y="2784"/>
              <a:ext cx="2516" cy="327"/>
            </a:xfrm>
            <a:prstGeom prst="leftRightArrow">
              <a:avLst>
                <a:gd name="adj1" fmla="val 50000"/>
                <a:gd name="adj2" fmla="val 49977"/>
              </a:avLst>
            </a:prstGeom>
            <a:solidFill>
              <a:srgbClr val="D99694"/>
            </a:solidFill>
            <a:ln w="9525">
              <a:solidFill>
                <a:srgbClr val="D99694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5" name="Left-Right Arrow 44"/>
            <p:cNvSpPr>
              <a:spLocks noChangeArrowheads="1"/>
            </p:cNvSpPr>
            <p:nvPr/>
          </p:nvSpPr>
          <p:spPr bwMode="auto">
            <a:xfrm>
              <a:off x="1843" y="3400"/>
              <a:ext cx="1029" cy="283"/>
            </a:xfrm>
            <a:prstGeom prst="leftRightArrow">
              <a:avLst>
                <a:gd name="adj1" fmla="val 50000"/>
                <a:gd name="adj2" fmla="val 50012"/>
              </a:avLst>
            </a:prstGeom>
            <a:solidFill>
              <a:srgbClr val="FAC090"/>
            </a:solidFill>
            <a:ln w="9525">
              <a:solidFill>
                <a:srgbClr val="FAC090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6" name="Left-Right Arrow 45"/>
            <p:cNvSpPr>
              <a:spLocks noChangeArrowheads="1"/>
            </p:cNvSpPr>
            <p:nvPr/>
          </p:nvSpPr>
          <p:spPr bwMode="auto">
            <a:xfrm>
              <a:off x="2140" y="1864"/>
              <a:ext cx="711" cy="317"/>
            </a:xfrm>
            <a:prstGeom prst="leftRightArrow">
              <a:avLst>
                <a:gd name="adj1" fmla="val 50000"/>
                <a:gd name="adj2" fmla="val 49998"/>
              </a:avLst>
            </a:prstGeom>
            <a:solidFill>
              <a:srgbClr val="948A54"/>
            </a:solidFill>
            <a:ln w="9525">
              <a:solidFill>
                <a:srgbClr val="948A54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7" name="Left-Right Arrow 46"/>
            <p:cNvSpPr>
              <a:spLocks noChangeArrowheads="1"/>
            </p:cNvSpPr>
            <p:nvPr/>
          </p:nvSpPr>
          <p:spPr bwMode="auto">
            <a:xfrm>
              <a:off x="3457" y="2064"/>
              <a:ext cx="1402" cy="317"/>
            </a:xfrm>
            <a:prstGeom prst="leftRightArrow">
              <a:avLst>
                <a:gd name="adj1" fmla="val 50000"/>
                <a:gd name="adj2" fmla="val 50001"/>
              </a:avLst>
            </a:prstGeom>
            <a:solidFill>
              <a:srgbClr val="E46C0A"/>
            </a:solidFill>
            <a:ln w="9525">
              <a:solidFill>
                <a:srgbClr val="E46C0A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8" name="Left-Right Arrow 47"/>
            <p:cNvSpPr>
              <a:spLocks noChangeArrowheads="1"/>
            </p:cNvSpPr>
            <p:nvPr/>
          </p:nvSpPr>
          <p:spPr bwMode="auto">
            <a:xfrm>
              <a:off x="2740" y="2555"/>
              <a:ext cx="1028" cy="316"/>
            </a:xfrm>
            <a:prstGeom prst="leftRightArrow">
              <a:avLst>
                <a:gd name="adj1" fmla="val 50000"/>
                <a:gd name="adj2" fmla="val 50002"/>
              </a:avLst>
            </a:prstGeom>
            <a:solidFill>
              <a:srgbClr val="E461CC"/>
            </a:solidFill>
            <a:ln w="9525">
              <a:solidFill>
                <a:srgbClr val="E461CC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169" name="Left-Right Arrow 48"/>
            <p:cNvSpPr>
              <a:spLocks noChangeArrowheads="1"/>
            </p:cNvSpPr>
            <p:nvPr/>
          </p:nvSpPr>
          <p:spPr bwMode="auto">
            <a:xfrm>
              <a:off x="3302" y="1584"/>
              <a:ext cx="1029" cy="317"/>
            </a:xfrm>
            <a:prstGeom prst="leftRightArrow">
              <a:avLst>
                <a:gd name="adj1" fmla="val 50000"/>
                <a:gd name="adj2" fmla="val 49998"/>
              </a:avLst>
            </a:prstGeom>
            <a:solidFill>
              <a:srgbClr val="CC9A1A"/>
            </a:solidFill>
            <a:ln w="9525">
              <a:solidFill>
                <a:srgbClr val="CC9A1A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2210" name="TextBox 50"/>
            <p:cNvSpPr txBox="1">
              <a:spLocks noChangeArrowheads="1"/>
            </p:cNvSpPr>
            <p:nvPr/>
          </p:nvSpPr>
          <p:spPr bwMode="auto">
            <a:xfrm>
              <a:off x="3941" y="3516"/>
              <a:ext cx="8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Ocean Enviro</a:t>
              </a:r>
            </a:p>
          </p:txBody>
        </p:sp>
        <p:sp>
          <p:nvSpPr>
            <p:cNvPr id="92211" name="TextBox 51"/>
            <p:cNvSpPr txBox="1">
              <a:spLocks noChangeArrowheads="1"/>
            </p:cNvSpPr>
            <p:nvPr/>
          </p:nvSpPr>
          <p:spPr bwMode="auto">
            <a:xfrm>
              <a:off x="3212" y="2828"/>
              <a:ext cx="6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Rapid Int</a:t>
              </a:r>
            </a:p>
          </p:txBody>
        </p:sp>
        <p:sp>
          <p:nvSpPr>
            <p:cNvPr id="92212" name="TextBox 52"/>
            <p:cNvSpPr txBox="1">
              <a:spLocks noChangeArrowheads="1"/>
            </p:cNvSpPr>
            <p:nvPr/>
          </p:nvSpPr>
          <p:spPr bwMode="auto">
            <a:xfrm>
              <a:off x="1075" y="3512"/>
              <a:ext cx="7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Cloud Phys</a:t>
              </a:r>
            </a:p>
          </p:txBody>
        </p:sp>
        <p:sp>
          <p:nvSpPr>
            <p:cNvPr id="92213" name="TextBox 53"/>
            <p:cNvSpPr txBox="1">
              <a:spLocks noChangeArrowheads="1"/>
            </p:cNvSpPr>
            <p:nvPr/>
          </p:nvSpPr>
          <p:spPr bwMode="auto">
            <a:xfrm>
              <a:off x="2388" y="1380"/>
              <a:ext cx="143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P-3 Tail Doppler Radar </a:t>
              </a:r>
            </a:p>
            <a:p>
              <a:pPr defTabSz="914400"/>
              <a:endParaRPr lang="en-US" sz="18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92214" name="TextBox 54"/>
            <p:cNvSpPr txBox="1">
              <a:spLocks noChangeArrowheads="1"/>
            </p:cNvSpPr>
            <p:nvPr/>
          </p:nvSpPr>
          <p:spPr bwMode="auto">
            <a:xfrm>
              <a:off x="2961" y="2589"/>
              <a:ext cx="57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Genesis</a:t>
              </a:r>
            </a:p>
          </p:txBody>
        </p:sp>
        <p:sp>
          <p:nvSpPr>
            <p:cNvPr id="92215" name="TextBox 55"/>
            <p:cNvSpPr txBox="1">
              <a:spLocks noChangeArrowheads="1"/>
            </p:cNvSpPr>
            <p:nvPr/>
          </p:nvSpPr>
          <p:spPr bwMode="auto">
            <a:xfrm>
              <a:off x="1943" y="3416"/>
              <a:ext cx="86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Hur Bndy Lyr</a:t>
              </a:r>
            </a:p>
          </p:txBody>
        </p:sp>
        <p:sp>
          <p:nvSpPr>
            <p:cNvPr id="5176" name="Left-Right Arrow 56"/>
            <p:cNvSpPr>
              <a:spLocks noChangeArrowheads="1"/>
            </p:cNvSpPr>
            <p:nvPr/>
          </p:nvSpPr>
          <p:spPr bwMode="auto">
            <a:xfrm>
              <a:off x="3174" y="1824"/>
              <a:ext cx="711" cy="317"/>
            </a:xfrm>
            <a:prstGeom prst="leftRightArrow">
              <a:avLst>
                <a:gd name="adj1" fmla="val 50000"/>
                <a:gd name="adj2" fmla="val 49998"/>
              </a:avLst>
            </a:prstGeom>
            <a:solidFill>
              <a:srgbClr val="93CDDD"/>
            </a:solidFill>
            <a:ln w="9525">
              <a:solidFill>
                <a:srgbClr val="93CDDD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/>
            <a:lstStyle/>
            <a:p>
              <a:pPr defTabSz="914400">
                <a:defRPr/>
              </a:pPr>
              <a:endParaRPr lang="en-US" sz="1800">
                <a:solidFill>
                  <a:prstClr val="white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2217" name="TextBox 57"/>
            <p:cNvSpPr txBox="1">
              <a:spLocks noChangeArrowheads="1"/>
            </p:cNvSpPr>
            <p:nvPr/>
          </p:nvSpPr>
          <p:spPr bwMode="auto">
            <a:xfrm>
              <a:off x="3720" y="3045"/>
              <a:ext cx="72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Extra Trop</a:t>
              </a:r>
            </a:p>
          </p:txBody>
        </p:sp>
        <p:sp>
          <p:nvSpPr>
            <p:cNvPr id="92218" name="TextBox 58"/>
            <p:cNvSpPr txBox="1">
              <a:spLocks noChangeArrowheads="1"/>
            </p:cNvSpPr>
            <p:nvPr/>
          </p:nvSpPr>
          <p:spPr bwMode="auto">
            <a:xfrm>
              <a:off x="2865" y="3073"/>
              <a:ext cx="5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Eye Mix</a:t>
              </a:r>
            </a:p>
          </p:txBody>
        </p:sp>
        <p:sp>
          <p:nvSpPr>
            <p:cNvPr id="92219" name="TextBox 59"/>
            <p:cNvSpPr txBox="1">
              <a:spLocks noChangeArrowheads="1"/>
            </p:cNvSpPr>
            <p:nvPr/>
          </p:nvSpPr>
          <p:spPr bwMode="auto">
            <a:xfrm>
              <a:off x="2208" y="1896"/>
              <a:ext cx="6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GIV-TDR</a:t>
              </a:r>
            </a:p>
          </p:txBody>
        </p:sp>
        <p:sp>
          <p:nvSpPr>
            <p:cNvPr id="92220" name="TextBox 60"/>
            <p:cNvSpPr txBox="1">
              <a:spLocks noChangeArrowheads="1"/>
            </p:cNvSpPr>
            <p:nvPr/>
          </p:nvSpPr>
          <p:spPr bwMode="auto">
            <a:xfrm>
              <a:off x="3174" y="1848"/>
              <a:ext cx="71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GALE-UAS</a:t>
              </a:r>
            </a:p>
          </p:txBody>
        </p:sp>
        <p:sp>
          <p:nvSpPr>
            <p:cNvPr id="92221" name="TextBox 61"/>
            <p:cNvSpPr txBox="1">
              <a:spLocks noChangeArrowheads="1"/>
            </p:cNvSpPr>
            <p:nvPr/>
          </p:nvSpPr>
          <p:spPr bwMode="auto">
            <a:xfrm>
              <a:off x="3744" y="2112"/>
              <a:ext cx="72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TC Diurnal</a:t>
              </a:r>
            </a:p>
          </p:txBody>
        </p:sp>
        <p:sp>
          <p:nvSpPr>
            <p:cNvPr id="92222" name="TextBox 62"/>
            <p:cNvSpPr txBox="1">
              <a:spLocks noChangeArrowheads="1"/>
            </p:cNvSpPr>
            <p:nvPr/>
          </p:nvSpPr>
          <p:spPr bwMode="auto">
            <a:xfrm>
              <a:off x="3374" y="1608"/>
              <a:ext cx="89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800">
                  <a:solidFill>
                    <a:srgbClr val="FFFFFF"/>
                  </a:solidFill>
                  <a:latin typeface="Calibri" pitchFamily="34" charset="0"/>
                </a:rPr>
                <a:t>Ocean Winds</a:t>
              </a:r>
            </a:p>
          </p:txBody>
        </p:sp>
        <p:sp>
          <p:nvSpPr>
            <p:cNvPr id="92223" name="TextBox 64"/>
            <p:cNvSpPr txBox="1">
              <a:spLocks noChangeArrowheads="1"/>
            </p:cNvSpPr>
            <p:nvPr/>
          </p:nvSpPr>
          <p:spPr bwMode="auto">
            <a:xfrm>
              <a:off x="2556" y="1142"/>
              <a:ext cx="1935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sz="1900" b="1" u="sng">
                  <a:solidFill>
                    <a:srgbClr val="FFFFFF"/>
                  </a:solidFill>
                  <a:latin typeface="Calibri" pitchFamily="34" charset="0"/>
                </a:rPr>
                <a:t>IFEX 2012 Flight Experiments</a:t>
              </a:r>
            </a:p>
          </p:txBody>
        </p:sp>
      </p:grpSp>
      <p:sp>
        <p:nvSpPr>
          <p:cNvPr id="92170" name="Right Brace 66"/>
          <p:cNvSpPr>
            <a:spLocks/>
          </p:cNvSpPr>
          <p:nvPr/>
        </p:nvSpPr>
        <p:spPr bwMode="auto">
          <a:xfrm>
            <a:off x="7967663" y="3429000"/>
            <a:ext cx="312737" cy="2616200"/>
          </a:xfrm>
          <a:prstGeom prst="rightBrace">
            <a:avLst>
              <a:gd name="adj1" fmla="val 832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92171" name="Right Brace 68"/>
          <p:cNvSpPr>
            <a:spLocks/>
          </p:cNvSpPr>
          <p:nvPr/>
        </p:nvSpPr>
        <p:spPr bwMode="auto">
          <a:xfrm>
            <a:off x="7974013" y="2800350"/>
            <a:ext cx="304800" cy="628650"/>
          </a:xfrm>
          <a:prstGeom prst="rightBrace">
            <a:avLst>
              <a:gd name="adj1" fmla="val 8336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92172" name="Right Brace 69"/>
          <p:cNvSpPr>
            <a:spLocks/>
          </p:cNvSpPr>
          <p:nvPr/>
        </p:nvSpPr>
        <p:spPr bwMode="auto">
          <a:xfrm>
            <a:off x="7966075" y="2214563"/>
            <a:ext cx="304800" cy="561975"/>
          </a:xfrm>
          <a:prstGeom prst="rightBrace">
            <a:avLst>
              <a:gd name="adj1" fmla="val 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92173" name="TextBox 70"/>
          <p:cNvSpPr txBox="1">
            <a:spLocks noChangeArrowheads="1"/>
          </p:cNvSpPr>
          <p:nvPr/>
        </p:nvSpPr>
        <p:spPr bwMode="auto">
          <a:xfrm>
            <a:off x="8299450" y="2325688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>
                <a:solidFill>
                  <a:srgbClr val="FF9933"/>
                </a:solidFill>
                <a:latin typeface="Calibri" pitchFamily="34" charset="0"/>
              </a:rPr>
              <a:t>Goal 1</a:t>
            </a:r>
          </a:p>
        </p:txBody>
      </p:sp>
      <p:sp>
        <p:nvSpPr>
          <p:cNvPr id="92174" name="TextBox 71"/>
          <p:cNvSpPr txBox="1">
            <a:spLocks noChangeArrowheads="1"/>
          </p:cNvSpPr>
          <p:nvPr/>
        </p:nvSpPr>
        <p:spPr bwMode="auto">
          <a:xfrm>
            <a:off x="8299450" y="2971800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>
                <a:solidFill>
                  <a:srgbClr val="FF9933"/>
                </a:solidFill>
                <a:latin typeface="Calibri" pitchFamily="34" charset="0"/>
              </a:rPr>
              <a:t>Goal 2</a:t>
            </a:r>
          </a:p>
        </p:txBody>
      </p:sp>
      <p:sp>
        <p:nvSpPr>
          <p:cNvPr id="92175" name="TextBox 72"/>
          <p:cNvSpPr txBox="1">
            <a:spLocks noChangeArrowheads="1"/>
          </p:cNvSpPr>
          <p:nvPr/>
        </p:nvSpPr>
        <p:spPr bwMode="auto">
          <a:xfrm>
            <a:off x="8280400" y="4572000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>
                <a:solidFill>
                  <a:srgbClr val="FF9933"/>
                </a:solidFill>
                <a:latin typeface="Calibri" pitchFamily="34" charset="0"/>
              </a:rPr>
              <a:t>Goal 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208963" y="1901825"/>
            <a:ext cx="701675" cy="304800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u="sng" dirty="0">
                <a:solidFill>
                  <a:prstClr val="white"/>
                </a:solidFill>
                <a:latin typeface="Corbel"/>
                <a:ea typeface="ＭＳ Ｐゴシック" charset="0"/>
                <a:cs typeface="ＭＳ Ｐゴシック" charset="0"/>
              </a:rPr>
              <a:t>IFEX</a:t>
            </a:r>
          </a:p>
        </p:txBody>
      </p:sp>
      <p:sp>
        <p:nvSpPr>
          <p:cNvPr id="5137" name="Left-Right Arrow 74"/>
          <p:cNvSpPr>
            <a:spLocks noChangeArrowheads="1"/>
          </p:cNvSpPr>
          <p:nvPr/>
        </p:nvSpPr>
        <p:spPr bwMode="auto">
          <a:xfrm>
            <a:off x="4722813" y="5507038"/>
            <a:ext cx="1214437" cy="512762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953735"/>
          </a:solidFill>
          <a:ln w="9525">
            <a:solidFill>
              <a:srgbClr val="95373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78" name="TextBox 75"/>
          <p:cNvSpPr txBox="1">
            <a:spLocks noChangeArrowheads="1"/>
          </p:cNvSpPr>
          <p:nvPr/>
        </p:nvSpPr>
        <p:spPr bwMode="auto">
          <a:xfrm>
            <a:off x="4872038" y="55753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Landfall</a:t>
            </a:r>
          </a:p>
        </p:txBody>
      </p:sp>
      <p:sp>
        <p:nvSpPr>
          <p:cNvPr id="5139" name="Left-Right Arrow 52"/>
          <p:cNvSpPr>
            <a:spLocks noChangeArrowheads="1"/>
          </p:cNvSpPr>
          <p:nvPr/>
        </p:nvSpPr>
        <p:spPr bwMode="auto">
          <a:xfrm>
            <a:off x="5399088" y="3700463"/>
            <a:ext cx="1992312" cy="447675"/>
          </a:xfrm>
          <a:prstGeom prst="leftRightArrow">
            <a:avLst>
              <a:gd name="adj1" fmla="val 50000"/>
              <a:gd name="adj2" fmla="val 50005"/>
            </a:avLst>
          </a:prstGeom>
          <a:solidFill>
            <a:srgbClr val="92D050"/>
          </a:solidFill>
          <a:ln w="9525">
            <a:solidFill>
              <a:srgbClr val="CCC1DA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80" name="TextBox 61"/>
          <p:cNvSpPr txBox="1">
            <a:spLocks noChangeArrowheads="1"/>
          </p:cNvSpPr>
          <p:nvPr/>
        </p:nvSpPr>
        <p:spPr bwMode="auto">
          <a:xfrm>
            <a:off x="5548313" y="3741738"/>
            <a:ext cx="1614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E. Pacific Decay</a:t>
            </a:r>
          </a:p>
        </p:txBody>
      </p:sp>
      <p:sp>
        <p:nvSpPr>
          <p:cNvPr id="5141" name="Left-Right Arrow 54"/>
          <p:cNvSpPr>
            <a:spLocks noChangeArrowheads="1"/>
          </p:cNvSpPr>
          <p:nvPr/>
        </p:nvSpPr>
        <p:spPr bwMode="auto">
          <a:xfrm>
            <a:off x="4876800" y="5181600"/>
            <a:ext cx="1371600" cy="436563"/>
          </a:xfrm>
          <a:prstGeom prst="leftRightArrow">
            <a:avLst>
              <a:gd name="adj1" fmla="val 50000"/>
              <a:gd name="adj2" fmla="val 50007"/>
            </a:avLst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82" name="TextBox 58"/>
          <p:cNvSpPr txBox="1">
            <a:spLocks noChangeArrowheads="1"/>
          </p:cNvSpPr>
          <p:nvPr/>
        </p:nvSpPr>
        <p:spPr bwMode="auto">
          <a:xfrm>
            <a:off x="4876800" y="5195888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700">
                <a:solidFill>
                  <a:srgbClr val="FFFFFF"/>
                </a:solidFill>
                <a:latin typeface="Calibri" pitchFamily="34" charset="0"/>
              </a:rPr>
              <a:t>Eyewal</a:t>
            </a:r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l Samp</a:t>
            </a:r>
          </a:p>
        </p:txBody>
      </p:sp>
      <p:sp>
        <p:nvSpPr>
          <p:cNvPr id="5143" name="Left-Right Arrow 57"/>
          <p:cNvSpPr>
            <a:spLocks noChangeArrowheads="1"/>
          </p:cNvSpPr>
          <p:nvPr/>
        </p:nvSpPr>
        <p:spPr bwMode="auto">
          <a:xfrm>
            <a:off x="6096000" y="3987800"/>
            <a:ext cx="1631950" cy="501650"/>
          </a:xfrm>
          <a:prstGeom prst="leftRightArrow">
            <a:avLst>
              <a:gd name="adj1" fmla="val 50000"/>
              <a:gd name="adj2" fmla="val 50002"/>
            </a:avLst>
          </a:prstGeom>
          <a:solidFill>
            <a:srgbClr val="F06156"/>
          </a:solidFill>
          <a:ln w="9525">
            <a:solidFill>
              <a:srgbClr val="F0615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84" name="TextBox 54"/>
          <p:cNvSpPr txBox="1">
            <a:spLocks noChangeArrowheads="1"/>
          </p:cNvSpPr>
          <p:nvPr/>
        </p:nvSpPr>
        <p:spPr bwMode="auto">
          <a:xfrm>
            <a:off x="6380163" y="4071938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Arc Cloud</a:t>
            </a:r>
          </a:p>
        </p:txBody>
      </p:sp>
      <p:sp>
        <p:nvSpPr>
          <p:cNvPr id="92185" name="TextBox 57"/>
          <p:cNvSpPr txBox="1">
            <a:spLocks noChangeArrowheads="1"/>
          </p:cNvSpPr>
          <p:nvPr/>
        </p:nvSpPr>
        <p:spPr bwMode="auto">
          <a:xfrm>
            <a:off x="4135438" y="3414713"/>
            <a:ext cx="1257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Air Sea Flux</a:t>
            </a:r>
          </a:p>
        </p:txBody>
      </p:sp>
      <p:sp>
        <p:nvSpPr>
          <p:cNvPr id="5146" name="Left-Right Arrow 59"/>
          <p:cNvSpPr>
            <a:spLocks noChangeArrowheads="1"/>
          </p:cNvSpPr>
          <p:nvPr/>
        </p:nvSpPr>
        <p:spPr bwMode="auto">
          <a:xfrm>
            <a:off x="3984625" y="3689350"/>
            <a:ext cx="1425575" cy="501650"/>
          </a:xfrm>
          <a:prstGeom prst="leftRightArrow">
            <a:avLst>
              <a:gd name="adj1" fmla="val 50000"/>
              <a:gd name="adj2" fmla="val 43679"/>
            </a:avLst>
          </a:prstGeom>
          <a:solidFill>
            <a:srgbClr val="B006ED"/>
          </a:solidFill>
          <a:ln w="9525">
            <a:solidFill>
              <a:srgbClr val="B006ED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>
              <a:defRPr/>
            </a:pPr>
            <a:endParaRPr lang="en-US" sz="1800">
              <a:solidFill>
                <a:prstClr val="white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87" name="TextBox 57"/>
          <p:cNvSpPr txBox="1">
            <a:spLocks noChangeArrowheads="1"/>
          </p:cNvSpPr>
          <p:nvPr/>
        </p:nvSpPr>
        <p:spPr bwMode="auto">
          <a:xfrm>
            <a:off x="4084638" y="3748088"/>
            <a:ext cx="1249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Conv. Burst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E1CC5D9-079D-4F42-9F27-B2686694100B}" type="slidenum">
              <a:rPr lang="en-US">
                <a:solidFill>
                  <a:srgbClr val="898989"/>
                </a:solidFill>
                <a:latin typeface="Calibri" pitchFamily="34" charset="0"/>
              </a:rPr>
              <a:pPr/>
              <a:t>16</a:t>
            </a:fld>
            <a:endParaRPr lang="en-US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4210" name="Picture 2" descr="tracking_chart_atlantic.png"/>
          <p:cNvPicPr>
            <a:picLocks noChangeAspect="1"/>
          </p:cNvPicPr>
          <p:nvPr/>
        </p:nvPicPr>
        <p:blipFill>
          <a:blip r:embed="rId2"/>
          <a:srcRect l="1575" t="20184" r="1405" b="16483"/>
          <a:stretch>
            <a:fillRect/>
          </a:stretch>
        </p:blipFill>
        <p:spPr bwMode="auto">
          <a:xfrm>
            <a:off x="990600" y="76200"/>
            <a:ext cx="64770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447800" y="417513"/>
            <a:ext cx="2578100" cy="24971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4212" name="Picture 5" descr="tracking_chart_atlantic.png"/>
          <p:cNvPicPr>
            <a:picLocks noChangeAspect="1"/>
          </p:cNvPicPr>
          <p:nvPr/>
        </p:nvPicPr>
        <p:blipFill>
          <a:blip r:embed="rId2"/>
          <a:srcRect l="1575" t="20184" r="1405" b="16483"/>
          <a:stretch>
            <a:fillRect/>
          </a:stretch>
        </p:blipFill>
        <p:spPr bwMode="auto">
          <a:xfrm>
            <a:off x="990600" y="3429000"/>
            <a:ext cx="64770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 flipV="1">
            <a:off x="2640013" y="1668463"/>
            <a:ext cx="55562" cy="4445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flipV="1">
            <a:off x="2632075" y="5021263"/>
            <a:ext cx="55563" cy="4445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5725" y="1524000"/>
            <a:ext cx="574675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n-lt"/>
                <a:ea typeface="ＭＳ Ｐゴシック" charset="0"/>
                <a:cs typeface="ＭＳ Ｐゴシック" charset="0"/>
              </a:rPr>
              <a:t>Tampa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066800" y="3484563"/>
            <a:ext cx="3352800" cy="31448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4872038"/>
            <a:ext cx="57467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n-lt"/>
                <a:ea typeface="ＭＳ Ｐゴシック" charset="0"/>
                <a:cs typeface="ＭＳ Ｐゴシック" charset="0"/>
              </a:rPr>
              <a:t>Tampa</a:t>
            </a:r>
          </a:p>
        </p:txBody>
      </p:sp>
      <p:sp>
        <p:nvSpPr>
          <p:cNvPr id="94218" name="TextBox 11"/>
          <p:cNvSpPr txBox="1">
            <a:spLocks noChangeArrowheads="1"/>
          </p:cNvSpPr>
          <p:nvPr/>
        </p:nvSpPr>
        <p:spPr bwMode="auto">
          <a:xfrm>
            <a:off x="4689475" y="304800"/>
            <a:ext cx="2579688" cy="369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  <a:latin typeface="Calibri" pitchFamily="34" charset="0"/>
              </a:rPr>
              <a:t>P-3 Geographic Coverage</a:t>
            </a:r>
          </a:p>
        </p:txBody>
      </p:sp>
      <p:sp>
        <p:nvSpPr>
          <p:cNvPr id="94219" name="TextBox 12"/>
          <p:cNvSpPr txBox="1">
            <a:spLocks noChangeArrowheads="1"/>
          </p:cNvSpPr>
          <p:nvPr/>
        </p:nvSpPr>
        <p:spPr bwMode="auto">
          <a:xfrm>
            <a:off x="4572000" y="3689350"/>
            <a:ext cx="2700338" cy="3698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Calibri" pitchFamily="34" charset="0"/>
              </a:rPr>
              <a:t>G-IV Geographic 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36525"/>
            <a:ext cx="8534400" cy="1143000"/>
          </a:xfrm>
          <a:solidFill>
            <a:srgbClr val="FDEADA"/>
          </a:solidFill>
        </p:spPr>
        <p:txBody>
          <a:bodyPr/>
          <a:lstStyle/>
          <a:p>
            <a:pPr eaLnBrk="1" hangingPunct="1"/>
            <a:r>
              <a:rPr lang="en-US" sz="3600" smtClean="0">
                <a:ea typeface="ＭＳ Ｐゴシック"/>
                <a:cs typeface="ＭＳ Ｐゴシック"/>
              </a:rPr>
              <a:t>Tail Doppler Radar Experiment (TDR)</a:t>
            </a:r>
            <a:endParaRPr lang="en-US" sz="2800" smtClean="0">
              <a:ea typeface="ＭＳ Ｐゴシック"/>
              <a:cs typeface="ＭＳ Ｐゴシック"/>
            </a:endParaRPr>
          </a:p>
        </p:txBody>
      </p:sp>
      <p:pic>
        <p:nvPicPr>
          <p:cNvPr id="9523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5" y="2173288"/>
            <a:ext cx="3722688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800" y="1425575"/>
            <a:ext cx="5391150" cy="475773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200">
                <a:ea typeface="ＭＳ Ｐゴシック" charset="0"/>
                <a:cs typeface="ＭＳ Ｐゴシック" charset="0"/>
              </a:rPr>
              <a:t>Provide a comprehensive wind data set for initialization and evaluation of hurricane models (e.g. HWRF)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en-US" sz="2200">
              <a:ea typeface="ＭＳ Ｐゴシック" charset="0"/>
              <a:cs typeface="ＭＳ Ｐゴシック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200">
                <a:ea typeface="ＭＳ Ｐゴシック" charset="0"/>
                <a:cs typeface="ＭＳ Ｐゴシック" charset="0"/>
              </a:rPr>
              <a:t>Provide data sets to increase understanding of intensity change, using regular, periodic, collection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en-US" sz="2200">
              <a:ea typeface="ＭＳ Ｐゴシック" charset="0"/>
              <a:cs typeface="ＭＳ Ｐゴシック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200">
                <a:ea typeface="ＭＳ Ｐゴシック" charset="0"/>
                <a:cs typeface="ＭＳ Ｐゴシック" charset="0"/>
              </a:rPr>
              <a:t>2 P-3 Flights per day--on-station time centered on 0 and 12 UTC analysis periods (8 and 20 UTC take-off)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200">
                <a:ea typeface="ＭＳ Ｐゴシック" charset="0"/>
                <a:cs typeface="ＭＳ Ｐゴシック" charset="0"/>
              </a:rPr>
              <a:t>-optimum 3 days of flights in a row starting at tropical depression or maybe pre-depression stage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en-US" sz="2200">
              <a:ea typeface="ＭＳ Ｐゴシック" charset="0"/>
              <a:cs typeface="ＭＳ Ｐゴシック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en-US" sz="800">
              <a:ea typeface="ＭＳ Ｐゴシック" charset="0"/>
              <a:cs typeface="ＭＳ Ｐゴシック" charset="0"/>
            </a:endParaRPr>
          </a:p>
        </p:txBody>
      </p:sp>
      <p:sp>
        <p:nvSpPr>
          <p:cNvPr id="9523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3CF558A-578A-455E-96A5-C8D3EF286322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>
          <a:solidFill>
            <a:srgbClr val="FDEADA"/>
          </a:solidFill>
        </p:spPr>
        <p:txBody>
          <a:bodyPr/>
          <a:lstStyle/>
          <a:p>
            <a:pPr eaLnBrk="1" hangingPunct="1"/>
            <a:r>
              <a:rPr lang="en-US" sz="3600" smtClean="0">
                <a:ea typeface="ＭＳ Ｐゴシック"/>
                <a:cs typeface="ＭＳ Ｐゴシック"/>
              </a:rPr>
              <a:t>Resulting data analyses from TDR missions</a:t>
            </a:r>
          </a:p>
        </p:txBody>
      </p:sp>
      <p:sp>
        <p:nvSpPr>
          <p:cNvPr id="9728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48013"/>
          </a:xfrm>
          <a:solidFill>
            <a:srgbClr val="B9CDE5"/>
          </a:solidFill>
        </p:spPr>
        <p:txBody>
          <a:bodyPr/>
          <a:lstStyle/>
          <a:p>
            <a:pPr eaLnBrk="1" hangingPunct="1"/>
            <a:r>
              <a:rPr lang="en-US" sz="2800" smtClean="0">
                <a:ea typeface="ＭＳ Ｐゴシック"/>
                <a:cs typeface="ＭＳ Ｐゴシック"/>
              </a:rPr>
              <a:t>Assimilation development at HRD</a:t>
            </a:r>
          </a:p>
          <a:p>
            <a:pPr eaLnBrk="1" hangingPunct="1"/>
            <a:r>
              <a:rPr lang="en-US" sz="2800" smtClean="0">
                <a:ea typeface="ＭＳ Ｐゴシック"/>
                <a:cs typeface="ＭＳ Ｐゴシック"/>
              </a:rPr>
              <a:t>Composite storm-structure studies</a:t>
            </a:r>
          </a:p>
          <a:p>
            <a:pPr eaLnBrk="1" hangingPunct="1"/>
            <a:r>
              <a:rPr lang="en-US" sz="2800" smtClean="0">
                <a:ea typeface="ＭＳ Ｐゴシック"/>
                <a:cs typeface="ＭＳ Ｐゴシック"/>
              </a:rPr>
              <a:t>Observing System Experiments (OSEs)</a:t>
            </a:r>
          </a:p>
          <a:p>
            <a:pPr eaLnBrk="1" hangingPunct="1"/>
            <a:r>
              <a:rPr lang="en-US" sz="2800" smtClean="0">
                <a:ea typeface="ＭＳ Ｐゴシック"/>
                <a:cs typeface="ＭＳ Ｐゴシック"/>
              </a:rPr>
              <a:t>Evaluation of error characteristics of airborne Doppler data and analyses</a:t>
            </a:r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523400-CDE1-4416-BED5-2EB4BC3C8739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440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330" name="Title 1"/>
          <p:cNvSpPr txBox="1">
            <a:spLocks/>
          </p:cNvSpPr>
          <p:nvPr/>
        </p:nvSpPr>
        <p:spPr bwMode="auto">
          <a:xfrm>
            <a:off x="457200" y="274638"/>
            <a:ext cx="8229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/>
            <a:r>
              <a:rPr lang="en-US" sz="3200" b="1">
                <a:solidFill>
                  <a:srgbClr val="FFEA64"/>
                </a:solidFill>
                <a:latin typeface="Calibri" pitchFamily="34" charset="0"/>
              </a:rPr>
              <a:t>P-3 TDR 3D Winds Experiment</a:t>
            </a:r>
          </a:p>
        </p:txBody>
      </p:sp>
      <p:sp>
        <p:nvSpPr>
          <p:cNvPr id="99331" name="AutoShape 142"/>
          <p:cNvSpPr>
            <a:spLocks noChangeAspect="1" noChangeArrowheads="1"/>
          </p:cNvSpPr>
          <p:nvPr/>
        </p:nvSpPr>
        <p:spPr bwMode="auto">
          <a:xfrm>
            <a:off x="1600200" y="1828800"/>
            <a:ext cx="52578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99332" name="Object 2"/>
          <p:cNvGraphicFramePr>
            <a:graphicFrameLocks noChangeAspect="1"/>
          </p:cNvGraphicFramePr>
          <p:nvPr/>
        </p:nvGraphicFramePr>
        <p:xfrm>
          <a:off x="1239838" y="1905000"/>
          <a:ext cx="3213100" cy="1447800"/>
        </p:xfrm>
        <a:graphic>
          <a:graphicData uri="http://schemas.openxmlformats.org/presentationml/2006/ole">
            <p:oleObj spid="_x0000_s99332" name="Document" r:id="rId3" imgW="4876621" imgH="2197019" progId="Word.Document.12">
              <p:embed/>
            </p:oleObj>
          </a:graphicData>
        </a:graphic>
      </p:graphicFrame>
      <p:graphicFrame>
        <p:nvGraphicFramePr>
          <p:cNvPr id="99333" name="Object 4"/>
          <p:cNvGraphicFramePr>
            <a:graphicFrameLocks noChangeAspect="1"/>
          </p:cNvGraphicFramePr>
          <p:nvPr/>
        </p:nvGraphicFramePr>
        <p:xfrm>
          <a:off x="4800600" y="1905000"/>
          <a:ext cx="2457450" cy="1447800"/>
        </p:xfrm>
        <a:graphic>
          <a:graphicData uri="http://schemas.openxmlformats.org/presentationml/2006/ole">
            <p:oleObj spid="_x0000_s99333" name="Document" r:id="rId4" imgW="3771761" imgH="2222418" progId="Word.Document.12">
              <p:embed/>
            </p:oleObj>
          </a:graphicData>
        </a:graphic>
      </p:graphicFrame>
      <p:graphicFrame>
        <p:nvGraphicFramePr>
          <p:cNvPr id="99334" name="Object 6"/>
          <p:cNvGraphicFramePr>
            <a:graphicFrameLocks noChangeAspect="1"/>
          </p:cNvGraphicFramePr>
          <p:nvPr/>
        </p:nvGraphicFramePr>
        <p:xfrm>
          <a:off x="762000" y="4095750"/>
          <a:ext cx="2362200" cy="1771650"/>
        </p:xfrm>
        <a:graphic>
          <a:graphicData uri="http://schemas.openxmlformats.org/presentationml/2006/ole">
            <p:oleObj spid="_x0000_s99334" name="Document" r:id="rId5" imgW="3047888" imgH="2285916" progId="Word.Document.12">
              <p:embed/>
            </p:oleObj>
          </a:graphicData>
        </a:graphic>
      </p:graphicFrame>
      <p:graphicFrame>
        <p:nvGraphicFramePr>
          <p:cNvPr id="99335" name="Object 8"/>
          <p:cNvGraphicFramePr>
            <a:graphicFrameLocks noChangeAspect="1"/>
          </p:cNvGraphicFramePr>
          <p:nvPr/>
        </p:nvGraphicFramePr>
        <p:xfrm>
          <a:off x="3200400" y="4095750"/>
          <a:ext cx="2557463" cy="1752600"/>
        </p:xfrm>
        <a:graphic>
          <a:graphicData uri="http://schemas.openxmlformats.org/presentationml/2006/ole">
            <p:oleObj spid="_x0000_s99335" name="Document" r:id="rId6" imgW="2984390" imgH="2044625" progId="Word.Document.12">
              <p:embed/>
            </p:oleObj>
          </a:graphicData>
        </a:graphic>
      </p:graphicFrame>
      <p:graphicFrame>
        <p:nvGraphicFramePr>
          <p:cNvPr id="99336" name="Object 10"/>
          <p:cNvGraphicFramePr>
            <a:graphicFrameLocks noChangeAspect="1"/>
          </p:cNvGraphicFramePr>
          <p:nvPr/>
        </p:nvGraphicFramePr>
        <p:xfrm>
          <a:off x="5867400" y="4095750"/>
          <a:ext cx="2689225" cy="1752600"/>
        </p:xfrm>
        <a:graphic>
          <a:graphicData uri="http://schemas.openxmlformats.org/presentationml/2006/ole">
            <p:oleObj spid="_x0000_s99336" name="Document" r:id="rId7" imgW="3098686" imgH="2019226" progId="Word.Document.12">
              <p:embed/>
            </p:oleObj>
          </a:graphicData>
        </a:graphic>
      </p:graphicFrame>
      <p:sp>
        <p:nvSpPr>
          <p:cNvPr id="99337" name="TextBox 1"/>
          <p:cNvSpPr txBox="1">
            <a:spLocks noChangeArrowheads="1"/>
          </p:cNvSpPr>
          <p:nvPr/>
        </p:nvSpPr>
        <p:spPr bwMode="auto">
          <a:xfrm>
            <a:off x="3124200" y="762000"/>
            <a:ext cx="3076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>
                <a:solidFill>
                  <a:srgbClr val="EDEDED"/>
                </a:solidFill>
              </a:rPr>
              <a:t>Typical flight patterns</a:t>
            </a:r>
          </a:p>
        </p:txBody>
      </p:sp>
      <p:sp>
        <p:nvSpPr>
          <p:cNvPr id="99338" name="TextBox 3"/>
          <p:cNvSpPr txBox="1">
            <a:spLocks noChangeArrowheads="1"/>
          </p:cNvSpPr>
          <p:nvPr/>
        </p:nvSpPr>
        <p:spPr bwMode="auto">
          <a:xfrm>
            <a:off x="2362200" y="1447800"/>
            <a:ext cx="4259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>
                <a:solidFill>
                  <a:srgbClr val="42C44C"/>
                </a:solidFill>
                <a:latin typeface="Calibri" pitchFamily="34" charset="0"/>
              </a:rPr>
              <a:t>For pre-depression or depression stage</a:t>
            </a:r>
          </a:p>
        </p:txBody>
      </p:sp>
      <p:sp>
        <p:nvSpPr>
          <p:cNvPr id="99339" name="TextBox 16"/>
          <p:cNvSpPr txBox="1">
            <a:spLocks noChangeArrowheads="1"/>
          </p:cNvSpPr>
          <p:nvPr/>
        </p:nvSpPr>
        <p:spPr bwMode="auto">
          <a:xfrm>
            <a:off x="2438400" y="3638550"/>
            <a:ext cx="4010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>
                <a:solidFill>
                  <a:srgbClr val="42C44C"/>
                </a:solidFill>
                <a:latin typeface="Calibri" pitchFamily="34" charset="0"/>
              </a:rPr>
              <a:t>For tropical storm or hurricane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 idx="4294967295"/>
          </p:nvPr>
        </p:nvSpPr>
        <p:spPr>
          <a:solidFill>
            <a:srgbClr val="FFCE5B"/>
          </a:solidFill>
        </p:spPr>
        <p:txBody>
          <a:bodyPr/>
          <a:lstStyle/>
          <a:p>
            <a:pPr eaLnBrk="1" hangingPunct="1"/>
            <a:r>
              <a:rPr lang="en-US" sz="3200" b="1" smtClean="0">
                <a:ea typeface="ＭＳ Ｐゴシック"/>
                <a:cs typeface="ＭＳ Ｐゴシック"/>
              </a:rPr>
              <a:t>Intensity Forecasting Experiment </a:t>
            </a:r>
            <a:br>
              <a:rPr lang="en-US" sz="3200" b="1" smtClean="0">
                <a:ea typeface="ＭＳ Ｐゴシック"/>
                <a:cs typeface="ＭＳ Ｐゴシック"/>
              </a:rPr>
            </a:br>
            <a:r>
              <a:rPr lang="en-US" sz="3200" b="1" smtClean="0">
                <a:ea typeface="ＭＳ Ｐゴシック"/>
                <a:cs typeface="ＭＳ Ｐゴシック"/>
              </a:rPr>
              <a:t>(IFEX; Rogers et al., BAMS, 2006)</a:t>
            </a:r>
            <a:endParaRPr lang="en-US" sz="3200" b="1" smtClean="0">
              <a:solidFill>
                <a:srgbClr val="FFFF99"/>
              </a:solidFill>
              <a:ea typeface="ＭＳ Ｐゴシック"/>
              <a:cs typeface="ＭＳ Ｐゴシック"/>
            </a:endParaRPr>
          </a:p>
        </p:txBody>
      </p:sp>
      <p:grpSp>
        <p:nvGrpSpPr>
          <p:cNvPr id="68611" name="Group 6"/>
          <p:cNvGrpSpPr>
            <a:grpSpLocks/>
          </p:cNvGrpSpPr>
          <p:nvPr/>
        </p:nvGrpSpPr>
        <p:grpSpPr bwMode="auto">
          <a:xfrm>
            <a:off x="2514600" y="1600200"/>
            <a:ext cx="3810000" cy="4826000"/>
            <a:chOff x="0" y="1056"/>
            <a:chExt cx="2400" cy="2928"/>
          </a:xfrm>
        </p:grpSpPr>
        <p:sp>
          <p:nvSpPr>
            <p:cNvPr id="6" name="Rectangle 5"/>
            <p:cNvSpPr/>
            <p:nvPr/>
          </p:nvSpPr>
          <p:spPr>
            <a:xfrm>
              <a:off x="0" y="1200"/>
              <a:ext cx="2400" cy="27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pic>
          <p:nvPicPr>
            <p:cNvPr id="68613" name="Picture 5" descr="ifex.pdf"/>
            <p:cNvPicPr>
              <a:picLocks noChangeAspect="1"/>
            </p:cNvPicPr>
            <p:nvPr/>
          </p:nvPicPr>
          <p:blipFill>
            <a:blip r:embed="rId3"/>
            <a:srcRect t="9232"/>
            <a:stretch>
              <a:fillRect/>
            </a:stretch>
          </p:blipFill>
          <p:spPr bwMode="auto">
            <a:xfrm>
              <a:off x="21" y="1056"/>
              <a:ext cx="2324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026" descr="D:\Big_Files\Hurr_Fly\P3_r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52400"/>
            <a:ext cx="88392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2" descr="isabel_radar.jpg                                               000959F1Paka                           B8D88ED4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906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19" name="Text Box 3"/>
          <p:cNvSpPr txBox="1">
            <a:spLocks noChangeArrowheads="1"/>
          </p:cNvSpPr>
          <p:nvPr/>
        </p:nvSpPr>
        <p:spPr bwMode="auto">
          <a:xfrm>
            <a:off x="1295400" y="304800"/>
            <a:ext cx="6526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Radar Image taken from the P-3 of Hurricane Isabel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2" descr="CSC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04800"/>
            <a:ext cx="76962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z="3700" b="1" smtClean="0">
                <a:solidFill>
                  <a:schemeClr val="tx1"/>
                </a:solidFill>
                <a:latin typeface="Albertus Medium" charset="0"/>
                <a:cs typeface="+mj-cs"/>
              </a:rPr>
              <a:t>Remotely Sensed Surface Winds</a:t>
            </a:r>
            <a:endParaRPr lang="en-US" sz="3700" smtClean="0">
              <a:solidFill>
                <a:schemeClr val="tx1"/>
              </a:solidFill>
              <a:latin typeface="Albertus Medium" charset="0"/>
              <a:cs typeface="+mj-cs"/>
            </a:endParaRP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914400" y="30480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defTabSz="914400"/>
            <a:r>
              <a:rPr lang="ja-JP" altLang="en-US" sz="3600" b="1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en-US" altLang="ja-JP" sz="3600" b="1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SFMR</a:t>
            </a:r>
            <a:r>
              <a:rPr lang="ja-JP" altLang="en-US" sz="3600" b="1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  <a:endParaRPr lang="en-US" sz="3600">
              <a:solidFill>
                <a:srgbClr val="808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lbertus Medium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sz="2900" smtClean="0">
                <a:solidFill>
                  <a:srgbClr val="FFFF99"/>
                </a:solidFill>
                <a:latin typeface="Calibri" pitchFamily="34" charset="0"/>
                <a:ea typeface="ＭＳ Ｐゴシック"/>
                <a:cs typeface="ＭＳ Ｐゴシック"/>
              </a:rPr>
              <a:t>NASA</a:t>
            </a:r>
            <a:r>
              <a:rPr lang="en-US" altLang="en-US" sz="2900" smtClean="0">
                <a:solidFill>
                  <a:srgbClr val="FFFF99"/>
                </a:solidFill>
                <a:latin typeface="Calibri" pitchFamily="34" charset="0"/>
                <a:ea typeface="ＭＳ Ｐゴシック"/>
                <a:cs typeface="ＭＳ Ｐゴシック"/>
              </a:rPr>
              <a:t>’</a:t>
            </a:r>
            <a:r>
              <a:rPr lang="en-US" sz="2900" smtClean="0">
                <a:solidFill>
                  <a:srgbClr val="FFFF99"/>
                </a:solidFill>
                <a:latin typeface="Calibri" pitchFamily="34" charset="0"/>
                <a:ea typeface="ＭＳ Ｐゴシック"/>
                <a:cs typeface="ＭＳ Ｐゴシック"/>
              </a:rPr>
              <a:t>s Hurricane &amp; Severe Storm Sentinel (HS3)</a:t>
            </a:r>
            <a:br>
              <a:rPr lang="en-US" sz="2900" smtClean="0">
                <a:solidFill>
                  <a:srgbClr val="FFFF99"/>
                </a:solidFill>
                <a:latin typeface="Calibri" pitchFamily="34" charset="0"/>
                <a:ea typeface="ＭＳ Ｐゴシック"/>
                <a:cs typeface="ＭＳ Ｐゴシック"/>
              </a:rPr>
            </a:br>
            <a:r>
              <a:rPr lang="en-US" sz="2000" i="1" smtClean="0">
                <a:solidFill>
                  <a:srgbClr val="F06156"/>
                </a:solidFill>
                <a:latin typeface="Calibri" pitchFamily="34" charset="0"/>
                <a:ea typeface="ＭＳ Ｐゴシック"/>
                <a:cs typeface="ＭＳ Ｐゴシック"/>
              </a:rPr>
              <a:t>A multi-year investigation of Atlantic hurricanes</a:t>
            </a:r>
            <a:endParaRPr lang="en-US" sz="2900" i="1" smtClean="0">
              <a:solidFill>
                <a:srgbClr val="F06156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9220" name="Rectangle 3"/>
          <p:cNvSpPr>
            <a:spLocks noGrp="1"/>
          </p:cNvSpPr>
          <p:nvPr>
            <p:ph idx="1"/>
          </p:nvPr>
        </p:nvSpPr>
        <p:spPr>
          <a:xfrm>
            <a:off x="152400" y="1265238"/>
            <a:ext cx="8686800" cy="41449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800" u="sng" dirty="0" smtClean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Science objective: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environmental and storm-scale processes on intensity change</a:t>
            </a:r>
          </a:p>
          <a:p>
            <a:pPr fontAlgn="auto"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800" dirty="0" smtClean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2012 time </a:t>
            </a:r>
            <a:r>
              <a:rPr lang="en-US" sz="2800" dirty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window: Sept. 1 - Oct. 5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Operate out of Wallops Island, VA,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2 Global Hawks (storm environment and over-storm flight)</a:t>
            </a:r>
            <a:endParaRPr lang="en-US" sz="2800" dirty="0">
              <a:solidFill>
                <a:srgbClr val="FFFFFF"/>
              </a:solidFill>
              <a:latin typeface="Calibri"/>
              <a:ea typeface="ＭＳ Ｐゴシック" charset="0"/>
              <a:cs typeface="Calibri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+mn-ea"/>
                <a:cs typeface="Calibri"/>
              </a:rPr>
              <a:t>Collaborate </a:t>
            </a:r>
            <a:r>
              <a:rPr lang="en-US" sz="28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+mn-ea"/>
                <a:cs typeface="Calibri"/>
              </a:rPr>
              <a:t>with NASA </a:t>
            </a:r>
            <a:r>
              <a:rPr lang="en-US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+mn-ea"/>
                <a:cs typeface="Calibri"/>
              </a:rPr>
              <a:t>on flight pattern to maximum data coverage and continuity </a:t>
            </a:r>
            <a:endParaRPr lang="en-US" sz="2800" i="1" dirty="0">
              <a:solidFill>
                <a:schemeClr val="accent1">
                  <a:lumMod val="60000"/>
                  <a:lumOff val="40000"/>
                </a:schemeClr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10342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2F2F2E-11EC-4176-8F6B-9817303A02D8}" type="slidenum">
              <a:rPr lang="en-US">
                <a:solidFill>
                  <a:srgbClr val="898989"/>
                </a:solidFill>
                <a:latin typeface="Calibri" pitchFamily="34" charset="0"/>
              </a:rPr>
              <a:pPr/>
              <a:t>23</a:t>
            </a:fld>
            <a:endParaRPr lang="en-US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3428" name="Picture 1" descr="300px-HS3_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5176838"/>
            <a:ext cx="12954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1" descr="HS3_header.jpg"/>
          <p:cNvPicPr>
            <a:picLocks noChangeAspect="1"/>
          </p:cNvPicPr>
          <p:nvPr/>
        </p:nvPicPr>
        <p:blipFill>
          <a:blip r:embed="rId4"/>
          <a:srcRect l="50343"/>
          <a:stretch>
            <a:fillRect/>
          </a:stretch>
        </p:blipFill>
        <p:spPr bwMode="auto">
          <a:xfrm>
            <a:off x="228600" y="5486400"/>
            <a:ext cx="40449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TextBox 2"/>
          <p:cNvSpPr txBox="1">
            <a:spLocks noChangeArrowheads="1"/>
          </p:cNvSpPr>
          <p:nvPr/>
        </p:nvSpPr>
        <p:spPr bwMode="auto">
          <a:xfrm>
            <a:off x="228600" y="5486400"/>
            <a:ext cx="1103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Global Hawk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B3BF50-FBF5-4800-BB08-F58521D6EB89}" type="slidenum">
              <a:rPr lang="en-US">
                <a:solidFill>
                  <a:srgbClr val="898989"/>
                </a:solidFill>
                <a:latin typeface="Calibri" pitchFamily="34" charset="0"/>
              </a:rPr>
              <a:pPr/>
              <a:t>24</a:t>
            </a:fld>
            <a:endParaRPr lang="en-US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5474" name="TextBox 7"/>
          <p:cNvSpPr txBox="1">
            <a:spLocks noChangeArrowheads="1"/>
          </p:cNvSpPr>
          <p:nvPr/>
        </p:nvSpPr>
        <p:spPr bwMode="auto">
          <a:xfrm>
            <a:off x="787400" y="171450"/>
            <a:ext cx="7569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FF99"/>
                </a:solidFill>
                <a:latin typeface="Calibri" pitchFamily="34" charset="0"/>
              </a:rPr>
              <a:t>2012 Hurricane Field Program Logistics</a:t>
            </a:r>
          </a:p>
        </p:txBody>
      </p:sp>
      <p:sp>
        <p:nvSpPr>
          <p:cNvPr id="105475" name="TextBox 14"/>
          <p:cNvSpPr txBox="1">
            <a:spLocks noChangeArrowheads="1"/>
          </p:cNvSpPr>
          <p:nvPr/>
        </p:nvSpPr>
        <p:spPr bwMode="auto">
          <a:xfrm>
            <a:off x="533400" y="81756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solidFill>
                  <a:srgbClr val="FF9933"/>
                </a:solidFill>
                <a:latin typeface="Calibri" pitchFamily="34" charset="0"/>
              </a:rPr>
              <a:t> Daily Schedule</a:t>
            </a:r>
          </a:p>
          <a:p>
            <a:pPr marL="37588825" lvl="1" indent="-37474525"/>
            <a:r>
              <a:rPr lang="en-US">
                <a:latin typeface="Calibri" pitchFamily="34" charset="0"/>
              </a:rPr>
              <a:t>- 9AM Conf call/meeting with IFEX participants </a:t>
            </a:r>
            <a:r>
              <a:rPr lang="en-US" i="1">
                <a:latin typeface="Calibri" pitchFamily="34" charset="0"/>
              </a:rPr>
              <a:t>(if needed)</a:t>
            </a:r>
          </a:p>
          <a:p>
            <a:pPr marL="37588825" lvl="1" indent="-37474525"/>
            <a:r>
              <a:rPr lang="en-US">
                <a:latin typeface="Calibri" pitchFamily="34" charset="0"/>
              </a:rPr>
              <a:t>- 10AM NOAA and NASA HS3 PIs telecon (Sept- Oct)</a:t>
            </a:r>
          </a:p>
          <a:p>
            <a:pPr marL="37588825" lvl="1" indent="-37474525"/>
            <a:r>
              <a:rPr lang="en-US">
                <a:latin typeface="Calibri" pitchFamily="34" charset="0"/>
              </a:rPr>
              <a:t>- noon Wx Discussion </a:t>
            </a:r>
          </a:p>
          <a:p>
            <a:pPr marL="37588825" lvl="1" indent="-37474525"/>
            <a:r>
              <a:rPr lang="en-US">
                <a:latin typeface="Calibri" pitchFamily="34" charset="0"/>
              </a:rPr>
              <a:t>- 1PM AOC telecon </a:t>
            </a:r>
            <a:r>
              <a:rPr lang="en-US" i="1">
                <a:latin typeface="Calibri" pitchFamily="34" charset="0"/>
              </a:rPr>
              <a:t>(if needed)</a:t>
            </a:r>
          </a:p>
          <a:p>
            <a:pPr marL="37588825" lvl="1" indent="-37474525"/>
            <a:endParaRPr lang="en-US">
              <a:solidFill>
                <a:schemeClr val="bg1"/>
              </a:solidFill>
              <a:latin typeface="Calibri" pitchFamily="34" charset="0"/>
            </a:endParaRPr>
          </a:p>
          <a:p>
            <a:pPr marL="37588825" lvl="1" indent="-37474525"/>
            <a:endParaRPr lang="en-US">
              <a:solidFill>
                <a:schemeClr val="bg1"/>
              </a:solidFill>
              <a:latin typeface="Calibri" pitchFamily="34" charset="0"/>
            </a:endParaRPr>
          </a:p>
          <a:p>
            <a:pPr marL="37588825" lvl="1" indent="-37474525"/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5476" name="TextBox 2"/>
          <p:cNvSpPr txBox="1">
            <a:spLocks noChangeArrowheads="1"/>
          </p:cNvSpPr>
          <p:nvPr/>
        </p:nvSpPr>
        <p:spPr bwMode="auto">
          <a:xfrm>
            <a:off x="533400" y="2819400"/>
            <a:ext cx="807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HRD daily map discussions (25 July-29 October)</a:t>
            </a:r>
          </a:p>
          <a:p>
            <a:r>
              <a:rPr lang="en-US">
                <a:solidFill>
                  <a:srgbClr val="FFFFFF"/>
                </a:solidFill>
                <a:latin typeface="Calibri" pitchFamily="34" charset="0"/>
              </a:rPr>
              <a:t>	- noon start time</a:t>
            </a:r>
          </a:p>
          <a:p>
            <a:r>
              <a:rPr lang="en-US">
                <a:solidFill>
                  <a:srgbClr val="FFFFFF"/>
                </a:solidFill>
                <a:latin typeface="Calibri" pitchFamily="34" charset="0"/>
              </a:rPr>
              <a:t>	- goto meeting info available</a:t>
            </a:r>
          </a:p>
          <a:p>
            <a:pPr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Daily blog/email update </a:t>
            </a:r>
            <a:r>
              <a:rPr lang="en-US" i="1">
                <a:solidFill>
                  <a:srgbClr val="FFFFFF"/>
                </a:solidFill>
                <a:latin typeface="Calibri" pitchFamily="34" charset="0"/>
              </a:rPr>
              <a:t>(when field activities are occurring)</a:t>
            </a:r>
            <a:endParaRPr lang="en-US" sz="2000" i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7F824E-4B3B-460B-8CFE-FFFB343361E1}" type="slidenum">
              <a:rPr lang="en-US">
                <a:solidFill>
                  <a:srgbClr val="898989"/>
                </a:solidFill>
                <a:latin typeface="Calibri" pitchFamily="34" charset="0"/>
              </a:rPr>
              <a:pPr/>
              <a:t>25</a:t>
            </a:fld>
            <a:endParaRPr lang="en-US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7522" name="TextBox 1"/>
          <p:cNvSpPr txBox="1">
            <a:spLocks noChangeArrowheads="1"/>
          </p:cNvSpPr>
          <p:nvPr/>
        </p:nvSpPr>
        <p:spPr bwMode="auto">
          <a:xfrm>
            <a:off x="228600" y="838200"/>
            <a:ext cx="35687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Our blog</a:t>
            </a:r>
          </a:p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http://noaahrd.wordpress.com</a:t>
            </a:r>
          </a:p>
          <a:p>
            <a:pPr defTabSz="914400"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HRD Web page</a:t>
            </a:r>
          </a:p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http://www.aoml.noaa.gov/hrd</a:t>
            </a:r>
          </a:p>
          <a:p>
            <a:pPr defTabSz="914400"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Facebook</a:t>
            </a:r>
          </a:p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http://www.facebook.com/noaahrd</a:t>
            </a:r>
          </a:p>
          <a:p>
            <a:pPr defTabSz="914400">
              <a:buFont typeface="Arial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Calibri" pitchFamily="34" charset="0"/>
              </a:rPr>
              <a:t> Twitter</a:t>
            </a:r>
          </a:p>
          <a:p>
            <a:pPr defTabSz="914400"/>
            <a:r>
              <a:rPr lang="en-US" sz="1800">
                <a:solidFill>
                  <a:srgbClr val="FFFFFF"/>
                </a:solidFill>
                <a:latin typeface="Calibri" pitchFamily="34" charset="0"/>
              </a:rPr>
              <a:t>http://twitter.com/hrd_aoml_noaa</a:t>
            </a:r>
          </a:p>
        </p:txBody>
      </p:sp>
      <p:sp>
        <p:nvSpPr>
          <p:cNvPr id="107523" name="TextBox 3"/>
          <p:cNvSpPr txBox="1">
            <a:spLocks noChangeArrowheads="1"/>
          </p:cNvSpPr>
          <p:nvPr/>
        </p:nvSpPr>
        <p:spPr bwMode="auto">
          <a:xfrm>
            <a:off x="1995488" y="152400"/>
            <a:ext cx="530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>
                <a:solidFill>
                  <a:srgbClr val="FFFF99"/>
                </a:solidFill>
                <a:latin typeface="Calibri" pitchFamily="34" charset="0"/>
              </a:rPr>
              <a:t>Communicating in the field</a:t>
            </a:r>
          </a:p>
        </p:txBody>
      </p:sp>
      <p:pic>
        <p:nvPicPr>
          <p:cNvPr id="107524" name="Picture 4" descr="twitter-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1066800"/>
            <a:ext cx="1524000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5" descr="Facebook-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990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6" descr="blog_image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3810000"/>
            <a:ext cx="30083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7" descr="Lastfm+for+Wordpress+log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914400"/>
            <a:ext cx="11938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0" y="2438400"/>
            <a:ext cx="2894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4000" b="1">
                <a:solidFill>
                  <a:srgbClr val="FF9933"/>
                </a:solidFill>
              </a:rPr>
              <a:t>Thank you!</a:t>
            </a:r>
          </a:p>
        </p:txBody>
      </p:sp>
      <p:pic>
        <p:nvPicPr>
          <p:cNvPr id="107529" name="Picture 13" descr="20110825-09380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" y="4016375"/>
            <a:ext cx="2789238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33350" y="4038600"/>
            <a:ext cx="276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b="1" i="1" dirty="0">
                <a:solidFill>
                  <a:prstClr val="white"/>
                </a:solidFill>
                <a:latin typeface="Calibri" charset="0"/>
                <a:ea typeface="ＭＳ Ｐゴシック" charset="0"/>
                <a:cs typeface="ＭＳ Ｐゴシック" charset="0"/>
              </a:rPr>
              <a:t>Tweets from the eye</a:t>
            </a:r>
          </a:p>
        </p:txBody>
      </p:sp>
      <p:pic>
        <p:nvPicPr>
          <p:cNvPr id="107531" name="Picture 1" descr="HRD_webpg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05125" y="3830638"/>
            <a:ext cx="2886075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36688"/>
            <a:ext cx="7772400" cy="147002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/>
                <a:cs typeface="ＭＳ Ｐゴシック"/>
              </a:rPr>
              <a:t>2011 NOAA</a:t>
            </a:r>
            <a:r>
              <a:rPr lang="ja-JP" altLang="en-US" sz="4000" smtClean="0">
                <a:ea typeface="ＭＳ Ｐゴシック"/>
                <a:cs typeface="ＭＳ Ｐゴシック"/>
              </a:rPr>
              <a:t>’</a:t>
            </a:r>
            <a:r>
              <a:rPr lang="en-US" altLang="ja-JP" sz="4000" smtClean="0">
                <a:ea typeface="ＭＳ Ｐゴシック"/>
                <a:cs typeface="ＭＳ Ｐゴシック"/>
              </a:rPr>
              <a:t>s Intensity Forecasting Experiment (IFEX) </a:t>
            </a:r>
            <a:endParaRPr lang="en-US" sz="4000" smtClean="0">
              <a:ea typeface="ＭＳ Ｐゴシック"/>
              <a:cs typeface="ＭＳ Ｐゴシック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6002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Shirley Murillo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Field Program Director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NOAA/AOML/Hurricane Research Division</a:t>
            </a:r>
          </a:p>
        </p:txBody>
      </p:sp>
      <p:pic>
        <p:nvPicPr>
          <p:cNvPr id="109571" name="Picture 13" descr="NOAA col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93663"/>
            <a:ext cx="1212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2" name="Picture 6" descr="doc-larg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3" y="141288"/>
            <a:ext cx="1062037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>
          <a:xfrm>
            <a:off x="2360613" y="274638"/>
            <a:ext cx="4422775" cy="1143000"/>
          </a:xfrm>
          <a:solidFill>
            <a:srgbClr val="FFFBD4"/>
          </a:solidFill>
        </p:spPr>
        <p:txBody>
          <a:bodyPr/>
          <a:lstStyle/>
          <a:p>
            <a:pPr eaLnBrk="1" hangingPunct="1"/>
            <a:r>
              <a:rPr lang="en-US" sz="3600" u="sng" smtClean="0">
                <a:ea typeface="ＭＳ Ｐゴシック"/>
                <a:cs typeface="ＭＳ Ｐゴシック"/>
              </a:rPr>
              <a:t>IFEX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5" y="1722438"/>
            <a:ext cx="8475663" cy="3716337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800" dirty="0" smtClean="0">
                <a:ea typeface="+mn-ea"/>
                <a:cs typeface="+mn-cs"/>
              </a:rPr>
              <a:t>Intended to improve prediction of TC intensity change by: </a:t>
            </a:r>
          </a:p>
          <a:p>
            <a:pPr marL="914400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ea typeface="+mn-ea"/>
                <a:cs typeface="+mn-cs"/>
              </a:rPr>
              <a:t>collecting observations throughout the TC life cycle for model initialization and evaluation</a:t>
            </a:r>
          </a:p>
          <a:p>
            <a:pPr marL="914400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ea typeface="+mn-ea"/>
                <a:cs typeface="+mn-cs"/>
              </a:rPr>
              <a:t>developing and refining measurement technologies for real-time monitoring of TC intensity, structure, and environment</a:t>
            </a:r>
          </a:p>
          <a:p>
            <a:pPr marL="914400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ea typeface="+mn-ea"/>
                <a:cs typeface="+mn-cs"/>
              </a:rPr>
              <a:t>improving understanding of physical processes important in TC intensity change</a:t>
            </a: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58A10A-87E3-4ECC-8327-771BFA30D4EE}" type="slidenum">
              <a:rPr lang="en-US"/>
              <a:pPr/>
              <a:t>3</a:t>
            </a:fld>
            <a:endParaRPr lang="en-US"/>
          </a:p>
        </p:txBody>
      </p:sp>
      <p:pic>
        <p:nvPicPr>
          <p:cNvPr id="70660" name="Picture 16" descr="IFEX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4413" y="173038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>
          <a:xfrm>
            <a:off x="457200" y="236538"/>
            <a:ext cx="8229600" cy="944562"/>
          </a:xfrm>
          <a:solidFill>
            <a:srgbClr val="FFFBD4"/>
          </a:solidFill>
        </p:spPr>
        <p:txBody>
          <a:bodyPr/>
          <a:lstStyle/>
          <a:p>
            <a:pPr eaLnBrk="1" hangingPunct="1"/>
            <a:r>
              <a:rPr lang="en-US" sz="3600" u="sng" smtClean="0">
                <a:ea typeface="ＭＳ Ｐゴシック"/>
                <a:cs typeface="ＭＳ Ｐゴシック"/>
              </a:rPr>
              <a:t>2012 IFEX Plans</a:t>
            </a:r>
          </a:p>
        </p:txBody>
      </p:sp>
      <p:sp>
        <p:nvSpPr>
          <p:cNvPr id="72706" name="Content Placeholder 2"/>
          <p:cNvSpPr>
            <a:spLocks noGrp="1"/>
          </p:cNvSpPr>
          <p:nvPr>
            <p:ph idx="1"/>
          </p:nvPr>
        </p:nvSpPr>
        <p:spPr>
          <a:xfrm>
            <a:off x="271463" y="1384300"/>
            <a:ext cx="8645525" cy="4972050"/>
          </a:xfrm>
          <a:solidFill>
            <a:srgbClr val="D7E4BD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ＭＳ Ｐゴシック"/>
                <a:cs typeface="ＭＳ Ｐゴシック"/>
              </a:rPr>
              <a:t>Continue addressing IFEX/HFIP goals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ＭＳ Ｐゴシック"/>
                <a:cs typeface="ＭＳ Ｐゴシック"/>
              </a:rPr>
              <a:t>Sustain our partnerships with EMC and NESDIS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ea typeface="ＭＳ Ｐゴシック"/>
              </a:rPr>
              <a:t>Continue P-3 TDR missions and real-time Doppler data transmission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ea typeface="ＭＳ Ｐゴシック"/>
              </a:rPr>
              <a:t>Collaborate with NESDIS – Ocean Winds Experiment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ea typeface="ＭＳ Ｐゴシック"/>
              </a:rPr>
              <a:t>Coordinate with 53</a:t>
            </a:r>
            <a:r>
              <a:rPr lang="en-US" sz="2400" baseline="30000" smtClean="0">
                <a:ea typeface="ＭＳ Ｐゴシック"/>
              </a:rPr>
              <a:t>rd</a:t>
            </a:r>
            <a:r>
              <a:rPr lang="en-US" sz="2400" smtClean="0">
                <a:ea typeface="ＭＳ Ｐゴシック"/>
              </a:rPr>
              <a:t> on float/drifter deployments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ＭＳ Ｐゴシック"/>
                <a:cs typeface="ＭＳ Ｐゴシック"/>
              </a:rPr>
              <a:t>Strengthen our interactions with NHC</a:t>
            </a:r>
          </a:p>
          <a:p>
            <a:r>
              <a:rPr lang="en-US" sz="2800" smtClean="0">
                <a:ea typeface="ＭＳ Ｐゴシック"/>
                <a:cs typeface="ＭＳ Ｐゴシック"/>
              </a:rPr>
              <a:t>Fly operationally tasked missions</a:t>
            </a:r>
          </a:p>
          <a:p>
            <a:pPr lvl="1"/>
            <a:r>
              <a:rPr lang="en-US" sz="2400" smtClean="0">
                <a:ea typeface="ＭＳ Ｐゴシック"/>
              </a:rPr>
              <a:t>Based on EMC</a:t>
            </a:r>
            <a:r>
              <a:rPr lang="ja-JP" altLang="en-US" sz="2400" smtClean="0">
                <a:ea typeface="ＭＳ Ｐゴシック"/>
              </a:rPr>
              <a:t>’</a:t>
            </a:r>
            <a:r>
              <a:rPr lang="en-US" altLang="ja-JP" sz="2400" smtClean="0">
                <a:ea typeface="ＭＳ Ｐゴシック"/>
              </a:rPr>
              <a:t>s and/or NHC</a:t>
            </a:r>
            <a:r>
              <a:rPr lang="ja-JP" altLang="en-US" sz="2400" smtClean="0">
                <a:ea typeface="ＭＳ Ｐゴシック"/>
              </a:rPr>
              <a:t>’</a:t>
            </a:r>
            <a:r>
              <a:rPr lang="en-US" altLang="ja-JP" sz="2400" smtClean="0">
                <a:ea typeface="ＭＳ Ｐゴシック"/>
              </a:rPr>
              <a:t>s operational need</a:t>
            </a:r>
          </a:p>
          <a:p>
            <a:pPr lvl="1"/>
            <a:r>
              <a:rPr lang="en-US" sz="2400" smtClean="0">
                <a:ea typeface="ＭＳ Ｐゴシック"/>
              </a:rPr>
              <a:t>Selected modules may be attempted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ＭＳ Ｐゴシック"/>
                <a:cs typeface="ＭＳ Ｐゴシック"/>
              </a:rPr>
              <a:t>Encourage greater awareness in broader TC community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2825B0-F9A9-460A-B078-1BE3C6F5FDA5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P3air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62625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g4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9963"/>
            <a:ext cx="57594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5767" name="Text Box 7"/>
          <p:cNvSpPr txBox="1">
            <a:spLocks noChangeArrowheads="1"/>
          </p:cNvSpPr>
          <p:nvPr/>
        </p:nvSpPr>
        <p:spPr bwMode="auto">
          <a:xfrm>
            <a:off x="6000750" y="600075"/>
            <a:ext cx="241458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sz="1400" b="1">
                <a:solidFill>
                  <a:srgbClr val="FFFFCC"/>
                </a:solidFill>
                <a:latin typeface="Calibri" pitchFamily="34" charset="0"/>
              </a:rPr>
              <a:t>NOAA42  Built in 1975 at Lockheed-Martin, Marietta, Georgia</a:t>
            </a:r>
            <a:endParaRPr lang="en-US" sz="1400" b="1">
              <a:latin typeface="Century Schoolbook" charset="0"/>
            </a:endParaRPr>
          </a:p>
        </p:txBody>
      </p:sp>
      <p:sp>
        <p:nvSpPr>
          <p:cNvPr id="885768" name="Text Box 8"/>
          <p:cNvSpPr txBox="1">
            <a:spLocks noChangeArrowheads="1"/>
          </p:cNvSpPr>
          <p:nvPr/>
        </p:nvSpPr>
        <p:spPr bwMode="auto">
          <a:xfrm>
            <a:off x="6000750" y="1908175"/>
            <a:ext cx="241458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sz="1400" b="1">
                <a:solidFill>
                  <a:srgbClr val="FFFFCC"/>
                </a:solidFill>
                <a:latin typeface="Calibri" pitchFamily="34" charset="0"/>
              </a:rPr>
              <a:t>NOAA43  Built in 1976 at Lockheed-Martin, Marietta, Georgia</a:t>
            </a:r>
            <a:endParaRPr lang="en-US" sz="1400" b="1">
              <a:latin typeface="Century Schoolbook" charset="0"/>
            </a:endParaRPr>
          </a:p>
        </p:txBody>
      </p:sp>
      <p:sp>
        <p:nvSpPr>
          <p:cNvPr id="885769" name="Text Box 9"/>
          <p:cNvSpPr txBox="1">
            <a:spLocks noChangeArrowheads="1"/>
          </p:cNvSpPr>
          <p:nvPr/>
        </p:nvSpPr>
        <p:spPr bwMode="auto">
          <a:xfrm>
            <a:off x="6000750" y="4529138"/>
            <a:ext cx="28003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sz="1400" b="1">
                <a:solidFill>
                  <a:srgbClr val="FFFFCC"/>
                </a:solidFill>
                <a:latin typeface="Calibri" pitchFamily="34" charset="0"/>
              </a:rPr>
              <a:t>G-IV  Built in 1994 at Gulfstream Aerospace Corporation in Savannah Georgia</a:t>
            </a:r>
            <a:endParaRPr lang="en-US" sz="1400" b="1">
              <a:latin typeface="Century Schoolbook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8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85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5767" grpId="0" autoUpdateAnimBg="0"/>
      <p:bldP spid="885768" grpId="0" autoUpdateAnimBg="0"/>
      <p:bldP spid="88576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447800"/>
            <a:ext cx="6400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447800" y="533400"/>
            <a:ext cx="6019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chemeClr val="bg1"/>
                </a:solidFill>
                <a:latin typeface="Times" charset="0"/>
                <a:ea typeface="ＭＳ Ｐゴシック" charset="0"/>
                <a:cs typeface="ＭＳ Ｐゴシック" charset="0"/>
              </a:rPr>
              <a:t>NOAA Gulfstream-IV jet flies at high altitudes in the hurricane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ab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" y="587375"/>
            <a:ext cx="7786688" cy="584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Picture 2" descr="TDR on tail_red"/>
          <p:cNvPicPr>
            <a:picLocks noChangeAspect="1" noChangeArrowheads="1"/>
          </p:cNvPicPr>
          <p:nvPr/>
        </p:nvPicPr>
        <p:blipFill>
          <a:blip r:embed="rId2"/>
          <a:srcRect t="2516" b="1888"/>
          <a:stretch>
            <a:fillRect/>
          </a:stretch>
        </p:blipFill>
        <p:spPr bwMode="auto">
          <a:xfrm>
            <a:off x="4716463" y="765175"/>
            <a:ext cx="3240087" cy="2322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59746" name="TextBox 3"/>
          <p:cNvSpPr txBox="1">
            <a:spLocks noChangeArrowheads="1"/>
          </p:cNvSpPr>
          <p:nvPr/>
        </p:nvSpPr>
        <p:spPr bwMode="auto">
          <a:xfrm>
            <a:off x="2987675" y="188913"/>
            <a:ext cx="33575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800">
                <a:solidFill>
                  <a:srgbClr val="FFFFFF"/>
                </a:solidFill>
              </a:rPr>
              <a:t>Gulfstream Jet G-IV</a:t>
            </a:r>
          </a:p>
        </p:txBody>
      </p:sp>
      <p:pic>
        <p:nvPicPr>
          <p:cNvPr id="159747" name="Picture 4"/>
          <p:cNvPicPr>
            <a:picLocks noChangeAspect="1"/>
          </p:cNvPicPr>
          <p:nvPr/>
        </p:nvPicPr>
        <p:blipFill>
          <a:blip r:embed="rId3"/>
          <a:srcRect t="5414" b="2707"/>
          <a:stretch>
            <a:fillRect/>
          </a:stretch>
        </p:blipFill>
        <p:spPr bwMode="auto">
          <a:xfrm>
            <a:off x="2339975" y="3860800"/>
            <a:ext cx="3305175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8" name="Picture 2" descr="g4-1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765175"/>
            <a:ext cx="3475038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9" name="TextBox 5"/>
          <p:cNvSpPr txBox="1">
            <a:spLocks noChangeArrowheads="1"/>
          </p:cNvSpPr>
          <p:nvPr/>
        </p:nvSpPr>
        <p:spPr bwMode="auto">
          <a:xfrm>
            <a:off x="5219700" y="3141663"/>
            <a:ext cx="25288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</a:rPr>
              <a:t>Tail Doppler Radar </a:t>
            </a:r>
            <a:r>
              <a:rPr lang="en-US" sz="1100" i="1">
                <a:solidFill>
                  <a:srgbClr val="48FF51"/>
                </a:solidFill>
              </a:rPr>
              <a:t>new!</a:t>
            </a:r>
          </a:p>
        </p:txBody>
      </p:sp>
      <p:sp>
        <p:nvSpPr>
          <p:cNvPr id="159750" name="TextBox 6"/>
          <p:cNvSpPr txBox="1">
            <a:spLocks noChangeArrowheads="1"/>
          </p:cNvSpPr>
          <p:nvPr/>
        </p:nvSpPr>
        <p:spPr bwMode="auto">
          <a:xfrm>
            <a:off x="2843213" y="3500438"/>
            <a:ext cx="2251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1800">
                <a:solidFill>
                  <a:srgbClr val="FFFFFF"/>
                </a:solidFill>
              </a:rPr>
              <a:t>Surveillance Pattern</a:t>
            </a:r>
          </a:p>
        </p:txBody>
      </p:sp>
      <p:pic>
        <p:nvPicPr>
          <p:cNvPr id="159751" name="Picture 7" descr="hurricanes_dropsonde.jpe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860800"/>
            <a:ext cx="655637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P3s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83820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TextBox 1"/>
          <p:cNvSpPr txBox="1">
            <a:spLocks noChangeArrowheads="1"/>
          </p:cNvSpPr>
          <p:nvPr/>
        </p:nvSpPr>
        <p:spPr bwMode="auto">
          <a:xfrm>
            <a:off x="1600200" y="673100"/>
            <a:ext cx="560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WP3-D Orion: Flies inside the hurricane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702</Words>
  <Application>Microsoft Office PowerPoint</Application>
  <PresentationFormat>On-screen Show (4:3)</PresentationFormat>
  <Paragraphs>151</Paragraphs>
  <Slides>26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43" baseType="lpstr">
      <vt:lpstr>Arial</vt:lpstr>
      <vt:lpstr>ＭＳ Ｐゴシック</vt:lpstr>
      <vt:lpstr>Calibri</vt:lpstr>
      <vt:lpstr>Times</vt:lpstr>
      <vt:lpstr>Corbel</vt:lpstr>
      <vt:lpstr>Century Schoolbook</vt:lpstr>
      <vt:lpstr>Technical</vt:lpstr>
      <vt:lpstr>Albertus Medium</vt:lpstr>
      <vt:lpstr>Times New Roman</vt:lpstr>
      <vt:lpstr>Office Theme</vt:lpstr>
      <vt:lpstr>Blank Presentation</vt:lpstr>
      <vt:lpstr>Twilight</vt:lpstr>
      <vt:lpstr>1_Blank Presentation</vt:lpstr>
      <vt:lpstr>2_Blank Presentation</vt:lpstr>
      <vt:lpstr>1_Office Theme</vt:lpstr>
      <vt:lpstr>Document</vt:lpstr>
      <vt:lpstr>Microsoft Word Document</vt:lpstr>
      <vt:lpstr>2012 NOAA’s Intensity Forecasting Experiment (IFEX) </vt:lpstr>
      <vt:lpstr>Intensity Forecasting Experiment  (IFEX; Rogers et al., BAMS, 2006)</vt:lpstr>
      <vt:lpstr>IFEX Goals</vt:lpstr>
      <vt:lpstr>2012 IFEX Plans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Intensity change is a multi-scale process</vt:lpstr>
      <vt:lpstr>Slide 16</vt:lpstr>
      <vt:lpstr>Tail Doppler Radar Experiment (TDR)</vt:lpstr>
      <vt:lpstr>Resulting data analyses from TDR missions</vt:lpstr>
      <vt:lpstr>Slide 19</vt:lpstr>
      <vt:lpstr>Slide 20</vt:lpstr>
      <vt:lpstr>Slide 21</vt:lpstr>
      <vt:lpstr>Remotely Sensed Surface Winds</vt:lpstr>
      <vt:lpstr>NASA’s Hurricane &amp; Severe Storm Sentinel (HS3) A multi-year investigation of Atlantic hurricanes</vt:lpstr>
      <vt:lpstr>Slide 24</vt:lpstr>
      <vt:lpstr>Slide 25</vt:lpstr>
      <vt:lpstr>2011 NOAA’s Intensity Forecasting Experiment (IFEX) </vt:lpstr>
    </vt:vector>
  </TitlesOfParts>
  <Company>USDC/NOAA/AOML/HRD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 Plans for NOAA’s Intensity Forecasting Experiment (IFEX) </dc:title>
  <dc:creator>Shirley Murillo</dc:creator>
  <cp:lastModifiedBy>Robert.Rogers</cp:lastModifiedBy>
  <cp:revision>29</cp:revision>
  <cp:lastPrinted>2011-03-01T23:52:22Z</cp:lastPrinted>
  <dcterms:created xsi:type="dcterms:W3CDTF">2011-03-01T17:45:43Z</dcterms:created>
  <dcterms:modified xsi:type="dcterms:W3CDTF">2012-08-17T19:15:54Z</dcterms:modified>
</cp:coreProperties>
</file>