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tif" ContentType="image/tif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509" r:id="rId3"/>
    <p:sldId id="516" r:id="rId4"/>
    <p:sldId id="437" r:id="rId5"/>
    <p:sldId id="523" r:id="rId6"/>
    <p:sldId id="528" r:id="rId7"/>
    <p:sldId id="530" r:id="rId8"/>
    <p:sldId id="529" r:id="rId9"/>
    <p:sldId id="524" r:id="rId10"/>
    <p:sldId id="520" r:id="rId11"/>
    <p:sldId id="342" r:id="rId12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D1F0D0"/>
    <a:srgbClr val="FD0DFB"/>
    <a:srgbClr val="9999FF"/>
    <a:srgbClr val="FF3300"/>
    <a:srgbClr val="C0C0C0"/>
    <a:srgbClr val="000066"/>
    <a:srgbClr val="6666FF"/>
    <a:srgbClr val="3333FF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-96" y="-104"/>
      </p:cViewPr>
      <p:guideLst>
        <p:guide orient="horz" pos="7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0" d="100"/>
          <a:sy n="50" d="100"/>
        </p:scale>
        <p:origin x="-1836" y="-84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12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-112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11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12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11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-112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F27DEBDD-BDFF-9C49-9494-6A4EBD8FA7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0510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3" tIns="46587" rIns="93173" bIns="46587" numCol="1" anchor="t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Arial" pitchFamily="-112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3" tIns="46587" rIns="93173" bIns="46587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Arial" pitchFamily="-112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2688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4838"/>
            <a:ext cx="5607050" cy="418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3" tIns="46587" rIns="93173" bIns="4658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30384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3" tIns="46587" rIns="93173" bIns="46587" numCol="1" anchor="b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Arial" pitchFamily="-112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31263"/>
            <a:ext cx="30384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3" tIns="46587" rIns="93173" bIns="46587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Arial" pitchFamily="-112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8818E52F-AD2C-554D-854C-D2C491234C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47A0757-10F4-D84F-8E7B-379AC22A625C}" type="slidenum">
              <a:rPr lang="en-US">
                <a:latin typeface="Arial" charset="0"/>
                <a:ea typeface="ＭＳ Ｐゴシック" charset="-128"/>
                <a:cs typeface="ＭＳ Ｐゴシック" charset="-128"/>
              </a:rPr>
              <a:pPr/>
              <a:t>1</a:t>
            </a:fld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z="1400" dirty="0" smtClean="0">
                <a:latin typeface="Arial" charset="0"/>
              </a:rPr>
              <a:t>Hurricane Irene 27 August 2011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6C90FC-D014-45F3-9967-D1C06553D5D4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 smtClean="0">
              <a:solidFill>
                <a:prstClr val="black"/>
              </a:solidFill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>
                <a:latin typeface="Times New Roman" pitchFamily="18" charset="0"/>
                <a:ea typeface="ＭＳ Ｐゴシック"/>
                <a:cs typeface="ＭＳ Ｐゴシック"/>
              </a:rPr>
              <a:t>Images</a:t>
            </a:r>
            <a:r>
              <a:rPr lang="en-US" baseline="0" dirty="0" smtClean="0">
                <a:latin typeface="Times New Roman" pitchFamily="18" charset="0"/>
                <a:ea typeface="ＭＳ Ｐゴシック"/>
                <a:cs typeface="ＭＳ Ｐゴシック"/>
              </a:rPr>
              <a:t> from: </a:t>
            </a:r>
            <a:r>
              <a:rPr lang="en-US" dirty="0" smtClean="0">
                <a:latin typeface="Times New Roman" pitchFamily="18" charset="0"/>
                <a:ea typeface="ＭＳ Ｐゴシック"/>
                <a:cs typeface="ＭＳ Ｐゴシック"/>
              </a:rPr>
              <a:t>http://</a:t>
            </a:r>
            <a:r>
              <a:rPr lang="en-US" dirty="0" err="1" smtClean="0">
                <a:latin typeface="Times New Roman" pitchFamily="18" charset="0"/>
                <a:ea typeface="ＭＳ Ｐゴシック"/>
                <a:cs typeface="ＭＳ Ｐゴシック"/>
              </a:rPr>
              <a:t>www.nhc.noaa.gov</a:t>
            </a:r>
            <a:r>
              <a:rPr lang="en-US" dirty="0" smtClean="0">
                <a:latin typeface="Times New Roman" pitchFamily="18" charset="0"/>
                <a:ea typeface="ＭＳ Ｐゴシック"/>
                <a:cs typeface="ＭＳ Ｐゴシック"/>
              </a:rPr>
              <a:t>/verification/verify5.shtml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sz="1000" u="sng" dirty="0" smtClean="0">
                <a:latin typeface="Arial" charset="0"/>
              </a:rPr>
              <a:t>http://</a:t>
            </a:r>
            <a:r>
              <a:rPr lang="en-US" sz="1000" u="sng" dirty="0" err="1" smtClean="0">
                <a:latin typeface="Arial" charset="0"/>
              </a:rPr>
              <a:t>www.nrc.noaa.gov/HFIPDraftPlan.html</a:t>
            </a:r>
            <a:endParaRPr lang="en-US" sz="1000" dirty="0" smtClean="0">
              <a:latin typeface="Arial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sz="1000" dirty="0" smtClean="0">
                <a:latin typeface="Arial" charset="0"/>
              </a:rPr>
              <a:t>HFIP Team</a:t>
            </a:r>
          </a:p>
          <a:p>
            <a:pPr eaLnBrk="1" hangingPunct="1">
              <a:spcBef>
                <a:spcPct val="0"/>
              </a:spcBef>
            </a:pPr>
            <a:r>
              <a:rPr lang="en-US" sz="1000" dirty="0" smtClean="0">
                <a:latin typeface="Arial" charset="0"/>
              </a:rPr>
              <a:t>Frank Marks, research lead</a:t>
            </a:r>
          </a:p>
          <a:p>
            <a:pPr eaLnBrk="1" hangingPunct="1">
              <a:spcBef>
                <a:spcPct val="0"/>
              </a:spcBef>
            </a:pPr>
            <a:r>
              <a:rPr lang="en-US" sz="1000" dirty="0" smtClean="0">
                <a:latin typeface="Arial" charset="0"/>
              </a:rPr>
              <a:t>Ed Rappaport,</a:t>
            </a:r>
            <a:r>
              <a:rPr lang="en-US" sz="1000" baseline="0" dirty="0" smtClean="0">
                <a:latin typeface="Arial" charset="0"/>
              </a:rPr>
              <a:t> operations </a:t>
            </a:r>
            <a:r>
              <a:rPr lang="en-US" sz="1000" dirty="0" smtClean="0">
                <a:latin typeface="Arial" charset="0"/>
              </a:rPr>
              <a:t>lead</a:t>
            </a:r>
          </a:p>
          <a:p>
            <a:pPr eaLnBrk="1" hangingPunct="1">
              <a:spcBef>
                <a:spcPct val="0"/>
              </a:spcBef>
            </a:pPr>
            <a:r>
              <a:rPr lang="en-US" sz="1000" dirty="0" smtClean="0">
                <a:latin typeface="Arial" charset="0"/>
              </a:rPr>
              <a:t>Fred </a:t>
            </a:r>
            <a:r>
              <a:rPr lang="en-US" sz="1000" dirty="0" err="1" smtClean="0">
                <a:latin typeface="Arial" charset="0"/>
              </a:rPr>
              <a:t>Toepfer</a:t>
            </a:r>
            <a:r>
              <a:rPr lang="en-US" sz="1000" dirty="0" smtClean="0">
                <a:latin typeface="Arial" charset="0"/>
              </a:rPr>
              <a:t>, project manager</a:t>
            </a:r>
          </a:p>
          <a:p>
            <a:pPr eaLnBrk="1" hangingPunct="1">
              <a:spcBef>
                <a:spcPct val="0"/>
              </a:spcBef>
            </a:pPr>
            <a:r>
              <a:rPr lang="en-US" sz="1000" dirty="0" smtClean="0">
                <a:latin typeface="Arial" charset="0"/>
              </a:rPr>
              <a:t>Robert Gall, development manager</a:t>
            </a:r>
          </a:p>
          <a:p>
            <a:pPr eaLnBrk="1" hangingPunct="1">
              <a:spcBef>
                <a:spcPct val="0"/>
              </a:spcBef>
            </a:pPr>
            <a:r>
              <a:rPr lang="en-US" sz="1000" dirty="0" smtClean="0">
                <a:latin typeface="Arial" charset="0"/>
              </a:rPr>
              <a:t>Mark DeMaria</a:t>
            </a:r>
          </a:p>
          <a:p>
            <a:pPr eaLnBrk="1" hangingPunct="1">
              <a:spcBef>
                <a:spcPct val="0"/>
              </a:spcBef>
            </a:pPr>
            <a:r>
              <a:rPr lang="en-US" sz="1000" dirty="0" smtClean="0">
                <a:latin typeface="Arial" charset="0"/>
              </a:rPr>
              <a:t>Chris </a:t>
            </a:r>
            <a:r>
              <a:rPr lang="en-US" sz="1000" dirty="0" err="1" smtClean="0">
                <a:latin typeface="Arial" charset="0"/>
              </a:rPr>
              <a:t>Fairall</a:t>
            </a:r>
            <a:endParaRPr lang="en-US" sz="1000" dirty="0" smtClean="0">
              <a:latin typeface="Arial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sz="1000" dirty="0" smtClean="0">
                <a:latin typeface="Arial" charset="0"/>
              </a:rPr>
              <a:t>Jim McFadden</a:t>
            </a:r>
          </a:p>
          <a:p>
            <a:pPr eaLnBrk="1" hangingPunct="1">
              <a:spcBef>
                <a:spcPct val="0"/>
              </a:spcBef>
            </a:pPr>
            <a:r>
              <a:rPr lang="en-US" sz="1000" dirty="0" smtClean="0">
                <a:latin typeface="Arial" charset="0"/>
              </a:rPr>
              <a:t>Scott Kiser</a:t>
            </a:r>
          </a:p>
          <a:p>
            <a:pPr eaLnBrk="1" hangingPunct="1">
              <a:spcBef>
                <a:spcPct val="0"/>
              </a:spcBef>
            </a:pPr>
            <a:r>
              <a:rPr lang="en-US" sz="1000" dirty="0" smtClean="0">
                <a:latin typeface="Arial" charset="0"/>
              </a:rPr>
              <a:t>Daniel Melendez</a:t>
            </a:r>
          </a:p>
          <a:p>
            <a:pPr eaLnBrk="1" hangingPunct="1">
              <a:spcBef>
                <a:spcPct val="0"/>
              </a:spcBef>
            </a:pPr>
            <a:r>
              <a:rPr lang="en-US" sz="1000" dirty="0" smtClean="0">
                <a:latin typeface="Arial" charset="0"/>
              </a:rPr>
              <a:t>Roger Pierce</a:t>
            </a:r>
          </a:p>
          <a:p>
            <a:pPr eaLnBrk="1" hangingPunct="1">
              <a:spcBef>
                <a:spcPct val="0"/>
              </a:spcBef>
            </a:pPr>
            <a:endParaRPr lang="en-US" sz="1000" dirty="0" smtClean="0">
              <a:latin typeface="Arial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sz="1000" dirty="0" smtClean="0">
                <a:latin typeface="Arial" charset="0"/>
              </a:rPr>
              <a:t>HFIP </a:t>
            </a:r>
            <a:r>
              <a:rPr lang="en-US" sz="1000" dirty="0" err="1" smtClean="0">
                <a:latin typeface="Arial" charset="0"/>
              </a:rPr>
              <a:t>executieve</a:t>
            </a:r>
            <a:r>
              <a:rPr lang="en-US" sz="1000" dirty="0" smtClean="0">
                <a:latin typeface="Arial" charset="0"/>
              </a:rPr>
              <a:t> oversight board:</a:t>
            </a:r>
          </a:p>
          <a:p>
            <a:r>
              <a:rPr lang="en-US" sz="1000" dirty="0" smtClean="0">
                <a:latin typeface="Arial" charset="0"/>
              </a:rPr>
              <a:t>OAR DAA/Sandy MacDonald, co-chair</a:t>
            </a:r>
          </a:p>
          <a:p>
            <a:r>
              <a:rPr lang="en-US" sz="1000" dirty="0" smtClean="0">
                <a:latin typeface="Arial" charset="0"/>
              </a:rPr>
              <a:t>NWS AA/Jack Hayes, co-chair</a:t>
            </a:r>
          </a:p>
          <a:p>
            <a:r>
              <a:rPr lang="en-US" sz="1000" dirty="0" smtClean="0">
                <a:latin typeface="Arial" charset="0"/>
              </a:rPr>
              <a:t>NCEP/Louis </a:t>
            </a:r>
            <a:r>
              <a:rPr lang="en-US" sz="1000" dirty="0" err="1" smtClean="0">
                <a:latin typeface="Arial" charset="0"/>
              </a:rPr>
              <a:t>Uccellini</a:t>
            </a:r>
            <a:r>
              <a:rPr lang="en-US" sz="1000" dirty="0" smtClean="0">
                <a:latin typeface="Arial" charset="0"/>
              </a:rPr>
              <a:t>, </a:t>
            </a:r>
          </a:p>
          <a:p>
            <a:r>
              <a:rPr lang="en-US" sz="1000" dirty="0" smtClean="0">
                <a:latin typeface="Arial" charset="0"/>
              </a:rPr>
              <a:t>TPC/Bill Read, </a:t>
            </a:r>
          </a:p>
          <a:p>
            <a:r>
              <a:rPr lang="en-US" sz="1000" dirty="0" smtClean="0">
                <a:latin typeface="Arial" charset="0"/>
              </a:rPr>
              <a:t>NESDIS/Mark DeMaria,  </a:t>
            </a:r>
          </a:p>
          <a:p>
            <a:r>
              <a:rPr lang="en-US" sz="1000" dirty="0" smtClean="0">
                <a:latin typeface="Arial" charset="0"/>
              </a:rPr>
              <a:t>NOS/Jesse </a:t>
            </a:r>
            <a:r>
              <a:rPr lang="en-US" sz="1000" dirty="0" err="1" smtClean="0">
                <a:latin typeface="Arial" charset="0"/>
              </a:rPr>
              <a:t>Feyen</a:t>
            </a:r>
            <a:r>
              <a:rPr lang="en-US" sz="1000" dirty="0" smtClean="0">
                <a:latin typeface="Arial" charset="0"/>
              </a:rPr>
              <a:t>, </a:t>
            </a:r>
          </a:p>
          <a:p>
            <a:r>
              <a:rPr lang="en-US" sz="1000" dirty="0" smtClean="0">
                <a:latin typeface="Arial" charset="0"/>
              </a:rPr>
              <a:t>AOML/Bob Atlas</a:t>
            </a:r>
          </a:p>
          <a:p>
            <a:r>
              <a:rPr lang="en-US" sz="1000" dirty="0" smtClean="0">
                <a:latin typeface="Arial" charset="0"/>
              </a:rPr>
              <a:t>PPI/Paul </a:t>
            </a:r>
            <a:r>
              <a:rPr lang="en-US" sz="1000" dirty="0" err="1" smtClean="0">
                <a:latin typeface="Arial" charset="0"/>
              </a:rPr>
              <a:t>Doremus</a:t>
            </a:r>
            <a:endParaRPr lang="en-US" sz="1000" dirty="0" smtClean="0">
              <a:latin typeface="Arial" charset="0"/>
            </a:endParaRPr>
          </a:p>
          <a:p>
            <a:r>
              <a:rPr lang="en-US" sz="1000" dirty="0" smtClean="0">
                <a:latin typeface="Arial" charset="0"/>
              </a:rPr>
              <a:t>NMFS/Bonnie </a:t>
            </a:r>
            <a:r>
              <a:rPr lang="en-US" sz="1000" dirty="0" err="1" smtClean="0">
                <a:latin typeface="Arial" charset="0"/>
              </a:rPr>
              <a:t>Ponwith</a:t>
            </a:r>
            <a:r>
              <a:rPr lang="en-US" sz="1000" dirty="0" smtClean="0">
                <a:latin typeface="Arial" charset="0"/>
              </a:rPr>
              <a:t>, </a:t>
            </a:r>
          </a:p>
          <a:p>
            <a:r>
              <a:rPr lang="en-US" sz="1000" dirty="0" smtClean="0">
                <a:latin typeface="Arial" charset="0"/>
              </a:rPr>
              <a:t>NOS/Liz </a:t>
            </a:r>
            <a:r>
              <a:rPr lang="en-US" sz="1000" dirty="0" err="1" smtClean="0">
                <a:latin typeface="Arial" charset="0"/>
              </a:rPr>
              <a:t>Scheffler</a:t>
            </a:r>
            <a:r>
              <a:rPr lang="en-US" sz="1000" dirty="0" smtClean="0">
                <a:latin typeface="Arial" charset="0"/>
              </a:rPr>
              <a:t>, </a:t>
            </a:r>
          </a:p>
          <a:p>
            <a:r>
              <a:rPr lang="en-US" sz="1000" dirty="0" smtClean="0">
                <a:latin typeface="Arial" charset="0"/>
              </a:rPr>
              <a:t>NMAO-PM Aircraft/Phil </a:t>
            </a:r>
            <a:r>
              <a:rPr lang="en-US" sz="1000" dirty="0" err="1" smtClean="0">
                <a:latin typeface="Arial" charset="0"/>
              </a:rPr>
              <a:t>Kenul</a:t>
            </a:r>
            <a:r>
              <a:rPr lang="en-US" sz="1000" dirty="0" smtClean="0">
                <a:latin typeface="Arial" charset="0"/>
              </a:rPr>
              <a:t>, </a:t>
            </a:r>
          </a:p>
          <a:p>
            <a:r>
              <a:rPr lang="en-US" sz="1000" dirty="0" smtClean="0">
                <a:latin typeface="Arial" charset="0"/>
              </a:rPr>
              <a:t>OFCM/Sam Williamson</a:t>
            </a:r>
          </a:p>
          <a:p>
            <a:r>
              <a:rPr lang="en-US" sz="1000" dirty="0" smtClean="0">
                <a:latin typeface="Arial" charset="0"/>
              </a:rPr>
              <a:t>Executive Secretariat: OAR/Joseph </a:t>
            </a:r>
            <a:r>
              <a:rPr lang="en-US" sz="1000" dirty="0" err="1" smtClean="0">
                <a:latin typeface="Arial" charset="0"/>
              </a:rPr>
              <a:t>Bartosik</a:t>
            </a:r>
            <a:r>
              <a:rPr lang="en-US" sz="1000" dirty="0" smtClean="0">
                <a:latin typeface="Arial" charset="0"/>
              </a:rPr>
              <a:t> and NWS/John </a:t>
            </a:r>
            <a:r>
              <a:rPr lang="en-US" sz="1000" dirty="0" err="1" smtClean="0">
                <a:latin typeface="Arial" charset="0"/>
              </a:rPr>
              <a:t>Iacabucci</a:t>
            </a:r>
            <a:endParaRPr lang="en-US" sz="1000" dirty="0" smtClean="0">
              <a:latin typeface="Arial" charset="0"/>
            </a:endParaRPr>
          </a:p>
          <a:p>
            <a:pPr eaLnBrk="1" hangingPunct="1">
              <a:spcBef>
                <a:spcPct val="0"/>
              </a:spcBef>
            </a:pPr>
            <a:endParaRPr lang="en-US" sz="1000" dirty="0" smtClean="0">
              <a:latin typeface="Arial" charset="0"/>
            </a:endParaRPr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A9D1155-A053-B149-817F-48BBD1DF8516}" type="slidenum">
              <a:rPr lang="en-US" smtClean="0"/>
              <a:pPr>
                <a:defRPr/>
              </a:pPr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70B9385-A3B6-D947-879B-98D4764AA788}" type="slidenum">
              <a:rPr lang="en-US">
                <a:latin typeface="Arial" charset="0"/>
                <a:ea typeface="ＭＳ Ｐゴシック" charset="-128"/>
                <a:cs typeface="ＭＳ Ｐゴシック" charset="-128"/>
              </a:rPr>
              <a:pPr/>
              <a:t>7</a:t>
            </a:fld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49155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038" y="4416425"/>
            <a:ext cx="5140325" cy="4183063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3164" tIns="46582" rIns="93164" bIns="46582"/>
          <a:lstStyle/>
          <a:p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50CB63-0F78-0F4D-BEA5-D284EC2C4C37}" type="slidenum">
              <a:rPr lang="en-US">
                <a:latin typeface="Arial" charset="0"/>
                <a:ea typeface="ＭＳ Ｐゴシック" charset="-128"/>
                <a:cs typeface="ＭＳ Ｐゴシック" charset="-128"/>
              </a:rPr>
              <a:pPr/>
              <a:t>11</a:t>
            </a:fld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817_20110827-IreneLandfall-1145z-Vis_sm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Picture 9" descr="Dept of Commerce Seal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037263"/>
            <a:ext cx="825500" cy="820737"/>
          </a:xfrm>
          <a:prstGeom prst="rect">
            <a:avLst/>
          </a:prstGeom>
          <a:noFill/>
          <a:effectLst>
            <a:outerShdw blurRad="63500" dist="37026" dir="7998880" algn="ctr" rotWithShape="0">
              <a:schemeClr val="bg2">
                <a:alpha val="50000"/>
              </a:schemeClr>
            </a:outerShdw>
          </a:effectLst>
        </p:spPr>
      </p:pic>
      <p:pic>
        <p:nvPicPr>
          <p:cNvPr id="5" name="Picture 10" descr="NOAA"/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200" y="6065838"/>
            <a:ext cx="762000" cy="762000"/>
          </a:xfrm>
          <a:prstGeom prst="rect">
            <a:avLst/>
          </a:prstGeom>
          <a:noFill/>
          <a:effectLst>
            <a:outerShdw blurRad="63500" dist="37026" dir="7998880" algn="ctr" rotWithShape="0">
              <a:schemeClr val="bg2">
                <a:alpha val="50000"/>
              </a:schemeClr>
            </a:outerShdw>
          </a:effectLst>
        </p:spPr>
      </p:pic>
      <p:sp>
        <p:nvSpPr>
          <p:cNvPr id="399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43200" y="5029200"/>
            <a:ext cx="6400800" cy="1828800"/>
          </a:xfrm>
          <a:effectLst>
            <a:outerShdw blurRad="63500" dist="17961" dir="2700000" algn="ctr" rotWithShape="0">
              <a:schemeClr val="tx1">
                <a:alpha val="50000"/>
              </a:schemeClr>
            </a:outerShdw>
          </a:effectLst>
        </p:spPr>
        <p:txBody>
          <a:bodyPr lIns="182880"/>
          <a:lstStyle>
            <a:lvl1pPr algn="r">
              <a:lnSpc>
                <a:spcPct val="110000"/>
              </a:lnSpc>
              <a:spcBef>
                <a:spcPct val="0"/>
              </a:spcBef>
              <a:spcAft>
                <a:spcPct val="25000"/>
              </a:spcAft>
              <a:defRPr sz="1600">
                <a:solidFill>
                  <a:schemeClr val="bg1"/>
                </a:solidFill>
                <a:latin typeface="TradeGothicBoldCondTwenty" pitchFamily="2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99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95600" y="0"/>
            <a:ext cx="6248400" cy="2057400"/>
          </a:xfrm>
          <a:effectLst>
            <a:outerShdw blurRad="63500" dist="17961" dir="2700000" algn="ctr" rotWithShape="0">
              <a:schemeClr val="tx1">
                <a:alpha val="50000"/>
              </a:schemeClr>
            </a:outerShdw>
          </a:effectLst>
        </p:spPr>
        <p:txBody>
          <a:bodyPr lIns="274320" rIns="91440"/>
          <a:lstStyle>
            <a:lvl1pPr algn="r">
              <a:defRPr sz="6000">
                <a:latin typeface="TradeGothicBoldTwo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2983322" y="2855667"/>
            <a:ext cx="11288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Hurricane Irene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629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629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524000"/>
            <a:ext cx="43434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524000"/>
            <a:ext cx="43434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6" Type="http://schemas.openxmlformats.org/officeDocument/2006/relationships/image" Target="../media/image4.jpeg"/><Relationship Id="rId17" Type="http://schemas.openxmlformats.org/officeDocument/2006/relationships/image" Target="../media/image5.jpeg"/><Relationship Id="rId18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Connector 12"/>
          <p:cNvCxnSpPr/>
          <p:nvPr userDrawn="1"/>
        </p:nvCxnSpPr>
        <p:spPr>
          <a:xfrm>
            <a:off x="531813" y="6646863"/>
            <a:ext cx="8112125" cy="1587"/>
          </a:xfrm>
          <a:prstGeom prst="line">
            <a:avLst/>
          </a:prstGeom>
          <a:ln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7696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45720" rIns="18288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516063"/>
            <a:ext cx="88392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29" name="Picture 7" descr="Dept of Commerce Seal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738" y="6630988"/>
            <a:ext cx="2286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8" descr="NOAA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629400"/>
            <a:ext cx="228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10"/>
          <p:cNvSpPr>
            <a:spLocks noChangeArrowheads="1"/>
          </p:cNvSpPr>
          <p:nvPr userDrawn="1"/>
        </p:nvSpPr>
        <p:spPr bwMode="auto">
          <a:xfrm>
            <a:off x="3378200" y="6350000"/>
            <a:ext cx="4498975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lnSpc>
                <a:spcPct val="125000"/>
              </a:lnSpc>
              <a:defRPr/>
            </a:pPr>
            <a:r>
              <a:rPr lang="en-US" sz="1200" b="1" dirty="0">
                <a:solidFill>
                  <a:schemeClr val="accent2"/>
                </a:solidFill>
              </a:rPr>
              <a:t>National Hurricane Forecast Improvement Project</a:t>
            </a:r>
            <a:r>
              <a:rPr lang="en-US" sz="1200" dirty="0">
                <a:solidFill>
                  <a:schemeClr val="accent2"/>
                </a:solidFill>
              </a:rPr>
              <a:t> </a:t>
            </a:r>
            <a:br>
              <a:rPr lang="en-US" sz="1200" dirty="0">
                <a:solidFill>
                  <a:schemeClr val="accent2"/>
                </a:solidFill>
              </a:rPr>
            </a:br>
            <a:r>
              <a:rPr lang="en-US" sz="1200" dirty="0">
                <a:solidFill>
                  <a:schemeClr val="accent2"/>
                </a:solidFill>
              </a:rPr>
              <a:t> </a:t>
            </a:r>
            <a:r>
              <a:rPr lang="en-US" sz="1100" i="1" dirty="0">
                <a:solidFill>
                  <a:schemeClr val="accent2"/>
                </a:solidFill>
              </a:rPr>
              <a:t>Meeting the Nation’s Needs</a:t>
            </a:r>
          </a:p>
        </p:txBody>
      </p:sp>
      <p:pic>
        <p:nvPicPr>
          <p:cNvPr id="9" name="Picture 19" descr="katrina"/>
          <p:cNvPicPr>
            <a:picLocks noChangeAspect="1" noChangeArrowheads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8663" y="6400800"/>
            <a:ext cx="457200" cy="465138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bg1">
                <a:alpha val="74998"/>
              </a:schemeClr>
            </a:outerShdw>
          </a:effectLst>
        </p:spPr>
      </p:pic>
      <p:pic>
        <p:nvPicPr>
          <p:cNvPr id="10" name="Picture 20" descr="Hurricane_Hunter"/>
          <p:cNvPicPr>
            <a:picLocks noChangeAspect="1" noChangeArrowheads="1"/>
          </p:cNvPicPr>
          <p:nvPr userDrawn="1"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39900" y="6400800"/>
            <a:ext cx="457200" cy="45720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bg1">
                <a:alpha val="74998"/>
              </a:schemeClr>
            </a:outerShdw>
          </a:effectLst>
        </p:spPr>
      </p:pic>
      <p:pic>
        <p:nvPicPr>
          <p:cNvPr id="11" name="Picture 21" descr="ivan4x4"/>
          <p:cNvPicPr>
            <a:picLocks noChangeAspect="1" noChangeArrowheads="1"/>
          </p:cNvPicPr>
          <p:nvPr userDrawn="1"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0788" y="6400800"/>
            <a:ext cx="457200" cy="45720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bg1">
                <a:alpha val="74998"/>
              </a:schemeClr>
            </a:outerShdw>
          </a:effectLst>
        </p:spPr>
      </p:pic>
      <p:sp>
        <p:nvSpPr>
          <p:cNvPr id="14" name="TextBox 13"/>
          <p:cNvSpPr txBox="1"/>
          <p:nvPr userDrawn="1"/>
        </p:nvSpPr>
        <p:spPr>
          <a:xfrm>
            <a:off x="7685088" y="6453188"/>
            <a:ext cx="1420812" cy="338137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r">
              <a:defRPr/>
            </a:pPr>
            <a:fld id="{F4705DBA-87EF-CD41-B172-02CB07F22199}" type="slidenum">
              <a:rPr lang="en-US" sz="1600"/>
              <a:pPr algn="r">
                <a:defRPr/>
              </a:pPr>
              <a:t>‹#›</a:t>
            </a:fld>
            <a:endParaRPr lang="en-US" sz="1600" dirty="0"/>
          </a:p>
        </p:txBody>
      </p:sp>
      <p:sp>
        <p:nvSpPr>
          <p:cNvPr id="12" name="Rectangle 2"/>
          <p:cNvSpPr txBox="1">
            <a:spLocks noChangeArrowheads="1"/>
          </p:cNvSpPr>
          <p:nvPr userDrawn="1"/>
        </p:nvSpPr>
        <p:spPr bwMode="auto">
          <a:xfrm>
            <a:off x="0" y="0"/>
            <a:ext cx="9144000" cy="1295400"/>
          </a:xfrm>
          <a:prstGeom prst="rect">
            <a:avLst/>
          </a:prstGeom>
          <a:gradFill flip="none" rotWithShape="1">
            <a:gsLst>
              <a:gs pos="93000">
                <a:schemeClr val="accent2">
                  <a:lumMod val="60000"/>
                  <a:lumOff val="40000"/>
                </a:schemeClr>
              </a:gs>
              <a:gs pos="83000">
                <a:schemeClr val="accent2">
                  <a:lumMod val="75000"/>
                </a:schemeClr>
              </a:gs>
            </a:gsLst>
            <a:lin ang="0" scaled="1"/>
            <a:tileRect/>
          </a:gradFill>
          <a:ln w="9525">
            <a:noFill/>
            <a:miter lim="800000"/>
            <a:headEnd/>
            <a:tailEnd/>
          </a:ln>
          <a:effectLst>
            <a:outerShdw blurRad="63500" dist="17961" dir="2700000" algn="ctr" rotWithShape="0">
              <a:schemeClr val="bg1">
                <a:alpha val="74998"/>
              </a:schemeClr>
            </a:outerShdw>
          </a:effectLst>
        </p:spPr>
        <p:txBody>
          <a:bodyPr rIns="182880" anchor="ctr">
            <a:prstTxWarp prst="textNoShape">
              <a:avLst/>
            </a:prstTxWarp>
          </a:bodyPr>
          <a:lstStyle/>
          <a:p>
            <a:pPr eaLnBrk="0" hangingPunct="0">
              <a:lnSpc>
                <a:spcPct val="85000"/>
              </a:lnSpc>
              <a:defRPr/>
            </a:pPr>
            <a:endParaRPr lang="en-US" sz="5400" kern="0" dirty="0">
              <a:solidFill>
                <a:schemeClr val="bg1"/>
              </a:solidFill>
              <a:latin typeface="Arial"/>
              <a:cs typeface="ＭＳ Ｐゴシック" pitchFamily="-112" charset="-128"/>
            </a:endParaRPr>
          </a:p>
        </p:txBody>
      </p:sp>
      <p:pic>
        <p:nvPicPr>
          <p:cNvPr id="2" name="Picture 1" descr="Irene_cover.png"/>
          <p:cNvPicPr>
            <a:picLocks noChangeAspect="1"/>
          </p:cNvPicPr>
          <p:nvPr userDrawn="1"/>
        </p:nvPicPr>
        <p:blipFill>
          <a:blip r:embed="rId18" cstate="screen">
            <a:alphaModFix amt="6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15049" y="0"/>
            <a:ext cx="1528951" cy="133338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22" r:id="rId1"/>
    <p:sldLayoutId id="2147484411" r:id="rId2"/>
    <p:sldLayoutId id="2147484412" r:id="rId3"/>
    <p:sldLayoutId id="2147484413" r:id="rId4"/>
    <p:sldLayoutId id="2147484414" r:id="rId5"/>
    <p:sldLayoutId id="2147484415" r:id="rId6"/>
    <p:sldLayoutId id="2147484416" r:id="rId7"/>
    <p:sldLayoutId id="2147484417" r:id="rId8"/>
    <p:sldLayoutId id="2147484418" r:id="rId9"/>
    <p:sldLayoutId id="2147484419" r:id="rId10"/>
    <p:sldLayoutId id="2147484420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5400">
          <a:solidFill>
            <a:schemeClr val="bg1"/>
          </a:solidFill>
          <a:latin typeface="Arial"/>
          <a:ea typeface="ＭＳ Ｐゴシック" charset="-128"/>
          <a:cs typeface="ＭＳ Ｐゴシック" pitchFamily="-112" charset="-128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5400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5400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5400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5400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5400">
          <a:solidFill>
            <a:schemeClr val="bg1"/>
          </a:solidFill>
          <a:latin typeface="TradeGothicBold" pitchFamily="2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5400">
          <a:solidFill>
            <a:schemeClr val="bg1"/>
          </a:solidFill>
          <a:latin typeface="TradeGothicBold" pitchFamily="2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5400">
          <a:solidFill>
            <a:schemeClr val="bg1"/>
          </a:solidFill>
          <a:latin typeface="TradeGothicBold" pitchFamily="2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5400">
          <a:solidFill>
            <a:schemeClr val="bg1"/>
          </a:solidFill>
          <a:latin typeface="TradeGothicBold" pitchFamily="2" charset="0"/>
        </a:defRPr>
      </a:lvl9pPr>
    </p:titleStyle>
    <p:bodyStyle>
      <a:lvl1pPr marL="342900" indent="-342900" algn="l" rtl="0" eaLnBrk="0" fontAlgn="base" hangingPunct="0">
        <a:spcBef>
          <a:spcPct val="75000"/>
        </a:spcBef>
        <a:spcAft>
          <a:spcPct val="0"/>
        </a:spcAft>
        <a:defRPr sz="2800">
          <a:solidFill>
            <a:schemeClr val="tx1"/>
          </a:solidFill>
          <a:latin typeface="Arial"/>
          <a:ea typeface="ＭＳ Ｐゴシック" charset="-128"/>
          <a:cs typeface="ＭＳ Ｐゴシック" pitchFamily="-112" charset="-128"/>
        </a:defRPr>
      </a:lvl1pPr>
      <a:lvl2pPr marL="514350" indent="-285750" algn="l" rtl="0" eaLnBrk="0" fontAlgn="base" hangingPunct="0">
        <a:spcBef>
          <a:spcPct val="0"/>
        </a:spcBef>
        <a:spcAft>
          <a:spcPct val="0"/>
        </a:spcAft>
        <a:buClr>
          <a:schemeClr val="accent2"/>
        </a:buClr>
        <a:buFont typeface="Arial" charset="0"/>
        <a:buChar char="•"/>
        <a:defRPr sz="2400">
          <a:solidFill>
            <a:schemeClr val="tx1"/>
          </a:solidFill>
          <a:latin typeface="Arial"/>
          <a:ea typeface="ＭＳ Ｐゴシック" pitchFamily="-112" charset="-128"/>
          <a:cs typeface="ＭＳ Ｐゴシック" pitchFamily="-112" charset="-128"/>
        </a:defRPr>
      </a:lvl2pPr>
      <a:lvl3pPr marL="914400" indent="-228600" algn="l" rtl="0" eaLnBrk="0" fontAlgn="base" hangingPunct="0">
        <a:spcBef>
          <a:spcPct val="20000"/>
        </a:spcBef>
        <a:spcAft>
          <a:spcPct val="0"/>
        </a:spcAft>
        <a:buClr>
          <a:srgbClr val="3333FF"/>
        </a:buClr>
        <a:buSzPct val="95000"/>
        <a:buFont typeface="Courier New" charset="0"/>
        <a:buChar char="o"/>
        <a:defRPr sz="2000">
          <a:solidFill>
            <a:schemeClr val="tx1"/>
          </a:solidFill>
          <a:latin typeface="Arial"/>
          <a:ea typeface="ＭＳ Ｐゴシック" pitchFamily="-112" charset="-128"/>
          <a:cs typeface="ＭＳ Ｐゴシック" pitchFamily="-112" charset="-128"/>
        </a:defRPr>
      </a:lvl3pPr>
      <a:lvl4pPr marL="13716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Arial"/>
          <a:ea typeface="ＭＳ Ｐゴシック" pitchFamily="-112" charset="-128"/>
          <a:cs typeface="ＭＳ Ｐゴシック" pitchFamily="-112" charset="-128"/>
        </a:defRPr>
      </a:lvl4pPr>
      <a:lvl5pPr marL="18288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Arial"/>
          <a:ea typeface="ＭＳ Ｐゴシック" pitchFamily="-112" charset="-128"/>
          <a:cs typeface="ＭＳ Ｐゴシック" pitchFamily="-112" charset="-128"/>
        </a:defRPr>
      </a:lvl5pPr>
      <a:lvl6pPr marL="2286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TradeGothicCondEighteen" pitchFamily="2" charset="0"/>
          <a:ea typeface="ＭＳ Ｐゴシック" pitchFamily="-112" charset="-128"/>
        </a:defRPr>
      </a:lvl6pPr>
      <a:lvl7pPr marL="2743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TradeGothicCondEighteen" pitchFamily="2" charset="0"/>
          <a:ea typeface="ＭＳ Ｐゴシック" pitchFamily="-112" charset="-128"/>
        </a:defRPr>
      </a:lvl7pPr>
      <a:lvl8pPr marL="3200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TradeGothicCondEighteen" pitchFamily="2" charset="0"/>
          <a:ea typeface="ＭＳ Ｐゴシック" pitchFamily="-112" charset="-128"/>
        </a:defRPr>
      </a:lvl8pPr>
      <a:lvl9pPr marL="3657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TradeGothicCondEighteen" pitchFamily="2" charset="0"/>
          <a:ea typeface="ＭＳ Ｐゴシック" pitchFamily="-112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0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4" Type="http://schemas.openxmlformats.org/officeDocument/2006/relationships/image" Target="../media/image12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9.t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0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976438" y="5488215"/>
            <a:ext cx="7116762" cy="1318986"/>
          </a:xfr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/>
          <a:lstStyle/>
          <a:p>
            <a:pPr marL="0" indent="0" eaLnBrk="1" hangingPunct="1">
              <a:lnSpc>
                <a:spcPct val="100000"/>
              </a:lnSpc>
              <a:spcAft>
                <a:spcPct val="0"/>
              </a:spcAft>
              <a:defRPr/>
            </a:pPr>
            <a:r>
              <a:rPr lang="en-US" sz="2200" b="1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ea typeface="Arial" pitchFamily="-111" charset="0"/>
                <a:cs typeface="Arial"/>
              </a:rPr>
              <a:t>Frank </a:t>
            </a:r>
            <a:r>
              <a:rPr lang="en-US" sz="2200" b="1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ea typeface="Arial" pitchFamily="-111" charset="0"/>
                <a:cs typeface="Arial"/>
              </a:rPr>
              <a:t>Marks</a:t>
            </a:r>
          </a:p>
          <a:p>
            <a:pPr marL="0" indent="0" eaLnBrk="1" hangingPunct="1">
              <a:lnSpc>
                <a:spcPct val="100000"/>
              </a:lnSpc>
              <a:spcAft>
                <a:spcPct val="0"/>
              </a:spcAft>
              <a:defRPr/>
            </a:pPr>
            <a:r>
              <a:rPr lang="en-US" sz="2200" b="1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ea typeface="Arial" pitchFamily="-111" charset="0"/>
                <a:cs typeface="Arial"/>
              </a:rPr>
              <a:t>NOAA/AOML Hurricane Research Division</a:t>
            </a:r>
            <a:r>
              <a:rPr lang="en-US" sz="2000" b="1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ea typeface="Arial" pitchFamily="-111" charset="0"/>
                <a:cs typeface="Arial"/>
              </a:rPr>
              <a:t/>
            </a:r>
            <a:br>
              <a:rPr lang="en-US" sz="2000" b="1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ea typeface="Arial" pitchFamily="-111" charset="0"/>
                <a:cs typeface="Arial"/>
              </a:rPr>
            </a:br>
            <a:r>
              <a:rPr lang="en-US" sz="2000" b="1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ea typeface="Arial" pitchFamily="-111" charset="0"/>
                <a:cs typeface="Arial"/>
              </a:rPr>
              <a:t> NOAA HFIP </a:t>
            </a:r>
            <a:r>
              <a:rPr lang="en-US" sz="2000" b="1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ea typeface="Arial" pitchFamily="-111" charset="0"/>
                <a:cs typeface="Arial"/>
              </a:rPr>
              <a:t>Research Lead</a:t>
            </a:r>
          </a:p>
          <a:p>
            <a:pPr marL="0" indent="0" eaLnBrk="1" hangingPunct="1">
              <a:lnSpc>
                <a:spcPct val="100000"/>
              </a:lnSpc>
              <a:spcAft>
                <a:spcPct val="0"/>
              </a:spcAft>
              <a:defRPr/>
            </a:pPr>
            <a:r>
              <a:rPr lang="en-US" sz="1800" b="1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ea typeface="Arial" pitchFamily="-111" charset="0"/>
                <a:cs typeface="Arial"/>
              </a:rPr>
              <a:t>1 May 2012</a:t>
            </a:r>
            <a:endParaRPr lang="en-US" sz="1800" b="1" dirty="0"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latin typeface="Arial"/>
              <a:ea typeface="Arial" pitchFamily="-111" charset="0"/>
              <a:cs typeface="Arial"/>
            </a:endParaRPr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title" idx="4294967295"/>
          </p:nvPr>
        </p:nvSpPr>
        <p:spPr>
          <a:xfrm>
            <a:off x="4170363" y="50800"/>
            <a:ext cx="4910137" cy="2501900"/>
          </a:xfrm>
          <a:effectLst>
            <a:outerShdw blurRad="63500" dist="107763" dir="2700000" algn="ctr" rotWithShape="0">
              <a:schemeClr val="tx1">
                <a:alpha val="74998"/>
              </a:schemeClr>
            </a:outerShdw>
          </a:effectLst>
        </p:spPr>
        <p:txBody>
          <a:bodyPr/>
          <a:lstStyle/>
          <a:p>
            <a:pPr algn="r">
              <a:defRPr/>
            </a:pPr>
            <a:r>
              <a:rPr lang="en-US" sz="4800">
                <a:ea typeface="Calibri" charset="0"/>
                <a:cs typeface="Arial"/>
              </a:rPr>
              <a:t>NOAA Hurricane Forecast Improvement Project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686800" cy="1297214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Calibri"/>
                <a:ea typeface="ＭＳ Ｐゴシック" charset="-128"/>
                <a:cs typeface="Calibri"/>
              </a:rPr>
              <a:t>HFIP Research Priorities</a:t>
            </a:r>
            <a:endParaRPr lang="en-US" dirty="0">
              <a:latin typeface="Calibri"/>
              <a:ea typeface="ＭＳ Ｐゴシック" charset="-128"/>
              <a:cs typeface="Calibri"/>
            </a:endParaRPr>
          </a:p>
        </p:txBody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6081" y="1310863"/>
            <a:ext cx="8272728" cy="5008914"/>
          </a:xfrm>
        </p:spPr>
        <p:txBody>
          <a:bodyPr/>
          <a:lstStyle/>
          <a:p>
            <a:pPr marL="457200" indent="-457200" eaLnBrk="1" hangingPunct="1">
              <a:spcBef>
                <a:spcPts val="600"/>
              </a:spcBef>
              <a:buFont typeface="+mj-lt"/>
              <a:buAutoNum type="arabicPeriod"/>
            </a:pPr>
            <a:r>
              <a:rPr lang="en-US" sz="2000" dirty="0">
                <a:latin typeface="Calibri"/>
                <a:ea typeface="ＭＳ Ｐゴシック" charset="-128"/>
                <a:cs typeface="Calibri"/>
              </a:rPr>
              <a:t>Advancement in DA </a:t>
            </a:r>
            <a:r>
              <a:rPr lang="en-US" sz="2000" dirty="0" smtClean="0">
                <a:latin typeface="Calibri"/>
                <a:ea typeface="ＭＳ Ｐゴシック" charset="-128"/>
                <a:cs typeface="Calibri"/>
              </a:rPr>
              <a:t>techniques</a:t>
            </a:r>
          </a:p>
          <a:p>
            <a:pPr marL="798512" indent="-457200" eaLnBrk="1" hangingPunct="1">
              <a:spcBef>
                <a:spcPts val="600"/>
              </a:spcBef>
              <a:buFont typeface="Arial"/>
              <a:buChar char="•"/>
            </a:pPr>
            <a:r>
              <a:rPr lang="en-US" sz="2000" b="1" dirty="0" smtClean="0">
                <a:latin typeface="Calibri"/>
                <a:cs typeface="Calibri"/>
              </a:rPr>
              <a:t>Techniques </a:t>
            </a:r>
            <a:r>
              <a:rPr lang="en-US" sz="2000" b="1" dirty="0">
                <a:latin typeface="Calibri"/>
                <a:cs typeface="Calibri"/>
              </a:rPr>
              <a:t>to maximize the usefulness of </a:t>
            </a:r>
            <a:r>
              <a:rPr lang="en-US" sz="2000" b="1" dirty="0" smtClean="0">
                <a:latin typeface="Calibri"/>
                <a:cs typeface="Calibri"/>
              </a:rPr>
              <a:t>observations</a:t>
            </a:r>
          </a:p>
          <a:p>
            <a:pPr marL="798512" lvl="1" indent="-457200" eaLnBrk="1" hangingPunct="1">
              <a:spcBef>
                <a:spcPts val="600"/>
              </a:spcBef>
              <a:buClrTx/>
              <a:buFont typeface="Arial"/>
              <a:buChar char="•"/>
            </a:pPr>
            <a:r>
              <a:rPr lang="en-US" sz="2000" b="1" dirty="0">
                <a:latin typeface="Calibri"/>
                <a:cs typeface="Calibri"/>
              </a:rPr>
              <a:t>Identification and analyses of sources of model </a:t>
            </a:r>
            <a:r>
              <a:rPr lang="en-US" sz="2000" b="1" dirty="0" smtClean="0">
                <a:latin typeface="Calibri"/>
                <a:cs typeface="Calibri"/>
              </a:rPr>
              <a:t>errors</a:t>
            </a:r>
            <a:endParaRPr lang="en-US" sz="2000" b="1" dirty="0">
              <a:latin typeface="Calibri"/>
              <a:cs typeface="Calibri"/>
            </a:endParaRPr>
          </a:p>
          <a:p>
            <a:pPr marL="457200" indent="-457200" eaLnBrk="1" hangingPunct="1">
              <a:spcBef>
                <a:spcPts val="600"/>
              </a:spcBef>
              <a:buFont typeface="+mj-lt"/>
              <a:buAutoNum type="arabicPeriod" startAt="2"/>
            </a:pPr>
            <a:r>
              <a:rPr lang="en-US" sz="2000" dirty="0" smtClean="0">
                <a:latin typeface="Calibri"/>
                <a:ea typeface="ＭＳ Ｐゴシック" charset="-128"/>
                <a:cs typeface="Calibri"/>
              </a:rPr>
              <a:t>Physics </a:t>
            </a:r>
            <a:r>
              <a:rPr lang="en-US" sz="2000" dirty="0">
                <a:latin typeface="Calibri"/>
                <a:ea typeface="ＭＳ Ｐゴシック" charset="-128"/>
                <a:cs typeface="Calibri"/>
              </a:rPr>
              <a:t>Advancements</a:t>
            </a:r>
          </a:p>
          <a:p>
            <a:pPr marL="801688" lvl="1" indent="-457200" eaLnBrk="1" hangingPunct="1">
              <a:spcBef>
                <a:spcPts val="600"/>
              </a:spcBef>
            </a:pPr>
            <a:r>
              <a:rPr lang="en-US" sz="2000" b="1" dirty="0" smtClean="0">
                <a:latin typeface="Calibri"/>
                <a:cs typeface="Calibri"/>
              </a:rPr>
              <a:t>Air</a:t>
            </a:r>
            <a:r>
              <a:rPr lang="en-US" sz="2000" b="1" dirty="0">
                <a:latin typeface="Calibri"/>
                <a:cs typeface="Calibri"/>
              </a:rPr>
              <a:t>-sea </a:t>
            </a:r>
            <a:r>
              <a:rPr lang="en-US" sz="2000" b="1" dirty="0" smtClean="0">
                <a:latin typeface="Calibri"/>
                <a:cs typeface="Calibri"/>
              </a:rPr>
              <a:t>and </a:t>
            </a:r>
            <a:r>
              <a:rPr lang="en-US" sz="2000" b="1" dirty="0">
                <a:latin typeface="Calibri"/>
                <a:cs typeface="Calibri"/>
              </a:rPr>
              <a:t>BL </a:t>
            </a:r>
            <a:r>
              <a:rPr lang="en-US" sz="2000" b="1" dirty="0" smtClean="0">
                <a:latin typeface="Calibri"/>
                <a:cs typeface="Calibri"/>
              </a:rPr>
              <a:t>processes</a:t>
            </a:r>
          </a:p>
          <a:p>
            <a:pPr marL="801688" lvl="1" indent="-457200" eaLnBrk="1" hangingPunct="1">
              <a:spcBef>
                <a:spcPts val="600"/>
              </a:spcBef>
            </a:pPr>
            <a:r>
              <a:rPr lang="en-US" sz="2000" b="1" dirty="0">
                <a:latin typeface="Calibri"/>
                <a:cs typeface="Calibri"/>
              </a:rPr>
              <a:t>Microphysical/aerosol/radiation </a:t>
            </a:r>
            <a:r>
              <a:rPr lang="en-US" sz="2000" b="1" dirty="0" smtClean="0">
                <a:latin typeface="Calibri"/>
                <a:cs typeface="Calibri"/>
              </a:rPr>
              <a:t>processes</a:t>
            </a:r>
            <a:endParaRPr lang="en-US" sz="2000" b="1" dirty="0">
              <a:latin typeface="Calibri"/>
              <a:cs typeface="Calibri"/>
            </a:endParaRPr>
          </a:p>
          <a:p>
            <a:pPr marL="346075" indent="-346075" eaLnBrk="1" hangingPunct="1">
              <a:spcBef>
                <a:spcPts val="600"/>
              </a:spcBef>
              <a:buFont typeface="+mj-lt"/>
              <a:buAutoNum type="arabicPeriod" startAt="2"/>
            </a:pPr>
            <a:r>
              <a:rPr lang="en-US" sz="2000" dirty="0" smtClean="0">
                <a:latin typeface="Calibri"/>
                <a:ea typeface="ＭＳ Ｐゴシック" charset="-128"/>
                <a:cs typeface="Calibri"/>
              </a:rPr>
              <a:t>Advanced </a:t>
            </a:r>
            <a:r>
              <a:rPr lang="en-US" sz="2000" dirty="0">
                <a:latin typeface="Calibri"/>
                <a:ea typeface="ＭＳ Ｐゴシック" charset="-128"/>
                <a:cs typeface="Calibri"/>
              </a:rPr>
              <a:t>model diagnostic techniques</a:t>
            </a:r>
          </a:p>
          <a:p>
            <a:pPr marL="801688" lvl="1" indent="-457200" eaLnBrk="1" hangingPunct="1">
              <a:spcBef>
                <a:spcPts val="600"/>
              </a:spcBef>
            </a:pPr>
            <a:r>
              <a:rPr lang="en-US" sz="2000" b="1" dirty="0">
                <a:latin typeface="Calibri"/>
                <a:cs typeface="Calibri"/>
              </a:rPr>
              <a:t>A</a:t>
            </a:r>
            <a:r>
              <a:rPr lang="en-US" sz="2000" b="1" dirty="0" smtClean="0">
                <a:latin typeface="Calibri"/>
                <a:cs typeface="Calibri"/>
              </a:rPr>
              <a:t>nalyses and forecast of vortex low-order wavenumber evolution</a:t>
            </a:r>
          </a:p>
          <a:p>
            <a:pPr marL="801688" lvl="1" indent="-457200" eaLnBrk="1" hangingPunct="1">
              <a:spcBef>
                <a:spcPts val="600"/>
              </a:spcBef>
            </a:pPr>
            <a:r>
              <a:rPr lang="en-US" sz="2000" b="1" dirty="0">
                <a:latin typeface="Calibri"/>
                <a:cs typeface="Calibri"/>
              </a:rPr>
              <a:t>Analyses and forecast of large-scale and hurricane environment </a:t>
            </a:r>
            <a:r>
              <a:rPr lang="en-US" sz="2000" b="1" dirty="0" smtClean="0">
                <a:latin typeface="Calibri"/>
                <a:cs typeface="Calibri"/>
              </a:rPr>
              <a:t>evolution (e.g. shear/track)</a:t>
            </a:r>
            <a:endParaRPr lang="en-US" sz="2000" b="1" dirty="0">
              <a:latin typeface="Calibri"/>
              <a:cs typeface="Calibri"/>
            </a:endParaRPr>
          </a:p>
          <a:p>
            <a:pPr marL="346075" indent="-346075" eaLnBrk="1" hangingPunct="1">
              <a:spcBef>
                <a:spcPts val="600"/>
              </a:spcBef>
              <a:buFont typeface="+mj-lt"/>
              <a:buAutoNum type="arabicPeriod" startAt="2"/>
            </a:pPr>
            <a:r>
              <a:rPr lang="en-US" sz="2000" dirty="0">
                <a:latin typeface="Calibri"/>
                <a:ea typeface="ＭＳ Ｐゴシック" charset="-128"/>
                <a:cs typeface="Calibri"/>
              </a:rPr>
              <a:t>Development of high resolution </a:t>
            </a:r>
            <a:r>
              <a:rPr lang="en-US" sz="2000" dirty="0" smtClean="0">
                <a:latin typeface="Calibri"/>
                <a:ea typeface="ＭＳ Ｐゴシック" charset="-128"/>
                <a:cs typeface="Calibri"/>
              </a:rPr>
              <a:t>ensembles (little progress to date)</a:t>
            </a:r>
            <a:endParaRPr lang="en-US" sz="2000" dirty="0">
              <a:latin typeface="Calibri"/>
              <a:ea typeface="ＭＳ Ｐゴシック" charset="-128"/>
              <a:cs typeface="Calibri"/>
            </a:endParaRPr>
          </a:p>
          <a:p>
            <a:pPr marL="801688" lvl="1" indent="-457200" eaLnBrk="1" hangingPunct="1">
              <a:spcBef>
                <a:spcPts val="600"/>
              </a:spcBef>
            </a:pPr>
            <a:r>
              <a:rPr lang="en-US" sz="2000" b="1" dirty="0">
                <a:latin typeface="Calibri"/>
                <a:cs typeface="Calibri"/>
              </a:rPr>
              <a:t>Identify </a:t>
            </a:r>
            <a:r>
              <a:rPr lang="en-US" sz="2000" b="1" dirty="0" smtClean="0">
                <a:latin typeface="Calibri"/>
                <a:cs typeface="Calibri"/>
              </a:rPr>
              <a:t>techniques to utilize ensemble </a:t>
            </a:r>
            <a:r>
              <a:rPr lang="en-US" sz="2000" b="1" dirty="0">
                <a:latin typeface="Calibri"/>
                <a:cs typeface="Calibri"/>
              </a:rPr>
              <a:t>members </a:t>
            </a:r>
            <a:r>
              <a:rPr lang="en-US" sz="2000" b="1" dirty="0" smtClean="0">
                <a:latin typeface="Calibri"/>
                <a:cs typeface="Calibri"/>
              </a:rPr>
              <a:t> for improved intensity guidance</a:t>
            </a:r>
            <a:endParaRPr lang="en-US" sz="20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723252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0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108398" y="2495444"/>
            <a:ext cx="5879077" cy="1215448"/>
          </a:xfrm>
          <a:effectLst>
            <a:outerShdw blurRad="111125" dist="38100" dir="2700000">
              <a:srgbClr val="000000">
                <a:alpha val="55000"/>
              </a:srgbClr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en-US" b="1" dirty="0">
                <a:latin typeface="Calibri"/>
                <a:ea typeface="+mj-ea"/>
                <a:cs typeface="Calibri"/>
              </a:rPr>
              <a:t>Questions?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Ltkerrtrd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29" y="1812636"/>
            <a:ext cx="4678325" cy="3657600"/>
          </a:xfrm>
          <a:prstGeom prst="rect">
            <a:avLst/>
          </a:prstGeom>
        </p:spPr>
      </p:pic>
      <p:pic>
        <p:nvPicPr>
          <p:cNvPr id="4" name="Picture 3" descr="ALinerrtrd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9298" y="1812637"/>
            <a:ext cx="4479791" cy="3657600"/>
          </a:xfrm>
          <a:prstGeom prst="rect">
            <a:avLst/>
          </a:prstGeom>
        </p:spPr>
      </p:pic>
      <p:sp>
        <p:nvSpPr>
          <p:cNvPr id="17411" name="Rectangle 4"/>
          <p:cNvSpPr>
            <a:spLocks noGrp="1" noChangeArrowheads="1"/>
          </p:cNvSpPr>
          <p:nvPr>
            <p:ph type="title"/>
          </p:nvPr>
        </p:nvSpPr>
        <p:spPr>
          <a:xfrm>
            <a:off x="44405" y="1252156"/>
            <a:ext cx="4653592" cy="559474"/>
          </a:xfrm>
        </p:spPr>
        <p:txBody>
          <a:bodyPr/>
          <a:lstStyle/>
          <a:p>
            <a:pPr eaLnBrk="1" hangingPunct="1"/>
            <a:r>
              <a:rPr lang="en-US" sz="2000" dirty="0" smtClean="0">
                <a:solidFill>
                  <a:schemeClr val="tx1"/>
                </a:solidFill>
                <a:latin typeface="+mj-lt"/>
                <a:ea typeface="ＭＳ Ｐゴシック"/>
                <a:cs typeface="ＭＳ Ｐゴシック"/>
              </a:rPr>
              <a:t>The Good – track forecast improvements</a:t>
            </a:r>
          </a:p>
        </p:txBody>
      </p:sp>
      <p:sp>
        <p:nvSpPr>
          <p:cNvPr id="17412" name="Text Box 19"/>
          <p:cNvSpPr txBox="1">
            <a:spLocks noChangeArrowheads="1"/>
          </p:cNvSpPr>
          <p:nvPr/>
        </p:nvSpPr>
        <p:spPr bwMode="auto">
          <a:xfrm>
            <a:off x="115451" y="5446282"/>
            <a:ext cx="4387166" cy="974626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30188" indent="-230188">
              <a:spcAft>
                <a:spcPts val="400"/>
              </a:spcAft>
              <a:buFont typeface="Arial" pitchFamily="34" charset="0"/>
              <a:buChar char="•"/>
            </a:pPr>
            <a:r>
              <a:rPr lang="en-US" sz="1800" dirty="0" smtClean="0">
                <a:solidFill>
                  <a:prstClr val="black"/>
                </a:solidFill>
                <a:latin typeface="+mn-lt"/>
              </a:rPr>
              <a:t>Errors </a:t>
            </a:r>
            <a:r>
              <a:rPr lang="en-US" sz="1800" dirty="0">
                <a:solidFill>
                  <a:prstClr val="black"/>
                </a:solidFill>
                <a:latin typeface="+mn-lt"/>
              </a:rPr>
              <a:t>cut in half over</a:t>
            </a:r>
            <a:r>
              <a:rPr lang="en-US" sz="1800" dirty="0" smtClean="0">
                <a:solidFill>
                  <a:prstClr val="black"/>
                </a:solidFill>
                <a:latin typeface="+mn-lt"/>
              </a:rPr>
              <a:t> past </a:t>
            </a:r>
            <a:r>
              <a:rPr lang="en-US" sz="1800" dirty="0">
                <a:solidFill>
                  <a:prstClr val="black"/>
                </a:solidFill>
                <a:latin typeface="+mn-lt"/>
              </a:rPr>
              <a:t>15 </a:t>
            </a:r>
            <a:r>
              <a:rPr lang="en-US" sz="1800" dirty="0">
                <a:noFill/>
                <a:latin typeface="+mn-lt"/>
              </a:rPr>
              <a:t>years</a:t>
            </a:r>
            <a:endParaRPr lang="en-US" sz="1800" dirty="0" smtClean="0">
              <a:noFill/>
              <a:latin typeface="+mn-lt"/>
            </a:endParaRPr>
          </a:p>
          <a:p>
            <a:pPr marL="230188" indent="-230188">
              <a:spcAft>
                <a:spcPts val="400"/>
              </a:spcAft>
              <a:buFont typeface="Arial" pitchFamily="34" charset="0"/>
              <a:buChar char="•"/>
            </a:pPr>
            <a:r>
              <a:rPr lang="en-US" sz="1800" dirty="0" smtClean="0">
                <a:solidFill>
                  <a:prstClr val="black"/>
                </a:solidFill>
                <a:latin typeface="+mn-lt"/>
              </a:rPr>
              <a:t>10-year improvement - As accurate at 48 hours as we were at 24 hours in 1999</a:t>
            </a:r>
            <a:endParaRPr lang="en-US" sz="1800" dirty="0">
              <a:solidFill>
                <a:prstClr val="black"/>
              </a:solidFill>
              <a:latin typeface="+mn-lt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595833" y="2541773"/>
            <a:ext cx="1889024" cy="2118750"/>
            <a:chOff x="5029200" y="2286000"/>
            <a:chExt cx="2743200" cy="2590800"/>
          </a:xfrm>
        </p:grpSpPr>
        <p:cxnSp>
          <p:nvCxnSpPr>
            <p:cNvPr id="7" name="Straight Arrow Connector 6"/>
            <p:cNvCxnSpPr/>
            <p:nvPr/>
          </p:nvCxnSpPr>
          <p:spPr>
            <a:xfrm>
              <a:off x="5029200" y="3685834"/>
              <a:ext cx="2743200" cy="76200"/>
            </a:xfrm>
            <a:prstGeom prst="straightConnector1">
              <a:avLst/>
            </a:prstGeom>
            <a:ln w="57150">
              <a:solidFill>
                <a:srgbClr val="FF33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 flipH="1" flipV="1">
              <a:off x="3733800" y="3581400"/>
              <a:ext cx="2590800" cy="0"/>
            </a:xfrm>
            <a:prstGeom prst="line">
              <a:avLst/>
            </a:prstGeom>
            <a:ln w="57150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>
              <a:off x="5029200" y="4247468"/>
              <a:ext cx="2667000" cy="76200"/>
            </a:xfrm>
            <a:prstGeom prst="straightConnector1">
              <a:avLst/>
            </a:prstGeom>
            <a:ln w="57150">
              <a:solidFill>
                <a:srgbClr val="FFFF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 Box 19"/>
          <p:cNvSpPr txBox="1">
            <a:spLocks noChangeArrowheads="1"/>
          </p:cNvSpPr>
          <p:nvPr/>
        </p:nvSpPr>
        <p:spPr bwMode="auto">
          <a:xfrm>
            <a:off x="6239307" y="4459430"/>
            <a:ext cx="2667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dirty="0">
                <a:solidFill>
                  <a:prstClr val="black"/>
                </a:solidFill>
                <a:latin typeface="+mj-lt"/>
              </a:rPr>
              <a:t>No progress with intensity in last 15-20 years</a:t>
            </a:r>
          </a:p>
        </p:txBody>
      </p:sp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4686147" y="5446282"/>
            <a:ext cx="4327970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30188" indent="-230188">
              <a:spcBef>
                <a:spcPct val="50000"/>
              </a:spcBef>
              <a:buFont typeface="Arial"/>
              <a:buChar char="•"/>
            </a:pPr>
            <a:r>
              <a:rPr lang="en-US" sz="1800" dirty="0">
                <a:latin typeface="+mj-lt"/>
              </a:rPr>
              <a:t>24-</a:t>
            </a:r>
            <a:r>
              <a:rPr lang="en-US" sz="1800" dirty="0" smtClean="0">
                <a:latin typeface="+mj-lt"/>
              </a:rPr>
              <a:t>48h </a:t>
            </a:r>
            <a:r>
              <a:rPr lang="en-US" sz="1800" dirty="0">
                <a:latin typeface="+mj-lt"/>
              </a:rPr>
              <a:t>intensity </a:t>
            </a:r>
            <a:r>
              <a:rPr lang="en-US" sz="1800" dirty="0" smtClean="0">
                <a:latin typeface="+mj-lt"/>
              </a:rPr>
              <a:t>forecast off </a:t>
            </a:r>
            <a:r>
              <a:rPr lang="en-US" sz="1800" dirty="0">
                <a:latin typeface="+mj-lt"/>
              </a:rPr>
              <a:t>by</a:t>
            </a:r>
            <a:r>
              <a:rPr lang="en-US" sz="1800" dirty="0" smtClean="0">
                <a:latin typeface="+mj-lt"/>
              </a:rPr>
              <a:t> </a:t>
            </a:r>
            <a:r>
              <a:rPr lang="en-US" sz="1800" b="1" dirty="0" smtClean="0">
                <a:latin typeface="+mj-lt"/>
              </a:rPr>
              <a:t>1</a:t>
            </a:r>
            <a:r>
              <a:rPr lang="en-US" sz="1800" dirty="0" smtClean="0">
                <a:latin typeface="+mj-lt"/>
              </a:rPr>
              <a:t> </a:t>
            </a:r>
            <a:r>
              <a:rPr lang="en-US" sz="1800" dirty="0">
                <a:latin typeface="+mj-lt"/>
              </a:rPr>
              <a:t>category</a:t>
            </a:r>
          </a:p>
          <a:p>
            <a:pPr marL="230188" indent="-230188">
              <a:spcBef>
                <a:spcPct val="50000"/>
              </a:spcBef>
              <a:buFont typeface="Arial"/>
              <a:buChar char="•"/>
            </a:pPr>
            <a:r>
              <a:rPr lang="en-US" sz="1800" dirty="0">
                <a:latin typeface="+mj-lt"/>
              </a:rPr>
              <a:t>Off by</a:t>
            </a:r>
            <a:r>
              <a:rPr lang="en-US" sz="1800" dirty="0" smtClean="0">
                <a:latin typeface="+mj-lt"/>
              </a:rPr>
              <a:t> </a:t>
            </a:r>
            <a:r>
              <a:rPr lang="en-US" sz="1800" b="1" dirty="0" smtClean="0">
                <a:latin typeface="+mj-lt"/>
              </a:rPr>
              <a:t>2</a:t>
            </a:r>
            <a:r>
              <a:rPr lang="en-US" sz="1800" dirty="0" smtClean="0">
                <a:latin typeface="+mj-lt"/>
              </a:rPr>
              <a:t> </a:t>
            </a:r>
            <a:r>
              <a:rPr lang="en-US" sz="1800" dirty="0">
                <a:latin typeface="+mj-lt"/>
              </a:rPr>
              <a:t>categories perhaps 5-10% of</a:t>
            </a:r>
            <a:r>
              <a:rPr lang="en-US" sz="1800" dirty="0" smtClean="0">
                <a:latin typeface="+mj-lt"/>
              </a:rPr>
              <a:t> time</a:t>
            </a:r>
            <a:endParaRPr lang="en-US" sz="1800" dirty="0">
              <a:latin typeface="+mj-lt"/>
            </a:endParaRPr>
          </a:p>
        </p:txBody>
      </p:sp>
      <p:sp>
        <p:nvSpPr>
          <p:cNvPr id="15" name="Rectangle 4"/>
          <p:cNvSpPr txBox="1">
            <a:spLocks noChangeArrowheads="1"/>
          </p:cNvSpPr>
          <p:nvPr/>
        </p:nvSpPr>
        <p:spPr bwMode="auto">
          <a:xfrm>
            <a:off x="4979004" y="1280093"/>
            <a:ext cx="3759804" cy="503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45720" rIns="18288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/>
                <a:cs typeface="ＭＳ Ｐゴシック"/>
              </a:rPr>
              <a:t>The Bad - Intensity no real gains</a:t>
            </a:r>
          </a:p>
        </p:txBody>
      </p:sp>
      <p:sp>
        <p:nvSpPr>
          <p:cNvPr id="16" name="Rectangle 2"/>
          <p:cNvSpPr txBox="1">
            <a:spLocks noChangeArrowheads="1"/>
          </p:cNvSpPr>
          <p:nvPr/>
        </p:nvSpPr>
        <p:spPr bwMode="auto">
          <a:xfrm>
            <a:off x="0" y="0"/>
            <a:ext cx="7696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45720" rIns="18288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0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Current Capabilities</a:t>
            </a:r>
            <a:endParaRPr kumimoji="0" lang="en-US" sz="54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charset="0"/>
              <a:ea typeface="Calibri" charset="0"/>
              <a:cs typeface="Calibri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5780" y="1301716"/>
            <a:ext cx="8161337" cy="5226050"/>
          </a:xfrm>
        </p:spPr>
        <p:txBody>
          <a:bodyPr/>
          <a:lstStyle/>
          <a:p>
            <a:pPr marL="482600" indent="-457200">
              <a:buFont typeface="Arial"/>
              <a:buChar char="•"/>
            </a:pPr>
            <a:r>
              <a:rPr lang="en-US" dirty="0" smtClean="0"/>
              <a:t>NOAA’s </a:t>
            </a:r>
            <a:r>
              <a:rPr lang="en-US" dirty="0"/>
              <a:t>National Weather Service (NWS) m</a:t>
            </a:r>
            <a:r>
              <a:rPr lang="en-US" dirty="0" smtClean="0"/>
              <a:t>ission is </a:t>
            </a:r>
            <a:r>
              <a:rPr lang="en-US" dirty="0"/>
              <a:t>to fulfill this commitment through building a </a:t>
            </a:r>
            <a:r>
              <a:rPr lang="en-US" b="1" dirty="0"/>
              <a:t>Weather Ready Nation</a:t>
            </a:r>
            <a:r>
              <a:rPr lang="en-US" dirty="0"/>
              <a:t>.  </a:t>
            </a:r>
            <a:endParaRPr lang="en-US" dirty="0" smtClean="0"/>
          </a:p>
          <a:p>
            <a:pPr marL="482600" indent="-457200">
              <a:buFont typeface="Arial"/>
              <a:buChar char="•"/>
            </a:pPr>
            <a:r>
              <a:rPr lang="en-US" dirty="0" smtClean="0"/>
              <a:t>NWS </a:t>
            </a:r>
            <a:r>
              <a:rPr lang="en-US" dirty="0"/>
              <a:t>must contribute to hazard resiliency by continually assessing and improving its services to the Nation. </a:t>
            </a:r>
            <a:endParaRPr lang="en-US" dirty="0" smtClean="0"/>
          </a:p>
          <a:p>
            <a:pPr marL="482600" indent="-457200">
              <a:buFont typeface="Arial"/>
              <a:buChar char="•"/>
            </a:pPr>
            <a:r>
              <a:rPr lang="en-US" dirty="0" smtClean="0"/>
              <a:t>Hurricane Irene (2011):</a:t>
            </a:r>
          </a:p>
          <a:p>
            <a:pPr lvl="1">
              <a:lnSpc>
                <a:spcPct val="95000"/>
              </a:lnSpc>
              <a:buClrTx/>
              <a:buFont typeface="Arial"/>
              <a:buChar char="•"/>
              <a:defRPr/>
            </a:pPr>
            <a:r>
              <a:rPr lang="en-US" sz="2000" dirty="0">
                <a:latin typeface="Arial" charset="0"/>
              </a:rPr>
              <a:t>41 deaths</a:t>
            </a:r>
            <a:endParaRPr lang="en-US" sz="2000" dirty="0"/>
          </a:p>
          <a:p>
            <a:pPr lvl="1">
              <a:lnSpc>
                <a:spcPct val="95000"/>
              </a:lnSpc>
              <a:buClrTx/>
              <a:buFont typeface="Arial"/>
              <a:buChar char="•"/>
              <a:defRPr/>
            </a:pPr>
            <a:r>
              <a:rPr lang="en-US" sz="2000" dirty="0">
                <a:latin typeface="Arial" charset="0"/>
              </a:rPr>
              <a:t>$7 to $10 Billion damage</a:t>
            </a:r>
            <a:endParaRPr lang="en-US" sz="2000" dirty="0"/>
          </a:p>
          <a:p>
            <a:pPr lvl="1">
              <a:lnSpc>
                <a:spcPct val="95000"/>
              </a:lnSpc>
              <a:buClrTx/>
              <a:buFont typeface="Arial"/>
              <a:buChar char="•"/>
              <a:defRPr/>
            </a:pPr>
            <a:r>
              <a:rPr lang="en-US" sz="2000" dirty="0">
                <a:latin typeface="Arial" charset="0"/>
              </a:rPr>
              <a:t>Major infrastructure losses</a:t>
            </a:r>
            <a:endParaRPr lang="en-US" sz="2000" dirty="0"/>
          </a:p>
          <a:p>
            <a:pPr lvl="1">
              <a:lnSpc>
                <a:spcPct val="95000"/>
              </a:lnSpc>
              <a:buClrTx/>
              <a:buFont typeface="Arial"/>
              <a:buChar char="•"/>
              <a:defRPr/>
            </a:pPr>
            <a:r>
              <a:rPr lang="en-US" sz="2000" dirty="0">
                <a:latin typeface="Arial" charset="0"/>
              </a:rPr>
              <a:t>Power lost to 8 million</a:t>
            </a:r>
          </a:p>
          <a:p>
            <a:pPr marL="482600" indent="-457200">
              <a:buFont typeface="Arial"/>
              <a:buChar char="•"/>
            </a:pPr>
            <a:endParaRPr lang="en-US" dirty="0" smtClean="0"/>
          </a:p>
        </p:txBody>
      </p:sp>
      <p:grpSp>
        <p:nvGrpSpPr>
          <p:cNvPr id="8" name="Group 7"/>
          <p:cNvGrpSpPr/>
          <p:nvPr/>
        </p:nvGrpSpPr>
        <p:grpSpPr>
          <a:xfrm>
            <a:off x="4905355" y="3851333"/>
            <a:ext cx="4059237" cy="2630488"/>
            <a:chOff x="4913313" y="3863247"/>
            <a:chExt cx="4059237" cy="2630488"/>
          </a:xfrm>
        </p:grpSpPr>
        <p:pic>
          <p:nvPicPr>
            <p:cNvPr id="5" name="Picture 1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13313" y="3863247"/>
              <a:ext cx="3833812" cy="2514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 Box 16"/>
            <p:cNvSpPr txBox="1">
              <a:spLocks noChangeArrowheads="1"/>
            </p:cNvSpPr>
            <p:nvPr/>
          </p:nvSpPr>
          <p:spPr bwMode="auto">
            <a:xfrm>
              <a:off x="7086600" y="6071460"/>
              <a:ext cx="1885950" cy="1793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1pPr>
              <a:lvl2pPr indent="-3429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8572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2573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17145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1717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6289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0861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5433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lnSpc>
                  <a:spcPct val="95000"/>
                </a:lnSpc>
                <a:defRPr/>
              </a:pPr>
              <a:r>
                <a:rPr lang="en-US" sz="1200" smtClean="0">
                  <a:solidFill>
                    <a:srgbClr val="FFFFFF"/>
                  </a:solidFill>
                  <a:latin typeface="Arial" charset="0"/>
                  <a:cs typeface="+mn-cs"/>
                </a:rPr>
                <a:t>Hatteras Island, N.C.</a:t>
              </a:r>
            </a:p>
          </p:txBody>
        </p:sp>
        <p:sp>
          <p:nvSpPr>
            <p:cNvPr id="7" name="Text Box 17"/>
            <p:cNvSpPr txBox="1">
              <a:spLocks noChangeArrowheads="1"/>
            </p:cNvSpPr>
            <p:nvPr/>
          </p:nvSpPr>
          <p:spPr bwMode="auto">
            <a:xfrm>
              <a:off x="5310188" y="6347685"/>
              <a:ext cx="1495425" cy="1460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1pPr>
              <a:lvl2pPr indent="-3429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8572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2573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17145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1717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6289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0861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5433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lnSpc>
                  <a:spcPct val="95000"/>
                </a:lnSpc>
                <a:defRPr/>
              </a:pPr>
              <a:r>
                <a:rPr lang="en-US" sz="1000" dirty="0" smtClean="0">
                  <a:solidFill>
                    <a:srgbClr val="000000"/>
                  </a:solidFill>
                  <a:latin typeface="Arial" charset="0"/>
                  <a:cs typeface="+mn-cs"/>
                </a:rPr>
                <a:t>Jim R. Bounds/AP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4905355" y="3863633"/>
            <a:ext cx="4059237" cy="2630488"/>
            <a:chOff x="6613525" y="3352800"/>
            <a:chExt cx="3713163" cy="2460625"/>
          </a:xfrm>
        </p:grpSpPr>
        <p:pic>
          <p:nvPicPr>
            <p:cNvPr id="9" name="Picture 1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13525" y="3352800"/>
              <a:ext cx="3546475" cy="2324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Text Box 14"/>
            <p:cNvSpPr txBox="1">
              <a:spLocks noChangeArrowheads="1"/>
            </p:cNvSpPr>
            <p:nvPr/>
          </p:nvSpPr>
          <p:spPr bwMode="auto">
            <a:xfrm>
              <a:off x="8067675" y="5667375"/>
              <a:ext cx="2259013" cy="1460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1pPr>
              <a:lvl2pPr indent="-3429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8572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2573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17145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1717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6289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0861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5433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lnSpc>
                  <a:spcPct val="95000"/>
                </a:lnSpc>
                <a:defRPr/>
              </a:pPr>
              <a:r>
                <a:rPr lang="en-US" sz="1000" dirty="0" smtClean="0">
                  <a:solidFill>
                    <a:srgbClr val="000000"/>
                  </a:solidFill>
                  <a:latin typeface="Arial" charset="0"/>
                  <a:cs typeface="+mn-cs"/>
                </a:rPr>
                <a:t>Brendan Hoffman/Getty Images</a:t>
              </a:r>
            </a:p>
          </p:txBody>
        </p:sp>
        <p:sp>
          <p:nvSpPr>
            <p:cNvPr id="11" name="Text Box 15"/>
            <p:cNvSpPr txBox="1">
              <a:spLocks noChangeArrowheads="1"/>
            </p:cNvSpPr>
            <p:nvPr/>
          </p:nvSpPr>
          <p:spPr bwMode="auto">
            <a:xfrm>
              <a:off x="6619875" y="5380038"/>
              <a:ext cx="1722438" cy="1655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1pPr>
              <a:lvl2pPr indent="-3429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8572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2573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17145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1717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6289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0861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5433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lnSpc>
                  <a:spcPct val="95000"/>
                </a:lnSpc>
                <a:defRPr/>
              </a:pPr>
              <a:r>
                <a:rPr lang="en-US" sz="1200" dirty="0" smtClean="0">
                  <a:solidFill>
                    <a:srgbClr val="FFFFFF"/>
                  </a:solidFill>
                  <a:latin typeface="Arial" charset="0"/>
                  <a:cs typeface="+mn-cs"/>
                </a:rPr>
                <a:t>Virginia Beach, </a:t>
              </a:r>
              <a:r>
                <a:rPr lang="en-US" sz="1200" dirty="0" err="1" smtClean="0">
                  <a:solidFill>
                    <a:srgbClr val="FFFFFF"/>
                  </a:solidFill>
                  <a:latin typeface="Arial" charset="0"/>
                  <a:cs typeface="+mn-cs"/>
                </a:rPr>
                <a:t>Va</a:t>
              </a:r>
              <a:endParaRPr lang="en-US" sz="1200" dirty="0" smtClean="0">
                <a:solidFill>
                  <a:srgbClr val="FFFFFF"/>
                </a:solidFill>
                <a:latin typeface="Arial" charset="0"/>
                <a:cs typeface="+mn-cs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4882312" y="3889143"/>
            <a:ext cx="3877013" cy="2594898"/>
            <a:chOff x="4486275" y="5086350"/>
            <a:chExt cx="3663950" cy="2331176"/>
          </a:xfrm>
        </p:grpSpPr>
        <p:pic>
          <p:nvPicPr>
            <p:cNvPr id="13" name="Picture 1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16438" y="5086350"/>
              <a:ext cx="3633787" cy="2228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Text Box 18"/>
            <p:cNvSpPr txBox="1">
              <a:spLocks noChangeArrowheads="1"/>
            </p:cNvSpPr>
            <p:nvPr/>
          </p:nvSpPr>
          <p:spPr bwMode="auto">
            <a:xfrm>
              <a:off x="4943475" y="7285038"/>
              <a:ext cx="2736850" cy="1324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1pPr>
              <a:lvl2pPr indent="-3429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8572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2573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17145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1717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6289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0861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5433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lnSpc>
                  <a:spcPct val="95000"/>
                </a:lnSpc>
                <a:defRPr/>
              </a:pPr>
              <a:r>
                <a:rPr lang="en-US" sz="1000" dirty="0" smtClean="0">
                  <a:solidFill>
                    <a:srgbClr val="000000"/>
                  </a:solidFill>
                  <a:latin typeface="Arial" charset="0"/>
                  <a:cs typeface="+mn-cs"/>
                </a:rPr>
                <a:t>Austen Danforth/Bennington Banner/AP</a:t>
              </a:r>
            </a:p>
          </p:txBody>
        </p:sp>
        <p:sp>
          <p:nvSpPr>
            <p:cNvPr id="15" name="Text Box 19"/>
            <p:cNvSpPr txBox="1">
              <a:spLocks noChangeArrowheads="1"/>
            </p:cNvSpPr>
            <p:nvPr/>
          </p:nvSpPr>
          <p:spPr bwMode="auto">
            <a:xfrm>
              <a:off x="4486275" y="7056438"/>
              <a:ext cx="1395413" cy="1589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1pPr>
              <a:lvl2pPr indent="-3429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8572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2573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17145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1717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6289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0861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5433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lnSpc>
                  <a:spcPct val="95000"/>
                </a:lnSpc>
                <a:defRPr/>
              </a:pPr>
              <a:r>
                <a:rPr lang="en-US" sz="1200" dirty="0" smtClean="0">
                  <a:solidFill>
                    <a:srgbClr val="FFFFFF"/>
                  </a:solidFill>
                  <a:latin typeface="Arial" charset="0"/>
                  <a:cs typeface="+mn-cs"/>
                </a:rPr>
                <a:t>Woodford, Vt.</a:t>
              </a:r>
            </a:p>
          </p:txBody>
        </p:sp>
      </p:grpSp>
      <p:sp>
        <p:nvSpPr>
          <p:cNvPr id="19" name="Rectangle 2"/>
          <p:cNvSpPr txBox="1">
            <a:spLocks noChangeArrowheads="1"/>
          </p:cNvSpPr>
          <p:nvPr/>
        </p:nvSpPr>
        <p:spPr bwMode="auto">
          <a:xfrm>
            <a:off x="0" y="125413"/>
            <a:ext cx="7553325" cy="1182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bg1"/>
                </a:solidFill>
                <a:latin typeface="Arial"/>
                <a:ea typeface="ＭＳ Ｐゴシック" charset="-128"/>
                <a:cs typeface="ＭＳ Ｐゴシック" pitchFamily="-112" charset="-128"/>
              </a:defRPr>
            </a:lvl1pPr>
            <a:lvl2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bg1"/>
                </a:solidFill>
                <a:latin typeface="TradeGothicBold" pitchFamily="2" charset="0"/>
              </a:defRPr>
            </a:lvl6pPr>
            <a:lvl7pPr marL="9144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bg1"/>
                </a:solidFill>
                <a:latin typeface="TradeGothicBold" pitchFamily="2" charset="0"/>
              </a:defRPr>
            </a:lvl7pPr>
            <a:lvl8pPr marL="13716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bg1"/>
                </a:solidFill>
                <a:latin typeface="TradeGothicBold" pitchFamily="2" charset="0"/>
              </a:defRPr>
            </a:lvl8pPr>
            <a:lvl9pPr marL="18288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bg1"/>
                </a:solidFill>
                <a:latin typeface="TradeGothicBold" pitchFamily="2" charset="0"/>
              </a:defRPr>
            </a:lvl9pPr>
          </a:lstStyle>
          <a:p>
            <a:pPr defTabSz="457200" eaLnBrk="1" hangingPunct="1">
              <a:lnSpc>
                <a:spcPct val="89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4800" smtClean="0">
                <a:latin typeface="Calibri" charset="0"/>
                <a:ea typeface="Calibri" charset="0"/>
                <a:cs typeface="Calibri" charset="0"/>
              </a:rPr>
              <a:t>Improvements still needed!</a:t>
            </a:r>
            <a:endParaRPr lang="en-GB" sz="4800" dirty="0"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2944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1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55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/>
          </p:cNvSpPr>
          <p:nvPr>
            <p:ph type="body" idx="1"/>
          </p:nvPr>
        </p:nvSpPr>
        <p:spPr>
          <a:xfrm>
            <a:off x="419100" y="1503363"/>
            <a:ext cx="8258175" cy="48196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900"/>
              </a:spcBef>
            </a:pPr>
            <a:r>
              <a:rPr lang="en-US" sz="3300" b="1" i="1" smtClean="0">
                <a:solidFill>
                  <a:srgbClr val="A50021"/>
                </a:solidFill>
                <a:latin typeface="Calibri" charset="0"/>
                <a:ea typeface="Calibri" charset="0"/>
                <a:cs typeface="Calibri" charset="0"/>
              </a:rPr>
              <a:t>Goals</a:t>
            </a:r>
          </a:p>
          <a:p>
            <a:pPr eaLnBrk="1" hangingPunct="1">
              <a:lnSpc>
                <a:spcPct val="90000"/>
              </a:lnSpc>
              <a:spcBef>
                <a:spcPts val="900"/>
              </a:spcBef>
              <a:buFontTx/>
              <a:buChar char="•"/>
            </a:pPr>
            <a:r>
              <a:rPr lang="en-US" sz="3000" smtClean="0">
                <a:solidFill>
                  <a:srgbClr val="A50021"/>
                </a:solidFill>
                <a:latin typeface="Calibri" charset="0"/>
                <a:ea typeface="Calibri" charset="0"/>
                <a:cs typeface="Calibri" charset="0"/>
              </a:rPr>
              <a:t>Improve</a:t>
            </a:r>
            <a:r>
              <a:rPr lang="en-US" sz="3000" smtClean="0">
                <a:latin typeface="Calibri" charset="0"/>
                <a:ea typeface="Calibri" charset="0"/>
                <a:cs typeface="Calibri" charset="0"/>
              </a:rPr>
              <a:t> Forecast Accuracy</a:t>
            </a:r>
            <a:r>
              <a:rPr lang="en-US" sz="2200" smtClean="0">
                <a:latin typeface="Calibri" charset="0"/>
                <a:ea typeface="Calibri" charset="0"/>
                <a:cs typeface="Calibri" charset="0"/>
              </a:rPr>
              <a:t> </a:t>
            </a:r>
          </a:p>
          <a:p>
            <a:pPr lvl="1" eaLnBrk="1" hangingPunct="1">
              <a:lnSpc>
                <a:spcPct val="90000"/>
              </a:lnSpc>
              <a:spcBef>
                <a:spcPts val="900"/>
              </a:spcBef>
            </a:pPr>
            <a:r>
              <a:rPr lang="en-US" sz="1900" smtClean="0">
                <a:latin typeface="Calibri" charset="0"/>
                <a:ea typeface="Calibri" charset="0"/>
                <a:cs typeface="Calibri" charset="0"/>
              </a:rPr>
              <a:t>Hurricane impact areas (track) – 50% </a:t>
            </a:r>
            <a:br>
              <a:rPr lang="en-US" sz="1900" smtClean="0">
                <a:latin typeface="Calibri" charset="0"/>
                <a:ea typeface="Calibri" charset="0"/>
                <a:cs typeface="Calibri" charset="0"/>
              </a:rPr>
            </a:br>
            <a:r>
              <a:rPr lang="en-US" sz="1900" smtClean="0">
                <a:latin typeface="Calibri" charset="0"/>
                <a:ea typeface="Calibri" charset="0"/>
                <a:cs typeface="Calibri" charset="0"/>
              </a:rPr>
              <a:t>in 10 years</a:t>
            </a:r>
          </a:p>
          <a:p>
            <a:pPr lvl="1" eaLnBrk="1" hangingPunct="1">
              <a:lnSpc>
                <a:spcPct val="90000"/>
              </a:lnSpc>
              <a:spcBef>
                <a:spcPts val="900"/>
              </a:spcBef>
            </a:pPr>
            <a:r>
              <a:rPr lang="en-US" sz="1900" smtClean="0">
                <a:latin typeface="Calibri" charset="0"/>
                <a:ea typeface="Calibri" charset="0"/>
                <a:cs typeface="Calibri" charset="0"/>
              </a:rPr>
              <a:t>Severity (intensity) – 50% in 10 years</a:t>
            </a:r>
          </a:p>
          <a:p>
            <a:pPr lvl="1" eaLnBrk="1" hangingPunct="1">
              <a:lnSpc>
                <a:spcPct val="90000"/>
              </a:lnSpc>
              <a:spcBef>
                <a:spcPts val="900"/>
              </a:spcBef>
            </a:pPr>
            <a:r>
              <a:rPr lang="en-US" sz="1900" smtClean="0">
                <a:latin typeface="Calibri" charset="0"/>
                <a:ea typeface="Calibri" charset="0"/>
                <a:cs typeface="Calibri" charset="0"/>
              </a:rPr>
              <a:t>Storm surge impact locations </a:t>
            </a:r>
            <a:br>
              <a:rPr lang="en-US" sz="1900" smtClean="0">
                <a:latin typeface="Calibri" charset="0"/>
                <a:ea typeface="Calibri" charset="0"/>
                <a:cs typeface="Calibri" charset="0"/>
              </a:rPr>
            </a:br>
            <a:r>
              <a:rPr lang="en-US" sz="1900" smtClean="0">
                <a:latin typeface="Calibri" charset="0"/>
                <a:ea typeface="Calibri" charset="0"/>
                <a:cs typeface="Calibri" charset="0"/>
              </a:rPr>
              <a:t>and severity</a:t>
            </a:r>
          </a:p>
          <a:p>
            <a:pPr eaLnBrk="1" hangingPunct="1">
              <a:lnSpc>
                <a:spcPct val="90000"/>
              </a:lnSpc>
              <a:spcBef>
                <a:spcPts val="900"/>
              </a:spcBef>
              <a:buFontTx/>
              <a:buChar char="•"/>
            </a:pPr>
            <a:r>
              <a:rPr lang="en-US" sz="3000" smtClean="0">
                <a:solidFill>
                  <a:srgbClr val="A50021"/>
                </a:solidFill>
                <a:latin typeface="Calibri" charset="0"/>
                <a:ea typeface="Calibri" charset="0"/>
                <a:cs typeface="Calibri" charset="0"/>
              </a:rPr>
              <a:t>Extend</a:t>
            </a:r>
            <a:r>
              <a:rPr lang="en-US" sz="3000" smtClean="0">
                <a:latin typeface="Calibri" charset="0"/>
                <a:ea typeface="Calibri" charset="0"/>
                <a:cs typeface="Calibri" charset="0"/>
              </a:rPr>
              <a:t> forecast reliability out to 7 days</a:t>
            </a:r>
            <a:br>
              <a:rPr lang="en-US" sz="3000" smtClean="0">
                <a:latin typeface="Calibri" charset="0"/>
                <a:ea typeface="Calibri" charset="0"/>
                <a:cs typeface="Calibri" charset="0"/>
              </a:rPr>
            </a:br>
            <a:endParaRPr lang="en-US" sz="1100" smtClean="0">
              <a:latin typeface="Calibri" charset="0"/>
              <a:ea typeface="Calibri" charset="0"/>
              <a:cs typeface="Calibri" charset="0"/>
            </a:endParaRPr>
          </a:p>
          <a:p>
            <a:pPr eaLnBrk="1" hangingPunct="1">
              <a:lnSpc>
                <a:spcPct val="90000"/>
              </a:lnSpc>
              <a:spcBef>
                <a:spcPts val="900"/>
              </a:spcBef>
              <a:buFontTx/>
              <a:buChar char="•"/>
            </a:pPr>
            <a:r>
              <a:rPr lang="en-US" sz="3000" smtClean="0">
                <a:solidFill>
                  <a:srgbClr val="A50021"/>
                </a:solidFill>
                <a:latin typeface="Calibri" charset="0"/>
                <a:ea typeface="Calibri" charset="0"/>
                <a:cs typeface="Calibri" charset="0"/>
              </a:rPr>
              <a:t>Quantify, bound</a:t>
            </a:r>
            <a:r>
              <a:rPr lang="en-US" sz="3000" smtClean="0">
                <a:latin typeface="Calibri" charset="0"/>
                <a:ea typeface="Calibri" charset="0"/>
                <a:cs typeface="Calibri" charset="0"/>
              </a:rPr>
              <a:t> and </a:t>
            </a:r>
            <a:r>
              <a:rPr lang="en-US" sz="3000" smtClean="0">
                <a:solidFill>
                  <a:srgbClr val="A50021"/>
                </a:solidFill>
                <a:latin typeface="Calibri" charset="0"/>
                <a:ea typeface="Calibri" charset="0"/>
                <a:cs typeface="Calibri" charset="0"/>
              </a:rPr>
              <a:t>reduce</a:t>
            </a:r>
            <a:r>
              <a:rPr lang="en-US" sz="3000" smtClean="0">
                <a:latin typeface="Calibri" charset="0"/>
                <a:ea typeface="Calibri" charset="0"/>
                <a:cs typeface="Calibri" charset="0"/>
              </a:rPr>
              <a:t> forecast uncertainty to enable risk management decisions</a:t>
            </a:r>
          </a:p>
        </p:txBody>
      </p:sp>
      <p:pic>
        <p:nvPicPr>
          <p:cNvPr id="50184" name="Picture 8" descr="http://www.magazine.noaa.gov/stories/images/145135F120_sm.gif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00" y="1676400"/>
            <a:ext cx="3124200" cy="2481263"/>
          </a:xfrm>
          <a:prstGeom prst="rect">
            <a:avLst/>
          </a:prstGeom>
          <a:solidFill>
            <a:schemeClr val="bg2"/>
          </a:solidFill>
          <a:ln w="57150">
            <a:solidFill>
              <a:schemeClr val="bg2"/>
            </a:solidFill>
            <a:miter lim="800000"/>
            <a:headEnd/>
            <a:tailEnd/>
          </a:ln>
          <a:effectLst>
            <a:outerShdw blurRad="63500" dist="99190" dir="2388334" algn="ctr" rotWithShape="0">
              <a:srgbClr val="2E507A">
                <a:alpha val="50000"/>
              </a:srgbClr>
            </a:outerShdw>
          </a:effectLst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8" y="168275"/>
            <a:ext cx="7432675" cy="99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0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0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0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306286"/>
          </a:xfrm>
        </p:spPr>
        <p:txBody>
          <a:bodyPr/>
          <a:lstStyle/>
          <a:p>
            <a:r>
              <a:rPr lang="en-US" dirty="0" smtClean="0">
                <a:latin typeface="+mj-lt"/>
              </a:rPr>
              <a:t>HFIP Success to Date</a:t>
            </a:r>
          </a:p>
        </p:txBody>
      </p:sp>
      <p:sp>
        <p:nvSpPr>
          <p:cNvPr id="5" name="Rectangle 4"/>
          <p:cNvSpPr/>
          <p:nvPr/>
        </p:nvSpPr>
        <p:spPr>
          <a:xfrm>
            <a:off x="69271" y="1224146"/>
            <a:ext cx="8998858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dirty="0">
                <a:latin typeface="+mn-lt"/>
              </a:rPr>
              <a:t>HFIP </a:t>
            </a:r>
            <a:r>
              <a:rPr lang="en-US" dirty="0" smtClean="0">
                <a:latin typeface="+mn-lt"/>
              </a:rPr>
              <a:t>focused </a:t>
            </a:r>
            <a:r>
              <a:rPr lang="en-US" dirty="0">
                <a:latin typeface="+mn-lt"/>
              </a:rPr>
              <a:t>research efforts within NOAA </a:t>
            </a:r>
            <a:r>
              <a:rPr lang="en-US" dirty="0" smtClean="0">
                <a:latin typeface="+mn-lt"/>
              </a:rPr>
              <a:t>&amp; interagency </a:t>
            </a:r>
            <a:r>
              <a:rPr lang="en-US" dirty="0">
                <a:latin typeface="+mn-lt"/>
              </a:rPr>
              <a:t>partners 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dirty="0">
                <a:latin typeface="+mn-lt"/>
              </a:rPr>
              <a:t>HFIP </a:t>
            </a:r>
            <a:r>
              <a:rPr lang="en-US" dirty="0" smtClean="0">
                <a:latin typeface="+mn-lt"/>
              </a:rPr>
              <a:t>defined solution </a:t>
            </a:r>
            <a:r>
              <a:rPr lang="en-US" dirty="0">
                <a:latin typeface="+mn-lt"/>
              </a:rPr>
              <a:t>for transitioning research into </a:t>
            </a:r>
            <a:r>
              <a:rPr lang="en-US" dirty="0" smtClean="0">
                <a:latin typeface="+mn-lt"/>
              </a:rPr>
              <a:t>operations with Stream </a:t>
            </a:r>
            <a:r>
              <a:rPr lang="en-US" dirty="0">
                <a:latin typeface="+mn-lt"/>
              </a:rPr>
              <a:t>1.5 </a:t>
            </a:r>
            <a:r>
              <a:rPr lang="en-US" dirty="0" smtClean="0">
                <a:latin typeface="+mn-lt"/>
              </a:rPr>
              <a:t>products available </a:t>
            </a:r>
            <a:r>
              <a:rPr lang="en-US" dirty="0">
                <a:latin typeface="+mn-lt"/>
              </a:rPr>
              <a:t>to NHC forecasters in real-</a:t>
            </a:r>
            <a:r>
              <a:rPr lang="en-US" dirty="0" smtClean="0">
                <a:latin typeface="+mn-lt"/>
              </a:rPr>
              <a:t>time</a:t>
            </a:r>
          </a:p>
          <a:p>
            <a:pPr marL="800100" lvl="2" indent="-342900">
              <a:spcBef>
                <a:spcPts val="600"/>
              </a:spcBef>
              <a:spcAft>
                <a:spcPts val="0"/>
              </a:spcAft>
              <a:buFont typeface="Lucida Grande"/>
              <a:buChar char="-"/>
              <a:defRPr/>
            </a:pPr>
            <a:r>
              <a:rPr lang="en-US" sz="2000" dirty="0">
                <a:solidFill>
                  <a:srgbClr val="000000"/>
                </a:solidFill>
                <a:latin typeface="Calibri"/>
              </a:rPr>
              <a:t>Resulted in transition of new global hybrid DA system and 3-km HWRF into operations this season </a:t>
            </a:r>
            <a:r>
              <a:rPr lang="en-US" sz="2000" dirty="0"/>
              <a:t> </a:t>
            </a:r>
            <a:r>
              <a:rPr lang="en-US" dirty="0" smtClean="0">
                <a:latin typeface="+mn-lt"/>
              </a:rPr>
              <a:t> </a:t>
            </a:r>
            <a:endParaRPr lang="en-US" dirty="0">
              <a:latin typeface="+mn-lt"/>
            </a:endParaRP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dirty="0">
                <a:latin typeface="+mn-lt"/>
                <a:ea typeface="ＭＳ Ｐゴシック" charset="0"/>
              </a:rPr>
              <a:t>HFIP </a:t>
            </a:r>
            <a:r>
              <a:rPr lang="en-US" dirty="0" smtClean="0">
                <a:latin typeface="+mn-lt"/>
                <a:ea typeface="ＭＳ Ｐゴシック" charset="0"/>
              </a:rPr>
              <a:t>making </a:t>
            </a:r>
            <a:r>
              <a:rPr lang="en-US" dirty="0">
                <a:latin typeface="+mn-lt"/>
                <a:ea typeface="ＭＳ Ｐゴシック" charset="0"/>
              </a:rPr>
              <a:t>significant progress – </a:t>
            </a:r>
            <a:r>
              <a:rPr lang="en-US" dirty="0" smtClean="0">
                <a:latin typeface="+mn-lt"/>
                <a:ea typeface="ＭＳ Ｐゴシック" charset="0"/>
              </a:rPr>
              <a:t>5-year goals </a:t>
            </a:r>
            <a:r>
              <a:rPr lang="en-US" dirty="0">
                <a:latin typeface="+mn-lt"/>
                <a:ea typeface="ＭＳ Ｐゴシック" charset="0"/>
              </a:rPr>
              <a:t>within reach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Tx/>
              <a:buChar char="–"/>
              <a:defRPr/>
            </a:pPr>
            <a:r>
              <a:rPr lang="en-US" sz="2000" dirty="0">
                <a:solidFill>
                  <a:srgbClr val="FF3300"/>
                </a:solidFill>
                <a:latin typeface="+mn-lt"/>
                <a:ea typeface="ＭＳ Ｐゴシック" charset="0"/>
              </a:rPr>
              <a:t>Global ENKF ensembles providing 20% improvement in track guidance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Tx/>
              <a:buChar char="–"/>
              <a:defRPr/>
            </a:pPr>
            <a:r>
              <a:rPr lang="en-US" sz="2000" dirty="0">
                <a:solidFill>
                  <a:srgbClr val="FF0000"/>
                </a:solidFill>
                <a:latin typeface="+mn-lt"/>
                <a:ea typeface="ＭＳ Ｐゴシック" charset="0"/>
              </a:rPr>
              <a:t>Improved </a:t>
            </a:r>
            <a:r>
              <a:rPr lang="en-US" sz="2000" dirty="0" smtClean="0">
                <a:solidFill>
                  <a:srgbClr val="FF0000"/>
                </a:solidFill>
                <a:latin typeface="+mn-lt"/>
                <a:ea typeface="ＭＳ Ｐゴシック" charset="0"/>
              </a:rPr>
              <a:t>model </a:t>
            </a:r>
            <a:r>
              <a:rPr lang="en-US" sz="2000" dirty="0">
                <a:solidFill>
                  <a:srgbClr val="FF0000"/>
                </a:solidFill>
                <a:latin typeface="+mn-lt"/>
                <a:ea typeface="ＭＳ Ｐゴシック" charset="0"/>
              </a:rPr>
              <a:t>initialization and higher resolution </a:t>
            </a:r>
            <a:r>
              <a:rPr lang="en-US" sz="2000" dirty="0" smtClean="0">
                <a:solidFill>
                  <a:srgbClr val="FF0000"/>
                </a:solidFill>
                <a:latin typeface="+mn-lt"/>
                <a:ea typeface="ＭＳ Ｐゴシック" charset="0"/>
              </a:rPr>
              <a:t>models, along </a:t>
            </a:r>
            <a:r>
              <a:rPr lang="en-US" sz="2000" dirty="0">
                <a:solidFill>
                  <a:srgbClr val="FF0000"/>
                </a:solidFill>
                <a:latin typeface="+mn-lt"/>
                <a:ea typeface="ＭＳ Ｐゴシック" charset="0"/>
              </a:rPr>
              <a:t>with inner core data </a:t>
            </a:r>
            <a:r>
              <a:rPr lang="en-US" sz="2000" dirty="0" smtClean="0">
                <a:solidFill>
                  <a:srgbClr val="FF0000"/>
                </a:solidFill>
                <a:latin typeface="+mn-lt"/>
                <a:ea typeface="ＭＳ Ｐゴシック" charset="0"/>
              </a:rPr>
              <a:t>shows </a:t>
            </a:r>
            <a:r>
              <a:rPr lang="en-US" sz="2000" dirty="0">
                <a:solidFill>
                  <a:srgbClr val="FF0000"/>
                </a:solidFill>
                <a:latin typeface="+mn-lt"/>
                <a:ea typeface="ＭＳ Ｐゴシック" charset="0"/>
              </a:rPr>
              <a:t>significant (20-40%) improvement in intensity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Tx/>
              <a:buChar char="–"/>
              <a:defRPr/>
            </a:pPr>
            <a:r>
              <a:rPr lang="en-US" sz="2000" dirty="0">
                <a:latin typeface="+mn-lt"/>
                <a:ea typeface="ＭＳ Ｐゴシック" charset="0"/>
              </a:rPr>
              <a:t>Demonstration of Skill for track at 7 days underway 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Tx/>
              <a:buChar char="–"/>
              <a:defRPr/>
            </a:pPr>
            <a:r>
              <a:rPr lang="en-US" sz="2000" dirty="0">
                <a:solidFill>
                  <a:srgbClr val="FF3300"/>
                </a:solidFill>
                <a:latin typeface="+mn-lt"/>
                <a:ea typeface="ＭＳ Ｐゴシック" charset="0"/>
              </a:rPr>
              <a:t>3-5 day lead-time hurricane genesis </a:t>
            </a:r>
            <a:r>
              <a:rPr lang="en-US" sz="2000" dirty="0" smtClean="0">
                <a:solidFill>
                  <a:srgbClr val="FF3300"/>
                </a:solidFill>
                <a:latin typeface="+mn-lt"/>
                <a:ea typeface="ＭＳ Ｐゴシック" charset="0"/>
              </a:rPr>
              <a:t>product </a:t>
            </a:r>
            <a:r>
              <a:rPr lang="en-US" sz="2000" dirty="0">
                <a:solidFill>
                  <a:srgbClr val="FF3300"/>
                </a:solidFill>
                <a:latin typeface="+mn-lt"/>
                <a:ea typeface="ＭＳ Ｐゴシック" charset="0"/>
              </a:rPr>
              <a:t>with </a:t>
            </a:r>
            <a:r>
              <a:rPr lang="en-US" sz="2000" dirty="0" smtClean="0">
                <a:solidFill>
                  <a:srgbClr val="FF3300"/>
                </a:solidFill>
                <a:latin typeface="+mn-lt"/>
                <a:ea typeface="ＭＳ Ｐゴシック" charset="0"/>
              </a:rPr>
              <a:t>acceptable </a:t>
            </a:r>
            <a:r>
              <a:rPr lang="en-US" sz="2000" dirty="0">
                <a:solidFill>
                  <a:srgbClr val="FF3300"/>
                </a:solidFill>
                <a:latin typeface="+mn-lt"/>
                <a:ea typeface="ＭＳ Ｐゴシック" charset="0"/>
              </a:rPr>
              <a:t>POD</a:t>
            </a:r>
            <a:r>
              <a:rPr lang="ja-JP" altLang="en-US" sz="2000" dirty="0">
                <a:solidFill>
                  <a:srgbClr val="FF3300"/>
                </a:solidFill>
                <a:latin typeface="+mn-lt"/>
                <a:ea typeface="ＭＳ Ｐゴシック" charset="0"/>
              </a:rPr>
              <a:t>’</a:t>
            </a:r>
            <a:r>
              <a:rPr lang="en-US" sz="2000" dirty="0">
                <a:solidFill>
                  <a:srgbClr val="FF3300"/>
                </a:solidFill>
                <a:latin typeface="+mn-lt"/>
                <a:ea typeface="ＭＳ Ｐゴシック" charset="0"/>
              </a:rPr>
              <a:t>s and FAR</a:t>
            </a:r>
            <a:r>
              <a:rPr lang="ja-JP" altLang="en-US" sz="2000" dirty="0">
                <a:solidFill>
                  <a:srgbClr val="FF3300"/>
                </a:solidFill>
                <a:latin typeface="+mn-lt"/>
                <a:ea typeface="ＭＳ Ｐゴシック" charset="0"/>
              </a:rPr>
              <a:t>’</a:t>
            </a:r>
            <a:r>
              <a:rPr lang="en-US" sz="2000" dirty="0">
                <a:solidFill>
                  <a:srgbClr val="FF3300"/>
                </a:solidFill>
                <a:latin typeface="+mn-lt"/>
                <a:ea typeface="ＭＳ Ｐゴシック" charset="0"/>
              </a:rPr>
              <a:t>s in development 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Tx/>
              <a:buChar char="–"/>
              <a:defRPr/>
            </a:pPr>
            <a:r>
              <a:rPr lang="en-US" sz="2000" dirty="0">
                <a:latin typeface="+mn-lt"/>
              </a:rPr>
              <a:t>Still uncertain progress toward goal for POD/FAR of rapid intensification of 90%/10% at day 1 and 60%/40% at day 5.</a:t>
            </a:r>
          </a:p>
        </p:txBody>
      </p:sp>
    </p:spTree>
    <p:extLst>
      <p:ext uri="{BB962C8B-B14F-4D97-AF65-F5344CB8AC3E}">
        <p14:creationId xmlns:p14="http://schemas.microsoft.com/office/powerpoint/2010/main" val="5141218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r>
              <a:rPr lang="en-US" sz="4400" dirty="0" smtClean="0">
                <a:solidFill>
                  <a:srgbClr val="FFFFFF"/>
                </a:solidFill>
              </a:rPr>
              <a:t>Global Model Development</a:t>
            </a:r>
          </a:p>
          <a:p>
            <a:r>
              <a:rPr lang="en-US" sz="3200" dirty="0" smtClean="0">
                <a:solidFill>
                  <a:srgbClr val="FFFFFF"/>
                </a:solidFill>
              </a:rPr>
              <a:t>Track </a:t>
            </a:r>
            <a:r>
              <a:rPr lang="en-US" sz="3200" dirty="0">
                <a:solidFill>
                  <a:srgbClr val="FFFFFF"/>
                </a:solidFill>
              </a:rPr>
              <a:t>Error </a:t>
            </a:r>
            <a:r>
              <a:rPr lang="en-US" sz="3200" dirty="0" smtClean="0">
                <a:solidFill>
                  <a:srgbClr val="FFFFFF"/>
                </a:solidFill>
              </a:rPr>
              <a:t>(</a:t>
            </a:r>
            <a:r>
              <a:rPr lang="en-US" sz="3200" dirty="0">
                <a:solidFill>
                  <a:srgbClr val="FFFFFF"/>
                </a:solidFill>
              </a:rPr>
              <a:t>2010-2011</a:t>
            </a:r>
            <a:r>
              <a:rPr lang="en-US" sz="3200" dirty="0" smtClean="0">
                <a:solidFill>
                  <a:srgbClr val="FFFFFF"/>
                </a:solidFill>
              </a:rPr>
              <a:t>)</a:t>
            </a:r>
            <a:endParaRPr lang="en-US" sz="3600" dirty="0">
              <a:solidFill>
                <a:srgbClr val="FFFFFF"/>
              </a:solidFill>
            </a:endParaRPr>
          </a:p>
        </p:txBody>
      </p:sp>
      <p:pic>
        <p:nvPicPr>
          <p:cNvPr id="2355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4706" y="1338948"/>
            <a:ext cx="8904288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5310781" y="6614469"/>
            <a:ext cx="3721098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100" dirty="0" smtClean="0">
                <a:latin typeface="Calibri" charset="0"/>
                <a:ea typeface="Arial" charset="0"/>
                <a:cs typeface="Arial" charset="0"/>
              </a:rPr>
              <a:t>Global Model Team – Mike Fiorino (</a:t>
            </a:r>
            <a:r>
              <a:rPr lang="en-US" sz="1100" dirty="0">
                <a:latin typeface="Calibri" charset="0"/>
                <a:ea typeface="Arial" charset="0"/>
                <a:cs typeface="Arial" charset="0"/>
              </a:rPr>
              <a:t>ESRL)</a:t>
            </a:r>
          </a:p>
        </p:txBody>
      </p:sp>
    </p:spTree>
    <p:extLst>
      <p:ext uri="{BB962C8B-B14F-4D97-AF65-F5344CB8AC3E}">
        <p14:creationId xmlns:p14="http://schemas.microsoft.com/office/powerpoint/2010/main" val="29986885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06616"/>
            <a:ext cx="9144000" cy="1127779"/>
          </a:xfrm>
        </p:spPr>
        <p:txBody>
          <a:bodyPr anchor="b"/>
          <a:lstStyle/>
          <a:p>
            <a:pPr>
              <a:lnSpc>
                <a:spcPct val="100000"/>
              </a:lnSpc>
            </a:pPr>
            <a:r>
              <a:rPr lang="en-US" sz="4400" dirty="0">
                <a:latin typeface="Calibri"/>
                <a:ea typeface="Calibri" charset="0"/>
                <a:cs typeface="Calibri"/>
              </a:rPr>
              <a:t>Improved Use of Observations:</a:t>
            </a:r>
            <a:r>
              <a:rPr lang="en-US" sz="4800" dirty="0">
                <a:latin typeface="Calibri"/>
                <a:ea typeface="Calibri" charset="0"/>
                <a:cs typeface="Calibri"/>
              </a:rPr>
              <a:t/>
            </a:r>
            <a:br>
              <a:rPr lang="en-US" sz="4800" dirty="0">
                <a:latin typeface="Calibri"/>
                <a:ea typeface="Calibri" charset="0"/>
                <a:cs typeface="Calibri"/>
              </a:rPr>
            </a:br>
            <a:r>
              <a:rPr lang="en-US" sz="2800" dirty="0" smtClean="0">
                <a:latin typeface="Calibri"/>
                <a:ea typeface="Calibri" charset="0"/>
                <a:cs typeface="Calibri"/>
              </a:rPr>
              <a:t>Impact of airborne </a:t>
            </a:r>
            <a:r>
              <a:rPr lang="en-US" sz="2800" dirty="0">
                <a:latin typeface="Calibri"/>
                <a:ea typeface="Calibri" charset="0"/>
                <a:cs typeface="Calibri"/>
              </a:rPr>
              <a:t>Doppler </a:t>
            </a:r>
            <a:r>
              <a:rPr lang="en-US" sz="2800" dirty="0" smtClean="0">
                <a:latin typeface="Calibri"/>
                <a:ea typeface="Calibri" charset="0"/>
                <a:cs typeface="Calibri"/>
              </a:rPr>
              <a:t>radar</a:t>
            </a:r>
            <a:endParaRPr lang="en-US" sz="2800" dirty="0">
              <a:latin typeface="Calibri"/>
              <a:ea typeface="Calibri" charset="0"/>
              <a:cs typeface="Calibri"/>
            </a:endParaRPr>
          </a:p>
        </p:txBody>
      </p:sp>
      <p:sp>
        <p:nvSpPr>
          <p:cNvPr id="48134" name="Text Box 6"/>
          <p:cNvSpPr txBox="1">
            <a:spLocks noChangeArrowheads="1"/>
          </p:cNvSpPr>
          <p:nvPr/>
        </p:nvSpPr>
        <p:spPr bwMode="auto">
          <a:xfrm>
            <a:off x="5250178" y="6605797"/>
            <a:ext cx="363663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dirty="0" smtClean="0">
                <a:latin typeface="Calibri"/>
                <a:ea typeface="Arial" charset="0"/>
                <a:cs typeface="Calibri"/>
              </a:rPr>
              <a:t>F. Zhang (PSU), Aberson, </a:t>
            </a:r>
            <a:r>
              <a:rPr lang="en-US" sz="1200" dirty="0">
                <a:latin typeface="Calibri"/>
                <a:ea typeface="Arial" charset="0"/>
                <a:cs typeface="Calibri"/>
              </a:rPr>
              <a:t>Aksoy, </a:t>
            </a:r>
            <a:r>
              <a:rPr lang="en-US" sz="1200" dirty="0" smtClean="0">
                <a:latin typeface="Calibri"/>
                <a:ea typeface="Arial" charset="0"/>
                <a:cs typeface="Calibri"/>
              </a:rPr>
              <a:t>Gamache</a:t>
            </a:r>
            <a:r>
              <a:rPr lang="en-US" sz="1200" dirty="0">
                <a:latin typeface="Calibri"/>
                <a:ea typeface="Arial" charset="0"/>
                <a:cs typeface="Calibri"/>
              </a:rPr>
              <a:t> </a:t>
            </a:r>
            <a:r>
              <a:rPr lang="en-US" sz="1200" dirty="0" smtClean="0">
                <a:latin typeface="Calibri"/>
                <a:ea typeface="Arial" charset="0"/>
                <a:cs typeface="Calibri"/>
              </a:rPr>
              <a:t>(AOML/HRD)</a:t>
            </a:r>
            <a:endParaRPr lang="en-US" sz="1200" dirty="0">
              <a:latin typeface="Calibri"/>
              <a:ea typeface="Arial" charset="0"/>
              <a:cs typeface="Calibri"/>
            </a:endParaRPr>
          </a:p>
        </p:txBody>
      </p:sp>
      <p:pic>
        <p:nvPicPr>
          <p:cNvPr id="39" name="Picture 38" descr="intensitywithbaselines.tif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944" t="12142" r="8749" b="6424"/>
          <a:stretch/>
        </p:blipFill>
        <p:spPr>
          <a:xfrm>
            <a:off x="2263314" y="1640204"/>
            <a:ext cx="4754575" cy="4762111"/>
          </a:xfrm>
          <a:prstGeom prst="rect">
            <a:avLst/>
          </a:prstGeom>
        </p:spPr>
      </p:pic>
      <p:grpSp>
        <p:nvGrpSpPr>
          <p:cNvPr id="153" name="Group 152"/>
          <p:cNvGrpSpPr>
            <a:grpSpLocks/>
          </p:cNvGrpSpPr>
          <p:nvPr/>
        </p:nvGrpSpPr>
        <p:grpSpPr bwMode="auto">
          <a:xfrm>
            <a:off x="2622943" y="2814005"/>
            <a:ext cx="6280465" cy="2622590"/>
            <a:chOff x="1641664" y="2843037"/>
            <a:chExt cx="6281460" cy="2621968"/>
          </a:xfrm>
        </p:grpSpPr>
        <p:sp>
          <p:nvSpPr>
            <p:cNvPr id="154" name="Oval 153"/>
            <p:cNvSpPr/>
            <p:nvPr/>
          </p:nvSpPr>
          <p:spPr>
            <a:xfrm>
              <a:off x="1641664" y="2843037"/>
              <a:ext cx="1054330" cy="2621968"/>
            </a:xfrm>
            <a:prstGeom prst="ellipse">
              <a:avLst/>
            </a:prstGeom>
            <a:noFill/>
            <a:ln w="28575" cmpd="sng"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155" name="Straight Arrow Connector 154"/>
            <p:cNvCxnSpPr>
              <a:stCxn id="156" idx="1"/>
              <a:endCxn id="154" idx="6"/>
            </p:cNvCxnSpPr>
            <p:nvPr/>
          </p:nvCxnSpPr>
          <p:spPr>
            <a:xfrm flipH="1" flipV="1">
              <a:off x="2695994" y="4154021"/>
              <a:ext cx="3125724" cy="595092"/>
            </a:xfrm>
            <a:prstGeom prst="straightConnector1">
              <a:avLst/>
            </a:prstGeom>
            <a:ln w="19050" cmpd="sng"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6" name="TextBox 16"/>
            <p:cNvSpPr txBox="1">
              <a:spLocks noChangeArrowheads="1"/>
            </p:cNvSpPr>
            <p:nvPr/>
          </p:nvSpPr>
          <p:spPr bwMode="auto">
            <a:xfrm>
              <a:off x="5821718" y="4487503"/>
              <a:ext cx="2101406" cy="523220"/>
            </a:xfrm>
            <a:prstGeom prst="rect">
              <a:avLst/>
            </a:prstGeom>
            <a:ln>
              <a:headEnd/>
              <a:tailEnd/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400">
                  <a:solidFill>
                    <a:schemeClr val="bg1"/>
                  </a:solidFill>
                </a:rPr>
                <a:t>Need help of Research community to address</a:t>
              </a:r>
            </a:p>
          </p:txBody>
        </p:sp>
      </p:grpSp>
      <p:sp>
        <p:nvSpPr>
          <p:cNvPr id="157" name="TextBox 156"/>
          <p:cNvSpPr txBox="1"/>
          <p:nvPr/>
        </p:nvSpPr>
        <p:spPr>
          <a:xfrm>
            <a:off x="431622" y="2099271"/>
            <a:ext cx="1676695" cy="83099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00" dirty="0"/>
              <a:t>All cases with Doppler data 2008-2011</a:t>
            </a:r>
          </a:p>
        </p:txBody>
      </p:sp>
      <p:sp>
        <p:nvSpPr>
          <p:cNvPr id="158" name="TextBox 3"/>
          <p:cNvSpPr txBox="1">
            <a:spLocks noChangeArrowheads="1"/>
          </p:cNvSpPr>
          <p:nvPr/>
        </p:nvSpPr>
        <p:spPr bwMode="auto">
          <a:xfrm>
            <a:off x="2664451" y="1291590"/>
            <a:ext cx="424153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800" dirty="0"/>
              <a:t>% Improvement over HFIP baseline</a:t>
            </a:r>
          </a:p>
        </p:txBody>
      </p:sp>
      <p:sp>
        <p:nvSpPr>
          <p:cNvPr id="8" name="Rectangle 7"/>
          <p:cNvSpPr/>
          <p:nvPr/>
        </p:nvSpPr>
        <p:spPr>
          <a:xfrm>
            <a:off x="6840694" y="1662640"/>
            <a:ext cx="5822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latin typeface="+mn-lt"/>
              </a:rPr>
              <a:t>cases</a:t>
            </a:r>
            <a:endParaRPr lang="en-US" sz="1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7201712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2202993"/>
            <a:ext cx="7772400" cy="1470025"/>
          </a:xfrm>
        </p:spPr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57348" name="Picture 4" descr="ellipses_2011081812_97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291768"/>
            <a:ext cx="9144000" cy="341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349" name="Text Box 5"/>
          <p:cNvSpPr txBox="1">
            <a:spLocks noChangeArrowheads="1"/>
          </p:cNvSpPr>
          <p:nvPr/>
        </p:nvSpPr>
        <p:spPr bwMode="auto">
          <a:xfrm>
            <a:off x="5943600" y="2815768"/>
            <a:ext cx="21336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200" b="1"/>
              <a:t>Forecast lead time in days</a:t>
            </a:r>
          </a:p>
        </p:txBody>
      </p:sp>
      <p:sp>
        <p:nvSpPr>
          <p:cNvPr id="57350" name="Line 6"/>
          <p:cNvSpPr>
            <a:spLocks noChangeShapeType="1"/>
          </p:cNvSpPr>
          <p:nvPr/>
        </p:nvSpPr>
        <p:spPr bwMode="auto">
          <a:xfrm flipH="1">
            <a:off x="6248400" y="3044368"/>
            <a:ext cx="533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351" name="Text Box 7"/>
          <p:cNvSpPr txBox="1">
            <a:spLocks noChangeArrowheads="1"/>
          </p:cNvSpPr>
          <p:nvPr/>
        </p:nvSpPr>
        <p:spPr bwMode="auto">
          <a:xfrm>
            <a:off x="4800600" y="2206168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200" b="1"/>
              <a:t>Ellipse includes 80% of members</a:t>
            </a:r>
          </a:p>
        </p:txBody>
      </p:sp>
      <p:sp>
        <p:nvSpPr>
          <p:cNvPr id="57352" name="Line 8"/>
          <p:cNvSpPr>
            <a:spLocks noChangeShapeType="1"/>
          </p:cNvSpPr>
          <p:nvPr/>
        </p:nvSpPr>
        <p:spPr bwMode="auto">
          <a:xfrm>
            <a:off x="5257800" y="2587168"/>
            <a:ext cx="4572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353" name="Text Box 9"/>
          <p:cNvSpPr txBox="1">
            <a:spLocks noChangeArrowheads="1"/>
          </p:cNvSpPr>
          <p:nvPr/>
        </p:nvSpPr>
        <p:spPr bwMode="auto">
          <a:xfrm>
            <a:off x="3505200" y="3577768"/>
            <a:ext cx="1981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/>
              <a:t>Irene named</a:t>
            </a:r>
          </a:p>
        </p:txBody>
      </p:sp>
      <p:sp>
        <p:nvSpPr>
          <p:cNvPr id="57354" name="Line 10"/>
          <p:cNvSpPr>
            <a:spLocks noChangeShapeType="1"/>
          </p:cNvSpPr>
          <p:nvPr/>
        </p:nvSpPr>
        <p:spPr bwMode="auto">
          <a:xfrm flipV="1">
            <a:off x="4953000" y="3425368"/>
            <a:ext cx="1524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355" name="Text Box 11"/>
          <p:cNvSpPr txBox="1">
            <a:spLocks noChangeArrowheads="1"/>
          </p:cNvSpPr>
          <p:nvPr/>
        </p:nvSpPr>
        <p:spPr bwMode="auto">
          <a:xfrm>
            <a:off x="667657" y="4740948"/>
            <a:ext cx="8305800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227013" indent="-227013" eaLnBrk="1" hangingPunct="1">
              <a:spcBef>
                <a:spcPct val="50000"/>
              </a:spcBef>
              <a:buFont typeface="Arial"/>
              <a:buChar char="•"/>
            </a:pPr>
            <a:r>
              <a:rPr lang="en-US" sz="1600" b="1" dirty="0" smtClean="0"/>
              <a:t>Irene </a:t>
            </a:r>
            <a:r>
              <a:rPr lang="en-US" sz="1600" b="1" dirty="0"/>
              <a:t>declared an investigation area at 1200Z on August 18, 2011</a:t>
            </a:r>
          </a:p>
          <a:p>
            <a:pPr marL="227013" indent="-227013" eaLnBrk="1" hangingPunct="1">
              <a:spcBef>
                <a:spcPct val="50000"/>
              </a:spcBef>
              <a:buFontTx/>
              <a:buChar char="•"/>
            </a:pPr>
            <a:r>
              <a:rPr lang="en-US" sz="1600" b="1" dirty="0"/>
              <a:t>Irene named at 0000Z August 21, 2011</a:t>
            </a:r>
          </a:p>
          <a:p>
            <a:pPr marL="227013" indent="-227013" eaLnBrk="1" hangingPunct="1">
              <a:buFontTx/>
              <a:buChar char="•"/>
            </a:pPr>
            <a:r>
              <a:rPr lang="en-US" sz="1600" b="1" dirty="0"/>
              <a:t>Initial indication of the formation of Irene from ensemble at </a:t>
            </a:r>
            <a:r>
              <a:rPr lang="en-US" sz="1800" b="1" dirty="0">
                <a:solidFill>
                  <a:srgbClr val="FF0000"/>
                </a:solidFill>
              </a:rPr>
              <a:t>00Z </a:t>
            </a:r>
            <a:r>
              <a:rPr lang="en-US" sz="1800" b="1" dirty="0" smtClean="0">
                <a:solidFill>
                  <a:srgbClr val="FF0000"/>
                </a:solidFill>
              </a:rPr>
              <a:t>16 August 2011</a:t>
            </a:r>
            <a:endParaRPr lang="en-US" sz="1800" b="1" dirty="0">
              <a:solidFill>
                <a:srgbClr val="FF0000"/>
              </a:solidFill>
            </a:endParaRPr>
          </a:p>
          <a:p>
            <a:pPr marL="688975" lvl="1" indent="-231775" eaLnBrk="1" hangingPunct="1">
              <a:buFontTx/>
              <a:buChar char="•"/>
            </a:pPr>
            <a:r>
              <a:rPr lang="en-US" sz="1600" b="1" dirty="0">
                <a:solidFill>
                  <a:srgbClr val="FF0000"/>
                </a:solidFill>
              </a:rPr>
              <a:t>2 days before it was declared an investigation area</a:t>
            </a:r>
          </a:p>
          <a:p>
            <a:pPr marL="688975" lvl="1" indent="-231775" eaLnBrk="1" hangingPunct="1">
              <a:buFontTx/>
              <a:buChar char="•"/>
            </a:pPr>
            <a:r>
              <a:rPr lang="en-US" sz="1600" b="1" dirty="0">
                <a:solidFill>
                  <a:srgbClr val="FF0000"/>
                </a:solidFill>
              </a:rPr>
              <a:t>5 days before it was </a:t>
            </a:r>
            <a:r>
              <a:rPr lang="en-US" sz="1600" b="1" dirty="0" smtClean="0">
                <a:solidFill>
                  <a:srgbClr val="FF0000"/>
                </a:solidFill>
              </a:rPr>
              <a:t>named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57356" name="Text Box 12"/>
          <p:cNvSpPr txBox="1">
            <a:spLocks noChangeArrowheads="1"/>
          </p:cNvSpPr>
          <p:nvPr/>
        </p:nvSpPr>
        <p:spPr bwMode="auto">
          <a:xfrm>
            <a:off x="3352800" y="1748968"/>
            <a:ext cx="1066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200" b="1"/>
              <a:t>Ensemble mean track</a:t>
            </a:r>
          </a:p>
        </p:txBody>
      </p:sp>
      <p:sp>
        <p:nvSpPr>
          <p:cNvPr id="57357" name="Line 13"/>
          <p:cNvSpPr>
            <a:spLocks noChangeShapeType="1"/>
          </p:cNvSpPr>
          <p:nvPr/>
        </p:nvSpPr>
        <p:spPr bwMode="auto">
          <a:xfrm>
            <a:off x="3733800" y="2206168"/>
            <a:ext cx="5334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5" name="Group 14"/>
          <p:cNvGrpSpPr>
            <a:grpSpLocks/>
          </p:cNvGrpSpPr>
          <p:nvPr/>
        </p:nvGrpSpPr>
        <p:grpSpPr bwMode="auto">
          <a:xfrm>
            <a:off x="1928813" y="1369556"/>
            <a:ext cx="2795587" cy="2055812"/>
            <a:chOff x="1929482" y="1296395"/>
            <a:chExt cx="2794918" cy="2056405"/>
          </a:xfrm>
        </p:grpSpPr>
        <p:cxnSp>
          <p:nvCxnSpPr>
            <p:cNvPr id="57360" name="Straight Connector 2"/>
            <p:cNvCxnSpPr>
              <a:cxnSpLocks noChangeShapeType="1"/>
            </p:cNvCxnSpPr>
            <p:nvPr/>
          </p:nvCxnSpPr>
          <p:spPr bwMode="auto">
            <a:xfrm flipH="1" flipV="1">
              <a:off x="4114800" y="3200400"/>
              <a:ext cx="609600" cy="152400"/>
            </a:xfrm>
            <a:prstGeom prst="line">
              <a:avLst/>
            </a:prstGeom>
            <a:noFill/>
            <a:ln w="38100" algn="ctr">
              <a:solidFill>
                <a:srgbClr val="00CC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TextBox 16"/>
            <p:cNvSpPr txBox="1"/>
            <p:nvPr/>
          </p:nvSpPr>
          <p:spPr>
            <a:xfrm>
              <a:off x="1929482" y="1296395"/>
              <a:ext cx="2336241" cy="27630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200" b="1" dirty="0">
                  <a:latin typeface="+mj-lt"/>
                  <a:cs typeface="Times New Roman" pitchFamily="18" charset="0"/>
                </a:rPr>
                <a:t>Observed Track (Aug 21 – 26</a:t>
              </a:r>
              <a:r>
                <a:rPr lang="en-US" sz="1200" b="1" dirty="0">
                  <a:latin typeface="+mj-lt"/>
                </a:rPr>
                <a:t>)</a:t>
              </a:r>
            </a:p>
          </p:txBody>
        </p:sp>
        <p:cxnSp>
          <p:nvCxnSpPr>
            <p:cNvPr id="57362" name="Straight Arrow Connector 24"/>
            <p:cNvCxnSpPr>
              <a:cxnSpLocks noChangeShapeType="1"/>
            </p:cNvCxnSpPr>
            <p:nvPr/>
          </p:nvCxnSpPr>
          <p:spPr bwMode="auto">
            <a:xfrm flipH="1">
              <a:off x="2124075" y="1550808"/>
              <a:ext cx="323850" cy="278237"/>
            </a:xfrm>
            <a:prstGeom prst="straightConnector1">
              <a:avLst/>
            </a:prstGeom>
            <a:noFill/>
            <a:ln w="6350" algn="ctr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7363" name="Straight Connector 30"/>
            <p:cNvCxnSpPr>
              <a:cxnSpLocks noChangeShapeType="1"/>
            </p:cNvCxnSpPr>
            <p:nvPr/>
          </p:nvCxnSpPr>
          <p:spPr bwMode="auto">
            <a:xfrm flipH="1" flipV="1">
              <a:off x="3505200" y="2819400"/>
              <a:ext cx="609600" cy="381000"/>
            </a:xfrm>
            <a:prstGeom prst="line">
              <a:avLst/>
            </a:prstGeom>
            <a:noFill/>
            <a:ln w="38100" algn="ctr">
              <a:solidFill>
                <a:srgbClr val="00CC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7364" name="Straight Connector 9221"/>
            <p:cNvCxnSpPr>
              <a:cxnSpLocks noChangeShapeType="1"/>
            </p:cNvCxnSpPr>
            <p:nvPr/>
          </p:nvCxnSpPr>
          <p:spPr bwMode="auto">
            <a:xfrm flipH="1" flipV="1">
              <a:off x="2971800" y="2667000"/>
              <a:ext cx="533400" cy="152400"/>
            </a:xfrm>
            <a:prstGeom prst="line">
              <a:avLst/>
            </a:prstGeom>
            <a:noFill/>
            <a:ln w="38100" algn="ctr">
              <a:solidFill>
                <a:srgbClr val="00CC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7365" name="Straight Connector 9223"/>
            <p:cNvCxnSpPr>
              <a:cxnSpLocks noChangeShapeType="1"/>
            </p:cNvCxnSpPr>
            <p:nvPr/>
          </p:nvCxnSpPr>
          <p:spPr bwMode="auto">
            <a:xfrm flipH="1" flipV="1">
              <a:off x="2514600" y="2286000"/>
              <a:ext cx="457200" cy="381000"/>
            </a:xfrm>
            <a:prstGeom prst="line">
              <a:avLst/>
            </a:prstGeom>
            <a:noFill/>
            <a:ln w="38100" algn="ctr">
              <a:solidFill>
                <a:srgbClr val="00CC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7366" name="Straight Connector 9225"/>
            <p:cNvCxnSpPr>
              <a:cxnSpLocks noChangeShapeType="1"/>
            </p:cNvCxnSpPr>
            <p:nvPr/>
          </p:nvCxnSpPr>
          <p:spPr bwMode="auto">
            <a:xfrm flipH="1" flipV="1">
              <a:off x="2057400" y="1828800"/>
              <a:ext cx="457200" cy="457200"/>
            </a:xfrm>
            <a:prstGeom prst="line">
              <a:avLst/>
            </a:prstGeom>
            <a:noFill/>
            <a:ln w="38100" algn="ctr">
              <a:solidFill>
                <a:srgbClr val="00CC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22" name="Rectangle 17"/>
          <p:cNvSpPr txBox="1">
            <a:spLocks noChangeArrowheads="1"/>
          </p:cNvSpPr>
          <p:nvPr/>
        </p:nvSpPr>
        <p:spPr>
          <a:xfrm>
            <a:off x="50800" y="0"/>
            <a:ext cx="7696200" cy="1333500"/>
          </a:xfrm>
          <a:prstGeom prst="rect">
            <a:avLst/>
          </a:prstGeom>
        </p:spPr>
        <p:txBody>
          <a:bodyPr rIns="30479"/>
          <a:lstStyle>
            <a:lvl1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bg1"/>
                </a:solidFill>
                <a:latin typeface="Arial"/>
                <a:ea typeface="ＭＳ Ｐゴシック" charset="-128"/>
                <a:cs typeface="ＭＳ Ｐゴシック" pitchFamily="-112" charset="-128"/>
              </a:defRPr>
            </a:lvl1pPr>
            <a:lvl2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bg1"/>
                </a:solidFill>
                <a:latin typeface="TradeGothicBold" pitchFamily="2" charset="0"/>
              </a:defRPr>
            </a:lvl6pPr>
            <a:lvl7pPr marL="9144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bg1"/>
                </a:solidFill>
                <a:latin typeface="TradeGothicBold" pitchFamily="2" charset="0"/>
              </a:defRPr>
            </a:lvl7pPr>
            <a:lvl8pPr marL="13716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bg1"/>
                </a:solidFill>
                <a:latin typeface="TradeGothicBold" pitchFamily="2" charset="0"/>
              </a:defRPr>
            </a:lvl8pPr>
            <a:lvl9pPr marL="18288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bg1"/>
                </a:solidFill>
                <a:latin typeface="TradeGothicBold" pitchFamily="2" charset="0"/>
              </a:defRPr>
            </a:lvl9pPr>
          </a:lstStyle>
          <a:p>
            <a:pPr eaLnBrk="1" hangingPunct="1"/>
            <a:r>
              <a:rPr lang="en-US" sz="4800" smtClean="0">
                <a:latin typeface="Calibri" charset="0"/>
                <a:ea typeface="Calibri" charset="0"/>
                <a:cs typeface="Calibri" charset="0"/>
              </a:rPr>
              <a:t>Global Model Development - </a:t>
            </a:r>
            <a:r>
              <a:rPr lang="en-US" sz="4000" smtClean="0">
                <a:latin typeface="Calibri" charset="0"/>
                <a:ea typeface="Calibri" charset="0"/>
                <a:cs typeface="Calibri" charset="0"/>
              </a:rPr>
              <a:t>Genesis</a:t>
            </a:r>
            <a:endParaRPr lang="en-US" sz="4800" dirty="0" smtClean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23" name="Text Box 8"/>
          <p:cNvSpPr txBox="1">
            <a:spLocks noChangeArrowheads="1"/>
          </p:cNvSpPr>
          <p:nvPr/>
        </p:nvSpPr>
        <p:spPr bwMode="auto">
          <a:xfrm>
            <a:off x="5310781" y="6614469"/>
            <a:ext cx="3721098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100" dirty="0" smtClean="0">
                <a:latin typeface="Calibri" charset="0"/>
                <a:ea typeface="Arial" charset="0"/>
                <a:cs typeface="Arial" charset="0"/>
              </a:rPr>
              <a:t>Global Model Team - Tom </a:t>
            </a:r>
            <a:r>
              <a:rPr lang="en-US" sz="1100" dirty="0" err="1">
                <a:latin typeface="Calibri" charset="0"/>
                <a:ea typeface="Arial" charset="0"/>
                <a:cs typeface="Arial" charset="0"/>
              </a:rPr>
              <a:t>Hamill</a:t>
            </a:r>
            <a:r>
              <a:rPr lang="en-US" sz="1100" dirty="0">
                <a:latin typeface="Calibri" charset="0"/>
                <a:ea typeface="Arial" charset="0"/>
                <a:cs typeface="Arial" charset="0"/>
              </a:rPr>
              <a:t> &amp; Jeff </a:t>
            </a:r>
            <a:r>
              <a:rPr lang="en-US" sz="1100" dirty="0" smtClean="0">
                <a:latin typeface="Calibri" charset="0"/>
                <a:ea typeface="Arial" charset="0"/>
                <a:cs typeface="Arial" charset="0"/>
              </a:rPr>
              <a:t>Whitaker </a:t>
            </a:r>
            <a:r>
              <a:rPr lang="en-US" sz="1100" dirty="0">
                <a:latin typeface="Calibri" charset="0"/>
                <a:ea typeface="Arial" charset="0"/>
                <a:cs typeface="Arial" charset="0"/>
              </a:rPr>
              <a:t>(ESRL)</a:t>
            </a:r>
          </a:p>
        </p:txBody>
      </p:sp>
    </p:spTree>
    <p:extLst>
      <p:ext uri="{BB962C8B-B14F-4D97-AF65-F5344CB8AC3E}">
        <p14:creationId xmlns:p14="http://schemas.microsoft.com/office/powerpoint/2010/main" val="26562079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Content Placeholder 2"/>
          <p:cNvSpPr>
            <a:spLocks noGrp="1"/>
          </p:cNvSpPr>
          <p:nvPr>
            <p:ph idx="1"/>
          </p:nvPr>
        </p:nvSpPr>
        <p:spPr>
          <a:xfrm>
            <a:off x="484414" y="1373414"/>
            <a:ext cx="8229600" cy="5105400"/>
          </a:xfrm>
        </p:spPr>
        <p:txBody>
          <a:bodyPr/>
          <a:lstStyle/>
          <a:p>
            <a:pPr marL="457200" indent="-457200">
              <a:buFont typeface="Arial"/>
              <a:buChar char="•"/>
            </a:pPr>
            <a:r>
              <a:rPr lang="en-US" sz="2800" dirty="0" smtClean="0"/>
              <a:t>Operational high performance computing resources – capacities and capabilities to meet HFIP goals</a:t>
            </a:r>
            <a:endParaRPr lang="en-US" sz="1000" dirty="0" smtClean="0"/>
          </a:p>
          <a:p>
            <a:pPr marL="457200" indent="-457200">
              <a:buFont typeface="Arial"/>
              <a:buChar char="•"/>
            </a:pPr>
            <a:r>
              <a:rPr lang="en-US" sz="2800" dirty="0" smtClean="0"/>
              <a:t>Appropriate physics packages, initialization for high resolution (1-3 km) regional models</a:t>
            </a:r>
            <a:endParaRPr lang="en-US" sz="1000" dirty="0" smtClean="0"/>
          </a:p>
          <a:p>
            <a:pPr marL="457200" indent="-457200">
              <a:buFont typeface="Arial"/>
              <a:buChar char="•"/>
            </a:pPr>
            <a:r>
              <a:rPr lang="en-US" sz="2800" dirty="0" smtClean="0"/>
              <a:t>Improved observing strategies for hurricane core and near storm environment – </a:t>
            </a:r>
          </a:p>
          <a:p>
            <a:pPr lvl="2"/>
            <a:r>
              <a:rPr lang="en-US" sz="2000" dirty="0" smtClean="0">
                <a:ea typeface="ＭＳ Ｐゴシック" pitchFamily="34" charset="-128"/>
              </a:rPr>
              <a:t>Better use of satellite data at resolutions appropriate for hurricane</a:t>
            </a:r>
          </a:p>
          <a:p>
            <a:pPr lvl="2"/>
            <a:r>
              <a:rPr lang="en-US" sz="2000" dirty="0" smtClean="0">
                <a:ea typeface="ＭＳ Ｐゴシック" pitchFamily="34" charset="-128"/>
              </a:rPr>
              <a:t>Aircraft/UAV data</a:t>
            </a:r>
          </a:p>
          <a:p>
            <a:pPr marL="457200" indent="-457200">
              <a:buFont typeface="Arial"/>
              <a:buChar char="•"/>
            </a:pPr>
            <a:endParaRPr lang="en-US" dirty="0" smtClean="0"/>
          </a:p>
        </p:txBody>
      </p:sp>
      <p:sp>
        <p:nvSpPr>
          <p:cNvPr id="56323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288143"/>
          </a:xfrm>
        </p:spPr>
        <p:txBody>
          <a:bodyPr/>
          <a:lstStyle/>
          <a:p>
            <a:r>
              <a:rPr lang="en-US" dirty="0" smtClean="0">
                <a:latin typeface="+mj-lt"/>
              </a:rPr>
              <a:t>Ongoing Challenges</a:t>
            </a:r>
            <a:endParaRPr lang="en-US" sz="4800" dirty="0" smtClean="0">
              <a:latin typeface="+mj-lt"/>
            </a:endParaRPr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086600" y="6610350"/>
            <a:ext cx="2133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A57107BF-8B29-4D5D-9A81-032C8977CF09}" type="slidenum">
              <a:rPr lang="en-US" smtClean="0"/>
              <a:pPr eaLnBrk="1" hangingPunct="1"/>
              <a:t>9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9890031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16443</TotalTime>
  <Words>795</Words>
  <Application>Microsoft Macintosh PowerPoint</Application>
  <PresentationFormat>On-screen Show (4:3)</PresentationFormat>
  <Paragraphs>118</Paragraphs>
  <Slides>11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Default Design</vt:lpstr>
      <vt:lpstr>NOAA Hurricane Forecast Improvement Project</vt:lpstr>
      <vt:lpstr>The Good – track forecast improvements</vt:lpstr>
      <vt:lpstr>PowerPoint Presentation</vt:lpstr>
      <vt:lpstr>PowerPoint Presentation</vt:lpstr>
      <vt:lpstr>HFIP Success to Date</vt:lpstr>
      <vt:lpstr>PowerPoint Presentation</vt:lpstr>
      <vt:lpstr>Improved Use of Observations: Impact of airborne Doppler radar</vt:lpstr>
      <vt:lpstr>PowerPoint Presentation</vt:lpstr>
      <vt:lpstr>Ongoing Challenges</vt:lpstr>
      <vt:lpstr>HFIP Research Priorities</vt:lpstr>
      <vt:lpstr>Questions?</vt:lpstr>
    </vt:vector>
  </TitlesOfParts>
  <Manager>Tim McClung</Manager>
  <Company>NOAA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Nation's Hurricane Program: An Interagency Success Story</dc:title>
  <dc:subject>Hurricanes, Hurricane Research</dc:subject>
  <dc:creator>Kandis Boyd</dc:creator>
  <cp:lastModifiedBy>Frank Marks</cp:lastModifiedBy>
  <cp:revision>442</cp:revision>
  <cp:lastPrinted>2009-09-22T14:42:08Z</cp:lastPrinted>
  <dcterms:created xsi:type="dcterms:W3CDTF">2011-03-08T17:41:21Z</dcterms:created>
  <dcterms:modified xsi:type="dcterms:W3CDTF">2012-05-08T04:07:29Z</dcterms:modified>
</cp:coreProperties>
</file>