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Default Extension="gif" ContentType="image/gif"/>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68" r:id="rId2"/>
    <p:sldId id="338" r:id="rId3"/>
    <p:sldId id="257" r:id="rId4"/>
    <p:sldId id="332" r:id="rId5"/>
    <p:sldId id="333" r:id="rId6"/>
    <p:sldId id="267" r:id="rId7"/>
    <p:sldId id="269" r:id="rId8"/>
    <p:sldId id="306" r:id="rId9"/>
    <p:sldId id="331" r:id="rId10"/>
    <p:sldId id="274" r:id="rId11"/>
    <p:sldId id="329" r:id="rId12"/>
    <p:sldId id="330" r:id="rId13"/>
    <p:sldId id="334" r:id="rId14"/>
    <p:sldId id="324" r:id="rId15"/>
    <p:sldId id="325" r:id="rId16"/>
    <p:sldId id="323" r:id="rId17"/>
    <p:sldId id="270" r:id="rId18"/>
    <p:sldId id="273" r:id="rId19"/>
    <p:sldId id="282" r:id="rId20"/>
    <p:sldId id="283" r:id="rId21"/>
    <p:sldId id="304" r:id="rId22"/>
    <p:sldId id="319" r:id="rId23"/>
    <p:sldId id="280" r:id="rId24"/>
    <p:sldId id="291" r:id="rId25"/>
    <p:sldId id="292" r:id="rId26"/>
    <p:sldId id="277" r:id="rId27"/>
    <p:sldId id="279" r:id="rId28"/>
    <p:sldId id="275" r:id="rId29"/>
    <p:sldId id="276" r:id="rId30"/>
    <p:sldId id="326" r:id="rId31"/>
    <p:sldId id="327" r:id="rId32"/>
    <p:sldId id="281" r:id="rId33"/>
    <p:sldId id="312" r:id="rId34"/>
    <p:sldId id="313" r:id="rId35"/>
    <p:sldId id="315" r:id="rId36"/>
    <p:sldId id="297" r:id="rId37"/>
    <p:sldId id="308" r:id="rId38"/>
    <p:sldId id="272" r:id="rId39"/>
    <p:sldId id="310" r:id="rId40"/>
    <p:sldId id="336" r:id="rId41"/>
    <p:sldId id="311" r:id="rId42"/>
    <p:sldId id="337" r:id="rId43"/>
    <p:sldId id="318" r:id="rId44"/>
    <p:sldId id="335" r:id="rId4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23" autoAdjust="0"/>
    <p:restoredTop sz="97112" autoAdjust="0"/>
  </p:normalViewPr>
  <p:slideViewPr>
    <p:cSldViewPr snapToGrid="0" snapToObjects="1">
      <p:cViewPr varScale="1">
        <p:scale>
          <a:sx n="74" d="100"/>
          <a:sy n="74" d="100"/>
        </p:scale>
        <p:origin x="-402"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0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3CAFB162-6AFB-4E74-9501-636F742852EE}" type="datetimeFigureOut">
              <a:rPr lang="en-US"/>
              <a:pPr>
                <a:defRPr/>
              </a:pPr>
              <a:t>9/14/2011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B17D6CD3-CB44-4B27-A8FC-26269D73B3B6}" type="slidenum">
              <a:rPr lang="en-US"/>
              <a:pPr>
                <a:defRPr/>
              </a:pPr>
              <a:t>‹#›</a:t>
            </a:fld>
            <a:endParaRPr lang="en-US"/>
          </a:p>
        </p:txBody>
      </p:sp>
    </p:spTree>
    <p:extLst>
      <p:ext uri="{BB962C8B-B14F-4D97-AF65-F5344CB8AC3E}">
        <p14:creationId xmlns="" xmlns:p14="http://schemas.microsoft.com/office/powerpoint/2010/main" val="129949078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Number Placeholder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DE6265-7BE8-40E5-A5D0-0BEBA6628779}" type="slidenum">
              <a:rPr lang="en-US">
                <a:solidFill>
                  <a:srgbClr val="000000"/>
                </a:solidFill>
                <a:ea typeface="ＭＳ Ｐゴシック"/>
                <a:cs typeface="ＭＳ Ｐゴシック"/>
              </a:rPr>
              <a:pPr fontAlgn="base">
                <a:spcBef>
                  <a:spcPct val="0"/>
                </a:spcBef>
                <a:spcAft>
                  <a:spcPct val="0"/>
                </a:spcAft>
                <a:defRPr/>
              </a:pPr>
              <a:t>9</a:t>
            </a:fld>
            <a:endParaRPr lang="en-US">
              <a:solidFill>
                <a:srgbClr val="000000"/>
              </a:solidFill>
              <a:ea typeface="ＭＳ Ｐゴシック"/>
              <a:cs typeface="ＭＳ Ｐゴシック"/>
            </a:endParaRPr>
          </a:p>
        </p:txBody>
      </p:sp>
      <p:sp>
        <p:nvSpPr>
          <p:cNvPr id="12697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39AF2BE-52B3-4984-B947-D2572F5132D6}" type="slidenum">
              <a:rPr lang="en-US" sz="1200">
                <a:solidFill>
                  <a:srgbClr val="000000"/>
                </a:solidFill>
                <a:latin typeface="Calibri" pitchFamily="34" charset="0"/>
              </a:rPr>
              <a:pPr algn="r"/>
              <a:t>9</a:t>
            </a:fld>
            <a:endParaRPr lang="en-US" sz="1200">
              <a:solidFill>
                <a:srgbClr val="000000"/>
              </a:solidFill>
              <a:latin typeface="Calibri" pitchFamily="34" charset="0"/>
            </a:endParaRPr>
          </a:p>
        </p:txBody>
      </p:sp>
      <p:sp>
        <p:nvSpPr>
          <p:cNvPr id="12697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698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Number Placeholder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CF15C2-C174-45E4-B920-7C5D0BE7DFDC}" type="slidenum">
              <a:rPr lang="en-US">
                <a:solidFill>
                  <a:srgbClr val="000000"/>
                </a:solidFill>
                <a:ea typeface="ＭＳ Ｐゴシック"/>
                <a:cs typeface="ＭＳ Ｐゴシック"/>
              </a:rPr>
              <a:pPr fontAlgn="base">
                <a:spcBef>
                  <a:spcPct val="0"/>
                </a:spcBef>
                <a:spcAft>
                  <a:spcPct val="0"/>
                </a:spcAft>
                <a:defRPr/>
              </a:pPr>
              <a:t>11</a:t>
            </a:fld>
            <a:endParaRPr lang="en-US">
              <a:solidFill>
                <a:srgbClr val="000000"/>
              </a:solidFill>
              <a:ea typeface="ＭＳ Ｐゴシック"/>
              <a:cs typeface="ＭＳ Ｐゴシック"/>
            </a:endParaRPr>
          </a:p>
        </p:txBody>
      </p:sp>
      <p:sp>
        <p:nvSpPr>
          <p:cNvPr id="2048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8F94605-8CCA-4701-BCD4-84009CA34DE4}" type="slidenum">
              <a:rPr lang="en-US" sz="1200">
                <a:solidFill>
                  <a:srgbClr val="000000"/>
                </a:solidFill>
                <a:latin typeface="Calibri" pitchFamily="34" charset="0"/>
              </a:rPr>
              <a:pPr algn="r"/>
              <a:t>11</a:t>
            </a:fld>
            <a:endParaRPr lang="en-US" sz="1200">
              <a:solidFill>
                <a:srgbClr val="000000"/>
              </a:solidFill>
              <a:latin typeface="Calibri" pitchFamily="34" charset="0"/>
            </a:endParaRPr>
          </a:p>
        </p:txBody>
      </p:sp>
      <p:sp>
        <p:nvSpPr>
          <p:cNvPr id="2048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048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Number Placeholder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015818-22B5-443B-AF56-16EE3DA07896}" type="slidenum">
              <a:rPr lang="en-US">
                <a:solidFill>
                  <a:srgbClr val="000000"/>
                </a:solidFill>
                <a:ea typeface="ＭＳ Ｐゴシック"/>
                <a:cs typeface="ＭＳ Ｐゴシック"/>
              </a:rPr>
              <a:pPr fontAlgn="base">
                <a:spcBef>
                  <a:spcPct val="0"/>
                </a:spcBef>
                <a:spcAft>
                  <a:spcPct val="0"/>
                </a:spcAft>
                <a:defRPr/>
              </a:pPr>
              <a:t>12</a:t>
            </a:fld>
            <a:endParaRPr lang="en-US">
              <a:solidFill>
                <a:srgbClr val="000000"/>
              </a:solidFill>
              <a:ea typeface="ＭＳ Ｐゴシック"/>
              <a:cs typeface="ＭＳ Ｐゴシック"/>
            </a:endParaRPr>
          </a:p>
        </p:txBody>
      </p:sp>
      <p:sp>
        <p:nvSpPr>
          <p:cNvPr id="1249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278082F-78C9-4BB1-918A-C7F5C97B9142}" type="slidenum">
              <a:rPr lang="en-US" sz="1200">
                <a:solidFill>
                  <a:srgbClr val="000000"/>
                </a:solidFill>
                <a:latin typeface="Calibri" pitchFamily="34" charset="0"/>
              </a:rPr>
              <a:pPr algn="r"/>
              <a:t>12</a:t>
            </a:fld>
            <a:endParaRPr lang="en-US" sz="1200">
              <a:solidFill>
                <a:srgbClr val="000000"/>
              </a:solidFill>
              <a:latin typeface="Calibri" pitchFamily="34" charset="0"/>
            </a:endParaRPr>
          </a:p>
        </p:txBody>
      </p:sp>
      <p:sp>
        <p:nvSpPr>
          <p:cNvPr id="12493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493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Number Placeholder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015818-22B5-443B-AF56-16EE3DA07896}" type="slidenum">
              <a:rPr lang="en-US">
                <a:solidFill>
                  <a:srgbClr val="000000"/>
                </a:solidFill>
                <a:ea typeface="ＭＳ Ｐゴシック"/>
                <a:cs typeface="ＭＳ Ｐゴシック"/>
              </a:rPr>
              <a:pPr fontAlgn="base">
                <a:spcBef>
                  <a:spcPct val="0"/>
                </a:spcBef>
                <a:spcAft>
                  <a:spcPct val="0"/>
                </a:spcAft>
                <a:defRPr/>
              </a:pPr>
              <a:t>13</a:t>
            </a:fld>
            <a:endParaRPr lang="en-US">
              <a:solidFill>
                <a:srgbClr val="000000"/>
              </a:solidFill>
              <a:ea typeface="ＭＳ Ｐゴシック"/>
              <a:cs typeface="ＭＳ Ｐゴシック"/>
            </a:endParaRPr>
          </a:p>
        </p:txBody>
      </p:sp>
      <p:sp>
        <p:nvSpPr>
          <p:cNvPr id="1249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278082F-78C9-4BB1-918A-C7F5C97B9142}" type="slidenum">
              <a:rPr lang="en-US" sz="1200">
                <a:solidFill>
                  <a:srgbClr val="000000"/>
                </a:solidFill>
                <a:latin typeface="Calibri" pitchFamily="34" charset="0"/>
              </a:rPr>
              <a:pPr algn="r"/>
              <a:t>13</a:t>
            </a:fld>
            <a:endParaRPr lang="en-US" sz="1200">
              <a:solidFill>
                <a:srgbClr val="000000"/>
              </a:solidFill>
              <a:latin typeface="Calibri" pitchFamily="34" charset="0"/>
            </a:endParaRPr>
          </a:p>
        </p:txBody>
      </p:sp>
      <p:sp>
        <p:nvSpPr>
          <p:cNvPr id="12493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493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4am LST</a:t>
            </a:r>
          </a:p>
          <a:p>
            <a:endParaRPr lang="en-US" dirty="0"/>
          </a:p>
        </p:txBody>
      </p:sp>
      <p:sp>
        <p:nvSpPr>
          <p:cNvPr id="4" name="Slide Number Placeholder 3"/>
          <p:cNvSpPr>
            <a:spLocks noGrp="1"/>
          </p:cNvSpPr>
          <p:nvPr>
            <p:ph type="sldNum" sz="quarter" idx="10"/>
          </p:nvPr>
        </p:nvSpPr>
        <p:spPr/>
        <p:txBody>
          <a:bodyPr/>
          <a:lstStyle/>
          <a:p>
            <a:fld id="{C8EB4F76-09D0-914D-AB3E-9B66352E552F}" type="slidenum">
              <a:rPr lang="en-US" smtClean="0"/>
              <a:pPr/>
              <a:t>14</a:t>
            </a:fld>
            <a:endParaRPr lang="en-US"/>
          </a:p>
        </p:txBody>
      </p:sp>
    </p:spTree>
    <p:extLst>
      <p:ext uri="{BB962C8B-B14F-4D97-AF65-F5344CB8AC3E}">
        <p14:creationId xmlns="" xmlns:p14="http://schemas.microsoft.com/office/powerpoint/2010/main" val="3476313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a:t>
            </a:r>
            <a:r>
              <a:rPr lang="en-US" baseline="0" dirty="0" smtClean="0"/>
              <a:t> </a:t>
            </a:r>
            <a:r>
              <a:rPr lang="en-US" dirty="0" smtClean="0"/>
              <a:t>am LST</a:t>
            </a:r>
          </a:p>
          <a:p>
            <a:endParaRPr lang="en-US" dirty="0"/>
          </a:p>
        </p:txBody>
      </p:sp>
      <p:sp>
        <p:nvSpPr>
          <p:cNvPr id="4" name="Slide Number Placeholder 3"/>
          <p:cNvSpPr>
            <a:spLocks noGrp="1"/>
          </p:cNvSpPr>
          <p:nvPr>
            <p:ph type="sldNum" sz="quarter" idx="10"/>
          </p:nvPr>
        </p:nvSpPr>
        <p:spPr/>
        <p:txBody>
          <a:bodyPr/>
          <a:lstStyle/>
          <a:p>
            <a:fld id="{C8EB4F76-09D0-914D-AB3E-9B66352E552F}" type="slidenum">
              <a:rPr lang="en-US" smtClean="0"/>
              <a:pPr/>
              <a:t>15</a:t>
            </a:fld>
            <a:endParaRPr lang="en-US"/>
          </a:p>
        </p:txBody>
      </p:sp>
    </p:spTree>
    <p:extLst>
      <p:ext uri="{BB962C8B-B14F-4D97-AF65-F5344CB8AC3E}">
        <p14:creationId xmlns="" xmlns:p14="http://schemas.microsoft.com/office/powerpoint/2010/main" val="3306333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8pm LST</a:t>
            </a:r>
          </a:p>
          <a:p>
            <a:endParaRPr lang="en-US" dirty="0"/>
          </a:p>
        </p:txBody>
      </p:sp>
      <p:sp>
        <p:nvSpPr>
          <p:cNvPr id="4" name="Slide Number Placeholder 3"/>
          <p:cNvSpPr>
            <a:spLocks noGrp="1"/>
          </p:cNvSpPr>
          <p:nvPr>
            <p:ph type="sldNum" sz="quarter" idx="10"/>
          </p:nvPr>
        </p:nvSpPr>
        <p:spPr/>
        <p:txBody>
          <a:bodyPr/>
          <a:lstStyle/>
          <a:p>
            <a:fld id="{C8EB4F76-09D0-914D-AB3E-9B66352E552F}" type="slidenum">
              <a:rPr lang="en-US" smtClean="0"/>
              <a:pPr/>
              <a:t>16</a:t>
            </a:fld>
            <a:endParaRPr lang="en-US"/>
          </a:p>
        </p:txBody>
      </p:sp>
    </p:spTree>
    <p:extLst>
      <p:ext uri="{BB962C8B-B14F-4D97-AF65-F5344CB8AC3E}">
        <p14:creationId xmlns="" xmlns:p14="http://schemas.microsoft.com/office/powerpoint/2010/main" val="3476313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5957BAB-B7D2-4D59-A694-C170F3F6AC49}" type="datetimeFigureOut">
              <a:rPr lang="en-US"/>
              <a:pPr>
                <a:defRPr/>
              </a:pPr>
              <a:t>9/14/2011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D9B814-CD71-4181-A810-5579ECF79A4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9BEA8D2-5328-4FF0-8CC2-072C4B7B2A83}" type="datetimeFigureOut">
              <a:rPr lang="en-US"/>
              <a:pPr>
                <a:defRPr/>
              </a:pPr>
              <a:t>9/14/2011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B9CECA-EE49-4997-BF31-A3C8E3D096B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2B631DE-99B1-4BFE-B3E3-01A2470B2FCA}" type="datetimeFigureOut">
              <a:rPr lang="en-US"/>
              <a:pPr>
                <a:defRPr/>
              </a:pPr>
              <a:t>9/14/2011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8EAC8D-5938-4AB4-99CA-7BE1A90FE18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AE4128-C4DE-41A8-851C-8371138A728B}" type="datetimeFigureOut">
              <a:rPr lang="en-US"/>
              <a:pPr>
                <a:defRPr/>
              </a:pPr>
              <a:t>9/14/2011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384535A-3128-44D0-98BA-CEF58906D16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B66E187-9FBD-4C52-96B7-76E83494A943}" type="datetimeFigureOut">
              <a:rPr lang="en-US"/>
              <a:pPr>
                <a:defRPr/>
              </a:pPr>
              <a:t>9/14/2011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1AC4E8-A57D-46CF-82D3-1594EF10FF3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1E19975-FEE1-4B41-9B0B-2B2AA1A98AA9}" type="datetimeFigureOut">
              <a:rPr lang="en-US"/>
              <a:pPr>
                <a:defRPr/>
              </a:pPr>
              <a:t>9/14/2011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BDC7CA9-E891-4EFC-8EDA-97D778B9A9E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3516D02-687D-4FCD-B2E1-3187DEB87457}" type="datetimeFigureOut">
              <a:rPr lang="en-US"/>
              <a:pPr>
                <a:defRPr/>
              </a:pPr>
              <a:t>9/14/2011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D33BA4B-C35E-4D7B-97E5-E3657C9ADA7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BE0E003-D223-45DF-AC32-A09EF95FBFDE}" type="datetimeFigureOut">
              <a:rPr lang="en-US"/>
              <a:pPr>
                <a:defRPr/>
              </a:pPr>
              <a:t>9/14/2011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2884339-D1FC-4B00-8D1A-2CB33981789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4FAE3F6-BFB5-45B3-8E75-00ACDBDE9D62}" type="datetimeFigureOut">
              <a:rPr lang="en-US"/>
              <a:pPr>
                <a:defRPr/>
              </a:pPr>
              <a:t>9/14/2011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33F99DB-C96D-4C39-8474-563A885E7F1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39C78A2-F07D-48AF-A840-8590F2E87EDA}" type="datetimeFigureOut">
              <a:rPr lang="en-US"/>
              <a:pPr>
                <a:defRPr/>
              </a:pPr>
              <a:t>9/14/2011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8CB61B7-EB72-4C13-AC40-B1006B4EA80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A807870-F97B-4762-A064-6EC5DF508908}" type="datetimeFigureOut">
              <a:rPr lang="en-US"/>
              <a:pPr>
                <a:defRPr/>
              </a:pPr>
              <a:t>9/14/2011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7171122-429D-45A3-A3E4-E96351F6B21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5DD09EC-6CF3-4FAA-9261-86834A7118DE}" type="datetimeFigureOut">
              <a:rPr lang="en-US"/>
              <a:pPr>
                <a:defRPr/>
              </a:pPr>
              <a:t>9/14/2011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4E18A05-4F9D-4B13-94A9-2797C2F05A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7.png"/><Relationship Id="rId4" Type="http://schemas.openxmlformats.org/officeDocument/2006/relationships/image" Target="../media/image136.png"/></Relationships>
</file>

<file path=ppt/slides/_rels/slide1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44.jpeg"/><Relationship Id="rId13" Type="http://schemas.openxmlformats.org/officeDocument/2006/relationships/image" Target="../media/image149.jpeg"/><Relationship Id="rId3" Type="http://schemas.openxmlformats.org/officeDocument/2006/relationships/image" Target="../media/image140.jpeg"/><Relationship Id="rId7" Type="http://schemas.openxmlformats.org/officeDocument/2006/relationships/image" Target="../media/image45.jpeg"/><Relationship Id="rId12" Type="http://schemas.openxmlformats.org/officeDocument/2006/relationships/image" Target="../media/image148.jpeg"/><Relationship Id="rId17" Type="http://schemas.openxmlformats.org/officeDocument/2006/relationships/image" Target="../media/image152.jpeg"/><Relationship Id="rId2" Type="http://schemas.openxmlformats.org/officeDocument/2006/relationships/notesSlide" Target="../notesSlides/notesSlide5.xml"/><Relationship Id="rId16" Type="http://schemas.openxmlformats.org/officeDocument/2006/relationships/image" Target="../media/image151.jpeg"/><Relationship Id="rId1" Type="http://schemas.openxmlformats.org/officeDocument/2006/relationships/slideLayout" Target="../slideLayouts/slideLayout1.xml"/><Relationship Id="rId6" Type="http://schemas.openxmlformats.org/officeDocument/2006/relationships/image" Target="../media/image143.jpeg"/><Relationship Id="rId11" Type="http://schemas.openxmlformats.org/officeDocument/2006/relationships/image" Target="../media/image147.jpeg"/><Relationship Id="rId5" Type="http://schemas.openxmlformats.org/officeDocument/2006/relationships/image" Target="../media/image142.jpeg"/><Relationship Id="rId15" Type="http://schemas.openxmlformats.org/officeDocument/2006/relationships/image" Target="../media/image114.jpeg"/><Relationship Id="rId10" Type="http://schemas.openxmlformats.org/officeDocument/2006/relationships/image" Target="../media/image146.jpeg"/><Relationship Id="rId4" Type="http://schemas.openxmlformats.org/officeDocument/2006/relationships/image" Target="../media/image141.jpeg"/><Relationship Id="rId9" Type="http://schemas.openxmlformats.org/officeDocument/2006/relationships/image" Target="../media/image145.jpeg"/><Relationship Id="rId14" Type="http://schemas.openxmlformats.org/officeDocument/2006/relationships/image" Target="../media/image150.jpeg"/></Relationships>
</file>

<file path=ppt/slides/_rels/slide15.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161.jpeg"/><Relationship Id="rId3" Type="http://schemas.openxmlformats.org/officeDocument/2006/relationships/image" Target="../media/image153.jpeg"/><Relationship Id="rId7" Type="http://schemas.openxmlformats.org/officeDocument/2006/relationships/image" Target="../media/image157.jpeg"/><Relationship Id="rId12" Type="http://schemas.openxmlformats.org/officeDocument/2006/relationships/image" Target="../media/image160.jpeg"/><Relationship Id="rId17" Type="http://schemas.openxmlformats.org/officeDocument/2006/relationships/image" Target="../media/image164.jpeg"/><Relationship Id="rId2" Type="http://schemas.openxmlformats.org/officeDocument/2006/relationships/notesSlide" Target="../notesSlides/notesSlide6.xml"/><Relationship Id="rId16" Type="http://schemas.openxmlformats.org/officeDocument/2006/relationships/image" Target="../media/image121.jpeg"/><Relationship Id="rId1" Type="http://schemas.openxmlformats.org/officeDocument/2006/relationships/slideLayout" Target="../slideLayouts/slideLayout2.xml"/><Relationship Id="rId6" Type="http://schemas.openxmlformats.org/officeDocument/2006/relationships/image" Target="../media/image156.jpeg"/><Relationship Id="rId11" Type="http://schemas.openxmlformats.org/officeDocument/2006/relationships/image" Target="../media/image159.jpeg"/><Relationship Id="rId5" Type="http://schemas.openxmlformats.org/officeDocument/2006/relationships/image" Target="../media/image155.jpeg"/><Relationship Id="rId15" Type="http://schemas.openxmlformats.org/officeDocument/2006/relationships/image" Target="../media/image163.jpeg"/><Relationship Id="rId10" Type="http://schemas.openxmlformats.org/officeDocument/2006/relationships/image" Target="../media/image158.jpeg"/><Relationship Id="rId4" Type="http://schemas.openxmlformats.org/officeDocument/2006/relationships/image" Target="../media/image154.jpeg"/><Relationship Id="rId9" Type="http://schemas.openxmlformats.org/officeDocument/2006/relationships/image" Target="../media/image8.jpeg"/><Relationship Id="rId14" Type="http://schemas.openxmlformats.org/officeDocument/2006/relationships/image" Target="../media/image162.jpeg"/></Relationships>
</file>

<file path=ppt/slides/_rels/slide16.xml.rels><?xml version="1.0" encoding="UTF-8" standalone="yes"?>
<Relationships xmlns="http://schemas.openxmlformats.org/package/2006/relationships"><Relationship Id="rId8" Type="http://schemas.openxmlformats.org/officeDocument/2006/relationships/image" Target="../media/image85.jpeg"/><Relationship Id="rId13" Type="http://schemas.openxmlformats.org/officeDocument/2006/relationships/image" Target="../media/image174.jpeg"/><Relationship Id="rId3" Type="http://schemas.openxmlformats.org/officeDocument/2006/relationships/image" Target="../media/image165.jpeg"/><Relationship Id="rId7" Type="http://schemas.openxmlformats.org/officeDocument/2006/relationships/image" Target="../media/image169.jpeg"/><Relationship Id="rId12" Type="http://schemas.openxmlformats.org/officeDocument/2006/relationships/image" Target="../media/image173.jpeg"/><Relationship Id="rId17" Type="http://schemas.openxmlformats.org/officeDocument/2006/relationships/image" Target="../media/image177.jpeg"/><Relationship Id="rId2" Type="http://schemas.openxmlformats.org/officeDocument/2006/relationships/notesSlide" Target="../notesSlides/notesSlide7.xml"/><Relationship Id="rId16"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image" Target="../media/image168.jpeg"/><Relationship Id="rId11" Type="http://schemas.openxmlformats.org/officeDocument/2006/relationships/image" Target="../media/image172.jpeg"/><Relationship Id="rId5" Type="http://schemas.openxmlformats.org/officeDocument/2006/relationships/image" Target="../media/image167.jpeg"/><Relationship Id="rId15" Type="http://schemas.openxmlformats.org/officeDocument/2006/relationships/image" Target="../media/image176.jpeg"/><Relationship Id="rId10" Type="http://schemas.openxmlformats.org/officeDocument/2006/relationships/image" Target="../media/image171.jpeg"/><Relationship Id="rId4" Type="http://schemas.openxmlformats.org/officeDocument/2006/relationships/image" Target="../media/image166.jpeg"/><Relationship Id="rId9" Type="http://schemas.openxmlformats.org/officeDocument/2006/relationships/image" Target="../media/image170.jpeg"/><Relationship Id="rId14" Type="http://schemas.openxmlformats.org/officeDocument/2006/relationships/image" Target="../media/image175.jpeg"/></Relationships>
</file>

<file path=ppt/slides/_rels/slide1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39.jpeg"/><Relationship Id="rId7" Type="http://schemas.openxmlformats.org/officeDocument/2006/relationships/image" Target="../media/image23.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image" Target="../media/image29.jpeg"/><Relationship Id="rId5" Type="http://schemas.openxmlformats.org/officeDocument/2006/relationships/image" Target="../media/image20.jpeg"/><Relationship Id="rId10" Type="http://schemas.openxmlformats.org/officeDocument/2006/relationships/image" Target="../media/image51.jpeg"/><Relationship Id="rId4" Type="http://schemas.openxmlformats.org/officeDocument/2006/relationships/image" Target="../media/image42.jpeg"/><Relationship Id="rId9" Type="http://schemas.openxmlformats.org/officeDocument/2006/relationships/image" Target="../media/image26.jpeg"/></Relationships>
</file>

<file path=ppt/slides/_rels/slide18.xml.rels><?xml version="1.0" encoding="UTF-8" standalone="yes"?>
<Relationships xmlns="http://schemas.openxmlformats.org/package/2006/relationships"><Relationship Id="rId8" Type="http://schemas.openxmlformats.org/officeDocument/2006/relationships/image" Target="../media/image184.jpeg"/><Relationship Id="rId3" Type="http://schemas.openxmlformats.org/officeDocument/2006/relationships/image" Target="../media/image179.jpeg"/><Relationship Id="rId7" Type="http://schemas.openxmlformats.org/officeDocument/2006/relationships/image" Target="../media/image183.jpeg"/><Relationship Id="rId2" Type="http://schemas.openxmlformats.org/officeDocument/2006/relationships/image" Target="../media/image178.jpeg"/><Relationship Id="rId1" Type="http://schemas.openxmlformats.org/officeDocument/2006/relationships/slideLayout" Target="../slideLayouts/slideLayout7.xml"/><Relationship Id="rId6" Type="http://schemas.openxmlformats.org/officeDocument/2006/relationships/image" Target="../media/image182.jpeg"/><Relationship Id="rId11" Type="http://schemas.openxmlformats.org/officeDocument/2006/relationships/image" Target="../media/image187.jpeg"/><Relationship Id="rId5" Type="http://schemas.openxmlformats.org/officeDocument/2006/relationships/image" Target="../media/image181.jpeg"/><Relationship Id="rId10" Type="http://schemas.openxmlformats.org/officeDocument/2006/relationships/image" Target="../media/image186.jpeg"/><Relationship Id="rId4" Type="http://schemas.openxmlformats.org/officeDocument/2006/relationships/image" Target="../media/image180.jpeg"/><Relationship Id="rId9" Type="http://schemas.openxmlformats.org/officeDocument/2006/relationships/image" Target="../media/image185.jpeg"/></Relationships>
</file>

<file path=ppt/slides/_rels/slide19.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69.jpeg"/><Relationship Id="rId7" Type="http://schemas.openxmlformats.org/officeDocument/2006/relationships/image" Target="../media/image75.jpe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95.jpeg"/><Relationship Id="rId11" Type="http://schemas.openxmlformats.org/officeDocument/2006/relationships/image" Target="../media/image101.jpeg"/><Relationship Id="rId5" Type="http://schemas.openxmlformats.org/officeDocument/2006/relationships/image" Target="../media/image72.jpeg"/><Relationship Id="rId10" Type="http://schemas.openxmlformats.org/officeDocument/2006/relationships/image" Target="../media/image81.jpeg"/><Relationship Id="rId4" Type="http://schemas.openxmlformats.org/officeDocument/2006/relationships/image" Target="../media/image92.jpeg"/><Relationship Id="rId9" Type="http://schemas.openxmlformats.org/officeDocument/2006/relationships/image" Target="../media/image9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194.jpeg"/><Relationship Id="rId13" Type="http://schemas.openxmlformats.org/officeDocument/2006/relationships/image" Target="../media/image199.jpeg"/><Relationship Id="rId3" Type="http://schemas.openxmlformats.org/officeDocument/2006/relationships/image" Target="../media/image189.jpeg"/><Relationship Id="rId7" Type="http://schemas.openxmlformats.org/officeDocument/2006/relationships/image" Target="../media/image193.jpeg"/><Relationship Id="rId12" Type="http://schemas.openxmlformats.org/officeDocument/2006/relationships/image" Target="../media/image198.jpeg"/><Relationship Id="rId17" Type="http://schemas.openxmlformats.org/officeDocument/2006/relationships/image" Target="../media/image203.jpeg"/><Relationship Id="rId2" Type="http://schemas.openxmlformats.org/officeDocument/2006/relationships/image" Target="../media/image188.jpeg"/><Relationship Id="rId16" Type="http://schemas.openxmlformats.org/officeDocument/2006/relationships/image" Target="../media/image202.jpeg"/><Relationship Id="rId1" Type="http://schemas.openxmlformats.org/officeDocument/2006/relationships/slideLayout" Target="../slideLayouts/slideLayout7.xml"/><Relationship Id="rId6" Type="http://schemas.openxmlformats.org/officeDocument/2006/relationships/image" Target="../media/image192.jpeg"/><Relationship Id="rId11" Type="http://schemas.openxmlformats.org/officeDocument/2006/relationships/image" Target="../media/image197.jpeg"/><Relationship Id="rId5" Type="http://schemas.openxmlformats.org/officeDocument/2006/relationships/image" Target="../media/image191.jpeg"/><Relationship Id="rId15" Type="http://schemas.openxmlformats.org/officeDocument/2006/relationships/image" Target="../media/image201.jpeg"/><Relationship Id="rId10" Type="http://schemas.openxmlformats.org/officeDocument/2006/relationships/image" Target="../media/image196.jpeg"/><Relationship Id="rId4" Type="http://schemas.openxmlformats.org/officeDocument/2006/relationships/image" Target="../media/image190.jpeg"/><Relationship Id="rId9" Type="http://schemas.openxmlformats.org/officeDocument/2006/relationships/image" Target="../media/image195.jpeg"/><Relationship Id="rId14" Type="http://schemas.openxmlformats.org/officeDocument/2006/relationships/image" Target="../media/image200.jpeg"/></Relationships>
</file>

<file path=ppt/slides/_rels/slide21.xml.rels><?xml version="1.0" encoding="UTF-8" standalone="yes"?>
<Relationships xmlns="http://schemas.openxmlformats.org/package/2006/relationships"><Relationship Id="rId8" Type="http://schemas.openxmlformats.org/officeDocument/2006/relationships/image" Target="../media/image210.jpeg"/><Relationship Id="rId13" Type="http://schemas.openxmlformats.org/officeDocument/2006/relationships/image" Target="../media/image215.jpeg"/><Relationship Id="rId18" Type="http://schemas.openxmlformats.org/officeDocument/2006/relationships/image" Target="../media/image220.jpeg"/><Relationship Id="rId3" Type="http://schemas.openxmlformats.org/officeDocument/2006/relationships/image" Target="../media/image205.jpeg"/><Relationship Id="rId21" Type="http://schemas.openxmlformats.org/officeDocument/2006/relationships/image" Target="../media/image223.jpeg"/><Relationship Id="rId7" Type="http://schemas.openxmlformats.org/officeDocument/2006/relationships/image" Target="../media/image209.jpeg"/><Relationship Id="rId12" Type="http://schemas.openxmlformats.org/officeDocument/2006/relationships/image" Target="../media/image214.jpeg"/><Relationship Id="rId17" Type="http://schemas.openxmlformats.org/officeDocument/2006/relationships/image" Target="../media/image219.jpeg"/><Relationship Id="rId2" Type="http://schemas.openxmlformats.org/officeDocument/2006/relationships/image" Target="../media/image204.jpeg"/><Relationship Id="rId16" Type="http://schemas.openxmlformats.org/officeDocument/2006/relationships/image" Target="../media/image218.jpeg"/><Relationship Id="rId20" Type="http://schemas.openxmlformats.org/officeDocument/2006/relationships/image" Target="../media/image222.jpeg"/><Relationship Id="rId1" Type="http://schemas.openxmlformats.org/officeDocument/2006/relationships/slideLayout" Target="../slideLayouts/slideLayout7.xml"/><Relationship Id="rId6" Type="http://schemas.openxmlformats.org/officeDocument/2006/relationships/image" Target="../media/image208.jpeg"/><Relationship Id="rId11" Type="http://schemas.openxmlformats.org/officeDocument/2006/relationships/image" Target="../media/image213.jpeg"/><Relationship Id="rId5" Type="http://schemas.openxmlformats.org/officeDocument/2006/relationships/image" Target="../media/image207.jpeg"/><Relationship Id="rId15" Type="http://schemas.openxmlformats.org/officeDocument/2006/relationships/image" Target="../media/image217.jpeg"/><Relationship Id="rId10" Type="http://schemas.openxmlformats.org/officeDocument/2006/relationships/image" Target="../media/image212.jpeg"/><Relationship Id="rId19" Type="http://schemas.openxmlformats.org/officeDocument/2006/relationships/image" Target="../media/image221.jpeg"/><Relationship Id="rId4" Type="http://schemas.openxmlformats.org/officeDocument/2006/relationships/image" Target="../media/image206.jpeg"/><Relationship Id="rId9" Type="http://schemas.openxmlformats.org/officeDocument/2006/relationships/image" Target="../media/image211.jpeg"/><Relationship Id="rId14" Type="http://schemas.openxmlformats.org/officeDocument/2006/relationships/image" Target="../media/image216.jpeg"/></Relationships>
</file>

<file path=ppt/slides/_rels/slide22.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7.xml"/><Relationship Id="rId4" Type="http://schemas.openxmlformats.org/officeDocument/2006/relationships/image" Target="../media/image226.jpeg"/></Relationships>
</file>

<file path=ppt/slides/_rels/slide23.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2.xml"/><Relationship Id="rId5" Type="http://schemas.openxmlformats.org/officeDocument/2006/relationships/image" Target="../media/image231.png"/><Relationship Id="rId4" Type="http://schemas.openxmlformats.org/officeDocument/2006/relationships/image" Target="../media/image230.jpeg"/></Relationships>
</file>

<file path=ppt/slides/_rels/slide25.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png"/><Relationship Id="rId1" Type="http://schemas.openxmlformats.org/officeDocument/2006/relationships/slideLayout" Target="../slideLayouts/slideLayout2.xml"/><Relationship Id="rId4" Type="http://schemas.openxmlformats.org/officeDocument/2006/relationships/image" Target="../media/image234.jpeg"/></Relationships>
</file>

<file path=ppt/slides/_rels/slide26.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240.jpeg"/><Relationship Id="rId7" Type="http://schemas.openxmlformats.org/officeDocument/2006/relationships/image" Target="../media/image243.jpeg"/><Relationship Id="rId2" Type="http://schemas.openxmlformats.org/officeDocument/2006/relationships/image" Target="../media/image239.jpeg"/><Relationship Id="rId1" Type="http://schemas.openxmlformats.org/officeDocument/2006/relationships/slideLayout" Target="../slideLayouts/slideLayout7.xml"/><Relationship Id="rId6" Type="http://schemas.openxmlformats.org/officeDocument/2006/relationships/image" Target="../media/image242.jpeg"/><Relationship Id="rId5" Type="http://schemas.openxmlformats.org/officeDocument/2006/relationships/image" Target="../media/image52.jpeg"/><Relationship Id="rId4" Type="http://schemas.openxmlformats.org/officeDocument/2006/relationships/image" Target="../media/image241.jpeg"/><Relationship Id="rId9" Type="http://schemas.openxmlformats.org/officeDocument/2006/relationships/image" Target="../media/image244.jpeg"/></Relationships>
</file>

<file path=ppt/slides/_rels/slide2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46.jpeg"/><Relationship Id="rId7" Type="http://schemas.openxmlformats.org/officeDocument/2006/relationships/image" Target="../media/image250.jpeg"/><Relationship Id="rId2" Type="http://schemas.openxmlformats.org/officeDocument/2006/relationships/image" Target="../media/image245.jpeg"/><Relationship Id="rId1" Type="http://schemas.openxmlformats.org/officeDocument/2006/relationships/slideLayout" Target="../slideLayouts/slideLayout7.xml"/><Relationship Id="rId6" Type="http://schemas.openxmlformats.org/officeDocument/2006/relationships/image" Target="../media/image249.jpeg"/><Relationship Id="rId5" Type="http://schemas.openxmlformats.org/officeDocument/2006/relationships/image" Target="../media/image248.jpeg"/><Relationship Id="rId4" Type="http://schemas.openxmlformats.org/officeDocument/2006/relationships/image" Target="../media/image247.jpeg"/><Relationship Id="rId9"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257.jpeg"/><Relationship Id="rId13" Type="http://schemas.openxmlformats.org/officeDocument/2006/relationships/image" Target="../media/image262.jpeg"/><Relationship Id="rId18" Type="http://schemas.openxmlformats.org/officeDocument/2006/relationships/image" Target="../media/image267.jpeg"/><Relationship Id="rId3" Type="http://schemas.openxmlformats.org/officeDocument/2006/relationships/image" Target="../media/image252.jpeg"/><Relationship Id="rId21" Type="http://schemas.openxmlformats.org/officeDocument/2006/relationships/image" Target="../media/image270.jpeg"/><Relationship Id="rId7" Type="http://schemas.openxmlformats.org/officeDocument/2006/relationships/image" Target="../media/image256.jpeg"/><Relationship Id="rId12" Type="http://schemas.openxmlformats.org/officeDocument/2006/relationships/image" Target="../media/image261.jpeg"/><Relationship Id="rId17" Type="http://schemas.openxmlformats.org/officeDocument/2006/relationships/image" Target="../media/image266.jpeg"/><Relationship Id="rId2" Type="http://schemas.openxmlformats.org/officeDocument/2006/relationships/image" Target="../media/image251.jpeg"/><Relationship Id="rId16" Type="http://schemas.openxmlformats.org/officeDocument/2006/relationships/image" Target="../media/image265.jpeg"/><Relationship Id="rId20" Type="http://schemas.openxmlformats.org/officeDocument/2006/relationships/image" Target="../media/image269.jpeg"/><Relationship Id="rId1" Type="http://schemas.openxmlformats.org/officeDocument/2006/relationships/slideLayout" Target="../slideLayouts/slideLayout7.xml"/><Relationship Id="rId6" Type="http://schemas.openxmlformats.org/officeDocument/2006/relationships/image" Target="../media/image255.jpeg"/><Relationship Id="rId11" Type="http://schemas.openxmlformats.org/officeDocument/2006/relationships/image" Target="../media/image260.jpeg"/><Relationship Id="rId5" Type="http://schemas.openxmlformats.org/officeDocument/2006/relationships/image" Target="../media/image254.jpeg"/><Relationship Id="rId15" Type="http://schemas.openxmlformats.org/officeDocument/2006/relationships/image" Target="../media/image264.jpeg"/><Relationship Id="rId10" Type="http://schemas.openxmlformats.org/officeDocument/2006/relationships/image" Target="../media/image259.jpeg"/><Relationship Id="rId19" Type="http://schemas.openxmlformats.org/officeDocument/2006/relationships/image" Target="../media/image268.jpeg"/><Relationship Id="rId4" Type="http://schemas.openxmlformats.org/officeDocument/2006/relationships/image" Target="../media/image253.jpeg"/><Relationship Id="rId9" Type="http://schemas.openxmlformats.org/officeDocument/2006/relationships/image" Target="../media/image258.jpeg"/><Relationship Id="rId14" Type="http://schemas.openxmlformats.org/officeDocument/2006/relationships/image" Target="../media/image263.jpeg"/></Relationships>
</file>

<file path=ppt/slides/_rels/slide31.xml.rels><?xml version="1.0" encoding="UTF-8" standalone="yes"?>
<Relationships xmlns="http://schemas.openxmlformats.org/package/2006/relationships"><Relationship Id="rId13" Type="http://schemas.openxmlformats.org/officeDocument/2006/relationships/image" Target="../media/image282.jpeg"/><Relationship Id="rId18" Type="http://schemas.openxmlformats.org/officeDocument/2006/relationships/image" Target="../media/image287.jpeg"/><Relationship Id="rId26" Type="http://schemas.openxmlformats.org/officeDocument/2006/relationships/image" Target="../media/image295.jpeg"/><Relationship Id="rId39" Type="http://schemas.openxmlformats.org/officeDocument/2006/relationships/image" Target="../media/image308.jpeg"/><Relationship Id="rId3" Type="http://schemas.openxmlformats.org/officeDocument/2006/relationships/image" Target="../media/image272.jpeg"/><Relationship Id="rId21" Type="http://schemas.openxmlformats.org/officeDocument/2006/relationships/image" Target="../media/image290.jpeg"/><Relationship Id="rId34" Type="http://schemas.openxmlformats.org/officeDocument/2006/relationships/image" Target="../media/image303.jpeg"/><Relationship Id="rId42" Type="http://schemas.openxmlformats.org/officeDocument/2006/relationships/image" Target="../media/image311.jpeg"/><Relationship Id="rId47" Type="http://schemas.openxmlformats.org/officeDocument/2006/relationships/image" Target="../media/image316.jpeg"/><Relationship Id="rId50" Type="http://schemas.openxmlformats.org/officeDocument/2006/relationships/image" Target="../media/image319.jpeg"/><Relationship Id="rId7" Type="http://schemas.openxmlformats.org/officeDocument/2006/relationships/image" Target="../media/image276.jpeg"/><Relationship Id="rId12" Type="http://schemas.openxmlformats.org/officeDocument/2006/relationships/image" Target="../media/image281.jpeg"/><Relationship Id="rId17" Type="http://schemas.openxmlformats.org/officeDocument/2006/relationships/image" Target="../media/image286.jpeg"/><Relationship Id="rId25" Type="http://schemas.openxmlformats.org/officeDocument/2006/relationships/image" Target="../media/image294.jpeg"/><Relationship Id="rId33" Type="http://schemas.openxmlformats.org/officeDocument/2006/relationships/image" Target="../media/image302.jpeg"/><Relationship Id="rId38" Type="http://schemas.openxmlformats.org/officeDocument/2006/relationships/image" Target="../media/image307.jpeg"/><Relationship Id="rId46" Type="http://schemas.openxmlformats.org/officeDocument/2006/relationships/image" Target="../media/image315.jpeg"/><Relationship Id="rId2" Type="http://schemas.openxmlformats.org/officeDocument/2006/relationships/image" Target="../media/image271.jpeg"/><Relationship Id="rId16" Type="http://schemas.openxmlformats.org/officeDocument/2006/relationships/image" Target="../media/image285.jpeg"/><Relationship Id="rId20" Type="http://schemas.openxmlformats.org/officeDocument/2006/relationships/image" Target="../media/image289.jpeg"/><Relationship Id="rId29" Type="http://schemas.openxmlformats.org/officeDocument/2006/relationships/image" Target="../media/image298.jpeg"/><Relationship Id="rId41" Type="http://schemas.openxmlformats.org/officeDocument/2006/relationships/image" Target="../media/image310.jpeg"/><Relationship Id="rId1" Type="http://schemas.openxmlformats.org/officeDocument/2006/relationships/slideLayout" Target="../slideLayouts/slideLayout7.xml"/><Relationship Id="rId6" Type="http://schemas.openxmlformats.org/officeDocument/2006/relationships/image" Target="../media/image275.jpeg"/><Relationship Id="rId11" Type="http://schemas.openxmlformats.org/officeDocument/2006/relationships/image" Target="../media/image280.jpeg"/><Relationship Id="rId24" Type="http://schemas.openxmlformats.org/officeDocument/2006/relationships/image" Target="../media/image293.jpeg"/><Relationship Id="rId32" Type="http://schemas.openxmlformats.org/officeDocument/2006/relationships/image" Target="../media/image301.jpeg"/><Relationship Id="rId37" Type="http://schemas.openxmlformats.org/officeDocument/2006/relationships/image" Target="../media/image306.jpeg"/><Relationship Id="rId40" Type="http://schemas.openxmlformats.org/officeDocument/2006/relationships/image" Target="../media/image309.jpeg"/><Relationship Id="rId45" Type="http://schemas.openxmlformats.org/officeDocument/2006/relationships/image" Target="../media/image314.jpeg"/><Relationship Id="rId53" Type="http://schemas.openxmlformats.org/officeDocument/2006/relationships/image" Target="../media/image322.jpeg"/><Relationship Id="rId5" Type="http://schemas.openxmlformats.org/officeDocument/2006/relationships/image" Target="../media/image274.jpeg"/><Relationship Id="rId15" Type="http://schemas.openxmlformats.org/officeDocument/2006/relationships/image" Target="../media/image284.jpeg"/><Relationship Id="rId23" Type="http://schemas.openxmlformats.org/officeDocument/2006/relationships/image" Target="../media/image292.jpeg"/><Relationship Id="rId28" Type="http://schemas.openxmlformats.org/officeDocument/2006/relationships/image" Target="../media/image297.jpeg"/><Relationship Id="rId36" Type="http://schemas.openxmlformats.org/officeDocument/2006/relationships/image" Target="../media/image305.jpeg"/><Relationship Id="rId49" Type="http://schemas.openxmlformats.org/officeDocument/2006/relationships/image" Target="../media/image318.jpeg"/><Relationship Id="rId10" Type="http://schemas.openxmlformats.org/officeDocument/2006/relationships/image" Target="../media/image279.jpeg"/><Relationship Id="rId19" Type="http://schemas.openxmlformats.org/officeDocument/2006/relationships/image" Target="../media/image288.jpeg"/><Relationship Id="rId31" Type="http://schemas.openxmlformats.org/officeDocument/2006/relationships/image" Target="../media/image300.jpeg"/><Relationship Id="rId44" Type="http://schemas.openxmlformats.org/officeDocument/2006/relationships/image" Target="../media/image313.jpeg"/><Relationship Id="rId52" Type="http://schemas.openxmlformats.org/officeDocument/2006/relationships/image" Target="../media/image321.jpeg"/><Relationship Id="rId4" Type="http://schemas.openxmlformats.org/officeDocument/2006/relationships/image" Target="../media/image273.jpeg"/><Relationship Id="rId9" Type="http://schemas.openxmlformats.org/officeDocument/2006/relationships/image" Target="../media/image278.jpeg"/><Relationship Id="rId14" Type="http://schemas.openxmlformats.org/officeDocument/2006/relationships/image" Target="../media/image283.jpeg"/><Relationship Id="rId22" Type="http://schemas.openxmlformats.org/officeDocument/2006/relationships/image" Target="../media/image291.jpeg"/><Relationship Id="rId27" Type="http://schemas.openxmlformats.org/officeDocument/2006/relationships/image" Target="../media/image296.jpeg"/><Relationship Id="rId30" Type="http://schemas.openxmlformats.org/officeDocument/2006/relationships/image" Target="../media/image299.jpeg"/><Relationship Id="rId35" Type="http://schemas.openxmlformats.org/officeDocument/2006/relationships/image" Target="../media/image304.jpeg"/><Relationship Id="rId43" Type="http://schemas.openxmlformats.org/officeDocument/2006/relationships/image" Target="../media/image312.jpeg"/><Relationship Id="rId48" Type="http://schemas.openxmlformats.org/officeDocument/2006/relationships/image" Target="../media/image317.jpeg"/><Relationship Id="rId8" Type="http://schemas.openxmlformats.org/officeDocument/2006/relationships/image" Target="../media/image277.jpeg"/><Relationship Id="rId51" Type="http://schemas.openxmlformats.org/officeDocument/2006/relationships/image" Target="../media/image320.jpeg"/></Relationships>
</file>

<file path=ppt/slides/_rels/slide32.xml.rels><?xml version="1.0" encoding="UTF-8" standalone="yes"?>
<Relationships xmlns="http://schemas.openxmlformats.org/package/2006/relationships"><Relationship Id="rId8" Type="http://schemas.openxmlformats.org/officeDocument/2006/relationships/image" Target="../media/image329.jpeg"/><Relationship Id="rId13" Type="http://schemas.openxmlformats.org/officeDocument/2006/relationships/image" Target="../media/image334.jpeg"/><Relationship Id="rId18" Type="http://schemas.openxmlformats.org/officeDocument/2006/relationships/image" Target="../media/image339.jpeg"/><Relationship Id="rId3" Type="http://schemas.openxmlformats.org/officeDocument/2006/relationships/image" Target="../media/image324.jpeg"/><Relationship Id="rId21" Type="http://schemas.openxmlformats.org/officeDocument/2006/relationships/image" Target="../media/image342.jpeg"/><Relationship Id="rId7" Type="http://schemas.openxmlformats.org/officeDocument/2006/relationships/image" Target="../media/image328.jpeg"/><Relationship Id="rId12" Type="http://schemas.openxmlformats.org/officeDocument/2006/relationships/image" Target="../media/image333.jpeg"/><Relationship Id="rId17" Type="http://schemas.openxmlformats.org/officeDocument/2006/relationships/image" Target="../media/image338.jpeg"/><Relationship Id="rId2" Type="http://schemas.openxmlformats.org/officeDocument/2006/relationships/image" Target="../media/image323.jpeg"/><Relationship Id="rId16" Type="http://schemas.openxmlformats.org/officeDocument/2006/relationships/image" Target="../media/image337.jpeg"/><Relationship Id="rId20" Type="http://schemas.openxmlformats.org/officeDocument/2006/relationships/image" Target="../media/image341.jpeg"/><Relationship Id="rId1" Type="http://schemas.openxmlformats.org/officeDocument/2006/relationships/slideLayout" Target="../slideLayouts/slideLayout7.xml"/><Relationship Id="rId6" Type="http://schemas.openxmlformats.org/officeDocument/2006/relationships/image" Target="../media/image327.jpeg"/><Relationship Id="rId11" Type="http://schemas.openxmlformats.org/officeDocument/2006/relationships/image" Target="../media/image332.jpeg"/><Relationship Id="rId5" Type="http://schemas.openxmlformats.org/officeDocument/2006/relationships/image" Target="../media/image326.jpeg"/><Relationship Id="rId15" Type="http://schemas.openxmlformats.org/officeDocument/2006/relationships/image" Target="../media/image336.jpeg"/><Relationship Id="rId23" Type="http://schemas.openxmlformats.org/officeDocument/2006/relationships/image" Target="../media/image344.jpeg"/><Relationship Id="rId10" Type="http://schemas.openxmlformats.org/officeDocument/2006/relationships/image" Target="../media/image331.jpeg"/><Relationship Id="rId19" Type="http://schemas.openxmlformats.org/officeDocument/2006/relationships/image" Target="../media/image340.jpeg"/><Relationship Id="rId4" Type="http://schemas.openxmlformats.org/officeDocument/2006/relationships/image" Target="../media/image325.jpeg"/><Relationship Id="rId9" Type="http://schemas.openxmlformats.org/officeDocument/2006/relationships/image" Target="../media/image330.jpeg"/><Relationship Id="rId14" Type="http://schemas.openxmlformats.org/officeDocument/2006/relationships/image" Target="../media/image335.jpeg"/><Relationship Id="rId22" Type="http://schemas.openxmlformats.org/officeDocument/2006/relationships/image" Target="../media/image343.jpeg"/></Relationships>
</file>

<file path=ppt/slides/_rels/slide33.xml.rels><?xml version="1.0" encoding="UTF-8" standalone="yes"?>
<Relationships xmlns="http://schemas.openxmlformats.org/package/2006/relationships"><Relationship Id="rId3" Type="http://schemas.openxmlformats.org/officeDocument/2006/relationships/image" Target="../media/image346.jpeg"/><Relationship Id="rId2" Type="http://schemas.openxmlformats.org/officeDocument/2006/relationships/image" Target="../media/image3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8.jpeg"/><Relationship Id="rId7" Type="http://schemas.openxmlformats.org/officeDocument/2006/relationships/image" Target="../media/image352.png"/><Relationship Id="rId2" Type="http://schemas.openxmlformats.org/officeDocument/2006/relationships/image" Target="../media/image347.jpeg"/><Relationship Id="rId1" Type="http://schemas.openxmlformats.org/officeDocument/2006/relationships/slideLayout" Target="../slideLayouts/slideLayout2.xml"/><Relationship Id="rId6" Type="http://schemas.openxmlformats.org/officeDocument/2006/relationships/image" Target="../media/image351.jpeg"/><Relationship Id="rId5" Type="http://schemas.openxmlformats.org/officeDocument/2006/relationships/image" Target="../media/image350.jpeg"/><Relationship Id="rId4" Type="http://schemas.openxmlformats.org/officeDocument/2006/relationships/image" Target="../media/image349.jpeg"/></Relationships>
</file>

<file path=ppt/slides/_rels/slide35.xml.rels><?xml version="1.0" encoding="UTF-8" standalone="yes"?>
<Relationships xmlns="http://schemas.openxmlformats.org/package/2006/relationships"><Relationship Id="rId3" Type="http://schemas.openxmlformats.org/officeDocument/2006/relationships/image" Target="../media/image353.png"/><Relationship Id="rId7" Type="http://schemas.openxmlformats.org/officeDocument/2006/relationships/image" Target="../media/image357.png"/><Relationship Id="rId2" Type="http://schemas.openxmlformats.org/officeDocument/2006/relationships/image" Target="../media/image351.jpeg"/><Relationship Id="rId1" Type="http://schemas.openxmlformats.org/officeDocument/2006/relationships/slideLayout" Target="../slideLayouts/slideLayout2.xml"/><Relationship Id="rId6" Type="http://schemas.openxmlformats.org/officeDocument/2006/relationships/image" Target="../media/image356.png"/><Relationship Id="rId5" Type="http://schemas.openxmlformats.org/officeDocument/2006/relationships/image" Target="../media/image355.png"/><Relationship Id="rId4" Type="http://schemas.openxmlformats.org/officeDocument/2006/relationships/image" Target="../media/image354.png"/></Relationships>
</file>

<file path=ppt/slides/_rels/slide36.xml.rels><?xml version="1.0" encoding="UTF-8" standalone="yes"?>
<Relationships xmlns="http://schemas.openxmlformats.org/package/2006/relationships"><Relationship Id="rId3" Type="http://schemas.openxmlformats.org/officeDocument/2006/relationships/image" Target="../media/image358.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359.jpeg"/></Relationships>
</file>

<file path=ppt/slides/_rels/slide37.xml.rels><?xml version="1.0" encoding="UTF-8" standalone="yes"?>
<Relationships xmlns="http://schemas.openxmlformats.org/package/2006/relationships"><Relationship Id="rId3" Type="http://schemas.openxmlformats.org/officeDocument/2006/relationships/image" Target="../media/image360.tiff"/><Relationship Id="rId2" Type="http://schemas.openxmlformats.org/officeDocument/2006/relationships/hyperlink" Target="http://tropic.ssec.wisc.edu/real-time/bt_diff/bt_diff" TargetMode="External"/><Relationship Id="rId1" Type="http://schemas.openxmlformats.org/officeDocument/2006/relationships/slideLayout" Target="../slideLayouts/slideLayout7.xml"/><Relationship Id="rId6" Type="http://schemas.openxmlformats.org/officeDocument/2006/relationships/image" Target="../media/image363.gif"/><Relationship Id="rId5" Type="http://schemas.openxmlformats.org/officeDocument/2006/relationships/image" Target="../media/image362.gif"/><Relationship Id="rId4" Type="http://schemas.openxmlformats.org/officeDocument/2006/relationships/image" Target="../media/image36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6" Type="http://schemas.openxmlformats.org/officeDocument/2006/relationships/image" Target="../media/image388.jpeg"/><Relationship Id="rId117" Type="http://schemas.openxmlformats.org/officeDocument/2006/relationships/image" Target="../media/image479.jpeg"/><Relationship Id="rId21" Type="http://schemas.openxmlformats.org/officeDocument/2006/relationships/image" Target="../media/image383.jpeg"/><Relationship Id="rId42" Type="http://schemas.openxmlformats.org/officeDocument/2006/relationships/image" Target="../media/image404.jpeg"/><Relationship Id="rId47" Type="http://schemas.openxmlformats.org/officeDocument/2006/relationships/image" Target="../media/image409.jpeg"/><Relationship Id="rId63" Type="http://schemas.openxmlformats.org/officeDocument/2006/relationships/image" Target="../media/image425.jpeg"/><Relationship Id="rId68" Type="http://schemas.openxmlformats.org/officeDocument/2006/relationships/image" Target="../media/image430.jpeg"/><Relationship Id="rId84" Type="http://schemas.openxmlformats.org/officeDocument/2006/relationships/image" Target="../media/image446.jpeg"/><Relationship Id="rId89" Type="http://schemas.openxmlformats.org/officeDocument/2006/relationships/image" Target="../media/image451.jpeg"/><Relationship Id="rId112" Type="http://schemas.openxmlformats.org/officeDocument/2006/relationships/image" Target="../media/image474.jpeg"/><Relationship Id="rId16" Type="http://schemas.openxmlformats.org/officeDocument/2006/relationships/image" Target="../media/image378.jpeg"/><Relationship Id="rId107" Type="http://schemas.openxmlformats.org/officeDocument/2006/relationships/image" Target="../media/image469.jpeg"/><Relationship Id="rId11" Type="http://schemas.openxmlformats.org/officeDocument/2006/relationships/image" Target="../media/image373.jpeg"/><Relationship Id="rId32" Type="http://schemas.openxmlformats.org/officeDocument/2006/relationships/image" Target="../media/image394.jpeg"/><Relationship Id="rId37" Type="http://schemas.openxmlformats.org/officeDocument/2006/relationships/image" Target="../media/image399.jpeg"/><Relationship Id="rId53" Type="http://schemas.openxmlformats.org/officeDocument/2006/relationships/image" Target="../media/image415.jpeg"/><Relationship Id="rId58" Type="http://schemas.openxmlformats.org/officeDocument/2006/relationships/image" Target="../media/image420.jpeg"/><Relationship Id="rId74" Type="http://schemas.openxmlformats.org/officeDocument/2006/relationships/image" Target="../media/image436.jpeg"/><Relationship Id="rId79" Type="http://schemas.openxmlformats.org/officeDocument/2006/relationships/image" Target="../media/image441.jpeg"/><Relationship Id="rId102" Type="http://schemas.openxmlformats.org/officeDocument/2006/relationships/image" Target="../media/image464.jpeg"/><Relationship Id="rId5" Type="http://schemas.openxmlformats.org/officeDocument/2006/relationships/image" Target="../media/image367.jpeg"/><Relationship Id="rId61" Type="http://schemas.openxmlformats.org/officeDocument/2006/relationships/image" Target="../media/image423.jpeg"/><Relationship Id="rId82" Type="http://schemas.openxmlformats.org/officeDocument/2006/relationships/image" Target="../media/image444.jpeg"/><Relationship Id="rId90" Type="http://schemas.openxmlformats.org/officeDocument/2006/relationships/image" Target="../media/image452.jpeg"/><Relationship Id="rId95" Type="http://schemas.openxmlformats.org/officeDocument/2006/relationships/image" Target="../media/image457.jpeg"/><Relationship Id="rId19" Type="http://schemas.openxmlformats.org/officeDocument/2006/relationships/image" Target="../media/image381.jpeg"/><Relationship Id="rId14" Type="http://schemas.openxmlformats.org/officeDocument/2006/relationships/image" Target="../media/image376.jpeg"/><Relationship Id="rId22" Type="http://schemas.openxmlformats.org/officeDocument/2006/relationships/image" Target="../media/image384.jpeg"/><Relationship Id="rId27" Type="http://schemas.openxmlformats.org/officeDocument/2006/relationships/image" Target="../media/image389.jpeg"/><Relationship Id="rId30" Type="http://schemas.openxmlformats.org/officeDocument/2006/relationships/image" Target="../media/image392.jpeg"/><Relationship Id="rId35" Type="http://schemas.openxmlformats.org/officeDocument/2006/relationships/image" Target="../media/image397.jpeg"/><Relationship Id="rId43" Type="http://schemas.openxmlformats.org/officeDocument/2006/relationships/image" Target="../media/image405.jpeg"/><Relationship Id="rId48" Type="http://schemas.openxmlformats.org/officeDocument/2006/relationships/image" Target="../media/image410.jpeg"/><Relationship Id="rId56" Type="http://schemas.openxmlformats.org/officeDocument/2006/relationships/image" Target="../media/image418.jpeg"/><Relationship Id="rId64" Type="http://schemas.openxmlformats.org/officeDocument/2006/relationships/image" Target="../media/image426.jpeg"/><Relationship Id="rId69" Type="http://schemas.openxmlformats.org/officeDocument/2006/relationships/image" Target="../media/image431.jpeg"/><Relationship Id="rId77" Type="http://schemas.openxmlformats.org/officeDocument/2006/relationships/image" Target="../media/image439.jpeg"/><Relationship Id="rId100" Type="http://schemas.openxmlformats.org/officeDocument/2006/relationships/image" Target="../media/image462.jpeg"/><Relationship Id="rId105" Type="http://schemas.openxmlformats.org/officeDocument/2006/relationships/image" Target="../media/image467.jpeg"/><Relationship Id="rId113" Type="http://schemas.openxmlformats.org/officeDocument/2006/relationships/image" Target="../media/image475.jpeg"/><Relationship Id="rId118" Type="http://schemas.openxmlformats.org/officeDocument/2006/relationships/image" Target="../media/image480.jpeg"/><Relationship Id="rId8" Type="http://schemas.openxmlformats.org/officeDocument/2006/relationships/image" Target="../media/image370.jpeg"/><Relationship Id="rId51" Type="http://schemas.openxmlformats.org/officeDocument/2006/relationships/image" Target="../media/image413.jpeg"/><Relationship Id="rId72" Type="http://schemas.openxmlformats.org/officeDocument/2006/relationships/image" Target="../media/image434.jpeg"/><Relationship Id="rId80" Type="http://schemas.openxmlformats.org/officeDocument/2006/relationships/image" Target="../media/image442.jpeg"/><Relationship Id="rId85" Type="http://schemas.openxmlformats.org/officeDocument/2006/relationships/image" Target="../media/image447.jpeg"/><Relationship Id="rId93" Type="http://schemas.openxmlformats.org/officeDocument/2006/relationships/image" Target="../media/image455.jpeg"/><Relationship Id="rId98" Type="http://schemas.openxmlformats.org/officeDocument/2006/relationships/image" Target="../media/image460.jpeg"/><Relationship Id="rId121" Type="http://schemas.openxmlformats.org/officeDocument/2006/relationships/image" Target="../media/image483.jpeg"/><Relationship Id="rId3" Type="http://schemas.openxmlformats.org/officeDocument/2006/relationships/image" Target="../media/image365.jpeg"/><Relationship Id="rId12" Type="http://schemas.openxmlformats.org/officeDocument/2006/relationships/image" Target="../media/image374.jpeg"/><Relationship Id="rId17" Type="http://schemas.openxmlformats.org/officeDocument/2006/relationships/image" Target="../media/image379.jpeg"/><Relationship Id="rId25" Type="http://schemas.openxmlformats.org/officeDocument/2006/relationships/image" Target="../media/image387.jpeg"/><Relationship Id="rId33" Type="http://schemas.openxmlformats.org/officeDocument/2006/relationships/image" Target="../media/image395.jpeg"/><Relationship Id="rId38" Type="http://schemas.openxmlformats.org/officeDocument/2006/relationships/image" Target="../media/image400.jpeg"/><Relationship Id="rId46" Type="http://schemas.openxmlformats.org/officeDocument/2006/relationships/image" Target="../media/image408.jpeg"/><Relationship Id="rId59" Type="http://schemas.openxmlformats.org/officeDocument/2006/relationships/image" Target="../media/image421.jpeg"/><Relationship Id="rId67" Type="http://schemas.openxmlformats.org/officeDocument/2006/relationships/image" Target="../media/image429.jpeg"/><Relationship Id="rId103" Type="http://schemas.openxmlformats.org/officeDocument/2006/relationships/image" Target="../media/image465.jpeg"/><Relationship Id="rId108" Type="http://schemas.openxmlformats.org/officeDocument/2006/relationships/image" Target="../media/image470.jpeg"/><Relationship Id="rId116" Type="http://schemas.openxmlformats.org/officeDocument/2006/relationships/image" Target="../media/image478.jpeg"/><Relationship Id="rId20" Type="http://schemas.openxmlformats.org/officeDocument/2006/relationships/image" Target="../media/image382.jpeg"/><Relationship Id="rId41" Type="http://schemas.openxmlformats.org/officeDocument/2006/relationships/image" Target="../media/image403.jpeg"/><Relationship Id="rId54" Type="http://schemas.openxmlformats.org/officeDocument/2006/relationships/image" Target="../media/image416.jpeg"/><Relationship Id="rId62" Type="http://schemas.openxmlformats.org/officeDocument/2006/relationships/image" Target="../media/image424.jpeg"/><Relationship Id="rId70" Type="http://schemas.openxmlformats.org/officeDocument/2006/relationships/image" Target="../media/image432.jpeg"/><Relationship Id="rId75" Type="http://schemas.openxmlformats.org/officeDocument/2006/relationships/image" Target="../media/image437.jpeg"/><Relationship Id="rId83" Type="http://schemas.openxmlformats.org/officeDocument/2006/relationships/image" Target="../media/image445.jpeg"/><Relationship Id="rId88" Type="http://schemas.openxmlformats.org/officeDocument/2006/relationships/image" Target="../media/image450.jpeg"/><Relationship Id="rId91" Type="http://schemas.openxmlformats.org/officeDocument/2006/relationships/image" Target="../media/image453.jpeg"/><Relationship Id="rId96" Type="http://schemas.openxmlformats.org/officeDocument/2006/relationships/image" Target="../media/image458.jpeg"/><Relationship Id="rId111" Type="http://schemas.openxmlformats.org/officeDocument/2006/relationships/image" Target="../media/image473.jpeg"/><Relationship Id="rId1" Type="http://schemas.openxmlformats.org/officeDocument/2006/relationships/slideLayout" Target="../slideLayouts/slideLayout7.xml"/><Relationship Id="rId6" Type="http://schemas.openxmlformats.org/officeDocument/2006/relationships/image" Target="../media/image368.jpeg"/><Relationship Id="rId15" Type="http://schemas.openxmlformats.org/officeDocument/2006/relationships/image" Target="../media/image377.jpeg"/><Relationship Id="rId23" Type="http://schemas.openxmlformats.org/officeDocument/2006/relationships/image" Target="../media/image385.jpeg"/><Relationship Id="rId28" Type="http://schemas.openxmlformats.org/officeDocument/2006/relationships/image" Target="../media/image390.jpeg"/><Relationship Id="rId36" Type="http://schemas.openxmlformats.org/officeDocument/2006/relationships/image" Target="../media/image398.jpeg"/><Relationship Id="rId49" Type="http://schemas.openxmlformats.org/officeDocument/2006/relationships/image" Target="../media/image411.jpeg"/><Relationship Id="rId57" Type="http://schemas.openxmlformats.org/officeDocument/2006/relationships/image" Target="../media/image419.jpeg"/><Relationship Id="rId106" Type="http://schemas.openxmlformats.org/officeDocument/2006/relationships/image" Target="../media/image468.jpeg"/><Relationship Id="rId114" Type="http://schemas.openxmlformats.org/officeDocument/2006/relationships/image" Target="../media/image476.jpeg"/><Relationship Id="rId119" Type="http://schemas.openxmlformats.org/officeDocument/2006/relationships/image" Target="../media/image481.jpeg"/><Relationship Id="rId10" Type="http://schemas.openxmlformats.org/officeDocument/2006/relationships/image" Target="../media/image372.jpeg"/><Relationship Id="rId31" Type="http://schemas.openxmlformats.org/officeDocument/2006/relationships/image" Target="../media/image393.jpeg"/><Relationship Id="rId44" Type="http://schemas.openxmlformats.org/officeDocument/2006/relationships/image" Target="../media/image406.jpeg"/><Relationship Id="rId52" Type="http://schemas.openxmlformats.org/officeDocument/2006/relationships/image" Target="../media/image414.jpeg"/><Relationship Id="rId60" Type="http://schemas.openxmlformats.org/officeDocument/2006/relationships/image" Target="../media/image422.jpeg"/><Relationship Id="rId65" Type="http://schemas.openxmlformats.org/officeDocument/2006/relationships/image" Target="../media/image427.jpeg"/><Relationship Id="rId73" Type="http://schemas.openxmlformats.org/officeDocument/2006/relationships/image" Target="../media/image435.jpeg"/><Relationship Id="rId78" Type="http://schemas.openxmlformats.org/officeDocument/2006/relationships/image" Target="../media/image440.jpeg"/><Relationship Id="rId81" Type="http://schemas.openxmlformats.org/officeDocument/2006/relationships/image" Target="../media/image443.jpeg"/><Relationship Id="rId86" Type="http://schemas.openxmlformats.org/officeDocument/2006/relationships/image" Target="../media/image448.jpeg"/><Relationship Id="rId94" Type="http://schemas.openxmlformats.org/officeDocument/2006/relationships/image" Target="../media/image456.jpeg"/><Relationship Id="rId99" Type="http://schemas.openxmlformats.org/officeDocument/2006/relationships/image" Target="../media/image461.jpeg"/><Relationship Id="rId101" Type="http://schemas.openxmlformats.org/officeDocument/2006/relationships/image" Target="../media/image463.jpeg"/><Relationship Id="rId4" Type="http://schemas.openxmlformats.org/officeDocument/2006/relationships/image" Target="../media/image366.jpeg"/><Relationship Id="rId9" Type="http://schemas.openxmlformats.org/officeDocument/2006/relationships/image" Target="../media/image371.jpeg"/><Relationship Id="rId13" Type="http://schemas.openxmlformats.org/officeDocument/2006/relationships/image" Target="../media/image375.jpeg"/><Relationship Id="rId18" Type="http://schemas.openxmlformats.org/officeDocument/2006/relationships/image" Target="../media/image380.jpeg"/><Relationship Id="rId39" Type="http://schemas.openxmlformats.org/officeDocument/2006/relationships/image" Target="../media/image401.jpeg"/><Relationship Id="rId109" Type="http://schemas.openxmlformats.org/officeDocument/2006/relationships/image" Target="../media/image471.jpeg"/><Relationship Id="rId34" Type="http://schemas.openxmlformats.org/officeDocument/2006/relationships/image" Target="../media/image396.jpeg"/><Relationship Id="rId50" Type="http://schemas.openxmlformats.org/officeDocument/2006/relationships/image" Target="../media/image412.jpeg"/><Relationship Id="rId55" Type="http://schemas.openxmlformats.org/officeDocument/2006/relationships/image" Target="../media/image417.jpeg"/><Relationship Id="rId76" Type="http://schemas.openxmlformats.org/officeDocument/2006/relationships/image" Target="../media/image438.jpeg"/><Relationship Id="rId97" Type="http://schemas.openxmlformats.org/officeDocument/2006/relationships/image" Target="../media/image459.jpeg"/><Relationship Id="rId104" Type="http://schemas.openxmlformats.org/officeDocument/2006/relationships/image" Target="../media/image466.jpeg"/><Relationship Id="rId120" Type="http://schemas.openxmlformats.org/officeDocument/2006/relationships/image" Target="../media/image482.jpeg"/><Relationship Id="rId7" Type="http://schemas.openxmlformats.org/officeDocument/2006/relationships/image" Target="../media/image369.jpeg"/><Relationship Id="rId71" Type="http://schemas.openxmlformats.org/officeDocument/2006/relationships/image" Target="../media/image433.jpeg"/><Relationship Id="rId92" Type="http://schemas.openxmlformats.org/officeDocument/2006/relationships/image" Target="../media/image454.jpeg"/><Relationship Id="rId2" Type="http://schemas.openxmlformats.org/officeDocument/2006/relationships/image" Target="../media/image364.jpeg"/><Relationship Id="rId29" Type="http://schemas.openxmlformats.org/officeDocument/2006/relationships/image" Target="../media/image391.jpeg"/><Relationship Id="rId24" Type="http://schemas.openxmlformats.org/officeDocument/2006/relationships/image" Target="../media/image386.jpeg"/><Relationship Id="rId40" Type="http://schemas.openxmlformats.org/officeDocument/2006/relationships/image" Target="../media/image402.jpeg"/><Relationship Id="rId45" Type="http://schemas.openxmlformats.org/officeDocument/2006/relationships/image" Target="../media/image407.jpeg"/><Relationship Id="rId66" Type="http://schemas.openxmlformats.org/officeDocument/2006/relationships/image" Target="../media/image428.jpeg"/><Relationship Id="rId87" Type="http://schemas.openxmlformats.org/officeDocument/2006/relationships/image" Target="../media/image449.jpeg"/><Relationship Id="rId110" Type="http://schemas.openxmlformats.org/officeDocument/2006/relationships/image" Target="../media/image472.jpeg"/><Relationship Id="rId115" Type="http://schemas.openxmlformats.org/officeDocument/2006/relationships/image" Target="../media/image477.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2" Type="http://schemas.openxmlformats.org/officeDocument/2006/relationships/image" Target="../media/image48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490.jpeg"/><Relationship Id="rId13" Type="http://schemas.openxmlformats.org/officeDocument/2006/relationships/image" Target="../media/image495.jpeg"/><Relationship Id="rId18" Type="http://schemas.openxmlformats.org/officeDocument/2006/relationships/image" Target="../media/image500.jpeg"/><Relationship Id="rId26" Type="http://schemas.openxmlformats.org/officeDocument/2006/relationships/image" Target="../media/image507.jpeg"/><Relationship Id="rId3" Type="http://schemas.openxmlformats.org/officeDocument/2006/relationships/image" Target="../media/image486.jpeg"/><Relationship Id="rId21" Type="http://schemas.openxmlformats.org/officeDocument/2006/relationships/image" Target="../media/image502.jpeg"/><Relationship Id="rId34" Type="http://schemas.openxmlformats.org/officeDocument/2006/relationships/image" Target="../media/image514.jpeg"/><Relationship Id="rId7" Type="http://schemas.openxmlformats.org/officeDocument/2006/relationships/image" Target="../media/image489.jpeg"/><Relationship Id="rId12" Type="http://schemas.openxmlformats.org/officeDocument/2006/relationships/image" Target="../media/image494.jpeg"/><Relationship Id="rId17" Type="http://schemas.openxmlformats.org/officeDocument/2006/relationships/image" Target="../media/image499.jpeg"/><Relationship Id="rId25" Type="http://schemas.openxmlformats.org/officeDocument/2006/relationships/image" Target="../media/image506.jpeg"/><Relationship Id="rId33" Type="http://schemas.openxmlformats.org/officeDocument/2006/relationships/image" Target="../media/image513.jpeg"/><Relationship Id="rId2" Type="http://schemas.openxmlformats.org/officeDocument/2006/relationships/image" Target="../media/image485.jpeg"/><Relationship Id="rId16" Type="http://schemas.openxmlformats.org/officeDocument/2006/relationships/image" Target="../media/image498.jpeg"/><Relationship Id="rId20" Type="http://schemas.openxmlformats.org/officeDocument/2006/relationships/image" Target="../media/image141.jpeg"/><Relationship Id="rId29" Type="http://schemas.openxmlformats.org/officeDocument/2006/relationships/image" Target="../media/image510.jpeg"/><Relationship Id="rId1" Type="http://schemas.openxmlformats.org/officeDocument/2006/relationships/slideLayout" Target="../slideLayouts/slideLayout7.xml"/><Relationship Id="rId6" Type="http://schemas.openxmlformats.org/officeDocument/2006/relationships/image" Target="../media/image488.jpeg"/><Relationship Id="rId11" Type="http://schemas.openxmlformats.org/officeDocument/2006/relationships/image" Target="../media/image493.jpeg"/><Relationship Id="rId24" Type="http://schemas.openxmlformats.org/officeDocument/2006/relationships/image" Target="../media/image505.jpeg"/><Relationship Id="rId32" Type="http://schemas.openxmlformats.org/officeDocument/2006/relationships/image" Target="../media/image155.jpeg"/><Relationship Id="rId37" Type="http://schemas.openxmlformats.org/officeDocument/2006/relationships/image" Target="../media/image517.jpeg"/><Relationship Id="rId5" Type="http://schemas.openxmlformats.org/officeDocument/2006/relationships/image" Target="../media/image176.jpeg"/><Relationship Id="rId15" Type="http://schemas.openxmlformats.org/officeDocument/2006/relationships/image" Target="../media/image497.jpeg"/><Relationship Id="rId23" Type="http://schemas.openxmlformats.org/officeDocument/2006/relationships/image" Target="../media/image504.jpeg"/><Relationship Id="rId28" Type="http://schemas.openxmlformats.org/officeDocument/2006/relationships/image" Target="../media/image509.jpeg"/><Relationship Id="rId36" Type="http://schemas.openxmlformats.org/officeDocument/2006/relationships/image" Target="../media/image516.jpeg"/><Relationship Id="rId10" Type="http://schemas.openxmlformats.org/officeDocument/2006/relationships/image" Target="../media/image492.jpeg"/><Relationship Id="rId19" Type="http://schemas.openxmlformats.org/officeDocument/2006/relationships/image" Target="../media/image501.jpeg"/><Relationship Id="rId31" Type="http://schemas.openxmlformats.org/officeDocument/2006/relationships/image" Target="../media/image512.jpeg"/><Relationship Id="rId4" Type="http://schemas.openxmlformats.org/officeDocument/2006/relationships/image" Target="../media/image487.jpeg"/><Relationship Id="rId9" Type="http://schemas.openxmlformats.org/officeDocument/2006/relationships/image" Target="../media/image491.jpeg"/><Relationship Id="rId14" Type="http://schemas.openxmlformats.org/officeDocument/2006/relationships/image" Target="../media/image496.jpeg"/><Relationship Id="rId22" Type="http://schemas.openxmlformats.org/officeDocument/2006/relationships/image" Target="../media/image503.jpeg"/><Relationship Id="rId27" Type="http://schemas.openxmlformats.org/officeDocument/2006/relationships/image" Target="../media/image508.jpeg"/><Relationship Id="rId30" Type="http://schemas.openxmlformats.org/officeDocument/2006/relationships/image" Target="../media/image511.jpeg"/><Relationship Id="rId35" Type="http://schemas.openxmlformats.org/officeDocument/2006/relationships/image" Target="../media/image515.jpeg"/></Relationships>
</file>

<file path=ppt/slides/_rels/slide42.xml.rels><?xml version="1.0" encoding="UTF-8" standalone="yes"?>
<Relationships xmlns="http://schemas.openxmlformats.org/package/2006/relationships"><Relationship Id="rId3" Type="http://schemas.openxmlformats.org/officeDocument/2006/relationships/image" Target="../media/image518.jpeg"/><Relationship Id="rId2" Type="http://schemas.openxmlformats.org/officeDocument/2006/relationships/image" Target="../media/image48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490.jpeg"/><Relationship Id="rId13" Type="http://schemas.openxmlformats.org/officeDocument/2006/relationships/image" Target="../media/image507.jpeg"/><Relationship Id="rId3" Type="http://schemas.openxmlformats.org/officeDocument/2006/relationships/image" Target="../media/image472.jpeg"/><Relationship Id="rId7" Type="http://schemas.openxmlformats.org/officeDocument/2006/relationships/image" Target="../media/image486.jpeg"/><Relationship Id="rId12" Type="http://schemas.openxmlformats.org/officeDocument/2006/relationships/image" Target="../media/image508.jpeg"/><Relationship Id="rId2" Type="http://schemas.openxmlformats.org/officeDocument/2006/relationships/image" Target="../media/image473.jpeg"/><Relationship Id="rId1" Type="http://schemas.openxmlformats.org/officeDocument/2006/relationships/slideLayout" Target="../slideLayouts/slideLayout7.xml"/><Relationship Id="rId6" Type="http://schemas.openxmlformats.org/officeDocument/2006/relationships/image" Target="../media/image485.jpeg"/><Relationship Id="rId11" Type="http://schemas.openxmlformats.org/officeDocument/2006/relationships/image" Target="../media/image496.jpeg"/><Relationship Id="rId5" Type="http://schemas.openxmlformats.org/officeDocument/2006/relationships/image" Target="../media/image478.jpeg"/><Relationship Id="rId10" Type="http://schemas.openxmlformats.org/officeDocument/2006/relationships/image" Target="../media/image497.jpeg"/><Relationship Id="rId4" Type="http://schemas.openxmlformats.org/officeDocument/2006/relationships/image" Target="../media/image479.jpeg"/><Relationship Id="rId9" Type="http://schemas.openxmlformats.org/officeDocument/2006/relationships/image" Target="../media/image491.jpeg"/></Relationships>
</file>

<file path=ppt/slides/_rels/slide44.xml.rels><?xml version="1.0" encoding="UTF-8" standalone="yes"?>
<Relationships xmlns="http://schemas.openxmlformats.org/package/2006/relationships"><Relationship Id="rId3" Type="http://schemas.openxmlformats.org/officeDocument/2006/relationships/image" Target="../media/image520.jpeg"/><Relationship Id="rId2" Type="http://schemas.openxmlformats.org/officeDocument/2006/relationships/image" Target="../media/image51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13" Type="http://schemas.openxmlformats.org/officeDocument/2006/relationships/image" Target="../media/image21.jpeg"/><Relationship Id="rId18" Type="http://schemas.openxmlformats.org/officeDocument/2006/relationships/image" Target="../media/image26.jpeg"/><Relationship Id="rId26" Type="http://schemas.openxmlformats.org/officeDocument/2006/relationships/image" Target="../media/image34.jpeg"/><Relationship Id="rId39" Type="http://schemas.openxmlformats.org/officeDocument/2006/relationships/image" Target="../media/image47.jpeg"/><Relationship Id="rId3" Type="http://schemas.openxmlformats.org/officeDocument/2006/relationships/image" Target="../media/image11.jpeg"/><Relationship Id="rId21" Type="http://schemas.openxmlformats.org/officeDocument/2006/relationships/image" Target="../media/image29.jpeg"/><Relationship Id="rId34" Type="http://schemas.openxmlformats.org/officeDocument/2006/relationships/image" Target="../media/image42.jpeg"/><Relationship Id="rId42" Type="http://schemas.openxmlformats.org/officeDocument/2006/relationships/image" Target="../media/image50.jpeg"/><Relationship Id="rId47" Type="http://schemas.openxmlformats.org/officeDocument/2006/relationships/image" Target="../media/image55.jpeg"/><Relationship Id="rId7" Type="http://schemas.openxmlformats.org/officeDocument/2006/relationships/image" Target="../media/image15.jpeg"/><Relationship Id="rId12" Type="http://schemas.openxmlformats.org/officeDocument/2006/relationships/image" Target="../media/image20.jpeg"/><Relationship Id="rId17" Type="http://schemas.openxmlformats.org/officeDocument/2006/relationships/image" Target="../media/image25.jpeg"/><Relationship Id="rId25" Type="http://schemas.openxmlformats.org/officeDocument/2006/relationships/image" Target="../media/image33.jpeg"/><Relationship Id="rId33" Type="http://schemas.openxmlformats.org/officeDocument/2006/relationships/image" Target="../media/image41.jpeg"/><Relationship Id="rId38" Type="http://schemas.openxmlformats.org/officeDocument/2006/relationships/image" Target="../media/image46.jpeg"/><Relationship Id="rId46" Type="http://schemas.openxmlformats.org/officeDocument/2006/relationships/image" Target="../media/image54.jpeg"/><Relationship Id="rId2" Type="http://schemas.openxmlformats.org/officeDocument/2006/relationships/image" Target="../media/image10.jpeg"/><Relationship Id="rId16" Type="http://schemas.openxmlformats.org/officeDocument/2006/relationships/image" Target="../media/image24.jpeg"/><Relationship Id="rId20" Type="http://schemas.openxmlformats.org/officeDocument/2006/relationships/image" Target="../media/image28.jpeg"/><Relationship Id="rId29" Type="http://schemas.openxmlformats.org/officeDocument/2006/relationships/image" Target="../media/image37.jpeg"/><Relationship Id="rId41"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image" Target="../media/image19.jpeg"/><Relationship Id="rId24" Type="http://schemas.openxmlformats.org/officeDocument/2006/relationships/image" Target="../media/image32.jpeg"/><Relationship Id="rId32" Type="http://schemas.openxmlformats.org/officeDocument/2006/relationships/image" Target="../media/image40.jpeg"/><Relationship Id="rId37" Type="http://schemas.openxmlformats.org/officeDocument/2006/relationships/image" Target="../media/image45.jpeg"/><Relationship Id="rId40" Type="http://schemas.openxmlformats.org/officeDocument/2006/relationships/image" Target="../media/image48.jpeg"/><Relationship Id="rId45" Type="http://schemas.openxmlformats.org/officeDocument/2006/relationships/image" Target="../media/image53.jpeg"/><Relationship Id="rId5" Type="http://schemas.openxmlformats.org/officeDocument/2006/relationships/image" Target="../media/image13.jpeg"/><Relationship Id="rId15" Type="http://schemas.openxmlformats.org/officeDocument/2006/relationships/image" Target="../media/image23.jpeg"/><Relationship Id="rId23" Type="http://schemas.openxmlformats.org/officeDocument/2006/relationships/image" Target="../media/image31.jpeg"/><Relationship Id="rId28" Type="http://schemas.openxmlformats.org/officeDocument/2006/relationships/image" Target="../media/image36.jpeg"/><Relationship Id="rId36" Type="http://schemas.openxmlformats.org/officeDocument/2006/relationships/image" Target="../media/image44.jpeg"/><Relationship Id="rId49" Type="http://schemas.openxmlformats.org/officeDocument/2006/relationships/image" Target="../media/image57.jpeg"/><Relationship Id="rId10" Type="http://schemas.openxmlformats.org/officeDocument/2006/relationships/image" Target="../media/image18.jpeg"/><Relationship Id="rId19" Type="http://schemas.openxmlformats.org/officeDocument/2006/relationships/image" Target="../media/image27.jpeg"/><Relationship Id="rId31" Type="http://schemas.openxmlformats.org/officeDocument/2006/relationships/image" Target="../media/image39.jpeg"/><Relationship Id="rId44" Type="http://schemas.openxmlformats.org/officeDocument/2006/relationships/image" Target="../media/image52.jpe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2.jpeg"/><Relationship Id="rId22" Type="http://schemas.openxmlformats.org/officeDocument/2006/relationships/image" Target="../media/image30.jpeg"/><Relationship Id="rId27" Type="http://schemas.openxmlformats.org/officeDocument/2006/relationships/image" Target="../media/image35.jpeg"/><Relationship Id="rId30" Type="http://schemas.openxmlformats.org/officeDocument/2006/relationships/image" Target="../media/image38.jpeg"/><Relationship Id="rId35" Type="http://schemas.openxmlformats.org/officeDocument/2006/relationships/image" Target="../media/image43.jpeg"/><Relationship Id="rId43" Type="http://schemas.openxmlformats.org/officeDocument/2006/relationships/image" Target="../media/image51.jpeg"/><Relationship Id="rId48" Type="http://schemas.openxmlformats.org/officeDocument/2006/relationships/image" Target="../media/image56.jpeg"/><Relationship Id="rId8"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jpeg"/><Relationship Id="rId18" Type="http://schemas.openxmlformats.org/officeDocument/2006/relationships/image" Target="../media/image74.jpeg"/><Relationship Id="rId26" Type="http://schemas.openxmlformats.org/officeDocument/2006/relationships/image" Target="../media/image82.jpeg"/><Relationship Id="rId39" Type="http://schemas.openxmlformats.org/officeDocument/2006/relationships/image" Target="../media/image95.jpeg"/><Relationship Id="rId3" Type="http://schemas.openxmlformats.org/officeDocument/2006/relationships/image" Target="../media/image59.jpeg"/><Relationship Id="rId21" Type="http://schemas.openxmlformats.org/officeDocument/2006/relationships/image" Target="../media/image77.jpeg"/><Relationship Id="rId34" Type="http://schemas.openxmlformats.org/officeDocument/2006/relationships/image" Target="../media/image90.jpeg"/><Relationship Id="rId42" Type="http://schemas.openxmlformats.org/officeDocument/2006/relationships/image" Target="../media/image98.jpeg"/><Relationship Id="rId7" Type="http://schemas.openxmlformats.org/officeDocument/2006/relationships/image" Target="../media/image63.jpeg"/><Relationship Id="rId12" Type="http://schemas.openxmlformats.org/officeDocument/2006/relationships/image" Target="../media/image68.jpeg"/><Relationship Id="rId17" Type="http://schemas.openxmlformats.org/officeDocument/2006/relationships/image" Target="../media/image73.jpeg"/><Relationship Id="rId25" Type="http://schemas.openxmlformats.org/officeDocument/2006/relationships/image" Target="../media/image81.jpeg"/><Relationship Id="rId33" Type="http://schemas.openxmlformats.org/officeDocument/2006/relationships/image" Target="../media/image89.jpeg"/><Relationship Id="rId38" Type="http://schemas.openxmlformats.org/officeDocument/2006/relationships/image" Target="../media/image94.jpeg"/><Relationship Id="rId2" Type="http://schemas.openxmlformats.org/officeDocument/2006/relationships/image" Target="../media/image58.jpeg"/><Relationship Id="rId16" Type="http://schemas.openxmlformats.org/officeDocument/2006/relationships/image" Target="../media/image72.jpeg"/><Relationship Id="rId20" Type="http://schemas.openxmlformats.org/officeDocument/2006/relationships/image" Target="../media/image76.jpeg"/><Relationship Id="rId29" Type="http://schemas.openxmlformats.org/officeDocument/2006/relationships/image" Target="../media/image85.jpeg"/><Relationship Id="rId41"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62.jpeg"/><Relationship Id="rId11" Type="http://schemas.openxmlformats.org/officeDocument/2006/relationships/image" Target="../media/image67.jpeg"/><Relationship Id="rId24" Type="http://schemas.openxmlformats.org/officeDocument/2006/relationships/image" Target="../media/image80.jpeg"/><Relationship Id="rId32" Type="http://schemas.openxmlformats.org/officeDocument/2006/relationships/image" Target="../media/image88.jpeg"/><Relationship Id="rId37" Type="http://schemas.openxmlformats.org/officeDocument/2006/relationships/image" Target="../media/image93.jpeg"/><Relationship Id="rId40" Type="http://schemas.openxmlformats.org/officeDocument/2006/relationships/image" Target="../media/image96.jpeg"/><Relationship Id="rId45" Type="http://schemas.openxmlformats.org/officeDocument/2006/relationships/image" Target="../media/image101.jpeg"/><Relationship Id="rId5" Type="http://schemas.openxmlformats.org/officeDocument/2006/relationships/image" Target="../media/image61.jpeg"/><Relationship Id="rId15" Type="http://schemas.openxmlformats.org/officeDocument/2006/relationships/image" Target="../media/image71.jpeg"/><Relationship Id="rId23" Type="http://schemas.openxmlformats.org/officeDocument/2006/relationships/image" Target="../media/image79.jpeg"/><Relationship Id="rId28" Type="http://schemas.openxmlformats.org/officeDocument/2006/relationships/image" Target="../media/image84.jpeg"/><Relationship Id="rId36" Type="http://schemas.openxmlformats.org/officeDocument/2006/relationships/image" Target="../media/image92.jpeg"/><Relationship Id="rId10" Type="http://schemas.openxmlformats.org/officeDocument/2006/relationships/image" Target="../media/image66.jpeg"/><Relationship Id="rId19" Type="http://schemas.openxmlformats.org/officeDocument/2006/relationships/image" Target="../media/image75.jpeg"/><Relationship Id="rId31" Type="http://schemas.openxmlformats.org/officeDocument/2006/relationships/image" Target="../media/image87.jpeg"/><Relationship Id="rId44" Type="http://schemas.openxmlformats.org/officeDocument/2006/relationships/image" Target="../media/image100.jpeg"/><Relationship Id="rId4" Type="http://schemas.openxmlformats.org/officeDocument/2006/relationships/image" Target="../media/image60.jpeg"/><Relationship Id="rId9" Type="http://schemas.openxmlformats.org/officeDocument/2006/relationships/image" Target="../media/image65.jpeg"/><Relationship Id="rId14" Type="http://schemas.openxmlformats.org/officeDocument/2006/relationships/image" Target="../media/image70.jpeg"/><Relationship Id="rId22" Type="http://schemas.openxmlformats.org/officeDocument/2006/relationships/image" Target="../media/image78.jpeg"/><Relationship Id="rId27" Type="http://schemas.openxmlformats.org/officeDocument/2006/relationships/image" Target="../media/image83.jpeg"/><Relationship Id="rId30" Type="http://schemas.openxmlformats.org/officeDocument/2006/relationships/image" Target="../media/image86.jpeg"/><Relationship Id="rId35" Type="http://schemas.openxmlformats.org/officeDocument/2006/relationships/image" Target="../media/image91.jpeg"/><Relationship Id="rId43" Type="http://schemas.openxmlformats.org/officeDocument/2006/relationships/image" Target="../media/image99.jpeg"/></Relationships>
</file>

<file path=ppt/slides/_rels/slide8.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113.jpeg"/><Relationship Id="rId18" Type="http://schemas.openxmlformats.org/officeDocument/2006/relationships/image" Target="../media/image117.jpeg"/><Relationship Id="rId26" Type="http://schemas.openxmlformats.org/officeDocument/2006/relationships/image" Target="../media/image125.jpeg"/><Relationship Id="rId3" Type="http://schemas.openxmlformats.org/officeDocument/2006/relationships/image" Target="../media/image103.jpeg"/><Relationship Id="rId21" Type="http://schemas.openxmlformats.org/officeDocument/2006/relationships/image" Target="../media/image120.jpeg"/><Relationship Id="rId7" Type="http://schemas.openxmlformats.org/officeDocument/2006/relationships/image" Target="../media/image107.jpeg"/><Relationship Id="rId12" Type="http://schemas.openxmlformats.org/officeDocument/2006/relationships/image" Target="../media/image112.jpeg"/><Relationship Id="rId17" Type="http://schemas.openxmlformats.org/officeDocument/2006/relationships/image" Target="../media/image1.jpeg"/><Relationship Id="rId25" Type="http://schemas.openxmlformats.org/officeDocument/2006/relationships/image" Target="../media/image124.jpeg"/><Relationship Id="rId2" Type="http://schemas.openxmlformats.org/officeDocument/2006/relationships/image" Target="../media/image102.jpeg"/><Relationship Id="rId16" Type="http://schemas.openxmlformats.org/officeDocument/2006/relationships/image" Target="../media/image116.jpeg"/><Relationship Id="rId20" Type="http://schemas.openxmlformats.org/officeDocument/2006/relationships/image" Target="../media/image119.jpeg"/><Relationship Id="rId29" Type="http://schemas.openxmlformats.org/officeDocument/2006/relationships/image" Target="../media/image128.jpeg"/><Relationship Id="rId1" Type="http://schemas.openxmlformats.org/officeDocument/2006/relationships/slideLayout" Target="../slideLayouts/slideLayout7.xml"/><Relationship Id="rId6" Type="http://schemas.openxmlformats.org/officeDocument/2006/relationships/image" Target="../media/image106.jpeg"/><Relationship Id="rId11" Type="http://schemas.openxmlformats.org/officeDocument/2006/relationships/image" Target="../media/image111.jpeg"/><Relationship Id="rId24" Type="http://schemas.openxmlformats.org/officeDocument/2006/relationships/image" Target="../media/image123.jpeg"/><Relationship Id="rId5" Type="http://schemas.openxmlformats.org/officeDocument/2006/relationships/image" Target="../media/image105.jpeg"/><Relationship Id="rId15" Type="http://schemas.openxmlformats.org/officeDocument/2006/relationships/image" Target="../media/image115.jpeg"/><Relationship Id="rId23" Type="http://schemas.openxmlformats.org/officeDocument/2006/relationships/image" Target="../media/image122.jpeg"/><Relationship Id="rId28" Type="http://schemas.openxmlformats.org/officeDocument/2006/relationships/image" Target="../media/image127.jpeg"/><Relationship Id="rId10" Type="http://schemas.openxmlformats.org/officeDocument/2006/relationships/image" Target="../media/image110.jpeg"/><Relationship Id="rId19" Type="http://schemas.openxmlformats.org/officeDocument/2006/relationships/image" Target="../media/image118.jpeg"/><Relationship Id="rId4" Type="http://schemas.openxmlformats.org/officeDocument/2006/relationships/image" Target="../media/image104.jpeg"/><Relationship Id="rId9" Type="http://schemas.openxmlformats.org/officeDocument/2006/relationships/image" Target="../media/image109.jpeg"/><Relationship Id="rId14" Type="http://schemas.openxmlformats.org/officeDocument/2006/relationships/image" Target="../media/image114.jpeg"/><Relationship Id="rId22" Type="http://schemas.openxmlformats.org/officeDocument/2006/relationships/image" Target="../media/image121.jpeg"/><Relationship Id="rId27" Type="http://schemas.openxmlformats.org/officeDocument/2006/relationships/image" Target="../media/image126.jpeg"/></Relationships>
</file>

<file path=ppt/slides/_rels/slide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t_diff_100831_0945z.jpg"/>
          <p:cNvPicPr>
            <a:picLocks/>
          </p:cNvPicPr>
          <p:nvPr/>
        </p:nvPicPr>
        <p:blipFill>
          <a:blip r:embed="rId2">
            <a:alphaModFix amt="31000"/>
            <a:extLst>
              <a:ext uri="{28A0092B-C50C-407E-A947-70E740481C1C}">
                <a14:useLocalDpi xmlns="" xmlns:a14="http://schemas.microsoft.com/office/drawing/2010/main" val="0"/>
              </a:ext>
            </a:extLst>
          </a:blip>
          <a:stretch>
            <a:fillRect/>
          </a:stretch>
        </p:blipFill>
        <p:spPr>
          <a:xfrm>
            <a:off x="0" y="2396738"/>
            <a:ext cx="9144000" cy="4461262"/>
          </a:xfrm>
          <a:prstGeom prst="rect">
            <a:avLst/>
          </a:prstGeom>
        </p:spPr>
      </p:pic>
      <p:sp>
        <p:nvSpPr>
          <p:cNvPr id="14337" name="Text Box 63"/>
          <p:cNvSpPr txBox="1">
            <a:spLocks noChangeArrowheads="1"/>
          </p:cNvSpPr>
          <p:nvPr/>
        </p:nvSpPr>
        <p:spPr bwMode="auto">
          <a:xfrm>
            <a:off x="0" y="73025"/>
            <a:ext cx="9144000" cy="2323713"/>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00"/>
                </a:solidFill>
                <a:latin typeface="Comic Sans MS" pitchFamily="66" charset="0"/>
              </a:rPr>
              <a:t>Diurnal Pulsing of Tropical Cyclones: An Overlooked Yet Fundamental TC Process? </a:t>
            </a:r>
            <a:endParaRPr lang="en-US" sz="2400" dirty="0">
              <a:solidFill>
                <a:srgbClr val="000000"/>
              </a:solidFill>
              <a:latin typeface="Comic Sans MS" pitchFamily="66" charset="0"/>
            </a:endParaRPr>
          </a:p>
          <a:p>
            <a:pPr algn="ctr">
              <a:spcBef>
                <a:spcPct val="50000"/>
              </a:spcBef>
            </a:pPr>
            <a:endParaRPr lang="en-US" dirty="0">
              <a:solidFill>
                <a:srgbClr val="000000"/>
              </a:solidFill>
              <a:latin typeface="Comic Sans MS" pitchFamily="66" charset="0"/>
            </a:endParaRPr>
          </a:p>
          <a:p>
            <a:pPr algn="ctr">
              <a:spcBef>
                <a:spcPct val="50000"/>
              </a:spcBef>
            </a:pPr>
            <a:r>
              <a:rPr lang="en-US" dirty="0">
                <a:solidFill>
                  <a:srgbClr val="000000"/>
                </a:solidFill>
                <a:latin typeface="Comic Sans MS" pitchFamily="66" charset="0"/>
              </a:rPr>
              <a:t>Jason Dunion</a:t>
            </a:r>
          </a:p>
          <a:p>
            <a:pPr algn="ctr">
              <a:spcBef>
                <a:spcPct val="50000"/>
              </a:spcBef>
            </a:pPr>
            <a:r>
              <a:rPr lang="en-US" dirty="0" smtClean="0">
                <a:solidFill>
                  <a:srgbClr val="000000"/>
                </a:solidFill>
                <a:latin typeface="Comic Sans MS" pitchFamily="66" charset="0"/>
              </a:rPr>
              <a:t>University </a:t>
            </a:r>
            <a:r>
              <a:rPr lang="en-US" dirty="0">
                <a:solidFill>
                  <a:srgbClr val="000000"/>
                </a:solidFill>
                <a:latin typeface="Comic Sans MS" pitchFamily="66" charset="0"/>
              </a:rPr>
              <a:t>of Miami/</a:t>
            </a:r>
            <a:r>
              <a:rPr lang="en-US" dirty="0" smtClean="0">
                <a:solidFill>
                  <a:srgbClr val="000000"/>
                </a:solidFill>
                <a:latin typeface="Comic Sans MS" pitchFamily="66" charset="0"/>
              </a:rPr>
              <a:t>CIMAS – </a:t>
            </a:r>
            <a:r>
              <a:rPr lang="en-US" dirty="0">
                <a:solidFill>
                  <a:srgbClr val="000000"/>
                </a:solidFill>
                <a:latin typeface="Comic Sans MS" pitchFamily="66" charset="0"/>
              </a:rPr>
              <a:t>NOAA/AOML/HRD – SUNY</a:t>
            </a:r>
            <a:r>
              <a:rPr lang="en-US" dirty="0" smtClean="0">
                <a:solidFill>
                  <a:srgbClr val="000000"/>
                </a:solidFill>
                <a:latin typeface="Comic Sans MS" pitchFamily="66" charset="0"/>
              </a:rPr>
              <a:t>/Albany</a:t>
            </a:r>
            <a:endParaRPr lang="en-US" dirty="0">
              <a:solidFill>
                <a:srgbClr val="000000"/>
              </a:solidFill>
              <a:latin typeface="Comic Sans MS"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2" descr="fig1"/>
          <p:cNvPicPr>
            <a:picLocks noChangeAspect="1" noChangeArrowheads="1"/>
          </p:cNvPicPr>
          <p:nvPr/>
        </p:nvPicPr>
        <p:blipFill>
          <a:blip r:embed="rId2"/>
          <a:srcRect/>
          <a:stretch>
            <a:fillRect/>
          </a:stretch>
        </p:blipFill>
        <p:spPr bwMode="auto">
          <a:xfrm>
            <a:off x="-19050" y="628650"/>
            <a:ext cx="9144000" cy="6229350"/>
          </a:xfrm>
          <a:prstGeom prst="rect">
            <a:avLst/>
          </a:prstGeom>
          <a:noFill/>
          <a:ln w="9525">
            <a:noFill/>
            <a:miter lim="800000"/>
            <a:headEnd/>
            <a:tailEnd/>
          </a:ln>
        </p:spPr>
      </p:pic>
      <p:pic>
        <p:nvPicPr>
          <p:cNvPr id="22539" name="Picture 11" descr="fig3"/>
          <p:cNvPicPr>
            <a:picLocks noChangeAspect="1" noChangeArrowheads="1"/>
          </p:cNvPicPr>
          <p:nvPr/>
        </p:nvPicPr>
        <p:blipFill>
          <a:blip r:embed="rId3"/>
          <a:srcRect/>
          <a:stretch>
            <a:fillRect/>
          </a:stretch>
        </p:blipFill>
        <p:spPr bwMode="auto">
          <a:xfrm>
            <a:off x="0" y="625475"/>
            <a:ext cx="9144000" cy="6229350"/>
          </a:xfrm>
          <a:prstGeom prst="rect">
            <a:avLst/>
          </a:prstGeom>
          <a:noFill/>
          <a:ln w="9525">
            <a:noFill/>
            <a:miter lim="800000"/>
            <a:headEnd/>
            <a:tailEnd/>
          </a:ln>
        </p:spPr>
      </p:pic>
      <p:pic>
        <p:nvPicPr>
          <p:cNvPr id="22538" name="Picture 10" descr="fig4"/>
          <p:cNvPicPr>
            <a:picLocks noChangeAspect="1" noChangeArrowheads="1"/>
          </p:cNvPicPr>
          <p:nvPr/>
        </p:nvPicPr>
        <p:blipFill>
          <a:blip r:embed="rId4"/>
          <a:srcRect/>
          <a:stretch>
            <a:fillRect/>
          </a:stretch>
        </p:blipFill>
        <p:spPr bwMode="auto">
          <a:xfrm>
            <a:off x="0" y="628650"/>
            <a:ext cx="9144000" cy="6229350"/>
          </a:xfrm>
          <a:prstGeom prst="rect">
            <a:avLst/>
          </a:prstGeom>
          <a:noFill/>
          <a:ln w="9525">
            <a:noFill/>
            <a:miter lim="800000"/>
            <a:headEnd/>
            <a:tailEnd/>
          </a:ln>
        </p:spPr>
      </p:pic>
      <p:pic>
        <p:nvPicPr>
          <p:cNvPr id="22537" name="Picture 9" descr="fig7"/>
          <p:cNvPicPr>
            <a:picLocks noChangeAspect="1" noChangeArrowheads="1"/>
          </p:cNvPicPr>
          <p:nvPr/>
        </p:nvPicPr>
        <p:blipFill>
          <a:blip r:embed="rId5"/>
          <a:srcRect/>
          <a:stretch>
            <a:fillRect/>
          </a:stretch>
        </p:blipFill>
        <p:spPr bwMode="auto">
          <a:xfrm>
            <a:off x="-19050" y="628650"/>
            <a:ext cx="9144000" cy="6229350"/>
          </a:xfrm>
          <a:prstGeom prst="rect">
            <a:avLst/>
          </a:prstGeom>
          <a:noFill/>
          <a:ln w="9525">
            <a:noFill/>
            <a:miter lim="800000"/>
            <a:headEnd/>
            <a:tailEnd/>
          </a:ln>
        </p:spPr>
      </p:pic>
      <p:pic>
        <p:nvPicPr>
          <p:cNvPr id="22536" name="Picture 8" descr="fig5"/>
          <p:cNvPicPr>
            <a:picLocks noChangeAspect="1" noChangeArrowheads="1"/>
          </p:cNvPicPr>
          <p:nvPr/>
        </p:nvPicPr>
        <p:blipFill>
          <a:blip r:embed="rId6"/>
          <a:srcRect/>
          <a:stretch>
            <a:fillRect/>
          </a:stretch>
        </p:blipFill>
        <p:spPr bwMode="auto">
          <a:xfrm>
            <a:off x="0" y="625475"/>
            <a:ext cx="9144000" cy="6229350"/>
          </a:xfrm>
          <a:prstGeom prst="rect">
            <a:avLst/>
          </a:prstGeom>
          <a:noFill/>
          <a:ln w="9525">
            <a:noFill/>
            <a:miter lim="800000"/>
            <a:headEnd/>
            <a:tailEnd/>
          </a:ln>
        </p:spPr>
      </p:pic>
      <p:sp>
        <p:nvSpPr>
          <p:cNvPr id="20486" name="TextBox 10"/>
          <p:cNvSpPr txBox="1">
            <a:spLocks noChangeArrowheads="1"/>
          </p:cNvSpPr>
          <p:nvPr/>
        </p:nvSpPr>
        <p:spPr bwMode="auto">
          <a:xfrm>
            <a:off x="0" y="12700"/>
            <a:ext cx="9124950" cy="523875"/>
          </a:xfrm>
          <a:prstGeom prst="rect">
            <a:avLst/>
          </a:prstGeom>
          <a:noFill/>
          <a:ln w="9525">
            <a:noFill/>
            <a:miter lim="800000"/>
            <a:headEnd/>
            <a:tailEnd/>
          </a:ln>
        </p:spPr>
        <p:txBody>
          <a:bodyPr>
            <a:spAutoFit/>
          </a:bodyPr>
          <a:lstStyle/>
          <a:p>
            <a:pPr algn="ctr"/>
            <a:r>
              <a:rPr lang="en-US" sz="2800">
                <a:latin typeface="Comic Sans MS" pitchFamily="66" charset="0"/>
              </a:rPr>
              <a:t>GOES IR BT Differences: Azimuthal Mean (400km) </a:t>
            </a:r>
          </a:p>
        </p:txBody>
      </p:sp>
      <p:grpSp>
        <p:nvGrpSpPr>
          <p:cNvPr id="2" name="Group 1"/>
          <p:cNvGrpSpPr/>
          <p:nvPr/>
        </p:nvGrpSpPr>
        <p:grpSpPr>
          <a:xfrm>
            <a:off x="1177130" y="3602791"/>
            <a:ext cx="7790687" cy="2685473"/>
            <a:chOff x="1177130" y="3602791"/>
            <a:chExt cx="7790687" cy="2685473"/>
          </a:xfrm>
        </p:grpSpPr>
        <p:sp>
          <p:nvSpPr>
            <p:cNvPr id="9" name="Oval 6"/>
            <p:cNvSpPr>
              <a:spLocks noChangeArrowheads="1"/>
            </p:cNvSpPr>
            <p:nvPr/>
          </p:nvSpPr>
          <p:spPr bwMode="auto">
            <a:xfrm>
              <a:off x="1177130" y="3676697"/>
              <a:ext cx="2009640" cy="1992733"/>
            </a:xfrm>
            <a:prstGeom prst="ellipse">
              <a:avLst/>
            </a:prstGeom>
            <a:noFill/>
            <a:ln w="28575">
              <a:solidFill>
                <a:schemeClr val="tx1"/>
              </a:solidFill>
              <a:round/>
              <a:headEnd/>
              <a:tailEnd/>
            </a:ln>
          </p:spPr>
          <p:txBody>
            <a:bodyPr wrap="none" anchor="ctr"/>
            <a:lstStyle/>
            <a:p>
              <a:endParaRPr lang="en-US"/>
            </a:p>
          </p:txBody>
        </p:sp>
        <p:sp>
          <p:nvSpPr>
            <p:cNvPr id="10" name="Line 9"/>
            <p:cNvSpPr>
              <a:spLocks noChangeShapeType="1"/>
            </p:cNvSpPr>
            <p:nvPr/>
          </p:nvSpPr>
          <p:spPr bwMode="auto">
            <a:xfrm flipH="1" flipV="1">
              <a:off x="2724151" y="5197507"/>
              <a:ext cx="342900" cy="781099"/>
            </a:xfrm>
            <a:prstGeom prst="line">
              <a:avLst/>
            </a:prstGeom>
            <a:noFill/>
            <a:ln w="38100">
              <a:solidFill>
                <a:schemeClr val="tx1"/>
              </a:solidFill>
              <a:round/>
              <a:headEnd/>
              <a:tailEnd type="arrow" w="med" len="med"/>
            </a:ln>
          </p:spPr>
          <p:txBody>
            <a:bodyPr/>
            <a:lstStyle/>
            <a:p>
              <a:endParaRPr lang="en-US"/>
            </a:p>
          </p:txBody>
        </p:sp>
        <p:sp>
          <p:nvSpPr>
            <p:cNvPr id="11" name="Line 10"/>
            <p:cNvSpPr>
              <a:spLocks noChangeShapeType="1"/>
            </p:cNvSpPr>
            <p:nvPr/>
          </p:nvSpPr>
          <p:spPr bwMode="auto">
            <a:xfrm flipV="1">
              <a:off x="4484372" y="5455451"/>
              <a:ext cx="495300" cy="495331"/>
            </a:xfrm>
            <a:prstGeom prst="line">
              <a:avLst/>
            </a:prstGeom>
            <a:noFill/>
            <a:ln w="38100">
              <a:solidFill>
                <a:schemeClr val="tx1"/>
              </a:solidFill>
              <a:round/>
              <a:headEnd/>
              <a:tailEnd type="arrow" w="med" len="med"/>
            </a:ln>
          </p:spPr>
          <p:txBody>
            <a:bodyPr/>
            <a:lstStyle/>
            <a:p>
              <a:endParaRPr lang="en-US"/>
            </a:p>
          </p:txBody>
        </p:sp>
        <p:sp>
          <p:nvSpPr>
            <p:cNvPr id="12" name="Line 11"/>
            <p:cNvSpPr>
              <a:spLocks noChangeShapeType="1"/>
            </p:cNvSpPr>
            <p:nvPr/>
          </p:nvSpPr>
          <p:spPr bwMode="auto">
            <a:xfrm flipV="1">
              <a:off x="6013981" y="5255630"/>
              <a:ext cx="1374776" cy="870005"/>
            </a:xfrm>
            <a:prstGeom prst="line">
              <a:avLst/>
            </a:prstGeom>
            <a:noFill/>
            <a:ln w="38100">
              <a:solidFill>
                <a:schemeClr val="tx1"/>
              </a:solidFill>
              <a:round/>
              <a:headEnd/>
              <a:tailEnd type="arrow" w="med" len="med"/>
            </a:ln>
          </p:spPr>
          <p:txBody>
            <a:bodyPr/>
            <a:lstStyle/>
            <a:p>
              <a:endParaRPr lang="en-US"/>
            </a:p>
          </p:txBody>
        </p:sp>
        <p:sp>
          <p:nvSpPr>
            <p:cNvPr id="13" name="Text Box 12"/>
            <p:cNvSpPr txBox="1">
              <a:spLocks noChangeArrowheads="1"/>
            </p:cNvSpPr>
            <p:nvPr/>
          </p:nvSpPr>
          <p:spPr bwMode="auto">
            <a:xfrm>
              <a:off x="2895601" y="5888154"/>
              <a:ext cx="3254417" cy="400110"/>
            </a:xfrm>
            <a:prstGeom prst="rect">
              <a:avLst/>
            </a:prstGeom>
            <a:solidFill>
              <a:schemeClr val="bg1"/>
            </a:solidFill>
            <a:ln w="9525">
              <a:solidFill>
                <a:schemeClr val="tx1"/>
              </a:solidFill>
              <a:miter lim="800000"/>
              <a:headEnd/>
              <a:tailEnd/>
            </a:ln>
          </p:spPr>
          <p:txBody>
            <a:bodyPr wrap="none">
              <a:spAutoFit/>
            </a:bodyPr>
            <a:lstStyle/>
            <a:p>
              <a:r>
                <a:rPr lang="en-US" sz="2000" dirty="0">
                  <a:latin typeface="Comic Sans MS" pitchFamily="66" charset="0"/>
                </a:rPr>
                <a:t>“Cool Rings” </a:t>
              </a:r>
              <a:r>
                <a:rPr lang="en-US" sz="2000" dirty="0" smtClean="0">
                  <a:latin typeface="Comic Sans MS" pitchFamily="66" charset="0"/>
                </a:rPr>
                <a:t>(~12-15 UTC)</a:t>
              </a:r>
              <a:endParaRPr lang="en-US" sz="2000" dirty="0">
                <a:latin typeface="Comic Sans MS" pitchFamily="66" charset="0"/>
              </a:endParaRPr>
            </a:p>
          </p:txBody>
        </p:sp>
        <p:sp>
          <p:nvSpPr>
            <p:cNvPr id="14" name="Oval 16"/>
            <p:cNvSpPr>
              <a:spLocks noChangeArrowheads="1"/>
            </p:cNvSpPr>
            <p:nvPr/>
          </p:nvSpPr>
          <p:spPr bwMode="auto">
            <a:xfrm>
              <a:off x="4211265" y="3602791"/>
              <a:ext cx="2267483" cy="2248408"/>
            </a:xfrm>
            <a:prstGeom prst="ellipse">
              <a:avLst/>
            </a:prstGeom>
            <a:noFill/>
            <a:ln w="28575">
              <a:solidFill>
                <a:schemeClr val="tx1"/>
              </a:solidFill>
              <a:round/>
              <a:headEnd/>
              <a:tailEnd/>
            </a:ln>
          </p:spPr>
          <p:txBody>
            <a:bodyPr wrap="none" anchor="ctr"/>
            <a:lstStyle/>
            <a:p>
              <a:endParaRPr lang="en-US"/>
            </a:p>
          </p:txBody>
        </p:sp>
        <p:sp>
          <p:nvSpPr>
            <p:cNvPr id="15" name="Oval 17"/>
            <p:cNvSpPr>
              <a:spLocks noChangeArrowheads="1"/>
            </p:cNvSpPr>
            <p:nvPr/>
          </p:nvSpPr>
          <p:spPr bwMode="auto">
            <a:xfrm>
              <a:off x="6747833" y="3777299"/>
              <a:ext cx="2219984" cy="2201307"/>
            </a:xfrm>
            <a:prstGeom prst="ellipse">
              <a:avLst/>
            </a:prstGeom>
            <a:noFill/>
            <a:ln w="28575">
              <a:solidFill>
                <a:schemeClr val="tx1"/>
              </a:solidFill>
              <a:round/>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39"/>
                                        </p:tgtEl>
                                        <p:attrNameLst>
                                          <p:attrName>style.visibility</p:attrName>
                                        </p:attrNameLst>
                                      </p:cBhvr>
                                      <p:to>
                                        <p:strVal val="visible"/>
                                      </p:to>
                                    </p:set>
                                    <p:animEffect transition="in" filter="fade">
                                      <p:cBhvr>
                                        <p:cTn id="12" dur="2000"/>
                                        <p:tgtEl>
                                          <p:spTgt spid="225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38"/>
                                        </p:tgtEl>
                                        <p:attrNameLst>
                                          <p:attrName>style.visibility</p:attrName>
                                        </p:attrNameLst>
                                      </p:cBhvr>
                                      <p:to>
                                        <p:strVal val="visible"/>
                                      </p:to>
                                    </p:set>
                                    <p:animEffect transition="in" filter="fade">
                                      <p:cBhvr>
                                        <p:cTn id="17" dur="2000"/>
                                        <p:tgtEl>
                                          <p:spTgt spid="225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537"/>
                                        </p:tgtEl>
                                        <p:attrNameLst>
                                          <p:attrName>style.visibility</p:attrName>
                                        </p:attrNameLst>
                                      </p:cBhvr>
                                      <p:to>
                                        <p:strVal val="visible"/>
                                      </p:to>
                                    </p:set>
                                    <p:animEffect transition="in" filter="fade">
                                      <p:cBhvr>
                                        <p:cTn id="22" dur="2000"/>
                                        <p:tgtEl>
                                          <p:spTgt spid="225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536"/>
                                        </p:tgtEl>
                                        <p:attrNameLst>
                                          <p:attrName>style.visibility</p:attrName>
                                        </p:attrNameLst>
                                      </p:cBhvr>
                                      <p:to>
                                        <p:strVal val="visible"/>
                                      </p:to>
                                    </p:set>
                                    <p:animEffect transition="in" filter="fade">
                                      <p:cBhvr>
                                        <p:cTn id="27" dur="2000"/>
                                        <p:tgtEl>
                                          <p:spTgt spid="22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4"/>
          <p:cNvPicPr>
            <a:picLocks noChangeAspect="1"/>
          </p:cNvPicPr>
          <p:nvPr/>
        </p:nvPicPr>
        <p:blipFill>
          <a:blip r:embed="rId3"/>
          <a:srcRect/>
          <a:stretch>
            <a:fillRect/>
          </a:stretch>
        </p:blipFill>
        <p:spPr bwMode="auto">
          <a:xfrm>
            <a:off x="762000" y="1447800"/>
            <a:ext cx="7546975" cy="5138738"/>
          </a:xfrm>
          <a:prstGeom prst="rect">
            <a:avLst/>
          </a:prstGeom>
          <a:noFill/>
          <a:ln w="9525">
            <a:noFill/>
            <a:miter lim="800000"/>
            <a:headEnd/>
            <a:tailEnd/>
          </a:ln>
        </p:spPr>
      </p:pic>
      <p:sp>
        <p:nvSpPr>
          <p:cNvPr id="19458" name="Text Box 63"/>
          <p:cNvSpPr txBox="1">
            <a:spLocks noChangeArrowheads="1"/>
          </p:cNvSpPr>
          <p:nvPr/>
        </p:nvSpPr>
        <p:spPr bwMode="auto">
          <a:xfrm>
            <a:off x="0" y="36513"/>
            <a:ext cx="9144000" cy="1036637"/>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latin typeface="Comic Sans MS" pitchFamily="66" charset="0"/>
              </a:rPr>
              <a:t>IR Cloudtop Temperature Trends</a:t>
            </a:r>
          </a:p>
          <a:p>
            <a:pPr algn="ctr">
              <a:spcBef>
                <a:spcPct val="50000"/>
              </a:spcBef>
            </a:pPr>
            <a:r>
              <a:rPr lang="en-US" sz="2000">
                <a:solidFill>
                  <a:srgbClr val="000000"/>
                </a:solidFill>
                <a:latin typeface="Comic Sans MS" pitchFamily="66" charset="0"/>
              </a:rPr>
              <a:t>GOES 6-hr BT Temp Difference (azimuthal average): 300-500 km</a:t>
            </a:r>
          </a:p>
        </p:txBody>
      </p:sp>
      <p:pic>
        <p:nvPicPr>
          <p:cNvPr id="6" name="Picture 5"/>
          <p:cNvPicPr>
            <a:picLocks noChangeAspect="1"/>
          </p:cNvPicPr>
          <p:nvPr/>
        </p:nvPicPr>
        <p:blipFill>
          <a:blip r:embed="rId4"/>
          <a:srcRect/>
          <a:stretch>
            <a:fillRect/>
          </a:stretch>
        </p:blipFill>
        <p:spPr bwMode="auto">
          <a:xfrm>
            <a:off x="762000" y="1447800"/>
            <a:ext cx="7546975" cy="5138738"/>
          </a:xfrm>
          <a:prstGeom prst="rect">
            <a:avLst/>
          </a:prstGeom>
          <a:noFill/>
          <a:ln w="9525">
            <a:noFill/>
            <a:miter lim="800000"/>
            <a:headEnd/>
            <a:tailEnd/>
          </a:ln>
        </p:spPr>
      </p:pic>
      <p:pic>
        <p:nvPicPr>
          <p:cNvPr id="7" name="Picture 6"/>
          <p:cNvPicPr>
            <a:picLocks noChangeAspect="1"/>
          </p:cNvPicPr>
          <p:nvPr/>
        </p:nvPicPr>
        <p:blipFill>
          <a:blip r:embed="rId5"/>
          <a:srcRect/>
          <a:stretch>
            <a:fillRect/>
          </a:stretch>
        </p:blipFill>
        <p:spPr bwMode="auto">
          <a:xfrm>
            <a:off x="762000" y="1447800"/>
            <a:ext cx="7546975" cy="51387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9" descr="kossin_bt.jpg"/>
          <p:cNvPicPr>
            <a:picLocks noChangeAspect="1"/>
          </p:cNvPicPr>
          <p:nvPr/>
        </p:nvPicPr>
        <p:blipFill>
          <a:blip r:embed="rId3"/>
          <a:srcRect t="4289" b="11818"/>
          <a:stretch>
            <a:fillRect/>
          </a:stretch>
        </p:blipFill>
        <p:spPr bwMode="auto">
          <a:xfrm>
            <a:off x="1114425" y="1239838"/>
            <a:ext cx="6969125" cy="4927600"/>
          </a:xfrm>
          <a:prstGeom prst="rect">
            <a:avLst/>
          </a:prstGeom>
          <a:noFill/>
          <a:ln w="9525">
            <a:noFill/>
            <a:miter lim="800000"/>
            <a:headEnd/>
            <a:tailEnd/>
          </a:ln>
        </p:spPr>
      </p:pic>
      <p:sp>
        <p:nvSpPr>
          <p:cNvPr id="123906" name="Text Box 63"/>
          <p:cNvSpPr txBox="1">
            <a:spLocks noChangeArrowheads="1"/>
          </p:cNvSpPr>
          <p:nvPr/>
        </p:nvSpPr>
        <p:spPr bwMode="auto">
          <a:xfrm>
            <a:off x="0" y="36513"/>
            <a:ext cx="9144000" cy="584200"/>
          </a:xfrm>
          <a:prstGeom prst="rect">
            <a:avLst/>
          </a:prstGeom>
          <a:noFill/>
          <a:ln w="9525">
            <a:noFill/>
            <a:miter lim="800000"/>
            <a:headEnd/>
            <a:tailEnd/>
          </a:ln>
        </p:spPr>
        <p:txBody>
          <a:bodyPr>
            <a:spAutoFit/>
          </a:bodyPr>
          <a:lstStyle/>
          <a:p>
            <a:pPr algn="ctr">
              <a:spcBef>
                <a:spcPct val="50000"/>
              </a:spcBef>
            </a:pPr>
            <a:r>
              <a:rPr lang="en-US" sz="3200" b="1">
                <a:solidFill>
                  <a:srgbClr val="000000"/>
                </a:solidFill>
                <a:latin typeface="Comic Sans MS" pitchFamily="66" charset="0"/>
              </a:rPr>
              <a:t>IR Cloudtop Temperature Trends</a:t>
            </a:r>
          </a:p>
        </p:txBody>
      </p:sp>
      <p:sp>
        <p:nvSpPr>
          <p:cNvPr id="123907" name="Text Box 4"/>
          <p:cNvSpPr txBox="1">
            <a:spLocks noChangeArrowheads="1"/>
          </p:cNvSpPr>
          <p:nvPr/>
        </p:nvSpPr>
        <p:spPr bwMode="auto">
          <a:xfrm>
            <a:off x="6553200" y="5845175"/>
            <a:ext cx="1624013" cy="396875"/>
          </a:xfrm>
          <a:prstGeom prst="rect">
            <a:avLst/>
          </a:prstGeom>
          <a:noFill/>
          <a:ln w="9525">
            <a:noFill/>
            <a:miter lim="800000"/>
            <a:headEnd/>
            <a:tailEnd/>
          </a:ln>
        </p:spPr>
        <p:txBody>
          <a:bodyPr wrap="none">
            <a:spAutoFit/>
          </a:bodyPr>
          <a:lstStyle/>
          <a:p>
            <a:pPr defTabSz="914400"/>
            <a:r>
              <a:rPr lang="en-US" sz="2000">
                <a:latin typeface="Comic Sans MS" pitchFamily="66" charset="0"/>
              </a:rPr>
              <a:t>Kossin 2002</a:t>
            </a:r>
          </a:p>
        </p:txBody>
      </p:sp>
      <p:grpSp>
        <p:nvGrpSpPr>
          <p:cNvPr id="123919" name="Group 15"/>
          <p:cNvGrpSpPr>
            <a:grpSpLocks/>
          </p:cNvGrpSpPr>
          <p:nvPr/>
        </p:nvGrpSpPr>
        <p:grpSpPr bwMode="auto">
          <a:xfrm>
            <a:off x="2692400" y="4286250"/>
            <a:ext cx="4487863" cy="895350"/>
            <a:chOff x="1696" y="2700"/>
            <a:chExt cx="2827" cy="564"/>
          </a:xfrm>
        </p:grpSpPr>
        <p:sp>
          <p:nvSpPr>
            <p:cNvPr id="123910" name="Oval 6"/>
            <p:cNvSpPr>
              <a:spLocks noChangeArrowheads="1"/>
            </p:cNvSpPr>
            <p:nvPr/>
          </p:nvSpPr>
          <p:spPr bwMode="auto">
            <a:xfrm>
              <a:off x="1696" y="2740"/>
              <a:ext cx="416" cy="412"/>
            </a:xfrm>
            <a:prstGeom prst="ellipse">
              <a:avLst/>
            </a:prstGeom>
            <a:noFill/>
            <a:ln w="28575">
              <a:solidFill>
                <a:srgbClr val="FF0000"/>
              </a:solidFill>
              <a:round/>
              <a:headEnd/>
              <a:tailEnd/>
            </a:ln>
          </p:spPr>
          <p:txBody>
            <a:bodyPr wrap="none" anchor="ctr"/>
            <a:lstStyle/>
            <a:p>
              <a:endParaRPr lang="en-US"/>
            </a:p>
          </p:txBody>
        </p:sp>
        <p:sp>
          <p:nvSpPr>
            <p:cNvPr id="123912" name="Line 10"/>
            <p:cNvSpPr>
              <a:spLocks noChangeShapeType="1"/>
            </p:cNvSpPr>
            <p:nvPr/>
          </p:nvSpPr>
          <p:spPr bwMode="auto">
            <a:xfrm flipH="1" flipV="1">
              <a:off x="2992" y="2856"/>
              <a:ext cx="432" cy="132"/>
            </a:xfrm>
            <a:prstGeom prst="line">
              <a:avLst/>
            </a:prstGeom>
            <a:noFill/>
            <a:ln w="38100">
              <a:solidFill>
                <a:schemeClr val="tx1"/>
              </a:solidFill>
              <a:round/>
              <a:headEnd/>
              <a:tailEnd type="arrow" w="med" len="med"/>
            </a:ln>
          </p:spPr>
          <p:txBody>
            <a:bodyPr/>
            <a:lstStyle/>
            <a:p>
              <a:endParaRPr lang="en-US"/>
            </a:p>
          </p:txBody>
        </p:sp>
        <p:sp>
          <p:nvSpPr>
            <p:cNvPr id="123913" name="Line 11"/>
            <p:cNvSpPr>
              <a:spLocks noChangeShapeType="1"/>
            </p:cNvSpPr>
            <p:nvPr/>
          </p:nvSpPr>
          <p:spPr bwMode="auto">
            <a:xfrm flipH="1">
              <a:off x="2928" y="2972"/>
              <a:ext cx="453" cy="124"/>
            </a:xfrm>
            <a:prstGeom prst="line">
              <a:avLst/>
            </a:prstGeom>
            <a:noFill/>
            <a:ln w="38100">
              <a:solidFill>
                <a:schemeClr val="tx1"/>
              </a:solidFill>
              <a:round/>
              <a:headEnd/>
              <a:tailEnd type="arrow" w="med" len="med"/>
            </a:ln>
          </p:spPr>
          <p:txBody>
            <a:bodyPr/>
            <a:lstStyle/>
            <a:p>
              <a:endParaRPr lang="en-US"/>
            </a:p>
          </p:txBody>
        </p:sp>
        <p:sp>
          <p:nvSpPr>
            <p:cNvPr id="123914" name="Text Box 12"/>
            <p:cNvSpPr txBox="1">
              <a:spLocks noChangeArrowheads="1"/>
            </p:cNvSpPr>
            <p:nvPr/>
          </p:nvSpPr>
          <p:spPr bwMode="auto">
            <a:xfrm>
              <a:off x="3253" y="2700"/>
              <a:ext cx="1270" cy="524"/>
            </a:xfrm>
            <a:prstGeom prst="rect">
              <a:avLst/>
            </a:prstGeom>
            <a:solidFill>
              <a:schemeClr val="bg1"/>
            </a:solidFill>
            <a:ln w="9525">
              <a:solidFill>
                <a:schemeClr val="tx1"/>
              </a:solidFill>
              <a:miter lim="800000"/>
              <a:headEnd/>
              <a:tailEnd/>
            </a:ln>
          </p:spPr>
          <p:txBody>
            <a:bodyPr wrap="none">
              <a:spAutoFit/>
            </a:bodyPr>
            <a:lstStyle/>
            <a:p>
              <a:pPr algn="ctr"/>
              <a:r>
                <a:rPr lang="en-US" sz="2400">
                  <a:latin typeface="Comic Sans MS" pitchFamily="66" charset="0"/>
                </a:rPr>
                <a:t>“Cool Rings”</a:t>
              </a:r>
            </a:p>
            <a:p>
              <a:pPr algn="ctr"/>
              <a:r>
                <a:rPr lang="en-US" sz="2400">
                  <a:latin typeface="Comic Sans MS" pitchFamily="66" charset="0"/>
                </a:rPr>
                <a:t>(12:00 Local)</a:t>
              </a:r>
            </a:p>
          </p:txBody>
        </p:sp>
        <p:sp>
          <p:nvSpPr>
            <p:cNvPr id="123917" name="Oval 6"/>
            <p:cNvSpPr>
              <a:spLocks noChangeArrowheads="1"/>
            </p:cNvSpPr>
            <p:nvPr/>
          </p:nvSpPr>
          <p:spPr bwMode="auto">
            <a:xfrm>
              <a:off x="2120" y="2852"/>
              <a:ext cx="416" cy="412"/>
            </a:xfrm>
            <a:prstGeom prst="ellipse">
              <a:avLst/>
            </a:prstGeom>
            <a:noFill/>
            <a:ln w="28575">
              <a:solidFill>
                <a:srgbClr val="FF0000"/>
              </a:solidFill>
              <a:round/>
              <a:headEnd/>
              <a:tailEnd/>
            </a:ln>
          </p:spPr>
          <p:txBody>
            <a:bodyPr wrap="none" anchor="ctr"/>
            <a:lstStyle/>
            <a:p>
              <a:endParaRPr lang="en-US"/>
            </a:p>
          </p:txBody>
        </p:sp>
        <p:sp>
          <p:nvSpPr>
            <p:cNvPr id="123918" name="Oval 6"/>
            <p:cNvSpPr>
              <a:spLocks noChangeArrowheads="1"/>
            </p:cNvSpPr>
            <p:nvPr/>
          </p:nvSpPr>
          <p:spPr bwMode="auto">
            <a:xfrm>
              <a:off x="2544" y="2700"/>
              <a:ext cx="416" cy="412"/>
            </a:xfrm>
            <a:prstGeom prst="ellipse">
              <a:avLst/>
            </a:prstGeom>
            <a:noFill/>
            <a:ln w="28575">
              <a:solidFill>
                <a:srgbClr val="FF0000"/>
              </a:solidFill>
              <a:round/>
              <a:headEnd/>
              <a:tailEnd/>
            </a:ln>
          </p:spPr>
          <p:txBody>
            <a:bodyPr wrap="none" anchor="ctr"/>
            <a:lstStyle/>
            <a:p>
              <a:endParaRPr lang="en-US"/>
            </a:p>
          </p:txBody>
        </p:sp>
      </p:grpSp>
    </p:spTree>
    <p:extLst>
      <p:ext uri="{BB962C8B-B14F-4D97-AF65-F5344CB8AC3E}">
        <p14:creationId xmlns="" xmlns:p14="http://schemas.microsoft.com/office/powerpoint/2010/main" val="60913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919"/>
                                        </p:tgtEl>
                                        <p:attrNameLst>
                                          <p:attrName>style.visibility</p:attrName>
                                        </p:attrNameLst>
                                      </p:cBhvr>
                                      <p:to>
                                        <p:strVal val="visible"/>
                                      </p:to>
                                    </p:set>
                                    <p:animEffect transition="in" filter="fade">
                                      <p:cBhvr>
                                        <p:cTn id="7" dur="2000"/>
                                        <p:tgtEl>
                                          <p:spTgt spid="123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rside_island_ship.jpg"/>
          <p:cNvPicPr>
            <a:picLocks noChangeAspect="1"/>
          </p:cNvPicPr>
          <p:nvPr/>
        </p:nvPicPr>
        <p:blipFill rotWithShape="1">
          <a:blip r:embed="rId3">
            <a:extLst>
              <a:ext uri="{28A0092B-C50C-407E-A947-70E740481C1C}">
                <a14:useLocalDpi xmlns="" xmlns:a14="http://schemas.microsoft.com/office/drawing/2010/main" val="0"/>
              </a:ext>
            </a:extLst>
          </a:blip>
          <a:srcRect l="16852" t="30505" r="52407" b="17381"/>
          <a:stretch/>
        </p:blipFill>
        <p:spPr>
          <a:xfrm rot="21540000">
            <a:off x="2341034" y="1172101"/>
            <a:ext cx="4512734" cy="5572953"/>
          </a:xfrm>
          <a:prstGeom prst="rect">
            <a:avLst/>
          </a:prstGeom>
        </p:spPr>
      </p:pic>
      <p:sp>
        <p:nvSpPr>
          <p:cNvPr id="13" name="Text Box 63"/>
          <p:cNvSpPr txBox="1">
            <a:spLocks noChangeArrowheads="1"/>
          </p:cNvSpPr>
          <p:nvPr/>
        </p:nvSpPr>
        <p:spPr bwMode="auto">
          <a:xfrm>
            <a:off x="0" y="73025"/>
            <a:ext cx="9144000" cy="1077218"/>
          </a:xfrm>
          <a:prstGeom prst="rect">
            <a:avLst/>
          </a:prstGeom>
          <a:noFill/>
          <a:ln w="9525">
            <a:noFill/>
            <a:miter lim="800000"/>
            <a:headEnd/>
            <a:tailEnd/>
          </a:ln>
        </p:spPr>
        <p:txBody>
          <a:bodyPr>
            <a:spAutoFit/>
          </a:bodyPr>
          <a:lstStyle/>
          <a:p>
            <a:pPr algn="ctr">
              <a:spcBef>
                <a:spcPct val="50000"/>
              </a:spcBef>
            </a:pPr>
            <a:r>
              <a:rPr lang="en-US" sz="3200" dirty="0" smtClean="0">
                <a:solidFill>
                  <a:srgbClr val="000000"/>
                </a:solidFill>
                <a:latin typeface="Comic Sans MS" pitchFamily="66" charset="0"/>
              </a:rPr>
              <a:t>Diurnal Pulsing of Tropical Cyclones: An Overlooked Yet Fundamental TC Process? </a:t>
            </a:r>
            <a:endParaRPr lang="en-US" sz="2400" dirty="0">
              <a:solidFill>
                <a:srgbClr val="000000"/>
              </a:solidFill>
              <a:latin typeface="Comic Sans MS" pitchFamily="66" charset="0"/>
            </a:endParaRPr>
          </a:p>
        </p:txBody>
      </p:sp>
    </p:spTree>
    <p:extLst>
      <p:ext uri="{BB962C8B-B14F-4D97-AF65-F5344CB8AC3E}">
        <p14:creationId xmlns="" xmlns:p14="http://schemas.microsoft.com/office/powerpoint/2010/main" val="3340390041"/>
      </p:ext>
    </p:extLst>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0127_1801z.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296912" y="5001768"/>
            <a:ext cx="1783080" cy="1783080"/>
          </a:xfrm>
          <a:prstGeom prst="rect">
            <a:avLst/>
          </a:prstGeom>
        </p:spPr>
      </p:pic>
      <p:pic>
        <p:nvPicPr>
          <p:cNvPr id="4" name="Picture 3" descr="920824_0900z.jp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7432" y="1280160"/>
            <a:ext cx="1783080" cy="1783080"/>
          </a:xfrm>
          <a:prstGeom prst="rect">
            <a:avLst/>
          </a:prstGeom>
        </p:spPr>
      </p:pic>
      <p:pic>
        <p:nvPicPr>
          <p:cNvPr id="5" name="Picture 4" descr="bt_diff_980920_0745z.jp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847088" y="1281226"/>
            <a:ext cx="1783080" cy="1783080"/>
          </a:xfrm>
          <a:prstGeom prst="rect">
            <a:avLst/>
          </a:prstGeom>
        </p:spPr>
      </p:pic>
      <p:pic>
        <p:nvPicPr>
          <p:cNvPr id="9" name="Picture 8" descr="040905_0745z.jpg"/>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3666744" y="1280160"/>
            <a:ext cx="1783080" cy="1783080"/>
          </a:xfrm>
          <a:prstGeom prst="rect">
            <a:avLst/>
          </a:prstGeom>
        </p:spPr>
      </p:pic>
      <p:pic>
        <p:nvPicPr>
          <p:cNvPr id="11" name="Picture 10" descr="050715_0845z.jpg"/>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5486400" y="1280160"/>
            <a:ext cx="1783080" cy="1783080"/>
          </a:xfrm>
          <a:prstGeom prst="rect">
            <a:avLst/>
          </a:prstGeom>
        </p:spPr>
      </p:pic>
      <p:pic>
        <p:nvPicPr>
          <p:cNvPr id="13" name="Picture 12" descr="bt_diff_050828_0945z.jpg"/>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7296912" y="1281226"/>
            <a:ext cx="1783080" cy="1783080"/>
          </a:xfrm>
          <a:prstGeom prst="rect">
            <a:avLst/>
          </a:prstGeom>
        </p:spPr>
      </p:pic>
      <p:pic>
        <p:nvPicPr>
          <p:cNvPr id="15" name="Picture 14" descr="060917_0645z.jpg"/>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27432" y="3154680"/>
            <a:ext cx="1783080" cy="1783080"/>
          </a:xfrm>
          <a:prstGeom prst="rect">
            <a:avLst/>
          </a:prstGeom>
        </p:spPr>
      </p:pic>
      <p:pic>
        <p:nvPicPr>
          <p:cNvPr id="17" name="Picture 16" descr="bt_diff_060819_1300z.jpg"/>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1847088" y="3154680"/>
            <a:ext cx="1783080" cy="1783080"/>
          </a:xfrm>
          <a:prstGeom prst="rect">
            <a:avLst/>
          </a:prstGeom>
        </p:spPr>
      </p:pic>
      <p:pic>
        <p:nvPicPr>
          <p:cNvPr id="20" name="Picture 19" descr="bt_diff_070818_0915z.jpg"/>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3666744" y="3154680"/>
            <a:ext cx="1783080" cy="1783080"/>
          </a:xfrm>
          <a:prstGeom prst="rect">
            <a:avLst/>
          </a:prstGeom>
        </p:spPr>
      </p:pic>
      <p:pic>
        <p:nvPicPr>
          <p:cNvPr id="23" name="Picture 22" descr="bt_diff_070904_0915z.jpg"/>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5486400" y="3154680"/>
            <a:ext cx="1783080" cy="1783080"/>
          </a:xfrm>
          <a:prstGeom prst="rect">
            <a:avLst/>
          </a:prstGeom>
        </p:spPr>
      </p:pic>
      <p:pic>
        <p:nvPicPr>
          <p:cNvPr id="25" name="Picture 24" descr="070811_1300z.jpg"/>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7296912" y="3154680"/>
            <a:ext cx="1783080" cy="1783080"/>
          </a:xfrm>
          <a:prstGeom prst="rect">
            <a:avLst/>
          </a:prstGeom>
        </p:spPr>
      </p:pic>
      <p:pic>
        <p:nvPicPr>
          <p:cNvPr id="27" name="Picture 26" descr="bt_diff_100827_0845.jpg"/>
          <p:cNvPicPr>
            <a:picLocks noChangeAspect="1"/>
          </p:cNvPicPr>
          <p:nvPr/>
        </p:nvPicPr>
        <p:blipFill>
          <a:blip r:embed="rId14">
            <a:extLst>
              <a:ext uri="{28A0092B-C50C-407E-A947-70E740481C1C}">
                <a14:useLocalDpi xmlns="" xmlns:a14="http://schemas.microsoft.com/office/drawing/2010/main" val="0"/>
              </a:ext>
            </a:extLst>
          </a:blip>
          <a:stretch>
            <a:fillRect/>
          </a:stretch>
        </p:blipFill>
        <p:spPr>
          <a:xfrm>
            <a:off x="27432" y="5001768"/>
            <a:ext cx="1783080" cy="1783080"/>
          </a:xfrm>
          <a:prstGeom prst="rect">
            <a:avLst/>
          </a:prstGeom>
        </p:spPr>
      </p:pic>
      <p:pic>
        <p:nvPicPr>
          <p:cNvPr id="29" name="Picture 28" descr="bt_diff_100831_0845z.jpg"/>
          <p:cNvPicPr>
            <a:picLocks noChangeAspect="1"/>
          </p:cNvPicPr>
          <p:nvPr/>
        </p:nvPicPr>
        <p:blipFill>
          <a:blip r:embed="rId15">
            <a:extLst>
              <a:ext uri="{28A0092B-C50C-407E-A947-70E740481C1C}">
                <a14:useLocalDpi xmlns="" xmlns:a14="http://schemas.microsoft.com/office/drawing/2010/main" val="0"/>
              </a:ext>
            </a:extLst>
          </a:blip>
          <a:stretch>
            <a:fillRect/>
          </a:stretch>
        </p:blipFill>
        <p:spPr>
          <a:xfrm>
            <a:off x="1847088" y="5001768"/>
            <a:ext cx="1783080" cy="1783080"/>
          </a:xfrm>
          <a:prstGeom prst="rect">
            <a:avLst/>
          </a:prstGeom>
        </p:spPr>
      </p:pic>
      <p:pic>
        <p:nvPicPr>
          <p:cNvPr id="31" name="Picture 30" descr="bt_diff_101017_1957z.jpg"/>
          <p:cNvPicPr>
            <a:picLocks noChangeAspect="1"/>
          </p:cNvPicPr>
          <p:nvPr/>
        </p:nvPicPr>
        <p:blipFill>
          <a:blip r:embed="rId16">
            <a:extLst>
              <a:ext uri="{28A0092B-C50C-407E-A947-70E740481C1C}">
                <a14:useLocalDpi xmlns="" xmlns:a14="http://schemas.microsoft.com/office/drawing/2010/main" val="0"/>
              </a:ext>
            </a:extLst>
          </a:blip>
          <a:stretch>
            <a:fillRect/>
          </a:stretch>
        </p:blipFill>
        <p:spPr>
          <a:xfrm>
            <a:off x="5486400" y="5001768"/>
            <a:ext cx="1783080" cy="1783080"/>
          </a:xfrm>
          <a:prstGeom prst="rect">
            <a:avLst/>
          </a:prstGeom>
        </p:spPr>
      </p:pic>
      <p:pic>
        <p:nvPicPr>
          <p:cNvPr id="2" name="Picture 1" descr="951003_0845z.jpg"/>
          <p:cNvPicPr>
            <a:picLocks noChangeAspect="1"/>
          </p:cNvPicPr>
          <p:nvPr/>
        </p:nvPicPr>
        <p:blipFill>
          <a:blip r:embed="rId17">
            <a:extLst>
              <a:ext uri="{28A0092B-C50C-407E-A947-70E740481C1C}">
                <a14:useLocalDpi xmlns="" xmlns:a14="http://schemas.microsoft.com/office/drawing/2010/main" val="0"/>
              </a:ext>
            </a:extLst>
          </a:blip>
          <a:stretch>
            <a:fillRect/>
          </a:stretch>
        </p:blipFill>
        <p:spPr>
          <a:xfrm>
            <a:off x="3666744" y="5001768"/>
            <a:ext cx="1783080" cy="1783080"/>
          </a:xfrm>
          <a:prstGeom prst="rect">
            <a:avLst/>
          </a:prstGeom>
        </p:spPr>
      </p:pic>
      <p:sp>
        <p:nvSpPr>
          <p:cNvPr id="35" name="TextBox 9"/>
          <p:cNvSpPr txBox="1">
            <a:spLocks noChangeArrowheads="1"/>
          </p:cNvSpPr>
          <p:nvPr/>
        </p:nvSpPr>
        <p:spPr bwMode="auto">
          <a:xfrm>
            <a:off x="0" y="0"/>
            <a:ext cx="9144000" cy="1015663"/>
          </a:xfrm>
          <a:prstGeom prst="rect">
            <a:avLst/>
          </a:prstGeom>
          <a:noFill/>
          <a:ln w="9525">
            <a:noFill/>
            <a:miter lim="800000"/>
            <a:headEnd/>
            <a:tailEnd/>
          </a:ln>
        </p:spPr>
        <p:txBody>
          <a:bodyPr>
            <a:spAutoFit/>
          </a:bodyPr>
          <a:lstStyle/>
          <a:p>
            <a:pPr algn="ctr"/>
            <a:r>
              <a:rPr lang="en-US" sz="3200" dirty="0" smtClean="0">
                <a:latin typeface="Comic Sans MS" pitchFamily="66" charset="0"/>
              </a:rPr>
              <a:t>Diurnal TC Pulsing: A Global Phenomenon</a:t>
            </a:r>
          </a:p>
          <a:p>
            <a:pPr algn="ctr"/>
            <a:r>
              <a:rPr lang="en-US" sz="2800" dirty="0" smtClean="0">
                <a:latin typeface="Comic Sans MS" pitchFamily="66" charset="0"/>
              </a:rPr>
              <a:t>4 AM LST</a:t>
            </a:r>
            <a:endParaRPr lang="en-US" sz="2800" dirty="0">
              <a:latin typeface="Comic Sans MS" pitchFamily="66" charset="0"/>
            </a:endParaRPr>
          </a:p>
        </p:txBody>
      </p:sp>
      <p:sp>
        <p:nvSpPr>
          <p:cNvPr id="36" name="TextBox 35"/>
          <p:cNvSpPr txBox="1"/>
          <p:nvPr/>
        </p:nvSpPr>
        <p:spPr>
          <a:xfrm>
            <a:off x="40682" y="2693972"/>
            <a:ext cx="921121" cy="369332"/>
          </a:xfrm>
          <a:prstGeom prst="rect">
            <a:avLst/>
          </a:prstGeom>
          <a:noFill/>
        </p:spPr>
        <p:txBody>
          <a:bodyPr wrap="none" rtlCol="0">
            <a:spAutoFit/>
          </a:bodyPr>
          <a:lstStyle/>
          <a:p>
            <a:r>
              <a:rPr lang="en-US" dirty="0" smtClean="0"/>
              <a:t>Andrew</a:t>
            </a:r>
            <a:endParaRPr lang="en-US" dirty="0"/>
          </a:p>
        </p:txBody>
      </p:sp>
      <p:sp>
        <p:nvSpPr>
          <p:cNvPr id="37" name="TextBox 36"/>
          <p:cNvSpPr txBox="1"/>
          <p:nvPr/>
        </p:nvSpPr>
        <p:spPr>
          <a:xfrm>
            <a:off x="1848797" y="2658902"/>
            <a:ext cx="966931" cy="369332"/>
          </a:xfrm>
          <a:prstGeom prst="rect">
            <a:avLst/>
          </a:prstGeom>
          <a:noFill/>
        </p:spPr>
        <p:txBody>
          <a:bodyPr wrap="none" rtlCol="0">
            <a:spAutoFit/>
          </a:bodyPr>
          <a:lstStyle/>
          <a:p>
            <a:r>
              <a:rPr lang="en-US" dirty="0" smtClean="0"/>
              <a:t>Georges</a:t>
            </a:r>
          </a:p>
        </p:txBody>
      </p:sp>
      <p:sp>
        <p:nvSpPr>
          <p:cNvPr id="38" name="TextBox 37"/>
          <p:cNvSpPr txBox="1"/>
          <p:nvPr/>
        </p:nvSpPr>
        <p:spPr>
          <a:xfrm>
            <a:off x="3669381" y="2659643"/>
            <a:ext cx="578930" cy="369332"/>
          </a:xfrm>
          <a:prstGeom prst="rect">
            <a:avLst/>
          </a:prstGeom>
          <a:noFill/>
        </p:spPr>
        <p:txBody>
          <a:bodyPr wrap="none" rtlCol="0">
            <a:spAutoFit/>
          </a:bodyPr>
          <a:lstStyle/>
          <a:p>
            <a:r>
              <a:rPr lang="en-US" dirty="0" smtClean="0"/>
              <a:t>Ivan</a:t>
            </a:r>
          </a:p>
        </p:txBody>
      </p:sp>
      <p:sp>
        <p:nvSpPr>
          <p:cNvPr id="39" name="TextBox 38"/>
          <p:cNvSpPr txBox="1"/>
          <p:nvPr/>
        </p:nvSpPr>
        <p:spPr>
          <a:xfrm>
            <a:off x="5480627" y="2691097"/>
            <a:ext cx="692204" cy="369332"/>
          </a:xfrm>
          <a:prstGeom prst="rect">
            <a:avLst/>
          </a:prstGeom>
          <a:noFill/>
        </p:spPr>
        <p:txBody>
          <a:bodyPr wrap="none" rtlCol="0">
            <a:spAutoFit/>
          </a:bodyPr>
          <a:lstStyle/>
          <a:p>
            <a:r>
              <a:rPr lang="en-US" dirty="0" smtClean="0"/>
              <a:t>Emily</a:t>
            </a:r>
          </a:p>
        </p:txBody>
      </p:sp>
      <p:sp>
        <p:nvSpPr>
          <p:cNvPr id="40" name="TextBox 39"/>
          <p:cNvSpPr txBox="1"/>
          <p:nvPr/>
        </p:nvSpPr>
        <p:spPr>
          <a:xfrm>
            <a:off x="7292727" y="2693972"/>
            <a:ext cx="857777" cy="369332"/>
          </a:xfrm>
          <a:prstGeom prst="rect">
            <a:avLst/>
          </a:prstGeom>
          <a:noFill/>
        </p:spPr>
        <p:txBody>
          <a:bodyPr wrap="none" rtlCol="0">
            <a:spAutoFit/>
          </a:bodyPr>
          <a:lstStyle/>
          <a:p>
            <a:r>
              <a:rPr lang="en-US" dirty="0" smtClean="0"/>
              <a:t>Katrina</a:t>
            </a:r>
          </a:p>
        </p:txBody>
      </p:sp>
      <p:sp>
        <p:nvSpPr>
          <p:cNvPr id="41" name="TextBox 40"/>
          <p:cNvSpPr txBox="1"/>
          <p:nvPr/>
        </p:nvSpPr>
        <p:spPr>
          <a:xfrm>
            <a:off x="31543" y="4537867"/>
            <a:ext cx="847295" cy="369332"/>
          </a:xfrm>
          <a:prstGeom prst="rect">
            <a:avLst/>
          </a:prstGeom>
          <a:noFill/>
        </p:spPr>
        <p:txBody>
          <a:bodyPr wrap="none" rtlCol="0">
            <a:spAutoFit/>
          </a:bodyPr>
          <a:lstStyle/>
          <a:p>
            <a:r>
              <a:rPr lang="en-US" dirty="0" smtClean="0"/>
              <a:t>Helene</a:t>
            </a:r>
            <a:endParaRPr lang="en-US" dirty="0"/>
          </a:p>
        </p:txBody>
      </p:sp>
      <p:sp>
        <p:nvSpPr>
          <p:cNvPr id="42" name="TextBox 41"/>
          <p:cNvSpPr txBox="1"/>
          <p:nvPr/>
        </p:nvSpPr>
        <p:spPr>
          <a:xfrm>
            <a:off x="1848797" y="4537867"/>
            <a:ext cx="779330" cy="369332"/>
          </a:xfrm>
          <a:prstGeom prst="rect">
            <a:avLst/>
          </a:prstGeom>
          <a:noFill/>
        </p:spPr>
        <p:txBody>
          <a:bodyPr wrap="none" rtlCol="0">
            <a:spAutoFit/>
          </a:bodyPr>
          <a:lstStyle/>
          <a:p>
            <a:r>
              <a:rPr lang="en-US" dirty="0" smtClean="0"/>
              <a:t>Daniel</a:t>
            </a:r>
            <a:endParaRPr lang="en-US" dirty="0"/>
          </a:p>
        </p:txBody>
      </p:sp>
      <p:sp>
        <p:nvSpPr>
          <p:cNvPr id="43" name="TextBox 42"/>
          <p:cNvSpPr txBox="1"/>
          <p:nvPr/>
        </p:nvSpPr>
        <p:spPr>
          <a:xfrm>
            <a:off x="3669381" y="4537867"/>
            <a:ext cx="673381" cy="369332"/>
          </a:xfrm>
          <a:prstGeom prst="rect">
            <a:avLst/>
          </a:prstGeom>
          <a:noFill/>
        </p:spPr>
        <p:txBody>
          <a:bodyPr wrap="none" rtlCol="0">
            <a:spAutoFit/>
          </a:bodyPr>
          <a:lstStyle/>
          <a:p>
            <a:r>
              <a:rPr lang="en-US" dirty="0" smtClean="0"/>
              <a:t>Dean</a:t>
            </a:r>
            <a:endParaRPr lang="en-US" dirty="0"/>
          </a:p>
        </p:txBody>
      </p:sp>
      <p:sp>
        <p:nvSpPr>
          <p:cNvPr id="44" name="TextBox 43"/>
          <p:cNvSpPr txBox="1"/>
          <p:nvPr/>
        </p:nvSpPr>
        <p:spPr>
          <a:xfrm>
            <a:off x="5452461" y="4539018"/>
            <a:ext cx="611503" cy="369332"/>
          </a:xfrm>
          <a:prstGeom prst="rect">
            <a:avLst/>
          </a:prstGeom>
          <a:noFill/>
        </p:spPr>
        <p:txBody>
          <a:bodyPr wrap="none" rtlCol="0">
            <a:spAutoFit/>
          </a:bodyPr>
          <a:lstStyle/>
          <a:p>
            <a:r>
              <a:rPr lang="en-US" dirty="0" smtClean="0"/>
              <a:t>Felix</a:t>
            </a:r>
            <a:endParaRPr lang="en-US" dirty="0"/>
          </a:p>
        </p:txBody>
      </p:sp>
      <p:sp>
        <p:nvSpPr>
          <p:cNvPr id="45" name="TextBox 44"/>
          <p:cNvSpPr txBox="1"/>
          <p:nvPr/>
        </p:nvSpPr>
        <p:spPr>
          <a:xfrm>
            <a:off x="7292727" y="4539587"/>
            <a:ext cx="813820" cy="369332"/>
          </a:xfrm>
          <a:prstGeom prst="rect">
            <a:avLst/>
          </a:prstGeom>
          <a:noFill/>
        </p:spPr>
        <p:txBody>
          <a:bodyPr wrap="none" rtlCol="0">
            <a:spAutoFit/>
          </a:bodyPr>
          <a:lstStyle/>
          <a:p>
            <a:r>
              <a:rPr lang="en-US" dirty="0" smtClean="0"/>
              <a:t>Flossie</a:t>
            </a:r>
            <a:endParaRPr lang="en-US" dirty="0"/>
          </a:p>
        </p:txBody>
      </p:sp>
      <p:sp>
        <p:nvSpPr>
          <p:cNvPr id="46" name="TextBox 45"/>
          <p:cNvSpPr txBox="1"/>
          <p:nvPr/>
        </p:nvSpPr>
        <p:spPr>
          <a:xfrm>
            <a:off x="40682" y="6412600"/>
            <a:ext cx="947157" cy="369332"/>
          </a:xfrm>
          <a:prstGeom prst="rect">
            <a:avLst/>
          </a:prstGeom>
          <a:noFill/>
        </p:spPr>
        <p:txBody>
          <a:bodyPr wrap="none" rtlCol="0">
            <a:spAutoFit/>
          </a:bodyPr>
          <a:lstStyle/>
          <a:p>
            <a:r>
              <a:rPr lang="en-US" dirty="0" smtClean="0"/>
              <a:t>Danielle</a:t>
            </a:r>
            <a:endParaRPr lang="en-US" dirty="0"/>
          </a:p>
        </p:txBody>
      </p:sp>
      <p:sp>
        <p:nvSpPr>
          <p:cNvPr id="47" name="TextBox 46"/>
          <p:cNvSpPr txBox="1"/>
          <p:nvPr/>
        </p:nvSpPr>
        <p:spPr>
          <a:xfrm>
            <a:off x="1848797" y="6412600"/>
            <a:ext cx="541397" cy="369332"/>
          </a:xfrm>
          <a:prstGeom prst="rect">
            <a:avLst/>
          </a:prstGeom>
          <a:noFill/>
        </p:spPr>
        <p:txBody>
          <a:bodyPr wrap="none" rtlCol="0">
            <a:spAutoFit/>
          </a:bodyPr>
          <a:lstStyle/>
          <a:p>
            <a:r>
              <a:rPr lang="en-US" dirty="0" smtClean="0"/>
              <a:t>Earl</a:t>
            </a:r>
            <a:endParaRPr lang="en-US" dirty="0"/>
          </a:p>
        </p:txBody>
      </p:sp>
      <p:sp>
        <p:nvSpPr>
          <p:cNvPr id="48" name="TextBox 47"/>
          <p:cNvSpPr txBox="1"/>
          <p:nvPr/>
        </p:nvSpPr>
        <p:spPr>
          <a:xfrm>
            <a:off x="5452461" y="6395170"/>
            <a:ext cx="658504" cy="369332"/>
          </a:xfrm>
          <a:prstGeom prst="rect">
            <a:avLst/>
          </a:prstGeom>
          <a:noFill/>
        </p:spPr>
        <p:txBody>
          <a:bodyPr wrap="none" rtlCol="0">
            <a:spAutoFit/>
          </a:bodyPr>
          <a:lstStyle/>
          <a:p>
            <a:r>
              <a:rPr lang="en-US" dirty="0" err="1" smtClean="0"/>
              <a:t>Megi</a:t>
            </a:r>
            <a:endParaRPr lang="en-US" dirty="0"/>
          </a:p>
        </p:txBody>
      </p:sp>
      <p:sp>
        <p:nvSpPr>
          <p:cNvPr id="49" name="TextBox 48"/>
          <p:cNvSpPr txBox="1"/>
          <p:nvPr/>
        </p:nvSpPr>
        <p:spPr>
          <a:xfrm>
            <a:off x="3669381" y="6395170"/>
            <a:ext cx="622323" cy="369332"/>
          </a:xfrm>
          <a:prstGeom prst="rect">
            <a:avLst/>
          </a:prstGeom>
          <a:noFill/>
        </p:spPr>
        <p:txBody>
          <a:bodyPr wrap="none" rtlCol="0">
            <a:spAutoFit/>
          </a:bodyPr>
          <a:lstStyle/>
          <a:p>
            <a:r>
              <a:rPr lang="en-US" dirty="0" smtClean="0"/>
              <a:t>Opal</a:t>
            </a:r>
            <a:endParaRPr lang="en-US" dirty="0"/>
          </a:p>
        </p:txBody>
      </p:sp>
      <p:sp>
        <p:nvSpPr>
          <p:cNvPr id="50" name="TextBox 49"/>
          <p:cNvSpPr txBox="1"/>
          <p:nvPr/>
        </p:nvSpPr>
        <p:spPr>
          <a:xfrm>
            <a:off x="7292727" y="6412600"/>
            <a:ext cx="803225" cy="369332"/>
          </a:xfrm>
          <a:prstGeom prst="rect">
            <a:avLst/>
          </a:prstGeom>
          <a:noFill/>
        </p:spPr>
        <p:txBody>
          <a:bodyPr wrap="none" rtlCol="0">
            <a:spAutoFit/>
          </a:bodyPr>
          <a:lstStyle/>
          <a:p>
            <a:r>
              <a:rPr lang="en-US" dirty="0" smtClean="0"/>
              <a:t>Bianca</a:t>
            </a:r>
            <a:endParaRPr lang="en-US" dirty="0"/>
          </a:p>
        </p:txBody>
      </p:sp>
    </p:spTree>
    <p:extLst>
      <p:ext uri="{BB962C8B-B14F-4D97-AF65-F5344CB8AC3E}">
        <p14:creationId xmlns="" xmlns:p14="http://schemas.microsoft.com/office/powerpoint/2010/main" val="4036958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51003_1545z.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666744" y="5001768"/>
            <a:ext cx="1783080" cy="1783080"/>
          </a:xfrm>
          <a:prstGeom prst="rect">
            <a:avLst/>
          </a:prstGeom>
        </p:spPr>
      </p:pic>
      <p:pic>
        <p:nvPicPr>
          <p:cNvPr id="3" name="Picture 2" descr="110128_0601z.jp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296912" y="5001768"/>
            <a:ext cx="1783080" cy="1783080"/>
          </a:xfrm>
          <a:prstGeom prst="rect">
            <a:avLst/>
          </a:prstGeom>
        </p:spPr>
      </p:pic>
      <p:pic>
        <p:nvPicPr>
          <p:cNvPr id="4" name="Picture 3" descr="920824_1500z.jp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7432" y="1280160"/>
            <a:ext cx="1783080" cy="1783080"/>
          </a:xfrm>
          <a:prstGeom prst="rect">
            <a:avLst/>
          </a:prstGeom>
        </p:spPr>
      </p:pic>
      <p:pic>
        <p:nvPicPr>
          <p:cNvPr id="5" name="Picture 4" descr="bt_diff_980920_1345z.jpg"/>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851455" y="1280160"/>
            <a:ext cx="1783080" cy="1783080"/>
          </a:xfrm>
          <a:prstGeom prst="rect">
            <a:avLst/>
          </a:prstGeom>
        </p:spPr>
      </p:pic>
      <p:pic>
        <p:nvPicPr>
          <p:cNvPr id="7" name="Picture 6" descr="040905_1345z.jpg"/>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3666744" y="1280160"/>
            <a:ext cx="1783080" cy="1783080"/>
          </a:xfrm>
          <a:prstGeom prst="rect">
            <a:avLst/>
          </a:prstGeom>
        </p:spPr>
      </p:pic>
      <p:pic>
        <p:nvPicPr>
          <p:cNvPr id="8" name="Picture 7" descr="050715_1445z.jpg"/>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5486400" y="1280160"/>
            <a:ext cx="1783080" cy="1783080"/>
          </a:xfrm>
          <a:prstGeom prst="rect">
            <a:avLst/>
          </a:prstGeom>
        </p:spPr>
      </p:pic>
      <p:pic>
        <p:nvPicPr>
          <p:cNvPr id="9" name="Picture 8" descr="bt_diff_050828_1545z.jpg"/>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7296912" y="1265062"/>
            <a:ext cx="1783080" cy="1783080"/>
          </a:xfrm>
          <a:prstGeom prst="rect">
            <a:avLst/>
          </a:prstGeom>
        </p:spPr>
      </p:pic>
      <p:pic>
        <p:nvPicPr>
          <p:cNvPr id="10" name="Picture 9" descr="060917_1245z.jpg"/>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27432" y="3154680"/>
            <a:ext cx="1783080" cy="1783080"/>
          </a:xfrm>
          <a:prstGeom prst="rect">
            <a:avLst/>
          </a:prstGeom>
        </p:spPr>
      </p:pic>
      <p:pic>
        <p:nvPicPr>
          <p:cNvPr id="11" name="Picture 10" descr="bt_diff_060819_1800z.jpg"/>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1851455" y="3154680"/>
            <a:ext cx="1783080" cy="1783080"/>
          </a:xfrm>
          <a:prstGeom prst="rect">
            <a:avLst/>
          </a:prstGeom>
        </p:spPr>
      </p:pic>
      <p:pic>
        <p:nvPicPr>
          <p:cNvPr id="12" name="Picture 11" descr="bt_diff_070818_1515z.jpg"/>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3666744" y="3154680"/>
            <a:ext cx="1783080" cy="1783080"/>
          </a:xfrm>
          <a:prstGeom prst="rect">
            <a:avLst/>
          </a:prstGeom>
        </p:spPr>
      </p:pic>
      <p:pic>
        <p:nvPicPr>
          <p:cNvPr id="13" name="Picture 12" descr="bt_diff_070904_1515z.jpg"/>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5486400" y="3154680"/>
            <a:ext cx="1783080" cy="1783080"/>
          </a:xfrm>
          <a:prstGeom prst="rect">
            <a:avLst/>
          </a:prstGeom>
        </p:spPr>
      </p:pic>
      <p:pic>
        <p:nvPicPr>
          <p:cNvPr id="14" name="Picture 13" descr="070811_1900z.jpg"/>
          <p:cNvPicPr>
            <a:picLocks noChangeAspect="1"/>
          </p:cNvPicPr>
          <p:nvPr/>
        </p:nvPicPr>
        <p:blipFill>
          <a:blip r:embed="rId14">
            <a:extLst>
              <a:ext uri="{28A0092B-C50C-407E-A947-70E740481C1C}">
                <a14:useLocalDpi xmlns="" xmlns:a14="http://schemas.microsoft.com/office/drawing/2010/main" val="0"/>
              </a:ext>
            </a:extLst>
          </a:blip>
          <a:stretch>
            <a:fillRect/>
          </a:stretch>
        </p:blipFill>
        <p:spPr>
          <a:xfrm>
            <a:off x="7296912" y="3154680"/>
            <a:ext cx="1783080" cy="1783080"/>
          </a:xfrm>
          <a:prstGeom prst="rect">
            <a:avLst/>
          </a:prstGeom>
        </p:spPr>
      </p:pic>
      <p:pic>
        <p:nvPicPr>
          <p:cNvPr id="15" name="Picture 14" descr="bt_diff_100827_1345.jpg"/>
          <p:cNvPicPr>
            <a:picLocks noChangeAspect="1"/>
          </p:cNvPicPr>
          <p:nvPr/>
        </p:nvPicPr>
        <p:blipFill>
          <a:blip r:embed="rId15">
            <a:extLst>
              <a:ext uri="{28A0092B-C50C-407E-A947-70E740481C1C}">
                <a14:useLocalDpi xmlns="" xmlns:a14="http://schemas.microsoft.com/office/drawing/2010/main" val="0"/>
              </a:ext>
            </a:extLst>
          </a:blip>
          <a:stretch>
            <a:fillRect/>
          </a:stretch>
        </p:blipFill>
        <p:spPr>
          <a:xfrm>
            <a:off x="27432" y="5001768"/>
            <a:ext cx="1783080" cy="1783080"/>
          </a:xfrm>
          <a:prstGeom prst="rect">
            <a:avLst/>
          </a:prstGeom>
        </p:spPr>
      </p:pic>
      <p:pic>
        <p:nvPicPr>
          <p:cNvPr id="16" name="Picture 15" descr="bt_diff_100831_1445z.jpg"/>
          <p:cNvPicPr>
            <a:picLocks noChangeAspect="1"/>
          </p:cNvPicPr>
          <p:nvPr/>
        </p:nvPicPr>
        <p:blipFill>
          <a:blip r:embed="rId16">
            <a:extLst>
              <a:ext uri="{28A0092B-C50C-407E-A947-70E740481C1C}">
                <a14:useLocalDpi xmlns="" xmlns:a14="http://schemas.microsoft.com/office/drawing/2010/main" val="0"/>
              </a:ext>
            </a:extLst>
          </a:blip>
          <a:stretch>
            <a:fillRect/>
          </a:stretch>
        </p:blipFill>
        <p:spPr>
          <a:xfrm>
            <a:off x="1851456" y="5001768"/>
            <a:ext cx="1783080" cy="1783080"/>
          </a:xfrm>
          <a:prstGeom prst="rect">
            <a:avLst/>
          </a:prstGeom>
        </p:spPr>
      </p:pic>
      <p:pic>
        <p:nvPicPr>
          <p:cNvPr id="17" name="Picture 16" descr="bt_diff_101018_0157z.jpg"/>
          <p:cNvPicPr>
            <a:picLocks noChangeAspect="1"/>
          </p:cNvPicPr>
          <p:nvPr/>
        </p:nvPicPr>
        <p:blipFill>
          <a:blip r:embed="rId17">
            <a:extLst>
              <a:ext uri="{28A0092B-C50C-407E-A947-70E740481C1C}">
                <a14:useLocalDpi xmlns="" xmlns:a14="http://schemas.microsoft.com/office/drawing/2010/main" val="0"/>
              </a:ext>
            </a:extLst>
          </a:blip>
          <a:stretch>
            <a:fillRect/>
          </a:stretch>
        </p:blipFill>
        <p:spPr>
          <a:xfrm>
            <a:off x="5486400" y="5001768"/>
            <a:ext cx="1783080" cy="1783080"/>
          </a:xfrm>
          <a:prstGeom prst="rect">
            <a:avLst/>
          </a:prstGeom>
        </p:spPr>
      </p:pic>
      <p:sp>
        <p:nvSpPr>
          <p:cNvPr id="33" name="TextBox 9"/>
          <p:cNvSpPr txBox="1">
            <a:spLocks noChangeArrowheads="1"/>
          </p:cNvSpPr>
          <p:nvPr/>
        </p:nvSpPr>
        <p:spPr bwMode="auto">
          <a:xfrm>
            <a:off x="0" y="0"/>
            <a:ext cx="9144000" cy="1015663"/>
          </a:xfrm>
          <a:prstGeom prst="rect">
            <a:avLst/>
          </a:prstGeom>
          <a:noFill/>
          <a:ln w="9525">
            <a:noFill/>
            <a:miter lim="800000"/>
            <a:headEnd/>
            <a:tailEnd/>
          </a:ln>
        </p:spPr>
        <p:txBody>
          <a:bodyPr>
            <a:spAutoFit/>
          </a:bodyPr>
          <a:lstStyle/>
          <a:p>
            <a:pPr algn="ctr"/>
            <a:r>
              <a:rPr lang="en-US" sz="3200" dirty="0" smtClean="0">
                <a:latin typeface="Comic Sans MS" pitchFamily="66" charset="0"/>
              </a:rPr>
              <a:t>Diurnal TC Pulsing: A Global Phenomenon</a:t>
            </a:r>
          </a:p>
          <a:p>
            <a:pPr algn="ctr"/>
            <a:r>
              <a:rPr lang="en-US" sz="2800" dirty="0" smtClean="0">
                <a:latin typeface="Comic Sans MS" pitchFamily="66" charset="0"/>
              </a:rPr>
              <a:t>10 AM LST</a:t>
            </a:r>
            <a:endParaRPr lang="en-US" sz="2800" dirty="0">
              <a:latin typeface="Comic Sans MS" pitchFamily="66" charset="0"/>
            </a:endParaRPr>
          </a:p>
        </p:txBody>
      </p:sp>
      <p:sp>
        <p:nvSpPr>
          <p:cNvPr id="34" name="TextBox 33"/>
          <p:cNvSpPr txBox="1"/>
          <p:nvPr/>
        </p:nvSpPr>
        <p:spPr>
          <a:xfrm>
            <a:off x="40682" y="2693972"/>
            <a:ext cx="921121" cy="369332"/>
          </a:xfrm>
          <a:prstGeom prst="rect">
            <a:avLst/>
          </a:prstGeom>
          <a:noFill/>
        </p:spPr>
        <p:txBody>
          <a:bodyPr wrap="none" rtlCol="0">
            <a:spAutoFit/>
          </a:bodyPr>
          <a:lstStyle/>
          <a:p>
            <a:r>
              <a:rPr lang="en-US" dirty="0" smtClean="0"/>
              <a:t>Andrew</a:t>
            </a:r>
            <a:endParaRPr lang="en-US" dirty="0"/>
          </a:p>
        </p:txBody>
      </p:sp>
      <p:sp>
        <p:nvSpPr>
          <p:cNvPr id="35" name="TextBox 34"/>
          <p:cNvSpPr txBox="1"/>
          <p:nvPr/>
        </p:nvSpPr>
        <p:spPr>
          <a:xfrm>
            <a:off x="1848797" y="2658902"/>
            <a:ext cx="966931" cy="369332"/>
          </a:xfrm>
          <a:prstGeom prst="rect">
            <a:avLst/>
          </a:prstGeom>
          <a:noFill/>
        </p:spPr>
        <p:txBody>
          <a:bodyPr wrap="none" rtlCol="0">
            <a:spAutoFit/>
          </a:bodyPr>
          <a:lstStyle/>
          <a:p>
            <a:r>
              <a:rPr lang="en-US" dirty="0" smtClean="0"/>
              <a:t>Georges</a:t>
            </a:r>
          </a:p>
        </p:txBody>
      </p:sp>
      <p:sp>
        <p:nvSpPr>
          <p:cNvPr id="36" name="TextBox 35"/>
          <p:cNvSpPr txBox="1"/>
          <p:nvPr/>
        </p:nvSpPr>
        <p:spPr>
          <a:xfrm>
            <a:off x="3669381" y="2659643"/>
            <a:ext cx="578930" cy="369332"/>
          </a:xfrm>
          <a:prstGeom prst="rect">
            <a:avLst/>
          </a:prstGeom>
          <a:noFill/>
        </p:spPr>
        <p:txBody>
          <a:bodyPr wrap="none" rtlCol="0">
            <a:spAutoFit/>
          </a:bodyPr>
          <a:lstStyle/>
          <a:p>
            <a:r>
              <a:rPr lang="en-US" dirty="0" smtClean="0"/>
              <a:t>Ivan</a:t>
            </a:r>
          </a:p>
        </p:txBody>
      </p:sp>
      <p:sp>
        <p:nvSpPr>
          <p:cNvPr id="37" name="TextBox 36"/>
          <p:cNvSpPr txBox="1"/>
          <p:nvPr/>
        </p:nvSpPr>
        <p:spPr>
          <a:xfrm>
            <a:off x="5480627" y="2691097"/>
            <a:ext cx="692204" cy="369332"/>
          </a:xfrm>
          <a:prstGeom prst="rect">
            <a:avLst/>
          </a:prstGeom>
          <a:noFill/>
        </p:spPr>
        <p:txBody>
          <a:bodyPr wrap="none" rtlCol="0">
            <a:spAutoFit/>
          </a:bodyPr>
          <a:lstStyle/>
          <a:p>
            <a:r>
              <a:rPr lang="en-US" dirty="0" smtClean="0"/>
              <a:t>Emily</a:t>
            </a:r>
          </a:p>
        </p:txBody>
      </p:sp>
      <p:sp>
        <p:nvSpPr>
          <p:cNvPr id="38" name="TextBox 37"/>
          <p:cNvSpPr txBox="1"/>
          <p:nvPr/>
        </p:nvSpPr>
        <p:spPr>
          <a:xfrm>
            <a:off x="7292727" y="2693972"/>
            <a:ext cx="857777" cy="369332"/>
          </a:xfrm>
          <a:prstGeom prst="rect">
            <a:avLst/>
          </a:prstGeom>
          <a:noFill/>
        </p:spPr>
        <p:txBody>
          <a:bodyPr wrap="none" rtlCol="0">
            <a:spAutoFit/>
          </a:bodyPr>
          <a:lstStyle/>
          <a:p>
            <a:r>
              <a:rPr lang="en-US" dirty="0" smtClean="0"/>
              <a:t>Katrina</a:t>
            </a:r>
          </a:p>
        </p:txBody>
      </p:sp>
      <p:sp>
        <p:nvSpPr>
          <p:cNvPr id="39" name="TextBox 38"/>
          <p:cNvSpPr txBox="1"/>
          <p:nvPr/>
        </p:nvSpPr>
        <p:spPr>
          <a:xfrm>
            <a:off x="31543" y="4537867"/>
            <a:ext cx="847295" cy="369332"/>
          </a:xfrm>
          <a:prstGeom prst="rect">
            <a:avLst/>
          </a:prstGeom>
          <a:noFill/>
        </p:spPr>
        <p:txBody>
          <a:bodyPr wrap="none" rtlCol="0">
            <a:spAutoFit/>
          </a:bodyPr>
          <a:lstStyle/>
          <a:p>
            <a:r>
              <a:rPr lang="en-US" dirty="0" smtClean="0"/>
              <a:t>Helene</a:t>
            </a:r>
            <a:endParaRPr lang="en-US" dirty="0"/>
          </a:p>
        </p:txBody>
      </p:sp>
      <p:sp>
        <p:nvSpPr>
          <p:cNvPr id="40" name="TextBox 39"/>
          <p:cNvSpPr txBox="1"/>
          <p:nvPr/>
        </p:nvSpPr>
        <p:spPr>
          <a:xfrm>
            <a:off x="1848797" y="4537867"/>
            <a:ext cx="779330" cy="369332"/>
          </a:xfrm>
          <a:prstGeom prst="rect">
            <a:avLst/>
          </a:prstGeom>
          <a:noFill/>
        </p:spPr>
        <p:txBody>
          <a:bodyPr wrap="none" rtlCol="0">
            <a:spAutoFit/>
          </a:bodyPr>
          <a:lstStyle/>
          <a:p>
            <a:r>
              <a:rPr lang="en-US" dirty="0" smtClean="0"/>
              <a:t>Daniel</a:t>
            </a:r>
            <a:endParaRPr lang="en-US" dirty="0"/>
          </a:p>
        </p:txBody>
      </p:sp>
      <p:sp>
        <p:nvSpPr>
          <p:cNvPr id="41" name="TextBox 40"/>
          <p:cNvSpPr txBox="1"/>
          <p:nvPr/>
        </p:nvSpPr>
        <p:spPr>
          <a:xfrm>
            <a:off x="3669381" y="4537867"/>
            <a:ext cx="673381" cy="369332"/>
          </a:xfrm>
          <a:prstGeom prst="rect">
            <a:avLst/>
          </a:prstGeom>
          <a:noFill/>
        </p:spPr>
        <p:txBody>
          <a:bodyPr wrap="none" rtlCol="0">
            <a:spAutoFit/>
          </a:bodyPr>
          <a:lstStyle/>
          <a:p>
            <a:r>
              <a:rPr lang="en-US" dirty="0" smtClean="0"/>
              <a:t>Dean</a:t>
            </a:r>
            <a:endParaRPr lang="en-US" dirty="0"/>
          </a:p>
        </p:txBody>
      </p:sp>
      <p:sp>
        <p:nvSpPr>
          <p:cNvPr id="42" name="TextBox 41"/>
          <p:cNvSpPr txBox="1"/>
          <p:nvPr/>
        </p:nvSpPr>
        <p:spPr>
          <a:xfrm>
            <a:off x="5452461" y="4539018"/>
            <a:ext cx="611503" cy="369332"/>
          </a:xfrm>
          <a:prstGeom prst="rect">
            <a:avLst/>
          </a:prstGeom>
          <a:noFill/>
        </p:spPr>
        <p:txBody>
          <a:bodyPr wrap="none" rtlCol="0">
            <a:spAutoFit/>
          </a:bodyPr>
          <a:lstStyle/>
          <a:p>
            <a:r>
              <a:rPr lang="en-US" dirty="0" smtClean="0"/>
              <a:t>Felix</a:t>
            </a:r>
            <a:endParaRPr lang="en-US" dirty="0"/>
          </a:p>
        </p:txBody>
      </p:sp>
      <p:sp>
        <p:nvSpPr>
          <p:cNvPr id="43" name="TextBox 42"/>
          <p:cNvSpPr txBox="1"/>
          <p:nvPr/>
        </p:nvSpPr>
        <p:spPr>
          <a:xfrm>
            <a:off x="7292727" y="4539587"/>
            <a:ext cx="813820" cy="369332"/>
          </a:xfrm>
          <a:prstGeom prst="rect">
            <a:avLst/>
          </a:prstGeom>
          <a:noFill/>
        </p:spPr>
        <p:txBody>
          <a:bodyPr wrap="none" rtlCol="0">
            <a:spAutoFit/>
          </a:bodyPr>
          <a:lstStyle/>
          <a:p>
            <a:r>
              <a:rPr lang="en-US" dirty="0" smtClean="0"/>
              <a:t>Flossie</a:t>
            </a:r>
            <a:endParaRPr lang="en-US" dirty="0"/>
          </a:p>
        </p:txBody>
      </p:sp>
      <p:sp>
        <p:nvSpPr>
          <p:cNvPr id="44" name="TextBox 43"/>
          <p:cNvSpPr txBox="1"/>
          <p:nvPr/>
        </p:nvSpPr>
        <p:spPr>
          <a:xfrm>
            <a:off x="40682" y="6412600"/>
            <a:ext cx="947157" cy="369332"/>
          </a:xfrm>
          <a:prstGeom prst="rect">
            <a:avLst/>
          </a:prstGeom>
          <a:noFill/>
        </p:spPr>
        <p:txBody>
          <a:bodyPr wrap="none" rtlCol="0">
            <a:spAutoFit/>
          </a:bodyPr>
          <a:lstStyle/>
          <a:p>
            <a:r>
              <a:rPr lang="en-US" dirty="0" smtClean="0"/>
              <a:t>Danielle</a:t>
            </a:r>
            <a:endParaRPr lang="en-US" dirty="0"/>
          </a:p>
        </p:txBody>
      </p:sp>
      <p:sp>
        <p:nvSpPr>
          <p:cNvPr id="45" name="TextBox 44"/>
          <p:cNvSpPr txBox="1"/>
          <p:nvPr/>
        </p:nvSpPr>
        <p:spPr>
          <a:xfrm>
            <a:off x="1848797" y="6412600"/>
            <a:ext cx="541397" cy="369332"/>
          </a:xfrm>
          <a:prstGeom prst="rect">
            <a:avLst/>
          </a:prstGeom>
          <a:noFill/>
        </p:spPr>
        <p:txBody>
          <a:bodyPr wrap="none" rtlCol="0">
            <a:spAutoFit/>
          </a:bodyPr>
          <a:lstStyle/>
          <a:p>
            <a:r>
              <a:rPr lang="en-US" dirty="0" smtClean="0"/>
              <a:t>Earl</a:t>
            </a:r>
            <a:endParaRPr lang="en-US" dirty="0"/>
          </a:p>
        </p:txBody>
      </p:sp>
      <p:sp>
        <p:nvSpPr>
          <p:cNvPr id="46" name="TextBox 45"/>
          <p:cNvSpPr txBox="1"/>
          <p:nvPr/>
        </p:nvSpPr>
        <p:spPr>
          <a:xfrm>
            <a:off x="5452461" y="6395170"/>
            <a:ext cx="658504" cy="369332"/>
          </a:xfrm>
          <a:prstGeom prst="rect">
            <a:avLst/>
          </a:prstGeom>
          <a:noFill/>
        </p:spPr>
        <p:txBody>
          <a:bodyPr wrap="none" rtlCol="0">
            <a:spAutoFit/>
          </a:bodyPr>
          <a:lstStyle/>
          <a:p>
            <a:r>
              <a:rPr lang="en-US" dirty="0" err="1" smtClean="0"/>
              <a:t>Megi</a:t>
            </a:r>
            <a:endParaRPr lang="en-US" dirty="0"/>
          </a:p>
        </p:txBody>
      </p:sp>
      <p:sp>
        <p:nvSpPr>
          <p:cNvPr id="47" name="TextBox 46"/>
          <p:cNvSpPr txBox="1"/>
          <p:nvPr/>
        </p:nvSpPr>
        <p:spPr>
          <a:xfrm>
            <a:off x="3669381" y="6395170"/>
            <a:ext cx="622323" cy="369332"/>
          </a:xfrm>
          <a:prstGeom prst="rect">
            <a:avLst/>
          </a:prstGeom>
          <a:noFill/>
        </p:spPr>
        <p:txBody>
          <a:bodyPr wrap="none" rtlCol="0">
            <a:spAutoFit/>
          </a:bodyPr>
          <a:lstStyle/>
          <a:p>
            <a:r>
              <a:rPr lang="en-US" dirty="0" smtClean="0"/>
              <a:t>Opal</a:t>
            </a:r>
            <a:endParaRPr lang="en-US" dirty="0"/>
          </a:p>
        </p:txBody>
      </p:sp>
      <p:sp>
        <p:nvSpPr>
          <p:cNvPr id="48" name="TextBox 47"/>
          <p:cNvSpPr txBox="1"/>
          <p:nvPr/>
        </p:nvSpPr>
        <p:spPr>
          <a:xfrm>
            <a:off x="7292727" y="6412600"/>
            <a:ext cx="803225" cy="369332"/>
          </a:xfrm>
          <a:prstGeom prst="rect">
            <a:avLst/>
          </a:prstGeom>
          <a:noFill/>
        </p:spPr>
        <p:txBody>
          <a:bodyPr wrap="none" rtlCol="0">
            <a:spAutoFit/>
          </a:bodyPr>
          <a:lstStyle/>
          <a:p>
            <a:r>
              <a:rPr lang="en-US" dirty="0" smtClean="0"/>
              <a:t>Bianca</a:t>
            </a:r>
            <a:endParaRPr lang="en-US" dirty="0"/>
          </a:p>
        </p:txBody>
      </p:sp>
    </p:spTree>
    <p:extLst>
      <p:ext uri="{BB962C8B-B14F-4D97-AF65-F5344CB8AC3E}">
        <p14:creationId xmlns="" xmlns:p14="http://schemas.microsoft.com/office/powerpoint/2010/main" val="1452668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951003_0145z.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669381" y="4998852"/>
            <a:ext cx="1783080" cy="1783080"/>
          </a:xfrm>
          <a:prstGeom prst="rect">
            <a:avLst/>
          </a:prstGeom>
        </p:spPr>
      </p:pic>
      <p:pic>
        <p:nvPicPr>
          <p:cNvPr id="45" name="Picture 44" descr="bt_diff_101018_1113z.jp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487492" y="4998852"/>
            <a:ext cx="1783080" cy="1783080"/>
          </a:xfrm>
          <a:prstGeom prst="rect">
            <a:avLst/>
          </a:prstGeom>
        </p:spPr>
      </p:pic>
      <p:pic>
        <p:nvPicPr>
          <p:cNvPr id="44" name="Picture 43" descr="bt_diff_100830_2345z.jp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848797" y="4998852"/>
            <a:ext cx="1783080" cy="1783080"/>
          </a:xfrm>
          <a:prstGeom prst="rect">
            <a:avLst/>
          </a:prstGeom>
        </p:spPr>
      </p:pic>
      <p:pic>
        <p:nvPicPr>
          <p:cNvPr id="43" name="Picture 42" descr="bt_diff_100826_2345.jpg"/>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31543" y="4998852"/>
            <a:ext cx="1783080" cy="1783080"/>
          </a:xfrm>
          <a:prstGeom prst="rect">
            <a:avLst/>
          </a:prstGeom>
        </p:spPr>
      </p:pic>
      <p:pic>
        <p:nvPicPr>
          <p:cNvPr id="42" name="Picture 41" descr="070812_0500z.jpg"/>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7292727" y="3151966"/>
            <a:ext cx="1783080" cy="1783080"/>
          </a:xfrm>
          <a:prstGeom prst="rect">
            <a:avLst/>
          </a:prstGeom>
        </p:spPr>
      </p:pic>
      <p:pic>
        <p:nvPicPr>
          <p:cNvPr id="41" name="Picture 40" descr="bt_diff_070903_0115z.jpg"/>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5480627" y="3151966"/>
            <a:ext cx="1783080" cy="1783080"/>
          </a:xfrm>
          <a:prstGeom prst="rect">
            <a:avLst/>
          </a:prstGeom>
        </p:spPr>
      </p:pic>
      <p:pic>
        <p:nvPicPr>
          <p:cNvPr id="40" name="Picture 39" descr="bt_diff_070819_0015z.jpg"/>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3669381" y="3151966"/>
            <a:ext cx="1783080" cy="1783080"/>
          </a:xfrm>
          <a:prstGeom prst="rect">
            <a:avLst/>
          </a:prstGeom>
        </p:spPr>
      </p:pic>
      <p:pic>
        <p:nvPicPr>
          <p:cNvPr id="39" name="Picture 38" descr="bt_diff_060819_0400z.jpg"/>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1846040" y="3151966"/>
            <a:ext cx="1783080" cy="1783080"/>
          </a:xfrm>
          <a:prstGeom prst="rect">
            <a:avLst/>
          </a:prstGeom>
        </p:spPr>
      </p:pic>
      <p:pic>
        <p:nvPicPr>
          <p:cNvPr id="38" name="Picture 37" descr="060916_2245z.jpg"/>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31543" y="3151966"/>
            <a:ext cx="1783080" cy="1783080"/>
          </a:xfrm>
          <a:prstGeom prst="rect">
            <a:avLst/>
          </a:prstGeom>
        </p:spPr>
      </p:pic>
      <p:pic>
        <p:nvPicPr>
          <p:cNvPr id="34" name="Picture 33" descr="bt_diff_050829_0145z.jpg"/>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7292727" y="1280224"/>
            <a:ext cx="1783080" cy="1783080"/>
          </a:xfrm>
          <a:prstGeom prst="rect">
            <a:avLst/>
          </a:prstGeom>
        </p:spPr>
      </p:pic>
      <p:pic>
        <p:nvPicPr>
          <p:cNvPr id="22" name="Picture 21" descr="040905_2245z.jpg"/>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3669381" y="1280224"/>
            <a:ext cx="1783080" cy="1783080"/>
          </a:xfrm>
          <a:prstGeom prst="rect">
            <a:avLst/>
          </a:prstGeom>
        </p:spPr>
      </p:pic>
      <p:pic>
        <p:nvPicPr>
          <p:cNvPr id="18" name="Picture 17" descr="bt_diff_980920_0045z.jpg"/>
          <p:cNvPicPr>
            <a:picLocks noChangeAspect="1"/>
          </p:cNvPicPr>
          <p:nvPr/>
        </p:nvPicPr>
        <p:blipFill>
          <a:blip r:embed="rId14">
            <a:extLst>
              <a:ext uri="{28A0092B-C50C-407E-A947-70E740481C1C}">
                <a14:useLocalDpi xmlns="" xmlns:a14="http://schemas.microsoft.com/office/drawing/2010/main" val="0"/>
              </a:ext>
            </a:extLst>
          </a:blip>
          <a:stretch>
            <a:fillRect/>
          </a:stretch>
        </p:blipFill>
        <p:spPr>
          <a:xfrm>
            <a:off x="1848797" y="1279725"/>
            <a:ext cx="1783080" cy="1783080"/>
          </a:xfrm>
          <a:prstGeom prst="rect">
            <a:avLst/>
          </a:prstGeom>
        </p:spPr>
      </p:pic>
      <p:pic>
        <p:nvPicPr>
          <p:cNvPr id="6" name="Picture 5" descr="920824_0100z.jpg"/>
          <p:cNvPicPr>
            <a:picLocks noChangeAspect="1"/>
          </p:cNvPicPr>
          <p:nvPr/>
        </p:nvPicPr>
        <p:blipFill>
          <a:blip r:embed="rId15">
            <a:extLst>
              <a:ext uri="{28A0092B-C50C-407E-A947-70E740481C1C}">
                <a14:useLocalDpi xmlns="" xmlns:a14="http://schemas.microsoft.com/office/drawing/2010/main" val="0"/>
              </a:ext>
            </a:extLst>
          </a:blip>
          <a:stretch>
            <a:fillRect/>
          </a:stretch>
        </p:blipFill>
        <p:spPr>
          <a:xfrm>
            <a:off x="31543" y="1277349"/>
            <a:ext cx="1783080" cy="1783080"/>
          </a:xfrm>
          <a:prstGeom prst="rect">
            <a:avLst/>
          </a:prstGeom>
        </p:spPr>
      </p:pic>
      <p:pic>
        <p:nvPicPr>
          <p:cNvPr id="3" name="Picture 2" descr="050714_2345z.jpg"/>
          <p:cNvPicPr>
            <a:picLocks noChangeAspect="1"/>
          </p:cNvPicPr>
          <p:nvPr/>
        </p:nvPicPr>
        <p:blipFill>
          <a:blip r:embed="rId16">
            <a:extLst>
              <a:ext uri="{28A0092B-C50C-407E-A947-70E740481C1C}">
                <a14:useLocalDpi xmlns="" xmlns:a14="http://schemas.microsoft.com/office/drawing/2010/main" val="0"/>
              </a:ext>
            </a:extLst>
          </a:blip>
          <a:stretch>
            <a:fillRect/>
          </a:stretch>
        </p:blipFill>
        <p:spPr>
          <a:xfrm>
            <a:off x="5480627" y="1280224"/>
            <a:ext cx="1783080" cy="1783080"/>
          </a:xfrm>
          <a:prstGeom prst="rect">
            <a:avLst/>
          </a:prstGeom>
        </p:spPr>
      </p:pic>
      <p:pic>
        <p:nvPicPr>
          <p:cNvPr id="2" name="Picture 1" descr="110128_1201z.jpg"/>
          <p:cNvPicPr>
            <a:picLocks noChangeAspect="1"/>
          </p:cNvPicPr>
          <p:nvPr/>
        </p:nvPicPr>
        <p:blipFill>
          <a:blip r:embed="rId17">
            <a:extLst>
              <a:ext uri="{28A0092B-C50C-407E-A947-70E740481C1C}">
                <a14:useLocalDpi xmlns="" xmlns:a14="http://schemas.microsoft.com/office/drawing/2010/main" val="0"/>
              </a:ext>
            </a:extLst>
          </a:blip>
          <a:stretch>
            <a:fillRect/>
          </a:stretch>
        </p:blipFill>
        <p:spPr>
          <a:xfrm>
            <a:off x="7292727" y="4998852"/>
            <a:ext cx="1783080" cy="1783080"/>
          </a:xfrm>
          <a:prstGeom prst="rect">
            <a:avLst/>
          </a:prstGeom>
        </p:spPr>
      </p:pic>
      <p:sp>
        <p:nvSpPr>
          <p:cNvPr id="35" name="TextBox 34"/>
          <p:cNvSpPr txBox="1"/>
          <p:nvPr/>
        </p:nvSpPr>
        <p:spPr>
          <a:xfrm>
            <a:off x="40682" y="2693972"/>
            <a:ext cx="921121" cy="369332"/>
          </a:xfrm>
          <a:prstGeom prst="rect">
            <a:avLst/>
          </a:prstGeom>
          <a:noFill/>
        </p:spPr>
        <p:txBody>
          <a:bodyPr wrap="none" rtlCol="0">
            <a:spAutoFit/>
          </a:bodyPr>
          <a:lstStyle/>
          <a:p>
            <a:r>
              <a:rPr lang="en-US" dirty="0" smtClean="0"/>
              <a:t>Andrew</a:t>
            </a:r>
            <a:endParaRPr lang="en-US" dirty="0"/>
          </a:p>
        </p:txBody>
      </p:sp>
      <p:sp>
        <p:nvSpPr>
          <p:cNvPr id="36" name="TextBox 35"/>
          <p:cNvSpPr txBox="1"/>
          <p:nvPr/>
        </p:nvSpPr>
        <p:spPr>
          <a:xfrm>
            <a:off x="1848797" y="2658902"/>
            <a:ext cx="966931" cy="369332"/>
          </a:xfrm>
          <a:prstGeom prst="rect">
            <a:avLst/>
          </a:prstGeom>
          <a:noFill/>
        </p:spPr>
        <p:txBody>
          <a:bodyPr wrap="none" rtlCol="0">
            <a:spAutoFit/>
          </a:bodyPr>
          <a:lstStyle/>
          <a:p>
            <a:r>
              <a:rPr lang="en-US" dirty="0" smtClean="0"/>
              <a:t>Georges</a:t>
            </a:r>
          </a:p>
        </p:txBody>
      </p:sp>
      <p:sp>
        <p:nvSpPr>
          <p:cNvPr id="37" name="TextBox 36"/>
          <p:cNvSpPr txBox="1"/>
          <p:nvPr/>
        </p:nvSpPr>
        <p:spPr>
          <a:xfrm>
            <a:off x="3669381" y="2659643"/>
            <a:ext cx="578930" cy="369332"/>
          </a:xfrm>
          <a:prstGeom prst="rect">
            <a:avLst/>
          </a:prstGeom>
          <a:noFill/>
        </p:spPr>
        <p:txBody>
          <a:bodyPr wrap="none" rtlCol="0">
            <a:spAutoFit/>
          </a:bodyPr>
          <a:lstStyle/>
          <a:p>
            <a:r>
              <a:rPr lang="en-US" dirty="0" smtClean="0"/>
              <a:t>Ivan</a:t>
            </a:r>
          </a:p>
        </p:txBody>
      </p:sp>
      <p:sp>
        <p:nvSpPr>
          <p:cNvPr id="47" name="TextBox 46"/>
          <p:cNvSpPr txBox="1"/>
          <p:nvPr/>
        </p:nvSpPr>
        <p:spPr>
          <a:xfrm>
            <a:off x="5480627" y="2691097"/>
            <a:ext cx="692204" cy="369332"/>
          </a:xfrm>
          <a:prstGeom prst="rect">
            <a:avLst/>
          </a:prstGeom>
          <a:noFill/>
        </p:spPr>
        <p:txBody>
          <a:bodyPr wrap="none" rtlCol="0">
            <a:spAutoFit/>
          </a:bodyPr>
          <a:lstStyle/>
          <a:p>
            <a:r>
              <a:rPr lang="en-US" dirty="0" smtClean="0"/>
              <a:t>Emily</a:t>
            </a:r>
          </a:p>
        </p:txBody>
      </p:sp>
      <p:sp>
        <p:nvSpPr>
          <p:cNvPr id="48" name="TextBox 47"/>
          <p:cNvSpPr txBox="1"/>
          <p:nvPr/>
        </p:nvSpPr>
        <p:spPr>
          <a:xfrm>
            <a:off x="7292727" y="2693972"/>
            <a:ext cx="857777" cy="369332"/>
          </a:xfrm>
          <a:prstGeom prst="rect">
            <a:avLst/>
          </a:prstGeom>
          <a:noFill/>
        </p:spPr>
        <p:txBody>
          <a:bodyPr wrap="none" rtlCol="0">
            <a:spAutoFit/>
          </a:bodyPr>
          <a:lstStyle/>
          <a:p>
            <a:r>
              <a:rPr lang="en-US" dirty="0" smtClean="0"/>
              <a:t>Katrina</a:t>
            </a:r>
          </a:p>
        </p:txBody>
      </p:sp>
      <p:sp>
        <p:nvSpPr>
          <p:cNvPr id="49" name="TextBox 48"/>
          <p:cNvSpPr txBox="1"/>
          <p:nvPr/>
        </p:nvSpPr>
        <p:spPr>
          <a:xfrm>
            <a:off x="31543" y="4537867"/>
            <a:ext cx="847295" cy="369332"/>
          </a:xfrm>
          <a:prstGeom prst="rect">
            <a:avLst/>
          </a:prstGeom>
          <a:noFill/>
        </p:spPr>
        <p:txBody>
          <a:bodyPr wrap="none" rtlCol="0">
            <a:spAutoFit/>
          </a:bodyPr>
          <a:lstStyle/>
          <a:p>
            <a:r>
              <a:rPr lang="en-US" dirty="0" smtClean="0"/>
              <a:t>Helene</a:t>
            </a:r>
            <a:endParaRPr lang="en-US" dirty="0"/>
          </a:p>
        </p:txBody>
      </p:sp>
      <p:sp>
        <p:nvSpPr>
          <p:cNvPr id="50" name="TextBox 49"/>
          <p:cNvSpPr txBox="1"/>
          <p:nvPr/>
        </p:nvSpPr>
        <p:spPr>
          <a:xfrm>
            <a:off x="1848797" y="4537867"/>
            <a:ext cx="779330" cy="369332"/>
          </a:xfrm>
          <a:prstGeom prst="rect">
            <a:avLst/>
          </a:prstGeom>
          <a:noFill/>
        </p:spPr>
        <p:txBody>
          <a:bodyPr wrap="none" rtlCol="0">
            <a:spAutoFit/>
          </a:bodyPr>
          <a:lstStyle/>
          <a:p>
            <a:r>
              <a:rPr lang="en-US" dirty="0" smtClean="0"/>
              <a:t>Daniel</a:t>
            </a:r>
            <a:endParaRPr lang="en-US" dirty="0"/>
          </a:p>
        </p:txBody>
      </p:sp>
      <p:sp>
        <p:nvSpPr>
          <p:cNvPr id="51" name="TextBox 50"/>
          <p:cNvSpPr txBox="1"/>
          <p:nvPr/>
        </p:nvSpPr>
        <p:spPr>
          <a:xfrm>
            <a:off x="3669381" y="4537867"/>
            <a:ext cx="673381" cy="369332"/>
          </a:xfrm>
          <a:prstGeom prst="rect">
            <a:avLst/>
          </a:prstGeom>
          <a:noFill/>
        </p:spPr>
        <p:txBody>
          <a:bodyPr wrap="none" rtlCol="0">
            <a:spAutoFit/>
          </a:bodyPr>
          <a:lstStyle/>
          <a:p>
            <a:r>
              <a:rPr lang="en-US" dirty="0" smtClean="0"/>
              <a:t>Dean</a:t>
            </a:r>
            <a:endParaRPr lang="en-US" dirty="0"/>
          </a:p>
        </p:txBody>
      </p:sp>
      <p:sp>
        <p:nvSpPr>
          <p:cNvPr id="52" name="TextBox 51"/>
          <p:cNvSpPr txBox="1"/>
          <p:nvPr/>
        </p:nvSpPr>
        <p:spPr>
          <a:xfrm>
            <a:off x="5452461" y="4539018"/>
            <a:ext cx="611503" cy="369332"/>
          </a:xfrm>
          <a:prstGeom prst="rect">
            <a:avLst/>
          </a:prstGeom>
          <a:noFill/>
        </p:spPr>
        <p:txBody>
          <a:bodyPr wrap="none" rtlCol="0">
            <a:spAutoFit/>
          </a:bodyPr>
          <a:lstStyle/>
          <a:p>
            <a:r>
              <a:rPr lang="en-US" dirty="0" smtClean="0"/>
              <a:t>Felix</a:t>
            </a:r>
            <a:endParaRPr lang="en-US" dirty="0"/>
          </a:p>
        </p:txBody>
      </p:sp>
      <p:sp>
        <p:nvSpPr>
          <p:cNvPr id="53" name="TextBox 52"/>
          <p:cNvSpPr txBox="1"/>
          <p:nvPr/>
        </p:nvSpPr>
        <p:spPr>
          <a:xfrm>
            <a:off x="7292727" y="4539587"/>
            <a:ext cx="813820" cy="369332"/>
          </a:xfrm>
          <a:prstGeom prst="rect">
            <a:avLst/>
          </a:prstGeom>
          <a:noFill/>
        </p:spPr>
        <p:txBody>
          <a:bodyPr wrap="none" rtlCol="0">
            <a:spAutoFit/>
          </a:bodyPr>
          <a:lstStyle/>
          <a:p>
            <a:r>
              <a:rPr lang="en-US" dirty="0" smtClean="0"/>
              <a:t>Flossie</a:t>
            </a:r>
            <a:endParaRPr lang="en-US" dirty="0"/>
          </a:p>
        </p:txBody>
      </p:sp>
      <p:sp>
        <p:nvSpPr>
          <p:cNvPr id="54" name="TextBox 53"/>
          <p:cNvSpPr txBox="1"/>
          <p:nvPr/>
        </p:nvSpPr>
        <p:spPr>
          <a:xfrm>
            <a:off x="40682" y="6412600"/>
            <a:ext cx="947157" cy="369332"/>
          </a:xfrm>
          <a:prstGeom prst="rect">
            <a:avLst/>
          </a:prstGeom>
          <a:noFill/>
        </p:spPr>
        <p:txBody>
          <a:bodyPr wrap="none" rtlCol="0">
            <a:spAutoFit/>
          </a:bodyPr>
          <a:lstStyle/>
          <a:p>
            <a:r>
              <a:rPr lang="en-US" dirty="0" smtClean="0"/>
              <a:t>Danielle</a:t>
            </a:r>
            <a:endParaRPr lang="en-US" dirty="0"/>
          </a:p>
        </p:txBody>
      </p:sp>
      <p:sp>
        <p:nvSpPr>
          <p:cNvPr id="55" name="TextBox 54"/>
          <p:cNvSpPr txBox="1"/>
          <p:nvPr/>
        </p:nvSpPr>
        <p:spPr>
          <a:xfrm>
            <a:off x="1848797" y="6412600"/>
            <a:ext cx="541397" cy="369332"/>
          </a:xfrm>
          <a:prstGeom prst="rect">
            <a:avLst/>
          </a:prstGeom>
          <a:noFill/>
        </p:spPr>
        <p:txBody>
          <a:bodyPr wrap="none" rtlCol="0">
            <a:spAutoFit/>
          </a:bodyPr>
          <a:lstStyle/>
          <a:p>
            <a:r>
              <a:rPr lang="en-US" dirty="0" smtClean="0"/>
              <a:t>Earl</a:t>
            </a:r>
            <a:endParaRPr lang="en-US" dirty="0"/>
          </a:p>
        </p:txBody>
      </p:sp>
      <p:sp>
        <p:nvSpPr>
          <p:cNvPr id="56" name="TextBox 55"/>
          <p:cNvSpPr txBox="1"/>
          <p:nvPr/>
        </p:nvSpPr>
        <p:spPr>
          <a:xfrm>
            <a:off x="5452461" y="6395170"/>
            <a:ext cx="658504" cy="369332"/>
          </a:xfrm>
          <a:prstGeom prst="rect">
            <a:avLst/>
          </a:prstGeom>
          <a:noFill/>
        </p:spPr>
        <p:txBody>
          <a:bodyPr wrap="none" rtlCol="0">
            <a:spAutoFit/>
          </a:bodyPr>
          <a:lstStyle/>
          <a:p>
            <a:r>
              <a:rPr lang="en-US" dirty="0" err="1" smtClean="0"/>
              <a:t>Megi</a:t>
            </a:r>
            <a:endParaRPr lang="en-US" dirty="0"/>
          </a:p>
        </p:txBody>
      </p:sp>
      <p:sp>
        <p:nvSpPr>
          <p:cNvPr id="57" name="TextBox 56"/>
          <p:cNvSpPr txBox="1"/>
          <p:nvPr/>
        </p:nvSpPr>
        <p:spPr>
          <a:xfrm>
            <a:off x="3669381" y="6395170"/>
            <a:ext cx="622323" cy="369332"/>
          </a:xfrm>
          <a:prstGeom prst="rect">
            <a:avLst/>
          </a:prstGeom>
          <a:noFill/>
        </p:spPr>
        <p:txBody>
          <a:bodyPr wrap="none" rtlCol="0">
            <a:spAutoFit/>
          </a:bodyPr>
          <a:lstStyle/>
          <a:p>
            <a:r>
              <a:rPr lang="en-US" dirty="0" smtClean="0"/>
              <a:t>Opal</a:t>
            </a:r>
            <a:endParaRPr lang="en-US" dirty="0"/>
          </a:p>
        </p:txBody>
      </p:sp>
      <p:sp>
        <p:nvSpPr>
          <p:cNvPr id="58" name="TextBox 57"/>
          <p:cNvSpPr txBox="1"/>
          <p:nvPr/>
        </p:nvSpPr>
        <p:spPr>
          <a:xfrm>
            <a:off x="7292727" y="6412600"/>
            <a:ext cx="803225" cy="369332"/>
          </a:xfrm>
          <a:prstGeom prst="rect">
            <a:avLst/>
          </a:prstGeom>
          <a:noFill/>
        </p:spPr>
        <p:txBody>
          <a:bodyPr wrap="none" rtlCol="0">
            <a:spAutoFit/>
          </a:bodyPr>
          <a:lstStyle/>
          <a:p>
            <a:r>
              <a:rPr lang="en-US" dirty="0" smtClean="0"/>
              <a:t>Bianca</a:t>
            </a:r>
            <a:endParaRPr lang="en-US" dirty="0"/>
          </a:p>
        </p:txBody>
      </p:sp>
      <p:sp>
        <p:nvSpPr>
          <p:cNvPr id="59" name="TextBox 9"/>
          <p:cNvSpPr txBox="1">
            <a:spLocks noChangeArrowheads="1"/>
          </p:cNvSpPr>
          <p:nvPr/>
        </p:nvSpPr>
        <p:spPr bwMode="auto">
          <a:xfrm>
            <a:off x="0" y="0"/>
            <a:ext cx="9144000" cy="1015663"/>
          </a:xfrm>
          <a:prstGeom prst="rect">
            <a:avLst/>
          </a:prstGeom>
          <a:noFill/>
          <a:ln w="9525">
            <a:noFill/>
            <a:miter lim="800000"/>
            <a:headEnd/>
            <a:tailEnd/>
          </a:ln>
        </p:spPr>
        <p:txBody>
          <a:bodyPr>
            <a:spAutoFit/>
          </a:bodyPr>
          <a:lstStyle/>
          <a:p>
            <a:pPr algn="ctr"/>
            <a:r>
              <a:rPr lang="en-US" sz="3200" dirty="0" smtClean="0">
                <a:latin typeface="Comic Sans MS" pitchFamily="66" charset="0"/>
              </a:rPr>
              <a:t>Diurnal TC Pulsing: A Global Phenomenon</a:t>
            </a:r>
          </a:p>
          <a:p>
            <a:pPr algn="ctr"/>
            <a:r>
              <a:rPr lang="en-US" sz="2800" dirty="0" smtClean="0">
                <a:latin typeface="Comic Sans MS" pitchFamily="66" charset="0"/>
              </a:rPr>
              <a:t>8 PM LST</a:t>
            </a:r>
            <a:endParaRPr lang="en-US" sz="2800" dirty="0">
              <a:latin typeface="Comic Sans MS" pitchFamily="66" charset="0"/>
            </a:endParaRPr>
          </a:p>
        </p:txBody>
      </p:sp>
    </p:spTree>
    <p:extLst>
      <p:ext uri="{BB962C8B-B14F-4D97-AF65-F5344CB8AC3E}">
        <p14:creationId xmlns="" xmlns:p14="http://schemas.microsoft.com/office/powerpoint/2010/main" val="39660637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050715_0245z.jpg"/>
          <p:cNvPicPr>
            <a:picLocks noChangeAspect="1"/>
          </p:cNvPicPr>
          <p:nvPr/>
        </p:nvPicPr>
        <p:blipFill>
          <a:blip r:embed="rId2"/>
          <a:srcRect/>
          <a:stretch>
            <a:fillRect/>
          </a:stretch>
        </p:blipFill>
        <p:spPr bwMode="auto">
          <a:xfrm>
            <a:off x="303213" y="2674938"/>
            <a:ext cx="4114800" cy="4114800"/>
          </a:xfrm>
          <a:prstGeom prst="rect">
            <a:avLst/>
          </a:prstGeom>
          <a:noFill/>
          <a:ln w="9525">
            <a:noFill/>
            <a:miter lim="800000"/>
            <a:headEnd/>
            <a:tailEnd/>
          </a:ln>
        </p:spPr>
      </p:pic>
      <p:pic>
        <p:nvPicPr>
          <p:cNvPr id="18434" name="Picture 2" descr="050715_0245z.jpg"/>
          <p:cNvPicPr>
            <a:picLocks noChangeAspect="1"/>
          </p:cNvPicPr>
          <p:nvPr/>
        </p:nvPicPr>
        <p:blipFill>
          <a:blip r:embed="rId3"/>
          <a:srcRect/>
          <a:stretch>
            <a:fillRect/>
          </a:stretch>
        </p:blipFill>
        <p:spPr bwMode="auto">
          <a:xfrm>
            <a:off x="4662488" y="2674938"/>
            <a:ext cx="4114800" cy="4114800"/>
          </a:xfrm>
          <a:prstGeom prst="rect">
            <a:avLst/>
          </a:prstGeom>
          <a:noFill/>
          <a:ln w="9525">
            <a:noFill/>
            <a:miter lim="800000"/>
            <a:headEnd/>
            <a:tailEnd/>
          </a:ln>
        </p:spPr>
      </p:pic>
      <p:sp>
        <p:nvSpPr>
          <p:cNvPr id="18435" name="TextBox 3"/>
          <p:cNvSpPr txBox="1">
            <a:spLocks noChangeArrowheads="1"/>
          </p:cNvSpPr>
          <p:nvPr/>
        </p:nvSpPr>
        <p:spPr bwMode="auto">
          <a:xfrm>
            <a:off x="303213" y="2395538"/>
            <a:ext cx="4114800" cy="307975"/>
          </a:xfrm>
          <a:prstGeom prst="rect">
            <a:avLst/>
          </a:prstGeom>
          <a:noFill/>
          <a:ln w="9525">
            <a:noFill/>
            <a:miter lim="800000"/>
            <a:headEnd/>
            <a:tailEnd/>
          </a:ln>
        </p:spPr>
        <p:txBody>
          <a:bodyPr>
            <a:spAutoFit/>
          </a:bodyPr>
          <a:lstStyle/>
          <a:p>
            <a:pPr algn="ctr"/>
            <a:r>
              <a:rPr lang="en-US" sz="1400">
                <a:latin typeface="Comic Sans MS" pitchFamily="66" charset="0"/>
              </a:rPr>
              <a:t>GOES IR (storm relative)</a:t>
            </a:r>
          </a:p>
        </p:txBody>
      </p:sp>
      <p:sp>
        <p:nvSpPr>
          <p:cNvPr id="18436" name="TextBox 4"/>
          <p:cNvSpPr txBox="1">
            <a:spLocks noChangeArrowheads="1"/>
          </p:cNvSpPr>
          <p:nvPr/>
        </p:nvSpPr>
        <p:spPr bwMode="auto">
          <a:xfrm>
            <a:off x="4662488" y="2395538"/>
            <a:ext cx="4114800" cy="307975"/>
          </a:xfrm>
          <a:prstGeom prst="rect">
            <a:avLst/>
          </a:prstGeom>
          <a:noFill/>
          <a:ln w="9525">
            <a:noFill/>
            <a:miter lim="800000"/>
            <a:headEnd/>
            <a:tailEnd/>
          </a:ln>
        </p:spPr>
        <p:txBody>
          <a:bodyPr>
            <a:spAutoFit/>
          </a:bodyPr>
          <a:lstStyle/>
          <a:p>
            <a:pPr algn="ctr"/>
            <a:r>
              <a:rPr lang="en-US" sz="1400">
                <a:latin typeface="Comic Sans MS" pitchFamily="66" charset="0"/>
              </a:rPr>
              <a:t>GOES BT Diff (storm relative)</a:t>
            </a:r>
          </a:p>
        </p:txBody>
      </p:sp>
      <p:sp>
        <p:nvSpPr>
          <p:cNvPr id="18437" name="TextBox 6"/>
          <p:cNvSpPr txBox="1">
            <a:spLocks noChangeArrowheads="1"/>
          </p:cNvSpPr>
          <p:nvPr/>
        </p:nvSpPr>
        <p:spPr bwMode="auto">
          <a:xfrm>
            <a:off x="0" y="0"/>
            <a:ext cx="9144000" cy="1784350"/>
          </a:xfrm>
          <a:prstGeom prst="rect">
            <a:avLst/>
          </a:prstGeom>
          <a:noFill/>
          <a:ln w="9525">
            <a:noFill/>
            <a:miter lim="800000"/>
            <a:headEnd/>
            <a:tailEnd/>
          </a:ln>
        </p:spPr>
        <p:txBody>
          <a:bodyPr>
            <a:spAutoFit/>
          </a:bodyPr>
          <a:lstStyle/>
          <a:p>
            <a:r>
              <a:rPr lang="en-US" sz="1100">
                <a:solidFill>
                  <a:srgbClr val="FF0000"/>
                </a:solidFill>
                <a:latin typeface="Calibri" pitchFamily="34" charset="0"/>
              </a:rPr>
              <a:t>15 July 0300 UTC</a:t>
            </a:r>
          </a:p>
          <a:p>
            <a:r>
              <a:rPr lang="en-US" sz="1100">
                <a:latin typeface="Calibri" pitchFamily="34" charset="0"/>
              </a:rPr>
              <a:t>ZCZC MIATCDAT5 ALL</a:t>
            </a:r>
          </a:p>
          <a:p>
            <a:r>
              <a:rPr lang="en-US" sz="1100">
                <a:latin typeface="Calibri" pitchFamily="34" charset="0"/>
              </a:rPr>
              <a:t>TTAA00 KNHC DDHHMM</a:t>
            </a:r>
          </a:p>
          <a:p>
            <a:r>
              <a:rPr lang="en-US" sz="1100">
                <a:latin typeface="Calibri" pitchFamily="34" charset="0"/>
              </a:rPr>
              <a:t>HURRICANE EMILY DISCUSSION NUMBER  17</a:t>
            </a:r>
          </a:p>
          <a:p>
            <a:r>
              <a:rPr lang="en-US" sz="1100">
                <a:latin typeface="Calibri" pitchFamily="34" charset="0"/>
              </a:rPr>
              <a:t>NWS TPC/NATIONAL HURRICANE CENTER MIAMI FL</a:t>
            </a:r>
          </a:p>
          <a:p>
            <a:r>
              <a:rPr lang="en-US" sz="1100">
                <a:latin typeface="Calibri" pitchFamily="34" charset="0"/>
              </a:rPr>
              <a:t>11 PM EDT THU JUL 14 2005</a:t>
            </a:r>
          </a:p>
          <a:p>
            <a:endParaRPr lang="en-US" sz="1200">
              <a:latin typeface="Calibri" pitchFamily="34" charset="0"/>
            </a:endParaRPr>
          </a:p>
          <a:p>
            <a:r>
              <a:rPr lang="en-US" sz="1600" i="1">
                <a:solidFill>
                  <a:srgbClr val="FF0000"/>
                </a:solidFill>
                <a:latin typeface="Calibri" pitchFamily="34" charset="0"/>
              </a:rPr>
              <a:t>EMILY CONTINUES TO INTENSIFY</a:t>
            </a:r>
            <a:r>
              <a:rPr lang="en-US" sz="1600">
                <a:latin typeface="Calibri" pitchFamily="34" charset="0"/>
              </a:rPr>
              <a:t>.  DVORAK DATA T NUMBERS AT 00Z WERE 6.0 FROM ALL AGENCIES...CORRESPONDING TO AN INTENSITY ESTIMATE OF 115 KT…</a:t>
            </a:r>
          </a:p>
        </p:txBody>
      </p:sp>
      <p:grpSp>
        <p:nvGrpSpPr>
          <p:cNvPr id="11" name="Group 10"/>
          <p:cNvGrpSpPr>
            <a:grpSpLocks/>
          </p:cNvGrpSpPr>
          <p:nvPr/>
        </p:nvGrpSpPr>
        <p:grpSpPr bwMode="auto">
          <a:xfrm>
            <a:off x="303213" y="2674938"/>
            <a:ext cx="8474075" cy="4114800"/>
            <a:chOff x="303787" y="2675473"/>
            <a:chExt cx="8473094" cy="4114800"/>
          </a:xfrm>
        </p:grpSpPr>
        <p:pic>
          <p:nvPicPr>
            <p:cNvPr id="18449" name="Picture 8" descr="050715_0545z.jpg"/>
            <p:cNvPicPr>
              <a:picLocks noChangeAspect="1"/>
            </p:cNvPicPr>
            <p:nvPr/>
          </p:nvPicPr>
          <p:blipFill>
            <a:blip r:embed="rId4"/>
            <a:srcRect/>
            <a:stretch>
              <a:fillRect/>
            </a:stretch>
          </p:blipFill>
          <p:spPr bwMode="auto">
            <a:xfrm>
              <a:off x="4662081" y="2675473"/>
              <a:ext cx="4114800" cy="4114800"/>
            </a:xfrm>
            <a:prstGeom prst="rect">
              <a:avLst/>
            </a:prstGeom>
            <a:noFill/>
            <a:ln w="9525">
              <a:noFill/>
              <a:miter lim="800000"/>
              <a:headEnd/>
              <a:tailEnd/>
            </a:ln>
          </p:spPr>
        </p:pic>
        <p:pic>
          <p:nvPicPr>
            <p:cNvPr id="18450" name="Picture 9" descr="050715_0545z.jpg"/>
            <p:cNvPicPr>
              <a:picLocks noChangeAspect="1"/>
            </p:cNvPicPr>
            <p:nvPr/>
          </p:nvPicPr>
          <p:blipFill>
            <a:blip r:embed="rId5"/>
            <a:srcRect/>
            <a:stretch>
              <a:fillRect/>
            </a:stretch>
          </p:blipFill>
          <p:spPr bwMode="auto">
            <a:xfrm>
              <a:off x="303787" y="2675473"/>
              <a:ext cx="4114800" cy="4114800"/>
            </a:xfrm>
            <a:prstGeom prst="rect">
              <a:avLst/>
            </a:prstGeom>
            <a:noFill/>
            <a:ln w="9525">
              <a:noFill/>
              <a:miter lim="800000"/>
              <a:headEnd/>
              <a:tailEnd/>
            </a:ln>
          </p:spPr>
        </p:pic>
      </p:grpSp>
      <p:grpSp>
        <p:nvGrpSpPr>
          <p:cNvPr id="14" name="Group 13"/>
          <p:cNvGrpSpPr>
            <a:grpSpLocks/>
          </p:cNvGrpSpPr>
          <p:nvPr/>
        </p:nvGrpSpPr>
        <p:grpSpPr bwMode="auto">
          <a:xfrm>
            <a:off x="303213" y="2674938"/>
            <a:ext cx="8474075" cy="4114800"/>
            <a:chOff x="303787" y="2675473"/>
            <a:chExt cx="8473094" cy="4114800"/>
          </a:xfrm>
        </p:grpSpPr>
        <p:pic>
          <p:nvPicPr>
            <p:cNvPr id="18447" name="Picture 12" descr="050715_0845z.jpg"/>
            <p:cNvPicPr>
              <a:picLocks noChangeAspect="1"/>
            </p:cNvPicPr>
            <p:nvPr/>
          </p:nvPicPr>
          <p:blipFill>
            <a:blip r:embed="rId6"/>
            <a:srcRect/>
            <a:stretch>
              <a:fillRect/>
            </a:stretch>
          </p:blipFill>
          <p:spPr bwMode="auto">
            <a:xfrm>
              <a:off x="4662081" y="2675473"/>
              <a:ext cx="4114800" cy="4114800"/>
            </a:xfrm>
            <a:prstGeom prst="rect">
              <a:avLst/>
            </a:prstGeom>
            <a:noFill/>
            <a:ln w="9525">
              <a:noFill/>
              <a:miter lim="800000"/>
              <a:headEnd/>
              <a:tailEnd/>
            </a:ln>
          </p:spPr>
        </p:pic>
        <p:pic>
          <p:nvPicPr>
            <p:cNvPr id="18448" name="Picture 11" descr="050715_0845z.jpg"/>
            <p:cNvPicPr>
              <a:picLocks noChangeAspect="1"/>
            </p:cNvPicPr>
            <p:nvPr/>
          </p:nvPicPr>
          <p:blipFill>
            <a:blip r:embed="rId7"/>
            <a:srcRect/>
            <a:stretch>
              <a:fillRect/>
            </a:stretch>
          </p:blipFill>
          <p:spPr bwMode="auto">
            <a:xfrm>
              <a:off x="303787" y="2675473"/>
              <a:ext cx="4114800" cy="4114800"/>
            </a:xfrm>
            <a:prstGeom prst="rect">
              <a:avLst/>
            </a:prstGeom>
            <a:noFill/>
            <a:ln w="9525">
              <a:noFill/>
              <a:miter lim="800000"/>
              <a:headEnd/>
              <a:tailEnd/>
            </a:ln>
          </p:spPr>
        </p:pic>
      </p:grpSp>
      <p:grpSp>
        <p:nvGrpSpPr>
          <p:cNvPr id="17" name="Group 16"/>
          <p:cNvGrpSpPr>
            <a:grpSpLocks/>
          </p:cNvGrpSpPr>
          <p:nvPr/>
        </p:nvGrpSpPr>
        <p:grpSpPr bwMode="auto">
          <a:xfrm>
            <a:off x="303213" y="2674938"/>
            <a:ext cx="8474075" cy="4114800"/>
            <a:chOff x="303787" y="2675473"/>
            <a:chExt cx="8473094" cy="4114800"/>
          </a:xfrm>
        </p:grpSpPr>
        <p:pic>
          <p:nvPicPr>
            <p:cNvPr id="18445" name="Picture 14" descr="050715_1145z.jpg"/>
            <p:cNvPicPr>
              <a:picLocks noChangeAspect="1"/>
            </p:cNvPicPr>
            <p:nvPr/>
          </p:nvPicPr>
          <p:blipFill>
            <a:blip r:embed="rId8"/>
            <a:srcRect/>
            <a:stretch>
              <a:fillRect/>
            </a:stretch>
          </p:blipFill>
          <p:spPr bwMode="auto">
            <a:xfrm>
              <a:off x="4662081" y="2675473"/>
              <a:ext cx="4114800" cy="4114800"/>
            </a:xfrm>
            <a:prstGeom prst="rect">
              <a:avLst/>
            </a:prstGeom>
            <a:noFill/>
            <a:ln w="9525">
              <a:noFill/>
              <a:miter lim="800000"/>
              <a:headEnd/>
              <a:tailEnd/>
            </a:ln>
          </p:spPr>
        </p:pic>
        <p:pic>
          <p:nvPicPr>
            <p:cNvPr id="18446" name="Picture 15" descr="050715_1145z.jpg"/>
            <p:cNvPicPr>
              <a:picLocks noChangeAspect="1"/>
            </p:cNvPicPr>
            <p:nvPr/>
          </p:nvPicPr>
          <p:blipFill>
            <a:blip r:embed="rId9"/>
            <a:srcRect/>
            <a:stretch>
              <a:fillRect/>
            </a:stretch>
          </p:blipFill>
          <p:spPr bwMode="auto">
            <a:xfrm>
              <a:off x="303787" y="2675473"/>
              <a:ext cx="4114800" cy="4114800"/>
            </a:xfrm>
            <a:prstGeom prst="rect">
              <a:avLst/>
            </a:prstGeom>
            <a:noFill/>
            <a:ln w="9525">
              <a:noFill/>
              <a:miter lim="800000"/>
              <a:headEnd/>
              <a:tailEnd/>
            </a:ln>
          </p:spPr>
        </p:pic>
      </p:grpSp>
      <p:grpSp>
        <p:nvGrpSpPr>
          <p:cNvPr id="19" name="Group 18"/>
          <p:cNvGrpSpPr>
            <a:grpSpLocks/>
          </p:cNvGrpSpPr>
          <p:nvPr/>
        </p:nvGrpSpPr>
        <p:grpSpPr bwMode="auto">
          <a:xfrm>
            <a:off x="303213" y="2674938"/>
            <a:ext cx="8474075" cy="4114800"/>
            <a:chOff x="303787" y="2675473"/>
            <a:chExt cx="8473094" cy="4114800"/>
          </a:xfrm>
        </p:grpSpPr>
        <p:pic>
          <p:nvPicPr>
            <p:cNvPr id="18443" name="Picture 19" descr="050715_1445z.jpg"/>
            <p:cNvPicPr>
              <a:picLocks noChangeAspect="1"/>
            </p:cNvPicPr>
            <p:nvPr/>
          </p:nvPicPr>
          <p:blipFill>
            <a:blip r:embed="rId10"/>
            <a:srcRect/>
            <a:stretch>
              <a:fillRect/>
            </a:stretch>
          </p:blipFill>
          <p:spPr bwMode="auto">
            <a:xfrm>
              <a:off x="4662081" y="2675473"/>
              <a:ext cx="4114800" cy="4114800"/>
            </a:xfrm>
            <a:prstGeom prst="rect">
              <a:avLst/>
            </a:prstGeom>
            <a:noFill/>
            <a:ln w="9525">
              <a:noFill/>
              <a:miter lim="800000"/>
              <a:headEnd/>
              <a:tailEnd/>
            </a:ln>
          </p:spPr>
        </p:pic>
        <p:pic>
          <p:nvPicPr>
            <p:cNvPr id="18444" name="Picture 20" descr="050715_1445z.jpg"/>
            <p:cNvPicPr>
              <a:picLocks noChangeAspect="1"/>
            </p:cNvPicPr>
            <p:nvPr/>
          </p:nvPicPr>
          <p:blipFill>
            <a:blip r:embed="rId11"/>
            <a:srcRect/>
            <a:stretch>
              <a:fillRect/>
            </a:stretch>
          </p:blipFill>
          <p:spPr bwMode="auto">
            <a:xfrm>
              <a:off x="303787" y="2675473"/>
              <a:ext cx="4114800" cy="4114800"/>
            </a:xfrm>
            <a:prstGeom prst="rect">
              <a:avLst/>
            </a:prstGeom>
            <a:noFill/>
            <a:ln w="9525">
              <a:noFill/>
              <a:miter lim="800000"/>
              <a:headEnd/>
              <a:tailEnd/>
            </a:ln>
          </p:spPr>
        </p:pic>
      </p:grpSp>
      <p:sp>
        <p:nvSpPr>
          <p:cNvPr id="22" name="TextBox 21"/>
          <p:cNvSpPr txBox="1">
            <a:spLocks noChangeArrowheads="1"/>
          </p:cNvSpPr>
          <p:nvPr/>
        </p:nvSpPr>
        <p:spPr bwMode="auto">
          <a:xfrm>
            <a:off x="0" y="7938"/>
            <a:ext cx="9144000" cy="2308225"/>
          </a:xfrm>
          <a:prstGeom prst="rect">
            <a:avLst/>
          </a:prstGeom>
          <a:solidFill>
            <a:srgbClr val="FFFFFF"/>
          </a:solidFill>
          <a:ln w="9525">
            <a:noFill/>
            <a:miter lim="800000"/>
            <a:headEnd/>
            <a:tailEnd/>
          </a:ln>
        </p:spPr>
        <p:txBody>
          <a:bodyPr>
            <a:spAutoFit/>
          </a:bodyPr>
          <a:lstStyle/>
          <a:p>
            <a:r>
              <a:rPr lang="en-US" sz="1100">
                <a:solidFill>
                  <a:srgbClr val="FF0000"/>
                </a:solidFill>
                <a:latin typeface="Calibri" pitchFamily="34" charset="0"/>
              </a:rPr>
              <a:t>15 July 1500 UTC </a:t>
            </a:r>
          </a:p>
          <a:p>
            <a:r>
              <a:rPr lang="en-US" sz="1100">
                <a:solidFill>
                  <a:srgbClr val="000000"/>
                </a:solidFill>
                <a:latin typeface="Calibri" pitchFamily="34" charset="0"/>
              </a:rPr>
              <a:t>ZCZC MIATCDAT5 ALL</a:t>
            </a:r>
          </a:p>
          <a:p>
            <a:r>
              <a:rPr lang="en-US" sz="1100">
                <a:solidFill>
                  <a:srgbClr val="000000"/>
                </a:solidFill>
                <a:latin typeface="Calibri" pitchFamily="34" charset="0"/>
              </a:rPr>
              <a:t>TTAA00 KNHC DDHHMM</a:t>
            </a:r>
          </a:p>
          <a:p>
            <a:r>
              <a:rPr lang="en-US" sz="1100">
                <a:solidFill>
                  <a:srgbClr val="000000"/>
                </a:solidFill>
                <a:latin typeface="Calibri" pitchFamily="34" charset="0"/>
              </a:rPr>
              <a:t>HURRICANE EMILY DISCUSSION NUMBER  19</a:t>
            </a:r>
          </a:p>
          <a:p>
            <a:r>
              <a:rPr lang="en-US" sz="1100">
                <a:solidFill>
                  <a:srgbClr val="000000"/>
                </a:solidFill>
                <a:latin typeface="Calibri" pitchFamily="34" charset="0"/>
              </a:rPr>
              <a:t>NWS TPC/NATIONAL HURRICANE CENTER MIAMI FL</a:t>
            </a:r>
          </a:p>
          <a:p>
            <a:r>
              <a:rPr lang="en-US" sz="1100">
                <a:solidFill>
                  <a:srgbClr val="000000"/>
                </a:solidFill>
                <a:latin typeface="Calibri" pitchFamily="34" charset="0"/>
              </a:rPr>
              <a:t>11 AM EDT FRI JUL 15 2005</a:t>
            </a:r>
          </a:p>
          <a:p>
            <a:endParaRPr lang="en-US" sz="800">
              <a:solidFill>
                <a:srgbClr val="000000"/>
              </a:solidFill>
              <a:latin typeface="Calibri" pitchFamily="34" charset="0"/>
            </a:endParaRPr>
          </a:p>
          <a:p>
            <a:r>
              <a:rPr lang="en-US" sz="1400">
                <a:latin typeface="Calibri" pitchFamily="34" charset="0"/>
              </a:rPr>
              <a:t>AN AIR FORCE PLANE CURRENTLY OBSERVING THE STRUCTURE OF EMILY HAS REPORTED </a:t>
            </a:r>
            <a:r>
              <a:rPr lang="en-US" sz="1400" i="1">
                <a:solidFill>
                  <a:srgbClr val="FF0000"/>
                </a:solidFill>
                <a:latin typeface="Calibri" pitchFamily="34" charset="0"/>
              </a:rPr>
              <a:t>CONCENTRIC</a:t>
            </a:r>
            <a:r>
              <a:rPr lang="en-US" sz="1400" i="1">
                <a:latin typeface="Calibri" pitchFamily="34" charset="0"/>
              </a:rPr>
              <a:t> </a:t>
            </a:r>
            <a:r>
              <a:rPr lang="en-US" sz="1400" i="1">
                <a:solidFill>
                  <a:srgbClr val="FF0000"/>
                </a:solidFill>
                <a:latin typeface="Calibri" pitchFamily="34" charset="0"/>
              </a:rPr>
              <a:t>EYEWALLS</a:t>
            </a:r>
            <a:r>
              <a:rPr lang="en-US" sz="1400">
                <a:solidFill>
                  <a:srgbClr val="FF0000"/>
                </a:solidFill>
                <a:latin typeface="Calibri" pitchFamily="34" charset="0"/>
              </a:rPr>
              <a:t> </a:t>
            </a:r>
            <a:r>
              <a:rPr lang="en-US" sz="1400">
                <a:latin typeface="Calibri" pitchFamily="34" charset="0"/>
              </a:rPr>
              <a:t>OF 8 AND 25 N MI RESPECTIVELY. THIS SUGGESTS THAT EMILY MAY BE GOING THROUGH AN EYEWALL REPLACEMENT CYCLE...WHICH WOULD RESULT IN FLUCTUATIONS IN INTENSITY. BECAUSE THE LAST TIME THE RECON MEASURED WINDS TO SUPPORT CATEGORY FOUR HURRICANE WAS EARLY THIS MORNING…</a:t>
            </a:r>
            <a:r>
              <a:rPr lang="en-US" sz="1400" i="1">
                <a:solidFill>
                  <a:srgbClr val="FF0000"/>
                </a:solidFill>
                <a:latin typeface="Calibri" pitchFamily="34" charset="0"/>
              </a:rPr>
              <a:t>THERE IS NO EYE OBSERVED ON SATELLITE IMAGERY</a:t>
            </a:r>
            <a:r>
              <a:rPr lang="en-US" sz="1400">
                <a:latin typeface="Calibri" pitchFamily="34" charset="0"/>
              </a:rPr>
              <a:t>...AND THE </a:t>
            </a:r>
            <a:r>
              <a:rPr lang="en-US" sz="1400" i="1">
                <a:solidFill>
                  <a:srgbClr val="FF0000"/>
                </a:solidFill>
                <a:latin typeface="Calibri" pitchFamily="34" charset="0"/>
              </a:rPr>
              <a:t>CLOUD PATTERN HAS DETERIORATED</a:t>
            </a:r>
            <a:r>
              <a:rPr lang="en-US" sz="1400">
                <a:latin typeface="Calibri" pitchFamily="34" charset="0"/>
              </a:rPr>
              <a:t>…</a:t>
            </a:r>
          </a:p>
        </p:txBody>
      </p:sp>
      <p:sp>
        <p:nvSpPr>
          <p:cNvPr id="20" name="TextBox 19"/>
          <p:cNvSpPr txBox="1"/>
          <p:nvPr/>
        </p:nvSpPr>
        <p:spPr>
          <a:xfrm>
            <a:off x="6547104" y="18288"/>
            <a:ext cx="2595582" cy="646331"/>
          </a:xfrm>
          <a:prstGeom prst="rect">
            <a:avLst/>
          </a:prstGeom>
          <a:noFill/>
        </p:spPr>
        <p:txBody>
          <a:bodyPr wrap="none" rtlCol="0">
            <a:spAutoFit/>
          </a:bodyPr>
          <a:lstStyle/>
          <a:p>
            <a:r>
              <a:rPr lang="en-US" sz="3600" dirty="0" smtClean="0">
                <a:latin typeface="Comic Sans MS"/>
                <a:cs typeface="Comic Sans MS"/>
              </a:rPr>
              <a:t>2005 Emily</a:t>
            </a:r>
            <a:endParaRPr lang="en-US" sz="3600" dirty="0">
              <a:latin typeface="Comic Sans MS"/>
              <a:cs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7" descr="050717_0945z.jpg"/>
          <p:cNvPicPr>
            <a:picLocks noChangeAspect="1"/>
          </p:cNvPicPr>
          <p:nvPr/>
        </p:nvPicPr>
        <p:blipFill>
          <a:blip r:embed="rId2"/>
          <a:srcRect/>
          <a:stretch>
            <a:fillRect/>
          </a:stretch>
        </p:blipFill>
        <p:spPr bwMode="auto">
          <a:xfrm>
            <a:off x="4662488" y="2674938"/>
            <a:ext cx="4114800" cy="4114800"/>
          </a:xfrm>
          <a:prstGeom prst="rect">
            <a:avLst/>
          </a:prstGeom>
          <a:noFill/>
          <a:ln w="9525">
            <a:noFill/>
            <a:miter lim="800000"/>
            <a:headEnd/>
            <a:tailEnd/>
          </a:ln>
        </p:spPr>
      </p:pic>
      <p:pic>
        <p:nvPicPr>
          <p:cNvPr id="19458" name="Picture 5" descr="050717_0945z.jpg"/>
          <p:cNvPicPr>
            <a:picLocks noChangeAspect="1"/>
          </p:cNvPicPr>
          <p:nvPr/>
        </p:nvPicPr>
        <p:blipFill>
          <a:blip r:embed="rId3"/>
          <a:srcRect/>
          <a:stretch>
            <a:fillRect/>
          </a:stretch>
        </p:blipFill>
        <p:spPr bwMode="auto">
          <a:xfrm>
            <a:off x="303213" y="2674938"/>
            <a:ext cx="4114800" cy="4114800"/>
          </a:xfrm>
          <a:prstGeom prst="rect">
            <a:avLst/>
          </a:prstGeom>
          <a:noFill/>
          <a:ln w="9525">
            <a:noFill/>
            <a:miter lim="800000"/>
            <a:headEnd/>
            <a:tailEnd/>
          </a:ln>
        </p:spPr>
      </p:pic>
      <p:sp>
        <p:nvSpPr>
          <p:cNvPr id="19459" name="TextBox 3"/>
          <p:cNvSpPr txBox="1">
            <a:spLocks noChangeArrowheads="1"/>
          </p:cNvSpPr>
          <p:nvPr/>
        </p:nvSpPr>
        <p:spPr bwMode="auto">
          <a:xfrm>
            <a:off x="303213" y="2395538"/>
            <a:ext cx="4114800" cy="307975"/>
          </a:xfrm>
          <a:prstGeom prst="rect">
            <a:avLst/>
          </a:prstGeom>
          <a:noFill/>
          <a:ln w="9525">
            <a:noFill/>
            <a:miter lim="800000"/>
            <a:headEnd/>
            <a:tailEnd/>
          </a:ln>
        </p:spPr>
        <p:txBody>
          <a:bodyPr>
            <a:spAutoFit/>
          </a:bodyPr>
          <a:lstStyle/>
          <a:p>
            <a:pPr algn="ctr"/>
            <a:r>
              <a:rPr lang="en-US" sz="1400">
                <a:latin typeface="Comic Sans MS" pitchFamily="66" charset="0"/>
              </a:rPr>
              <a:t>GOES IR (storm relative)</a:t>
            </a:r>
          </a:p>
        </p:txBody>
      </p:sp>
      <p:sp>
        <p:nvSpPr>
          <p:cNvPr id="19460" name="TextBox 4"/>
          <p:cNvSpPr txBox="1">
            <a:spLocks noChangeArrowheads="1"/>
          </p:cNvSpPr>
          <p:nvPr/>
        </p:nvSpPr>
        <p:spPr bwMode="auto">
          <a:xfrm>
            <a:off x="4662488" y="2395538"/>
            <a:ext cx="4114800" cy="307975"/>
          </a:xfrm>
          <a:prstGeom prst="rect">
            <a:avLst/>
          </a:prstGeom>
          <a:noFill/>
          <a:ln w="9525">
            <a:noFill/>
            <a:miter lim="800000"/>
            <a:headEnd/>
            <a:tailEnd/>
          </a:ln>
        </p:spPr>
        <p:txBody>
          <a:bodyPr>
            <a:spAutoFit/>
          </a:bodyPr>
          <a:lstStyle/>
          <a:p>
            <a:pPr algn="ctr"/>
            <a:r>
              <a:rPr lang="en-US" sz="1400">
                <a:latin typeface="Comic Sans MS" pitchFamily="66" charset="0"/>
              </a:rPr>
              <a:t>GOES BT Diff (storm relative)</a:t>
            </a:r>
          </a:p>
        </p:txBody>
      </p:sp>
      <p:sp>
        <p:nvSpPr>
          <p:cNvPr id="19461" name="TextBox 6"/>
          <p:cNvSpPr txBox="1">
            <a:spLocks noChangeArrowheads="1"/>
          </p:cNvSpPr>
          <p:nvPr/>
        </p:nvSpPr>
        <p:spPr bwMode="auto">
          <a:xfrm>
            <a:off x="0" y="0"/>
            <a:ext cx="9144000" cy="2016125"/>
          </a:xfrm>
          <a:prstGeom prst="rect">
            <a:avLst/>
          </a:prstGeom>
          <a:noFill/>
          <a:ln w="9525">
            <a:noFill/>
            <a:miter lim="800000"/>
            <a:headEnd/>
            <a:tailEnd/>
          </a:ln>
        </p:spPr>
        <p:txBody>
          <a:bodyPr>
            <a:spAutoFit/>
          </a:bodyPr>
          <a:lstStyle/>
          <a:p>
            <a:r>
              <a:rPr lang="en-US" sz="1100" dirty="0">
                <a:solidFill>
                  <a:srgbClr val="FF0000"/>
                </a:solidFill>
                <a:latin typeface="Calibri" pitchFamily="34" charset="0"/>
              </a:rPr>
              <a:t>17 July 0900 UTC</a:t>
            </a:r>
          </a:p>
          <a:p>
            <a:r>
              <a:rPr lang="en-US" sz="1100" dirty="0">
                <a:latin typeface="Calibri" pitchFamily="34" charset="0"/>
              </a:rPr>
              <a:t>ZCZC MIATCDAT5 ALL</a:t>
            </a:r>
          </a:p>
          <a:p>
            <a:r>
              <a:rPr lang="en-US" sz="1100" dirty="0">
                <a:latin typeface="Calibri" pitchFamily="34" charset="0"/>
              </a:rPr>
              <a:t>TTAA00 KNHC DDHHMM</a:t>
            </a:r>
          </a:p>
          <a:p>
            <a:r>
              <a:rPr lang="en-US" sz="1100" dirty="0">
                <a:latin typeface="Calibri" pitchFamily="34" charset="0"/>
              </a:rPr>
              <a:t>HURRICANE EMILY DISCUSSION NUMBER  26</a:t>
            </a:r>
          </a:p>
          <a:p>
            <a:r>
              <a:rPr lang="en-US" sz="1100" dirty="0">
                <a:latin typeface="Calibri" pitchFamily="34" charset="0"/>
              </a:rPr>
              <a:t>NWS TPC/NATIONAL HURRICANE CENTER MIAMI FL</a:t>
            </a:r>
          </a:p>
          <a:p>
            <a:r>
              <a:rPr lang="en-US" sz="1100" dirty="0">
                <a:latin typeface="Calibri" pitchFamily="34" charset="0"/>
              </a:rPr>
              <a:t>5 AM EDT SUN JUL 17 2005</a:t>
            </a:r>
          </a:p>
          <a:p>
            <a:r>
              <a:rPr lang="en-US" sz="1100" dirty="0">
                <a:latin typeface="Calibri" pitchFamily="34" charset="0"/>
              </a:rPr>
              <a:t> </a:t>
            </a:r>
          </a:p>
          <a:p>
            <a:r>
              <a:rPr lang="en-US" sz="1600" dirty="0">
                <a:latin typeface="Calibri" pitchFamily="34" charset="0"/>
              </a:rPr>
              <a:t>AT 0324Z...THE AIR FORCE RESERVE UNIT HURRICANE HUNTER AIRCRAFT REPORTED FLIGHT-LEVEL WINDS OF 153 KT.  THE STANDARD ADJUSTMENT OF THIS VALUE TO THE SURFACE WOULD YIELD 138 KT...OR </a:t>
            </a:r>
            <a:r>
              <a:rPr lang="en-US" sz="1600" i="1" dirty="0">
                <a:solidFill>
                  <a:srgbClr val="FF0000"/>
                </a:solidFill>
                <a:latin typeface="Calibri" pitchFamily="34" charset="0"/>
              </a:rPr>
              <a:t>JUST ABOVE THE CATEGORY FIVE THRESHOLD</a:t>
            </a:r>
            <a:r>
              <a:rPr lang="en-US" sz="1600" dirty="0">
                <a:latin typeface="Calibri" pitchFamily="34" charset="0"/>
              </a:rPr>
              <a:t>. </a:t>
            </a:r>
          </a:p>
        </p:txBody>
      </p:sp>
      <p:grpSp>
        <p:nvGrpSpPr>
          <p:cNvPr id="26" name="Group 25"/>
          <p:cNvGrpSpPr>
            <a:grpSpLocks/>
          </p:cNvGrpSpPr>
          <p:nvPr/>
        </p:nvGrpSpPr>
        <p:grpSpPr bwMode="auto">
          <a:xfrm>
            <a:off x="303213" y="2674938"/>
            <a:ext cx="8474075" cy="4114800"/>
            <a:chOff x="303787" y="2675473"/>
            <a:chExt cx="8473094" cy="4114800"/>
          </a:xfrm>
        </p:grpSpPr>
        <p:pic>
          <p:nvPicPr>
            <p:cNvPr id="19473" name="Picture 17" descr="050717_1245z.jpg"/>
            <p:cNvPicPr>
              <a:picLocks noChangeAspect="1"/>
            </p:cNvPicPr>
            <p:nvPr/>
          </p:nvPicPr>
          <p:blipFill>
            <a:blip r:embed="rId4"/>
            <a:srcRect/>
            <a:stretch>
              <a:fillRect/>
            </a:stretch>
          </p:blipFill>
          <p:spPr bwMode="auto">
            <a:xfrm>
              <a:off x="4662081" y="2675473"/>
              <a:ext cx="4114800" cy="4114800"/>
            </a:xfrm>
            <a:prstGeom prst="rect">
              <a:avLst/>
            </a:prstGeom>
            <a:noFill/>
            <a:ln w="9525">
              <a:noFill/>
              <a:miter lim="800000"/>
              <a:headEnd/>
              <a:tailEnd/>
            </a:ln>
          </p:spPr>
        </p:pic>
        <p:pic>
          <p:nvPicPr>
            <p:cNvPr id="19474" name="Picture 24" descr="050717_1245z.jpg"/>
            <p:cNvPicPr>
              <a:picLocks noChangeAspect="1"/>
            </p:cNvPicPr>
            <p:nvPr/>
          </p:nvPicPr>
          <p:blipFill>
            <a:blip r:embed="rId5"/>
            <a:srcRect/>
            <a:stretch>
              <a:fillRect/>
            </a:stretch>
          </p:blipFill>
          <p:spPr bwMode="auto">
            <a:xfrm>
              <a:off x="303787" y="2675473"/>
              <a:ext cx="4114800" cy="4114800"/>
            </a:xfrm>
            <a:prstGeom prst="rect">
              <a:avLst/>
            </a:prstGeom>
            <a:noFill/>
            <a:ln w="9525">
              <a:noFill/>
              <a:miter lim="800000"/>
              <a:headEnd/>
              <a:tailEnd/>
            </a:ln>
          </p:spPr>
        </p:pic>
      </p:grpSp>
      <p:grpSp>
        <p:nvGrpSpPr>
          <p:cNvPr id="29" name="Group 28"/>
          <p:cNvGrpSpPr>
            <a:grpSpLocks/>
          </p:cNvGrpSpPr>
          <p:nvPr/>
        </p:nvGrpSpPr>
        <p:grpSpPr bwMode="auto">
          <a:xfrm>
            <a:off x="303213" y="2674938"/>
            <a:ext cx="8474075" cy="4114800"/>
            <a:chOff x="303787" y="2675473"/>
            <a:chExt cx="8473094" cy="4114800"/>
          </a:xfrm>
        </p:grpSpPr>
        <p:pic>
          <p:nvPicPr>
            <p:cNvPr id="19471" name="Picture 26" descr="050717_1545z.jpg"/>
            <p:cNvPicPr>
              <a:picLocks noChangeAspect="1"/>
            </p:cNvPicPr>
            <p:nvPr/>
          </p:nvPicPr>
          <p:blipFill>
            <a:blip r:embed="rId6"/>
            <a:srcRect/>
            <a:stretch>
              <a:fillRect/>
            </a:stretch>
          </p:blipFill>
          <p:spPr bwMode="auto">
            <a:xfrm>
              <a:off x="303787" y="2675473"/>
              <a:ext cx="4114800" cy="4114800"/>
            </a:xfrm>
            <a:prstGeom prst="rect">
              <a:avLst/>
            </a:prstGeom>
            <a:noFill/>
            <a:ln w="9525">
              <a:noFill/>
              <a:miter lim="800000"/>
              <a:headEnd/>
              <a:tailEnd/>
            </a:ln>
          </p:spPr>
        </p:pic>
        <p:pic>
          <p:nvPicPr>
            <p:cNvPr id="19472" name="Picture 27" descr="050717_1545z.jpg"/>
            <p:cNvPicPr>
              <a:picLocks noChangeAspect="1"/>
            </p:cNvPicPr>
            <p:nvPr/>
          </p:nvPicPr>
          <p:blipFill>
            <a:blip r:embed="rId7"/>
            <a:srcRect/>
            <a:stretch>
              <a:fillRect/>
            </a:stretch>
          </p:blipFill>
          <p:spPr bwMode="auto">
            <a:xfrm>
              <a:off x="4662081" y="2675473"/>
              <a:ext cx="4114800" cy="4114800"/>
            </a:xfrm>
            <a:prstGeom prst="rect">
              <a:avLst/>
            </a:prstGeom>
            <a:noFill/>
            <a:ln w="9525">
              <a:noFill/>
              <a:miter lim="800000"/>
              <a:headEnd/>
              <a:tailEnd/>
            </a:ln>
          </p:spPr>
        </p:pic>
      </p:grpSp>
      <p:sp>
        <p:nvSpPr>
          <p:cNvPr id="30" name="TextBox 29"/>
          <p:cNvSpPr txBox="1">
            <a:spLocks noChangeArrowheads="1"/>
          </p:cNvSpPr>
          <p:nvPr/>
        </p:nvSpPr>
        <p:spPr bwMode="auto">
          <a:xfrm>
            <a:off x="0" y="0"/>
            <a:ext cx="9144000" cy="2478088"/>
          </a:xfrm>
          <a:prstGeom prst="rect">
            <a:avLst/>
          </a:prstGeom>
          <a:solidFill>
            <a:srgbClr val="FFFFFF"/>
          </a:solidFill>
          <a:ln w="9525">
            <a:noFill/>
            <a:miter lim="800000"/>
            <a:headEnd/>
            <a:tailEnd/>
          </a:ln>
        </p:spPr>
        <p:txBody>
          <a:bodyPr>
            <a:spAutoFit/>
          </a:bodyPr>
          <a:lstStyle/>
          <a:p>
            <a:r>
              <a:rPr lang="en-US" sz="1100" dirty="0">
                <a:solidFill>
                  <a:srgbClr val="FF0000"/>
                </a:solidFill>
                <a:latin typeface="Calibri" pitchFamily="34" charset="0"/>
              </a:rPr>
              <a:t>17 July 1500 UTC</a:t>
            </a:r>
          </a:p>
          <a:p>
            <a:r>
              <a:rPr lang="en-US" sz="1100" dirty="0">
                <a:solidFill>
                  <a:srgbClr val="000000"/>
                </a:solidFill>
                <a:latin typeface="Calibri" pitchFamily="34" charset="0"/>
              </a:rPr>
              <a:t>ZCZC MIATCDAT5 ALL</a:t>
            </a:r>
          </a:p>
          <a:p>
            <a:r>
              <a:rPr lang="en-US" sz="1100" dirty="0">
                <a:solidFill>
                  <a:srgbClr val="000000"/>
                </a:solidFill>
                <a:latin typeface="Calibri" pitchFamily="34" charset="0"/>
              </a:rPr>
              <a:t>TTAA00 KNHC DDHHMM</a:t>
            </a:r>
          </a:p>
          <a:p>
            <a:r>
              <a:rPr lang="en-US" sz="1100" dirty="0">
                <a:solidFill>
                  <a:srgbClr val="000000"/>
                </a:solidFill>
                <a:latin typeface="Calibri" pitchFamily="34" charset="0"/>
              </a:rPr>
              <a:t>HURRICANE EMILY DISCUSSION NUMBER  27</a:t>
            </a:r>
          </a:p>
          <a:p>
            <a:r>
              <a:rPr lang="en-US" sz="1100" dirty="0">
                <a:solidFill>
                  <a:srgbClr val="000000"/>
                </a:solidFill>
                <a:latin typeface="Calibri" pitchFamily="34" charset="0"/>
              </a:rPr>
              <a:t>NWS TPC/NATIONAL HURRICANE CENTER MIAMI FL</a:t>
            </a:r>
          </a:p>
          <a:p>
            <a:r>
              <a:rPr lang="en-US" sz="1100" dirty="0">
                <a:solidFill>
                  <a:srgbClr val="000000"/>
                </a:solidFill>
                <a:latin typeface="Calibri" pitchFamily="34" charset="0"/>
              </a:rPr>
              <a:t>11 AM EDT SUN JUL 17 2005</a:t>
            </a:r>
          </a:p>
          <a:p>
            <a:r>
              <a:rPr lang="en-US" sz="500" dirty="0">
                <a:solidFill>
                  <a:srgbClr val="000000"/>
                </a:solidFill>
                <a:latin typeface="Calibri" pitchFamily="34" charset="0"/>
              </a:rPr>
              <a:t> </a:t>
            </a:r>
          </a:p>
          <a:p>
            <a:r>
              <a:rPr lang="en-US" sz="1400" dirty="0">
                <a:solidFill>
                  <a:srgbClr val="000000"/>
                </a:solidFill>
                <a:latin typeface="Calibri" pitchFamily="34" charset="0"/>
              </a:rPr>
              <a:t>SATELLITE IMAGERY AND REPORTS FROM AN AIR FORCE RESERVE HURRICANE HUNTER AIRCRAFT INDICATE THAT </a:t>
            </a:r>
            <a:r>
              <a:rPr lang="en-US" sz="1400" i="1" dirty="0">
                <a:solidFill>
                  <a:srgbClr val="FF0000"/>
                </a:solidFill>
                <a:latin typeface="Calibri" pitchFamily="34" charset="0"/>
              </a:rPr>
              <a:t>EMILY HAS WEAKENED SLIGHTLY </a:t>
            </a:r>
            <a:r>
              <a:rPr lang="en-US" sz="1400" dirty="0">
                <a:solidFill>
                  <a:srgbClr val="000000"/>
                </a:solidFill>
                <a:latin typeface="Calibri" pitchFamily="34" charset="0"/>
              </a:rPr>
              <a:t>OVER THE PAST 12 HR.  THE </a:t>
            </a:r>
            <a:r>
              <a:rPr lang="en-US" sz="1400" i="1" dirty="0">
                <a:solidFill>
                  <a:srgbClr val="FF0000"/>
                </a:solidFill>
                <a:latin typeface="Calibri" pitchFamily="34" charset="0"/>
              </a:rPr>
              <a:t>EYE HAS BECOME LESS DISTINCT </a:t>
            </a:r>
            <a:r>
              <a:rPr lang="en-US" sz="1400" dirty="0">
                <a:solidFill>
                  <a:srgbClr val="000000"/>
                </a:solidFill>
                <a:latin typeface="Calibri" pitchFamily="34" charset="0"/>
              </a:rPr>
              <a:t>IN SATELLITE IMAGERY AND THE </a:t>
            </a:r>
            <a:r>
              <a:rPr lang="en-US" sz="1400" i="1" dirty="0">
                <a:solidFill>
                  <a:srgbClr val="FF0000"/>
                </a:solidFill>
                <a:latin typeface="Calibri" pitchFamily="34" charset="0"/>
              </a:rPr>
              <a:t>OVERALL CLOUD PATTERN HAS BECOME A LITTLE RAGGED</a:t>
            </a:r>
            <a:r>
              <a:rPr lang="en-US" sz="1400" dirty="0">
                <a:solidFill>
                  <a:srgbClr val="000000"/>
                </a:solidFill>
                <a:latin typeface="Calibri" pitchFamily="34" charset="0"/>
              </a:rPr>
              <a:t>…IT IS UNCLEAR WHETHER THE WEAKENING THAT HAS OCCURRED IS DUE TO AN INTERNAL CYCLE OR EXTERNAL FORCING.  A RECENT SSM/I OVERPASS DOES NOT SHOW CONCENTRIC EYEWALLS...AND WHILE CIRRUS OUTFLOW HAS DIMINISHED OVER THE SOUTHERN SEMICIRCLE THERE ARE NO OBVIOUS SIGNS OF SHEAR AT THIS TIME. </a:t>
            </a:r>
          </a:p>
        </p:txBody>
      </p:sp>
      <p:grpSp>
        <p:nvGrpSpPr>
          <p:cNvPr id="33" name="Group 32"/>
          <p:cNvGrpSpPr>
            <a:grpSpLocks/>
          </p:cNvGrpSpPr>
          <p:nvPr/>
        </p:nvGrpSpPr>
        <p:grpSpPr bwMode="auto">
          <a:xfrm>
            <a:off x="303213" y="2674938"/>
            <a:ext cx="8474075" cy="4114800"/>
            <a:chOff x="303787" y="2675473"/>
            <a:chExt cx="8473094" cy="4114800"/>
          </a:xfrm>
        </p:grpSpPr>
        <p:pic>
          <p:nvPicPr>
            <p:cNvPr id="19469" name="Picture 30" descr="050717_1845z.jpg"/>
            <p:cNvPicPr>
              <a:picLocks noChangeAspect="1"/>
            </p:cNvPicPr>
            <p:nvPr/>
          </p:nvPicPr>
          <p:blipFill>
            <a:blip r:embed="rId8"/>
            <a:srcRect/>
            <a:stretch>
              <a:fillRect/>
            </a:stretch>
          </p:blipFill>
          <p:spPr bwMode="auto">
            <a:xfrm>
              <a:off x="303787" y="2675473"/>
              <a:ext cx="4114800" cy="4114800"/>
            </a:xfrm>
            <a:prstGeom prst="rect">
              <a:avLst/>
            </a:prstGeom>
            <a:noFill/>
            <a:ln w="9525">
              <a:noFill/>
              <a:miter lim="800000"/>
              <a:headEnd/>
              <a:tailEnd/>
            </a:ln>
          </p:spPr>
        </p:pic>
        <p:pic>
          <p:nvPicPr>
            <p:cNvPr id="19470" name="Picture 31" descr="050717_1845z.jpg"/>
            <p:cNvPicPr>
              <a:picLocks noChangeAspect="1"/>
            </p:cNvPicPr>
            <p:nvPr/>
          </p:nvPicPr>
          <p:blipFill>
            <a:blip r:embed="rId9"/>
            <a:srcRect/>
            <a:stretch>
              <a:fillRect/>
            </a:stretch>
          </p:blipFill>
          <p:spPr bwMode="auto">
            <a:xfrm>
              <a:off x="4662081" y="2675473"/>
              <a:ext cx="4114800" cy="4114800"/>
            </a:xfrm>
            <a:prstGeom prst="rect">
              <a:avLst/>
            </a:prstGeom>
            <a:noFill/>
            <a:ln w="9525">
              <a:noFill/>
              <a:miter lim="800000"/>
              <a:headEnd/>
              <a:tailEnd/>
            </a:ln>
          </p:spPr>
        </p:pic>
      </p:grpSp>
      <p:grpSp>
        <p:nvGrpSpPr>
          <p:cNvPr id="36" name="Group 35"/>
          <p:cNvGrpSpPr>
            <a:grpSpLocks/>
          </p:cNvGrpSpPr>
          <p:nvPr/>
        </p:nvGrpSpPr>
        <p:grpSpPr bwMode="auto">
          <a:xfrm>
            <a:off x="303213" y="2674938"/>
            <a:ext cx="8474075" cy="4114800"/>
            <a:chOff x="303787" y="2675473"/>
            <a:chExt cx="8473094" cy="4114800"/>
          </a:xfrm>
        </p:grpSpPr>
        <p:pic>
          <p:nvPicPr>
            <p:cNvPr id="19467" name="Picture 33" descr="050717_2145z.jpg"/>
            <p:cNvPicPr>
              <a:picLocks noChangeAspect="1"/>
            </p:cNvPicPr>
            <p:nvPr/>
          </p:nvPicPr>
          <p:blipFill>
            <a:blip r:embed="rId10"/>
            <a:srcRect/>
            <a:stretch>
              <a:fillRect/>
            </a:stretch>
          </p:blipFill>
          <p:spPr bwMode="auto">
            <a:xfrm>
              <a:off x="303787" y="2675473"/>
              <a:ext cx="4114800" cy="4114800"/>
            </a:xfrm>
            <a:prstGeom prst="rect">
              <a:avLst/>
            </a:prstGeom>
            <a:noFill/>
            <a:ln w="9525">
              <a:noFill/>
              <a:miter lim="800000"/>
              <a:headEnd/>
              <a:tailEnd/>
            </a:ln>
          </p:spPr>
        </p:pic>
        <p:pic>
          <p:nvPicPr>
            <p:cNvPr id="19468" name="Picture 34" descr="050717_2145z.jpg"/>
            <p:cNvPicPr>
              <a:picLocks noChangeAspect="1"/>
            </p:cNvPicPr>
            <p:nvPr/>
          </p:nvPicPr>
          <p:blipFill>
            <a:blip r:embed="rId11"/>
            <a:srcRect/>
            <a:stretch>
              <a:fillRect/>
            </a:stretch>
          </p:blipFill>
          <p:spPr bwMode="auto">
            <a:xfrm>
              <a:off x="4662081" y="2675473"/>
              <a:ext cx="4114800" cy="4114800"/>
            </a:xfrm>
            <a:prstGeom prst="rect">
              <a:avLst/>
            </a:prstGeom>
            <a:noFill/>
            <a:ln w="9525">
              <a:noFill/>
              <a:miter lim="800000"/>
              <a:headEnd/>
              <a:tailEnd/>
            </a:ln>
          </p:spPr>
        </p:pic>
      </p:grpSp>
      <p:sp>
        <p:nvSpPr>
          <p:cNvPr id="21" name="TextBox 20"/>
          <p:cNvSpPr txBox="1"/>
          <p:nvPr/>
        </p:nvSpPr>
        <p:spPr>
          <a:xfrm>
            <a:off x="6547104" y="18288"/>
            <a:ext cx="2595582" cy="646331"/>
          </a:xfrm>
          <a:prstGeom prst="rect">
            <a:avLst/>
          </a:prstGeom>
          <a:noFill/>
        </p:spPr>
        <p:txBody>
          <a:bodyPr wrap="none" rtlCol="0">
            <a:spAutoFit/>
          </a:bodyPr>
          <a:lstStyle/>
          <a:p>
            <a:r>
              <a:rPr lang="en-US" sz="3600" dirty="0" smtClean="0">
                <a:latin typeface="Comic Sans MS"/>
                <a:cs typeface="Comic Sans MS"/>
              </a:rPr>
              <a:t>2005 Emily</a:t>
            </a:r>
            <a:endParaRPr lang="en-US" sz="3600" dirty="0">
              <a:latin typeface="Comic Sans MS"/>
              <a:cs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6"/>
          <p:cNvSpPr txBox="1">
            <a:spLocks noChangeArrowheads="1"/>
          </p:cNvSpPr>
          <p:nvPr/>
        </p:nvSpPr>
        <p:spPr bwMode="auto">
          <a:xfrm>
            <a:off x="0" y="0"/>
            <a:ext cx="9144000" cy="2523768"/>
          </a:xfrm>
          <a:prstGeom prst="rect">
            <a:avLst/>
          </a:prstGeom>
          <a:solidFill>
            <a:srgbClr val="FFFFFF"/>
          </a:solidFill>
          <a:ln w="9525">
            <a:noFill/>
            <a:miter lim="800000"/>
            <a:headEnd/>
            <a:tailEnd/>
          </a:ln>
        </p:spPr>
        <p:txBody>
          <a:bodyPr>
            <a:spAutoFit/>
          </a:bodyPr>
          <a:lstStyle/>
          <a:p>
            <a:r>
              <a:rPr lang="en-US" sz="1100" dirty="0" smtClean="0">
                <a:solidFill>
                  <a:srgbClr val="FF0000"/>
                </a:solidFill>
                <a:latin typeface="Calibri" pitchFamily="34" charset="0"/>
              </a:rPr>
              <a:t>03 Sep 0900 UTC</a:t>
            </a:r>
            <a:endParaRPr lang="en-US" sz="1100" dirty="0" smtClean="0"/>
          </a:p>
          <a:p>
            <a:r>
              <a:rPr lang="en-US" sz="1100" dirty="0" smtClean="0"/>
              <a:t>ZCZC </a:t>
            </a:r>
            <a:r>
              <a:rPr lang="en-US" sz="1100" dirty="0"/>
              <a:t>MIATCDAT1 ALL</a:t>
            </a:r>
          </a:p>
          <a:p>
            <a:r>
              <a:rPr lang="en-US" sz="1100" dirty="0"/>
              <a:t>TTAA00 KNHC DDHHMM</a:t>
            </a:r>
          </a:p>
          <a:p>
            <a:r>
              <a:rPr lang="en-US" sz="1100" dirty="0"/>
              <a:t>HURRICANE FELIX DISCUSSION NUMBER  12</a:t>
            </a:r>
          </a:p>
          <a:p>
            <a:r>
              <a:rPr lang="en-US" sz="1100" dirty="0"/>
              <a:t>NWS TPC/NATIONAL HURRICANE CENTER MIAMI FL   AL062007</a:t>
            </a:r>
          </a:p>
          <a:p>
            <a:r>
              <a:rPr lang="ro-RO" sz="1100" dirty="0"/>
              <a:t>500 AM EDT MON SEP 03 2007</a:t>
            </a:r>
            <a:endParaRPr lang="en-US" sz="1100" dirty="0" smtClean="0">
              <a:latin typeface="Calibri" pitchFamily="34" charset="0"/>
            </a:endParaRPr>
          </a:p>
          <a:p>
            <a:endParaRPr lang="en-US" sz="800" dirty="0" smtClean="0">
              <a:solidFill>
                <a:srgbClr val="FF0000"/>
              </a:solidFill>
              <a:latin typeface="Calibri" pitchFamily="34" charset="0"/>
            </a:endParaRPr>
          </a:p>
          <a:p>
            <a:r>
              <a:rPr lang="en-US" sz="1400" dirty="0" smtClean="0"/>
              <a:t>FELIX IS MOVING QUICKLY WESTWARD TOWARD CENTRAL AMERICA AS IT </a:t>
            </a:r>
            <a:r>
              <a:rPr lang="en-US" sz="1400" dirty="0" smtClean="0">
                <a:solidFill>
                  <a:srgbClr val="FF0000"/>
                </a:solidFill>
              </a:rPr>
              <a:t>MAINTAINS </a:t>
            </a:r>
            <a:r>
              <a:rPr lang="en-US" sz="1400" dirty="0">
                <a:solidFill>
                  <a:srgbClr val="FF0000"/>
                </a:solidFill>
              </a:rPr>
              <a:t>CATEGORY FIVE INTENSITY</a:t>
            </a:r>
            <a:r>
              <a:rPr lang="en-US" sz="1400" dirty="0"/>
              <a:t>. </a:t>
            </a:r>
            <a:r>
              <a:rPr lang="en-US" sz="1400" dirty="0" smtClean="0"/>
              <a:t>THE EYE </a:t>
            </a:r>
            <a:r>
              <a:rPr lang="en-US" sz="1400" dirty="0"/>
              <a:t>DIAMETER HAS SHRUNK TO 10 N MI...AND A CENTRAL PRESSURE OF </a:t>
            </a:r>
            <a:r>
              <a:rPr lang="en-US" sz="1400" dirty="0" smtClean="0"/>
              <a:t>931 MB </a:t>
            </a:r>
            <a:r>
              <a:rPr lang="en-US" sz="1400" dirty="0"/>
              <a:t>WAS MEASURED..</a:t>
            </a:r>
            <a:r>
              <a:rPr lang="en-US" sz="1400" dirty="0" smtClean="0"/>
              <a:t>.</a:t>
            </a:r>
            <a:r>
              <a:rPr lang="en-US" sz="1400" dirty="0"/>
              <a:t> WHILE INNER-CORE STRUCTURAL CHANGES COULD OCCUR AND </a:t>
            </a:r>
            <a:r>
              <a:rPr lang="en-US" sz="1400" dirty="0" smtClean="0"/>
              <a:t>LEAD TO FLUCTUATIONS </a:t>
            </a:r>
            <a:r>
              <a:rPr lang="en-US" sz="1400" dirty="0"/>
              <a:t>IN STRENGTH...I SEE </a:t>
            </a:r>
            <a:r>
              <a:rPr lang="en-US" sz="1400" dirty="0">
                <a:solidFill>
                  <a:srgbClr val="FF0000"/>
                </a:solidFill>
              </a:rPr>
              <a:t>NO REASON TO FORECAST </a:t>
            </a:r>
            <a:r>
              <a:rPr lang="en-US" sz="1400" dirty="0" smtClean="0">
                <a:solidFill>
                  <a:srgbClr val="FF0000"/>
                </a:solidFill>
              </a:rPr>
              <a:t>ANY SIGNIFICANT </a:t>
            </a:r>
            <a:r>
              <a:rPr lang="en-US" sz="1400" dirty="0">
                <a:solidFill>
                  <a:srgbClr val="FF0000"/>
                </a:solidFill>
              </a:rPr>
              <a:t>CHANGE IN THE INTENSITY DURING THE NEXT 24 HOURS </a:t>
            </a:r>
            <a:r>
              <a:rPr lang="en-US" sz="1400" dirty="0" smtClean="0"/>
              <a:t>WHILE FELIX </a:t>
            </a:r>
            <a:r>
              <a:rPr lang="en-US" sz="1400" dirty="0"/>
              <a:t>IS GUARANTEED TO STILL BE </a:t>
            </a:r>
            <a:r>
              <a:rPr lang="en-US" sz="1400" dirty="0">
                <a:solidFill>
                  <a:srgbClr val="FF0000"/>
                </a:solidFill>
              </a:rPr>
              <a:t>OVER THE WARM WATERS OF </a:t>
            </a:r>
            <a:r>
              <a:rPr lang="en-US" sz="1400" dirty="0" smtClean="0">
                <a:solidFill>
                  <a:srgbClr val="FF0000"/>
                </a:solidFill>
              </a:rPr>
              <a:t>THE CARIBBEAN</a:t>
            </a:r>
            <a:r>
              <a:rPr lang="en-US" sz="1400" dirty="0"/>
              <a:t>. </a:t>
            </a:r>
            <a:endParaRPr lang="en-US" sz="1400" dirty="0">
              <a:solidFill>
                <a:srgbClr val="FF0000"/>
              </a:solidFill>
              <a:latin typeface="Calibri" pitchFamily="34" charset="0"/>
            </a:endParaRPr>
          </a:p>
        </p:txBody>
      </p:sp>
      <p:sp>
        <p:nvSpPr>
          <p:cNvPr id="18435" name="TextBox 3"/>
          <p:cNvSpPr txBox="1">
            <a:spLocks noChangeArrowheads="1"/>
          </p:cNvSpPr>
          <p:nvPr/>
        </p:nvSpPr>
        <p:spPr bwMode="auto">
          <a:xfrm>
            <a:off x="303213" y="2395538"/>
            <a:ext cx="4114800" cy="307975"/>
          </a:xfrm>
          <a:prstGeom prst="rect">
            <a:avLst/>
          </a:prstGeom>
          <a:noFill/>
          <a:ln w="9525">
            <a:noFill/>
            <a:miter lim="800000"/>
            <a:headEnd/>
            <a:tailEnd/>
          </a:ln>
        </p:spPr>
        <p:txBody>
          <a:bodyPr>
            <a:spAutoFit/>
          </a:bodyPr>
          <a:lstStyle/>
          <a:p>
            <a:pPr algn="ctr"/>
            <a:r>
              <a:rPr lang="en-US" sz="1400" dirty="0">
                <a:latin typeface="Comic Sans MS" pitchFamily="66" charset="0"/>
              </a:rPr>
              <a:t>GOES IR (storm relative)</a:t>
            </a:r>
          </a:p>
        </p:txBody>
      </p:sp>
      <p:sp>
        <p:nvSpPr>
          <p:cNvPr id="18436" name="TextBox 4"/>
          <p:cNvSpPr txBox="1">
            <a:spLocks noChangeArrowheads="1"/>
          </p:cNvSpPr>
          <p:nvPr/>
        </p:nvSpPr>
        <p:spPr bwMode="auto">
          <a:xfrm>
            <a:off x="4662488" y="2395538"/>
            <a:ext cx="4114800" cy="307975"/>
          </a:xfrm>
          <a:prstGeom prst="rect">
            <a:avLst/>
          </a:prstGeom>
          <a:noFill/>
          <a:ln w="9525">
            <a:noFill/>
            <a:miter lim="800000"/>
            <a:headEnd/>
            <a:tailEnd/>
          </a:ln>
        </p:spPr>
        <p:txBody>
          <a:bodyPr>
            <a:spAutoFit/>
          </a:bodyPr>
          <a:lstStyle/>
          <a:p>
            <a:pPr algn="ctr"/>
            <a:r>
              <a:rPr lang="en-US" sz="1400">
                <a:latin typeface="Comic Sans MS" pitchFamily="66" charset="0"/>
              </a:rPr>
              <a:t>GOES BT Diff (storm relative)</a:t>
            </a:r>
          </a:p>
        </p:txBody>
      </p:sp>
      <p:grpSp>
        <p:nvGrpSpPr>
          <p:cNvPr id="46" name="Group 45"/>
          <p:cNvGrpSpPr/>
          <p:nvPr/>
        </p:nvGrpSpPr>
        <p:grpSpPr>
          <a:xfrm>
            <a:off x="301752" y="2679192"/>
            <a:ext cx="8476488" cy="4114800"/>
            <a:chOff x="301752" y="2679192"/>
            <a:chExt cx="8476488" cy="4114800"/>
          </a:xfrm>
        </p:grpSpPr>
        <p:pic>
          <p:nvPicPr>
            <p:cNvPr id="47" name="Picture 46" descr="bt_diff_070903_0915z.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663440" y="2679192"/>
              <a:ext cx="4114800" cy="4114800"/>
            </a:xfrm>
            <a:prstGeom prst="rect">
              <a:avLst/>
            </a:prstGeom>
          </p:spPr>
        </p:pic>
        <p:pic>
          <p:nvPicPr>
            <p:cNvPr id="48" name="Picture 47" descr="ir_070903_0915z.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01752" y="2679192"/>
              <a:ext cx="4114800" cy="4114800"/>
            </a:xfrm>
            <a:prstGeom prst="rect">
              <a:avLst/>
            </a:prstGeom>
          </p:spPr>
        </p:pic>
      </p:grpSp>
      <p:grpSp>
        <p:nvGrpSpPr>
          <p:cNvPr id="52" name="Group 51"/>
          <p:cNvGrpSpPr/>
          <p:nvPr/>
        </p:nvGrpSpPr>
        <p:grpSpPr>
          <a:xfrm>
            <a:off x="301752" y="2679192"/>
            <a:ext cx="8475536" cy="4114800"/>
            <a:chOff x="301752" y="2679192"/>
            <a:chExt cx="8475536" cy="4114800"/>
          </a:xfrm>
        </p:grpSpPr>
        <p:pic>
          <p:nvPicPr>
            <p:cNvPr id="53" name="Picture 52" descr="bt_diff_070903_1215z.jp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662488" y="2679192"/>
              <a:ext cx="4114800" cy="4114800"/>
            </a:xfrm>
            <a:prstGeom prst="rect">
              <a:avLst/>
            </a:prstGeom>
          </p:spPr>
        </p:pic>
        <p:pic>
          <p:nvPicPr>
            <p:cNvPr id="54" name="Picture 53" descr="ir_070903_1215z.jp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301752" y="2679192"/>
              <a:ext cx="4114800" cy="4114800"/>
            </a:xfrm>
            <a:prstGeom prst="rect">
              <a:avLst/>
            </a:prstGeom>
          </p:spPr>
        </p:pic>
      </p:grpSp>
      <p:grpSp>
        <p:nvGrpSpPr>
          <p:cNvPr id="55" name="Group 54"/>
          <p:cNvGrpSpPr/>
          <p:nvPr/>
        </p:nvGrpSpPr>
        <p:grpSpPr>
          <a:xfrm>
            <a:off x="0" y="0"/>
            <a:ext cx="9144000" cy="6793992"/>
            <a:chOff x="0" y="0"/>
            <a:chExt cx="9144000" cy="6793992"/>
          </a:xfrm>
        </p:grpSpPr>
        <p:grpSp>
          <p:nvGrpSpPr>
            <p:cNvPr id="56" name="Group 55"/>
            <p:cNvGrpSpPr/>
            <p:nvPr/>
          </p:nvGrpSpPr>
          <p:grpSpPr>
            <a:xfrm>
              <a:off x="303213" y="2679192"/>
              <a:ext cx="8474075" cy="4114800"/>
              <a:chOff x="303213" y="2679192"/>
              <a:chExt cx="8474075" cy="4114800"/>
            </a:xfrm>
          </p:grpSpPr>
          <p:pic>
            <p:nvPicPr>
              <p:cNvPr id="58" name="Picture 57" descr="bt_diff_070903_1515z.jpg"/>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4662488" y="2679192"/>
                <a:ext cx="4114800" cy="4114800"/>
              </a:xfrm>
              <a:prstGeom prst="rect">
                <a:avLst/>
              </a:prstGeom>
            </p:spPr>
          </p:pic>
          <p:pic>
            <p:nvPicPr>
              <p:cNvPr id="59" name="Picture 58" descr="ir_070903_1515z.jpg"/>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303213" y="2679192"/>
                <a:ext cx="4114800" cy="4114800"/>
              </a:xfrm>
              <a:prstGeom prst="rect">
                <a:avLst/>
              </a:prstGeom>
            </p:spPr>
          </p:pic>
        </p:grpSp>
        <p:sp>
          <p:nvSpPr>
            <p:cNvPr id="57" name="TextBox 6"/>
            <p:cNvSpPr txBox="1">
              <a:spLocks noChangeArrowheads="1"/>
            </p:cNvSpPr>
            <p:nvPr/>
          </p:nvSpPr>
          <p:spPr bwMode="auto">
            <a:xfrm>
              <a:off x="0" y="0"/>
              <a:ext cx="9144000" cy="2416046"/>
            </a:xfrm>
            <a:prstGeom prst="rect">
              <a:avLst/>
            </a:prstGeom>
            <a:solidFill>
              <a:srgbClr val="FFFFFF"/>
            </a:solidFill>
            <a:ln w="9525">
              <a:noFill/>
              <a:miter lim="800000"/>
              <a:headEnd/>
              <a:tailEnd/>
            </a:ln>
          </p:spPr>
          <p:txBody>
            <a:bodyPr>
              <a:spAutoFit/>
            </a:bodyPr>
            <a:lstStyle/>
            <a:p>
              <a:r>
                <a:rPr lang="en-US" sz="1100" dirty="0" smtClean="0">
                  <a:solidFill>
                    <a:srgbClr val="FF0000"/>
                  </a:solidFill>
                  <a:latin typeface="Calibri" pitchFamily="34" charset="0"/>
                </a:rPr>
                <a:t>03 Sep 1500 UTC</a:t>
              </a:r>
              <a:endParaRPr lang="en-US" sz="1100" dirty="0">
                <a:solidFill>
                  <a:srgbClr val="FF0000"/>
                </a:solidFill>
                <a:latin typeface="Calibri" pitchFamily="34" charset="0"/>
              </a:endParaRPr>
            </a:p>
            <a:p>
              <a:r>
                <a:rPr lang="en-US" sz="1100" dirty="0" smtClean="0"/>
                <a:t>ZCZC </a:t>
              </a:r>
              <a:r>
                <a:rPr lang="en-US" sz="1100" dirty="0"/>
                <a:t>MIATCDAT1 ALL</a:t>
              </a:r>
            </a:p>
            <a:p>
              <a:r>
                <a:rPr lang="en-US" sz="1100" dirty="0"/>
                <a:t>TTAA00 KNHC DDHHMM</a:t>
              </a:r>
            </a:p>
            <a:p>
              <a:r>
                <a:rPr lang="en-US" sz="1100" dirty="0"/>
                <a:t>HURRICANE FELIX DISCUSSION NUMBER  13</a:t>
              </a:r>
            </a:p>
            <a:p>
              <a:r>
                <a:rPr lang="en-US" sz="1100" dirty="0"/>
                <a:t>NWS TPC/NATIONAL HURRICANE CENTER MIAMI FL   AL062007</a:t>
              </a:r>
            </a:p>
            <a:p>
              <a:r>
                <a:rPr lang="ro-RO" sz="1100" dirty="0"/>
                <a:t>1100 AM EDT MON SEP 03 2007</a:t>
              </a:r>
              <a:endParaRPr lang="en-US" sz="1100" dirty="0" smtClean="0">
                <a:latin typeface="Calibri" pitchFamily="34" charset="0"/>
              </a:endParaRPr>
            </a:p>
            <a:p>
              <a:endParaRPr lang="en-US" sz="800" dirty="0">
                <a:solidFill>
                  <a:srgbClr val="FF0000"/>
                </a:solidFill>
                <a:latin typeface="Calibri" pitchFamily="34" charset="0"/>
              </a:endParaRPr>
            </a:p>
            <a:p>
              <a:r>
                <a:rPr lang="en-US" sz="1400" dirty="0"/>
                <a:t>SATELLITE IMAGES DEPICTED SOME</a:t>
              </a:r>
              <a:r>
                <a:rPr lang="en-US" sz="1400" dirty="0">
                  <a:solidFill>
                    <a:srgbClr val="FF0000"/>
                  </a:solidFill>
                </a:rPr>
                <a:t> WARMING OF THE CLOUD TOPS </a:t>
              </a:r>
              <a:r>
                <a:rPr lang="en-US" sz="1400" dirty="0"/>
                <a:t>WHICH </a:t>
              </a:r>
              <a:r>
                <a:rPr lang="en-US" sz="1400" dirty="0" smtClean="0"/>
                <a:t>COULD BE </a:t>
              </a:r>
              <a:r>
                <a:rPr lang="en-US" sz="1400" dirty="0">
                  <a:solidFill>
                    <a:srgbClr val="000000"/>
                  </a:solidFill>
                </a:rPr>
                <a:t>INDICATIVE </a:t>
              </a:r>
              <a:r>
                <a:rPr lang="en-US" sz="1400" dirty="0"/>
                <a:t>OF</a:t>
              </a:r>
              <a:r>
                <a:rPr lang="en-US" sz="1400" dirty="0">
                  <a:solidFill>
                    <a:srgbClr val="FF0000"/>
                  </a:solidFill>
                </a:rPr>
                <a:t> SLIGHT </a:t>
              </a:r>
              <a:r>
                <a:rPr lang="en-US" sz="1400" dirty="0" smtClean="0">
                  <a:solidFill>
                    <a:srgbClr val="FF0000"/>
                  </a:solidFill>
                </a:rPr>
                <a:t>WEAKENING</a:t>
              </a:r>
              <a:r>
                <a:rPr lang="en-US" sz="1400" dirty="0" smtClean="0"/>
                <a:t>….THE </a:t>
              </a:r>
              <a:r>
                <a:rPr lang="en-US" sz="1400" dirty="0" smtClean="0">
                  <a:solidFill>
                    <a:srgbClr val="FF0000"/>
                  </a:solidFill>
                </a:rPr>
                <a:t>CENTRAL PRESSURE </a:t>
              </a:r>
              <a:r>
                <a:rPr lang="en-US" sz="1400" dirty="0">
                  <a:solidFill>
                    <a:srgbClr val="FF0000"/>
                  </a:solidFill>
                </a:rPr>
                <a:t>HAS RISEN </a:t>
              </a:r>
              <a:r>
                <a:rPr lang="en-US" sz="1400" dirty="0"/>
                <a:t>A BIT AND THE </a:t>
              </a:r>
              <a:r>
                <a:rPr lang="en-US" sz="1400" dirty="0">
                  <a:solidFill>
                    <a:srgbClr val="FF0000"/>
                  </a:solidFill>
                </a:rPr>
                <a:t>EYE IS </a:t>
              </a:r>
              <a:r>
                <a:rPr lang="en-US" sz="1400" dirty="0" smtClean="0">
                  <a:solidFill>
                    <a:srgbClr val="FF0000"/>
                  </a:solidFill>
                </a:rPr>
                <a:t>NOT </a:t>
              </a:r>
              <a:r>
                <a:rPr lang="en-US" sz="1400" dirty="0">
                  <a:solidFill>
                    <a:srgbClr val="FF0000"/>
                  </a:solidFill>
                </a:rPr>
                <a:t>AS WELL DEFINED </a:t>
              </a:r>
              <a:r>
                <a:rPr lang="en-US" sz="1400" dirty="0" smtClean="0">
                  <a:solidFill>
                    <a:srgbClr val="FF0000"/>
                  </a:solidFill>
                </a:rPr>
                <a:t>ON VISUAL IMAGERY</a:t>
              </a:r>
              <a:r>
                <a:rPr lang="en-US" sz="1400" dirty="0" smtClean="0"/>
                <a:t>….THERE </a:t>
              </a:r>
              <a:r>
                <a:rPr lang="en-US" sz="1400" dirty="0"/>
                <a:t>HAS </a:t>
              </a:r>
              <a:r>
                <a:rPr lang="en-US" sz="1400" dirty="0">
                  <a:solidFill>
                    <a:srgbClr val="FF0000"/>
                  </a:solidFill>
                </a:rPr>
                <a:t>NOT </a:t>
              </a:r>
              <a:r>
                <a:rPr lang="en-US" sz="1400" dirty="0" smtClean="0">
                  <a:solidFill>
                    <a:srgbClr val="FF0000"/>
                  </a:solidFill>
                </a:rPr>
                <a:t>BEEN MUCH </a:t>
              </a:r>
              <a:r>
                <a:rPr lang="en-US" sz="1400" dirty="0">
                  <a:solidFill>
                    <a:srgbClr val="FF0000"/>
                  </a:solidFill>
                </a:rPr>
                <a:t>EVIDENCE OF CONCENTRIC EYEWALLS</a:t>
              </a:r>
              <a:r>
                <a:rPr lang="en-US" sz="1400" dirty="0"/>
                <a:t> </a:t>
              </a:r>
              <a:r>
                <a:rPr lang="en-US" sz="1400" dirty="0">
                  <a:solidFill>
                    <a:srgbClr val="FF0000"/>
                  </a:solidFill>
                </a:rPr>
                <a:t>OR AN EYEWALL </a:t>
              </a:r>
              <a:r>
                <a:rPr lang="en-US" sz="1400" dirty="0" smtClean="0">
                  <a:solidFill>
                    <a:srgbClr val="FF0000"/>
                  </a:solidFill>
                </a:rPr>
                <a:t>REPLACEMENT</a:t>
              </a:r>
              <a:r>
                <a:rPr lang="en-US" sz="1400" dirty="0" smtClean="0"/>
                <a:t>…THE </a:t>
              </a:r>
              <a:r>
                <a:rPr lang="en-US" sz="1400" dirty="0">
                  <a:solidFill>
                    <a:srgbClr val="000000"/>
                  </a:solidFill>
                </a:rPr>
                <a:t>LARGE SCALE </a:t>
              </a:r>
              <a:r>
                <a:rPr lang="en-US" sz="1400" dirty="0" smtClean="0">
                  <a:solidFill>
                    <a:srgbClr val="000000"/>
                  </a:solidFill>
                </a:rPr>
                <a:t>ENVIRONMENT</a:t>
              </a:r>
              <a:r>
                <a:rPr lang="en-US" sz="1400" dirty="0" smtClean="0"/>
                <a:t>…IN TERMS </a:t>
              </a:r>
              <a:r>
                <a:rPr lang="en-US" sz="1400" dirty="0"/>
                <a:t>OF </a:t>
              </a:r>
              <a:r>
                <a:rPr lang="en-US" sz="1400" dirty="0">
                  <a:solidFill>
                    <a:srgbClr val="FF0000"/>
                  </a:solidFill>
                </a:rPr>
                <a:t>WIND SHEAR AND OCEANIC HEAT CONTENT..</a:t>
              </a:r>
              <a:r>
                <a:rPr lang="en-US" sz="1400" dirty="0"/>
                <a:t>.</a:t>
              </a:r>
              <a:r>
                <a:rPr lang="en-US" sz="1400" dirty="0">
                  <a:solidFill>
                    <a:srgbClr val="FF0000"/>
                  </a:solidFill>
                </a:rPr>
                <a:t>SHOULD </a:t>
              </a:r>
              <a:r>
                <a:rPr lang="en-US" sz="1400" dirty="0" smtClean="0">
                  <a:solidFill>
                    <a:srgbClr val="FF0000"/>
                  </a:solidFill>
                </a:rPr>
                <a:t>REMAIN CONDUCIVE</a:t>
              </a:r>
              <a:r>
                <a:rPr lang="en-US" sz="1400" dirty="0" smtClean="0"/>
                <a:t> </a:t>
              </a:r>
              <a:r>
                <a:rPr lang="en-US" sz="1400" dirty="0"/>
                <a:t>TO THE MAINTENANCE OF CAT 4/5 </a:t>
              </a:r>
              <a:r>
                <a:rPr lang="en-US" sz="1400" dirty="0" smtClean="0"/>
                <a:t>INTENSITY</a:t>
              </a:r>
              <a:endParaRPr lang="en-US" sz="800" dirty="0"/>
            </a:p>
            <a:p>
              <a:endParaRPr lang="en-US" sz="700" dirty="0" smtClean="0"/>
            </a:p>
          </p:txBody>
        </p:sp>
      </p:grpSp>
      <p:grpSp>
        <p:nvGrpSpPr>
          <p:cNvPr id="60" name="Group 59"/>
          <p:cNvGrpSpPr/>
          <p:nvPr/>
        </p:nvGrpSpPr>
        <p:grpSpPr>
          <a:xfrm>
            <a:off x="303213" y="2679192"/>
            <a:ext cx="8475027" cy="4114800"/>
            <a:chOff x="303213" y="2679192"/>
            <a:chExt cx="8475027" cy="4114800"/>
          </a:xfrm>
        </p:grpSpPr>
        <p:pic>
          <p:nvPicPr>
            <p:cNvPr id="61" name="Picture 60" descr="ir_070903_1815z.jpg"/>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303213" y="2679192"/>
              <a:ext cx="4114800" cy="4114800"/>
            </a:xfrm>
            <a:prstGeom prst="rect">
              <a:avLst/>
            </a:prstGeom>
          </p:spPr>
        </p:pic>
        <p:pic>
          <p:nvPicPr>
            <p:cNvPr id="62" name="Picture 61" descr="bt_diff_070903_1815z.jpg"/>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4663440" y="2679192"/>
              <a:ext cx="4114800" cy="4114800"/>
            </a:xfrm>
            <a:prstGeom prst="rect">
              <a:avLst/>
            </a:prstGeom>
          </p:spPr>
        </p:pic>
      </p:grpSp>
      <p:grpSp>
        <p:nvGrpSpPr>
          <p:cNvPr id="64" name="Group 63"/>
          <p:cNvGrpSpPr/>
          <p:nvPr/>
        </p:nvGrpSpPr>
        <p:grpSpPr>
          <a:xfrm>
            <a:off x="0" y="0"/>
            <a:ext cx="9144000" cy="6793992"/>
            <a:chOff x="0" y="9407"/>
            <a:chExt cx="9144000" cy="6793992"/>
          </a:xfrm>
        </p:grpSpPr>
        <p:sp>
          <p:nvSpPr>
            <p:cNvPr id="65" name="TextBox 6"/>
            <p:cNvSpPr txBox="1">
              <a:spLocks noChangeArrowheads="1"/>
            </p:cNvSpPr>
            <p:nvPr/>
          </p:nvSpPr>
          <p:spPr bwMode="auto">
            <a:xfrm>
              <a:off x="0" y="9407"/>
              <a:ext cx="9144000" cy="2462212"/>
            </a:xfrm>
            <a:prstGeom prst="rect">
              <a:avLst/>
            </a:prstGeom>
            <a:solidFill>
              <a:schemeClr val="bg1"/>
            </a:solidFill>
            <a:ln w="9525">
              <a:noFill/>
              <a:miter lim="800000"/>
              <a:headEnd/>
              <a:tailEnd/>
            </a:ln>
          </p:spPr>
          <p:txBody>
            <a:bodyPr>
              <a:spAutoFit/>
            </a:bodyPr>
            <a:lstStyle/>
            <a:p>
              <a:r>
                <a:rPr lang="en-US" sz="1100" dirty="0" smtClean="0">
                  <a:solidFill>
                    <a:srgbClr val="FF0000"/>
                  </a:solidFill>
                  <a:latin typeface="Calibri" pitchFamily="34" charset="0"/>
                </a:rPr>
                <a:t>03 Sep 2100 UTC</a:t>
              </a:r>
              <a:endParaRPr lang="en-US" sz="1100" dirty="0">
                <a:solidFill>
                  <a:srgbClr val="FF0000"/>
                </a:solidFill>
                <a:latin typeface="Calibri" pitchFamily="34" charset="0"/>
              </a:endParaRPr>
            </a:p>
            <a:p>
              <a:r>
                <a:rPr lang="en-US" sz="1100" dirty="0" smtClean="0"/>
                <a:t>ZCZC </a:t>
              </a:r>
              <a:r>
                <a:rPr lang="en-US" sz="1100" dirty="0"/>
                <a:t>MIATCDAT1 ALL</a:t>
              </a:r>
            </a:p>
            <a:p>
              <a:r>
                <a:rPr lang="en-US" sz="1100" dirty="0"/>
                <a:t>TTAA00 KNHC DDHHMM</a:t>
              </a:r>
            </a:p>
            <a:p>
              <a:r>
                <a:rPr lang="en-US" sz="1100" dirty="0"/>
                <a:t>HURRICANE FELIX DISCUSSION NUMBER  14</a:t>
              </a:r>
            </a:p>
            <a:p>
              <a:r>
                <a:rPr lang="en-US" sz="1100" dirty="0"/>
                <a:t>NWS TPC/NATIONAL HURRICANE CENTER MIAMI FL   AL062007</a:t>
              </a:r>
            </a:p>
            <a:p>
              <a:r>
                <a:rPr lang="en-US" sz="1100" dirty="0"/>
                <a:t>500 PM EDT MON SEP 03 2007</a:t>
              </a:r>
              <a:endParaRPr lang="en-US" sz="1100" dirty="0" smtClean="0">
                <a:latin typeface="Calibri" pitchFamily="34" charset="0"/>
              </a:endParaRPr>
            </a:p>
            <a:p>
              <a:endParaRPr lang="en-US" sz="800" dirty="0" smtClean="0">
                <a:solidFill>
                  <a:srgbClr val="FF0000"/>
                </a:solidFill>
                <a:latin typeface="Calibri" pitchFamily="34" charset="0"/>
              </a:endParaRPr>
            </a:p>
            <a:p>
              <a:r>
                <a:rPr lang="en-US" sz="1600" dirty="0" smtClean="0"/>
                <a:t>AIRCRAFT </a:t>
              </a:r>
              <a:r>
                <a:rPr lang="en-US" sz="1600" dirty="0"/>
                <a:t>DATA INDICATE THAT </a:t>
              </a:r>
              <a:r>
                <a:rPr lang="en-US" sz="1600" dirty="0">
                  <a:solidFill>
                    <a:srgbClr val="FF0000"/>
                  </a:solidFill>
                </a:rPr>
                <a:t>FELIX HAS WEAKENED </a:t>
              </a:r>
              <a:r>
                <a:rPr lang="en-US" sz="1600" dirty="0" smtClean="0">
                  <a:solidFill>
                    <a:srgbClr val="FF0000"/>
                  </a:solidFill>
                </a:rPr>
                <a:t>TODAY</a:t>
              </a:r>
              <a:r>
                <a:rPr lang="en-US" sz="1600" dirty="0" smtClean="0"/>
                <a:t>…THE AIRCRAFT </a:t>
              </a:r>
              <a:r>
                <a:rPr lang="en-US" sz="1600" dirty="0"/>
                <a:t>REPORTS ALSO INDICATED THAT THE </a:t>
              </a:r>
              <a:r>
                <a:rPr lang="en-US" sz="1600" dirty="0">
                  <a:solidFill>
                    <a:srgbClr val="FF0000"/>
                  </a:solidFill>
                </a:rPr>
                <a:t>EYEWALL HAD OPENED UP </a:t>
              </a:r>
              <a:r>
                <a:rPr lang="en-US" sz="1600" dirty="0" smtClean="0">
                  <a:solidFill>
                    <a:srgbClr val="FF0000"/>
                  </a:solidFill>
                </a:rPr>
                <a:t>TO THE </a:t>
              </a:r>
              <a:r>
                <a:rPr lang="en-US" sz="1600" dirty="0">
                  <a:solidFill>
                    <a:srgbClr val="FF0000"/>
                  </a:solidFill>
                </a:rPr>
                <a:t>WEST NORTHWEST</a:t>
              </a:r>
              <a:r>
                <a:rPr lang="en-US" sz="1600" dirty="0"/>
                <a:t>. </a:t>
              </a:r>
              <a:r>
                <a:rPr lang="en-US" sz="1600" dirty="0" smtClean="0"/>
                <a:t> SINCE </a:t>
              </a:r>
              <a:r>
                <a:rPr lang="en-US" sz="1600" dirty="0"/>
                <a:t>THE </a:t>
              </a:r>
              <a:r>
                <a:rPr lang="en-US" sz="1600" dirty="0">
                  <a:solidFill>
                    <a:srgbClr val="FF0000"/>
                  </a:solidFill>
                </a:rPr>
                <a:t>LARGE-</a:t>
              </a:r>
              <a:r>
                <a:rPr lang="en-US" sz="1600" dirty="0" smtClean="0">
                  <a:solidFill>
                    <a:srgbClr val="FF0000"/>
                  </a:solidFill>
                </a:rPr>
                <a:t>SCALE ENVIRONMENT </a:t>
              </a:r>
              <a:r>
                <a:rPr lang="en-US" sz="1600" dirty="0">
                  <a:solidFill>
                    <a:srgbClr val="FF0000"/>
                  </a:solidFill>
                </a:rPr>
                <a:t>IS STILL CONDUCIVE</a:t>
              </a:r>
              <a:r>
                <a:rPr lang="en-US" sz="1600" dirty="0"/>
                <a:t>...THE HURRICANE MAY RE-</a:t>
              </a:r>
              <a:r>
                <a:rPr lang="en-US" sz="1600" dirty="0" smtClean="0"/>
                <a:t>INTENSIFY PRIOR </a:t>
              </a:r>
              <a:r>
                <a:rPr lang="en-US" sz="1600" dirty="0"/>
                <a:t>TO INTERACTING WITH LAND</a:t>
              </a:r>
              <a:r>
                <a:rPr lang="en-US" sz="1600" dirty="0" smtClean="0"/>
                <a:t>.</a:t>
              </a:r>
            </a:p>
            <a:p>
              <a:endParaRPr lang="en-US" sz="1600" dirty="0">
                <a:solidFill>
                  <a:srgbClr val="FF0000"/>
                </a:solidFill>
                <a:latin typeface="Calibri" pitchFamily="34" charset="0"/>
              </a:endParaRPr>
            </a:p>
          </p:txBody>
        </p:sp>
        <p:grpSp>
          <p:nvGrpSpPr>
            <p:cNvPr id="66" name="Group 65"/>
            <p:cNvGrpSpPr/>
            <p:nvPr/>
          </p:nvGrpSpPr>
          <p:grpSpPr>
            <a:xfrm>
              <a:off x="301752" y="2688599"/>
              <a:ext cx="8475536" cy="4114800"/>
              <a:chOff x="301752" y="2688599"/>
              <a:chExt cx="8475536" cy="4114800"/>
            </a:xfrm>
          </p:grpSpPr>
          <p:pic>
            <p:nvPicPr>
              <p:cNvPr id="67" name="Picture 66" descr="ir_070903_2115z.jpg"/>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301752" y="2688599"/>
                <a:ext cx="4114800" cy="4114800"/>
              </a:xfrm>
              <a:prstGeom prst="rect">
                <a:avLst/>
              </a:prstGeom>
            </p:spPr>
          </p:pic>
          <p:pic>
            <p:nvPicPr>
              <p:cNvPr id="68" name="Picture 67" descr="bt_diff_070903_2115z.jpg"/>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4662488" y="2688599"/>
                <a:ext cx="4114800" cy="4114800"/>
              </a:xfrm>
              <a:prstGeom prst="rect">
                <a:avLst/>
              </a:prstGeom>
            </p:spPr>
          </p:pic>
        </p:grpSp>
      </p:grpSp>
      <p:sp>
        <p:nvSpPr>
          <p:cNvPr id="2" name="TextBox 1"/>
          <p:cNvSpPr txBox="1"/>
          <p:nvPr/>
        </p:nvSpPr>
        <p:spPr>
          <a:xfrm>
            <a:off x="6547104" y="18288"/>
            <a:ext cx="2511249" cy="646331"/>
          </a:xfrm>
          <a:prstGeom prst="rect">
            <a:avLst/>
          </a:prstGeom>
          <a:noFill/>
        </p:spPr>
        <p:txBody>
          <a:bodyPr wrap="none" rtlCol="0">
            <a:spAutoFit/>
          </a:bodyPr>
          <a:lstStyle/>
          <a:p>
            <a:r>
              <a:rPr lang="en-US" sz="3600" dirty="0" smtClean="0">
                <a:latin typeface="Comic Sans MS"/>
                <a:cs typeface="Comic Sans MS"/>
              </a:rPr>
              <a:t>2007 Felix</a:t>
            </a:r>
            <a:endParaRPr lang="en-US" sz="3600" dirty="0">
              <a:latin typeface="Comic Sans MS"/>
              <a:cs typeface="Comic Sans MS"/>
            </a:endParaRPr>
          </a:p>
        </p:txBody>
      </p:sp>
    </p:spTree>
    <p:extLst>
      <p:ext uri="{BB962C8B-B14F-4D97-AF65-F5344CB8AC3E}">
        <p14:creationId xmlns="" xmlns:p14="http://schemas.microsoft.com/office/powerpoint/2010/main" val="273830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Box 4"/>
          <p:cNvSpPr txBox="1">
            <a:spLocks noChangeArrowheads="1"/>
          </p:cNvSpPr>
          <p:nvPr/>
        </p:nvSpPr>
        <p:spPr bwMode="auto">
          <a:xfrm>
            <a:off x="0" y="636945"/>
            <a:ext cx="9144000" cy="6063198"/>
          </a:xfrm>
          <a:prstGeom prst="rect">
            <a:avLst/>
          </a:prstGeom>
          <a:noFill/>
          <a:ln w="9525">
            <a:noFill/>
            <a:miter lim="800000"/>
            <a:headEnd/>
            <a:tailEnd/>
          </a:ln>
        </p:spPr>
        <p:txBody>
          <a:bodyPr wrap="square">
            <a:spAutoFit/>
          </a:bodyPr>
          <a:lstStyle/>
          <a:p>
            <a:pPr marL="233363" indent="-233363">
              <a:buFont typeface="Arial" charset="0"/>
              <a:buChar char="•"/>
            </a:pPr>
            <a:r>
              <a:rPr lang="en-US" sz="2800" b="1" dirty="0">
                <a:latin typeface="Comic Sans MS" pitchFamily="66" charset="0"/>
              </a:rPr>
              <a:t>Motivation</a:t>
            </a:r>
            <a:r>
              <a:rPr lang="en-US" sz="2400" b="1" dirty="0">
                <a:latin typeface="Comic Sans MS" pitchFamily="66" charset="0"/>
              </a:rPr>
              <a:t>: </a:t>
            </a:r>
            <a:endParaRPr lang="en-US" dirty="0">
              <a:latin typeface="Comic Sans MS" pitchFamily="66" charset="0"/>
            </a:endParaRPr>
          </a:p>
          <a:p>
            <a:pPr marL="233363" indent="-233363"/>
            <a:r>
              <a:rPr lang="en-US" dirty="0">
                <a:latin typeface="Comic Sans MS" pitchFamily="66" charset="0"/>
              </a:rPr>
              <a:t>	</a:t>
            </a:r>
            <a:r>
              <a:rPr lang="en-US" sz="2000" dirty="0" smtClean="0">
                <a:latin typeface="Comic Sans MS" pitchFamily="66" charset="0"/>
              </a:rPr>
              <a:t>-</a:t>
            </a:r>
            <a:r>
              <a:rPr lang="en-US" sz="2000" i="1" dirty="0" smtClean="0">
                <a:latin typeface="Comic Sans MS" pitchFamily="66" charset="0"/>
              </a:rPr>
              <a:t>Monitor changes in the CDO and deep convection of TCs;	</a:t>
            </a:r>
          </a:p>
          <a:p>
            <a:pPr marL="233363" indent="-233363"/>
            <a:r>
              <a:rPr lang="en-US" sz="2000" i="1" dirty="0">
                <a:latin typeface="Comic Sans MS" pitchFamily="66" charset="0"/>
              </a:rPr>
              <a:t>	</a:t>
            </a:r>
            <a:r>
              <a:rPr lang="en-US" sz="2000" i="1" dirty="0" smtClean="0">
                <a:latin typeface="Comic Sans MS" pitchFamily="66" charset="0"/>
              </a:rPr>
              <a:t>-Determine if diurnal pulsing of TCs is a fundamental process and what it means;</a:t>
            </a:r>
            <a:endParaRPr lang="en-US" sz="1200" dirty="0">
              <a:latin typeface="Comic Sans MS" pitchFamily="66" charset="0"/>
            </a:endParaRPr>
          </a:p>
          <a:p>
            <a:pPr marL="233363" indent="-233363"/>
            <a:endParaRPr lang="en-US" sz="1200" dirty="0">
              <a:latin typeface="Comic Sans MS" pitchFamily="66" charset="0"/>
            </a:endParaRPr>
          </a:p>
          <a:p>
            <a:pPr marL="233363" indent="-233363">
              <a:buFont typeface="Arial" charset="0"/>
              <a:buChar char="•"/>
            </a:pPr>
            <a:r>
              <a:rPr lang="en-US" sz="2800" b="1" dirty="0" smtClean="0">
                <a:latin typeface="Comic Sans MS" pitchFamily="66" charset="0"/>
              </a:rPr>
              <a:t>TC Pulsing and Time of Day</a:t>
            </a:r>
            <a:endParaRPr lang="en-US" sz="2800" b="1" dirty="0">
              <a:latin typeface="Comic Sans MS" pitchFamily="66" charset="0"/>
            </a:endParaRPr>
          </a:p>
          <a:p>
            <a:pPr marL="233363" indent="-233363"/>
            <a:endParaRPr lang="en-US" sz="1200" dirty="0">
              <a:latin typeface="Comic Sans MS" pitchFamily="66" charset="0"/>
            </a:endParaRPr>
          </a:p>
          <a:p>
            <a:pPr marL="233363" indent="-233363"/>
            <a:endParaRPr lang="en-US" sz="1200" dirty="0">
              <a:latin typeface="Comic Sans MS" pitchFamily="66" charset="0"/>
            </a:endParaRPr>
          </a:p>
          <a:p>
            <a:pPr marL="233363" indent="-233363">
              <a:buFont typeface="Arial" charset="0"/>
              <a:buChar char="•"/>
            </a:pPr>
            <a:r>
              <a:rPr lang="en-US" sz="2800" b="1" dirty="0" smtClean="0">
                <a:latin typeface="Comic Sans MS" pitchFamily="66" charset="0"/>
              </a:rPr>
              <a:t>TC </a:t>
            </a:r>
            <a:r>
              <a:rPr lang="en-US" sz="2800" b="1" dirty="0">
                <a:latin typeface="Comic Sans MS" pitchFamily="66" charset="0"/>
              </a:rPr>
              <a:t>Pulsing </a:t>
            </a:r>
            <a:r>
              <a:rPr lang="en-US" sz="2800" b="1" dirty="0" smtClean="0">
                <a:latin typeface="Comic Sans MS" pitchFamily="66" charset="0"/>
              </a:rPr>
              <a:t>in the context of NHC Discussions</a:t>
            </a:r>
            <a:endParaRPr lang="en-US" sz="2800" b="1" dirty="0">
              <a:latin typeface="Comic Sans MS" pitchFamily="66" charset="0"/>
            </a:endParaRPr>
          </a:p>
          <a:p>
            <a:endParaRPr lang="en-US" sz="1200" b="1" dirty="0" smtClean="0">
              <a:latin typeface="Comic Sans MS" pitchFamily="66" charset="0"/>
            </a:endParaRPr>
          </a:p>
          <a:p>
            <a:endParaRPr lang="en-US" sz="1200" b="1" dirty="0">
              <a:latin typeface="Comic Sans MS" pitchFamily="66" charset="0"/>
            </a:endParaRPr>
          </a:p>
          <a:p>
            <a:pPr marL="233363" indent="-233363">
              <a:buFont typeface="Arial" charset="0"/>
              <a:buChar char="•"/>
            </a:pPr>
            <a:r>
              <a:rPr lang="en-US" sz="2800" b="1" dirty="0" smtClean="0">
                <a:latin typeface="Comic Sans MS" pitchFamily="66" charset="0"/>
              </a:rPr>
              <a:t>What are these Diurnal Pulses?</a:t>
            </a:r>
            <a:endParaRPr lang="en-US" sz="2800" b="1" dirty="0">
              <a:latin typeface="Comic Sans MS" pitchFamily="66" charset="0"/>
            </a:endParaRPr>
          </a:p>
          <a:p>
            <a:pPr marL="233363" indent="-233363"/>
            <a:endParaRPr lang="en-US" sz="1200" dirty="0">
              <a:latin typeface="Comic Sans MS" pitchFamily="66" charset="0"/>
            </a:endParaRPr>
          </a:p>
          <a:p>
            <a:pPr marL="233363" indent="-233363"/>
            <a:endParaRPr lang="en-US" sz="1200" dirty="0">
              <a:latin typeface="Comic Sans MS" pitchFamily="66" charset="0"/>
            </a:endParaRPr>
          </a:p>
          <a:p>
            <a:pPr marL="233363" indent="-233363">
              <a:buFont typeface="Arial" charset="0"/>
              <a:buChar char="•"/>
            </a:pPr>
            <a:r>
              <a:rPr lang="en-US" sz="2800" b="1" dirty="0" smtClean="0">
                <a:latin typeface="Comic Sans MS" pitchFamily="66" charset="0"/>
              </a:rPr>
              <a:t>Katia G-IV Research Missions (early impressions)</a:t>
            </a:r>
            <a:endParaRPr lang="en-US" sz="2800" dirty="0">
              <a:latin typeface="Comic Sans MS" pitchFamily="66" charset="0"/>
            </a:endParaRPr>
          </a:p>
          <a:p>
            <a:pPr marL="233363" indent="-233363"/>
            <a:endParaRPr lang="en-US" sz="1200" dirty="0">
              <a:latin typeface="Comic Sans MS" pitchFamily="66" charset="0"/>
            </a:endParaRPr>
          </a:p>
          <a:p>
            <a:pPr marL="233363" indent="-233363"/>
            <a:endParaRPr lang="en-US" sz="1200" dirty="0">
              <a:latin typeface="Comic Sans MS" pitchFamily="66" charset="0"/>
            </a:endParaRPr>
          </a:p>
          <a:p>
            <a:pPr marL="233363" indent="-233363">
              <a:buFont typeface="Arial" charset="0"/>
              <a:buChar char="•"/>
            </a:pPr>
            <a:r>
              <a:rPr lang="en-US" sz="2800" b="1" dirty="0">
                <a:latin typeface="Comic Sans MS" pitchFamily="66" charset="0"/>
              </a:rPr>
              <a:t>Conclusions &amp; Future </a:t>
            </a:r>
            <a:r>
              <a:rPr lang="en-US" sz="2800" b="1" dirty="0" smtClean="0">
                <a:latin typeface="Comic Sans MS" pitchFamily="66" charset="0"/>
              </a:rPr>
              <a:t>Work</a:t>
            </a:r>
          </a:p>
          <a:p>
            <a:endParaRPr lang="en-US" sz="1200" b="1" dirty="0" smtClean="0">
              <a:latin typeface="Comic Sans MS" pitchFamily="66" charset="0"/>
            </a:endParaRPr>
          </a:p>
          <a:p>
            <a:endParaRPr lang="en-US" sz="1200" b="1" dirty="0">
              <a:latin typeface="Comic Sans MS" pitchFamily="66" charset="0"/>
            </a:endParaRPr>
          </a:p>
          <a:p>
            <a:pPr marL="233363" indent="-233363">
              <a:buFont typeface="Arial" charset="0"/>
              <a:buChar char="•"/>
            </a:pPr>
            <a:r>
              <a:rPr lang="en-US" sz="2800" b="1" dirty="0" smtClean="0">
                <a:latin typeface="Comic Sans MS" pitchFamily="66" charset="0"/>
              </a:rPr>
              <a:t>Hurricane Andrew Diurnal Pulsing</a:t>
            </a:r>
            <a:endParaRPr lang="en-US" sz="2800" b="1" dirty="0">
              <a:latin typeface="Comic Sans MS" pitchFamily="66" charset="0"/>
            </a:endParaRPr>
          </a:p>
        </p:txBody>
      </p:sp>
      <p:sp>
        <p:nvSpPr>
          <p:cNvPr id="17410" name="Text Box 2"/>
          <p:cNvSpPr txBox="1">
            <a:spLocks noChangeArrowheads="1"/>
          </p:cNvSpPr>
          <p:nvPr/>
        </p:nvSpPr>
        <p:spPr bwMode="auto">
          <a:xfrm>
            <a:off x="0" y="-15875"/>
            <a:ext cx="9144000" cy="641350"/>
          </a:xfrm>
          <a:prstGeom prst="rect">
            <a:avLst/>
          </a:prstGeom>
          <a:noFill/>
          <a:ln w="9525">
            <a:noFill/>
            <a:miter lim="800000"/>
            <a:headEnd/>
            <a:tailEnd/>
          </a:ln>
        </p:spPr>
        <p:txBody>
          <a:bodyPr>
            <a:spAutoFit/>
          </a:bodyPr>
          <a:lstStyle/>
          <a:p>
            <a:pPr algn="ctr"/>
            <a:r>
              <a:rPr lang="en-US" sz="3600" b="1" dirty="0">
                <a:latin typeface="Comic Sans MS" pitchFamily="66" charset="0"/>
              </a:rPr>
              <a:t>Discussion </a:t>
            </a:r>
            <a:r>
              <a:rPr lang="en-US" sz="3600" b="1" dirty="0" smtClean="0">
                <a:latin typeface="Comic Sans MS" pitchFamily="66" charset="0"/>
              </a:rPr>
              <a:t>Outline</a:t>
            </a:r>
            <a:r>
              <a:rPr lang="en-US" sz="3600" b="1" baseline="30000" dirty="0" smtClean="0">
                <a:latin typeface="Comic Sans MS" pitchFamily="66" charset="0"/>
              </a:rPr>
              <a:t>**</a:t>
            </a:r>
            <a:endParaRPr lang="en-US" sz="3600" b="1" dirty="0">
              <a:latin typeface="Comic Sans MS" pitchFamily="66" charset="0"/>
            </a:endParaRPr>
          </a:p>
        </p:txBody>
      </p:sp>
      <p:sp>
        <p:nvSpPr>
          <p:cNvPr id="2" name="TextBox 1"/>
          <p:cNvSpPr txBox="1"/>
          <p:nvPr/>
        </p:nvSpPr>
        <p:spPr>
          <a:xfrm>
            <a:off x="6171062" y="6611779"/>
            <a:ext cx="2986164" cy="246221"/>
          </a:xfrm>
          <a:prstGeom prst="rect">
            <a:avLst/>
          </a:prstGeom>
          <a:noFill/>
        </p:spPr>
        <p:txBody>
          <a:bodyPr wrap="none" rtlCol="0">
            <a:spAutoFit/>
          </a:bodyPr>
          <a:lstStyle/>
          <a:p>
            <a:r>
              <a:rPr lang="en-US" sz="1000" dirty="0" smtClean="0"/>
              <a:t>**Sponsored by Hurricane Irene and Gary Larson</a:t>
            </a:r>
            <a:endParaRPr lang="en-US" sz="1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3"/>
          <p:cNvSpPr txBox="1">
            <a:spLocks noChangeArrowheads="1"/>
          </p:cNvSpPr>
          <p:nvPr/>
        </p:nvSpPr>
        <p:spPr bwMode="auto">
          <a:xfrm>
            <a:off x="303213" y="2395538"/>
            <a:ext cx="4114800" cy="307975"/>
          </a:xfrm>
          <a:prstGeom prst="rect">
            <a:avLst/>
          </a:prstGeom>
          <a:noFill/>
          <a:ln w="9525">
            <a:noFill/>
            <a:miter lim="800000"/>
            <a:headEnd/>
            <a:tailEnd/>
          </a:ln>
        </p:spPr>
        <p:txBody>
          <a:bodyPr>
            <a:spAutoFit/>
          </a:bodyPr>
          <a:lstStyle/>
          <a:p>
            <a:pPr algn="ctr"/>
            <a:r>
              <a:rPr lang="en-US" sz="1400" dirty="0">
                <a:latin typeface="Comic Sans MS" pitchFamily="66" charset="0"/>
              </a:rPr>
              <a:t>GOES IR (storm relative)</a:t>
            </a:r>
          </a:p>
        </p:txBody>
      </p:sp>
      <p:sp>
        <p:nvSpPr>
          <p:cNvPr id="18436" name="TextBox 4"/>
          <p:cNvSpPr txBox="1">
            <a:spLocks noChangeArrowheads="1"/>
          </p:cNvSpPr>
          <p:nvPr/>
        </p:nvSpPr>
        <p:spPr bwMode="auto">
          <a:xfrm>
            <a:off x="4662488" y="2395538"/>
            <a:ext cx="4114800" cy="307975"/>
          </a:xfrm>
          <a:prstGeom prst="rect">
            <a:avLst/>
          </a:prstGeom>
          <a:noFill/>
          <a:ln w="9525">
            <a:noFill/>
            <a:miter lim="800000"/>
            <a:headEnd/>
            <a:tailEnd/>
          </a:ln>
        </p:spPr>
        <p:txBody>
          <a:bodyPr>
            <a:spAutoFit/>
          </a:bodyPr>
          <a:lstStyle/>
          <a:p>
            <a:pPr algn="ctr"/>
            <a:r>
              <a:rPr lang="en-US" sz="1400">
                <a:latin typeface="Comic Sans MS" pitchFamily="66" charset="0"/>
              </a:rPr>
              <a:t>GOES BT Diff (storm relative)</a:t>
            </a:r>
          </a:p>
        </p:txBody>
      </p:sp>
      <p:sp>
        <p:nvSpPr>
          <p:cNvPr id="28" name="TextBox 6"/>
          <p:cNvSpPr txBox="1">
            <a:spLocks noChangeArrowheads="1"/>
          </p:cNvSpPr>
          <p:nvPr/>
        </p:nvSpPr>
        <p:spPr bwMode="auto">
          <a:xfrm>
            <a:off x="0" y="0"/>
            <a:ext cx="9144000" cy="2308324"/>
          </a:xfrm>
          <a:prstGeom prst="rect">
            <a:avLst/>
          </a:prstGeom>
          <a:solidFill>
            <a:srgbClr val="FFFFFF"/>
          </a:solidFill>
          <a:ln w="9525">
            <a:noFill/>
            <a:miter lim="800000"/>
            <a:headEnd/>
            <a:tailEnd/>
          </a:ln>
        </p:spPr>
        <p:txBody>
          <a:bodyPr>
            <a:spAutoFit/>
          </a:bodyPr>
          <a:lstStyle/>
          <a:p>
            <a:r>
              <a:rPr lang="en-US" sz="1100" dirty="0" smtClean="0">
                <a:solidFill>
                  <a:srgbClr val="FF0000"/>
                </a:solidFill>
                <a:latin typeface="Calibri" pitchFamily="34" charset="0"/>
              </a:rPr>
              <a:t>30 Aug 2100 UTC</a:t>
            </a:r>
            <a:endParaRPr lang="en-US" sz="1100" dirty="0" smtClean="0"/>
          </a:p>
          <a:p>
            <a:r>
              <a:rPr lang="en-US" sz="1100" dirty="0" smtClean="0"/>
              <a:t>ZCZC </a:t>
            </a:r>
            <a:r>
              <a:rPr lang="en-US" sz="1100" dirty="0"/>
              <a:t>MIATCDAT2 ALL</a:t>
            </a:r>
          </a:p>
          <a:p>
            <a:r>
              <a:rPr lang="en-US" sz="1100" dirty="0"/>
              <a:t>TTAA00 KNHC DDHHMM</a:t>
            </a:r>
          </a:p>
          <a:p>
            <a:r>
              <a:rPr lang="en-US" sz="1100" dirty="0"/>
              <a:t>HURRICANE EARL DISCUSSION NUMBER  22</a:t>
            </a:r>
          </a:p>
          <a:p>
            <a:r>
              <a:rPr lang="en-US" sz="1100" dirty="0"/>
              <a:t>NWS TPC/NATIONAL HURRICANE CENTER MIAMI FL   AL072010</a:t>
            </a:r>
          </a:p>
          <a:p>
            <a:r>
              <a:rPr lang="en-US" sz="1100" dirty="0"/>
              <a:t>500 PM AST MON AUG 30 2010</a:t>
            </a:r>
            <a:endParaRPr lang="en-US" sz="1100" dirty="0" smtClean="0">
              <a:latin typeface="Calibri" pitchFamily="34" charset="0"/>
            </a:endParaRPr>
          </a:p>
          <a:p>
            <a:endParaRPr lang="en-US" sz="800" dirty="0" smtClean="0">
              <a:latin typeface="Calibri" pitchFamily="34" charset="0"/>
            </a:endParaRPr>
          </a:p>
          <a:p>
            <a:r>
              <a:rPr lang="en-US" sz="1400" dirty="0" smtClean="0"/>
              <a:t>THE </a:t>
            </a:r>
            <a:r>
              <a:rPr lang="en-US" sz="1400" dirty="0"/>
              <a:t>EYE HAS CONTINUED TO CLEAR AND IS SURROUNDED </a:t>
            </a:r>
            <a:r>
              <a:rPr lang="en-US" sz="1400" dirty="0" smtClean="0"/>
              <a:t>BY CLOUD </a:t>
            </a:r>
            <a:r>
              <a:rPr lang="en-US" sz="1400" dirty="0"/>
              <a:t>TOPS TO -70 DEGREES CELSIUS OR COLDER</a:t>
            </a:r>
            <a:r>
              <a:rPr lang="en-US" sz="1400" dirty="0" smtClean="0"/>
              <a:t>..</a:t>
            </a:r>
            <a:r>
              <a:rPr lang="en-US" sz="1400" dirty="0"/>
              <a:t>..CATEGORY </a:t>
            </a:r>
            <a:r>
              <a:rPr lang="en-US" sz="1400" dirty="0" smtClean="0"/>
              <a:t>FOUR. </a:t>
            </a:r>
            <a:r>
              <a:rPr lang="en-US" sz="1400" dirty="0"/>
              <a:t>EARL IS EXPECTED TO </a:t>
            </a:r>
            <a:r>
              <a:rPr lang="en-US" sz="1400" dirty="0">
                <a:solidFill>
                  <a:srgbClr val="FF0000"/>
                </a:solidFill>
              </a:rPr>
              <a:t>REMAIN IN A LOW SHEAR ENVIRONMENT </a:t>
            </a:r>
            <a:r>
              <a:rPr lang="en-US" sz="1400" dirty="0">
                <a:solidFill>
                  <a:srgbClr val="000000"/>
                </a:solidFill>
              </a:rPr>
              <a:t>AND OVER </a:t>
            </a:r>
            <a:r>
              <a:rPr lang="en-US" sz="1400" dirty="0" smtClean="0">
                <a:solidFill>
                  <a:srgbClr val="FF0000"/>
                </a:solidFill>
              </a:rPr>
              <a:t>WARM WATER </a:t>
            </a:r>
            <a:r>
              <a:rPr lang="en-US" sz="1400" dirty="0">
                <a:solidFill>
                  <a:srgbClr val="000000"/>
                </a:solidFill>
              </a:rPr>
              <a:t>DURING THE NEXT FEW DAYS </a:t>
            </a:r>
            <a:r>
              <a:rPr lang="en-US" sz="1400" dirty="0"/>
              <a:t>AND SOME </a:t>
            </a:r>
            <a:r>
              <a:rPr lang="en-US" sz="1400" dirty="0">
                <a:solidFill>
                  <a:srgbClr val="FF0000"/>
                </a:solidFill>
              </a:rPr>
              <a:t>ADDITIONAL STRENGTHENING </a:t>
            </a:r>
            <a:r>
              <a:rPr lang="en-US" sz="1400" dirty="0" smtClean="0">
                <a:solidFill>
                  <a:srgbClr val="FF0000"/>
                </a:solidFill>
              </a:rPr>
              <a:t>IS LIKELY</a:t>
            </a:r>
            <a:r>
              <a:rPr lang="en-US" sz="1400" dirty="0" smtClean="0"/>
              <a:t> </a:t>
            </a:r>
            <a:r>
              <a:rPr lang="en-US" sz="1400" dirty="0"/>
              <a:t>IN THE SHORT TERM.  THEREAFTER...</a:t>
            </a:r>
            <a:r>
              <a:rPr lang="en-US" sz="1400" dirty="0">
                <a:solidFill>
                  <a:srgbClr val="FF0000"/>
                </a:solidFill>
              </a:rPr>
              <a:t>EYEWALL CYCLES WILL </a:t>
            </a:r>
            <a:r>
              <a:rPr lang="en-US" sz="1400" dirty="0" smtClean="0">
                <a:solidFill>
                  <a:srgbClr val="FF0000"/>
                </a:solidFill>
              </a:rPr>
              <a:t>LIKELY INDUCE </a:t>
            </a:r>
            <a:r>
              <a:rPr lang="en-US" sz="1400" dirty="0">
                <a:solidFill>
                  <a:srgbClr val="FF0000"/>
                </a:solidFill>
              </a:rPr>
              <a:t>SOME FLUCTUATIONS IN INTENSITY...WHICH ARE DIFFICULT </a:t>
            </a:r>
            <a:r>
              <a:rPr lang="en-US" sz="1400" dirty="0" smtClean="0">
                <a:solidFill>
                  <a:srgbClr val="FF0000"/>
                </a:solidFill>
              </a:rPr>
              <a:t>TO PREDICT</a:t>
            </a:r>
            <a:r>
              <a:rPr lang="en-US" sz="1400" dirty="0"/>
              <a:t>. </a:t>
            </a:r>
            <a:endParaRPr lang="en-US" sz="1400" dirty="0">
              <a:solidFill>
                <a:srgbClr val="FF0000"/>
              </a:solidFill>
              <a:latin typeface="Calibri" pitchFamily="34" charset="0"/>
            </a:endParaRPr>
          </a:p>
        </p:txBody>
      </p:sp>
      <p:grpSp>
        <p:nvGrpSpPr>
          <p:cNvPr id="8" name="Group 7"/>
          <p:cNvGrpSpPr/>
          <p:nvPr/>
        </p:nvGrpSpPr>
        <p:grpSpPr>
          <a:xfrm>
            <a:off x="303213" y="2679192"/>
            <a:ext cx="8475027" cy="4114800"/>
            <a:chOff x="303213" y="2679192"/>
            <a:chExt cx="8475027" cy="4114800"/>
          </a:xfrm>
        </p:grpSpPr>
        <p:pic>
          <p:nvPicPr>
            <p:cNvPr id="6" name="Picture 5" descr="bt_diff_100830_2115z.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663440" y="2679192"/>
              <a:ext cx="4114800" cy="4114800"/>
            </a:xfrm>
            <a:prstGeom prst="rect">
              <a:avLst/>
            </a:prstGeom>
          </p:spPr>
        </p:pic>
        <p:pic>
          <p:nvPicPr>
            <p:cNvPr id="7" name="Picture 6" descr="100830_2115Z.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03213" y="2679192"/>
              <a:ext cx="4114800" cy="4114800"/>
            </a:xfrm>
            <a:prstGeom prst="rect">
              <a:avLst/>
            </a:prstGeom>
          </p:spPr>
        </p:pic>
      </p:grpSp>
      <p:grpSp>
        <p:nvGrpSpPr>
          <p:cNvPr id="11" name="Group 10"/>
          <p:cNvGrpSpPr/>
          <p:nvPr/>
        </p:nvGrpSpPr>
        <p:grpSpPr>
          <a:xfrm>
            <a:off x="303213" y="2679192"/>
            <a:ext cx="8475027" cy="4114800"/>
            <a:chOff x="303213" y="2679192"/>
            <a:chExt cx="8475027" cy="4114800"/>
          </a:xfrm>
        </p:grpSpPr>
        <p:pic>
          <p:nvPicPr>
            <p:cNvPr id="9" name="Picture 8" descr="100831_0015Z.JP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303213" y="2679192"/>
              <a:ext cx="4114800" cy="4114800"/>
            </a:xfrm>
            <a:prstGeom prst="rect">
              <a:avLst/>
            </a:prstGeom>
          </p:spPr>
        </p:pic>
        <p:pic>
          <p:nvPicPr>
            <p:cNvPr id="10" name="Picture 9" descr="bt_diff_100831_0015z.jp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4663440" y="2679192"/>
              <a:ext cx="4114800" cy="4114800"/>
            </a:xfrm>
            <a:prstGeom prst="rect">
              <a:avLst/>
            </a:prstGeom>
          </p:spPr>
        </p:pic>
      </p:grpSp>
      <p:grpSp>
        <p:nvGrpSpPr>
          <p:cNvPr id="15" name="Group 14"/>
          <p:cNvGrpSpPr/>
          <p:nvPr/>
        </p:nvGrpSpPr>
        <p:grpSpPr>
          <a:xfrm>
            <a:off x="0" y="0"/>
            <a:ext cx="9144000" cy="6793992"/>
            <a:chOff x="0" y="0"/>
            <a:chExt cx="9144000" cy="6793992"/>
          </a:xfrm>
        </p:grpSpPr>
        <p:grpSp>
          <p:nvGrpSpPr>
            <p:cNvPr id="14" name="Group 13"/>
            <p:cNvGrpSpPr/>
            <p:nvPr/>
          </p:nvGrpSpPr>
          <p:grpSpPr>
            <a:xfrm>
              <a:off x="303213" y="2679192"/>
              <a:ext cx="8474075" cy="4114800"/>
              <a:chOff x="303213" y="2679192"/>
              <a:chExt cx="8474075" cy="4114800"/>
            </a:xfrm>
          </p:grpSpPr>
          <p:pic>
            <p:nvPicPr>
              <p:cNvPr id="12" name="Picture 11" descr="100831_0315Z.JPG"/>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303213" y="2679192"/>
                <a:ext cx="4114800" cy="4114800"/>
              </a:xfrm>
              <a:prstGeom prst="rect">
                <a:avLst/>
              </a:prstGeom>
            </p:spPr>
          </p:pic>
          <p:pic>
            <p:nvPicPr>
              <p:cNvPr id="13" name="Picture 12" descr="bt_diff_100831_0315z.jpg"/>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4662488" y="2679192"/>
                <a:ext cx="4114800" cy="4114800"/>
              </a:xfrm>
              <a:prstGeom prst="rect">
                <a:avLst/>
              </a:prstGeom>
            </p:spPr>
          </p:pic>
        </p:grpSp>
        <p:sp>
          <p:nvSpPr>
            <p:cNvPr id="38" name="TextBox 6"/>
            <p:cNvSpPr txBox="1">
              <a:spLocks noChangeArrowheads="1"/>
            </p:cNvSpPr>
            <p:nvPr/>
          </p:nvSpPr>
          <p:spPr bwMode="auto">
            <a:xfrm>
              <a:off x="0" y="0"/>
              <a:ext cx="9144000" cy="2339102"/>
            </a:xfrm>
            <a:prstGeom prst="rect">
              <a:avLst/>
            </a:prstGeom>
            <a:solidFill>
              <a:srgbClr val="FFFFFF"/>
            </a:solidFill>
            <a:ln w="9525">
              <a:noFill/>
              <a:miter lim="800000"/>
              <a:headEnd/>
              <a:tailEnd/>
            </a:ln>
          </p:spPr>
          <p:txBody>
            <a:bodyPr>
              <a:spAutoFit/>
            </a:bodyPr>
            <a:lstStyle/>
            <a:p>
              <a:r>
                <a:rPr lang="en-US" sz="1100" dirty="0" smtClean="0">
                  <a:solidFill>
                    <a:srgbClr val="FF0000"/>
                  </a:solidFill>
                  <a:latin typeface="Calibri" pitchFamily="34" charset="0"/>
                </a:rPr>
                <a:t>31 Aug 0300 UTC</a:t>
              </a:r>
              <a:endParaRPr lang="en-US" sz="1100" dirty="0" smtClean="0"/>
            </a:p>
            <a:p>
              <a:r>
                <a:rPr lang="en-US" sz="1100" dirty="0"/>
                <a:t>ZCZC MIATCDAT2 ALL</a:t>
              </a:r>
            </a:p>
            <a:p>
              <a:r>
                <a:rPr lang="en-US" sz="1100" dirty="0"/>
                <a:t>TTAA00 KNHC DDHHMM</a:t>
              </a:r>
            </a:p>
            <a:p>
              <a:r>
                <a:rPr lang="en-US" sz="1100" dirty="0"/>
                <a:t>HURRICANE EARL DISCUSSION NUMBER  23</a:t>
              </a:r>
            </a:p>
            <a:p>
              <a:r>
                <a:rPr lang="en-US" sz="1100" dirty="0"/>
                <a:t>NWS TPC/NATIONAL HURRICANE CENTER MIAMI FL   AL072010</a:t>
              </a:r>
            </a:p>
            <a:p>
              <a:r>
                <a:rPr lang="en-US" sz="1100" dirty="0"/>
                <a:t>1100 PM AST MON AUG 30 2010</a:t>
              </a:r>
              <a:endParaRPr lang="en-US" sz="1100" dirty="0" smtClean="0">
                <a:latin typeface="Calibri" pitchFamily="34" charset="0"/>
              </a:endParaRPr>
            </a:p>
            <a:p>
              <a:endParaRPr lang="en-US" sz="1000" dirty="0" smtClean="0"/>
            </a:p>
            <a:p>
              <a:r>
                <a:rPr lang="en-US" sz="1400" dirty="0" smtClean="0"/>
                <a:t>THE </a:t>
              </a:r>
              <a:r>
                <a:rPr lang="en-US" sz="1400" dirty="0">
                  <a:solidFill>
                    <a:srgbClr val="FF0000"/>
                  </a:solidFill>
                </a:rPr>
                <a:t>INTENSITY OF EARL APPEARS TO HAVE LEVELED OFF</a:t>
              </a:r>
              <a:r>
                <a:rPr lang="en-US" sz="1400" dirty="0"/>
                <a:t> FOR THE </a:t>
              </a:r>
              <a:r>
                <a:rPr lang="en-US" sz="1400" dirty="0" smtClean="0"/>
                <a:t>TIME BEING…</a:t>
              </a:r>
              <a:r>
                <a:rPr lang="en-US" sz="1400" dirty="0"/>
                <a:t>WSR-88D RADAR DATA FROM SAN JUAN SUGGEST THAT </a:t>
              </a:r>
              <a:r>
                <a:rPr lang="en-US" sz="1400" dirty="0" smtClean="0"/>
                <a:t>A </a:t>
              </a:r>
              <a:r>
                <a:rPr lang="en-US" sz="1400" dirty="0" smtClean="0">
                  <a:solidFill>
                    <a:srgbClr val="FF0000"/>
                  </a:solidFill>
                </a:rPr>
                <a:t>CONCENTRIC </a:t>
              </a:r>
              <a:r>
                <a:rPr lang="en-US" sz="1400" dirty="0">
                  <a:solidFill>
                    <a:srgbClr val="FF0000"/>
                  </a:solidFill>
                </a:rPr>
                <a:t>EYEWALL OR CONVECTIVE RING MAY BE FORMING</a:t>
              </a:r>
              <a:r>
                <a:rPr lang="en-US" sz="1400" dirty="0"/>
                <a:t>.  THIS </a:t>
              </a:r>
              <a:r>
                <a:rPr lang="en-US" sz="1400" dirty="0" smtClean="0"/>
                <a:t>WOULD AT </a:t>
              </a:r>
              <a:r>
                <a:rPr lang="en-US" sz="1400" dirty="0"/>
                <a:t>LEAST TEMPORARILY HALT FURTHER </a:t>
              </a:r>
              <a:r>
                <a:rPr lang="en-US" sz="1400" dirty="0" smtClean="0"/>
                <a:t>INTENSIFICATION…</a:t>
              </a:r>
              <a:r>
                <a:rPr lang="en-US" sz="1400" dirty="0"/>
                <a:t>SOME OSCILLATIONS IN INTENSIYY DUE TO EYEWALL </a:t>
              </a:r>
              <a:r>
                <a:rPr lang="en-US" sz="1400" dirty="0" smtClean="0"/>
                <a:t>REPLACEMENTS OR </a:t>
              </a:r>
              <a:r>
                <a:rPr lang="en-US" sz="1400" dirty="0"/>
                <a:t>OTHER INNER-CORE CONVECTIVE PROCESSES ARE ALSO POSSIBLE.</a:t>
              </a:r>
              <a:endParaRPr lang="en-US" sz="1400" dirty="0">
                <a:solidFill>
                  <a:srgbClr val="FF0000"/>
                </a:solidFill>
                <a:latin typeface="Calibri" pitchFamily="34" charset="0"/>
              </a:endParaRPr>
            </a:p>
          </p:txBody>
        </p:sp>
      </p:grpSp>
      <p:grpSp>
        <p:nvGrpSpPr>
          <p:cNvPr id="18" name="Group 17"/>
          <p:cNvGrpSpPr/>
          <p:nvPr/>
        </p:nvGrpSpPr>
        <p:grpSpPr>
          <a:xfrm>
            <a:off x="303213" y="2679192"/>
            <a:ext cx="8474075" cy="4114800"/>
            <a:chOff x="303213" y="2679192"/>
            <a:chExt cx="8474075" cy="4114800"/>
          </a:xfrm>
        </p:grpSpPr>
        <p:pic>
          <p:nvPicPr>
            <p:cNvPr id="16" name="Picture 15" descr="100831_0615Z.JPG"/>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303213" y="2679192"/>
              <a:ext cx="4114800" cy="4114800"/>
            </a:xfrm>
            <a:prstGeom prst="rect">
              <a:avLst/>
            </a:prstGeom>
          </p:spPr>
        </p:pic>
        <p:pic>
          <p:nvPicPr>
            <p:cNvPr id="17" name="Picture 16" descr="bt_diff_100831_0615z.jpg"/>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4662488" y="2679192"/>
              <a:ext cx="4114800" cy="4114800"/>
            </a:xfrm>
            <a:prstGeom prst="rect">
              <a:avLst/>
            </a:prstGeom>
          </p:spPr>
        </p:pic>
      </p:grpSp>
      <p:grpSp>
        <p:nvGrpSpPr>
          <p:cNvPr id="22" name="Group 21"/>
          <p:cNvGrpSpPr/>
          <p:nvPr/>
        </p:nvGrpSpPr>
        <p:grpSpPr>
          <a:xfrm>
            <a:off x="0" y="0"/>
            <a:ext cx="9144000" cy="6793992"/>
            <a:chOff x="0" y="0"/>
            <a:chExt cx="9144000" cy="6793992"/>
          </a:xfrm>
        </p:grpSpPr>
        <p:grpSp>
          <p:nvGrpSpPr>
            <p:cNvPr id="21" name="Group 20"/>
            <p:cNvGrpSpPr/>
            <p:nvPr/>
          </p:nvGrpSpPr>
          <p:grpSpPr>
            <a:xfrm>
              <a:off x="303213" y="2679192"/>
              <a:ext cx="8474075" cy="4114800"/>
              <a:chOff x="303213" y="2679192"/>
              <a:chExt cx="8474075" cy="4114800"/>
            </a:xfrm>
          </p:grpSpPr>
          <p:pic>
            <p:nvPicPr>
              <p:cNvPr id="19" name="Picture 18" descr="100831_0915Z.JPG"/>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303213" y="2679192"/>
                <a:ext cx="4114800" cy="4114800"/>
              </a:xfrm>
              <a:prstGeom prst="rect">
                <a:avLst/>
              </a:prstGeom>
            </p:spPr>
          </p:pic>
          <p:pic>
            <p:nvPicPr>
              <p:cNvPr id="20" name="Picture 19" descr="bt_diff_100831_0915z.jpg"/>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4662488" y="2679192"/>
                <a:ext cx="4114800" cy="4114800"/>
              </a:xfrm>
              <a:prstGeom prst="rect">
                <a:avLst/>
              </a:prstGeom>
            </p:spPr>
          </p:pic>
        </p:grpSp>
        <p:sp>
          <p:nvSpPr>
            <p:cNvPr id="49" name="TextBox 6"/>
            <p:cNvSpPr txBox="1">
              <a:spLocks noChangeArrowheads="1"/>
            </p:cNvSpPr>
            <p:nvPr/>
          </p:nvSpPr>
          <p:spPr bwMode="auto">
            <a:xfrm>
              <a:off x="0" y="0"/>
              <a:ext cx="9144000" cy="2385269"/>
            </a:xfrm>
            <a:prstGeom prst="rect">
              <a:avLst/>
            </a:prstGeom>
            <a:solidFill>
              <a:srgbClr val="FFFFFF"/>
            </a:solidFill>
            <a:ln w="9525">
              <a:noFill/>
              <a:miter lim="800000"/>
              <a:headEnd/>
              <a:tailEnd/>
            </a:ln>
          </p:spPr>
          <p:txBody>
            <a:bodyPr>
              <a:spAutoFit/>
            </a:bodyPr>
            <a:lstStyle/>
            <a:p>
              <a:r>
                <a:rPr lang="en-US" sz="1000" dirty="0" smtClean="0">
                  <a:solidFill>
                    <a:srgbClr val="FF0000"/>
                  </a:solidFill>
                  <a:latin typeface="Arial"/>
                  <a:cs typeface="Arial"/>
                </a:rPr>
                <a:t>31 Aug 0900 UTC</a:t>
              </a:r>
              <a:endParaRPr lang="en-US" sz="1000" dirty="0" smtClean="0">
                <a:latin typeface="Arial"/>
                <a:cs typeface="Arial"/>
              </a:endParaRPr>
            </a:p>
            <a:p>
              <a:r>
                <a:rPr lang="en-US" sz="1000" dirty="0" smtClean="0">
                  <a:latin typeface="Arial"/>
                  <a:cs typeface="Arial"/>
                </a:rPr>
                <a:t>ZCZC </a:t>
              </a:r>
              <a:r>
                <a:rPr lang="en-US" sz="1000" dirty="0">
                  <a:latin typeface="Arial"/>
                  <a:cs typeface="Arial"/>
                </a:rPr>
                <a:t>MIATCDAT2 ALL</a:t>
              </a:r>
            </a:p>
            <a:p>
              <a:r>
                <a:rPr lang="en-US" sz="1000" dirty="0">
                  <a:latin typeface="Arial"/>
                  <a:cs typeface="Arial"/>
                </a:rPr>
                <a:t>TTAA00 KNHC DDHHMM</a:t>
              </a:r>
            </a:p>
            <a:p>
              <a:r>
                <a:rPr lang="en-US" sz="1000" dirty="0">
                  <a:latin typeface="Arial"/>
                  <a:cs typeface="Arial"/>
                </a:rPr>
                <a:t>HURRICANE EARL DISCUSSION NUMBER  24</a:t>
              </a:r>
            </a:p>
            <a:p>
              <a:r>
                <a:rPr lang="en-US" sz="1000" dirty="0">
                  <a:latin typeface="Arial"/>
                  <a:cs typeface="Arial"/>
                </a:rPr>
                <a:t>NWS TPC/NATIONAL HURRICANE CENTER MIAMI FL   AL072010</a:t>
              </a:r>
            </a:p>
            <a:p>
              <a:r>
                <a:rPr lang="ro-RO" sz="1000" dirty="0">
                  <a:latin typeface="Arial"/>
                  <a:cs typeface="Arial"/>
                </a:rPr>
                <a:t>500 AM AST TUE AUG 31 2010</a:t>
              </a:r>
              <a:endParaRPr lang="en-US" sz="1000" dirty="0" smtClean="0">
                <a:latin typeface="Arial"/>
                <a:cs typeface="Arial"/>
              </a:endParaRPr>
            </a:p>
            <a:p>
              <a:endParaRPr lang="en-US" sz="500" dirty="0" smtClean="0"/>
            </a:p>
            <a:p>
              <a:r>
                <a:rPr lang="en-US" sz="1400" dirty="0" smtClean="0"/>
                <a:t>A </a:t>
              </a:r>
              <a:r>
                <a:rPr lang="en-US" sz="1400" dirty="0"/>
                <a:t>TRMM </a:t>
              </a:r>
              <a:r>
                <a:rPr lang="en-US" sz="1400" dirty="0" smtClean="0"/>
                <a:t>OVERPASS…SAN </a:t>
              </a:r>
              <a:r>
                <a:rPr lang="en-US" sz="1400" dirty="0"/>
                <a:t>JUAN WSR-88D RADAR INDICATE THAT </a:t>
              </a:r>
              <a:r>
                <a:rPr lang="en-US" sz="1400" dirty="0">
                  <a:solidFill>
                    <a:srgbClr val="FF0000"/>
                  </a:solidFill>
                </a:rPr>
                <a:t>EARL HAS STARTED </a:t>
              </a:r>
              <a:r>
                <a:rPr lang="en-US" sz="1400" dirty="0" smtClean="0">
                  <a:solidFill>
                    <a:srgbClr val="FF0000"/>
                  </a:solidFill>
                </a:rPr>
                <a:t>AN EYEWALL </a:t>
              </a:r>
              <a:r>
                <a:rPr lang="en-US" sz="1400" dirty="0">
                  <a:solidFill>
                    <a:srgbClr val="FF0000"/>
                  </a:solidFill>
                </a:rPr>
                <a:t>REPLACEMENT </a:t>
              </a:r>
              <a:r>
                <a:rPr lang="en-US" sz="1400" dirty="0" smtClean="0">
                  <a:solidFill>
                    <a:srgbClr val="FF0000"/>
                  </a:solidFill>
                </a:rPr>
                <a:t>CYCLE</a:t>
              </a:r>
              <a:r>
                <a:rPr lang="en-US" sz="1400" dirty="0" smtClean="0"/>
                <a:t>…THE </a:t>
              </a:r>
              <a:r>
                <a:rPr lang="en-US" sz="1400" dirty="0"/>
                <a:t>GFDL AND </a:t>
              </a:r>
              <a:r>
                <a:rPr lang="en-US" sz="1400" dirty="0" smtClean="0"/>
                <a:t>GFDN MODELS </a:t>
              </a:r>
              <a:r>
                <a:rPr lang="en-US" sz="1400" dirty="0"/>
                <a:t>SUGGEST THAT </a:t>
              </a:r>
              <a:r>
                <a:rPr lang="en-US" sz="1400" dirty="0">
                  <a:solidFill>
                    <a:srgbClr val="FF0000"/>
                  </a:solidFill>
                </a:rPr>
                <a:t>EARL COULD STRENGTHEN </a:t>
              </a:r>
              <a:r>
                <a:rPr lang="en-US" sz="1400" dirty="0"/>
                <a:t>DURING THE NEXT 24 HR </a:t>
              </a:r>
              <a:r>
                <a:rPr lang="en-US" sz="1400" dirty="0" smtClean="0"/>
                <a:t>OR SO…</a:t>
              </a:r>
              <a:r>
                <a:rPr lang="en-US" sz="1400" dirty="0" smtClean="0">
                  <a:solidFill>
                    <a:srgbClr val="FF0000"/>
                  </a:solidFill>
                </a:rPr>
                <a:t>IF </a:t>
              </a:r>
              <a:r>
                <a:rPr lang="en-US" sz="1400" dirty="0">
                  <a:solidFill>
                    <a:srgbClr val="FF0000"/>
                  </a:solidFill>
                </a:rPr>
                <a:t>THE HURRICANE COMPLETES THE </a:t>
              </a:r>
              <a:r>
                <a:rPr lang="en-US" sz="1400" dirty="0" smtClean="0">
                  <a:solidFill>
                    <a:srgbClr val="FF0000"/>
                  </a:solidFill>
                </a:rPr>
                <a:t>EYEWALL REPLACEMENT </a:t>
              </a:r>
              <a:r>
                <a:rPr lang="en-US" sz="1400" dirty="0">
                  <a:solidFill>
                    <a:srgbClr val="FF0000"/>
                  </a:solidFill>
                </a:rPr>
                <a:t>QUICKLY ENOUGH</a:t>
              </a:r>
              <a:r>
                <a:rPr lang="en-US" sz="1400" dirty="0"/>
                <a:t>.  ON THE OTHER HAND...EARL IS </a:t>
              </a:r>
              <a:r>
                <a:rPr lang="en-US" sz="1400" dirty="0" smtClean="0"/>
                <a:t>FORECAST TO </a:t>
              </a:r>
              <a:r>
                <a:rPr lang="en-US" sz="1400" dirty="0"/>
                <a:t>BE IN AN ENVIRONMENT OF </a:t>
              </a:r>
              <a:r>
                <a:rPr lang="en-US" sz="1400" dirty="0">
                  <a:solidFill>
                    <a:srgbClr val="FF0000"/>
                  </a:solidFill>
                </a:rPr>
                <a:t>MODERATE </a:t>
              </a:r>
              <a:r>
                <a:rPr lang="en-US" sz="1400" dirty="0" smtClean="0">
                  <a:solidFill>
                    <a:srgbClr val="FF0000"/>
                  </a:solidFill>
                </a:rPr>
                <a:t>SW VERTICAL WIND SHEAR</a:t>
              </a:r>
              <a:r>
                <a:rPr lang="en-US" sz="1400" dirty="0"/>
                <a:t>...AND </a:t>
              </a:r>
              <a:r>
                <a:rPr lang="en-US" sz="1400" dirty="0" smtClean="0">
                  <a:solidFill>
                    <a:srgbClr val="FF0000"/>
                  </a:solidFill>
                </a:rPr>
                <a:t>VERY </a:t>
              </a:r>
              <a:r>
                <a:rPr lang="en-US" sz="1400" dirty="0">
                  <a:solidFill>
                    <a:srgbClr val="FF0000"/>
                  </a:solidFill>
                </a:rPr>
                <a:t>DRY MID/UPPER-LEVEL </a:t>
              </a:r>
              <a:r>
                <a:rPr lang="en-US" sz="1400" dirty="0" smtClean="0">
                  <a:solidFill>
                    <a:srgbClr val="FF0000"/>
                  </a:solidFill>
                </a:rPr>
                <a:t>AIR</a:t>
              </a:r>
              <a:r>
                <a:rPr lang="en-US" sz="1400" dirty="0" smtClean="0"/>
                <a:t> APPROACHING </a:t>
              </a:r>
              <a:r>
                <a:rPr lang="en-US" sz="1400" dirty="0"/>
                <a:t>THE HURRICANE FROM THE NORTH.  THESE FACTORS </a:t>
              </a:r>
              <a:r>
                <a:rPr lang="en-US" sz="1400" dirty="0" smtClean="0">
                  <a:solidFill>
                    <a:srgbClr val="FF0000"/>
                  </a:solidFill>
                </a:rPr>
                <a:t>COULD PREVENT </a:t>
              </a:r>
              <a:r>
                <a:rPr lang="en-US" sz="1400" dirty="0">
                  <a:solidFill>
                    <a:srgbClr val="FF0000"/>
                  </a:solidFill>
                </a:rPr>
                <a:t>ADDITIONAL STRENGTHENING</a:t>
              </a:r>
              <a:r>
                <a:rPr lang="en-US" sz="1400" dirty="0"/>
                <a:t>. </a:t>
              </a:r>
              <a:endParaRPr lang="en-US" sz="1400" dirty="0">
                <a:solidFill>
                  <a:srgbClr val="FF0000"/>
                </a:solidFill>
                <a:latin typeface="Calibri" pitchFamily="34" charset="0"/>
              </a:endParaRPr>
            </a:p>
          </p:txBody>
        </p:sp>
      </p:grpSp>
      <p:grpSp>
        <p:nvGrpSpPr>
          <p:cNvPr id="25" name="Group 24"/>
          <p:cNvGrpSpPr/>
          <p:nvPr/>
        </p:nvGrpSpPr>
        <p:grpSpPr>
          <a:xfrm>
            <a:off x="303213" y="2679192"/>
            <a:ext cx="8474075" cy="4114800"/>
            <a:chOff x="303213" y="2679192"/>
            <a:chExt cx="8474075" cy="4114800"/>
          </a:xfrm>
        </p:grpSpPr>
        <p:pic>
          <p:nvPicPr>
            <p:cNvPr id="23" name="Picture 22" descr="bt_diff_100831_1215z.jpg"/>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4662488" y="2679192"/>
              <a:ext cx="4114800" cy="4114800"/>
            </a:xfrm>
            <a:prstGeom prst="rect">
              <a:avLst/>
            </a:prstGeom>
          </p:spPr>
        </p:pic>
        <p:pic>
          <p:nvPicPr>
            <p:cNvPr id="24" name="Picture 23" descr="100831_1215Z.JPG"/>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303213" y="2679192"/>
              <a:ext cx="4114800" cy="4114800"/>
            </a:xfrm>
            <a:prstGeom prst="rect">
              <a:avLst/>
            </a:prstGeom>
          </p:spPr>
        </p:pic>
      </p:grpSp>
      <p:grpSp>
        <p:nvGrpSpPr>
          <p:cNvPr id="30" name="Group 29"/>
          <p:cNvGrpSpPr/>
          <p:nvPr/>
        </p:nvGrpSpPr>
        <p:grpSpPr>
          <a:xfrm>
            <a:off x="0" y="0"/>
            <a:ext cx="9144000" cy="6793992"/>
            <a:chOff x="0" y="0"/>
            <a:chExt cx="9144000" cy="6793992"/>
          </a:xfrm>
        </p:grpSpPr>
        <p:grpSp>
          <p:nvGrpSpPr>
            <p:cNvPr id="29" name="Group 28"/>
            <p:cNvGrpSpPr/>
            <p:nvPr/>
          </p:nvGrpSpPr>
          <p:grpSpPr>
            <a:xfrm>
              <a:off x="303213" y="2679192"/>
              <a:ext cx="8475027" cy="4114800"/>
              <a:chOff x="303213" y="2679192"/>
              <a:chExt cx="8475027" cy="4114800"/>
            </a:xfrm>
          </p:grpSpPr>
          <p:pic>
            <p:nvPicPr>
              <p:cNvPr id="26" name="Picture 25" descr="100831_1515Z.JPG"/>
              <p:cNvPicPr>
                <a:picLocks noChangeAspect="1"/>
              </p:cNvPicPr>
              <p:nvPr/>
            </p:nvPicPr>
            <p:blipFill>
              <a:blip r:embed="rId14">
                <a:extLst>
                  <a:ext uri="{28A0092B-C50C-407E-A947-70E740481C1C}">
                    <a14:useLocalDpi xmlns="" xmlns:a14="http://schemas.microsoft.com/office/drawing/2010/main" val="0"/>
                  </a:ext>
                </a:extLst>
              </a:blip>
              <a:stretch>
                <a:fillRect/>
              </a:stretch>
            </p:blipFill>
            <p:spPr>
              <a:xfrm>
                <a:off x="303213" y="2679192"/>
                <a:ext cx="4114800" cy="4114800"/>
              </a:xfrm>
              <a:prstGeom prst="rect">
                <a:avLst/>
              </a:prstGeom>
            </p:spPr>
          </p:pic>
          <p:pic>
            <p:nvPicPr>
              <p:cNvPr id="27" name="Picture 26" descr="bt_diff_100831_1515z.jpg"/>
              <p:cNvPicPr>
                <a:picLocks noChangeAspect="1"/>
              </p:cNvPicPr>
              <p:nvPr/>
            </p:nvPicPr>
            <p:blipFill>
              <a:blip r:embed="rId15">
                <a:extLst>
                  <a:ext uri="{28A0092B-C50C-407E-A947-70E740481C1C}">
                    <a14:useLocalDpi xmlns="" xmlns:a14="http://schemas.microsoft.com/office/drawing/2010/main" val="0"/>
                  </a:ext>
                </a:extLst>
              </a:blip>
              <a:stretch>
                <a:fillRect/>
              </a:stretch>
            </p:blipFill>
            <p:spPr>
              <a:xfrm>
                <a:off x="4663440" y="2679192"/>
                <a:ext cx="4114800" cy="4114800"/>
              </a:xfrm>
              <a:prstGeom prst="rect">
                <a:avLst/>
              </a:prstGeom>
            </p:spPr>
          </p:pic>
        </p:grpSp>
        <p:sp>
          <p:nvSpPr>
            <p:cNvPr id="63" name="TextBox 6"/>
            <p:cNvSpPr txBox="1">
              <a:spLocks noChangeArrowheads="1"/>
            </p:cNvSpPr>
            <p:nvPr/>
          </p:nvSpPr>
          <p:spPr bwMode="auto">
            <a:xfrm>
              <a:off x="0" y="0"/>
              <a:ext cx="9144000" cy="2339102"/>
            </a:xfrm>
            <a:prstGeom prst="rect">
              <a:avLst/>
            </a:prstGeom>
            <a:solidFill>
              <a:srgbClr val="FFFFFF"/>
            </a:solidFill>
            <a:ln w="9525">
              <a:noFill/>
              <a:miter lim="800000"/>
              <a:headEnd/>
              <a:tailEnd/>
            </a:ln>
          </p:spPr>
          <p:txBody>
            <a:bodyPr>
              <a:spAutoFit/>
            </a:bodyPr>
            <a:lstStyle/>
            <a:p>
              <a:r>
                <a:rPr lang="en-US" sz="1100" dirty="0" smtClean="0">
                  <a:solidFill>
                    <a:srgbClr val="FF0000"/>
                  </a:solidFill>
                  <a:latin typeface="Arial"/>
                  <a:cs typeface="Arial"/>
                </a:rPr>
                <a:t>31 Aug 1500 UTC</a:t>
              </a:r>
              <a:endParaRPr lang="en-US" sz="1100" dirty="0" smtClean="0">
                <a:latin typeface="Arial"/>
                <a:cs typeface="Arial"/>
              </a:endParaRPr>
            </a:p>
            <a:p>
              <a:r>
                <a:rPr lang="en-US" sz="1100" dirty="0" smtClean="0"/>
                <a:t>ZCZC </a:t>
              </a:r>
              <a:r>
                <a:rPr lang="en-US" sz="1100" dirty="0"/>
                <a:t>MIATCDAT2 ALL</a:t>
              </a:r>
            </a:p>
            <a:p>
              <a:r>
                <a:rPr lang="en-US" sz="1100" dirty="0"/>
                <a:t>TTAA00 KNHC DDHHMM</a:t>
              </a:r>
            </a:p>
            <a:p>
              <a:r>
                <a:rPr lang="en-US" sz="1100" dirty="0"/>
                <a:t>HURRICANE EARL DISCUSSION NUMBER  25</a:t>
              </a:r>
            </a:p>
            <a:p>
              <a:r>
                <a:rPr lang="en-US" sz="1100" dirty="0"/>
                <a:t>NWS TPC/NATIONAL HURRICANE CENTER MIAMI FL   AL072010</a:t>
              </a:r>
            </a:p>
            <a:p>
              <a:r>
                <a:rPr lang="ro-RO" sz="1100" dirty="0"/>
                <a:t>1100 AM AST TUE AUG 31 2010</a:t>
              </a:r>
              <a:endParaRPr lang="en-US" sz="1100" dirty="0" smtClean="0">
                <a:latin typeface="Calibri" pitchFamily="34" charset="0"/>
              </a:endParaRPr>
            </a:p>
            <a:p>
              <a:endParaRPr lang="en-US" sz="1000" dirty="0"/>
            </a:p>
            <a:p>
              <a:r>
                <a:rPr lang="en-US" sz="1400" dirty="0"/>
                <a:t>THE </a:t>
              </a:r>
              <a:r>
                <a:rPr lang="en-US" sz="1400" dirty="0">
                  <a:solidFill>
                    <a:srgbClr val="FF0000"/>
                  </a:solidFill>
                </a:rPr>
                <a:t>EYE HAS BECOME OBSCURED </a:t>
              </a:r>
              <a:r>
                <a:rPr lang="en-US" sz="1400" dirty="0"/>
                <a:t>ON VISIBLE IMAGES AND THIS IS </a:t>
              </a:r>
              <a:r>
                <a:rPr lang="en-US" sz="1400" dirty="0" smtClean="0"/>
                <a:t>REFLECTED IN </a:t>
              </a:r>
              <a:r>
                <a:rPr lang="en-US" sz="1400" dirty="0"/>
                <a:t>A </a:t>
              </a:r>
              <a:r>
                <a:rPr lang="en-US" sz="1400" dirty="0">
                  <a:solidFill>
                    <a:srgbClr val="FF0000"/>
                  </a:solidFill>
                </a:rPr>
                <a:t>DECREASE IN THE DVORAK NUMBERS </a:t>
              </a:r>
              <a:r>
                <a:rPr lang="en-US" sz="1400" dirty="0"/>
                <a:t>AND IN AN INCREASE IN </a:t>
              </a:r>
              <a:r>
                <a:rPr lang="en-US" sz="1400" dirty="0" smtClean="0"/>
                <a:t>THE PRESSURE </a:t>
              </a:r>
              <a:r>
                <a:rPr lang="en-US" sz="1400" dirty="0"/>
                <a:t>TO 939 MB. THIS APPARENT </a:t>
              </a:r>
              <a:r>
                <a:rPr lang="en-US" sz="1400" dirty="0">
                  <a:solidFill>
                    <a:srgbClr val="FF0000"/>
                  </a:solidFill>
                </a:rPr>
                <a:t>WEAKENING IS MOST LIKELY </a:t>
              </a:r>
              <a:r>
                <a:rPr lang="en-US" sz="1400" dirty="0" smtClean="0">
                  <a:solidFill>
                    <a:srgbClr val="FF0000"/>
                  </a:solidFill>
                </a:rPr>
                <a:t>RELATED TO </a:t>
              </a:r>
              <a:r>
                <a:rPr lang="en-US" sz="1400" dirty="0">
                  <a:solidFill>
                    <a:srgbClr val="FF0000"/>
                  </a:solidFill>
                </a:rPr>
                <a:t>AN ONGOING EYEWALL REPLACEMENT CYCLE</a:t>
              </a:r>
              <a:r>
                <a:rPr lang="en-US" sz="1400" dirty="0"/>
                <a:t> AS INDICATED BY THE </a:t>
              </a:r>
              <a:r>
                <a:rPr lang="en-US" sz="1400" dirty="0" smtClean="0"/>
                <a:t>DOUBLE EYE </a:t>
              </a:r>
              <a:r>
                <a:rPr lang="en-US" sz="1400" dirty="0"/>
                <a:t>STRUCTURE OBSERVED ON MICROWAVE DATA AT 1035 UTC. </a:t>
              </a:r>
              <a:r>
                <a:rPr lang="en-US" sz="1400" dirty="0" smtClean="0"/>
                <a:t> </a:t>
              </a:r>
            </a:p>
            <a:p>
              <a:endParaRPr lang="en-US" sz="1400" dirty="0">
                <a:solidFill>
                  <a:srgbClr val="FF0000"/>
                </a:solidFill>
                <a:latin typeface="Calibri" pitchFamily="34" charset="0"/>
              </a:endParaRPr>
            </a:p>
          </p:txBody>
        </p:sp>
      </p:grpSp>
      <p:grpSp>
        <p:nvGrpSpPr>
          <p:cNvPr id="33" name="Group 32"/>
          <p:cNvGrpSpPr/>
          <p:nvPr/>
        </p:nvGrpSpPr>
        <p:grpSpPr>
          <a:xfrm>
            <a:off x="303213" y="2678448"/>
            <a:ext cx="8474075" cy="4115544"/>
            <a:chOff x="303213" y="2678448"/>
            <a:chExt cx="8474075" cy="4115544"/>
          </a:xfrm>
        </p:grpSpPr>
        <p:pic>
          <p:nvPicPr>
            <p:cNvPr id="31" name="Picture 30" descr="100831_1815Z.JPG"/>
            <p:cNvPicPr>
              <a:picLocks noChangeAspect="1"/>
            </p:cNvPicPr>
            <p:nvPr/>
          </p:nvPicPr>
          <p:blipFill>
            <a:blip r:embed="rId16">
              <a:extLst>
                <a:ext uri="{28A0092B-C50C-407E-A947-70E740481C1C}">
                  <a14:useLocalDpi xmlns="" xmlns:a14="http://schemas.microsoft.com/office/drawing/2010/main" val="0"/>
                </a:ext>
              </a:extLst>
            </a:blip>
            <a:stretch>
              <a:fillRect/>
            </a:stretch>
          </p:blipFill>
          <p:spPr>
            <a:xfrm>
              <a:off x="303213" y="2678448"/>
              <a:ext cx="4114800" cy="4114800"/>
            </a:xfrm>
            <a:prstGeom prst="rect">
              <a:avLst/>
            </a:prstGeom>
          </p:spPr>
        </p:pic>
        <p:pic>
          <p:nvPicPr>
            <p:cNvPr id="32" name="Picture 31" descr="bt_diff_100831_1815z.jpg"/>
            <p:cNvPicPr>
              <a:picLocks noChangeAspect="1"/>
            </p:cNvPicPr>
            <p:nvPr/>
          </p:nvPicPr>
          <p:blipFill>
            <a:blip r:embed="rId17">
              <a:extLst>
                <a:ext uri="{28A0092B-C50C-407E-A947-70E740481C1C}">
                  <a14:useLocalDpi xmlns="" xmlns:a14="http://schemas.microsoft.com/office/drawing/2010/main" val="0"/>
                </a:ext>
              </a:extLst>
            </a:blip>
            <a:stretch>
              <a:fillRect/>
            </a:stretch>
          </p:blipFill>
          <p:spPr>
            <a:xfrm>
              <a:off x="4662488" y="2679192"/>
              <a:ext cx="4114800" cy="4114800"/>
            </a:xfrm>
            <a:prstGeom prst="rect">
              <a:avLst/>
            </a:prstGeom>
          </p:spPr>
        </p:pic>
      </p:grpSp>
      <p:sp>
        <p:nvSpPr>
          <p:cNvPr id="2" name="TextBox 1"/>
          <p:cNvSpPr txBox="1"/>
          <p:nvPr/>
        </p:nvSpPr>
        <p:spPr>
          <a:xfrm>
            <a:off x="6895368" y="18288"/>
            <a:ext cx="2248632" cy="646331"/>
          </a:xfrm>
          <a:prstGeom prst="rect">
            <a:avLst/>
          </a:prstGeom>
          <a:noFill/>
        </p:spPr>
        <p:txBody>
          <a:bodyPr wrap="none" rtlCol="0">
            <a:spAutoFit/>
          </a:bodyPr>
          <a:lstStyle/>
          <a:p>
            <a:r>
              <a:rPr lang="en-US" sz="3600" dirty="0" smtClean="0">
                <a:latin typeface="Comic Sans MS"/>
                <a:cs typeface="Comic Sans MS"/>
              </a:rPr>
              <a:t>2010 Earl</a:t>
            </a:r>
            <a:endParaRPr lang="en-US" sz="3600" dirty="0">
              <a:latin typeface="Comic Sans MS"/>
              <a:cs typeface="Comic Sans MS"/>
            </a:endParaRPr>
          </a:p>
        </p:txBody>
      </p:sp>
    </p:spTree>
    <p:extLst>
      <p:ext uri="{BB962C8B-B14F-4D97-AF65-F5344CB8AC3E}">
        <p14:creationId xmlns="" xmlns:p14="http://schemas.microsoft.com/office/powerpoint/2010/main" val="291087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6"/>
          <p:cNvSpPr txBox="1">
            <a:spLocks noChangeArrowheads="1"/>
          </p:cNvSpPr>
          <p:nvPr/>
        </p:nvSpPr>
        <p:spPr bwMode="auto">
          <a:xfrm>
            <a:off x="0" y="0"/>
            <a:ext cx="9144000" cy="2477601"/>
          </a:xfrm>
          <a:prstGeom prst="rect">
            <a:avLst/>
          </a:prstGeom>
          <a:solidFill>
            <a:schemeClr val="bg1"/>
          </a:solidFill>
          <a:ln w="9525">
            <a:noFill/>
            <a:miter lim="800000"/>
            <a:headEnd/>
            <a:tailEnd/>
          </a:ln>
        </p:spPr>
        <p:txBody>
          <a:bodyPr>
            <a:spAutoFit/>
          </a:bodyPr>
          <a:lstStyle/>
          <a:p>
            <a:r>
              <a:rPr lang="en-US" sz="1100" dirty="0">
                <a:latin typeface="Arial"/>
                <a:cs typeface="Arial"/>
              </a:rPr>
              <a:t>ZCZC MIATCDAT4 ALL</a:t>
            </a:r>
          </a:p>
          <a:p>
            <a:r>
              <a:rPr lang="en-US" sz="1100" dirty="0">
                <a:latin typeface="Arial"/>
                <a:cs typeface="Arial"/>
              </a:rPr>
              <a:t>TTAA00 KNHC DDHHMM</a:t>
            </a:r>
          </a:p>
          <a:p>
            <a:r>
              <a:rPr lang="en-US" sz="1100" dirty="0">
                <a:latin typeface="Arial"/>
                <a:cs typeface="Arial"/>
              </a:rPr>
              <a:t>HURRICANE IVAN DISCUSSION NUMBER  11</a:t>
            </a:r>
          </a:p>
          <a:p>
            <a:r>
              <a:rPr lang="en-US" sz="1100" dirty="0">
                <a:latin typeface="Arial"/>
                <a:cs typeface="Arial"/>
              </a:rPr>
              <a:t>NWS TPC/NATIONAL HURRICANE CENTER MIAMI FL</a:t>
            </a:r>
          </a:p>
          <a:p>
            <a:r>
              <a:rPr lang="en-US" sz="1100" dirty="0">
                <a:solidFill>
                  <a:srgbClr val="FF0000"/>
                </a:solidFill>
                <a:latin typeface="Arial"/>
                <a:cs typeface="Arial"/>
              </a:rPr>
              <a:t>5 AM EDT SUN SEP 05 </a:t>
            </a:r>
            <a:r>
              <a:rPr lang="en-US" sz="1100" dirty="0" smtClean="0">
                <a:solidFill>
                  <a:srgbClr val="FF0000"/>
                </a:solidFill>
                <a:latin typeface="Arial"/>
                <a:cs typeface="Arial"/>
              </a:rPr>
              <a:t>2004 (05 Sep 0900z)</a:t>
            </a:r>
          </a:p>
          <a:p>
            <a:endParaRPr lang="en-US" sz="1600" dirty="0" smtClean="0"/>
          </a:p>
          <a:p>
            <a:r>
              <a:rPr lang="en-US" sz="1200" dirty="0"/>
              <a:t>INFRARED SATELLITE IMAGERY AND A 0450Z TRMM OVERPASS SHOW THAT </a:t>
            </a:r>
            <a:r>
              <a:rPr lang="en-US" sz="1200" dirty="0" smtClean="0"/>
              <a:t>IVAN HAS </a:t>
            </a:r>
            <a:r>
              <a:rPr lang="en-US" sz="1200" dirty="0"/>
              <a:t>DEVELOPED SUFFICIENT ORGANIZED CONVECTION AROUND THE WARM </a:t>
            </a:r>
            <a:r>
              <a:rPr lang="en-US" sz="1200" dirty="0" smtClean="0"/>
              <a:t>SPOT SEEN </a:t>
            </a:r>
            <a:r>
              <a:rPr lang="en-US" sz="1200" dirty="0"/>
              <a:t>EARLIER TO NOW CALL IT AN EYE.  SATELLITE INTENSITY </a:t>
            </a:r>
            <a:r>
              <a:rPr lang="en-US" sz="1200" dirty="0" smtClean="0"/>
              <a:t>ESTIMATES ARE </a:t>
            </a:r>
            <a:r>
              <a:rPr lang="en-US" sz="1200" dirty="0"/>
              <a:t>77 KT FROM AFWA AND 65 KT FROM TAFB AND SAB.  THUS...</a:t>
            </a:r>
            <a:r>
              <a:rPr lang="en-US" sz="1200" dirty="0">
                <a:solidFill>
                  <a:srgbClr val="FF0000"/>
                </a:solidFill>
              </a:rPr>
              <a:t>IVAN </a:t>
            </a:r>
            <a:r>
              <a:rPr lang="en-US" sz="1200" dirty="0" smtClean="0">
                <a:solidFill>
                  <a:srgbClr val="FF0000"/>
                </a:solidFill>
              </a:rPr>
              <a:t>IS UPGRADED </a:t>
            </a:r>
            <a:r>
              <a:rPr lang="en-US" sz="1200" dirty="0">
                <a:solidFill>
                  <a:srgbClr val="FF0000"/>
                </a:solidFill>
              </a:rPr>
              <a:t>TO A 65 KT </a:t>
            </a:r>
            <a:r>
              <a:rPr lang="en-US" sz="1200" dirty="0" smtClean="0">
                <a:solidFill>
                  <a:srgbClr val="FF0000"/>
                </a:solidFill>
              </a:rPr>
              <a:t>HURRICANE. </a:t>
            </a:r>
          </a:p>
          <a:p>
            <a:r>
              <a:rPr lang="en-US" sz="1200" dirty="0" smtClean="0"/>
              <a:t>LARGE-SCALE GUIDANCE PREDICTS </a:t>
            </a:r>
            <a:r>
              <a:rPr lang="en-US" sz="1200" dirty="0" smtClean="0">
                <a:solidFill>
                  <a:srgbClr val="FF0000"/>
                </a:solidFill>
              </a:rPr>
              <a:t>LIGHT VERTICAL SHEAR FOR THE NEXT 3-4 DAYS</a:t>
            </a:r>
            <a:r>
              <a:rPr lang="en-US" sz="1200" dirty="0" smtClean="0"/>
              <a:t>...SO THERE IS NO OBVIOUS REASON WHY IVAN SHOULD NOT INTENSIFY FURTHER.  THE INTENSITY FORECAST FOLLOWS THIS PHILOSOPHY...AND IT IS POSSIBLE </a:t>
            </a:r>
            <a:r>
              <a:rPr lang="en-US" sz="1200" dirty="0" smtClean="0">
                <a:solidFill>
                  <a:srgbClr val="FF0000"/>
                </a:solidFill>
              </a:rPr>
              <a:t>THERE COULD BE RAPID STRENGTHENING.</a:t>
            </a:r>
          </a:p>
          <a:p>
            <a:endParaRPr lang="en-US" sz="1200" dirty="0">
              <a:solidFill>
                <a:srgbClr val="FF0000"/>
              </a:solidFill>
            </a:endParaRPr>
          </a:p>
        </p:txBody>
      </p:sp>
      <p:sp>
        <p:nvSpPr>
          <p:cNvPr id="36" name="TextBox 6"/>
          <p:cNvSpPr txBox="1">
            <a:spLocks noChangeArrowheads="1"/>
          </p:cNvSpPr>
          <p:nvPr/>
        </p:nvSpPr>
        <p:spPr bwMode="auto">
          <a:xfrm>
            <a:off x="0" y="33798"/>
            <a:ext cx="9144000" cy="2292935"/>
          </a:xfrm>
          <a:prstGeom prst="rect">
            <a:avLst/>
          </a:prstGeom>
          <a:solidFill>
            <a:schemeClr val="bg1"/>
          </a:solidFill>
          <a:ln w="9525">
            <a:noFill/>
            <a:miter lim="800000"/>
            <a:headEnd/>
            <a:tailEnd/>
          </a:ln>
        </p:spPr>
        <p:txBody>
          <a:bodyPr wrap="square">
            <a:spAutoFit/>
          </a:bodyPr>
          <a:lstStyle/>
          <a:p>
            <a:r>
              <a:rPr lang="en-US" sz="1100" dirty="0"/>
              <a:t>ZCZC MIATCDAT4 ALL</a:t>
            </a:r>
          </a:p>
          <a:p>
            <a:r>
              <a:rPr lang="en-US" sz="1100" dirty="0"/>
              <a:t>TTAA00 KNHC DDHHMM</a:t>
            </a:r>
          </a:p>
          <a:p>
            <a:r>
              <a:rPr lang="en-US" sz="1100" dirty="0"/>
              <a:t>HURRICANE IVAN DISCUSSION NUMBER  12</a:t>
            </a:r>
          </a:p>
          <a:p>
            <a:r>
              <a:rPr lang="en-US" sz="1100" dirty="0"/>
              <a:t>NWS TPC/NATIONAL HURRICANE CENTER MIAMI FL</a:t>
            </a:r>
          </a:p>
          <a:p>
            <a:r>
              <a:rPr lang="en-US" sz="1100" dirty="0">
                <a:solidFill>
                  <a:srgbClr val="FF0000"/>
                </a:solidFill>
              </a:rPr>
              <a:t>11 AM EDT SUN SEP 05 </a:t>
            </a:r>
            <a:r>
              <a:rPr lang="en-US" sz="1100" dirty="0" smtClean="0">
                <a:solidFill>
                  <a:srgbClr val="FF0000"/>
                </a:solidFill>
              </a:rPr>
              <a:t>2004 (05 Sep 1500z)</a:t>
            </a:r>
          </a:p>
          <a:p>
            <a:endParaRPr lang="en-US" sz="1600" dirty="0" smtClean="0"/>
          </a:p>
          <a:p>
            <a:r>
              <a:rPr lang="en-US" sz="1200" dirty="0" smtClean="0">
                <a:solidFill>
                  <a:srgbClr val="FF0000"/>
                </a:solidFill>
              </a:rPr>
              <a:t>IVAN </a:t>
            </a:r>
            <a:r>
              <a:rPr lang="en-US" sz="1200" dirty="0">
                <a:solidFill>
                  <a:srgbClr val="FF0000"/>
                </a:solidFill>
              </a:rPr>
              <a:t>IS STRENGTHENING RATHER RAPIDLY AT THIS TIME</a:t>
            </a:r>
            <a:r>
              <a:rPr lang="en-US" sz="1200" dirty="0"/>
              <a:t>.  THE </a:t>
            </a:r>
            <a:r>
              <a:rPr lang="en-US" sz="1200" dirty="0">
                <a:solidFill>
                  <a:srgbClr val="FF0000"/>
                </a:solidFill>
              </a:rPr>
              <a:t>EYE </a:t>
            </a:r>
            <a:r>
              <a:rPr lang="en-US" sz="1200" dirty="0" smtClean="0">
                <a:solidFill>
                  <a:srgbClr val="FF0000"/>
                </a:solidFill>
              </a:rPr>
              <a:t>IS BECOMING </a:t>
            </a:r>
            <a:r>
              <a:rPr lang="en-US" sz="1200" dirty="0">
                <a:solidFill>
                  <a:srgbClr val="FF0000"/>
                </a:solidFill>
              </a:rPr>
              <a:t>BETTER DEFINED ON THE VISIBLE IMAGERY AND DVORAK </a:t>
            </a:r>
            <a:r>
              <a:rPr lang="en-US" sz="1200" dirty="0" smtClean="0">
                <a:solidFill>
                  <a:srgbClr val="FF0000"/>
                </a:solidFill>
              </a:rPr>
              <a:t>INTENSITY ESTIMATES </a:t>
            </a:r>
            <a:r>
              <a:rPr lang="en-US" sz="1200" dirty="0">
                <a:solidFill>
                  <a:srgbClr val="FF0000"/>
                </a:solidFill>
              </a:rPr>
              <a:t>SUPPORT AT LEAST 75 KT </a:t>
            </a:r>
            <a:r>
              <a:rPr lang="en-US" sz="1200" dirty="0"/>
              <a:t>FOR THE CURRENT INTENSITY.  </a:t>
            </a:r>
            <a:r>
              <a:rPr lang="en-US" sz="1200" dirty="0" smtClean="0"/>
              <a:t>THIS MAKES </a:t>
            </a:r>
            <a:r>
              <a:rPr lang="en-US" sz="1200" dirty="0"/>
              <a:t>IVAN THE STRONGEST TROPICAL CYCLONE FOR SUCH A LOW </a:t>
            </a:r>
            <a:r>
              <a:rPr lang="en-US" sz="1200" dirty="0" smtClean="0"/>
              <a:t>LATITUDE IN </a:t>
            </a:r>
            <a:r>
              <a:rPr lang="en-US" sz="1200" dirty="0"/>
              <a:t>THE ATLANTIC BASIN RECORDS</a:t>
            </a:r>
            <a:r>
              <a:rPr lang="en-US" sz="1200" dirty="0" smtClean="0"/>
              <a:t>.</a:t>
            </a:r>
          </a:p>
          <a:p>
            <a:endParaRPr lang="en-US" sz="1200" dirty="0">
              <a:solidFill>
                <a:srgbClr val="FF0000"/>
              </a:solidFill>
            </a:endParaRPr>
          </a:p>
          <a:p>
            <a:endParaRPr lang="en-US" sz="1200" dirty="0" smtClean="0">
              <a:solidFill>
                <a:srgbClr val="FF0000"/>
              </a:solidFill>
            </a:endParaRPr>
          </a:p>
          <a:p>
            <a:endParaRPr lang="en-US" sz="1200" dirty="0">
              <a:solidFill>
                <a:srgbClr val="FF0000"/>
              </a:solidFill>
            </a:endParaRPr>
          </a:p>
        </p:txBody>
      </p:sp>
      <p:sp>
        <p:nvSpPr>
          <p:cNvPr id="43" name="TextBox 6"/>
          <p:cNvSpPr txBox="1">
            <a:spLocks noChangeArrowheads="1"/>
          </p:cNvSpPr>
          <p:nvPr/>
        </p:nvSpPr>
        <p:spPr bwMode="auto">
          <a:xfrm>
            <a:off x="0" y="0"/>
            <a:ext cx="9144000" cy="2292935"/>
          </a:xfrm>
          <a:prstGeom prst="rect">
            <a:avLst/>
          </a:prstGeom>
          <a:solidFill>
            <a:schemeClr val="bg1"/>
          </a:solidFill>
          <a:ln w="9525">
            <a:noFill/>
            <a:miter lim="800000"/>
            <a:headEnd/>
            <a:tailEnd/>
          </a:ln>
        </p:spPr>
        <p:txBody>
          <a:bodyPr wrap="square">
            <a:spAutoFit/>
          </a:bodyPr>
          <a:lstStyle/>
          <a:p>
            <a:r>
              <a:rPr lang="en-US" sz="1100" dirty="0" smtClean="0"/>
              <a:t>ZCZC MIATCDAT4 ALL</a:t>
            </a:r>
          </a:p>
          <a:p>
            <a:r>
              <a:rPr lang="en-US" sz="1100" dirty="0" smtClean="0"/>
              <a:t>TTAA00 KNHC DDHHMM CCA</a:t>
            </a:r>
          </a:p>
          <a:p>
            <a:r>
              <a:rPr lang="en-US" sz="1100" dirty="0" smtClean="0"/>
              <a:t>HURRICANE IVAN SPECIAL DISCUSSION NUMBER  13...CORRECTED</a:t>
            </a:r>
          </a:p>
          <a:p>
            <a:r>
              <a:rPr lang="en-US" sz="1100" dirty="0" smtClean="0"/>
              <a:t>NWS TPC/NATIONAL HURRICANE CENTER MIAMI FL</a:t>
            </a:r>
          </a:p>
          <a:p>
            <a:r>
              <a:rPr lang="en-US" sz="1100" dirty="0" smtClean="0">
                <a:solidFill>
                  <a:srgbClr val="FF0000"/>
                </a:solidFill>
              </a:rPr>
              <a:t>1 PM EDT SUN SEP 05 2004 (05 Sep 1700z)</a:t>
            </a:r>
          </a:p>
          <a:p>
            <a:endParaRPr lang="en-US" sz="1600" dirty="0" smtClean="0"/>
          </a:p>
          <a:p>
            <a:r>
              <a:rPr lang="en-US" sz="1200" dirty="0" smtClean="0"/>
              <a:t>THE </a:t>
            </a:r>
            <a:r>
              <a:rPr lang="en-US" sz="1200" dirty="0"/>
              <a:t>PURPOSE OF THIS </a:t>
            </a:r>
            <a:r>
              <a:rPr lang="en-US" sz="1200" dirty="0">
                <a:solidFill>
                  <a:srgbClr val="FF0000"/>
                </a:solidFill>
              </a:rPr>
              <a:t>SPECIAL ADVISORY IS TO REPORT THE </a:t>
            </a:r>
            <a:r>
              <a:rPr lang="en-US" sz="1200" dirty="0" smtClean="0">
                <a:solidFill>
                  <a:srgbClr val="FF0000"/>
                </a:solidFill>
              </a:rPr>
              <a:t>RAPID INTENSIFICATION </a:t>
            </a:r>
            <a:r>
              <a:rPr lang="en-US" sz="1200" dirty="0">
                <a:solidFill>
                  <a:srgbClr val="FF0000"/>
                </a:solidFill>
              </a:rPr>
              <a:t>OF IVAN </a:t>
            </a:r>
            <a:r>
              <a:rPr lang="en-US" sz="1200" dirty="0"/>
              <a:t>OVER THE LAST FEW HOURS.  A SPECIAL </a:t>
            </a:r>
            <a:r>
              <a:rPr lang="en-US" sz="1200" dirty="0" smtClean="0"/>
              <a:t>DVORAK CLASSIFICATION </a:t>
            </a:r>
            <a:r>
              <a:rPr lang="en-US" sz="1200" dirty="0"/>
              <a:t>FROM TAFB AND DATA T-NUMBERS GAVE AN INTENSITY </a:t>
            </a:r>
            <a:r>
              <a:rPr lang="en-US" sz="1200" dirty="0" smtClean="0"/>
              <a:t>OF ABOUT </a:t>
            </a:r>
            <a:r>
              <a:rPr lang="en-US" sz="1200" dirty="0"/>
              <a:t>100 KT.  </a:t>
            </a:r>
            <a:r>
              <a:rPr lang="en-US" sz="1200" dirty="0">
                <a:solidFill>
                  <a:srgbClr val="FF0000"/>
                </a:solidFill>
              </a:rPr>
              <a:t>OBJECTIVE DVORAK T-NUMBERS SUGGEST THAT EVEN </a:t>
            </a:r>
            <a:r>
              <a:rPr lang="en-US" sz="1200" dirty="0" smtClean="0">
                <a:solidFill>
                  <a:srgbClr val="FF0000"/>
                </a:solidFill>
              </a:rPr>
              <a:t>THIS ESTIMATE </a:t>
            </a:r>
            <a:r>
              <a:rPr lang="en-US" sz="1200" dirty="0">
                <a:solidFill>
                  <a:srgbClr val="FF0000"/>
                </a:solidFill>
              </a:rPr>
              <a:t>MAY BE CONSERVATIVE</a:t>
            </a:r>
            <a:r>
              <a:rPr lang="en-US" sz="1200" dirty="0" smtClean="0">
                <a:solidFill>
                  <a:srgbClr val="FF0000"/>
                </a:solidFill>
              </a:rPr>
              <a:t>.</a:t>
            </a:r>
          </a:p>
          <a:p>
            <a:endParaRPr lang="en-US" sz="1200" dirty="0">
              <a:solidFill>
                <a:srgbClr val="FF0000"/>
              </a:solidFill>
            </a:endParaRPr>
          </a:p>
          <a:p>
            <a:endParaRPr lang="en-US" sz="1200" dirty="0" smtClean="0">
              <a:solidFill>
                <a:srgbClr val="FF0000"/>
              </a:solidFill>
            </a:endParaRPr>
          </a:p>
          <a:p>
            <a:endParaRPr lang="en-US" sz="1200" dirty="0">
              <a:solidFill>
                <a:srgbClr val="FF0000"/>
              </a:solidFill>
            </a:endParaRPr>
          </a:p>
        </p:txBody>
      </p:sp>
      <p:sp>
        <p:nvSpPr>
          <p:cNvPr id="55" name="TextBox 6"/>
          <p:cNvSpPr txBox="1">
            <a:spLocks noChangeArrowheads="1"/>
          </p:cNvSpPr>
          <p:nvPr/>
        </p:nvSpPr>
        <p:spPr bwMode="auto">
          <a:xfrm>
            <a:off x="0" y="0"/>
            <a:ext cx="9144000" cy="2477601"/>
          </a:xfrm>
          <a:prstGeom prst="rect">
            <a:avLst/>
          </a:prstGeom>
          <a:solidFill>
            <a:schemeClr val="bg1"/>
          </a:solidFill>
          <a:ln w="9525">
            <a:noFill/>
            <a:miter lim="800000"/>
            <a:headEnd/>
            <a:tailEnd/>
          </a:ln>
        </p:spPr>
        <p:txBody>
          <a:bodyPr wrap="square">
            <a:spAutoFit/>
          </a:bodyPr>
          <a:lstStyle/>
          <a:p>
            <a:r>
              <a:rPr lang="en-US" sz="1100" dirty="0"/>
              <a:t>ZCZC MIATCDAT4 ALL</a:t>
            </a:r>
          </a:p>
          <a:p>
            <a:r>
              <a:rPr lang="en-US" sz="1100" dirty="0"/>
              <a:t>TTAA00 KNHC DDHHMM</a:t>
            </a:r>
          </a:p>
          <a:p>
            <a:r>
              <a:rPr lang="en-US" sz="1100" dirty="0"/>
              <a:t>HURRICANE IVAN DISCUSSION NUMBER  16</a:t>
            </a:r>
          </a:p>
          <a:p>
            <a:r>
              <a:rPr lang="en-US" sz="1100" dirty="0"/>
              <a:t>NWS TPC/NATIONAL HURRICANE CENTER MIAMI FL</a:t>
            </a:r>
          </a:p>
          <a:p>
            <a:r>
              <a:rPr lang="en-US" sz="1100" dirty="0">
                <a:solidFill>
                  <a:srgbClr val="FF0000"/>
                </a:solidFill>
              </a:rPr>
              <a:t>5 AM EDT MON SEP 06 </a:t>
            </a:r>
            <a:r>
              <a:rPr lang="en-US" sz="1100" dirty="0" smtClean="0">
                <a:solidFill>
                  <a:srgbClr val="FF0000"/>
                </a:solidFill>
              </a:rPr>
              <a:t>2004 (06 Sep 0900z)</a:t>
            </a:r>
          </a:p>
          <a:p>
            <a:endParaRPr lang="en-US" sz="1600" dirty="0" smtClean="0"/>
          </a:p>
          <a:p>
            <a:r>
              <a:rPr lang="en-US" sz="1200" dirty="0">
                <a:solidFill>
                  <a:srgbClr val="FF0000"/>
                </a:solidFill>
              </a:rPr>
              <a:t>FINAL T NUMBERS FROM BOTH TAFB AND SAB INDICATE THAT IVAN </a:t>
            </a:r>
            <a:r>
              <a:rPr lang="en-US" sz="1200" dirty="0" smtClean="0">
                <a:solidFill>
                  <a:srgbClr val="FF0000"/>
                </a:solidFill>
              </a:rPr>
              <a:t>HAS WEAKENED </a:t>
            </a:r>
            <a:r>
              <a:rPr lang="en-US" sz="1200" dirty="0">
                <a:solidFill>
                  <a:srgbClr val="FF0000"/>
                </a:solidFill>
              </a:rPr>
              <a:t>A BIT OVERNIGHT. </a:t>
            </a:r>
            <a:r>
              <a:rPr lang="en-US" sz="1200" dirty="0"/>
              <a:t>LATEST IMAGERY INDICATES THAT THE </a:t>
            </a:r>
            <a:r>
              <a:rPr lang="en-US" sz="1200" dirty="0">
                <a:solidFill>
                  <a:srgbClr val="FF0000"/>
                </a:solidFill>
              </a:rPr>
              <a:t>EYE </a:t>
            </a:r>
            <a:r>
              <a:rPr lang="en-US" sz="1200" dirty="0" smtClean="0">
                <a:solidFill>
                  <a:srgbClr val="FF0000"/>
                </a:solidFill>
              </a:rPr>
              <a:t>HAS BECOME </a:t>
            </a:r>
            <a:r>
              <a:rPr lang="en-US" sz="1200" dirty="0">
                <a:solidFill>
                  <a:srgbClr val="FF0000"/>
                </a:solidFill>
              </a:rPr>
              <a:t>CLOUD FILLED AND THE INITIAL INTENSITY </a:t>
            </a:r>
            <a:r>
              <a:rPr lang="en-US" sz="1200" dirty="0" smtClean="0">
                <a:solidFill>
                  <a:srgbClr val="FF0000"/>
                </a:solidFill>
              </a:rPr>
              <a:t>IS </a:t>
            </a:r>
            <a:r>
              <a:rPr lang="en-US" sz="1200" dirty="0">
                <a:solidFill>
                  <a:srgbClr val="FF0000"/>
                </a:solidFill>
              </a:rPr>
              <a:t>LOWERED TO 110 </a:t>
            </a:r>
            <a:r>
              <a:rPr lang="en-US" sz="1200" dirty="0" smtClean="0">
                <a:solidFill>
                  <a:srgbClr val="FF0000"/>
                </a:solidFill>
              </a:rPr>
              <a:t>KT </a:t>
            </a:r>
            <a:r>
              <a:rPr lang="en-US" sz="1200" dirty="0" smtClean="0"/>
              <a:t>FOR </a:t>
            </a:r>
            <a:r>
              <a:rPr lang="en-US" sz="1200" dirty="0"/>
              <a:t>THIS ADVISORY. </a:t>
            </a:r>
            <a:endParaRPr lang="en-US" sz="1200" dirty="0" smtClean="0"/>
          </a:p>
          <a:p>
            <a:r>
              <a:rPr lang="en-US" sz="1200" dirty="0">
                <a:solidFill>
                  <a:srgbClr val="FF0000"/>
                </a:solidFill>
              </a:rPr>
              <a:t>IVAN IS FORECAST TO SLOWLY DEEPEN</a:t>
            </a:r>
            <a:r>
              <a:rPr lang="en-US" sz="1200" dirty="0"/>
              <a:t> OVER THE NEXT 36 HOURS </a:t>
            </a:r>
            <a:r>
              <a:rPr lang="en-US" sz="1200" dirty="0" smtClean="0"/>
              <a:t>REACHING </a:t>
            </a:r>
            <a:r>
              <a:rPr lang="en-US" sz="1200" dirty="0" smtClean="0">
                <a:solidFill>
                  <a:srgbClr val="FF0000"/>
                </a:solidFill>
              </a:rPr>
              <a:t>130 </a:t>
            </a:r>
            <a:r>
              <a:rPr lang="en-US" sz="1200" dirty="0">
                <a:solidFill>
                  <a:srgbClr val="FF0000"/>
                </a:solidFill>
              </a:rPr>
              <a:t>KT IN 48 HOURS</a:t>
            </a:r>
            <a:r>
              <a:rPr lang="en-US" sz="1200" dirty="0"/>
              <a:t>...THIS IN GOOD AGREEMENT WITH BOTH GFDL </a:t>
            </a:r>
            <a:r>
              <a:rPr lang="en-US" sz="1200" dirty="0" smtClean="0"/>
              <a:t>AND SHIPS </a:t>
            </a:r>
            <a:r>
              <a:rPr lang="en-US" sz="1200" dirty="0"/>
              <a:t>INTENSITY GUIDANCE</a:t>
            </a:r>
            <a:r>
              <a:rPr lang="en-US" sz="1200" dirty="0" smtClean="0"/>
              <a:t>.</a:t>
            </a:r>
          </a:p>
          <a:p>
            <a:endParaRPr lang="en-US" sz="1200" dirty="0" smtClean="0">
              <a:solidFill>
                <a:srgbClr val="FF0000"/>
              </a:solidFill>
            </a:endParaRPr>
          </a:p>
          <a:p>
            <a:endParaRPr lang="en-US" sz="1200" dirty="0">
              <a:solidFill>
                <a:srgbClr val="FF0000"/>
              </a:solidFill>
            </a:endParaRPr>
          </a:p>
        </p:txBody>
      </p:sp>
      <p:grpSp>
        <p:nvGrpSpPr>
          <p:cNvPr id="26" name="Group 25"/>
          <p:cNvGrpSpPr/>
          <p:nvPr/>
        </p:nvGrpSpPr>
        <p:grpSpPr>
          <a:xfrm>
            <a:off x="301752" y="2679192"/>
            <a:ext cx="8476488" cy="4114800"/>
            <a:chOff x="301752" y="2679192"/>
            <a:chExt cx="8476488" cy="4114800"/>
          </a:xfrm>
        </p:grpSpPr>
        <p:pic>
          <p:nvPicPr>
            <p:cNvPr id="24" name="Picture 23" descr="040905_0645z.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01752" y="2679192"/>
              <a:ext cx="4114800" cy="4114800"/>
            </a:xfrm>
            <a:prstGeom prst="rect">
              <a:avLst/>
            </a:prstGeom>
          </p:spPr>
        </p:pic>
        <p:pic>
          <p:nvPicPr>
            <p:cNvPr id="25" name="Picture 24" descr="040905_0645z.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663440" y="2679192"/>
              <a:ext cx="4114800" cy="4114800"/>
            </a:xfrm>
            <a:prstGeom prst="rect">
              <a:avLst/>
            </a:prstGeom>
          </p:spPr>
        </p:pic>
      </p:grpSp>
      <p:grpSp>
        <p:nvGrpSpPr>
          <p:cNvPr id="29" name="Group 28"/>
          <p:cNvGrpSpPr/>
          <p:nvPr/>
        </p:nvGrpSpPr>
        <p:grpSpPr>
          <a:xfrm>
            <a:off x="301752" y="2679192"/>
            <a:ext cx="8476488" cy="4114800"/>
            <a:chOff x="301752" y="2679192"/>
            <a:chExt cx="8476488" cy="4114800"/>
          </a:xfrm>
        </p:grpSpPr>
        <p:pic>
          <p:nvPicPr>
            <p:cNvPr id="27" name="Picture 26" descr="040905_0945z.jp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301752" y="2679192"/>
              <a:ext cx="4114800" cy="4114800"/>
            </a:xfrm>
            <a:prstGeom prst="rect">
              <a:avLst/>
            </a:prstGeom>
          </p:spPr>
        </p:pic>
        <p:pic>
          <p:nvPicPr>
            <p:cNvPr id="28" name="Picture 27" descr="040905_0945z.jp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4663440" y="2679192"/>
              <a:ext cx="4114800" cy="4114800"/>
            </a:xfrm>
            <a:prstGeom prst="rect">
              <a:avLst/>
            </a:prstGeom>
          </p:spPr>
        </p:pic>
      </p:grpSp>
      <p:grpSp>
        <p:nvGrpSpPr>
          <p:cNvPr id="32" name="Group 31"/>
          <p:cNvGrpSpPr/>
          <p:nvPr/>
        </p:nvGrpSpPr>
        <p:grpSpPr>
          <a:xfrm>
            <a:off x="301752" y="2679192"/>
            <a:ext cx="8476488" cy="4114800"/>
            <a:chOff x="301752" y="2679192"/>
            <a:chExt cx="8476488" cy="4114800"/>
          </a:xfrm>
        </p:grpSpPr>
        <p:pic>
          <p:nvPicPr>
            <p:cNvPr id="30" name="Picture 29" descr="040905_1245z.jpg"/>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4663440" y="2679192"/>
              <a:ext cx="4114800" cy="4114800"/>
            </a:xfrm>
            <a:prstGeom prst="rect">
              <a:avLst/>
            </a:prstGeom>
          </p:spPr>
        </p:pic>
        <p:pic>
          <p:nvPicPr>
            <p:cNvPr id="31" name="Picture 30" descr="040905_1245z.jpg"/>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301752" y="2679192"/>
              <a:ext cx="4114800" cy="4114800"/>
            </a:xfrm>
            <a:prstGeom prst="rect">
              <a:avLst/>
            </a:prstGeom>
          </p:spPr>
        </p:pic>
      </p:grpSp>
      <p:grpSp>
        <p:nvGrpSpPr>
          <p:cNvPr id="35" name="Group 34"/>
          <p:cNvGrpSpPr/>
          <p:nvPr/>
        </p:nvGrpSpPr>
        <p:grpSpPr>
          <a:xfrm>
            <a:off x="301752" y="2679192"/>
            <a:ext cx="8476488" cy="4114800"/>
            <a:chOff x="301752" y="2679192"/>
            <a:chExt cx="8476488" cy="4114800"/>
          </a:xfrm>
        </p:grpSpPr>
        <p:pic>
          <p:nvPicPr>
            <p:cNvPr id="33" name="Picture 32" descr="040905_1545z.jpg"/>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301752" y="2679192"/>
              <a:ext cx="4114800" cy="4114800"/>
            </a:xfrm>
            <a:prstGeom prst="rect">
              <a:avLst/>
            </a:prstGeom>
          </p:spPr>
        </p:pic>
        <p:pic>
          <p:nvPicPr>
            <p:cNvPr id="34" name="Picture 33" descr="040905_1545z.jpg"/>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4663440" y="2679192"/>
              <a:ext cx="4114800" cy="4114800"/>
            </a:xfrm>
            <a:prstGeom prst="rect">
              <a:avLst/>
            </a:prstGeom>
          </p:spPr>
        </p:pic>
      </p:grpSp>
      <p:grpSp>
        <p:nvGrpSpPr>
          <p:cNvPr id="39" name="Group 38"/>
          <p:cNvGrpSpPr/>
          <p:nvPr/>
        </p:nvGrpSpPr>
        <p:grpSpPr>
          <a:xfrm>
            <a:off x="301752" y="2679192"/>
            <a:ext cx="8476488" cy="4114800"/>
            <a:chOff x="301752" y="2679192"/>
            <a:chExt cx="8476488" cy="4114800"/>
          </a:xfrm>
        </p:grpSpPr>
        <p:pic>
          <p:nvPicPr>
            <p:cNvPr id="37" name="Picture 36" descr="040905_1845z.jpg"/>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4663440" y="2679192"/>
              <a:ext cx="4114800" cy="4114800"/>
            </a:xfrm>
            <a:prstGeom prst="rect">
              <a:avLst/>
            </a:prstGeom>
          </p:spPr>
        </p:pic>
        <p:pic>
          <p:nvPicPr>
            <p:cNvPr id="38" name="Picture 37" descr="040905_1845z.jpg"/>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301752" y="2679192"/>
              <a:ext cx="4114800" cy="4114800"/>
            </a:xfrm>
            <a:prstGeom prst="rect">
              <a:avLst/>
            </a:prstGeom>
          </p:spPr>
        </p:pic>
      </p:grpSp>
      <p:grpSp>
        <p:nvGrpSpPr>
          <p:cNvPr id="42" name="Group 41"/>
          <p:cNvGrpSpPr/>
          <p:nvPr/>
        </p:nvGrpSpPr>
        <p:grpSpPr>
          <a:xfrm>
            <a:off x="301752" y="2679192"/>
            <a:ext cx="8476488" cy="4114800"/>
            <a:chOff x="301752" y="2679192"/>
            <a:chExt cx="8476488" cy="4114800"/>
          </a:xfrm>
        </p:grpSpPr>
        <p:pic>
          <p:nvPicPr>
            <p:cNvPr id="40" name="Picture 39" descr="040905_2145z.jpg"/>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301752" y="2679192"/>
              <a:ext cx="4114800" cy="4114800"/>
            </a:xfrm>
            <a:prstGeom prst="rect">
              <a:avLst/>
            </a:prstGeom>
          </p:spPr>
        </p:pic>
        <p:pic>
          <p:nvPicPr>
            <p:cNvPr id="41" name="Picture 40" descr="040905_2145z.jpg"/>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4663440" y="2679192"/>
              <a:ext cx="4114800" cy="4114800"/>
            </a:xfrm>
            <a:prstGeom prst="rect">
              <a:avLst/>
            </a:prstGeom>
          </p:spPr>
        </p:pic>
      </p:grpSp>
      <p:grpSp>
        <p:nvGrpSpPr>
          <p:cNvPr id="48" name="Group 47"/>
          <p:cNvGrpSpPr/>
          <p:nvPr/>
        </p:nvGrpSpPr>
        <p:grpSpPr>
          <a:xfrm>
            <a:off x="301752" y="2679192"/>
            <a:ext cx="8476488" cy="4114800"/>
            <a:chOff x="301752" y="2679192"/>
            <a:chExt cx="8476488" cy="4114800"/>
          </a:xfrm>
        </p:grpSpPr>
        <p:pic>
          <p:nvPicPr>
            <p:cNvPr id="46" name="Picture 45" descr="040906_0045z.jpg"/>
            <p:cNvPicPr>
              <a:picLocks noChangeAspect="1"/>
            </p:cNvPicPr>
            <p:nvPr/>
          </p:nvPicPr>
          <p:blipFill>
            <a:blip r:embed="rId14">
              <a:extLst>
                <a:ext uri="{28A0092B-C50C-407E-A947-70E740481C1C}">
                  <a14:useLocalDpi xmlns="" xmlns:a14="http://schemas.microsoft.com/office/drawing/2010/main" val="0"/>
                </a:ext>
              </a:extLst>
            </a:blip>
            <a:stretch>
              <a:fillRect/>
            </a:stretch>
          </p:blipFill>
          <p:spPr>
            <a:xfrm>
              <a:off x="4663440" y="2679192"/>
              <a:ext cx="4114800" cy="4114800"/>
            </a:xfrm>
            <a:prstGeom prst="rect">
              <a:avLst/>
            </a:prstGeom>
          </p:spPr>
        </p:pic>
        <p:pic>
          <p:nvPicPr>
            <p:cNvPr id="47" name="Picture 46" descr="040906_0045z.jpg"/>
            <p:cNvPicPr>
              <a:picLocks noChangeAspect="1"/>
            </p:cNvPicPr>
            <p:nvPr/>
          </p:nvPicPr>
          <p:blipFill>
            <a:blip r:embed="rId15">
              <a:extLst>
                <a:ext uri="{28A0092B-C50C-407E-A947-70E740481C1C}">
                  <a14:useLocalDpi xmlns="" xmlns:a14="http://schemas.microsoft.com/office/drawing/2010/main" val="0"/>
                </a:ext>
              </a:extLst>
            </a:blip>
            <a:stretch>
              <a:fillRect/>
            </a:stretch>
          </p:blipFill>
          <p:spPr>
            <a:xfrm>
              <a:off x="301752" y="2679192"/>
              <a:ext cx="4114800" cy="4114800"/>
            </a:xfrm>
            <a:prstGeom prst="rect">
              <a:avLst/>
            </a:prstGeom>
          </p:spPr>
        </p:pic>
      </p:grpSp>
      <p:grpSp>
        <p:nvGrpSpPr>
          <p:cNvPr id="51" name="Group 50"/>
          <p:cNvGrpSpPr/>
          <p:nvPr/>
        </p:nvGrpSpPr>
        <p:grpSpPr>
          <a:xfrm>
            <a:off x="301752" y="2679192"/>
            <a:ext cx="8476488" cy="4114800"/>
            <a:chOff x="301752" y="2679192"/>
            <a:chExt cx="8476488" cy="4114800"/>
          </a:xfrm>
        </p:grpSpPr>
        <p:pic>
          <p:nvPicPr>
            <p:cNvPr id="49" name="Picture 48" descr="040906_0345z.jpg"/>
            <p:cNvPicPr>
              <a:picLocks noChangeAspect="1"/>
            </p:cNvPicPr>
            <p:nvPr/>
          </p:nvPicPr>
          <p:blipFill>
            <a:blip r:embed="rId16">
              <a:extLst>
                <a:ext uri="{28A0092B-C50C-407E-A947-70E740481C1C}">
                  <a14:useLocalDpi xmlns="" xmlns:a14="http://schemas.microsoft.com/office/drawing/2010/main" val="0"/>
                </a:ext>
              </a:extLst>
            </a:blip>
            <a:stretch>
              <a:fillRect/>
            </a:stretch>
          </p:blipFill>
          <p:spPr>
            <a:xfrm>
              <a:off x="301752" y="2679192"/>
              <a:ext cx="4114800" cy="4114800"/>
            </a:xfrm>
            <a:prstGeom prst="rect">
              <a:avLst/>
            </a:prstGeom>
          </p:spPr>
        </p:pic>
        <p:pic>
          <p:nvPicPr>
            <p:cNvPr id="50" name="Picture 49" descr="040906_0345z.jpg"/>
            <p:cNvPicPr>
              <a:picLocks noChangeAspect="1"/>
            </p:cNvPicPr>
            <p:nvPr/>
          </p:nvPicPr>
          <p:blipFill>
            <a:blip r:embed="rId17">
              <a:extLst>
                <a:ext uri="{28A0092B-C50C-407E-A947-70E740481C1C}">
                  <a14:useLocalDpi xmlns="" xmlns:a14="http://schemas.microsoft.com/office/drawing/2010/main" val="0"/>
                </a:ext>
              </a:extLst>
            </a:blip>
            <a:stretch>
              <a:fillRect/>
            </a:stretch>
          </p:blipFill>
          <p:spPr>
            <a:xfrm>
              <a:off x="4663440" y="2679192"/>
              <a:ext cx="4114800" cy="4114800"/>
            </a:xfrm>
            <a:prstGeom prst="rect">
              <a:avLst/>
            </a:prstGeom>
          </p:spPr>
        </p:pic>
      </p:grpSp>
      <p:grpSp>
        <p:nvGrpSpPr>
          <p:cNvPr id="54" name="Group 53"/>
          <p:cNvGrpSpPr/>
          <p:nvPr/>
        </p:nvGrpSpPr>
        <p:grpSpPr>
          <a:xfrm>
            <a:off x="301752" y="2679192"/>
            <a:ext cx="8476488" cy="4114800"/>
            <a:chOff x="301752" y="2679192"/>
            <a:chExt cx="8476488" cy="4114800"/>
          </a:xfrm>
        </p:grpSpPr>
        <p:pic>
          <p:nvPicPr>
            <p:cNvPr id="52" name="Picture 51" descr="040906_0645z.jpg"/>
            <p:cNvPicPr>
              <a:picLocks noChangeAspect="1"/>
            </p:cNvPicPr>
            <p:nvPr/>
          </p:nvPicPr>
          <p:blipFill>
            <a:blip r:embed="rId18">
              <a:extLst>
                <a:ext uri="{28A0092B-C50C-407E-A947-70E740481C1C}">
                  <a14:useLocalDpi xmlns="" xmlns:a14="http://schemas.microsoft.com/office/drawing/2010/main" val="0"/>
                </a:ext>
              </a:extLst>
            </a:blip>
            <a:stretch>
              <a:fillRect/>
            </a:stretch>
          </p:blipFill>
          <p:spPr>
            <a:xfrm>
              <a:off x="301752" y="2679192"/>
              <a:ext cx="4114800" cy="4114800"/>
            </a:xfrm>
            <a:prstGeom prst="rect">
              <a:avLst/>
            </a:prstGeom>
          </p:spPr>
        </p:pic>
        <p:pic>
          <p:nvPicPr>
            <p:cNvPr id="53" name="Picture 52" descr="040906_0645z.jpg"/>
            <p:cNvPicPr>
              <a:picLocks noChangeAspect="1"/>
            </p:cNvPicPr>
            <p:nvPr/>
          </p:nvPicPr>
          <p:blipFill>
            <a:blip r:embed="rId19">
              <a:extLst>
                <a:ext uri="{28A0092B-C50C-407E-A947-70E740481C1C}">
                  <a14:useLocalDpi xmlns="" xmlns:a14="http://schemas.microsoft.com/office/drawing/2010/main" val="0"/>
                </a:ext>
              </a:extLst>
            </a:blip>
            <a:stretch>
              <a:fillRect/>
            </a:stretch>
          </p:blipFill>
          <p:spPr>
            <a:xfrm>
              <a:off x="4663440" y="2679192"/>
              <a:ext cx="4114800" cy="4114800"/>
            </a:xfrm>
            <a:prstGeom prst="rect">
              <a:avLst/>
            </a:prstGeom>
          </p:spPr>
        </p:pic>
      </p:grpSp>
      <p:grpSp>
        <p:nvGrpSpPr>
          <p:cNvPr id="58" name="Group 57"/>
          <p:cNvGrpSpPr/>
          <p:nvPr/>
        </p:nvGrpSpPr>
        <p:grpSpPr>
          <a:xfrm>
            <a:off x="301752" y="2679192"/>
            <a:ext cx="8476488" cy="4114800"/>
            <a:chOff x="301752" y="2679192"/>
            <a:chExt cx="8476488" cy="4114800"/>
          </a:xfrm>
        </p:grpSpPr>
        <p:pic>
          <p:nvPicPr>
            <p:cNvPr id="56" name="Picture 55" descr="040906_0945z.jpg"/>
            <p:cNvPicPr>
              <a:picLocks noChangeAspect="1"/>
            </p:cNvPicPr>
            <p:nvPr/>
          </p:nvPicPr>
          <p:blipFill>
            <a:blip r:embed="rId20">
              <a:extLst>
                <a:ext uri="{28A0092B-C50C-407E-A947-70E740481C1C}">
                  <a14:useLocalDpi xmlns="" xmlns:a14="http://schemas.microsoft.com/office/drawing/2010/main" val="0"/>
                </a:ext>
              </a:extLst>
            </a:blip>
            <a:stretch>
              <a:fillRect/>
            </a:stretch>
          </p:blipFill>
          <p:spPr>
            <a:xfrm>
              <a:off x="301752" y="2679192"/>
              <a:ext cx="4114800" cy="4114800"/>
            </a:xfrm>
            <a:prstGeom prst="rect">
              <a:avLst/>
            </a:prstGeom>
          </p:spPr>
        </p:pic>
        <p:pic>
          <p:nvPicPr>
            <p:cNvPr id="57" name="Picture 56" descr="040906_0945z.jpg"/>
            <p:cNvPicPr>
              <a:picLocks noChangeAspect="1"/>
            </p:cNvPicPr>
            <p:nvPr/>
          </p:nvPicPr>
          <p:blipFill>
            <a:blip r:embed="rId21">
              <a:extLst>
                <a:ext uri="{28A0092B-C50C-407E-A947-70E740481C1C}">
                  <a14:useLocalDpi xmlns="" xmlns:a14="http://schemas.microsoft.com/office/drawing/2010/main" val="0"/>
                </a:ext>
              </a:extLst>
            </a:blip>
            <a:stretch>
              <a:fillRect/>
            </a:stretch>
          </p:blipFill>
          <p:spPr>
            <a:xfrm>
              <a:off x="4663440" y="2679192"/>
              <a:ext cx="4114800" cy="4114800"/>
            </a:xfrm>
            <a:prstGeom prst="rect">
              <a:avLst/>
            </a:prstGeom>
          </p:spPr>
        </p:pic>
      </p:grpSp>
      <p:sp>
        <p:nvSpPr>
          <p:cNvPr id="8" name="TextBox 7"/>
          <p:cNvSpPr txBox="1"/>
          <p:nvPr/>
        </p:nvSpPr>
        <p:spPr>
          <a:xfrm>
            <a:off x="6739601" y="0"/>
            <a:ext cx="2404399" cy="646331"/>
          </a:xfrm>
          <a:prstGeom prst="rect">
            <a:avLst/>
          </a:prstGeom>
          <a:noFill/>
        </p:spPr>
        <p:txBody>
          <a:bodyPr wrap="none" rtlCol="0">
            <a:spAutoFit/>
          </a:bodyPr>
          <a:lstStyle/>
          <a:p>
            <a:r>
              <a:rPr lang="en-US" sz="3600" dirty="0" smtClean="0">
                <a:latin typeface="Comic Sans MS"/>
                <a:cs typeface="Comic Sans MS"/>
              </a:rPr>
              <a:t>2004 Ivan</a:t>
            </a:r>
            <a:endParaRPr lang="en-US" sz="3600" dirty="0">
              <a:latin typeface="Comic Sans MS"/>
              <a:cs typeface="Comic Sans MS"/>
            </a:endParaRPr>
          </a:p>
        </p:txBody>
      </p:sp>
    </p:spTree>
    <p:extLst>
      <p:ext uri="{BB962C8B-B14F-4D97-AF65-F5344CB8AC3E}">
        <p14:creationId xmlns="" xmlns:p14="http://schemas.microsoft.com/office/powerpoint/2010/main" val="103787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6" grpId="0" animBg="1"/>
      <p:bldP spid="43" grpId="0" animBg="1"/>
      <p:bldP spid="5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90" name="Group 16389"/>
          <p:cNvGrpSpPr/>
          <p:nvPr/>
        </p:nvGrpSpPr>
        <p:grpSpPr>
          <a:xfrm>
            <a:off x="4690593" y="867040"/>
            <a:ext cx="4305508" cy="5865032"/>
            <a:chOff x="4690593" y="867040"/>
            <a:chExt cx="4305508" cy="5865032"/>
          </a:xfrm>
        </p:grpSpPr>
        <p:grpSp>
          <p:nvGrpSpPr>
            <p:cNvPr id="16384" name="Group 16383"/>
            <p:cNvGrpSpPr/>
            <p:nvPr/>
          </p:nvGrpSpPr>
          <p:grpSpPr>
            <a:xfrm>
              <a:off x="4690593" y="867040"/>
              <a:ext cx="4305508" cy="5865032"/>
              <a:chOff x="4690593" y="867040"/>
              <a:chExt cx="4305508" cy="5865032"/>
            </a:xfrm>
          </p:grpSpPr>
          <p:pic>
            <p:nvPicPr>
              <p:cNvPr id="10" name="Picture 9" descr="felix_btdiff_int_ci.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690593" y="867040"/>
                <a:ext cx="4305508" cy="5865032"/>
              </a:xfrm>
              <a:prstGeom prst="rect">
                <a:avLst/>
              </a:prstGeom>
            </p:spPr>
          </p:pic>
          <p:sp>
            <p:nvSpPr>
              <p:cNvPr id="62" name="TextBox 61"/>
              <p:cNvSpPr txBox="1"/>
              <p:nvPr/>
            </p:nvSpPr>
            <p:spPr>
              <a:xfrm>
                <a:off x="7214576" y="1101110"/>
                <a:ext cx="1249674" cy="369332"/>
              </a:xfrm>
              <a:prstGeom prst="rect">
                <a:avLst/>
              </a:prstGeom>
              <a:noFill/>
            </p:spPr>
            <p:txBody>
              <a:bodyPr wrap="none" rtlCol="0">
                <a:spAutoFit/>
              </a:bodyPr>
              <a:lstStyle/>
              <a:p>
                <a:r>
                  <a:rPr lang="en-US" dirty="0" smtClean="0"/>
                  <a:t>2007 Felix</a:t>
                </a:r>
                <a:endParaRPr lang="en-US" dirty="0"/>
              </a:p>
            </p:txBody>
          </p:sp>
        </p:grpSp>
        <p:sp>
          <p:nvSpPr>
            <p:cNvPr id="75" name="Rectangle 74"/>
            <p:cNvSpPr/>
            <p:nvPr/>
          </p:nvSpPr>
          <p:spPr>
            <a:xfrm>
              <a:off x="5616392" y="912721"/>
              <a:ext cx="228428" cy="5550408"/>
            </a:xfrm>
            <a:prstGeom prst="rect">
              <a:avLst/>
            </a:prstGeom>
            <a:solidFill>
              <a:srgbClr val="C0504D">
                <a:alpha val="3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7057152" y="912721"/>
              <a:ext cx="228428" cy="5550408"/>
            </a:xfrm>
            <a:prstGeom prst="rect">
              <a:avLst/>
            </a:prstGeom>
            <a:solidFill>
              <a:srgbClr val="C0504D">
                <a:alpha val="3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389" name="Group 16388"/>
          <p:cNvGrpSpPr/>
          <p:nvPr/>
        </p:nvGrpSpPr>
        <p:grpSpPr>
          <a:xfrm>
            <a:off x="4690593" y="867040"/>
            <a:ext cx="4309484" cy="5870448"/>
            <a:chOff x="4690593" y="867040"/>
            <a:chExt cx="4309484" cy="5870448"/>
          </a:xfrm>
        </p:grpSpPr>
        <p:grpSp>
          <p:nvGrpSpPr>
            <p:cNvPr id="14" name="Group 13"/>
            <p:cNvGrpSpPr/>
            <p:nvPr/>
          </p:nvGrpSpPr>
          <p:grpSpPr>
            <a:xfrm>
              <a:off x="4690593" y="867040"/>
              <a:ext cx="4309484" cy="5870448"/>
              <a:chOff x="4690593" y="867040"/>
              <a:chExt cx="4309484" cy="5870448"/>
            </a:xfrm>
          </p:grpSpPr>
          <p:pic>
            <p:nvPicPr>
              <p:cNvPr id="12" name="Picture 11" descr="earl_btdiff_int_ci.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690593" y="867040"/>
                <a:ext cx="4309484" cy="5870448"/>
              </a:xfrm>
              <a:prstGeom prst="rect">
                <a:avLst/>
              </a:prstGeom>
            </p:spPr>
          </p:pic>
          <p:sp>
            <p:nvSpPr>
              <p:cNvPr id="61" name="TextBox 60"/>
              <p:cNvSpPr txBox="1"/>
              <p:nvPr/>
            </p:nvSpPr>
            <p:spPr>
              <a:xfrm>
                <a:off x="7437637" y="1143070"/>
                <a:ext cx="1172805" cy="369332"/>
              </a:xfrm>
              <a:prstGeom prst="rect">
                <a:avLst/>
              </a:prstGeom>
              <a:noFill/>
            </p:spPr>
            <p:txBody>
              <a:bodyPr wrap="none" rtlCol="0">
                <a:spAutoFit/>
              </a:bodyPr>
              <a:lstStyle/>
              <a:p>
                <a:r>
                  <a:rPr lang="en-US" dirty="0" smtClean="0"/>
                  <a:t>2010 Earl</a:t>
                </a:r>
                <a:endParaRPr lang="en-US" dirty="0"/>
              </a:p>
            </p:txBody>
          </p:sp>
        </p:grpSp>
        <p:grpSp>
          <p:nvGrpSpPr>
            <p:cNvPr id="16388" name="Group 16387"/>
            <p:cNvGrpSpPr/>
            <p:nvPr/>
          </p:nvGrpSpPr>
          <p:grpSpPr>
            <a:xfrm>
              <a:off x="5744338" y="912721"/>
              <a:ext cx="1248856" cy="5550408"/>
              <a:chOff x="5744338" y="912721"/>
              <a:chExt cx="1248856" cy="5550408"/>
            </a:xfrm>
          </p:grpSpPr>
          <p:sp>
            <p:nvSpPr>
              <p:cNvPr id="71" name="Rectangle 70"/>
              <p:cNvSpPr/>
              <p:nvPr/>
            </p:nvSpPr>
            <p:spPr>
              <a:xfrm>
                <a:off x="5744338" y="912721"/>
                <a:ext cx="228428" cy="5550408"/>
              </a:xfrm>
              <a:prstGeom prst="rect">
                <a:avLst/>
              </a:prstGeom>
              <a:solidFill>
                <a:srgbClr val="C0504D">
                  <a:alpha val="3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6764766" y="912721"/>
                <a:ext cx="228428" cy="5550408"/>
              </a:xfrm>
              <a:prstGeom prst="rect">
                <a:avLst/>
              </a:prstGeom>
              <a:solidFill>
                <a:srgbClr val="C0504D">
                  <a:alpha val="3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5" name="Group 14"/>
          <p:cNvGrpSpPr/>
          <p:nvPr/>
        </p:nvGrpSpPr>
        <p:grpSpPr>
          <a:xfrm>
            <a:off x="76704" y="861624"/>
            <a:ext cx="4309484" cy="5870448"/>
            <a:chOff x="4690593" y="867040"/>
            <a:chExt cx="4309484" cy="5870448"/>
          </a:xfrm>
        </p:grpSpPr>
        <p:pic>
          <p:nvPicPr>
            <p:cNvPr id="4" name="Picture 3" descr="emily_btdiff_int_ci.jp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690593" y="867040"/>
              <a:ext cx="4309484" cy="5870448"/>
            </a:xfrm>
            <a:prstGeom prst="rect">
              <a:avLst/>
            </a:prstGeom>
          </p:spPr>
        </p:pic>
        <p:sp>
          <p:nvSpPr>
            <p:cNvPr id="65" name="TextBox 64"/>
            <p:cNvSpPr txBox="1"/>
            <p:nvPr/>
          </p:nvSpPr>
          <p:spPr>
            <a:xfrm>
              <a:off x="7373677" y="1097390"/>
              <a:ext cx="1326542" cy="369332"/>
            </a:xfrm>
            <a:prstGeom prst="rect">
              <a:avLst/>
            </a:prstGeom>
            <a:noFill/>
          </p:spPr>
          <p:txBody>
            <a:bodyPr wrap="none" rtlCol="0">
              <a:spAutoFit/>
            </a:bodyPr>
            <a:lstStyle/>
            <a:p>
              <a:r>
                <a:rPr lang="en-US" dirty="0" smtClean="0"/>
                <a:t>2005 Emily</a:t>
              </a:r>
              <a:endParaRPr lang="en-US" dirty="0"/>
            </a:p>
          </p:txBody>
        </p:sp>
      </p:grpSp>
      <p:sp>
        <p:nvSpPr>
          <p:cNvPr id="16394" name="TextBox 9"/>
          <p:cNvSpPr txBox="1">
            <a:spLocks noChangeArrowheads="1"/>
          </p:cNvSpPr>
          <p:nvPr/>
        </p:nvSpPr>
        <p:spPr bwMode="auto">
          <a:xfrm>
            <a:off x="22251" y="0"/>
            <a:ext cx="9144000" cy="523220"/>
          </a:xfrm>
          <a:prstGeom prst="rect">
            <a:avLst/>
          </a:prstGeom>
          <a:noFill/>
          <a:ln w="9525">
            <a:noFill/>
            <a:miter lim="800000"/>
            <a:headEnd/>
            <a:tailEnd/>
          </a:ln>
        </p:spPr>
        <p:txBody>
          <a:bodyPr>
            <a:spAutoFit/>
          </a:bodyPr>
          <a:lstStyle/>
          <a:p>
            <a:pPr algn="ctr"/>
            <a:r>
              <a:rPr lang="en-US" sz="2800" dirty="0" smtClean="0">
                <a:latin typeface="Comic Sans MS" pitchFamily="66" charset="0"/>
              </a:rPr>
              <a:t>Cold Rings </a:t>
            </a:r>
            <a:r>
              <a:rPr lang="en-US" sz="2800" dirty="0" err="1" smtClean="0">
                <a:latin typeface="Comic Sans MS" pitchFamily="66" charset="0"/>
              </a:rPr>
              <a:t>vs</a:t>
            </a:r>
            <a:r>
              <a:rPr lang="en-US" sz="2800" dirty="0" smtClean="0">
                <a:latin typeface="Comic Sans MS" pitchFamily="66" charset="0"/>
              </a:rPr>
              <a:t> Intensity</a:t>
            </a:r>
            <a:r>
              <a:rPr lang="en-US" sz="2800" dirty="0">
                <a:latin typeface="Comic Sans MS" pitchFamily="66" charset="0"/>
              </a:rPr>
              <a:t> </a:t>
            </a:r>
            <a:r>
              <a:rPr lang="en-US" sz="2800" dirty="0" err="1" smtClean="0">
                <a:latin typeface="Comic Sans MS" pitchFamily="66" charset="0"/>
              </a:rPr>
              <a:t>vs</a:t>
            </a:r>
            <a:r>
              <a:rPr lang="en-US" sz="2800" dirty="0" smtClean="0">
                <a:latin typeface="Comic Sans MS" pitchFamily="66" charset="0"/>
              </a:rPr>
              <a:t> CI Number</a:t>
            </a:r>
            <a:endParaRPr lang="en-US" sz="2800" dirty="0">
              <a:latin typeface="Comic Sans MS" pitchFamily="66" charset="0"/>
            </a:endParaRPr>
          </a:p>
        </p:txBody>
      </p:sp>
      <p:sp>
        <p:nvSpPr>
          <p:cNvPr id="16387" name="Rectangle 16386"/>
          <p:cNvSpPr/>
          <p:nvPr/>
        </p:nvSpPr>
        <p:spPr>
          <a:xfrm>
            <a:off x="877170" y="912721"/>
            <a:ext cx="228428" cy="5550408"/>
          </a:xfrm>
          <a:prstGeom prst="rect">
            <a:avLst/>
          </a:prstGeom>
          <a:solidFill>
            <a:srgbClr val="C0504D">
              <a:alpha val="3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3725028" y="912721"/>
            <a:ext cx="228428" cy="5550408"/>
          </a:xfrm>
          <a:prstGeom prst="rect">
            <a:avLst/>
          </a:prstGeom>
          <a:solidFill>
            <a:srgbClr val="C0504D">
              <a:alpha val="3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83939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fade">
                                      <p:cBhvr>
                                        <p:cTn id="7" dur="20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hur_crossec.jpg"/>
          <p:cNvPicPr>
            <a:picLocks noChangeAspect="1"/>
          </p:cNvPicPr>
          <p:nvPr/>
        </p:nvPicPr>
        <p:blipFill>
          <a:blip r:embed="rId2"/>
          <a:srcRect t="11011" b="10349"/>
          <a:stretch>
            <a:fillRect/>
          </a:stretch>
        </p:blipFill>
        <p:spPr bwMode="auto">
          <a:xfrm>
            <a:off x="458788" y="723900"/>
            <a:ext cx="8202612" cy="2644775"/>
          </a:xfrm>
          <a:prstGeom prst="rect">
            <a:avLst/>
          </a:prstGeom>
          <a:noFill/>
          <a:ln w="9525">
            <a:noFill/>
            <a:miter lim="800000"/>
            <a:headEnd/>
            <a:tailEnd/>
          </a:ln>
        </p:spPr>
      </p:pic>
      <p:pic>
        <p:nvPicPr>
          <p:cNvPr id="22530" name="Picture 3" descr="hur_crossec.jpg"/>
          <p:cNvPicPr>
            <a:picLocks noChangeAspect="1"/>
          </p:cNvPicPr>
          <p:nvPr/>
        </p:nvPicPr>
        <p:blipFill>
          <a:blip r:embed="rId2"/>
          <a:srcRect t="11011" b="10349"/>
          <a:stretch>
            <a:fillRect/>
          </a:stretch>
        </p:blipFill>
        <p:spPr bwMode="auto">
          <a:xfrm>
            <a:off x="458788" y="3944938"/>
            <a:ext cx="8202612" cy="2644775"/>
          </a:xfrm>
          <a:prstGeom prst="rect">
            <a:avLst/>
          </a:prstGeom>
          <a:noFill/>
          <a:ln w="9525">
            <a:noFill/>
            <a:miter lim="800000"/>
            <a:headEnd/>
            <a:tailEnd/>
          </a:ln>
        </p:spPr>
      </p:pic>
      <p:sp>
        <p:nvSpPr>
          <p:cNvPr id="22531" name="Up Arrow 4"/>
          <p:cNvSpPr>
            <a:spLocks noChangeArrowheads="1"/>
          </p:cNvSpPr>
          <p:nvPr/>
        </p:nvSpPr>
        <p:spPr bwMode="auto">
          <a:xfrm>
            <a:off x="5132388" y="644525"/>
            <a:ext cx="177800" cy="766763"/>
          </a:xfrm>
          <a:prstGeom prst="upArrow">
            <a:avLst>
              <a:gd name="adj1" fmla="val 50000"/>
              <a:gd name="adj2" fmla="val 49574"/>
            </a:avLst>
          </a:prstGeom>
          <a:solidFill>
            <a:srgbClr val="FF0000"/>
          </a:solidFill>
          <a:ln w="9525" algn="ctr">
            <a:solidFill>
              <a:schemeClr val="tx1"/>
            </a:solidFill>
            <a:round/>
            <a:headEnd/>
            <a:tailEnd/>
          </a:ln>
        </p:spPr>
        <p:txBody>
          <a:bodyPr/>
          <a:lstStyle/>
          <a:p>
            <a:pPr defTabSz="914400"/>
            <a:endParaRPr lang="en-US" sz="2400">
              <a:solidFill>
                <a:srgbClr val="000000"/>
              </a:solidFill>
            </a:endParaRPr>
          </a:p>
        </p:txBody>
      </p:sp>
      <p:sp>
        <p:nvSpPr>
          <p:cNvPr id="22532" name="Up Arrow 5"/>
          <p:cNvSpPr>
            <a:spLocks noChangeArrowheads="1"/>
          </p:cNvSpPr>
          <p:nvPr/>
        </p:nvSpPr>
        <p:spPr bwMode="auto">
          <a:xfrm>
            <a:off x="3856038" y="644525"/>
            <a:ext cx="177800" cy="766763"/>
          </a:xfrm>
          <a:prstGeom prst="upArrow">
            <a:avLst>
              <a:gd name="adj1" fmla="val 50000"/>
              <a:gd name="adj2" fmla="val 49574"/>
            </a:avLst>
          </a:prstGeom>
          <a:solidFill>
            <a:srgbClr val="FF0000"/>
          </a:solidFill>
          <a:ln w="9525" algn="ctr">
            <a:solidFill>
              <a:schemeClr val="tx1"/>
            </a:solidFill>
            <a:round/>
            <a:headEnd/>
            <a:tailEnd/>
          </a:ln>
        </p:spPr>
        <p:txBody>
          <a:bodyPr/>
          <a:lstStyle/>
          <a:p>
            <a:pPr defTabSz="914400"/>
            <a:endParaRPr lang="en-US" sz="2400">
              <a:solidFill>
                <a:srgbClr val="000000"/>
              </a:solidFill>
            </a:endParaRPr>
          </a:p>
        </p:txBody>
      </p:sp>
      <p:sp>
        <p:nvSpPr>
          <p:cNvPr id="7" name="Up Arrow 6"/>
          <p:cNvSpPr/>
          <p:nvPr/>
        </p:nvSpPr>
        <p:spPr bwMode="auto">
          <a:xfrm>
            <a:off x="3268272" y="576867"/>
            <a:ext cx="176397" cy="1115568"/>
          </a:xfrm>
          <a:prstGeom prst="upArrow">
            <a:avLst/>
          </a:prstGeom>
          <a:solidFill>
            <a:srgbClr val="FF0000"/>
          </a:solidFill>
          <a:ln w="9525" cap="flat" cmpd="sng" algn="ctr">
            <a:solidFill>
              <a:schemeClr val="tx1"/>
            </a:solidFill>
            <a:prstDash val="solid"/>
            <a:round/>
            <a:headEnd type="none" w="med" len="med"/>
            <a:tailEnd type="none" w="med" len="med"/>
          </a:ln>
          <a:effectLst/>
          <a:scene3d>
            <a:camera prst="orthographicFront">
              <a:rot lat="0" lon="0" rev="2700000"/>
            </a:camera>
            <a:lightRig rig="threePt" dir="t"/>
          </a:scene3d>
          <a:extLst/>
        </p:spPr>
        <p:txBody>
          <a:bodyPr/>
          <a:lstStyle/>
          <a:p>
            <a:pPr defTabSz="914400">
              <a:defRPr/>
            </a:pPr>
            <a:endParaRPr lang="en-US" sz="2400">
              <a:solidFill>
                <a:srgbClr val="000000"/>
              </a:solidFill>
              <a:ea typeface="ＭＳ Ｐゴシック" charset="0"/>
            </a:endParaRPr>
          </a:p>
        </p:txBody>
      </p:sp>
      <p:sp>
        <p:nvSpPr>
          <p:cNvPr id="9" name="Up Arrow 8"/>
          <p:cNvSpPr/>
          <p:nvPr/>
        </p:nvSpPr>
        <p:spPr bwMode="auto">
          <a:xfrm>
            <a:off x="5689843" y="582064"/>
            <a:ext cx="176397" cy="1110371"/>
          </a:xfrm>
          <a:prstGeom prst="upArrow">
            <a:avLst/>
          </a:prstGeom>
          <a:solidFill>
            <a:srgbClr val="FF0000"/>
          </a:solidFill>
          <a:ln w="9525" cap="flat" cmpd="sng" algn="ctr">
            <a:solidFill>
              <a:schemeClr val="tx1"/>
            </a:solidFill>
            <a:prstDash val="solid"/>
            <a:round/>
            <a:headEnd type="none" w="med" len="med"/>
            <a:tailEnd type="none" w="med" len="med"/>
          </a:ln>
          <a:effectLst/>
          <a:scene3d>
            <a:camera prst="orthographicFront">
              <a:rot lat="0" lon="0" rev="18900000"/>
            </a:camera>
            <a:lightRig rig="threePt" dir="t"/>
          </a:scene3d>
          <a:extLst/>
        </p:spPr>
        <p:txBody>
          <a:bodyPr/>
          <a:lstStyle/>
          <a:p>
            <a:pPr defTabSz="914400">
              <a:defRPr/>
            </a:pPr>
            <a:endParaRPr lang="en-US" sz="2400">
              <a:solidFill>
                <a:srgbClr val="000000"/>
              </a:solidFill>
              <a:ea typeface="ＭＳ Ｐゴシック" charset="0"/>
            </a:endParaRPr>
          </a:p>
        </p:txBody>
      </p:sp>
      <p:sp>
        <p:nvSpPr>
          <p:cNvPr id="22535" name="Up Arrow 9"/>
          <p:cNvSpPr>
            <a:spLocks noChangeArrowheads="1"/>
          </p:cNvSpPr>
          <p:nvPr/>
        </p:nvSpPr>
        <p:spPr bwMode="auto">
          <a:xfrm>
            <a:off x="4491038" y="644525"/>
            <a:ext cx="177800" cy="684213"/>
          </a:xfrm>
          <a:prstGeom prst="upArrow">
            <a:avLst>
              <a:gd name="adj1" fmla="val 50000"/>
              <a:gd name="adj2" fmla="val 49510"/>
            </a:avLst>
          </a:prstGeom>
          <a:solidFill>
            <a:srgbClr val="FF0000"/>
          </a:solidFill>
          <a:ln w="9525" algn="ctr">
            <a:solidFill>
              <a:schemeClr val="tx1"/>
            </a:solidFill>
            <a:round/>
            <a:headEnd/>
            <a:tailEnd/>
          </a:ln>
        </p:spPr>
        <p:txBody>
          <a:bodyPr/>
          <a:lstStyle/>
          <a:p>
            <a:pPr defTabSz="914400"/>
            <a:endParaRPr lang="en-US" sz="2400">
              <a:solidFill>
                <a:srgbClr val="000000"/>
              </a:solidFill>
            </a:endParaRPr>
          </a:p>
        </p:txBody>
      </p:sp>
      <p:sp>
        <p:nvSpPr>
          <p:cNvPr id="22536" name="Freeform 12"/>
          <p:cNvSpPr>
            <a:spLocks/>
          </p:cNvSpPr>
          <p:nvPr/>
        </p:nvSpPr>
        <p:spPr bwMode="auto">
          <a:xfrm>
            <a:off x="458788" y="4117975"/>
            <a:ext cx="8202612" cy="265113"/>
          </a:xfrm>
          <a:custGeom>
            <a:avLst/>
            <a:gdLst>
              <a:gd name="T0" fmla="*/ 0 w 7726206"/>
              <a:gd name="T1" fmla="*/ 260491 h 571339"/>
              <a:gd name="T2" fmla="*/ 1190623 w 7726206"/>
              <a:gd name="T3" fmla="*/ 39957 h 571339"/>
              <a:gd name="T4" fmla="*/ 2471981 w 7726206"/>
              <a:gd name="T5" fmla="*/ 260491 h 571339"/>
              <a:gd name="T6" fmla="*/ 4107584 w 7726206"/>
              <a:gd name="T7" fmla="*/ 0 h 571339"/>
              <a:gd name="T8" fmla="*/ 5936498 w 7726206"/>
              <a:gd name="T9" fmla="*/ 260491 h 571339"/>
              <a:gd name="T10" fmla="*/ 7097580 w 7726206"/>
              <a:gd name="T11" fmla="*/ 31567 h 571339"/>
              <a:gd name="T12" fmla="*/ 8202479 w 7726206"/>
              <a:gd name="T13" fmla="*/ 264575 h 5713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726206" h="571339">
                <a:moveTo>
                  <a:pt x="0" y="562520"/>
                </a:moveTo>
                <a:cubicBezTo>
                  <a:pt x="163168" y="324402"/>
                  <a:pt x="733416" y="86285"/>
                  <a:pt x="1121490" y="86285"/>
                </a:cubicBezTo>
                <a:cubicBezTo>
                  <a:pt x="1509564" y="86285"/>
                  <a:pt x="1870515" y="576901"/>
                  <a:pt x="2328446" y="562520"/>
                </a:cubicBezTo>
                <a:cubicBezTo>
                  <a:pt x="2786377" y="548139"/>
                  <a:pt x="3325186" y="0"/>
                  <a:pt x="3869078" y="0"/>
                </a:cubicBezTo>
                <a:cubicBezTo>
                  <a:pt x="4412970" y="0"/>
                  <a:pt x="5122401" y="551159"/>
                  <a:pt x="5591798" y="562520"/>
                </a:cubicBezTo>
                <a:cubicBezTo>
                  <a:pt x="6061195" y="573881"/>
                  <a:pt x="6329727" y="66697"/>
                  <a:pt x="6685462" y="68167"/>
                </a:cubicBezTo>
                <a:cubicBezTo>
                  <a:pt x="7041197" y="69637"/>
                  <a:pt x="7726206" y="571339"/>
                  <a:pt x="7726206" y="571339"/>
                </a:cubicBezTo>
              </a:path>
            </a:pathLst>
          </a:custGeom>
          <a:noFill/>
          <a:ln w="28575" cmpd="sng">
            <a:solidFill>
              <a:srgbClr val="FF0000"/>
            </a:solidFill>
            <a:round/>
            <a:headEnd/>
            <a:tailEnd/>
          </a:ln>
        </p:spPr>
        <p:txBody>
          <a:bodyPr/>
          <a:lstStyle/>
          <a:p>
            <a:endParaRPr lang="en-US"/>
          </a:p>
        </p:txBody>
      </p:sp>
      <p:sp>
        <p:nvSpPr>
          <p:cNvPr id="22537" name="Up Arrow 13"/>
          <p:cNvSpPr>
            <a:spLocks noChangeArrowheads="1"/>
          </p:cNvSpPr>
          <p:nvPr/>
        </p:nvSpPr>
        <p:spPr bwMode="auto">
          <a:xfrm>
            <a:off x="5132388" y="4217988"/>
            <a:ext cx="177800" cy="606425"/>
          </a:xfrm>
          <a:prstGeom prst="upArrow">
            <a:avLst>
              <a:gd name="adj1" fmla="val 50000"/>
              <a:gd name="adj2" fmla="val 49629"/>
            </a:avLst>
          </a:prstGeom>
          <a:solidFill>
            <a:srgbClr val="FF0000"/>
          </a:solidFill>
          <a:ln w="9525" algn="ctr">
            <a:solidFill>
              <a:schemeClr val="tx1"/>
            </a:solidFill>
            <a:round/>
            <a:headEnd/>
            <a:tailEnd/>
          </a:ln>
        </p:spPr>
        <p:txBody>
          <a:bodyPr/>
          <a:lstStyle/>
          <a:p>
            <a:pPr defTabSz="914400"/>
            <a:endParaRPr lang="en-US" sz="2400">
              <a:solidFill>
                <a:srgbClr val="000000"/>
              </a:solidFill>
            </a:endParaRPr>
          </a:p>
        </p:txBody>
      </p:sp>
      <p:sp>
        <p:nvSpPr>
          <p:cNvPr id="22538" name="Up Arrow 14"/>
          <p:cNvSpPr>
            <a:spLocks noChangeArrowheads="1"/>
          </p:cNvSpPr>
          <p:nvPr/>
        </p:nvSpPr>
        <p:spPr bwMode="auto">
          <a:xfrm>
            <a:off x="3856038" y="4217988"/>
            <a:ext cx="177800" cy="606425"/>
          </a:xfrm>
          <a:prstGeom prst="upArrow">
            <a:avLst>
              <a:gd name="adj1" fmla="val 50000"/>
              <a:gd name="adj2" fmla="val 49629"/>
            </a:avLst>
          </a:prstGeom>
          <a:solidFill>
            <a:srgbClr val="FF0000"/>
          </a:solidFill>
          <a:ln w="9525" algn="ctr">
            <a:solidFill>
              <a:schemeClr val="tx1"/>
            </a:solidFill>
            <a:round/>
            <a:headEnd/>
            <a:tailEnd/>
          </a:ln>
        </p:spPr>
        <p:txBody>
          <a:bodyPr/>
          <a:lstStyle/>
          <a:p>
            <a:pPr defTabSz="914400"/>
            <a:endParaRPr lang="en-US" sz="2400">
              <a:solidFill>
                <a:srgbClr val="000000"/>
              </a:solidFill>
            </a:endParaRPr>
          </a:p>
        </p:txBody>
      </p:sp>
      <p:sp>
        <p:nvSpPr>
          <p:cNvPr id="22539" name="Up Arrow 15"/>
          <p:cNvSpPr>
            <a:spLocks noChangeArrowheads="1"/>
          </p:cNvSpPr>
          <p:nvPr/>
        </p:nvSpPr>
        <p:spPr bwMode="auto">
          <a:xfrm>
            <a:off x="4491038" y="4135438"/>
            <a:ext cx="177800" cy="606425"/>
          </a:xfrm>
          <a:prstGeom prst="upArrow">
            <a:avLst>
              <a:gd name="adj1" fmla="val 50000"/>
              <a:gd name="adj2" fmla="val 49629"/>
            </a:avLst>
          </a:prstGeom>
          <a:solidFill>
            <a:srgbClr val="FF0000"/>
          </a:solidFill>
          <a:ln w="9525" algn="ctr">
            <a:solidFill>
              <a:schemeClr val="tx1"/>
            </a:solidFill>
            <a:round/>
            <a:headEnd/>
            <a:tailEnd/>
          </a:ln>
        </p:spPr>
        <p:txBody>
          <a:bodyPr/>
          <a:lstStyle/>
          <a:p>
            <a:pPr defTabSz="914400"/>
            <a:endParaRPr lang="en-US" sz="2400">
              <a:solidFill>
                <a:srgbClr val="000000"/>
              </a:solidFill>
            </a:endParaRPr>
          </a:p>
        </p:txBody>
      </p:sp>
      <p:sp>
        <p:nvSpPr>
          <p:cNvPr id="22540" name="TextBox 16"/>
          <p:cNvSpPr txBox="1">
            <a:spLocks noChangeArrowheads="1"/>
          </p:cNvSpPr>
          <p:nvPr/>
        </p:nvSpPr>
        <p:spPr bwMode="auto">
          <a:xfrm>
            <a:off x="7353300" y="644525"/>
            <a:ext cx="1387475" cy="368300"/>
          </a:xfrm>
          <a:prstGeom prst="rect">
            <a:avLst/>
          </a:prstGeom>
          <a:noFill/>
          <a:ln w="9525">
            <a:noFill/>
            <a:miter lim="800000"/>
            <a:headEnd/>
            <a:tailEnd/>
          </a:ln>
        </p:spPr>
        <p:txBody>
          <a:bodyPr wrap="none">
            <a:spAutoFit/>
          </a:bodyPr>
          <a:lstStyle/>
          <a:p>
            <a:r>
              <a:rPr lang="en-US">
                <a:solidFill>
                  <a:schemeClr val="bg1"/>
                </a:solidFill>
                <a:latin typeface="Comic Sans MS" pitchFamily="66" charset="0"/>
              </a:rPr>
              <a:t>Pre-Sunset</a:t>
            </a:r>
          </a:p>
        </p:txBody>
      </p:sp>
      <p:sp>
        <p:nvSpPr>
          <p:cNvPr id="22541" name="TextBox 17"/>
          <p:cNvSpPr txBox="1">
            <a:spLocks noChangeArrowheads="1"/>
          </p:cNvSpPr>
          <p:nvPr/>
        </p:nvSpPr>
        <p:spPr bwMode="auto">
          <a:xfrm>
            <a:off x="7807325" y="3859213"/>
            <a:ext cx="933450" cy="369887"/>
          </a:xfrm>
          <a:prstGeom prst="rect">
            <a:avLst/>
          </a:prstGeom>
          <a:noFill/>
          <a:ln w="9525">
            <a:noFill/>
            <a:miter lim="800000"/>
            <a:headEnd/>
            <a:tailEnd/>
          </a:ln>
        </p:spPr>
        <p:txBody>
          <a:bodyPr wrap="none">
            <a:spAutoFit/>
          </a:bodyPr>
          <a:lstStyle/>
          <a:p>
            <a:r>
              <a:rPr lang="en-US">
                <a:solidFill>
                  <a:schemeClr val="bg1"/>
                </a:solidFill>
                <a:latin typeface="Comic Sans MS" pitchFamily="66" charset="0"/>
              </a:rPr>
              <a:t>Sunset</a:t>
            </a:r>
          </a:p>
        </p:txBody>
      </p:sp>
      <p:sp>
        <p:nvSpPr>
          <p:cNvPr id="22542" name="Text Box 63"/>
          <p:cNvSpPr txBox="1">
            <a:spLocks noChangeArrowheads="1"/>
          </p:cNvSpPr>
          <p:nvPr/>
        </p:nvSpPr>
        <p:spPr bwMode="auto">
          <a:xfrm>
            <a:off x="0" y="36513"/>
            <a:ext cx="9144000" cy="457200"/>
          </a:xfrm>
          <a:prstGeom prst="rect">
            <a:avLst/>
          </a:prstGeom>
          <a:noFill/>
          <a:ln w="9525">
            <a:noFill/>
            <a:miter lim="800000"/>
            <a:headEnd/>
            <a:tailEnd/>
          </a:ln>
        </p:spPr>
        <p:txBody>
          <a:bodyPr>
            <a:spAutoFit/>
          </a:bodyPr>
          <a:lstStyle/>
          <a:p>
            <a:pPr algn="ctr">
              <a:spcBef>
                <a:spcPct val="50000"/>
              </a:spcBef>
            </a:pPr>
            <a:r>
              <a:rPr lang="en-US" sz="2400" b="1">
                <a:solidFill>
                  <a:srgbClr val="000000"/>
                </a:solidFill>
                <a:latin typeface="Comic Sans MS" pitchFamily="66" charset="0"/>
              </a:rPr>
              <a:t>GOES IR BT-Difference Cool Rings…what’s going on?</a:t>
            </a:r>
          </a:p>
        </p:txBody>
      </p:sp>
      <p:sp>
        <p:nvSpPr>
          <p:cNvPr id="22543" name="TextBox 19"/>
          <p:cNvSpPr txBox="1">
            <a:spLocks noChangeArrowheads="1"/>
          </p:cNvSpPr>
          <p:nvPr/>
        </p:nvSpPr>
        <p:spPr bwMode="auto">
          <a:xfrm>
            <a:off x="339725" y="6221413"/>
            <a:ext cx="8480425" cy="368300"/>
          </a:xfrm>
          <a:prstGeom prst="rect">
            <a:avLst/>
          </a:prstGeom>
          <a:noFill/>
          <a:ln w="9525">
            <a:noFill/>
            <a:miter lim="800000"/>
            <a:headEnd/>
            <a:tailEnd/>
          </a:ln>
        </p:spPr>
        <p:txBody>
          <a:bodyPr>
            <a:spAutoFit/>
          </a:bodyPr>
          <a:lstStyle/>
          <a:p>
            <a:pPr algn="ctr"/>
            <a:r>
              <a:rPr lang="en-US">
                <a:solidFill>
                  <a:srgbClr val="FFFFFF"/>
                </a:solidFill>
                <a:latin typeface="Comic Sans MS" pitchFamily="66" charset="0"/>
              </a:rPr>
              <a:t>Gravity waves reflected: cooling cloud tops (&gt;stability); ~10 m/s propagation? </a:t>
            </a:r>
          </a:p>
        </p:txBody>
      </p:sp>
      <p:sp>
        <p:nvSpPr>
          <p:cNvPr id="22544" name="TextBox 20"/>
          <p:cNvSpPr txBox="1">
            <a:spLocks noChangeArrowheads="1"/>
          </p:cNvSpPr>
          <p:nvPr/>
        </p:nvSpPr>
        <p:spPr bwMode="auto">
          <a:xfrm>
            <a:off x="458788" y="3000375"/>
            <a:ext cx="8202612" cy="368300"/>
          </a:xfrm>
          <a:prstGeom prst="rect">
            <a:avLst/>
          </a:prstGeom>
          <a:noFill/>
          <a:ln w="9525">
            <a:noFill/>
            <a:miter lim="800000"/>
            <a:headEnd/>
            <a:tailEnd/>
          </a:ln>
        </p:spPr>
        <p:txBody>
          <a:bodyPr>
            <a:spAutoFit/>
          </a:bodyPr>
          <a:lstStyle/>
          <a:p>
            <a:pPr algn="ctr"/>
            <a:r>
              <a:rPr lang="en-US">
                <a:solidFill>
                  <a:srgbClr val="FFFFFF"/>
                </a:solidFill>
                <a:latin typeface="Comic Sans MS" pitchFamily="66" charset="0"/>
              </a:rPr>
              <a:t>Gravity waves dispersed</a:t>
            </a:r>
          </a:p>
        </p:txBody>
      </p:sp>
      <p:sp>
        <p:nvSpPr>
          <p:cNvPr id="22545" name="Curved Right Arrow 21"/>
          <p:cNvSpPr>
            <a:spLocks noChangeArrowheads="1"/>
          </p:cNvSpPr>
          <p:nvPr/>
        </p:nvSpPr>
        <p:spPr bwMode="auto">
          <a:xfrm flipH="1">
            <a:off x="2028825" y="4246563"/>
            <a:ext cx="328613" cy="887412"/>
          </a:xfrm>
          <a:prstGeom prst="curvedRightArrow">
            <a:avLst>
              <a:gd name="adj1" fmla="val 24954"/>
              <a:gd name="adj2" fmla="val 49909"/>
              <a:gd name="adj3" fmla="val 25000"/>
            </a:avLst>
          </a:prstGeom>
          <a:solidFill>
            <a:srgbClr val="FF0000"/>
          </a:solidFill>
          <a:ln w="9525" algn="ctr">
            <a:solidFill>
              <a:schemeClr val="tx1"/>
            </a:solidFill>
            <a:round/>
            <a:headEnd/>
            <a:tailEnd/>
          </a:ln>
        </p:spPr>
        <p:txBody>
          <a:bodyPr/>
          <a:lstStyle/>
          <a:p>
            <a:pPr defTabSz="914400"/>
            <a:endParaRPr lang="en-US" sz="2400">
              <a:solidFill>
                <a:srgbClr val="000000"/>
              </a:solidFill>
            </a:endParaRPr>
          </a:p>
        </p:txBody>
      </p:sp>
      <p:sp>
        <p:nvSpPr>
          <p:cNvPr id="22546" name="Curved Right Arrow 22"/>
          <p:cNvSpPr>
            <a:spLocks noChangeArrowheads="1"/>
          </p:cNvSpPr>
          <p:nvPr/>
        </p:nvSpPr>
        <p:spPr bwMode="auto">
          <a:xfrm>
            <a:off x="450850" y="4289425"/>
            <a:ext cx="328613" cy="889000"/>
          </a:xfrm>
          <a:prstGeom prst="curvedRightArrow">
            <a:avLst>
              <a:gd name="adj1" fmla="val 24999"/>
              <a:gd name="adj2" fmla="val 49998"/>
              <a:gd name="adj3" fmla="val 25000"/>
            </a:avLst>
          </a:prstGeom>
          <a:solidFill>
            <a:srgbClr val="FF0000"/>
          </a:solidFill>
          <a:ln w="9525" algn="ctr">
            <a:solidFill>
              <a:schemeClr val="tx1"/>
            </a:solidFill>
            <a:round/>
            <a:headEnd/>
            <a:tailEnd/>
          </a:ln>
        </p:spPr>
        <p:txBody>
          <a:bodyPr/>
          <a:lstStyle/>
          <a:p>
            <a:pPr defTabSz="914400"/>
            <a:endParaRPr lang="en-US" sz="2400">
              <a:solidFill>
                <a:srgbClr val="000000"/>
              </a:solidFill>
            </a:endParaRPr>
          </a:p>
        </p:txBody>
      </p:sp>
      <p:sp>
        <p:nvSpPr>
          <p:cNvPr id="22547" name="Curved Right Arrow 25"/>
          <p:cNvSpPr>
            <a:spLocks noChangeArrowheads="1"/>
          </p:cNvSpPr>
          <p:nvPr/>
        </p:nvSpPr>
        <p:spPr bwMode="auto">
          <a:xfrm flipH="1">
            <a:off x="8218488" y="4279900"/>
            <a:ext cx="327025" cy="889000"/>
          </a:xfrm>
          <a:prstGeom prst="curvedRightArrow">
            <a:avLst>
              <a:gd name="adj1" fmla="val 25120"/>
              <a:gd name="adj2" fmla="val 50241"/>
              <a:gd name="adj3" fmla="val 25000"/>
            </a:avLst>
          </a:prstGeom>
          <a:solidFill>
            <a:srgbClr val="FF0000"/>
          </a:solidFill>
          <a:ln w="9525" algn="ctr">
            <a:solidFill>
              <a:schemeClr val="tx1"/>
            </a:solidFill>
            <a:round/>
            <a:headEnd/>
            <a:tailEnd/>
          </a:ln>
        </p:spPr>
        <p:txBody>
          <a:bodyPr/>
          <a:lstStyle/>
          <a:p>
            <a:pPr defTabSz="914400"/>
            <a:endParaRPr lang="en-US" sz="2400">
              <a:solidFill>
                <a:srgbClr val="000000"/>
              </a:solidFill>
            </a:endParaRPr>
          </a:p>
        </p:txBody>
      </p:sp>
      <p:sp>
        <p:nvSpPr>
          <p:cNvPr id="22548" name="Curved Right Arrow 26"/>
          <p:cNvSpPr>
            <a:spLocks noChangeArrowheads="1"/>
          </p:cNvSpPr>
          <p:nvPr/>
        </p:nvSpPr>
        <p:spPr bwMode="auto">
          <a:xfrm>
            <a:off x="6638925" y="4306888"/>
            <a:ext cx="328613" cy="889000"/>
          </a:xfrm>
          <a:prstGeom prst="curvedRightArrow">
            <a:avLst>
              <a:gd name="adj1" fmla="val 24999"/>
              <a:gd name="adj2" fmla="val 49998"/>
              <a:gd name="adj3" fmla="val 25000"/>
            </a:avLst>
          </a:prstGeom>
          <a:solidFill>
            <a:srgbClr val="FF0000"/>
          </a:solidFill>
          <a:ln w="9525" algn="ctr">
            <a:solidFill>
              <a:schemeClr val="tx1"/>
            </a:solidFill>
            <a:round/>
            <a:headEnd/>
            <a:tailEnd/>
          </a:ln>
        </p:spPr>
        <p:txBody>
          <a:bodyPr/>
          <a:lstStyle/>
          <a:p>
            <a:pPr defTabSz="914400"/>
            <a:endParaRPr lang="en-US" sz="2400">
              <a:solidFill>
                <a:srgbClr val="000000"/>
              </a:solidFill>
            </a:endParaRPr>
          </a:p>
        </p:txBody>
      </p:sp>
      <p:sp>
        <p:nvSpPr>
          <p:cNvPr id="22549" name="TextBox 10"/>
          <p:cNvSpPr txBox="1">
            <a:spLocks noChangeArrowheads="1"/>
          </p:cNvSpPr>
          <p:nvPr/>
        </p:nvSpPr>
        <p:spPr bwMode="auto">
          <a:xfrm>
            <a:off x="2689225" y="4135438"/>
            <a:ext cx="363538" cy="461962"/>
          </a:xfrm>
          <a:prstGeom prst="rect">
            <a:avLst/>
          </a:prstGeom>
          <a:noFill/>
          <a:ln w="9525">
            <a:noFill/>
            <a:miter lim="800000"/>
            <a:headEnd/>
            <a:tailEnd/>
          </a:ln>
        </p:spPr>
        <p:txBody>
          <a:bodyPr wrap="none">
            <a:spAutoFit/>
          </a:bodyPr>
          <a:lstStyle/>
          <a:p>
            <a:r>
              <a:rPr lang="en-US" sz="2400">
                <a:solidFill>
                  <a:srgbClr val="FF0000"/>
                </a:solidFill>
              </a:rPr>
              <a:t>&lt;</a:t>
            </a:r>
          </a:p>
        </p:txBody>
      </p:sp>
      <p:sp>
        <p:nvSpPr>
          <p:cNvPr id="22550" name="TextBox 27"/>
          <p:cNvSpPr txBox="1">
            <a:spLocks noChangeArrowheads="1"/>
          </p:cNvSpPr>
          <p:nvPr/>
        </p:nvSpPr>
        <p:spPr bwMode="auto">
          <a:xfrm>
            <a:off x="6275388" y="4127500"/>
            <a:ext cx="363537" cy="461963"/>
          </a:xfrm>
          <a:prstGeom prst="rect">
            <a:avLst/>
          </a:prstGeom>
          <a:noFill/>
          <a:ln w="9525">
            <a:noFill/>
            <a:miter lim="800000"/>
            <a:headEnd/>
            <a:tailEnd/>
          </a:ln>
        </p:spPr>
        <p:txBody>
          <a:bodyPr wrap="none">
            <a:spAutoFit/>
          </a:bodyPr>
          <a:lstStyle/>
          <a:p>
            <a:r>
              <a:rPr lang="en-US" sz="2400">
                <a:solidFill>
                  <a:srgbClr val="FF0000"/>
                </a:solidFill>
              </a:rPr>
              <a:t>&gt;</a:t>
            </a:r>
          </a:p>
        </p:txBody>
      </p:sp>
      <p:sp>
        <p:nvSpPr>
          <p:cNvPr id="22551" name="TextBox 28"/>
          <p:cNvSpPr txBox="1">
            <a:spLocks noChangeArrowheads="1"/>
          </p:cNvSpPr>
          <p:nvPr/>
        </p:nvSpPr>
        <p:spPr bwMode="auto">
          <a:xfrm>
            <a:off x="7388225" y="3906838"/>
            <a:ext cx="365125" cy="461962"/>
          </a:xfrm>
          <a:prstGeom prst="rect">
            <a:avLst/>
          </a:prstGeom>
          <a:noFill/>
          <a:ln w="9525">
            <a:noFill/>
            <a:miter lim="800000"/>
            <a:headEnd/>
            <a:tailEnd/>
          </a:ln>
        </p:spPr>
        <p:txBody>
          <a:bodyPr wrap="none">
            <a:spAutoFit/>
          </a:bodyPr>
          <a:lstStyle/>
          <a:p>
            <a:r>
              <a:rPr lang="en-US" sz="2400">
                <a:solidFill>
                  <a:srgbClr val="FF0000"/>
                </a:solidFill>
              </a:rPr>
              <a:t>&gt;</a:t>
            </a:r>
          </a:p>
        </p:txBody>
      </p:sp>
      <p:sp>
        <p:nvSpPr>
          <p:cNvPr id="22552" name="TextBox 29"/>
          <p:cNvSpPr txBox="1">
            <a:spLocks noChangeArrowheads="1"/>
          </p:cNvSpPr>
          <p:nvPr/>
        </p:nvSpPr>
        <p:spPr bwMode="auto">
          <a:xfrm>
            <a:off x="1239838" y="3927475"/>
            <a:ext cx="365125" cy="461963"/>
          </a:xfrm>
          <a:prstGeom prst="rect">
            <a:avLst/>
          </a:prstGeom>
          <a:noFill/>
          <a:ln w="9525">
            <a:noFill/>
            <a:miter lim="800000"/>
            <a:headEnd/>
            <a:tailEnd/>
          </a:ln>
        </p:spPr>
        <p:txBody>
          <a:bodyPr wrap="none">
            <a:spAutoFit/>
          </a:bodyPr>
          <a:lstStyle/>
          <a:p>
            <a:r>
              <a:rPr lang="en-US" sz="2400">
                <a:solidFill>
                  <a:srgbClr val="FF0000"/>
                </a:solidFill>
              </a:rPr>
              <a:t>&lt;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r_guad_950818_2345z.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104000" y="0"/>
            <a:ext cx="3020250" cy="3020250"/>
          </a:xfrm>
          <a:prstGeom prst="rect">
            <a:avLst/>
          </a:prstGeom>
        </p:spPr>
      </p:pic>
      <p:sp>
        <p:nvSpPr>
          <p:cNvPr id="17" name="Rectangle 16"/>
          <p:cNvSpPr/>
          <p:nvPr/>
        </p:nvSpPr>
        <p:spPr>
          <a:xfrm>
            <a:off x="6128901" y="2660650"/>
            <a:ext cx="566697" cy="101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ir_guad_950817_1145z.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045650" y="0"/>
            <a:ext cx="3020250" cy="3020250"/>
          </a:xfrm>
          <a:prstGeom prst="rect">
            <a:avLst/>
          </a:prstGeom>
        </p:spPr>
      </p:pic>
      <p:sp>
        <p:nvSpPr>
          <p:cNvPr id="16" name="Rectangle 15"/>
          <p:cNvSpPr/>
          <p:nvPr/>
        </p:nvSpPr>
        <p:spPr>
          <a:xfrm>
            <a:off x="3136689" y="2659872"/>
            <a:ext cx="566697" cy="101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ir_guad_950816_2345z.jp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0" y="0"/>
            <a:ext cx="3020250" cy="3020250"/>
          </a:xfrm>
          <a:prstGeom prst="rect">
            <a:avLst/>
          </a:prstGeom>
        </p:spPr>
      </p:pic>
      <p:sp>
        <p:nvSpPr>
          <p:cNvPr id="15" name="Rectangle 14"/>
          <p:cNvSpPr/>
          <p:nvPr/>
        </p:nvSpPr>
        <p:spPr>
          <a:xfrm>
            <a:off x="36553" y="2660650"/>
            <a:ext cx="566697" cy="101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stretch>
            <a:fillRect/>
          </a:stretch>
        </p:blipFill>
        <p:spPr>
          <a:xfrm>
            <a:off x="1788230" y="3034320"/>
            <a:ext cx="5615251" cy="3823679"/>
          </a:xfrm>
          <a:prstGeom prst="rect">
            <a:avLst/>
          </a:prstGeom>
        </p:spPr>
      </p:pic>
      <p:sp>
        <p:nvSpPr>
          <p:cNvPr id="6" name="TextBox 5"/>
          <p:cNvSpPr txBox="1"/>
          <p:nvPr/>
        </p:nvSpPr>
        <p:spPr>
          <a:xfrm>
            <a:off x="2298989" y="3078372"/>
            <a:ext cx="1442522" cy="369332"/>
          </a:xfrm>
          <a:prstGeom prst="rect">
            <a:avLst/>
          </a:prstGeom>
          <a:noFill/>
        </p:spPr>
        <p:txBody>
          <a:bodyPr wrap="none" rtlCol="0">
            <a:spAutoFit/>
          </a:bodyPr>
          <a:lstStyle/>
          <a:p>
            <a:r>
              <a:rPr lang="en-US" dirty="0" smtClean="0"/>
              <a:t>Guadeloupe</a:t>
            </a:r>
            <a:endParaRPr lang="en-US" dirty="0"/>
          </a:p>
        </p:txBody>
      </p:sp>
      <p:cxnSp>
        <p:nvCxnSpPr>
          <p:cNvPr id="11" name="Straight Connector 10"/>
          <p:cNvCxnSpPr/>
          <p:nvPr/>
        </p:nvCxnSpPr>
        <p:spPr>
          <a:xfrm>
            <a:off x="61953" y="2710672"/>
            <a:ext cx="511119" cy="0"/>
          </a:xfrm>
          <a:prstGeom prst="line">
            <a:avLst/>
          </a:prstGeom>
          <a:ln w="5715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168439" y="2710672"/>
            <a:ext cx="502920" cy="0"/>
          </a:xfrm>
          <a:prstGeom prst="line">
            <a:avLst/>
          </a:prstGeom>
          <a:ln w="57150" cmpd="sng">
            <a:solidFill>
              <a:srgbClr val="4F81BD"/>
            </a:solidFill>
            <a:prstDash val="dot"/>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159290" y="2710672"/>
            <a:ext cx="511119" cy="0"/>
          </a:xfrm>
          <a:prstGeom prst="line">
            <a:avLst/>
          </a:prstGeom>
          <a:ln w="57150" cmpd="sng">
            <a:solidFill>
              <a:schemeClr val="accent2"/>
            </a:solidFill>
          </a:ln>
        </p:spPr>
        <p:style>
          <a:lnRef idx="2">
            <a:schemeClr val="accent1"/>
          </a:lnRef>
          <a:fillRef idx="0">
            <a:schemeClr val="accent1"/>
          </a:fillRef>
          <a:effectRef idx="1">
            <a:schemeClr val="accent1"/>
          </a:effectRef>
          <a:fontRef idx="minor">
            <a:schemeClr val="tx1"/>
          </a:fontRef>
        </p:style>
      </p:cxnSp>
      <p:sp>
        <p:nvSpPr>
          <p:cNvPr id="18" name="Or 17"/>
          <p:cNvSpPr/>
          <p:nvPr/>
        </p:nvSpPr>
        <p:spPr>
          <a:xfrm>
            <a:off x="4464050" y="1422400"/>
            <a:ext cx="201168" cy="201168"/>
          </a:xfrm>
          <a:prstGeom prst="flowChartOr">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r 18"/>
          <p:cNvSpPr/>
          <p:nvPr/>
        </p:nvSpPr>
        <p:spPr>
          <a:xfrm>
            <a:off x="1422399" y="1416050"/>
            <a:ext cx="201507" cy="201168"/>
          </a:xfrm>
          <a:prstGeom prst="flowChartOr">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r 19"/>
          <p:cNvSpPr/>
          <p:nvPr/>
        </p:nvSpPr>
        <p:spPr>
          <a:xfrm>
            <a:off x="7519416" y="1416050"/>
            <a:ext cx="201168" cy="201168"/>
          </a:xfrm>
          <a:prstGeom prst="flowChartOr">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4132301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52601" y="3035740"/>
            <a:ext cx="5626495" cy="3831336"/>
          </a:xfrm>
          <a:prstGeom prst="rect">
            <a:avLst/>
          </a:prstGeom>
        </p:spPr>
      </p:pic>
      <p:pic>
        <p:nvPicPr>
          <p:cNvPr id="3" name="Picture 2" descr="ir_barb_960907_2345z.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249700" y="0"/>
            <a:ext cx="3026664" cy="3026664"/>
          </a:xfrm>
          <a:prstGeom prst="rect">
            <a:avLst/>
          </a:prstGeom>
        </p:spPr>
      </p:pic>
      <p:pic>
        <p:nvPicPr>
          <p:cNvPr id="8" name="Picture 7" descr="ir_piarco_050713_2345z.jp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807732" y="0"/>
            <a:ext cx="3035300" cy="3035300"/>
          </a:xfrm>
          <a:prstGeom prst="rect">
            <a:avLst/>
          </a:prstGeom>
        </p:spPr>
      </p:pic>
      <p:grpSp>
        <p:nvGrpSpPr>
          <p:cNvPr id="4" name="Group 3"/>
          <p:cNvGrpSpPr/>
          <p:nvPr/>
        </p:nvGrpSpPr>
        <p:grpSpPr>
          <a:xfrm>
            <a:off x="4857135" y="2762250"/>
            <a:ext cx="566697" cy="101600"/>
            <a:chOff x="36553" y="2660650"/>
            <a:chExt cx="566697" cy="101600"/>
          </a:xfrm>
        </p:grpSpPr>
        <p:sp>
          <p:nvSpPr>
            <p:cNvPr id="11" name="Rectangle 10"/>
            <p:cNvSpPr/>
            <p:nvPr/>
          </p:nvSpPr>
          <p:spPr>
            <a:xfrm>
              <a:off x="36553" y="2660650"/>
              <a:ext cx="566697" cy="101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1953" y="2710672"/>
              <a:ext cx="511119" cy="0"/>
            </a:xfrm>
            <a:prstGeom prst="line">
              <a:avLst/>
            </a:prstGeom>
            <a:ln w="57150" cmpd="sng">
              <a:solidFill>
                <a:schemeClr val="accent1"/>
              </a:solidFill>
            </a:ln>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1303828" y="2762250"/>
            <a:ext cx="566697" cy="101600"/>
            <a:chOff x="6128901" y="2660650"/>
            <a:chExt cx="566697" cy="101600"/>
          </a:xfrm>
        </p:grpSpPr>
        <p:sp>
          <p:nvSpPr>
            <p:cNvPr id="9" name="Rectangle 8"/>
            <p:cNvSpPr/>
            <p:nvPr/>
          </p:nvSpPr>
          <p:spPr>
            <a:xfrm>
              <a:off x="6128901" y="2660650"/>
              <a:ext cx="566697" cy="101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6159290" y="2710672"/>
              <a:ext cx="511119" cy="0"/>
            </a:xfrm>
            <a:prstGeom prst="line">
              <a:avLst/>
            </a:prstGeom>
            <a:ln w="57150" cmpd="sng">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2333750" y="3454596"/>
            <a:ext cx="838954" cy="369332"/>
          </a:xfrm>
          <a:prstGeom prst="rect">
            <a:avLst/>
          </a:prstGeom>
          <a:noFill/>
        </p:spPr>
        <p:txBody>
          <a:bodyPr wrap="none" rtlCol="0">
            <a:spAutoFit/>
          </a:bodyPr>
          <a:lstStyle/>
          <a:p>
            <a:r>
              <a:rPr lang="en-US" dirty="0" err="1" smtClean="0">
                <a:solidFill>
                  <a:schemeClr val="accent1"/>
                </a:solidFill>
              </a:rPr>
              <a:t>Piarco</a:t>
            </a:r>
            <a:endParaRPr lang="en-US" dirty="0">
              <a:solidFill>
                <a:schemeClr val="accent1"/>
              </a:solidFill>
            </a:endParaRPr>
          </a:p>
        </p:txBody>
      </p:sp>
      <p:sp>
        <p:nvSpPr>
          <p:cNvPr id="6" name="TextBox 5"/>
          <p:cNvSpPr txBox="1"/>
          <p:nvPr/>
        </p:nvSpPr>
        <p:spPr>
          <a:xfrm>
            <a:off x="3309523" y="4740608"/>
            <a:ext cx="1172805" cy="369332"/>
          </a:xfrm>
          <a:prstGeom prst="rect">
            <a:avLst/>
          </a:prstGeom>
          <a:noFill/>
        </p:spPr>
        <p:txBody>
          <a:bodyPr wrap="none" rtlCol="0">
            <a:spAutoFit/>
          </a:bodyPr>
          <a:lstStyle/>
          <a:p>
            <a:r>
              <a:rPr lang="en-US" dirty="0" smtClean="0">
                <a:solidFill>
                  <a:schemeClr val="accent2"/>
                </a:solidFill>
              </a:rPr>
              <a:t>Barbados</a:t>
            </a:r>
          </a:p>
        </p:txBody>
      </p:sp>
      <p:sp>
        <p:nvSpPr>
          <p:cNvPr id="13" name="Or 12"/>
          <p:cNvSpPr/>
          <p:nvPr/>
        </p:nvSpPr>
        <p:spPr>
          <a:xfrm>
            <a:off x="2633046" y="1416050"/>
            <a:ext cx="201507" cy="201168"/>
          </a:xfrm>
          <a:prstGeom prst="flowChartOr">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r 15"/>
          <p:cNvSpPr/>
          <p:nvPr/>
        </p:nvSpPr>
        <p:spPr>
          <a:xfrm>
            <a:off x="6277946" y="1367282"/>
            <a:ext cx="201507" cy="201168"/>
          </a:xfrm>
          <a:prstGeom prst="flowChartOr">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8794232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r_050717_0745z_er2.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562854" y="1259299"/>
            <a:ext cx="4562856" cy="4562856"/>
          </a:xfrm>
          <a:prstGeom prst="rect">
            <a:avLst/>
          </a:prstGeom>
        </p:spPr>
      </p:pic>
      <p:pic>
        <p:nvPicPr>
          <p:cNvPr id="6" name="Picture 5" descr="vis_050717_0745z_er2.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 y="1259300"/>
            <a:ext cx="4562856" cy="4562856"/>
          </a:xfrm>
          <a:prstGeom prst="rect">
            <a:avLst/>
          </a:prstGeom>
        </p:spPr>
      </p:pic>
      <p:sp>
        <p:nvSpPr>
          <p:cNvPr id="8" name="TextBox 7"/>
          <p:cNvSpPr txBox="1"/>
          <p:nvPr/>
        </p:nvSpPr>
        <p:spPr>
          <a:xfrm>
            <a:off x="-2" y="13013"/>
            <a:ext cx="9125711" cy="830997"/>
          </a:xfrm>
          <a:prstGeom prst="rect">
            <a:avLst/>
          </a:prstGeom>
          <a:noFill/>
        </p:spPr>
        <p:txBody>
          <a:bodyPr wrap="square" rtlCol="0">
            <a:spAutoFit/>
          </a:bodyPr>
          <a:lstStyle/>
          <a:p>
            <a:pPr algn="ctr"/>
            <a:r>
              <a:rPr lang="en-US" sz="2800" dirty="0" smtClean="0">
                <a:latin typeface="Comic Sans MS"/>
                <a:cs typeface="Comic Sans MS"/>
              </a:rPr>
              <a:t>Hurricane Emily: NASA ER-2 </a:t>
            </a:r>
            <a:r>
              <a:rPr lang="en-US" sz="2800" dirty="0" err="1" smtClean="0">
                <a:latin typeface="Comic Sans MS"/>
                <a:cs typeface="Comic Sans MS"/>
              </a:rPr>
              <a:t>Overflight</a:t>
            </a:r>
            <a:r>
              <a:rPr lang="en-US" sz="2800" dirty="0">
                <a:latin typeface="Comic Sans MS"/>
                <a:cs typeface="Comic Sans MS"/>
              </a:rPr>
              <a:t> </a:t>
            </a:r>
            <a:endParaRPr lang="en-US" sz="2800" dirty="0" smtClean="0">
              <a:latin typeface="Comic Sans MS"/>
              <a:cs typeface="Comic Sans MS"/>
            </a:endParaRPr>
          </a:p>
          <a:p>
            <a:pPr algn="ctr"/>
            <a:r>
              <a:rPr lang="en-US" sz="2000" dirty="0" smtClean="0">
                <a:latin typeface="Comic Sans MS"/>
                <a:cs typeface="Comic Sans MS"/>
              </a:rPr>
              <a:t>17 July 2005 0740-0805 UTC</a:t>
            </a:r>
            <a:endParaRPr lang="en-US" sz="2000" dirty="0">
              <a:latin typeface="Comic Sans MS"/>
              <a:cs typeface="Comic Sans MS"/>
            </a:endParaRPr>
          </a:p>
        </p:txBody>
      </p:sp>
      <p:sp>
        <p:nvSpPr>
          <p:cNvPr id="13" name="TextBox 12"/>
          <p:cNvSpPr txBox="1"/>
          <p:nvPr/>
        </p:nvSpPr>
        <p:spPr>
          <a:xfrm>
            <a:off x="2645046" y="3663697"/>
            <a:ext cx="353507" cy="369332"/>
          </a:xfrm>
          <a:prstGeom prst="rect">
            <a:avLst/>
          </a:prstGeom>
          <a:noFill/>
        </p:spPr>
        <p:txBody>
          <a:bodyPr wrap="none" rtlCol="0">
            <a:spAutoFit/>
          </a:bodyPr>
          <a:lstStyle/>
          <a:p>
            <a:r>
              <a:rPr lang="en-US" dirty="0" smtClean="0">
                <a:latin typeface="Comic Sans MS"/>
                <a:cs typeface="Comic Sans MS"/>
              </a:rPr>
              <a:t>A</a:t>
            </a:r>
            <a:endParaRPr lang="en-US" dirty="0">
              <a:latin typeface="Comic Sans MS"/>
              <a:cs typeface="Comic Sans MS"/>
            </a:endParaRPr>
          </a:p>
        </p:txBody>
      </p:sp>
      <p:sp>
        <p:nvSpPr>
          <p:cNvPr id="14" name="TextBox 13"/>
          <p:cNvSpPr txBox="1"/>
          <p:nvPr/>
        </p:nvSpPr>
        <p:spPr>
          <a:xfrm>
            <a:off x="1536522" y="3040480"/>
            <a:ext cx="330176" cy="369332"/>
          </a:xfrm>
          <a:prstGeom prst="rect">
            <a:avLst/>
          </a:prstGeom>
          <a:noFill/>
        </p:spPr>
        <p:txBody>
          <a:bodyPr wrap="none" rtlCol="0">
            <a:spAutoFit/>
          </a:bodyPr>
          <a:lstStyle/>
          <a:p>
            <a:r>
              <a:rPr lang="en-US" dirty="0" smtClean="0">
                <a:latin typeface="Comic Sans MS"/>
                <a:cs typeface="Comic Sans MS"/>
              </a:rPr>
              <a:t>B</a:t>
            </a:r>
            <a:endParaRPr lang="en-US" dirty="0">
              <a:latin typeface="Comic Sans MS"/>
              <a:cs typeface="Comic Sans MS"/>
            </a:endParaRPr>
          </a:p>
        </p:txBody>
      </p:sp>
      <p:sp>
        <p:nvSpPr>
          <p:cNvPr id="15" name="TextBox 14"/>
          <p:cNvSpPr txBox="1"/>
          <p:nvPr/>
        </p:nvSpPr>
        <p:spPr>
          <a:xfrm>
            <a:off x="7210688" y="3668543"/>
            <a:ext cx="353507" cy="369332"/>
          </a:xfrm>
          <a:prstGeom prst="rect">
            <a:avLst/>
          </a:prstGeom>
          <a:noFill/>
        </p:spPr>
        <p:txBody>
          <a:bodyPr wrap="none" rtlCol="0">
            <a:spAutoFit/>
          </a:bodyPr>
          <a:lstStyle/>
          <a:p>
            <a:r>
              <a:rPr lang="en-US" dirty="0" smtClean="0">
                <a:latin typeface="Comic Sans MS"/>
                <a:cs typeface="Comic Sans MS"/>
              </a:rPr>
              <a:t>A</a:t>
            </a:r>
            <a:endParaRPr lang="en-US" dirty="0">
              <a:latin typeface="Comic Sans MS"/>
              <a:cs typeface="Comic Sans MS"/>
            </a:endParaRPr>
          </a:p>
        </p:txBody>
      </p:sp>
      <p:sp>
        <p:nvSpPr>
          <p:cNvPr id="16" name="TextBox 15"/>
          <p:cNvSpPr txBox="1"/>
          <p:nvPr/>
        </p:nvSpPr>
        <p:spPr>
          <a:xfrm>
            <a:off x="6102164" y="3045326"/>
            <a:ext cx="330176" cy="369332"/>
          </a:xfrm>
          <a:prstGeom prst="rect">
            <a:avLst/>
          </a:prstGeom>
          <a:noFill/>
        </p:spPr>
        <p:txBody>
          <a:bodyPr wrap="none" rtlCol="0">
            <a:spAutoFit/>
          </a:bodyPr>
          <a:lstStyle/>
          <a:p>
            <a:r>
              <a:rPr lang="en-US" dirty="0" smtClean="0">
                <a:latin typeface="Comic Sans MS"/>
                <a:cs typeface="Comic Sans MS"/>
              </a:rPr>
              <a:t>B</a:t>
            </a:r>
            <a:endParaRPr lang="en-US" dirty="0">
              <a:latin typeface="Comic Sans MS"/>
              <a:cs typeface="Comic Sans MS"/>
            </a:endParaRPr>
          </a:p>
        </p:txBody>
      </p:sp>
      <p:sp>
        <p:nvSpPr>
          <p:cNvPr id="17" name="TextBox 16"/>
          <p:cNvSpPr txBox="1"/>
          <p:nvPr/>
        </p:nvSpPr>
        <p:spPr>
          <a:xfrm>
            <a:off x="0" y="6027003"/>
            <a:ext cx="9144000" cy="830997"/>
          </a:xfrm>
          <a:prstGeom prst="rect">
            <a:avLst/>
          </a:prstGeom>
          <a:noFill/>
        </p:spPr>
        <p:txBody>
          <a:bodyPr wrap="square" rtlCol="0">
            <a:spAutoFit/>
          </a:bodyPr>
          <a:lstStyle/>
          <a:p>
            <a:r>
              <a:rPr lang="en-US" sz="1200" dirty="0" smtClean="0"/>
              <a:t>“During this first transit, the ER-2 experienced turbulence at an altitude of 20 km. This turbulence was surprising because there had been substantial filling of the storm immediately prior to the ER-2 flight.  Prior ER-2 flights over hurricanes that had already ceased intensification (e.g., Bonnie in 1998, Erin in 2001) had not been problematic.  Although the ER-2 did not penetrate convection at ~20-km altitude, we speculate that the difficulties may have been related to upward-propagating gravity waves…”</a:t>
            </a:r>
            <a:endParaRPr lang="en-US" sz="1200" dirty="0"/>
          </a:p>
        </p:txBody>
      </p:sp>
    </p:spTree>
    <p:extLst>
      <p:ext uri="{BB962C8B-B14F-4D97-AF65-F5344CB8AC3E}">
        <p14:creationId xmlns="" xmlns:p14="http://schemas.microsoft.com/office/powerpoint/2010/main" val="17192366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t_diff_050717_0745z_er2.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715068" y="986711"/>
            <a:ext cx="5686022" cy="5686022"/>
          </a:xfrm>
          <a:prstGeom prst="rect">
            <a:avLst/>
          </a:prstGeom>
        </p:spPr>
      </p:pic>
      <p:sp>
        <p:nvSpPr>
          <p:cNvPr id="7" name="TextBox 6"/>
          <p:cNvSpPr txBox="1"/>
          <p:nvPr/>
        </p:nvSpPr>
        <p:spPr>
          <a:xfrm>
            <a:off x="-2" y="13013"/>
            <a:ext cx="9125711" cy="830997"/>
          </a:xfrm>
          <a:prstGeom prst="rect">
            <a:avLst/>
          </a:prstGeom>
          <a:noFill/>
        </p:spPr>
        <p:txBody>
          <a:bodyPr wrap="square" rtlCol="0">
            <a:spAutoFit/>
          </a:bodyPr>
          <a:lstStyle/>
          <a:p>
            <a:pPr algn="ctr"/>
            <a:r>
              <a:rPr lang="en-US" sz="2800" dirty="0" smtClean="0">
                <a:latin typeface="Comic Sans MS"/>
                <a:cs typeface="Comic Sans MS"/>
              </a:rPr>
              <a:t>Hurricane Emily: NASA ER-2 </a:t>
            </a:r>
            <a:r>
              <a:rPr lang="en-US" sz="2800" dirty="0" err="1" smtClean="0">
                <a:latin typeface="Comic Sans MS"/>
                <a:cs typeface="Comic Sans MS"/>
              </a:rPr>
              <a:t>Overflight</a:t>
            </a:r>
            <a:r>
              <a:rPr lang="en-US" sz="2800" dirty="0">
                <a:latin typeface="Comic Sans MS"/>
                <a:cs typeface="Comic Sans MS"/>
              </a:rPr>
              <a:t> </a:t>
            </a:r>
            <a:endParaRPr lang="en-US" sz="2800" dirty="0" smtClean="0">
              <a:latin typeface="Comic Sans MS"/>
              <a:cs typeface="Comic Sans MS"/>
            </a:endParaRPr>
          </a:p>
          <a:p>
            <a:pPr algn="ctr"/>
            <a:r>
              <a:rPr lang="en-US" sz="2000" dirty="0" smtClean="0">
                <a:latin typeface="Comic Sans MS"/>
                <a:cs typeface="Comic Sans MS"/>
              </a:rPr>
              <a:t>17 July 2005 (0740-0805 UTC)</a:t>
            </a:r>
            <a:endParaRPr lang="en-US" sz="2000" dirty="0">
              <a:latin typeface="Comic Sans MS"/>
              <a:cs typeface="Comic Sans MS"/>
            </a:endParaRPr>
          </a:p>
        </p:txBody>
      </p:sp>
      <p:sp>
        <p:nvSpPr>
          <p:cNvPr id="8" name="TextBox 7"/>
          <p:cNvSpPr txBox="1"/>
          <p:nvPr/>
        </p:nvSpPr>
        <p:spPr>
          <a:xfrm>
            <a:off x="5057252" y="4023893"/>
            <a:ext cx="353507" cy="369332"/>
          </a:xfrm>
          <a:prstGeom prst="rect">
            <a:avLst/>
          </a:prstGeom>
          <a:noFill/>
        </p:spPr>
        <p:txBody>
          <a:bodyPr wrap="none" rtlCol="0">
            <a:spAutoFit/>
          </a:bodyPr>
          <a:lstStyle/>
          <a:p>
            <a:r>
              <a:rPr lang="en-US" dirty="0" smtClean="0">
                <a:latin typeface="Comic Sans MS"/>
                <a:cs typeface="Comic Sans MS"/>
              </a:rPr>
              <a:t>A</a:t>
            </a:r>
            <a:endParaRPr lang="en-US" dirty="0">
              <a:latin typeface="Comic Sans MS"/>
              <a:cs typeface="Comic Sans MS"/>
            </a:endParaRPr>
          </a:p>
        </p:txBody>
      </p:sp>
      <p:sp>
        <p:nvSpPr>
          <p:cNvPr id="9" name="TextBox 8"/>
          <p:cNvSpPr txBox="1"/>
          <p:nvPr/>
        </p:nvSpPr>
        <p:spPr>
          <a:xfrm>
            <a:off x="3674614" y="3272769"/>
            <a:ext cx="330176" cy="369332"/>
          </a:xfrm>
          <a:prstGeom prst="rect">
            <a:avLst/>
          </a:prstGeom>
          <a:noFill/>
        </p:spPr>
        <p:txBody>
          <a:bodyPr wrap="none" rtlCol="0">
            <a:spAutoFit/>
          </a:bodyPr>
          <a:lstStyle/>
          <a:p>
            <a:r>
              <a:rPr lang="en-US" dirty="0" smtClean="0">
                <a:latin typeface="Comic Sans MS"/>
                <a:cs typeface="Comic Sans MS"/>
              </a:rPr>
              <a:t>B</a:t>
            </a:r>
            <a:endParaRPr lang="en-US" dirty="0">
              <a:latin typeface="Comic Sans MS"/>
              <a:cs typeface="Comic Sans MS"/>
            </a:endParaRPr>
          </a:p>
        </p:txBody>
      </p:sp>
      <p:pic>
        <p:nvPicPr>
          <p:cNvPr id="6" name="Picture 5" descr="050717_1445z.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719072" y="987552"/>
            <a:ext cx="5687568" cy="5687568"/>
          </a:xfrm>
          <a:prstGeom prst="rect">
            <a:avLst/>
          </a:prstGeom>
        </p:spPr>
      </p:pic>
    </p:spTree>
    <p:extLst>
      <p:ext uri="{BB962C8B-B14F-4D97-AF65-F5344CB8AC3E}">
        <p14:creationId xmlns="" xmlns:p14="http://schemas.microsoft.com/office/powerpoint/2010/main" val="190496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5" descr="100831_1545Z.JPG"/>
          <p:cNvPicPr>
            <a:picLocks noChangeAspect="1"/>
          </p:cNvPicPr>
          <p:nvPr/>
        </p:nvPicPr>
        <p:blipFill>
          <a:blip r:embed="rId2"/>
          <a:srcRect/>
          <a:stretch>
            <a:fillRect/>
          </a:stretch>
        </p:blipFill>
        <p:spPr bwMode="auto">
          <a:xfrm>
            <a:off x="5072806" y="3899638"/>
            <a:ext cx="2925762" cy="2925763"/>
          </a:xfrm>
          <a:prstGeom prst="rect">
            <a:avLst/>
          </a:prstGeom>
          <a:noFill/>
          <a:ln w="9525">
            <a:noFill/>
            <a:miter lim="800000"/>
            <a:headEnd/>
            <a:tailEnd/>
          </a:ln>
        </p:spPr>
      </p:pic>
      <p:pic>
        <p:nvPicPr>
          <p:cNvPr id="21506" name="Picture 4" descr="vis_980920_1445.jpg"/>
          <p:cNvPicPr>
            <a:picLocks noChangeAspect="1"/>
          </p:cNvPicPr>
          <p:nvPr/>
        </p:nvPicPr>
        <p:blipFill>
          <a:blip r:embed="rId3"/>
          <a:srcRect/>
          <a:stretch>
            <a:fillRect/>
          </a:stretch>
        </p:blipFill>
        <p:spPr bwMode="auto">
          <a:xfrm>
            <a:off x="5072806" y="842113"/>
            <a:ext cx="2925762" cy="2927350"/>
          </a:xfrm>
          <a:prstGeom prst="rect">
            <a:avLst/>
          </a:prstGeom>
          <a:noFill/>
          <a:ln w="9525">
            <a:noFill/>
            <a:miter lim="800000"/>
            <a:headEnd/>
            <a:tailEnd/>
          </a:ln>
        </p:spPr>
      </p:pic>
      <p:pic>
        <p:nvPicPr>
          <p:cNvPr id="21507" name="Picture 1" descr="050715_1545z.jpg"/>
          <p:cNvPicPr>
            <a:picLocks noChangeAspect="1"/>
          </p:cNvPicPr>
          <p:nvPr/>
        </p:nvPicPr>
        <p:blipFill>
          <a:blip r:embed="rId4"/>
          <a:srcRect/>
          <a:stretch>
            <a:fillRect/>
          </a:stretch>
        </p:blipFill>
        <p:spPr bwMode="auto">
          <a:xfrm>
            <a:off x="1094531" y="3899638"/>
            <a:ext cx="2927350" cy="2925763"/>
          </a:xfrm>
          <a:prstGeom prst="rect">
            <a:avLst/>
          </a:prstGeom>
          <a:noFill/>
          <a:ln w="9525">
            <a:noFill/>
            <a:miter lim="800000"/>
            <a:headEnd/>
            <a:tailEnd/>
          </a:ln>
        </p:spPr>
      </p:pic>
      <p:pic>
        <p:nvPicPr>
          <p:cNvPr id="3" name="Picture 2" descr="050715_1545z.jpg"/>
          <p:cNvPicPr>
            <a:picLocks noChangeAspect="1"/>
          </p:cNvPicPr>
          <p:nvPr/>
        </p:nvPicPr>
        <p:blipFill>
          <a:blip r:embed="rId5"/>
          <a:srcRect/>
          <a:stretch>
            <a:fillRect/>
          </a:stretch>
        </p:blipFill>
        <p:spPr bwMode="auto">
          <a:xfrm>
            <a:off x="1094531" y="3899638"/>
            <a:ext cx="2927350" cy="2925763"/>
          </a:xfrm>
          <a:prstGeom prst="rect">
            <a:avLst/>
          </a:prstGeom>
          <a:noFill/>
          <a:ln w="9525">
            <a:noFill/>
            <a:miter lim="800000"/>
            <a:headEnd/>
            <a:tailEnd/>
          </a:ln>
        </p:spPr>
      </p:pic>
      <p:pic>
        <p:nvPicPr>
          <p:cNvPr id="21509" name="Picture 8" descr="vis_030916_1545z.jpg"/>
          <p:cNvPicPr>
            <a:picLocks noChangeAspect="1"/>
          </p:cNvPicPr>
          <p:nvPr/>
        </p:nvPicPr>
        <p:blipFill>
          <a:blip r:embed="rId6"/>
          <a:srcRect/>
          <a:stretch>
            <a:fillRect/>
          </a:stretch>
        </p:blipFill>
        <p:spPr bwMode="auto">
          <a:xfrm>
            <a:off x="1094531" y="848463"/>
            <a:ext cx="2927350" cy="2927350"/>
          </a:xfrm>
          <a:prstGeom prst="rect">
            <a:avLst/>
          </a:prstGeom>
          <a:noFill/>
          <a:ln w="9525">
            <a:noFill/>
            <a:miter lim="800000"/>
            <a:headEnd/>
            <a:tailEnd/>
          </a:ln>
        </p:spPr>
      </p:pic>
      <p:sp>
        <p:nvSpPr>
          <p:cNvPr id="21510" name="Text Box 63"/>
          <p:cNvSpPr txBox="1">
            <a:spLocks noChangeArrowheads="1"/>
          </p:cNvSpPr>
          <p:nvPr/>
        </p:nvSpPr>
        <p:spPr bwMode="auto">
          <a:xfrm>
            <a:off x="0" y="0"/>
            <a:ext cx="9144000" cy="877163"/>
          </a:xfrm>
          <a:prstGeom prst="rect">
            <a:avLst/>
          </a:prstGeom>
          <a:noFill/>
          <a:ln w="9525">
            <a:noFill/>
            <a:miter lim="800000"/>
            <a:headEnd/>
            <a:tailEnd/>
          </a:ln>
        </p:spPr>
        <p:txBody>
          <a:bodyPr>
            <a:spAutoFit/>
          </a:bodyPr>
          <a:lstStyle/>
          <a:p>
            <a:pPr algn="ctr">
              <a:spcBef>
                <a:spcPct val="50000"/>
              </a:spcBef>
            </a:pPr>
            <a:r>
              <a:rPr lang="en-US" sz="2400" b="1" dirty="0">
                <a:solidFill>
                  <a:srgbClr val="000000"/>
                </a:solidFill>
                <a:latin typeface="Comic Sans MS" pitchFamily="66" charset="0"/>
              </a:rPr>
              <a:t>GOES 6-hr BT Temp </a:t>
            </a:r>
            <a:r>
              <a:rPr lang="en-US" sz="2400" b="1" dirty="0" smtClean="0">
                <a:solidFill>
                  <a:srgbClr val="000000"/>
                </a:solidFill>
                <a:latin typeface="Comic Sans MS" pitchFamily="66" charset="0"/>
              </a:rPr>
              <a:t>Difference: Arc Clouds</a:t>
            </a:r>
          </a:p>
          <a:p>
            <a:pPr algn="ctr">
              <a:spcBef>
                <a:spcPct val="50000"/>
              </a:spcBef>
            </a:pPr>
            <a:r>
              <a:rPr lang="en-US" dirty="0" smtClean="0">
                <a:solidFill>
                  <a:srgbClr val="000000"/>
                </a:solidFill>
                <a:latin typeface="Comic Sans MS" pitchFamily="66" charset="0"/>
              </a:rPr>
              <a:t>Mid-Level Feature?</a:t>
            </a:r>
            <a:endParaRPr lang="en-US" dirty="0">
              <a:solidFill>
                <a:srgbClr val="000000"/>
              </a:solidFill>
              <a:latin typeface="Comic Sans MS" pitchFamily="66" charset="0"/>
            </a:endParaRPr>
          </a:p>
        </p:txBody>
      </p:sp>
      <p:pic>
        <p:nvPicPr>
          <p:cNvPr id="10" name="Picture 9" descr="bt_diff_030916_1545z.jpg"/>
          <p:cNvPicPr>
            <a:picLocks noChangeAspect="1"/>
          </p:cNvPicPr>
          <p:nvPr/>
        </p:nvPicPr>
        <p:blipFill>
          <a:blip r:embed="rId7"/>
          <a:srcRect/>
          <a:stretch>
            <a:fillRect/>
          </a:stretch>
        </p:blipFill>
        <p:spPr bwMode="auto">
          <a:xfrm>
            <a:off x="1094531" y="842113"/>
            <a:ext cx="2927350" cy="2927350"/>
          </a:xfrm>
          <a:prstGeom prst="rect">
            <a:avLst/>
          </a:prstGeom>
          <a:noFill/>
          <a:ln w="9525">
            <a:noFill/>
            <a:miter lim="800000"/>
            <a:headEnd/>
            <a:tailEnd/>
          </a:ln>
        </p:spPr>
      </p:pic>
      <p:pic>
        <p:nvPicPr>
          <p:cNvPr id="8" name="Picture 7" descr="bt_diff_100831_1545z.jpg"/>
          <p:cNvPicPr>
            <a:picLocks noChangeAspect="1"/>
          </p:cNvPicPr>
          <p:nvPr/>
        </p:nvPicPr>
        <p:blipFill>
          <a:blip r:embed="rId8"/>
          <a:srcRect/>
          <a:stretch>
            <a:fillRect/>
          </a:stretch>
        </p:blipFill>
        <p:spPr bwMode="auto">
          <a:xfrm>
            <a:off x="5072806" y="3899638"/>
            <a:ext cx="2925762" cy="2925763"/>
          </a:xfrm>
          <a:prstGeom prst="rect">
            <a:avLst/>
          </a:prstGeom>
          <a:noFill/>
          <a:ln w="9525">
            <a:noFill/>
            <a:miter lim="800000"/>
            <a:headEnd/>
            <a:tailEnd/>
          </a:ln>
        </p:spPr>
      </p:pic>
      <p:pic>
        <p:nvPicPr>
          <p:cNvPr id="2" name="Picture 1" descr="bt_diff_980920_1445z.jpg"/>
          <p:cNvPicPr>
            <a:picLocks noChangeAspect="1"/>
          </p:cNvPicPr>
          <p:nvPr/>
        </p:nvPicPr>
        <p:blipFill>
          <a:blip r:embed="rId9"/>
          <a:srcRect/>
          <a:stretch>
            <a:fillRect/>
          </a:stretch>
        </p:blipFill>
        <p:spPr bwMode="auto">
          <a:xfrm>
            <a:off x="5072806" y="842113"/>
            <a:ext cx="2925762" cy="2927350"/>
          </a:xfrm>
          <a:prstGeom prst="rect">
            <a:avLst/>
          </a:prstGeom>
          <a:noFill/>
          <a:ln w="9525">
            <a:noFill/>
            <a:miter lim="800000"/>
            <a:headEnd/>
            <a:tailEnd/>
          </a:ln>
        </p:spPr>
      </p:pic>
      <p:sp>
        <p:nvSpPr>
          <p:cNvPr id="21514" name="TextBox 3"/>
          <p:cNvSpPr txBox="1">
            <a:spLocks noChangeArrowheads="1"/>
          </p:cNvSpPr>
          <p:nvPr/>
        </p:nvSpPr>
        <p:spPr bwMode="auto">
          <a:xfrm>
            <a:off x="1094531" y="3324963"/>
            <a:ext cx="1354137" cy="338138"/>
          </a:xfrm>
          <a:prstGeom prst="rect">
            <a:avLst/>
          </a:prstGeom>
          <a:noFill/>
          <a:ln w="9525">
            <a:noFill/>
            <a:miter lim="800000"/>
            <a:headEnd/>
            <a:tailEnd/>
          </a:ln>
        </p:spPr>
        <p:txBody>
          <a:bodyPr wrap="none">
            <a:spAutoFit/>
          </a:bodyPr>
          <a:lstStyle/>
          <a:p>
            <a:r>
              <a:rPr lang="en-US" sz="1600">
                <a:solidFill>
                  <a:srgbClr val="FFFFFF"/>
                </a:solidFill>
                <a:latin typeface="Comic Sans MS" pitchFamily="66" charset="0"/>
              </a:rPr>
              <a:t>2003 Isabel</a:t>
            </a:r>
          </a:p>
        </p:txBody>
      </p:sp>
      <p:sp>
        <p:nvSpPr>
          <p:cNvPr id="21515" name="TextBox 11"/>
          <p:cNvSpPr txBox="1">
            <a:spLocks noChangeArrowheads="1"/>
          </p:cNvSpPr>
          <p:nvPr/>
        </p:nvSpPr>
        <p:spPr bwMode="auto">
          <a:xfrm>
            <a:off x="5072806" y="3332901"/>
            <a:ext cx="1493837" cy="338137"/>
          </a:xfrm>
          <a:prstGeom prst="rect">
            <a:avLst/>
          </a:prstGeom>
          <a:noFill/>
          <a:ln w="9525">
            <a:noFill/>
            <a:miter lim="800000"/>
            <a:headEnd/>
            <a:tailEnd/>
          </a:ln>
        </p:spPr>
        <p:txBody>
          <a:bodyPr wrap="none">
            <a:spAutoFit/>
          </a:bodyPr>
          <a:lstStyle/>
          <a:p>
            <a:r>
              <a:rPr lang="en-US" sz="1600">
                <a:solidFill>
                  <a:srgbClr val="FFFFFF"/>
                </a:solidFill>
                <a:latin typeface="Comic Sans MS" pitchFamily="66" charset="0"/>
              </a:rPr>
              <a:t>1998 Georges</a:t>
            </a:r>
          </a:p>
        </p:txBody>
      </p:sp>
      <p:sp>
        <p:nvSpPr>
          <p:cNvPr id="21516" name="TextBox 12"/>
          <p:cNvSpPr txBox="1">
            <a:spLocks noChangeArrowheads="1"/>
          </p:cNvSpPr>
          <p:nvPr/>
        </p:nvSpPr>
        <p:spPr bwMode="auto">
          <a:xfrm>
            <a:off x="1094531" y="6390426"/>
            <a:ext cx="1262062" cy="338137"/>
          </a:xfrm>
          <a:prstGeom prst="rect">
            <a:avLst/>
          </a:prstGeom>
          <a:noFill/>
          <a:ln w="9525">
            <a:noFill/>
            <a:miter lim="800000"/>
            <a:headEnd/>
            <a:tailEnd/>
          </a:ln>
        </p:spPr>
        <p:txBody>
          <a:bodyPr wrap="none">
            <a:spAutoFit/>
          </a:bodyPr>
          <a:lstStyle/>
          <a:p>
            <a:r>
              <a:rPr lang="en-US" sz="1600">
                <a:solidFill>
                  <a:srgbClr val="FFFFFF"/>
                </a:solidFill>
                <a:latin typeface="Comic Sans MS" pitchFamily="66" charset="0"/>
              </a:rPr>
              <a:t>2005 Emily</a:t>
            </a:r>
          </a:p>
        </p:txBody>
      </p:sp>
      <p:sp>
        <p:nvSpPr>
          <p:cNvPr id="21517" name="TextBox 13"/>
          <p:cNvSpPr txBox="1">
            <a:spLocks noChangeArrowheads="1"/>
          </p:cNvSpPr>
          <p:nvPr/>
        </p:nvSpPr>
        <p:spPr bwMode="auto">
          <a:xfrm>
            <a:off x="5072806" y="6390426"/>
            <a:ext cx="1101725" cy="338137"/>
          </a:xfrm>
          <a:prstGeom prst="rect">
            <a:avLst/>
          </a:prstGeom>
          <a:noFill/>
          <a:ln w="9525">
            <a:noFill/>
            <a:miter lim="800000"/>
            <a:headEnd/>
            <a:tailEnd/>
          </a:ln>
        </p:spPr>
        <p:txBody>
          <a:bodyPr wrap="none">
            <a:spAutoFit/>
          </a:bodyPr>
          <a:lstStyle/>
          <a:p>
            <a:r>
              <a:rPr lang="en-US" sz="1600">
                <a:solidFill>
                  <a:srgbClr val="FFFFFF"/>
                </a:solidFill>
                <a:latin typeface="Comic Sans MS" pitchFamily="66" charset="0"/>
              </a:rPr>
              <a:t>2010 Earl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0"/>
                                        <p:tgtEl>
                                          <p:spTgt spid="10"/>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3000"/>
                                        <p:tgtEl>
                                          <p:spTgt spid="3"/>
                                        </p:tgtEl>
                                      </p:cBhvr>
                                    </p:animEffect>
                                  </p:childTnLst>
                                </p:cTn>
                              </p:par>
                            </p:childTnLst>
                          </p:cTn>
                        </p:par>
                        <p:par>
                          <p:cTn id="16" fill="hold">
                            <p:stCondLst>
                              <p:cond delay="9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ir_1019017_0857.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072488" y="3899321"/>
            <a:ext cx="2926080" cy="2926080"/>
          </a:xfrm>
          <a:prstGeom prst="rect">
            <a:avLst/>
          </a:prstGeom>
        </p:spPr>
      </p:pic>
      <p:pic>
        <p:nvPicPr>
          <p:cNvPr id="22" name="Picture 21" descr="bt_diff_101017_0857z.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072806" y="3899321"/>
            <a:ext cx="2926080" cy="2926080"/>
          </a:xfrm>
          <a:prstGeom prst="rect">
            <a:avLst/>
          </a:prstGeom>
        </p:spPr>
      </p:pic>
      <p:pic>
        <p:nvPicPr>
          <p:cNvPr id="11" name="Picture 10" descr="ir_060722_0600z.jp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095801" y="3899638"/>
            <a:ext cx="2926080" cy="2926080"/>
          </a:xfrm>
          <a:prstGeom prst="rect">
            <a:avLst/>
          </a:prstGeom>
        </p:spPr>
      </p:pic>
      <p:pic>
        <p:nvPicPr>
          <p:cNvPr id="9" name="Picture 8" descr="bt_diff_060822_0600z.jp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094531" y="3899638"/>
            <a:ext cx="2926080" cy="2926080"/>
          </a:xfrm>
          <a:prstGeom prst="rect">
            <a:avLst/>
          </a:prstGeom>
        </p:spPr>
      </p:pic>
      <p:pic>
        <p:nvPicPr>
          <p:cNvPr id="7" name="Picture 6" descr="ir_030913_1545z.jpg"/>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5072488" y="842113"/>
            <a:ext cx="2926080" cy="2926080"/>
          </a:xfrm>
          <a:prstGeom prst="rect">
            <a:avLst/>
          </a:prstGeom>
        </p:spPr>
      </p:pic>
      <p:sp>
        <p:nvSpPr>
          <p:cNvPr id="21510" name="Text Box 63"/>
          <p:cNvSpPr txBox="1">
            <a:spLocks noChangeArrowheads="1"/>
          </p:cNvSpPr>
          <p:nvPr/>
        </p:nvSpPr>
        <p:spPr bwMode="auto">
          <a:xfrm>
            <a:off x="0" y="0"/>
            <a:ext cx="9144000" cy="1431161"/>
          </a:xfrm>
          <a:prstGeom prst="rect">
            <a:avLst/>
          </a:prstGeom>
          <a:noFill/>
          <a:ln w="9525">
            <a:noFill/>
            <a:miter lim="800000"/>
            <a:headEnd/>
            <a:tailEnd/>
          </a:ln>
        </p:spPr>
        <p:txBody>
          <a:bodyPr>
            <a:spAutoFit/>
          </a:bodyPr>
          <a:lstStyle/>
          <a:p>
            <a:pPr algn="ctr">
              <a:spcBef>
                <a:spcPct val="50000"/>
              </a:spcBef>
            </a:pPr>
            <a:r>
              <a:rPr lang="en-US" sz="2400" b="1" dirty="0">
                <a:solidFill>
                  <a:srgbClr val="000000"/>
                </a:solidFill>
                <a:latin typeface="Comic Sans MS" pitchFamily="66" charset="0"/>
              </a:rPr>
              <a:t>GOES 6-hr BT Temp </a:t>
            </a:r>
            <a:r>
              <a:rPr lang="en-US" sz="2400" b="1" dirty="0" smtClean="0">
                <a:solidFill>
                  <a:srgbClr val="000000"/>
                </a:solidFill>
                <a:latin typeface="Comic Sans MS" pitchFamily="66" charset="0"/>
              </a:rPr>
              <a:t>Difference: Transverse Bands</a:t>
            </a:r>
          </a:p>
          <a:p>
            <a:pPr algn="ctr">
              <a:spcBef>
                <a:spcPct val="50000"/>
              </a:spcBef>
            </a:pPr>
            <a:r>
              <a:rPr lang="en-US" dirty="0" smtClean="0">
                <a:solidFill>
                  <a:srgbClr val="000000"/>
                </a:solidFill>
                <a:latin typeface="Comic Sans MS" pitchFamily="66" charset="0"/>
              </a:rPr>
              <a:t>Upper-</a:t>
            </a:r>
            <a:r>
              <a:rPr lang="en-US" dirty="0">
                <a:solidFill>
                  <a:srgbClr val="000000"/>
                </a:solidFill>
                <a:latin typeface="Comic Sans MS" pitchFamily="66" charset="0"/>
              </a:rPr>
              <a:t>Level Feature?</a:t>
            </a:r>
          </a:p>
          <a:p>
            <a:pPr algn="ctr">
              <a:spcBef>
                <a:spcPct val="50000"/>
              </a:spcBef>
            </a:pPr>
            <a:endParaRPr lang="en-US" sz="2400" b="1" dirty="0">
              <a:solidFill>
                <a:srgbClr val="000000"/>
              </a:solidFill>
              <a:latin typeface="Comic Sans MS" pitchFamily="66" charset="0"/>
            </a:endParaRPr>
          </a:p>
        </p:txBody>
      </p:sp>
      <p:pic>
        <p:nvPicPr>
          <p:cNvPr id="6" name="Picture 5" descr="bt_diff_030913_1545z.jpg"/>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5072488" y="842113"/>
            <a:ext cx="2926080" cy="2926080"/>
          </a:xfrm>
          <a:prstGeom prst="rect">
            <a:avLst/>
          </a:prstGeom>
        </p:spPr>
      </p:pic>
      <p:pic>
        <p:nvPicPr>
          <p:cNvPr id="5" name="Picture 4" descr="050715_1145z.jpg"/>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1094531" y="842113"/>
            <a:ext cx="2926080" cy="2926080"/>
          </a:xfrm>
          <a:prstGeom prst="rect">
            <a:avLst/>
          </a:prstGeom>
        </p:spPr>
      </p:pic>
      <p:pic>
        <p:nvPicPr>
          <p:cNvPr id="4" name="Picture 3" descr="050715_1145z.jpg"/>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1095801" y="842113"/>
            <a:ext cx="2926080" cy="2926080"/>
          </a:xfrm>
          <a:prstGeom prst="rect">
            <a:avLst/>
          </a:prstGeom>
        </p:spPr>
      </p:pic>
      <p:sp>
        <p:nvSpPr>
          <p:cNvPr id="21514" name="TextBox 3"/>
          <p:cNvSpPr txBox="1">
            <a:spLocks noChangeArrowheads="1"/>
          </p:cNvSpPr>
          <p:nvPr/>
        </p:nvSpPr>
        <p:spPr bwMode="auto">
          <a:xfrm>
            <a:off x="1094531" y="3324963"/>
            <a:ext cx="1261884" cy="338554"/>
          </a:xfrm>
          <a:prstGeom prst="rect">
            <a:avLst/>
          </a:prstGeom>
          <a:noFill/>
          <a:ln w="9525">
            <a:noFill/>
            <a:miter lim="800000"/>
            <a:headEnd/>
            <a:tailEnd/>
          </a:ln>
        </p:spPr>
        <p:txBody>
          <a:bodyPr wrap="none">
            <a:spAutoFit/>
          </a:bodyPr>
          <a:lstStyle/>
          <a:p>
            <a:r>
              <a:rPr lang="en-US" sz="1600" dirty="0" smtClean="0">
                <a:solidFill>
                  <a:srgbClr val="FFFFFF"/>
                </a:solidFill>
                <a:latin typeface="Comic Sans MS" pitchFamily="66" charset="0"/>
              </a:rPr>
              <a:t>2005 Emily</a:t>
            </a:r>
            <a:endParaRPr lang="en-US" sz="1600" dirty="0">
              <a:solidFill>
                <a:srgbClr val="FFFFFF"/>
              </a:solidFill>
              <a:latin typeface="Comic Sans MS" pitchFamily="66" charset="0"/>
            </a:endParaRPr>
          </a:p>
        </p:txBody>
      </p:sp>
      <p:sp>
        <p:nvSpPr>
          <p:cNvPr id="21515" name="TextBox 11"/>
          <p:cNvSpPr txBox="1">
            <a:spLocks noChangeArrowheads="1"/>
          </p:cNvSpPr>
          <p:nvPr/>
        </p:nvSpPr>
        <p:spPr bwMode="auto">
          <a:xfrm>
            <a:off x="5072806" y="3332901"/>
            <a:ext cx="1354257" cy="338554"/>
          </a:xfrm>
          <a:prstGeom prst="rect">
            <a:avLst/>
          </a:prstGeom>
          <a:noFill/>
          <a:ln w="9525">
            <a:noFill/>
            <a:miter lim="800000"/>
            <a:headEnd/>
            <a:tailEnd/>
          </a:ln>
        </p:spPr>
        <p:txBody>
          <a:bodyPr wrap="none">
            <a:spAutoFit/>
          </a:bodyPr>
          <a:lstStyle/>
          <a:p>
            <a:r>
              <a:rPr lang="en-US" sz="1600" dirty="0" smtClean="0">
                <a:solidFill>
                  <a:srgbClr val="FFFFFF"/>
                </a:solidFill>
                <a:latin typeface="Comic Sans MS" pitchFamily="66" charset="0"/>
              </a:rPr>
              <a:t>2003 Isabel</a:t>
            </a:r>
            <a:endParaRPr lang="en-US" sz="1600" dirty="0">
              <a:solidFill>
                <a:srgbClr val="FFFFFF"/>
              </a:solidFill>
              <a:latin typeface="Comic Sans MS" pitchFamily="66" charset="0"/>
            </a:endParaRPr>
          </a:p>
        </p:txBody>
      </p:sp>
      <p:sp>
        <p:nvSpPr>
          <p:cNvPr id="21516" name="TextBox 12"/>
          <p:cNvSpPr txBox="1">
            <a:spLocks noChangeArrowheads="1"/>
          </p:cNvSpPr>
          <p:nvPr/>
        </p:nvSpPr>
        <p:spPr bwMode="auto">
          <a:xfrm>
            <a:off x="1094531" y="6390426"/>
            <a:ext cx="1333518" cy="338554"/>
          </a:xfrm>
          <a:prstGeom prst="rect">
            <a:avLst/>
          </a:prstGeom>
          <a:noFill/>
          <a:ln w="9525">
            <a:noFill/>
            <a:miter lim="800000"/>
            <a:headEnd/>
            <a:tailEnd/>
          </a:ln>
        </p:spPr>
        <p:txBody>
          <a:bodyPr wrap="none">
            <a:spAutoFit/>
          </a:bodyPr>
          <a:lstStyle/>
          <a:p>
            <a:r>
              <a:rPr lang="en-US" sz="1600" dirty="0" smtClean="0">
                <a:solidFill>
                  <a:srgbClr val="FFFFFF"/>
                </a:solidFill>
                <a:latin typeface="Comic Sans MS" pitchFamily="66" charset="0"/>
              </a:rPr>
              <a:t>2006 Daniel</a:t>
            </a:r>
            <a:endParaRPr lang="en-US" sz="1600" dirty="0">
              <a:solidFill>
                <a:srgbClr val="FFFFFF"/>
              </a:solidFill>
              <a:latin typeface="Comic Sans MS" pitchFamily="66" charset="0"/>
            </a:endParaRPr>
          </a:p>
        </p:txBody>
      </p:sp>
      <p:sp>
        <p:nvSpPr>
          <p:cNvPr id="21517" name="TextBox 13"/>
          <p:cNvSpPr txBox="1">
            <a:spLocks noChangeArrowheads="1"/>
          </p:cNvSpPr>
          <p:nvPr/>
        </p:nvSpPr>
        <p:spPr bwMode="auto">
          <a:xfrm>
            <a:off x="5072806" y="6390426"/>
            <a:ext cx="1174019" cy="338554"/>
          </a:xfrm>
          <a:prstGeom prst="rect">
            <a:avLst/>
          </a:prstGeom>
          <a:noFill/>
          <a:ln w="9525">
            <a:noFill/>
            <a:miter lim="800000"/>
            <a:headEnd/>
            <a:tailEnd/>
          </a:ln>
        </p:spPr>
        <p:txBody>
          <a:bodyPr wrap="none">
            <a:spAutoFit/>
          </a:bodyPr>
          <a:lstStyle/>
          <a:p>
            <a:r>
              <a:rPr lang="en-US" sz="1600" dirty="0">
                <a:solidFill>
                  <a:srgbClr val="FFFFFF"/>
                </a:solidFill>
                <a:latin typeface="Comic Sans MS" pitchFamily="66" charset="0"/>
              </a:rPr>
              <a:t>2010 </a:t>
            </a:r>
            <a:r>
              <a:rPr lang="en-US" sz="1600" dirty="0" err="1" smtClean="0">
                <a:solidFill>
                  <a:srgbClr val="FFFFFF"/>
                </a:solidFill>
                <a:latin typeface="Comic Sans MS" pitchFamily="66" charset="0"/>
              </a:rPr>
              <a:t>Megi</a:t>
            </a:r>
            <a:endParaRPr lang="en-US" sz="1600" dirty="0">
              <a:solidFill>
                <a:srgbClr val="FFFFFF"/>
              </a:solidFill>
              <a:latin typeface="Comic Sans MS" pitchFamily="66" charset="0"/>
            </a:endParaRPr>
          </a:p>
        </p:txBody>
      </p:sp>
    </p:spTree>
    <p:extLst>
      <p:ext uri="{BB962C8B-B14F-4D97-AF65-F5344CB8AC3E}">
        <p14:creationId xmlns="" xmlns:p14="http://schemas.microsoft.com/office/powerpoint/2010/main" val="396707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5" descr="bt_diff_060612_1145z.JPG"/>
          <p:cNvPicPr>
            <a:picLocks noChangeAspect="1"/>
          </p:cNvPicPr>
          <p:nvPr/>
        </p:nvPicPr>
        <p:blipFill>
          <a:blip r:embed="rId2"/>
          <a:srcRect/>
          <a:stretch>
            <a:fillRect/>
          </a:stretch>
        </p:blipFill>
        <p:spPr bwMode="auto">
          <a:xfrm>
            <a:off x="4216400" y="1835150"/>
            <a:ext cx="4508500" cy="4508500"/>
          </a:xfrm>
          <a:prstGeom prst="rect">
            <a:avLst/>
          </a:prstGeom>
          <a:noFill/>
          <a:ln w="9525">
            <a:noFill/>
            <a:miter lim="800000"/>
            <a:headEnd/>
            <a:tailEnd/>
          </a:ln>
        </p:spPr>
      </p:pic>
      <p:pic>
        <p:nvPicPr>
          <p:cNvPr id="15362" name="Picture 4" descr="ir_060612_1145z.JPG"/>
          <p:cNvPicPr>
            <a:picLocks noChangeAspect="1"/>
          </p:cNvPicPr>
          <p:nvPr/>
        </p:nvPicPr>
        <p:blipFill>
          <a:blip r:embed="rId3"/>
          <a:srcRect/>
          <a:stretch>
            <a:fillRect/>
          </a:stretch>
        </p:blipFill>
        <p:spPr bwMode="auto">
          <a:xfrm>
            <a:off x="671513" y="4181475"/>
            <a:ext cx="2560637" cy="2560638"/>
          </a:xfrm>
          <a:prstGeom prst="rect">
            <a:avLst/>
          </a:prstGeom>
          <a:noFill/>
          <a:ln w="9525">
            <a:noFill/>
            <a:miter lim="800000"/>
            <a:headEnd/>
            <a:tailEnd/>
          </a:ln>
        </p:spPr>
      </p:pic>
      <p:pic>
        <p:nvPicPr>
          <p:cNvPr id="15363" name="Picture 2" descr="ir_060612_0545z.JPG"/>
          <p:cNvPicPr>
            <a:picLocks noChangeAspect="1"/>
          </p:cNvPicPr>
          <p:nvPr/>
        </p:nvPicPr>
        <p:blipFill>
          <a:blip r:embed="rId4"/>
          <a:srcRect/>
          <a:stretch>
            <a:fillRect/>
          </a:stretch>
        </p:blipFill>
        <p:spPr bwMode="auto">
          <a:xfrm>
            <a:off x="671513" y="1443038"/>
            <a:ext cx="2560637" cy="2560637"/>
          </a:xfrm>
          <a:prstGeom prst="rect">
            <a:avLst/>
          </a:prstGeom>
          <a:noFill/>
          <a:ln w="9525">
            <a:noFill/>
            <a:miter lim="800000"/>
            <a:headEnd/>
            <a:tailEnd/>
          </a:ln>
        </p:spPr>
      </p:pic>
      <p:sp>
        <p:nvSpPr>
          <p:cNvPr id="15364" name="Text Box 63"/>
          <p:cNvSpPr txBox="1">
            <a:spLocks noChangeArrowheads="1"/>
          </p:cNvSpPr>
          <p:nvPr/>
        </p:nvSpPr>
        <p:spPr bwMode="auto">
          <a:xfrm>
            <a:off x="0" y="0"/>
            <a:ext cx="9144000" cy="1200150"/>
          </a:xfrm>
          <a:prstGeom prst="rect">
            <a:avLst/>
          </a:prstGeom>
          <a:noFill/>
          <a:ln w="9525">
            <a:noFill/>
            <a:miter lim="800000"/>
            <a:headEnd/>
            <a:tailEnd/>
          </a:ln>
        </p:spPr>
        <p:txBody>
          <a:bodyPr>
            <a:spAutoFit/>
          </a:bodyPr>
          <a:lstStyle/>
          <a:p>
            <a:pPr algn="ctr">
              <a:spcBef>
                <a:spcPct val="50000"/>
              </a:spcBef>
            </a:pPr>
            <a:r>
              <a:rPr lang="en-US" sz="3600" b="1" dirty="0">
                <a:solidFill>
                  <a:srgbClr val="000000"/>
                </a:solidFill>
                <a:latin typeface="Comic Sans MS" pitchFamily="66" charset="0"/>
              </a:rPr>
              <a:t>2006 Tropical Storm Alberto</a:t>
            </a:r>
          </a:p>
          <a:p>
            <a:pPr algn="ctr">
              <a:spcBef>
                <a:spcPct val="50000"/>
              </a:spcBef>
            </a:pPr>
            <a:r>
              <a:rPr lang="en-US" sz="2400" dirty="0">
                <a:solidFill>
                  <a:srgbClr val="000000"/>
                </a:solidFill>
                <a:latin typeface="Comic Sans MS" pitchFamily="66" charset="0"/>
              </a:rPr>
              <a:t>GOES 6-hr BT Temp Difference</a:t>
            </a:r>
          </a:p>
        </p:txBody>
      </p:sp>
      <p:cxnSp>
        <p:nvCxnSpPr>
          <p:cNvPr id="15365" name="Straight Arrow Connector 4"/>
          <p:cNvCxnSpPr>
            <a:cxnSpLocks noChangeShapeType="1"/>
          </p:cNvCxnSpPr>
          <p:nvPr/>
        </p:nvCxnSpPr>
        <p:spPr bwMode="auto">
          <a:xfrm>
            <a:off x="3232150" y="2722563"/>
            <a:ext cx="984250" cy="1366837"/>
          </a:xfrm>
          <a:prstGeom prst="straightConnector1">
            <a:avLst/>
          </a:prstGeom>
          <a:noFill/>
          <a:ln w="28575" algn="ctr">
            <a:solidFill>
              <a:schemeClr val="tx1"/>
            </a:solidFill>
            <a:prstDash val="dot"/>
            <a:round/>
            <a:headEnd/>
            <a:tailEnd/>
          </a:ln>
        </p:spPr>
      </p:cxnSp>
      <p:cxnSp>
        <p:nvCxnSpPr>
          <p:cNvPr id="15366" name="Straight Arrow Connector 11"/>
          <p:cNvCxnSpPr>
            <a:cxnSpLocks noChangeShapeType="1"/>
          </p:cNvCxnSpPr>
          <p:nvPr/>
        </p:nvCxnSpPr>
        <p:spPr bwMode="auto">
          <a:xfrm flipV="1">
            <a:off x="3232150" y="4089400"/>
            <a:ext cx="984250" cy="1373188"/>
          </a:xfrm>
          <a:prstGeom prst="straightConnector1">
            <a:avLst/>
          </a:prstGeom>
          <a:noFill/>
          <a:ln w="28575" algn="ctr">
            <a:solidFill>
              <a:schemeClr val="tx1"/>
            </a:solidFill>
            <a:prstDash val="dot"/>
            <a:round/>
            <a:headEnd/>
            <a:tailEnd/>
          </a:ln>
        </p:spPr>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01752" y="2679192"/>
            <a:ext cx="8476488" cy="4114800"/>
            <a:chOff x="301752" y="2679192"/>
            <a:chExt cx="8476488" cy="4114800"/>
          </a:xfrm>
        </p:grpSpPr>
        <p:pic>
          <p:nvPicPr>
            <p:cNvPr id="3" name="Picture 2" descr="110807_0945z.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01752" y="2679192"/>
              <a:ext cx="4114800" cy="4114800"/>
            </a:xfrm>
            <a:prstGeom prst="rect">
              <a:avLst/>
            </a:prstGeom>
          </p:spPr>
        </p:pic>
        <p:pic>
          <p:nvPicPr>
            <p:cNvPr id="7" name="Picture 6" descr="110807_0945z.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663440" y="2679192"/>
              <a:ext cx="4114800" cy="4114800"/>
            </a:xfrm>
            <a:prstGeom prst="rect">
              <a:avLst/>
            </a:prstGeom>
          </p:spPr>
        </p:pic>
      </p:grpSp>
      <p:grpSp>
        <p:nvGrpSpPr>
          <p:cNvPr id="11" name="Group 10"/>
          <p:cNvGrpSpPr/>
          <p:nvPr/>
        </p:nvGrpSpPr>
        <p:grpSpPr>
          <a:xfrm>
            <a:off x="301752" y="2679192"/>
            <a:ext cx="8476488" cy="4114800"/>
            <a:chOff x="301752" y="2679192"/>
            <a:chExt cx="8476488" cy="4114800"/>
          </a:xfrm>
        </p:grpSpPr>
        <p:pic>
          <p:nvPicPr>
            <p:cNvPr id="9" name="Picture 8" descr="110807_1045z.jp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663440" y="2679192"/>
              <a:ext cx="4114800" cy="4114800"/>
            </a:xfrm>
            <a:prstGeom prst="rect">
              <a:avLst/>
            </a:prstGeom>
          </p:spPr>
        </p:pic>
        <p:pic>
          <p:nvPicPr>
            <p:cNvPr id="10" name="Picture 9" descr="110807_1045z.jp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301752" y="2679192"/>
              <a:ext cx="4114800" cy="4114800"/>
            </a:xfrm>
            <a:prstGeom prst="rect">
              <a:avLst/>
            </a:prstGeom>
          </p:spPr>
        </p:pic>
      </p:grpSp>
      <p:grpSp>
        <p:nvGrpSpPr>
          <p:cNvPr id="14" name="Group 13"/>
          <p:cNvGrpSpPr/>
          <p:nvPr/>
        </p:nvGrpSpPr>
        <p:grpSpPr>
          <a:xfrm>
            <a:off x="301752" y="2679192"/>
            <a:ext cx="8476488" cy="4114800"/>
            <a:chOff x="301752" y="2679192"/>
            <a:chExt cx="8476488" cy="4114800"/>
          </a:xfrm>
        </p:grpSpPr>
        <p:pic>
          <p:nvPicPr>
            <p:cNvPr id="12" name="Picture 11" descr="110807_1145z.jpg"/>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301752" y="2679192"/>
              <a:ext cx="4114800" cy="4114800"/>
            </a:xfrm>
            <a:prstGeom prst="rect">
              <a:avLst/>
            </a:prstGeom>
          </p:spPr>
        </p:pic>
        <p:pic>
          <p:nvPicPr>
            <p:cNvPr id="13" name="Picture 12" descr="110807_1145z.jpg"/>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4663440" y="2679192"/>
              <a:ext cx="4114800" cy="4114800"/>
            </a:xfrm>
            <a:prstGeom prst="rect">
              <a:avLst/>
            </a:prstGeom>
          </p:spPr>
        </p:pic>
      </p:grpSp>
      <p:grpSp>
        <p:nvGrpSpPr>
          <p:cNvPr id="17" name="Group 16"/>
          <p:cNvGrpSpPr/>
          <p:nvPr/>
        </p:nvGrpSpPr>
        <p:grpSpPr>
          <a:xfrm>
            <a:off x="301752" y="2679192"/>
            <a:ext cx="8476488" cy="4114800"/>
            <a:chOff x="301752" y="2679192"/>
            <a:chExt cx="8476488" cy="4114800"/>
          </a:xfrm>
        </p:grpSpPr>
        <p:pic>
          <p:nvPicPr>
            <p:cNvPr id="15" name="Picture 14" descr="110807_1245z.jpg"/>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4663440" y="2679192"/>
              <a:ext cx="4114800" cy="4114800"/>
            </a:xfrm>
            <a:prstGeom prst="rect">
              <a:avLst/>
            </a:prstGeom>
          </p:spPr>
        </p:pic>
        <p:pic>
          <p:nvPicPr>
            <p:cNvPr id="16" name="Picture 15" descr="110807_1245z.jpg"/>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301752" y="2679192"/>
              <a:ext cx="4114800" cy="4114800"/>
            </a:xfrm>
            <a:prstGeom prst="rect">
              <a:avLst/>
            </a:prstGeom>
          </p:spPr>
        </p:pic>
      </p:grpSp>
      <p:grpSp>
        <p:nvGrpSpPr>
          <p:cNvPr id="20" name="Group 19"/>
          <p:cNvGrpSpPr/>
          <p:nvPr/>
        </p:nvGrpSpPr>
        <p:grpSpPr>
          <a:xfrm>
            <a:off x="301752" y="2679192"/>
            <a:ext cx="8476488" cy="4114800"/>
            <a:chOff x="301752" y="2679192"/>
            <a:chExt cx="8476488" cy="4114800"/>
          </a:xfrm>
        </p:grpSpPr>
        <p:pic>
          <p:nvPicPr>
            <p:cNvPr id="18" name="Picture 17" descr="110807_1345z.jpg"/>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301752" y="2679192"/>
              <a:ext cx="4114800" cy="4114800"/>
            </a:xfrm>
            <a:prstGeom prst="rect">
              <a:avLst/>
            </a:prstGeom>
          </p:spPr>
        </p:pic>
        <p:pic>
          <p:nvPicPr>
            <p:cNvPr id="19" name="Picture 18" descr="110807_1345z.jpg"/>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4663440" y="2679192"/>
              <a:ext cx="4114800" cy="4114800"/>
            </a:xfrm>
            <a:prstGeom prst="rect">
              <a:avLst/>
            </a:prstGeom>
          </p:spPr>
        </p:pic>
      </p:grpSp>
      <p:grpSp>
        <p:nvGrpSpPr>
          <p:cNvPr id="23" name="Group 22"/>
          <p:cNvGrpSpPr/>
          <p:nvPr/>
        </p:nvGrpSpPr>
        <p:grpSpPr>
          <a:xfrm>
            <a:off x="301752" y="2679192"/>
            <a:ext cx="8476488" cy="4114800"/>
            <a:chOff x="301752" y="2679192"/>
            <a:chExt cx="8476488" cy="4114800"/>
          </a:xfrm>
        </p:grpSpPr>
        <p:pic>
          <p:nvPicPr>
            <p:cNvPr id="21" name="Picture 20" descr="110807_1445z.jpg"/>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4663440" y="2679192"/>
              <a:ext cx="4114800" cy="4114800"/>
            </a:xfrm>
            <a:prstGeom prst="rect">
              <a:avLst/>
            </a:prstGeom>
          </p:spPr>
        </p:pic>
        <p:pic>
          <p:nvPicPr>
            <p:cNvPr id="22" name="Picture 21" descr="110807_1445z.jpg"/>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301752" y="2679192"/>
              <a:ext cx="4114800" cy="4114800"/>
            </a:xfrm>
            <a:prstGeom prst="rect">
              <a:avLst/>
            </a:prstGeom>
          </p:spPr>
        </p:pic>
      </p:grpSp>
      <p:grpSp>
        <p:nvGrpSpPr>
          <p:cNvPr id="26" name="Group 25"/>
          <p:cNvGrpSpPr/>
          <p:nvPr/>
        </p:nvGrpSpPr>
        <p:grpSpPr>
          <a:xfrm>
            <a:off x="301752" y="2679192"/>
            <a:ext cx="8476488" cy="4114800"/>
            <a:chOff x="301752" y="2679192"/>
            <a:chExt cx="8476488" cy="4114800"/>
          </a:xfrm>
        </p:grpSpPr>
        <p:pic>
          <p:nvPicPr>
            <p:cNvPr id="24" name="Picture 23" descr="110807_1545z.jpg"/>
            <p:cNvPicPr>
              <a:picLocks noChangeAspect="1"/>
            </p:cNvPicPr>
            <p:nvPr/>
          </p:nvPicPr>
          <p:blipFill>
            <a:blip r:embed="rId14">
              <a:extLst>
                <a:ext uri="{28A0092B-C50C-407E-A947-70E740481C1C}">
                  <a14:useLocalDpi xmlns="" xmlns:a14="http://schemas.microsoft.com/office/drawing/2010/main" val="0"/>
                </a:ext>
              </a:extLst>
            </a:blip>
            <a:stretch>
              <a:fillRect/>
            </a:stretch>
          </p:blipFill>
          <p:spPr>
            <a:xfrm>
              <a:off x="301752" y="2679192"/>
              <a:ext cx="4114800" cy="4114800"/>
            </a:xfrm>
            <a:prstGeom prst="rect">
              <a:avLst/>
            </a:prstGeom>
          </p:spPr>
        </p:pic>
        <p:pic>
          <p:nvPicPr>
            <p:cNvPr id="25" name="Picture 24" descr="110807_1545z.jpg"/>
            <p:cNvPicPr>
              <a:picLocks noChangeAspect="1"/>
            </p:cNvPicPr>
            <p:nvPr/>
          </p:nvPicPr>
          <p:blipFill>
            <a:blip r:embed="rId15">
              <a:extLst>
                <a:ext uri="{28A0092B-C50C-407E-A947-70E740481C1C}">
                  <a14:useLocalDpi xmlns="" xmlns:a14="http://schemas.microsoft.com/office/drawing/2010/main" val="0"/>
                </a:ext>
              </a:extLst>
            </a:blip>
            <a:stretch>
              <a:fillRect/>
            </a:stretch>
          </p:blipFill>
          <p:spPr>
            <a:xfrm>
              <a:off x="4663440" y="2679192"/>
              <a:ext cx="4114800" cy="4114800"/>
            </a:xfrm>
            <a:prstGeom prst="rect">
              <a:avLst/>
            </a:prstGeom>
          </p:spPr>
        </p:pic>
      </p:grpSp>
      <p:grpSp>
        <p:nvGrpSpPr>
          <p:cNvPr id="29" name="Group 28"/>
          <p:cNvGrpSpPr/>
          <p:nvPr/>
        </p:nvGrpSpPr>
        <p:grpSpPr>
          <a:xfrm>
            <a:off x="301752" y="2679192"/>
            <a:ext cx="8476488" cy="4114800"/>
            <a:chOff x="301752" y="2679192"/>
            <a:chExt cx="8476488" cy="4114800"/>
          </a:xfrm>
        </p:grpSpPr>
        <p:pic>
          <p:nvPicPr>
            <p:cNvPr id="27" name="Picture 26" descr="110807_1645z.jpg"/>
            <p:cNvPicPr>
              <a:picLocks noChangeAspect="1"/>
            </p:cNvPicPr>
            <p:nvPr/>
          </p:nvPicPr>
          <p:blipFill>
            <a:blip r:embed="rId16">
              <a:extLst>
                <a:ext uri="{28A0092B-C50C-407E-A947-70E740481C1C}">
                  <a14:useLocalDpi xmlns="" xmlns:a14="http://schemas.microsoft.com/office/drawing/2010/main" val="0"/>
                </a:ext>
              </a:extLst>
            </a:blip>
            <a:stretch>
              <a:fillRect/>
            </a:stretch>
          </p:blipFill>
          <p:spPr>
            <a:xfrm>
              <a:off x="4663440" y="2679192"/>
              <a:ext cx="4114800" cy="4114800"/>
            </a:xfrm>
            <a:prstGeom prst="rect">
              <a:avLst/>
            </a:prstGeom>
          </p:spPr>
        </p:pic>
        <p:pic>
          <p:nvPicPr>
            <p:cNvPr id="28" name="Picture 27" descr="110807_1645z.jpg"/>
            <p:cNvPicPr>
              <a:picLocks noChangeAspect="1"/>
            </p:cNvPicPr>
            <p:nvPr/>
          </p:nvPicPr>
          <p:blipFill>
            <a:blip r:embed="rId17">
              <a:extLst>
                <a:ext uri="{28A0092B-C50C-407E-A947-70E740481C1C}">
                  <a14:useLocalDpi xmlns="" xmlns:a14="http://schemas.microsoft.com/office/drawing/2010/main" val="0"/>
                </a:ext>
              </a:extLst>
            </a:blip>
            <a:stretch>
              <a:fillRect/>
            </a:stretch>
          </p:blipFill>
          <p:spPr>
            <a:xfrm>
              <a:off x="301752" y="2679192"/>
              <a:ext cx="4114800" cy="4114800"/>
            </a:xfrm>
            <a:prstGeom prst="rect">
              <a:avLst/>
            </a:prstGeom>
          </p:spPr>
        </p:pic>
      </p:grpSp>
      <p:grpSp>
        <p:nvGrpSpPr>
          <p:cNvPr id="32" name="Group 31"/>
          <p:cNvGrpSpPr/>
          <p:nvPr/>
        </p:nvGrpSpPr>
        <p:grpSpPr>
          <a:xfrm>
            <a:off x="301752" y="2679192"/>
            <a:ext cx="8476488" cy="4114800"/>
            <a:chOff x="301752" y="2679192"/>
            <a:chExt cx="8476488" cy="4114800"/>
          </a:xfrm>
        </p:grpSpPr>
        <p:pic>
          <p:nvPicPr>
            <p:cNvPr id="30" name="Picture 29" descr="110807_1745z.jpg"/>
            <p:cNvPicPr>
              <a:picLocks noChangeAspect="1"/>
            </p:cNvPicPr>
            <p:nvPr/>
          </p:nvPicPr>
          <p:blipFill>
            <a:blip r:embed="rId18">
              <a:extLst>
                <a:ext uri="{28A0092B-C50C-407E-A947-70E740481C1C}">
                  <a14:useLocalDpi xmlns="" xmlns:a14="http://schemas.microsoft.com/office/drawing/2010/main" val="0"/>
                </a:ext>
              </a:extLst>
            </a:blip>
            <a:stretch>
              <a:fillRect/>
            </a:stretch>
          </p:blipFill>
          <p:spPr>
            <a:xfrm>
              <a:off x="4663440" y="2679192"/>
              <a:ext cx="4114800" cy="4114800"/>
            </a:xfrm>
            <a:prstGeom prst="rect">
              <a:avLst/>
            </a:prstGeom>
          </p:spPr>
        </p:pic>
        <p:pic>
          <p:nvPicPr>
            <p:cNvPr id="31" name="Picture 30" descr="110807_1745z.jpg"/>
            <p:cNvPicPr>
              <a:picLocks noChangeAspect="1"/>
            </p:cNvPicPr>
            <p:nvPr/>
          </p:nvPicPr>
          <p:blipFill>
            <a:blip r:embed="rId19">
              <a:extLst>
                <a:ext uri="{28A0092B-C50C-407E-A947-70E740481C1C}">
                  <a14:useLocalDpi xmlns="" xmlns:a14="http://schemas.microsoft.com/office/drawing/2010/main" val="0"/>
                </a:ext>
              </a:extLst>
            </a:blip>
            <a:stretch>
              <a:fillRect/>
            </a:stretch>
          </p:blipFill>
          <p:spPr>
            <a:xfrm>
              <a:off x="301752" y="2679192"/>
              <a:ext cx="4114800" cy="4114800"/>
            </a:xfrm>
            <a:prstGeom prst="rect">
              <a:avLst/>
            </a:prstGeom>
          </p:spPr>
        </p:pic>
      </p:grpSp>
      <p:grpSp>
        <p:nvGrpSpPr>
          <p:cNvPr id="35" name="Group 34"/>
          <p:cNvGrpSpPr/>
          <p:nvPr/>
        </p:nvGrpSpPr>
        <p:grpSpPr>
          <a:xfrm>
            <a:off x="301752" y="2679192"/>
            <a:ext cx="8476488" cy="4114800"/>
            <a:chOff x="301752" y="2679192"/>
            <a:chExt cx="8476488" cy="4114800"/>
          </a:xfrm>
        </p:grpSpPr>
        <p:pic>
          <p:nvPicPr>
            <p:cNvPr id="33" name="Picture 32" descr="110807_1845z.jpg"/>
            <p:cNvPicPr>
              <a:picLocks noChangeAspect="1"/>
            </p:cNvPicPr>
            <p:nvPr/>
          </p:nvPicPr>
          <p:blipFill>
            <a:blip r:embed="rId20">
              <a:extLst>
                <a:ext uri="{28A0092B-C50C-407E-A947-70E740481C1C}">
                  <a14:useLocalDpi xmlns="" xmlns:a14="http://schemas.microsoft.com/office/drawing/2010/main" val="0"/>
                </a:ext>
              </a:extLst>
            </a:blip>
            <a:stretch>
              <a:fillRect/>
            </a:stretch>
          </p:blipFill>
          <p:spPr>
            <a:xfrm>
              <a:off x="4663440" y="2679192"/>
              <a:ext cx="4114800" cy="4114800"/>
            </a:xfrm>
            <a:prstGeom prst="rect">
              <a:avLst/>
            </a:prstGeom>
          </p:spPr>
        </p:pic>
        <p:pic>
          <p:nvPicPr>
            <p:cNvPr id="34" name="Picture 33" descr="110807_1845z.jpg"/>
            <p:cNvPicPr>
              <a:picLocks noChangeAspect="1"/>
            </p:cNvPicPr>
            <p:nvPr/>
          </p:nvPicPr>
          <p:blipFill>
            <a:blip r:embed="rId21">
              <a:extLst>
                <a:ext uri="{28A0092B-C50C-407E-A947-70E740481C1C}">
                  <a14:useLocalDpi xmlns="" xmlns:a14="http://schemas.microsoft.com/office/drawing/2010/main" val="0"/>
                </a:ext>
              </a:extLst>
            </a:blip>
            <a:stretch>
              <a:fillRect/>
            </a:stretch>
          </p:blipFill>
          <p:spPr>
            <a:xfrm>
              <a:off x="301752" y="2679192"/>
              <a:ext cx="4114800" cy="4114800"/>
            </a:xfrm>
            <a:prstGeom prst="rect">
              <a:avLst/>
            </a:prstGeom>
          </p:spPr>
        </p:pic>
      </p:grpSp>
      <p:sp>
        <p:nvSpPr>
          <p:cNvPr id="37" name="Text Box 2"/>
          <p:cNvSpPr txBox="1">
            <a:spLocks noChangeArrowheads="1"/>
          </p:cNvSpPr>
          <p:nvPr/>
        </p:nvSpPr>
        <p:spPr bwMode="auto">
          <a:xfrm>
            <a:off x="0" y="30163"/>
            <a:ext cx="9144000" cy="1815882"/>
          </a:xfrm>
          <a:prstGeom prst="rect">
            <a:avLst/>
          </a:prstGeom>
          <a:noFill/>
          <a:ln w="9525">
            <a:noFill/>
            <a:miter lim="800000"/>
            <a:headEnd/>
            <a:tailEnd/>
          </a:ln>
        </p:spPr>
        <p:txBody>
          <a:bodyPr>
            <a:spAutoFit/>
          </a:bodyPr>
          <a:lstStyle/>
          <a:p>
            <a:pPr algn="ctr" eaLnBrk="0" hangingPunct="0"/>
            <a:r>
              <a:rPr lang="en-US" sz="4000" b="1" dirty="0" smtClean="0">
                <a:latin typeface="Comic Sans MS" pitchFamily="66" charset="0"/>
              </a:rPr>
              <a:t>Checking in on the Cousins</a:t>
            </a:r>
          </a:p>
          <a:p>
            <a:pPr algn="ctr" eaLnBrk="0" hangingPunct="0"/>
            <a:r>
              <a:rPr lang="en-US" sz="3200" dirty="0">
                <a:latin typeface="Comic Sans MS" pitchFamily="66" charset="0"/>
              </a:rPr>
              <a:t>07 August 2011: MCS BT Cold Rings?</a:t>
            </a:r>
          </a:p>
          <a:p>
            <a:pPr algn="ctr" eaLnBrk="0" hangingPunct="0"/>
            <a:r>
              <a:rPr lang="en-US" sz="3200" dirty="0" smtClean="0">
                <a:latin typeface="Comic Sans MS" pitchFamily="66" charset="0"/>
              </a:rPr>
              <a:t>Gravity Waves?</a:t>
            </a:r>
            <a:r>
              <a:rPr lang="en-US" sz="4000" dirty="0" smtClean="0">
                <a:latin typeface="Comic Sans MS" pitchFamily="66" charset="0"/>
              </a:rPr>
              <a:t>  </a:t>
            </a:r>
            <a:endParaRPr lang="en-US" sz="4000" dirty="0">
              <a:latin typeface="Comic Sans MS" pitchFamily="66" charset="0"/>
            </a:endParaRPr>
          </a:p>
        </p:txBody>
      </p:sp>
    </p:spTree>
    <p:extLst>
      <p:ext uri="{BB962C8B-B14F-4D97-AF65-F5344CB8AC3E}">
        <p14:creationId xmlns="" xmlns:p14="http://schemas.microsoft.com/office/powerpoint/2010/main" val="325798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0807_0600z.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517904" y="795364"/>
            <a:ext cx="6042468" cy="6042468"/>
          </a:xfrm>
          <a:prstGeom prst="rect">
            <a:avLst/>
          </a:prstGeom>
        </p:spPr>
      </p:pic>
      <p:pic>
        <p:nvPicPr>
          <p:cNvPr id="4" name="Picture 3" descr="110807_0615z.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517904" y="795528"/>
            <a:ext cx="6044184" cy="6044184"/>
          </a:xfrm>
          <a:prstGeom prst="rect">
            <a:avLst/>
          </a:prstGeom>
        </p:spPr>
      </p:pic>
      <p:pic>
        <p:nvPicPr>
          <p:cNvPr id="5" name="Picture 4" descr="110807_0630z.jp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517904" y="795364"/>
            <a:ext cx="6044184" cy="6044184"/>
          </a:xfrm>
          <a:prstGeom prst="rect">
            <a:avLst/>
          </a:prstGeom>
        </p:spPr>
      </p:pic>
      <p:pic>
        <p:nvPicPr>
          <p:cNvPr id="6" name="Picture 5" descr="110807_0645z.jp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517904" y="793648"/>
            <a:ext cx="6044184" cy="6044184"/>
          </a:xfrm>
          <a:prstGeom prst="rect">
            <a:avLst/>
          </a:prstGeom>
        </p:spPr>
      </p:pic>
      <p:pic>
        <p:nvPicPr>
          <p:cNvPr id="7" name="Picture 6" descr="110807_0700z.jpg"/>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521373" y="795364"/>
            <a:ext cx="6044184" cy="6044184"/>
          </a:xfrm>
          <a:prstGeom prst="rect">
            <a:avLst/>
          </a:prstGeom>
        </p:spPr>
      </p:pic>
      <p:pic>
        <p:nvPicPr>
          <p:cNvPr id="8" name="Picture 7" descr="110807_0715z.jpg"/>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1521373" y="793648"/>
            <a:ext cx="6044184" cy="6044184"/>
          </a:xfrm>
          <a:prstGeom prst="rect">
            <a:avLst/>
          </a:prstGeom>
        </p:spPr>
      </p:pic>
      <p:pic>
        <p:nvPicPr>
          <p:cNvPr id="9" name="Picture 8" descr="110807_0730z.jpg"/>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1521373" y="793648"/>
            <a:ext cx="6044184" cy="6044184"/>
          </a:xfrm>
          <a:prstGeom prst="rect">
            <a:avLst/>
          </a:prstGeom>
        </p:spPr>
      </p:pic>
      <p:pic>
        <p:nvPicPr>
          <p:cNvPr id="10" name="Picture 9" descr="110807_0745z.jpg"/>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1521373" y="793648"/>
            <a:ext cx="6044184" cy="6044184"/>
          </a:xfrm>
          <a:prstGeom prst="rect">
            <a:avLst/>
          </a:prstGeom>
        </p:spPr>
      </p:pic>
      <p:sp>
        <p:nvSpPr>
          <p:cNvPr id="2" name="Text Box 2"/>
          <p:cNvSpPr txBox="1">
            <a:spLocks noChangeArrowheads="1"/>
          </p:cNvSpPr>
          <p:nvPr/>
        </p:nvSpPr>
        <p:spPr bwMode="auto">
          <a:xfrm>
            <a:off x="0" y="30163"/>
            <a:ext cx="9144000" cy="707886"/>
          </a:xfrm>
          <a:prstGeom prst="rect">
            <a:avLst/>
          </a:prstGeom>
          <a:noFill/>
          <a:ln w="9525">
            <a:noFill/>
            <a:miter lim="800000"/>
            <a:headEnd/>
            <a:tailEnd/>
          </a:ln>
        </p:spPr>
        <p:txBody>
          <a:bodyPr>
            <a:spAutoFit/>
          </a:bodyPr>
          <a:lstStyle/>
          <a:p>
            <a:pPr algn="ctr" eaLnBrk="0" hangingPunct="0"/>
            <a:r>
              <a:rPr lang="en-US" sz="4000" b="1" dirty="0" smtClean="0">
                <a:latin typeface="Comic Sans MS" pitchFamily="66" charset="0"/>
              </a:rPr>
              <a:t>Checking in on the Cousins</a:t>
            </a:r>
          </a:p>
        </p:txBody>
      </p:sp>
      <p:pic>
        <p:nvPicPr>
          <p:cNvPr id="11" name="Picture 10" descr="110807_0800z.jpg"/>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1516188" y="795528"/>
            <a:ext cx="6044184" cy="6044184"/>
          </a:xfrm>
          <a:prstGeom prst="rect">
            <a:avLst/>
          </a:prstGeom>
        </p:spPr>
      </p:pic>
      <p:pic>
        <p:nvPicPr>
          <p:cNvPr id="12" name="Picture 11" descr="110807_0815z.jpg"/>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1516188" y="793648"/>
            <a:ext cx="6044184" cy="6044184"/>
          </a:xfrm>
          <a:prstGeom prst="rect">
            <a:avLst/>
          </a:prstGeom>
        </p:spPr>
      </p:pic>
      <p:pic>
        <p:nvPicPr>
          <p:cNvPr id="13" name="Picture 12" descr="110807_0830z.jpg"/>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1516188" y="795364"/>
            <a:ext cx="6044184" cy="6044184"/>
          </a:xfrm>
          <a:prstGeom prst="rect">
            <a:avLst/>
          </a:prstGeom>
        </p:spPr>
      </p:pic>
      <p:pic>
        <p:nvPicPr>
          <p:cNvPr id="14" name="Picture 13" descr="110807_0845z.jpg"/>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1516188" y="795528"/>
            <a:ext cx="6044184" cy="6044184"/>
          </a:xfrm>
          <a:prstGeom prst="rect">
            <a:avLst/>
          </a:prstGeom>
        </p:spPr>
      </p:pic>
      <p:pic>
        <p:nvPicPr>
          <p:cNvPr id="15" name="Picture 14" descr="110807_0900z.jpg"/>
          <p:cNvPicPr>
            <a:picLocks noChangeAspect="1"/>
          </p:cNvPicPr>
          <p:nvPr/>
        </p:nvPicPr>
        <p:blipFill>
          <a:blip r:embed="rId14">
            <a:extLst>
              <a:ext uri="{28A0092B-C50C-407E-A947-70E740481C1C}">
                <a14:useLocalDpi xmlns="" xmlns:a14="http://schemas.microsoft.com/office/drawing/2010/main" val="0"/>
              </a:ext>
            </a:extLst>
          </a:blip>
          <a:stretch>
            <a:fillRect/>
          </a:stretch>
        </p:blipFill>
        <p:spPr>
          <a:xfrm>
            <a:off x="1521373" y="795364"/>
            <a:ext cx="6044184" cy="6044184"/>
          </a:xfrm>
          <a:prstGeom prst="rect">
            <a:avLst/>
          </a:prstGeom>
        </p:spPr>
      </p:pic>
      <p:pic>
        <p:nvPicPr>
          <p:cNvPr id="16" name="Picture 15" descr="110807_0915z.jpg"/>
          <p:cNvPicPr>
            <a:picLocks noChangeAspect="1"/>
          </p:cNvPicPr>
          <p:nvPr/>
        </p:nvPicPr>
        <p:blipFill>
          <a:blip r:embed="rId15">
            <a:extLst>
              <a:ext uri="{28A0092B-C50C-407E-A947-70E740481C1C}">
                <a14:useLocalDpi xmlns="" xmlns:a14="http://schemas.microsoft.com/office/drawing/2010/main" val="0"/>
              </a:ext>
            </a:extLst>
          </a:blip>
          <a:stretch>
            <a:fillRect/>
          </a:stretch>
        </p:blipFill>
        <p:spPr>
          <a:xfrm>
            <a:off x="1521373" y="793648"/>
            <a:ext cx="6044184" cy="6044184"/>
          </a:xfrm>
          <a:prstGeom prst="rect">
            <a:avLst/>
          </a:prstGeom>
        </p:spPr>
      </p:pic>
      <p:pic>
        <p:nvPicPr>
          <p:cNvPr id="17" name="Picture 16" descr="110807_0930z.jpg"/>
          <p:cNvPicPr>
            <a:picLocks noChangeAspect="1"/>
          </p:cNvPicPr>
          <p:nvPr/>
        </p:nvPicPr>
        <p:blipFill>
          <a:blip r:embed="rId16">
            <a:extLst>
              <a:ext uri="{28A0092B-C50C-407E-A947-70E740481C1C}">
                <a14:useLocalDpi xmlns="" xmlns:a14="http://schemas.microsoft.com/office/drawing/2010/main" val="0"/>
              </a:ext>
            </a:extLst>
          </a:blip>
          <a:stretch>
            <a:fillRect/>
          </a:stretch>
        </p:blipFill>
        <p:spPr>
          <a:xfrm>
            <a:off x="1516188" y="793648"/>
            <a:ext cx="6044184" cy="6044184"/>
          </a:xfrm>
          <a:prstGeom prst="rect">
            <a:avLst/>
          </a:prstGeom>
        </p:spPr>
      </p:pic>
      <p:pic>
        <p:nvPicPr>
          <p:cNvPr id="18" name="Picture 17" descr="110807_0945z.jpg"/>
          <p:cNvPicPr>
            <a:picLocks noChangeAspect="1"/>
          </p:cNvPicPr>
          <p:nvPr/>
        </p:nvPicPr>
        <p:blipFill>
          <a:blip r:embed="rId17">
            <a:extLst>
              <a:ext uri="{28A0092B-C50C-407E-A947-70E740481C1C}">
                <a14:useLocalDpi xmlns="" xmlns:a14="http://schemas.microsoft.com/office/drawing/2010/main" val="0"/>
              </a:ext>
            </a:extLst>
          </a:blip>
          <a:stretch>
            <a:fillRect/>
          </a:stretch>
        </p:blipFill>
        <p:spPr>
          <a:xfrm>
            <a:off x="1521373" y="795528"/>
            <a:ext cx="6044184" cy="6044184"/>
          </a:xfrm>
          <a:prstGeom prst="rect">
            <a:avLst/>
          </a:prstGeom>
        </p:spPr>
      </p:pic>
      <p:pic>
        <p:nvPicPr>
          <p:cNvPr id="19" name="Picture 18" descr="110807_1000z.jpg"/>
          <p:cNvPicPr>
            <a:picLocks noChangeAspect="1"/>
          </p:cNvPicPr>
          <p:nvPr/>
        </p:nvPicPr>
        <p:blipFill>
          <a:blip r:embed="rId18">
            <a:extLst>
              <a:ext uri="{28A0092B-C50C-407E-A947-70E740481C1C}">
                <a14:useLocalDpi xmlns="" xmlns:a14="http://schemas.microsoft.com/office/drawing/2010/main" val="0"/>
              </a:ext>
            </a:extLst>
          </a:blip>
          <a:stretch>
            <a:fillRect/>
          </a:stretch>
        </p:blipFill>
        <p:spPr>
          <a:xfrm>
            <a:off x="1521373" y="795528"/>
            <a:ext cx="6044184" cy="6044184"/>
          </a:xfrm>
          <a:prstGeom prst="rect">
            <a:avLst/>
          </a:prstGeom>
        </p:spPr>
      </p:pic>
      <p:pic>
        <p:nvPicPr>
          <p:cNvPr id="20" name="Picture 19" descr="110807_1015z.jpg"/>
          <p:cNvPicPr>
            <a:picLocks noChangeAspect="1"/>
          </p:cNvPicPr>
          <p:nvPr/>
        </p:nvPicPr>
        <p:blipFill>
          <a:blip r:embed="rId19">
            <a:extLst>
              <a:ext uri="{28A0092B-C50C-407E-A947-70E740481C1C}">
                <a14:useLocalDpi xmlns="" xmlns:a14="http://schemas.microsoft.com/office/drawing/2010/main" val="0"/>
              </a:ext>
            </a:extLst>
          </a:blip>
          <a:stretch>
            <a:fillRect/>
          </a:stretch>
        </p:blipFill>
        <p:spPr>
          <a:xfrm>
            <a:off x="1521373" y="793648"/>
            <a:ext cx="6044184" cy="6044184"/>
          </a:xfrm>
          <a:prstGeom prst="rect">
            <a:avLst/>
          </a:prstGeom>
        </p:spPr>
      </p:pic>
      <p:pic>
        <p:nvPicPr>
          <p:cNvPr id="21" name="Picture 20" descr="110807_1030z.jpg"/>
          <p:cNvPicPr>
            <a:picLocks noChangeAspect="1"/>
          </p:cNvPicPr>
          <p:nvPr/>
        </p:nvPicPr>
        <p:blipFill>
          <a:blip r:embed="rId20">
            <a:extLst>
              <a:ext uri="{28A0092B-C50C-407E-A947-70E740481C1C}">
                <a14:useLocalDpi xmlns="" xmlns:a14="http://schemas.microsoft.com/office/drawing/2010/main" val="0"/>
              </a:ext>
            </a:extLst>
          </a:blip>
          <a:stretch>
            <a:fillRect/>
          </a:stretch>
        </p:blipFill>
        <p:spPr>
          <a:xfrm>
            <a:off x="1516188" y="793648"/>
            <a:ext cx="6044184" cy="6044184"/>
          </a:xfrm>
          <a:prstGeom prst="rect">
            <a:avLst/>
          </a:prstGeom>
        </p:spPr>
      </p:pic>
      <p:pic>
        <p:nvPicPr>
          <p:cNvPr id="22" name="Picture 21" descr="110807_1045z.jpg"/>
          <p:cNvPicPr>
            <a:picLocks noChangeAspect="1"/>
          </p:cNvPicPr>
          <p:nvPr/>
        </p:nvPicPr>
        <p:blipFill>
          <a:blip r:embed="rId21">
            <a:extLst>
              <a:ext uri="{28A0092B-C50C-407E-A947-70E740481C1C}">
                <a14:useLocalDpi xmlns="" xmlns:a14="http://schemas.microsoft.com/office/drawing/2010/main" val="0"/>
              </a:ext>
            </a:extLst>
          </a:blip>
          <a:stretch>
            <a:fillRect/>
          </a:stretch>
        </p:blipFill>
        <p:spPr>
          <a:xfrm>
            <a:off x="1516188" y="795528"/>
            <a:ext cx="6044184" cy="6044184"/>
          </a:xfrm>
          <a:prstGeom prst="rect">
            <a:avLst/>
          </a:prstGeom>
        </p:spPr>
      </p:pic>
      <p:pic>
        <p:nvPicPr>
          <p:cNvPr id="23" name="Picture 22" descr="110807_1100z.jpg"/>
          <p:cNvPicPr>
            <a:picLocks noChangeAspect="1"/>
          </p:cNvPicPr>
          <p:nvPr/>
        </p:nvPicPr>
        <p:blipFill>
          <a:blip r:embed="rId22">
            <a:extLst>
              <a:ext uri="{28A0092B-C50C-407E-A947-70E740481C1C}">
                <a14:useLocalDpi xmlns="" xmlns:a14="http://schemas.microsoft.com/office/drawing/2010/main" val="0"/>
              </a:ext>
            </a:extLst>
          </a:blip>
          <a:stretch>
            <a:fillRect/>
          </a:stretch>
        </p:blipFill>
        <p:spPr>
          <a:xfrm>
            <a:off x="1521373" y="795528"/>
            <a:ext cx="6044184" cy="6044184"/>
          </a:xfrm>
          <a:prstGeom prst="rect">
            <a:avLst/>
          </a:prstGeom>
        </p:spPr>
      </p:pic>
      <p:pic>
        <p:nvPicPr>
          <p:cNvPr id="24" name="Picture 23" descr="110807_1115z.jpg"/>
          <p:cNvPicPr>
            <a:picLocks noChangeAspect="1"/>
          </p:cNvPicPr>
          <p:nvPr/>
        </p:nvPicPr>
        <p:blipFill>
          <a:blip r:embed="rId23">
            <a:extLst>
              <a:ext uri="{28A0092B-C50C-407E-A947-70E740481C1C}">
                <a14:useLocalDpi xmlns="" xmlns:a14="http://schemas.microsoft.com/office/drawing/2010/main" val="0"/>
              </a:ext>
            </a:extLst>
          </a:blip>
          <a:stretch>
            <a:fillRect/>
          </a:stretch>
        </p:blipFill>
        <p:spPr>
          <a:xfrm>
            <a:off x="1516188" y="795528"/>
            <a:ext cx="6044184" cy="6044184"/>
          </a:xfrm>
          <a:prstGeom prst="rect">
            <a:avLst/>
          </a:prstGeom>
        </p:spPr>
      </p:pic>
      <p:pic>
        <p:nvPicPr>
          <p:cNvPr id="25" name="Picture 24" descr="110807_1130z.jpg"/>
          <p:cNvPicPr>
            <a:picLocks noChangeAspect="1"/>
          </p:cNvPicPr>
          <p:nvPr/>
        </p:nvPicPr>
        <p:blipFill>
          <a:blip r:embed="rId24">
            <a:extLst>
              <a:ext uri="{28A0092B-C50C-407E-A947-70E740481C1C}">
                <a14:useLocalDpi xmlns="" xmlns:a14="http://schemas.microsoft.com/office/drawing/2010/main" val="0"/>
              </a:ext>
            </a:extLst>
          </a:blip>
          <a:stretch>
            <a:fillRect/>
          </a:stretch>
        </p:blipFill>
        <p:spPr>
          <a:xfrm>
            <a:off x="1521373" y="795528"/>
            <a:ext cx="6044184" cy="6044184"/>
          </a:xfrm>
          <a:prstGeom prst="rect">
            <a:avLst/>
          </a:prstGeom>
        </p:spPr>
      </p:pic>
      <p:pic>
        <p:nvPicPr>
          <p:cNvPr id="26" name="Picture 25" descr="110807_1145z.jpg"/>
          <p:cNvPicPr>
            <a:picLocks noChangeAspect="1"/>
          </p:cNvPicPr>
          <p:nvPr/>
        </p:nvPicPr>
        <p:blipFill>
          <a:blip r:embed="rId25">
            <a:extLst>
              <a:ext uri="{28A0092B-C50C-407E-A947-70E740481C1C}">
                <a14:useLocalDpi xmlns="" xmlns:a14="http://schemas.microsoft.com/office/drawing/2010/main" val="0"/>
              </a:ext>
            </a:extLst>
          </a:blip>
          <a:stretch>
            <a:fillRect/>
          </a:stretch>
        </p:blipFill>
        <p:spPr>
          <a:xfrm>
            <a:off x="1521373" y="793648"/>
            <a:ext cx="6044184" cy="6044184"/>
          </a:xfrm>
          <a:prstGeom prst="rect">
            <a:avLst/>
          </a:prstGeom>
        </p:spPr>
      </p:pic>
      <p:pic>
        <p:nvPicPr>
          <p:cNvPr id="27" name="Picture 26" descr="110807_1200z.jpg"/>
          <p:cNvPicPr>
            <a:picLocks noChangeAspect="1"/>
          </p:cNvPicPr>
          <p:nvPr/>
        </p:nvPicPr>
        <p:blipFill>
          <a:blip r:embed="rId26">
            <a:extLst>
              <a:ext uri="{28A0092B-C50C-407E-A947-70E740481C1C}">
                <a14:useLocalDpi xmlns="" xmlns:a14="http://schemas.microsoft.com/office/drawing/2010/main" val="0"/>
              </a:ext>
            </a:extLst>
          </a:blip>
          <a:stretch>
            <a:fillRect/>
          </a:stretch>
        </p:blipFill>
        <p:spPr>
          <a:xfrm>
            <a:off x="1516188" y="793648"/>
            <a:ext cx="6044184" cy="6044184"/>
          </a:xfrm>
          <a:prstGeom prst="rect">
            <a:avLst/>
          </a:prstGeom>
        </p:spPr>
      </p:pic>
      <p:pic>
        <p:nvPicPr>
          <p:cNvPr id="29" name="Picture 28" descr="110807_1215z.jpg"/>
          <p:cNvPicPr>
            <a:picLocks noChangeAspect="1"/>
          </p:cNvPicPr>
          <p:nvPr/>
        </p:nvPicPr>
        <p:blipFill>
          <a:blip r:embed="rId27">
            <a:extLst>
              <a:ext uri="{28A0092B-C50C-407E-A947-70E740481C1C}">
                <a14:useLocalDpi xmlns="" xmlns:a14="http://schemas.microsoft.com/office/drawing/2010/main" val="0"/>
              </a:ext>
            </a:extLst>
          </a:blip>
          <a:stretch>
            <a:fillRect/>
          </a:stretch>
        </p:blipFill>
        <p:spPr>
          <a:xfrm>
            <a:off x="1521373" y="795528"/>
            <a:ext cx="6044184" cy="6044184"/>
          </a:xfrm>
          <a:prstGeom prst="rect">
            <a:avLst/>
          </a:prstGeom>
        </p:spPr>
      </p:pic>
      <p:pic>
        <p:nvPicPr>
          <p:cNvPr id="30" name="Picture 29" descr="110807_1230z.jpg"/>
          <p:cNvPicPr>
            <a:picLocks noChangeAspect="1"/>
          </p:cNvPicPr>
          <p:nvPr/>
        </p:nvPicPr>
        <p:blipFill>
          <a:blip r:embed="rId28">
            <a:extLst>
              <a:ext uri="{28A0092B-C50C-407E-A947-70E740481C1C}">
                <a14:useLocalDpi xmlns="" xmlns:a14="http://schemas.microsoft.com/office/drawing/2010/main" val="0"/>
              </a:ext>
            </a:extLst>
          </a:blip>
          <a:stretch>
            <a:fillRect/>
          </a:stretch>
        </p:blipFill>
        <p:spPr>
          <a:xfrm>
            <a:off x="1516188" y="795364"/>
            <a:ext cx="6044184" cy="6044184"/>
          </a:xfrm>
          <a:prstGeom prst="rect">
            <a:avLst/>
          </a:prstGeom>
        </p:spPr>
      </p:pic>
      <p:pic>
        <p:nvPicPr>
          <p:cNvPr id="31" name="Picture 30" descr="110807_1245z.jpg"/>
          <p:cNvPicPr>
            <a:picLocks noChangeAspect="1"/>
          </p:cNvPicPr>
          <p:nvPr/>
        </p:nvPicPr>
        <p:blipFill>
          <a:blip r:embed="rId29">
            <a:extLst>
              <a:ext uri="{28A0092B-C50C-407E-A947-70E740481C1C}">
                <a14:useLocalDpi xmlns="" xmlns:a14="http://schemas.microsoft.com/office/drawing/2010/main" val="0"/>
              </a:ext>
            </a:extLst>
          </a:blip>
          <a:stretch>
            <a:fillRect/>
          </a:stretch>
        </p:blipFill>
        <p:spPr>
          <a:xfrm>
            <a:off x="1521373" y="795528"/>
            <a:ext cx="6044184" cy="6044184"/>
          </a:xfrm>
          <a:prstGeom prst="rect">
            <a:avLst/>
          </a:prstGeom>
        </p:spPr>
      </p:pic>
      <p:pic>
        <p:nvPicPr>
          <p:cNvPr id="32" name="Picture 31" descr="110807_1300z.jpg"/>
          <p:cNvPicPr>
            <a:picLocks noChangeAspect="1"/>
          </p:cNvPicPr>
          <p:nvPr/>
        </p:nvPicPr>
        <p:blipFill>
          <a:blip r:embed="rId30">
            <a:extLst>
              <a:ext uri="{28A0092B-C50C-407E-A947-70E740481C1C}">
                <a14:useLocalDpi xmlns="" xmlns:a14="http://schemas.microsoft.com/office/drawing/2010/main" val="0"/>
              </a:ext>
            </a:extLst>
          </a:blip>
          <a:stretch>
            <a:fillRect/>
          </a:stretch>
        </p:blipFill>
        <p:spPr>
          <a:xfrm>
            <a:off x="1521373" y="795528"/>
            <a:ext cx="6044184" cy="6044184"/>
          </a:xfrm>
          <a:prstGeom prst="rect">
            <a:avLst/>
          </a:prstGeom>
        </p:spPr>
      </p:pic>
      <p:pic>
        <p:nvPicPr>
          <p:cNvPr id="33" name="Picture 32" descr="110807_1315z.jpg"/>
          <p:cNvPicPr>
            <a:picLocks noChangeAspect="1"/>
          </p:cNvPicPr>
          <p:nvPr/>
        </p:nvPicPr>
        <p:blipFill>
          <a:blip r:embed="rId31">
            <a:extLst>
              <a:ext uri="{28A0092B-C50C-407E-A947-70E740481C1C}">
                <a14:useLocalDpi xmlns="" xmlns:a14="http://schemas.microsoft.com/office/drawing/2010/main" val="0"/>
              </a:ext>
            </a:extLst>
          </a:blip>
          <a:stretch>
            <a:fillRect/>
          </a:stretch>
        </p:blipFill>
        <p:spPr>
          <a:xfrm>
            <a:off x="1521373" y="795528"/>
            <a:ext cx="6044184" cy="6044184"/>
          </a:xfrm>
          <a:prstGeom prst="rect">
            <a:avLst/>
          </a:prstGeom>
        </p:spPr>
      </p:pic>
      <p:pic>
        <p:nvPicPr>
          <p:cNvPr id="34" name="Picture 33" descr="110807_1330z.jpg"/>
          <p:cNvPicPr>
            <a:picLocks noChangeAspect="1"/>
          </p:cNvPicPr>
          <p:nvPr/>
        </p:nvPicPr>
        <p:blipFill>
          <a:blip r:embed="rId32">
            <a:extLst>
              <a:ext uri="{28A0092B-C50C-407E-A947-70E740481C1C}">
                <a14:useLocalDpi xmlns="" xmlns:a14="http://schemas.microsoft.com/office/drawing/2010/main" val="0"/>
              </a:ext>
            </a:extLst>
          </a:blip>
          <a:stretch>
            <a:fillRect/>
          </a:stretch>
        </p:blipFill>
        <p:spPr>
          <a:xfrm>
            <a:off x="1521373" y="793648"/>
            <a:ext cx="6044184" cy="6044184"/>
          </a:xfrm>
          <a:prstGeom prst="rect">
            <a:avLst/>
          </a:prstGeom>
        </p:spPr>
      </p:pic>
      <p:pic>
        <p:nvPicPr>
          <p:cNvPr id="35" name="Picture 34" descr="110807_1345z.jpg"/>
          <p:cNvPicPr>
            <a:picLocks noChangeAspect="1"/>
          </p:cNvPicPr>
          <p:nvPr/>
        </p:nvPicPr>
        <p:blipFill>
          <a:blip r:embed="rId33">
            <a:extLst>
              <a:ext uri="{28A0092B-C50C-407E-A947-70E740481C1C}">
                <a14:useLocalDpi xmlns="" xmlns:a14="http://schemas.microsoft.com/office/drawing/2010/main" val="0"/>
              </a:ext>
            </a:extLst>
          </a:blip>
          <a:stretch>
            <a:fillRect/>
          </a:stretch>
        </p:blipFill>
        <p:spPr>
          <a:xfrm>
            <a:off x="1516188" y="795528"/>
            <a:ext cx="6044184" cy="6044184"/>
          </a:xfrm>
          <a:prstGeom prst="rect">
            <a:avLst/>
          </a:prstGeom>
        </p:spPr>
      </p:pic>
      <p:pic>
        <p:nvPicPr>
          <p:cNvPr id="36" name="Picture 35" descr="110807_1400z.jpg"/>
          <p:cNvPicPr>
            <a:picLocks noChangeAspect="1"/>
          </p:cNvPicPr>
          <p:nvPr/>
        </p:nvPicPr>
        <p:blipFill>
          <a:blip r:embed="rId34">
            <a:extLst>
              <a:ext uri="{28A0092B-C50C-407E-A947-70E740481C1C}">
                <a14:useLocalDpi xmlns="" xmlns:a14="http://schemas.microsoft.com/office/drawing/2010/main" val="0"/>
              </a:ext>
            </a:extLst>
          </a:blip>
          <a:stretch>
            <a:fillRect/>
          </a:stretch>
        </p:blipFill>
        <p:spPr>
          <a:xfrm>
            <a:off x="1521373" y="795528"/>
            <a:ext cx="6044184" cy="6044184"/>
          </a:xfrm>
          <a:prstGeom prst="rect">
            <a:avLst/>
          </a:prstGeom>
        </p:spPr>
      </p:pic>
      <p:pic>
        <p:nvPicPr>
          <p:cNvPr id="37" name="Picture 36" descr="110807_1415z.jpg"/>
          <p:cNvPicPr>
            <a:picLocks noChangeAspect="1"/>
          </p:cNvPicPr>
          <p:nvPr/>
        </p:nvPicPr>
        <p:blipFill>
          <a:blip r:embed="rId35">
            <a:extLst>
              <a:ext uri="{28A0092B-C50C-407E-A947-70E740481C1C}">
                <a14:useLocalDpi xmlns="" xmlns:a14="http://schemas.microsoft.com/office/drawing/2010/main" val="0"/>
              </a:ext>
            </a:extLst>
          </a:blip>
          <a:stretch>
            <a:fillRect/>
          </a:stretch>
        </p:blipFill>
        <p:spPr>
          <a:xfrm>
            <a:off x="1521373" y="795528"/>
            <a:ext cx="6044184" cy="6044184"/>
          </a:xfrm>
          <a:prstGeom prst="rect">
            <a:avLst/>
          </a:prstGeom>
        </p:spPr>
      </p:pic>
      <p:pic>
        <p:nvPicPr>
          <p:cNvPr id="38" name="Picture 37" descr="110807_1430z.jpg"/>
          <p:cNvPicPr>
            <a:picLocks noChangeAspect="1"/>
          </p:cNvPicPr>
          <p:nvPr/>
        </p:nvPicPr>
        <p:blipFill>
          <a:blip r:embed="rId36">
            <a:extLst>
              <a:ext uri="{28A0092B-C50C-407E-A947-70E740481C1C}">
                <a14:useLocalDpi xmlns="" xmlns:a14="http://schemas.microsoft.com/office/drawing/2010/main" val="0"/>
              </a:ext>
            </a:extLst>
          </a:blip>
          <a:stretch>
            <a:fillRect/>
          </a:stretch>
        </p:blipFill>
        <p:spPr>
          <a:xfrm>
            <a:off x="1516188" y="793648"/>
            <a:ext cx="6044184" cy="6044184"/>
          </a:xfrm>
          <a:prstGeom prst="rect">
            <a:avLst/>
          </a:prstGeom>
        </p:spPr>
      </p:pic>
      <p:pic>
        <p:nvPicPr>
          <p:cNvPr id="39" name="Picture 38" descr="110807_1445z.jpg"/>
          <p:cNvPicPr>
            <a:picLocks noChangeAspect="1"/>
          </p:cNvPicPr>
          <p:nvPr/>
        </p:nvPicPr>
        <p:blipFill>
          <a:blip r:embed="rId37">
            <a:extLst>
              <a:ext uri="{28A0092B-C50C-407E-A947-70E740481C1C}">
                <a14:useLocalDpi xmlns="" xmlns:a14="http://schemas.microsoft.com/office/drawing/2010/main" val="0"/>
              </a:ext>
            </a:extLst>
          </a:blip>
          <a:stretch>
            <a:fillRect/>
          </a:stretch>
        </p:blipFill>
        <p:spPr>
          <a:xfrm>
            <a:off x="1521373" y="793648"/>
            <a:ext cx="6044184" cy="6044184"/>
          </a:xfrm>
          <a:prstGeom prst="rect">
            <a:avLst/>
          </a:prstGeom>
        </p:spPr>
      </p:pic>
      <p:pic>
        <p:nvPicPr>
          <p:cNvPr id="40" name="Picture 39" descr="110807_1500z.jpg"/>
          <p:cNvPicPr>
            <a:picLocks noChangeAspect="1"/>
          </p:cNvPicPr>
          <p:nvPr/>
        </p:nvPicPr>
        <p:blipFill>
          <a:blip r:embed="rId38">
            <a:extLst>
              <a:ext uri="{28A0092B-C50C-407E-A947-70E740481C1C}">
                <a14:useLocalDpi xmlns="" xmlns:a14="http://schemas.microsoft.com/office/drawing/2010/main" val="0"/>
              </a:ext>
            </a:extLst>
          </a:blip>
          <a:stretch>
            <a:fillRect/>
          </a:stretch>
        </p:blipFill>
        <p:spPr>
          <a:xfrm>
            <a:off x="1516188" y="793648"/>
            <a:ext cx="6044184" cy="6044184"/>
          </a:xfrm>
          <a:prstGeom prst="rect">
            <a:avLst/>
          </a:prstGeom>
        </p:spPr>
      </p:pic>
      <p:pic>
        <p:nvPicPr>
          <p:cNvPr id="41" name="Picture 40" descr="110807_1515z.jpg"/>
          <p:cNvPicPr>
            <a:picLocks noChangeAspect="1"/>
          </p:cNvPicPr>
          <p:nvPr/>
        </p:nvPicPr>
        <p:blipFill>
          <a:blip r:embed="rId39">
            <a:extLst>
              <a:ext uri="{28A0092B-C50C-407E-A947-70E740481C1C}">
                <a14:useLocalDpi xmlns="" xmlns:a14="http://schemas.microsoft.com/office/drawing/2010/main" val="0"/>
              </a:ext>
            </a:extLst>
          </a:blip>
          <a:stretch>
            <a:fillRect/>
          </a:stretch>
        </p:blipFill>
        <p:spPr>
          <a:xfrm>
            <a:off x="1521373" y="793648"/>
            <a:ext cx="6044184" cy="6044184"/>
          </a:xfrm>
          <a:prstGeom prst="rect">
            <a:avLst/>
          </a:prstGeom>
        </p:spPr>
      </p:pic>
      <p:pic>
        <p:nvPicPr>
          <p:cNvPr id="42" name="Picture 41" descr="110807_1530z.jpg"/>
          <p:cNvPicPr>
            <a:picLocks noChangeAspect="1"/>
          </p:cNvPicPr>
          <p:nvPr/>
        </p:nvPicPr>
        <p:blipFill>
          <a:blip r:embed="rId40">
            <a:extLst>
              <a:ext uri="{28A0092B-C50C-407E-A947-70E740481C1C}">
                <a14:useLocalDpi xmlns="" xmlns:a14="http://schemas.microsoft.com/office/drawing/2010/main" val="0"/>
              </a:ext>
            </a:extLst>
          </a:blip>
          <a:stretch>
            <a:fillRect/>
          </a:stretch>
        </p:blipFill>
        <p:spPr>
          <a:xfrm>
            <a:off x="1521373" y="795364"/>
            <a:ext cx="6044184" cy="6044184"/>
          </a:xfrm>
          <a:prstGeom prst="rect">
            <a:avLst/>
          </a:prstGeom>
        </p:spPr>
      </p:pic>
      <p:pic>
        <p:nvPicPr>
          <p:cNvPr id="43" name="Picture 42" descr="110807_1545z.jpg"/>
          <p:cNvPicPr>
            <a:picLocks noChangeAspect="1"/>
          </p:cNvPicPr>
          <p:nvPr/>
        </p:nvPicPr>
        <p:blipFill>
          <a:blip r:embed="rId41">
            <a:extLst>
              <a:ext uri="{28A0092B-C50C-407E-A947-70E740481C1C}">
                <a14:useLocalDpi xmlns="" xmlns:a14="http://schemas.microsoft.com/office/drawing/2010/main" val="0"/>
              </a:ext>
            </a:extLst>
          </a:blip>
          <a:stretch>
            <a:fillRect/>
          </a:stretch>
        </p:blipFill>
        <p:spPr>
          <a:xfrm>
            <a:off x="1521373" y="795528"/>
            <a:ext cx="6044184" cy="6044184"/>
          </a:xfrm>
          <a:prstGeom prst="rect">
            <a:avLst/>
          </a:prstGeom>
        </p:spPr>
      </p:pic>
      <p:pic>
        <p:nvPicPr>
          <p:cNvPr id="44" name="Picture 43" descr="110807_1600z.jpg"/>
          <p:cNvPicPr>
            <a:picLocks noChangeAspect="1"/>
          </p:cNvPicPr>
          <p:nvPr/>
        </p:nvPicPr>
        <p:blipFill>
          <a:blip r:embed="rId42">
            <a:extLst>
              <a:ext uri="{28A0092B-C50C-407E-A947-70E740481C1C}">
                <a14:useLocalDpi xmlns="" xmlns:a14="http://schemas.microsoft.com/office/drawing/2010/main" val="0"/>
              </a:ext>
            </a:extLst>
          </a:blip>
          <a:stretch>
            <a:fillRect/>
          </a:stretch>
        </p:blipFill>
        <p:spPr>
          <a:xfrm>
            <a:off x="1521373" y="795364"/>
            <a:ext cx="6044184" cy="6044184"/>
          </a:xfrm>
          <a:prstGeom prst="rect">
            <a:avLst/>
          </a:prstGeom>
        </p:spPr>
      </p:pic>
      <p:pic>
        <p:nvPicPr>
          <p:cNvPr id="45" name="Picture 44" descr="110807_1615z.jpg"/>
          <p:cNvPicPr>
            <a:picLocks noChangeAspect="1"/>
          </p:cNvPicPr>
          <p:nvPr/>
        </p:nvPicPr>
        <p:blipFill>
          <a:blip r:embed="rId43">
            <a:extLst>
              <a:ext uri="{28A0092B-C50C-407E-A947-70E740481C1C}">
                <a14:useLocalDpi xmlns="" xmlns:a14="http://schemas.microsoft.com/office/drawing/2010/main" val="0"/>
              </a:ext>
            </a:extLst>
          </a:blip>
          <a:stretch>
            <a:fillRect/>
          </a:stretch>
        </p:blipFill>
        <p:spPr>
          <a:xfrm>
            <a:off x="1516188" y="795528"/>
            <a:ext cx="6044184" cy="6044184"/>
          </a:xfrm>
          <a:prstGeom prst="rect">
            <a:avLst/>
          </a:prstGeom>
        </p:spPr>
      </p:pic>
      <p:pic>
        <p:nvPicPr>
          <p:cNvPr id="46" name="Picture 45" descr="110807_1630z.jpg"/>
          <p:cNvPicPr>
            <a:picLocks noChangeAspect="1"/>
          </p:cNvPicPr>
          <p:nvPr/>
        </p:nvPicPr>
        <p:blipFill>
          <a:blip r:embed="rId44">
            <a:extLst>
              <a:ext uri="{28A0092B-C50C-407E-A947-70E740481C1C}">
                <a14:useLocalDpi xmlns="" xmlns:a14="http://schemas.microsoft.com/office/drawing/2010/main" val="0"/>
              </a:ext>
            </a:extLst>
          </a:blip>
          <a:stretch>
            <a:fillRect/>
          </a:stretch>
        </p:blipFill>
        <p:spPr>
          <a:xfrm>
            <a:off x="1516188" y="795528"/>
            <a:ext cx="6044184" cy="6044184"/>
          </a:xfrm>
          <a:prstGeom prst="rect">
            <a:avLst/>
          </a:prstGeom>
        </p:spPr>
      </p:pic>
      <p:pic>
        <p:nvPicPr>
          <p:cNvPr id="47" name="Picture 46" descr="110807_1645z.jpg"/>
          <p:cNvPicPr>
            <a:picLocks noChangeAspect="1"/>
          </p:cNvPicPr>
          <p:nvPr/>
        </p:nvPicPr>
        <p:blipFill>
          <a:blip r:embed="rId45">
            <a:extLst>
              <a:ext uri="{28A0092B-C50C-407E-A947-70E740481C1C}">
                <a14:useLocalDpi xmlns="" xmlns:a14="http://schemas.microsoft.com/office/drawing/2010/main" val="0"/>
              </a:ext>
            </a:extLst>
          </a:blip>
          <a:stretch>
            <a:fillRect/>
          </a:stretch>
        </p:blipFill>
        <p:spPr>
          <a:xfrm>
            <a:off x="1516188" y="793648"/>
            <a:ext cx="6044184" cy="6044184"/>
          </a:xfrm>
          <a:prstGeom prst="rect">
            <a:avLst/>
          </a:prstGeom>
        </p:spPr>
      </p:pic>
      <p:pic>
        <p:nvPicPr>
          <p:cNvPr id="49" name="Picture 48" descr="110807_1700z.jpg"/>
          <p:cNvPicPr>
            <a:picLocks noChangeAspect="1"/>
          </p:cNvPicPr>
          <p:nvPr/>
        </p:nvPicPr>
        <p:blipFill>
          <a:blip r:embed="rId46">
            <a:extLst>
              <a:ext uri="{28A0092B-C50C-407E-A947-70E740481C1C}">
                <a14:useLocalDpi xmlns="" xmlns:a14="http://schemas.microsoft.com/office/drawing/2010/main" val="0"/>
              </a:ext>
            </a:extLst>
          </a:blip>
          <a:stretch>
            <a:fillRect/>
          </a:stretch>
        </p:blipFill>
        <p:spPr>
          <a:xfrm>
            <a:off x="1516188" y="793648"/>
            <a:ext cx="6044184" cy="6044184"/>
          </a:xfrm>
          <a:prstGeom prst="rect">
            <a:avLst/>
          </a:prstGeom>
        </p:spPr>
      </p:pic>
      <p:pic>
        <p:nvPicPr>
          <p:cNvPr id="50" name="Picture 49" descr="110807_1715z.jpg"/>
          <p:cNvPicPr>
            <a:picLocks noChangeAspect="1"/>
          </p:cNvPicPr>
          <p:nvPr/>
        </p:nvPicPr>
        <p:blipFill>
          <a:blip r:embed="rId47">
            <a:extLst>
              <a:ext uri="{28A0092B-C50C-407E-A947-70E740481C1C}">
                <a14:useLocalDpi xmlns="" xmlns:a14="http://schemas.microsoft.com/office/drawing/2010/main" val="0"/>
              </a:ext>
            </a:extLst>
          </a:blip>
          <a:stretch>
            <a:fillRect/>
          </a:stretch>
        </p:blipFill>
        <p:spPr>
          <a:xfrm>
            <a:off x="1516188" y="795528"/>
            <a:ext cx="6044184" cy="6044184"/>
          </a:xfrm>
          <a:prstGeom prst="rect">
            <a:avLst/>
          </a:prstGeom>
        </p:spPr>
      </p:pic>
      <p:pic>
        <p:nvPicPr>
          <p:cNvPr id="51" name="Picture 50" descr="110807_1730z.jpg"/>
          <p:cNvPicPr>
            <a:picLocks noChangeAspect="1"/>
          </p:cNvPicPr>
          <p:nvPr/>
        </p:nvPicPr>
        <p:blipFill>
          <a:blip r:embed="rId48">
            <a:extLst>
              <a:ext uri="{28A0092B-C50C-407E-A947-70E740481C1C}">
                <a14:useLocalDpi xmlns="" xmlns:a14="http://schemas.microsoft.com/office/drawing/2010/main" val="0"/>
              </a:ext>
            </a:extLst>
          </a:blip>
          <a:stretch>
            <a:fillRect/>
          </a:stretch>
        </p:blipFill>
        <p:spPr>
          <a:xfrm>
            <a:off x="1516188" y="795364"/>
            <a:ext cx="6044184" cy="6044184"/>
          </a:xfrm>
          <a:prstGeom prst="rect">
            <a:avLst/>
          </a:prstGeom>
        </p:spPr>
      </p:pic>
      <p:pic>
        <p:nvPicPr>
          <p:cNvPr id="52" name="Picture 51" descr="110807_1745z.jpg"/>
          <p:cNvPicPr>
            <a:picLocks noChangeAspect="1"/>
          </p:cNvPicPr>
          <p:nvPr/>
        </p:nvPicPr>
        <p:blipFill>
          <a:blip r:embed="rId49">
            <a:extLst>
              <a:ext uri="{28A0092B-C50C-407E-A947-70E740481C1C}">
                <a14:useLocalDpi xmlns="" xmlns:a14="http://schemas.microsoft.com/office/drawing/2010/main" val="0"/>
              </a:ext>
            </a:extLst>
          </a:blip>
          <a:stretch>
            <a:fillRect/>
          </a:stretch>
        </p:blipFill>
        <p:spPr>
          <a:xfrm>
            <a:off x="1521373" y="793648"/>
            <a:ext cx="6044184" cy="6044184"/>
          </a:xfrm>
          <a:prstGeom prst="rect">
            <a:avLst/>
          </a:prstGeom>
        </p:spPr>
      </p:pic>
      <p:pic>
        <p:nvPicPr>
          <p:cNvPr id="53" name="Picture 52" descr="110807_1800z.jpg"/>
          <p:cNvPicPr>
            <a:picLocks noChangeAspect="1"/>
          </p:cNvPicPr>
          <p:nvPr/>
        </p:nvPicPr>
        <p:blipFill>
          <a:blip r:embed="rId50">
            <a:extLst>
              <a:ext uri="{28A0092B-C50C-407E-A947-70E740481C1C}">
                <a14:useLocalDpi xmlns="" xmlns:a14="http://schemas.microsoft.com/office/drawing/2010/main" val="0"/>
              </a:ext>
            </a:extLst>
          </a:blip>
          <a:stretch>
            <a:fillRect/>
          </a:stretch>
        </p:blipFill>
        <p:spPr>
          <a:xfrm>
            <a:off x="1516188" y="795528"/>
            <a:ext cx="6044184" cy="6044184"/>
          </a:xfrm>
          <a:prstGeom prst="rect">
            <a:avLst/>
          </a:prstGeom>
        </p:spPr>
      </p:pic>
      <p:pic>
        <p:nvPicPr>
          <p:cNvPr id="54" name="Picture 53" descr="110807_1815z.jpg"/>
          <p:cNvPicPr>
            <a:picLocks noChangeAspect="1"/>
          </p:cNvPicPr>
          <p:nvPr/>
        </p:nvPicPr>
        <p:blipFill>
          <a:blip r:embed="rId51">
            <a:extLst>
              <a:ext uri="{28A0092B-C50C-407E-A947-70E740481C1C}">
                <a14:useLocalDpi xmlns="" xmlns:a14="http://schemas.microsoft.com/office/drawing/2010/main" val="0"/>
              </a:ext>
            </a:extLst>
          </a:blip>
          <a:stretch>
            <a:fillRect/>
          </a:stretch>
        </p:blipFill>
        <p:spPr>
          <a:xfrm>
            <a:off x="1516188" y="793648"/>
            <a:ext cx="6044184" cy="6044184"/>
          </a:xfrm>
          <a:prstGeom prst="rect">
            <a:avLst/>
          </a:prstGeom>
        </p:spPr>
      </p:pic>
      <p:pic>
        <p:nvPicPr>
          <p:cNvPr id="55" name="Picture 54" descr="110807_1830z.jpg"/>
          <p:cNvPicPr>
            <a:picLocks noChangeAspect="1"/>
          </p:cNvPicPr>
          <p:nvPr/>
        </p:nvPicPr>
        <p:blipFill>
          <a:blip r:embed="rId52">
            <a:extLst>
              <a:ext uri="{28A0092B-C50C-407E-A947-70E740481C1C}">
                <a14:useLocalDpi xmlns="" xmlns:a14="http://schemas.microsoft.com/office/drawing/2010/main" val="0"/>
              </a:ext>
            </a:extLst>
          </a:blip>
          <a:stretch>
            <a:fillRect/>
          </a:stretch>
        </p:blipFill>
        <p:spPr>
          <a:xfrm>
            <a:off x="1516188" y="795528"/>
            <a:ext cx="6044184" cy="6044184"/>
          </a:xfrm>
          <a:prstGeom prst="rect">
            <a:avLst/>
          </a:prstGeom>
        </p:spPr>
      </p:pic>
      <p:pic>
        <p:nvPicPr>
          <p:cNvPr id="57" name="Picture 56" descr="110807_1845z.jpg"/>
          <p:cNvPicPr>
            <a:picLocks noChangeAspect="1"/>
          </p:cNvPicPr>
          <p:nvPr/>
        </p:nvPicPr>
        <p:blipFill>
          <a:blip r:embed="rId53">
            <a:extLst>
              <a:ext uri="{28A0092B-C50C-407E-A947-70E740481C1C}">
                <a14:useLocalDpi xmlns="" xmlns:a14="http://schemas.microsoft.com/office/drawing/2010/main" val="0"/>
              </a:ext>
            </a:extLst>
          </a:blip>
          <a:stretch>
            <a:fillRect/>
          </a:stretch>
        </p:blipFill>
        <p:spPr>
          <a:xfrm>
            <a:off x="1516188" y="795528"/>
            <a:ext cx="6044184" cy="6044184"/>
          </a:xfrm>
          <a:prstGeom prst="rect">
            <a:avLst/>
          </a:prstGeom>
        </p:spPr>
      </p:pic>
    </p:spTree>
    <p:extLst>
      <p:ext uri="{BB962C8B-B14F-4D97-AF65-F5344CB8AC3E}">
        <p14:creationId xmlns="" xmlns:p14="http://schemas.microsoft.com/office/powerpoint/2010/main" val="220510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nodeType="afterEffect">
                                  <p:stCondLst>
                                    <p:cond delay="2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400"/>
                            </p:stCondLst>
                            <p:childTnLst>
                              <p:par>
                                <p:cTn id="14" presetID="1" presetClass="entr" presetSubtype="0" fill="hold" nodeType="afterEffect">
                                  <p:stCondLst>
                                    <p:cond delay="2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600"/>
                            </p:stCondLst>
                            <p:childTnLst>
                              <p:par>
                                <p:cTn id="17" presetID="1" presetClass="entr" presetSubtype="0" fill="hold" nodeType="afterEffect">
                                  <p:stCondLst>
                                    <p:cond delay="20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800"/>
                            </p:stCondLst>
                            <p:childTnLst>
                              <p:par>
                                <p:cTn id="20" presetID="1" presetClass="entr" presetSubtype="0" fill="hold" nodeType="afterEffect">
                                  <p:stCondLst>
                                    <p:cond delay="20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20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1200"/>
                            </p:stCondLst>
                            <p:childTnLst>
                              <p:par>
                                <p:cTn id="26" presetID="1" presetClass="entr" presetSubtype="0" fill="hold" nodeType="afterEffect">
                                  <p:stCondLst>
                                    <p:cond delay="20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1400"/>
                            </p:stCondLst>
                            <p:childTnLst>
                              <p:par>
                                <p:cTn id="29" presetID="1" presetClass="entr" presetSubtype="0" fill="hold" nodeType="afterEffect">
                                  <p:stCondLst>
                                    <p:cond delay="20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1600"/>
                            </p:stCondLst>
                            <p:childTnLst>
                              <p:par>
                                <p:cTn id="32" presetID="1" presetClass="entr" presetSubtype="0" fill="hold" nodeType="afterEffect">
                                  <p:stCondLst>
                                    <p:cond delay="2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800"/>
                            </p:stCondLst>
                            <p:childTnLst>
                              <p:par>
                                <p:cTn id="35" presetID="1" presetClass="entr" presetSubtype="0" fill="hold" nodeType="afterEffect">
                                  <p:stCondLst>
                                    <p:cond delay="200"/>
                                  </p:stCondLst>
                                  <p:childTnLst>
                                    <p:set>
                                      <p:cBhvr>
                                        <p:cTn id="36" dur="1" fill="hold">
                                          <p:stCondLst>
                                            <p:cond delay="0"/>
                                          </p:stCondLst>
                                        </p:cTn>
                                        <p:tgtEl>
                                          <p:spTgt spid="14"/>
                                        </p:tgtEl>
                                        <p:attrNameLst>
                                          <p:attrName>style.visibility</p:attrName>
                                        </p:attrNameLst>
                                      </p:cBhvr>
                                      <p:to>
                                        <p:strVal val="visible"/>
                                      </p:to>
                                    </p:set>
                                  </p:childTnLst>
                                </p:cTn>
                              </p:par>
                            </p:childTnLst>
                          </p:cTn>
                        </p:par>
                        <p:par>
                          <p:cTn id="37" fill="hold">
                            <p:stCondLst>
                              <p:cond delay="2000"/>
                            </p:stCondLst>
                            <p:childTnLst>
                              <p:par>
                                <p:cTn id="38" presetID="1" presetClass="entr" presetSubtype="0" fill="hold" nodeType="afterEffect">
                                  <p:stCondLst>
                                    <p:cond delay="200"/>
                                  </p:stCondLst>
                                  <p:childTnLst>
                                    <p:set>
                                      <p:cBhvr>
                                        <p:cTn id="39" dur="1" fill="hold">
                                          <p:stCondLst>
                                            <p:cond delay="0"/>
                                          </p:stCondLst>
                                        </p:cTn>
                                        <p:tgtEl>
                                          <p:spTgt spid="15"/>
                                        </p:tgtEl>
                                        <p:attrNameLst>
                                          <p:attrName>style.visibility</p:attrName>
                                        </p:attrNameLst>
                                      </p:cBhvr>
                                      <p:to>
                                        <p:strVal val="visible"/>
                                      </p:to>
                                    </p:set>
                                  </p:childTnLst>
                                </p:cTn>
                              </p:par>
                            </p:childTnLst>
                          </p:cTn>
                        </p:par>
                        <p:par>
                          <p:cTn id="40" fill="hold">
                            <p:stCondLst>
                              <p:cond delay="2200"/>
                            </p:stCondLst>
                            <p:childTnLst>
                              <p:par>
                                <p:cTn id="41" presetID="1" presetClass="entr" presetSubtype="0" fill="hold" nodeType="afterEffect">
                                  <p:stCondLst>
                                    <p:cond delay="200"/>
                                  </p:stCondLst>
                                  <p:childTnLst>
                                    <p:set>
                                      <p:cBhvr>
                                        <p:cTn id="42" dur="1" fill="hold">
                                          <p:stCondLst>
                                            <p:cond delay="0"/>
                                          </p:stCondLst>
                                        </p:cTn>
                                        <p:tgtEl>
                                          <p:spTgt spid="16"/>
                                        </p:tgtEl>
                                        <p:attrNameLst>
                                          <p:attrName>style.visibility</p:attrName>
                                        </p:attrNameLst>
                                      </p:cBhvr>
                                      <p:to>
                                        <p:strVal val="visible"/>
                                      </p:to>
                                    </p:set>
                                  </p:childTnLst>
                                </p:cTn>
                              </p:par>
                            </p:childTnLst>
                          </p:cTn>
                        </p:par>
                        <p:par>
                          <p:cTn id="43" fill="hold">
                            <p:stCondLst>
                              <p:cond delay="2400"/>
                            </p:stCondLst>
                            <p:childTnLst>
                              <p:par>
                                <p:cTn id="44" presetID="1" presetClass="entr" presetSubtype="0" fill="hold" nodeType="afterEffect">
                                  <p:stCondLst>
                                    <p:cond delay="200"/>
                                  </p:stCondLst>
                                  <p:childTnLst>
                                    <p:set>
                                      <p:cBhvr>
                                        <p:cTn id="45" dur="1" fill="hold">
                                          <p:stCondLst>
                                            <p:cond delay="0"/>
                                          </p:stCondLst>
                                        </p:cTn>
                                        <p:tgtEl>
                                          <p:spTgt spid="17"/>
                                        </p:tgtEl>
                                        <p:attrNameLst>
                                          <p:attrName>style.visibility</p:attrName>
                                        </p:attrNameLst>
                                      </p:cBhvr>
                                      <p:to>
                                        <p:strVal val="visible"/>
                                      </p:to>
                                    </p:set>
                                  </p:childTnLst>
                                </p:cTn>
                              </p:par>
                            </p:childTnLst>
                          </p:cTn>
                        </p:par>
                        <p:par>
                          <p:cTn id="46" fill="hold">
                            <p:stCondLst>
                              <p:cond delay="2600"/>
                            </p:stCondLst>
                            <p:childTnLst>
                              <p:par>
                                <p:cTn id="47" presetID="1" presetClass="entr" presetSubtype="0" fill="hold" nodeType="afterEffect">
                                  <p:stCondLst>
                                    <p:cond delay="200"/>
                                  </p:stCondLst>
                                  <p:childTnLst>
                                    <p:set>
                                      <p:cBhvr>
                                        <p:cTn id="48" dur="1" fill="hold">
                                          <p:stCondLst>
                                            <p:cond delay="0"/>
                                          </p:stCondLst>
                                        </p:cTn>
                                        <p:tgtEl>
                                          <p:spTgt spid="18"/>
                                        </p:tgtEl>
                                        <p:attrNameLst>
                                          <p:attrName>style.visibility</p:attrName>
                                        </p:attrNameLst>
                                      </p:cBhvr>
                                      <p:to>
                                        <p:strVal val="visible"/>
                                      </p:to>
                                    </p:set>
                                  </p:childTnLst>
                                </p:cTn>
                              </p:par>
                            </p:childTnLst>
                          </p:cTn>
                        </p:par>
                        <p:par>
                          <p:cTn id="49" fill="hold">
                            <p:stCondLst>
                              <p:cond delay="2800"/>
                            </p:stCondLst>
                            <p:childTnLst>
                              <p:par>
                                <p:cTn id="50" presetID="1" presetClass="entr" presetSubtype="0" fill="hold" nodeType="afterEffect">
                                  <p:stCondLst>
                                    <p:cond delay="200"/>
                                  </p:stCondLst>
                                  <p:childTnLst>
                                    <p:set>
                                      <p:cBhvr>
                                        <p:cTn id="51" dur="1" fill="hold">
                                          <p:stCondLst>
                                            <p:cond delay="0"/>
                                          </p:stCondLst>
                                        </p:cTn>
                                        <p:tgtEl>
                                          <p:spTgt spid="19"/>
                                        </p:tgtEl>
                                        <p:attrNameLst>
                                          <p:attrName>style.visibility</p:attrName>
                                        </p:attrNameLst>
                                      </p:cBhvr>
                                      <p:to>
                                        <p:strVal val="visible"/>
                                      </p:to>
                                    </p:set>
                                  </p:childTnLst>
                                </p:cTn>
                              </p:par>
                            </p:childTnLst>
                          </p:cTn>
                        </p:par>
                        <p:par>
                          <p:cTn id="52" fill="hold">
                            <p:stCondLst>
                              <p:cond delay="3000"/>
                            </p:stCondLst>
                            <p:childTnLst>
                              <p:par>
                                <p:cTn id="53" presetID="1" presetClass="entr" presetSubtype="0" fill="hold" nodeType="afterEffect">
                                  <p:stCondLst>
                                    <p:cond delay="200"/>
                                  </p:stCondLst>
                                  <p:childTnLst>
                                    <p:set>
                                      <p:cBhvr>
                                        <p:cTn id="54" dur="1" fill="hold">
                                          <p:stCondLst>
                                            <p:cond delay="0"/>
                                          </p:stCondLst>
                                        </p:cTn>
                                        <p:tgtEl>
                                          <p:spTgt spid="20"/>
                                        </p:tgtEl>
                                        <p:attrNameLst>
                                          <p:attrName>style.visibility</p:attrName>
                                        </p:attrNameLst>
                                      </p:cBhvr>
                                      <p:to>
                                        <p:strVal val="visible"/>
                                      </p:to>
                                    </p:set>
                                  </p:childTnLst>
                                </p:cTn>
                              </p:par>
                            </p:childTnLst>
                          </p:cTn>
                        </p:par>
                        <p:par>
                          <p:cTn id="55" fill="hold">
                            <p:stCondLst>
                              <p:cond delay="3200"/>
                            </p:stCondLst>
                            <p:childTnLst>
                              <p:par>
                                <p:cTn id="56" presetID="1" presetClass="entr" presetSubtype="0" fill="hold" nodeType="afterEffect">
                                  <p:stCondLst>
                                    <p:cond delay="200"/>
                                  </p:stCondLst>
                                  <p:childTnLst>
                                    <p:set>
                                      <p:cBhvr>
                                        <p:cTn id="57" dur="1" fill="hold">
                                          <p:stCondLst>
                                            <p:cond delay="0"/>
                                          </p:stCondLst>
                                        </p:cTn>
                                        <p:tgtEl>
                                          <p:spTgt spid="21"/>
                                        </p:tgtEl>
                                        <p:attrNameLst>
                                          <p:attrName>style.visibility</p:attrName>
                                        </p:attrNameLst>
                                      </p:cBhvr>
                                      <p:to>
                                        <p:strVal val="visible"/>
                                      </p:to>
                                    </p:set>
                                  </p:childTnLst>
                                </p:cTn>
                              </p:par>
                            </p:childTnLst>
                          </p:cTn>
                        </p:par>
                        <p:par>
                          <p:cTn id="58" fill="hold">
                            <p:stCondLst>
                              <p:cond delay="3400"/>
                            </p:stCondLst>
                            <p:childTnLst>
                              <p:par>
                                <p:cTn id="59" presetID="1" presetClass="entr" presetSubtype="0" fill="hold" nodeType="afterEffect">
                                  <p:stCondLst>
                                    <p:cond delay="200"/>
                                  </p:stCondLst>
                                  <p:childTnLst>
                                    <p:set>
                                      <p:cBhvr>
                                        <p:cTn id="60" dur="1" fill="hold">
                                          <p:stCondLst>
                                            <p:cond delay="0"/>
                                          </p:stCondLst>
                                        </p:cTn>
                                        <p:tgtEl>
                                          <p:spTgt spid="22"/>
                                        </p:tgtEl>
                                        <p:attrNameLst>
                                          <p:attrName>style.visibility</p:attrName>
                                        </p:attrNameLst>
                                      </p:cBhvr>
                                      <p:to>
                                        <p:strVal val="visible"/>
                                      </p:to>
                                    </p:set>
                                  </p:childTnLst>
                                </p:cTn>
                              </p:par>
                            </p:childTnLst>
                          </p:cTn>
                        </p:par>
                        <p:par>
                          <p:cTn id="61" fill="hold">
                            <p:stCondLst>
                              <p:cond delay="3600"/>
                            </p:stCondLst>
                            <p:childTnLst>
                              <p:par>
                                <p:cTn id="62" presetID="1" presetClass="entr" presetSubtype="0" fill="hold" nodeType="afterEffect">
                                  <p:stCondLst>
                                    <p:cond delay="200"/>
                                  </p:stCondLst>
                                  <p:childTnLst>
                                    <p:set>
                                      <p:cBhvr>
                                        <p:cTn id="63" dur="1" fill="hold">
                                          <p:stCondLst>
                                            <p:cond delay="0"/>
                                          </p:stCondLst>
                                        </p:cTn>
                                        <p:tgtEl>
                                          <p:spTgt spid="23"/>
                                        </p:tgtEl>
                                        <p:attrNameLst>
                                          <p:attrName>style.visibility</p:attrName>
                                        </p:attrNameLst>
                                      </p:cBhvr>
                                      <p:to>
                                        <p:strVal val="visible"/>
                                      </p:to>
                                    </p:set>
                                  </p:childTnLst>
                                </p:cTn>
                              </p:par>
                            </p:childTnLst>
                          </p:cTn>
                        </p:par>
                        <p:par>
                          <p:cTn id="64" fill="hold">
                            <p:stCondLst>
                              <p:cond delay="3800"/>
                            </p:stCondLst>
                            <p:childTnLst>
                              <p:par>
                                <p:cTn id="65" presetID="1" presetClass="entr" presetSubtype="0" fill="hold" nodeType="afterEffect">
                                  <p:stCondLst>
                                    <p:cond delay="200"/>
                                  </p:stCondLst>
                                  <p:childTnLst>
                                    <p:set>
                                      <p:cBhvr>
                                        <p:cTn id="66" dur="1" fill="hold">
                                          <p:stCondLst>
                                            <p:cond delay="0"/>
                                          </p:stCondLst>
                                        </p:cTn>
                                        <p:tgtEl>
                                          <p:spTgt spid="24"/>
                                        </p:tgtEl>
                                        <p:attrNameLst>
                                          <p:attrName>style.visibility</p:attrName>
                                        </p:attrNameLst>
                                      </p:cBhvr>
                                      <p:to>
                                        <p:strVal val="visible"/>
                                      </p:to>
                                    </p:set>
                                  </p:childTnLst>
                                </p:cTn>
                              </p:par>
                            </p:childTnLst>
                          </p:cTn>
                        </p:par>
                        <p:par>
                          <p:cTn id="67" fill="hold">
                            <p:stCondLst>
                              <p:cond delay="4000"/>
                            </p:stCondLst>
                            <p:childTnLst>
                              <p:par>
                                <p:cTn id="68" presetID="1" presetClass="entr" presetSubtype="0" fill="hold" nodeType="afterEffect">
                                  <p:stCondLst>
                                    <p:cond delay="200"/>
                                  </p:stCondLst>
                                  <p:childTnLst>
                                    <p:set>
                                      <p:cBhvr>
                                        <p:cTn id="69" dur="1" fill="hold">
                                          <p:stCondLst>
                                            <p:cond delay="0"/>
                                          </p:stCondLst>
                                        </p:cTn>
                                        <p:tgtEl>
                                          <p:spTgt spid="25"/>
                                        </p:tgtEl>
                                        <p:attrNameLst>
                                          <p:attrName>style.visibility</p:attrName>
                                        </p:attrNameLst>
                                      </p:cBhvr>
                                      <p:to>
                                        <p:strVal val="visible"/>
                                      </p:to>
                                    </p:set>
                                  </p:childTnLst>
                                </p:cTn>
                              </p:par>
                            </p:childTnLst>
                          </p:cTn>
                        </p:par>
                        <p:par>
                          <p:cTn id="70" fill="hold">
                            <p:stCondLst>
                              <p:cond delay="4200"/>
                            </p:stCondLst>
                            <p:childTnLst>
                              <p:par>
                                <p:cTn id="71" presetID="1" presetClass="entr" presetSubtype="0" fill="hold" nodeType="afterEffect">
                                  <p:stCondLst>
                                    <p:cond delay="200"/>
                                  </p:stCondLst>
                                  <p:childTnLst>
                                    <p:set>
                                      <p:cBhvr>
                                        <p:cTn id="72" dur="1" fill="hold">
                                          <p:stCondLst>
                                            <p:cond delay="0"/>
                                          </p:stCondLst>
                                        </p:cTn>
                                        <p:tgtEl>
                                          <p:spTgt spid="26"/>
                                        </p:tgtEl>
                                        <p:attrNameLst>
                                          <p:attrName>style.visibility</p:attrName>
                                        </p:attrNameLst>
                                      </p:cBhvr>
                                      <p:to>
                                        <p:strVal val="visible"/>
                                      </p:to>
                                    </p:set>
                                  </p:childTnLst>
                                </p:cTn>
                              </p:par>
                            </p:childTnLst>
                          </p:cTn>
                        </p:par>
                        <p:par>
                          <p:cTn id="73" fill="hold">
                            <p:stCondLst>
                              <p:cond delay="4400"/>
                            </p:stCondLst>
                            <p:childTnLst>
                              <p:par>
                                <p:cTn id="74" presetID="1" presetClass="entr" presetSubtype="0" fill="hold" nodeType="afterEffect">
                                  <p:stCondLst>
                                    <p:cond delay="200"/>
                                  </p:stCondLst>
                                  <p:childTnLst>
                                    <p:set>
                                      <p:cBhvr>
                                        <p:cTn id="75" dur="1" fill="hold">
                                          <p:stCondLst>
                                            <p:cond delay="0"/>
                                          </p:stCondLst>
                                        </p:cTn>
                                        <p:tgtEl>
                                          <p:spTgt spid="27"/>
                                        </p:tgtEl>
                                        <p:attrNameLst>
                                          <p:attrName>style.visibility</p:attrName>
                                        </p:attrNameLst>
                                      </p:cBhvr>
                                      <p:to>
                                        <p:strVal val="visible"/>
                                      </p:to>
                                    </p:set>
                                  </p:childTnLst>
                                </p:cTn>
                              </p:par>
                            </p:childTnLst>
                          </p:cTn>
                        </p:par>
                        <p:par>
                          <p:cTn id="76" fill="hold">
                            <p:stCondLst>
                              <p:cond delay="4600"/>
                            </p:stCondLst>
                            <p:childTnLst>
                              <p:par>
                                <p:cTn id="77" presetID="1" presetClass="entr" presetSubtype="0" fill="hold" nodeType="afterEffect">
                                  <p:stCondLst>
                                    <p:cond delay="200"/>
                                  </p:stCondLst>
                                  <p:childTnLst>
                                    <p:set>
                                      <p:cBhvr>
                                        <p:cTn id="78" dur="1" fill="hold">
                                          <p:stCondLst>
                                            <p:cond delay="0"/>
                                          </p:stCondLst>
                                        </p:cTn>
                                        <p:tgtEl>
                                          <p:spTgt spid="29"/>
                                        </p:tgtEl>
                                        <p:attrNameLst>
                                          <p:attrName>style.visibility</p:attrName>
                                        </p:attrNameLst>
                                      </p:cBhvr>
                                      <p:to>
                                        <p:strVal val="visible"/>
                                      </p:to>
                                    </p:set>
                                  </p:childTnLst>
                                </p:cTn>
                              </p:par>
                            </p:childTnLst>
                          </p:cTn>
                        </p:par>
                        <p:par>
                          <p:cTn id="79" fill="hold">
                            <p:stCondLst>
                              <p:cond delay="4800"/>
                            </p:stCondLst>
                            <p:childTnLst>
                              <p:par>
                                <p:cTn id="80" presetID="1" presetClass="entr" presetSubtype="0" fill="hold" nodeType="afterEffect">
                                  <p:stCondLst>
                                    <p:cond delay="200"/>
                                  </p:stCondLst>
                                  <p:childTnLst>
                                    <p:set>
                                      <p:cBhvr>
                                        <p:cTn id="81" dur="1" fill="hold">
                                          <p:stCondLst>
                                            <p:cond delay="0"/>
                                          </p:stCondLst>
                                        </p:cTn>
                                        <p:tgtEl>
                                          <p:spTgt spid="30"/>
                                        </p:tgtEl>
                                        <p:attrNameLst>
                                          <p:attrName>style.visibility</p:attrName>
                                        </p:attrNameLst>
                                      </p:cBhvr>
                                      <p:to>
                                        <p:strVal val="visible"/>
                                      </p:to>
                                    </p:set>
                                  </p:childTnLst>
                                </p:cTn>
                              </p:par>
                            </p:childTnLst>
                          </p:cTn>
                        </p:par>
                        <p:par>
                          <p:cTn id="82" fill="hold">
                            <p:stCondLst>
                              <p:cond delay="5000"/>
                            </p:stCondLst>
                            <p:childTnLst>
                              <p:par>
                                <p:cTn id="83" presetID="1" presetClass="entr" presetSubtype="0" fill="hold" nodeType="afterEffect">
                                  <p:stCondLst>
                                    <p:cond delay="0"/>
                                  </p:stCondLst>
                                  <p:childTnLst>
                                    <p:set>
                                      <p:cBhvr>
                                        <p:cTn id="84" dur="1" fill="hold">
                                          <p:stCondLst>
                                            <p:cond delay="0"/>
                                          </p:stCondLst>
                                        </p:cTn>
                                        <p:tgtEl>
                                          <p:spTgt spid="31"/>
                                        </p:tgtEl>
                                        <p:attrNameLst>
                                          <p:attrName>style.visibility</p:attrName>
                                        </p:attrNameLst>
                                      </p:cBhvr>
                                      <p:to>
                                        <p:strVal val="visible"/>
                                      </p:to>
                                    </p:set>
                                  </p:childTnLst>
                                </p:cTn>
                              </p:par>
                            </p:childTnLst>
                          </p:cTn>
                        </p:par>
                        <p:par>
                          <p:cTn id="85" fill="hold">
                            <p:stCondLst>
                              <p:cond delay="5000"/>
                            </p:stCondLst>
                            <p:childTnLst>
                              <p:par>
                                <p:cTn id="86" presetID="1" presetClass="entr" presetSubtype="0" fill="hold" nodeType="afterEffect">
                                  <p:stCondLst>
                                    <p:cond delay="200"/>
                                  </p:stCondLst>
                                  <p:childTnLst>
                                    <p:set>
                                      <p:cBhvr>
                                        <p:cTn id="87" dur="1" fill="hold">
                                          <p:stCondLst>
                                            <p:cond delay="0"/>
                                          </p:stCondLst>
                                        </p:cTn>
                                        <p:tgtEl>
                                          <p:spTgt spid="32"/>
                                        </p:tgtEl>
                                        <p:attrNameLst>
                                          <p:attrName>style.visibility</p:attrName>
                                        </p:attrNameLst>
                                      </p:cBhvr>
                                      <p:to>
                                        <p:strVal val="visible"/>
                                      </p:to>
                                    </p:set>
                                  </p:childTnLst>
                                </p:cTn>
                              </p:par>
                            </p:childTnLst>
                          </p:cTn>
                        </p:par>
                        <p:par>
                          <p:cTn id="88" fill="hold">
                            <p:stCondLst>
                              <p:cond delay="5200"/>
                            </p:stCondLst>
                            <p:childTnLst>
                              <p:par>
                                <p:cTn id="89" presetID="1" presetClass="entr" presetSubtype="0" fill="hold" nodeType="afterEffect">
                                  <p:stCondLst>
                                    <p:cond delay="200"/>
                                  </p:stCondLst>
                                  <p:childTnLst>
                                    <p:set>
                                      <p:cBhvr>
                                        <p:cTn id="90" dur="1" fill="hold">
                                          <p:stCondLst>
                                            <p:cond delay="0"/>
                                          </p:stCondLst>
                                        </p:cTn>
                                        <p:tgtEl>
                                          <p:spTgt spid="33"/>
                                        </p:tgtEl>
                                        <p:attrNameLst>
                                          <p:attrName>style.visibility</p:attrName>
                                        </p:attrNameLst>
                                      </p:cBhvr>
                                      <p:to>
                                        <p:strVal val="visible"/>
                                      </p:to>
                                    </p:set>
                                  </p:childTnLst>
                                </p:cTn>
                              </p:par>
                            </p:childTnLst>
                          </p:cTn>
                        </p:par>
                        <p:par>
                          <p:cTn id="91" fill="hold">
                            <p:stCondLst>
                              <p:cond delay="5400"/>
                            </p:stCondLst>
                            <p:childTnLst>
                              <p:par>
                                <p:cTn id="92" presetID="1" presetClass="entr" presetSubtype="0" fill="hold" nodeType="afterEffect">
                                  <p:stCondLst>
                                    <p:cond delay="200"/>
                                  </p:stCondLst>
                                  <p:childTnLst>
                                    <p:set>
                                      <p:cBhvr>
                                        <p:cTn id="93" dur="1" fill="hold">
                                          <p:stCondLst>
                                            <p:cond delay="0"/>
                                          </p:stCondLst>
                                        </p:cTn>
                                        <p:tgtEl>
                                          <p:spTgt spid="34"/>
                                        </p:tgtEl>
                                        <p:attrNameLst>
                                          <p:attrName>style.visibility</p:attrName>
                                        </p:attrNameLst>
                                      </p:cBhvr>
                                      <p:to>
                                        <p:strVal val="visible"/>
                                      </p:to>
                                    </p:set>
                                  </p:childTnLst>
                                </p:cTn>
                              </p:par>
                            </p:childTnLst>
                          </p:cTn>
                        </p:par>
                        <p:par>
                          <p:cTn id="94" fill="hold">
                            <p:stCondLst>
                              <p:cond delay="5600"/>
                            </p:stCondLst>
                            <p:childTnLst>
                              <p:par>
                                <p:cTn id="95" presetID="1" presetClass="entr" presetSubtype="0" fill="hold" nodeType="afterEffect">
                                  <p:stCondLst>
                                    <p:cond delay="200"/>
                                  </p:stCondLst>
                                  <p:childTnLst>
                                    <p:set>
                                      <p:cBhvr>
                                        <p:cTn id="96" dur="1" fill="hold">
                                          <p:stCondLst>
                                            <p:cond delay="0"/>
                                          </p:stCondLst>
                                        </p:cTn>
                                        <p:tgtEl>
                                          <p:spTgt spid="35"/>
                                        </p:tgtEl>
                                        <p:attrNameLst>
                                          <p:attrName>style.visibility</p:attrName>
                                        </p:attrNameLst>
                                      </p:cBhvr>
                                      <p:to>
                                        <p:strVal val="visible"/>
                                      </p:to>
                                    </p:set>
                                  </p:childTnLst>
                                </p:cTn>
                              </p:par>
                            </p:childTnLst>
                          </p:cTn>
                        </p:par>
                        <p:par>
                          <p:cTn id="97" fill="hold">
                            <p:stCondLst>
                              <p:cond delay="5800"/>
                            </p:stCondLst>
                            <p:childTnLst>
                              <p:par>
                                <p:cTn id="98" presetID="1" presetClass="entr" presetSubtype="0" fill="hold" nodeType="afterEffect">
                                  <p:stCondLst>
                                    <p:cond delay="200"/>
                                  </p:stCondLst>
                                  <p:childTnLst>
                                    <p:set>
                                      <p:cBhvr>
                                        <p:cTn id="99" dur="1" fill="hold">
                                          <p:stCondLst>
                                            <p:cond delay="0"/>
                                          </p:stCondLst>
                                        </p:cTn>
                                        <p:tgtEl>
                                          <p:spTgt spid="36"/>
                                        </p:tgtEl>
                                        <p:attrNameLst>
                                          <p:attrName>style.visibility</p:attrName>
                                        </p:attrNameLst>
                                      </p:cBhvr>
                                      <p:to>
                                        <p:strVal val="visible"/>
                                      </p:to>
                                    </p:set>
                                  </p:childTnLst>
                                </p:cTn>
                              </p:par>
                            </p:childTnLst>
                          </p:cTn>
                        </p:par>
                        <p:par>
                          <p:cTn id="100" fill="hold">
                            <p:stCondLst>
                              <p:cond delay="6000"/>
                            </p:stCondLst>
                            <p:childTnLst>
                              <p:par>
                                <p:cTn id="101" presetID="1" presetClass="entr" presetSubtype="0" fill="hold" nodeType="afterEffect">
                                  <p:stCondLst>
                                    <p:cond delay="200"/>
                                  </p:stCondLst>
                                  <p:childTnLst>
                                    <p:set>
                                      <p:cBhvr>
                                        <p:cTn id="102" dur="1" fill="hold">
                                          <p:stCondLst>
                                            <p:cond delay="0"/>
                                          </p:stCondLst>
                                        </p:cTn>
                                        <p:tgtEl>
                                          <p:spTgt spid="37"/>
                                        </p:tgtEl>
                                        <p:attrNameLst>
                                          <p:attrName>style.visibility</p:attrName>
                                        </p:attrNameLst>
                                      </p:cBhvr>
                                      <p:to>
                                        <p:strVal val="visible"/>
                                      </p:to>
                                    </p:set>
                                  </p:childTnLst>
                                </p:cTn>
                              </p:par>
                            </p:childTnLst>
                          </p:cTn>
                        </p:par>
                        <p:par>
                          <p:cTn id="103" fill="hold">
                            <p:stCondLst>
                              <p:cond delay="6200"/>
                            </p:stCondLst>
                            <p:childTnLst>
                              <p:par>
                                <p:cTn id="104" presetID="1" presetClass="entr" presetSubtype="0" fill="hold" nodeType="afterEffect">
                                  <p:stCondLst>
                                    <p:cond delay="200"/>
                                  </p:stCondLst>
                                  <p:childTnLst>
                                    <p:set>
                                      <p:cBhvr>
                                        <p:cTn id="105" dur="1" fill="hold">
                                          <p:stCondLst>
                                            <p:cond delay="0"/>
                                          </p:stCondLst>
                                        </p:cTn>
                                        <p:tgtEl>
                                          <p:spTgt spid="38"/>
                                        </p:tgtEl>
                                        <p:attrNameLst>
                                          <p:attrName>style.visibility</p:attrName>
                                        </p:attrNameLst>
                                      </p:cBhvr>
                                      <p:to>
                                        <p:strVal val="visible"/>
                                      </p:to>
                                    </p:set>
                                  </p:childTnLst>
                                </p:cTn>
                              </p:par>
                            </p:childTnLst>
                          </p:cTn>
                        </p:par>
                        <p:par>
                          <p:cTn id="106" fill="hold">
                            <p:stCondLst>
                              <p:cond delay="6400"/>
                            </p:stCondLst>
                            <p:childTnLst>
                              <p:par>
                                <p:cTn id="107" presetID="1" presetClass="entr" presetSubtype="0" fill="hold" nodeType="afterEffect">
                                  <p:stCondLst>
                                    <p:cond delay="200"/>
                                  </p:stCondLst>
                                  <p:childTnLst>
                                    <p:set>
                                      <p:cBhvr>
                                        <p:cTn id="108" dur="1" fill="hold">
                                          <p:stCondLst>
                                            <p:cond delay="0"/>
                                          </p:stCondLst>
                                        </p:cTn>
                                        <p:tgtEl>
                                          <p:spTgt spid="39"/>
                                        </p:tgtEl>
                                        <p:attrNameLst>
                                          <p:attrName>style.visibility</p:attrName>
                                        </p:attrNameLst>
                                      </p:cBhvr>
                                      <p:to>
                                        <p:strVal val="visible"/>
                                      </p:to>
                                    </p:set>
                                  </p:childTnLst>
                                </p:cTn>
                              </p:par>
                            </p:childTnLst>
                          </p:cTn>
                        </p:par>
                        <p:par>
                          <p:cTn id="109" fill="hold">
                            <p:stCondLst>
                              <p:cond delay="6600"/>
                            </p:stCondLst>
                            <p:childTnLst>
                              <p:par>
                                <p:cTn id="110" presetID="1" presetClass="entr" presetSubtype="0" fill="hold" nodeType="afterEffect">
                                  <p:stCondLst>
                                    <p:cond delay="200"/>
                                  </p:stCondLst>
                                  <p:childTnLst>
                                    <p:set>
                                      <p:cBhvr>
                                        <p:cTn id="111" dur="1" fill="hold">
                                          <p:stCondLst>
                                            <p:cond delay="0"/>
                                          </p:stCondLst>
                                        </p:cTn>
                                        <p:tgtEl>
                                          <p:spTgt spid="40"/>
                                        </p:tgtEl>
                                        <p:attrNameLst>
                                          <p:attrName>style.visibility</p:attrName>
                                        </p:attrNameLst>
                                      </p:cBhvr>
                                      <p:to>
                                        <p:strVal val="visible"/>
                                      </p:to>
                                    </p:set>
                                  </p:childTnLst>
                                </p:cTn>
                              </p:par>
                            </p:childTnLst>
                          </p:cTn>
                        </p:par>
                        <p:par>
                          <p:cTn id="112" fill="hold">
                            <p:stCondLst>
                              <p:cond delay="6800"/>
                            </p:stCondLst>
                            <p:childTnLst>
                              <p:par>
                                <p:cTn id="113" presetID="1" presetClass="entr" presetSubtype="0" fill="hold" nodeType="afterEffect">
                                  <p:stCondLst>
                                    <p:cond delay="200"/>
                                  </p:stCondLst>
                                  <p:childTnLst>
                                    <p:set>
                                      <p:cBhvr>
                                        <p:cTn id="114" dur="1" fill="hold">
                                          <p:stCondLst>
                                            <p:cond delay="0"/>
                                          </p:stCondLst>
                                        </p:cTn>
                                        <p:tgtEl>
                                          <p:spTgt spid="41"/>
                                        </p:tgtEl>
                                        <p:attrNameLst>
                                          <p:attrName>style.visibility</p:attrName>
                                        </p:attrNameLst>
                                      </p:cBhvr>
                                      <p:to>
                                        <p:strVal val="visible"/>
                                      </p:to>
                                    </p:set>
                                  </p:childTnLst>
                                </p:cTn>
                              </p:par>
                            </p:childTnLst>
                          </p:cTn>
                        </p:par>
                        <p:par>
                          <p:cTn id="115" fill="hold">
                            <p:stCondLst>
                              <p:cond delay="7000"/>
                            </p:stCondLst>
                            <p:childTnLst>
                              <p:par>
                                <p:cTn id="116" presetID="1" presetClass="entr" presetSubtype="0" fill="hold" nodeType="afterEffect">
                                  <p:stCondLst>
                                    <p:cond delay="200"/>
                                  </p:stCondLst>
                                  <p:childTnLst>
                                    <p:set>
                                      <p:cBhvr>
                                        <p:cTn id="117" dur="1" fill="hold">
                                          <p:stCondLst>
                                            <p:cond delay="0"/>
                                          </p:stCondLst>
                                        </p:cTn>
                                        <p:tgtEl>
                                          <p:spTgt spid="42"/>
                                        </p:tgtEl>
                                        <p:attrNameLst>
                                          <p:attrName>style.visibility</p:attrName>
                                        </p:attrNameLst>
                                      </p:cBhvr>
                                      <p:to>
                                        <p:strVal val="visible"/>
                                      </p:to>
                                    </p:set>
                                  </p:childTnLst>
                                </p:cTn>
                              </p:par>
                            </p:childTnLst>
                          </p:cTn>
                        </p:par>
                        <p:par>
                          <p:cTn id="118" fill="hold">
                            <p:stCondLst>
                              <p:cond delay="7200"/>
                            </p:stCondLst>
                            <p:childTnLst>
                              <p:par>
                                <p:cTn id="119" presetID="1" presetClass="entr" presetSubtype="0" fill="hold" nodeType="afterEffect">
                                  <p:stCondLst>
                                    <p:cond delay="200"/>
                                  </p:stCondLst>
                                  <p:childTnLst>
                                    <p:set>
                                      <p:cBhvr>
                                        <p:cTn id="120" dur="1" fill="hold">
                                          <p:stCondLst>
                                            <p:cond delay="0"/>
                                          </p:stCondLst>
                                        </p:cTn>
                                        <p:tgtEl>
                                          <p:spTgt spid="43"/>
                                        </p:tgtEl>
                                        <p:attrNameLst>
                                          <p:attrName>style.visibility</p:attrName>
                                        </p:attrNameLst>
                                      </p:cBhvr>
                                      <p:to>
                                        <p:strVal val="visible"/>
                                      </p:to>
                                    </p:set>
                                  </p:childTnLst>
                                </p:cTn>
                              </p:par>
                            </p:childTnLst>
                          </p:cTn>
                        </p:par>
                        <p:par>
                          <p:cTn id="121" fill="hold">
                            <p:stCondLst>
                              <p:cond delay="7400"/>
                            </p:stCondLst>
                            <p:childTnLst>
                              <p:par>
                                <p:cTn id="122" presetID="1" presetClass="entr" presetSubtype="0" fill="hold" nodeType="afterEffect">
                                  <p:stCondLst>
                                    <p:cond delay="200"/>
                                  </p:stCondLst>
                                  <p:childTnLst>
                                    <p:set>
                                      <p:cBhvr>
                                        <p:cTn id="123" dur="1" fill="hold">
                                          <p:stCondLst>
                                            <p:cond delay="0"/>
                                          </p:stCondLst>
                                        </p:cTn>
                                        <p:tgtEl>
                                          <p:spTgt spid="44"/>
                                        </p:tgtEl>
                                        <p:attrNameLst>
                                          <p:attrName>style.visibility</p:attrName>
                                        </p:attrNameLst>
                                      </p:cBhvr>
                                      <p:to>
                                        <p:strVal val="visible"/>
                                      </p:to>
                                    </p:set>
                                  </p:childTnLst>
                                </p:cTn>
                              </p:par>
                            </p:childTnLst>
                          </p:cTn>
                        </p:par>
                        <p:par>
                          <p:cTn id="124" fill="hold">
                            <p:stCondLst>
                              <p:cond delay="7600"/>
                            </p:stCondLst>
                            <p:childTnLst>
                              <p:par>
                                <p:cTn id="125" presetID="1" presetClass="entr" presetSubtype="0" fill="hold" nodeType="afterEffect">
                                  <p:stCondLst>
                                    <p:cond delay="200"/>
                                  </p:stCondLst>
                                  <p:childTnLst>
                                    <p:set>
                                      <p:cBhvr>
                                        <p:cTn id="126" dur="1" fill="hold">
                                          <p:stCondLst>
                                            <p:cond delay="0"/>
                                          </p:stCondLst>
                                        </p:cTn>
                                        <p:tgtEl>
                                          <p:spTgt spid="45"/>
                                        </p:tgtEl>
                                        <p:attrNameLst>
                                          <p:attrName>style.visibility</p:attrName>
                                        </p:attrNameLst>
                                      </p:cBhvr>
                                      <p:to>
                                        <p:strVal val="visible"/>
                                      </p:to>
                                    </p:set>
                                  </p:childTnLst>
                                </p:cTn>
                              </p:par>
                            </p:childTnLst>
                          </p:cTn>
                        </p:par>
                        <p:par>
                          <p:cTn id="127" fill="hold">
                            <p:stCondLst>
                              <p:cond delay="7800"/>
                            </p:stCondLst>
                            <p:childTnLst>
                              <p:par>
                                <p:cTn id="128" presetID="1" presetClass="entr" presetSubtype="0" fill="hold" nodeType="afterEffect">
                                  <p:stCondLst>
                                    <p:cond delay="200"/>
                                  </p:stCondLst>
                                  <p:childTnLst>
                                    <p:set>
                                      <p:cBhvr>
                                        <p:cTn id="129" dur="1" fill="hold">
                                          <p:stCondLst>
                                            <p:cond delay="0"/>
                                          </p:stCondLst>
                                        </p:cTn>
                                        <p:tgtEl>
                                          <p:spTgt spid="46"/>
                                        </p:tgtEl>
                                        <p:attrNameLst>
                                          <p:attrName>style.visibility</p:attrName>
                                        </p:attrNameLst>
                                      </p:cBhvr>
                                      <p:to>
                                        <p:strVal val="visible"/>
                                      </p:to>
                                    </p:set>
                                  </p:childTnLst>
                                </p:cTn>
                              </p:par>
                            </p:childTnLst>
                          </p:cTn>
                        </p:par>
                        <p:par>
                          <p:cTn id="130" fill="hold">
                            <p:stCondLst>
                              <p:cond delay="8000"/>
                            </p:stCondLst>
                            <p:childTnLst>
                              <p:par>
                                <p:cTn id="131" presetID="1" presetClass="entr" presetSubtype="0" fill="hold" nodeType="afterEffect">
                                  <p:stCondLst>
                                    <p:cond delay="200"/>
                                  </p:stCondLst>
                                  <p:childTnLst>
                                    <p:set>
                                      <p:cBhvr>
                                        <p:cTn id="132" dur="1" fill="hold">
                                          <p:stCondLst>
                                            <p:cond delay="0"/>
                                          </p:stCondLst>
                                        </p:cTn>
                                        <p:tgtEl>
                                          <p:spTgt spid="47"/>
                                        </p:tgtEl>
                                        <p:attrNameLst>
                                          <p:attrName>style.visibility</p:attrName>
                                        </p:attrNameLst>
                                      </p:cBhvr>
                                      <p:to>
                                        <p:strVal val="visible"/>
                                      </p:to>
                                    </p:set>
                                  </p:childTnLst>
                                </p:cTn>
                              </p:par>
                            </p:childTnLst>
                          </p:cTn>
                        </p:par>
                        <p:par>
                          <p:cTn id="133" fill="hold">
                            <p:stCondLst>
                              <p:cond delay="8200"/>
                            </p:stCondLst>
                            <p:childTnLst>
                              <p:par>
                                <p:cTn id="134" presetID="1" presetClass="entr" presetSubtype="0" fill="hold" nodeType="afterEffect">
                                  <p:stCondLst>
                                    <p:cond delay="200"/>
                                  </p:stCondLst>
                                  <p:childTnLst>
                                    <p:set>
                                      <p:cBhvr>
                                        <p:cTn id="135" dur="1" fill="hold">
                                          <p:stCondLst>
                                            <p:cond delay="0"/>
                                          </p:stCondLst>
                                        </p:cTn>
                                        <p:tgtEl>
                                          <p:spTgt spid="49"/>
                                        </p:tgtEl>
                                        <p:attrNameLst>
                                          <p:attrName>style.visibility</p:attrName>
                                        </p:attrNameLst>
                                      </p:cBhvr>
                                      <p:to>
                                        <p:strVal val="visible"/>
                                      </p:to>
                                    </p:set>
                                  </p:childTnLst>
                                </p:cTn>
                              </p:par>
                            </p:childTnLst>
                          </p:cTn>
                        </p:par>
                        <p:par>
                          <p:cTn id="136" fill="hold">
                            <p:stCondLst>
                              <p:cond delay="8400"/>
                            </p:stCondLst>
                            <p:childTnLst>
                              <p:par>
                                <p:cTn id="137" presetID="1" presetClass="entr" presetSubtype="0" fill="hold" nodeType="afterEffect">
                                  <p:stCondLst>
                                    <p:cond delay="200"/>
                                  </p:stCondLst>
                                  <p:childTnLst>
                                    <p:set>
                                      <p:cBhvr>
                                        <p:cTn id="138" dur="1" fill="hold">
                                          <p:stCondLst>
                                            <p:cond delay="0"/>
                                          </p:stCondLst>
                                        </p:cTn>
                                        <p:tgtEl>
                                          <p:spTgt spid="50"/>
                                        </p:tgtEl>
                                        <p:attrNameLst>
                                          <p:attrName>style.visibility</p:attrName>
                                        </p:attrNameLst>
                                      </p:cBhvr>
                                      <p:to>
                                        <p:strVal val="visible"/>
                                      </p:to>
                                    </p:set>
                                  </p:childTnLst>
                                </p:cTn>
                              </p:par>
                            </p:childTnLst>
                          </p:cTn>
                        </p:par>
                        <p:par>
                          <p:cTn id="139" fill="hold">
                            <p:stCondLst>
                              <p:cond delay="8600"/>
                            </p:stCondLst>
                            <p:childTnLst>
                              <p:par>
                                <p:cTn id="140" presetID="1" presetClass="entr" presetSubtype="0" fill="hold" nodeType="afterEffect">
                                  <p:stCondLst>
                                    <p:cond delay="200"/>
                                  </p:stCondLst>
                                  <p:childTnLst>
                                    <p:set>
                                      <p:cBhvr>
                                        <p:cTn id="141" dur="1" fill="hold">
                                          <p:stCondLst>
                                            <p:cond delay="0"/>
                                          </p:stCondLst>
                                        </p:cTn>
                                        <p:tgtEl>
                                          <p:spTgt spid="51"/>
                                        </p:tgtEl>
                                        <p:attrNameLst>
                                          <p:attrName>style.visibility</p:attrName>
                                        </p:attrNameLst>
                                      </p:cBhvr>
                                      <p:to>
                                        <p:strVal val="visible"/>
                                      </p:to>
                                    </p:set>
                                  </p:childTnLst>
                                </p:cTn>
                              </p:par>
                            </p:childTnLst>
                          </p:cTn>
                        </p:par>
                        <p:par>
                          <p:cTn id="142" fill="hold">
                            <p:stCondLst>
                              <p:cond delay="8800"/>
                            </p:stCondLst>
                            <p:childTnLst>
                              <p:par>
                                <p:cTn id="143" presetID="1" presetClass="entr" presetSubtype="0" fill="hold" nodeType="afterEffect">
                                  <p:stCondLst>
                                    <p:cond delay="200"/>
                                  </p:stCondLst>
                                  <p:childTnLst>
                                    <p:set>
                                      <p:cBhvr>
                                        <p:cTn id="144" dur="1" fill="hold">
                                          <p:stCondLst>
                                            <p:cond delay="0"/>
                                          </p:stCondLst>
                                        </p:cTn>
                                        <p:tgtEl>
                                          <p:spTgt spid="52"/>
                                        </p:tgtEl>
                                        <p:attrNameLst>
                                          <p:attrName>style.visibility</p:attrName>
                                        </p:attrNameLst>
                                      </p:cBhvr>
                                      <p:to>
                                        <p:strVal val="visible"/>
                                      </p:to>
                                    </p:set>
                                  </p:childTnLst>
                                </p:cTn>
                              </p:par>
                            </p:childTnLst>
                          </p:cTn>
                        </p:par>
                        <p:par>
                          <p:cTn id="145" fill="hold">
                            <p:stCondLst>
                              <p:cond delay="9000"/>
                            </p:stCondLst>
                            <p:childTnLst>
                              <p:par>
                                <p:cTn id="146" presetID="1" presetClass="entr" presetSubtype="0" fill="hold" nodeType="afterEffect">
                                  <p:stCondLst>
                                    <p:cond delay="200"/>
                                  </p:stCondLst>
                                  <p:childTnLst>
                                    <p:set>
                                      <p:cBhvr>
                                        <p:cTn id="147" dur="1" fill="hold">
                                          <p:stCondLst>
                                            <p:cond delay="0"/>
                                          </p:stCondLst>
                                        </p:cTn>
                                        <p:tgtEl>
                                          <p:spTgt spid="53"/>
                                        </p:tgtEl>
                                        <p:attrNameLst>
                                          <p:attrName>style.visibility</p:attrName>
                                        </p:attrNameLst>
                                      </p:cBhvr>
                                      <p:to>
                                        <p:strVal val="visible"/>
                                      </p:to>
                                    </p:set>
                                  </p:childTnLst>
                                </p:cTn>
                              </p:par>
                            </p:childTnLst>
                          </p:cTn>
                        </p:par>
                        <p:par>
                          <p:cTn id="148" fill="hold">
                            <p:stCondLst>
                              <p:cond delay="9200"/>
                            </p:stCondLst>
                            <p:childTnLst>
                              <p:par>
                                <p:cTn id="149" presetID="1" presetClass="entr" presetSubtype="0" fill="hold" nodeType="afterEffect">
                                  <p:stCondLst>
                                    <p:cond delay="200"/>
                                  </p:stCondLst>
                                  <p:childTnLst>
                                    <p:set>
                                      <p:cBhvr>
                                        <p:cTn id="150" dur="1" fill="hold">
                                          <p:stCondLst>
                                            <p:cond delay="0"/>
                                          </p:stCondLst>
                                        </p:cTn>
                                        <p:tgtEl>
                                          <p:spTgt spid="54"/>
                                        </p:tgtEl>
                                        <p:attrNameLst>
                                          <p:attrName>style.visibility</p:attrName>
                                        </p:attrNameLst>
                                      </p:cBhvr>
                                      <p:to>
                                        <p:strVal val="visible"/>
                                      </p:to>
                                    </p:set>
                                  </p:childTnLst>
                                </p:cTn>
                              </p:par>
                            </p:childTnLst>
                          </p:cTn>
                        </p:par>
                        <p:par>
                          <p:cTn id="151" fill="hold">
                            <p:stCondLst>
                              <p:cond delay="9400"/>
                            </p:stCondLst>
                            <p:childTnLst>
                              <p:par>
                                <p:cTn id="152" presetID="1" presetClass="entr" presetSubtype="0" fill="hold" nodeType="afterEffect">
                                  <p:stCondLst>
                                    <p:cond delay="200"/>
                                  </p:stCondLst>
                                  <p:childTnLst>
                                    <p:set>
                                      <p:cBhvr>
                                        <p:cTn id="153" dur="1" fill="hold">
                                          <p:stCondLst>
                                            <p:cond delay="0"/>
                                          </p:stCondLst>
                                        </p:cTn>
                                        <p:tgtEl>
                                          <p:spTgt spid="55"/>
                                        </p:tgtEl>
                                        <p:attrNameLst>
                                          <p:attrName>style.visibility</p:attrName>
                                        </p:attrNameLst>
                                      </p:cBhvr>
                                      <p:to>
                                        <p:strVal val="visible"/>
                                      </p:to>
                                    </p:set>
                                  </p:childTnLst>
                                </p:cTn>
                              </p:par>
                            </p:childTnLst>
                          </p:cTn>
                        </p:par>
                        <p:par>
                          <p:cTn id="154" fill="hold">
                            <p:stCondLst>
                              <p:cond delay="9600"/>
                            </p:stCondLst>
                            <p:childTnLst>
                              <p:par>
                                <p:cTn id="155" presetID="1" presetClass="entr" presetSubtype="0" fill="hold" nodeType="afterEffect">
                                  <p:stCondLst>
                                    <p:cond delay="200"/>
                                  </p:stCondLst>
                                  <p:childTnLst>
                                    <p:set>
                                      <p:cBhvr>
                                        <p:cTn id="15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0" y="1707444"/>
            <a:ext cx="9144000" cy="4572000"/>
            <a:chOff x="0" y="1707444"/>
            <a:chExt cx="9144000" cy="4572000"/>
          </a:xfrm>
        </p:grpSpPr>
        <p:pic>
          <p:nvPicPr>
            <p:cNvPr id="21" name="Picture 20" descr="bt_diff_090619_1045.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572000" y="1707444"/>
              <a:ext cx="4572000" cy="4572000"/>
            </a:xfrm>
            <a:prstGeom prst="rect">
              <a:avLst/>
            </a:prstGeom>
          </p:spPr>
        </p:pic>
        <p:pic>
          <p:nvPicPr>
            <p:cNvPr id="22" name="Picture 21" descr="ir_090619_1045.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1707444"/>
              <a:ext cx="4572000" cy="4572000"/>
            </a:xfrm>
            <a:prstGeom prst="rect">
              <a:avLst/>
            </a:prstGeom>
          </p:spPr>
        </p:pic>
      </p:grpSp>
      <p:grpSp>
        <p:nvGrpSpPr>
          <p:cNvPr id="25" name="Group 24"/>
          <p:cNvGrpSpPr/>
          <p:nvPr/>
        </p:nvGrpSpPr>
        <p:grpSpPr>
          <a:xfrm>
            <a:off x="0" y="1707444"/>
            <a:ext cx="9144000" cy="4572000"/>
            <a:chOff x="0" y="1707444"/>
            <a:chExt cx="9144000" cy="4572000"/>
          </a:xfrm>
        </p:grpSpPr>
        <p:pic>
          <p:nvPicPr>
            <p:cNvPr id="26" name="Picture 25" descr="bt_diff_090619_1115.jp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572000" y="1707444"/>
              <a:ext cx="4572000" cy="4572000"/>
            </a:xfrm>
            <a:prstGeom prst="rect">
              <a:avLst/>
            </a:prstGeom>
          </p:spPr>
        </p:pic>
        <p:pic>
          <p:nvPicPr>
            <p:cNvPr id="27" name="Picture 26" descr="ir_090619_1115.jp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0" y="1707444"/>
              <a:ext cx="4572000" cy="4572000"/>
            </a:xfrm>
            <a:prstGeom prst="rect">
              <a:avLst/>
            </a:prstGeom>
          </p:spPr>
        </p:pic>
      </p:grpSp>
      <p:grpSp>
        <p:nvGrpSpPr>
          <p:cNvPr id="28" name="Group 27"/>
          <p:cNvGrpSpPr/>
          <p:nvPr/>
        </p:nvGrpSpPr>
        <p:grpSpPr>
          <a:xfrm>
            <a:off x="0" y="1707444"/>
            <a:ext cx="9144000" cy="4572000"/>
            <a:chOff x="0" y="1707444"/>
            <a:chExt cx="9144000" cy="4572000"/>
          </a:xfrm>
        </p:grpSpPr>
        <p:pic>
          <p:nvPicPr>
            <p:cNvPr id="29" name="Picture 28" descr="bt_diff_090619_1145.jpg"/>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4572000" y="1707444"/>
              <a:ext cx="4572000" cy="4572000"/>
            </a:xfrm>
            <a:prstGeom prst="rect">
              <a:avLst/>
            </a:prstGeom>
          </p:spPr>
        </p:pic>
        <p:pic>
          <p:nvPicPr>
            <p:cNvPr id="30" name="Picture 29" descr="ir_090619_1145.jpg"/>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0" y="1707444"/>
              <a:ext cx="4572000" cy="4572000"/>
            </a:xfrm>
            <a:prstGeom prst="rect">
              <a:avLst/>
            </a:prstGeom>
          </p:spPr>
        </p:pic>
      </p:grpSp>
      <p:grpSp>
        <p:nvGrpSpPr>
          <p:cNvPr id="31" name="Group 30"/>
          <p:cNvGrpSpPr/>
          <p:nvPr/>
        </p:nvGrpSpPr>
        <p:grpSpPr>
          <a:xfrm>
            <a:off x="0" y="1707444"/>
            <a:ext cx="9144000" cy="4572000"/>
            <a:chOff x="0" y="1707444"/>
            <a:chExt cx="9144000" cy="4572000"/>
          </a:xfrm>
        </p:grpSpPr>
        <p:pic>
          <p:nvPicPr>
            <p:cNvPr id="32" name="Picture 31" descr="bt_diff_090619_1215.jpg"/>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4572000" y="1707444"/>
              <a:ext cx="4572000" cy="4572000"/>
            </a:xfrm>
            <a:prstGeom prst="rect">
              <a:avLst/>
            </a:prstGeom>
          </p:spPr>
        </p:pic>
        <p:pic>
          <p:nvPicPr>
            <p:cNvPr id="33" name="Picture 32" descr="ir_090619_1215.jpg"/>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0" y="1707444"/>
              <a:ext cx="4572000" cy="4572000"/>
            </a:xfrm>
            <a:prstGeom prst="rect">
              <a:avLst/>
            </a:prstGeom>
          </p:spPr>
        </p:pic>
      </p:grpSp>
      <p:grpSp>
        <p:nvGrpSpPr>
          <p:cNvPr id="34" name="Group 33"/>
          <p:cNvGrpSpPr/>
          <p:nvPr/>
        </p:nvGrpSpPr>
        <p:grpSpPr>
          <a:xfrm>
            <a:off x="0" y="1707444"/>
            <a:ext cx="9144000" cy="4572000"/>
            <a:chOff x="0" y="1707444"/>
            <a:chExt cx="9144000" cy="4572000"/>
          </a:xfrm>
        </p:grpSpPr>
        <p:pic>
          <p:nvPicPr>
            <p:cNvPr id="35" name="Picture 34" descr="ir_090619_1245.jpg"/>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0" y="1707444"/>
              <a:ext cx="4572000" cy="4572000"/>
            </a:xfrm>
            <a:prstGeom prst="rect">
              <a:avLst/>
            </a:prstGeom>
          </p:spPr>
        </p:pic>
        <p:pic>
          <p:nvPicPr>
            <p:cNvPr id="36" name="Picture 35" descr="bt_diff_090619_1245.jpg"/>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4572000" y="1707444"/>
              <a:ext cx="4572000" cy="4572000"/>
            </a:xfrm>
            <a:prstGeom prst="rect">
              <a:avLst/>
            </a:prstGeom>
          </p:spPr>
        </p:pic>
      </p:grpSp>
      <p:grpSp>
        <p:nvGrpSpPr>
          <p:cNvPr id="5" name="Group 4"/>
          <p:cNvGrpSpPr/>
          <p:nvPr/>
        </p:nvGrpSpPr>
        <p:grpSpPr>
          <a:xfrm>
            <a:off x="0" y="1704933"/>
            <a:ext cx="9144000" cy="4572000"/>
            <a:chOff x="0" y="1704933"/>
            <a:chExt cx="9144000" cy="4572000"/>
          </a:xfrm>
        </p:grpSpPr>
        <p:pic>
          <p:nvPicPr>
            <p:cNvPr id="3" name="Picture 2" descr="ir_090619_1315.jpg"/>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0" y="1704933"/>
              <a:ext cx="4572000" cy="4572000"/>
            </a:xfrm>
            <a:prstGeom prst="rect">
              <a:avLst/>
            </a:prstGeom>
          </p:spPr>
        </p:pic>
        <p:pic>
          <p:nvPicPr>
            <p:cNvPr id="4" name="Picture 3" descr="bt_diff_090619_1315.jpg"/>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4572000" y="1704933"/>
              <a:ext cx="4572000" cy="4572000"/>
            </a:xfrm>
            <a:prstGeom prst="rect">
              <a:avLst/>
            </a:prstGeom>
          </p:spPr>
        </p:pic>
      </p:grpSp>
      <p:grpSp>
        <p:nvGrpSpPr>
          <p:cNvPr id="8" name="Group 7"/>
          <p:cNvGrpSpPr/>
          <p:nvPr/>
        </p:nvGrpSpPr>
        <p:grpSpPr>
          <a:xfrm>
            <a:off x="0" y="1704933"/>
            <a:ext cx="9144000" cy="4574511"/>
            <a:chOff x="0" y="1704933"/>
            <a:chExt cx="9144000" cy="4574511"/>
          </a:xfrm>
        </p:grpSpPr>
        <p:pic>
          <p:nvPicPr>
            <p:cNvPr id="6" name="Picture 5" descr="bt_diff_090619_1345.jpg"/>
            <p:cNvPicPr>
              <a:picLocks noChangeAspect="1"/>
            </p:cNvPicPr>
            <p:nvPr/>
          </p:nvPicPr>
          <p:blipFill>
            <a:blip r:embed="rId14">
              <a:extLst>
                <a:ext uri="{28A0092B-C50C-407E-A947-70E740481C1C}">
                  <a14:useLocalDpi xmlns="" xmlns:a14="http://schemas.microsoft.com/office/drawing/2010/main" val="0"/>
                </a:ext>
              </a:extLst>
            </a:blip>
            <a:stretch>
              <a:fillRect/>
            </a:stretch>
          </p:blipFill>
          <p:spPr>
            <a:xfrm>
              <a:off x="4572000" y="1704933"/>
              <a:ext cx="4572000" cy="4572000"/>
            </a:xfrm>
            <a:prstGeom prst="rect">
              <a:avLst/>
            </a:prstGeom>
          </p:spPr>
        </p:pic>
        <p:pic>
          <p:nvPicPr>
            <p:cNvPr id="7" name="Picture 6" descr="ir_090619_1345.jpg"/>
            <p:cNvPicPr>
              <a:picLocks noChangeAspect="1"/>
            </p:cNvPicPr>
            <p:nvPr/>
          </p:nvPicPr>
          <p:blipFill>
            <a:blip r:embed="rId15">
              <a:extLst>
                <a:ext uri="{28A0092B-C50C-407E-A947-70E740481C1C}">
                  <a14:useLocalDpi xmlns="" xmlns:a14="http://schemas.microsoft.com/office/drawing/2010/main" val="0"/>
                </a:ext>
              </a:extLst>
            </a:blip>
            <a:stretch>
              <a:fillRect/>
            </a:stretch>
          </p:blipFill>
          <p:spPr>
            <a:xfrm>
              <a:off x="0" y="1707444"/>
              <a:ext cx="4572000" cy="4572000"/>
            </a:xfrm>
            <a:prstGeom prst="rect">
              <a:avLst/>
            </a:prstGeom>
          </p:spPr>
        </p:pic>
      </p:grpSp>
      <p:grpSp>
        <p:nvGrpSpPr>
          <p:cNvPr id="11" name="Group 10"/>
          <p:cNvGrpSpPr/>
          <p:nvPr/>
        </p:nvGrpSpPr>
        <p:grpSpPr>
          <a:xfrm>
            <a:off x="0" y="1704933"/>
            <a:ext cx="9144000" cy="4572000"/>
            <a:chOff x="0" y="1707444"/>
            <a:chExt cx="9144000" cy="4572000"/>
          </a:xfrm>
        </p:grpSpPr>
        <p:pic>
          <p:nvPicPr>
            <p:cNvPr id="10" name="Picture 9" descr="bt_diff_090619_1415.jpg"/>
            <p:cNvPicPr>
              <a:picLocks noChangeAspect="1"/>
            </p:cNvPicPr>
            <p:nvPr/>
          </p:nvPicPr>
          <p:blipFill>
            <a:blip r:embed="rId16">
              <a:extLst>
                <a:ext uri="{28A0092B-C50C-407E-A947-70E740481C1C}">
                  <a14:useLocalDpi xmlns="" xmlns:a14="http://schemas.microsoft.com/office/drawing/2010/main" val="0"/>
                </a:ext>
              </a:extLst>
            </a:blip>
            <a:stretch>
              <a:fillRect/>
            </a:stretch>
          </p:blipFill>
          <p:spPr>
            <a:xfrm>
              <a:off x="4572000" y="1707444"/>
              <a:ext cx="4572000" cy="4572000"/>
            </a:xfrm>
            <a:prstGeom prst="rect">
              <a:avLst/>
            </a:prstGeom>
          </p:spPr>
        </p:pic>
        <p:pic>
          <p:nvPicPr>
            <p:cNvPr id="9" name="Picture 8" descr="ir_090619_1415.jpg"/>
            <p:cNvPicPr>
              <a:picLocks noChangeAspect="1"/>
            </p:cNvPicPr>
            <p:nvPr/>
          </p:nvPicPr>
          <p:blipFill>
            <a:blip r:embed="rId17">
              <a:extLst>
                <a:ext uri="{28A0092B-C50C-407E-A947-70E740481C1C}">
                  <a14:useLocalDpi xmlns="" xmlns:a14="http://schemas.microsoft.com/office/drawing/2010/main" val="0"/>
                </a:ext>
              </a:extLst>
            </a:blip>
            <a:stretch>
              <a:fillRect/>
            </a:stretch>
          </p:blipFill>
          <p:spPr>
            <a:xfrm>
              <a:off x="0" y="1707444"/>
              <a:ext cx="4572000" cy="4572000"/>
            </a:xfrm>
            <a:prstGeom prst="rect">
              <a:avLst/>
            </a:prstGeom>
          </p:spPr>
        </p:pic>
      </p:grpSp>
      <p:grpSp>
        <p:nvGrpSpPr>
          <p:cNvPr id="14" name="Group 13"/>
          <p:cNvGrpSpPr/>
          <p:nvPr/>
        </p:nvGrpSpPr>
        <p:grpSpPr>
          <a:xfrm>
            <a:off x="0" y="1707444"/>
            <a:ext cx="9144000" cy="4572000"/>
            <a:chOff x="0" y="1707444"/>
            <a:chExt cx="9144000" cy="4572000"/>
          </a:xfrm>
        </p:grpSpPr>
        <p:pic>
          <p:nvPicPr>
            <p:cNvPr id="12" name="Picture 11" descr="bt_diff_090619_1445.jpg"/>
            <p:cNvPicPr>
              <a:picLocks noChangeAspect="1"/>
            </p:cNvPicPr>
            <p:nvPr/>
          </p:nvPicPr>
          <p:blipFill>
            <a:blip r:embed="rId18">
              <a:extLst>
                <a:ext uri="{28A0092B-C50C-407E-A947-70E740481C1C}">
                  <a14:useLocalDpi xmlns="" xmlns:a14="http://schemas.microsoft.com/office/drawing/2010/main" val="0"/>
                </a:ext>
              </a:extLst>
            </a:blip>
            <a:stretch>
              <a:fillRect/>
            </a:stretch>
          </p:blipFill>
          <p:spPr>
            <a:xfrm>
              <a:off x="4572000" y="1707444"/>
              <a:ext cx="4572000" cy="4572000"/>
            </a:xfrm>
            <a:prstGeom prst="rect">
              <a:avLst/>
            </a:prstGeom>
          </p:spPr>
        </p:pic>
        <p:pic>
          <p:nvPicPr>
            <p:cNvPr id="13" name="Picture 12" descr="ir_090619_1445.jpg"/>
            <p:cNvPicPr>
              <a:picLocks noChangeAspect="1"/>
            </p:cNvPicPr>
            <p:nvPr/>
          </p:nvPicPr>
          <p:blipFill>
            <a:blip r:embed="rId19">
              <a:extLst>
                <a:ext uri="{28A0092B-C50C-407E-A947-70E740481C1C}">
                  <a14:useLocalDpi xmlns="" xmlns:a14="http://schemas.microsoft.com/office/drawing/2010/main" val="0"/>
                </a:ext>
              </a:extLst>
            </a:blip>
            <a:stretch>
              <a:fillRect/>
            </a:stretch>
          </p:blipFill>
          <p:spPr>
            <a:xfrm>
              <a:off x="0" y="1707444"/>
              <a:ext cx="4572000" cy="4572000"/>
            </a:xfrm>
            <a:prstGeom prst="rect">
              <a:avLst/>
            </a:prstGeom>
          </p:spPr>
        </p:pic>
      </p:grpSp>
      <p:grpSp>
        <p:nvGrpSpPr>
          <p:cNvPr id="18" name="Group 17"/>
          <p:cNvGrpSpPr/>
          <p:nvPr/>
        </p:nvGrpSpPr>
        <p:grpSpPr>
          <a:xfrm>
            <a:off x="0" y="1704933"/>
            <a:ext cx="9144000" cy="4574511"/>
            <a:chOff x="0" y="1704933"/>
            <a:chExt cx="9144000" cy="4574511"/>
          </a:xfrm>
        </p:grpSpPr>
        <p:pic>
          <p:nvPicPr>
            <p:cNvPr id="15" name="Picture 14" descr="ir_090619_1515.jpg"/>
            <p:cNvPicPr>
              <a:picLocks noChangeAspect="1"/>
            </p:cNvPicPr>
            <p:nvPr/>
          </p:nvPicPr>
          <p:blipFill>
            <a:blip r:embed="rId20">
              <a:extLst>
                <a:ext uri="{28A0092B-C50C-407E-A947-70E740481C1C}">
                  <a14:useLocalDpi xmlns="" xmlns:a14="http://schemas.microsoft.com/office/drawing/2010/main" val="0"/>
                </a:ext>
              </a:extLst>
            </a:blip>
            <a:stretch>
              <a:fillRect/>
            </a:stretch>
          </p:blipFill>
          <p:spPr>
            <a:xfrm>
              <a:off x="0" y="1707444"/>
              <a:ext cx="4572000" cy="4572000"/>
            </a:xfrm>
            <a:prstGeom prst="rect">
              <a:avLst/>
            </a:prstGeom>
          </p:spPr>
        </p:pic>
        <p:pic>
          <p:nvPicPr>
            <p:cNvPr id="16" name="Picture 15" descr="bt_diff_090619_1515.jpg"/>
            <p:cNvPicPr>
              <a:picLocks noChangeAspect="1"/>
            </p:cNvPicPr>
            <p:nvPr/>
          </p:nvPicPr>
          <p:blipFill>
            <a:blip r:embed="rId21">
              <a:extLst>
                <a:ext uri="{28A0092B-C50C-407E-A947-70E740481C1C}">
                  <a14:useLocalDpi xmlns="" xmlns:a14="http://schemas.microsoft.com/office/drawing/2010/main" val="0"/>
                </a:ext>
              </a:extLst>
            </a:blip>
            <a:stretch>
              <a:fillRect/>
            </a:stretch>
          </p:blipFill>
          <p:spPr>
            <a:xfrm>
              <a:off x="4572000" y="1704933"/>
              <a:ext cx="4572000" cy="4572000"/>
            </a:xfrm>
            <a:prstGeom prst="rect">
              <a:avLst/>
            </a:prstGeom>
          </p:spPr>
        </p:pic>
      </p:grpSp>
      <p:grpSp>
        <p:nvGrpSpPr>
          <p:cNvPr id="24" name="Group 23"/>
          <p:cNvGrpSpPr/>
          <p:nvPr/>
        </p:nvGrpSpPr>
        <p:grpSpPr>
          <a:xfrm>
            <a:off x="0" y="1704933"/>
            <a:ext cx="9144000" cy="4572000"/>
            <a:chOff x="0" y="1704933"/>
            <a:chExt cx="9144000" cy="4572000"/>
          </a:xfrm>
        </p:grpSpPr>
        <p:pic>
          <p:nvPicPr>
            <p:cNvPr id="20" name="Picture 19" descr="bt_diff_090619_1545.jpg"/>
            <p:cNvPicPr>
              <a:picLocks noChangeAspect="1"/>
            </p:cNvPicPr>
            <p:nvPr/>
          </p:nvPicPr>
          <p:blipFill>
            <a:blip r:embed="rId22">
              <a:extLst>
                <a:ext uri="{28A0092B-C50C-407E-A947-70E740481C1C}">
                  <a14:useLocalDpi xmlns="" xmlns:a14="http://schemas.microsoft.com/office/drawing/2010/main" val="0"/>
                </a:ext>
              </a:extLst>
            </a:blip>
            <a:stretch>
              <a:fillRect/>
            </a:stretch>
          </p:blipFill>
          <p:spPr>
            <a:xfrm>
              <a:off x="4572000" y="1704933"/>
              <a:ext cx="4572000" cy="4572000"/>
            </a:xfrm>
            <a:prstGeom prst="rect">
              <a:avLst/>
            </a:prstGeom>
          </p:spPr>
        </p:pic>
        <p:pic>
          <p:nvPicPr>
            <p:cNvPr id="19" name="Picture 18" descr="ir_090619_1545.jpg"/>
            <p:cNvPicPr>
              <a:picLocks noChangeAspect="1"/>
            </p:cNvPicPr>
            <p:nvPr/>
          </p:nvPicPr>
          <p:blipFill>
            <a:blip r:embed="rId23">
              <a:extLst>
                <a:ext uri="{28A0092B-C50C-407E-A947-70E740481C1C}">
                  <a14:useLocalDpi xmlns="" xmlns:a14="http://schemas.microsoft.com/office/drawing/2010/main" val="0"/>
                </a:ext>
              </a:extLst>
            </a:blip>
            <a:stretch>
              <a:fillRect/>
            </a:stretch>
          </p:blipFill>
          <p:spPr>
            <a:xfrm>
              <a:off x="0" y="1704933"/>
              <a:ext cx="4572000" cy="4572000"/>
            </a:xfrm>
            <a:prstGeom prst="rect">
              <a:avLst/>
            </a:prstGeom>
          </p:spPr>
        </p:pic>
      </p:grpSp>
      <p:sp>
        <p:nvSpPr>
          <p:cNvPr id="2" name="Text Box 2"/>
          <p:cNvSpPr txBox="1">
            <a:spLocks noChangeArrowheads="1"/>
          </p:cNvSpPr>
          <p:nvPr/>
        </p:nvSpPr>
        <p:spPr bwMode="auto">
          <a:xfrm>
            <a:off x="0" y="30163"/>
            <a:ext cx="9144000" cy="1323439"/>
          </a:xfrm>
          <a:prstGeom prst="rect">
            <a:avLst/>
          </a:prstGeom>
          <a:noFill/>
          <a:ln w="9525">
            <a:noFill/>
            <a:miter lim="800000"/>
            <a:headEnd/>
            <a:tailEnd/>
          </a:ln>
        </p:spPr>
        <p:txBody>
          <a:bodyPr>
            <a:spAutoFit/>
          </a:bodyPr>
          <a:lstStyle/>
          <a:p>
            <a:pPr algn="ctr" eaLnBrk="0" hangingPunct="0"/>
            <a:r>
              <a:rPr lang="en-US" sz="4000" b="1" dirty="0" smtClean="0">
                <a:latin typeface="Comic Sans MS" pitchFamily="66" charset="0"/>
              </a:rPr>
              <a:t>Checking in on the Cousins</a:t>
            </a:r>
          </a:p>
          <a:p>
            <a:pPr algn="ctr" eaLnBrk="0" hangingPunct="0"/>
            <a:r>
              <a:rPr lang="en-US" sz="3200" dirty="0" smtClean="0">
                <a:latin typeface="Comic Sans MS" pitchFamily="66" charset="0"/>
              </a:rPr>
              <a:t>MCS BT Cold Rings?</a:t>
            </a:r>
            <a:r>
              <a:rPr lang="en-US" sz="4000" b="1" dirty="0" smtClean="0">
                <a:latin typeface="Comic Sans MS" pitchFamily="66" charset="0"/>
              </a:rPr>
              <a:t>  </a:t>
            </a:r>
            <a:endParaRPr lang="en-US" sz="4000" b="1" dirty="0">
              <a:latin typeface="Comic Sans MS" pitchFamily="66" charset="0"/>
            </a:endParaRPr>
          </a:p>
        </p:txBody>
      </p:sp>
    </p:spTree>
    <p:extLst>
      <p:ext uri="{BB962C8B-B14F-4D97-AF65-F5344CB8AC3E}">
        <p14:creationId xmlns="" xmlns:p14="http://schemas.microsoft.com/office/powerpoint/2010/main" val="31116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katia_delta_bt.jpg"/>
          <p:cNvPicPr>
            <a:picLocks noChangeAspect="1"/>
          </p:cNvPicPr>
          <p:nvPr/>
        </p:nvPicPr>
        <p:blipFill rotWithShape="1">
          <a:blip r:embed="rId2">
            <a:extLst>
              <a:ext uri="{28A0092B-C50C-407E-A947-70E740481C1C}">
                <a14:useLocalDpi xmlns="" xmlns:a14="http://schemas.microsoft.com/office/drawing/2010/main" val="0"/>
              </a:ext>
            </a:extLst>
          </a:blip>
          <a:srcRect l="1220" t="6309" r="3701" b="3943"/>
          <a:stretch/>
        </p:blipFill>
        <p:spPr>
          <a:xfrm>
            <a:off x="676817" y="1049265"/>
            <a:ext cx="7744126" cy="5482496"/>
          </a:xfrm>
          <a:prstGeom prst="rect">
            <a:avLst/>
          </a:prstGeom>
        </p:spPr>
      </p:pic>
      <p:sp>
        <p:nvSpPr>
          <p:cNvPr id="11" name="Text Box 2"/>
          <p:cNvSpPr txBox="1">
            <a:spLocks noChangeArrowheads="1"/>
          </p:cNvSpPr>
          <p:nvPr/>
        </p:nvSpPr>
        <p:spPr bwMode="auto">
          <a:xfrm>
            <a:off x="0" y="30163"/>
            <a:ext cx="9144000" cy="646331"/>
          </a:xfrm>
          <a:prstGeom prst="rect">
            <a:avLst/>
          </a:prstGeom>
          <a:noFill/>
          <a:ln w="9525">
            <a:noFill/>
            <a:miter lim="800000"/>
            <a:headEnd/>
            <a:tailEnd/>
          </a:ln>
        </p:spPr>
        <p:txBody>
          <a:bodyPr>
            <a:spAutoFit/>
          </a:bodyPr>
          <a:lstStyle/>
          <a:p>
            <a:pPr algn="ctr" eaLnBrk="0" hangingPunct="0"/>
            <a:r>
              <a:rPr lang="en-US" sz="3600" dirty="0" smtClean="0">
                <a:latin typeface="Comic Sans MS" pitchFamily="66" charset="0"/>
              </a:rPr>
              <a:t>Hurricane Katia: 06-07 September 2011</a:t>
            </a:r>
          </a:p>
        </p:txBody>
      </p:sp>
      <p:grpSp>
        <p:nvGrpSpPr>
          <p:cNvPr id="13" name="Group 12"/>
          <p:cNvGrpSpPr/>
          <p:nvPr/>
        </p:nvGrpSpPr>
        <p:grpSpPr>
          <a:xfrm>
            <a:off x="3851574" y="739709"/>
            <a:ext cx="4255658" cy="5259726"/>
            <a:chOff x="3851574" y="739709"/>
            <a:chExt cx="4255658" cy="5259726"/>
          </a:xfrm>
        </p:grpSpPr>
        <p:sp>
          <p:nvSpPr>
            <p:cNvPr id="6" name="Rectangle 5"/>
            <p:cNvSpPr/>
            <p:nvPr/>
          </p:nvSpPr>
          <p:spPr>
            <a:xfrm>
              <a:off x="4172540" y="1116539"/>
              <a:ext cx="586108" cy="4882896"/>
            </a:xfrm>
            <a:prstGeom prst="rect">
              <a:avLst/>
            </a:prstGeom>
            <a:solidFill>
              <a:srgbClr val="FF0000">
                <a:alpha val="1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385520" y="1115412"/>
              <a:ext cx="586108" cy="4882896"/>
            </a:xfrm>
            <a:prstGeom prst="rect">
              <a:avLst/>
            </a:prstGeom>
            <a:solidFill>
              <a:srgbClr val="FF0000">
                <a:alpha val="1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851574" y="739709"/>
              <a:ext cx="1232880" cy="369332"/>
            </a:xfrm>
            <a:prstGeom prst="rect">
              <a:avLst/>
            </a:prstGeom>
            <a:noFill/>
          </p:spPr>
          <p:txBody>
            <a:bodyPr wrap="none" rtlCol="0">
              <a:spAutoFit/>
            </a:bodyPr>
            <a:lstStyle/>
            <a:p>
              <a:r>
                <a:rPr lang="en-US" dirty="0" smtClean="0"/>
                <a:t>110906N1</a:t>
              </a:r>
              <a:endParaRPr lang="en-US" dirty="0"/>
            </a:p>
          </p:txBody>
        </p:sp>
        <p:sp>
          <p:nvSpPr>
            <p:cNvPr id="10" name="TextBox 9"/>
            <p:cNvSpPr txBox="1"/>
            <p:nvPr/>
          </p:nvSpPr>
          <p:spPr>
            <a:xfrm>
              <a:off x="5090043" y="739709"/>
              <a:ext cx="1232880" cy="369332"/>
            </a:xfrm>
            <a:prstGeom prst="rect">
              <a:avLst/>
            </a:prstGeom>
            <a:noFill/>
          </p:spPr>
          <p:txBody>
            <a:bodyPr wrap="none" rtlCol="0">
              <a:spAutoFit/>
            </a:bodyPr>
            <a:lstStyle/>
            <a:p>
              <a:r>
                <a:rPr lang="en-US" dirty="0" smtClean="0"/>
                <a:t>110907N1</a:t>
              </a:r>
              <a:endParaRPr lang="en-US" dirty="0"/>
            </a:p>
          </p:txBody>
        </p:sp>
        <p:pic>
          <p:nvPicPr>
            <p:cNvPr id="12" name="Picture 22" descr="giv_b"/>
            <p:cNvPicPr>
              <a:picLocks noChangeAspect="1" noChangeArrowheads="1"/>
            </p:cNvPicPr>
            <p:nvPr/>
          </p:nvPicPr>
          <p:blipFill>
            <a:blip r:embed="rId3"/>
            <a:srcRect/>
            <a:stretch>
              <a:fillRect/>
            </a:stretch>
          </p:blipFill>
          <p:spPr bwMode="auto">
            <a:xfrm>
              <a:off x="6532076" y="1538202"/>
              <a:ext cx="1575156" cy="1052052"/>
            </a:xfrm>
            <a:prstGeom prst="rect">
              <a:avLst/>
            </a:prstGeom>
            <a:noFill/>
            <a:ln w="9525">
              <a:noFill/>
              <a:miter lim="800000"/>
              <a:headEnd/>
              <a:tailEnd/>
            </a:ln>
          </p:spPr>
        </p:pic>
      </p:grpSp>
    </p:spTree>
    <p:extLst>
      <p:ext uri="{BB962C8B-B14F-4D97-AF65-F5344CB8AC3E}">
        <p14:creationId xmlns="" xmlns:p14="http://schemas.microsoft.com/office/powerpoint/2010/main" val="232076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BTDIFF12L.jp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1508760" y="731520"/>
            <a:ext cx="6016752" cy="6016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 name="Picture 40" descr="BTDIFF12L.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1504980" y="731520"/>
            <a:ext cx="6016752" cy="6016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43" descr="BTDIFF12L.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1508760" y="733137"/>
            <a:ext cx="6033423" cy="6033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38" descr="BTDIFF12L.jpg"/>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1504980" y="731520"/>
            <a:ext cx="6016039" cy="60160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Picture 41" descr="BTDIFF12L.jpg"/>
          <p:cNvPicPr>
            <a:picLocks noChangeAspect="1"/>
          </p:cNvPicPr>
          <p:nvPr/>
        </p:nvPicPr>
        <p:blipFill>
          <a:blip r:embed="rId6">
            <a:extLst>
              <a:ext uri="{28A0092B-C50C-407E-A947-70E740481C1C}">
                <a14:useLocalDpi xmlns="" xmlns:a14="http://schemas.microsoft.com/office/drawing/2010/main" val="0"/>
              </a:ext>
            </a:extLst>
          </a:blip>
          <a:srcRect/>
          <a:stretch>
            <a:fillRect/>
          </a:stretch>
        </p:blipFill>
        <p:spPr bwMode="auto">
          <a:xfrm>
            <a:off x="1504980" y="731520"/>
            <a:ext cx="6016752" cy="6016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20110906.15.NWAtlantic.MidUpperWindsStorm.png"/>
          <p:cNvPicPr>
            <a:picLocks noChangeAspect="1"/>
          </p:cNvPicPr>
          <p:nvPr/>
        </p:nvPicPr>
        <p:blipFill rotWithShape="1">
          <a:blip r:embed="rId7">
            <a:alphaModFix/>
            <a:extLst>
              <a:ext uri="{28A0092B-C50C-407E-A947-70E740481C1C}">
                <a14:useLocalDpi xmlns="" xmlns:a14="http://schemas.microsoft.com/office/drawing/2010/main" val="0"/>
              </a:ext>
            </a:extLst>
          </a:blip>
          <a:srcRect l="32114" t="29300" r="30836" b="28724"/>
          <a:stretch/>
        </p:blipFill>
        <p:spPr>
          <a:xfrm>
            <a:off x="1508760" y="733138"/>
            <a:ext cx="6012260" cy="6014422"/>
          </a:xfrm>
          <a:prstGeom prst="rect">
            <a:avLst/>
          </a:prstGeom>
          <a:ln>
            <a:noFill/>
          </a:ln>
          <a:effectLst>
            <a:outerShdw blurRad="292100" dist="139700" dir="2700000" algn="tl" rotWithShape="0">
              <a:srgbClr val="333333">
                <a:alpha val="65000"/>
              </a:srgbClr>
            </a:outerShdw>
          </a:effectLst>
        </p:spPr>
      </p:pic>
      <p:grpSp>
        <p:nvGrpSpPr>
          <p:cNvPr id="3" name="Group 2"/>
          <p:cNvGrpSpPr/>
          <p:nvPr/>
        </p:nvGrpSpPr>
        <p:grpSpPr>
          <a:xfrm>
            <a:off x="1707195" y="1400495"/>
            <a:ext cx="4855411" cy="3566160"/>
            <a:chOff x="1707195" y="1400495"/>
            <a:chExt cx="4855411" cy="3566160"/>
          </a:xfrm>
        </p:grpSpPr>
        <p:sp>
          <p:nvSpPr>
            <p:cNvPr id="21" name="Freeform 10"/>
            <p:cNvSpPr>
              <a:spLocks/>
            </p:cNvSpPr>
            <p:nvPr/>
          </p:nvSpPr>
          <p:spPr bwMode="auto">
            <a:xfrm>
              <a:off x="1707195" y="1628535"/>
              <a:ext cx="4540451" cy="3304981"/>
            </a:xfrm>
            <a:custGeom>
              <a:avLst/>
              <a:gdLst>
                <a:gd name="T0" fmla="*/ 2147483647 w 10614"/>
                <a:gd name="T1" fmla="*/ 2147483647 h 10014"/>
                <a:gd name="T2" fmla="*/ 2147483647 w 10614"/>
                <a:gd name="T3" fmla="*/ 2147483647 h 10014"/>
                <a:gd name="T4" fmla="*/ 2147483647 w 10614"/>
                <a:gd name="T5" fmla="*/ 2147483647 h 10014"/>
                <a:gd name="T6" fmla="*/ 2147483647 w 10614"/>
                <a:gd name="T7" fmla="*/ 0 h 10014"/>
                <a:gd name="T8" fmla="*/ 2147483647 w 10614"/>
                <a:gd name="T9" fmla="*/ 2147483647 h 10014"/>
                <a:gd name="T10" fmla="*/ 2147483647 w 10614"/>
                <a:gd name="T11" fmla="*/ 2147483647 h 10014"/>
                <a:gd name="T12" fmla="*/ 2147483647 w 10614"/>
                <a:gd name="T13" fmla="*/ 2147483647 h 10014"/>
                <a:gd name="T14" fmla="*/ 2147483647 w 10614"/>
                <a:gd name="T15" fmla="*/ 2147483647 h 10014"/>
                <a:gd name="T16" fmla="*/ 2147483647 w 10614"/>
                <a:gd name="T17" fmla="*/ 2147483647 h 10014"/>
                <a:gd name="T18" fmla="*/ 2147483647 w 10614"/>
                <a:gd name="T19" fmla="*/ 2147483647 h 10014"/>
                <a:gd name="T20" fmla="*/ 2147483647 w 10614"/>
                <a:gd name="T21" fmla="*/ 2147483647 h 10014"/>
                <a:gd name="T22" fmla="*/ 2147483647 w 10614"/>
                <a:gd name="T23" fmla="*/ 2147483647 h 10014"/>
                <a:gd name="T24" fmla="*/ 2147483647 w 10614"/>
                <a:gd name="T25" fmla="*/ 2147483647 h 10014"/>
                <a:gd name="T26" fmla="*/ 2147483647 w 10614"/>
                <a:gd name="T27" fmla="*/ 2147483647 h 10014"/>
                <a:gd name="T28" fmla="*/ 0 w 10614"/>
                <a:gd name="T29" fmla="*/ 2147483647 h 100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connsiteX0" fmla="*/ 398 w 10614"/>
                <a:gd name="connsiteY0" fmla="*/ 1249 h 10080"/>
                <a:gd name="connsiteX1" fmla="*/ 2248 w 10614"/>
                <a:gd name="connsiteY1" fmla="*/ 743 h 10080"/>
                <a:gd name="connsiteX2" fmla="*/ 5784 w 10614"/>
                <a:gd name="connsiteY2" fmla="*/ 4221 h 10080"/>
                <a:gd name="connsiteX3" fmla="*/ 6921 w 10614"/>
                <a:gd name="connsiteY3" fmla="*/ 0 h 10080"/>
                <a:gd name="connsiteX4" fmla="*/ 7487 w 10614"/>
                <a:gd name="connsiteY4" fmla="*/ 3976 h 10080"/>
                <a:gd name="connsiteX5" fmla="*/ 10614 w 10614"/>
                <a:gd name="connsiteY5" fmla="*/ 1467 h 10080"/>
                <a:gd name="connsiteX6" fmla="*/ 8458 w 10614"/>
                <a:gd name="connsiteY6" fmla="*/ 6085 h 10080"/>
                <a:gd name="connsiteX7" fmla="*/ 10017 w 10614"/>
                <a:gd name="connsiteY7" fmla="*/ 10013 h 10080"/>
                <a:gd name="connsiteX8" fmla="*/ 7041 w 10614"/>
                <a:gd name="connsiteY8" fmla="*/ 8705 h 10080"/>
                <a:gd name="connsiteX9" fmla="*/ 2424 w 10614"/>
                <a:gd name="connsiteY9" fmla="*/ 10080 h 10080"/>
                <a:gd name="connsiteX10" fmla="*/ 4314 w 10614"/>
                <a:gd name="connsiteY10" fmla="*/ 7054 h 10080"/>
                <a:gd name="connsiteX11" fmla="*/ 1469 w 10614"/>
                <a:gd name="connsiteY11" fmla="*/ 6061 h 10080"/>
                <a:gd name="connsiteX12" fmla="*/ 4265 w 10614"/>
                <a:gd name="connsiteY12" fmla="*/ 4624 h 10080"/>
                <a:gd name="connsiteX13" fmla="*/ 3246 w 10614"/>
                <a:gd name="connsiteY13" fmla="*/ 2235 h 10080"/>
                <a:gd name="connsiteX14" fmla="*/ 0 w 10614"/>
                <a:gd name="connsiteY14" fmla="*/ 2746 h 10080"/>
                <a:gd name="connsiteX0" fmla="*/ 398 w 10614"/>
                <a:gd name="connsiteY0" fmla="*/ 1249 h 10080"/>
                <a:gd name="connsiteX1" fmla="*/ 2248 w 10614"/>
                <a:gd name="connsiteY1" fmla="*/ 743 h 10080"/>
                <a:gd name="connsiteX2" fmla="*/ 5784 w 10614"/>
                <a:gd name="connsiteY2" fmla="*/ 4221 h 10080"/>
                <a:gd name="connsiteX3" fmla="*/ 6921 w 10614"/>
                <a:gd name="connsiteY3" fmla="*/ 0 h 10080"/>
                <a:gd name="connsiteX4" fmla="*/ 7487 w 10614"/>
                <a:gd name="connsiteY4" fmla="*/ 3976 h 10080"/>
                <a:gd name="connsiteX5" fmla="*/ 10614 w 10614"/>
                <a:gd name="connsiteY5" fmla="*/ 1467 h 10080"/>
                <a:gd name="connsiteX6" fmla="*/ 8458 w 10614"/>
                <a:gd name="connsiteY6" fmla="*/ 6085 h 10080"/>
                <a:gd name="connsiteX7" fmla="*/ 10017 w 10614"/>
                <a:gd name="connsiteY7" fmla="*/ 10013 h 10080"/>
                <a:gd name="connsiteX8" fmla="*/ 7041 w 10614"/>
                <a:gd name="connsiteY8" fmla="*/ 8705 h 10080"/>
                <a:gd name="connsiteX9" fmla="*/ 2424 w 10614"/>
                <a:gd name="connsiteY9" fmla="*/ 10080 h 10080"/>
                <a:gd name="connsiteX10" fmla="*/ 4314 w 10614"/>
                <a:gd name="connsiteY10" fmla="*/ 7054 h 10080"/>
                <a:gd name="connsiteX11" fmla="*/ 1469 w 10614"/>
                <a:gd name="connsiteY11" fmla="*/ 6061 h 10080"/>
                <a:gd name="connsiteX12" fmla="*/ 4265 w 10614"/>
                <a:gd name="connsiteY12" fmla="*/ 4624 h 10080"/>
                <a:gd name="connsiteX13" fmla="*/ 2714 w 10614"/>
                <a:gd name="connsiteY13" fmla="*/ 2235 h 10080"/>
                <a:gd name="connsiteX14" fmla="*/ 0 w 10614"/>
                <a:gd name="connsiteY14" fmla="*/ 2746 h 10080"/>
                <a:gd name="connsiteX0" fmla="*/ 398 w 10614"/>
                <a:gd name="connsiteY0" fmla="*/ 1249 h 10080"/>
                <a:gd name="connsiteX1" fmla="*/ 2248 w 10614"/>
                <a:gd name="connsiteY1" fmla="*/ 743 h 10080"/>
                <a:gd name="connsiteX2" fmla="*/ 5784 w 10614"/>
                <a:gd name="connsiteY2" fmla="*/ 4221 h 10080"/>
                <a:gd name="connsiteX3" fmla="*/ 6921 w 10614"/>
                <a:gd name="connsiteY3" fmla="*/ 0 h 10080"/>
                <a:gd name="connsiteX4" fmla="*/ 7487 w 10614"/>
                <a:gd name="connsiteY4" fmla="*/ 3976 h 10080"/>
                <a:gd name="connsiteX5" fmla="*/ 10614 w 10614"/>
                <a:gd name="connsiteY5" fmla="*/ 1467 h 10080"/>
                <a:gd name="connsiteX6" fmla="*/ 8458 w 10614"/>
                <a:gd name="connsiteY6" fmla="*/ 6085 h 10080"/>
                <a:gd name="connsiteX7" fmla="*/ 10017 w 10614"/>
                <a:gd name="connsiteY7" fmla="*/ 10013 h 10080"/>
                <a:gd name="connsiteX8" fmla="*/ 7041 w 10614"/>
                <a:gd name="connsiteY8" fmla="*/ 8705 h 10080"/>
                <a:gd name="connsiteX9" fmla="*/ 2424 w 10614"/>
                <a:gd name="connsiteY9" fmla="*/ 10080 h 10080"/>
                <a:gd name="connsiteX10" fmla="*/ 4314 w 10614"/>
                <a:gd name="connsiteY10" fmla="*/ 7054 h 10080"/>
                <a:gd name="connsiteX11" fmla="*/ 1469 w 10614"/>
                <a:gd name="connsiteY11" fmla="*/ 6061 h 10080"/>
                <a:gd name="connsiteX12" fmla="*/ 4670 w 10614"/>
                <a:gd name="connsiteY12" fmla="*/ 5083 h 10080"/>
                <a:gd name="connsiteX13" fmla="*/ 2714 w 10614"/>
                <a:gd name="connsiteY13" fmla="*/ 2235 h 10080"/>
                <a:gd name="connsiteX14" fmla="*/ 0 w 10614"/>
                <a:gd name="connsiteY14" fmla="*/ 2746 h 10080"/>
                <a:gd name="connsiteX0" fmla="*/ 398 w 10614"/>
                <a:gd name="connsiteY0" fmla="*/ 1249 h 10080"/>
                <a:gd name="connsiteX1" fmla="*/ 2248 w 10614"/>
                <a:gd name="connsiteY1" fmla="*/ 743 h 10080"/>
                <a:gd name="connsiteX2" fmla="*/ 5784 w 10614"/>
                <a:gd name="connsiteY2" fmla="*/ 4221 h 10080"/>
                <a:gd name="connsiteX3" fmla="*/ 6921 w 10614"/>
                <a:gd name="connsiteY3" fmla="*/ 0 h 10080"/>
                <a:gd name="connsiteX4" fmla="*/ 7487 w 10614"/>
                <a:gd name="connsiteY4" fmla="*/ 3976 h 10080"/>
                <a:gd name="connsiteX5" fmla="*/ 10614 w 10614"/>
                <a:gd name="connsiteY5" fmla="*/ 1467 h 10080"/>
                <a:gd name="connsiteX6" fmla="*/ 8458 w 10614"/>
                <a:gd name="connsiteY6" fmla="*/ 6085 h 10080"/>
                <a:gd name="connsiteX7" fmla="*/ 10017 w 10614"/>
                <a:gd name="connsiteY7" fmla="*/ 10013 h 10080"/>
                <a:gd name="connsiteX8" fmla="*/ 7041 w 10614"/>
                <a:gd name="connsiteY8" fmla="*/ 8705 h 10080"/>
                <a:gd name="connsiteX9" fmla="*/ 2424 w 10614"/>
                <a:gd name="connsiteY9" fmla="*/ 10080 h 10080"/>
                <a:gd name="connsiteX10" fmla="*/ 4314 w 10614"/>
                <a:gd name="connsiteY10" fmla="*/ 7054 h 10080"/>
                <a:gd name="connsiteX11" fmla="*/ 1292 w 10614"/>
                <a:gd name="connsiteY11" fmla="*/ 6487 h 10080"/>
                <a:gd name="connsiteX12" fmla="*/ 4670 w 10614"/>
                <a:gd name="connsiteY12" fmla="*/ 5083 h 10080"/>
                <a:gd name="connsiteX13" fmla="*/ 2714 w 10614"/>
                <a:gd name="connsiteY13" fmla="*/ 2235 h 10080"/>
                <a:gd name="connsiteX14" fmla="*/ 0 w 10614"/>
                <a:gd name="connsiteY14" fmla="*/ 2746 h 10080"/>
                <a:gd name="connsiteX0" fmla="*/ 398 w 10614"/>
                <a:gd name="connsiteY0" fmla="*/ 1249 h 10080"/>
                <a:gd name="connsiteX1" fmla="*/ 2248 w 10614"/>
                <a:gd name="connsiteY1" fmla="*/ 743 h 10080"/>
                <a:gd name="connsiteX2" fmla="*/ 5784 w 10614"/>
                <a:gd name="connsiteY2" fmla="*/ 4221 h 10080"/>
                <a:gd name="connsiteX3" fmla="*/ 6921 w 10614"/>
                <a:gd name="connsiteY3" fmla="*/ 0 h 10080"/>
                <a:gd name="connsiteX4" fmla="*/ 7487 w 10614"/>
                <a:gd name="connsiteY4" fmla="*/ 3976 h 10080"/>
                <a:gd name="connsiteX5" fmla="*/ 10614 w 10614"/>
                <a:gd name="connsiteY5" fmla="*/ 1467 h 10080"/>
                <a:gd name="connsiteX6" fmla="*/ 8458 w 10614"/>
                <a:gd name="connsiteY6" fmla="*/ 6085 h 10080"/>
                <a:gd name="connsiteX7" fmla="*/ 10017 w 10614"/>
                <a:gd name="connsiteY7" fmla="*/ 10013 h 10080"/>
                <a:gd name="connsiteX8" fmla="*/ 7041 w 10614"/>
                <a:gd name="connsiteY8" fmla="*/ 8705 h 10080"/>
                <a:gd name="connsiteX9" fmla="*/ 2424 w 10614"/>
                <a:gd name="connsiteY9" fmla="*/ 10080 h 10080"/>
                <a:gd name="connsiteX10" fmla="*/ 4618 w 10614"/>
                <a:gd name="connsiteY10" fmla="*/ 7316 h 10080"/>
                <a:gd name="connsiteX11" fmla="*/ 1292 w 10614"/>
                <a:gd name="connsiteY11" fmla="*/ 6487 h 10080"/>
                <a:gd name="connsiteX12" fmla="*/ 4670 w 10614"/>
                <a:gd name="connsiteY12" fmla="*/ 5083 h 10080"/>
                <a:gd name="connsiteX13" fmla="*/ 2714 w 10614"/>
                <a:gd name="connsiteY13" fmla="*/ 2235 h 10080"/>
                <a:gd name="connsiteX14" fmla="*/ 0 w 10614"/>
                <a:gd name="connsiteY14" fmla="*/ 2746 h 10080"/>
                <a:gd name="connsiteX0" fmla="*/ 398 w 10614"/>
                <a:gd name="connsiteY0" fmla="*/ 1249 h 10605"/>
                <a:gd name="connsiteX1" fmla="*/ 2248 w 10614"/>
                <a:gd name="connsiteY1" fmla="*/ 743 h 10605"/>
                <a:gd name="connsiteX2" fmla="*/ 5784 w 10614"/>
                <a:gd name="connsiteY2" fmla="*/ 4221 h 10605"/>
                <a:gd name="connsiteX3" fmla="*/ 6921 w 10614"/>
                <a:gd name="connsiteY3" fmla="*/ 0 h 10605"/>
                <a:gd name="connsiteX4" fmla="*/ 7487 w 10614"/>
                <a:gd name="connsiteY4" fmla="*/ 3976 h 10605"/>
                <a:gd name="connsiteX5" fmla="*/ 10614 w 10614"/>
                <a:gd name="connsiteY5" fmla="*/ 1467 h 10605"/>
                <a:gd name="connsiteX6" fmla="*/ 8458 w 10614"/>
                <a:gd name="connsiteY6" fmla="*/ 6085 h 10605"/>
                <a:gd name="connsiteX7" fmla="*/ 10017 w 10614"/>
                <a:gd name="connsiteY7" fmla="*/ 10013 h 10605"/>
                <a:gd name="connsiteX8" fmla="*/ 7041 w 10614"/>
                <a:gd name="connsiteY8" fmla="*/ 8705 h 10605"/>
                <a:gd name="connsiteX9" fmla="*/ 2348 w 10614"/>
                <a:gd name="connsiteY9" fmla="*/ 10605 h 10605"/>
                <a:gd name="connsiteX10" fmla="*/ 4618 w 10614"/>
                <a:gd name="connsiteY10" fmla="*/ 7316 h 10605"/>
                <a:gd name="connsiteX11" fmla="*/ 1292 w 10614"/>
                <a:gd name="connsiteY11" fmla="*/ 6487 h 10605"/>
                <a:gd name="connsiteX12" fmla="*/ 4670 w 10614"/>
                <a:gd name="connsiteY12" fmla="*/ 5083 h 10605"/>
                <a:gd name="connsiteX13" fmla="*/ 2714 w 10614"/>
                <a:gd name="connsiteY13" fmla="*/ 2235 h 10605"/>
                <a:gd name="connsiteX14" fmla="*/ 0 w 10614"/>
                <a:gd name="connsiteY14" fmla="*/ 2746 h 10605"/>
                <a:gd name="connsiteX0" fmla="*/ 398 w 10614"/>
                <a:gd name="connsiteY0" fmla="*/ 1249 h 10605"/>
                <a:gd name="connsiteX1" fmla="*/ 2248 w 10614"/>
                <a:gd name="connsiteY1" fmla="*/ 743 h 10605"/>
                <a:gd name="connsiteX2" fmla="*/ 5784 w 10614"/>
                <a:gd name="connsiteY2" fmla="*/ 4221 h 10605"/>
                <a:gd name="connsiteX3" fmla="*/ 6921 w 10614"/>
                <a:gd name="connsiteY3" fmla="*/ 0 h 10605"/>
                <a:gd name="connsiteX4" fmla="*/ 7487 w 10614"/>
                <a:gd name="connsiteY4" fmla="*/ 3976 h 10605"/>
                <a:gd name="connsiteX5" fmla="*/ 10614 w 10614"/>
                <a:gd name="connsiteY5" fmla="*/ 1467 h 10605"/>
                <a:gd name="connsiteX6" fmla="*/ 8458 w 10614"/>
                <a:gd name="connsiteY6" fmla="*/ 6085 h 10605"/>
                <a:gd name="connsiteX7" fmla="*/ 10017 w 10614"/>
                <a:gd name="connsiteY7" fmla="*/ 10013 h 10605"/>
                <a:gd name="connsiteX8" fmla="*/ 6940 w 10614"/>
                <a:gd name="connsiteY8" fmla="*/ 9000 h 10605"/>
                <a:gd name="connsiteX9" fmla="*/ 2348 w 10614"/>
                <a:gd name="connsiteY9" fmla="*/ 10605 h 10605"/>
                <a:gd name="connsiteX10" fmla="*/ 4618 w 10614"/>
                <a:gd name="connsiteY10" fmla="*/ 7316 h 10605"/>
                <a:gd name="connsiteX11" fmla="*/ 1292 w 10614"/>
                <a:gd name="connsiteY11" fmla="*/ 6487 h 10605"/>
                <a:gd name="connsiteX12" fmla="*/ 4670 w 10614"/>
                <a:gd name="connsiteY12" fmla="*/ 5083 h 10605"/>
                <a:gd name="connsiteX13" fmla="*/ 2714 w 10614"/>
                <a:gd name="connsiteY13" fmla="*/ 2235 h 10605"/>
                <a:gd name="connsiteX14" fmla="*/ 0 w 10614"/>
                <a:gd name="connsiteY14" fmla="*/ 2746 h 10605"/>
                <a:gd name="connsiteX0" fmla="*/ 398 w 10625"/>
                <a:gd name="connsiteY0" fmla="*/ 1249 h 10605"/>
                <a:gd name="connsiteX1" fmla="*/ 2248 w 10625"/>
                <a:gd name="connsiteY1" fmla="*/ 743 h 10605"/>
                <a:gd name="connsiteX2" fmla="*/ 5784 w 10625"/>
                <a:gd name="connsiteY2" fmla="*/ 4221 h 10605"/>
                <a:gd name="connsiteX3" fmla="*/ 6921 w 10625"/>
                <a:gd name="connsiteY3" fmla="*/ 0 h 10605"/>
                <a:gd name="connsiteX4" fmla="*/ 7487 w 10625"/>
                <a:gd name="connsiteY4" fmla="*/ 3976 h 10605"/>
                <a:gd name="connsiteX5" fmla="*/ 10614 w 10625"/>
                <a:gd name="connsiteY5" fmla="*/ 1467 h 10605"/>
                <a:gd name="connsiteX6" fmla="*/ 8458 w 10625"/>
                <a:gd name="connsiteY6" fmla="*/ 6085 h 10605"/>
                <a:gd name="connsiteX7" fmla="*/ 10625 w 10625"/>
                <a:gd name="connsiteY7" fmla="*/ 10308 h 10605"/>
                <a:gd name="connsiteX8" fmla="*/ 6940 w 10625"/>
                <a:gd name="connsiteY8" fmla="*/ 9000 h 10605"/>
                <a:gd name="connsiteX9" fmla="*/ 2348 w 10625"/>
                <a:gd name="connsiteY9" fmla="*/ 10605 h 10605"/>
                <a:gd name="connsiteX10" fmla="*/ 4618 w 10625"/>
                <a:gd name="connsiteY10" fmla="*/ 7316 h 10605"/>
                <a:gd name="connsiteX11" fmla="*/ 1292 w 10625"/>
                <a:gd name="connsiteY11" fmla="*/ 6487 h 10605"/>
                <a:gd name="connsiteX12" fmla="*/ 4670 w 10625"/>
                <a:gd name="connsiteY12" fmla="*/ 5083 h 10605"/>
                <a:gd name="connsiteX13" fmla="*/ 2714 w 10625"/>
                <a:gd name="connsiteY13" fmla="*/ 2235 h 10605"/>
                <a:gd name="connsiteX14" fmla="*/ 0 w 10625"/>
                <a:gd name="connsiteY14" fmla="*/ 2746 h 10605"/>
                <a:gd name="connsiteX0" fmla="*/ 398 w 10625"/>
                <a:gd name="connsiteY0" fmla="*/ 1249 h 10605"/>
                <a:gd name="connsiteX1" fmla="*/ 2248 w 10625"/>
                <a:gd name="connsiteY1" fmla="*/ 743 h 10605"/>
                <a:gd name="connsiteX2" fmla="*/ 5784 w 10625"/>
                <a:gd name="connsiteY2" fmla="*/ 4221 h 10605"/>
                <a:gd name="connsiteX3" fmla="*/ 6921 w 10625"/>
                <a:gd name="connsiteY3" fmla="*/ 0 h 10605"/>
                <a:gd name="connsiteX4" fmla="*/ 7487 w 10625"/>
                <a:gd name="connsiteY4" fmla="*/ 3976 h 10605"/>
                <a:gd name="connsiteX5" fmla="*/ 10614 w 10625"/>
                <a:gd name="connsiteY5" fmla="*/ 1467 h 10605"/>
                <a:gd name="connsiteX6" fmla="*/ 8863 w 10625"/>
                <a:gd name="connsiteY6" fmla="*/ 6413 h 10605"/>
                <a:gd name="connsiteX7" fmla="*/ 10625 w 10625"/>
                <a:gd name="connsiteY7" fmla="*/ 10308 h 10605"/>
                <a:gd name="connsiteX8" fmla="*/ 6940 w 10625"/>
                <a:gd name="connsiteY8" fmla="*/ 9000 h 10605"/>
                <a:gd name="connsiteX9" fmla="*/ 2348 w 10625"/>
                <a:gd name="connsiteY9" fmla="*/ 10605 h 10605"/>
                <a:gd name="connsiteX10" fmla="*/ 4618 w 10625"/>
                <a:gd name="connsiteY10" fmla="*/ 7316 h 10605"/>
                <a:gd name="connsiteX11" fmla="*/ 1292 w 10625"/>
                <a:gd name="connsiteY11" fmla="*/ 6487 h 10605"/>
                <a:gd name="connsiteX12" fmla="*/ 4670 w 10625"/>
                <a:gd name="connsiteY12" fmla="*/ 5083 h 10605"/>
                <a:gd name="connsiteX13" fmla="*/ 2714 w 10625"/>
                <a:gd name="connsiteY13" fmla="*/ 2235 h 10605"/>
                <a:gd name="connsiteX14" fmla="*/ 0 w 10625"/>
                <a:gd name="connsiteY14" fmla="*/ 2746 h 10605"/>
                <a:gd name="connsiteX0" fmla="*/ 398 w 10625"/>
                <a:gd name="connsiteY0" fmla="*/ 1249 h 10605"/>
                <a:gd name="connsiteX1" fmla="*/ 2248 w 10625"/>
                <a:gd name="connsiteY1" fmla="*/ 743 h 10605"/>
                <a:gd name="connsiteX2" fmla="*/ 5784 w 10625"/>
                <a:gd name="connsiteY2" fmla="*/ 4221 h 10605"/>
                <a:gd name="connsiteX3" fmla="*/ 6921 w 10625"/>
                <a:gd name="connsiteY3" fmla="*/ 0 h 10605"/>
                <a:gd name="connsiteX4" fmla="*/ 7740 w 10625"/>
                <a:gd name="connsiteY4" fmla="*/ 4730 h 10605"/>
                <a:gd name="connsiteX5" fmla="*/ 10614 w 10625"/>
                <a:gd name="connsiteY5" fmla="*/ 1467 h 10605"/>
                <a:gd name="connsiteX6" fmla="*/ 8863 w 10625"/>
                <a:gd name="connsiteY6" fmla="*/ 6413 h 10605"/>
                <a:gd name="connsiteX7" fmla="*/ 10625 w 10625"/>
                <a:gd name="connsiteY7" fmla="*/ 10308 h 10605"/>
                <a:gd name="connsiteX8" fmla="*/ 6940 w 10625"/>
                <a:gd name="connsiteY8" fmla="*/ 9000 h 10605"/>
                <a:gd name="connsiteX9" fmla="*/ 2348 w 10625"/>
                <a:gd name="connsiteY9" fmla="*/ 10605 h 10605"/>
                <a:gd name="connsiteX10" fmla="*/ 4618 w 10625"/>
                <a:gd name="connsiteY10" fmla="*/ 7316 h 10605"/>
                <a:gd name="connsiteX11" fmla="*/ 1292 w 10625"/>
                <a:gd name="connsiteY11" fmla="*/ 6487 h 10605"/>
                <a:gd name="connsiteX12" fmla="*/ 4670 w 10625"/>
                <a:gd name="connsiteY12" fmla="*/ 5083 h 10605"/>
                <a:gd name="connsiteX13" fmla="*/ 2714 w 10625"/>
                <a:gd name="connsiteY13" fmla="*/ 2235 h 10605"/>
                <a:gd name="connsiteX14" fmla="*/ 0 w 10625"/>
                <a:gd name="connsiteY14" fmla="*/ 2746 h 10605"/>
                <a:gd name="connsiteX0" fmla="*/ 398 w 10625"/>
                <a:gd name="connsiteY0" fmla="*/ 1249 h 10605"/>
                <a:gd name="connsiteX1" fmla="*/ 2248 w 10625"/>
                <a:gd name="connsiteY1" fmla="*/ 743 h 10605"/>
                <a:gd name="connsiteX2" fmla="*/ 6012 w 10625"/>
                <a:gd name="connsiteY2" fmla="*/ 4680 h 10605"/>
                <a:gd name="connsiteX3" fmla="*/ 6921 w 10625"/>
                <a:gd name="connsiteY3" fmla="*/ 0 h 10605"/>
                <a:gd name="connsiteX4" fmla="*/ 7740 w 10625"/>
                <a:gd name="connsiteY4" fmla="*/ 4730 h 10605"/>
                <a:gd name="connsiteX5" fmla="*/ 10614 w 10625"/>
                <a:gd name="connsiteY5" fmla="*/ 1467 h 10605"/>
                <a:gd name="connsiteX6" fmla="*/ 8863 w 10625"/>
                <a:gd name="connsiteY6" fmla="*/ 6413 h 10605"/>
                <a:gd name="connsiteX7" fmla="*/ 10625 w 10625"/>
                <a:gd name="connsiteY7" fmla="*/ 10308 h 10605"/>
                <a:gd name="connsiteX8" fmla="*/ 6940 w 10625"/>
                <a:gd name="connsiteY8" fmla="*/ 9000 h 10605"/>
                <a:gd name="connsiteX9" fmla="*/ 2348 w 10625"/>
                <a:gd name="connsiteY9" fmla="*/ 10605 h 10605"/>
                <a:gd name="connsiteX10" fmla="*/ 4618 w 10625"/>
                <a:gd name="connsiteY10" fmla="*/ 7316 h 10605"/>
                <a:gd name="connsiteX11" fmla="*/ 1292 w 10625"/>
                <a:gd name="connsiteY11" fmla="*/ 6487 h 10605"/>
                <a:gd name="connsiteX12" fmla="*/ 4670 w 10625"/>
                <a:gd name="connsiteY12" fmla="*/ 5083 h 10605"/>
                <a:gd name="connsiteX13" fmla="*/ 2714 w 10625"/>
                <a:gd name="connsiteY13" fmla="*/ 2235 h 10605"/>
                <a:gd name="connsiteX14" fmla="*/ 0 w 10625"/>
                <a:gd name="connsiteY14" fmla="*/ 2746 h 10605"/>
                <a:gd name="connsiteX0" fmla="*/ 398 w 11324"/>
                <a:gd name="connsiteY0" fmla="*/ 1249 h 10605"/>
                <a:gd name="connsiteX1" fmla="*/ 2248 w 11324"/>
                <a:gd name="connsiteY1" fmla="*/ 743 h 10605"/>
                <a:gd name="connsiteX2" fmla="*/ 6012 w 11324"/>
                <a:gd name="connsiteY2" fmla="*/ 4680 h 10605"/>
                <a:gd name="connsiteX3" fmla="*/ 6921 w 11324"/>
                <a:gd name="connsiteY3" fmla="*/ 0 h 10605"/>
                <a:gd name="connsiteX4" fmla="*/ 7740 w 11324"/>
                <a:gd name="connsiteY4" fmla="*/ 4730 h 10605"/>
                <a:gd name="connsiteX5" fmla="*/ 11324 w 11324"/>
                <a:gd name="connsiteY5" fmla="*/ 1729 h 10605"/>
                <a:gd name="connsiteX6" fmla="*/ 8863 w 11324"/>
                <a:gd name="connsiteY6" fmla="*/ 6413 h 10605"/>
                <a:gd name="connsiteX7" fmla="*/ 10625 w 11324"/>
                <a:gd name="connsiteY7" fmla="*/ 10308 h 10605"/>
                <a:gd name="connsiteX8" fmla="*/ 6940 w 11324"/>
                <a:gd name="connsiteY8" fmla="*/ 9000 h 10605"/>
                <a:gd name="connsiteX9" fmla="*/ 2348 w 11324"/>
                <a:gd name="connsiteY9" fmla="*/ 10605 h 10605"/>
                <a:gd name="connsiteX10" fmla="*/ 4618 w 11324"/>
                <a:gd name="connsiteY10" fmla="*/ 7316 h 10605"/>
                <a:gd name="connsiteX11" fmla="*/ 1292 w 11324"/>
                <a:gd name="connsiteY11" fmla="*/ 6487 h 10605"/>
                <a:gd name="connsiteX12" fmla="*/ 4670 w 11324"/>
                <a:gd name="connsiteY12" fmla="*/ 5083 h 10605"/>
                <a:gd name="connsiteX13" fmla="*/ 2714 w 11324"/>
                <a:gd name="connsiteY13" fmla="*/ 2235 h 10605"/>
                <a:gd name="connsiteX14" fmla="*/ 0 w 11324"/>
                <a:gd name="connsiteY14" fmla="*/ 2746 h 10605"/>
                <a:gd name="connsiteX0" fmla="*/ 398 w 11324"/>
                <a:gd name="connsiteY0" fmla="*/ 1315 h 10671"/>
                <a:gd name="connsiteX1" fmla="*/ 2248 w 11324"/>
                <a:gd name="connsiteY1" fmla="*/ 809 h 10671"/>
                <a:gd name="connsiteX2" fmla="*/ 6012 w 11324"/>
                <a:gd name="connsiteY2" fmla="*/ 4746 h 10671"/>
                <a:gd name="connsiteX3" fmla="*/ 6896 w 11324"/>
                <a:gd name="connsiteY3" fmla="*/ 0 h 10671"/>
                <a:gd name="connsiteX4" fmla="*/ 7740 w 11324"/>
                <a:gd name="connsiteY4" fmla="*/ 4796 h 10671"/>
                <a:gd name="connsiteX5" fmla="*/ 11324 w 11324"/>
                <a:gd name="connsiteY5" fmla="*/ 1795 h 10671"/>
                <a:gd name="connsiteX6" fmla="*/ 8863 w 11324"/>
                <a:gd name="connsiteY6" fmla="*/ 6479 h 10671"/>
                <a:gd name="connsiteX7" fmla="*/ 10625 w 11324"/>
                <a:gd name="connsiteY7" fmla="*/ 10374 h 10671"/>
                <a:gd name="connsiteX8" fmla="*/ 6940 w 11324"/>
                <a:gd name="connsiteY8" fmla="*/ 9066 h 10671"/>
                <a:gd name="connsiteX9" fmla="*/ 2348 w 11324"/>
                <a:gd name="connsiteY9" fmla="*/ 10671 h 10671"/>
                <a:gd name="connsiteX10" fmla="*/ 4618 w 11324"/>
                <a:gd name="connsiteY10" fmla="*/ 7382 h 10671"/>
                <a:gd name="connsiteX11" fmla="*/ 1292 w 11324"/>
                <a:gd name="connsiteY11" fmla="*/ 6553 h 10671"/>
                <a:gd name="connsiteX12" fmla="*/ 4670 w 11324"/>
                <a:gd name="connsiteY12" fmla="*/ 5149 h 10671"/>
                <a:gd name="connsiteX13" fmla="*/ 2714 w 11324"/>
                <a:gd name="connsiteY13" fmla="*/ 2301 h 10671"/>
                <a:gd name="connsiteX14" fmla="*/ 0 w 11324"/>
                <a:gd name="connsiteY14" fmla="*/ 2812 h 10671"/>
                <a:gd name="connsiteX0" fmla="*/ 398 w 11324"/>
                <a:gd name="connsiteY0" fmla="*/ 1315 h 10671"/>
                <a:gd name="connsiteX1" fmla="*/ 2248 w 11324"/>
                <a:gd name="connsiteY1" fmla="*/ 809 h 10671"/>
                <a:gd name="connsiteX2" fmla="*/ 5936 w 11324"/>
                <a:gd name="connsiteY2" fmla="*/ 4680 h 10671"/>
                <a:gd name="connsiteX3" fmla="*/ 6896 w 11324"/>
                <a:gd name="connsiteY3" fmla="*/ 0 h 10671"/>
                <a:gd name="connsiteX4" fmla="*/ 7740 w 11324"/>
                <a:gd name="connsiteY4" fmla="*/ 4796 h 10671"/>
                <a:gd name="connsiteX5" fmla="*/ 11324 w 11324"/>
                <a:gd name="connsiteY5" fmla="*/ 1795 h 10671"/>
                <a:gd name="connsiteX6" fmla="*/ 8863 w 11324"/>
                <a:gd name="connsiteY6" fmla="*/ 6479 h 10671"/>
                <a:gd name="connsiteX7" fmla="*/ 10625 w 11324"/>
                <a:gd name="connsiteY7" fmla="*/ 10374 h 10671"/>
                <a:gd name="connsiteX8" fmla="*/ 6940 w 11324"/>
                <a:gd name="connsiteY8" fmla="*/ 9066 h 10671"/>
                <a:gd name="connsiteX9" fmla="*/ 2348 w 11324"/>
                <a:gd name="connsiteY9" fmla="*/ 10671 h 10671"/>
                <a:gd name="connsiteX10" fmla="*/ 4618 w 11324"/>
                <a:gd name="connsiteY10" fmla="*/ 7382 h 10671"/>
                <a:gd name="connsiteX11" fmla="*/ 1292 w 11324"/>
                <a:gd name="connsiteY11" fmla="*/ 6553 h 10671"/>
                <a:gd name="connsiteX12" fmla="*/ 4670 w 11324"/>
                <a:gd name="connsiteY12" fmla="*/ 5149 h 10671"/>
                <a:gd name="connsiteX13" fmla="*/ 2714 w 11324"/>
                <a:gd name="connsiteY13" fmla="*/ 2301 h 10671"/>
                <a:gd name="connsiteX14" fmla="*/ 0 w 11324"/>
                <a:gd name="connsiteY14" fmla="*/ 2812 h 1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24" h="10671">
                  <a:moveTo>
                    <a:pt x="398" y="1315"/>
                  </a:moveTo>
                  <a:lnTo>
                    <a:pt x="2248" y="809"/>
                  </a:lnTo>
                  <a:lnTo>
                    <a:pt x="5936" y="4680"/>
                  </a:lnTo>
                  <a:lnTo>
                    <a:pt x="6896" y="0"/>
                  </a:lnTo>
                  <a:cubicBezTo>
                    <a:pt x="7085" y="1325"/>
                    <a:pt x="7551" y="3471"/>
                    <a:pt x="7740" y="4796"/>
                  </a:cubicBezTo>
                  <a:lnTo>
                    <a:pt x="11324" y="1795"/>
                  </a:lnTo>
                  <a:lnTo>
                    <a:pt x="8863" y="6479"/>
                  </a:lnTo>
                  <a:lnTo>
                    <a:pt x="10625" y="10374"/>
                  </a:lnTo>
                  <a:lnTo>
                    <a:pt x="6940" y="9066"/>
                  </a:lnTo>
                  <a:lnTo>
                    <a:pt x="2348" y="10671"/>
                  </a:lnTo>
                  <a:lnTo>
                    <a:pt x="4618" y="7382"/>
                  </a:lnTo>
                  <a:lnTo>
                    <a:pt x="1292" y="6553"/>
                  </a:lnTo>
                  <a:lnTo>
                    <a:pt x="4670" y="5149"/>
                  </a:lnTo>
                  <a:lnTo>
                    <a:pt x="2714" y="2301"/>
                  </a:lnTo>
                  <a:lnTo>
                    <a:pt x="0" y="2812"/>
                  </a:lnTo>
                </a:path>
              </a:pathLst>
            </a:custGeom>
            <a:noFill/>
            <a:ln w="28575" cmpd="sng">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22" name="TextBox 2"/>
            <p:cNvSpPr txBox="1">
              <a:spLocks noChangeArrowheads="1"/>
            </p:cNvSpPr>
            <p:nvPr/>
          </p:nvSpPr>
          <p:spPr bwMode="auto">
            <a:xfrm>
              <a:off x="2582225" y="1400495"/>
              <a:ext cx="4699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IP</a:t>
              </a:r>
            </a:p>
          </p:txBody>
        </p:sp>
        <p:sp>
          <p:nvSpPr>
            <p:cNvPr id="23" name="Oval 3"/>
            <p:cNvSpPr>
              <a:spLocks noChangeArrowheads="1"/>
            </p:cNvSpPr>
            <p:nvPr/>
          </p:nvSpPr>
          <p:spPr bwMode="auto">
            <a:xfrm>
              <a:off x="2544125" y="1794195"/>
              <a:ext cx="152400" cy="152400"/>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24" name="Oval 10"/>
            <p:cNvSpPr>
              <a:spLocks noChangeArrowheads="1"/>
            </p:cNvSpPr>
            <p:nvPr/>
          </p:nvSpPr>
          <p:spPr bwMode="auto">
            <a:xfrm>
              <a:off x="2729545" y="2269492"/>
              <a:ext cx="152400" cy="152400"/>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25" name="Oval 11"/>
            <p:cNvSpPr>
              <a:spLocks noChangeArrowheads="1"/>
            </p:cNvSpPr>
            <p:nvPr/>
          </p:nvSpPr>
          <p:spPr bwMode="auto">
            <a:xfrm>
              <a:off x="4395785" y="1562738"/>
              <a:ext cx="152400" cy="152400"/>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26" name="Oval 12"/>
            <p:cNvSpPr>
              <a:spLocks noChangeArrowheads="1"/>
            </p:cNvSpPr>
            <p:nvPr/>
          </p:nvSpPr>
          <p:spPr bwMode="auto">
            <a:xfrm>
              <a:off x="4748845" y="3026095"/>
              <a:ext cx="152400" cy="152400"/>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27" name="Oval 13"/>
            <p:cNvSpPr>
              <a:spLocks noChangeArrowheads="1"/>
            </p:cNvSpPr>
            <p:nvPr/>
          </p:nvSpPr>
          <p:spPr bwMode="auto">
            <a:xfrm>
              <a:off x="6163625" y="2118998"/>
              <a:ext cx="152400" cy="152400"/>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28" name="Oval 14"/>
            <p:cNvSpPr>
              <a:spLocks noChangeArrowheads="1"/>
            </p:cNvSpPr>
            <p:nvPr/>
          </p:nvSpPr>
          <p:spPr bwMode="auto">
            <a:xfrm>
              <a:off x="5178105" y="3569655"/>
              <a:ext cx="152400" cy="152400"/>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29" name="Oval 15"/>
            <p:cNvSpPr>
              <a:spLocks noChangeArrowheads="1"/>
            </p:cNvSpPr>
            <p:nvPr/>
          </p:nvSpPr>
          <p:spPr bwMode="auto">
            <a:xfrm>
              <a:off x="5881685" y="4748215"/>
              <a:ext cx="152400" cy="152400"/>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30" name="Oval 16"/>
            <p:cNvSpPr>
              <a:spLocks noChangeArrowheads="1"/>
            </p:cNvSpPr>
            <p:nvPr/>
          </p:nvSpPr>
          <p:spPr bwMode="auto">
            <a:xfrm>
              <a:off x="4403405" y="4357055"/>
              <a:ext cx="152400" cy="152400"/>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31" name="Oval 17"/>
            <p:cNvSpPr>
              <a:spLocks noChangeArrowheads="1"/>
            </p:cNvSpPr>
            <p:nvPr/>
          </p:nvSpPr>
          <p:spPr bwMode="auto">
            <a:xfrm>
              <a:off x="2582225" y="4814255"/>
              <a:ext cx="152400" cy="152400"/>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32" name="Oval 18"/>
            <p:cNvSpPr>
              <a:spLocks noChangeArrowheads="1"/>
            </p:cNvSpPr>
            <p:nvPr/>
          </p:nvSpPr>
          <p:spPr bwMode="auto">
            <a:xfrm>
              <a:off x="3489005" y="3833815"/>
              <a:ext cx="152400" cy="152400"/>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33" name="Oval 19"/>
            <p:cNvSpPr>
              <a:spLocks noChangeArrowheads="1"/>
            </p:cNvSpPr>
            <p:nvPr/>
          </p:nvSpPr>
          <p:spPr bwMode="auto">
            <a:xfrm>
              <a:off x="2160585" y="3569655"/>
              <a:ext cx="152400" cy="152400"/>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34" name="Oval 20"/>
            <p:cNvSpPr>
              <a:spLocks noChangeArrowheads="1"/>
            </p:cNvSpPr>
            <p:nvPr/>
          </p:nvSpPr>
          <p:spPr bwMode="auto">
            <a:xfrm>
              <a:off x="4027485" y="3026095"/>
              <a:ext cx="152400" cy="152400"/>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35" name="Oval 21"/>
            <p:cNvSpPr>
              <a:spLocks noChangeArrowheads="1"/>
            </p:cNvSpPr>
            <p:nvPr/>
          </p:nvSpPr>
          <p:spPr bwMode="auto">
            <a:xfrm>
              <a:off x="3494085" y="3137855"/>
              <a:ext cx="152400" cy="152400"/>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36" name="TextBox 23"/>
            <p:cNvSpPr txBox="1">
              <a:spLocks noChangeArrowheads="1"/>
            </p:cNvSpPr>
            <p:nvPr/>
          </p:nvSpPr>
          <p:spPr bwMode="auto">
            <a:xfrm>
              <a:off x="6207006" y="172486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5</a:t>
              </a:r>
            </a:p>
          </p:txBody>
        </p:sp>
        <p:sp>
          <p:nvSpPr>
            <p:cNvPr id="37" name="TextBox 24"/>
            <p:cNvSpPr txBox="1">
              <a:spLocks noChangeArrowheads="1"/>
            </p:cNvSpPr>
            <p:nvPr/>
          </p:nvSpPr>
          <p:spPr bwMode="auto">
            <a:xfrm>
              <a:off x="3513135" y="3823655"/>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10</a:t>
              </a:r>
            </a:p>
          </p:txBody>
        </p:sp>
        <p:sp>
          <p:nvSpPr>
            <p:cNvPr id="38" name="TextBox 25"/>
            <p:cNvSpPr txBox="1">
              <a:spLocks noChangeArrowheads="1"/>
            </p:cNvSpPr>
            <p:nvPr/>
          </p:nvSpPr>
          <p:spPr bwMode="auto">
            <a:xfrm>
              <a:off x="2302825" y="2355852"/>
              <a:ext cx="5730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FP</a:t>
              </a:r>
            </a:p>
          </p:txBody>
        </p:sp>
      </p:grpSp>
      <p:sp>
        <p:nvSpPr>
          <p:cNvPr id="47" name="Text Box 2"/>
          <p:cNvSpPr txBox="1">
            <a:spLocks noChangeArrowheads="1"/>
          </p:cNvSpPr>
          <p:nvPr/>
        </p:nvSpPr>
        <p:spPr bwMode="auto">
          <a:xfrm>
            <a:off x="0" y="30163"/>
            <a:ext cx="9144000" cy="646331"/>
          </a:xfrm>
          <a:prstGeom prst="rect">
            <a:avLst/>
          </a:prstGeom>
          <a:noFill/>
          <a:ln w="9525">
            <a:noFill/>
            <a:miter lim="800000"/>
            <a:headEnd/>
            <a:tailEnd/>
          </a:ln>
        </p:spPr>
        <p:txBody>
          <a:bodyPr>
            <a:spAutoFit/>
          </a:bodyPr>
          <a:lstStyle/>
          <a:p>
            <a:pPr algn="ctr" eaLnBrk="0" hangingPunct="0"/>
            <a:r>
              <a:rPr lang="en-US" sz="3600" dirty="0" smtClean="0">
                <a:latin typeface="Comic Sans MS" pitchFamily="66" charset="0"/>
              </a:rPr>
              <a:t>Hurricane Katia: 06 September 2011</a:t>
            </a:r>
          </a:p>
        </p:txBody>
      </p:sp>
    </p:spTree>
    <p:extLst>
      <p:ext uri="{BB962C8B-B14F-4D97-AF65-F5344CB8AC3E}">
        <p14:creationId xmlns="" xmlns:p14="http://schemas.microsoft.com/office/powerpoint/2010/main" val="62521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BTDIFF12L.jp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2127" y="1980968"/>
            <a:ext cx="3464119" cy="3464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8" name="Group 17"/>
          <p:cNvGrpSpPr/>
          <p:nvPr/>
        </p:nvGrpSpPr>
        <p:grpSpPr>
          <a:xfrm>
            <a:off x="2590817" y="1712458"/>
            <a:ext cx="6553183" cy="3974427"/>
            <a:chOff x="2590817" y="1712458"/>
            <a:chExt cx="6553183" cy="3974427"/>
          </a:xfrm>
        </p:grpSpPr>
        <p:pic>
          <p:nvPicPr>
            <p:cNvPr id="2" name="Picture 1" descr="D20110906_142731_Pskewt.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466246" y="1712458"/>
              <a:ext cx="5677754" cy="3974427"/>
            </a:xfrm>
            <a:prstGeom prst="rect">
              <a:avLst/>
            </a:prstGeom>
            <a:ln>
              <a:solidFill>
                <a:schemeClr val="tx1"/>
              </a:solidFill>
            </a:ln>
          </p:spPr>
        </p:pic>
        <p:sp>
          <p:nvSpPr>
            <p:cNvPr id="5" name="Oval 4"/>
            <p:cNvSpPr/>
            <p:nvPr/>
          </p:nvSpPr>
          <p:spPr>
            <a:xfrm>
              <a:off x="2590817" y="2721013"/>
              <a:ext cx="228600" cy="228600"/>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2336816" y="1709150"/>
            <a:ext cx="6807184" cy="3974427"/>
            <a:chOff x="2336816" y="1712458"/>
            <a:chExt cx="6807184" cy="3974427"/>
          </a:xfrm>
        </p:grpSpPr>
        <p:pic>
          <p:nvPicPr>
            <p:cNvPr id="8" name="Picture 7" descr="D20110906_144106_Pskewt.pn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3466246" y="1712458"/>
              <a:ext cx="5677754" cy="3974427"/>
            </a:xfrm>
            <a:prstGeom prst="rect">
              <a:avLst/>
            </a:prstGeom>
            <a:ln>
              <a:solidFill>
                <a:srgbClr val="000000"/>
              </a:solidFill>
            </a:ln>
          </p:spPr>
        </p:pic>
        <p:sp>
          <p:nvSpPr>
            <p:cNvPr id="36" name="Oval 35"/>
            <p:cNvSpPr/>
            <p:nvPr/>
          </p:nvSpPr>
          <p:spPr>
            <a:xfrm>
              <a:off x="2336816" y="3094155"/>
              <a:ext cx="228600" cy="228600"/>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2071529" y="1712459"/>
            <a:ext cx="7072471" cy="3974427"/>
            <a:chOff x="2071529" y="1712459"/>
            <a:chExt cx="7072471" cy="3974427"/>
          </a:xfrm>
        </p:grpSpPr>
        <p:pic>
          <p:nvPicPr>
            <p:cNvPr id="11" name="Picture 10" descr="D20110906_145612_Pskewt.pn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3466246" y="1712459"/>
              <a:ext cx="5677754" cy="3974427"/>
            </a:xfrm>
            <a:prstGeom prst="rect">
              <a:avLst/>
            </a:prstGeom>
            <a:ln>
              <a:solidFill>
                <a:srgbClr val="000000"/>
              </a:solidFill>
            </a:ln>
          </p:spPr>
        </p:pic>
        <p:sp>
          <p:nvSpPr>
            <p:cNvPr id="32" name="Oval 31"/>
            <p:cNvSpPr/>
            <p:nvPr/>
          </p:nvSpPr>
          <p:spPr>
            <a:xfrm>
              <a:off x="2071529" y="3501890"/>
              <a:ext cx="228600" cy="228600"/>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2308596" y="1712460"/>
            <a:ext cx="6835404" cy="3974427"/>
            <a:chOff x="2308596" y="1712460"/>
            <a:chExt cx="6835404" cy="3974427"/>
          </a:xfrm>
        </p:grpSpPr>
        <p:pic>
          <p:nvPicPr>
            <p:cNvPr id="14" name="Picture 13" descr="D20110906_150905_Pskewt.png"/>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3466246" y="1712460"/>
              <a:ext cx="5677754" cy="3974427"/>
            </a:xfrm>
            <a:prstGeom prst="rect">
              <a:avLst/>
            </a:prstGeom>
            <a:ln>
              <a:solidFill>
                <a:srgbClr val="000000"/>
              </a:solidFill>
            </a:ln>
          </p:spPr>
        </p:pic>
        <p:sp>
          <p:nvSpPr>
            <p:cNvPr id="33" name="Oval 32"/>
            <p:cNvSpPr/>
            <p:nvPr/>
          </p:nvSpPr>
          <p:spPr>
            <a:xfrm>
              <a:off x="2308596" y="3952330"/>
              <a:ext cx="228600" cy="228600"/>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2460351" y="1712460"/>
            <a:ext cx="6683649" cy="3974427"/>
            <a:chOff x="2460351" y="1712460"/>
            <a:chExt cx="6683649" cy="3974427"/>
          </a:xfrm>
        </p:grpSpPr>
        <p:pic>
          <p:nvPicPr>
            <p:cNvPr id="16" name="Picture 15" descr="D20110906_152024_Pskewt.png"/>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3466246" y="1712460"/>
              <a:ext cx="5677754" cy="3974427"/>
            </a:xfrm>
            <a:prstGeom prst="rect">
              <a:avLst/>
            </a:prstGeom>
            <a:ln>
              <a:solidFill>
                <a:srgbClr val="000000"/>
              </a:solidFill>
            </a:ln>
          </p:spPr>
        </p:pic>
        <p:sp>
          <p:nvSpPr>
            <p:cNvPr id="40" name="Oval 39"/>
            <p:cNvSpPr/>
            <p:nvPr/>
          </p:nvSpPr>
          <p:spPr>
            <a:xfrm>
              <a:off x="2460351" y="4271272"/>
              <a:ext cx="228600" cy="228600"/>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6" name="Freeform 10"/>
          <p:cNvSpPr>
            <a:spLocks/>
          </p:cNvSpPr>
          <p:nvPr/>
        </p:nvSpPr>
        <p:spPr bwMode="auto">
          <a:xfrm>
            <a:off x="184300" y="2528098"/>
            <a:ext cx="2543945" cy="1857474"/>
          </a:xfrm>
          <a:custGeom>
            <a:avLst/>
            <a:gdLst>
              <a:gd name="T0" fmla="*/ 2147483647 w 10614"/>
              <a:gd name="T1" fmla="*/ 2147483647 h 10014"/>
              <a:gd name="T2" fmla="*/ 2147483647 w 10614"/>
              <a:gd name="T3" fmla="*/ 2147483647 h 10014"/>
              <a:gd name="T4" fmla="*/ 2147483647 w 10614"/>
              <a:gd name="T5" fmla="*/ 2147483647 h 10014"/>
              <a:gd name="T6" fmla="*/ 2147483647 w 10614"/>
              <a:gd name="T7" fmla="*/ 0 h 10014"/>
              <a:gd name="T8" fmla="*/ 2147483647 w 10614"/>
              <a:gd name="T9" fmla="*/ 2147483647 h 10014"/>
              <a:gd name="T10" fmla="*/ 2147483647 w 10614"/>
              <a:gd name="T11" fmla="*/ 2147483647 h 10014"/>
              <a:gd name="T12" fmla="*/ 2147483647 w 10614"/>
              <a:gd name="T13" fmla="*/ 2147483647 h 10014"/>
              <a:gd name="T14" fmla="*/ 2147483647 w 10614"/>
              <a:gd name="T15" fmla="*/ 2147483647 h 10014"/>
              <a:gd name="T16" fmla="*/ 2147483647 w 10614"/>
              <a:gd name="T17" fmla="*/ 2147483647 h 10014"/>
              <a:gd name="T18" fmla="*/ 2147483647 w 10614"/>
              <a:gd name="T19" fmla="*/ 2147483647 h 10014"/>
              <a:gd name="T20" fmla="*/ 2147483647 w 10614"/>
              <a:gd name="T21" fmla="*/ 2147483647 h 10014"/>
              <a:gd name="T22" fmla="*/ 2147483647 w 10614"/>
              <a:gd name="T23" fmla="*/ 2147483647 h 10014"/>
              <a:gd name="T24" fmla="*/ 2147483647 w 10614"/>
              <a:gd name="T25" fmla="*/ 2147483647 h 10014"/>
              <a:gd name="T26" fmla="*/ 2147483647 w 10614"/>
              <a:gd name="T27" fmla="*/ 2147483647 h 10014"/>
              <a:gd name="T28" fmla="*/ 0 w 10614"/>
              <a:gd name="T29" fmla="*/ 2147483647 h 100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connsiteX0" fmla="*/ 398 w 10614"/>
              <a:gd name="connsiteY0" fmla="*/ 1249 h 10080"/>
              <a:gd name="connsiteX1" fmla="*/ 2248 w 10614"/>
              <a:gd name="connsiteY1" fmla="*/ 743 h 10080"/>
              <a:gd name="connsiteX2" fmla="*/ 5784 w 10614"/>
              <a:gd name="connsiteY2" fmla="*/ 4221 h 10080"/>
              <a:gd name="connsiteX3" fmla="*/ 6921 w 10614"/>
              <a:gd name="connsiteY3" fmla="*/ 0 h 10080"/>
              <a:gd name="connsiteX4" fmla="*/ 7487 w 10614"/>
              <a:gd name="connsiteY4" fmla="*/ 3976 h 10080"/>
              <a:gd name="connsiteX5" fmla="*/ 10614 w 10614"/>
              <a:gd name="connsiteY5" fmla="*/ 1467 h 10080"/>
              <a:gd name="connsiteX6" fmla="*/ 8458 w 10614"/>
              <a:gd name="connsiteY6" fmla="*/ 6085 h 10080"/>
              <a:gd name="connsiteX7" fmla="*/ 10017 w 10614"/>
              <a:gd name="connsiteY7" fmla="*/ 10013 h 10080"/>
              <a:gd name="connsiteX8" fmla="*/ 7041 w 10614"/>
              <a:gd name="connsiteY8" fmla="*/ 8705 h 10080"/>
              <a:gd name="connsiteX9" fmla="*/ 2424 w 10614"/>
              <a:gd name="connsiteY9" fmla="*/ 10080 h 10080"/>
              <a:gd name="connsiteX10" fmla="*/ 4314 w 10614"/>
              <a:gd name="connsiteY10" fmla="*/ 7054 h 10080"/>
              <a:gd name="connsiteX11" fmla="*/ 1469 w 10614"/>
              <a:gd name="connsiteY11" fmla="*/ 6061 h 10080"/>
              <a:gd name="connsiteX12" fmla="*/ 4265 w 10614"/>
              <a:gd name="connsiteY12" fmla="*/ 4624 h 10080"/>
              <a:gd name="connsiteX13" fmla="*/ 3246 w 10614"/>
              <a:gd name="connsiteY13" fmla="*/ 2235 h 10080"/>
              <a:gd name="connsiteX14" fmla="*/ 0 w 10614"/>
              <a:gd name="connsiteY14" fmla="*/ 2746 h 10080"/>
              <a:gd name="connsiteX0" fmla="*/ 398 w 10614"/>
              <a:gd name="connsiteY0" fmla="*/ 1249 h 10080"/>
              <a:gd name="connsiteX1" fmla="*/ 2248 w 10614"/>
              <a:gd name="connsiteY1" fmla="*/ 743 h 10080"/>
              <a:gd name="connsiteX2" fmla="*/ 5784 w 10614"/>
              <a:gd name="connsiteY2" fmla="*/ 4221 h 10080"/>
              <a:gd name="connsiteX3" fmla="*/ 6921 w 10614"/>
              <a:gd name="connsiteY3" fmla="*/ 0 h 10080"/>
              <a:gd name="connsiteX4" fmla="*/ 7487 w 10614"/>
              <a:gd name="connsiteY4" fmla="*/ 3976 h 10080"/>
              <a:gd name="connsiteX5" fmla="*/ 10614 w 10614"/>
              <a:gd name="connsiteY5" fmla="*/ 1467 h 10080"/>
              <a:gd name="connsiteX6" fmla="*/ 8458 w 10614"/>
              <a:gd name="connsiteY6" fmla="*/ 6085 h 10080"/>
              <a:gd name="connsiteX7" fmla="*/ 10017 w 10614"/>
              <a:gd name="connsiteY7" fmla="*/ 10013 h 10080"/>
              <a:gd name="connsiteX8" fmla="*/ 7041 w 10614"/>
              <a:gd name="connsiteY8" fmla="*/ 8705 h 10080"/>
              <a:gd name="connsiteX9" fmla="*/ 2424 w 10614"/>
              <a:gd name="connsiteY9" fmla="*/ 10080 h 10080"/>
              <a:gd name="connsiteX10" fmla="*/ 4314 w 10614"/>
              <a:gd name="connsiteY10" fmla="*/ 7054 h 10080"/>
              <a:gd name="connsiteX11" fmla="*/ 1469 w 10614"/>
              <a:gd name="connsiteY11" fmla="*/ 6061 h 10080"/>
              <a:gd name="connsiteX12" fmla="*/ 4265 w 10614"/>
              <a:gd name="connsiteY12" fmla="*/ 4624 h 10080"/>
              <a:gd name="connsiteX13" fmla="*/ 2714 w 10614"/>
              <a:gd name="connsiteY13" fmla="*/ 2235 h 10080"/>
              <a:gd name="connsiteX14" fmla="*/ 0 w 10614"/>
              <a:gd name="connsiteY14" fmla="*/ 2746 h 10080"/>
              <a:gd name="connsiteX0" fmla="*/ 398 w 10614"/>
              <a:gd name="connsiteY0" fmla="*/ 1249 h 10080"/>
              <a:gd name="connsiteX1" fmla="*/ 2248 w 10614"/>
              <a:gd name="connsiteY1" fmla="*/ 743 h 10080"/>
              <a:gd name="connsiteX2" fmla="*/ 5784 w 10614"/>
              <a:gd name="connsiteY2" fmla="*/ 4221 h 10080"/>
              <a:gd name="connsiteX3" fmla="*/ 6921 w 10614"/>
              <a:gd name="connsiteY3" fmla="*/ 0 h 10080"/>
              <a:gd name="connsiteX4" fmla="*/ 7487 w 10614"/>
              <a:gd name="connsiteY4" fmla="*/ 3976 h 10080"/>
              <a:gd name="connsiteX5" fmla="*/ 10614 w 10614"/>
              <a:gd name="connsiteY5" fmla="*/ 1467 h 10080"/>
              <a:gd name="connsiteX6" fmla="*/ 8458 w 10614"/>
              <a:gd name="connsiteY6" fmla="*/ 6085 h 10080"/>
              <a:gd name="connsiteX7" fmla="*/ 10017 w 10614"/>
              <a:gd name="connsiteY7" fmla="*/ 10013 h 10080"/>
              <a:gd name="connsiteX8" fmla="*/ 7041 w 10614"/>
              <a:gd name="connsiteY8" fmla="*/ 8705 h 10080"/>
              <a:gd name="connsiteX9" fmla="*/ 2424 w 10614"/>
              <a:gd name="connsiteY9" fmla="*/ 10080 h 10080"/>
              <a:gd name="connsiteX10" fmla="*/ 4314 w 10614"/>
              <a:gd name="connsiteY10" fmla="*/ 7054 h 10080"/>
              <a:gd name="connsiteX11" fmla="*/ 1469 w 10614"/>
              <a:gd name="connsiteY11" fmla="*/ 6061 h 10080"/>
              <a:gd name="connsiteX12" fmla="*/ 4670 w 10614"/>
              <a:gd name="connsiteY12" fmla="*/ 5083 h 10080"/>
              <a:gd name="connsiteX13" fmla="*/ 2714 w 10614"/>
              <a:gd name="connsiteY13" fmla="*/ 2235 h 10080"/>
              <a:gd name="connsiteX14" fmla="*/ 0 w 10614"/>
              <a:gd name="connsiteY14" fmla="*/ 2746 h 10080"/>
              <a:gd name="connsiteX0" fmla="*/ 398 w 10614"/>
              <a:gd name="connsiteY0" fmla="*/ 1249 h 10080"/>
              <a:gd name="connsiteX1" fmla="*/ 2248 w 10614"/>
              <a:gd name="connsiteY1" fmla="*/ 743 h 10080"/>
              <a:gd name="connsiteX2" fmla="*/ 5784 w 10614"/>
              <a:gd name="connsiteY2" fmla="*/ 4221 h 10080"/>
              <a:gd name="connsiteX3" fmla="*/ 6921 w 10614"/>
              <a:gd name="connsiteY3" fmla="*/ 0 h 10080"/>
              <a:gd name="connsiteX4" fmla="*/ 7487 w 10614"/>
              <a:gd name="connsiteY4" fmla="*/ 3976 h 10080"/>
              <a:gd name="connsiteX5" fmla="*/ 10614 w 10614"/>
              <a:gd name="connsiteY5" fmla="*/ 1467 h 10080"/>
              <a:gd name="connsiteX6" fmla="*/ 8458 w 10614"/>
              <a:gd name="connsiteY6" fmla="*/ 6085 h 10080"/>
              <a:gd name="connsiteX7" fmla="*/ 10017 w 10614"/>
              <a:gd name="connsiteY7" fmla="*/ 10013 h 10080"/>
              <a:gd name="connsiteX8" fmla="*/ 7041 w 10614"/>
              <a:gd name="connsiteY8" fmla="*/ 8705 h 10080"/>
              <a:gd name="connsiteX9" fmla="*/ 2424 w 10614"/>
              <a:gd name="connsiteY9" fmla="*/ 10080 h 10080"/>
              <a:gd name="connsiteX10" fmla="*/ 4314 w 10614"/>
              <a:gd name="connsiteY10" fmla="*/ 7054 h 10080"/>
              <a:gd name="connsiteX11" fmla="*/ 1292 w 10614"/>
              <a:gd name="connsiteY11" fmla="*/ 6487 h 10080"/>
              <a:gd name="connsiteX12" fmla="*/ 4670 w 10614"/>
              <a:gd name="connsiteY12" fmla="*/ 5083 h 10080"/>
              <a:gd name="connsiteX13" fmla="*/ 2714 w 10614"/>
              <a:gd name="connsiteY13" fmla="*/ 2235 h 10080"/>
              <a:gd name="connsiteX14" fmla="*/ 0 w 10614"/>
              <a:gd name="connsiteY14" fmla="*/ 2746 h 10080"/>
              <a:gd name="connsiteX0" fmla="*/ 398 w 10614"/>
              <a:gd name="connsiteY0" fmla="*/ 1249 h 10080"/>
              <a:gd name="connsiteX1" fmla="*/ 2248 w 10614"/>
              <a:gd name="connsiteY1" fmla="*/ 743 h 10080"/>
              <a:gd name="connsiteX2" fmla="*/ 5784 w 10614"/>
              <a:gd name="connsiteY2" fmla="*/ 4221 h 10080"/>
              <a:gd name="connsiteX3" fmla="*/ 6921 w 10614"/>
              <a:gd name="connsiteY3" fmla="*/ 0 h 10080"/>
              <a:gd name="connsiteX4" fmla="*/ 7487 w 10614"/>
              <a:gd name="connsiteY4" fmla="*/ 3976 h 10080"/>
              <a:gd name="connsiteX5" fmla="*/ 10614 w 10614"/>
              <a:gd name="connsiteY5" fmla="*/ 1467 h 10080"/>
              <a:gd name="connsiteX6" fmla="*/ 8458 w 10614"/>
              <a:gd name="connsiteY6" fmla="*/ 6085 h 10080"/>
              <a:gd name="connsiteX7" fmla="*/ 10017 w 10614"/>
              <a:gd name="connsiteY7" fmla="*/ 10013 h 10080"/>
              <a:gd name="connsiteX8" fmla="*/ 7041 w 10614"/>
              <a:gd name="connsiteY8" fmla="*/ 8705 h 10080"/>
              <a:gd name="connsiteX9" fmla="*/ 2424 w 10614"/>
              <a:gd name="connsiteY9" fmla="*/ 10080 h 10080"/>
              <a:gd name="connsiteX10" fmla="*/ 4618 w 10614"/>
              <a:gd name="connsiteY10" fmla="*/ 7316 h 10080"/>
              <a:gd name="connsiteX11" fmla="*/ 1292 w 10614"/>
              <a:gd name="connsiteY11" fmla="*/ 6487 h 10080"/>
              <a:gd name="connsiteX12" fmla="*/ 4670 w 10614"/>
              <a:gd name="connsiteY12" fmla="*/ 5083 h 10080"/>
              <a:gd name="connsiteX13" fmla="*/ 2714 w 10614"/>
              <a:gd name="connsiteY13" fmla="*/ 2235 h 10080"/>
              <a:gd name="connsiteX14" fmla="*/ 0 w 10614"/>
              <a:gd name="connsiteY14" fmla="*/ 2746 h 10080"/>
              <a:gd name="connsiteX0" fmla="*/ 398 w 10614"/>
              <a:gd name="connsiteY0" fmla="*/ 1249 h 10605"/>
              <a:gd name="connsiteX1" fmla="*/ 2248 w 10614"/>
              <a:gd name="connsiteY1" fmla="*/ 743 h 10605"/>
              <a:gd name="connsiteX2" fmla="*/ 5784 w 10614"/>
              <a:gd name="connsiteY2" fmla="*/ 4221 h 10605"/>
              <a:gd name="connsiteX3" fmla="*/ 6921 w 10614"/>
              <a:gd name="connsiteY3" fmla="*/ 0 h 10605"/>
              <a:gd name="connsiteX4" fmla="*/ 7487 w 10614"/>
              <a:gd name="connsiteY4" fmla="*/ 3976 h 10605"/>
              <a:gd name="connsiteX5" fmla="*/ 10614 w 10614"/>
              <a:gd name="connsiteY5" fmla="*/ 1467 h 10605"/>
              <a:gd name="connsiteX6" fmla="*/ 8458 w 10614"/>
              <a:gd name="connsiteY6" fmla="*/ 6085 h 10605"/>
              <a:gd name="connsiteX7" fmla="*/ 10017 w 10614"/>
              <a:gd name="connsiteY7" fmla="*/ 10013 h 10605"/>
              <a:gd name="connsiteX8" fmla="*/ 7041 w 10614"/>
              <a:gd name="connsiteY8" fmla="*/ 8705 h 10605"/>
              <a:gd name="connsiteX9" fmla="*/ 2348 w 10614"/>
              <a:gd name="connsiteY9" fmla="*/ 10605 h 10605"/>
              <a:gd name="connsiteX10" fmla="*/ 4618 w 10614"/>
              <a:gd name="connsiteY10" fmla="*/ 7316 h 10605"/>
              <a:gd name="connsiteX11" fmla="*/ 1292 w 10614"/>
              <a:gd name="connsiteY11" fmla="*/ 6487 h 10605"/>
              <a:gd name="connsiteX12" fmla="*/ 4670 w 10614"/>
              <a:gd name="connsiteY12" fmla="*/ 5083 h 10605"/>
              <a:gd name="connsiteX13" fmla="*/ 2714 w 10614"/>
              <a:gd name="connsiteY13" fmla="*/ 2235 h 10605"/>
              <a:gd name="connsiteX14" fmla="*/ 0 w 10614"/>
              <a:gd name="connsiteY14" fmla="*/ 2746 h 10605"/>
              <a:gd name="connsiteX0" fmla="*/ 398 w 10614"/>
              <a:gd name="connsiteY0" fmla="*/ 1249 h 10605"/>
              <a:gd name="connsiteX1" fmla="*/ 2248 w 10614"/>
              <a:gd name="connsiteY1" fmla="*/ 743 h 10605"/>
              <a:gd name="connsiteX2" fmla="*/ 5784 w 10614"/>
              <a:gd name="connsiteY2" fmla="*/ 4221 h 10605"/>
              <a:gd name="connsiteX3" fmla="*/ 6921 w 10614"/>
              <a:gd name="connsiteY3" fmla="*/ 0 h 10605"/>
              <a:gd name="connsiteX4" fmla="*/ 7487 w 10614"/>
              <a:gd name="connsiteY4" fmla="*/ 3976 h 10605"/>
              <a:gd name="connsiteX5" fmla="*/ 10614 w 10614"/>
              <a:gd name="connsiteY5" fmla="*/ 1467 h 10605"/>
              <a:gd name="connsiteX6" fmla="*/ 8458 w 10614"/>
              <a:gd name="connsiteY6" fmla="*/ 6085 h 10605"/>
              <a:gd name="connsiteX7" fmla="*/ 10017 w 10614"/>
              <a:gd name="connsiteY7" fmla="*/ 10013 h 10605"/>
              <a:gd name="connsiteX8" fmla="*/ 6940 w 10614"/>
              <a:gd name="connsiteY8" fmla="*/ 9000 h 10605"/>
              <a:gd name="connsiteX9" fmla="*/ 2348 w 10614"/>
              <a:gd name="connsiteY9" fmla="*/ 10605 h 10605"/>
              <a:gd name="connsiteX10" fmla="*/ 4618 w 10614"/>
              <a:gd name="connsiteY10" fmla="*/ 7316 h 10605"/>
              <a:gd name="connsiteX11" fmla="*/ 1292 w 10614"/>
              <a:gd name="connsiteY11" fmla="*/ 6487 h 10605"/>
              <a:gd name="connsiteX12" fmla="*/ 4670 w 10614"/>
              <a:gd name="connsiteY12" fmla="*/ 5083 h 10605"/>
              <a:gd name="connsiteX13" fmla="*/ 2714 w 10614"/>
              <a:gd name="connsiteY13" fmla="*/ 2235 h 10605"/>
              <a:gd name="connsiteX14" fmla="*/ 0 w 10614"/>
              <a:gd name="connsiteY14" fmla="*/ 2746 h 10605"/>
              <a:gd name="connsiteX0" fmla="*/ 398 w 10625"/>
              <a:gd name="connsiteY0" fmla="*/ 1249 h 10605"/>
              <a:gd name="connsiteX1" fmla="*/ 2248 w 10625"/>
              <a:gd name="connsiteY1" fmla="*/ 743 h 10605"/>
              <a:gd name="connsiteX2" fmla="*/ 5784 w 10625"/>
              <a:gd name="connsiteY2" fmla="*/ 4221 h 10605"/>
              <a:gd name="connsiteX3" fmla="*/ 6921 w 10625"/>
              <a:gd name="connsiteY3" fmla="*/ 0 h 10605"/>
              <a:gd name="connsiteX4" fmla="*/ 7487 w 10625"/>
              <a:gd name="connsiteY4" fmla="*/ 3976 h 10605"/>
              <a:gd name="connsiteX5" fmla="*/ 10614 w 10625"/>
              <a:gd name="connsiteY5" fmla="*/ 1467 h 10605"/>
              <a:gd name="connsiteX6" fmla="*/ 8458 w 10625"/>
              <a:gd name="connsiteY6" fmla="*/ 6085 h 10605"/>
              <a:gd name="connsiteX7" fmla="*/ 10625 w 10625"/>
              <a:gd name="connsiteY7" fmla="*/ 10308 h 10605"/>
              <a:gd name="connsiteX8" fmla="*/ 6940 w 10625"/>
              <a:gd name="connsiteY8" fmla="*/ 9000 h 10605"/>
              <a:gd name="connsiteX9" fmla="*/ 2348 w 10625"/>
              <a:gd name="connsiteY9" fmla="*/ 10605 h 10605"/>
              <a:gd name="connsiteX10" fmla="*/ 4618 w 10625"/>
              <a:gd name="connsiteY10" fmla="*/ 7316 h 10605"/>
              <a:gd name="connsiteX11" fmla="*/ 1292 w 10625"/>
              <a:gd name="connsiteY11" fmla="*/ 6487 h 10605"/>
              <a:gd name="connsiteX12" fmla="*/ 4670 w 10625"/>
              <a:gd name="connsiteY12" fmla="*/ 5083 h 10605"/>
              <a:gd name="connsiteX13" fmla="*/ 2714 w 10625"/>
              <a:gd name="connsiteY13" fmla="*/ 2235 h 10605"/>
              <a:gd name="connsiteX14" fmla="*/ 0 w 10625"/>
              <a:gd name="connsiteY14" fmla="*/ 2746 h 10605"/>
              <a:gd name="connsiteX0" fmla="*/ 398 w 10625"/>
              <a:gd name="connsiteY0" fmla="*/ 1249 h 10605"/>
              <a:gd name="connsiteX1" fmla="*/ 2248 w 10625"/>
              <a:gd name="connsiteY1" fmla="*/ 743 h 10605"/>
              <a:gd name="connsiteX2" fmla="*/ 5784 w 10625"/>
              <a:gd name="connsiteY2" fmla="*/ 4221 h 10605"/>
              <a:gd name="connsiteX3" fmla="*/ 6921 w 10625"/>
              <a:gd name="connsiteY3" fmla="*/ 0 h 10605"/>
              <a:gd name="connsiteX4" fmla="*/ 7487 w 10625"/>
              <a:gd name="connsiteY4" fmla="*/ 3976 h 10605"/>
              <a:gd name="connsiteX5" fmla="*/ 10614 w 10625"/>
              <a:gd name="connsiteY5" fmla="*/ 1467 h 10605"/>
              <a:gd name="connsiteX6" fmla="*/ 8863 w 10625"/>
              <a:gd name="connsiteY6" fmla="*/ 6413 h 10605"/>
              <a:gd name="connsiteX7" fmla="*/ 10625 w 10625"/>
              <a:gd name="connsiteY7" fmla="*/ 10308 h 10605"/>
              <a:gd name="connsiteX8" fmla="*/ 6940 w 10625"/>
              <a:gd name="connsiteY8" fmla="*/ 9000 h 10605"/>
              <a:gd name="connsiteX9" fmla="*/ 2348 w 10625"/>
              <a:gd name="connsiteY9" fmla="*/ 10605 h 10605"/>
              <a:gd name="connsiteX10" fmla="*/ 4618 w 10625"/>
              <a:gd name="connsiteY10" fmla="*/ 7316 h 10605"/>
              <a:gd name="connsiteX11" fmla="*/ 1292 w 10625"/>
              <a:gd name="connsiteY11" fmla="*/ 6487 h 10605"/>
              <a:gd name="connsiteX12" fmla="*/ 4670 w 10625"/>
              <a:gd name="connsiteY12" fmla="*/ 5083 h 10605"/>
              <a:gd name="connsiteX13" fmla="*/ 2714 w 10625"/>
              <a:gd name="connsiteY13" fmla="*/ 2235 h 10605"/>
              <a:gd name="connsiteX14" fmla="*/ 0 w 10625"/>
              <a:gd name="connsiteY14" fmla="*/ 2746 h 10605"/>
              <a:gd name="connsiteX0" fmla="*/ 398 w 10625"/>
              <a:gd name="connsiteY0" fmla="*/ 1249 h 10605"/>
              <a:gd name="connsiteX1" fmla="*/ 2248 w 10625"/>
              <a:gd name="connsiteY1" fmla="*/ 743 h 10605"/>
              <a:gd name="connsiteX2" fmla="*/ 5784 w 10625"/>
              <a:gd name="connsiteY2" fmla="*/ 4221 h 10605"/>
              <a:gd name="connsiteX3" fmla="*/ 6921 w 10625"/>
              <a:gd name="connsiteY3" fmla="*/ 0 h 10605"/>
              <a:gd name="connsiteX4" fmla="*/ 7740 w 10625"/>
              <a:gd name="connsiteY4" fmla="*/ 4730 h 10605"/>
              <a:gd name="connsiteX5" fmla="*/ 10614 w 10625"/>
              <a:gd name="connsiteY5" fmla="*/ 1467 h 10605"/>
              <a:gd name="connsiteX6" fmla="*/ 8863 w 10625"/>
              <a:gd name="connsiteY6" fmla="*/ 6413 h 10605"/>
              <a:gd name="connsiteX7" fmla="*/ 10625 w 10625"/>
              <a:gd name="connsiteY7" fmla="*/ 10308 h 10605"/>
              <a:gd name="connsiteX8" fmla="*/ 6940 w 10625"/>
              <a:gd name="connsiteY8" fmla="*/ 9000 h 10605"/>
              <a:gd name="connsiteX9" fmla="*/ 2348 w 10625"/>
              <a:gd name="connsiteY9" fmla="*/ 10605 h 10605"/>
              <a:gd name="connsiteX10" fmla="*/ 4618 w 10625"/>
              <a:gd name="connsiteY10" fmla="*/ 7316 h 10605"/>
              <a:gd name="connsiteX11" fmla="*/ 1292 w 10625"/>
              <a:gd name="connsiteY11" fmla="*/ 6487 h 10605"/>
              <a:gd name="connsiteX12" fmla="*/ 4670 w 10625"/>
              <a:gd name="connsiteY12" fmla="*/ 5083 h 10605"/>
              <a:gd name="connsiteX13" fmla="*/ 2714 w 10625"/>
              <a:gd name="connsiteY13" fmla="*/ 2235 h 10605"/>
              <a:gd name="connsiteX14" fmla="*/ 0 w 10625"/>
              <a:gd name="connsiteY14" fmla="*/ 2746 h 10605"/>
              <a:gd name="connsiteX0" fmla="*/ 398 w 10625"/>
              <a:gd name="connsiteY0" fmla="*/ 1249 h 10605"/>
              <a:gd name="connsiteX1" fmla="*/ 2248 w 10625"/>
              <a:gd name="connsiteY1" fmla="*/ 743 h 10605"/>
              <a:gd name="connsiteX2" fmla="*/ 6012 w 10625"/>
              <a:gd name="connsiteY2" fmla="*/ 4680 h 10605"/>
              <a:gd name="connsiteX3" fmla="*/ 6921 w 10625"/>
              <a:gd name="connsiteY3" fmla="*/ 0 h 10605"/>
              <a:gd name="connsiteX4" fmla="*/ 7740 w 10625"/>
              <a:gd name="connsiteY4" fmla="*/ 4730 h 10605"/>
              <a:gd name="connsiteX5" fmla="*/ 10614 w 10625"/>
              <a:gd name="connsiteY5" fmla="*/ 1467 h 10605"/>
              <a:gd name="connsiteX6" fmla="*/ 8863 w 10625"/>
              <a:gd name="connsiteY6" fmla="*/ 6413 h 10605"/>
              <a:gd name="connsiteX7" fmla="*/ 10625 w 10625"/>
              <a:gd name="connsiteY7" fmla="*/ 10308 h 10605"/>
              <a:gd name="connsiteX8" fmla="*/ 6940 w 10625"/>
              <a:gd name="connsiteY8" fmla="*/ 9000 h 10605"/>
              <a:gd name="connsiteX9" fmla="*/ 2348 w 10625"/>
              <a:gd name="connsiteY9" fmla="*/ 10605 h 10605"/>
              <a:gd name="connsiteX10" fmla="*/ 4618 w 10625"/>
              <a:gd name="connsiteY10" fmla="*/ 7316 h 10605"/>
              <a:gd name="connsiteX11" fmla="*/ 1292 w 10625"/>
              <a:gd name="connsiteY11" fmla="*/ 6487 h 10605"/>
              <a:gd name="connsiteX12" fmla="*/ 4670 w 10625"/>
              <a:gd name="connsiteY12" fmla="*/ 5083 h 10605"/>
              <a:gd name="connsiteX13" fmla="*/ 2714 w 10625"/>
              <a:gd name="connsiteY13" fmla="*/ 2235 h 10605"/>
              <a:gd name="connsiteX14" fmla="*/ 0 w 10625"/>
              <a:gd name="connsiteY14" fmla="*/ 2746 h 10605"/>
              <a:gd name="connsiteX0" fmla="*/ 398 w 11324"/>
              <a:gd name="connsiteY0" fmla="*/ 1249 h 10605"/>
              <a:gd name="connsiteX1" fmla="*/ 2248 w 11324"/>
              <a:gd name="connsiteY1" fmla="*/ 743 h 10605"/>
              <a:gd name="connsiteX2" fmla="*/ 6012 w 11324"/>
              <a:gd name="connsiteY2" fmla="*/ 4680 h 10605"/>
              <a:gd name="connsiteX3" fmla="*/ 6921 w 11324"/>
              <a:gd name="connsiteY3" fmla="*/ 0 h 10605"/>
              <a:gd name="connsiteX4" fmla="*/ 7740 w 11324"/>
              <a:gd name="connsiteY4" fmla="*/ 4730 h 10605"/>
              <a:gd name="connsiteX5" fmla="*/ 11324 w 11324"/>
              <a:gd name="connsiteY5" fmla="*/ 1729 h 10605"/>
              <a:gd name="connsiteX6" fmla="*/ 8863 w 11324"/>
              <a:gd name="connsiteY6" fmla="*/ 6413 h 10605"/>
              <a:gd name="connsiteX7" fmla="*/ 10625 w 11324"/>
              <a:gd name="connsiteY7" fmla="*/ 10308 h 10605"/>
              <a:gd name="connsiteX8" fmla="*/ 6940 w 11324"/>
              <a:gd name="connsiteY8" fmla="*/ 9000 h 10605"/>
              <a:gd name="connsiteX9" fmla="*/ 2348 w 11324"/>
              <a:gd name="connsiteY9" fmla="*/ 10605 h 10605"/>
              <a:gd name="connsiteX10" fmla="*/ 4618 w 11324"/>
              <a:gd name="connsiteY10" fmla="*/ 7316 h 10605"/>
              <a:gd name="connsiteX11" fmla="*/ 1292 w 11324"/>
              <a:gd name="connsiteY11" fmla="*/ 6487 h 10605"/>
              <a:gd name="connsiteX12" fmla="*/ 4670 w 11324"/>
              <a:gd name="connsiteY12" fmla="*/ 5083 h 10605"/>
              <a:gd name="connsiteX13" fmla="*/ 2714 w 11324"/>
              <a:gd name="connsiteY13" fmla="*/ 2235 h 10605"/>
              <a:gd name="connsiteX14" fmla="*/ 0 w 11324"/>
              <a:gd name="connsiteY14" fmla="*/ 2746 h 10605"/>
              <a:gd name="connsiteX0" fmla="*/ 398 w 11324"/>
              <a:gd name="connsiteY0" fmla="*/ 1315 h 10671"/>
              <a:gd name="connsiteX1" fmla="*/ 2248 w 11324"/>
              <a:gd name="connsiteY1" fmla="*/ 809 h 10671"/>
              <a:gd name="connsiteX2" fmla="*/ 6012 w 11324"/>
              <a:gd name="connsiteY2" fmla="*/ 4746 h 10671"/>
              <a:gd name="connsiteX3" fmla="*/ 6896 w 11324"/>
              <a:gd name="connsiteY3" fmla="*/ 0 h 10671"/>
              <a:gd name="connsiteX4" fmla="*/ 7740 w 11324"/>
              <a:gd name="connsiteY4" fmla="*/ 4796 h 10671"/>
              <a:gd name="connsiteX5" fmla="*/ 11324 w 11324"/>
              <a:gd name="connsiteY5" fmla="*/ 1795 h 10671"/>
              <a:gd name="connsiteX6" fmla="*/ 8863 w 11324"/>
              <a:gd name="connsiteY6" fmla="*/ 6479 h 10671"/>
              <a:gd name="connsiteX7" fmla="*/ 10625 w 11324"/>
              <a:gd name="connsiteY7" fmla="*/ 10374 h 10671"/>
              <a:gd name="connsiteX8" fmla="*/ 6940 w 11324"/>
              <a:gd name="connsiteY8" fmla="*/ 9066 h 10671"/>
              <a:gd name="connsiteX9" fmla="*/ 2348 w 11324"/>
              <a:gd name="connsiteY9" fmla="*/ 10671 h 10671"/>
              <a:gd name="connsiteX10" fmla="*/ 4618 w 11324"/>
              <a:gd name="connsiteY10" fmla="*/ 7382 h 10671"/>
              <a:gd name="connsiteX11" fmla="*/ 1292 w 11324"/>
              <a:gd name="connsiteY11" fmla="*/ 6553 h 10671"/>
              <a:gd name="connsiteX12" fmla="*/ 4670 w 11324"/>
              <a:gd name="connsiteY12" fmla="*/ 5149 h 10671"/>
              <a:gd name="connsiteX13" fmla="*/ 2714 w 11324"/>
              <a:gd name="connsiteY13" fmla="*/ 2301 h 10671"/>
              <a:gd name="connsiteX14" fmla="*/ 0 w 11324"/>
              <a:gd name="connsiteY14" fmla="*/ 2812 h 10671"/>
              <a:gd name="connsiteX0" fmla="*/ 398 w 11324"/>
              <a:gd name="connsiteY0" fmla="*/ 1315 h 10671"/>
              <a:gd name="connsiteX1" fmla="*/ 2248 w 11324"/>
              <a:gd name="connsiteY1" fmla="*/ 809 h 10671"/>
              <a:gd name="connsiteX2" fmla="*/ 5936 w 11324"/>
              <a:gd name="connsiteY2" fmla="*/ 4680 h 10671"/>
              <a:gd name="connsiteX3" fmla="*/ 6896 w 11324"/>
              <a:gd name="connsiteY3" fmla="*/ 0 h 10671"/>
              <a:gd name="connsiteX4" fmla="*/ 7740 w 11324"/>
              <a:gd name="connsiteY4" fmla="*/ 4796 h 10671"/>
              <a:gd name="connsiteX5" fmla="*/ 11324 w 11324"/>
              <a:gd name="connsiteY5" fmla="*/ 1795 h 10671"/>
              <a:gd name="connsiteX6" fmla="*/ 8863 w 11324"/>
              <a:gd name="connsiteY6" fmla="*/ 6479 h 10671"/>
              <a:gd name="connsiteX7" fmla="*/ 10625 w 11324"/>
              <a:gd name="connsiteY7" fmla="*/ 10374 h 10671"/>
              <a:gd name="connsiteX8" fmla="*/ 6940 w 11324"/>
              <a:gd name="connsiteY8" fmla="*/ 9066 h 10671"/>
              <a:gd name="connsiteX9" fmla="*/ 2348 w 11324"/>
              <a:gd name="connsiteY9" fmla="*/ 10671 h 10671"/>
              <a:gd name="connsiteX10" fmla="*/ 4618 w 11324"/>
              <a:gd name="connsiteY10" fmla="*/ 7382 h 10671"/>
              <a:gd name="connsiteX11" fmla="*/ 1292 w 11324"/>
              <a:gd name="connsiteY11" fmla="*/ 6553 h 10671"/>
              <a:gd name="connsiteX12" fmla="*/ 4670 w 11324"/>
              <a:gd name="connsiteY12" fmla="*/ 5149 h 10671"/>
              <a:gd name="connsiteX13" fmla="*/ 2714 w 11324"/>
              <a:gd name="connsiteY13" fmla="*/ 2301 h 10671"/>
              <a:gd name="connsiteX14" fmla="*/ 0 w 11324"/>
              <a:gd name="connsiteY14" fmla="*/ 2812 h 10671"/>
              <a:gd name="connsiteX0" fmla="*/ 398 w 11324"/>
              <a:gd name="connsiteY0" fmla="*/ 1315 h 10671"/>
              <a:gd name="connsiteX1" fmla="*/ 2248 w 11324"/>
              <a:gd name="connsiteY1" fmla="*/ 809 h 10671"/>
              <a:gd name="connsiteX2" fmla="*/ 6307 w 11324"/>
              <a:gd name="connsiteY2" fmla="*/ 4880 h 10671"/>
              <a:gd name="connsiteX3" fmla="*/ 6896 w 11324"/>
              <a:gd name="connsiteY3" fmla="*/ 0 h 10671"/>
              <a:gd name="connsiteX4" fmla="*/ 7740 w 11324"/>
              <a:gd name="connsiteY4" fmla="*/ 4796 h 10671"/>
              <a:gd name="connsiteX5" fmla="*/ 11324 w 11324"/>
              <a:gd name="connsiteY5" fmla="*/ 1795 h 10671"/>
              <a:gd name="connsiteX6" fmla="*/ 8863 w 11324"/>
              <a:gd name="connsiteY6" fmla="*/ 6479 h 10671"/>
              <a:gd name="connsiteX7" fmla="*/ 10625 w 11324"/>
              <a:gd name="connsiteY7" fmla="*/ 10374 h 10671"/>
              <a:gd name="connsiteX8" fmla="*/ 6940 w 11324"/>
              <a:gd name="connsiteY8" fmla="*/ 9066 h 10671"/>
              <a:gd name="connsiteX9" fmla="*/ 2348 w 11324"/>
              <a:gd name="connsiteY9" fmla="*/ 10671 h 10671"/>
              <a:gd name="connsiteX10" fmla="*/ 4618 w 11324"/>
              <a:gd name="connsiteY10" fmla="*/ 7382 h 10671"/>
              <a:gd name="connsiteX11" fmla="*/ 1292 w 11324"/>
              <a:gd name="connsiteY11" fmla="*/ 6553 h 10671"/>
              <a:gd name="connsiteX12" fmla="*/ 4670 w 11324"/>
              <a:gd name="connsiteY12" fmla="*/ 5149 h 10671"/>
              <a:gd name="connsiteX13" fmla="*/ 2714 w 11324"/>
              <a:gd name="connsiteY13" fmla="*/ 2301 h 10671"/>
              <a:gd name="connsiteX14" fmla="*/ 0 w 11324"/>
              <a:gd name="connsiteY14" fmla="*/ 2812 h 10671"/>
              <a:gd name="connsiteX0" fmla="*/ 398 w 11324"/>
              <a:gd name="connsiteY0" fmla="*/ 1355 h 10711"/>
              <a:gd name="connsiteX1" fmla="*/ 2248 w 11324"/>
              <a:gd name="connsiteY1" fmla="*/ 849 h 10711"/>
              <a:gd name="connsiteX2" fmla="*/ 6307 w 11324"/>
              <a:gd name="connsiteY2" fmla="*/ 4920 h 10711"/>
              <a:gd name="connsiteX3" fmla="*/ 7175 w 11324"/>
              <a:gd name="connsiteY3" fmla="*/ 0 h 10711"/>
              <a:gd name="connsiteX4" fmla="*/ 7740 w 11324"/>
              <a:gd name="connsiteY4" fmla="*/ 4836 h 10711"/>
              <a:gd name="connsiteX5" fmla="*/ 11324 w 11324"/>
              <a:gd name="connsiteY5" fmla="*/ 1835 h 10711"/>
              <a:gd name="connsiteX6" fmla="*/ 8863 w 11324"/>
              <a:gd name="connsiteY6" fmla="*/ 6519 h 10711"/>
              <a:gd name="connsiteX7" fmla="*/ 10625 w 11324"/>
              <a:gd name="connsiteY7" fmla="*/ 10414 h 10711"/>
              <a:gd name="connsiteX8" fmla="*/ 6940 w 11324"/>
              <a:gd name="connsiteY8" fmla="*/ 9106 h 10711"/>
              <a:gd name="connsiteX9" fmla="*/ 2348 w 11324"/>
              <a:gd name="connsiteY9" fmla="*/ 10711 h 10711"/>
              <a:gd name="connsiteX10" fmla="*/ 4618 w 11324"/>
              <a:gd name="connsiteY10" fmla="*/ 7422 h 10711"/>
              <a:gd name="connsiteX11" fmla="*/ 1292 w 11324"/>
              <a:gd name="connsiteY11" fmla="*/ 6593 h 10711"/>
              <a:gd name="connsiteX12" fmla="*/ 4670 w 11324"/>
              <a:gd name="connsiteY12" fmla="*/ 5189 h 10711"/>
              <a:gd name="connsiteX13" fmla="*/ 2714 w 11324"/>
              <a:gd name="connsiteY13" fmla="*/ 2341 h 10711"/>
              <a:gd name="connsiteX14" fmla="*/ 0 w 11324"/>
              <a:gd name="connsiteY14" fmla="*/ 2852 h 10711"/>
              <a:gd name="connsiteX0" fmla="*/ 398 w 11324"/>
              <a:gd name="connsiteY0" fmla="*/ 1355 h 10711"/>
              <a:gd name="connsiteX1" fmla="*/ 2248 w 11324"/>
              <a:gd name="connsiteY1" fmla="*/ 849 h 10711"/>
              <a:gd name="connsiteX2" fmla="*/ 6307 w 11324"/>
              <a:gd name="connsiteY2" fmla="*/ 4920 h 10711"/>
              <a:gd name="connsiteX3" fmla="*/ 7175 w 11324"/>
              <a:gd name="connsiteY3" fmla="*/ 0 h 10711"/>
              <a:gd name="connsiteX4" fmla="*/ 8204 w 11324"/>
              <a:gd name="connsiteY4" fmla="*/ 4956 h 10711"/>
              <a:gd name="connsiteX5" fmla="*/ 11324 w 11324"/>
              <a:gd name="connsiteY5" fmla="*/ 1835 h 10711"/>
              <a:gd name="connsiteX6" fmla="*/ 8863 w 11324"/>
              <a:gd name="connsiteY6" fmla="*/ 6519 h 10711"/>
              <a:gd name="connsiteX7" fmla="*/ 10625 w 11324"/>
              <a:gd name="connsiteY7" fmla="*/ 10414 h 10711"/>
              <a:gd name="connsiteX8" fmla="*/ 6940 w 11324"/>
              <a:gd name="connsiteY8" fmla="*/ 9106 h 10711"/>
              <a:gd name="connsiteX9" fmla="*/ 2348 w 11324"/>
              <a:gd name="connsiteY9" fmla="*/ 10711 h 10711"/>
              <a:gd name="connsiteX10" fmla="*/ 4618 w 11324"/>
              <a:gd name="connsiteY10" fmla="*/ 7422 h 10711"/>
              <a:gd name="connsiteX11" fmla="*/ 1292 w 11324"/>
              <a:gd name="connsiteY11" fmla="*/ 6593 h 10711"/>
              <a:gd name="connsiteX12" fmla="*/ 4670 w 11324"/>
              <a:gd name="connsiteY12" fmla="*/ 5189 h 10711"/>
              <a:gd name="connsiteX13" fmla="*/ 2714 w 11324"/>
              <a:gd name="connsiteY13" fmla="*/ 2341 h 10711"/>
              <a:gd name="connsiteX14" fmla="*/ 0 w 11324"/>
              <a:gd name="connsiteY14" fmla="*/ 2852 h 10711"/>
              <a:gd name="connsiteX0" fmla="*/ 398 w 12221"/>
              <a:gd name="connsiteY0" fmla="*/ 1355 h 10711"/>
              <a:gd name="connsiteX1" fmla="*/ 2248 w 12221"/>
              <a:gd name="connsiteY1" fmla="*/ 849 h 10711"/>
              <a:gd name="connsiteX2" fmla="*/ 6307 w 12221"/>
              <a:gd name="connsiteY2" fmla="*/ 4920 h 10711"/>
              <a:gd name="connsiteX3" fmla="*/ 7175 w 12221"/>
              <a:gd name="connsiteY3" fmla="*/ 0 h 10711"/>
              <a:gd name="connsiteX4" fmla="*/ 8204 w 12221"/>
              <a:gd name="connsiteY4" fmla="*/ 4956 h 10711"/>
              <a:gd name="connsiteX5" fmla="*/ 12221 w 12221"/>
              <a:gd name="connsiteY5" fmla="*/ 1755 h 10711"/>
              <a:gd name="connsiteX6" fmla="*/ 8863 w 12221"/>
              <a:gd name="connsiteY6" fmla="*/ 6519 h 10711"/>
              <a:gd name="connsiteX7" fmla="*/ 10625 w 12221"/>
              <a:gd name="connsiteY7" fmla="*/ 10414 h 10711"/>
              <a:gd name="connsiteX8" fmla="*/ 6940 w 12221"/>
              <a:gd name="connsiteY8" fmla="*/ 9106 h 10711"/>
              <a:gd name="connsiteX9" fmla="*/ 2348 w 12221"/>
              <a:gd name="connsiteY9" fmla="*/ 10711 h 10711"/>
              <a:gd name="connsiteX10" fmla="*/ 4618 w 12221"/>
              <a:gd name="connsiteY10" fmla="*/ 7422 h 10711"/>
              <a:gd name="connsiteX11" fmla="*/ 1292 w 12221"/>
              <a:gd name="connsiteY11" fmla="*/ 6593 h 10711"/>
              <a:gd name="connsiteX12" fmla="*/ 4670 w 12221"/>
              <a:gd name="connsiteY12" fmla="*/ 5189 h 10711"/>
              <a:gd name="connsiteX13" fmla="*/ 2714 w 12221"/>
              <a:gd name="connsiteY13" fmla="*/ 2341 h 10711"/>
              <a:gd name="connsiteX14" fmla="*/ 0 w 12221"/>
              <a:gd name="connsiteY14" fmla="*/ 2852 h 10711"/>
              <a:gd name="connsiteX0" fmla="*/ 398 w 12221"/>
              <a:gd name="connsiteY0" fmla="*/ 1355 h 10711"/>
              <a:gd name="connsiteX1" fmla="*/ 2248 w 12221"/>
              <a:gd name="connsiteY1" fmla="*/ 849 h 10711"/>
              <a:gd name="connsiteX2" fmla="*/ 6307 w 12221"/>
              <a:gd name="connsiteY2" fmla="*/ 4920 h 10711"/>
              <a:gd name="connsiteX3" fmla="*/ 7175 w 12221"/>
              <a:gd name="connsiteY3" fmla="*/ 0 h 10711"/>
              <a:gd name="connsiteX4" fmla="*/ 8204 w 12221"/>
              <a:gd name="connsiteY4" fmla="*/ 4956 h 10711"/>
              <a:gd name="connsiteX5" fmla="*/ 12221 w 12221"/>
              <a:gd name="connsiteY5" fmla="*/ 1755 h 10711"/>
              <a:gd name="connsiteX6" fmla="*/ 9544 w 12221"/>
              <a:gd name="connsiteY6" fmla="*/ 6880 h 10711"/>
              <a:gd name="connsiteX7" fmla="*/ 10625 w 12221"/>
              <a:gd name="connsiteY7" fmla="*/ 10414 h 10711"/>
              <a:gd name="connsiteX8" fmla="*/ 6940 w 12221"/>
              <a:gd name="connsiteY8" fmla="*/ 9106 h 10711"/>
              <a:gd name="connsiteX9" fmla="*/ 2348 w 12221"/>
              <a:gd name="connsiteY9" fmla="*/ 10711 h 10711"/>
              <a:gd name="connsiteX10" fmla="*/ 4618 w 12221"/>
              <a:gd name="connsiteY10" fmla="*/ 7422 h 10711"/>
              <a:gd name="connsiteX11" fmla="*/ 1292 w 12221"/>
              <a:gd name="connsiteY11" fmla="*/ 6593 h 10711"/>
              <a:gd name="connsiteX12" fmla="*/ 4670 w 12221"/>
              <a:gd name="connsiteY12" fmla="*/ 5189 h 10711"/>
              <a:gd name="connsiteX13" fmla="*/ 2714 w 12221"/>
              <a:gd name="connsiteY13" fmla="*/ 2341 h 10711"/>
              <a:gd name="connsiteX14" fmla="*/ 0 w 12221"/>
              <a:gd name="connsiteY14" fmla="*/ 2852 h 10711"/>
              <a:gd name="connsiteX0" fmla="*/ 398 w 12221"/>
              <a:gd name="connsiteY0" fmla="*/ 1355 h 11536"/>
              <a:gd name="connsiteX1" fmla="*/ 2248 w 12221"/>
              <a:gd name="connsiteY1" fmla="*/ 849 h 11536"/>
              <a:gd name="connsiteX2" fmla="*/ 6307 w 12221"/>
              <a:gd name="connsiteY2" fmla="*/ 4920 h 11536"/>
              <a:gd name="connsiteX3" fmla="*/ 7175 w 12221"/>
              <a:gd name="connsiteY3" fmla="*/ 0 h 11536"/>
              <a:gd name="connsiteX4" fmla="*/ 8204 w 12221"/>
              <a:gd name="connsiteY4" fmla="*/ 4956 h 11536"/>
              <a:gd name="connsiteX5" fmla="*/ 12221 w 12221"/>
              <a:gd name="connsiteY5" fmla="*/ 1755 h 11536"/>
              <a:gd name="connsiteX6" fmla="*/ 9544 w 12221"/>
              <a:gd name="connsiteY6" fmla="*/ 6880 h 11536"/>
              <a:gd name="connsiteX7" fmla="*/ 11522 w 12221"/>
              <a:gd name="connsiteY7" fmla="*/ 11536 h 11536"/>
              <a:gd name="connsiteX8" fmla="*/ 6940 w 12221"/>
              <a:gd name="connsiteY8" fmla="*/ 9106 h 11536"/>
              <a:gd name="connsiteX9" fmla="*/ 2348 w 12221"/>
              <a:gd name="connsiteY9" fmla="*/ 10711 h 11536"/>
              <a:gd name="connsiteX10" fmla="*/ 4618 w 12221"/>
              <a:gd name="connsiteY10" fmla="*/ 7422 h 11536"/>
              <a:gd name="connsiteX11" fmla="*/ 1292 w 12221"/>
              <a:gd name="connsiteY11" fmla="*/ 6593 h 11536"/>
              <a:gd name="connsiteX12" fmla="*/ 4670 w 12221"/>
              <a:gd name="connsiteY12" fmla="*/ 5189 h 11536"/>
              <a:gd name="connsiteX13" fmla="*/ 2714 w 12221"/>
              <a:gd name="connsiteY13" fmla="*/ 2341 h 11536"/>
              <a:gd name="connsiteX14" fmla="*/ 0 w 12221"/>
              <a:gd name="connsiteY14" fmla="*/ 2852 h 11536"/>
              <a:gd name="connsiteX0" fmla="*/ 398 w 12221"/>
              <a:gd name="connsiteY0" fmla="*/ 1355 h 11536"/>
              <a:gd name="connsiteX1" fmla="*/ 2248 w 12221"/>
              <a:gd name="connsiteY1" fmla="*/ 849 h 11536"/>
              <a:gd name="connsiteX2" fmla="*/ 6307 w 12221"/>
              <a:gd name="connsiteY2" fmla="*/ 4920 h 11536"/>
              <a:gd name="connsiteX3" fmla="*/ 7175 w 12221"/>
              <a:gd name="connsiteY3" fmla="*/ 0 h 11536"/>
              <a:gd name="connsiteX4" fmla="*/ 8204 w 12221"/>
              <a:gd name="connsiteY4" fmla="*/ 4956 h 11536"/>
              <a:gd name="connsiteX5" fmla="*/ 12221 w 12221"/>
              <a:gd name="connsiteY5" fmla="*/ 1755 h 11536"/>
              <a:gd name="connsiteX6" fmla="*/ 9544 w 12221"/>
              <a:gd name="connsiteY6" fmla="*/ 6880 h 11536"/>
              <a:gd name="connsiteX7" fmla="*/ 11522 w 12221"/>
              <a:gd name="connsiteY7" fmla="*/ 11536 h 11536"/>
              <a:gd name="connsiteX8" fmla="*/ 7188 w 12221"/>
              <a:gd name="connsiteY8" fmla="*/ 9907 h 11536"/>
              <a:gd name="connsiteX9" fmla="*/ 2348 w 12221"/>
              <a:gd name="connsiteY9" fmla="*/ 10711 h 11536"/>
              <a:gd name="connsiteX10" fmla="*/ 4618 w 12221"/>
              <a:gd name="connsiteY10" fmla="*/ 7422 h 11536"/>
              <a:gd name="connsiteX11" fmla="*/ 1292 w 12221"/>
              <a:gd name="connsiteY11" fmla="*/ 6593 h 11536"/>
              <a:gd name="connsiteX12" fmla="*/ 4670 w 12221"/>
              <a:gd name="connsiteY12" fmla="*/ 5189 h 11536"/>
              <a:gd name="connsiteX13" fmla="*/ 2714 w 12221"/>
              <a:gd name="connsiteY13" fmla="*/ 2341 h 11536"/>
              <a:gd name="connsiteX14" fmla="*/ 0 w 12221"/>
              <a:gd name="connsiteY14" fmla="*/ 2852 h 11536"/>
              <a:gd name="connsiteX0" fmla="*/ 398 w 12221"/>
              <a:gd name="connsiteY0" fmla="*/ 1355 h 11552"/>
              <a:gd name="connsiteX1" fmla="*/ 2248 w 12221"/>
              <a:gd name="connsiteY1" fmla="*/ 849 h 11552"/>
              <a:gd name="connsiteX2" fmla="*/ 6307 w 12221"/>
              <a:gd name="connsiteY2" fmla="*/ 4920 h 11552"/>
              <a:gd name="connsiteX3" fmla="*/ 7175 w 12221"/>
              <a:gd name="connsiteY3" fmla="*/ 0 h 11552"/>
              <a:gd name="connsiteX4" fmla="*/ 8204 w 12221"/>
              <a:gd name="connsiteY4" fmla="*/ 4956 h 11552"/>
              <a:gd name="connsiteX5" fmla="*/ 12221 w 12221"/>
              <a:gd name="connsiteY5" fmla="*/ 1755 h 11552"/>
              <a:gd name="connsiteX6" fmla="*/ 9544 w 12221"/>
              <a:gd name="connsiteY6" fmla="*/ 6880 h 11552"/>
              <a:gd name="connsiteX7" fmla="*/ 11522 w 12221"/>
              <a:gd name="connsiteY7" fmla="*/ 11536 h 11552"/>
              <a:gd name="connsiteX8" fmla="*/ 7188 w 12221"/>
              <a:gd name="connsiteY8" fmla="*/ 9907 h 11552"/>
              <a:gd name="connsiteX9" fmla="*/ 2193 w 12221"/>
              <a:gd name="connsiteY9" fmla="*/ 11552 h 11552"/>
              <a:gd name="connsiteX10" fmla="*/ 4618 w 12221"/>
              <a:gd name="connsiteY10" fmla="*/ 7422 h 11552"/>
              <a:gd name="connsiteX11" fmla="*/ 1292 w 12221"/>
              <a:gd name="connsiteY11" fmla="*/ 6593 h 11552"/>
              <a:gd name="connsiteX12" fmla="*/ 4670 w 12221"/>
              <a:gd name="connsiteY12" fmla="*/ 5189 h 11552"/>
              <a:gd name="connsiteX13" fmla="*/ 2714 w 12221"/>
              <a:gd name="connsiteY13" fmla="*/ 2341 h 11552"/>
              <a:gd name="connsiteX14" fmla="*/ 0 w 12221"/>
              <a:gd name="connsiteY14" fmla="*/ 2852 h 11552"/>
              <a:gd name="connsiteX0" fmla="*/ 398 w 12221"/>
              <a:gd name="connsiteY0" fmla="*/ 1355 h 11552"/>
              <a:gd name="connsiteX1" fmla="*/ 2248 w 12221"/>
              <a:gd name="connsiteY1" fmla="*/ 849 h 11552"/>
              <a:gd name="connsiteX2" fmla="*/ 6307 w 12221"/>
              <a:gd name="connsiteY2" fmla="*/ 4920 h 11552"/>
              <a:gd name="connsiteX3" fmla="*/ 7175 w 12221"/>
              <a:gd name="connsiteY3" fmla="*/ 0 h 11552"/>
              <a:gd name="connsiteX4" fmla="*/ 8204 w 12221"/>
              <a:gd name="connsiteY4" fmla="*/ 4956 h 11552"/>
              <a:gd name="connsiteX5" fmla="*/ 12221 w 12221"/>
              <a:gd name="connsiteY5" fmla="*/ 1755 h 11552"/>
              <a:gd name="connsiteX6" fmla="*/ 9544 w 12221"/>
              <a:gd name="connsiteY6" fmla="*/ 6880 h 11552"/>
              <a:gd name="connsiteX7" fmla="*/ 11522 w 12221"/>
              <a:gd name="connsiteY7" fmla="*/ 11536 h 11552"/>
              <a:gd name="connsiteX8" fmla="*/ 7188 w 12221"/>
              <a:gd name="connsiteY8" fmla="*/ 9907 h 11552"/>
              <a:gd name="connsiteX9" fmla="*/ 2193 w 12221"/>
              <a:gd name="connsiteY9" fmla="*/ 11552 h 11552"/>
              <a:gd name="connsiteX10" fmla="*/ 4587 w 12221"/>
              <a:gd name="connsiteY10" fmla="*/ 7863 h 11552"/>
              <a:gd name="connsiteX11" fmla="*/ 1292 w 12221"/>
              <a:gd name="connsiteY11" fmla="*/ 6593 h 11552"/>
              <a:gd name="connsiteX12" fmla="*/ 4670 w 12221"/>
              <a:gd name="connsiteY12" fmla="*/ 5189 h 11552"/>
              <a:gd name="connsiteX13" fmla="*/ 2714 w 12221"/>
              <a:gd name="connsiteY13" fmla="*/ 2341 h 11552"/>
              <a:gd name="connsiteX14" fmla="*/ 0 w 12221"/>
              <a:gd name="connsiteY14" fmla="*/ 2852 h 11552"/>
              <a:gd name="connsiteX0" fmla="*/ 398 w 12221"/>
              <a:gd name="connsiteY0" fmla="*/ 1355 h 11552"/>
              <a:gd name="connsiteX1" fmla="*/ 2248 w 12221"/>
              <a:gd name="connsiteY1" fmla="*/ 849 h 11552"/>
              <a:gd name="connsiteX2" fmla="*/ 6307 w 12221"/>
              <a:gd name="connsiteY2" fmla="*/ 4920 h 11552"/>
              <a:gd name="connsiteX3" fmla="*/ 7175 w 12221"/>
              <a:gd name="connsiteY3" fmla="*/ 0 h 11552"/>
              <a:gd name="connsiteX4" fmla="*/ 8204 w 12221"/>
              <a:gd name="connsiteY4" fmla="*/ 4956 h 11552"/>
              <a:gd name="connsiteX5" fmla="*/ 12221 w 12221"/>
              <a:gd name="connsiteY5" fmla="*/ 1755 h 11552"/>
              <a:gd name="connsiteX6" fmla="*/ 9544 w 12221"/>
              <a:gd name="connsiteY6" fmla="*/ 6880 h 11552"/>
              <a:gd name="connsiteX7" fmla="*/ 11522 w 12221"/>
              <a:gd name="connsiteY7" fmla="*/ 11536 h 11552"/>
              <a:gd name="connsiteX8" fmla="*/ 7188 w 12221"/>
              <a:gd name="connsiteY8" fmla="*/ 9907 h 11552"/>
              <a:gd name="connsiteX9" fmla="*/ 2193 w 12221"/>
              <a:gd name="connsiteY9" fmla="*/ 11552 h 11552"/>
              <a:gd name="connsiteX10" fmla="*/ 4587 w 12221"/>
              <a:gd name="connsiteY10" fmla="*/ 7863 h 11552"/>
              <a:gd name="connsiteX11" fmla="*/ 1199 w 12221"/>
              <a:gd name="connsiteY11" fmla="*/ 6753 h 11552"/>
              <a:gd name="connsiteX12" fmla="*/ 4670 w 12221"/>
              <a:gd name="connsiteY12" fmla="*/ 5189 h 11552"/>
              <a:gd name="connsiteX13" fmla="*/ 2714 w 12221"/>
              <a:gd name="connsiteY13" fmla="*/ 2341 h 11552"/>
              <a:gd name="connsiteX14" fmla="*/ 0 w 12221"/>
              <a:gd name="connsiteY14" fmla="*/ 2852 h 11552"/>
              <a:gd name="connsiteX0" fmla="*/ 398 w 12221"/>
              <a:gd name="connsiteY0" fmla="*/ 1355 h 11552"/>
              <a:gd name="connsiteX1" fmla="*/ 2248 w 12221"/>
              <a:gd name="connsiteY1" fmla="*/ 849 h 11552"/>
              <a:gd name="connsiteX2" fmla="*/ 6307 w 12221"/>
              <a:gd name="connsiteY2" fmla="*/ 4920 h 11552"/>
              <a:gd name="connsiteX3" fmla="*/ 7175 w 12221"/>
              <a:gd name="connsiteY3" fmla="*/ 0 h 11552"/>
              <a:gd name="connsiteX4" fmla="*/ 8204 w 12221"/>
              <a:gd name="connsiteY4" fmla="*/ 4956 h 11552"/>
              <a:gd name="connsiteX5" fmla="*/ 12221 w 12221"/>
              <a:gd name="connsiteY5" fmla="*/ 1755 h 11552"/>
              <a:gd name="connsiteX6" fmla="*/ 9544 w 12221"/>
              <a:gd name="connsiteY6" fmla="*/ 6880 h 11552"/>
              <a:gd name="connsiteX7" fmla="*/ 11522 w 12221"/>
              <a:gd name="connsiteY7" fmla="*/ 11536 h 11552"/>
              <a:gd name="connsiteX8" fmla="*/ 7188 w 12221"/>
              <a:gd name="connsiteY8" fmla="*/ 9907 h 11552"/>
              <a:gd name="connsiteX9" fmla="*/ 2193 w 12221"/>
              <a:gd name="connsiteY9" fmla="*/ 11552 h 11552"/>
              <a:gd name="connsiteX10" fmla="*/ 4587 w 12221"/>
              <a:gd name="connsiteY10" fmla="*/ 7863 h 11552"/>
              <a:gd name="connsiteX11" fmla="*/ 1199 w 12221"/>
              <a:gd name="connsiteY11" fmla="*/ 6753 h 11552"/>
              <a:gd name="connsiteX12" fmla="*/ 4887 w 12221"/>
              <a:gd name="connsiteY12" fmla="*/ 5550 h 11552"/>
              <a:gd name="connsiteX13" fmla="*/ 2714 w 12221"/>
              <a:gd name="connsiteY13" fmla="*/ 2341 h 11552"/>
              <a:gd name="connsiteX14" fmla="*/ 0 w 12221"/>
              <a:gd name="connsiteY14" fmla="*/ 2852 h 1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21" h="11552">
                <a:moveTo>
                  <a:pt x="398" y="1355"/>
                </a:moveTo>
                <a:lnTo>
                  <a:pt x="2248" y="849"/>
                </a:lnTo>
                <a:lnTo>
                  <a:pt x="6307" y="4920"/>
                </a:lnTo>
                <a:cubicBezTo>
                  <a:pt x="6503" y="3293"/>
                  <a:pt x="6979" y="1627"/>
                  <a:pt x="7175" y="0"/>
                </a:cubicBezTo>
                <a:cubicBezTo>
                  <a:pt x="7364" y="1325"/>
                  <a:pt x="8015" y="3631"/>
                  <a:pt x="8204" y="4956"/>
                </a:cubicBezTo>
                <a:lnTo>
                  <a:pt x="12221" y="1755"/>
                </a:lnTo>
                <a:lnTo>
                  <a:pt x="9544" y="6880"/>
                </a:lnTo>
                <a:lnTo>
                  <a:pt x="11522" y="11536"/>
                </a:lnTo>
                <a:lnTo>
                  <a:pt x="7188" y="9907"/>
                </a:lnTo>
                <a:lnTo>
                  <a:pt x="2193" y="11552"/>
                </a:lnTo>
                <a:lnTo>
                  <a:pt x="4587" y="7863"/>
                </a:lnTo>
                <a:lnTo>
                  <a:pt x="1199" y="6753"/>
                </a:lnTo>
                <a:lnTo>
                  <a:pt x="4887" y="5550"/>
                </a:lnTo>
                <a:lnTo>
                  <a:pt x="2714" y="2341"/>
                </a:lnTo>
                <a:lnTo>
                  <a:pt x="0" y="2852"/>
                </a:lnTo>
              </a:path>
            </a:pathLst>
          </a:custGeom>
          <a:noFill/>
          <a:ln w="28575" cmpd="sng">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48" name="TextBox 2"/>
          <p:cNvSpPr txBox="1">
            <a:spLocks noChangeArrowheads="1"/>
          </p:cNvSpPr>
          <p:nvPr/>
        </p:nvSpPr>
        <p:spPr bwMode="auto">
          <a:xfrm>
            <a:off x="558099" y="2287603"/>
            <a:ext cx="3985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IP</a:t>
            </a:r>
          </a:p>
        </p:txBody>
      </p:sp>
      <p:sp>
        <p:nvSpPr>
          <p:cNvPr id="49" name="Oval 3"/>
          <p:cNvSpPr>
            <a:spLocks noChangeArrowheads="1"/>
          </p:cNvSpPr>
          <p:nvPr/>
        </p:nvSpPr>
        <p:spPr bwMode="auto">
          <a:xfrm>
            <a:off x="589137" y="2611185"/>
            <a:ext cx="103988" cy="103988"/>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50" name="Oval 10"/>
          <p:cNvSpPr>
            <a:spLocks noChangeArrowheads="1"/>
          </p:cNvSpPr>
          <p:nvPr/>
        </p:nvSpPr>
        <p:spPr bwMode="auto">
          <a:xfrm>
            <a:off x="1436607" y="3247222"/>
            <a:ext cx="103988" cy="103988"/>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51" name="Oval 11"/>
          <p:cNvSpPr>
            <a:spLocks noChangeArrowheads="1"/>
          </p:cNvSpPr>
          <p:nvPr/>
        </p:nvSpPr>
        <p:spPr bwMode="auto">
          <a:xfrm>
            <a:off x="1625118" y="2476104"/>
            <a:ext cx="103988" cy="103988"/>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52" name="Oval 12"/>
          <p:cNvSpPr>
            <a:spLocks noChangeArrowheads="1"/>
          </p:cNvSpPr>
          <p:nvPr/>
        </p:nvSpPr>
        <p:spPr bwMode="auto">
          <a:xfrm>
            <a:off x="2676251" y="2772250"/>
            <a:ext cx="103988" cy="103988"/>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57" name="Oval 17"/>
          <p:cNvSpPr>
            <a:spLocks noChangeArrowheads="1"/>
          </p:cNvSpPr>
          <p:nvPr/>
        </p:nvSpPr>
        <p:spPr bwMode="auto">
          <a:xfrm>
            <a:off x="588875" y="4327228"/>
            <a:ext cx="103988" cy="103988"/>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58" name="Oval 18"/>
          <p:cNvSpPr>
            <a:spLocks noChangeArrowheads="1"/>
          </p:cNvSpPr>
          <p:nvPr/>
        </p:nvSpPr>
        <p:spPr bwMode="auto">
          <a:xfrm>
            <a:off x="1625118" y="4076942"/>
            <a:ext cx="103988" cy="103988"/>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59" name="Oval 19"/>
          <p:cNvSpPr>
            <a:spLocks noChangeArrowheads="1"/>
          </p:cNvSpPr>
          <p:nvPr/>
        </p:nvSpPr>
        <p:spPr bwMode="auto">
          <a:xfrm>
            <a:off x="1087284" y="3739880"/>
            <a:ext cx="103988" cy="103988"/>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60" name="Oval 20"/>
          <p:cNvSpPr>
            <a:spLocks noChangeArrowheads="1"/>
          </p:cNvSpPr>
          <p:nvPr/>
        </p:nvSpPr>
        <p:spPr bwMode="auto">
          <a:xfrm>
            <a:off x="1838567" y="3258329"/>
            <a:ext cx="103988" cy="103988"/>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61" name="Oval 21"/>
          <p:cNvSpPr>
            <a:spLocks noChangeArrowheads="1"/>
          </p:cNvSpPr>
          <p:nvPr/>
        </p:nvSpPr>
        <p:spPr bwMode="auto">
          <a:xfrm>
            <a:off x="403530" y="3564196"/>
            <a:ext cx="103988" cy="103988"/>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62" name="TextBox 23"/>
          <p:cNvSpPr txBox="1">
            <a:spLocks noChangeArrowheads="1"/>
          </p:cNvSpPr>
          <p:nvPr/>
        </p:nvSpPr>
        <p:spPr bwMode="auto">
          <a:xfrm>
            <a:off x="2645222" y="2434289"/>
            <a:ext cx="31304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5</a:t>
            </a:r>
          </a:p>
        </p:txBody>
      </p:sp>
      <p:sp>
        <p:nvSpPr>
          <p:cNvPr id="63" name="TextBox 24"/>
          <p:cNvSpPr txBox="1">
            <a:spLocks noChangeArrowheads="1"/>
          </p:cNvSpPr>
          <p:nvPr/>
        </p:nvSpPr>
        <p:spPr bwMode="auto">
          <a:xfrm>
            <a:off x="1534245" y="3730490"/>
            <a:ext cx="44142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10</a:t>
            </a:r>
          </a:p>
        </p:txBody>
      </p:sp>
      <p:sp>
        <p:nvSpPr>
          <p:cNvPr id="64" name="TextBox 25"/>
          <p:cNvSpPr txBox="1">
            <a:spLocks noChangeArrowheads="1"/>
          </p:cNvSpPr>
          <p:nvPr/>
        </p:nvSpPr>
        <p:spPr bwMode="auto">
          <a:xfrm>
            <a:off x="408205" y="2876238"/>
            <a:ext cx="47546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FP</a:t>
            </a:r>
          </a:p>
        </p:txBody>
      </p:sp>
      <p:sp>
        <p:nvSpPr>
          <p:cNvPr id="47" name="Text Box 2"/>
          <p:cNvSpPr txBox="1">
            <a:spLocks noChangeArrowheads="1"/>
          </p:cNvSpPr>
          <p:nvPr/>
        </p:nvSpPr>
        <p:spPr bwMode="auto">
          <a:xfrm>
            <a:off x="0" y="30163"/>
            <a:ext cx="9144000" cy="646331"/>
          </a:xfrm>
          <a:prstGeom prst="rect">
            <a:avLst/>
          </a:prstGeom>
          <a:noFill/>
          <a:ln w="9525">
            <a:noFill/>
            <a:miter lim="800000"/>
            <a:headEnd/>
            <a:tailEnd/>
          </a:ln>
        </p:spPr>
        <p:txBody>
          <a:bodyPr>
            <a:spAutoFit/>
          </a:bodyPr>
          <a:lstStyle/>
          <a:p>
            <a:pPr algn="ctr" eaLnBrk="0" hangingPunct="0"/>
            <a:r>
              <a:rPr lang="en-US" sz="3600" dirty="0" smtClean="0">
                <a:latin typeface="Comic Sans MS" pitchFamily="66" charset="0"/>
              </a:rPr>
              <a:t>Hurricane Katia: 06 September 2011</a:t>
            </a:r>
          </a:p>
        </p:txBody>
      </p:sp>
      <p:sp>
        <p:nvSpPr>
          <p:cNvPr id="77" name="Oval 10"/>
          <p:cNvSpPr>
            <a:spLocks noChangeArrowheads="1"/>
          </p:cNvSpPr>
          <p:nvPr/>
        </p:nvSpPr>
        <p:spPr bwMode="auto">
          <a:xfrm>
            <a:off x="1131734" y="3363894"/>
            <a:ext cx="103988" cy="103988"/>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79" name="Oval 10"/>
          <p:cNvSpPr>
            <a:spLocks noChangeArrowheads="1"/>
          </p:cNvSpPr>
          <p:nvPr/>
        </p:nvSpPr>
        <p:spPr bwMode="auto">
          <a:xfrm>
            <a:off x="675509" y="2853466"/>
            <a:ext cx="103988" cy="103988"/>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56" name="Oval 16"/>
          <p:cNvSpPr>
            <a:spLocks noChangeArrowheads="1"/>
          </p:cNvSpPr>
          <p:nvPr/>
        </p:nvSpPr>
        <p:spPr bwMode="auto">
          <a:xfrm>
            <a:off x="2522813" y="4333578"/>
            <a:ext cx="103988" cy="103988"/>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78" name="Oval 20"/>
          <p:cNvSpPr>
            <a:spLocks noChangeArrowheads="1"/>
          </p:cNvSpPr>
          <p:nvPr/>
        </p:nvSpPr>
        <p:spPr bwMode="auto">
          <a:xfrm>
            <a:off x="2130667" y="3564978"/>
            <a:ext cx="103988" cy="103988"/>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Tree>
    <p:extLst>
      <p:ext uri="{BB962C8B-B14F-4D97-AF65-F5344CB8AC3E}">
        <p14:creationId xmlns="" xmlns:p14="http://schemas.microsoft.com/office/powerpoint/2010/main" val="249329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0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50715_0945z.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94010" y="545683"/>
            <a:ext cx="3017520" cy="3017520"/>
          </a:xfrm>
          <a:prstGeom prst="rect">
            <a:avLst/>
          </a:prstGeom>
        </p:spPr>
      </p:pic>
      <p:pic>
        <p:nvPicPr>
          <p:cNvPr id="6" name="Picture 5" descr="bt_diff_050715_0945z.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631854" y="546248"/>
            <a:ext cx="3016955" cy="3016955"/>
          </a:xfrm>
          <a:prstGeom prst="rect">
            <a:avLst/>
          </a:prstGeom>
        </p:spPr>
      </p:pic>
      <p:pic>
        <p:nvPicPr>
          <p:cNvPr id="2" name="Picture 1" descr="050715_1145z.jp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631289" y="3771783"/>
            <a:ext cx="3017520" cy="3017520"/>
          </a:xfrm>
          <a:prstGeom prst="rect">
            <a:avLst/>
          </a:prstGeom>
        </p:spPr>
      </p:pic>
      <p:pic>
        <p:nvPicPr>
          <p:cNvPr id="3" name="Picture 2" descr="050715_1145z.jp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494010" y="3771218"/>
            <a:ext cx="3017520" cy="3017520"/>
          </a:xfrm>
          <a:prstGeom prst="rect">
            <a:avLst/>
          </a:prstGeom>
        </p:spPr>
      </p:pic>
      <p:sp>
        <p:nvSpPr>
          <p:cNvPr id="4" name="TextBox 3"/>
          <p:cNvSpPr txBox="1"/>
          <p:nvPr/>
        </p:nvSpPr>
        <p:spPr>
          <a:xfrm>
            <a:off x="3455087" y="1499974"/>
            <a:ext cx="2120324" cy="1384995"/>
          </a:xfrm>
          <a:prstGeom prst="rect">
            <a:avLst/>
          </a:prstGeom>
          <a:noFill/>
        </p:spPr>
        <p:txBody>
          <a:bodyPr wrap="square" rtlCol="0">
            <a:spAutoFit/>
          </a:bodyPr>
          <a:lstStyle/>
          <a:p>
            <a:pPr algn="r"/>
            <a:r>
              <a:rPr lang="en-US" sz="2800" dirty="0" smtClean="0">
                <a:latin typeface="Comic Sans MS"/>
                <a:cs typeface="Comic Sans MS"/>
              </a:rPr>
              <a:t>6 hourly</a:t>
            </a:r>
          </a:p>
          <a:p>
            <a:pPr algn="ctr"/>
            <a:r>
              <a:rPr lang="en-US" sz="2800" dirty="0" err="1" smtClean="0">
                <a:latin typeface="Comic Sans MS"/>
                <a:cs typeface="Comic Sans MS"/>
              </a:rPr>
              <a:t>vs</a:t>
            </a:r>
            <a:r>
              <a:rPr lang="en-US" sz="2800" dirty="0" smtClean="0">
                <a:latin typeface="Comic Sans MS"/>
                <a:cs typeface="Comic Sans MS"/>
              </a:rPr>
              <a:t> </a:t>
            </a:r>
          </a:p>
          <a:p>
            <a:r>
              <a:rPr lang="en-US" sz="2800" dirty="0" smtClean="0">
                <a:latin typeface="Comic Sans MS"/>
                <a:cs typeface="Comic Sans MS"/>
              </a:rPr>
              <a:t>3 hourly</a:t>
            </a:r>
            <a:endParaRPr lang="en-US" sz="2800" dirty="0">
              <a:latin typeface="Comic Sans MS"/>
              <a:cs typeface="Comic Sans MS"/>
            </a:endParaRPr>
          </a:p>
        </p:txBody>
      </p:sp>
      <p:sp>
        <p:nvSpPr>
          <p:cNvPr id="7" name="TextBox 9"/>
          <p:cNvSpPr txBox="1">
            <a:spLocks noChangeArrowheads="1"/>
          </p:cNvSpPr>
          <p:nvPr/>
        </p:nvSpPr>
        <p:spPr bwMode="auto">
          <a:xfrm>
            <a:off x="0" y="0"/>
            <a:ext cx="9144000" cy="523220"/>
          </a:xfrm>
          <a:prstGeom prst="rect">
            <a:avLst/>
          </a:prstGeom>
          <a:noFill/>
          <a:ln w="9525">
            <a:noFill/>
            <a:miter lim="800000"/>
            <a:headEnd/>
            <a:tailEnd/>
          </a:ln>
        </p:spPr>
        <p:txBody>
          <a:bodyPr>
            <a:spAutoFit/>
          </a:bodyPr>
          <a:lstStyle/>
          <a:p>
            <a:pPr algn="ctr"/>
            <a:r>
              <a:rPr lang="en-US" sz="2800" dirty="0" smtClean="0">
                <a:latin typeface="Comic Sans MS" pitchFamily="66" charset="0"/>
              </a:rPr>
              <a:t>GOES BT-Differencing Tweaks</a:t>
            </a:r>
            <a:endParaRPr lang="en-US" sz="2800" dirty="0">
              <a:latin typeface="Comic Sans MS" pitchFamily="66" charset="0"/>
            </a:endParaRPr>
          </a:p>
        </p:txBody>
      </p:sp>
      <p:sp>
        <p:nvSpPr>
          <p:cNvPr id="8" name="Right Arrow 7"/>
          <p:cNvSpPr/>
          <p:nvPr/>
        </p:nvSpPr>
        <p:spPr>
          <a:xfrm flipH="1">
            <a:off x="3527779" y="1594557"/>
            <a:ext cx="550333" cy="395111"/>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4992512" y="2489858"/>
            <a:ext cx="550333" cy="395111"/>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511531" y="4531040"/>
            <a:ext cx="2120324" cy="1384995"/>
          </a:xfrm>
          <a:prstGeom prst="rect">
            <a:avLst/>
          </a:prstGeom>
          <a:noFill/>
        </p:spPr>
        <p:txBody>
          <a:bodyPr wrap="square" rtlCol="0">
            <a:spAutoFit/>
          </a:bodyPr>
          <a:lstStyle/>
          <a:p>
            <a:pPr algn="ctr"/>
            <a:r>
              <a:rPr lang="en-US" sz="2800" dirty="0" smtClean="0">
                <a:latin typeface="Comic Sans MS"/>
                <a:cs typeface="Comic Sans MS"/>
              </a:rPr>
              <a:t>IR</a:t>
            </a:r>
          </a:p>
          <a:p>
            <a:pPr algn="ctr"/>
            <a:r>
              <a:rPr lang="en-US" sz="2800" dirty="0" err="1" smtClean="0">
                <a:latin typeface="Comic Sans MS"/>
                <a:cs typeface="Comic Sans MS"/>
              </a:rPr>
              <a:t>vs</a:t>
            </a:r>
            <a:r>
              <a:rPr lang="en-US" sz="2800" dirty="0" smtClean="0">
                <a:latin typeface="Comic Sans MS"/>
                <a:cs typeface="Comic Sans MS"/>
              </a:rPr>
              <a:t> </a:t>
            </a:r>
          </a:p>
          <a:p>
            <a:r>
              <a:rPr lang="en-US" sz="2800" dirty="0" smtClean="0">
                <a:latin typeface="Comic Sans MS"/>
                <a:cs typeface="Comic Sans MS"/>
              </a:rPr>
              <a:t>       WV</a:t>
            </a:r>
            <a:endParaRPr lang="en-US" sz="2800" dirty="0">
              <a:latin typeface="Comic Sans MS"/>
              <a:cs typeface="Comic Sans MS"/>
            </a:endParaRPr>
          </a:p>
        </p:txBody>
      </p:sp>
      <p:sp>
        <p:nvSpPr>
          <p:cNvPr id="11" name="Right Arrow 10"/>
          <p:cNvSpPr/>
          <p:nvPr/>
        </p:nvSpPr>
        <p:spPr>
          <a:xfrm flipH="1">
            <a:off x="3584223" y="4551883"/>
            <a:ext cx="550333" cy="395111"/>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a:off x="5048956" y="5447184"/>
            <a:ext cx="550333" cy="395111"/>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3400562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0" y="30163"/>
            <a:ext cx="9144000" cy="800219"/>
          </a:xfrm>
          <a:prstGeom prst="rect">
            <a:avLst/>
          </a:prstGeom>
          <a:noFill/>
          <a:ln w="9525">
            <a:noFill/>
            <a:miter lim="800000"/>
            <a:headEnd/>
            <a:tailEnd/>
          </a:ln>
        </p:spPr>
        <p:txBody>
          <a:bodyPr>
            <a:spAutoFit/>
          </a:bodyPr>
          <a:lstStyle/>
          <a:p>
            <a:pPr algn="ctr" eaLnBrk="0" hangingPunct="0"/>
            <a:r>
              <a:rPr lang="en-US" sz="2800" dirty="0" smtClean="0">
                <a:latin typeface="Comic Sans MS" pitchFamily="66" charset="0"/>
              </a:rPr>
              <a:t>Hurricane Katia: 06 September 2011</a:t>
            </a:r>
          </a:p>
          <a:p>
            <a:pPr algn="ctr" eaLnBrk="0" hangingPunct="0"/>
            <a:r>
              <a:rPr lang="en-US" dirty="0" smtClean="0">
                <a:latin typeface="Comic Sans MS" pitchFamily="66" charset="0"/>
                <a:hlinkClick r:id="rId2"/>
              </a:rPr>
              <a:t>http://tropic.ssec.wisc.edu/real-time/bt_diff/bt_diff</a:t>
            </a:r>
            <a:r>
              <a:rPr lang="en-US" dirty="0" smtClean="0">
                <a:latin typeface="Comic Sans MS" pitchFamily="66" charset="0"/>
              </a:rPr>
              <a:t> </a:t>
            </a:r>
          </a:p>
        </p:txBody>
      </p:sp>
      <p:grpSp>
        <p:nvGrpSpPr>
          <p:cNvPr id="8" name="Group 7"/>
          <p:cNvGrpSpPr/>
          <p:nvPr/>
        </p:nvGrpSpPr>
        <p:grpSpPr>
          <a:xfrm>
            <a:off x="472395" y="801446"/>
            <a:ext cx="3788934" cy="6056554"/>
            <a:chOff x="472395" y="801446"/>
            <a:chExt cx="3788934" cy="6056554"/>
          </a:xfrm>
        </p:grpSpPr>
        <p:pic>
          <p:nvPicPr>
            <p:cNvPr id="4" name="Picture 3" descr="tem.tiff"/>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72395" y="801446"/>
              <a:ext cx="3788934" cy="6056554"/>
            </a:xfrm>
            <a:prstGeom prst="rect">
              <a:avLst/>
            </a:prstGeom>
          </p:spPr>
        </p:pic>
        <p:pic>
          <p:nvPicPr>
            <p:cNvPr id="1026" name="Picture 2" descr="F:\110906_0645z.jpg"/>
            <p:cNvPicPr>
              <a:picLocks noChangeArrowheads="1"/>
            </p:cNvPicPr>
            <p:nvPr/>
          </p:nvPicPr>
          <p:blipFill>
            <a:blip r:embed="rId4"/>
            <a:srcRect/>
            <a:stretch>
              <a:fillRect/>
            </a:stretch>
          </p:blipFill>
          <p:spPr bwMode="auto">
            <a:xfrm>
              <a:off x="558008" y="1740311"/>
              <a:ext cx="3628462" cy="3720348"/>
            </a:xfrm>
            <a:prstGeom prst="rect">
              <a:avLst/>
            </a:prstGeom>
            <a:noFill/>
          </p:spPr>
        </p:pic>
      </p:grpSp>
      <p:pic>
        <p:nvPicPr>
          <p:cNvPr id="1027" name="Picture 3" descr="F:\BT_DIFF-TIMELINE-09L-2.GIF"/>
          <p:cNvPicPr>
            <a:picLocks noChangeAspect="1" noChangeArrowheads="1"/>
          </p:cNvPicPr>
          <p:nvPr/>
        </p:nvPicPr>
        <p:blipFill>
          <a:blip r:embed="rId5"/>
          <a:srcRect/>
          <a:stretch>
            <a:fillRect/>
          </a:stretch>
        </p:blipFill>
        <p:spPr bwMode="auto">
          <a:xfrm>
            <a:off x="4900209" y="3830824"/>
            <a:ext cx="3696929" cy="2772697"/>
          </a:xfrm>
          <a:prstGeom prst="rect">
            <a:avLst/>
          </a:prstGeom>
          <a:noFill/>
        </p:spPr>
      </p:pic>
      <p:pic>
        <p:nvPicPr>
          <p:cNvPr id="1028" name="Picture 4" descr="F:\BT_DIFF-TIMELINE-09L-1.GIF"/>
          <p:cNvPicPr>
            <a:picLocks noChangeAspect="1" noChangeArrowheads="1"/>
          </p:cNvPicPr>
          <p:nvPr/>
        </p:nvPicPr>
        <p:blipFill>
          <a:blip r:embed="rId6"/>
          <a:srcRect/>
          <a:stretch>
            <a:fillRect/>
          </a:stretch>
        </p:blipFill>
        <p:spPr bwMode="auto">
          <a:xfrm>
            <a:off x="4902962" y="1060192"/>
            <a:ext cx="3694176" cy="2770632"/>
          </a:xfrm>
          <a:prstGeom prst="rect">
            <a:avLst/>
          </a:prstGeom>
          <a:noFill/>
        </p:spPr>
      </p:pic>
    </p:spTree>
    <p:extLst>
      <p:ext uri="{BB962C8B-B14F-4D97-AF65-F5344CB8AC3E}">
        <p14:creationId xmlns="" xmlns:p14="http://schemas.microsoft.com/office/powerpoint/2010/main" val="29069563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3"/>
          <p:cNvSpPr txBox="1">
            <a:spLocks noChangeArrowheads="1"/>
          </p:cNvSpPr>
          <p:nvPr/>
        </p:nvSpPr>
        <p:spPr bwMode="auto">
          <a:xfrm>
            <a:off x="0" y="0"/>
            <a:ext cx="9144000" cy="584200"/>
          </a:xfrm>
          <a:prstGeom prst="rect">
            <a:avLst/>
          </a:prstGeom>
          <a:noFill/>
          <a:ln w="9525">
            <a:noFill/>
            <a:miter lim="800000"/>
            <a:headEnd/>
            <a:tailEnd/>
          </a:ln>
        </p:spPr>
        <p:txBody>
          <a:bodyPr>
            <a:spAutoFit/>
          </a:bodyPr>
          <a:lstStyle/>
          <a:p>
            <a:pPr algn="ctr"/>
            <a:r>
              <a:rPr lang="en-US" sz="3200" dirty="0">
                <a:latin typeface="Comic Sans MS" pitchFamily="66" charset="0"/>
              </a:rPr>
              <a:t>IR “Cool Rings”…some hunches</a:t>
            </a:r>
          </a:p>
        </p:txBody>
      </p:sp>
      <p:sp>
        <p:nvSpPr>
          <p:cNvPr id="21506" name="TextBox 4"/>
          <p:cNvSpPr txBox="1">
            <a:spLocks noChangeArrowheads="1"/>
          </p:cNvSpPr>
          <p:nvPr/>
        </p:nvSpPr>
        <p:spPr bwMode="auto">
          <a:xfrm>
            <a:off x="0" y="576263"/>
            <a:ext cx="9144000" cy="6370975"/>
          </a:xfrm>
          <a:prstGeom prst="rect">
            <a:avLst/>
          </a:prstGeom>
          <a:noFill/>
          <a:ln w="9525">
            <a:noFill/>
            <a:miter lim="800000"/>
            <a:headEnd/>
            <a:tailEnd/>
          </a:ln>
        </p:spPr>
        <p:txBody>
          <a:bodyPr>
            <a:spAutoFit/>
          </a:bodyPr>
          <a:lstStyle/>
          <a:p>
            <a:r>
              <a:rPr lang="en-US" sz="2400" u="sng" dirty="0" smtClean="0">
                <a:latin typeface="Comic Sans MS" pitchFamily="66" charset="0"/>
              </a:rPr>
              <a:t>What are they:</a:t>
            </a:r>
            <a:endParaRPr lang="en-US" sz="2400" u="sng" dirty="0">
              <a:latin typeface="Comic Sans MS" pitchFamily="66" charset="0"/>
            </a:endParaRPr>
          </a:p>
          <a:p>
            <a:r>
              <a:rPr lang="en-US" dirty="0">
                <a:latin typeface="Comic Sans MS" pitchFamily="66" charset="0"/>
              </a:rPr>
              <a:t>	</a:t>
            </a:r>
            <a:r>
              <a:rPr lang="en-US" sz="2000" dirty="0">
                <a:latin typeface="Comic Sans MS" pitchFamily="66" charset="0"/>
              </a:rPr>
              <a:t>-appear to be specific to mature TCs (Cat1+)</a:t>
            </a:r>
          </a:p>
          <a:p>
            <a:endParaRPr lang="en-US" sz="500" dirty="0">
              <a:latin typeface="Comic Sans MS" pitchFamily="66" charset="0"/>
            </a:endParaRPr>
          </a:p>
          <a:p>
            <a:r>
              <a:rPr lang="en-US" sz="2000" dirty="0">
                <a:latin typeface="Comic Sans MS" pitchFamily="66" charset="0"/>
              </a:rPr>
              <a:t>	-diurnal process</a:t>
            </a:r>
          </a:p>
          <a:p>
            <a:r>
              <a:rPr lang="en-US" sz="500" dirty="0">
                <a:latin typeface="Comic Sans MS" pitchFamily="66" charset="0"/>
              </a:rPr>
              <a:t>	</a:t>
            </a:r>
          </a:p>
          <a:p>
            <a:r>
              <a:rPr lang="en-US" sz="2000" dirty="0">
                <a:latin typeface="Comic Sans MS" pitchFamily="66" charset="0"/>
              </a:rPr>
              <a:t>	-gravity waves &gt; reflected &gt; cooling of inner core cloud tops at sunset?</a:t>
            </a:r>
          </a:p>
          <a:p>
            <a:endParaRPr lang="en-US" sz="500" dirty="0">
              <a:latin typeface="Comic Sans MS" pitchFamily="66" charset="0"/>
            </a:endParaRPr>
          </a:p>
          <a:p>
            <a:r>
              <a:rPr lang="en-US" sz="2000" dirty="0">
                <a:latin typeface="Comic Sans MS" pitchFamily="66" charset="0"/>
              </a:rPr>
              <a:t>	-outward propagation: ~10 m s</a:t>
            </a:r>
            <a:r>
              <a:rPr lang="en-US" sz="2000" baseline="30000" dirty="0">
                <a:latin typeface="Comic Sans MS" pitchFamily="66" charset="0"/>
              </a:rPr>
              <a:t>-1</a:t>
            </a:r>
            <a:r>
              <a:rPr lang="en-US" sz="2000" dirty="0">
                <a:latin typeface="Comic Sans MS" pitchFamily="66" charset="0"/>
              </a:rPr>
              <a:t> (pass 400 km at ~1300-1500 LST)</a:t>
            </a:r>
          </a:p>
          <a:p>
            <a:endParaRPr lang="en-US" sz="500" dirty="0">
              <a:latin typeface="Comic Sans MS" pitchFamily="66" charset="0"/>
            </a:endParaRPr>
          </a:p>
          <a:p>
            <a:r>
              <a:rPr lang="en-US" sz="2000" dirty="0">
                <a:latin typeface="Comic Sans MS" pitchFamily="66" charset="0"/>
              </a:rPr>
              <a:t>	-appear to be global (hurricanes, typhoons, </a:t>
            </a:r>
            <a:r>
              <a:rPr lang="en-US" sz="2000" dirty="0" smtClean="0">
                <a:latin typeface="Comic Sans MS" pitchFamily="66" charset="0"/>
              </a:rPr>
              <a:t>cyclones, MCSs, AEWs)</a:t>
            </a:r>
            <a:endParaRPr lang="en-US" sz="2000" dirty="0">
              <a:latin typeface="Comic Sans MS" pitchFamily="66" charset="0"/>
            </a:endParaRPr>
          </a:p>
          <a:p>
            <a:endParaRPr lang="en-US" sz="500" dirty="0">
              <a:latin typeface="Comic Sans MS" pitchFamily="66" charset="0"/>
            </a:endParaRPr>
          </a:p>
          <a:p>
            <a:r>
              <a:rPr lang="en-US" sz="2000" dirty="0">
                <a:latin typeface="Comic Sans MS" pitchFamily="66" charset="0"/>
              </a:rPr>
              <a:t>	-deep layer features: linked to arc clouds (mid-level) and transverse 	bands (upper-level)</a:t>
            </a:r>
          </a:p>
          <a:p>
            <a:endParaRPr lang="en-US" dirty="0">
              <a:latin typeface="Comic Sans MS" pitchFamily="66" charset="0"/>
            </a:endParaRPr>
          </a:p>
          <a:p>
            <a:r>
              <a:rPr lang="en-US" sz="2400" u="sng" dirty="0" smtClean="0">
                <a:latin typeface="Comic Sans MS" pitchFamily="66" charset="0"/>
              </a:rPr>
              <a:t>Possible TC </a:t>
            </a:r>
            <a:r>
              <a:rPr lang="en-US" sz="2400" u="sng" dirty="0">
                <a:latin typeface="Comic Sans MS" pitchFamily="66" charset="0"/>
              </a:rPr>
              <a:t>Intensity Implications:</a:t>
            </a:r>
          </a:p>
          <a:p>
            <a:r>
              <a:rPr lang="en-US" sz="2000" dirty="0">
                <a:latin typeface="Comic Sans MS" pitchFamily="66" charset="0"/>
              </a:rPr>
              <a:t>	-appear to alter the inner core </a:t>
            </a:r>
            <a:r>
              <a:rPr lang="en-US" sz="2000" dirty="0" smtClean="0">
                <a:latin typeface="Comic Sans MS" pitchFamily="66" charset="0"/>
              </a:rPr>
              <a:t>structure (quantify)</a:t>
            </a:r>
            <a:endParaRPr lang="en-US" sz="2000" dirty="0">
              <a:latin typeface="Comic Sans MS" pitchFamily="66" charset="0"/>
            </a:endParaRPr>
          </a:p>
          <a:p>
            <a:r>
              <a:rPr lang="en-US" sz="500" dirty="0">
                <a:latin typeface="Comic Sans MS" pitchFamily="66" charset="0"/>
              </a:rPr>
              <a:t>	</a:t>
            </a:r>
          </a:p>
          <a:p>
            <a:r>
              <a:rPr lang="en-US" sz="2000" dirty="0">
                <a:latin typeface="Comic Sans MS" pitchFamily="66" charset="0"/>
              </a:rPr>
              <a:t>	-may have significant DVORAK </a:t>
            </a:r>
            <a:r>
              <a:rPr lang="en-US" sz="2000" dirty="0" smtClean="0">
                <a:latin typeface="Comic Sans MS" pitchFamily="66" charset="0"/>
              </a:rPr>
              <a:t>implications (quantify)</a:t>
            </a:r>
            <a:endParaRPr lang="en-US" sz="2000" dirty="0">
              <a:latin typeface="Comic Sans MS" pitchFamily="66" charset="0"/>
            </a:endParaRPr>
          </a:p>
          <a:p>
            <a:endParaRPr lang="en-US" sz="500" dirty="0">
              <a:latin typeface="Comic Sans MS" pitchFamily="66" charset="0"/>
            </a:endParaRPr>
          </a:p>
          <a:p>
            <a:r>
              <a:rPr lang="en-US" sz="2000" dirty="0">
                <a:latin typeface="Comic Sans MS" pitchFamily="66" charset="0"/>
              </a:rPr>
              <a:t>	-links to secondary </a:t>
            </a:r>
            <a:r>
              <a:rPr lang="en-US" sz="2000" dirty="0" err="1">
                <a:latin typeface="Comic Sans MS" pitchFamily="66" charset="0"/>
              </a:rPr>
              <a:t>eyewall</a:t>
            </a:r>
            <a:r>
              <a:rPr lang="en-US" sz="2000" dirty="0">
                <a:latin typeface="Comic Sans MS" pitchFamily="66" charset="0"/>
              </a:rPr>
              <a:t> formations?</a:t>
            </a:r>
          </a:p>
          <a:p>
            <a:endParaRPr lang="en-US" sz="500" dirty="0">
              <a:latin typeface="Comic Sans MS" pitchFamily="66" charset="0"/>
            </a:endParaRPr>
          </a:p>
          <a:p>
            <a:r>
              <a:rPr lang="en-US" sz="2000" dirty="0">
                <a:latin typeface="Comic Sans MS" pitchFamily="66" charset="0"/>
              </a:rPr>
              <a:t>	</a:t>
            </a:r>
            <a:r>
              <a:rPr lang="en-US" sz="2000" dirty="0" smtClean="0">
                <a:latin typeface="Comic Sans MS" pitchFamily="66" charset="0"/>
              </a:rPr>
              <a:t>-TC pulsing in numerical models</a:t>
            </a:r>
            <a:endParaRPr lang="en-US" sz="2000" dirty="0">
              <a:latin typeface="Comic Sans MS" pitchFamily="66" charset="0"/>
            </a:endParaRPr>
          </a:p>
          <a:p>
            <a:endParaRPr lang="en-US" dirty="0">
              <a:latin typeface="Comic Sans MS" pitchFamily="66" charset="0"/>
            </a:endParaRPr>
          </a:p>
          <a:p>
            <a:r>
              <a:rPr lang="en-US" sz="2400" u="sng" dirty="0">
                <a:latin typeface="Comic Sans MS" pitchFamily="66" charset="0"/>
              </a:rPr>
              <a:t>Real-Time Imagery &amp; Analysis:</a:t>
            </a:r>
          </a:p>
          <a:p>
            <a:r>
              <a:rPr lang="en-US" sz="2000" dirty="0">
                <a:latin typeface="Comic Sans MS" pitchFamily="66" charset="0"/>
              </a:rPr>
              <a:t>	</a:t>
            </a:r>
            <a:r>
              <a:rPr lang="en-US" sz="2000" dirty="0" smtClean="0">
                <a:latin typeface="Comic Sans MS" pitchFamily="66" charset="0"/>
              </a:rPr>
              <a:t>-testing on CIMSS site </a:t>
            </a:r>
            <a:r>
              <a:rPr lang="en-US" sz="2000" dirty="0">
                <a:latin typeface="Comic Sans MS" pitchFamily="66" charset="0"/>
              </a:rPr>
              <a:t>to test in </a:t>
            </a:r>
            <a:r>
              <a:rPr lang="en-US" sz="2000" dirty="0" smtClean="0">
                <a:latin typeface="Comic Sans MS" pitchFamily="66" charset="0"/>
              </a:rPr>
              <a:t>the NATL basin</a:t>
            </a:r>
          </a:p>
          <a:p>
            <a:r>
              <a:rPr lang="en-US" sz="2000" dirty="0">
                <a:latin typeface="Comic Sans MS" pitchFamily="66" charset="0"/>
              </a:rPr>
              <a:t>	</a:t>
            </a:r>
            <a:r>
              <a:rPr lang="en-US" sz="2000" dirty="0" smtClean="0">
                <a:latin typeface="Comic Sans MS" pitchFamily="66" charset="0"/>
              </a:rPr>
              <a:t>-sampling with the P-3s and G-IV</a:t>
            </a:r>
            <a:endParaRPr lang="en-US" sz="2000" dirty="0">
              <a:latin typeface="Comic Sans MS" pitchFamily="66"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920821_1200z.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pic>
        <p:nvPicPr>
          <p:cNvPr id="5" name="Picture 4" descr="920821_1200z.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03188" y="1600200"/>
            <a:ext cx="4387850" cy="4387850"/>
          </a:xfrm>
          <a:prstGeom prst="rect">
            <a:avLst/>
          </a:prstGeom>
        </p:spPr>
      </p:pic>
      <p:sp>
        <p:nvSpPr>
          <p:cNvPr id="16392" name="TextBox 7"/>
          <p:cNvSpPr txBox="1">
            <a:spLocks noChangeArrowheads="1"/>
          </p:cNvSpPr>
          <p:nvPr/>
        </p:nvSpPr>
        <p:spPr bwMode="auto">
          <a:xfrm>
            <a:off x="114300" y="1211263"/>
            <a:ext cx="4376738" cy="400050"/>
          </a:xfrm>
          <a:prstGeom prst="rect">
            <a:avLst/>
          </a:prstGeom>
          <a:noFill/>
          <a:ln w="9525">
            <a:noFill/>
            <a:miter lim="800000"/>
            <a:headEnd/>
            <a:tailEnd/>
          </a:ln>
        </p:spPr>
        <p:txBody>
          <a:bodyPr>
            <a:spAutoFit/>
          </a:bodyPr>
          <a:lstStyle/>
          <a:p>
            <a:pPr algn="ctr"/>
            <a:r>
              <a:rPr lang="en-US" sz="2000">
                <a:latin typeface="Comic Sans MS" pitchFamily="66" charset="0"/>
              </a:rPr>
              <a:t>GOES IR (storm relative)</a:t>
            </a:r>
          </a:p>
        </p:txBody>
      </p:sp>
      <p:sp>
        <p:nvSpPr>
          <p:cNvPr id="16393" name="TextBox 8"/>
          <p:cNvSpPr txBox="1">
            <a:spLocks noChangeArrowheads="1"/>
          </p:cNvSpPr>
          <p:nvPr/>
        </p:nvSpPr>
        <p:spPr bwMode="auto">
          <a:xfrm>
            <a:off x="4491038" y="1211263"/>
            <a:ext cx="4640262" cy="400050"/>
          </a:xfrm>
          <a:prstGeom prst="rect">
            <a:avLst/>
          </a:prstGeom>
          <a:noFill/>
          <a:ln w="9525">
            <a:noFill/>
            <a:miter lim="800000"/>
            <a:headEnd/>
            <a:tailEnd/>
          </a:ln>
        </p:spPr>
        <p:txBody>
          <a:bodyPr>
            <a:spAutoFit/>
          </a:bodyPr>
          <a:lstStyle/>
          <a:p>
            <a:pPr algn="ctr"/>
            <a:r>
              <a:rPr lang="en-US" sz="2000">
                <a:latin typeface="Comic Sans MS" pitchFamily="66" charset="0"/>
              </a:rPr>
              <a:t>GOES BT Diff (storm relative)</a:t>
            </a:r>
          </a:p>
        </p:txBody>
      </p:sp>
      <p:sp>
        <p:nvSpPr>
          <p:cNvPr id="16394" name="TextBox 9"/>
          <p:cNvSpPr txBox="1">
            <a:spLocks noChangeArrowheads="1"/>
          </p:cNvSpPr>
          <p:nvPr/>
        </p:nvSpPr>
        <p:spPr bwMode="auto">
          <a:xfrm>
            <a:off x="0" y="0"/>
            <a:ext cx="9144000" cy="584200"/>
          </a:xfrm>
          <a:prstGeom prst="rect">
            <a:avLst/>
          </a:prstGeom>
          <a:noFill/>
          <a:ln w="9525">
            <a:noFill/>
            <a:miter lim="800000"/>
            <a:headEnd/>
            <a:tailEnd/>
          </a:ln>
        </p:spPr>
        <p:txBody>
          <a:bodyPr>
            <a:spAutoFit/>
          </a:bodyPr>
          <a:lstStyle/>
          <a:p>
            <a:pPr algn="ctr"/>
            <a:r>
              <a:rPr lang="en-US" sz="3200" dirty="0">
                <a:latin typeface="Comic Sans MS" pitchFamily="66" charset="0"/>
              </a:rPr>
              <a:t>Hurricane </a:t>
            </a:r>
            <a:r>
              <a:rPr lang="en-US" sz="3200" dirty="0" smtClean="0">
                <a:latin typeface="Comic Sans MS" pitchFamily="66" charset="0"/>
              </a:rPr>
              <a:t>Andrew: 21-23 August 1992</a:t>
            </a:r>
            <a:endParaRPr lang="en-US" sz="3200" dirty="0">
              <a:latin typeface="Comic Sans MS" pitchFamily="66" charset="0"/>
            </a:endParaRPr>
          </a:p>
        </p:txBody>
      </p:sp>
      <p:grpSp>
        <p:nvGrpSpPr>
          <p:cNvPr id="9" name="Group 8"/>
          <p:cNvGrpSpPr/>
          <p:nvPr/>
        </p:nvGrpSpPr>
        <p:grpSpPr>
          <a:xfrm>
            <a:off x="101918" y="1598930"/>
            <a:ext cx="8932227" cy="4389120"/>
            <a:chOff x="101918" y="1598930"/>
            <a:chExt cx="8932227" cy="4389120"/>
          </a:xfrm>
        </p:grpSpPr>
        <p:pic>
          <p:nvPicPr>
            <p:cNvPr id="7" name="Picture 6" descr="920821_1300z.jp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pic>
          <p:nvPicPr>
            <p:cNvPr id="8" name="Picture 7" descr="920821_1300z.jp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01918" y="1598930"/>
              <a:ext cx="4389120" cy="4389120"/>
            </a:xfrm>
            <a:prstGeom prst="rect">
              <a:avLst/>
            </a:prstGeom>
          </p:spPr>
        </p:pic>
      </p:grpSp>
      <p:grpSp>
        <p:nvGrpSpPr>
          <p:cNvPr id="12" name="Group 11"/>
          <p:cNvGrpSpPr/>
          <p:nvPr/>
        </p:nvGrpSpPr>
        <p:grpSpPr>
          <a:xfrm>
            <a:off x="100584" y="1598930"/>
            <a:ext cx="8933561" cy="4390390"/>
            <a:chOff x="100584" y="1598930"/>
            <a:chExt cx="8933561" cy="4390390"/>
          </a:xfrm>
        </p:grpSpPr>
        <p:pic>
          <p:nvPicPr>
            <p:cNvPr id="10" name="Picture 9" descr="920821_1400z.jpg"/>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pic>
          <p:nvPicPr>
            <p:cNvPr id="11" name="Picture 10" descr="920821_1400z.jpg"/>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grpSp>
      <p:grpSp>
        <p:nvGrpSpPr>
          <p:cNvPr id="15" name="Group 14"/>
          <p:cNvGrpSpPr/>
          <p:nvPr/>
        </p:nvGrpSpPr>
        <p:grpSpPr>
          <a:xfrm>
            <a:off x="100584" y="1598930"/>
            <a:ext cx="8933561" cy="4389120"/>
            <a:chOff x="100584" y="1598930"/>
            <a:chExt cx="8933561" cy="4389120"/>
          </a:xfrm>
        </p:grpSpPr>
        <p:pic>
          <p:nvPicPr>
            <p:cNvPr id="13" name="Picture 12" descr="920821_1500z.jpg"/>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pic>
          <p:nvPicPr>
            <p:cNvPr id="14" name="Picture 13" descr="920821_1500z.jpg"/>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grpSp>
      <p:grpSp>
        <p:nvGrpSpPr>
          <p:cNvPr id="16388" name="Group 16387"/>
          <p:cNvGrpSpPr/>
          <p:nvPr/>
        </p:nvGrpSpPr>
        <p:grpSpPr>
          <a:xfrm>
            <a:off x="100584" y="1598930"/>
            <a:ext cx="8933561" cy="4389120"/>
            <a:chOff x="100584" y="1598930"/>
            <a:chExt cx="8933561" cy="4389120"/>
          </a:xfrm>
        </p:grpSpPr>
        <p:pic>
          <p:nvPicPr>
            <p:cNvPr id="16384" name="Picture 16383" descr="920821_1600z.jpg"/>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pic>
          <p:nvPicPr>
            <p:cNvPr id="16387" name="Picture 16386" descr="920821_1600z.jpg"/>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grpSp>
      <p:grpSp>
        <p:nvGrpSpPr>
          <p:cNvPr id="16391" name="Group 16390"/>
          <p:cNvGrpSpPr/>
          <p:nvPr/>
        </p:nvGrpSpPr>
        <p:grpSpPr>
          <a:xfrm>
            <a:off x="100584" y="1598930"/>
            <a:ext cx="8933561" cy="4390390"/>
            <a:chOff x="100584" y="1598930"/>
            <a:chExt cx="8933561" cy="4390390"/>
          </a:xfrm>
        </p:grpSpPr>
        <p:pic>
          <p:nvPicPr>
            <p:cNvPr id="16389" name="Picture 16388" descr="920821_1700z.jpg"/>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pic>
          <p:nvPicPr>
            <p:cNvPr id="16390" name="Picture 16389" descr="920821_1700z.jpg"/>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grpSp>
      <p:grpSp>
        <p:nvGrpSpPr>
          <p:cNvPr id="16397" name="Group 16396"/>
          <p:cNvGrpSpPr/>
          <p:nvPr/>
        </p:nvGrpSpPr>
        <p:grpSpPr>
          <a:xfrm>
            <a:off x="100584" y="1598930"/>
            <a:ext cx="8933561" cy="4389120"/>
            <a:chOff x="100584" y="1598930"/>
            <a:chExt cx="8933561" cy="4389120"/>
          </a:xfrm>
        </p:grpSpPr>
        <p:pic>
          <p:nvPicPr>
            <p:cNvPr id="16395" name="Picture 16394" descr="920821_1800z.jpg"/>
            <p:cNvPicPr>
              <a:picLocks noChangeAspect="1"/>
            </p:cNvPicPr>
            <p:nvPr/>
          </p:nvPicPr>
          <p:blipFill>
            <a:blip r:embed="rId14">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pic>
          <p:nvPicPr>
            <p:cNvPr id="16396" name="Picture 16395" descr="920821_1800z.jpg"/>
            <p:cNvPicPr>
              <a:picLocks noChangeAspect="1"/>
            </p:cNvPicPr>
            <p:nvPr/>
          </p:nvPicPr>
          <p:blipFill>
            <a:blip r:embed="rId15">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grpSp>
      <p:grpSp>
        <p:nvGrpSpPr>
          <p:cNvPr id="16400" name="Group 16399"/>
          <p:cNvGrpSpPr/>
          <p:nvPr/>
        </p:nvGrpSpPr>
        <p:grpSpPr>
          <a:xfrm>
            <a:off x="100584" y="1598930"/>
            <a:ext cx="8933561" cy="4390390"/>
            <a:chOff x="100584" y="1598930"/>
            <a:chExt cx="8933561" cy="4390390"/>
          </a:xfrm>
        </p:grpSpPr>
        <p:pic>
          <p:nvPicPr>
            <p:cNvPr id="16398" name="Picture 16397" descr="920821_1900z.jpg"/>
            <p:cNvPicPr>
              <a:picLocks noChangeAspect="1"/>
            </p:cNvPicPr>
            <p:nvPr/>
          </p:nvPicPr>
          <p:blipFill>
            <a:blip r:embed="rId16">
              <a:extLst>
                <a:ext uri="{28A0092B-C50C-407E-A947-70E740481C1C}">
                  <a14:useLocalDpi xmlns="" xmlns:a14="http://schemas.microsoft.com/office/drawing/2010/main" val="0"/>
                </a:ext>
              </a:extLst>
            </a:blip>
            <a:stretch>
              <a:fillRect/>
            </a:stretch>
          </p:blipFill>
          <p:spPr>
            <a:xfrm>
              <a:off x="4645025" y="1600200"/>
              <a:ext cx="4389120" cy="4389120"/>
            </a:xfrm>
            <a:prstGeom prst="rect">
              <a:avLst/>
            </a:prstGeom>
          </p:spPr>
        </p:pic>
        <p:pic>
          <p:nvPicPr>
            <p:cNvPr id="16399" name="Picture 16398" descr="920821_1900z.jpg"/>
            <p:cNvPicPr>
              <a:picLocks noChangeAspect="1"/>
            </p:cNvPicPr>
            <p:nvPr/>
          </p:nvPicPr>
          <p:blipFill>
            <a:blip r:embed="rId17">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grpSp>
      <p:grpSp>
        <p:nvGrpSpPr>
          <p:cNvPr id="16403" name="Group 16402"/>
          <p:cNvGrpSpPr/>
          <p:nvPr/>
        </p:nvGrpSpPr>
        <p:grpSpPr>
          <a:xfrm>
            <a:off x="100584" y="1598930"/>
            <a:ext cx="8933561" cy="4389120"/>
            <a:chOff x="100584" y="1598930"/>
            <a:chExt cx="8933561" cy="4389120"/>
          </a:xfrm>
        </p:grpSpPr>
        <p:pic>
          <p:nvPicPr>
            <p:cNvPr id="16401" name="Picture 16400" descr="920821_2000z.jpg"/>
            <p:cNvPicPr>
              <a:picLocks noChangeAspect="1"/>
            </p:cNvPicPr>
            <p:nvPr/>
          </p:nvPicPr>
          <p:blipFill>
            <a:blip r:embed="rId18">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pic>
          <p:nvPicPr>
            <p:cNvPr id="16402" name="Picture 16401" descr="920821_2000z.jpg"/>
            <p:cNvPicPr>
              <a:picLocks noChangeAspect="1"/>
            </p:cNvPicPr>
            <p:nvPr/>
          </p:nvPicPr>
          <p:blipFill>
            <a:blip r:embed="rId19">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grpSp>
      <p:grpSp>
        <p:nvGrpSpPr>
          <p:cNvPr id="16406" name="Group 16405"/>
          <p:cNvGrpSpPr/>
          <p:nvPr/>
        </p:nvGrpSpPr>
        <p:grpSpPr>
          <a:xfrm>
            <a:off x="100584" y="1598930"/>
            <a:ext cx="8933561" cy="4389120"/>
            <a:chOff x="100584" y="1598930"/>
            <a:chExt cx="8933561" cy="4389120"/>
          </a:xfrm>
        </p:grpSpPr>
        <p:pic>
          <p:nvPicPr>
            <p:cNvPr id="16404" name="Picture 16403" descr="920821_2100z.jpg"/>
            <p:cNvPicPr>
              <a:picLocks noChangeAspect="1"/>
            </p:cNvPicPr>
            <p:nvPr/>
          </p:nvPicPr>
          <p:blipFill>
            <a:blip r:embed="rId20">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pic>
          <p:nvPicPr>
            <p:cNvPr id="16405" name="Picture 16404" descr="920821_2100z.jpg"/>
            <p:cNvPicPr>
              <a:picLocks noChangeAspect="1"/>
            </p:cNvPicPr>
            <p:nvPr/>
          </p:nvPicPr>
          <p:blipFill>
            <a:blip r:embed="rId21">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grpSp>
      <p:grpSp>
        <p:nvGrpSpPr>
          <p:cNvPr id="16409" name="Group 16408"/>
          <p:cNvGrpSpPr/>
          <p:nvPr/>
        </p:nvGrpSpPr>
        <p:grpSpPr>
          <a:xfrm>
            <a:off x="103188" y="1598930"/>
            <a:ext cx="8930957" cy="4389120"/>
            <a:chOff x="103188" y="1598930"/>
            <a:chExt cx="8930957" cy="4389120"/>
          </a:xfrm>
        </p:grpSpPr>
        <p:pic>
          <p:nvPicPr>
            <p:cNvPr id="16407" name="Picture 16406" descr="920821_2200z.jpg"/>
            <p:cNvPicPr>
              <a:picLocks noChangeAspect="1"/>
            </p:cNvPicPr>
            <p:nvPr/>
          </p:nvPicPr>
          <p:blipFill>
            <a:blip r:embed="rId22">
              <a:extLst>
                <a:ext uri="{28A0092B-C50C-407E-A947-70E740481C1C}">
                  <a14:useLocalDpi xmlns="" xmlns:a14="http://schemas.microsoft.com/office/drawing/2010/main" val="0"/>
                </a:ext>
              </a:extLst>
            </a:blip>
            <a:stretch>
              <a:fillRect/>
            </a:stretch>
          </p:blipFill>
          <p:spPr>
            <a:xfrm>
              <a:off x="103188" y="1598930"/>
              <a:ext cx="4389120" cy="4389120"/>
            </a:xfrm>
            <a:prstGeom prst="rect">
              <a:avLst/>
            </a:prstGeom>
          </p:spPr>
        </p:pic>
        <p:pic>
          <p:nvPicPr>
            <p:cNvPr id="16408" name="Picture 16407" descr="920821_2200z.jpg"/>
            <p:cNvPicPr>
              <a:picLocks noChangeAspect="1"/>
            </p:cNvPicPr>
            <p:nvPr/>
          </p:nvPicPr>
          <p:blipFill>
            <a:blip r:embed="rId23">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grpSp>
      <p:grpSp>
        <p:nvGrpSpPr>
          <p:cNvPr id="16412" name="Group 16411"/>
          <p:cNvGrpSpPr/>
          <p:nvPr/>
        </p:nvGrpSpPr>
        <p:grpSpPr>
          <a:xfrm>
            <a:off x="100584" y="1598930"/>
            <a:ext cx="8933561" cy="4390390"/>
            <a:chOff x="100584" y="1598930"/>
            <a:chExt cx="8933561" cy="4390390"/>
          </a:xfrm>
        </p:grpSpPr>
        <p:pic>
          <p:nvPicPr>
            <p:cNvPr id="16410" name="Picture 16409" descr="920821_2300z.jpg"/>
            <p:cNvPicPr>
              <a:picLocks noChangeAspect="1"/>
            </p:cNvPicPr>
            <p:nvPr/>
          </p:nvPicPr>
          <p:blipFill>
            <a:blip r:embed="rId24">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pic>
          <p:nvPicPr>
            <p:cNvPr id="16411" name="Picture 16410" descr="920821_2300z.jpg"/>
            <p:cNvPicPr>
              <a:picLocks noChangeAspect="1"/>
            </p:cNvPicPr>
            <p:nvPr/>
          </p:nvPicPr>
          <p:blipFill>
            <a:blip r:embed="rId25">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grpSp>
      <p:grpSp>
        <p:nvGrpSpPr>
          <p:cNvPr id="16415" name="Group 16414"/>
          <p:cNvGrpSpPr/>
          <p:nvPr/>
        </p:nvGrpSpPr>
        <p:grpSpPr>
          <a:xfrm>
            <a:off x="100584" y="1600200"/>
            <a:ext cx="8933561" cy="4389120"/>
            <a:chOff x="100584" y="1600200"/>
            <a:chExt cx="8933561" cy="4389120"/>
          </a:xfrm>
        </p:grpSpPr>
        <p:pic>
          <p:nvPicPr>
            <p:cNvPr id="16413" name="Picture 16412" descr="920822_0000z.jpg"/>
            <p:cNvPicPr>
              <a:picLocks noChangeAspect="1"/>
            </p:cNvPicPr>
            <p:nvPr/>
          </p:nvPicPr>
          <p:blipFill>
            <a:blip r:embed="rId26">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pic>
          <p:nvPicPr>
            <p:cNvPr id="16414" name="Picture 16413" descr="920822_0000z.jpg"/>
            <p:cNvPicPr>
              <a:picLocks noChangeAspect="1"/>
            </p:cNvPicPr>
            <p:nvPr/>
          </p:nvPicPr>
          <p:blipFill>
            <a:blip r:embed="rId27">
              <a:extLst>
                <a:ext uri="{28A0092B-C50C-407E-A947-70E740481C1C}">
                  <a14:useLocalDpi xmlns="" xmlns:a14="http://schemas.microsoft.com/office/drawing/2010/main" val="0"/>
                </a:ext>
              </a:extLst>
            </a:blip>
            <a:stretch>
              <a:fillRect/>
            </a:stretch>
          </p:blipFill>
          <p:spPr>
            <a:xfrm>
              <a:off x="4645025" y="1600200"/>
              <a:ext cx="4389120" cy="4389120"/>
            </a:xfrm>
            <a:prstGeom prst="rect">
              <a:avLst/>
            </a:prstGeom>
          </p:spPr>
        </p:pic>
      </p:grpSp>
      <p:grpSp>
        <p:nvGrpSpPr>
          <p:cNvPr id="16416" name="Group 16415"/>
          <p:cNvGrpSpPr/>
          <p:nvPr/>
        </p:nvGrpSpPr>
        <p:grpSpPr>
          <a:xfrm>
            <a:off x="100584" y="1598930"/>
            <a:ext cx="8933561" cy="4389120"/>
            <a:chOff x="100584" y="1598930"/>
            <a:chExt cx="8933561" cy="4389120"/>
          </a:xfrm>
        </p:grpSpPr>
        <p:pic>
          <p:nvPicPr>
            <p:cNvPr id="38" name="Picture 37" descr="920822_0100z.jpg"/>
            <p:cNvPicPr>
              <a:picLocks noChangeAspect="1"/>
            </p:cNvPicPr>
            <p:nvPr/>
          </p:nvPicPr>
          <p:blipFill>
            <a:blip r:embed="rId28">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pic>
          <p:nvPicPr>
            <p:cNvPr id="63" name="Picture 62" descr="920822_0100z.jpg"/>
            <p:cNvPicPr>
              <a:picLocks noChangeAspect="1"/>
            </p:cNvPicPr>
            <p:nvPr/>
          </p:nvPicPr>
          <p:blipFill>
            <a:blip r:embed="rId29">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grpSp>
      <p:grpSp>
        <p:nvGrpSpPr>
          <p:cNvPr id="16419" name="Group 16418"/>
          <p:cNvGrpSpPr/>
          <p:nvPr/>
        </p:nvGrpSpPr>
        <p:grpSpPr>
          <a:xfrm>
            <a:off x="100584" y="1598930"/>
            <a:ext cx="8933561" cy="4390390"/>
            <a:chOff x="100584" y="1598930"/>
            <a:chExt cx="8933561" cy="4390390"/>
          </a:xfrm>
        </p:grpSpPr>
        <p:pic>
          <p:nvPicPr>
            <p:cNvPr id="16417" name="Picture 16416" descr="920822_0200z.jpg"/>
            <p:cNvPicPr>
              <a:picLocks noChangeAspect="1"/>
            </p:cNvPicPr>
            <p:nvPr/>
          </p:nvPicPr>
          <p:blipFill>
            <a:blip r:embed="rId30">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pic>
          <p:nvPicPr>
            <p:cNvPr id="16418" name="Picture 16417" descr="920822_0200z.jpg"/>
            <p:cNvPicPr>
              <a:picLocks noChangeAspect="1"/>
            </p:cNvPicPr>
            <p:nvPr/>
          </p:nvPicPr>
          <p:blipFill>
            <a:blip r:embed="rId31">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grpSp>
      <p:grpSp>
        <p:nvGrpSpPr>
          <p:cNvPr id="16422" name="Group 16421"/>
          <p:cNvGrpSpPr/>
          <p:nvPr/>
        </p:nvGrpSpPr>
        <p:grpSpPr>
          <a:xfrm>
            <a:off x="100584" y="1598930"/>
            <a:ext cx="8933561" cy="4390390"/>
            <a:chOff x="100584" y="1598930"/>
            <a:chExt cx="8933561" cy="4390390"/>
          </a:xfrm>
        </p:grpSpPr>
        <p:pic>
          <p:nvPicPr>
            <p:cNvPr id="16420" name="Picture 16419" descr="920822_0300z.jpg"/>
            <p:cNvPicPr>
              <a:picLocks noChangeAspect="1"/>
            </p:cNvPicPr>
            <p:nvPr/>
          </p:nvPicPr>
          <p:blipFill>
            <a:blip r:embed="rId32">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pic>
          <p:nvPicPr>
            <p:cNvPr id="16421" name="Picture 16420" descr="920822_0300z.jpg"/>
            <p:cNvPicPr>
              <a:picLocks noChangeAspect="1"/>
            </p:cNvPicPr>
            <p:nvPr/>
          </p:nvPicPr>
          <p:blipFill>
            <a:blip r:embed="rId33">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grpSp>
      <p:grpSp>
        <p:nvGrpSpPr>
          <p:cNvPr id="16425" name="Group 16424"/>
          <p:cNvGrpSpPr/>
          <p:nvPr/>
        </p:nvGrpSpPr>
        <p:grpSpPr>
          <a:xfrm>
            <a:off x="100584" y="1598930"/>
            <a:ext cx="8933561" cy="4390390"/>
            <a:chOff x="100584" y="1598930"/>
            <a:chExt cx="8933561" cy="4390390"/>
          </a:xfrm>
        </p:grpSpPr>
        <p:pic>
          <p:nvPicPr>
            <p:cNvPr id="16423" name="Picture 16422" descr="920822_0400z.jpg"/>
            <p:cNvPicPr>
              <a:picLocks noChangeAspect="1"/>
            </p:cNvPicPr>
            <p:nvPr/>
          </p:nvPicPr>
          <p:blipFill>
            <a:blip r:embed="rId34">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pic>
          <p:nvPicPr>
            <p:cNvPr id="16424" name="Picture 16423" descr="920822_0400z.jpg"/>
            <p:cNvPicPr>
              <a:picLocks noChangeAspect="1"/>
            </p:cNvPicPr>
            <p:nvPr/>
          </p:nvPicPr>
          <p:blipFill>
            <a:blip r:embed="rId35">
              <a:extLst>
                <a:ext uri="{28A0092B-C50C-407E-A947-70E740481C1C}">
                  <a14:useLocalDpi xmlns="" xmlns:a14="http://schemas.microsoft.com/office/drawing/2010/main" val="0"/>
                </a:ext>
              </a:extLst>
            </a:blip>
            <a:stretch>
              <a:fillRect/>
            </a:stretch>
          </p:blipFill>
          <p:spPr>
            <a:xfrm>
              <a:off x="4645025" y="1600200"/>
              <a:ext cx="4389120" cy="4389120"/>
            </a:xfrm>
            <a:prstGeom prst="rect">
              <a:avLst/>
            </a:prstGeom>
          </p:spPr>
        </p:pic>
      </p:grpSp>
      <p:grpSp>
        <p:nvGrpSpPr>
          <p:cNvPr id="16428" name="Group 16427"/>
          <p:cNvGrpSpPr/>
          <p:nvPr/>
        </p:nvGrpSpPr>
        <p:grpSpPr>
          <a:xfrm>
            <a:off x="100584" y="1598930"/>
            <a:ext cx="8933561" cy="4389120"/>
            <a:chOff x="100584" y="1598930"/>
            <a:chExt cx="8933561" cy="4389120"/>
          </a:xfrm>
        </p:grpSpPr>
        <p:pic>
          <p:nvPicPr>
            <p:cNvPr id="16426" name="Picture 16425" descr="920822_0500z.jpg"/>
            <p:cNvPicPr>
              <a:picLocks noChangeAspect="1"/>
            </p:cNvPicPr>
            <p:nvPr/>
          </p:nvPicPr>
          <p:blipFill>
            <a:blip r:embed="rId36">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pic>
          <p:nvPicPr>
            <p:cNvPr id="16427" name="Picture 16426" descr="920822_0500z.jpg"/>
            <p:cNvPicPr>
              <a:picLocks noChangeAspect="1"/>
            </p:cNvPicPr>
            <p:nvPr/>
          </p:nvPicPr>
          <p:blipFill>
            <a:blip r:embed="rId37">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grpSp>
      <p:grpSp>
        <p:nvGrpSpPr>
          <p:cNvPr id="16431" name="Group 16430"/>
          <p:cNvGrpSpPr/>
          <p:nvPr/>
        </p:nvGrpSpPr>
        <p:grpSpPr>
          <a:xfrm>
            <a:off x="100584" y="1600200"/>
            <a:ext cx="8933561" cy="4389120"/>
            <a:chOff x="100584" y="1600200"/>
            <a:chExt cx="8933561" cy="4389120"/>
          </a:xfrm>
        </p:grpSpPr>
        <p:pic>
          <p:nvPicPr>
            <p:cNvPr id="16429" name="Picture 16428" descr="920822_0600z.jpg"/>
            <p:cNvPicPr>
              <a:picLocks noChangeAspect="1"/>
            </p:cNvPicPr>
            <p:nvPr/>
          </p:nvPicPr>
          <p:blipFill>
            <a:blip r:embed="rId38">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pic>
          <p:nvPicPr>
            <p:cNvPr id="16430" name="Picture 16429" descr="920822_0600z.jpg"/>
            <p:cNvPicPr>
              <a:picLocks noChangeAspect="1"/>
            </p:cNvPicPr>
            <p:nvPr/>
          </p:nvPicPr>
          <p:blipFill>
            <a:blip r:embed="rId39">
              <a:extLst>
                <a:ext uri="{28A0092B-C50C-407E-A947-70E740481C1C}">
                  <a14:useLocalDpi xmlns="" xmlns:a14="http://schemas.microsoft.com/office/drawing/2010/main" val="0"/>
                </a:ext>
              </a:extLst>
            </a:blip>
            <a:stretch>
              <a:fillRect/>
            </a:stretch>
          </p:blipFill>
          <p:spPr>
            <a:xfrm>
              <a:off x="4645025" y="1600200"/>
              <a:ext cx="4389120" cy="4389120"/>
            </a:xfrm>
            <a:prstGeom prst="rect">
              <a:avLst/>
            </a:prstGeom>
          </p:spPr>
        </p:pic>
      </p:grpSp>
      <p:grpSp>
        <p:nvGrpSpPr>
          <p:cNvPr id="16434" name="Group 16433"/>
          <p:cNvGrpSpPr/>
          <p:nvPr/>
        </p:nvGrpSpPr>
        <p:grpSpPr>
          <a:xfrm>
            <a:off x="100584" y="1598930"/>
            <a:ext cx="8933561" cy="4389120"/>
            <a:chOff x="100584" y="1598930"/>
            <a:chExt cx="8933561" cy="4389120"/>
          </a:xfrm>
        </p:grpSpPr>
        <p:pic>
          <p:nvPicPr>
            <p:cNvPr id="16432" name="Picture 16431" descr="920822_0700z.jpg"/>
            <p:cNvPicPr>
              <a:picLocks noChangeAspect="1"/>
            </p:cNvPicPr>
            <p:nvPr/>
          </p:nvPicPr>
          <p:blipFill>
            <a:blip r:embed="rId40">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pic>
          <p:nvPicPr>
            <p:cNvPr id="16433" name="Picture 16432" descr="920822_0700z.jpg"/>
            <p:cNvPicPr>
              <a:picLocks noChangeAspect="1"/>
            </p:cNvPicPr>
            <p:nvPr/>
          </p:nvPicPr>
          <p:blipFill>
            <a:blip r:embed="rId41">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grpSp>
      <p:grpSp>
        <p:nvGrpSpPr>
          <p:cNvPr id="16437" name="Group 16436"/>
          <p:cNvGrpSpPr/>
          <p:nvPr/>
        </p:nvGrpSpPr>
        <p:grpSpPr>
          <a:xfrm>
            <a:off x="100584" y="1598930"/>
            <a:ext cx="8933688" cy="4389120"/>
            <a:chOff x="100584" y="1598930"/>
            <a:chExt cx="8933688" cy="4389120"/>
          </a:xfrm>
        </p:grpSpPr>
        <p:pic>
          <p:nvPicPr>
            <p:cNvPr id="16435" name="Picture 16434" descr="920822_0800z.jpg"/>
            <p:cNvPicPr>
              <a:picLocks noChangeAspect="1"/>
            </p:cNvPicPr>
            <p:nvPr/>
          </p:nvPicPr>
          <p:blipFill>
            <a:blip r:embed="rId42">
              <a:extLst>
                <a:ext uri="{28A0092B-C50C-407E-A947-70E740481C1C}">
                  <a14:useLocalDpi xmlns="" xmlns:a14="http://schemas.microsoft.com/office/drawing/2010/main" val="0"/>
                </a:ext>
              </a:extLst>
            </a:blip>
            <a:stretch>
              <a:fillRect/>
            </a:stretch>
          </p:blipFill>
          <p:spPr>
            <a:xfrm>
              <a:off x="4645152" y="1598930"/>
              <a:ext cx="4389120" cy="4389120"/>
            </a:xfrm>
            <a:prstGeom prst="rect">
              <a:avLst/>
            </a:prstGeom>
          </p:spPr>
        </p:pic>
        <p:pic>
          <p:nvPicPr>
            <p:cNvPr id="16436" name="Picture 16435" descr="920822_0800z.jpg"/>
            <p:cNvPicPr>
              <a:picLocks noChangeAspect="1"/>
            </p:cNvPicPr>
            <p:nvPr/>
          </p:nvPicPr>
          <p:blipFill>
            <a:blip r:embed="rId43">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grpSp>
      <p:grpSp>
        <p:nvGrpSpPr>
          <p:cNvPr id="16440" name="Group 16439"/>
          <p:cNvGrpSpPr/>
          <p:nvPr/>
        </p:nvGrpSpPr>
        <p:grpSpPr>
          <a:xfrm>
            <a:off x="100584" y="1598930"/>
            <a:ext cx="8933561" cy="4389120"/>
            <a:chOff x="100584" y="1598930"/>
            <a:chExt cx="8933561" cy="4389120"/>
          </a:xfrm>
        </p:grpSpPr>
        <p:pic>
          <p:nvPicPr>
            <p:cNvPr id="16438" name="Picture 16437" descr="920822_0900z.jpg"/>
            <p:cNvPicPr>
              <a:picLocks noChangeAspect="1"/>
            </p:cNvPicPr>
            <p:nvPr/>
          </p:nvPicPr>
          <p:blipFill>
            <a:blip r:embed="rId44">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pic>
          <p:nvPicPr>
            <p:cNvPr id="16439" name="Picture 16438" descr="920822_0900z.jpg"/>
            <p:cNvPicPr>
              <a:picLocks noChangeAspect="1"/>
            </p:cNvPicPr>
            <p:nvPr/>
          </p:nvPicPr>
          <p:blipFill>
            <a:blip r:embed="rId45">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grpSp>
      <p:grpSp>
        <p:nvGrpSpPr>
          <p:cNvPr id="16443" name="Group 16442"/>
          <p:cNvGrpSpPr/>
          <p:nvPr/>
        </p:nvGrpSpPr>
        <p:grpSpPr>
          <a:xfrm>
            <a:off x="100584" y="1598930"/>
            <a:ext cx="8933561" cy="4389120"/>
            <a:chOff x="100584" y="1598930"/>
            <a:chExt cx="8933561" cy="4389120"/>
          </a:xfrm>
        </p:grpSpPr>
        <p:pic>
          <p:nvPicPr>
            <p:cNvPr id="16441" name="Picture 16440" descr="920822_1000z.jpg"/>
            <p:cNvPicPr>
              <a:picLocks noChangeAspect="1"/>
            </p:cNvPicPr>
            <p:nvPr/>
          </p:nvPicPr>
          <p:blipFill>
            <a:blip r:embed="rId46">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pic>
          <p:nvPicPr>
            <p:cNvPr id="16442" name="Picture 16441" descr="920822_1000z.jpg"/>
            <p:cNvPicPr>
              <a:picLocks noChangeAspect="1"/>
            </p:cNvPicPr>
            <p:nvPr/>
          </p:nvPicPr>
          <p:blipFill>
            <a:blip r:embed="rId47">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grpSp>
      <p:grpSp>
        <p:nvGrpSpPr>
          <p:cNvPr id="16446" name="Group 16445"/>
          <p:cNvGrpSpPr/>
          <p:nvPr/>
        </p:nvGrpSpPr>
        <p:grpSpPr>
          <a:xfrm>
            <a:off x="100584" y="1598930"/>
            <a:ext cx="8933561" cy="4389120"/>
            <a:chOff x="100584" y="1598930"/>
            <a:chExt cx="8933561" cy="4389120"/>
          </a:xfrm>
        </p:grpSpPr>
        <p:pic>
          <p:nvPicPr>
            <p:cNvPr id="16444" name="Picture 16443" descr="920822_1100z.jpg"/>
            <p:cNvPicPr>
              <a:picLocks noChangeAspect="1"/>
            </p:cNvPicPr>
            <p:nvPr/>
          </p:nvPicPr>
          <p:blipFill>
            <a:blip r:embed="rId48">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pic>
          <p:nvPicPr>
            <p:cNvPr id="16445" name="Picture 16444" descr="920822_1100z.jpg"/>
            <p:cNvPicPr>
              <a:picLocks noChangeAspect="1"/>
            </p:cNvPicPr>
            <p:nvPr/>
          </p:nvPicPr>
          <p:blipFill>
            <a:blip r:embed="rId49">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grpSp>
      <p:grpSp>
        <p:nvGrpSpPr>
          <p:cNvPr id="16449" name="Group 16448"/>
          <p:cNvGrpSpPr/>
          <p:nvPr/>
        </p:nvGrpSpPr>
        <p:grpSpPr>
          <a:xfrm>
            <a:off x="100584" y="1598930"/>
            <a:ext cx="8933688" cy="4389120"/>
            <a:chOff x="100584" y="1598930"/>
            <a:chExt cx="8933688" cy="4389120"/>
          </a:xfrm>
        </p:grpSpPr>
        <p:pic>
          <p:nvPicPr>
            <p:cNvPr id="16447" name="Picture 16446" descr="920822_1200z.jpg"/>
            <p:cNvPicPr>
              <a:picLocks noChangeAspect="1"/>
            </p:cNvPicPr>
            <p:nvPr/>
          </p:nvPicPr>
          <p:blipFill>
            <a:blip r:embed="rId50">
              <a:extLst>
                <a:ext uri="{28A0092B-C50C-407E-A947-70E740481C1C}">
                  <a14:useLocalDpi xmlns="" xmlns:a14="http://schemas.microsoft.com/office/drawing/2010/main" val="0"/>
                </a:ext>
              </a:extLst>
            </a:blip>
            <a:stretch>
              <a:fillRect/>
            </a:stretch>
          </p:blipFill>
          <p:spPr>
            <a:xfrm>
              <a:off x="4645152" y="1598930"/>
              <a:ext cx="4389120" cy="4389120"/>
            </a:xfrm>
            <a:prstGeom prst="rect">
              <a:avLst/>
            </a:prstGeom>
          </p:spPr>
        </p:pic>
        <p:pic>
          <p:nvPicPr>
            <p:cNvPr id="16448" name="Picture 16447" descr="920822_1200z.jpg"/>
            <p:cNvPicPr>
              <a:picLocks noChangeAspect="1"/>
            </p:cNvPicPr>
            <p:nvPr/>
          </p:nvPicPr>
          <p:blipFill>
            <a:blip r:embed="rId51">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grpSp>
      <p:grpSp>
        <p:nvGrpSpPr>
          <p:cNvPr id="16452" name="Group 16451"/>
          <p:cNvGrpSpPr/>
          <p:nvPr/>
        </p:nvGrpSpPr>
        <p:grpSpPr>
          <a:xfrm>
            <a:off x="100584" y="1598930"/>
            <a:ext cx="8933561" cy="4389120"/>
            <a:chOff x="100584" y="1598930"/>
            <a:chExt cx="8933561" cy="4389120"/>
          </a:xfrm>
        </p:grpSpPr>
        <p:pic>
          <p:nvPicPr>
            <p:cNvPr id="16450" name="Picture 16449" descr="920822_1300z.jpg"/>
            <p:cNvPicPr>
              <a:picLocks noChangeAspect="1"/>
            </p:cNvPicPr>
            <p:nvPr/>
          </p:nvPicPr>
          <p:blipFill>
            <a:blip r:embed="rId52">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pic>
          <p:nvPicPr>
            <p:cNvPr id="16451" name="Picture 16450" descr="920822_1300z.jpg"/>
            <p:cNvPicPr>
              <a:picLocks noChangeAspect="1"/>
            </p:cNvPicPr>
            <p:nvPr/>
          </p:nvPicPr>
          <p:blipFill>
            <a:blip r:embed="rId53">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grpSp>
      <p:grpSp>
        <p:nvGrpSpPr>
          <p:cNvPr id="16455" name="Group 16454"/>
          <p:cNvGrpSpPr/>
          <p:nvPr/>
        </p:nvGrpSpPr>
        <p:grpSpPr>
          <a:xfrm>
            <a:off x="100584" y="1598930"/>
            <a:ext cx="8933688" cy="4390390"/>
            <a:chOff x="100584" y="1598930"/>
            <a:chExt cx="8933688" cy="4390390"/>
          </a:xfrm>
        </p:grpSpPr>
        <p:pic>
          <p:nvPicPr>
            <p:cNvPr id="16453" name="Picture 16452" descr="920822_1400z.jpg"/>
            <p:cNvPicPr>
              <a:picLocks noChangeAspect="1"/>
            </p:cNvPicPr>
            <p:nvPr/>
          </p:nvPicPr>
          <p:blipFill>
            <a:blip r:embed="rId54">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pic>
          <p:nvPicPr>
            <p:cNvPr id="16454" name="Picture 16453" descr="920822_1400z.jpg"/>
            <p:cNvPicPr>
              <a:picLocks noChangeAspect="1"/>
            </p:cNvPicPr>
            <p:nvPr/>
          </p:nvPicPr>
          <p:blipFill>
            <a:blip r:embed="rId55">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grpSp>
      <p:grpSp>
        <p:nvGrpSpPr>
          <p:cNvPr id="16458" name="Group 16457"/>
          <p:cNvGrpSpPr/>
          <p:nvPr/>
        </p:nvGrpSpPr>
        <p:grpSpPr>
          <a:xfrm>
            <a:off x="100584" y="1598930"/>
            <a:ext cx="8933688" cy="4389120"/>
            <a:chOff x="100584" y="1598930"/>
            <a:chExt cx="8933688" cy="4389120"/>
          </a:xfrm>
        </p:grpSpPr>
        <p:pic>
          <p:nvPicPr>
            <p:cNvPr id="16456" name="Picture 16455" descr="920822_1500z.jpg"/>
            <p:cNvPicPr>
              <a:picLocks noChangeAspect="1"/>
            </p:cNvPicPr>
            <p:nvPr/>
          </p:nvPicPr>
          <p:blipFill>
            <a:blip r:embed="rId56">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pic>
          <p:nvPicPr>
            <p:cNvPr id="16457" name="Picture 16456" descr="920822_1500z.jpg"/>
            <p:cNvPicPr>
              <a:picLocks noChangeAspect="1"/>
            </p:cNvPicPr>
            <p:nvPr/>
          </p:nvPicPr>
          <p:blipFill>
            <a:blip r:embed="rId57">
              <a:extLst>
                <a:ext uri="{28A0092B-C50C-407E-A947-70E740481C1C}">
                  <a14:useLocalDpi xmlns="" xmlns:a14="http://schemas.microsoft.com/office/drawing/2010/main" val="0"/>
                </a:ext>
              </a:extLst>
            </a:blip>
            <a:stretch>
              <a:fillRect/>
            </a:stretch>
          </p:blipFill>
          <p:spPr>
            <a:xfrm>
              <a:off x="4645152" y="1598930"/>
              <a:ext cx="4389120" cy="4389120"/>
            </a:xfrm>
            <a:prstGeom prst="rect">
              <a:avLst/>
            </a:prstGeom>
          </p:spPr>
        </p:pic>
      </p:grpSp>
      <p:grpSp>
        <p:nvGrpSpPr>
          <p:cNvPr id="16461" name="Group 16460"/>
          <p:cNvGrpSpPr/>
          <p:nvPr/>
        </p:nvGrpSpPr>
        <p:grpSpPr>
          <a:xfrm>
            <a:off x="100584" y="1598930"/>
            <a:ext cx="8933688" cy="4390390"/>
            <a:chOff x="100584" y="1598930"/>
            <a:chExt cx="8933688" cy="4390390"/>
          </a:xfrm>
        </p:grpSpPr>
        <p:pic>
          <p:nvPicPr>
            <p:cNvPr id="16459" name="Picture 16458" descr="920822_1600z.jpg"/>
            <p:cNvPicPr>
              <a:picLocks noChangeAspect="1"/>
            </p:cNvPicPr>
            <p:nvPr/>
          </p:nvPicPr>
          <p:blipFill>
            <a:blip r:embed="rId58">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pic>
          <p:nvPicPr>
            <p:cNvPr id="16460" name="Picture 16459" descr="920822_1600z.jpg"/>
            <p:cNvPicPr>
              <a:picLocks noChangeAspect="1"/>
            </p:cNvPicPr>
            <p:nvPr/>
          </p:nvPicPr>
          <p:blipFill>
            <a:blip r:embed="rId59">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grpSp>
      <p:grpSp>
        <p:nvGrpSpPr>
          <p:cNvPr id="16464" name="Group 16463"/>
          <p:cNvGrpSpPr/>
          <p:nvPr/>
        </p:nvGrpSpPr>
        <p:grpSpPr>
          <a:xfrm>
            <a:off x="100584" y="1598930"/>
            <a:ext cx="8933561" cy="4390390"/>
            <a:chOff x="100584" y="1598930"/>
            <a:chExt cx="8933561" cy="4390390"/>
          </a:xfrm>
        </p:grpSpPr>
        <p:pic>
          <p:nvPicPr>
            <p:cNvPr id="16462" name="Picture 16461" descr="920822_1700z.jpg"/>
            <p:cNvPicPr>
              <a:picLocks noChangeAspect="1"/>
            </p:cNvPicPr>
            <p:nvPr/>
          </p:nvPicPr>
          <p:blipFill>
            <a:blip r:embed="rId60">
              <a:extLst>
                <a:ext uri="{28A0092B-C50C-407E-A947-70E740481C1C}">
                  <a14:useLocalDpi xmlns="" xmlns:a14="http://schemas.microsoft.com/office/drawing/2010/main" val="0"/>
                </a:ext>
              </a:extLst>
            </a:blip>
            <a:stretch>
              <a:fillRect/>
            </a:stretch>
          </p:blipFill>
          <p:spPr>
            <a:xfrm>
              <a:off x="4645025" y="1600200"/>
              <a:ext cx="4389120" cy="4389120"/>
            </a:xfrm>
            <a:prstGeom prst="rect">
              <a:avLst/>
            </a:prstGeom>
          </p:spPr>
        </p:pic>
        <p:pic>
          <p:nvPicPr>
            <p:cNvPr id="16463" name="Picture 16462" descr="920822_1700z.jpg"/>
            <p:cNvPicPr>
              <a:picLocks noChangeAspect="1"/>
            </p:cNvPicPr>
            <p:nvPr/>
          </p:nvPicPr>
          <p:blipFill>
            <a:blip r:embed="rId61">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grpSp>
      <p:grpSp>
        <p:nvGrpSpPr>
          <p:cNvPr id="16467" name="Group 16466"/>
          <p:cNvGrpSpPr/>
          <p:nvPr/>
        </p:nvGrpSpPr>
        <p:grpSpPr>
          <a:xfrm>
            <a:off x="100584" y="1598930"/>
            <a:ext cx="8933561" cy="4390390"/>
            <a:chOff x="100584" y="1598930"/>
            <a:chExt cx="8933561" cy="4390390"/>
          </a:xfrm>
        </p:grpSpPr>
        <p:pic>
          <p:nvPicPr>
            <p:cNvPr id="16465" name="Picture 16464" descr="920822_1800z.jpg"/>
            <p:cNvPicPr>
              <a:picLocks noChangeAspect="1"/>
            </p:cNvPicPr>
            <p:nvPr/>
          </p:nvPicPr>
          <p:blipFill>
            <a:blip r:embed="rId62">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pic>
          <p:nvPicPr>
            <p:cNvPr id="16466" name="Picture 16465" descr="920822_1800z.jpg"/>
            <p:cNvPicPr>
              <a:picLocks noChangeAspect="1"/>
            </p:cNvPicPr>
            <p:nvPr/>
          </p:nvPicPr>
          <p:blipFill>
            <a:blip r:embed="rId63">
              <a:extLst>
                <a:ext uri="{28A0092B-C50C-407E-A947-70E740481C1C}">
                  <a14:useLocalDpi xmlns="" xmlns:a14="http://schemas.microsoft.com/office/drawing/2010/main" val="0"/>
                </a:ext>
              </a:extLst>
            </a:blip>
            <a:stretch>
              <a:fillRect/>
            </a:stretch>
          </p:blipFill>
          <p:spPr>
            <a:xfrm>
              <a:off x="4645025" y="1600200"/>
              <a:ext cx="4389120" cy="4389120"/>
            </a:xfrm>
            <a:prstGeom prst="rect">
              <a:avLst/>
            </a:prstGeom>
          </p:spPr>
        </p:pic>
      </p:grpSp>
      <p:grpSp>
        <p:nvGrpSpPr>
          <p:cNvPr id="16470" name="Group 16469"/>
          <p:cNvGrpSpPr/>
          <p:nvPr/>
        </p:nvGrpSpPr>
        <p:grpSpPr>
          <a:xfrm>
            <a:off x="100584" y="1598930"/>
            <a:ext cx="8933688" cy="4390390"/>
            <a:chOff x="100584" y="1598930"/>
            <a:chExt cx="8933688" cy="4390390"/>
          </a:xfrm>
        </p:grpSpPr>
        <p:pic>
          <p:nvPicPr>
            <p:cNvPr id="16468" name="Picture 16467" descr="920822_1900z.jpg"/>
            <p:cNvPicPr>
              <a:picLocks noChangeAspect="1"/>
            </p:cNvPicPr>
            <p:nvPr/>
          </p:nvPicPr>
          <p:blipFill>
            <a:blip r:embed="rId64">
              <a:extLst>
                <a:ext uri="{28A0092B-C50C-407E-A947-70E740481C1C}">
                  <a14:useLocalDpi xmlns="" xmlns:a14="http://schemas.microsoft.com/office/drawing/2010/main" val="0"/>
                </a:ext>
              </a:extLst>
            </a:blip>
            <a:stretch>
              <a:fillRect/>
            </a:stretch>
          </p:blipFill>
          <p:spPr>
            <a:xfrm>
              <a:off x="4645152" y="1598930"/>
              <a:ext cx="4389120" cy="4389120"/>
            </a:xfrm>
            <a:prstGeom prst="rect">
              <a:avLst/>
            </a:prstGeom>
          </p:spPr>
        </p:pic>
        <p:pic>
          <p:nvPicPr>
            <p:cNvPr id="16469" name="Picture 16468" descr="920822_1900z.jpg"/>
            <p:cNvPicPr>
              <a:picLocks noChangeAspect="1"/>
            </p:cNvPicPr>
            <p:nvPr/>
          </p:nvPicPr>
          <p:blipFill>
            <a:blip r:embed="rId65">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grpSp>
      <p:grpSp>
        <p:nvGrpSpPr>
          <p:cNvPr id="16473" name="Group 16472"/>
          <p:cNvGrpSpPr/>
          <p:nvPr/>
        </p:nvGrpSpPr>
        <p:grpSpPr>
          <a:xfrm>
            <a:off x="100584" y="1598930"/>
            <a:ext cx="8933688" cy="4390390"/>
            <a:chOff x="100584" y="1598930"/>
            <a:chExt cx="8933688" cy="4390390"/>
          </a:xfrm>
        </p:grpSpPr>
        <p:pic>
          <p:nvPicPr>
            <p:cNvPr id="16471" name="Picture 16470" descr="920822_2000z.jpg"/>
            <p:cNvPicPr>
              <a:picLocks noChangeAspect="1"/>
            </p:cNvPicPr>
            <p:nvPr/>
          </p:nvPicPr>
          <p:blipFill>
            <a:blip r:embed="rId66">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pic>
          <p:nvPicPr>
            <p:cNvPr id="16472" name="Picture 16471" descr="920822_2000z.jpg"/>
            <p:cNvPicPr>
              <a:picLocks noChangeAspect="1"/>
            </p:cNvPicPr>
            <p:nvPr/>
          </p:nvPicPr>
          <p:blipFill>
            <a:blip r:embed="rId67">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grpSp>
      <p:grpSp>
        <p:nvGrpSpPr>
          <p:cNvPr id="16476" name="Group 16475"/>
          <p:cNvGrpSpPr/>
          <p:nvPr/>
        </p:nvGrpSpPr>
        <p:grpSpPr>
          <a:xfrm>
            <a:off x="100584" y="1598930"/>
            <a:ext cx="8933561" cy="4389120"/>
            <a:chOff x="100584" y="1598930"/>
            <a:chExt cx="8933561" cy="4389120"/>
          </a:xfrm>
        </p:grpSpPr>
        <p:pic>
          <p:nvPicPr>
            <p:cNvPr id="16474" name="Picture 16473" descr="920822_2100z.jpg"/>
            <p:cNvPicPr>
              <a:picLocks noChangeAspect="1"/>
            </p:cNvPicPr>
            <p:nvPr/>
          </p:nvPicPr>
          <p:blipFill>
            <a:blip r:embed="rId68">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pic>
          <p:nvPicPr>
            <p:cNvPr id="16475" name="Picture 16474" descr="920822_2100z.jpg"/>
            <p:cNvPicPr>
              <a:picLocks noChangeAspect="1"/>
            </p:cNvPicPr>
            <p:nvPr/>
          </p:nvPicPr>
          <p:blipFill>
            <a:blip r:embed="rId69">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grpSp>
      <p:grpSp>
        <p:nvGrpSpPr>
          <p:cNvPr id="16479" name="Group 16478"/>
          <p:cNvGrpSpPr/>
          <p:nvPr/>
        </p:nvGrpSpPr>
        <p:grpSpPr>
          <a:xfrm>
            <a:off x="100584" y="1598930"/>
            <a:ext cx="8933561" cy="4389120"/>
            <a:chOff x="100584" y="1598930"/>
            <a:chExt cx="8933561" cy="4389120"/>
          </a:xfrm>
        </p:grpSpPr>
        <p:pic>
          <p:nvPicPr>
            <p:cNvPr id="16477" name="Picture 16476" descr="920822_2200z.jpg"/>
            <p:cNvPicPr>
              <a:picLocks noChangeAspect="1"/>
            </p:cNvPicPr>
            <p:nvPr/>
          </p:nvPicPr>
          <p:blipFill>
            <a:blip r:embed="rId70">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pic>
          <p:nvPicPr>
            <p:cNvPr id="16478" name="Picture 16477" descr="920822_2200z.jpg"/>
            <p:cNvPicPr>
              <a:picLocks noChangeAspect="1"/>
            </p:cNvPicPr>
            <p:nvPr/>
          </p:nvPicPr>
          <p:blipFill>
            <a:blip r:embed="rId71">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grpSp>
      <p:grpSp>
        <p:nvGrpSpPr>
          <p:cNvPr id="4" name="Group 3"/>
          <p:cNvGrpSpPr/>
          <p:nvPr/>
        </p:nvGrpSpPr>
        <p:grpSpPr>
          <a:xfrm>
            <a:off x="100584" y="1598930"/>
            <a:ext cx="8933561" cy="4389120"/>
            <a:chOff x="100584" y="1598930"/>
            <a:chExt cx="8933561" cy="4389120"/>
          </a:xfrm>
        </p:grpSpPr>
        <p:pic>
          <p:nvPicPr>
            <p:cNvPr id="2" name="Picture 1" descr="920822_2300z.jpg"/>
            <p:cNvPicPr>
              <a:picLocks noChangeAspect="1"/>
            </p:cNvPicPr>
            <p:nvPr/>
          </p:nvPicPr>
          <p:blipFill>
            <a:blip r:embed="rId72">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pic>
          <p:nvPicPr>
            <p:cNvPr id="3" name="Picture 2" descr="920822_2300z.jpg"/>
            <p:cNvPicPr>
              <a:picLocks noChangeAspect="1"/>
            </p:cNvPicPr>
            <p:nvPr/>
          </p:nvPicPr>
          <p:blipFill>
            <a:blip r:embed="rId73">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grpSp>
      <p:grpSp>
        <p:nvGrpSpPr>
          <p:cNvPr id="18" name="Group 17"/>
          <p:cNvGrpSpPr/>
          <p:nvPr/>
        </p:nvGrpSpPr>
        <p:grpSpPr>
          <a:xfrm>
            <a:off x="100584" y="1598930"/>
            <a:ext cx="8933688" cy="4389120"/>
            <a:chOff x="100584" y="1598930"/>
            <a:chExt cx="8933688" cy="4389120"/>
          </a:xfrm>
        </p:grpSpPr>
        <p:pic>
          <p:nvPicPr>
            <p:cNvPr id="16" name="Picture 15" descr="920823_0000z.jpg"/>
            <p:cNvPicPr>
              <a:picLocks noChangeAspect="1"/>
            </p:cNvPicPr>
            <p:nvPr/>
          </p:nvPicPr>
          <p:blipFill>
            <a:blip r:embed="rId74">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pic>
          <p:nvPicPr>
            <p:cNvPr id="17" name="Picture 16" descr="920823_0000z.jpg"/>
            <p:cNvPicPr>
              <a:picLocks noChangeAspect="1"/>
            </p:cNvPicPr>
            <p:nvPr/>
          </p:nvPicPr>
          <p:blipFill>
            <a:blip r:embed="rId75">
              <a:extLst>
                <a:ext uri="{28A0092B-C50C-407E-A947-70E740481C1C}">
                  <a14:useLocalDpi xmlns="" xmlns:a14="http://schemas.microsoft.com/office/drawing/2010/main" val="0"/>
                </a:ext>
              </a:extLst>
            </a:blip>
            <a:stretch>
              <a:fillRect/>
            </a:stretch>
          </p:blipFill>
          <p:spPr>
            <a:xfrm>
              <a:off x="4645152" y="1598930"/>
              <a:ext cx="4389120" cy="4389120"/>
            </a:xfrm>
            <a:prstGeom prst="rect">
              <a:avLst/>
            </a:prstGeom>
          </p:spPr>
        </p:pic>
      </p:grpSp>
      <p:grpSp>
        <p:nvGrpSpPr>
          <p:cNvPr id="21" name="Group 20"/>
          <p:cNvGrpSpPr/>
          <p:nvPr/>
        </p:nvGrpSpPr>
        <p:grpSpPr>
          <a:xfrm>
            <a:off x="100584" y="1598930"/>
            <a:ext cx="8933561" cy="4389120"/>
            <a:chOff x="100584" y="1598930"/>
            <a:chExt cx="8933561" cy="4389120"/>
          </a:xfrm>
        </p:grpSpPr>
        <p:pic>
          <p:nvPicPr>
            <p:cNvPr id="19" name="Picture 18" descr="920823_0100z.jpg"/>
            <p:cNvPicPr>
              <a:picLocks noChangeAspect="1"/>
            </p:cNvPicPr>
            <p:nvPr/>
          </p:nvPicPr>
          <p:blipFill>
            <a:blip r:embed="rId76">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pic>
          <p:nvPicPr>
            <p:cNvPr id="20" name="Picture 19" descr="920823_0100z.jpg"/>
            <p:cNvPicPr>
              <a:picLocks noChangeAspect="1"/>
            </p:cNvPicPr>
            <p:nvPr/>
          </p:nvPicPr>
          <p:blipFill>
            <a:blip r:embed="rId77">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grpSp>
      <p:grpSp>
        <p:nvGrpSpPr>
          <p:cNvPr id="24" name="Group 23"/>
          <p:cNvGrpSpPr/>
          <p:nvPr/>
        </p:nvGrpSpPr>
        <p:grpSpPr>
          <a:xfrm>
            <a:off x="100584" y="1598930"/>
            <a:ext cx="8933561" cy="4389120"/>
            <a:chOff x="100584" y="1598930"/>
            <a:chExt cx="8933561" cy="4389120"/>
          </a:xfrm>
        </p:grpSpPr>
        <p:pic>
          <p:nvPicPr>
            <p:cNvPr id="22" name="Picture 21" descr="920823_0200z.jpg"/>
            <p:cNvPicPr>
              <a:picLocks noChangeAspect="1"/>
            </p:cNvPicPr>
            <p:nvPr/>
          </p:nvPicPr>
          <p:blipFill>
            <a:blip r:embed="rId78">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pic>
          <p:nvPicPr>
            <p:cNvPr id="23" name="Picture 22" descr="920823_0200z.jpg"/>
            <p:cNvPicPr>
              <a:picLocks noChangeAspect="1"/>
            </p:cNvPicPr>
            <p:nvPr/>
          </p:nvPicPr>
          <p:blipFill>
            <a:blip r:embed="rId79">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grpSp>
      <p:grpSp>
        <p:nvGrpSpPr>
          <p:cNvPr id="27" name="Group 26"/>
          <p:cNvGrpSpPr/>
          <p:nvPr/>
        </p:nvGrpSpPr>
        <p:grpSpPr>
          <a:xfrm>
            <a:off x="100584" y="1598930"/>
            <a:ext cx="8933561" cy="4389120"/>
            <a:chOff x="100584" y="1598930"/>
            <a:chExt cx="8933561" cy="4389120"/>
          </a:xfrm>
        </p:grpSpPr>
        <p:pic>
          <p:nvPicPr>
            <p:cNvPr id="25" name="Picture 24" descr="920823_0300z.jpg"/>
            <p:cNvPicPr>
              <a:picLocks noChangeAspect="1"/>
            </p:cNvPicPr>
            <p:nvPr/>
          </p:nvPicPr>
          <p:blipFill>
            <a:blip r:embed="rId80">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pic>
          <p:nvPicPr>
            <p:cNvPr id="26" name="Picture 25" descr="920823_0300z.jpg"/>
            <p:cNvPicPr>
              <a:picLocks noChangeAspect="1"/>
            </p:cNvPicPr>
            <p:nvPr/>
          </p:nvPicPr>
          <p:blipFill>
            <a:blip r:embed="rId81">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grpSp>
      <p:grpSp>
        <p:nvGrpSpPr>
          <p:cNvPr id="30" name="Group 29"/>
          <p:cNvGrpSpPr/>
          <p:nvPr/>
        </p:nvGrpSpPr>
        <p:grpSpPr>
          <a:xfrm>
            <a:off x="100584" y="1598930"/>
            <a:ext cx="8933561" cy="4390390"/>
            <a:chOff x="100584" y="1598930"/>
            <a:chExt cx="8933561" cy="4390390"/>
          </a:xfrm>
        </p:grpSpPr>
        <p:pic>
          <p:nvPicPr>
            <p:cNvPr id="28" name="Picture 27" descr="920823_0400z.jpg"/>
            <p:cNvPicPr>
              <a:picLocks noChangeAspect="1"/>
            </p:cNvPicPr>
            <p:nvPr/>
          </p:nvPicPr>
          <p:blipFill>
            <a:blip r:embed="rId82">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pic>
          <p:nvPicPr>
            <p:cNvPr id="29" name="Picture 28" descr="920823_0400z.jpg"/>
            <p:cNvPicPr>
              <a:picLocks noChangeAspect="1"/>
            </p:cNvPicPr>
            <p:nvPr/>
          </p:nvPicPr>
          <p:blipFill>
            <a:blip r:embed="rId83">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grpSp>
      <p:grpSp>
        <p:nvGrpSpPr>
          <p:cNvPr id="16386" name="Group 16385"/>
          <p:cNvGrpSpPr/>
          <p:nvPr/>
        </p:nvGrpSpPr>
        <p:grpSpPr>
          <a:xfrm>
            <a:off x="103188" y="1600200"/>
            <a:ext cx="8931084" cy="4389120"/>
            <a:chOff x="103188" y="1600200"/>
            <a:chExt cx="8931084" cy="4389120"/>
          </a:xfrm>
        </p:grpSpPr>
        <p:pic>
          <p:nvPicPr>
            <p:cNvPr id="31" name="Picture 30" descr="920823_0500z.jpg"/>
            <p:cNvPicPr>
              <a:picLocks noChangeAspect="1"/>
            </p:cNvPicPr>
            <p:nvPr/>
          </p:nvPicPr>
          <p:blipFill>
            <a:blip r:embed="rId84">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pic>
          <p:nvPicPr>
            <p:cNvPr id="16385" name="Picture 16384" descr="920823_0500z.jpg"/>
            <p:cNvPicPr>
              <a:picLocks noChangeAspect="1"/>
            </p:cNvPicPr>
            <p:nvPr/>
          </p:nvPicPr>
          <p:blipFill>
            <a:blip r:embed="rId85">
              <a:extLst>
                <a:ext uri="{28A0092B-C50C-407E-A947-70E740481C1C}">
                  <a14:useLocalDpi xmlns="" xmlns:a14="http://schemas.microsoft.com/office/drawing/2010/main" val="0"/>
                </a:ext>
              </a:extLst>
            </a:blip>
            <a:stretch>
              <a:fillRect/>
            </a:stretch>
          </p:blipFill>
          <p:spPr>
            <a:xfrm>
              <a:off x="103188" y="1600200"/>
              <a:ext cx="4389120" cy="4389120"/>
            </a:xfrm>
            <a:prstGeom prst="rect">
              <a:avLst/>
            </a:prstGeom>
          </p:spPr>
        </p:pic>
      </p:grpSp>
      <p:grpSp>
        <p:nvGrpSpPr>
          <p:cNvPr id="34" name="Group 33"/>
          <p:cNvGrpSpPr/>
          <p:nvPr/>
        </p:nvGrpSpPr>
        <p:grpSpPr>
          <a:xfrm>
            <a:off x="100584" y="1598930"/>
            <a:ext cx="8933561" cy="4389120"/>
            <a:chOff x="100584" y="1598930"/>
            <a:chExt cx="8933561" cy="4389120"/>
          </a:xfrm>
        </p:grpSpPr>
        <p:pic>
          <p:nvPicPr>
            <p:cNvPr id="32" name="Picture 31" descr="920823_0600z.jpg"/>
            <p:cNvPicPr>
              <a:picLocks noChangeAspect="1"/>
            </p:cNvPicPr>
            <p:nvPr/>
          </p:nvPicPr>
          <p:blipFill>
            <a:blip r:embed="rId86">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pic>
          <p:nvPicPr>
            <p:cNvPr id="33" name="Picture 32" descr="920823_0600z.jpg"/>
            <p:cNvPicPr>
              <a:picLocks noChangeAspect="1"/>
            </p:cNvPicPr>
            <p:nvPr/>
          </p:nvPicPr>
          <p:blipFill>
            <a:blip r:embed="rId87">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grpSp>
      <p:grpSp>
        <p:nvGrpSpPr>
          <p:cNvPr id="37" name="Group 36"/>
          <p:cNvGrpSpPr/>
          <p:nvPr/>
        </p:nvGrpSpPr>
        <p:grpSpPr>
          <a:xfrm>
            <a:off x="100584" y="1598930"/>
            <a:ext cx="8933561" cy="4390390"/>
            <a:chOff x="100584" y="1598930"/>
            <a:chExt cx="8933561" cy="4390390"/>
          </a:xfrm>
        </p:grpSpPr>
        <p:pic>
          <p:nvPicPr>
            <p:cNvPr id="35" name="Picture 34" descr="920823_0700z.jpg"/>
            <p:cNvPicPr>
              <a:picLocks noChangeAspect="1"/>
            </p:cNvPicPr>
            <p:nvPr/>
          </p:nvPicPr>
          <p:blipFill>
            <a:blip r:embed="rId88">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pic>
          <p:nvPicPr>
            <p:cNvPr id="36" name="Picture 35" descr="920823_0700z.jpg"/>
            <p:cNvPicPr>
              <a:picLocks noChangeAspect="1"/>
            </p:cNvPicPr>
            <p:nvPr/>
          </p:nvPicPr>
          <p:blipFill>
            <a:blip r:embed="rId89">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grpSp>
      <p:grpSp>
        <p:nvGrpSpPr>
          <p:cNvPr id="41" name="Group 40"/>
          <p:cNvGrpSpPr/>
          <p:nvPr/>
        </p:nvGrpSpPr>
        <p:grpSpPr>
          <a:xfrm>
            <a:off x="100584" y="1598930"/>
            <a:ext cx="8933561" cy="4389120"/>
            <a:chOff x="100584" y="1598930"/>
            <a:chExt cx="8933561" cy="4389120"/>
          </a:xfrm>
        </p:grpSpPr>
        <p:pic>
          <p:nvPicPr>
            <p:cNvPr id="39" name="Picture 38" descr="920823_0800z.jpg"/>
            <p:cNvPicPr>
              <a:picLocks noChangeAspect="1"/>
            </p:cNvPicPr>
            <p:nvPr/>
          </p:nvPicPr>
          <p:blipFill>
            <a:blip r:embed="rId90">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pic>
          <p:nvPicPr>
            <p:cNvPr id="40" name="Picture 39" descr="920823_0800z.jpg"/>
            <p:cNvPicPr>
              <a:picLocks noChangeAspect="1"/>
            </p:cNvPicPr>
            <p:nvPr/>
          </p:nvPicPr>
          <p:blipFill>
            <a:blip r:embed="rId91">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grpSp>
      <p:grpSp>
        <p:nvGrpSpPr>
          <p:cNvPr id="44" name="Group 43"/>
          <p:cNvGrpSpPr/>
          <p:nvPr/>
        </p:nvGrpSpPr>
        <p:grpSpPr>
          <a:xfrm>
            <a:off x="100584" y="1598930"/>
            <a:ext cx="8933561" cy="4390390"/>
            <a:chOff x="100584" y="1598930"/>
            <a:chExt cx="8933561" cy="4390390"/>
          </a:xfrm>
        </p:grpSpPr>
        <p:pic>
          <p:nvPicPr>
            <p:cNvPr id="42" name="Picture 41" descr="920823_0900z.jpg"/>
            <p:cNvPicPr>
              <a:picLocks noChangeAspect="1"/>
            </p:cNvPicPr>
            <p:nvPr/>
          </p:nvPicPr>
          <p:blipFill>
            <a:blip r:embed="rId92">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pic>
          <p:nvPicPr>
            <p:cNvPr id="43" name="Picture 42" descr="920823_0900z.jpg"/>
            <p:cNvPicPr>
              <a:picLocks noChangeAspect="1"/>
            </p:cNvPicPr>
            <p:nvPr/>
          </p:nvPicPr>
          <p:blipFill>
            <a:blip r:embed="rId93">
              <a:extLst>
                <a:ext uri="{28A0092B-C50C-407E-A947-70E740481C1C}">
                  <a14:useLocalDpi xmlns="" xmlns:a14="http://schemas.microsoft.com/office/drawing/2010/main" val="0"/>
                </a:ext>
              </a:extLst>
            </a:blip>
            <a:stretch>
              <a:fillRect/>
            </a:stretch>
          </p:blipFill>
          <p:spPr>
            <a:xfrm>
              <a:off x="4645025" y="1600200"/>
              <a:ext cx="4389120" cy="4389120"/>
            </a:xfrm>
            <a:prstGeom prst="rect">
              <a:avLst/>
            </a:prstGeom>
          </p:spPr>
        </p:pic>
      </p:grpSp>
      <p:grpSp>
        <p:nvGrpSpPr>
          <p:cNvPr id="47" name="Group 46"/>
          <p:cNvGrpSpPr/>
          <p:nvPr/>
        </p:nvGrpSpPr>
        <p:grpSpPr>
          <a:xfrm>
            <a:off x="100584" y="1598930"/>
            <a:ext cx="8933561" cy="4389120"/>
            <a:chOff x="100584" y="1598930"/>
            <a:chExt cx="8933561" cy="4389120"/>
          </a:xfrm>
        </p:grpSpPr>
        <p:pic>
          <p:nvPicPr>
            <p:cNvPr id="45" name="Picture 44" descr="920823_1000z.jpg"/>
            <p:cNvPicPr>
              <a:picLocks noChangeAspect="1"/>
            </p:cNvPicPr>
            <p:nvPr/>
          </p:nvPicPr>
          <p:blipFill>
            <a:blip r:embed="rId94">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pic>
          <p:nvPicPr>
            <p:cNvPr id="46" name="Picture 45" descr="920823_1000z.jpg"/>
            <p:cNvPicPr>
              <a:picLocks noChangeAspect="1"/>
            </p:cNvPicPr>
            <p:nvPr/>
          </p:nvPicPr>
          <p:blipFill>
            <a:blip r:embed="rId95">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grpSp>
      <p:grpSp>
        <p:nvGrpSpPr>
          <p:cNvPr id="50" name="Group 49"/>
          <p:cNvGrpSpPr/>
          <p:nvPr/>
        </p:nvGrpSpPr>
        <p:grpSpPr>
          <a:xfrm>
            <a:off x="100584" y="1598930"/>
            <a:ext cx="8933688" cy="4390390"/>
            <a:chOff x="100584" y="1598930"/>
            <a:chExt cx="8933688" cy="4390390"/>
          </a:xfrm>
        </p:grpSpPr>
        <p:pic>
          <p:nvPicPr>
            <p:cNvPr id="48" name="Picture 47" descr="920823_1100z.jpg"/>
            <p:cNvPicPr>
              <a:picLocks noChangeAspect="1"/>
            </p:cNvPicPr>
            <p:nvPr/>
          </p:nvPicPr>
          <p:blipFill>
            <a:blip r:embed="rId96">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pic>
          <p:nvPicPr>
            <p:cNvPr id="49" name="Picture 48" descr="920823_1100z.jpg"/>
            <p:cNvPicPr>
              <a:picLocks noChangeAspect="1"/>
            </p:cNvPicPr>
            <p:nvPr/>
          </p:nvPicPr>
          <p:blipFill>
            <a:blip r:embed="rId97">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grpSp>
      <p:grpSp>
        <p:nvGrpSpPr>
          <p:cNvPr id="53" name="Group 52"/>
          <p:cNvGrpSpPr/>
          <p:nvPr/>
        </p:nvGrpSpPr>
        <p:grpSpPr>
          <a:xfrm>
            <a:off x="100584" y="1598930"/>
            <a:ext cx="8933688" cy="4389120"/>
            <a:chOff x="100584" y="1598930"/>
            <a:chExt cx="8933688" cy="4389120"/>
          </a:xfrm>
        </p:grpSpPr>
        <p:pic>
          <p:nvPicPr>
            <p:cNvPr id="51" name="Picture 50" descr="920823_1200z.jpg"/>
            <p:cNvPicPr>
              <a:picLocks noChangeAspect="1"/>
            </p:cNvPicPr>
            <p:nvPr/>
          </p:nvPicPr>
          <p:blipFill>
            <a:blip r:embed="rId98">
              <a:extLst>
                <a:ext uri="{28A0092B-C50C-407E-A947-70E740481C1C}">
                  <a14:useLocalDpi xmlns="" xmlns:a14="http://schemas.microsoft.com/office/drawing/2010/main" val="0"/>
                </a:ext>
              </a:extLst>
            </a:blip>
            <a:stretch>
              <a:fillRect/>
            </a:stretch>
          </p:blipFill>
          <p:spPr>
            <a:xfrm>
              <a:off x="4645152" y="1598930"/>
              <a:ext cx="4389120" cy="4389120"/>
            </a:xfrm>
            <a:prstGeom prst="rect">
              <a:avLst/>
            </a:prstGeom>
          </p:spPr>
        </p:pic>
        <p:pic>
          <p:nvPicPr>
            <p:cNvPr id="52" name="Picture 51" descr="920823_1200z.jpg"/>
            <p:cNvPicPr>
              <a:picLocks noChangeAspect="1"/>
            </p:cNvPicPr>
            <p:nvPr/>
          </p:nvPicPr>
          <p:blipFill>
            <a:blip r:embed="rId99">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grpSp>
      <p:grpSp>
        <p:nvGrpSpPr>
          <p:cNvPr id="56" name="Group 55"/>
          <p:cNvGrpSpPr/>
          <p:nvPr/>
        </p:nvGrpSpPr>
        <p:grpSpPr>
          <a:xfrm>
            <a:off x="103188" y="1598930"/>
            <a:ext cx="8931084" cy="4389120"/>
            <a:chOff x="103188" y="1598930"/>
            <a:chExt cx="8931084" cy="4389120"/>
          </a:xfrm>
        </p:grpSpPr>
        <p:pic>
          <p:nvPicPr>
            <p:cNvPr id="54" name="Picture 53" descr="920823_1300z.jpg"/>
            <p:cNvPicPr>
              <a:picLocks noChangeAspect="1"/>
            </p:cNvPicPr>
            <p:nvPr/>
          </p:nvPicPr>
          <p:blipFill>
            <a:blip r:embed="rId100">
              <a:extLst>
                <a:ext uri="{28A0092B-C50C-407E-A947-70E740481C1C}">
                  <a14:useLocalDpi xmlns="" xmlns:a14="http://schemas.microsoft.com/office/drawing/2010/main" val="0"/>
                </a:ext>
              </a:extLst>
            </a:blip>
            <a:stretch>
              <a:fillRect/>
            </a:stretch>
          </p:blipFill>
          <p:spPr>
            <a:xfrm>
              <a:off x="103188" y="1598930"/>
              <a:ext cx="4389120" cy="4389120"/>
            </a:xfrm>
            <a:prstGeom prst="rect">
              <a:avLst/>
            </a:prstGeom>
          </p:spPr>
        </p:pic>
        <p:pic>
          <p:nvPicPr>
            <p:cNvPr id="55" name="Picture 54" descr="920823_1300z.jpg"/>
            <p:cNvPicPr>
              <a:picLocks noChangeAspect="1"/>
            </p:cNvPicPr>
            <p:nvPr/>
          </p:nvPicPr>
          <p:blipFill>
            <a:blip r:embed="rId101">
              <a:extLst>
                <a:ext uri="{28A0092B-C50C-407E-A947-70E740481C1C}">
                  <a14:useLocalDpi xmlns="" xmlns:a14="http://schemas.microsoft.com/office/drawing/2010/main" val="0"/>
                </a:ext>
              </a:extLst>
            </a:blip>
            <a:stretch>
              <a:fillRect/>
            </a:stretch>
          </p:blipFill>
          <p:spPr>
            <a:xfrm>
              <a:off x="4645152" y="1598930"/>
              <a:ext cx="4389120" cy="4389120"/>
            </a:xfrm>
            <a:prstGeom prst="rect">
              <a:avLst/>
            </a:prstGeom>
          </p:spPr>
        </p:pic>
      </p:grpSp>
      <p:grpSp>
        <p:nvGrpSpPr>
          <p:cNvPr id="59" name="Group 58"/>
          <p:cNvGrpSpPr/>
          <p:nvPr/>
        </p:nvGrpSpPr>
        <p:grpSpPr>
          <a:xfrm>
            <a:off x="100584" y="1598930"/>
            <a:ext cx="8933688" cy="4390390"/>
            <a:chOff x="100584" y="1598930"/>
            <a:chExt cx="8933688" cy="4390390"/>
          </a:xfrm>
        </p:grpSpPr>
        <p:pic>
          <p:nvPicPr>
            <p:cNvPr id="57" name="Picture 56" descr="920823_1400z.jpg"/>
            <p:cNvPicPr>
              <a:picLocks noChangeAspect="1"/>
            </p:cNvPicPr>
            <p:nvPr/>
          </p:nvPicPr>
          <p:blipFill>
            <a:blip r:embed="rId102">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pic>
          <p:nvPicPr>
            <p:cNvPr id="58" name="Picture 57" descr="920823_1400z.jpg"/>
            <p:cNvPicPr>
              <a:picLocks noChangeAspect="1"/>
            </p:cNvPicPr>
            <p:nvPr/>
          </p:nvPicPr>
          <p:blipFill>
            <a:blip r:embed="rId103">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grpSp>
      <p:grpSp>
        <p:nvGrpSpPr>
          <p:cNvPr id="62" name="Group 61"/>
          <p:cNvGrpSpPr/>
          <p:nvPr/>
        </p:nvGrpSpPr>
        <p:grpSpPr>
          <a:xfrm>
            <a:off x="100584" y="1598930"/>
            <a:ext cx="8933561" cy="4389120"/>
            <a:chOff x="100584" y="1598930"/>
            <a:chExt cx="8933561" cy="4389120"/>
          </a:xfrm>
        </p:grpSpPr>
        <p:pic>
          <p:nvPicPr>
            <p:cNvPr id="60" name="Picture 59" descr="920823_1500z.jpg"/>
            <p:cNvPicPr>
              <a:picLocks noChangeAspect="1"/>
            </p:cNvPicPr>
            <p:nvPr/>
          </p:nvPicPr>
          <p:blipFill>
            <a:blip r:embed="rId104">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pic>
          <p:nvPicPr>
            <p:cNvPr id="61" name="Picture 60" descr="920823_1500z.jpg"/>
            <p:cNvPicPr>
              <a:picLocks noChangeAspect="1"/>
            </p:cNvPicPr>
            <p:nvPr/>
          </p:nvPicPr>
          <p:blipFill>
            <a:blip r:embed="rId105">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grpSp>
      <p:grpSp>
        <p:nvGrpSpPr>
          <p:cNvPr id="16482" name="Group 16481"/>
          <p:cNvGrpSpPr/>
          <p:nvPr/>
        </p:nvGrpSpPr>
        <p:grpSpPr>
          <a:xfrm>
            <a:off x="100584" y="1598930"/>
            <a:ext cx="8933561" cy="4390390"/>
            <a:chOff x="100584" y="1598930"/>
            <a:chExt cx="8933561" cy="4390390"/>
          </a:xfrm>
        </p:grpSpPr>
        <p:pic>
          <p:nvPicPr>
            <p:cNvPr id="16480" name="Picture 16479" descr="920823_1600z.jpg"/>
            <p:cNvPicPr>
              <a:picLocks noChangeAspect="1"/>
            </p:cNvPicPr>
            <p:nvPr/>
          </p:nvPicPr>
          <p:blipFill>
            <a:blip r:embed="rId106">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pic>
          <p:nvPicPr>
            <p:cNvPr id="16481" name="Picture 16480" descr="920823_1600z.jpg"/>
            <p:cNvPicPr>
              <a:picLocks noChangeAspect="1"/>
            </p:cNvPicPr>
            <p:nvPr/>
          </p:nvPicPr>
          <p:blipFill>
            <a:blip r:embed="rId107">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grpSp>
      <p:grpSp>
        <p:nvGrpSpPr>
          <p:cNvPr id="16485" name="Group 16484"/>
          <p:cNvGrpSpPr/>
          <p:nvPr/>
        </p:nvGrpSpPr>
        <p:grpSpPr>
          <a:xfrm>
            <a:off x="100584" y="1598930"/>
            <a:ext cx="8933561" cy="4389120"/>
            <a:chOff x="100584" y="1598930"/>
            <a:chExt cx="8933561" cy="4389120"/>
          </a:xfrm>
        </p:grpSpPr>
        <p:pic>
          <p:nvPicPr>
            <p:cNvPr id="16483" name="Picture 16482" descr="920823_1700z.jpg"/>
            <p:cNvPicPr>
              <a:picLocks noChangeAspect="1"/>
            </p:cNvPicPr>
            <p:nvPr/>
          </p:nvPicPr>
          <p:blipFill>
            <a:blip r:embed="rId108">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pic>
          <p:nvPicPr>
            <p:cNvPr id="16484" name="Picture 16483" descr="920823_1700z.jpg"/>
            <p:cNvPicPr>
              <a:picLocks noChangeAspect="1"/>
            </p:cNvPicPr>
            <p:nvPr/>
          </p:nvPicPr>
          <p:blipFill>
            <a:blip r:embed="rId109">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grpSp>
      <p:grpSp>
        <p:nvGrpSpPr>
          <p:cNvPr id="16488" name="Group 16487"/>
          <p:cNvGrpSpPr/>
          <p:nvPr/>
        </p:nvGrpSpPr>
        <p:grpSpPr>
          <a:xfrm>
            <a:off x="100584" y="1598930"/>
            <a:ext cx="8933561" cy="4390390"/>
            <a:chOff x="100584" y="1598930"/>
            <a:chExt cx="8933561" cy="4390390"/>
          </a:xfrm>
        </p:grpSpPr>
        <p:pic>
          <p:nvPicPr>
            <p:cNvPr id="16486" name="Picture 16485" descr="920823_1800z.jpg"/>
            <p:cNvPicPr>
              <a:picLocks noChangeAspect="1"/>
            </p:cNvPicPr>
            <p:nvPr/>
          </p:nvPicPr>
          <p:blipFill>
            <a:blip r:embed="rId110">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pic>
          <p:nvPicPr>
            <p:cNvPr id="16487" name="Picture 16486" descr="920823_1800z.jpg"/>
            <p:cNvPicPr>
              <a:picLocks noChangeAspect="1"/>
            </p:cNvPicPr>
            <p:nvPr/>
          </p:nvPicPr>
          <p:blipFill>
            <a:blip r:embed="rId111">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grpSp>
      <p:grpSp>
        <p:nvGrpSpPr>
          <p:cNvPr id="16491" name="Group 16490"/>
          <p:cNvGrpSpPr/>
          <p:nvPr/>
        </p:nvGrpSpPr>
        <p:grpSpPr>
          <a:xfrm>
            <a:off x="100584" y="1598930"/>
            <a:ext cx="8933688" cy="4389120"/>
            <a:chOff x="100584" y="1598930"/>
            <a:chExt cx="8933688" cy="4389120"/>
          </a:xfrm>
        </p:grpSpPr>
        <p:pic>
          <p:nvPicPr>
            <p:cNvPr id="16489" name="Picture 16488" descr="920823_1900z.jpg"/>
            <p:cNvPicPr>
              <a:picLocks noChangeAspect="1"/>
            </p:cNvPicPr>
            <p:nvPr/>
          </p:nvPicPr>
          <p:blipFill>
            <a:blip r:embed="rId112">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pic>
          <p:nvPicPr>
            <p:cNvPr id="16490" name="Picture 16489" descr="920823_1900z.jpg"/>
            <p:cNvPicPr>
              <a:picLocks noChangeAspect="1"/>
            </p:cNvPicPr>
            <p:nvPr/>
          </p:nvPicPr>
          <p:blipFill>
            <a:blip r:embed="rId113">
              <a:extLst>
                <a:ext uri="{28A0092B-C50C-407E-A947-70E740481C1C}">
                  <a14:useLocalDpi xmlns="" xmlns:a14="http://schemas.microsoft.com/office/drawing/2010/main" val="0"/>
                </a:ext>
              </a:extLst>
            </a:blip>
            <a:stretch>
              <a:fillRect/>
            </a:stretch>
          </p:blipFill>
          <p:spPr>
            <a:xfrm>
              <a:off x="4645152" y="1598930"/>
              <a:ext cx="4389120" cy="4389120"/>
            </a:xfrm>
            <a:prstGeom prst="rect">
              <a:avLst/>
            </a:prstGeom>
          </p:spPr>
        </p:pic>
      </p:grpSp>
      <p:grpSp>
        <p:nvGrpSpPr>
          <p:cNvPr id="16494" name="Group 16493"/>
          <p:cNvGrpSpPr/>
          <p:nvPr/>
        </p:nvGrpSpPr>
        <p:grpSpPr>
          <a:xfrm>
            <a:off x="100584" y="1598930"/>
            <a:ext cx="8933688" cy="4389120"/>
            <a:chOff x="100584" y="1598930"/>
            <a:chExt cx="8933688" cy="4389120"/>
          </a:xfrm>
        </p:grpSpPr>
        <p:pic>
          <p:nvPicPr>
            <p:cNvPr id="16492" name="Picture 16491" descr="920823_2000z.jpg"/>
            <p:cNvPicPr>
              <a:picLocks noChangeAspect="1"/>
            </p:cNvPicPr>
            <p:nvPr/>
          </p:nvPicPr>
          <p:blipFill>
            <a:blip r:embed="rId114">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pic>
          <p:nvPicPr>
            <p:cNvPr id="16493" name="Picture 16492" descr="920823_2000z.jpg"/>
            <p:cNvPicPr>
              <a:picLocks noChangeAspect="1"/>
            </p:cNvPicPr>
            <p:nvPr/>
          </p:nvPicPr>
          <p:blipFill>
            <a:blip r:embed="rId115">
              <a:extLst>
                <a:ext uri="{28A0092B-C50C-407E-A947-70E740481C1C}">
                  <a14:useLocalDpi xmlns="" xmlns:a14="http://schemas.microsoft.com/office/drawing/2010/main" val="0"/>
                </a:ext>
              </a:extLst>
            </a:blip>
            <a:stretch>
              <a:fillRect/>
            </a:stretch>
          </p:blipFill>
          <p:spPr>
            <a:xfrm>
              <a:off x="4645152" y="1598930"/>
              <a:ext cx="4389120" cy="4389120"/>
            </a:xfrm>
            <a:prstGeom prst="rect">
              <a:avLst/>
            </a:prstGeom>
          </p:spPr>
        </p:pic>
      </p:grpSp>
      <p:grpSp>
        <p:nvGrpSpPr>
          <p:cNvPr id="16497" name="Group 16496"/>
          <p:cNvGrpSpPr/>
          <p:nvPr/>
        </p:nvGrpSpPr>
        <p:grpSpPr>
          <a:xfrm>
            <a:off x="100584" y="1598930"/>
            <a:ext cx="8933561" cy="4390390"/>
            <a:chOff x="100584" y="1598930"/>
            <a:chExt cx="8933561" cy="4390390"/>
          </a:xfrm>
        </p:grpSpPr>
        <p:pic>
          <p:nvPicPr>
            <p:cNvPr id="16495" name="Picture 16494" descr="920823_2100z.jpg"/>
            <p:cNvPicPr>
              <a:picLocks noChangeAspect="1"/>
            </p:cNvPicPr>
            <p:nvPr/>
          </p:nvPicPr>
          <p:blipFill>
            <a:blip r:embed="rId116">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pic>
          <p:nvPicPr>
            <p:cNvPr id="16496" name="Picture 16495" descr="920823_2100z.jpg"/>
            <p:cNvPicPr>
              <a:picLocks noChangeAspect="1"/>
            </p:cNvPicPr>
            <p:nvPr/>
          </p:nvPicPr>
          <p:blipFill>
            <a:blip r:embed="rId117">
              <a:extLst>
                <a:ext uri="{28A0092B-C50C-407E-A947-70E740481C1C}">
                  <a14:useLocalDpi xmlns="" xmlns:a14="http://schemas.microsoft.com/office/drawing/2010/main" val="0"/>
                </a:ext>
              </a:extLst>
            </a:blip>
            <a:stretch>
              <a:fillRect/>
            </a:stretch>
          </p:blipFill>
          <p:spPr>
            <a:xfrm>
              <a:off x="4645025" y="1600200"/>
              <a:ext cx="4389120" cy="4389120"/>
            </a:xfrm>
            <a:prstGeom prst="rect">
              <a:avLst/>
            </a:prstGeom>
          </p:spPr>
        </p:pic>
      </p:grpSp>
      <p:grpSp>
        <p:nvGrpSpPr>
          <p:cNvPr id="16500" name="Group 16499"/>
          <p:cNvGrpSpPr/>
          <p:nvPr/>
        </p:nvGrpSpPr>
        <p:grpSpPr>
          <a:xfrm>
            <a:off x="100584" y="1598930"/>
            <a:ext cx="8933561" cy="4389120"/>
            <a:chOff x="100584" y="1598930"/>
            <a:chExt cx="8933561" cy="4389120"/>
          </a:xfrm>
        </p:grpSpPr>
        <p:pic>
          <p:nvPicPr>
            <p:cNvPr id="16498" name="Picture 16497" descr="920823_2200z.jpg"/>
            <p:cNvPicPr>
              <a:picLocks noChangeAspect="1"/>
            </p:cNvPicPr>
            <p:nvPr/>
          </p:nvPicPr>
          <p:blipFill>
            <a:blip r:embed="rId118">
              <a:extLst>
                <a:ext uri="{28A0092B-C50C-407E-A947-70E740481C1C}">
                  <a14:useLocalDpi xmlns="" xmlns:a14="http://schemas.microsoft.com/office/drawing/2010/main" val="0"/>
                </a:ext>
              </a:extLst>
            </a:blip>
            <a:stretch>
              <a:fillRect/>
            </a:stretch>
          </p:blipFill>
          <p:spPr>
            <a:xfrm>
              <a:off x="100584" y="1598930"/>
              <a:ext cx="4389120" cy="4389120"/>
            </a:xfrm>
            <a:prstGeom prst="rect">
              <a:avLst/>
            </a:prstGeom>
          </p:spPr>
        </p:pic>
        <p:pic>
          <p:nvPicPr>
            <p:cNvPr id="16499" name="Picture 16498" descr="920823_2200z.jpg"/>
            <p:cNvPicPr>
              <a:picLocks noChangeAspect="1"/>
            </p:cNvPicPr>
            <p:nvPr/>
          </p:nvPicPr>
          <p:blipFill>
            <a:blip r:embed="rId119">
              <a:extLst>
                <a:ext uri="{28A0092B-C50C-407E-A947-70E740481C1C}">
                  <a14:useLocalDpi xmlns="" xmlns:a14="http://schemas.microsoft.com/office/drawing/2010/main" val="0"/>
                </a:ext>
              </a:extLst>
            </a:blip>
            <a:stretch>
              <a:fillRect/>
            </a:stretch>
          </p:blipFill>
          <p:spPr>
            <a:xfrm>
              <a:off x="4645025" y="1598930"/>
              <a:ext cx="4389120" cy="4389120"/>
            </a:xfrm>
            <a:prstGeom prst="rect">
              <a:avLst/>
            </a:prstGeom>
          </p:spPr>
        </p:pic>
      </p:grpSp>
      <p:grpSp>
        <p:nvGrpSpPr>
          <p:cNvPr id="16504" name="Group 16503"/>
          <p:cNvGrpSpPr/>
          <p:nvPr/>
        </p:nvGrpSpPr>
        <p:grpSpPr>
          <a:xfrm>
            <a:off x="103188" y="1598930"/>
            <a:ext cx="8931084" cy="4389120"/>
            <a:chOff x="103188" y="1598930"/>
            <a:chExt cx="8931084" cy="4389120"/>
          </a:xfrm>
        </p:grpSpPr>
        <p:pic>
          <p:nvPicPr>
            <p:cNvPr id="16502" name="Picture 16501" descr="920823_2300z.jpg"/>
            <p:cNvPicPr>
              <a:picLocks noChangeAspect="1"/>
            </p:cNvPicPr>
            <p:nvPr/>
          </p:nvPicPr>
          <p:blipFill>
            <a:blip r:embed="rId120">
              <a:extLst>
                <a:ext uri="{28A0092B-C50C-407E-A947-70E740481C1C}">
                  <a14:useLocalDpi xmlns="" xmlns:a14="http://schemas.microsoft.com/office/drawing/2010/main" val="0"/>
                </a:ext>
              </a:extLst>
            </a:blip>
            <a:stretch>
              <a:fillRect/>
            </a:stretch>
          </p:blipFill>
          <p:spPr>
            <a:xfrm>
              <a:off x="103188" y="1598930"/>
              <a:ext cx="4389120" cy="4389120"/>
            </a:xfrm>
            <a:prstGeom prst="rect">
              <a:avLst/>
            </a:prstGeom>
          </p:spPr>
        </p:pic>
        <p:pic>
          <p:nvPicPr>
            <p:cNvPr id="16503" name="Picture 16502" descr="920823_2300z.jpg"/>
            <p:cNvPicPr>
              <a:picLocks noChangeAspect="1"/>
            </p:cNvPicPr>
            <p:nvPr/>
          </p:nvPicPr>
          <p:blipFill>
            <a:blip r:embed="rId121">
              <a:extLst>
                <a:ext uri="{28A0092B-C50C-407E-A947-70E740481C1C}">
                  <a14:useLocalDpi xmlns="" xmlns:a14="http://schemas.microsoft.com/office/drawing/2010/main" val="0"/>
                </a:ext>
              </a:extLst>
            </a:blip>
            <a:stretch>
              <a:fillRect/>
            </a:stretch>
          </p:blipFill>
          <p:spPr>
            <a:xfrm>
              <a:off x="4645152" y="1598930"/>
              <a:ext cx="4389120" cy="4389120"/>
            </a:xfrm>
            <a:prstGeom prst="rect">
              <a:avLst/>
            </a:prstGeom>
          </p:spPr>
        </p:pic>
      </p:grpSp>
    </p:spTree>
    <p:extLst>
      <p:ext uri="{BB962C8B-B14F-4D97-AF65-F5344CB8AC3E}">
        <p14:creationId xmlns="" xmlns:p14="http://schemas.microsoft.com/office/powerpoint/2010/main" val="144451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6388"/>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6391"/>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6397"/>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16400"/>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16403"/>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16406"/>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500"/>
                                  </p:stCondLst>
                                  <p:childTnLst>
                                    <p:set>
                                      <p:cBhvr>
                                        <p:cTn id="33" dur="1" fill="hold">
                                          <p:stCondLst>
                                            <p:cond delay="0"/>
                                          </p:stCondLst>
                                        </p:cTn>
                                        <p:tgtEl>
                                          <p:spTgt spid="16409"/>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nodeType="afterEffect">
                                  <p:stCondLst>
                                    <p:cond delay="500"/>
                                  </p:stCondLst>
                                  <p:childTnLst>
                                    <p:set>
                                      <p:cBhvr>
                                        <p:cTn id="36" dur="1" fill="hold">
                                          <p:stCondLst>
                                            <p:cond delay="0"/>
                                          </p:stCondLst>
                                        </p:cTn>
                                        <p:tgtEl>
                                          <p:spTgt spid="16412"/>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nodeType="afterEffect">
                                  <p:stCondLst>
                                    <p:cond delay="500"/>
                                  </p:stCondLst>
                                  <p:childTnLst>
                                    <p:set>
                                      <p:cBhvr>
                                        <p:cTn id="39" dur="1" fill="hold">
                                          <p:stCondLst>
                                            <p:cond delay="0"/>
                                          </p:stCondLst>
                                        </p:cTn>
                                        <p:tgtEl>
                                          <p:spTgt spid="16415"/>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nodeType="afterEffect">
                                  <p:stCondLst>
                                    <p:cond delay="500"/>
                                  </p:stCondLst>
                                  <p:childTnLst>
                                    <p:set>
                                      <p:cBhvr>
                                        <p:cTn id="42" dur="1" fill="hold">
                                          <p:stCondLst>
                                            <p:cond delay="0"/>
                                          </p:stCondLst>
                                        </p:cTn>
                                        <p:tgtEl>
                                          <p:spTgt spid="164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419"/>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nodeType="afterEffect">
                                  <p:stCondLst>
                                    <p:cond delay="500"/>
                                  </p:stCondLst>
                                  <p:childTnLst>
                                    <p:set>
                                      <p:cBhvr>
                                        <p:cTn id="49" dur="1" fill="hold">
                                          <p:stCondLst>
                                            <p:cond delay="0"/>
                                          </p:stCondLst>
                                        </p:cTn>
                                        <p:tgtEl>
                                          <p:spTgt spid="16422"/>
                                        </p:tgtEl>
                                        <p:attrNameLst>
                                          <p:attrName>style.visibility</p:attrName>
                                        </p:attrNameLst>
                                      </p:cBhvr>
                                      <p:to>
                                        <p:strVal val="visible"/>
                                      </p:to>
                                    </p:set>
                                  </p:childTnLst>
                                </p:cTn>
                              </p:par>
                            </p:childTnLst>
                          </p:cTn>
                        </p:par>
                        <p:par>
                          <p:cTn id="50" fill="hold">
                            <p:stCondLst>
                              <p:cond delay="500"/>
                            </p:stCondLst>
                            <p:childTnLst>
                              <p:par>
                                <p:cTn id="51" presetID="1" presetClass="entr" presetSubtype="0" fill="hold" nodeType="afterEffect">
                                  <p:stCondLst>
                                    <p:cond delay="500"/>
                                  </p:stCondLst>
                                  <p:childTnLst>
                                    <p:set>
                                      <p:cBhvr>
                                        <p:cTn id="52" dur="1" fill="hold">
                                          <p:stCondLst>
                                            <p:cond delay="0"/>
                                          </p:stCondLst>
                                        </p:cTn>
                                        <p:tgtEl>
                                          <p:spTgt spid="16425"/>
                                        </p:tgtEl>
                                        <p:attrNameLst>
                                          <p:attrName>style.visibility</p:attrName>
                                        </p:attrNameLst>
                                      </p:cBhvr>
                                      <p:to>
                                        <p:strVal val="visible"/>
                                      </p:to>
                                    </p:set>
                                  </p:childTnLst>
                                </p:cTn>
                              </p:par>
                            </p:childTnLst>
                          </p:cTn>
                        </p:par>
                        <p:par>
                          <p:cTn id="53" fill="hold">
                            <p:stCondLst>
                              <p:cond delay="1000"/>
                            </p:stCondLst>
                            <p:childTnLst>
                              <p:par>
                                <p:cTn id="54" presetID="1" presetClass="entr" presetSubtype="0" fill="hold" nodeType="afterEffect">
                                  <p:stCondLst>
                                    <p:cond delay="500"/>
                                  </p:stCondLst>
                                  <p:childTnLst>
                                    <p:set>
                                      <p:cBhvr>
                                        <p:cTn id="55" dur="1" fill="hold">
                                          <p:stCondLst>
                                            <p:cond delay="0"/>
                                          </p:stCondLst>
                                        </p:cTn>
                                        <p:tgtEl>
                                          <p:spTgt spid="16428"/>
                                        </p:tgtEl>
                                        <p:attrNameLst>
                                          <p:attrName>style.visibility</p:attrName>
                                        </p:attrNameLst>
                                      </p:cBhvr>
                                      <p:to>
                                        <p:strVal val="visible"/>
                                      </p:to>
                                    </p:set>
                                  </p:childTnLst>
                                </p:cTn>
                              </p:par>
                            </p:childTnLst>
                          </p:cTn>
                        </p:par>
                        <p:par>
                          <p:cTn id="56" fill="hold">
                            <p:stCondLst>
                              <p:cond delay="1500"/>
                            </p:stCondLst>
                            <p:childTnLst>
                              <p:par>
                                <p:cTn id="57" presetID="1" presetClass="entr" presetSubtype="0" fill="hold" nodeType="afterEffect">
                                  <p:stCondLst>
                                    <p:cond delay="500"/>
                                  </p:stCondLst>
                                  <p:childTnLst>
                                    <p:set>
                                      <p:cBhvr>
                                        <p:cTn id="58" dur="1" fill="hold">
                                          <p:stCondLst>
                                            <p:cond delay="0"/>
                                          </p:stCondLst>
                                        </p:cTn>
                                        <p:tgtEl>
                                          <p:spTgt spid="16434"/>
                                        </p:tgtEl>
                                        <p:attrNameLst>
                                          <p:attrName>style.visibility</p:attrName>
                                        </p:attrNameLst>
                                      </p:cBhvr>
                                      <p:to>
                                        <p:strVal val="visible"/>
                                      </p:to>
                                    </p:set>
                                  </p:childTnLst>
                                </p:cTn>
                              </p:par>
                            </p:childTnLst>
                          </p:cTn>
                        </p:par>
                        <p:par>
                          <p:cTn id="59" fill="hold">
                            <p:stCondLst>
                              <p:cond delay="2000"/>
                            </p:stCondLst>
                            <p:childTnLst>
                              <p:par>
                                <p:cTn id="60" presetID="1" presetClass="entr" presetSubtype="0" fill="hold" nodeType="afterEffect">
                                  <p:stCondLst>
                                    <p:cond delay="500"/>
                                  </p:stCondLst>
                                  <p:childTnLst>
                                    <p:set>
                                      <p:cBhvr>
                                        <p:cTn id="61" dur="1" fill="hold">
                                          <p:stCondLst>
                                            <p:cond delay="0"/>
                                          </p:stCondLst>
                                        </p:cTn>
                                        <p:tgtEl>
                                          <p:spTgt spid="16437"/>
                                        </p:tgtEl>
                                        <p:attrNameLst>
                                          <p:attrName>style.visibility</p:attrName>
                                        </p:attrNameLst>
                                      </p:cBhvr>
                                      <p:to>
                                        <p:strVal val="visible"/>
                                      </p:to>
                                    </p:set>
                                  </p:childTnLst>
                                </p:cTn>
                              </p:par>
                            </p:childTnLst>
                          </p:cTn>
                        </p:par>
                        <p:par>
                          <p:cTn id="62" fill="hold">
                            <p:stCondLst>
                              <p:cond delay="2500"/>
                            </p:stCondLst>
                            <p:childTnLst>
                              <p:par>
                                <p:cTn id="63" presetID="1" presetClass="entr" presetSubtype="0" fill="hold" nodeType="afterEffect">
                                  <p:stCondLst>
                                    <p:cond delay="500"/>
                                  </p:stCondLst>
                                  <p:childTnLst>
                                    <p:set>
                                      <p:cBhvr>
                                        <p:cTn id="64" dur="1" fill="hold">
                                          <p:stCondLst>
                                            <p:cond delay="0"/>
                                          </p:stCondLst>
                                        </p:cTn>
                                        <p:tgtEl>
                                          <p:spTgt spid="16440"/>
                                        </p:tgtEl>
                                        <p:attrNameLst>
                                          <p:attrName>style.visibility</p:attrName>
                                        </p:attrNameLst>
                                      </p:cBhvr>
                                      <p:to>
                                        <p:strVal val="visible"/>
                                      </p:to>
                                    </p:set>
                                  </p:childTnLst>
                                </p:cTn>
                              </p:par>
                            </p:childTnLst>
                          </p:cTn>
                        </p:par>
                        <p:par>
                          <p:cTn id="65" fill="hold">
                            <p:stCondLst>
                              <p:cond delay="3000"/>
                            </p:stCondLst>
                            <p:childTnLst>
                              <p:par>
                                <p:cTn id="66" presetID="1" presetClass="entr" presetSubtype="0" fill="hold" nodeType="afterEffect">
                                  <p:stCondLst>
                                    <p:cond delay="500"/>
                                  </p:stCondLst>
                                  <p:childTnLst>
                                    <p:set>
                                      <p:cBhvr>
                                        <p:cTn id="67" dur="1" fill="hold">
                                          <p:stCondLst>
                                            <p:cond delay="0"/>
                                          </p:stCondLst>
                                        </p:cTn>
                                        <p:tgtEl>
                                          <p:spTgt spid="16443"/>
                                        </p:tgtEl>
                                        <p:attrNameLst>
                                          <p:attrName>style.visibility</p:attrName>
                                        </p:attrNameLst>
                                      </p:cBhvr>
                                      <p:to>
                                        <p:strVal val="visible"/>
                                      </p:to>
                                    </p:set>
                                  </p:childTnLst>
                                </p:cTn>
                              </p:par>
                            </p:childTnLst>
                          </p:cTn>
                        </p:par>
                        <p:par>
                          <p:cTn id="68" fill="hold">
                            <p:stCondLst>
                              <p:cond delay="3500"/>
                            </p:stCondLst>
                            <p:childTnLst>
                              <p:par>
                                <p:cTn id="69" presetID="1" presetClass="entr" presetSubtype="0" fill="hold" nodeType="afterEffect">
                                  <p:stCondLst>
                                    <p:cond delay="500"/>
                                  </p:stCondLst>
                                  <p:childTnLst>
                                    <p:set>
                                      <p:cBhvr>
                                        <p:cTn id="70" dur="1" fill="hold">
                                          <p:stCondLst>
                                            <p:cond delay="0"/>
                                          </p:stCondLst>
                                        </p:cTn>
                                        <p:tgtEl>
                                          <p:spTgt spid="16446"/>
                                        </p:tgtEl>
                                        <p:attrNameLst>
                                          <p:attrName>style.visibility</p:attrName>
                                        </p:attrNameLst>
                                      </p:cBhvr>
                                      <p:to>
                                        <p:strVal val="visible"/>
                                      </p:to>
                                    </p:set>
                                  </p:childTnLst>
                                </p:cTn>
                              </p:par>
                            </p:childTnLst>
                          </p:cTn>
                        </p:par>
                        <p:par>
                          <p:cTn id="71" fill="hold">
                            <p:stCondLst>
                              <p:cond delay="4000"/>
                            </p:stCondLst>
                            <p:childTnLst>
                              <p:par>
                                <p:cTn id="72" presetID="1" presetClass="entr" presetSubtype="0" fill="hold" nodeType="afterEffect">
                                  <p:stCondLst>
                                    <p:cond delay="500"/>
                                  </p:stCondLst>
                                  <p:childTnLst>
                                    <p:set>
                                      <p:cBhvr>
                                        <p:cTn id="73" dur="1" fill="hold">
                                          <p:stCondLst>
                                            <p:cond delay="0"/>
                                          </p:stCondLst>
                                        </p:cTn>
                                        <p:tgtEl>
                                          <p:spTgt spid="16449"/>
                                        </p:tgtEl>
                                        <p:attrNameLst>
                                          <p:attrName>style.visibility</p:attrName>
                                        </p:attrNameLst>
                                      </p:cBhvr>
                                      <p:to>
                                        <p:strVal val="visible"/>
                                      </p:to>
                                    </p:set>
                                  </p:childTnLst>
                                </p:cTn>
                              </p:par>
                            </p:childTnLst>
                          </p:cTn>
                        </p:par>
                        <p:par>
                          <p:cTn id="74" fill="hold">
                            <p:stCondLst>
                              <p:cond delay="4500"/>
                            </p:stCondLst>
                            <p:childTnLst>
                              <p:par>
                                <p:cTn id="75" presetID="1" presetClass="entr" presetSubtype="0" fill="hold" nodeType="afterEffect">
                                  <p:stCondLst>
                                    <p:cond delay="500"/>
                                  </p:stCondLst>
                                  <p:childTnLst>
                                    <p:set>
                                      <p:cBhvr>
                                        <p:cTn id="76" dur="1" fill="hold">
                                          <p:stCondLst>
                                            <p:cond delay="0"/>
                                          </p:stCondLst>
                                        </p:cTn>
                                        <p:tgtEl>
                                          <p:spTgt spid="16452"/>
                                        </p:tgtEl>
                                        <p:attrNameLst>
                                          <p:attrName>style.visibility</p:attrName>
                                        </p:attrNameLst>
                                      </p:cBhvr>
                                      <p:to>
                                        <p:strVal val="visible"/>
                                      </p:to>
                                    </p:set>
                                  </p:childTnLst>
                                </p:cTn>
                              </p:par>
                            </p:childTnLst>
                          </p:cTn>
                        </p:par>
                        <p:par>
                          <p:cTn id="77" fill="hold">
                            <p:stCondLst>
                              <p:cond delay="5000"/>
                            </p:stCondLst>
                            <p:childTnLst>
                              <p:par>
                                <p:cTn id="78" presetID="1" presetClass="entr" presetSubtype="0" fill="hold" nodeType="afterEffect">
                                  <p:stCondLst>
                                    <p:cond delay="500"/>
                                  </p:stCondLst>
                                  <p:childTnLst>
                                    <p:set>
                                      <p:cBhvr>
                                        <p:cTn id="79" dur="1" fill="hold">
                                          <p:stCondLst>
                                            <p:cond delay="0"/>
                                          </p:stCondLst>
                                        </p:cTn>
                                        <p:tgtEl>
                                          <p:spTgt spid="16455"/>
                                        </p:tgtEl>
                                        <p:attrNameLst>
                                          <p:attrName>style.visibility</p:attrName>
                                        </p:attrNameLst>
                                      </p:cBhvr>
                                      <p:to>
                                        <p:strVal val="visible"/>
                                      </p:to>
                                    </p:set>
                                  </p:childTnLst>
                                </p:cTn>
                              </p:par>
                            </p:childTnLst>
                          </p:cTn>
                        </p:par>
                        <p:par>
                          <p:cTn id="80" fill="hold">
                            <p:stCondLst>
                              <p:cond delay="5500"/>
                            </p:stCondLst>
                            <p:childTnLst>
                              <p:par>
                                <p:cTn id="81" presetID="1" presetClass="entr" presetSubtype="0" fill="hold" nodeType="afterEffect">
                                  <p:stCondLst>
                                    <p:cond delay="500"/>
                                  </p:stCondLst>
                                  <p:childTnLst>
                                    <p:set>
                                      <p:cBhvr>
                                        <p:cTn id="82" dur="1" fill="hold">
                                          <p:stCondLst>
                                            <p:cond delay="0"/>
                                          </p:stCondLst>
                                        </p:cTn>
                                        <p:tgtEl>
                                          <p:spTgt spid="16458"/>
                                        </p:tgtEl>
                                        <p:attrNameLst>
                                          <p:attrName>style.visibility</p:attrName>
                                        </p:attrNameLst>
                                      </p:cBhvr>
                                      <p:to>
                                        <p:strVal val="visible"/>
                                      </p:to>
                                    </p:set>
                                  </p:childTnLst>
                                </p:cTn>
                              </p:par>
                            </p:childTnLst>
                          </p:cTn>
                        </p:par>
                        <p:par>
                          <p:cTn id="83" fill="hold">
                            <p:stCondLst>
                              <p:cond delay="6000"/>
                            </p:stCondLst>
                            <p:childTnLst>
                              <p:par>
                                <p:cTn id="84" presetID="1" presetClass="entr" presetSubtype="0" fill="hold" nodeType="afterEffect">
                                  <p:stCondLst>
                                    <p:cond delay="500"/>
                                  </p:stCondLst>
                                  <p:childTnLst>
                                    <p:set>
                                      <p:cBhvr>
                                        <p:cTn id="85" dur="1" fill="hold">
                                          <p:stCondLst>
                                            <p:cond delay="0"/>
                                          </p:stCondLst>
                                        </p:cTn>
                                        <p:tgtEl>
                                          <p:spTgt spid="16461"/>
                                        </p:tgtEl>
                                        <p:attrNameLst>
                                          <p:attrName>style.visibility</p:attrName>
                                        </p:attrNameLst>
                                      </p:cBhvr>
                                      <p:to>
                                        <p:strVal val="visible"/>
                                      </p:to>
                                    </p:set>
                                  </p:childTnLst>
                                </p:cTn>
                              </p:par>
                            </p:childTnLst>
                          </p:cTn>
                        </p:par>
                        <p:par>
                          <p:cTn id="86" fill="hold">
                            <p:stCondLst>
                              <p:cond delay="6500"/>
                            </p:stCondLst>
                            <p:childTnLst>
                              <p:par>
                                <p:cTn id="87" presetID="1" presetClass="entr" presetSubtype="0" fill="hold" nodeType="afterEffect">
                                  <p:stCondLst>
                                    <p:cond delay="500"/>
                                  </p:stCondLst>
                                  <p:childTnLst>
                                    <p:set>
                                      <p:cBhvr>
                                        <p:cTn id="88" dur="1" fill="hold">
                                          <p:stCondLst>
                                            <p:cond delay="0"/>
                                          </p:stCondLst>
                                        </p:cTn>
                                        <p:tgtEl>
                                          <p:spTgt spid="16464"/>
                                        </p:tgtEl>
                                        <p:attrNameLst>
                                          <p:attrName>style.visibility</p:attrName>
                                        </p:attrNameLst>
                                      </p:cBhvr>
                                      <p:to>
                                        <p:strVal val="visible"/>
                                      </p:to>
                                    </p:set>
                                  </p:childTnLst>
                                </p:cTn>
                              </p:par>
                            </p:childTnLst>
                          </p:cTn>
                        </p:par>
                        <p:par>
                          <p:cTn id="89" fill="hold">
                            <p:stCondLst>
                              <p:cond delay="7000"/>
                            </p:stCondLst>
                            <p:childTnLst>
                              <p:par>
                                <p:cTn id="90" presetID="1" presetClass="entr" presetSubtype="0" fill="hold" nodeType="afterEffect">
                                  <p:stCondLst>
                                    <p:cond delay="500"/>
                                  </p:stCondLst>
                                  <p:childTnLst>
                                    <p:set>
                                      <p:cBhvr>
                                        <p:cTn id="91" dur="1" fill="hold">
                                          <p:stCondLst>
                                            <p:cond delay="0"/>
                                          </p:stCondLst>
                                        </p:cTn>
                                        <p:tgtEl>
                                          <p:spTgt spid="16467"/>
                                        </p:tgtEl>
                                        <p:attrNameLst>
                                          <p:attrName>style.visibility</p:attrName>
                                        </p:attrNameLst>
                                      </p:cBhvr>
                                      <p:to>
                                        <p:strVal val="visible"/>
                                      </p:to>
                                    </p:set>
                                  </p:childTnLst>
                                </p:cTn>
                              </p:par>
                            </p:childTnLst>
                          </p:cTn>
                        </p:par>
                        <p:par>
                          <p:cTn id="92" fill="hold">
                            <p:stCondLst>
                              <p:cond delay="7500"/>
                            </p:stCondLst>
                            <p:childTnLst>
                              <p:par>
                                <p:cTn id="93" presetID="1" presetClass="entr" presetSubtype="0" fill="hold" nodeType="afterEffect">
                                  <p:stCondLst>
                                    <p:cond delay="500"/>
                                  </p:stCondLst>
                                  <p:childTnLst>
                                    <p:set>
                                      <p:cBhvr>
                                        <p:cTn id="94" dur="1" fill="hold">
                                          <p:stCondLst>
                                            <p:cond delay="0"/>
                                          </p:stCondLst>
                                        </p:cTn>
                                        <p:tgtEl>
                                          <p:spTgt spid="16470"/>
                                        </p:tgtEl>
                                        <p:attrNameLst>
                                          <p:attrName>style.visibility</p:attrName>
                                        </p:attrNameLst>
                                      </p:cBhvr>
                                      <p:to>
                                        <p:strVal val="visible"/>
                                      </p:to>
                                    </p:set>
                                  </p:childTnLst>
                                </p:cTn>
                              </p:par>
                            </p:childTnLst>
                          </p:cTn>
                        </p:par>
                        <p:par>
                          <p:cTn id="95" fill="hold">
                            <p:stCondLst>
                              <p:cond delay="8000"/>
                            </p:stCondLst>
                            <p:childTnLst>
                              <p:par>
                                <p:cTn id="96" presetID="1" presetClass="entr" presetSubtype="0" fill="hold" nodeType="afterEffect">
                                  <p:stCondLst>
                                    <p:cond delay="500"/>
                                  </p:stCondLst>
                                  <p:childTnLst>
                                    <p:set>
                                      <p:cBhvr>
                                        <p:cTn id="97" dur="1" fill="hold">
                                          <p:stCondLst>
                                            <p:cond delay="0"/>
                                          </p:stCondLst>
                                        </p:cTn>
                                        <p:tgtEl>
                                          <p:spTgt spid="16473"/>
                                        </p:tgtEl>
                                        <p:attrNameLst>
                                          <p:attrName>style.visibility</p:attrName>
                                        </p:attrNameLst>
                                      </p:cBhvr>
                                      <p:to>
                                        <p:strVal val="visible"/>
                                      </p:to>
                                    </p:set>
                                  </p:childTnLst>
                                </p:cTn>
                              </p:par>
                            </p:childTnLst>
                          </p:cTn>
                        </p:par>
                        <p:par>
                          <p:cTn id="98" fill="hold">
                            <p:stCondLst>
                              <p:cond delay="8500"/>
                            </p:stCondLst>
                            <p:childTnLst>
                              <p:par>
                                <p:cTn id="99" presetID="1" presetClass="entr" presetSubtype="0" fill="hold" nodeType="afterEffect">
                                  <p:stCondLst>
                                    <p:cond delay="500"/>
                                  </p:stCondLst>
                                  <p:childTnLst>
                                    <p:set>
                                      <p:cBhvr>
                                        <p:cTn id="100" dur="1" fill="hold">
                                          <p:stCondLst>
                                            <p:cond delay="0"/>
                                          </p:stCondLst>
                                        </p:cTn>
                                        <p:tgtEl>
                                          <p:spTgt spid="16476"/>
                                        </p:tgtEl>
                                        <p:attrNameLst>
                                          <p:attrName>style.visibility</p:attrName>
                                        </p:attrNameLst>
                                      </p:cBhvr>
                                      <p:to>
                                        <p:strVal val="visible"/>
                                      </p:to>
                                    </p:set>
                                  </p:childTnLst>
                                </p:cTn>
                              </p:par>
                            </p:childTnLst>
                          </p:cTn>
                        </p:par>
                        <p:par>
                          <p:cTn id="101" fill="hold">
                            <p:stCondLst>
                              <p:cond delay="9000"/>
                            </p:stCondLst>
                            <p:childTnLst>
                              <p:par>
                                <p:cTn id="102" presetID="1" presetClass="entr" presetSubtype="0" fill="hold" nodeType="afterEffect">
                                  <p:stCondLst>
                                    <p:cond delay="500"/>
                                  </p:stCondLst>
                                  <p:childTnLst>
                                    <p:set>
                                      <p:cBhvr>
                                        <p:cTn id="103" dur="1" fill="hold">
                                          <p:stCondLst>
                                            <p:cond delay="0"/>
                                          </p:stCondLst>
                                        </p:cTn>
                                        <p:tgtEl>
                                          <p:spTgt spid="16479"/>
                                        </p:tgtEl>
                                        <p:attrNameLst>
                                          <p:attrName>style.visibility</p:attrName>
                                        </p:attrNameLst>
                                      </p:cBhvr>
                                      <p:to>
                                        <p:strVal val="visible"/>
                                      </p:to>
                                    </p:set>
                                  </p:childTnLst>
                                </p:cTn>
                              </p:par>
                            </p:childTnLst>
                          </p:cTn>
                        </p:par>
                        <p:par>
                          <p:cTn id="104" fill="hold">
                            <p:stCondLst>
                              <p:cond delay="9500"/>
                            </p:stCondLst>
                            <p:childTnLst>
                              <p:par>
                                <p:cTn id="105" presetID="1" presetClass="entr" presetSubtype="0" fill="hold" nodeType="afterEffect">
                                  <p:stCondLst>
                                    <p:cond delay="500"/>
                                  </p:stCondLst>
                                  <p:childTnLst>
                                    <p:set>
                                      <p:cBhvr>
                                        <p:cTn id="106" dur="1" fill="hold">
                                          <p:stCondLst>
                                            <p:cond delay="0"/>
                                          </p:stCondLst>
                                        </p:cTn>
                                        <p:tgtEl>
                                          <p:spTgt spid="4"/>
                                        </p:tgtEl>
                                        <p:attrNameLst>
                                          <p:attrName>style.visibility</p:attrName>
                                        </p:attrNameLst>
                                      </p:cBhvr>
                                      <p:to>
                                        <p:strVal val="visible"/>
                                      </p:to>
                                    </p:set>
                                  </p:childTnLst>
                                </p:cTn>
                              </p:par>
                            </p:childTnLst>
                          </p:cTn>
                        </p:par>
                        <p:par>
                          <p:cTn id="107" fill="hold">
                            <p:stCondLst>
                              <p:cond delay="10000"/>
                            </p:stCondLst>
                            <p:childTnLst>
                              <p:par>
                                <p:cTn id="108" presetID="1" presetClass="entr" presetSubtype="0" fill="hold" nodeType="afterEffect">
                                  <p:stCondLst>
                                    <p:cond delay="500"/>
                                  </p:stCondLst>
                                  <p:childTnLst>
                                    <p:set>
                                      <p:cBhvr>
                                        <p:cTn id="109" dur="1" fill="hold">
                                          <p:stCondLst>
                                            <p:cond delay="0"/>
                                          </p:stCondLst>
                                        </p:cTn>
                                        <p:tgtEl>
                                          <p:spTgt spid="18"/>
                                        </p:tgtEl>
                                        <p:attrNameLst>
                                          <p:attrName>style.visibility</p:attrName>
                                        </p:attrNameLst>
                                      </p:cBhvr>
                                      <p:to>
                                        <p:strVal val="visible"/>
                                      </p:to>
                                    </p:set>
                                  </p:childTnLst>
                                </p:cTn>
                              </p:par>
                            </p:childTnLst>
                          </p:cTn>
                        </p:par>
                        <p:par>
                          <p:cTn id="110" fill="hold">
                            <p:stCondLst>
                              <p:cond delay="10500"/>
                            </p:stCondLst>
                            <p:childTnLst>
                              <p:par>
                                <p:cTn id="111" presetID="1" presetClass="entr" presetSubtype="0" fill="hold" nodeType="afterEffect">
                                  <p:stCondLst>
                                    <p:cond delay="500"/>
                                  </p:stCondLst>
                                  <p:childTnLst>
                                    <p:set>
                                      <p:cBhvr>
                                        <p:cTn id="112" dur="1" fill="hold">
                                          <p:stCondLst>
                                            <p:cond delay="0"/>
                                          </p:stCondLst>
                                        </p:cTn>
                                        <p:tgtEl>
                                          <p:spTgt spid="21"/>
                                        </p:tgtEl>
                                        <p:attrNameLst>
                                          <p:attrName>style.visibility</p:attrName>
                                        </p:attrNameLst>
                                      </p:cBhvr>
                                      <p:to>
                                        <p:strVal val="visible"/>
                                      </p:to>
                                    </p:set>
                                  </p:childTnLst>
                                </p:cTn>
                              </p:par>
                            </p:childTnLst>
                          </p:cTn>
                        </p:par>
                        <p:par>
                          <p:cTn id="113" fill="hold">
                            <p:stCondLst>
                              <p:cond delay="11000"/>
                            </p:stCondLst>
                            <p:childTnLst>
                              <p:par>
                                <p:cTn id="114" presetID="1" presetClass="entr" presetSubtype="0" fill="hold" nodeType="afterEffect">
                                  <p:stCondLst>
                                    <p:cond delay="500"/>
                                  </p:stCondLst>
                                  <p:childTnLst>
                                    <p:set>
                                      <p:cBhvr>
                                        <p:cTn id="115" dur="1" fill="hold">
                                          <p:stCondLst>
                                            <p:cond delay="0"/>
                                          </p:stCondLst>
                                        </p:cTn>
                                        <p:tgtEl>
                                          <p:spTgt spid="24"/>
                                        </p:tgtEl>
                                        <p:attrNameLst>
                                          <p:attrName>style.visibility</p:attrName>
                                        </p:attrNameLst>
                                      </p:cBhvr>
                                      <p:to>
                                        <p:strVal val="visible"/>
                                      </p:to>
                                    </p:set>
                                  </p:childTnLst>
                                </p:cTn>
                              </p:par>
                            </p:childTnLst>
                          </p:cTn>
                        </p:par>
                        <p:par>
                          <p:cTn id="116" fill="hold">
                            <p:stCondLst>
                              <p:cond delay="11500"/>
                            </p:stCondLst>
                            <p:childTnLst>
                              <p:par>
                                <p:cTn id="117" presetID="1" presetClass="entr" presetSubtype="0" fill="hold" nodeType="afterEffect">
                                  <p:stCondLst>
                                    <p:cond delay="500"/>
                                  </p:stCondLst>
                                  <p:childTnLst>
                                    <p:set>
                                      <p:cBhvr>
                                        <p:cTn id="118" dur="1" fill="hold">
                                          <p:stCondLst>
                                            <p:cond delay="0"/>
                                          </p:stCondLst>
                                        </p:cTn>
                                        <p:tgtEl>
                                          <p:spTgt spid="27"/>
                                        </p:tgtEl>
                                        <p:attrNameLst>
                                          <p:attrName>style.visibility</p:attrName>
                                        </p:attrNameLst>
                                      </p:cBhvr>
                                      <p:to>
                                        <p:strVal val="visible"/>
                                      </p:to>
                                    </p:set>
                                  </p:childTnLst>
                                </p:cTn>
                              </p:par>
                            </p:childTnLst>
                          </p:cTn>
                        </p:par>
                        <p:par>
                          <p:cTn id="119" fill="hold">
                            <p:stCondLst>
                              <p:cond delay="12000"/>
                            </p:stCondLst>
                            <p:childTnLst>
                              <p:par>
                                <p:cTn id="120" presetID="1" presetClass="entr" presetSubtype="0" fill="hold" nodeType="afterEffect">
                                  <p:stCondLst>
                                    <p:cond delay="500"/>
                                  </p:stCondLst>
                                  <p:childTnLst>
                                    <p:set>
                                      <p:cBhvr>
                                        <p:cTn id="121" dur="1" fill="hold">
                                          <p:stCondLst>
                                            <p:cond delay="0"/>
                                          </p:stCondLst>
                                        </p:cTn>
                                        <p:tgtEl>
                                          <p:spTgt spid="30"/>
                                        </p:tgtEl>
                                        <p:attrNameLst>
                                          <p:attrName>style.visibility</p:attrName>
                                        </p:attrNameLst>
                                      </p:cBhvr>
                                      <p:to>
                                        <p:strVal val="visible"/>
                                      </p:to>
                                    </p:set>
                                  </p:childTnLst>
                                </p:cTn>
                              </p:par>
                            </p:childTnLst>
                          </p:cTn>
                        </p:par>
                        <p:par>
                          <p:cTn id="122" fill="hold">
                            <p:stCondLst>
                              <p:cond delay="12500"/>
                            </p:stCondLst>
                            <p:childTnLst>
                              <p:par>
                                <p:cTn id="123" presetID="1" presetClass="entr" presetSubtype="0" fill="hold" nodeType="afterEffect">
                                  <p:stCondLst>
                                    <p:cond delay="500"/>
                                  </p:stCondLst>
                                  <p:childTnLst>
                                    <p:set>
                                      <p:cBhvr>
                                        <p:cTn id="124" dur="1" fill="hold">
                                          <p:stCondLst>
                                            <p:cond delay="0"/>
                                          </p:stCondLst>
                                        </p:cTn>
                                        <p:tgtEl>
                                          <p:spTgt spid="16386"/>
                                        </p:tgtEl>
                                        <p:attrNameLst>
                                          <p:attrName>style.visibility</p:attrName>
                                        </p:attrNameLst>
                                      </p:cBhvr>
                                      <p:to>
                                        <p:strVal val="visible"/>
                                      </p:to>
                                    </p:set>
                                  </p:childTnLst>
                                </p:cTn>
                              </p:par>
                            </p:childTnLst>
                          </p:cTn>
                        </p:par>
                        <p:par>
                          <p:cTn id="125" fill="hold">
                            <p:stCondLst>
                              <p:cond delay="13000"/>
                            </p:stCondLst>
                            <p:childTnLst>
                              <p:par>
                                <p:cTn id="126" presetID="1" presetClass="entr" presetSubtype="0" fill="hold" nodeType="afterEffect">
                                  <p:stCondLst>
                                    <p:cond delay="500"/>
                                  </p:stCondLst>
                                  <p:childTnLst>
                                    <p:set>
                                      <p:cBhvr>
                                        <p:cTn id="127" dur="1" fill="hold">
                                          <p:stCondLst>
                                            <p:cond delay="0"/>
                                          </p:stCondLst>
                                        </p:cTn>
                                        <p:tgtEl>
                                          <p:spTgt spid="34"/>
                                        </p:tgtEl>
                                        <p:attrNameLst>
                                          <p:attrName>style.visibility</p:attrName>
                                        </p:attrNameLst>
                                      </p:cBhvr>
                                      <p:to>
                                        <p:strVal val="visible"/>
                                      </p:to>
                                    </p:set>
                                  </p:childTnLst>
                                </p:cTn>
                              </p:par>
                            </p:childTnLst>
                          </p:cTn>
                        </p:par>
                        <p:par>
                          <p:cTn id="128" fill="hold">
                            <p:stCondLst>
                              <p:cond delay="13500"/>
                            </p:stCondLst>
                            <p:childTnLst>
                              <p:par>
                                <p:cTn id="129" presetID="1" presetClass="entr" presetSubtype="0" fill="hold" nodeType="afterEffect">
                                  <p:stCondLst>
                                    <p:cond delay="500"/>
                                  </p:stCondLst>
                                  <p:childTnLst>
                                    <p:set>
                                      <p:cBhvr>
                                        <p:cTn id="130" dur="1" fill="hold">
                                          <p:stCondLst>
                                            <p:cond delay="0"/>
                                          </p:stCondLst>
                                        </p:cTn>
                                        <p:tgtEl>
                                          <p:spTgt spid="37"/>
                                        </p:tgtEl>
                                        <p:attrNameLst>
                                          <p:attrName>style.visibility</p:attrName>
                                        </p:attrNameLst>
                                      </p:cBhvr>
                                      <p:to>
                                        <p:strVal val="visible"/>
                                      </p:to>
                                    </p:set>
                                  </p:childTnLst>
                                </p:cTn>
                              </p:par>
                            </p:childTnLst>
                          </p:cTn>
                        </p:par>
                        <p:par>
                          <p:cTn id="131" fill="hold">
                            <p:stCondLst>
                              <p:cond delay="14000"/>
                            </p:stCondLst>
                            <p:childTnLst>
                              <p:par>
                                <p:cTn id="132" presetID="1" presetClass="entr" presetSubtype="0" fill="hold" nodeType="afterEffect">
                                  <p:stCondLst>
                                    <p:cond delay="500"/>
                                  </p:stCondLst>
                                  <p:childTnLst>
                                    <p:set>
                                      <p:cBhvr>
                                        <p:cTn id="133" dur="1" fill="hold">
                                          <p:stCondLst>
                                            <p:cond delay="0"/>
                                          </p:stCondLst>
                                        </p:cTn>
                                        <p:tgtEl>
                                          <p:spTgt spid="41"/>
                                        </p:tgtEl>
                                        <p:attrNameLst>
                                          <p:attrName>style.visibility</p:attrName>
                                        </p:attrNameLst>
                                      </p:cBhvr>
                                      <p:to>
                                        <p:strVal val="visible"/>
                                      </p:to>
                                    </p:set>
                                  </p:childTnLst>
                                </p:cTn>
                              </p:par>
                            </p:childTnLst>
                          </p:cTn>
                        </p:par>
                        <p:par>
                          <p:cTn id="134" fill="hold">
                            <p:stCondLst>
                              <p:cond delay="14500"/>
                            </p:stCondLst>
                            <p:childTnLst>
                              <p:par>
                                <p:cTn id="135" presetID="1" presetClass="entr" presetSubtype="0" fill="hold" nodeType="afterEffect">
                                  <p:stCondLst>
                                    <p:cond delay="500"/>
                                  </p:stCondLst>
                                  <p:childTnLst>
                                    <p:set>
                                      <p:cBhvr>
                                        <p:cTn id="136" dur="1" fill="hold">
                                          <p:stCondLst>
                                            <p:cond delay="0"/>
                                          </p:stCondLst>
                                        </p:cTn>
                                        <p:tgtEl>
                                          <p:spTgt spid="44"/>
                                        </p:tgtEl>
                                        <p:attrNameLst>
                                          <p:attrName>style.visibility</p:attrName>
                                        </p:attrNameLst>
                                      </p:cBhvr>
                                      <p:to>
                                        <p:strVal val="visible"/>
                                      </p:to>
                                    </p:set>
                                  </p:childTnLst>
                                </p:cTn>
                              </p:par>
                            </p:childTnLst>
                          </p:cTn>
                        </p:par>
                        <p:par>
                          <p:cTn id="137" fill="hold">
                            <p:stCondLst>
                              <p:cond delay="15000"/>
                            </p:stCondLst>
                            <p:childTnLst>
                              <p:par>
                                <p:cTn id="138" presetID="1" presetClass="entr" presetSubtype="0" fill="hold" nodeType="afterEffect">
                                  <p:stCondLst>
                                    <p:cond delay="500"/>
                                  </p:stCondLst>
                                  <p:childTnLst>
                                    <p:set>
                                      <p:cBhvr>
                                        <p:cTn id="139" dur="1" fill="hold">
                                          <p:stCondLst>
                                            <p:cond delay="0"/>
                                          </p:stCondLst>
                                        </p:cTn>
                                        <p:tgtEl>
                                          <p:spTgt spid="47"/>
                                        </p:tgtEl>
                                        <p:attrNameLst>
                                          <p:attrName>style.visibility</p:attrName>
                                        </p:attrNameLst>
                                      </p:cBhvr>
                                      <p:to>
                                        <p:strVal val="visible"/>
                                      </p:to>
                                    </p:set>
                                  </p:childTnLst>
                                </p:cTn>
                              </p:par>
                            </p:childTnLst>
                          </p:cTn>
                        </p:par>
                        <p:par>
                          <p:cTn id="140" fill="hold">
                            <p:stCondLst>
                              <p:cond delay="15500"/>
                            </p:stCondLst>
                            <p:childTnLst>
                              <p:par>
                                <p:cTn id="141" presetID="1" presetClass="entr" presetSubtype="0" fill="hold" nodeType="afterEffect">
                                  <p:stCondLst>
                                    <p:cond delay="500"/>
                                  </p:stCondLst>
                                  <p:childTnLst>
                                    <p:set>
                                      <p:cBhvr>
                                        <p:cTn id="142" dur="1" fill="hold">
                                          <p:stCondLst>
                                            <p:cond delay="0"/>
                                          </p:stCondLst>
                                        </p:cTn>
                                        <p:tgtEl>
                                          <p:spTgt spid="50"/>
                                        </p:tgtEl>
                                        <p:attrNameLst>
                                          <p:attrName>style.visibility</p:attrName>
                                        </p:attrNameLst>
                                      </p:cBhvr>
                                      <p:to>
                                        <p:strVal val="visible"/>
                                      </p:to>
                                    </p:set>
                                  </p:childTnLst>
                                </p:cTn>
                              </p:par>
                            </p:childTnLst>
                          </p:cTn>
                        </p:par>
                        <p:par>
                          <p:cTn id="143" fill="hold">
                            <p:stCondLst>
                              <p:cond delay="16000"/>
                            </p:stCondLst>
                            <p:childTnLst>
                              <p:par>
                                <p:cTn id="144" presetID="1" presetClass="entr" presetSubtype="0" fill="hold" nodeType="afterEffect">
                                  <p:stCondLst>
                                    <p:cond delay="500"/>
                                  </p:stCondLst>
                                  <p:childTnLst>
                                    <p:set>
                                      <p:cBhvr>
                                        <p:cTn id="145" dur="1" fill="hold">
                                          <p:stCondLst>
                                            <p:cond delay="0"/>
                                          </p:stCondLst>
                                        </p:cTn>
                                        <p:tgtEl>
                                          <p:spTgt spid="53"/>
                                        </p:tgtEl>
                                        <p:attrNameLst>
                                          <p:attrName>style.visibility</p:attrName>
                                        </p:attrNameLst>
                                      </p:cBhvr>
                                      <p:to>
                                        <p:strVal val="visible"/>
                                      </p:to>
                                    </p:set>
                                  </p:childTnLst>
                                </p:cTn>
                              </p:par>
                            </p:childTnLst>
                          </p:cTn>
                        </p:par>
                        <p:par>
                          <p:cTn id="146" fill="hold">
                            <p:stCondLst>
                              <p:cond delay="16500"/>
                            </p:stCondLst>
                            <p:childTnLst>
                              <p:par>
                                <p:cTn id="147" presetID="1" presetClass="entr" presetSubtype="0" fill="hold" nodeType="afterEffect">
                                  <p:stCondLst>
                                    <p:cond delay="500"/>
                                  </p:stCondLst>
                                  <p:childTnLst>
                                    <p:set>
                                      <p:cBhvr>
                                        <p:cTn id="148" dur="1" fill="hold">
                                          <p:stCondLst>
                                            <p:cond delay="0"/>
                                          </p:stCondLst>
                                        </p:cTn>
                                        <p:tgtEl>
                                          <p:spTgt spid="56"/>
                                        </p:tgtEl>
                                        <p:attrNameLst>
                                          <p:attrName>style.visibility</p:attrName>
                                        </p:attrNameLst>
                                      </p:cBhvr>
                                      <p:to>
                                        <p:strVal val="visible"/>
                                      </p:to>
                                    </p:set>
                                  </p:childTnLst>
                                </p:cTn>
                              </p:par>
                            </p:childTnLst>
                          </p:cTn>
                        </p:par>
                        <p:par>
                          <p:cTn id="149" fill="hold">
                            <p:stCondLst>
                              <p:cond delay="17000"/>
                            </p:stCondLst>
                            <p:childTnLst>
                              <p:par>
                                <p:cTn id="150" presetID="1" presetClass="entr" presetSubtype="0" fill="hold" nodeType="afterEffect">
                                  <p:stCondLst>
                                    <p:cond delay="500"/>
                                  </p:stCondLst>
                                  <p:childTnLst>
                                    <p:set>
                                      <p:cBhvr>
                                        <p:cTn id="151" dur="1" fill="hold">
                                          <p:stCondLst>
                                            <p:cond delay="0"/>
                                          </p:stCondLst>
                                        </p:cTn>
                                        <p:tgtEl>
                                          <p:spTgt spid="59"/>
                                        </p:tgtEl>
                                        <p:attrNameLst>
                                          <p:attrName>style.visibility</p:attrName>
                                        </p:attrNameLst>
                                      </p:cBhvr>
                                      <p:to>
                                        <p:strVal val="visible"/>
                                      </p:to>
                                    </p:set>
                                  </p:childTnLst>
                                </p:cTn>
                              </p:par>
                            </p:childTnLst>
                          </p:cTn>
                        </p:par>
                        <p:par>
                          <p:cTn id="152" fill="hold">
                            <p:stCondLst>
                              <p:cond delay="17500"/>
                            </p:stCondLst>
                            <p:childTnLst>
                              <p:par>
                                <p:cTn id="153" presetID="1" presetClass="entr" presetSubtype="0" fill="hold" nodeType="afterEffect">
                                  <p:stCondLst>
                                    <p:cond delay="500"/>
                                  </p:stCondLst>
                                  <p:childTnLst>
                                    <p:set>
                                      <p:cBhvr>
                                        <p:cTn id="154" dur="1" fill="hold">
                                          <p:stCondLst>
                                            <p:cond delay="0"/>
                                          </p:stCondLst>
                                        </p:cTn>
                                        <p:tgtEl>
                                          <p:spTgt spid="62"/>
                                        </p:tgtEl>
                                        <p:attrNameLst>
                                          <p:attrName>style.visibility</p:attrName>
                                        </p:attrNameLst>
                                      </p:cBhvr>
                                      <p:to>
                                        <p:strVal val="visible"/>
                                      </p:to>
                                    </p:set>
                                  </p:childTnLst>
                                </p:cTn>
                              </p:par>
                            </p:childTnLst>
                          </p:cTn>
                        </p:par>
                        <p:par>
                          <p:cTn id="155" fill="hold">
                            <p:stCondLst>
                              <p:cond delay="18000"/>
                            </p:stCondLst>
                            <p:childTnLst>
                              <p:par>
                                <p:cTn id="156" presetID="1" presetClass="entr" presetSubtype="0" fill="hold" nodeType="afterEffect">
                                  <p:stCondLst>
                                    <p:cond delay="500"/>
                                  </p:stCondLst>
                                  <p:childTnLst>
                                    <p:set>
                                      <p:cBhvr>
                                        <p:cTn id="157" dur="1" fill="hold">
                                          <p:stCondLst>
                                            <p:cond delay="0"/>
                                          </p:stCondLst>
                                        </p:cTn>
                                        <p:tgtEl>
                                          <p:spTgt spid="16482"/>
                                        </p:tgtEl>
                                        <p:attrNameLst>
                                          <p:attrName>style.visibility</p:attrName>
                                        </p:attrNameLst>
                                      </p:cBhvr>
                                      <p:to>
                                        <p:strVal val="visible"/>
                                      </p:to>
                                    </p:set>
                                  </p:childTnLst>
                                </p:cTn>
                              </p:par>
                            </p:childTnLst>
                          </p:cTn>
                        </p:par>
                        <p:par>
                          <p:cTn id="158" fill="hold">
                            <p:stCondLst>
                              <p:cond delay="18500"/>
                            </p:stCondLst>
                            <p:childTnLst>
                              <p:par>
                                <p:cTn id="159" presetID="1" presetClass="entr" presetSubtype="0" fill="hold" nodeType="afterEffect">
                                  <p:stCondLst>
                                    <p:cond delay="500"/>
                                  </p:stCondLst>
                                  <p:childTnLst>
                                    <p:set>
                                      <p:cBhvr>
                                        <p:cTn id="160" dur="1" fill="hold">
                                          <p:stCondLst>
                                            <p:cond delay="0"/>
                                          </p:stCondLst>
                                        </p:cTn>
                                        <p:tgtEl>
                                          <p:spTgt spid="16485"/>
                                        </p:tgtEl>
                                        <p:attrNameLst>
                                          <p:attrName>style.visibility</p:attrName>
                                        </p:attrNameLst>
                                      </p:cBhvr>
                                      <p:to>
                                        <p:strVal val="visible"/>
                                      </p:to>
                                    </p:set>
                                  </p:childTnLst>
                                </p:cTn>
                              </p:par>
                            </p:childTnLst>
                          </p:cTn>
                        </p:par>
                        <p:par>
                          <p:cTn id="161" fill="hold">
                            <p:stCondLst>
                              <p:cond delay="19000"/>
                            </p:stCondLst>
                            <p:childTnLst>
                              <p:par>
                                <p:cTn id="162" presetID="1" presetClass="entr" presetSubtype="0" fill="hold" nodeType="afterEffect">
                                  <p:stCondLst>
                                    <p:cond delay="500"/>
                                  </p:stCondLst>
                                  <p:childTnLst>
                                    <p:set>
                                      <p:cBhvr>
                                        <p:cTn id="163" dur="1" fill="hold">
                                          <p:stCondLst>
                                            <p:cond delay="0"/>
                                          </p:stCondLst>
                                        </p:cTn>
                                        <p:tgtEl>
                                          <p:spTgt spid="16488"/>
                                        </p:tgtEl>
                                        <p:attrNameLst>
                                          <p:attrName>style.visibility</p:attrName>
                                        </p:attrNameLst>
                                      </p:cBhvr>
                                      <p:to>
                                        <p:strVal val="visible"/>
                                      </p:to>
                                    </p:set>
                                  </p:childTnLst>
                                </p:cTn>
                              </p:par>
                            </p:childTnLst>
                          </p:cTn>
                        </p:par>
                        <p:par>
                          <p:cTn id="164" fill="hold">
                            <p:stCondLst>
                              <p:cond delay="19500"/>
                            </p:stCondLst>
                            <p:childTnLst>
                              <p:par>
                                <p:cTn id="165" presetID="1" presetClass="entr" presetSubtype="0" fill="hold" nodeType="afterEffect">
                                  <p:stCondLst>
                                    <p:cond delay="500"/>
                                  </p:stCondLst>
                                  <p:childTnLst>
                                    <p:set>
                                      <p:cBhvr>
                                        <p:cTn id="166" dur="1" fill="hold">
                                          <p:stCondLst>
                                            <p:cond delay="0"/>
                                          </p:stCondLst>
                                        </p:cTn>
                                        <p:tgtEl>
                                          <p:spTgt spid="16491"/>
                                        </p:tgtEl>
                                        <p:attrNameLst>
                                          <p:attrName>style.visibility</p:attrName>
                                        </p:attrNameLst>
                                      </p:cBhvr>
                                      <p:to>
                                        <p:strVal val="visible"/>
                                      </p:to>
                                    </p:set>
                                  </p:childTnLst>
                                </p:cTn>
                              </p:par>
                            </p:childTnLst>
                          </p:cTn>
                        </p:par>
                        <p:par>
                          <p:cTn id="167" fill="hold">
                            <p:stCondLst>
                              <p:cond delay="20000"/>
                            </p:stCondLst>
                            <p:childTnLst>
                              <p:par>
                                <p:cTn id="168" presetID="1" presetClass="entr" presetSubtype="0" fill="hold" nodeType="afterEffect">
                                  <p:stCondLst>
                                    <p:cond delay="500"/>
                                  </p:stCondLst>
                                  <p:childTnLst>
                                    <p:set>
                                      <p:cBhvr>
                                        <p:cTn id="169" dur="1" fill="hold">
                                          <p:stCondLst>
                                            <p:cond delay="0"/>
                                          </p:stCondLst>
                                        </p:cTn>
                                        <p:tgtEl>
                                          <p:spTgt spid="16494"/>
                                        </p:tgtEl>
                                        <p:attrNameLst>
                                          <p:attrName>style.visibility</p:attrName>
                                        </p:attrNameLst>
                                      </p:cBhvr>
                                      <p:to>
                                        <p:strVal val="visible"/>
                                      </p:to>
                                    </p:set>
                                  </p:childTnLst>
                                </p:cTn>
                              </p:par>
                            </p:childTnLst>
                          </p:cTn>
                        </p:par>
                        <p:par>
                          <p:cTn id="170" fill="hold">
                            <p:stCondLst>
                              <p:cond delay="20500"/>
                            </p:stCondLst>
                            <p:childTnLst>
                              <p:par>
                                <p:cTn id="171" presetID="1" presetClass="entr" presetSubtype="0" fill="hold" nodeType="afterEffect">
                                  <p:stCondLst>
                                    <p:cond delay="500"/>
                                  </p:stCondLst>
                                  <p:childTnLst>
                                    <p:set>
                                      <p:cBhvr>
                                        <p:cTn id="172" dur="1" fill="hold">
                                          <p:stCondLst>
                                            <p:cond delay="0"/>
                                          </p:stCondLst>
                                        </p:cTn>
                                        <p:tgtEl>
                                          <p:spTgt spid="16497"/>
                                        </p:tgtEl>
                                        <p:attrNameLst>
                                          <p:attrName>style.visibility</p:attrName>
                                        </p:attrNameLst>
                                      </p:cBhvr>
                                      <p:to>
                                        <p:strVal val="visible"/>
                                      </p:to>
                                    </p:set>
                                  </p:childTnLst>
                                </p:cTn>
                              </p:par>
                            </p:childTnLst>
                          </p:cTn>
                        </p:par>
                        <p:par>
                          <p:cTn id="173" fill="hold">
                            <p:stCondLst>
                              <p:cond delay="21000"/>
                            </p:stCondLst>
                            <p:childTnLst>
                              <p:par>
                                <p:cTn id="174" presetID="1" presetClass="entr" presetSubtype="0" fill="hold" nodeType="afterEffect">
                                  <p:stCondLst>
                                    <p:cond delay="500"/>
                                  </p:stCondLst>
                                  <p:childTnLst>
                                    <p:set>
                                      <p:cBhvr>
                                        <p:cTn id="175" dur="1" fill="hold">
                                          <p:stCondLst>
                                            <p:cond delay="0"/>
                                          </p:stCondLst>
                                        </p:cTn>
                                        <p:tgtEl>
                                          <p:spTgt spid="16500"/>
                                        </p:tgtEl>
                                        <p:attrNameLst>
                                          <p:attrName>style.visibility</p:attrName>
                                        </p:attrNameLst>
                                      </p:cBhvr>
                                      <p:to>
                                        <p:strVal val="visible"/>
                                      </p:to>
                                    </p:set>
                                  </p:childTnLst>
                                </p:cTn>
                              </p:par>
                            </p:childTnLst>
                          </p:cTn>
                        </p:par>
                        <p:par>
                          <p:cTn id="176" fill="hold">
                            <p:stCondLst>
                              <p:cond delay="21500"/>
                            </p:stCondLst>
                            <p:childTnLst>
                              <p:par>
                                <p:cTn id="177" presetID="1" presetClass="entr" presetSubtype="0" fill="hold" nodeType="afterEffect">
                                  <p:stCondLst>
                                    <p:cond delay="500"/>
                                  </p:stCondLst>
                                  <p:childTnLst>
                                    <p:set>
                                      <p:cBhvr>
                                        <p:cTn id="178" dur="1" fill="hold">
                                          <p:stCondLst>
                                            <p:cond delay="0"/>
                                          </p:stCondLst>
                                        </p:cTn>
                                        <p:tgtEl>
                                          <p:spTgt spid="165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r_060612_0545z.JPG"/>
          <p:cNvPicPr>
            <a:picLocks noChangeAspect="1"/>
          </p:cNvPicPr>
          <p:nvPr/>
        </p:nvPicPr>
        <p:blipFill>
          <a:blip r:embed="rId2"/>
          <a:srcRect/>
          <a:stretch>
            <a:fillRect/>
          </a:stretch>
        </p:blipFill>
        <p:spPr bwMode="auto">
          <a:xfrm>
            <a:off x="2026177" y="1476899"/>
            <a:ext cx="5035020" cy="5035020"/>
          </a:xfrm>
          <a:prstGeom prst="rect">
            <a:avLst/>
          </a:prstGeom>
          <a:noFill/>
          <a:ln w="9525">
            <a:noFill/>
            <a:miter lim="800000"/>
            <a:headEnd/>
            <a:tailEnd/>
          </a:ln>
        </p:spPr>
      </p:pic>
      <p:sp>
        <p:nvSpPr>
          <p:cNvPr id="3" name="Text Box 63"/>
          <p:cNvSpPr txBox="1">
            <a:spLocks noChangeArrowheads="1"/>
          </p:cNvSpPr>
          <p:nvPr/>
        </p:nvSpPr>
        <p:spPr bwMode="auto">
          <a:xfrm>
            <a:off x="0" y="0"/>
            <a:ext cx="9144000" cy="1200150"/>
          </a:xfrm>
          <a:prstGeom prst="rect">
            <a:avLst/>
          </a:prstGeom>
          <a:noFill/>
          <a:ln w="9525">
            <a:noFill/>
            <a:miter lim="800000"/>
            <a:headEnd/>
            <a:tailEnd/>
          </a:ln>
        </p:spPr>
        <p:txBody>
          <a:bodyPr>
            <a:spAutoFit/>
          </a:bodyPr>
          <a:lstStyle/>
          <a:p>
            <a:pPr algn="ctr">
              <a:spcBef>
                <a:spcPct val="50000"/>
              </a:spcBef>
            </a:pPr>
            <a:r>
              <a:rPr lang="en-US" sz="3600" b="1" dirty="0">
                <a:solidFill>
                  <a:srgbClr val="000000"/>
                </a:solidFill>
                <a:latin typeface="Comic Sans MS" pitchFamily="66" charset="0"/>
              </a:rPr>
              <a:t>2006 Tropical Storm Alberto</a:t>
            </a:r>
          </a:p>
          <a:p>
            <a:pPr algn="ctr">
              <a:spcBef>
                <a:spcPct val="50000"/>
              </a:spcBef>
            </a:pPr>
            <a:r>
              <a:rPr lang="en-US" sz="2400" dirty="0">
                <a:solidFill>
                  <a:srgbClr val="000000"/>
                </a:solidFill>
                <a:latin typeface="Comic Sans MS" pitchFamily="66" charset="0"/>
              </a:rPr>
              <a:t>GOES 6-hr BT Temp Difference</a:t>
            </a:r>
          </a:p>
        </p:txBody>
      </p:sp>
      <p:pic>
        <p:nvPicPr>
          <p:cNvPr id="4" name="Picture 4" descr="ir_060612_1145z.JPG"/>
          <p:cNvPicPr>
            <a:picLocks noChangeAspect="1"/>
          </p:cNvPicPr>
          <p:nvPr/>
        </p:nvPicPr>
        <p:blipFill>
          <a:blip r:embed="rId3"/>
          <a:srcRect/>
          <a:stretch>
            <a:fillRect/>
          </a:stretch>
        </p:blipFill>
        <p:spPr bwMode="auto">
          <a:xfrm>
            <a:off x="2026177" y="1476899"/>
            <a:ext cx="5035020" cy="5035022"/>
          </a:xfrm>
          <a:prstGeom prst="rect">
            <a:avLst/>
          </a:prstGeom>
          <a:noFill/>
          <a:ln w="9525">
            <a:noFill/>
            <a:miter lim="800000"/>
            <a:headEnd/>
            <a:tailEnd/>
          </a:ln>
        </p:spPr>
      </p:pic>
      <p:pic>
        <p:nvPicPr>
          <p:cNvPr id="5" name="Picture 5" descr="bt_diff_060612_1145z.JPG"/>
          <p:cNvPicPr>
            <a:picLocks noChangeAspect="1"/>
          </p:cNvPicPr>
          <p:nvPr/>
        </p:nvPicPr>
        <p:blipFill>
          <a:blip r:embed="rId4"/>
          <a:srcRect/>
          <a:stretch>
            <a:fillRect/>
          </a:stretch>
        </p:blipFill>
        <p:spPr bwMode="auto">
          <a:xfrm>
            <a:off x="2026177" y="1476899"/>
            <a:ext cx="5035020" cy="5035020"/>
          </a:xfrm>
          <a:prstGeom prst="rect">
            <a:avLst/>
          </a:prstGeom>
          <a:noFill/>
          <a:ln w="9525">
            <a:noFill/>
            <a:miter lim="800000"/>
            <a:headEnd/>
            <a:tailEnd/>
          </a:ln>
        </p:spPr>
      </p:pic>
      <p:pic>
        <p:nvPicPr>
          <p:cNvPr id="2050" name="Picture 2" descr="F:\farside_cloudbank.jpg"/>
          <p:cNvPicPr>
            <a:picLocks noChangeAspect="1" noChangeArrowheads="1"/>
          </p:cNvPicPr>
          <p:nvPr/>
        </p:nvPicPr>
        <p:blipFill>
          <a:blip r:embed="rId5"/>
          <a:srcRect/>
          <a:stretch>
            <a:fillRect/>
          </a:stretch>
        </p:blipFill>
        <p:spPr bwMode="auto">
          <a:xfrm>
            <a:off x="2394887" y="1244394"/>
            <a:ext cx="4300881" cy="5485613"/>
          </a:xfrm>
          <a:prstGeom prst="rect">
            <a:avLst/>
          </a:prstGeom>
          <a:noFill/>
        </p:spPr>
      </p:pic>
    </p:spTree>
    <p:extLst>
      <p:ext uri="{BB962C8B-B14F-4D97-AF65-F5344CB8AC3E}">
        <p14:creationId xmlns="" xmlns:p14="http://schemas.microsoft.com/office/powerpoint/2010/main" val="353821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drew_bt12jpg.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42280" y="1066795"/>
            <a:ext cx="7927588" cy="5400669"/>
          </a:xfrm>
          <a:prstGeom prst="rect">
            <a:avLst/>
          </a:prstGeom>
        </p:spPr>
      </p:pic>
      <p:sp>
        <p:nvSpPr>
          <p:cNvPr id="5" name="Oval 4"/>
          <p:cNvSpPr/>
          <p:nvPr/>
        </p:nvSpPr>
        <p:spPr>
          <a:xfrm>
            <a:off x="5757333" y="3090332"/>
            <a:ext cx="592667" cy="592667"/>
          </a:xfrm>
          <a:prstGeom prst="ellipse">
            <a:avLst/>
          </a:prstGeom>
          <a:solidFill>
            <a:srgbClr val="FF0000">
              <a:alpha val="27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9"/>
          <p:cNvSpPr txBox="1">
            <a:spLocks noChangeArrowheads="1"/>
          </p:cNvSpPr>
          <p:nvPr/>
        </p:nvSpPr>
        <p:spPr bwMode="auto">
          <a:xfrm>
            <a:off x="0" y="0"/>
            <a:ext cx="9144000" cy="584200"/>
          </a:xfrm>
          <a:prstGeom prst="rect">
            <a:avLst/>
          </a:prstGeom>
          <a:noFill/>
          <a:ln w="9525">
            <a:noFill/>
            <a:miter lim="800000"/>
            <a:headEnd/>
            <a:tailEnd/>
          </a:ln>
        </p:spPr>
        <p:txBody>
          <a:bodyPr>
            <a:spAutoFit/>
          </a:bodyPr>
          <a:lstStyle/>
          <a:p>
            <a:pPr algn="ctr"/>
            <a:r>
              <a:rPr lang="en-US" sz="3200" dirty="0">
                <a:latin typeface="Comic Sans MS" pitchFamily="66" charset="0"/>
              </a:rPr>
              <a:t>Hurricane </a:t>
            </a:r>
            <a:r>
              <a:rPr lang="en-US" sz="3200" dirty="0" smtClean="0">
                <a:latin typeface="Comic Sans MS" pitchFamily="66" charset="0"/>
              </a:rPr>
              <a:t>Andrew: 21-25 August 1992</a:t>
            </a:r>
            <a:endParaRPr lang="en-US" sz="3200" dirty="0">
              <a:latin typeface="Comic Sans MS" pitchFamily="66" charset="0"/>
            </a:endParaRPr>
          </a:p>
        </p:txBody>
      </p:sp>
      <p:cxnSp>
        <p:nvCxnSpPr>
          <p:cNvPr id="7" name="Straight Connector 6"/>
          <p:cNvCxnSpPr/>
          <p:nvPr/>
        </p:nvCxnSpPr>
        <p:spPr>
          <a:xfrm flipV="1">
            <a:off x="6807201" y="1172367"/>
            <a:ext cx="0" cy="4822080"/>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728471" y="4992886"/>
            <a:ext cx="2185664" cy="400110"/>
          </a:xfrm>
          <a:prstGeom prst="rect">
            <a:avLst/>
          </a:prstGeom>
          <a:solidFill>
            <a:schemeClr val="bg1"/>
          </a:solidFill>
        </p:spPr>
        <p:txBody>
          <a:bodyPr wrap="none" rtlCol="0">
            <a:spAutoFit/>
          </a:bodyPr>
          <a:lstStyle/>
          <a:p>
            <a:r>
              <a:rPr lang="en-US" sz="2000" dirty="0" smtClean="0"/>
              <a:t>South FL Landfall</a:t>
            </a:r>
            <a:endParaRPr lang="en-US" sz="2000" dirty="0"/>
          </a:p>
        </p:txBody>
      </p:sp>
    </p:spTree>
    <p:extLst>
      <p:ext uri="{BB962C8B-B14F-4D97-AF65-F5344CB8AC3E}">
        <p14:creationId xmlns="" xmlns:p14="http://schemas.microsoft.com/office/powerpoint/2010/main" val="22513903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TextBox 7"/>
          <p:cNvSpPr txBox="1">
            <a:spLocks noChangeArrowheads="1"/>
          </p:cNvSpPr>
          <p:nvPr/>
        </p:nvSpPr>
        <p:spPr bwMode="auto">
          <a:xfrm>
            <a:off x="114300" y="1211263"/>
            <a:ext cx="4376738" cy="400050"/>
          </a:xfrm>
          <a:prstGeom prst="rect">
            <a:avLst/>
          </a:prstGeom>
          <a:noFill/>
          <a:ln w="9525">
            <a:noFill/>
            <a:miter lim="800000"/>
            <a:headEnd/>
            <a:tailEnd/>
          </a:ln>
        </p:spPr>
        <p:txBody>
          <a:bodyPr>
            <a:spAutoFit/>
          </a:bodyPr>
          <a:lstStyle/>
          <a:p>
            <a:pPr algn="ctr"/>
            <a:r>
              <a:rPr lang="en-US" sz="2000" dirty="0">
                <a:latin typeface="Comic Sans MS" pitchFamily="66" charset="0"/>
              </a:rPr>
              <a:t>GOES IR (storm relative)</a:t>
            </a:r>
          </a:p>
        </p:txBody>
      </p:sp>
      <p:sp>
        <p:nvSpPr>
          <p:cNvPr id="16393" name="TextBox 8"/>
          <p:cNvSpPr txBox="1">
            <a:spLocks noChangeArrowheads="1"/>
          </p:cNvSpPr>
          <p:nvPr/>
        </p:nvSpPr>
        <p:spPr bwMode="auto">
          <a:xfrm>
            <a:off x="4491038" y="1211263"/>
            <a:ext cx="4640262" cy="400050"/>
          </a:xfrm>
          <a:prstGeom prst="rect">
            <a:avLst/>
          </a:prstGeom>
          <a:noFill/>
          <a:ln w="9525">
            <a:noFill/>
            <a:miter lim="800000"/>
            <a:headEnd/>
            <a:tailEnd/>
          </a:ln>
        </p:spPr>
        <p:txBody>
          <a:bodyPr>
            <a:spAutoFit/>
          </a:bodyPr>
          <a:lstStyle/>
          <a:p>
            <a:pPr algn="ctr"/>
            <a:r>
              <a:rPr lang="en-US" sz="2000">
                <a:latin typeface="Comic Sans MS" pitchFamily="66" charset="0"/>
              </a:rPr>
              <a:t>GOES BT Diff (storm relative)</a:t>
            </a:r>
          </a:p>
        </p:txBody>
      </p:sp>
      <p:sp>
        <p:nvSpPr>
          <p:cNvPr id="16394" name="TextBox 9"/>
          <p:cNvSpPr txBox="1">
            <a:spLocks noChangeArrowheads="1"/>
          </p:cNvSpPr>
          <p:nvPr/>
        </p:nvSpPr>
        <p:spPr bwMode="auto">
          <a:xfrm>
            <a:off x="0" y="0"/>
            <a:ext cx="9144000" cy="584200"/>
          </a:xfrm>
          <a:prstGeom prst="rect">
            <a:avLst/>
          </a:prstGeom>
          <a:noFill/>
          <a:ln w="9525">
            <a:noFill/>
            <a:miter lim="800000"/>
            <a:headEnd/>
            <a:tailEnd/>
          </a:ln>
        </p:spPr>
        <p:txBody>
          <a:bodyPr>
            <a:spAutoFit/>
          </a:bodyPr>
          <a:lstStyle/>
          <a:p>
            <a:pPr algn="ctr"/>
            <a:r>
              <a:rPr lang="en-US" sz="3200" dirty="0">
                <a:latin typeface="Comic Sans MS" pitchFamily="66" charset="0"/>
              </a:rPr>
              <a:t>Hurricane </a:t>
            </a:r>
            <a:r>
              <a:rPr lang="en-US" sz="3200" dirty="0" smtClean="0">
                <a:latin typeface="Comic Sans MS" pitchFamily="66" charset="0"/>
              </a:rPr>
              <a:t>Andrew: 23-24 August 1992</a:t>
            </a:r>
            <a:endParaRPr lang="en-US" sz="3200" dirty="0">
              <a:latin typeface="Comic Sans MS" pitchFamily="66" charset="0"/>
            </a:endParaRPr>
          </a:p>
        </p:txBody>
      </p:sp>
      <p:grpSp>
        <p:nvGrpSpPr>
          <p:cNvPr id="16506" name="Group 16505"/>
          <p:cNvGrpSpPr/>
          <p:nvPr/>
        </p:nvGrpSpPr>
        <p:grpSpPr>
          <a:xfrm>
            <a:off x="100584" y="1600200"/>
            <a:ext cx="8933688" cy="4389120"/>
            <a:chOff x="100584" y="1600200"/>
            <a:chExt cx="8933688" cy="4389120"/>
          </a:xfrm>
        </p:grpSpPr>
        <p:pic>
          <p:nvPicPr>
            <p:cNvPr id="16501" name="Picture 16500" descr="920824_0000z.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pic>
          <p:nvPicPr>
            <p:cNvPr id="16505" name="Picture 16504" descr="920824_0000z.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grpSp>
      <p:grpSp>
        <p:nvGrpSpPr>
          <p:cNvPr id="16509" name="Group 16508"/>
          <p:cNvGrpSpPr/>
          <p:nvPr/>
        </p:nvGrpSpPr>
        <p:grpSpPr>
          <a:xfrm>
            <a:off x="100584" y="1600200"/>
            <a:ext cx="8933688" cy="4389120"/>
            <a:chOff x="100584" y="1600200"/>
            <a:chExt cx="8933688" cy="4389120"/>
          </a:xfrm>
        </p:grpSpPr>
        <p:pic>
          <p:nvPicPr>
            <p:cNvPr id="16507" name="Picture 16506" descr="920824_0100z.jp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pic>
          <p:nvPicPr>
            <p:cNvPr id="16508" name="Picture 16507" descr="920824_0100z.jp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grpSp>
      <p:grpSp>
        <p:nvGrpSpPr>
          <p:cNvPr id="16512" name="Group 16511"/>
          <p:cNvGrpSpPr/>
          <p:nvPr/>
        </p:nvGrpSpPr>
        <p:grpSpPr>
          <a:xfrm>
            <a:off x="100584" y="1600200"/>
            <a:ext cx="8933688" cy="4389120"/>
            <a:chOff x="100584" y="1600200"/>
            <a:chExt cx="8933688" cy="4389120"/>
          </a:xfrm>
        </p:grpSpPr>
        <p:pic>
          <p:nvPicPr>
            <p:cNvPr id="16510" name="Picture 16509" descr="920824_0200z.jpg"/>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pic>
          <p:nvPicPr>
            <p:cNvPr id="16511" name="Picture 16510" descr="920824_0200z.jpg"/>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grpSp>
      <p:grpSp>
        <p:nvGrpSpPr>
          <p:cNvPr id="16515" name="Group 16514"/>
          <p:cNvGrpSpPr/>
          <p:nvPr/>
        </p:nvGrpSpPr>
        <p:grpSpPr>
          <a:xfrm>
            <a:off x="100584" y="1600200"/>
            <a:ext cx="8933688" cy="4389120"/>
            <a:chOff x="100584" y="1600200"/>
            <a:chExt cx="8933688" cy="4389120"/>
          </a:xfrm>
        </p:grpSpPr>
        <p:pic>
          <p:nvPicPr>
            <p:cNvPr id="16513" name="Picture 16512" descr="920824_0300z.jpg"/>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pic>
          <p:nvPicPr>
            <p:cNvPr id="16514" name="Picture 16513" descr="920824_0300z.jpg"/>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grpSp>
      <p:grpSp>
        <p:nvGrpSpPr>
          <p:cNvPr id="16518" name="Group 16517"/>
          <p:cNvGrpSpPr/>
          <p:nvPr/>
        </p:nvGrpSpPr>
        <p:grpSpPr>
          <a:xfrm>
            <a:off x="101918" y="1600200"/>
            <a:ext cx="8932354" cy="4389120"/>
            <a:chOff x="101918" y="1600200"/>
            <a:chExt cx="8932354" cy="4389120"/>
          </a:xfrm>
        </p:grpSpPr>
        <p:pic>
          <p:nvPicPr>
            <p:cNvPr id="16516" name="Picture 16515" descr="920824_0400z.jpg"/>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101918" y="1600200"/>
              <a:ext cx="4389120" cy="4389120"/>
            </a:xfrm>
            <a:prstGeom prst="rect">
              <a:avLst/>
            </a:prstGeom>
          </p:spPr>
        </p:pic>
        <p:pic>
          <p:nvPicPr>
            <p:cNvPr id="16517" name="Picture 16516" descr="920824_0400z.jpg"/>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grpSp>
      <p:grpSp>
        <p:nvGrpSpPr>
          <p:cNvPr id="16521" name="Group 16520"/>
          <p:cNvGrpSpPr/>
          <p:nvPr/>
        </p:nvGrpSpPr>
        <p:grpSpPr>
          <a:xfrm>
            <a:off x="100584" y="1600200"/>
            <a:ext cx="8933688" cy="4389120"/>
            <a:chOff x="100584" y="1600200"/>
            <a:chExt cx="8933688" cy="4389120"/>
          </a:xfrm>
        </p:grpSpPr>
        <p:pic>
          <p:nvPicPr>
            <p:cNvPr id="16519" name="Picture 16518" descr="920824_0500z.jpg"/>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pic>
          <p:nvPicPr>
            <p:cNvPr id="16520" name="Picture 16519" descr="920824_0500z.jpg"/>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grpSp>
      <p:grpSp>
        <p:nvGrpSpPr>
          <p:cNvPr id="16524" name="Group 16523"/>
          <p:cNvGrpSpPr/>
          <p:nvPr/>
        </p:nvGrpSpPr>
        <p:grpSpPr>
          <a:xfrm>
            <a:off x="100584" y="1600200"/>
            <a:ext cx="8933688" cy="4389120"/>
            <a:chOff x="100584" y="1600200"/>
            <a:chExt cx="8933688" cy="4389120"/>
          </a:xfrm>
        </p:grpSpPr>
        <p:pic>
          <p:nvPicPr>
            <p:cNvPr id="16522" name="Picture 16521" descr="920824_0600z.jpg"/>
            <p:cNvPicPr>
              <a:picLocks noChangeAspect="1"/>
            </p:cNvPicPr>
            <p:nvPr/>
          </p:nvPicPr>
          <p:blipFill>
            <a:blip r:embed="rId14">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pic>
          <p:nvPicPr>
            <p:cNvPr id="16523" name="Picture 16522" descr="920824_0600z.jpg"/>
            <p:cNvPicPr>
              <a:picLocks noChangeAspect="1"/>
            </p:cNvPicPr>
            <p:nvPr/>
          </p:nvPicPr>
          <p:blipFill>
            <a:blip r:embed="rId15">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grpSp>
      <p:grpSp>
        <p:nvGrpSpPr>
          <p:cNvPr id="16527" name="Group 16526"/>
          <p:cNvGrpSpPr/>
          <p:nvPr/>
        </p:nvGrpSpPr>
        <p:grpSpPr>
          <a:xfrm>
            <a:off x="100584" y="1600200"/>
            <a:ext cx="8933688" cy="4389120"/>
            <a:chOff x="100584" y="1600200"/>
            <a:chExt cx="8933688" cy="4389120"/>
          </a:xfrm>
        </p:grpSpPr>
        <p:pic>
          <p:nvPicPr>
            <p:cNvPr id="16525" name="Picture 16524" descr="920824_0700z.jpg"/>
            <p:cNvPicPr>
              <a:picLocks noChangeAspect="1"/>
            </p:cNvPicPr>
            <p:nvPr/>
          </p:nvPicPr>
          <p:blipFill>
            <a:blip r:embed="rId16">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pic>
          <p:nvPicPr>
            <p:cNvPr id="16526" name="Picture 16525" descr="920824_0700z.jpg"/>
            <p:cNvPicPr>
              <a:picLocks noChangeAspect="1"/>
            </p:cNvPicPr>
            <p:nvPr/>
          </p:nvPicPr>
          <p:blipFill>
            <a:blip r:embed="rId17">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grpSp>
      <p:grpSp>
        <p:nvGrpSpPr>
          <p:cNvPr id="16530" name="Group 16529"/>
          <p:cNvGrpSpPr/>
          <p:nvPr/>
        </p:nvGrpSpPr>
        <p:grpSpPr>
          <a:xfrm>
            <a:off x="100584" y="1600200"/>
            <a:ext cx="8933688" cy="4389120"/>
            <a:chOff x="100584" y="1600200"/>
            <a:chExt cx="8933688" cy="4389120"/>
          </a:xfrm>
        </p:grpSpPr>
        <p:pic>
          <p:nvPicPr>
            <p:cNvPr id="16528" name="Picture 16527" descr="920824_0800z.jpg"/>
            <p:cNvPicPr>
              <a:picLocks noChangeAspect="1"/>
            </p:cNvPicPr>
            <p:nvPr/>
          </p:nvPicPr>
          <p:blipFill>
            <a:blip r:embed="rId18">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pic>
          <p:nvPicPr>
            <p:cNvPr id="16529" name="Picture 16528" descr="920824_0800z.jpg"/>
            <p:cNvPicPr>
              <a:picLocks noChangeAspect="1"/>
            </p:cNvPicPr>
            <p:nvPr/>
          </p:nvPicPr>
          <p:blipFill>
            <a:blip r:embed="rId19">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grpSp>
      <p:grpSp>
        <p:nvGrpSpPr>
          <p:cNvPr id="16533" name="Group 16532"/>
          <p:cNvGrpSpPr/>
          <p:nvPr/>
        </p:nvGrpSpPr>
        <p:grpSpPr>
          <a:xfrm>
            <a:off x="100584" y="1600200"/>
            <a:ext cx="8933688" cy="4389120"/>
            <a:chOff x="100584" y="1600200"/>
            <a:chExt cx="8933688" cy="4389120"/>
          </a:xfrm>
        </p:grpSpPr>
        <p:pic>
          <p:nvPicPr>
            <p:cNvPr id="16531" name="Picture 16530" descr="920824_0900z.jpg"/>
            <p:cNvPicPr>
              <a:picLocks noChangeAspect="1"/>
            </p:cNvPicPr>
            <p:nvPr/>
          </p:nvPicPr>
          <p:blipFill>
            <a:blip r:embed="rId20">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pic>
          <p:nvPicPr>
            <p:cNvPr id="16532" name="Picture 16531" descr="920824_0900z.jpg"/>
            <p:cNvPicPr>
              <a:picLocks noChangeAspect="1"/>
            </p:cNvPicPr>
            <p:nvPr/>
          </p:nvPicPr>
          <p:blipFill>
            <a:blip r:embed="rId21">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grpSp>
      <p:grpSp>
        <p:nvGrpSpPr>
          <p:cNvPr id="16536" name="Group 16535"/>
          <p:cNvGrpSpPr/>
          <p:nvPr/>
        </p:nvGrpSpPr>
        <p:grpSpPr>
          <a:xfrm>
            <a:off x="100584" y="1600200"/>
            <a:ext cx="8933688" cy="4389120"/>
            <a:chOff x="100584" y="1600200"/>
            <a:chExt cx="8933688" cy="4389120"/>
          </a:xfrm>
        </p:grpSpPr>
        <p:pic>
          <p:nvPicPr>
            <p:cNvPr id="16534" name="Picture 16533" descr="920824_1000z.jpg"/>
            <p:cNvPicPr>
              <a:picLocks noChangeAspect="1"/>
            </p:cNvPicPr>
            <p:nvPr/>
          </p:nvPicPr>
          <p:blipFill>
            <a:blip r:embed="rId22">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pic>
          <p:nvPicPr>
            <p:cNvPr id="16535" name="Picture 16534" descr="920824_1000z.jpg"/>
            <p:cNvPicPr>
              <a:picLocks noChangeAspect="1"/>
            </p:cNvPicPr>
            <p:nvPr/>
          </p:nvPicPr>
          <p:blipFill>
            <a:blip r:embed="rId23">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grpSp>
      <p:grpSp>
        <p:nvGrpSpPr>
          <p:cNvPr id="16539" name="Group 16538"/>
          <p:cNvGrpSpPr/>
          <p:nvPr/>
        </p:nvGrpSpPr>
        <p:grpSpPr>
          <a:xfrm>
            <a:off x="100584" y="1600200"/>
            <a:ext cx="8933688" cy="4389120"/>
            <a:chOff x="100584" y="1600200"/>
            <a:chExt cx="8933688" cy="4389120"/>
          </a:xfrm>
        </p:grpSpPr>
        <p:pic>
          <p:nvPicPr>
            <p:cNvPr id="16537" name="Picture 16536" descr="920824_1100z.jpg"/>
            <p:cNvPicPr>
              <a:picLocks noChangeAspect="1"/>
            </p:cNvPicPr>
            <p:nvPr/>
          </p:nvPicPr>
          <p:blipFill>
            <a:blip r:embed="rId24">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pic>
          <p:nvPicPr>
            <p:cNvPr id="16538" name="Picture 16537" descr="920824_1100z.jpg"/>
            <p:cNvPicPr>
              <a:picLocks noChangeAspect="1"/>
            </p:cNvPicPr>
            <p:nvPr/>
          </p:nvPicPr>
          <p:blipFill>
            <a:blip r:embed="rId25">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grpSp>
      <p:grpSp>
        <p:nvGrpSpPr>
          <p:cNvPr id="16542" name="Group 16541"/>
          <p:cNvGrpSpPr/>
          <p:nvPr/>
        </p:nvGrpSpPr>
        <p:grpSpPr>
          <a:xfrm>
            <a:off x="100584" y="1600200"/>
            <a:ext cx="8933688" cy="4389120"/>
            <a:chOff x="100584" y="1600200"/>
            <a:chExt cx="8933688" cy="4389120"/>
          </a:xfrm>
        </p:grpSpPr>
        <p:pic>
          <p:nvPicPr>
            <p:cNvPr id="16540" name="Picture 16539" descr="920824_1200z.jpg"/>
            <p:cNvPicPr>
              <a:picLocks noChangeAspect="1"/>
            </p:cNvPicPr>
            <p:nvPr/>
          </p:nvPicPr>
          <p:blipFill>
            <a:blip r:embed="rId26">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pic>
          <p:nvPicPr>
            <p:cNvPr id="16541" name="Picture 16540" descr="920824_1200z.jpg"/>
            <p:cNvPicPr>
              <a:picLocks noChangeAspect="1"/>
            </p:cNvPicPr>
            <p:nvPr/>
          </p:nvPicPr>
          <p:blipFill>
            <a:blip r:embed="rId27">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grpSp>
      <p:grpSp>
        <p:nvGrpSpPr>
          <p:cNvPr id="16545" name="Group 16544"/>
          <p:cNvGrpSpPr/>
          <p:nvPr/>
        </p:nvGrpSpPr>
        <p:grpSpPr>
          <a:xfrm>
            <a:off x="100584" y="1600200"/>
            <a:ext cx="8933688" cy="4389120"/>
            <a:chOff x="100584" y="1600200"/>
            <a:chExt cx="8933688" cy="4389120"/>
          </a:xfrm>
        </p:grpSpPr>
        <p:pic>
          <p:nvPicPr>
            <p:cNvPr id="16543" name="Picture 16542" descr="920824_1300z.jpg"/>
            <p:cNvPicPr>
              <a:picLocks noChangeAspect="1"/>
            </p:cNvPicPr>
            <p:nvPr/>
          </p:nvPicPr>
          <p:blipFill>
            <a:blip r:embed="rId28">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pic>
          <p:nvPicPr>
            <p:cNvPr id="16544" name="Picture 16543" descr="920824_1300z.jpg"/>
            <p:cNvPicPr>
              <a:picLocks noChangeAspect="1"/>
            </p:cNvPicPr>
            <p:nvPr/>
          </p:nvPicPr>
          <p:blipFill>
            <a:blip r:embed="rId29">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grpSp>
      <p:grpSp>
        <p:nvGrpSpPr>
          <p:cNvPr id="16548" name="Group 16547"/>
          <p:cNvGrpSpPr/>
          <p:nvPr/>
        </p:nvGrpSpPr>
        <p:grpSpPr>
          <a:xfrm>
            <a:off x="100584" y="1600200"/>
            <a:ext cx="8933688" cy="4389120"/>
            <a:chOff x="100584" y="1600200"/>
            <a:chExt cx="8933688" cy="4389120"/>
          </a:xfrm>
        </p:grpSpPr>
        <p:pic>
          <p:nvPicPr>
            <p:cNvPr id="16546" name="Picture 16545" descr="920824_1400z.jpg"/>
            <p:cNvPicPr>
              <a:picLocks noChangeAspect="1"/>
            </p:cNvPicPr>
            <p:nvPr/>
          </p:nvPicPr>
          <p:blipFill>
            <a:blip r:embed="rId30">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pic>
          <p:nvPicPr>
            <p:cNvPr id="16547" name="Picture 16546" descr="920824_1400z.jpg"/>
            <p:cNvPicPr>
              <a:picLocks noChangeAspect="1"/>
            </p:cNvPicPr>
            <p:nvPr/>
          </p:nvPicPr>
          <p:blipFill>
            <a:blip r:embed="rId31">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grpSp>
      <p:grpSp>
        <p:nvGrpSpPr>
          <p:cNvPr id="16551" name="Group 16550"/>
          <p:cNvGrpSpPr/>
          <p:nvPr/>
        </p:nvGrpSpPr>
        <p:grpSpPr>
          <a:xfrm>
            <a:off x="100584" y="1600200"/>
            <a:ext cx="8933688" cy="4389120"/>
            <a:chOff x="100584" y="1600200"/>
            <a:chExt cx="8933688" cy="4389120"/>
          </a:xfrm>
        </p:grpSpPr>
        <p:pic>
          <p:nvPicPr>
            <p:cNvPr id="16549" name="Picture 16548" descr="920824_1500z.jpg"/>
            <p:cNvPicPr>
              <a:picLocks noChangeAspect="1"/>
            </p:cNvPicPr>
            <p:nvPr/>
          </p:nvPicPr>
          <p:blipFill>
            <a:blip r:embed="rId32">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pic>
          <p:nvPicPr>
            <p:cNvPr id="16550" name="Picture 16549" descr="920824_1500z.jpg"/>
            <p:cNvPicPr>
              <a:picLocks noChangeAspect="1"/>
            </p:cNvPicPr>
            <p:nvPr/>
          </p:nvPicPr>
          <p:blipFill>
            <a:blip r:embed="rId33">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grpSp>
      <p:grpSp>
        <p:nvGrpSpPr>
          <p:cNvPr id="16554" name="Group 16553"/>
          <p:cNvGrpSpPr/>
          <p:nvPr/>
        </p:nvGrpSpPr>
        <p:grpSpPr>
          <a:xfrm>
            <a:off x="100584" y="1600200"/>
            <a:ext cx="8933688" cy="4389120"/>
            <a:chOff x="100584" y="1600200"/>
            <a:chExt cx="8933688" cy="4389120"/>
          </a:xfrm>
        </p:grpSpPr>
        <p:pic>
          <p:nvPicPr>
            <p:cNvPr id="16552" name="Picture 16551" descr="920824_1700z.jpg"/>
            <p:cNvPicPr>
              <a:picLocks noChangeAspect="1"/>
            </p:cNvPicPr>
            <p:nvPr/>
          </p:nvPicPr>
          <p:blipFill>
            <a:blip r:embed="rId34">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pic>
          <p:nvPicPr>
            <p:cNvPr id="16553" name="Picture 16552" descr="920824_1700z.jpg"/>
            <p:cNvPicPr>
              <a:picLocks noChangeAspect="1"/>
            </p:cNvPicPr>
            <p:nvPr/>
          </p:nvPicPr>
          <p:blipFill>
            <a:blip r:embed="rId35">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grpSp>
      <p:grpSp>
        <p:nvGrpSpPr>
          <p:cNvPr id="16557" name="Group 16556"/>
          <p:cNvGrpSpPr/>
          <p:nvPr/>
        </p:nvGrpSpPr>
        <p:grpSpPr>
          <a:xfrm>
            <a:off x="100584" y="1600200"/>
            <a:ext cx="8933688" cy="4389120"/>
            <a:chOff x="100584" y="1600200"/>
            <a:chExt cx="8933688" cy="4389120"/>
          </a:xfrm>
        </p:grpSpPr>
        <p:pic>
          <p:nvPicPr>
            <p:cNvPr id="16555" name="Picture 16554" descr="920824_1800z.jpg"/>
            <p:cNvPicPr>
              <a:picLocks noChangeAspect="1"/>
            </p:cNvPicPr>
            <p:nvPr/>
          </p:nvPicPr>
          <p:blipFill>
            <a:blip r:embed="rId36">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pic>
          <p:nvPicPr>
            <p:cNvPr id="16556" name="Picture 16555" descr="920824_1800z.jpg"/>
            <p:cNvPicPr>
              <a:picLocks noChangeAspect="1"/>
            </p:cNvPicPr>
            <p:nvPr/>
          </p:nvPicPr>
          <p:blipFill>
            <a:blip r:embed="rId37">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grpSp>
    </p:spTree>
    <p:extLst>
      <p:ext uri="{BB962C8B-B14F-4D97-AF65-F5344CB8AC3E}">
        <p14:creationId xmlns="" xmlns:p14="http://schemas.microsoft.com/office/powerpoint/2010/main" val="30056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0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6512"/>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651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6518"/>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6521"/>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6524"/>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16527"/>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16530"/>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16533"/>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500"/>
                                  </p:stCondLst>
                                  <p:childTnLst>
                                    <p:set>
                                      <p:cBhvr>
                                        <p:cTn id="33" dur="1" fill="hold">
                                          <p:stCondLst>
                                            <p:cond delay="0"/>
                                          </p:stCondLst>
                                        </p:cTn>
                                        <p:tgtEl>
                                          <p:spTgt spid="16536"/>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nodeType="afterEffect">
                                  <p:stCondLst>
                                    <p:cond delay="500"/>
                                  </p:stCondLst>
                                  <p:childTnLst>
                                    <p:set>
                                      <p:cBhvr>
                                        <p:cTn id="36" dur="1" fill="hold">
                                          <p:stCondLst>
                                            <p:cond delay="0"/>
                                          </p:stCondLst>
                                        </p:cTn>
                                        <p:tgtEl>
                                          <p:spTgt spid="16539"/>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nodeType="afterEffect">
                                  <p:stCondLst>
                                    <p:cond delay="500"/>
                                  </p:stCondLst>
                                  <p:childTnLst>
                                    <p:set>
                                      <p:cBhvr>
                                        <p:cTn id="39" dur="1" fill="hold">
                                          <p:stCondLst>
                                            <p:cond delay="0"/>
                                          </p:stCondLst>
                                        </p:cTn>
                                        <p:tgtEl>
                                          <p:spTgt spid="16542"/>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nodeType="afterEffect">
                                  <p:stCondLst>
                                    <p:cond delay="500"/>
                                  </p:stCondLst>
                                  <p:childTnLst>
                                    <p:set>
                                      <p:cBhvr>
                                        <p:cTn id="42" dur="1" fill="hold">
                                          <p:stCondLst>
                                            <p:cond delay="0"/>
                                          </p:stCondLst>
                                        </p:cTn>
                                        <p:tgtEl>
                                          <p:spTgt spid="16545"/>
                                        </p:tgtEl>
                                        <p:attrNameLst>
                                          <p:attrName>style.visibility</p:attrName>
                                        </p:attrNameLst>
                                      </p:cBhvr>
                                      <p:to>
                                        <p:strVal val="visible"/>
                                      </p:to>
                                    </p:set>
                                  </p:childTnLst>
                                </p:cTn>
                              </p:par>
                            </p:childTnLst>
                          </p:cTn>
                        </p:par>
                        <p:par>
                          <p:cTn id="43" fill="hold">
                            <p:stCondLst>
                              <p:cond delay="6000"/>
                            </p:stCondLst>
                            <p:childTnLst>
                              <p:par>
                                <p:cTn id="44" presetID="1" presetClass="entr" presetSubtype="0" fill="hold" nodeType="afterEffect">
                                  <p:stCondLst>
                                    <p:cond delay="500"/>
                                  </p:stCondLst>
                                  <p:childTnLst>
                                    <p:set>
                                      <p:cBhvr>
                                        <p:cTn id="45" dur="1" fill="hold">
                                          <p:stCondLst>
                                            <p:cond delay="0"/>
                                          </p:stCondLst>
                                        </p:cTn>
                                        <p:tgtEl>
                                          <p:spTgt spid="16548"/>
                                        </p:tgtEl>
                                        <p:attrNameLst>
                                          <p:attrName>style.visibility</p:attrName>
                                        </p:attrNameLst>
                                      </p:cBhvr>
                                      <p:to>
                                        <p:strVal val="visible"/>
                                      </p:to>
                                    </p:set>
                                  </p:childTnLst>
                                </p:cTn>
                              </p:par>
                            </p:childTnLst>
                          </p:cTn>
                        </p:par>
                        <p:par>
                          <p:cTn id="46" fill="hold">
                            <p:stCondLst>
                              <p:cond delay="6500"/>
                            </p:stCondLst>
                            <p:childTnLst>
                              <p:par>
                                <p:cTn id="47" presetID="1" presetClass="entr" presetSubtype="0" fill="hold" nodeType="afterEffect">
                                  <p:stCondLst>
                                    <p:cond delay="500"/>
                                  </p:stCondLst>
                                  <p:childTnLst>
                                    <p:set>
                                      <p:cBhvr>
                                        <p:cTn id="48" dur="1" fill="hold">
                                          <p:stCondLst>
                                            <p:cond delay="0"/>
                                          </p:stCondLst>
                                        </p:cTn>
                                        <p:tgtEl>
                                          <p:spTgt spid="16551"/>
                                        </p:tgtEl>
                                        <p:attrNameLst>
                                          <p:attrName>style.visibility</p:attrName>
                                        </p:attrNameLst>
                                      </p:cBhvr>
                                      <p:to>
                                        <p:strVal val="visible"/>
                                      </p:to>
                                    </p:set>
                                  </p:childTnLst>
                                </p:cTn>
                              </p:par>
                            </p:childTnLst>
                          </p:cTn>
                        </p:par>
                        <p:par>
                          <p:cTn id="49" fill="hold">
                            <p:stCondLst>
                              <p:cond delay="7000"/>
                            </p:stCondLst>
                            <p:childTnLst>
                              <p:par>
                                <p:cTn id="50" presetID="1" presetClass="entr" presetSubtype="0" fill="hold" nodeType="afterEffect">
                                  <p:stCondLst>
                                    <p:cond delay="500"/>
                                  </p:stCondLst>
                                  <p:childTnLst>
                                    <p:set>
                                      <p:cBhvr>
                                        <p:cTn id="51" dur="1" fill="hold">
                                          <p:stCondLst>
                                            <p:cond delay="0"/>
                                          </p:stCondLst>
                                        </p:cTn>
                                        <p:tgtEl>
                                          <p:spTgt spid="16554"/>
                                        </p:tgtEl>
                                        <p:attrNameLst>
                                          <p:attrName>style.visibility</p:attrName>
                                        </p:attrNameLst>
                                      </p:cBhvr>
                                      <p:to>
                                        <p:strVal val="visible"/>
                                      </p:to>
                                    </p:set>
                                  </p:childTnLst>
                                </p:cTn>
                              </p:par>
                            </p:childTnLst>
                          </p:cTn>
                        </p:par>
                        <p:par>
                          <p:cTn id="52" fill="hold">
                            <p:stCondLst>
                              <p:cond delay="7500"/>
                            </p:stCondLst>
                            <p:childTnLst>
                              <p:par>
                                <p:cTn id="53" presetID="1" presetClass="entr" presetSubtype="0" fill="hold" nodeType="afterEffect">
                                  <p:stCondLst>
                                    <p:cond delay="500"/>
                                  </p:stCondLst>
                                  <p:childTnLst>
                                    <p:set>
                                      <p:cBhvr>
                                        <p:cTn id="54" dur="1" fill="hold">
                                          <p:stCondLst>
                                            <p:cond delay="0"/>
                                          </p:stCondLst>
                                        </p:cTn>
                                        <p:tgtEl>
                                          <p:spTgt spid="16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drew_bt12jpg.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42280" y="1066795"/>
            <a:ext cx="7927588" cy="5400669"/>
          </a:xfrm>
          <a:prstGeom prst="rect">
            <a:avLst/>
          </a:prstGeom>
        </p:spPr>
      </p:pic>
      <p:pic>
        <p:nvPicPr>
          <p:cNvPr id="3" name="Picture 2" descr="andrew_bt1.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37238" y="1063360"/>
            <a:ext cx="7932630" cy="5404104"/>
          </a:xfrm>
          <a:prstGeom prst="rect">
            <a:avLst/>
          </a:prstGeom>
        </p:spPr>
      </p:pic>
      <p:sp>
        <p:nvSpPr>
          <p:cNvPr id="5" name="Oval 4"/>
          <p:cNvSpPr/>
          <p:nvPr/>
        </p:nvSpPr>
        <p:spPr>
          <a:xfrm>
            <a:off x="5757333" y="3090332"/>
            <a:ext cx="592667" cy="592667"/>
          </a:xfrm>
          <a:prstGeom prst="ellipse">
            <a:avLst/>
          </a:prstGeom>
          <a:solidFill>
            <a:srgbClr val="FF0000">
              <a:alpha val="27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9"/>
          <p:cNvSpPr txBox="1">
            <a:spLocks noChangeArrowheads="1"/>
          </p:cNvSpPr>
          <p:nvPr/>
        </p:nvSpPr>
        <p:spPr bwMode="auto">
          <a:xfrm>
            <a:off x="0" y="0"/>
            <a:ext cx="9144000" cy="584200"/>
          </a:xfrm>
          <a:prstGeom prst="rect">
            <a:avLst/>
          </a:prstGeom>
          <a:noFill/>
          <a:ln w="9525">
            <a:noFill/>
            <a:miter lim="800000"/>
            <a:headEnd/>
            <a:tailEnd/>
          </a:ln>
        </p:spPr>
        <p:txBody>
          <a:bodyPr>
            <a:spAutoFit/>
          </a:bodyPr>
          <a:lstStyle/>
          <a:p>
            <a:pPr algn="ctr"/>
            <a:r>
              <a:rPr lang="en-US" sz="3200" dirty="0">
                <a:latin typeface="Comic Sans MS" pitchFamily="66" charset="0"/>
              </a:rPr>
              <a:t>Hurricane </a:t>
            </a:r>
            <a:r>
              <a:rPr lang="en-US" sz="3200" dirty="0" smtClean="0">
                <a:latin typeface="Comic Sans MS" pitchFamily="66" charset="0"/>
              </a:rPr>
              <a:t>Andrew: 21-25 August 1992</a:t>
            </a:r>
            <a:endParaRPr lang="en-US" sz="3200" dirty="0">
              <a:latin typeface="Comic Sans MS" pitchFamily="66" charset="0"/>
            </a:endParaRPr>
          </a:p>
        </p:txBody>
      </p:sp>
      <p:cxnSp>
        <p:nvCxnSpPr>
          <p:cNvPr id="10" name="Straight Connector 9"/>
          <p:cNvCxnSpPr/>
          <p:nvPr/>
        </p:nvCxnSpPr>
        <p:spPr>
          <a:xfrm flipV="1">
            <a:off x="6807201" y="1172367"/>
            <a:ext cx="0" cy="4822080"/>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728471" y="4992886"/>
            <a:ext cx="2185664" cy="400110"/>
          </a:xfrm>
          <a:prstGeom prst="rect">
            <a:avLst/>
          </a:prstGeom>
          <a:solidFill>
            <a:schemeClr val="bg1"/>
          </a:solidFill>
        </p:spPr>
        <p:txBody>
          <a:bodyPr wrap="none" rtlCol="0">
            <a:spAutoFit/>
          </a:bodyPr>
          <a:lstStyle/>
          <a:p>
            <a:r>
              <a:rPr lang="en-US" sz="2000" dirty="0" smtClean="0"/>
              <a:t>South FL Landfall</a:t>
            </a:r>
            <a:endParaRPr lang="en-US" sz="2000" dirty="0"/>
          </a:p>
        </p:txBody>
      </p:sp>
    </p:spTree>
    <p:extLst>
      <p:ext uri="{BB962C8B-B14F-4D97-AF65-F5344CB8AC3E}">
        <p14:creationId xmlns="" xmlns:p14="http://schemas.microsoft.com/office/powerpoint/2010/main" val="405905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6"/>
          <p:cNvSpPr txBox="1">
            <a:spLocks noChangeArrowheads="1"/>
          </p:cNvSpPr>
          <p:nvPr/>
        </p:nvSpPr>
        <p:spPr bwMode="auto">
          <a:xfrm>
            <a:off x="0" y="0"/>
            <a:ext cx="9144000" cy="2462212"/>
          </a:xfrm>
          <a:prstGeom prst="rect">
            <a:avLst/>
          </a:prstGeom>
          <a:solidFill>
            <a:schemeClr val="bg1"/>
          </a:solidFill>
          <a:ln w="9525">
            <a:noFill/>
            <a:miter lim="800000"/>
            <a:headEnd/>
            <a:tailEnd/>
          </a:ln>
        </p:spPr>
        <p:txBody>
          <a:bodyPr>
            <a:spAutoFit/>
          </a:bodyPr>
          <a:lstStyle/>
          <a:p>
            <a:r>
              <a:rPr lang="en-US" sz="1100" dirty="0">
                <a:solidFill>
                  <a:srgbClr val="000000"/>
                </a:solidFill>
                <a:latin typeface="Arial"/>
                <a:cs typeface="Arial"/>
              </a:rPr>
              <a:t>ZCZC MIAWRKAD4 </a:t>
            </a:r>
            <a:r>
              <a:rPr lang="en-US" sz="1100" dirty="0" smtClean="0">
                <a:solidFill>
                  <a:srgbClr val="000000"/>
                </a:solidFill>
                <a:latin typeface="Arial"/>
                <a:cs typeface="Arial"/>
              </a:rPr>
              <a:t>LOC</a:t>
            </a:r>
            <a:endParaRPr lang="en-US" sz="1100" dirty="0">
              <a:solidFill>
                <a:srgbClr val="000000"/>
              </a:solidFill>
              <a:latin typeface="Arial"/>
              <a:cs typeface="Arial"/>
            </a:endParaRPr>
          </a:p>
          <a:p>
            <a:r>
              <a:rPr lang="en-US" sz="1100" dirty="0">
                <a:solidFill>
                  <a:srgbClr val="000000"/>
                </a:solidFill>
                <a:latin typeface="Arial"/>
                <a:cs typeface="Arial"/>
              </a:rPr>
              <a:t>TTAA00 KNHC </a:t>
            </a:r>
            <a:r>
              <a:rPr lang="en-US" sz="1100" dirty="0" smtClean="0">
                <a:solidFill>
                  <a:srgbClr val="000000"/>
                </a:solidFill>
                <a:latin typeface="Arial"/>
                <a:cs typeface="Arial"/>
              </a:rPr>
              <a:t>DDHHMM</a:t>
            </a:r>
            <a:endParaRPr lang="en-US" sz="1100" dirty="0">
              <a:solidFill>
                <a:srgbClr val="000000"/>
              </a:solidFill>
              <a:latin typeface="Arial"/>
              <a:cs typeface="Arial"/>
            </a:endParaRPr>
          </a:p>
          <a:p>
            <a:r>
              <a:rPr lang="en-US" sz="1100" dirty="0">
                <a:solidFill>
                  <a:srgbClr val="000000"/>
                </a:solidFill>
                <a:latin typeface="Arial"/>
                <a:cs typeface="Arial"/>
              </a:rPr>
              <a:t>...FOR INTERGOVERNMENTAL USE </a:t>
            </a:r>
            <a:r>
              <a:rPr lang="en-US" sz="1100" dirty="0" smtClean="0">
                <a:solidFill>
                  <a:srgbClr val="000000"/>
                </a:solidFill>
                <a:latin typeface="Arial"/>
                <a:cs typeface="Arial"/>
              </a:rPr>
              <a:t>ONLY…</a:t>
            </a:r>
            <a:endParaRPr lang="en-US" sz="1100" dirty="0">
              <a:solidFill>
                <a:srgbClr val="000000"/>
              </a:solidFill>
              <a:latin typeface="Arial"/>
              <a:cs typeface="Arial"/>
            </a:endParaRPr>
          </a:p>
          <a:p>
            <a:r>
              <a:rPr lang="en-US" sz="1100" dirty="0">
                <a:solidFill>
                  <a:srgbClr val="000000"/>
                </a:solidFill>
                <a:latin typeface="Arial"/>
                <a:cs typeface="Arial"/>
              </a:rPr>
              <a:t>HURRICANE ANDREW DISCUSSION NUMBER  </a:t>
            </a:r>
            <a:r>
              <a:rPr lang="en-US" sz="1100" dirty="0" smtClean="0">
                <a:solidFill>
                  <a:srgbClr val="000000"/>
                </a:solidFill>
                <a:latin typeface="Arial"/>
                <a:cs typeface="Arial"/>
              </a:rPr>
              <a:t>30</a:t>
            </a:r>
            <a:endParaRPr lang="en-US" sz="1100" dirty="0">
              <a:solidFill>
                <a:srgbClr val="000000"/>
              </a:solidFill>
              <a:latin typeface="Arial"/>
              <a:cs typeface="Arial"/>
            </a:endParaRPr>
          </a:p>
          <a:p>
            <a:r>
              <a:rPr lang="en-US" sz="1100" dirty="0">
                <a:solidFill>
                  <a:srgbClr val="000000"/>
                </a:solidFill>
                <a:latin typeface="Arial"/>
                <a:cs typeface="Arial"/>
              </a:rPr>
              <a:t>NATIONAL WEATHER SERVICE MIAMI </a:t>
            </a:r>
            <a:r>
              <a:rPr lang="en-US" sz="1100" dirty="0" smtClean="0">
                <a:solidFill>
                  <a:srgbClr val="000000"/>
                </a:solidFill>
                <a:latin typeface="Arial"/>
                <a:cs typeface="Arial"/>
              </a:rPr>
              <a:t>FL</a:t>
            </a:r>
            <a:endParaRPr lang="en-US" sz="1100" dirty="0">
              <a:solidFill>
                <a:srgbClr val="000000"/>
              </a:solidFill>
              <a:latin typeface="Arial"/>
              <a:cs typeface="Arial"/>
            </a:endParaRPr>
          </a:p>
          <a:p>
            <a:r>
              <a:rPr lang="en-US" sz="1100" dirty="0">
                <a:solidFill>
                  <a:srgbClr val="FF0000"/>
                </a:solidFill>
                <a:latin typeface="Arial"/>
                <a:cs typeface="Arial"/>
              </a:rPr>
              <a:t>5 PM EDT SUN AUG 23 </a:t>
            </a:r>
            <a:r>
              <a:rPr lang="en-US" sz="1100" dirty="0" smtClean="0">
                <a:solidFill>
                  <a:srgbClr val="FF0000"/>
                </a:solidFill>
                <a:latin typeface="Arial"/>
                <a:cs typeface="Arial"/>
              </a:rPr>
              <a:t>1992 (23 Aug 2100z)</a:t>
            </a:r>
          </a:p>
          <a:p>
            <a:endParaRPr lang="en-US" sz="800" dirty="0" smtClean="0">
              <a:solidFill>
                <a:srgbClr val="FF0000"/>
              </a:solidFill>
              <a:latin typeface="Calibri" pitchFamily="34" charset="0"/>
            </a:endParaRPr>
          </a:p>
          <a:p>
            <a:endParaRPr lang="en-US" sz="1600" dirty="0" smtClean="0"/>
          </a:p>
          <a:p>
            <a:r>
              <a:rPr lang="en-US" sz="1600" dirty="0">
                <a:latin typeface="Arial"/>
                <a:cs typeface="Arial"/>
              </a:rPr>
              <a:t>THE LAST RECON REPORTED 923 MB...WHICH SUGGESTS THE </a:t>
            </a:r>
            <a:r>
              <a:rPr lang="en-US" sz="1600" dirty="0">
                <a:solidFill>
                  <a:srgbClr val="FF0000"/>
                </a:solidFill>
                <a:latin typeface="Arial"/>
                <a:cs typeface="Arial"/>
              </a:rPr>
              <a:t>DEEPENING </a:t>
            </a:r>
            <a:r>
              <a:rPr lang="en-US" sz="1600" dirty="0" smtClean="0">
                <a:solidFill>
                  <a:srgbClr val="FF0000"/>
                </a:solidFill>
                <a:latin typeface="Arial"/>
                <a:cs typeface="Arial"/>
              </a:rPr>
              <a:t>HAS SLOWED </a:t>
            </a:r>
            <a:r>
              <a:rPr lang="en-US" sz="1600" dirty="0">
                <a:solidFill>
                  <a:srgbClr val="FF0000"/>
                </a:solidFill>
                <a:latin typeface="Arial"/>
                <a:cs typeface="Arial"/>
              </a:rPr>
              <a:t>OR MAYBE STOPPED FOR THE TIME BEING</a:t>
            </a:r>
            <a:r>
              <a:rPr lang="en-US" sz="1600" dirty="0">
                <a:latin typeface="Arial"/>
                <a:cs typeface="Arial"/>
              </a:rPr>
              <a:t>.  THE 8 NMI DIAMETER </a:t>
            </a:r>
            <a:r>
              <a:rPr lang="en-US" sz="1600" dirty="0" smtClean="0">
                <a:latin typeface="Arial"/>
                <a:cs typeface="Arial"/>
              </a:rPr>
              <a:t>EYE WILL </a:t>
            </a:r>
            <a:r>
              <a:rPr lang="en-US" sz="1600" dirty="0">
                <a:latin typeface="Arial"/>
                <a:cs typeface="Arial"/>
              </a:rPr>
              <a:t>LIKELY BE HARD TO MAINTAIN AND WE SHOULD EXPECT TO SEE </a:t>
            </a:r>
            <a:r>
              <a:rPr lang="en-US" sz="1600" dirty="0" smtClean="0">
                <a:latin typeface="Arial"/>
                <a:cs typeface="Arial"/>
              </a:rPr>
              <a:t>SOME FLUCTUATIONS </a:t>
            </a:r>
            <a:r>
              <a:rPr lang="en-US" sz="1600" dirty="0">
                <a:latin typeface="Arial"/>
                <a:cs typeface="Arial"/>
              </a:rPr>
              <a:t>IN INTENSITY BEFORE LANDFALL ON THE FLORIDA </a:t>
            </a:r>
            <a:r>
              <a:rPr lang="en-US" sz="1600" dirty="0" smtClean="0">
                <a:latin typeface="Arial"/>
                <a:cs typeface="Arial"/>
              </a:rPr>
              <a:t>SOUTHEAST COAST</a:t>
            </a:r>
            <a:r>
              <a:rPr lang="en-US" sz="1600" dirty="0">
                <a:latin typeface="Arial"/>
                <a:cs typeface="Arial"/>
              </a:rPr>
              <a:t>. </a:t>
            </a:r>
          </a:p>
        </p:txBody>
      </p:sp>
      <p:sp>
        <p:nvSpPr>
          <p:cNvPr id="16" name="TextBox 6"/>
          <p:cNvSpPr txBox="1">
            <a:spLocks noChangeArrowheads="1"/>
          </p:cNvSpPr>
          <p:nvPr/>
        </p:nvSpPr>
        <p:spPr bwMode="auto">
          <a:xfrm>
            <a:off x="0" y="18288"/>
            <a:ext cx="9144000" cy="2400657"/>
          </a:xfrm>
          <a:prstGeom prst="rect">
            <a:avLst/>
          </a:prstGeom>
          <a:solidFill>
            <a:schemeClr val="bg1"/>
          </a:solidFill>
          <a:ln w="9525">
            <a:noFill/>
            <a:miter lim="800000"/>
            <a:headEnd/>
            <a:tailEnd/>
          </a:ln>
        </p:spPr>
        <p:txBody>
          <a:bodyPr>
            <a:spAutoFit/>
          </a:bodyPr>
          <a:lstStyle/>
          <a:p>
            <a:r>
              <a:rPr lang="en-US" sz="1100" dirty="0">
                <a:solidFill>
                  <a:srgbClr val="000000"/>
                </a:solidFill>
                <a:latin typeface="Arial"/>
                <a:cs typeface="Arial"/>
              </a:rPr>
              <a:t>ZCZC MIATCDAT4 </a:t>
            </a:r>
          </a:p>
          <a:p>
            <a:r>
              <a:rPr lang="en-US" sz="1100" dirty="0">
                <a:solidFill>
                  <a:srgbClr val="000000"/>
                </a:solidFill>
                <a:latin typeface="Arial"/>
                <a:cs typeface="Arial"/>
              </a:rPr>
              <a:t>TTAA00 KNHC 240321 COR </a:t>
            </a:r>
          </a:p>
          <a:p>
            <a:r>
              <a:rPr lang="en-US" sz="1100" dirty="0">
                <a:solidFill>
                  <a:srgbClr val="000000"/>
                </a:solidFill>
                <a:latin typeface="Arial"/>
                <a:cs typeface="Arial"/>
              </a:rPr>
              <a:t>...FOR INTERGOVERNMENTAL USE ONLY...</a:t>
            </a:r>
          </a:p>
          <a:p>
            <a:r>
              <a:rPr lang="en-US" sz="1100" dirty="0">
                <a:solidFill>
                  <a:srgbClr val="000000"/>
                </a:solidFill>
                <a:latin typeface="Arial"/>
                <a:cs typeface="Arial"/>
              </a:rPr>
              <a:t>HURRICANE ANDREW DISCUSSION NUMBER  31</a:t>
            </a:r>
          </a:p>
          <a:p>
            <a:r>
              <a:rPr lang="en-US" sz="1100" dirty="0">
                <a:solidFill>
                  <a:srgbClr val="000000"/>
                </a:solidFill>
                <a:latin typeface="Arial"/>
                <a:cs typeface="Arial"/>
              </a:rPr>
              <a:t>NATIONAL WEATHER SERVICE MIAMI FL</a:t>
            </a:r>
          </a:p>
          <a:p>
            <a:r>
              <a:rPr lang="en-US" sz="1100" dirty="0">
                <a:solidFill>
                  <a:srgbClr val="FF0000"/>
                </a:solidFill>
                <a:latin typeface="Arial"/>
                <a:cs typeface="Arial"/>
              </a:rPr>
              <a:t>11 PM EDT SUN AUG 23 </a:t>
            </a:r>
            <a:r>
              <a:rPr lang="en-US" sz="1100" dirty="0" smtClean="0">
                <a:solidFill>
                  <a:srgbClr val="FF0000"/>
                </a:solidFill>
                <a:latin typeface="Arial"/>
                <a:cs typeface="Arial"/>
              </a:rPr>
              <a:t>1992 (24 Sep 0300z)</a:t>
            </a:r>
          </a:p>
          <a:p>
            <a:endParaRPr lang="en-US" sz="1400" dirty="0" smtClean="0"/>
          </a:p>
          <a:p>
            <a:r>
              <a:rPr lang="en-US" sz="1400" dirty="0">
                <a:latin typeface="Arial"/>
                <a:cs typeface="Arial"/>
              </a:rPr>
              <a:t>THERE ARE NO SIGNIFIGANT CHANGES TO REPORT IN EITHER THE TRACK </a:t>
            </a:r>
            <a:r>
              <a:rPr lang="en-US" sz="1400" dirty="0" smtClean="0">
                <a:latin typeface="Arial"/>
                <a:cs typeface="Arial"/>
              </a:rPr>
              <a:t>OR INTENSITY OF ANDREW.  HOWEVER...MINOR STRUCTURAL EVOLUTION IS UNDERWAY </a:t>
            </a:r>
            <a:r>
              <a:rPr lang="en-US" sz="1400" dirty="0">
                <a:latin typeface="Arial"/>
                <a:cs typeface="Arial"/>
              </a:rPr>
              <a:t>IN THE CORE REGION WITH </a:t>
            </a:r>
            <a:r>
              <a:rPr lang="en-US" sz="1400" dirty="0">
                <a:solidFill>
                  <a:srgbClr val="FF0000"/>
                </a:solidFill>
                <a:latin typeface="Arial"/>
                <a:cs typeface="Arial"/>
              </a:rPr>
              <a:t>RECON CONTINUING TO REPORT </a:t>
            </a:r>
            <a:r>
              <a:rPr lang="en-US" sz="1400" dirty="0" smtClean="0">
                <a:solidFill>
                  <a:srgbClr val="FF0000"/>
                </a:solidFill>
                <a:latin typeface="Arial"/>
                <a:cs typeface="Arial"/>
              </a:rPr>
              <a:t>A CONCENTRIC </a:t>
            </a:r>
            <a:r>
              <a:rPr lang="en-US" sz="1400" dirty="0">
                <a:solidFill>
                  <a:srgbClr val="FF0000"/>
                </a:solidFill>
                <a:latin typeface="Arial"/>
                <a:cs typeface="Arial"/>
              </a:rPr>
              <a:t>EYEWALL STRUCTURE</a:t>
            </a:r>
            <a:r>
              <a:rPr lang="en-US" sz="1400" dirty="0">
                <a:latin typeface="Arial"/>
                <a:cs typeface="Arial"/>
              </a:rPr>
              <a:t>.  THIS DEVELOPMENT COINCIDES WITH A </a:t>
            </a:r>
            <a:r>
              <a:rPr lang="en-US" sz="1400" dirty="0" smtClean="0">
                <a:solidFill>
                  <a:srgbClr val="FF0000"/>
                </a:solidFill>
                <a:latin typeface="Arial"/>
                <a:cs typeface="Arial"/>
              </a:rPr>
              <a:t>SLIGHT </a:t>
            </a:r>
            <a:r>
              <a:rPr lang="en-US" sz="1400" dirty="0">
                <a:solidFill>
                  <a:srgbClr val="FF0000"/>
                </a:solidFill>
                <a:latin typeface="Arial"/>
                <a:cs typeface="Arial"/>
              </a:rPr>
              <a:t>DECREASE IN THE STRENGTH OF THE INTERIOR EYEWALL...AND SO THE </a:t>
            </a:r>
            <a:r>
              <a:rPr lang="en-US" sz="1400" dirty="0" smtClean="0">
                <a:solidFill>
                  <a:srgbClr val="FF0000"/>
                </a:solidFill>
                <a:latin typeface="Arial"/>
                <a:cs typeface="Arial"/>
              </a:rPr>
              <a:t>INTENSITY </a:t>
            </a:r>
            <a:r>
              <a:rPr lang="en-US" sz="1400" dirty="0">
                <a:solidFill>
                  <a:srgbClr val="FF0000"/>
                </a:solidFill>
                <a:latin typeface="Arial"/>
                <a:cs typeface="Arial"/>
              </a:rPr>
              <a:t>HAS BEEN LOWERED A LITTLE...TO 120 KT. </a:t>
            </a:r>
          </a:p>
        </p:txBody>
      </p:sp>
      <p:grpSp>
        <p:nvGrpSpPr>
          <p:cNvPr id="17" name="Group 16"/>
          <p:cNvGrpSpPr/>
          <p:nvPr/>
        </p:nvGrpSpPr>
        <p:grpSpPr>
          <a:xfrm>
            <a:off x="301752" y="2679192"/>
            <a:ext cx="8475536" cy="4114800"/>
            <a:chOff x="301752" y="2679192"/>
            <a:chExt cx="8475536" cy="4114800"/>
          </a:xfrm>
        </p:grpSpPr>
        <p:pic>
          <p:nvPicPr>
            <p:cNvPr id="10" name="Picture 9" descr="920823_1800z.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662488" y="2679192"/>
              <a:ext cx="4114800" cy="4114800"/>
            </a:xfrm>
            <a:prstGeom prst="rect">
              <a:avLst/>
            </a:prstGeom>
          </p:spPr>
        </p:pic>
        <p:pic>
          <p:nvPicPr>
            <p:cNvPr id="9" name="Picture 8" descr="920823_1800z.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01752" y="2679192"/>
              <a:ext cx="4114800" cy="4114800"/>
            </a:xfrm>
            <a:prstGeom prst="rect">
              <a:avLst/>
            </a:prstGeom>
          </p:spPr>
        </p:pic>
      </p:grpSp>
      <p:grpSp>
        <p:nvGrpSpPr>
          <p:cNvPr id="5" name="Group 4"/>
          <p:cNvGrpSpPr/>
          <p:nvPr/>
        </p:nvGrpSpPr>
        <p:grpSpPr>
          <a:xfrm>
            <a:off x="301752" y="2679192"/>
            <a:ext cx="8475536" cy="4114800"/>
            <a:chOff x="301752" y="2679192"/>
            <a:chExt cx="8475536" cy="4114800"/>
          </a:xfrm>
        </p:grpSpPr>
        <p:pic>
          <p:nvPicPr>
            <p:cNvPr id="2" name="Picture 1" descr="920823_2100z.jp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662488" y="2679192"/>
              <a:ext cx="4114800" cy="4114800"/>
            </a:xfrm>
            <a:prstGeom prst="rect">
              <a:avLst/>
            </a:prstGeom>
          </p:spPr>
        </p:pic>
        <p:pic>
          <p:nvPicPr>
            <p:cNvPr id="3" name="Picture 2" descr="920823_2100z.jp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301752" y="2679192"/>
              <a:ext cx="4114800" cy="4114800"/>
            </a:xfrm>
            <a:prstGeom prst="rect">
              <a:avLst/>
            </a:prstGeom>
          </p:spPr>
        </p:pic>
      </p:grpSp>
      <p:grpSp>
        <p:nvGrpSpPr>
          <p:cNvPr id="11" name="Group 10"/>
          <p:cNvGrpSpPr/>
          <p:nvPr/>
        </p:nvGrpSpPr>
        <p:grpSpPr>
          <a:xfrm>
            <a:off x="301752" y="2679192"/>
            <a:ext cx="8475536" cy="4114800"/>
            <a:chOff x="301752" y="2679192"/>
            <a:chExt cx="8475536" cy="4114800"/>
          </a:xfrm>
        </p:grpSpPr>
        <p:pic>
          <p:nvPicPr>
            <p:cNvPr id="6" name="Picture 5" descr="920824_0000z.jpg"/>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301752" y="2679192"/>
              <a:ext cx="4114800" cy="4114800"/>
            </a:xfrm>
            <a:prstGeom prst="rect">
              <a:avLst/>
            </a:prstGeom>
          </p:spPr>
        </p:pic>
        <p:pic>
          <p:nvPicPr>
            <p:cNvPr id="7" name="Picture 6" descr="920824_0000z.jpg"/>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4662488" y="2679192"/>
              <a:ext cx="4114800" cy="4114800"/>
            </a:xfrm>
            <a:prstGeom prst="rect">
              <a:avLst/>
            </a:prstGeom>
          </p:spPr>
        </p:pic>
      </p:grpSp>
      <p:grpSp>
        <p:nvGrpSpPr>
          <p:cNvPr id="14" name="Group 13"/>
          <p:cNvGrpSpPr/>
          <p:nvPr/>
        </p:nvGrpSpPr>
        <p:grpSpPr>
          <a:xfrm>
            <a:off x="301752" y="2679192"/>
            <a:ext cx="8475536" cy="4114800"/>
            <a:chOff x="301752" y="2679192"/>
            <a:chExt cx="8475536" cy="4114800"/>
          </a:xfrm>
        </p:grpSpPr>
        <p:pic>
          <p:nvPicPr>
            <p:cNvPr id="12" name="Picture 11" descr="920824_0300z.jpg"/>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4662488" y="2679192"/>
              <a:ext cx="4114800" cy="4114800"/>
            </a:xfrm>
            <a:prstGeom prst="rect">
              <a:avLst/>
            </a:prstGeom>
          </p:spPr>
        </p:pic>
        <p:pic>
          <p:nvPicPr>
            <p:cNvPr id="13" name="Picture 12" descr="920824_0300z.jpg"/>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301752" y="2679192"/>
              <a:ext cx="4114800" cy="4114800"/>
            </a:xfrm>
            <a:prstGeom prst="rect">
              <a:avLst/>
            </a:prstGeom>
          </p:spPr>
        </p:pic>
      </p:grpSp>
      <p:sp>
        <p:nvSpPr>
          <p:cNvPr id="8" name="TextBox 7"/>
          <p:cNvSpPr txBox="1"/>
          <p:nvPr/>
        </p:nvSpPr>
        <p:spPr>
          <a:xfrm>
            <a:off x="6128928" y="18288"/>
            <a:ext cx="3016871" cy="646331"/>
          </a:xfrm>
          <a:prstGeom prst="rect">
            <a:avLst/>
          </a:prstGeom>
          <a:noFill/>
        </p:spPr>
        <p:txBody>
          <a:bodyPr wrap="none" rtlCol="0">
            <a:spAutoFit/>
          </a:bodyPr>
          <a:lstStyle/>
          <a:p>
            <a:r>
              <a:rPr lang="en-US" sz="3600" dirty="0" smtClean="0">
                <a:latin typeface="Comic Sans MS"/>
                <a:cs typeface="Comic Sans MS"/>
              </a:rPr>
              <a:t>1992 Andrew</a:t>
            </a:r>
            <a:endParaRPr lang="en-US" sz="3600" dirty="0">
              <a:latin typeface="Comic Sans MS"/>
              <a:cs typeface="Comic Sans MS"/>
            </a:endParaRPr>
          </a:p>
        </p:txBody>
      </p:sp>
      <p:grpSp>
        <p:nvGrpSpPr>
          <p:cNvPr id="20" name="Group 19"/>
          <p:cNvGrpSpPr/>
          <p:nvPr/>
        </p:nvGrpSpPr>
        <p:grpSpPr>
          <a:xfrm>
            <a:off x="301752" y="2679192"/>
            <a:ext cx="8475536" cy="4114800"/>
            <a:chOff x="301752" y="2679192"/>
            <a:chExt cx="8475536" cy="4114800"/>
          </a:xfrm>
        </p:grpSpPr>
        <p:pic>
          <p:nvPicPr>
            <p:cNvPr id="18" name="Picture 17" descr="920824_0600z.jpg"/>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301752" y="2679192"/>
              <a:ext cx="4114800" cy="4114800"/>
            </a:xfrm>
            <a:prstGeom prst="rect">
              <a:avLst/>
            </a:prstGeom>
          </p:spPr>
        </p:pic>
        <p:pic>
          <p:nvPicPr>
            <p:cNvPr id="19" name="Picture 18" descr="920824_0600z.jpg"/>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4662488" y="2679192"/>
              <a:ext cx="4114800" cy="4114800"/>
            </a:xfrm>
            <a:prstGeom prst="rect">
              <a:avLst/>
            </a:prstGeom>
          </p:spPr>
        </p:pic>
      </p:grpSp>
      <p:grpSp>
        <p:nvGrpSpPr>
          <p:cNvPr id="23" name="Group 22"/>
          <p:cNvGrpSpPr/>
          <p:nvPr/>
        </p:nvGrpSpPr>
        <p:grpSpPr>
          <a:xfrm>
            <a:off x="301752" y="2679192"/>
            <a:ext cx="8475536" cy="4114800"/>
            <a:chOff x="301752" y="2679192"/>
            <a:chExt cx="8475536" cy="4114800"/>
          </a:xfrm>
        </p:grpSpPr>
        <p:pic>
          <p:nvPicPr>
            <p:cNvPr id="21" name="Picture 20" descr="920824_1200z.jpg"/>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4662488" y="2679192"/>
              <a:ext cx="4114800" cy="4114800"/>
            </a:xfrm>
            <a:prstGeom prst="rect">
              <a:avLst/>
            </a:prstGeom>
          </p:spPr>
        </p:pic>
        <p:pic>
          <p:nvPicPr>
            <p:cNvPr id="22" name="Picture 21" descr="920824_1200z.jpg"/>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301752" y="2679192"/>
              <a:ext cx="4114800" cy="4114800"/>
            </a:xfrm>
            <a:prstGeom prst="rect">
              <a:avLst/>
            </a:prstGeom>
          </p:spPr>
        </p:pic>
      </p:grpSp>
    </p:spTree>
    <p:extLst>
      <p:ext uri="{BB962C8B-B14F-4D97-AF65-F5344CB8AC3E}">
        <p14:creationId xmlns="" xmlns:p14="http://schemas.microsoft.com/office/powerpoint/2010/main" val="341147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3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0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30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rside_farmer_long_neck_ckn.jpg"/>
          <p:cNvPicPr>
            <a:picLocks noChangeAspect="1"/>
          </p:cNvPicPr>
          <p:nvPr/>
        </p:nvPicPr>
        <p:blipFill rotWithShape="1">
          <a:blip r:embed="rId2">
            <a:extLst>
              <a:ext uri="{28A0092B-C50C-407E-A947-70E740481C1C}">
                <a14:useLocalDpi xmlns="" xmlns:a14="http://schemas.microsoft.com/office/drawing/2010/main" val="0"/>
              </a:ext>
            </a:extLst>
          </a:blip>
          <a:srcRect l="62037" t="4582" r="10000" b="47064"/>
          <a:stretch/>
        </p:blipFill>
        <p:spPr>
          <a:xfrm>
            <a:off x="4715921" y="1150243"/>
            <a:ext cx="4385733" cy="5518470"/>
          </a:xfrm>
          <a:prstGeom prst="rect">
            <a:avLst/>
          </a:prstGeom>
        </p:spPr>
      </p:pic>
      <p:sp>
        <p:nvSpPr>
          <p:cNvPr id="3" name="Text Box 63"/>
          <p:cNvSpPr txBox="1">
            <a:spLocks noChangeArrowheads="1"/>
          </p:cNvSpPr>
          <p:nvPr/>
        </p:nvSpPr>
        <p:spPr bwMode="auto">
          <a:xfrm>
            <a:off x="0" y="73025"/>
            <a:ext cx="9144000" cy="1077218"/>
          </a:xfrm>
          <a:prstGeom prst="rect">
            <a:avLst/>
          </a:prstGeom>
          <a:noFill/>
          <a:ln w="9525">
            <a:noFill/>
            <a:miter lim="800000"/>
            <a:headEnd/>
            <a:tailEnd/>
          </a:ln>
        </p:spPr>
        <p:txBody>
          <a:bodyPr>
            <a:spAutoFit/>
          </a:bodyPr>
          <a:lstStyle/>
          <a:p>
            <a:pPr algn="ctr">
              <a:spcBef>
                <a:spcPct val="50000"/>
              </a:spcBef>
            </a:pPr>
            <a:r>
              <a:rPr lang="en-US" sz="3200" dirty="0" smtClean="0">
                <a:solidFill>
                  <a:srgbClr val="000000"/>
                </a:solidFill>
                <a:latin typeface="Comic Sans MS" pitchFamily="66" charset="0"/>
              </a:rPr>
              <a:t>Diurnal Pulsing of Tropical Cyclones: An Overlooked Yet Fundamental TC Process? </a:t>
            </a:r>
            <a:endParaRPr lang="en-US" sz="2400" dirty="0">
              <a:solidFill>
                <a:srgbClr val="000000"/>
              </a:solidFill>
              <a:latin typeface="Comic Sans MS" pitchFamily="66" charset="0"/>
            </a:endParaRPr>
          </a:p>
        </p:txBody>
      </p:sp>
      <p:pic>
        <p:nvPicPr>
          <p:cNvPr id="4" name="Picture 3" descr="farside_newton.jpg"/>
          <p:cNvPicPr>
            <a:picLocks noChangeAspect="1"/>
          </p:cNvPicPr>
          <p:nvPr/>
        </p:nvPicPr>
        <p:blipFill rotWithShape="1">
          <a:blip r:embed="rId3">
            <a:extLst>
              <a:ext uri="{28A0092B-C50C-407E-A947-70E740481C1C}">
                <a14:useLocalDpi xmlns="" xmlns:a14="http://schemas.microsoft.com/office/drawing/2010/main" val="0"/>
              </a:ext>
            </a:extLst>
          </a:blip>
          <a:srcRect l="13889" t="35590" r="55185" b="9754"/>
          <a:stretch/>
        </p:blipFill>
        <p:spPr>
          <a:xfrm>
            <a:off x="87321" y="1301158"/>
            <a:ext cx="4289940" cy="5522976"/>
          </a:xfrm>
          <a:prstGeom prst="rect">
            <a:avLst/>
          </a:prstGeom>
        </p:spPr>
      </p:pic>
    </p:spTree>
    <p:extLst>
      <p:ext uri="{BB962C8B-B14F-4D97-AF65-F5344CB8AC3E}">
        <p14:creationId xmlns="" xmlns:p14="http://schemas.microsoft.com/office/powerpoint/2010/main" val="16252990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r_050828_0945z.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026177" y="1476899"/>
            <a:ext cx="5035020" cy="5035020"/>
          </a:xfrm>
          <a:prstGeom prst="rect">
            <a:avLst/>
          </a:prstGeom>
        </p:spPr>
      </p:pic>
      <p:pic>
        <p:nvPicPr>
          <p:cNvPr id="7" name="Picture 6" descr="ir_050828_1545z.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026177" y="1476899"/>
            <a:ext cx="5035020" cy="5035020"/>
          </a:xfrm>
          <a:prstGeom prst="rect">
            <a:avLst/>
          </a:prstGeom>
        </p:spPr>
      </p:pic>
      <p:pic>
        <p:nvPicPr>
          <p:cNvPr id="6" name="Picture 5" descr="bt_diff_050828_1545z.jp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026177" y="1476899"/>
            <a:ext cx="5035020" cy="5035020"/>
          </a:xfrm>
          <a:prstGeom prst="rect">
            <a:avLst/>
          </a:prstGeom>
        </p:spPr>
      </p:pic>
      <p:sp>
        <p:nvSpPr>
          <p:cNvPr id="3" name="Text Box 63"/>
          <p:cNvSpPr txBox="1">
            <a:spLocks noChangeArrowheads="1"/>
          </p:cNvSpPr>
          <p:nvPr/>
        </p:nvSpPr>
        <p:spPr bwMode="auto">
          <a:xfrm>
            <a:off x="0" y="0"/>
            <a:ext cx="9144000" cy="1200150"/>
          </a:xfrm>
          <a:prstGeom prst="rect">
            <a:avLst/>
          </a:prstGeom>
          <a:noFill/>
          <a:ln w="9525">
            <a:noFill/>
            <a:miter lim="800000"/>
            <a:headEnd/>
            <a:tailEnd/>
          </a:ln>
        </p:spPr>
        <p:txBody>
          <a:bodyPr>
            <a:spAutoFit/>
          </a:bodyPr>
          <a:lstStyle/>
          <a:p>
            <a:pPr algn="ctr">
              <a:spcBef>
                <a:spcPct val="50000"/>
              </a:spcBef>
            </a:pPr>
            <a:r>
              <a:rPr lang="en-US" sz="3600" b="1" dirty="0" smtClean="0">
                <a:solidFill>
                  <a:srgbClr val="000000"/>
                </a:solidFill>
                <a:latin typeface="Comic Sans MS" pitchFamily="66" charset="0"/>
              </a:rPr>
              <a:t>2005 Hurricane Katrina</a:t>
            </a:r>
            <a:endParaRPr lang="en-US" sz="3600" b="1" dirty="0">
              <a:solidFill>
                <a:srgbClr val="000000"/>
              </a:solidFill>
              <a:latin typeface="Comic Sans MS" pitchFamily="66" charset="0"/>
            </a:endParaRPr>
          </a:p>
          <a:p>
            <a:pPr algn="ctr">
              <a:spcBef>
                <a:spcPct val="50000"/>
              </a:spcBef>
            </a:pPr>
            <a:r>
              <a:rPr lang="en-US" sz="2400" dirty="0">
                <a:solidFill>
                  <a:srgbClr val="000000"/>
                </a:solidFill>
                <a:latin typeface="Comic Sans MS" pitchFamily="66" charset="0"/>
              </a:rPr>
              <a:t>GOES 6-hr BT Temp Difference</a:t>
            </a:r>
          </a:p>
        </p:txBody>
      </p:sp>
      <p:pic>
        <p:nvPicPr>
          <p:cNvPr id="11" name="Picture 10" descr="farside_cat_birdnest.jpg"/>
          <p:cNvPicPr>
            <a:picLocks noChangeAspect="1"/>
          </p:cNvPicPr>
          <p:nvPr/>
        </p:nvPicPr>
        <p:blipFill rotWithShape="1">
          <a:blip r:embed="rId5">
            <a:extLst>
              <a:ext uri="{28A0092B-C50C-407E-A947-70E740481C1C}">
                <a14:useLocalDpi xmlns="" xmlns:a14="http://schemas.microsoft.com/office/drawing/2010/main" val="0"/>
              </a:ext>
            </a:extLst>
          </a:blip>
          <a:srcRect l="56667" t="13981" r="13704" b="34922"/>
          <a:stretch/>
        </p:blipFill>
        <p:spPr>
          <a:xfrm>
            <a:off x="2353731" y="1268927"/>
            <a:ext cx="4402667" cy="5530853"/>
          </a:xfrm>
          <a:prstGeom prst="rect">
            <a:avLst/>
          </a:prstGeom>
        </p:spPr>
      </p:pic>
    </p:spTree>
    <p:extLst>
      <p:ext uri="{BB962C8B-B14F-4D97-AF65-F5344CB8AC3E}">
        <p14:creationId xmlns="" xmlns:p14="http://schemas.microsoft.com/office/powerpoint/2010/main" val="192884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7" descr="050714_2145z.jpg"/>
          <p:cNvPicPr>
            <a:picLocks noChangeAspect="1"/>
          </p:cNvPicPr>
          <p:nvPr/>
        </p:nvPicPr>
        <p:blipFill>
          <a:blip r:embed="rId2"/>
          <a:srcRect/>
          <a:stretch>
            <a:fillRect/>
          </a:stretch>
        </p:blipFill>
        <p:spPr bwMode="auto">
          <a:xfrm>
            <a:off x="4660900" y="1597025"/>
            <a:ext cx="4389438" cy="4387850"/>
          </a:xfrm>
          <a:prstGeom prst="rect">
            <a:avLst/>
          </a:prstGeom>
          <a:noFill/>
          <a:ln w="9525">
            <a:noFill/>
            <a:miter lim="800000"/>
            <a:headEnd/>
            <a:tailEnd/>
          </a:ln>
        </p:spPr>
      </p:pic>
      <p:pic>
        <p:nvPicPr>
          <p:cNvPr id="16386" name="Picture 14" descr="050714_2145z.jpg"/>
          <p:cNvPicPr>
            <a:picLocks noChangeAspect="1"/>
          </p:cNvPicPr>
          <p:nvPr/>
        </p:nvPicPr>
        <p:blipFill>
          <a:blip r:embed="rId3"/>
          <a:srcRect/>
          <a:stretch>
            <a:fillRect/>
          </a:stretch>
        </p:blipFill>
        <p:spPr bwMode="auto">
          <a:xfrm>
            <a:off x="114300" y="1597025"/>
            <a:ext cx="4389438" cy="4387850"/>
          </a:xfrm>
          <a:prstGeom prst="rect">
            <a:avLst/>
          </a:prstGeom>
          <a:noFill/>
          <a:ln w="9525">
            <a:noFill/>
            <a:miter lim="800000"/>
            <a:headEnd/>
            <a:tailEnd/>
          </a:ln>
        </p:spPr>
      </p:pic>
      <p:pic>
        <p:nvPicPr>
          <p:cNvPr id="2" name="Picture 1" descr="050714_2245z.jpg"/>
          <p:cNvPicPr>
            <a:picLocks noChangeAspect="1"/>
          </p:cNvPicPr>
          <p:nvPr/>
        </p:nvPicPr>
        <p:blipFill>
          <a:blip r:embed="rId4"/>
          <a:srcRect/>
          <a:stretch>
            <a:fillRect/>
          </a:stretch>
        </p:blipFill>
        <p:spPr bwMode="auto">
          <a:xfrm>
            <a:off x="114300" y="1597025"/>
            <a:ext cx="4389438" cy="4387850"/>
          </a:xfrm>
          <a:prstGeom prst="rect">
            <a:avLst/>
          </a:prstGeom>
          <a:noFill/>
          <a:ln w="9525">
            <a:noFill/>
            <a:miter lim="800000"/>
            <a:headEnd/>
            <a:tailEnd/>
          </a:ln>
        </p:spPr>
      </p:pic>
      <p:pic>
        <p:nvPicPr>
          <p:cNvPr id="16" name="Picture 15" descr="050714_2345z.jpg"/>
          <p:cNvPicPr>
            <a:picLocks noChangeAspect="1"/>
          </p:cNvPicPr>
          <p:nvPr/>
        </p:nvPicPr>
        <p:blipFill>
          <a:blip r:embed="rId5"/>
          <a:srcRect/>
          <a:stretch>
            <a:fillRect/>
          </a:stretch>
        </p:blipFill>
        <p:spPr bwMode="auto">
          <a:xfrm>
            <a:off x="114300" y="1597025"/>
            <a:ext cx="4389438" cy="4387850"/>
          </a:xfrm>
          <a:prstGeom prst="rect">
            <a:avLst/>
          </a:prstGeom>
          <a:noFill/>
          <a:ln w="9525">
            <a:noFill/>
            <a:miter lim="800000"/>
            <a:headEnd/>
            <a:tailEnd/>
          </a:ln>
        </p:spPr>
      </p:pic>
      <p:pic>
        <p:nvPicPr>
          <p:cNvPr id="17" name="Picture 16" descr="050715_0045z.jpg"/>
          <p:cNvPicPr>
            <a:picLocks noChangeAspect="1"/>
          </p:cNvPicPr>
          <p:nvPr/>
        </p:nvPicPr>
        <p:blipFill>
          <a:blip r:embed="rId6"/>
          <a:srcRect/>
          <a:stretch>
            <a:fillRect/>
          </a:stretch>
        </p:blipFill>
        <p:spPr bwMode="auto">
          <a:xfrm>
            <a:off x="114300" y="1597025"/>
            <a:ext cx="4389438" cy="4387850"/>
          </a:xfrm>
          <a:prstGeom prst="rect">
            <a:avLst/>
          </a:prstGeom>
          <a:noFill/>
          <a:ln w="9525">
            <a:noFill/>
            <a:miter lim="800000"/>
            <a:headEnd/>
            <a:tailEnd/>
          </a:ln>
        </p:spPr>
      </p:pic>
      <p:pic>
        <p:nvPicPr>
          <p:cNvPr id="18" name="Picture 17" descr="050715_0145z.jpg"/>
          <p:cNvPicPr>
            <a:picLocks noChangeAspect="1"/>
          </p:cNvPicPr>
          <p:nvPr/>
        </p:nvPicPr>
        <p:blipFill>
          <a:blip r:embed="rId7"/>
          <a:srcRect/>
          <a:stretch>
            <a:fillRect/>
          </a:stretch>
        </p:blipFill>
        <p:spPr bwMode="auto">
          <a:xfrm>
            <a:off x="114300" y="1597025"/>
            <a:ext cx="4389438" cy="4387850"/>
          </a:xfrm>
          <a:prstGeom prst="rect">
            <a:avLst/>
          </a:prstGeom>
          <a:noFill/>
          <a:ln w="9525">
            <a:noFill/>
            <a:miter lim="800000"/>
            <a:headEnd/>
            <a:tailEnd/>
          </a:ln>
        </p:spPr>
      </p:pic>
      <p:pic>
        <p:nvPicPr>
          <p:cNvPr id="3" name="Picture 2" descr="050714_2245z.jpg"/>
          <p:cNvPicPr>
            <a:picLocks noChangeAspect="1"/>
          </p:cNvPicPr>
          <p:nvPr/>
        </p:nvPicPr>
        <p:blipFill>
          <a:blip r:embed="rId8"/>
          <a:srcRect/>
          <a:stretch>
            <a:fillRect/>
          </a:stretch>
        </p:blipFill>
        <p:spPr bwMode="auto">
          <a:xfrm>
            <a:off x="4660900" y="1597025"/>
            <a:ext cx="4389438" cy="4387850"/>
          </a:xfrm>
          <a:prstGeom prst="rect">
            <a:avLst/>
          </a:prstGeom>
          <a:noFill/>
          <a:ln w="9525">
            <a:noFill/>
            <a:miter lim="800000"/>
            <a:headEnd/>
            <a:tailEnd/>
          </a:ln>
        </p:spPr>
      </p:pic>
      <p:sp>
        <p:nvSpPr>
          <p:cNvPr id="16392" name="TextBox 7"/>
          <p:cNvSpPr txBox="1">
            <a:spLocks noChangeArrowheads="1"/>
          </p:cNvSpPr>
          <p:nvPr/>
        </p:nvSpPr>
        <p:spPr bwMode="auto">
          <a:xfrm>
            <a:off x="114300" y="1211263"/>
            <a:ext cx="4376738" cy="400050"/>
          </a:xfrm>
          <a:prstGeom prst="rect">
            <a:avLst/>
          </a:prstGeom>
          <a:noFill/>
          <a:ln w="9525">
            <a:noFill/>
            <a:miter lim="800000"/>
            <a:headEnd/>
            <a:tailEnd/>
          </a:ln>
        </p:spPr>
        <p:txBody>
          <a:bodyPr>
            <a:spAutoFit/>
          </a:bodyPr>
          <a:lstStyle/>
          <a:p>
            <a:pPr algn="ctr"/>
            <a:r>
              <a:rPr lang="en-US" sz="2000">
                <a:latin typeface="Comic Sans MS" pitchFamily="66" charset="0"/>
              </a:rPr>
              <a:t>GOES IR (storm relative)</a:t>
            </a:r>
          </a:p>
        </p:txBody>
      </p:sp>
      <p:sp>
        <p:nvSpPr>
          <p:cNvPr id="16393" name="TextBox 8"/>
          <p:cNvSpPr txBox="1">
            <a:spLocks noChangeArrowheads="1"/>
          </p:cNvSpPr>
          <p:nvPr/>
        </p:nvSpPr>
        <p:spPr bwMode="auto">
          <a:xfrm>
            <a:off x="4491038" y="1211263"/>
            <a:ext cx="4640262" cy="400050"/>
          </a:xfrm>
          <a:prstGeom prst="rect">
            <a:avLst/>
          </a:prstGeom>
          <a:noFill/>
          <a:ln w="9525">
            <a:noFill/>
            <a:miter lim="800000"/>
            <a:headEnd/>
            <a:tailEnd/>
          </a:ln>
        </p:spPr>
        <p:txBody>
          <a:bodyPr>
            <a:spAutoFit/>
          </a:bodyPr>
          <a:lstStyle/>
          <a:p>
            <a:pPr algn="ctr"/>
            <a:r>
              <a:rPr lang="en-US" sz="2000">
                <a:latin typeface="Comic Sans MS" pitchFamily="66" charset="0"/>
              </a:rPr>
              <a:t>GOES BT Diff (storm relative)</a:t>
            </a:r>
          </a:p>
        </p:txBody>
      </p:sp>
      <p:sp>
        <p:nvSpPr>
          <p:cNvPr id="16394" name="TextBox 9"/>
          <p:cNvSpPr txBox="1">
            <a:spLocks noChangeArrowheads="1"/>
          </p:cNvSpPr>
          <p:nvPr/>
        </p:nvSpPr>
        <p:spPr bwMode="auto">
          <a:xfrm>
            <a:off x="0" y="0"/>
            <a:ext cx="9144000" cy="584200"/>
          </a:xfrm>
          <a:prstGeom prst="rect">
            <a:avLst/>
          </a:prstGeom>
          <a:noFill/>
          <a:ln w="9525">
            <a:noFill/>
            <a:miter lim="800000"/>
            <a:headEnd/>
            <a:tailEnd/>
          </a:ln>
        </p:spPr>
        <p:txBody>
          <a:bodyPr>
            <a:spAutoFit/>
          </a:bodyPr>
          <a:lstStyle/>
          <a:p>
            <a:pPr algn="ctr"/>
            <a:r>
              <a:rPr lang="en-US" sz="3200" dirty="0">
                <a:latin typeface="Comic Sans MS" pitchFamily="66" charset="0"/>
              </a:rPr>
              <a:t>Hurricane Emily: 14-15 July 2005</a:t>
            </a:r>
          </a:p>
        </p:txBody>
      </p:sp>
      <p:pic>
        <p:nvPicPr>
          <p:cNvPr id="19" name="Picture 18" descr="050715_0245z.jpg"/>
          <p:cNvPicPr>
            <a:picLocks noChangeAspect="1"/>
          </p:cNvPicPr>
          <p:nvPr/>
        </p:nvPicPr>
        <p:blipFill>
          <a:blip r:embed="rId9"/>
          <a:srcRect/>
          <a:stretch>
            <a:fillRect/>
          </a:stretch>
        </p:blipFill>
        <p:spPr bwMode="auto">
          <a:xfrm>
            <a:off x="103188" y="1597025"/>
            <a:ext cx="4387850" cy="4387850"/>
          </a:xfrm>
          <a:prstGeom prst="rect">
            <a:avLst/>
          </a:prstGeom>
          <a:noFill/>
          <a:ln w="9525">
            <a:noFill/>
            <a:miter lim="800000"/>
            <a:headEnd/>
            <a:tailEnd/>
          </a:ln>
        </p:spPr>
      </p:pic>
      <p:pic>
        <p:nvPicPr>
          <p:cNvPr id="20" name="Picture 19" descr="050715_0345z.jpg"/>
          <p:cNvPicPr>
            <a:picLocks noChangeAspect="1"/>
          </p:cNvPicPr>
          <p:nvPr/>
        </p:nvPicPr>
        <p:blipFill>
          <a:blip r:embed="rId10"/>
          <a:srcRect/>
          <a:stretch>
            <a:fillRect/>
          </a:stretch>
        </p:blipFill>
        <p:spPr bwMode="auto">
          <a:xfrm>
            <a:off x="103188" y="1597025"/>
            <a:ext cx="4387850" cy="4387850"/>
          </a:xfrm>
          <a:prstGeom prst="rect">
            <a:avLst/>
          </a:prstGeom>
          <a:noFill/>
          <a:ln w="9525">
            <a:noFill/>
            <a:miter lim="800000"/>
            <a:headEnd/>
            <a:tailEnd/>
          </a:ln>
        </p:spPr>
      </p:pic>
      <p:pic>
        <p:nvPicPr>
          <p:cNvPr id="21" name="Picture 20" descr="050715_0445z.jpg"/>
          <p:cNvPicPr>
            <a:picLocks noChangeAspect="1"/>
          </p:cNvPicPr>
          <p:nvPr/>
        </p:nvPicPr>
        <p:blipFill>
          <a:blip r:embed="rId11"/>
          <a:srcRect/>
          <a:stretch>
            <a:fillRect/>
          </a:stretch>
        </p:blipFill>
        <p:spPr bwMode="auto">
          <a:xfrm>
            <a:off x="103188" y="1597025"/>
            <a:ext cx="4387850" cy="4387850"/>
          </a:xfrm>
          <a:prstGeom prst="rect">
            <a:avLst/>
          </a:prstGeom>
          <a:noFill/>
          <a:ln w="9525">
            <a:noFill/>
            <a:miter lim="800000"/>
            <a:headEnd/>
            <a:tailEnd/>
          </a:ln>
        </p:spPr>
      </p:pic>
      <p:pic>
        <p:nvPicPr>
          <p:cNvPr id="22" name="Picture 21" descr="050715_0545z.jpg"/>
          <p:cNvPicPr>
            <a:picLocks noChangeAspect="1"/>
          </p:cNvPicPr>
          <p:nvPr/>
        </p:nvPicPr>
        <p:blipFill>
          <a:blip r:embed="rId12"/>
          <a:srcRect/>
          <a:stretch>
            <a:fillRect/>
          </a:stretch>
        </p:blipFill>
        <p:spPr bwMode="auto">
          <a:xfrm>
            <a:off x="114300" y="1597025"/>
            <a:ext cx="4389438" cy="4387850"/>
          </a:xfrm>
          <a:prstGeom prst="rect">
            <a:avLst/>
          </a:prstGeom>
          <a:noFill/>
          <a:ln w="9525">
            <a:noFill/>
            <a:miter lim="800000"/>
            <a:headEnd/>
            <a:tailEnd/>
          </a:ln>
        </p:spPr>
      </p:pic>
      <p:pic>
        <p:nvPicPr>
          <p:cNvPr id="23" name="Picture 22" descr="050715_0645z.jpg"/>
          <p:cNvPicPr>
            <a:picLocks noChangeAspect="1"/>
          </p:cNvPicPr>
          <p:nvPr/>
        </p:nvPicPr>
        <p:blipFill>
          <a:blip r:embed="rId13"/>
          <a:srcRect/>
          <a:stretch>
            <a:fillRect/>
          </a:stretch>
        </p:blipFill>
        <p:spPr bwMode="auto">
          <a:xfrm>
            <a:off x="103188" y="1597025"/>
            <a:ext cx="4387850" cy="4387850"/>
          </a:xfrm>
          <a:prstGeom prst="rect">
            <a:avLst/>
          </a:prstGeom>
          <a:noFill/>
          <a:ln w="9525">
            <a:noFill/>
            <a:miter lim="800000"/>
            <a:headEnd/>
            <a:tailEnd/>
          </a:ln>
        </p:spPr>
      </p:pic>
      <p:pic>
        <p:nvPicPr>
          <p:cNvPr id="24" name="Picture 23" descr="050715_0745z.jpg"/>
          <p:cNvPicPr>
            <a:picLocks noChangeAspect="1"/>
          </p:cNvPicPr>
          <p:nvPr/>
        </p:nvPicPr>
        <p:blipFill>
          <a:blip r:embed="rId14"/>
          <a:srcRect/>
          <a:stretch>
            <a:fillRect/>
          </a:stretch>
        </p:blipFill>
        <p:spPr bwMode="auto">
          <a:xfrm>
            <a:off x="103188" y="1597025"/>
            <a:ext cx="4387850" cy="4387850"/>
          </a:xfrm>
          <a:prstGeom prst="rect">
            <a:avLst/>
          </a:prstGeom>
          <a:noFill/>
          <a:ln w="9525">
            <a:noFill/>
            <a:miter lim="800000"/>
            <a:headEnd/>
            <a:tailEnd/>
          </a:ln>
        </p:spPr>
      </p:pic>
      <p:pic>
        <p:nvPicPr>
          <p:cNvPr id="25" name="Picture 24" descr="050715_0845z.jpg"/>
          <p:cNvPicPr>
            <a:picLocks noChangeAspect="1"/>
          </p:cNvPicPr>
          <p:nvPr/>
        </p:nvPicPr>
        <p:blipFill>
          <a:blip r:embed="rId15"/>
          <a:srcRect/>
          <a:stretch>
            <a:fillRect/>
          </a:stretch>
        </p:blipFill>
        <p:spPr bwMode="auto">
          <a:xfrm>
            <a:off x="103188" y="1597025"/>
            <a:ext cx="4387850" cy="4387850"/>
          </a:xfrm>
          <a:prstGeom prst="rect">
            <a:avLst/>
          </a:prstGeom>
          <a:noFill/>
          <a:ln w="9525">
            <a:noFill/>
            <a:miter lim="800000"/>
            <a:headEnd/>
            <a:tailEnd/>
          </a:ln>
        </p:spPr>
      </p:pic>
      <p:pic>
        <p:nvPicPr>
          <p:cNvPr id="26" name="Picture 25" descr="050715_0945z.jpg"/>
          <p:cNvPicPr>
            <a:picLocks noChangeAspect="1"/>
          </p:cNvPicPr>
          <p:nvPr/>
        </p:nvPicPr>
        <p:blipFill>
          <a:blip r:embed="rId16"/>
          <a:srcRect/>
          <a:stretch>
            <a:fillRect/>
          </a:stretch>
        </p:blipFill>
        <p:spPr bwMode="auto">
          <a:xfrm>
            <a:off x="103188" y="1597025"/>
            <a:ext cx="4387850" cy="4387850"/>
          </a:xfrm>
          <a:prstGeom prst="rect">
            <a:avLst/>
          </a:prstGeom>
          <a:noFill/>
          <a:ln w="9525">
            <a:noFill/>
            <a:miter lim="800000"/>
            <a:headEnd/>
            <a:tailEnd/>
          </a:ln>
        </p:spPr>
      </p:pic>
      <p:pic>
        <p:nvPicPr>
          <p:cNvPr id="27" name="Picture 26" descr="050715_1045z.jpg"/>
          <p:cNvPicPr>
            <a:picLocks noChangeAspect="1"/>
          </p:cNvPicPr>
          <p:nvPr/>
        </p:nvPicPr>
        <p:blipFill>
          <a:blip r:embed="rId17"/>
          <a:srcRect/>
          <a:stretch>
            <a:fillRect/>
          </a:stretch>
        </p:blipFill>
        <p:spPr bwMode="auto">
          <a:xfrm>
            <a:off x="103188" y="1597025"/>
            <a:ext cx="4387850" cy="4387850"/>
          </a:xfrm>
          <a:prstGeom prst="rect">
            <a:avLst/>
          </a:prstGeom>
          <a:noFill/>
          <a:ln w="9525">
            <a:noFill/>
            <a:miter lim="800000"/>
            <a:headEnd/>
            <a:tailEnd/>
          </a:ln>
        </p:spPr>
      </p:pic>
      <p:pic>
        <p:nvPicPr>
          <p:cNvPr id="28" name="Picture 27" descr="050715_1145z.jpg"/>
          <p:cNvPicPr>
            <a:picLocks noChangeAspect="1"/>
          </p:cNvPicPr>
          <p:nvPr/>
        </p:nvPicPr>
        <p:blipFill>
          <a:blip r:embed="rId18"/>
          <a:srcRect/>
          <a:stretch>
            <a:fillRect/>
          </a:stretch>
        </p:blipFill>
        <p:spPr bwMode="auto">
          <a:xfrm>
            <a:off x="103188" y="1597025"/>
            <a:ext cx="4387850" cy="4387850"/>
          </a:xfrm>
          <a:prstGeom prst="rect">
            <a:avLst/>
          </a:prstGeom>
          <a:noFill/>
          <a:ln w="9525">
            <a:noFill/>
            <a:miter lim="800000"/>
            <a:headEnd/>
            <a:tailEnd/>
          </a:ln>
        </p:spPr>
      </p:pic>
      <p:pic>
        <p:nvPicPr>
          <p:cNvPr id="29" name="Picture 28" descr="050715_1245z.jpg"/>
          <p:cNvPicPr>
            <a:picLocks noChangeAspect="1"/>
          </p:cNvPicPr>
          <p:nvPr/>
        </p:nvPicPr>
        <p:blipFill>
          <a:blip r:embed="rId19"/>
          <a:srcRect/>
          <a:stretch>
            <a:fillRect/>
          </a:stretch>
        </p:blipFill>
        <p:spPr bwMode="auto">
          <a:xfrm>
            <a:off x="103188" y="1597025"/>
            <a:ext cx="4387850" cy="4387850"/>
          </a:xfrm>
          <a:prstGeom prst="rect">
            <a:avLst/>
          </a:prstGeom>
          <a:noFill/>
          <a:ln w="9525">
            <a:noFill/>
            <a:miter lim="800000"/>
            <a:headEnd/>
            <a:tailEnd/>
          </a:ln>
        </p:spPr>
      </p:pic>
      <p:pic>
        <p:nvPicPr>
          <p:cNvPr id="30" name="Picture 29" descr="050715_1345z.jpg"/>
          <p:cNvPicPr>
            <a:picLocks noChangeAspect="1"/>
          </p:cNvPicPr>
          <p:nvPr/>
        </p:nvPicPr>
        <p:blipFill>
          <a:blip r:embed="rId20"/>
          <a:srcRect/>
          <a:stretch>
            <a:fillRect/>
          </a:stretch>
        </p:blipFill>
        <p:spPr bwMode="auto">
          <a:xfrm>
            <a:off x="103188" y="1597025"/>
            <a:ext cx="4387850" cy="4387850"/>
          </a:xfrm>
          <a:prstGeom prst="rect">
            <a:avLst/>
          </a:prstGeom>
          <a:noFill/>
          <a:ln w="9525">
            <a:noFill/>
            <a:miter lim="800000"/>
            <a:headEnd/>
            <a:tailEnd/>
          </a:ln>
        </p:spPr>
      </p:pic>
      <p:pic>
        <p:nvPicPr>
          <p:cNvPr id="31" name="Picture 30" descr="050715_1445z.jpg"/>
          <p:cNvPicPr>
            <a:picLocks noChangeAspect="1"/>
          </p:cNvPicPr>
          <p:nvPr/>
        </p:nvPicPr>
        <p:blipFill>
          <a:blip r:embed="rId21"/>
          <a:srcRect/>
          <a:stretch>
            <a:fillRect/>
          </a:stretch>
        </p:blipFill>
        <p:spPr bwMode="auto">
          <a:xfrm>
            <a:off x="103188" y="1597025"/>
            <a:ext cx="4387850" cy="4387850"/>
          </a:xfrm>
          <a:prstGeom prst="rect">
            <a:avLst/>
          </a:prstGeom>
          <a:noFill/>
          <a:ln w="9525">
            <a:noFill/>
            <a:miter lim="800000"/>
            <a:headEnd/>
            <a:tailEnd/>
          </a:ln>
        </p:spPr>
      </p:pic>
      <p:pic>
        <p:nvPicPr>
          <p:cNvPr id="32" name="Picture 31" descr="050715_1545z.jpg"/>
          <p:cNvPicPr>
            <a:picLocks noChangeAspect="1"/>
          </p:cNvPicPr>
          <p:nvPr/>
        </p:nvPicPr>
        <p:blipFill>
          <a:blip r:embed="rId22"/>
          <a:srcRect/>
          <a:stretch>
            <a:fillRect/>
          </a:stretch>
        </p:blipFill>
        <p:spPr bwMode="auto">
          <a:xfrm>
            <a:off x="103188" y="1597025"/>
            <a:ext cx="4387850" cy="4387850"/>
          </a:xfrm>
          <a:prstGeom prst="rect">
            <a:avLst/>
          </a:prstGeom>
          <a:noFill/>
          <a:ln w="9525">
            <a:noFill/>
            <a:miter lim="800000"/>
            <a:headEnd/>
            <a:tailEnd/>
          </a:ln>
        </p:spPr>
      </p:pic>
      <p:pic>
        <p:nvPicPr>
          <p:cNvPr id="33" name="Picture 32" descr="050715_1645z.jpg"/>
          <p:cNvPicPr>
            <a:picLocks noChangeAspect="1"/>
          </p:cNvPicPr>
          <p:nvPr/>
        </p:nvPicPr>
        <p:blipFill>
          <a:blip r:embed="rId23"/>
          <a:srcRect/>
          <a:stretch>
            <a:fillRect/>
          </a:stretch>
        </p:blipFill>
        <p:spPr bwMode="auto">
          <a:xfrm>
            <a:off x="103188" y="1597025"/>
            <a:ext cx="4387850" cy="4387850"/>
          </a:xfrm>
          <a:prstGeom prst="rect">
            <a:avLst/>
          </a:prstGeom>
          <a:noFill/>
          <a:ln w="9525">
            <a:noFill/>
            <a:miter lim="800000"/>
            <a:headEnd/>
            <a:tailEnd/>
          </a:ln>
        </p:spPr>
      </p:pic>
      <p:pic>
        <p:nvPicPr>
          <p:cNvPr id="34" name="Picture 33" descr="050715_1745z.jpg"/>
          <p:cNvPicPr>
            <a:picLocks noChangeAspect="1"/>
          </p:cNvPicPr>
          <p:nvPr/>
        </p:nvPicPr>
        <p:blipFill>
          <a:blip r:embed="rId24"/>
          <a:srcRect/>
          <a:stretch>
            <a:fillRect/>
          </a:stretch>
        </p:blipFill>
        <p:spPr bwMode="auto">
          <a:xfrm>
            <a:off x="103188" y="1597025"/>
            <a:ext cx="4387850" cy="4387850"/>
          </a:xfrm>
          <a:prstGeom prst="rect">
            <a:avLst/>
          </a:prstGeom>
          <a:noFill/>
          <a:ln w="9525">
            <a:noFill/>
            <a:miter lim="800000"/>
            <a:headEnd/>
            <a:tailEnd/>
          </a:ln>
        </p:spPr>
      </p:pic>
      <p:pic>
        <p:nvPicPr>
          <p:cNvPr id="35" name="Picture 34" descr="050715_1845z.jpg"/>
          <p:cNvPicPr>
            <a:picLocks noChangeAspect="1"/>
          </p:cNvPicPr>
          <p:nvPr/>
        </p:nvPicPr>
        <p:blipFill>
          <a:blip r:embed="rId25"/>
          <a:srcRect/>
          <a:stretch>
            <a:fillRect/>
          </a:stretch>
        </p:blipFill>
        <p:spPr bwMode="auto">
          <a:xfrm>
            <a:off x="103188" y="1597025"/>
            <a:ext cx="4387850" cy="4387850"/>
          </a:xfrm>
          <a:prstGeom prst="rect">
            <a:avLst/>
          </a:prstGeom>
          <a:noFill/>
          <a:ln w="9525">
            <a:noFill/>
            <a:miter lim="800000"/>
            <a:headEnd/>
            <a:tailEnd/>
          </a:ln>
        </p:spPr>
      </p:pic>
      <p:pic>
        <p:nvPicPr>
          <p:cNvPr id="36" name="Picture 35" descr="050715_2246z.jpg"/>
          <p:cNvPicPr>
            <a:picLocks noChangeAspect="1"/>
          </p:cNvPicPr>
          <p:nvPr/>
        </p:nvPicPr>
        <p:blipFill>
          <a:blip r:embed="rId26"/>
          <a:srcRect/>
          <a:stretch>
            <a:fillRect/>
          </a:stretch>
        </p:blipFill>
        <p:spPr bwMode="auto">
          <a:xfrm>
            <a:off x="103188" y="1597025"/>
            <a:ext cx="4387850" cy="4387850"/>
          </a:xfrm>
          <a:prstGeom prst="rect">
            <a:avLst/>
          </a:prstGeom>
          <a:noFill/>
          <a:ln w="9525">
            <a:noFill/>
            <a:miter lim="800000"/>
            <a:headEnd/>
            <a:tailEnd/>
          </a:ln>
        </p:spPr>
      </p:pic>
      <p:pic>
        <p:nvPicPr>
          <p:cNvPr id="37" name="Picture 36" descr="050715_2345z.jpg"/>
          <p:cNvPicPr>
            <a:picLocks noChangeAspect="1"/>
          </p:cNvPicPr>
          <p:nvPr/>
        </p:nvPicPr>
        <p:blipFill>
          <a:blip r:embed="rId27"/>
          <a:srcRect/>
          <a:stretch>
            <a:fillRect/>
          </a:stretch>
        </p:blipFill>
        <p:spPr bwMode="auto">
          <a:xfrm>
            <a:off x="103188" y="1597025"/>
            <a:ext cx="4387850" cy="4387850"/>
          </a:xfrm>
          <a:prstGeom prst="rect">
            <a:avLst/>
          </a:prstGeom>
          <a:noFill/>
          <a:ln w="9525">
            <a:noFill/>
            <a:miter lim="800000"/>
            <a:headEnd/>
            <a:tailEnd/>
          </a:ln>
        </p:spPr>
      </p:pic>
      <p:pic>
        <p:nvPicPr>
          <p:cNvPr id="39" name="Picture 38" descr="050714_2345z.jpg"/>
          <p:cNvPicPr>
            <a:picLocks noChangeAspect="1"/>
          </p:cNvPicPr>
          <p:nvPr/>
        </p:nvPicPr>
        <p:blipFill>
          <a:blip r:embed="rId28"/>
          <a:srcRect/>
          <a:stretch>
            <a:fillRect/>
          </a:stretch>
        </p:blipFill>
        <p:spPr bwMode="auto">
          <a:xfrm>
            <a:off x="4660900" y="1597025"/>
            <a:ext cx="4389438" cy="4387850"/>
          </a:xfrm>
          <a:prstGeom prst="rect">
            <a:avLst/>
          </a:prstGeom>
          <a:noFill/>
          <a:ln w="9525">
            <a:noFill/>
            <a:miter lim="800000"/>
            <a:headEnd/>
            <a:tailEnd/>
          </a:ln>
        </p:spPr>
      </p:pic>
      <p:pic>
        <p:nvPicPr>
          <p:cNvPr id="40" name="Picture 39" descr="050715_0045z.jpg"/>
          <p:cNvPicPr>
            <a:picLocks noChangeAspect="1"/>
          </p:cNvPicPr>
          <p:nvPr/>
        </p:nvPicPr>
        <p:blipFill>
          <a:blip r:embed="rId29"/>
          <a:srcRect/>
          <a:stretch>
            <a:fillRect/>
          </a:stretch>
        </p:blipFill>
        <p:spPr bwMode="auto">
          <a:xfrm>
            <a:off x="4660900" y="1597025"/>
            <a:ext cx="4389438" cy="4387850"/>
          </a:xfrm>
          <a:prstGeom prst="rect">
            <a:avLst/>
          </a:prstGeom>
          <a:noFill/>
          <a:ln w="9525">
            <a:noFill/>
            <a:miter lim="800000"/>
            <a:headEnd/>
            <a:tailEnd/>
          </a:ln>
        </p:spPr>
      </p:pic>
      <p:pic>
        <p:nvPicPr>
          <p:cNvPr id="41" name="Picture 40" descr="050715_0145z.jpg"/>
          <p:cNvPicPr>
            <a:picLocks noChangeAspect="1"/>
          </p:cNvPicPr>
          <p:nvPr/>
        </p:nvPicPr>
        <p:blipFill>
          <a:blip r:embed="rId30"/>
          <a:srcRect/>
          <a:stretch>
            <a:fillRect/>
          </a:stretch>
        </p:blipFill>
        <p:spPr bwMode="auto">
          <a:xfrm>
            <a:off x="4660900" y="1597025"/>
            <a:ext cx="4389438" cy="4387850"/>
          </a:xfrm>
          <a:prstGeom prst="rect">
            <a:avLst/>
          </a:prstGeom>
          <a:noFill/>
          <a:ln w="9525">
            <a:noFill/>
            <a:miter lim="800000"/>
            <a:headEnd/>
            <a:tailEnd/>
          </a:ln>
        </p:spPr>
      </p:pic>
      <p:pic>
        <p:nvPicPr>
          <p:cNvPr id="42" name="Picture 41" descr="050715_0245z.jpg"/>
          <p:cNvPicPr>
            <a:picLocks noChangeAspect="1"/>
          </p:cNvPicPr>
          <p:nvPr/>
        </p:nvPicPr>
        <p:blipFill>
          <a:blip r:embed="rId31"/>
          <a:srcRect/>
          <a:stretch>
            <a:fillRect/>
          </a:stretch>
        </p:blipFill>
        <p:spPr bwMode="auto">
          <a:xfrm>
            <a:off x="4660900" y="1597025"/>
            <a:ext cx="4389438" cy="4387850"/>
          </a:xfrm>
          <a:prstGeom prst="rect">
            <a:avLst/>
          </a:prstGeom>
          <a:noFill/>
          <a:ln w="9525">
            <a:noFill/>
            <a:miter lim="800000"/>
            <a:headEnd/>
            <a:tailEnd/>
          </a:ln>
        </p:spPr>
      </p:pic>
      <p:pic>
        <p:nvPicPr>
          <p:cNvPr id="43" name="Picture 42" descr="050715_0345z.jpg"/>
          <p:cNvPicPr>
            <a:picLocks noChangeAspect="1"/>
          </p:cNvPicPr>
          <p:nvPr/>
        </p:nvPicPr>
        <p:blipFill>
          <a:blip r:embed="rId32"/>
          <a:srcRect/>
          <a:stretch>
            <a:fillRect/>
          </a:stretch>
        </p:blipFill>
        <p:spPr bwMode="auto">
          <a:xfrm>
            <a:off x="4660900" y="1597025"/>
            <a:ext cx="4389438" cy="4387850"/>
          </a:xfrm>
          <a:prstGeom prst="rect">
            <a:avLst/>
          </a:prstGeom>
          <a:noFill/>
          <a:ln w="9525">
            <a:noFill/>
            <a:miter lim="800000"/>
            <a:headEnd/>
            <a:tailEnd/>
          </a:ln>
        </p:spPr>
      </p:pic>
      <p:pic>
        <p:nvPicPr>
          <p:cNvPr id="44" name="Picture 43" descr="050715_0445z.jpg"/>
          <p:cNvPicPr>
            <a:picLocks noChangeAspect="1"/>
          </p:cNvPicPr>
          <p:nvPr/>
        </p:nvPicPr>
        <p:blipFill>
          <a:blip r:embed="rId33"/>
          <a:srcRect/>
          <a:stretch>
            <a:fillRect/>
          </a:stretch>
        </p:blipFill>
        <p:spPr bwMode="auto">
          <a:xfrm>
            <a:off x="4660900" y="1597025"/>
            <a:ext cx="4389438" cy="4387850"/>
          </a:xfrm>
          <a:prstGeom prst="rect">
            <a:avLst/>
          </a:prstGeom>
          <a:noFill/>
          <a:ln w="9525">
            <a:noFill/>
            <a:miter lim="800000"/>
            <a:headEnd/>
            <a:tailEnd/>
          </a:ln>
        </p:spPr>
      </p:pic>
      <p:pic>
        <p:nvPicPr>
          <p:cNvPr id="45" name="Picture 44" descr="050715_0545z.jpg"/>
          <p:cNvPicPr>
            <a:picLocks noChangeAspect="1"/>
          </p:cNvPicPr>
          <p:nvPr/>
        </p:nvPicPr>
        <p:blipFill>
          <a:blip r:embed="rId34"/>
          <a:srcRect/>
          <a:stretch>
            <a:fillRect/>
          </a:stretch>
        </p:blipFill>
        <p:spPr bwMode="auto">
          <a:xfrm>
            <a:off x="4660900" y="1597025"/>
            <a:ext cx="4389438" cy="4387850"/>
          </a:xfrm>
          <a:prstGeom prst="rect">
            <a:avLst/>
          </a:prstGeom>
          <a:noFill/>
          <a:ln w="9525">
            <a:noFill/>
            <a:miter lim="800000"/>
            <a:headEnd/>
            <a:tailEnd/>
          </a:ln>
        </p:spPr>
      </p:pic>
      <p:pic>
        <p:nvPicPr>
          <p:cNvPr id="46" name="Picture 45" descr="050715_0645z.jpg"/>
          <p:cNvPicPr>
            <a:picLocks noChangeAspect="1"/>
          </p:cNvPicPr>
          <p:nvPr/>
        </p:nvPicPr>
        <p:blipFill>
          <a:blip r:embed="rId35"/>
          <a:srcRect/>
          <a:stretch>
            <a:fillRect/>
          </a:stretch>
        </p:blipFill>
        <p:spPr bwMode="auto">
          <a:xfrm>
            <a:off x="4660900" y="1597025"/>
            <a:ext cx="4389438" cy="4387850"/>
          </a:xfrm>
          <a:prstGeom prst="rect">
            <a:avLst/>
          </a:prstGeom>
          <a:noFill/>
          <a:ln w="9525">
            <a:noFill/>
            <a:miter lim="800000"/>
            <a:headEnd/>
            <a:tailEnd/>
          </a:ln>
        </p:spPr>
      </p:pic>
      <p:pic>
        <p:nvPicPr>
          <p:cNvPr id="47" name="Picture 46" descr="050715_0745z.jpg"/>
          <p:cNvPicPr>
            <a:picLocks noChangeAspect="1"/>
          </p:cNvPicPr>
          <p:nvPr/>
        </p:nvPicPr>
        <p:blipFill>
          <a:blip r:embed="rId36"/>
          <a:srcRect/>
          <a:stretch>
            <a:fillRect/>
          </a:stretch>
        </p:blipFill>
        <p:spPr bwMode="auto">
          <a:xfrm>
            <a:off x="4660900" y="1597025"/>
            <a:ext cx="4389438" cy="4387850"/>
          </a:xfrm>
          <a:prstGeom prst="rect">
            <a:avLst/>
          </a:prstGeom>
          <a:noFill/>
          <a:ln w="9525">
            <a:noFill/>
            <a:miter lim="800000"/>
            <a:headEnd/>
            <a:tailEnd/>
          </a:ln>
        </p:spPr>
      </p:pic>
      <p:pic>
        <p:nvPicPr>
          <p:cNvPr id="48" name="Picture 47" descr="050715_0845z.jpg"/>
          <p:cNvPicPr>
            <a:picLocks noChangeAspect="1"/>
          </p:cNvPicPr>
          <p:nvPr/>
        </p:nvPicPr>
        <p:blipFill>
          <a:blip r:embed="rId37"/>
          <a:srcRect/>
          <a:stretch>
            <a:fillRect/>
          </a:stretch>
        </p:blipFill>
        <p:spPr bwMode="auto">
          <a:xfrm>
            <a:off x="4660900" y="1597025"/>
            <a:ext cx="4389438" cy="4387850"/>
          </a:xfrm>
          <a:prstGeom prst="rect">
            <a:avLst/>
          </a:prstGeom>
          <a:noFill/>
          <a:ln w="9525">
            <a:noFill/>
            <a:miter lim="800000"/>
            <a:headEnd/>
            <a:tailEnd/>
          </a:ln>
        </p:spPr>
      </p:pic>
      <p:pic>
        <p:nvPicPr>
          <p:cNvPr id="49" name="Picture 48" descr="050715_0945z.jpg"/>
          <p:cNvPicPr>
            <a:picLocks noChangeAspect="1"/>
          </p:cNvPicPr>
          <p:nvPr/>
        </p:nvPicPr>
        <p:blipFill>
          <a:blip r:embed="rId38"/>
          <a:srcRect/>
          <a:stretch>
            <a:fillRect/>
          </a:stretch>
        </p:blipFill>
        <p:spPr bwMode="auto">
          <a:xfrm>
            <a:off x="4660900" y="1597025"/>
            <a:ext cx="4389438" cy="4387850"/>
          </a:xfrm>
          <a:prstGeom prst="rect">
            <a:avLst/>
          </a:prstGeom>
          <a:noFill/>
          <a:ln w="9525">
            <a:noFill/>
            <a:miter lim="800000"/>
            <a:headEnd/>
            <a:tailEnd/>
          </a:ln>
        </p:spPr>
      </p:pic>
      <p:pic>
        <p:nvPicPr>
          <p:cNvPr id="50" name="Picture 49" descr="050715_1045z.jpg"/>
          <p:cNvPicPr>
            <a:picLocks noChangeAspect="1"/>
          </p:cNvPicPr>
          <p:nvPr/>
        </p:nvPicPr>
        <p:blipFill>
          <a:blip r:embed="rId39"/>
          <a:srcRect/>
          <a:stretch>
            <a:fillRect/>
          </a:stretch>
        </p:blipFill>
        <p:spPr bwMode="auto">
          <a:xfrm>
            <a:off x="4660900" y="1597025"/>
            <a:ext cx="4389438" cy="4387850"/>
          </a:xfrm>
          <a:prstGeom prst="rect">
            <a:avLst/>
          </a:prstGeom>
          <a:noFill/>
          <a:ln w="9525">
            <a:noFill/>
            <a:miter lim="800000"/>
            <a:headEnd/>
            <a:tailEnd/>
          </a:ln>
        </p:spPr>
      </p:pic>
      <p:pic>
        <p:nvPicPr>
          <p:cNvPr id="51" name="Picture 50" descr="050715_1145z.jpg"/>
          <p:cNvPicPr>
            <a:picLocks noChangeAspect="1"/>
          </p:cNvPicPr>
          <p:nvPr/>
        </p:nvPicPr>
        <p:blipFill>
          <a:blip r:embed="rId40"/>
          <a:srcRect/>
          <a:stretch>
            <a:fillRect/>
          </a:stretch>
        </p:blipFill>
        <p:spPr bwMode="auto">
          <a:xfrm>
            <a:off x="4648200" y="1597025"/>
            <a:ext cx="4389438" cy="4387850"/>
          </a:xfrm>
          <a:prstGeom prst="rect">
            <a:avLst/>
          </a:prstGeom>
          <a:noFill/>
          <a:ln w="9525">
            <a:noFill/>
            <a:miter lim="800000"/>
            <a:headEnd/>
            <a:tailEnd/>
          </a:ln>
        </p:spPr>
      </p:pic>
      <p:pic>
        <p:nvPicPr>
          <p:cNvPr id="52" name="Picture 51" descr="050715_1245z.jpg"/>
          <p:cNvPicPr>
            <a:picLocks noChangeAspect="1"/>
          </p:cNvPicPr>
          <p:nvPr/>
        </p:nvPicPr>
        <p:blipFill>
          <a:blip r:embed="rId41"/>
          <a:srcRect/>
          <a:stretch>
            <a:fillRect/>
          </a:stretch>
        </p:blipFill>
        <p:spPr bwMode="auto">
          <a:xfrm>
            <a:off x="4648200" y="1597025"/>
            <a:ext cx="4389438" cy="4387850"/>
          </a:xfrm>
          <a:prstGeom prst="rect">
            <a:avLst/>
          </a:prstGeom>
          <a:noFill/>
          <a:ln w="9525">
            <a:noFill/>
            <a:miter lim="800000"/>
            <a:headEnd/>
            <a:tailEnd/>
          </a:ln>
        </p:spPr>
      </p:pic>
      <p:pic>
        <p:nvPicPr>
          <p:cNvPr id="53" name="Picture 52" descr="050715_1345z.jpg"/>
          <p:cNvPicPr>
            <a:picLocks noChangeAspect="1"/>
          </p:cNvPicPr>
          <p:nvPr/>
        </p:nvPicPr>
        <p:blipFill>
          <a:blip r:embed="rId42"/>
          <a:srcRect/>
          <a:stretch>
            <a:fillRect/>
          </a:stretch>
        </p:blipFill>
        <p:spPr bwMode="auto">
          <a:xfrm>
            <a:off x="4648200" y="1597025"/>
            <a:ext cx="4389438" cy="4387850"/>
          </a:xfrm>
          <a:prstGeom prst="rect">
            <a:avLst/>
          </a:prstGeom>
          <a:noFill/>
          <a:ln w="9525">
            <a:noFill/>
            <a:miter lim="800000"/>
            <a:headEnd/>
            <a:tailEnd/>
          </a:ln>
        </p:spPr>
      </p:pic>
      <p:pic>
        <p:nvPicPr>
          <p:cNvPr id="54" name="Picture 53" descr="050715_1445z.jpg"/>
          <p:cNvPicPr>
            <a:picLocks noChangeAspect="1"/>
          </p:cNvPicPr>
          <p:nvPr/>
        </p:nvPicPr>
        <p:blipFill>
          <a:blip r:embed="rId43"/>
          <a:srcRect/>
          <a:stretch>
            <a:fillRect/>
          </a:stretch>
        </p:blipFill>
        <p:spPr bwMode="auto">
          <a:xfrm>
            <a:off x="4648200" y="1597025"/>
            <a:ext cx="4389438" cy="4387850"/>
          </a:xfrm>
          <a:prstGeom prst="rect">
            <a:avLst/>
          </a:prstGeom>
          <a:noFill/>
          <a:ln w="9525">
            <a:noFill/>
            <a:miter lim="800000"/>
            <a:headEnd/>
            <a:tailEnd/>
          </a:ln>
        </p:spPr>
      </p:pic>
      <p:pic>
        <p:nvPicPr>
          <p:cNvPr id="55" name="Picture 54" descr="050715_1545z.jpg"/>
          <p:cNvPicPr>
            <a:picLocks noChangeAspect="1"/>
          </p:cNvPicPr>
          <p:nvPr/>
        </p:nvPicPr>
        <p:blipFill>
          <a:blip r:embed="rId44"/>
          <a:srcRect/>
          <a:stretch>
            <a:fillRect/>
          </a:stretch>
        </p:blipFill>
        <p:spPr bwMode="auto">
          <a:xfrm>
            <a:off x="4648200" y="1597025"/>
            <a:ext cx="4389438" cy="4387850"/>
          </a:xfrm>
          <a:prstGeom prst="rect">
            <a:avLst/>
          </a:prstGeom>
          <a:noFill/>
          <a:ln w="9525">
            <a:noFill/>
            <a:miter lim="800000"/>
            <a:headEnd/>
            <a:tailEnd/>
          </a:ln>
        </p:spPr>
      </p:pic>
      <p:pic>
        <p:nvPicPr>
          <p:cNvPr id="56" name="Picture 55" descr="050715_1645z.jpg"/>
          <p:cNvPicPr>
            <a:picLocks noChangeAspect="1"/>
          </p:cNvPicPr>
          <p:nvPr/>
        </p:nvPicPr>
        <p:blipFill>
          <a:blip r:embed="rId45"/>
          <a:srcRect/>
          <a:stretch>
            <a:fillRect/>
          </a:stretch>
        </p:blipFill>
        <p:spPr bwMode="auto">
          <a:xfrm>
            <a:off x="4648200" y="1597025"/>
            <a:ext cx="4389438" cy="4387850"/>
          </a:xfrm>
          <a:prstGeom prst="rect">
            <a:avLst/>
          </a:prstGeom>
          <a:noFill/>
          <a:ln w="9525">
            <a:noFill/>
            <a:miter lim="800000"/>
            <a:headEnd/>
            <a:tailEnd/>
          </a:ln>
        </p:spPr>
      </p:pic>
      <p:pic>
        <p:nvPicPr>
          <p:cNvPr id="57" name="Picture 56" descr="050715_1745z.jpg"/>
          <p:cNvPicPr>
            <a:picLocks noChangeAspect="1"/>
          </p:cNvPicPr>
          <p:nvPr/>
        </p:nvPicPr>
        <p:blipFill>
          <a:blip r:embed="rId46"/>
          <a:srcRect/>
          <a:stretch>
            <a:fillRect/>
          </a:stretch>
        </p:blipFill>
        <p:spPr bwMode="auto">
          <a:xfrm>
            <a:off x="4648200" y="1597025"/>
            <a:ext cx="4389438" cy="4387850"/>
          </a:xfrm>
          <a:prstGeom prst="rect">
            <a:avLst/>
          </a:prstGeom>
          <a:noFill/>
          <a:ln w="9525">
            <a:noFill/>
            <a:miter lim="800000"/>
            <a:headEnd/>
            <a:tailEnd/>
          </a:ln>
        </p:spPr>
      </p:pic>
      <p:pic>
        <p:nvPicPr>
          <p:cNvPr id="58" name="Picture 57" descr="050715_1845z.jpg"/>
          <p:cNvPicPr>
            <a:picLocks noChangeAspect="1"/>
          </p:cNvPicPr>
          <p:nvPr/>
        </p:nvPicPr>
        <p:blipFill>
          <a:blip r:embed="rId47"/>
          <a:srcRect/>
          <a:stretch>
            <a:fillRect/>
          </a:stretch>
        </p:blipFill>
        <p:spPr bwMode="auto">
          <a:xfrm>
            <a:off x="4648200" y="1597025"/>
            <a:ext cx="4389438" cy="4387850"/>
          </a:xfrm>
          <a:prstGeom prst="rect">
            <a:avLst/>
          </a:prstGeom>
          <a:noFill/>
          <a:ln w="9525">
            <a:noFill/>
            <a:miter lim="800000"/>
            <a:headEnd/>
            <a:tailEnd/>
          </a:ln>
        </p:spPr>
      </p:pic>
      <p:pic>
        <p:nvPicPr>
          <p:cNvPr id="59" name="Picture 58" descr="050715_2246z.jpg"/>
          <p:cNvPicPr>
            <a:picLocks noChangeAspect="1"/>
          </p:cNvPicPr>
          <p:nvPr/>
        </p:nvPicPr>
        <p:blipFill>
          <a:blip r:embed="rId48"/>
          <a:srcRect/>
          <a:stretch>
            <a:fillRect/>
          </a:stretch>
        </p:blipFill>
        <p:spPr bwMode="auto">
          <a:xfrm>
            <a:off x="4648200" y="1597025"/>
            <a:ext cx="4389438" cy="4387850"/>
          </a:xfrm>
          <a:prstGeom prst="rect">
            <a:avLst/>
          </a:prstGeom>
          <a:noFill/>
          <a:ln w="9525">
            <a:noFill/>
            <a:miter lim="800000"/>
            <a:headEnd/>
            <a:tailEnd/>
          </a:ln>
        </p:spPr>
      </p:pic>
      <p:pic>
        <p:nvPicPr>
          <p:cNvPr id="60" name="Picture 59" descr="050715_2345z.jpg"/>
          <p:cNvPicPr>
            <a:picLocks noChangeAspect="1"/>
          </p:cNvPicPr>
          <p:nvPr/>
        </p:nvPicPr>
        <p:blipFill>
          <a:blip r:embed="rId49"/>
          <a:srcRect/>
          <a:stretch>
            <a:fillRect/>
          </a:stretch>
        </p:blipFill>
        <p:spPr bwMode="auto">
          <a:xfrm>
            <a:off x="4648200" y="1597025"/>
            <a:ext cx="4389438" cy="4387850"/>
          </a:xfrm>
          <a:prstGeom prst="rect">
            <a:avLst/>
          </a:prstGeom>
          <a:noFill/>
          <a:ln w="9525">
            <a:noFill/>
            <a:miter lim="800000"/>
            <a:headEnd/>
            <a:tailEnd/>
          </a:ln>
        </p:spPr>
      </p:pic>
      <p:sp>
        <p:nvSpPr>
          <p:cNvPr id="4" name="TextBox 3"/>
          <p:cNvSpPr txBox="1"/>
          <p:nvPr/>
        </p:nvSpPr>
        <p:spPr>
          <a:xfrm>
            <a:off x="-274114" y="356319"/>
            <a:ext cx="184666"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8"/>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9"/>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20"/>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21"/>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22"/>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23"/>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500"/>
                                  </p:stCondLst>
                                  <p:childTnLst>
                                    <p:set>
                                      <p:cBhvr>
                                        <p:cTn id="33" dur="1" fill="hold">
                                          <p:stCondLst>
                                            <p:cond delay="0"/>
                                          </p:stCondLst>
                                        </p:cTn>
                                        <p:tgtEl>
                                          <p:spTgt spid="24"/>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nodeType="afterEffect">
                                  <p:stCondLst>
                                    <p:cond delay="500"/>
                                  </p:stCondLst>
                                  <p:childTnLst>
                                    <p:set>
                                      <p:cBhvr>
                                        <p:cTn id="36" dur="1" fill="hold">
                                          <p:stCondLst>
                                            <p:cond delay="0"/>
                                          </p:stCondLst>
                                        </p:cTn>
                                        <p:tgtEl>
                                          <p:spTgt spid="25"/>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nodeType="afterEffect">
                                  <p:stCondLst>
                                    <p:cond delay="500"/>
                                  </p:stCondLst>
                                  <p:childTnLst>
                                    <p:set>
                                      <p:cBhvr>
                                        <p:cTn id="39" dur="1" fill="hold">
                                          <p:stCondLst>
                                            <p:cond delay="0"/>
                                          </p:stCondLst>
                                        </p:cTn>
                                        <p:tgtEl>
                                          <p:spTgt spid="26"/>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nodeType="afterEffect">
                                  <p:stCondLst>
                                    <p:cond delay="500"/>
                                  </p:stCondLst>
                                  <p:childTnLst>
                                    <p:set>
                                      <p:cBhvr>
                                        <p:cTn id="42" dur="1" fill="hold">
                                          <p:stCondLst>
                                            <p:cond delay="0"/>
                                          </p:stCondLst>
                                        </p:cTn>
                                        <p:tgtEl>
                                          <p:spTgt spid="27"/>
                                        </p:tgtEl>
                                        <p:attrNameLst>
                                          <p:attrName>style.visibility</p:attrName>
                                        </p:attrNameLst>
                                      </p:cBhvr>
                                      <p:to>
                                        <p:strVal val="visible"/>
                                      </p:to>
                                    </p:set>
                                  </p:childTnLst>
                                </p:cTn>
                              </p:par>
                            </p:childTnLst>
                          </p:cTn>
                        </p:par>
                        <p:par>
                          <p:cTn id="43" fill="hold">
                            <p:stCondLst>
                              <p:cond delay="6000"/>
                            </p:stCondLst>
                            <p:childTnLst>
                              <p:par>
                                <p:cTn id="44" presetID="1" presetClass="entr" presetSubtype="0" fill="hold" nodeType="afterEffect">
                                  <p:stCondLst>
                                    <p:cond delay="500"/>
                                  </p:stCondLst>
                                  <p:childTnLst>
                                    <p:set>
                                      <p:cBhvr>
                                        <p:cTn id="45" dur="1" fill="hold">
                                          <p:stCondLst>
                                            <p:cond delay="0"/>
                                          </p:stCondLst>
                                        </p:cTn>
                                        <p:tgtEl>
                                          <p:spTgt spid="28"/>
                                        </p:tgtEl>
                                        <p:attrNameLst>
                                          <p:attrName>style.visibility</p:attrName>
                                        </p:attrNameLst>
                                      </p:cBhvr>
                                      <p:to>
                                        <p:strVal val="visible"/>
                                      </p:to>
                                    </p:set>
                                  </p:childTnLst>
                                </p:cTn>
                              </p:par>
                            </p:childTnLst>
                          </p:cTn>
                        </p:par>
                        <p:par>
                          <p:cTn id="46" fill="hold">
                            <p:stCondLst>
                              <p:cond delay="6500"/>
                            </p:stCondLst>
                            <p:childTnLst>
                              <p:par>
                                <p:cTn id="47" presetID="1" presetClass="entr" presetSubtype="0" fill="hold" nodeType="afterEffect">
                                  <p:stCondLst>
                                    <p:cond delay="500"/>
                                  </p:stCondLst>
                                  <p:childTnLst>
                                    <p:set>
                                      <p:cBhvr>
                                        <p:cTn id="48" dur="1" fill="hold">
                                          <p:stCondLst>
                                            <p:cond delay="0"/>
                                          </p:stCondLst>
                                        </p:cTn>
                                        <p:tgtEl>
                                          <p:spTgt spid="29"/>
                                        </p:tgtEl>
                                        <p:attrNameLst>
                                          <p:attrName>style.visibility</p:attrName>
                                        </p:attrNameLst>
                                      </p:cBhvr>
                                      <p:to>
                                        <p:strVal val="visible"/>
                                      </p:to>
                                    </p:set>
                                  </p:childTnLst>
                                </p:cTn>
                              </p:par>
                            </p:childTnLst>
                          </p:cTn>
                        </p:par>
                        <p:par>
                          <p:cTn id="49" fill="hold">
                            <p:stCondLst>
                              <p:cond delay="7000"/>
                            </p:stCondLst>
                            <p:childTnLst>
                              <p:par>
                                <p:cTn id="50" presetID="1" presetClass="entr" presetSubtype="0" fill="hold" nodeType="afterEffect">
                                  <p:stCondLst>
                                    <p:cond delay="500"/>
                                  </p:stCondLst>
                                  <p:childTnLst>
                                    <p:set>
                                      <p:cBhvr>
                                        <p:cTn id="51" dur="1" fill="hold">
                                          <p:stCondLst>
                                            <p:cond delay="0"/>
                                          </p:stCondLst>
                                        </p:cTn>
                                        <p:tgtEl>
                                          <p:spTgt spid="30"/>
                                        </p:tgtEl>
                                        <p:attrNameLst>
                                          <p:attrName>style.visibility</p:attrName>
                                        </p:attrNameLst>
                                      </p:cBhvr>
                                      <p:to>
                                        <p:strVal val="visible"/>
                                      </p:to>
                                    </p:set>
                                  </p:childTnLst>
                                </p:cTn>
                              </p:par>
                            </p:childTnLst>
                          </p:cTn>
                        </p:par>
                        <p:par>
                          <p:cTn id="52" fill="hold">
                            <p:stCondLst>
                              <p:cond delay="7500"/>
                            </p:stCondLst>
                            <p:childTnLst>
                              <p:par>
                                <p:cTn id="53" presetID="1" presetClass="entr" presetSubtype="0" fill="hold" nodeType="afterEffect">
                                  <p:stCondLst>
                                    <p:cond delay="500"/>
                                  </p:stCondLst>
                                  <p:childTnLst>
                                    <p:set>
                                      <p:cBhvr>
                                        <p:cTn id="54" dur="1" fill="hold">
                                          <p:stCondLst>
                                            <p:cond delay="0"/>
                                          </p:stCondLst>
                                        </p:cTn>
                                        <p:tgtEl>
                                          <p:spTgt spid="31"/>
                                        </p:tgtEl>
                                        <p:attrNameLst>
                                          <p:attrName>style.visibility</p:attrName>
                                        </p:attrNameLst>
                                      </p:cBhvr>
                                      <p:to>
                                        <p:strVal val="visible"/>
                                      </p:to>
                                    </p:set>
                                  </p:childTnLst>
                                </p:cTn>
                              </p:par>
                            </p:childTnLst>
                          </p:cTn>
                        </p:par>
                        <p:par>
                          <p:cTn id="55" fill="hold">
                            <p:stCondLst>
                              <p:cond delay="8000"/>
                            </p:stCondLst>
                            <p:childTnLst>
                              <p:par>
                                <p:cTn id="56" presetID="1" presetClass="entr" presetSubtype="0" fill="hold" nodeType="afterEffect">
                                  <p:stCondLst>
                                    <p:cond delay="500"/>
                                  </p:stCondLst>
                                  <p:childTnLst>
                                    <p:set>
                                      <p:cBhvr>
                                        <p:cTn id="57" dur="1" fill="hold">
                                          <p:stCondLst>
                                            <p:cond delay="0"/>
                                          </p:stCondLst>
                                        </p:cTn>
                                        <p:tgtEl>
                                          <p:spTgt spid="32"/>
                                        </p:tgtEl>
                                        <p:attrNameLst>
                                          <p:attrName>style.visibility</p:attrName>
                                        </p:attrNameLst>
                                      </p:cBhvr>
                                      <p:to>
                                        <p:strVal val="visible"/>
                                      </p:to>
                                    </p:set>
                                  </p:childTnLst>
                                </p:cTn>
                              </p:par>
                            </p:childTnLst>
                          </p:cTn>
                        </p:par>
                        <p:par>
                          <p:cTn id="58" fill="hold">
                            <p:stCondLst>
                              <p:cond delay="8500"/>
                            </p:stCondLst>
                            <p:childTnLst>
                              <p:par>
                                <p:cTn id="59" presetID="1" presetClass="entr" presetSubtype="0" fill="hold" nodeType="afterEffect">
                                  <p:stCondLst>
                                    <p:cond delay="500"/>
                                  </p:stCondLst>
                                  <p:childTnLst>
                                    <p:set>
                                      <p:cBhvr>
                                        <p:cTn id="60" dur="1" fill="hold">
                                          <p:stCondLst>
                                            <p:cond delay="0"/>
                                          </p:stCondLst>
                                        </p:cTn>
                                        <p:tgtEl>
                                          <p:spTgt spid="33"/>
                                        </p:tgtEl>
                                        <p:attrNameLst>
                                          <p:attrName>style.visibility</p:attrName>
                                        </p:attrNameLst>
                                      </p:cBhvr>
                                      <p:to>
                                        <p:strVal val="visible"/>
                                      </p:to>
                                    </p:set>
                                  </p:childTnLst>
                                </p:cTn>
                              </p:par>
                            </p:childTnLst>
                          </p:cTn>
                        </p:par>
                        <p:par>
                          <p:cTn id="61" fill="hold">
                            <p:stCondLst>
                              <p:cond delay="9000"/>
                            </p:stCondLst>
                            <p:childTnLst>
                              <p:par>
                                <p:cTn id="62" presetID="1" presetClass="entr" presetSubtype="0" fill="hold" nodeType="afterEffect">
                                  <p:stCondLst>
                                    <p:cond delay="500"/>
                                  </p:stCondLst>
                                  <p:childTnLst>
                                    <p:set>
                                      <p:cBhvr>
                                        <p:cTn id="63" dur="1" fill="hold">
                                          <p:stCondLst>
                                            <p:cond delay="0"/>
                                          </p:stCondLst>
                                        </p:cTn>
                                        <p:tgtEl>
                                          <p:spTgt spid="34"/>
                                        </p:tgtEl>
                                        <p:attrNameLst>
                                          <p:attrName>style.visibility</p:attrName>
                                        </p:attrNameLst>
                                      </p:cBhvr>
                                      <p:to>
                                        <p:strVal val="visible"/>
                                      </p:to>
                                    </p:set>
                                  </p:childTnLst>
                                </p:cTn>
                              </p:par>
                            </p:childTnLst>
                          </p:cTn>
                        </p:par>
                        <p:par>
                          <p:cTn id="64" fill="hold">
                            <p:stCondLst>
                              <p:cond delay="9500"/>
                            </p:stCondLst>
                            <p:childTnLst>
                              <p:par>
                                <p:cTn id="65" presetID="1" presetClass="entr" presetSubtype="0" fill="hold" nodeType="afterEffect">
                                  <p:stCondLst>
                                    <p:cond delay="500"/>
                                  </p:stCondLst>
                                  <p:childTnLst>
                                    <p:set>
                                      <p:cBhvr>
                                        <p:cTn id="66" dur="1" fill="hold">
                                          <p:stCondLst>
                                            <p:cond delay="0"/>
                                          </p:stCondLst>
                                        </p:cTn>
                                        <p:tgtEl>
                                          <p:spTgt spid="35"/>
                                        </p:tgtEl>
                                        <p:attrNameLst>
                                          <p:attrName>style.visibility</p:attrName>
                                        </p:attrNameLst>
                                      </p:cBhvr>
                                      <p:to>
                                        <p:strVal val="visible"/>
                                      </p:to>
                                    </p:set>
                                  </p:childTnLst>
                                </p:cTn>
                              </p:par>
                            </p:childTnLst>
                          </p:cTn>
                        </p:par>
                        <p:par>
                          <p:cTn id="67" fill="hold">
                            <p:stCondLst>
                              <p:cond delay="10000"/>
                            </p:stCondLst>
                            <p:childTnLst>
                              <p:par>
                                <p:cTn id="68" presetID="1" presetClass="entr" presetSubtype="0" fill="hold" nodeType="afterEffect">
                                  <p:stCondLst>
                                    <p:cond delay="500"/>
                                  </p:stCondLst>
                                  <p:childTnLst>
                                    <p:set>
                                      <p:cBhvr>
                                        <p:cTn id="69" dur="1" fill="hold">
                                          <p:stCondLst>
                                            <p:cond delay="0"/>
                                          </p:stCondLst>
                                        </p:cTn>
                                        <p:tgtEl>
                                          <p:spTgt spid="36"/>
                                        </p:tgtEl>
                                        <p:attrNameLst>
                                          <p:attrName>style.visibility</p:attrName>
                                        </p:attrNameLst>
                                      </p:cBhvr>
                                      <p:to>
                                        <p:strVal val="visible"/>
                                      </p:to>
                                    </p:set>
                                  </p:childTnLst>
                                </p:cTn>
                              </p:par>
                            </p:childTnLst>
                          </p:cTn>
                        </p:par>
                        <p:par>
                          <p:cTn id="70" fill="hold">
                            <p:stCondLst>
                              <p:cond delay="10500"/>
                            </p:stCondLst>
                            <p:childTnLst>
                              <p:par>
                                <p:cTn id="71" presetID="1" presetClass="entr" presetSubtype="0" fill="hold" nodeType="afterEffect">
                                  <p:stCondLst>
                                    <p:cond delay="500"/>
                                  </p:stCondLst>
                                  <p:childTnLst>
                                    <p:set>
                                      <p:cBhvr>
                                        <p:cTn id="72" dur="1" fill="hold">
                                          <p:stCondLst>
                                            <p:cond delay="0"/>
                                          </p:stCondLst>
                                        </p:cTn>
                                        <p:tgtEl>
                                          <p:spTgt spid="3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childTnLst>
                                </p:cTn>
                              </p:par>
                            </p:childTnLst>
                          </p:cTn>
                        </p:par>
                        <p:par>
                          <p:cTn id="77" fill="hold">
                            <p:stCondLst>
                              <p:cond delay="0"/>
                            </p:stCondLst>
                            <p:childTnLst>
                              <p:par>
                                <p:cTn id="78" presetID="1" presetClass="entr" presetSubtype="0" fill="hold" nodeType="afterEffect">
                                  <p:stCondLst>
                                    <p:cond delay="500"/>
                                  </p:stCondLst>
                                  <p:childTnLst>
                                    <p:set>
                                      <p:cBhvr>
                                        <p:cTn id="79" dur="1" fill="hold">
                                          <p:stCondLst>
                                            <p:cond delay="0"/>
                                          </p:stCondLst>
                                        </p:cTn>
                                        <p:tgtEl>
                                          <p:spTgt spid="39"/>
                                        </p:tgtEl>
                                        <p:attrNameLst>
                                          <p:attrName>style.visibility</p:attrName>
                                        </p:attrNameLst>
                                      </p:cBhvr>
                                      <p:to>
                                        <p:strVal val="visible"/>
                                      </p:to>
                                    </p:set>
                                  </p:childTnLst>
                                </p:cTn>
                              </p:par>
                            </p:childTnLst>
                          </p:cTn>
                        </p:par>
                        <p:par>
                          <p:cTn id="80" fill="hold">
                            <p:stCondLst>
                              <p:cond delay="500"/>
                            </p:stCondLst>
                            <p:childTnLst>
                              <p:par>
                                <p:cTn id="81" presetID="1" presetClass="entr" presetSubtype="0" fill="hold" nodeType="afterEffect">
                                  <p:stCondLst>
                                    <p:cond delay="500"/>
                                  </p:stCondLst>
                                  <p:childTnLst>
                                    <p:set>
                                      <p:cBhvr>
                                        <p:cTn id="82" dur="1" fill="hold">
                                          <p:stCondLst>
                                            <p:cond delay="0"/>
                                          </p:stCondLst>
                                        </p:cTn>
                                        <p:tgtEl>
                                          <p:spTgt spid="40"/>
                                        </p:tgtEl>
                                        <p:attrNameLst>
                                          <p:attrName>style.visibility</p:attrName>
                                        </p:attrNameLst>
                                      </p:cBhvr>
                                      <p:to>
                                        <p:strVal val="visible"/>
                                      </p:to>
                                    </p:set>
                                  </p:childTnLst>
                                </p:cTn>
                              </p:par>
                            </p:childTnLst>
                          </p:cTn>
                        </p:par>
                        <p:par>
                          <p:cTn id="83" fill="hold">
                            <p:stCondLst>
                              <p:cond delay="1000"/>
                            </p:stCondLst>
                            <p:childTnLst>
                              <p:par>
                                <p:cTn id="84" presetID="1" presetClass="entr" presetSubtype="0" fill="hold" nodeType="afterEffect">
                                  <p:stCondLst>
                                    <p:cond delay="500"/>
                                  </p:stCondLst>
                                  <p:childTnLst>
                                    <p:set>
                                      <p:cBhvr>
                                        <p:cTn id="85" dur="1" fill="hold">
                                          <p:stCondLst>
                                            <p:cond delay="0"/>
                                          </p:stCondLst>
                                        </p:cTn>
                                        <p:tgtEl>
                                          <p:spTgt spid="41"/>
                                        </p:tgtEl>
                                        <p:attrNameLst>
                                          <p:attrName>style.visibility</p:attrName>
                                        </p:attrNameLst>
                                      </p:cBhvr>
                                      <p:to>
                                        <p:strVal val="visible"/>
                                      </p:to>
                                    </p:set>
                                  </p:childTnLst>
                                </p:cTn>
                              </p:par>
                            </p:childTnLst>
                          </p:cTn>
                        </p:par>
                        <p:par>
                          <p:cTn id="86" fill="hold">
                            <p:stCondLst>
                              <p:cond delay="1500"/>
                            </p:stCondLst>
                            <p:childTnLst>
                              <p:par>
                                <p:cTn id="87" presetID="1" presetClass="entr" presetSubtype="0" fill="hold" nodeType="afterEffect">
                                  <p:stCondLst>
                                    <p:cond delay="500"/>
                                  </p:stCondLst>
                                  <p:childTnLst>
                                    <p:set>
                                      <p:cBhvr>
                                        <p:cTn id="88" dur="1" fill="hold">
                                          <p:stCondLst>
                                            <p:cond delay="0"/>
                                          </p:stCondLst>
                                        </p:cTn>
                                        <p:tgtEl>
                                          <p:spTgt spid="42"/>
                                        </p:tgtEl>
                                        <p:attrNameLst>
                                          <p:attrName>style.visibility</p:attrName>
                                        </p:attrNameLst>
                                      </p:cBhvr>
                                      <p:to>
                                        <p:strVal val="visible"/>
                                      </p:to>
                                    </p:set>
                                  </p:childTnLst>
                                </p:cTn>
                              </p:par>
                            </p:childTnLst>
                          </p:cTn>
                        </p:par>
                        <p:par>
                          <p:cTn id="89" fill="hold">
                            <p:stCondLst>
                              <p:cond delay="2000"/>
                            </p:stCondLst>
                            <p:childTnLst>
                              <p:par>
                                <p:cTn id="90" presetID="1" presetClass="entr" presetSubtype="0" fill="hold" nodeType="afterEffect">
                                  <p:stCondLst>
                                    <p:cond delay="500"/>
                                  </p:stCondLst>
                                  <p:childTnLst>
                                    <p:set>
                                      <p:cBhvr>
                                        <p:cTn id="91" dur="1" fill="hold">
                                          <p:stCondLst>
                                            <p:cond delay="0"/>
                                          </p:stCondLst>
                                        </p:cTn>
                                        <p:tgtEl>
                                          <p:spTgt spid="43"/>
                                        </p:tgtEl>
                                        <p:attrNameLst>
                                          <p:attrName>style.visibility</p:attrName>
                                        </p:attrNameLst>
                                      </p:cBhvr>
                                      <p:to>
                                        <p:strVal val="visible"/>
                                      </p:to>
                                    </p:set>
                                  </p:childTnLst>
                                </p:cTn>
                              </p:par>
                            </p:childTnLst>
                          </p:cTn>
                        </p:par>
                        <p:par>
                          <p:cTn id="92" fill="hold">
                            <p:stCondLst>
                              <p:cond delay="2500"/>
                            </p:stCondLst>
                            <p:childTnLst>
                              <p:par>
                                <p:cTn id="93" presetID="1" presetClass="entr" presetSubtype="0" fill="hold" nodeType="afterEffect">
                                  <p:stCondLst>
                                    <p:cond delay="500"/>
                                  </p:stCondLst>
                                  <p:childTnLst>
                                    <p:set>
                                      <p:cBhvr>
                                        <p:cTn id="94" dur="1" fill="hold">
                                          <p:stCondLst>
                                            <p:cond delay="0"/>
                                          </p:stCondLst>
                                        </p:cTn>
                                        <p:tgtEl>
                                          <p:spTgt spid="44"/>
                                        </p:tgtEl>
                                        <p:attrNameLst>
                                          <p:attrName>style.visibility</p:attrName>
                                        </p:attrNameLst>
                                      </p:cBhvr>
                                      <p:to>
                                        <p:strVal val="visible"/>
                                      </p:to>
                                    </p:set>
                                  </p:childTnLst>
                                </p:cTn>
                              </p:par>
                            </p:childTnLst>
                          </p:cTn>
                        </p:par>
                        <p:par>
                          <p:cTn id="95" fill="hold">
                            <p:stCondLst>
                              <p:cond delay="3000"/>
                            </p:stCondLst>
                            <p:childTnLst>
                              <p:par>
                                <p:cTn id="96" presetID="1" presetClass="entr" presetSubtype="0" fill="hold" nodeType="afterEffect">
                                  <p:stCondLst>
                                    <p:cond delay="500"/>
                                  </p:stCondLst>
                                  <p:childTnLst>
                                    <p:set>
                                      <p:cBhvr>
                                        <p:cTn id="97" dur="1" fill="hold">
                                          <p:stCondLst>
                                            <p:cond delay="0"/>
                                          </p:stCondLst>
                                        </p:cTn>
                                        <p:tgtEl>
                                          <p:spTgt spid="45"/>
                                        </p:tgtEl>
                                        <p:attrNameLst>
                                          <p:attrName>style.visibility</p:attrName>
                                        </p:attrNameLst>
                                      </p:cBhvr>
                                      <p:to>
                                        <p:strVal val="visible"/>
                                      </p:to>
                                    </p:set>
                                  </p:childTnLst>
                                </p:cTn>
                              </p:par>
                            </p:childTnLst>
                          </p:cTn>
                        </p:par>
                        <p:par>
                          <p:cTn id="98" fill="hold">
                            <p:stCondLst>
                              <p:cond delay="3500"/>
                            </p:stCondLst>
                            <p:childTnLst>
                              <p:par>
                                <p:cTn id="99" presetID="1" presetClass="entr" presetSubtype="0" fill="hold" nodeType="afterEffect">
                                  <p:stCondLst>
                                    <p:cond delay="500"/>
                                  </p:stCondLst>
                                  <p:childTnLst>
                                    <p:set>
                                      <p:cBhvr>
                                        <p:cTn id="100" dur="1" fill="hold">
                                          <p:stCondLst>
                                            <p:cond delay="0"/>
                                          </p:stCondLst>
                                        </p:cTn>
                                        <p:tgtEl>
                                          <p:spTgt spid="46"/>
                                        </p:tgtEl>
                                        <p:attrNameLst>
                                          <p:attrName>style.visibility</p:attrName>
                                        </p:attrNameLst>
                                      </p:cBhvr>
                                      <p:to>
                                        <p:strVal val="visible"/>
                                      </p:to>
                                    </p:set>
                                  </p:childTnLst>
                                </p:cTn>
                              </p:par>
                            </p:childTnLst>
                          </p:cTn>
                        </p:par>
                        <p:par>
                          <p:cTn id="101" fill="hold">
                            <p:stCondLst>
                              <p:cond delay="4000"/>
                            </p:stCondLst>
                            <p:childTnLst>
                              <p:par>
                                <p:cTn id="102" presetID="1" presetClass="entr" presetSubtype="0" fill="hold" nodeType="afterEffect">
                                  <p:stCondLst>
                                    <p:cond delay="500"/>
                                  </p:stCondLst>
                                  <p:childTnLst>
                                    <p:set>
                                      <p:cBhvr>
                                        <p:cTn id="103" dur="1" fill="hold">
                                          <p:stCondLst>
                                            <p:cond delay="0"/>
                                          </p:stCondLst>
                                        </p:cTn>
                                        <p:tgtEl>
                                          <p:spTgt spid="47"/>
                                        </p:tgtEl>
                                        <p:attrNameLst>
                                          <p:attrName>style.visibility</p:attrName>
                                        </p:attrNameLst>
                                      </p:cBhvr>
                                      <p:to>
                                        <p:strVal val="visible"/>
                                      </p:to>
                                    </p:set>
                                  </p:childTnLst>
                                </p:cTn>
                              </p:par>
                            </p:childTnLst>
                          </p:cTn>
                        </p:par>
                        <p:par>
                          <p:cTn id="104" fill="hold">
                            <p:stCondLst>
                              <p:cond delay="4500"/>
                            </p:stCondLst>
                            <p:childTnLst>
                              <p:par>
                                <p:cTn id="105" presetID="1" presetClass="entr" presetSubtype="0" fill="hold" nodeType="afterEffect">
                                  <p:stCondLst>
                                    <p:cond delay="500"/>
                                  </p:stCondLst>
                                  <p:childTnLst>
                                    <p:set>
                                      <p:cBhvr>
                                        <p:cTn id="106" dur="1" fill="hold">
                                          <p:stCondLst>
                                            <p:cond delay="0"/>
                                          </p:stCondLst>
                                        </p:cTn>
                                        <p:tgtEl>
                                          <p:spTgt spid="48"/>
                                        </p:tgtEl>
                                        <p:attrNameLst>
                                          <p:attrName>style.visibility</p:attrName>
                                        </p:attrNameLst>
                                      </p:cBhvr>
                                      <p:to>
                                        <p:strVal val="visible"/>
                                      </p:to>
                                    </p:set>
                                  </p:childTnLst>
                                </p:cTn>
                              </p:par>
                            </p:childTnLst>
                          </p:cTn>
                        </p:par>
                        <p:par>
                          <p:cTn id="107" fill="hold">
                            <p:stCondLst>
                              <p:cond delay="5000"/>
                            </p:stCondLst>
                            <p:childTnLst>
                              <p:par>
                                <p:cTn id="108" presetID="1" presetClass="entr" presetSubtype="0" fill="hold" nodeType="afterEffect">
                                  <p:stCondLst>
                                    <p:cond delay="500"/>
                                  </p:stCondLst>
                                  <p:childTnLst>
                                    <p:set>
                                      <p:cBhvr>
                                        <p:cTn id="109" dur="1" fill="hold">
                                          <p:stCondLst>
                                            <p:cond delay="0"/>
                                          </p:stCondLst>
                                        </p:cTn>
                                        <p:tgtEl>
                                          <p:spTgt spid="49"/>
                                        </p:tgtEl>
                                        <p:attrNameLst>
                                          <p:attrName>style.visibility</p:attrName>
                                        </p:attrNameLst>
                                      </p:cBhvr>
                                      <p:to>
                                        <p:strVal val="visible"/>
                                      </p:to>
                                    </p:set>
                                  </p:childTnLst>
                                </p:cTn>
                              </p:par>
                            </p:childTnLst>
                          </p:cTn>
                        </p:par>
                        <p:par>
                          <p:cTn id="110" fill="hold">
                            <p:stCondLst>
                              <p:cond delay="5500"/>
                            </p:stCondLst>
                            <p:childTnLst>
                              <p:par>
                                <p:cTn id="111" presetID="1" presetClass="entr" presetSubtype="0" fill="hold" nodeType="afterEffect">
                                  <p:stCondLst>
                                    <p:cond delay="500"/>
                                  </p:stCondLst>
                                  <p:childTnLst>
                                    <p:set>
                                      <p:cBhvr>
                                        <p:cTn id="112" dur="1" fill="hold">
                                          <p:stCondLst>
                                            <p:cond delay="0"/>
                                          </p:stCondLst>
                                        </p:cTn>
                                        <p:tgtEl>
                                          <p:spTgt spid="50"/>
                                        </p:tgtEl>
                                        <p:attrNameLst>
                                          <p:attrName>style.visibility</p:attrName>
                                        </p:attrNameLst>
                                      </p:cBhvr>
                                      <p:to>
                                        <p:strVal val="visible"/>
                                      </p:to>
                                    </p:set>
                                  </p:childTnLst>
                                </p:cTn>
                              </p:par>
                            </p:childTnLst>
                          </p:cTn>
                        </p:par>
                        <p:par>
                          <p:cTn id="113" fill="hold">
                            <p:stCondLst>
                              <p:cond delay="6000"/>
                            </p:stCondLst>
                            <p:childTnLst>
                              <p:par>
                                <p:cTn id="114" presetID="1" presetClass="entr" presetSubtype="0" fill="hold" nodeType="afterEffect">
                                  <p:stCondLst>
                                    <p:cond delay="500"/>
                                  </p:stCondLst>
                                  <p:childTnLst>
                                    <p:set>
                                      <p:cBhvr>
                                        <p:cTn id="115" dur="1" fill="hold">
                                          <p:stCondLst>
                                            <p:cond delay="0"/>
                                          </p:stCondLst>
                                        </p:cTn>
                                        <p:tgtEl>
                                          <p:spTgt spid="51"/>
                                        </p:tgtEl>
                                        <p:attrNameLst>
                                          <p:attrName>style.visibility</p:attrName>
                                        </p:attrNameLst>
                                      </p:cBhvr>
                                      <p:to>
                                        <p:strVal val="visible"/>
                                      </p:to>
                                    </p:set>
                                  </p:childTnLst>
                                </p:cTn>
                              </p:par>
                            </p:childTnLst>
                          </p:cTn>
                        </p:par>
                        <p:par>
                          <p:cTn id="116" fill="hold">
                            <p:stCondLst>
                              <p:cond delay="6500"/>
                            </p:stCondLst>
                            <p:childTnLst>
                              <p:par>
                                <p:cTn id="117" presetID="1" presetClass="entr" presetSubtype="0" fill="hold" nodeType="afterEffect">
                                  <p:stCondLst>
                                    <p:cond delay="500"/>
                                  </p:stCondLst>
                                  <p:childTnLst>
                                    <p:set>
                                      <p:cBhvr>
                                        <p:cTn id="118" dur="1" fill="hold">
                                          <p:stCondLst>
                                            <p:cond delay="0"/>
                                          </p:stCondLst>
                                        </p:cTn>
                                        <p:tgtEl>
                                          <p:spTgt spid="52"/>
                                        </p:tgtEl>
                                        <p:attrNameLst>
                                          <p:attrName>style.visibility</p:attrName>
                                        </p:attrNameLst>
                                      </p:cBhvr>
                                      <p:to>
                                        <p:strVal val="visible"/>
                                      </p:to>
                                    </p:set>
                                  </p:childTnLst>
                                </p:cTn>
                              </p:par>
                            </p:childTnLst>
                          </p:cTn>
                        </p:par>
                        <p:par>
                          <p:cTn id="119" fill="hold">
                            <p:stCondLst>
                              <p:cond delay="7000"/>
                            </p:stCondLst>
                            <p:childTnLst>
                              <p:par>
                                <p:cTn id="120" presetID="1" presetClass="entr" presetSubtype="0" fill="hold" nodeType="afterEffect">
                                  <p:stCondLst>
                                    <p:cond delay="500"/>
                                  </p:stCondLst>
                                  <p:childTnLst>
                                    <p:set>
                                      <p:cBhvr>
                                        <p:cTn id="121" dur="1" fill="hold">
                                          <p:stCondLst>
                                            <p:cond delay="0"/>
                                          </p:stCondLst>
                                        </p:cTn>
                                        <p:tgtEl>
                                          <p:spTgt spid="53"/>
                                        </p:tgtEl>
                                        <p:attrNameLst>
                                          <p:attrName>style.visibility</p:attrName>
                                        </p:attrNameLst>
                                      </p:cBhvr>
                                      <p:to>
                                        <p:strVal val="visible"/>
                                      </p:to>
                                    </p:set>
                                  </p:childTnLst>
                                </p:cTn>
                              </p:par>
                            </p:childTnLst>
                          </p:cTn>
                        </p:par>
                        <p:par>
                          <p:cTn id="122" fill="hold">
                            <p:stCondLst>
                              <p:cond delay="7500"/>
                            </p:stCondLst>
                            <p:childTnLst>
                              <p:par>
                                <p:cTn id="123" presetID="1" presetClass="entr" presetSubtype="0" fill="hold" nodeType="afterEffect">
                                  <p:stCondLst>
                                    <p:cond delay="500"/>
                                  </p:stCondLst>
                                  <p:childTnLst>
                                    <p:set>
                                      <p:cBhvr>
                                        <p:cTn id="124" dur="1" fill="hold">
                                          <p:stCondLst>
                                            <p:cond delay="0"/>
                                          </p:stCondLst>
                                        </p:cTn>
                                        <p:tgtEl>
                                          <p:spTgt spid="54"/>
                                        </p:tgtEl>
                                        <p:attrNameLst>
                                          <p:attrName>style.visibility</p:attrName>
                                        </p:attrNameLst>
                                      </p:cBhvr>
                                      <p:to>
                                        <p:strVal val="visible"/>
                                      </p:to>
                                    </p:set>
                                  </p:childTnLst>
                                </p:cTn>
                              </p:par>
                            </p:childTnLst>
                          </p:cTn>
                        </p:par>
                        <p:par>
                          <p:cTn id="125" fill="hold">
                            <p:stCondLst>
                              <p:cond delay="8000"/>
                            </p:stCondLst>
                            <p:childTnLst>
                              <p:par>
                                <p:cTn id="126" presetID="1" presetClass="entr" presetSubtype="0" fill="hold" nodeType="afterEffect">
                                  <p:stCondLst>
                                    <p:cond delay="500"/>
                                  </p:stCondLst>
                                  <p:childTnLst>
                                    <p:set>
                                      <p:cBhvr>
                                        <p:cTn id="127" dur="1" fill="hold">
                                          <p:stCondLst>
                                            <p:cond delay="0"/>
                                          </p:stCondLst>
                                        </p:cTn>
                                        <p:tgtEl>
                                          <p:spTgt spid="55"/>
                                        </p:tgtEl>
                                        <p:attrNameLst>
                                          <p:attrName>style.visibility</p:attrName>
                                        </p:attrNameLst>
                                      </p:cBhvr>
                                      <p:to>
                                        <p:strVal val="visible"/>
                                      </p:to>
                                    </p:set>
                                  </p:childTnLst>
                                </p:cTn>
                              </p:par>
                            </p:childTnLst>
                          </p:cTn>
                        </p:par>
                        <p:par>
                          <p:cTn id="128" fill="hold">
                            <p:stCondLst>
                              <p:cond delay="8500"/>
                            </p:stCondLst>
                            <p:childTnLst>
                              <p:par>
                                <p:cTn id="129" presetID="1" presetClass="entr" presetSubtype="0" fill="hold" nodeType="afterEffect">
                                  <p:stCondLst>
                                    <p:cond delay="500"/>
                                  </p:stCondLst>
                                  <p:childTnLst>
                                    <p:set>
                                      <p:cBhvr>
                                        <p:cTn id="130" dur="1" fill="hold">
                                          <p:stCondLst>
                                            <p:cond delay="0"/>
                                          </p:stCondLst>
                                        </p:cTn>
                                        <p:tgtEl>
                                          <p:spTgt spid="56"/>
                                        </p:tgtEl>
                                        <p:attrNameLst>
                                          <p:attrName>style.visibility</p:attrName>
                                        </p:attrNameLst>
                                      </p:cBhvr>
                                      <p:to>
                                        <p:strVal val="visible"/>
                                      </p:to>
                                    </p:set>
                                  </p:childTnLst>
                                </p:cTn>
                              </p:par>
                            </p:childTnLst>
                          </p:cTn>
                        </p:par>
                        <p:par>
                          <p:cTn id="131" fill="hold">
                            <p:stCondLst>
                              <p:cond delay="9000"/>
                            </p:stCondLst>
                            <p:childTnLst>
                              <p:par>
                                <p:cTn id="132" presetID="1" presetClass="entr" presetSubtype="0" fill="hold" nodeType="afterEffect">
                                  <p:stCondLst>
                                    <p:cond delay="500"/>
                                  </p:stCondLst>
                                  <p:childTnLst>
                                    <p:set>
                                      <p:cBhvr>
                                        <p:cTn id="133" dur="1" fill="hold">
                                          <p:stCondLst>
                                            <p:cond delay="0"/>
                                          </p:stCondLst>
                                        </p:cTn>
                                        <p:tgtEl>
                                          <p:spTgt spid="57"/>
                                        </p:tgtEl>
                                        <p:attrNameLst>
                                          <p:attrName>style.visibility</p:attrName>
                                        </p:attrNameLst>
                                      </p:cBhvr>
                                      <p:to>
                                        <p:strVal val="visible"/>
                                      </p:to>
                                    </p:set>
                                  </p:childTnLst>
                                </p:cTn>
                              </p:par>
                            </p:childTnLst>
                          </p:cTn>
                        </p:par>
                        <p:par>
                          <p:cTn id="134" fill="hold">
                            <p:stCondLst>
                              <p:cond delay="9500"/>
                            </p:stCondLst>
                            <p:childTnLst>
                              <p:par>
                                <p:cTn id="135" presetID="1" presetClass="entr" presetSubtype="0" fill="hold" nodeType="afterEffect">
                                  <p:stCondLst>
                                    <p:cond delay="500"/>
                                  </p:stCondLst>
                                  <p:childTnLst>
                                    <p:set>
                                      <p:cBhvr>
                                        <p:cTn id="136" dur="1" fill="hold">
                                          <p:stCondLst>
                                            <p:cond delay="0"/>
                                          </p:stCondLst>
                                        </p:cTn>
                                        <p:tgtEl>
                                          <p:spTgt spid="58"/>
                                        </p:tgtEl>
                                        <p:attrNameLst>
                                          <p:attrName>style.visibility</p:attrName>
                                        </p:attrNameLst>
                                      </p:cBhvr>
                                      <p:to>
                                        <p:strVal val="visible"/>
                                      </p:to>
                                    </p:set>
                                  </p:childTnLst>
                                </p:cTn>
                              </p:par>
                            </p:childTnLst>
                          </p:cTn>
                        </p:par>
                        <p:par>
                          <p:cTn id="137" fill="hold">
                            <p:stCondLst>
                              <p:cond delay="10000"/>
                            </p:stCondLst>
                            <p:childTnLst>
                              <p:par>
                                <p:cTn id="138" presetID="1" presetClass="entr" presetSubtype="0" fill="hold" nodeType="afterEffect">
                                  <p:stCondLst>
                                    <p:cond delay="500"/>
                                  </p:stCondLst>
                                  <p:childTnLst>
                                    <p:set>
                                      <p:cBhvr>
                                        <p:cTn id="139" dur="1" fill="hold">
                                          <p:stCondLst>
                                            <p:cond delay="0"/>
                                          </p:stCondLst>
                                        </p:cTn>
                                        <p:tgtEl>
                                          <p:spTgt spid="59"/>
                                        </p:tgtEl>
                                        <p:attrNameLst>
                                          <p:attrName>style.visibility</p:attrName>
                                        </p:attrNameLst>
                                      </p:cBhvr>
                                      <p:to>
                                        <p:strVal val="visible"/>
                                      </p:to>
                                    </p:set>
                                  </p:childTnLst>
                                </p:cTn>
                              </p:par>
                            </p:childTnLst>
                          </p:cTn>
                        </p:par>
                        <p:par>
                          <p:cTn id="140" fill="hold">
                            <p:stCondLst>
                              <p:cond delay="10500"/>
                            </p:stCondLst>
                            <p:childTnLst>
                              <p:par>
                                <p:cTn id="141" presetID="1" presetClass="entr" presetSubtype="0" fill="hold" nodeType="afterEffect">
                                  <p:stCondLst>
                                    <p:cond delay="500"/>
                                  </p:stCondLst>
                                  <p:childTnLst>
                                    <p:set>
                                      <p:cBhvr>
                                        <p:cTn id="14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6" descr="bt_diff_070902_2115z.jpg"/>
          <p:cNvPicPr>
            <a:picLocks noChangeAspect="1"/>
          </p:cNvPicPr>
          <p:nvPr/>
        </p:nvPicPr>
        <p:blipFill>
          <a:blip r:embed="rId2"/>
          <a:srcRect/>
          <a:stretch>
            <a:fillRect/>
          </a:stretch>
        </p:blipFill>
        <p:spPr bwMode="auto">
          <a:xfrm>
            <a:off x="4648200" y="1597025"/>
            <a:ext cx="4389438" cy="4387850"/>
          </a:xfrm>
          <a:prstGeom prst="rect">
            <a:avLst/>
          </a:prstGeom>
          <a:noFill/>
          <a:ln w="9525">
            <a:noFill/>
            <a:miter lim="800000"/>
            <a:headEnd/>
            <a:tailEnd/>
          </a:ln>
        </p:spPr>
      </p:pic>
      <p:pic>
        <p:nvPicPr>
          <p:cNvPr id="17410" name="Picture 5" descr="ir_070902_2115z.jpg"/>
          <p:cNvPicPr>
            <a:picLocks noChangeAspect="1"/>
          </p:cNvPicPr>
          <p:nvPr/>
        </p:nvPicPr>
        <p:blipFill>
          <a:blip r:embed="rId3"/>
          <a:srcRect/>
          <a:stretch>
            <a:fillRect/>
          </a:stretch>
        </p:blipFill>
        <p:spPr bwMode="auto">
          <a:xfrm>
            <a:off x="103188" y="1597025"/>
            <a:ext cx="4387850" cy="4387850"/>
          </a:xfrm>
          <a:prstGeom prst="rect">
            <a:avLst/>
          </a:prstGeom>
          <a:noFill/>
          <a:ln w="9525">
            <a:noFill/>
            <a:miter lim="800000"/>
            <a:headEnd/>
            <a:tailEnd/>
          </a:ln>
        </p:spPr>
      </p:pic>
      <p:sp>
        <p:nvSpPr>
          <p:cNvPr id="17411" name="TextBox 37"/>
          <p:cNvSpPr txBox="1">
            <a:spLocks noChangeArrowheads="1"/>
          </p:cNvSpPr>
          <p:nvPr/>
        </p:nvSpPr>
        <p:spPr bwMode="auto">
          <a:xfrm>
            <a:off x="114300" y="1206500"/>
            <a:ext cx="4376738" cy="400050"/>
          </a:xfrm>
          <a:prstGeom prst="rect">
            <a:avLst/>
          </a:prstGeom>
          <a:noFill/>
          <a:ln w="9525">
            <a:noFill/>
            <a:miter lim="800000"/>
            <a:headEnd/>
            <a:tailEnd/>
          </a:ln>
        </p:spPr>
        <p:txBody>
          <a:bodyPr>
            <a:spAutoFit/>
          </a:bodyPr>
          <a:lstStyle/>
          <a:p>
            <a:pPr algn="ctr"/>
            <a:r>
              <a:rPr lang="en-US" sz="2000">
                <a:latin typeface="Comic Sans MS" pitchFamily="66" charset="0"/>
              </a:rPr>
              <a:t>GOES IR (storm relative)</a:t>
            </a:r>
          </a:p>
        </p:txBody>
      </p:sp>
      <p:sp>
        <p:nvSpPr>
          <p:cNvPr id="17412" name="TextBox 38"/>
          <p:cNvSpPr txBox="1">
            <a:spLocks noChangeArrowheads="1"/>
          </p:cNvSpPr>
          <p:nvPr/>
        </p:nvSpPr>
        <p:spPr bwMode="auto">
          <a:xfrm>
            <a:off x="4491038" y="1206500"/>
            <a:ext cx="4640262" cy="400050"/>
          </a:xfrm>
          <a:prstGeom prst="rect">
            <a:avLst/>
          </a:prstGeom>
          <a:noFill/>
          <a:ln w="9525">
            <a:noFill/>
            <a:miter lim="800000"/>
            <a:headEnd/>
            <a:tailEnd/>
          </a:ln>
        </p:spPr>
        <p:txBody>
          <a:bodyPr>
            <a:spAutoFit/>
          </a:bodyPr>
          <a:lstStyle/>
          <a:p>
            <a:pPr algn="ctr"/>
            <a:r>
              <a:rPr lang="en-US" sz="2000">
                <a:latin typeface="Comic Sans MS" pitchFamily="66" charset="0"/>
              </a:rPr>
              <a:t>GOES BT Diff (storm relative)</a:t>
            </a:r>
          </a:p>
        </p:txBody>
      </p:sp>
      <p:sp>
        <p:nvSpPr>
          <p:cNvPr id="17413" name="TextBox 39"/>
          <p:cNvSpPr txBox="1">
            <a:spLocks noChangeArrowheads="1"/>
          </p:cNvSpPr>
          <p:nvPr/>
        </p:nvSpPr>
        <p:spPr bwMode="auto">
          <a:xfrm>
            <a:off x="0" y="0"/>
            <a:ext cx="9144000" cy="584200"/>
          </a:xfrm>
          <a:prstGeom prst="rect">
            <a:avLst/>
          </a:prstGeom>
          <a:noFill/>
          <a:ln w="9525">
            <a:noFill/>
            <a:miter lim="800000"/>
            <a:headEnd/>
            <a:tailEnd/>
          </a:ln>
        </p:spPr>
        <p:txBody>
          <a:bodyPr>
            <a:spAutoFit/>
          </a:bodyPr>
          <a:lstStyle/>
          <a:p>
            <a:pPr algn="ctr"/>
            <a:r>
              <a:rPr lang="en-US" sz="3200">
                <a:latin typeface="Comic Sans MS" pitchFamily="66" charset="0"/>
              </a:rPr>
              <a:t>Hurricane Felix: 02-03 Sept 2007</a:t>
            </a:r>
          </a:p>
        </p:txBody>
      </p:sp>
      <p:pic>
        <p:nvPicPr>
          <p:cNvPr id="4" name="Picture 3" descr="ir_070902_2215z.jpg"/>
          <p:cNvPicPr>
            <a:picLocks noChangeAspect="1"/>
          </p:cNvPicPr>
          <p:nvPr/>
        </p:nvPicPr>
        <p:blipFill>
          <a:blip r:embed="rId4"/>
          <a:srcRect/>
          <a:stretch>
            <a:fillRect/>
          </a:stretch>
        </p:blipFill>
        <p:spPr bwMode="auto">
          <a:xfrm>
            <a:off x="103188" y="1597025"/>
            <a:ext cx="4387850" cy="4387850"/>
          </a:xfrm>
          <a:prstGeom prst="rect">
            <a:avLst/>
          </a:prstGeom>
          <a:noFill/>
          <a:ln w="9525">
            <a:noFill/>
            <a:miter lim="800000"/>
            <a:headEnd/>
            <a:tailEnd/>
          </a:ln>
        </p:spPr>
      </p:pic>
      <p:pic>
        <p:nvPicPr>
          <p:cNvPr id="5" name="Picture 4" descr="ir_070902_2315z.jpg"/>
          <p:cNvPicPr>
            <a:picLocks noChangeAspect="1"/>
          </p:cNvPicPr>
          <p:nvPr/>
        </p:nvPicPr>
        <p:blipFill>
          <a:blip r:embed="rId5"/>
          <a:srcRect/>
          <a:stretch>
            <a:fillRect/>
          </a:stretch>
        </p:blipFill>
        <p:spPr bwMode="auto">
          <a:xfrm>
            <a:off x="103188" y="1597025"/>
            <a:ext cx="4387850" cy="4387850"/>
          </a:xfrm>
          <a:prstGeom prst="rect">
            <a:avLst/>
          </a:prstGeom>
          <a:noFill/>
          <a:ln w="9525">
            <a:noFill/>
            <a:miter lim="800000"/>
            <a:headEnd/>
            <a:tailEnd/>
          </a:ln>
        </p:spPr>
      </p:pic>
      <p:pic>
        <p:nvPicPr>
          <p:cNvPr id="12" name="Picture 11" descr="ir_070903_0015z.jpg"/>
          <p:cNvPicPr>
            <a:picLocks noChangeAspect="1"/>
          </p:cNvPicPr>
          <p:nvPr/>
        </p:nvPicPr>
        <p:blipFill>
          <a:blip r:embed="rId6"/>
          <a:srcRect/>
          <a:stretch>
            <a:fillRect/>
          </a:stretch>
        </p:blipFill>
        <p:spPr bwMode="auto">
          <a:xfrm>
            <a:off x="103188" y="1597025"/>
            <a:ext cx="4387850" cy="4387850"/>
          </a:xfrm>
          <a:prstGeom prst="rect">
            <a:avLst/>
          </a:prstGeom>
          <a:noFill/>
          <a:ln w="9525">
            <a:noFill/>
            <a:miter lim="800000"/>
            <a:headEnd/>
            <a:tailEnd/>
          </a:ln>
        </p:spPr>
      </p:pic>
      <p:pic>
        <p:nvPicPr>
          <p:cNvPr id="13" name="Picture 12" descr="ir_070903_0115z.jpg"/>
          <p:cNvPicPr>
            <a:picLocks noChangeAspect="1"/>
          </p:cNvPicPr>
          <p:nvPr/>
        </p:nvPicPr>
        <p:blipFill>
          <a:blip r:embed="rId7"/>
          <a:srcRect/>
          <a:stretch>
            <a:fillRect/>
          </a:stretch>
        </p:blipFill>
        <p:spPr bwMode="auto">
          <a:xfrm>
            <a:off x="103188" y="1597025"/>
            <a:ext cx="4387850" cy="4387850"/>
          </a:xfrm>
          <a:prstGeom prst="rect">
            <a:avLst/>
          </a:prstGeom>
          <a:noFill/>
          <a:ln w="9525">
            <a:noFill/>
            <a:miter lim="800000"/>
            <a:headEnd/>
            <a:tailEnd/>
          </a:ln>
        </p:spPr>
      </p:pic>
      <p:pic>
        <p:nvPicPr>
          <p:cNvPr id="14" name="Picture 13" descr="ir_070903_0215z.jpg"/>
          <p:cNvPicPr>
            <a:picLocks noChangeAspect="1"/>
          </p:cNvPicPr>
          <p:nvPr/>
        </p:nvPicPr>
        <p:blipFill>
          <a:blip r:embed="rId8"/>
          <a:srcRect/>
          <a:stretch>
            <a:fillRect/>
          </a:stretch>
        </p:blipFill>
        <p:spPr bwMode="auto">
          <a:xfrm>
            <a:off x="103188" y="1597025"/>
            <a:ext cx="4387850" cy="4387850"/>
          </a:xfrm>
          <a:prstGeom prst="rect">
            <a:avLst/>
          </a:prstGeom>
          <a:noFill/>
          <a:ln w="9525">
            <a:noFill/>
            <a:miter lim="800000"/>
            <a:headEnd/>
            <a:tailEnd/>
          </a:ln>
        </p:spPr>
      </p:pic>
      <p:pic>
        <p:nvPicPr>
          <p:cNvPr id="43" name="Picture 42" descr="ir_070903_0315z.jpg"/>
          <p:cNvPicPr>
            <a:picLocks noChangeAspect="1"/>
          </p:cNvPicPr>
          <p:nvPr/>
        </p:nvPicPr>
        <p:blipFill>
          <a:blip r:embed="rId9"/>
          <a:srcRect/>
          <a:stretch>
            <a:fillRect/>
          </a:stretch>
        </p:blipFill>
        <p:spPr bwMode="auto">
          <a:xfrm>
            <a:off x="103188" y="1597025"/>
            <a:ext cx="4387850" cy="4387850"/>
          </a:xfrm>
          <a:prstGeom prst="rect">
            <a:avLst/>
          </a:prstGeom>
          <a:noFill/>
          <a:ln w="9525">
            <a:noFill/>
            <a:miter lim="800000"/>
            <a:headEnd/>
            <a:tailEnd/>
          </a:ln>
        </p:spPr>
      </p:pic>
      <p:pic>
        <p:nvPicPr>
          <p:cNvPr id="44" name="Picture 43" descr="ir_070903_0615z.jpg"/>
          <p:cNvPicPr>
            <a:picLocks noChangeAspect="1"/>
          </p:cNvPicPr>
          <p:nvPr/>
        </p:nvPicPr>
        <p:blipFill>
          <a:blip r:embed="rId10"/>
          <a:srcRect/>
          <a:stretch>
            <a:fillRect/>
          </a:stretch>
        </p:blipFill>
        <p:spPr bwMode="auto">
          <a:xfrm>
            <a:off x="103188" y="1597025"/>
            <a:ext cx="4387850" cy="4387850"/>
          </a:xfrm>
          <a:prstGeom prst="rect">
            <a:avLst/>
          </a:prstGeom>
          <a:noFill/>
          <a:ln w="9525">
            <a:noFill/>
            <a:miter lim="800000"/>
            <a:headEnd/>
            <a:tailEnd/>
          </a:ln>
        </p:spPr>
      </p:pic>
      <p:pic>
        <p:nvPicPr>
          <p:cNvPr id="45" name="Picture 44" descr="ir_070903_0715z.jpg"/>
          <p:cNvPicPr>
            <a:picLocks noChangeAspect="1"/>
          </p:cNvPicPr>
          <p:nvPr/>
        </p:nvPicPr>
        <p:blipFill>
          <a:blip r:embed="rId11"/>
          <a:srcRect/>
          <a:stretch>
            <a:fillRect/>
          </a:stretch>
        </p:blipFill>
        <p:spPr bwMode="auto">
          <a:xfrm>
            <a:off x="103188" y="1597025"/>
            <a:ext cx="4387850" cy="4387850"/>
          </a:xfrm>
          <a:prstGeom prst="rect">
            <a:avLst/>
          </a:prstGeom>
          <a:noFill/>
          <a:ln w="9525">
            <a:noFill/>
            <a:miter lim="800000"/>
            <a:headEnd/>
            <a:tailEnd/>
          </a:ln>
        </p:spPr>
      </p:pic>
      <p:pic>
        <p:nvPicPr>
          <p:cNvPr id="46" name="Picture 45" descr="ir_070903_0815z.jpg"/>
          <p:cNvPicPr>
            <a:picLocks noChangeAspect="1"/>
          </p:cNvPicPr>
          <p:nvPr/>
        </p:nvPicPr>
        <p:blipFill>
          <a:blip r:embed="rId12"/>
          <a:srcRect/>
          <a:stretch>
            <a:fillRect/>
          </a:stretch>
        </p:blipFill>
        <p:spPr bwMode="auto">
          <a:xfrm>
            <a:off x="103188" y="1597025"/>
            <a:ext cx="4387850" cy="4387850"/>
          </a:xfrm>
          <a:prstGeom prst="rect">
            <a:avLst/>
          </a:prstGeom>
          <a:noFill/>
          <a:ln w="9525">
            <a:noFill/>
            <a:miter lim="800000"/>
            <a:headEnd/>
            <a:tailEnd/>
          </a:ln>
        </p:spPr>
      </p:pic>
      <p:pic>
        <p:nvPicPr>
          <p:cNvPr id="47" name="Picture 46" descr="ir_070903_0915z.jpg"/>
          <p:cNvPicPr>
            <a:picLocks noChangeAspect="1"/>
          </p:cNvPicPr>
          <p:nvPr/>
        </p:nvPicPr>
        <p:blipFill>
          <a:blip r:embed="rId13"/>
          <a:srcRect/>
          <a:stretch>
            <a:fillRect/>
          </a:stretch>
        </p:blipFill>
        <p:spPr bwMode="auto">
          <a:xfrm>
            <a:off x="103188" y="1597025"/>
            <a:ext cx="4387850" cy="4387850"/>
          </a:xfrm>
          <a:prstGeom prst="rect">
            <a:avLst/>
          </a:prstGeom>
          <a:noFill/>
          <a:ln w="9525">
            <a:noFill/>
            <a:miter lim="800000"/>
            <a:headEnd/>
            <a:tailEnd/>
          </a:ln>
        </p:spPr>
      </p:pic>
      <p:pic>
        <p:nvPicPr>
          <p:cNvPr id="48" name="Picture 47" descr="ir_070903_1015z.jpg"/>
          <p:cNvPicPr>
            <a:picLocks noChangeAspect="1"/>
          </p:cNvPicPr>
          <p:nvPr/>
        </p:nvPicPr>
        <p:blipFill>
          <a:blip r:embed="rId14"/>
          <a:srcRect/>
          <a:stretch>
            <a:fillRect/>
          </a:stretch>
        </p:blipFill>
        <p:spPr bwMode="auto">
          <a:xfrm>
            <a:off x="114300" y="1597025"/>
            <a:ext cx="4389438" cy="4387850"/>
          </a:xfrm>
          <a:prstGeom prst="rect">
            <a:avLst/>
          </a:prstGeom>
          <a:noFill/>
          <a:ln w="9525">
            <a:noFill/>
            <a:miter lim="800000"/>
            <a:headEnd/>
            <a:tailEnd/>
          </a:ln>
        </p:spPr>
      </p:pic>
      <p:pic>
        <p:nvPicPr>
          <p:cNvPr id="49" name="Picture 48" descr="ir_070903_1115z.jpg"/>
          <p:cNvPicPr>
            <a:picLocks noChangeAspect="1"/>
          </p:cNvPicPr>
          <p:nvPr/>
        </p:nvPicPr>
        <p:blipFill>
          <a:blip r:embed="rId15"/>
          <a:srcRect/>
          <a:stretch>
            <a:fillRect/>
          </a:stretch>
        </p:blipFill>
        <p:spPr bwMode="auto">
          <a:xfrm>
            <a:off x="103188" y="1597025"/>
            <a:ext cx="4387850" cy="4387850"/>
          </a:xfrm>
          <a:prstGeom prst="rect">
            <a:avLst/>
          </a:prstGeom>
          <a:noFill/>
          <a:ln w="9525">
            <a:noFill/>
            <a:miter lim="800000"/>
            <a:headEnd/>
            <a:tailEnd/>
          </a:ln>
        </p:spPr>
      </p:pic>
      <p:pic>
        <p:nvPicPr>
          <p:cNvPr id="50" name="Picture 49" descr="ir_070903_1215z.jpg"/>
          <p:cNvPicPr>
            <a:picLocks noChangeAspect="1"/>
          </p:cNvPicPr>
          <p:nvPr/>
        </p:nvPicPr>
        <p:blipFill>
          <a:blip r:embed="rId16"/>
          <a:srcRect/>
          <a:stretch>
            <a:fillRect/>
          </a:stretch>
        </p:blipFill>
        <p:spPr bwMode="auto">
          <a:xfrm>
            <a:off x="103188" y="1597025"/>
            <a:ext cx="4387850" cy="4387850"/>
          </a:xfrm>
          <a:prstGeom prst="rect">
            <a:avLst/>
          </a:prstGeom>
          <a:noFill/>
          <a:ln w="9525">
            <a:noFill/>
            <a:miter lim="800000"/>
            <a:headEnd/>
            <a:tailEnd/>
          </a:ln>
        </p:spPr>
      </p:pic>
      <p:pic>
        <p:nvPicPr>
          <p:cNvPr id="51" name="Picture 50" descr="ir_070903_1315z.jpg"/>
          <p:cNvPicPr>
            <a:picLocks noChangeAspect="1"/>
          </p:cNvPicPr>
          <p:nvPr/>
        </p:nvPicPr>
        <p:blipFill>
          <a:blip r:embed="rId17"/>
          <a:srcRect/>
          <a:stretch>
            <a:fillRect/>
          </a:stretch>
        </p:blipFill>
        <p:spPr bwMode="auto">
          <a:xfrm>
            <a:off x="103188" y="1597025"/>
            <a:ext cx="4387850" cy="4387850"/>
          </a:xfrm>
          <a:prstGeom prst="rect">
            <a:avLst/>
          </a:prstGeom>
          <a:noFill/>
          <a:ln w="9525">
            <a:noFill/>
            <a:miter lim="800000"/>
            <a:headEnd/>
            <a:tailEnd/>
          </a:ln>
        </p:spPr>
      </p:pic>
      <p:pic>
        <p:nvPicPr>
          <p:cNvPr id="52" name="Picture 51" descr="ir_070903_1415z.jpg"/>
          <p:cNvPicPr>
            <a:picLocks noChangeAspect="1"/>
          </p:cNvPicPr>
          <p:nvPr/>
        </p:nvPicPr>
        <p:blipFill>
          <a:blip r:embed="rId18"/>
          <a:srcRect/>
          <a:stretch>
            <a:fillRect/>
          </a:stretch>
        </p:blipFill>
        <p:spPr bwMode="auto">
          <a:xfrm>
            <a:off x="103188" y="1597025"/>
            <a:ext cx="4387850" cy="4387850"/>
          </a:xfrm>
          <a:prstGeom prst="rect">
            <a:avLst/>
          </a:prstGeom>
          <a:noFill/>
          <a:ln w="9525">
            <a:noFill/>
            <a:miter lim="800000"/>
            <a:headEnd/>
            <a:tailEnd/>
          </a:ln>
        </p:spPr>
      </p:pic>
      <p:pic>
        <p:nvPicPr>
          <p:cNvPr id="53" name="Picture 52" descr="ir_070903_1515z.jpg"/>
          <p:cNvPicPr>
            <a:picLocks noChangeAspect="1"/>
          </p:cNvPicPr>
          <p:nvPr/>
        </p:nvPicPr>
        <p:blipFill>
          <a:blip r:embed="rId19"/>
          <a:srcRect/>
          <a:stretch>
            <a:fillRect/>
          </a:stretch>
        </p:blipFill>
        <p:spPr bwMode="auto">
          <a:xfrm>
            <a:off x="103188" y="1597025"/>
            <a:ext cx="4387850" cy="4387850"/>
          </a:xfrm>
          <a:prstGeom prst="rect">
            <a:avLst/>
          </a:prstGeom>
          <a:noFill/>
          <a:ln w="9525">
            <a:noFill/>
            <a:miter lim="800000"/>
            <a:headEnd/>
            <a:tailEnd/>
          </a:ln>
        </p:spPr>
      </p:pic>
      <p:pic>
        <p:nvPicPr>
          <p:cNvPr id="54" name="Picture 53" descr="ir_070903_1615z.jpg"/>
          <p:cNvPicPr>
            <a:picLocks noChangeAspect="1"/>
          </p:cNvPicPr>
          <p:nvPr/>
        </p:nvPicPr>
        <p:blipFill>
          <a:blip r:embed="rId20"/>
          <a:srcRect/>
          <a:stretch>
            <a:fillRect/>
          </a:stretch>
        </p:blipFill>
        <p:spPr bwMode="auto">
          <a:xfrm>
            <a:off x="114300" y="1597025"/>
            <a:ext cx="4389438" cy="4387850"/>
          </a:xfrm>
          <a:prstGeom prst="rect">
            <a:avLst/>
          </a:prstGeom>
          <a:noFill/>
          <a:ln w="9525">
            <a:noFill/>
            <a:miter lim="800000"/>
            <a:headEnd/>
            <a:tailEnd/>
          </a:ln>
        </p:spPr>
      </p:pic>
      <p:pic>
        <p:nvPicPr>
          <p:cNvPr id="55" name="Picture 54" descr="ir_070903_1715z.jpg"/>
          <p:cNvPicPr>
            <a:picLocks noChangeAspect="1"/>
          </p:cNvPicPr>
          <p:nvPr/>
        </p:nvPicPr>
        <p:blipFill>
          <a:blip r:embed="rId21"/>
          <a:srcRect/>
          <a:stretch>
            <a:fillRect/>
          </a:stretch>
        </p:blipFill>
        <p:spPr bwMode="auto">
          <a:xfrm>
            <a:off x="103188" y="1597025"/>
            <a:ext cx="4387850" cy="4387850"/>
          </a:xfrm>
          <a:prstGeom prst="rect">
            <a:avLst/>
          </a:prstGeom>
          <a:noFill/>
          <a:ln w="9525">
            <a:noFill/>
            <a:miter lim="800000"/>
            <a:headEnd/>
            <a:tailEnd/>
          </a:ln>
        </p:spPr>
      </p:pic>
      <p:pic>
        <p:nvPicPr>
          <p:cNvPr id="56" name="Picture 55" descr="ir_070903_1815z.jpg"/>
          <p:cNvPicPr>
            <a:picLocks noChangeAspect="1"/>
          </p:cNvPicPr>
          <p:nvPr/>
        </p:nvPicPr>
        <p:blipFill>
          <a:blip r:embed="rId22"/>
          <a:srcRect/>
          <a:stretch>
            <a:fillRect/>
          </a:stretch>
        </p:blipFill>
        <p:spPr bwMode="auto">
          <a:xfrm>
            <a:off x="103188" y="1597025"/>
            <a:ext cx="4387850" cy="4387850"/>
          </a:xfrm>
          <a:prstGeom prst="rect">
            <a:avLst/>
          </a:prstGeom>
          <a:noFill/>
          <a:ln w="9525">
            <a:noFill/>
            <a:miter lim="800000"/>
            <a:headEnd/>
            <a:tailEnd/>
          </a:ln>
        </p:spPr>
      </p:pic>
      <p:pic>
        <p:nvPicPr>
          <p:cNvPr id="57" name="Picture 56" descr="ir_070903_1915z.jpg"/>
          <p:cNvPicPr>
            <a:picLocks noChangeAspect="1"/>
          </p:cNvPicPr>
          <p:nvPr/>
        </p:nvPicPr>
        <p:blipFill>
          <a:blip r:embed="rId23"/>
          <a:srcRect/>
          <a:stretch>
            <a:fillRect/>
          </a:stretch>
        </p:blipFill>
        <p:spPr bwMode="auto">
          <a:xfrm>
            <a:off x="103188" y="1597025"/>
            <a:ext cx="4387850" cy="4387850"/>
          </a:xfrm>
          <a:prstGeom prst="rect">
            <a:avLst/>
          </a:prstGeom>
          <a:noFill/>
          <a:ln w="9525">
            <a:noFill/>
            <a:miter lim="800000"/>
            <a:headEnd/>
            <a:tailEnd/>
          </a:ln>
        </p:spPr>
      </p:pic>
      <p:pic>
        <p:nvPicPr>
          <p:cNvPr id="58" name="Picture 57" descr="ir_070903_2015z.jpg"/>
          <p:cNvPicPr>
            <a:picLocks noChangeAspect="1"/>
          </p:cNvPicPr>
          <p:nvPr/>
        </p:nvPicPr>
        <p:blipFill>
          <a:blip r:embed="rId24"/>
          <a:srcRect/>
          <a:stretch>
            <a:fillRect/>
          </a:stretch>
        </p:blipFill>
        <p:spPr bwMode="auto">
          <a:xfrm>
            <a:off x="114300" y="1597025"/>
            <a:ext cx="4389438" cy="4387850"/>
          </a:xfrm>
          <a:prstGeom prst="rect">
            <a:avLst/>
          </a:prstGeom>
          <a:noFill/>
          <a:ln w="9525">
            <a:noFill/>
            <a:miter lim="800000"/>
            <a:headEnd/>
            <a:tailEnd/>
          </a:ln>
        </p:spPr>
      </p:pic>
      <p:pic>
        <p:nvPicPr>
          <p:cNvPr id="59" name="Picture 58" descr="ir_070903_2115z.jpg"/>
          <p:cNvPicPr>
            <a:picLocks noChangeAspect="1"/>
          </p:cNvPicPr>
          <p:nvPr/>
        </p:nvPicPr>
        <p:blipFill>
          <a:blip r:embed="rId25"/>
          <a:srcRect/>
          <a:stretch>
            <a:fillRect/>
          </a:stretch>
        </p:blipFill>
        <p:spPr bwMode="auto">
          <a:xfrm>
            <a:off x="103188" y="1597025"/>
            <a:ext cx="4387850" cy="4387850"/>
          </a:xfrm>
          <a:prstGeom prst="rect">
            <a:avLst/>
          </a:prstGeom>
          <a:noFill/>
          <a:ln w="9525">
            <a:noFill/>
            <a:miter lim="800000"/>
            <a:headEnd/>
            <a:tailEnd/>
          </a:ln>
        </p:spPr>
      </p:pic>
      <p:pic>
        <p:nvPicPr>
          <p:cNvPr id="60" name="Picture 59" descr="bt_diff_070902_2215z.jpg"/>
          <p:cNvPicPr>
            <a:picLocks noChangeAspect="1"/>
          </p:cNvPicPr>
          <p:nvPr/>
        </p:nvPicPr>
        <p:blipFill>
          <a:blip r:embed="rId26"/>
          <a:srcRect/>
          <a:stretch>
            <a:fillRect/>
          </a:stretch>
        </p:blipFill>
        <p:spPr bwMode="auto">
          <a:xfrm>
            <a:off x="4648200" y="1597025"/>
            <a:ext cx="4389438" cy="4387850"/>
          </a:xfrm>
          <a:prstGeom prst="rect">
            <a:avLst/>
          </a:prstGeom>
          <a:noFill/>
          <a:ln w="9525">
            <a:noFill/>
            <a:miter lim="800000"/>
            <a:headEnd/>
            <a:tailEnd/>
          </a:ln>
        </p:spPr>
      </p:pic>
      <p:pic>
        <p:nvPicPr>
          <p:cNvPr id="61" name="Picture 60" descr="bt_diff_070902_2315z.jpg"/>
          <p:cNvPicPr>
            <a:picLocks noChangeAspect="1"/>
          </p:cNvPicPr>
          <p:nvPr/>
        </p:nvPicPr>
        <p:blipFill>
          <a:blip r:embed="rId27"/>
          <a:srcRect/>
          <a:stretch>
            <a:fillRect/>
          </a:stretch>
        </p:blipFill>
        <p:spPr bwMode="auto">
          <a:xfrm>
            <a:off x="4648200" y="1597025"/>
            <a:ext cx="4389438" cy="4387850"/>
          </a:xfrm>
          <a:prstGeom prst="rect">
            <a:avLst/>
          </a:prstGeom>
          <a:noFill/>
          <a:ln w="9525">
            <a:noFill/>
            <a:miter lim="800000"/>
            <a:headEnd/>
            <a:tailEnd/>
          </a:ln>
        </p:spPr>
      </p:pic>
      <p:pic>
        <p:nvPicPr>
          <p:cNvPr id="62" name="Picture 61" descr="bt_diff_070903_0015z.jpg"/>
          <p:cNvPicPr>
            <a:picLocks noChangeAspect="1"/>
          </p:cNvPicPr>
          <p:nvPr/>
        </p:nvPicPr>
        <p:blipFill>
          <a:blip r:embed="rId28"/>
          <a:srcRect/>
          <a:stretch>
            <a:fillRect/>
          </a:stretch>
        </p:blipFill>
        <p:spPr bwMode="auto">
          <a:xfrm>
            <a:off x="4648200" y="1597025"/>
            <a:ext cx="4389438" cy="4387850"/>
          </a:xfrm>
          <a:prstGeom prst="rect">
            <a:avLst/>
          </a:prstGeom>
          <a:noFill/>
          <a:ln w="9525">
            <a:noFill/>
            <a:miter lim="800000"/>
            <a:headEnd/>
            <a:tailEnd/>
          </a:ln>
        </p:spPr>
      </p:pic>
      <p:pic>
        <p:nvPicPr>
          <p:cNvPr id="63" name="Picture 62" descr="bt_diff_070903_0115z.jpg"/>
          <p:cNvPicPr>
            <a:picLocks noChangeAspect="1"/>
          </p:cNvPicPr>
          <p:nvPr/>
        </p:nvPicPr>
        <p:blipFill>
          <a:blip r:embed="rId29"/>
          <a:srcRect/>
          <a:stretch>
            <a:fillRect/>
          </a:stretch>
        </p:blipFill>
        <p:spPr bwMode="auto">
          <a:xfrm>
            <a:off x="4648200" y="1597025"/>
            <a:ext cx="4389438" cy="4387850"/>
          </a:xfrm>
          <a:prstGeom prst="rect">
            <a:avLst/>
          </a:prstGeom>
          <a:noFill/>
          <a:ln w="9525">
            <a:noFill/>
            <a:miter lim="800000"/>
            <a:headEnd/>
            <a:tailEnd/>
          </a:ln>
        </p:spPr>
      </p:pic>
      <p:pic>
        <p:nvPicPr>
          <p:cNvPr id="64" name="Picture 63" descr="bt_diff_070903_0215z.jpg"/>
          <p:cNvPicPr>
            <a:picLocks noChangeAspect="1"/>
          </p:cNvPicPr>
          <p:nvPr/>
        </p:nvPicPr>
        <p:blipFill>
          <a:blip r:embed="rId30"/>
          <a:srcRect/>
          <a:stretch>
            <a:fillRect/>
          </a:stretch>
        </p:blipFill>
        <p:spPr bwMode="auto">
          <a:xfrm>
            <a:off x="4648200" y="1597025"/>
            <a:ext cx="4389438" cy="4387850"/>
          </a:xfrm>
          <a:prstGeom prst="rect">
            <a:avLst/>
          </a:prstGeom>
          <a:noFill/>
          <a:ln w="9525">
            <a:noFill/>
            <a:miter lim="800000"/>
            <a:headEnd/>
            <a:tailEnd/>
          </a:ln>
        </p:spPr>
      </p:pic>
      <p:pic>
        <p:nvPicPr>
          <p:cNvPr id="65" name="Picture 64" descr="bt_diff_070903_0315z.jpg"/>
          <p:cNvPicPr>
            <a:picLocks noChangeAspect="1"/>
          </p:cNvPicPr>
          <p:nvPr/>
        </p:nvPicPr>
        <p:blipFill>
          <a:blip r:embed="rId31"/>
          <a:srcRect/>
          <a:stretch>
            <a:fillRect/>
          </a:stretch>
        </p:blipFill>
        <p:spPr bwMode="auto">
          <a:xfrm>
            <a:off x="4648200" y="1590675"/>
            <a:ext cx="4389438" cy="4387850"/>
          </a:xfrm>
          <a:prstGeom prst="rect">
            <a:avLst/>
          </a:prstGeom>
          <a:noFill/>
          <a:ln w="9525">
            <a:noFill/>
            <a:miter lim="800000"/>
            <a:headEnd/>
            <a:tailEnd/>
          </a:ln>
        </p:spPr>
      </p:pic>
      <p:pic>
        <p:nvPicPr>
          <p:cNvPr id="66" name="Picture 65" descr="bt_diff_070903_0615z.jpg"/>
          <p:cNvPicPr>
            <a:picLocks noChangeAspect="1"/>
          </p:cNvPicPr>
          <p:nvPr/>
        </p:nvPicPr>
        <p:blipFill>
          <a:blip r:embed="rId32"/>
          <a:srcRect/>
          <a:stretch>
            <a:fillRect/>
          </a:stretch>
        </p:blipFill>
        <p:spPr bwMode="auto">
          <a:xfrm>
            <a:off x="4648200" y="1597025"/>
            <a:ext cx="4389438" cy="4387850"/>
          </a:xfrm>
          <a:prstGeom prst="rect">
            <a:avLst/>
          </a:prstGeom>
          <a:noFill/>
          <a:ln w="9525">
            <a:noFill/>
            <a:miter lim="800000"/>
            <a:headEnd/>
            <a:tailEnd/>
          </a:ln>
        </p:spPr>
      </p:pic>
      <p:pic>
        <p:nvPicPr>
          <p:cNvPr id="67" name="Picture 66" descr="bt_diff_070903_0715z.jpg"/>
          <p:cNvPicPr>
            <a:picLocks noChangeAspect="1"/>
          </p:cNvPicPr>
          <p:nvPr/>
        </p:nvPicPr>
        <p:blipFill>
          <a:blip r:embed="rId33"/>
          <a:srcRect/>
          <a:stretch>
            <a:fillRect/>
          </a:stretch>
        </p:blipFill>
        <p:spPr bwMode="auto">
          <a:xfrm>
            <a:off x="4648200" y="1597025"/>
            <a:ext cx="4389438" cy="4387850"/>
          </a:xfrm>
          <a:prstGeom prst="rect">
            <a:avLst/>
          </a:prstGeom>
          <a:noFill/>
          <a:ln w="9525">
            <a:noFill/>
            <a:miter lim="800000"/>
            <a:headEnd/>
            <a:tailEnd/>
          </a:ln>
        </p:spPr>
      </p:pic>
      <p:pic>
        <p:nvPicPr>
          <p:cNvPr id="68" name="Picture 67" descr="bt_diff_070903_0815z.jpg"/>
          <p:cNvPicPr>
            <a:picLocks noChangeAspect="1"/>
          </p:cNvPicPr>
          <p:nvPr/>
        </p:nvPicPr>
        <p:blipFill>
          <a:blip r:embed="rId34"/>
          <a:srcRect/>
          <a:stretch>
            <a:fillRect/>
          </a:stretch>
        </p:blipFill>
        <p:spPr bwMode="auto">
          <a:xfrm>
            <a:off x="4645025" y="1600200"/>
            <a:ext cx="4389438" cy="4389438"/>
          </a:xfrm>
          <a:prstGeom prst="rect">
            <a:avLst/>
          </a:prstGeom>
          <a:noFill/>
          <a:ln w="9525">
            <a:noFill/>
            <a:miter lim="800000"/>
            <a:headEnd/>
            <a:tailEnd/>
          </a:ln>
        </p:spPr>
      </p:pic>
      <p:pic>
        <p:nvPicPr>
          <p:cNvPr id="69" name="Picture 68" descr="bt_diff_070903_0915z.jpg"/>
          <p:cNvPicPr>
            <a:picLocks noChangeAspect="1"/>
          </p:cNvPicPr>
          <p:nvPr/>
        </p:nvPicPr>
        <p:blipFill>
          <a:blip r:embed="rId35"/>
          <a:srcRect/>
          <a:stretch>
            <a:fillRect/>
          </a:stretch>
        </p:blipFill>
        <p:spPr bwMode="auto">
          <a:xfrm>
            <a:off x="4648200" y="1600200"/>
            <a:ext cx="4389438" cy="4389438"/>
          </a:xfrm>
          <a:prstGeom prst="rect">
            <a:avLst/>
          </a:prstGeom>
          <a:noFill/>
          <a:ln w="9525">
            <a:noFill/>
            <a:miter lim="800000"/>
            <a:headEnd/>
            <a:tailEnd/>
          </a:ln>
        </p:spPr>
      </p:pic>
      <p:pic>
        <p:nvPicPr>
          <p:cNvPr id="70" name="Picture 69" descr="bt_diff_070903_1215z.jpg"/>
          <p:cNvPicPr>
            <a:picLocks noChangeAspect="1"/>
          </p:cNvPicPr>
          <p:nvPr/>
        </p:nvPicPr>
        <p:blipFill>
          <a:blip r:embed="rId36"/>
          <a:srcRect/>
          <a:stretch>
            <a:fillRect/>
          </a:stretch>
        </p:blipFill>
        <p:spPr bwMode="auto">
          <a:xfrm>
            <a:off x="4648200" y="1600200"/>
            <a:ext cx="4389438" cy="4389438"/>
          </a:xfrm>
          <a:prstGeom prst="rect">
            <a:avLst/>
          </a:prstGeom>
          <a:noFill/>
          <a:ln w="9525">
            <a:noFill/>
            <a:miter lim="800000"/>
            <a:headEnd/>
            <a:tailEnd/>
          </a:ln>
        </p:spPr>
      </p:pic>
      <p:pic>
        <p:nvPicPr>
          <p:cNvPr id="71" name="Picture 70" descr="bt_diff_070903_1315z.jpg"/>
          <p:cNvPicPr>
            <a:picLocks noChangeAspect="1"/>
          </p:cNvPicPr>
          <p:nvPr/>
        </p:nvPicPr>
        <p:blipFill>
          <a:blip r:embed="rId37"/>
          <a:srcRect/>
          <a:stretch>
            <a:fillRect/>
          </a:stretch>
        </p:blipFill>
        <p:spPr bwMode="auto">
          <a:xfrm>
            <a:off x="4648200" y="1600200"/>
            <a:ext cx="4389438" cy="4389438"/>
          </a:xfrm>
          <a:prstGeom prst="rect">
            <a:avLst/>
          </a:prstGeom>
          <a:noFill/>
          <a:ln w="9525">
            <a:noFill/>
            <a:miter lim="800000"/>
            <a:headEnd/>
            <a:tailEnd/>
          </a:ln>
        </p:spPr>
      </p:pic>
      <p:pic>
        <p:nvPicPr>
          <p:cNvPr id="72" name="Picture 71" descr="bt_diff_070903_1415z.jpg"/>
          <p:cNvPicPr>
            <a:picLocks noChangeAspect="1"/>
          </p:cNvPicPr>
          <p:nvPr/>
        </p:nvPicPr>
        <p:blipFill>
          <a:blip r:embed="rId38"/>
          <a:srcRect/>
          <a:stretch>
            <a:fillRect/>
          </a:stretch>
        </p:blipFill>
        <p:spPr bwMode="auto">
          <a:xfrm>
            <a:off x="4645025" y="1600200"/>
            <a:ext cx="4389438" cy="4389438"/>
          </a:xfrm>
          <a:prstGeom prst="rect">
            <a:avLst/>
          </a:prstGeom>
          <a:noFill/>
          <a:ln w="9525">
            <a:noFill/>
            <a:miter lim="800000"/>
            <a:headEnd/>
            <a:tailEnd/>
          </a:ln>
        </p:spPr>
      </p:pic>
      <p:pic>
        <p:nvPicPr>
          <p:cNvPr id="73" name="Picture 72" descr="bt_diff_070903_1515z.jpg"/>
          <p:cNvPicPr>
            <a:picLocks noChangeAspect="1"/>
          </p:cNvPicPr>
          <p:nvPr/>
        </p:nvPicPr>
        <p:blipFill>
          <a:blip r:embed="rId39"/>
          <a:srcRect/>
          <a:stretch>
            <a:fillRect/>
          </a:stretch>
        </p:blipFill>
        <p:spPr bwMode="auto">
          <a:xfrm>
            <a:off x="4645025" y="1600200"/>
            <a:ext cx="4389438" cy="4389438"/>
          </a:xfrm>
          <a:prstGeom prst="rect">
            <a:avLst/>
          </a:prstGeom>
          <a:noFill/>
          <a:ln w="9525">
            <a:noFill/>
            <a:miter lim="800000"/>
            <a:headEnd/>
            <a:tailEnd/>
          </a:ln>
        </p:spPr>
      </p:pic>
      <p:pic>
        <p:nvPicPr>
          <p:cNvPr id="74" name="Picture 73" descr="bt_diff_070903_1615z.jpg"/>
          <p:cNvPicPr>
            <a:picLocks noChangeAspect="1"/>
          </p:cNvPicPr>
          <p:nvPr/>
        </p:nvPicPr>
        <p:blipFill>
          <a:blip r:embed="rId40"/>
          <a:srcRect/>
          <a:stretch>
            <a:fillRect/>
          </a:stretch>
        </p:blipFill>
        <p:spPr bwMode="auto">
          <a:xfrm>
            <a:off x="4648200" y="1600200"/>
            <a:ext cx="4389438" cy="4389438"/>
          </a:xfrm>
          <a:prstGeom prst="rect">
            <a:avLst/>
          </a:prstGeom>
          <a:noFill/>
          <a:ln w="9525">
            <a:noFill/>
            <a:miter lim="800000"/>
            <a:headEnd/>
            <a:tailEnd/>
          </a:ln>
        </p:spPr>
      </p:pic>
      <p:pic>
        <p:nvPicPr>
          <p:cNvPr id="75" name="Picture 74" descr="bt_diff_070903_1715z.jpg"/>
          <p:cNvPicPr>
            <a:picLocks noChangeAspect="1"/>
          </p:cNvPicPr>
          <p:nvPr/>
        </p:nvPicPr>
        <p:blipFill>
          <a:blip r:embed="rId41"/>
          <a:srcRect/>
          <a:stretch>
            <a:fillRect/>
          </a:stretch>
        </p:blipFill>
        <p:spPr bwMode="auto">
          <a:xfrm>
            <a:off x="4645025" y="1600200"/>
            <a:ext cx="4389438" cy="4389438"/>
          </a:xfrm>
          <a:prstGeom prst="rect">
            <a:avLst/>
          </a:prstGeom>
          <a:noFill/>
          <a:ln w="9525">
            <a:noFill/>
            <a:miter lim="800000"/>
            <a:headEnd/>
            <a:tailEnd/>
          </a:ln>
        </p:spPr>
      </p:pic>
      <p:pic>
        <p:nvPicPr>
          <p:cNvPr id="76" name="Picture 75" descr="bt_diff_070903_1815z.jpg"/>
          <p:cNvPicPr>
            <a:picLocks noChangeAspect="1"/>
          </p:cNvPicPr>
          <p:nvPr/>
        </p:nvPicPr>
        <p:blipFill>
          <a:blip r:embed="rId42"/>
          <a:srcRect/>
          <a:stretch>
            <a:fillRect/>
          </a:stretch>
        </p:blipFill>
        <p:spPr bwMode="auto">
          <a:xfrm>
            <a:off x="4645025" y="1600200"/>
            <a:ext cx="4389438" cy="4389438"/>
          </a:xfrm>
          <a:prstGeom prst="rect">
            <a:avLst/>
          </a:prstGeom>
          <a:noFill/>
          <a:ln w="9525">
            <a:noFill/>
            <a:miter lim="800000"/>
            <a:headEnd/>
            <a:tailEnd/>
          </a:ln>
        </p:spPr>
      </p:pic>
      <p:pic>
        <p:nvPicPr>
          <p:cNvPr id="77" name="Picture 76" descr="bt_diff_070903_1915z.jpg"/>
          <p:cNvPicPr>
            <a:picLocks noChangeAspect="1"/>
          </p:cNvPicPr>
          <p:nvPr/>
        </p:nvPicPr>
        <p:blipFill>
          <a:blip r:embed="rId43"/>
          <a:srcRect/>
          <a:stretch>
            <a:fillRect/>
          </a:stretch>
        </p:blipFill>
        <p:spPr bwMode="auto">
          <a:xfrm>
            <a:off x="4645025" y="1600200"/>
            <a:ext cx="4389438" cy="4389438"/>
          </a:xfrm>
          <a:prstGeom prst="rect">
            <a:avLst/>
          </a:prstGeom>
          <a:noFill/>
          <a:ln w="9525">
            <a:noFill/>
            <a:miter lim="800000"/>
            <a:headEnd/>
            <a:tailEnd/>
          </a:ln>
        </p:spPr>
      </p:pic>
      <p:pic>
        <p:nvPicPr>
          <p:cNvPr id="78" name="Picture 77" descr="bt_diff_070903_2015z.jpg"/>
          <p:cNvPicPr>
            <a:picLocks noChangeAspect="1"/>
          </p:cNvPicPr>
          <p:nvPr/>
        </p:nvPicPr>
        <p:blipFill>
          <a:blip r:embed="rId44"/>
          <a:srcRect/>
          <a:stretch>
            <a:fillRect/>
          </a:stretch>
        </p:blipFill>
        <p:spPr bwMode="auto">
          <a:xfrm>
            <a:off x="4648200" y="1600200"/>
            <a:ext cx="4389438" cy="4389438"/>
          </a:xfrm>
          <a:prstGeom prst="rect">
            <a:avLst/>
          </a:prstGeom>
          <a:noFill/>
          <a:ln w="9525">
            <a:noFill/>
            <a:miter lim="800000"/>
            <a:headEnd/>
            <a:tailEnd/>
          </a:ln>
        </p:spPr>
      </p:pic>
      <p:pic>
        <p:nvPicPr>
          <p:cNvPr id="79" name="Picture 78" descr="bt_diff_070903_2115z.jpg"/>
          <p:cNvPicPr>
            <a:picLocks noChangeAspect="1"/>
          </p:cNvPicPr>
          <p:nvPr/>
        </p:nvPicPr>
        <p:blipFill>
          <a:blip r:embed="rId45"/>
          <a:srcRect/>
          <a:stretch>
            <a:fillRect/>
          </a:stretch>
        </p:blipFill>
        <p:spPr bwMode="auto">
          <a:xfrm>
            <a:off x="4645025" y="1600200"/>
            <a:ext cx="4389438" cy="43894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43"/>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44"/>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45"/>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46"/>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500"/>
                                  </p:stCondLst>
                                  <p:childTnLst>
                                    <p:set>
                                      <p:cBhvr>
                                        <p:cTn id="33" dur="1" fill="hold">
                                          <p:stCondLst>
                                            <p:cond delay="0"/>
                                          </p:stCondLst>
                                        </p:cTn>
                                        <p:tgtEl>
                                          <p:spTgt spid="47"/>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nodeType="afterEffect">
                                  <p:stCondLst>
                                    <p:cond delay="500"/>
                                  </p:stCondLst>
                                  <p:childTnLst>
                                    <p:set>
                                      <p:cBhvr>
                                        <p:cTn id="36" dur="1" fill="hold">
                                          <p:stCondLst>
                                            <p:cond delay="0"/>
                                          </p:stCondLst>
                                        </p:cTn>
                                        <p:tgtEl>
                                          <p:spTgt spid="48"/>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nodeType="afterEffect">
                                  <p:stCondLst>
                                    <p:cond delay="500"/>
                                  </p:stCondLst>
                                  <p:childTnLst>
                                    <p:set>
                                      <p:cBhvr>
                                        <p:cTn id="39" dur="1" fill="hold">
                                          <p:stCondLst>
                                            <p:cond delay="0"/>
                                          </p:stCondLst>
                                        </p:cTn>
                                        <p:tgtEl>
                                          <p:spTgt spid="49"/>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nodeType="afterEffect">
                                  <p:stCondLst>
                                    <p:cond delay="500"/>
                                  </p:stCondLst>
                                  <p:childTnLst>
                                    <p:set>
                                      <p:cBhvr>
                                        <p:cTn id="42" dur="1" fill="hold">
                                          <p:stCondLst>
                                            <p:cond delay="0"/>
                                          </p:stCondLst>
                                        </p:cTn>
                                        <p:tgtEl>
                                          <p:spTgt spid="50"/>
                                        </p:tgtEl>
                                        <p:attrNameLst>
                                          <p:attrName>style.visibility</p:attrName>
                                        </p:attrNameLst>
                                      </p:cBhvr>
                                      <p:to>
                                        <p:strVal val="visible"/>
                                      </p:to>
                                    </p:set>
                                  </p:childTnLst>
                                </p:cTn>
                              </p:par>
                            </p:childTnLst>
                          </p:cTn>
                        </p:par>
                        <p:par>
                          <p:cTn id="43" fill="hold">
                            <p:stCondLst>
                              <p:cond delay="6000"/>
                            </p:stCondLst>
                            <p:childTnLst>
                              <p:par>
                                <p:cTn id="44" presetID="1" presetClass="entr" presetSubtype="0" fill="hold" nodeType="afterEffect">
                                  <p:stCondLst>
                                    <p:cond delay="500"/>
                                  </p:stCondLst>
                                  <p:childTnLst>
                                    <p:set>
                                      <p:cBhvr>
                                        <p:cTn id="45" dur="1" fill="hold">
                                          <p:stCondLst>
                                            <p:cond delay="0"/>
                                          </p:stCondLst>
                                        </p:cTn>
                                        <p:tgtEl>
                                          <p:spTgt spid="51"/>
                                        </p:tgtEl>
                                        <p:attrNameLst>
                                          <p:attrName>style.visibility</p:attrName>
                                        </p:attrNameLst>
                                      </p:cBhvr>
                                      <p:to>
                                        <p:strVal val="visible"/>
                                      </p:to>
                                    </p:set>
                                  </p:childTnLst>
                                </p:cTn>
                              </p:par>
                            </p:childTnLst>
                          </p:cTn>
                        </p:par>
                        <p:par>
                          <p:cTn id="46" fill="hold">
                            <p:stCondLst>
                              <p:cond delay="6500"/>
                            </p:stCondLst>
                            <p:childTnLst>
                              <p:par>
                                <p:cTn id="47" presetID="1" presetClass="entr" presetSubtype="0" fill="hold" nodeType="afterEffect">
                                  <p:stCondLst>
                                    <p:cond delay="500"/>
                                  </p:stCondLst>
                                  <p:childTnLst>
                                    <p:set>
                                      <p:cBhvr>
                                        <p:cTn id="48" dur="1" fill="hold">
                                          <p:stCondLst>
                                            <p:cond delay="0"/>
                                          </p:stCondLst>
                                        </p:cTn>
                                        <p:tgtEl>
                                          <p:spTgt spid="52"/>
                                        </p:tgtEl>
                                        <p:attrNameLst>
                                          <p:attrName>style.visibility</p:attrName>
                                        </p:attrNameLst>
                                      </p:cBhvr>
                                      <p:to>
                                        <p:strVal val="visible"/>
                                      </p:to>
                                    </p:set>
                                  </p:childTnLst>
                                </p:cTn>
                              </p:par>
                            </p:childTnLst>
                          </p:cTn>
                        </p:par>
                        <p:par>
                          <p:cTn id="49" fill="hold">
                            <p:stCondLst>
                              <p:cond delay="7000"/>
                            </p:stCondLst>
                            <p:childTnLst>
                              <p:par>
                                <p:cTn id="50" presetID="1" presetClass="entr" presetSubtype="0" fill="hold" nodeType="afterEffect">
                                  <p:stCondLst>
                                    <p:cond delay="500"/>
                                  </p:stCondLst>
                                  <p:childTnLst>
                                    <p:set>
                                      <p:cBhvr>
                                        <p:cTn id="51" dur="1" fill="hold">
                                          <p:stCondLst>
                                            <p:cond delay="0"/>
                                          </p:stCondLst>
                                        </p:cTn>
                                        <p:tgtEl>
                                          <p:spTgt spid="53"/>
                                        </p:tgtEl>
                                        <p:attrNameLst>
                                          <p:attrName>style.visibility</p:attrName>
                                        </p:attrNameLst>
                                      </p:cBhvr>
                                      <p:to>
                                        <p:strVal val="visible"/>
                                      </p:to>
                                    </p:set>
                                  </p:childTnLst>
                                </p:cTn>
                              </p:par>
                            </p:childTnLst>
                          </p:cTn>
                        </p:par>
                        <p:par>
                          <p:cTn id="52" fill="hold">
                            <p:stCondLst>
                              <p:cond delay="7500"/>
                            </p:stCondLst>
                            <p:childTnLst>
                              <p:par>
                                <p:cTn id="53" presetID="1" presetClass="entr" presetSubtype="0" fill="hold" nodeType="afterEffect">
                                  <p:stCondLst>
                                    <p:cond delay="500"/>
                                  </p:stCondLst>
                                  <p:childTnLst>
                                    <p:set>
                                      <p:cBhvr>
                                        <p:cTn id="54" dur="1" fill="hold">
                                          <p:stCondLst>
                                            <p:cond delay="0"/>
                                          </p:stCondLst>
                                        </p:cTn>
                                        <p:tgtEl>
                                          <p:spTgt spid="54"/>
                                        </p:tgtEl>
                                        <p:attrNameLst>
                                          <p:attrName>style.visibility</p:attrName>
                                        </p:attrNameLst>
                                      </p:cBhvr>
                                      <p:to>
                                        <p:strVal val="visible"/>
                                      </p:to>
                                    </p:set>
                                  </p:childTnLst>
                                </p:cTn>
                              </p:par>
                            </p:childTnLst>
                          </p:cTn>
                        </p:par>
                        <p:par>
                          <p:cTn id="55" fill="hold">
                            <p:stCondLst>
                              <p:cond delay="8000"/>
                            </p:stCondLst>
                            <p:childTnLst>
                              <p:par>
                                <p:cTn id="56" presetID="1" presetClass="entr" presetSubtype="0" fill="hold" nodeType="afterEffect">
                                  <p:stCondLst>
                                    <p:cond delay="500"/>
                                  </p:stCondLst>
                                  <p:childTnLst>
                                    <p:set>
                                      <p:cBhvr>
                                        <p:cTn id="57" dur="1" fill="hold">
                                          <p:stCondLst>
                                            <p:cond delay="0"/>
                                          </p:stCondLst>
                                        </p:cTn>
                                        <p:tgtEl>
                                          <p:spTgt spid="55"/>
                                        </p:tgtEl>
                                        <p:attrNameLst>
                                          <p:attrName>style.visibility</p:attrName>
                                        </p:attrNameLst>
                                      </p:cBhvr>
                                      <p:to>
                                        <p:strVal val="visible"/>
                                      </p:to>
                                    </p:set>
                                  </p:childTnLst>
                                </p:cTn>
                              </p:par>
                            </p:childTnLst>
                          </p:cTn>
                        </p:par>
                        <p:par>
                          <p:cTn id="58" fill="hold">
                            <p:stCondLst>
                              <p:cond delay="8500"/>
                            </p:stCondLst>
                            <p:childTnLst>
                              <p:par>
                                <p:cTn id="59" presetID="1" presetClass="entr" presetSubtype="0" fill="hold" nodeType="afterEffect">
                                  <p:stCondLst>
                                    <p:cond delay="500"/>
                                  </p:stCondLst>
                                  <p:childTnLst>
                                    <p:set>
                                      <p:cBhvr>
                                        <p:cTn id="60" dur="1" fill="hold">
                                          <p:stCondLst>
                                            <p:cond delay="0"/>
                                          </p:stCondLst>
                                        </p:cTn>
                                        <p:tgtEl>
                                          <p:spTgt spid="56"/>
                                        </p:tgtEl>
                                        <p:attrNameLst>
                                          <p:attrName>style.visibility</p:attrName>
                                        </p:attrNameLst>
                                      </p:cBhvr>
                                      <p:to>
                                        <p:strVal val="visible"/>
                                      </p:to>
                                    </p:set>
                                  </p:childTnLst>
                                </p:cTn>
                              </p:par>
                            </p:childTnLst>
                          </p:cTn>
                        </p:par>
                        <p:par>
                          <p:cTn id="61" fill="hold">
                            <p:stCondLst>
                              <p:cond delay="9000"/>
                            </p:stCondLst>
                            <p:childTnLst>
                              <p:par>
                                <p:cTn id="62" presetID="1" presetClass="entr" presetSubtype="0" fill="hold" nodeType="afterEffect">
                                  <p:stCondLst>
                                    <p:cond delay="500"/>
                                  </p:stCondLst>
                                  <p:childTnLst>
                                    <p:set>
                                      <p:cBhvr>
                                        <p:cTn id="63" dur="1" fill="hold">
                                          <p:stCondLst>
                                            <p:cond delay="0"/>
                                          </p:stCondLst>
                                        </p:cTn>
                                        <p:tgtEl>
                                          <p:spTgt spid="57"/>
                                        </p:tgtEl>
                                        <p:attrNameLst>
                                          <p:attrName>style.visibility</p:attrName>
                                        </p:attrNameLst>
                                      </p:cBhvr>
                                      <p:to>
                                        <p:strVal val="visible"/>
                                      </p:to>
                                    </p:set>
                                  </p:childTnLst>
                                </p:cTn>
                              </p:par>
                            </p:childTnLst>
                          </p:cTn>
                        </p:par>
                        <p:par>
                          <p:cTn id="64" fill="hold">
                            <p:stCondLst>
                              <p:cond delay="9500"/>
                            </p:stCondLst>
                            <p:childTnLst>
                              <p:par>
                                <p:cTn id="65" presetID="1" presetClass="entr" presetSubtype="0" fill="hold" nodeType="afterEffect">
                                  <p:stCondLst>
                                    <p:cond delay="500"/>
                                  </p:stCondLst>
                                  <p:childTnLst>
                                    <p:set>
                                      <p:cBhvr>
                                        <p:cTn id="66" dur="1" fill="hold">
                                          <p:stCondLst>
                                            <p:cond delay="0"/>
                                          </p:stCondLst>
                                        </p:cTn>
                                        <p:tgtEl>
                                          <p:spTgt spid="58"/>
                                        </p:tgtEl>
                                        <p:attrNameLst>
                                          <p:attrName>style.visibility</p:attrName>
                                        </p:attrNameLst>
                                      </p:cBhvr>
                                      <p:to>
                                        <p:strVal val="visible"/>
                                      </p:to>
                                    </p:set>
                                  </p:childTnLst>
                                </p:cTn>
                              </p:par>
                            </p:childTnLst>
                          </p:cTn>
                        </p:par>
                        <p:par>
                          <p:cTn id="67" fill="hold">
                            <p:stCondLst>
                              <p:cond delay="10000"/>
                            </p:stCondLst>
                            <p:childTnLst>
                              <p:par>
                                <p:cTn id="68" presetID="1" presetClass="entr" presetSubtype="0" fill="hold" nodeType="afterEffect">
                                  <p:stCondLst>
                                    <p:cond delay="500"/>
                                  </p:stCondLst>
                                  <p:childTnLst>
                                    <p:set>
                                      <p:cBhvr>
                                        <p:cTn id="69" dur="1" fill="hold">
                                          <p:stCondLst>
                                            <p:cond delay="0"/>
                                          </p:stCondLst>
                                        </p:cTn>
                                        <p:tgtEl>
                                          <p:spTgt spid="5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60"/>
                                        </p:tgtEl>
                                        <p:attrNameLst>
                                          <p:attrName>style.visibility</p:attrName>
                                        </p:attrNameLst>
                                      </p:cBhvr>
                                      <p:to>
                                        <p:strVal val="visible"/>
                                      </p:to>
                                    </p:set>
                                  </p:childTnLst>
                                </p:cTn>
                              </p:par>
                            </p:childTnLst>
                          </p:cTn>
                        </p:par>
                        <p:par>
                          <p:cTn id="74" fill="hold">
                            <p:stCondLst>
                              <p:cond delay="0"/>
                            </p:stCondLst>
                            <p:childTnLst>
                              <p:par>
                                <p:cTn id="75" presetID="1" presetClass="entr" presetSubtype="0" fill="hold" nodeType="afterEffect">
                                  <p:stCondLst>
                                    <p:cond delay="500"/>
                                  </p:stCondLst>
                                  <p:childTnLst>
                                    <p:set>
                                      <p:cBhvr>
                                        <p:cTn id="76" dur="1" fill="hold">
                                          <p:stCondLst>
                                            <p:cond delay="0"/>
                                          </p:stCondLst>
                                        </p:cTn>
                                        <p:tgtEl>
                                          <p:spTgt spid="61"/>
                                        </p:tgtEl>
                                        <p:attrNameLst>
                                          <p:attrName>style.visibility</p:attrName>
                                        </p:attrNameLst>
                                      </p:cBhvr>
                                      <p:to>
                                        <p:strVal val="visible"/>
                                      </p:to>
                                    </p:set>
                                  </p:childTnLst>
                                </p:cTn>
                              </p:par>
                            </p:childTnLst>
                          </p:cTn>
                        </p:par>
                        <p:par>
                          <p:cTn id="77" fill="hold">
                            <p:stCondLst>
                              <p:cond delay="500"/>
                            </p:stCondLst>
                            <p:childTnLst>
                              <p:par>
                                <p:cTn id="78" presetID="1" presetClass="entr" presetSubtype="0" fill="hold" nodeType="afterEffect">
                                  <p:stCondLst>
                                    <p:cond delay="500"/>
                                  </p:stCondLst>
                                  <p:childTnLst>
                                    <p:set>
                                      <p:cBhvr>
                                        <p:cTn id="79" dur="1" fill="hold">
                                          <p:stCondLst>
                                            <p:cond delay="0"/>
                                          </p:stCondLst>
                                        </p:cTn>
                                        <p:tgtEl>
                                          <p:spTgt spid="62"/>
                                        </p:tgtEl>
                                        <p:attrNameLst>
                                          <p:attrName>style.visibility</p:attrName>
                                        </p:attrNameLst>
                                      </p:cBhvr>
                                      <p:to>
                                        <p:strVal val="visible"/>
                                      </p:to>
                                    </p:set>
                                  </p:childTnLst>
                                </p:cTn>
                              </p:par>
                            </p:childTnLst>
                          </p:cTn>
                        </p:par>
                        <p:par>
                          <p:cTn id="80" fill="hold">
                            <p:stCondLst>
                              <p:cond delay="1000"/>
                            </p:stCondLst>
                            <p:childTnLst>
                              <p:par>
                                <p:cTn id="81" presetID="1" presetClass="entr" presetSubtype="0" fill="hold" nodeType="afterEffect">
                                  <p:stCondLst>
                                    <p:cond delay="500"/>
                                  </p:stCondLst>
                                  <p:childTnLst>
                                    <p:set>
                                      <p:cBhvr>
                                        <p:cTn id="82" dur="1" fill="hold">
                                          <p:stCondLst>
                                            <p:cond delay="0"/>
                                          </p:stCondLst>
                                        </p:cTn>
                                        <p:tgtEl>
                                          <p:spTgt spid="63"/>
                                        </p:tgtEl>
                                        <p:attrNameLst>
                                          <p:attrName>style.visibility</p:attrName>
                                        </p:attrNameLst>
                                      </p:cBhvr>
                                      <p:to>
                                        <p:strVal val="visible"/>
                                      </p:to>
                                    </p:set>
                                  </p:childTnLst>
                                </p:cTn>
                              </p:par>
                            </p:childTnLst>
                          </p:cTn>
                        </p:par>
                        <p:par>
                          <p:cTn id="83" fill="hold">
                            <p:stCondLst>
                              <p:cond delay="1500"/>
                            </p:stCondLst>
                            <p:childTnLst>
                              <p:par>
                                <p:cTn id="84" presetID="1" presetClass="entr" presetSubtype="0" fill="hold" nodeType="afterEffect">
                                  <p:stCondLst>
                                    <p:cond delay="500"/>
                                  </p:stCondLst>
                                  <p:childTnLst>
                                    <p:set>
                                      <p:cBhvr>
                                        <p:cTn id="85" dur="1" fill="hold">
                                          <p:stCondLst>
                                            <p:cond delay="0"/>
                                          </p:stCondLst>
                                        </p:cTn>
                                        <p:tgtEl>
                                          <p:spTgt spid="64"/>
                                        </p:tgtEl>
                                        <p:attrNameLst>
                                          <p:attrName>style.visibility</p:attrName>
                                        </p:attrNameLst>
                                      </p:cBhvr>
                                      <p:to>
                                        <p:strVal val="visible"/>
                                      </p:to>
                                    </p:set>
                                  </p:childTnLst>
                                </p:cTn>
                              </p:par>
                            </p:childTnLst>
                          </p:cTn>
                        </p:par>
                        <p:par>
                          <p:cTn id="86" fill="hold">
                            <p:stCondLst>
                              <p:cond delay="2000"/>
                            </p:stCondLst>
                            <p:childTnLst>
                              <p:par>
                                <p:cTn id="87" presetID="1" presetClass="entr" presetSubtype="0" fill="hold" nodeType="afterEffect">
                                  <p:stCondLst>
                                    <p:cond delay="500"/>
                                  </p:stCondLst>
                                  <p:childTnLst>
                                    <p:set>
                                      <p:cBhvr>
                                        <p:cTn id="88" dur="1" fill="hold">
                                          <p:stCondLst>
                                            <p:cond delay="0"/>
                                          </p:stCondLst>
                                        </p:cTn>
                                        <p:tgtEl>
                                          <p:spTgt spid="65"/>
                                        </p:tgtEl>
                                        <p:attrNameLst>
                                          <p:attrName>style.visibility</p:attrName>
                                        </p:attrNameLst>
                                      </p:cBhvr>
                                      <p:to>
                                        <p:strVal val="visible"/>
                                      </p:to>
                                    </p:set>
                                  </p:childTnLst>
                                </p:cTn>
                              </p:par>
                            </p:childTnLst>
                          </p:cTn>
                        </p:par>
                        <p:par>
                          <p:cTn id="89" fill="hold">
                            <p:stCondLst>
                              <p:cond delay="2500"/>
                            </p:stCondLst>
                            <p:childTnLst>
                              <p:par>
                                <p:cTn id="90" presetID="1" presetClass="entr" presetSubtype="0" fill="hold" nodeType="afterEffect">
                                  <p:stCondLst>
                                    <p:cond delay="500"/>
                                  </p:stCondLst>
                                  <p:childTnLst>
                                    <p:set>
                                      <p:cBhvr>
                                        <p:cTn id="91" dur="1" fill="hold">
                                          <p:stCondLst>
                                            <p:cond delay="0"/>
                                          </p:stCondLst>
                                        </p:cTn>
                                        <p:tgtEl>
                                          <p:spTgt spid="66"/>
                                        </p:tgtEl>
                                        <p:attrNameLst>
                                          <p:attrName>style.visibility</p:attrName>
                                        </p:attrNameLst>
                                      </p:cBhvr>
                                      <p:to>
                                        <p:strVal val="visible"/>
                                      </p:to>
                                    </p:set>
                                  </p:childTnLst>
                                </p:cTn>
                              </p:par>
                            </p:childTnLst>
                          </p:cTn>
                        </p:par>
                        <p:par>
                          <p:cTn id="92" fill="hold">
                            <p:stCondLst>
                              <p:cond delay="3000"/>
                            </p:stCondLst>
                            <p:childTnLst>
                              <p:par>
                                <p:cTn id="93" presetID="1" presetClass="entr" presetSubtype="0" fill="hold" nodeType="afterEffect">
                                  <p:stCondLst>
                                    <p:cond delay="500"/>
                                  </p:stCondLst>
                                  <p:childTnLst>
                                    <p:set>
                                      <p:cBhvr>
                                        <p:cTn id="94" dur="1" fill="hold">
                                          <p:stCondLst>
                                            <p:cond delay="0"/>
                                          </p:stCondLst>
                                        </p:cTn>
                                        <p:tgtEl>
                                          <p:spTgt spid="67"/>
                                        </p:tgtEl>
                                        <p:attrNameLst>
                                          <p:attrName>style.visibility</p:attrName>
                                        </p:attrNameLst>
                                      </p:cBhvr>
                                      <p:to>
                                        <p:strVal val="visible"/>
                                      </p:to>
                                    </p:set>
                                  </p:childTnLst>
                                </p:cTn>
                              </p:par>
                            </p:childTnLst>
                          </p:cTn>
                        </p:par>
                        <p:par>
                          <p:cTn id="95" fill="hold">
                            <p:stCondLst>
                              <p:cond delay="3500"/>
                            </p:stCondLst>
                            <p:childTnLst>
                              <p:par>
                                <p:cTn id="96" presetID="1" presetClass="entr" presetSubtype="0" fill="hold" nodeType="afterEffect">
                                  <p:stCondLst>
                                    <p:cond delay="500"/>
                                  </p:stCondLst>
                                  <p:childTnLst>
                                    <p:set>
                                      <p:cBhvr>
                                        <p:cTn id="97" dur="1" fill="hold">
                                          <p:stCondLst>
                                            <p:cond delay="0"/>
                                          </p:stCondLst>
                                        </p:cTn>
                                        <p:tgtEl>
                                          <p:spTgt spid="68"/>
                                        </p:tgtEl>
                                        <p:attrNameLst>
                                          <p:attrName>style.visibility</p:attrName>
                                        </p:attrNameLst>
                                      </p:cBhvr>
                                      <p:to>
                                        <p:strVal val="visible"/>
                                      </p:to>
                                    </p:set>
                                  </p:childTnLst>
                                </p:cTn>
                              </p:par>
                            </p:childTnLst>
                          </p:cTn>
                        </p:par>
                        <p:par>
                          <p:cTn id="98" fill="hold">
                            <p:stCondLst>
                              <p:cond delay="4000"/>
                            </p:stCondLst>
                            <p:childTnLst>
                              <p:par>
                                <p:cTn id="99" presetID="1" presetClass="entr" presetSubtype="0" fill="hold" nodeType="afterEffect">
                                  <p:stCondLst>
                                    <p:cond delay="500"/>
                                  </p:stCondLst>
                                  <p:childTnLst>
                                    <p:set>
                                      <p:cBhvr>
                                        <p:cTn id="100" dur="1" fill="hold">
                                          <p:stCondLst>
                                            <p:cond delay="0"/>
                                          </p:stCondLst>
                                        </p:cTn>
                                        <p:tgtEl>
                                          <p:spTgt spid="69"/>
                                        </p:tgtEl>
                                        <p:attrNameLst>
                                          <p:attrName>style.visibility</p:attrName>
                                        </p:attrNameLst>
                                      </p:cBhvr>
                                      <p:to>
                                        <p:strVal val="visible"/>
                                      </p:to>
                                    </p:set>
                                  </p:childTnLst>
                                </p:cTn>
                              </p:par>
                            </p:childTnLst>
                          </p:cTn>
                        </p:par>
                        <p:par>
                          <p:cTn id="101" fill="hold">
                            <p:stCondLst>
                              <p:cond delay="4500"/>
                            </p:stCondLst>
                            <p:childTnLst>
                              <p:par>
                                <p:cTn id="102" presetID="1" presetClass="entr" presetSubtype="0" fill="hold" nodeType="afterEffect">
                                  <p:stCondLst>
                                    <p:cond delay="500"/>
                                  </p:stCondLst>
                                  <p:childTnLst>
                                    <p:set>
                                      <p:cBhvr>
                                        <p:cTn id="103" dur="1" fill="hold">
                                          <p:stCondLst>
                                            <p:cond delay="0"/>
                                          </p:stCondLst>
                                        </p:cTn>
                                        <p:tgtEl>
                                          <p:spTgt spid="70"/>
                                        </p:tgtEl>
                                        <p:attrNameLst>
                                          <p:attrName>style.visibility</p:attrName>
                                        </p:attrNameLst>
                                      </p:cBhvr>
                                      <p:to>
                                        <p:strVal val="visible"/>
                                      </p:to>
                                    </p:set>
                                  </p:childTnLst>
                                </p:cTn>
                              </p:par>
                            </p:childTnLst>
                          </p:cTn>
                        </p:par>
                        <p:par>
                          <p:cTn id="104" fill="hold">
                            <p:stCondLst>
                              <p:cond delay="5000"/>
                            </p:stCondLst>
                            <p:childTnLst>
                              <p:par>
                                <p:cTn id="105" presetID="1" presetClass="entr" presetSubtype="0" fill="hold" nodeType="afterEffect">
                                  <p:stCondLst>
                                    <p:cond delay="500"/>
                                  </p:stCondLst>
                                  <p:childTnLst>
                                    <p:set>
                                      <p:cBhvr>
                                        <p:cTn id="106" dur="1" fill="hold">
                                          <p:stCondLst>
                                            <p:cond delay="0"/>
                                          </p:stCondLst>
                                        </p:cTn>
                                        <p:tgtEl>
                                          <p:spTgt spid="71"/>
                                        </p:tgtEl>
                                        <p:attrNameLst>
                                          <p:attrName>style.visibility</p:attrName>
                                        </p:attrNameLst>
                                      </p:cBhvr>
                                      <p:to>
                                        <p:strVal val="visible"/>
                                      </p:to>
                                    </p:set>
                                  </p:childTnLst>
                                </p:cTn>
                              </p:par>
                            </p:childTnLst>
                          </p:cTn>
                        </p:par>
                        <p:par>
                          <p:cTn id="107" fill="hold">
                            <p:stCondLst>
                              <p:cond delay="5500"/>
                            </p:stCondLst>
                            <p:childTnLst>
                              <p:par>
                                <p:cTn id="108" presetID="1" presetClass="entr" presetSubtype="0" fill="hold" nodeType="afterEffect">
                                  <p:stCondLst>
                                    <p:cond delay="500"/>
                                  </p:stCondLst>
                                  <p:childTnLst>
                                    <p:set>
                                      <p:cBhvr>
                                        <p:cTn id="109" dur="1" fill="hold">
                                          <p:stCondLst>
                                            <p:cond delay="0"/>
                                          </p:stCondLst>
                                        </p:cTn>
                                        <p:tgtEl>
                                          <p:spTgt spid="72"/>
                                        </p:tgtEl>
                                        <p:attrNameLst>
                                          <p:attrName>style.visibility</p:attrName>
                                        </p:attrNameLst>
                                      </p:cBhvr>
                                      <p:to>
                                        <p:strVal val="visible"/>
                                      </p:to>
                                    </p:set>
                                  </p:childTnLst>
                                </p:cTn>
                              </p:par>
                            </p:childTnLst>
                          </p:cTn>
                        </p:par>
                        <p:par>
                          <p:cTn id="110" fill="hold">
                            <p:stCondLst>
                              <p:cond delay="6000"/>
                            </p:stCondLst>
                            <p:childTnLst>
                              <p:par>
                                <p:cTn id="111" presetID="1" presetClass="entr" presetSubtype="0" fill="hold" nodeType="afterEffect">
                                  <p:stCondLst>
                                    <p:cond delay="500"/>
                                  </p:stCondLst>
                                  <p:childTnLst>
                                    <p:set>
                                      <p:cBhvr>
                                        <p:cTn id="112" dur="1" fill="hold">
                                          <p:stCondLst>
                                            <p:cond delay="0"/>
                                          </p:stCondLst>
                                        </p:cTn>
                                        <p:tgtEl>
                                          <p:spTgt spid="73"/>
                                        </p:tgtEl>
                                        <p:attrNameLst>
                                          <p:attrName>style.visibility</p:attrName>
                                        </p:attrNameLst>
                                      </p:cBhvr>
                                      <p:to>
                                        <p:strVal val="visible"/>
                                      </p:to>
                                    </p:set>
                                  </p:childTnLst>
                                </p:cTn>
                              </p:par>
                            </p:childTnLst>
                          </p:cTn>
                        </p:par>
                        <p:par>
                          <p:cTn id="113" fill="hold">
                            <p:stCondLst>
                              <p:cond delay="6500"/>
                            </p:stCondLst>
                            <p:childTnLst>
                              <p:par>
                                <p:cTn id="114" presetID="1" presetClass="entr" presetSubtype="0" fill="hold" nodeType="afterEffect">
                                  <p:stCondLst>
                                    <p:cond delay="500"/>
                                  </p:stCondLst>
                                  <p:childTnLst>
                                    <p:set>
                                      <p:cBhvr>
                                        <p:cTn id="115" dur="1" fill="hold">
                                          <p:stCondLst>
                                            <p:cond delay="0"/>
                                          </p:stCondLst>
                                        </p:cTn>
                                        <p:tgtEl>
                                          <p:spTgt spid="74"/>
                                        </p:tgtEl>
                                        <p:attrNameLst>
                                          <p:attrName>style.visibility</p:attrName>
                                        </p:attrNameLst>
                                      </p:cBhvr>
                                      <p:to>
                                        <p:strVal val="visible"/>
                                      </p:to>
                                    </p:set>
                                  </p:childTnLst>
                                </p:cTn>
                              </p:par>
                            </p:childTnLst>
                          </p:cTn>
                        </p:par>
                        <p:par>
                          <p:cTn id="116" fill="hold">
                            <p:stCondLst>
                              <p:cond delay="7000"/>
                            </p:stCondLst>
                            <p:childTnLst>
                              <p:par>
                                <p:cTn id="117" presetID="1" presetClass="entr" presetSubtype="0" fill="hold" nodeType="afterEffect">
                                  <p:stCondLst>
                                    <p:cond delay="500"/>
                                  </p:stCondLst>
                                  <p:childTnLst>
                                    <p:set>
                                      <p:cBhvr>
                                        <p:cTn id="118" dur="1" fill="hold">
                                          <p:stCondLst>
                                            <p:cond delay="0"/>
                                          </p:stCondLst>
                                        </p:cTn>
                                        <p:tgtEl>
                                          <p:spTgt spid="75"/>
                                        </p:tgtEl>
                                        <p:attrNameLst>
                                          <p:attrName>style.visibility</p:attrName>
                                        </p:attrNameLst>
                                      </p:cBhvr>
                                      <p:to>
                                        <p:strVal val="visible"/>
                                      </p:to>
                                    </p:set>
                                  </p:childTnLst>
                                </p:cTn>
                              </p:par>
                            </p:childTnLst>
                          </p:cTn>
                        </p:par>
                        <p:par>
                          <p:cTn id="119" fill="hold">
                            <p:stCondLst>
                              <p:cond delay="7500"/>
                            </p:stCondLst>
                            <p:childTnLst>
                              <p:par>
                                <p:cTn id="120" presetID="1" presetClass="entr" presetSubtype="0" fill="hold" nodeType="afterEffect">
                                  <p:stCondLst>
                                    <p:cond delay="500"/>
                                  </p:stCondLst>
                                  <p:childTnLst>
                                    <p:set>
                                      <p:cBhvr>
                                        <p:cTn id="121" dur="1" fill="hold">
                                          <p:stCondLst>
                                            <p:cond delay="0"/>
                                          </p:stCondLst>
                                        </p:cTn>
                                        <p:tgtEl>
                                          <p:spTgt spid="76"/>
                                        </p:tgtEl>
                                        <p:attrNameLst>
                                          <p:attrName>style.visibility</p:attrName>
                                        </p:attrNameLst>
                                      </p:cBhvr>
                                      <p:to>
                                        <p:strVal val="visible"/>
                                      </p:to>
                                    </p:set>
                                  </p:childTnLst>
                                </p:cTn>
                              </p:par>
                            </p:childTnLst>
                          </p:cTn>
                        </p:par>
                        <p:par>
                          <p:cTn id="122" fill="hold">
                            <p:stCondLst>
                              <p:cond delay="8000"/>
                            </p:stCondLst>
                            <p:childTnLst>
                              <p:par>
                                <p:cTn id="123" presetID="1" presetClass="entr" presetSubtype="0" fill="hold" nodeType="afterEffect">
                                  <p:stCondLst>
                                    <p:cond delay="500"/>
                                  </p:stCondLst>
                                  <p:childTnLst>
                                    <p:set>
                                      <p:cBhvr>
                                        <p:cTn id="124" dur="1" fill="hold">
                                          <p:stCondLst>
                                            <p:cond delay="0"/>
                                          </p:stCondLst>
                                        </p:cTn>
                                        <p:tgtEl>
                                          <p:spTgt spid="77"/>
                                        </p:tgtEl>
                                        <p:attrNameLst>
                                          <p:attrName>style.visibility</p:attrName>
                                        </p:attrNameLst>
                                      </p:cBhvr>
                                      <p:to>
                                        <p:strVal val="visible"/>
                                      </p:to>
                                    </p:set>
                                  </p:childTnLst>
                                </p:cTn>
                              </p:par>
                            </p:childTnLst>
                          </p:cTn>
                        </p:par>
                        <p:par>
                          <p:cTn id="125" fill="hold">
                            <p:stCondLst>
                              <p:cond delay="8500"/>
                            </p:stCondLst>
                            <p:childTnLst>
                              <p:par>
                                <p:cTn id="126" presetID="1" presetClass="entr" presetSubtype="0" fill="hold" nodeType="afterEffect">
                                  <p:stCondLst>
                                    <p:cond delay="500"/>
                                  </p:stCondLst>
                                  <p:childTnLst>
                                    <p:set>
                                      <p:cBhvr>
                                        <p:cTn id="127" dur="1" fill="hold">
                                          <p:stCondLst>
                                            <p:cond delay="0"/>
                                          </p:stCondLst>
                                        </p:cTn>
                                        <p:tgtEl>
                                          <p:spTgt spid="78"/>
                                        </p:tgtEl>
                                        <p:attrNameLst>
                                          <p:attrName>style.visibility</p:attrName>
                                        </p:attrNameLst>
                                      </p:cBhvr>
                                      <p:to>
                                        <p:strVal val="visible"/>
                                      </p:to>
                                    </p:set>
                                  </p:childTnLst>
                                </p:cTn>
                              </p:par>
                            </p:childTnLst>
                          </p:cTn>
                        </p:par>
                        <p:par>
                          <p:cTn id="128" fill="hold">
                            <p:stCondLst>
                              <p:cond delay="9000"/>
                            </p:stCondLst>
                            <p:childTnLst>
                              <p:par>
                                <p:cTn id="129" presetID="1" presetClass="entr" presetSubtype="0" fill="hold" nodeType="afterEffect">
                                  <p:stCondLst>
                                    <p:cond delay="500"/>
                                  </p:stCondLst>
                                  <p:childTnLst>
                                    <p:set>
                                      <p:cBhvr>
                                        <p:cTn id="130"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00584" y="1600200"/>
            <a:ext cx="8933688" cy="4389120"/>
            <a:chOff x="100584" y="1600200"/>
            <a:chExt cx="8933688" cy="4389120"/>
          </a:xfrm>
        </p:grpSpPr>
        <p:pic>
          <p:nvPicPr>
            <p:cNvPr id="10" name="Picture 9" descr="bt_diff_100831_0045z.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pic>
          <p:nvPicPr>
            <p:cNvPr id="11" name="Picture 10" descr="100831_0045Z.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grpSp>
      <p:sp>
        <p:nvSpPr>
          <p:cNvPr id="13" name="TextBox 9"/>
          <p:cNvSpPr txBox="1">
            <a:spLocks noChangeArrowheads="1"/>
          </p:cNvSpPr>
          <p:nvPr/>
        </p:nvSpPr>
        <p:spPr bwMode="auto">
          <a:xfrm>
            <a:off x="0" y="0"/>
            <a:ext cx="9144000" cy="584200"/>
          </a:xfrm>
          <a:prstGeom prst="rect">
            <a:avLst/>
          </a:prstGeom>
          <a:noFill/>
          <a:ln w="9525">
            <a:noFill/>
            <a:miter lim="800000"/>
            <a:headEnd/>
            <a:tailEnd/>
          </a:ln>
        </p:spPr>
        <p:txBody>
          <a:bodyPr>
            <a:spAutoFit/>
          </a:bodyPr>
          <a:lstStyle/>
          <a:p>
            <a:pPr algn="ctr"/>
            <a:r>
              <a:rPr lang="en-US" sz="3200" dirty="0">
                <a:latin typeface="Comic Sans MS" pitchFamily="66" charset="0"/>
              </a:rPr>
              <a:t>Hurricane </a:t>
            </a:r>
            <a:r>
              <a:rPr lang="en-US" sz="3200" dirty="0" smtClean="0">
                <a:latin typeface="Comic Sans MS" pitchFamily="66" charset="0"/>
              </a:rPr>
              <a:t>Earl: 30-31 August 2010</a:t>
            </a:r>
            <a:endParaRPr lang="en-US" sz="3200" dirty="0">
              <a:latin typeface="Comic Sans MS" pitchFamily="66" charset="0"/>
            </a:endParaRPr>
          </a:p>
        </p:txBody>
      </p:sp>
      <p:sp>
        <p:nvSpPr>
          <p:cNvPr id="14" name="TextBox 7"/>
          <p:cNvSpPr txBox="1">
            <a:spLocks noChangeArrowheads="1"/>
          </p:cNvSpPr>
          <p:nvPr/>
        </p:nvSpPr>
        <p:spPr bwMode="auto">
          <a:xfrm>
            <a:off x="114300" y="1211263"/>
            <a:ext cx="4376738" cy="400050"/>
          </a:xfrm>
          <a:prstGeom prst="rect">
            <a:avLst/>
          </a:prstGeom>
          <a:noFill/>
          <a:ln w="9525">
            <a:noFill/>
            <a:miter lim="800000"/>
            <a:headEnd/>
            <a:tailEnd/>
          </a:ln>
        </p:spPr>
        <p:txBody>
          <a:bodyPr>
            <a:spAutoFit/>
          </a:bodyPr>
          <a:lstStyle/>
          <a:p>
            <a:pPr algn="ctr"/>
            <a:r>
              <a:rPr lang="en-US" sz="2000" dirty="0">
                <a:latin typeface="Comic Sans MS" pitchFamily="66" charset="0"/>
              </a:rPr>
              <a:t>GOES IR (storm relative)</a:t>
            </a:r>
          </a:p>
        </p:txBody>
      </p:sp>
      <p:sp>
        <p:nvSpPr>
          <p:cNvPr id="15" name="TextBox 8"/>
          <p:cNvSpPr txBox="1">
            <a:spLocks noChangeArrowheads="1"/>
          </p:cNvSpPr>
          <p:nvPr/>
        </p:nvSpPr>
        <p:spPr bwMode="auto">
          <a:xfrm>
            <a:off x="4491038" y="1211263"/>
            <a:ext cx="4640262" cy="400050"/>
          </a:xfrm>
          <a:prstGeom prst="rect">
            <a:avLst/>
          </a:prstGeom>
          <a:noFill/>
          <a:ln w="9525">
            <a:noFill/>
            <a:miter lim="800000"/>
            <a:headEnd/>
            <a:tailEnd/>
          </a:ln>
        </p:spPr>
        <p:txBody>
          <a:bodyPr>
            <a:spAutoFit/>
          </a:bodyPr>
          <a:lstStyle/>
          <a:p>
            <a:pPr algn="ctr"/>
            <a:r>
              <a:rPr lang="en-US" sz="2000">
                <a:latin typeface="Comic Sans MS" pitchFamily="66" charset="0"/>
              </a:rPr>
              <a:t>GOES BT Diff (storm relative)</a:t>
            </a:r>
          </a:p>
        </p:txBody>
      </p:sp>
      <p:grpSp>
        <p:nvGrpSpPr>
          <p:cNvPr id="24" name="Group 23"/>
          <p:cNvGrpSpPr/>
          <p:nvPr/>
        </p:nvGrpSpPr>
        <p:grpSpPr>
          <a:xfrm>
            <a:off x="100584" y="1600200"/>
            <a:ext cx="8933688" cy="4389120"/>
            <a:chOff x="100584" y="1600200"/>
            <a:chExt cx="8933688" cy="4389120"/>
          </a:xfrm>
        </p:grpSpPr>
        <p:pic>
          <p:nvPicPr>
            <p:cNvPr id="22" name="Picture 21" descr="100831_0145Z.JP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pic>
          <p:nvPicPr>
            <p:cNvPr id="23" name="Picture 22" descr="bt_diff_100831_0145z.jp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grpSp>
      <p:grpSp>
        <p:nvGrpSpPr>
          <p:cNvPr id="27" name="Group 26"/>
          <p:cNvGrpSpPr/>
          <p:nvPr/>
        </p:nvGrpSpPr>
        <p:grpSpPr>
          <a:xfrm>
            <a:off x="100584" y="1600200"/>
            <a:ext cx="8933688" cy="4389120"/>
            <a:chOff x="100584" y="1600200"/>
            <a:chExt cx="8933688" cy="4389120"/>
          </a:xfrm>
        </p:grpSpPr>
        <p:pic>
          <p:nvPicPr>
            <p:cNvPr id="25" name="Picture 24" descr="bt_diff_100831_0245z.jpg"/>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pic>
          <p:nvPicPr>
            <p:cNvPr id="26" name="Picture 25" descr="100831_0245Z.JPG"/>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grpSp>
      <p:grpSp>
        <p:nvGrpSpPr>
          <p:cNvPr id="30" name="Group 29"/>
          <p:cNvGrpSpPr/>
          <p:nvPr/>
        </p:nvGrpSpPr>
        <p:grpSpPr>
          <a:xfrm>
            <a:off x="100584" y="1600200"/>
            <a:ext cx="8933688" cy="4389120"/>
            <a:chOff x="100584" y="1600200"/>
            <a:chExt cx="8933688" cy="4389120"/>
          </a:xfrm>
        </p:grpSpPr>
        <p:pic>
          <p:nvPicPr>
            <p:cNvPr id="28" name="Picture 27" descr="100831_0345Z.JPG"/>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pic>
          <p:nvPicPr>
            <p:cNvPr id="29" name="Picture 28" descr="bt_diff_100831_0345z.jpg"/>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grpSp>
      <p:grpSp>
        <p:nvGrpSpPr>
          <p:cNvPr id="33" name="Group 32"/>
          <p:cNvGrpSpPr/>
          <p:nvPr/>
        </p:nvGrpSpPr>
        <p:grpSpPr>
          <a:xfrm>
            <a:off x="100584" y="1600200"/>
            <a:ext cx="8933688" cy="4389120"/>
            <a:chOff x="100584" y="1600200"/>
            <a:chExt cx="8933688" cy="4389120"/>
          </a:xfrm>
        </p:grpSpPr>
        <p:pic>
          <p:nvPicPr>
            <p:cNvPr id="31" name="Picture 30" descr="bt_diff_100831_0645z.jpg"/>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pic>
          <p:nvPicPr>
            <p:cNvPr id="32" name="Picture 31" descr="100831_0645Z.JPG"/>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grpSp>
      <p:grpSp>
        <p:nvGrpSpPr>
          <p:cNvPr id="36" name="Group 35"/>
          <p:cNvGrpSpPr/>
          <p:nvPr/>
        </p:nvGrpSpPr>
        <p:grpSpPr>
          <a:xfrm>
            <a:off x="100584" y="1600200"/>
            <a:ext cx="8933688" cy="4389120"/>
            <a:chOff x="100584" y="1600200"/>
            <a:chExt cx="8933688" cy="4389120"/>
          </a:xfrm>
        </p:grpSpPr>
        <p:pic>
          <p:nvPicPr>
            <p:cNvPr id="34" name="Picture 33" descr="100831_0745Z.JPG"/>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pic>
          <p:nvPicPr>
            <p:cNvPr id="35" name="Picture 34" descr="bt_diff_100831_0745z.jpg"/>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grpSp>
      <p:grpSp>
        <p:nvGrpSpPr>
          <p:cNvPr id="39" name="Group 38"/>
          <p:cNvGrpSpPr/>
          <p:nvPr/>
        </p:nvGrpSpPr>
        <p:grpSpPr>
          <a:xfrm>
            <a:off x="100584" y="1600200"/>
            <a:ext cx="8933688" cy="4389120"/>
            <a:chOff x="100584" y="1600200"/>
            <a:chExt cx="8933688" cy="4389120"/>
          </a:xfrm>
        </p:grpSpPr>
        <p:pic>
          <p:nvPicPr>
            <p:cNvPr id="37" name="Picture 36" descr="bt_diff_100831_0845z.jpg"/>
            <p:cNvPicPr>
              <a:picLocks noChangeAspect="1"/>
            </p:cNvPicPr>
            <p:nvPr/>
          </p:nvPicPr>
          <p:blipFill>
            <a:blip r:embed="rId14">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pic>
          <p:nvPicPr>
            <p:cNvPr id="38" name="Picture 37" descr="100831_0845Z.JPG"/>
            <p:cNvPicPr>
              <a:picLocks noChangeAspect="1"/>
            </p:cNvPicPr>
            <p:nvPr/>
          </p:nvPicPr>
          <p:blipFill>
            <a:blip r:embed="rId15">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grpSp>
      <p:grpSp>
        <p:nvGrpSpPr>
          <p:cNvPr id="42" name="Group 41"/>
          <p:cNvGrpSpPr/>
          <p:nvPr/>
        </p:nvGrpSpPr>
        <p:grpSpPr>
          <a:xfrm>
            <a:off x="100584" y="1600200"/>
            <a:ext cx="8933688" cy="4389120"/>
            <a:chOff x="100584" y="1600200"/>
            <a:chExt cx="8933688" cy="4389120"/>
          </a:xfrm>
        </p:grpSpPr>
        <p:pic>
          <p:nvPicPr>
            <p:cNvPr id="40" name="Picture 39" descr="100831_0945Z.JPG"/>
            <p:cNvPicPr>
              <a:picLocks noChangeAspect="1"/>
            </p:cNvPicPr>
            <p:nvPr/>
          </p:nvPicPr>
          <p:blipFill>
            <a:blip r:embed="rId16">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pic>
          <p:nvPicPr>
            <p:cNvPr id="41" name="Picture 40" descr="bt_diff_100831_0945z.jpg"/>
            <p:cNvPicPr>
              <a:picLocks noChangeAspect="1"/>
            </p:cNvPicPr>
            <p:nvPr/>
          </p:nvPicPr>
          <p:blipFill>
            <a:blip r:embed="rId17">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grpSp>
      <p:grpSp>
        <p:nvGrpSpPr>
          <p:cNvPr id="45" name="Group 44"/>
          <p:cNvGrpSpPr/>
          <p:nvPr/>
        </p:nvGrpSpPr>
        <p:grpSpPr>
          <a:xfrm>
            <a:off x="100584" y="1600200"/>
            <a:ext cx="8933688" cy="4389120"/>
            <a:chOff x="100584" y="1600200"/>
            <a:chExt cx="8933688" cy="4389120"/>
          </a:xfrm>
        </p:grpSpPr>
        <p:pic>
          <p:nvPicPr>
            <p:cNvPr id="43" name="Picture 42" descr="bt_diff_100831_1245z.jpg"/>
            <p:cNvPicPr>
              <a:picLocks noChangeAspect="1"/>
            </p:cNvPicPr>
            <p:nvPr/>
          </p:nvPicPr>
          <p:blipFill>
            <a:blip r:embed="rId18">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pic>
          <p:nvPicPr>
            <p:cNvPr id="44" name="Picture 43" descr="100831_1245Z.JPG"/>
            <p:cNvPicPr>
              <a:picLocks noChangeAspect="1"/>
            </p:cNvPicPr>
            <p:nvPr/>
          </p:nvPicPr>
          <p:blipFill>
            <a:blip r:embed="rId19">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grpSp>
      <p:grpSp>
        <p:nvGrpSpPr>
          <p:cNvPr id="48" name="Group 47"/>
          <p:cNvGrpSpPr/>
          <p:nvPr/>
        </p:nvGrpSpPr>
        <p:grpSpPr>
          <a:xfrm>
            <a:off x="100584" y="1600200"/>
            <a:ext cx="8933688" cy="4389120"/>
            <a:chOff x="100584" y="1600200"/>
            <a:chExt cx="8933688" cy="4389120"/>
          </a:xfrm>
        </p:grpSpPr>
        <p:pic>
          <p:nvPicPr>
            <p:cNvPr id="46" name="Picture 45" descr="100831_1345Z.JPG"/>
            <p:cNvPicPr>
              <a:picLocks noChangeAspect="1"/>
            </p:cNvPicPr>
            <p:nvPr/>
          </p:nvPicPr>
          <p:blipFill>
            <a:blip r:embed="rId20">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pic>
          <p:nvPicPr>
            <p:cNvPr id="47" name="Picture 46" descr="bt_diff_100831_1345z.jpg"/>
            <p:cNvPicPr>
              <a:picLocks noChangeAspect="1"/>
            </p:cNvPicPr>
            <p:nvPr/>
          </p:nvPicPr>
          <p:blipFill>
            <a:blip r:embed="rId21">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grpSp>
      <p:grpSp>
        <p:nvGrpSpPr>
          <p:cNvPr id="51" name="Group 50"/>
          <p:cNvGrpSpPr/>
          <p:nvPr/>
        </p:nvGrpSpPr>
        <p:grpSpPr>
          <a:xfrm>
            <a:off x="100584" y="1600200"/>
            <a:ext cx="8933688" cy="4389120"/>
            <a:chOff x="100584" y="1600200"/>
            <a:chExt cx="8933688" cy="4389120"/>
          </a:xfrm>
        </p:grpSpPr>
        <p:pic>
          <p:nvPicPr>
            <p:cNvPr id="49" name="Picture 48" descr="bt_diff_100831_1445z.jpg"/>
            <p:cNvPicPr>
              <a:picLocks noChangeAspect="1"/>
            </p:cNvPicPr>
            <p:nvPr/>
          </p:nvPicPr>
          <p:blipFill>
            <a:blip r:embed="rId22">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pic>
          <p:nvPicPr>
            <p:cNvPr id="50" name="Picture 49" descr="100831_1445Z.JPG"/>
            <p:cNvPicPr>
              <a:picLocks noChangeAspect="1"/>
            </p:cNvPicPr>
            <p:nvPr/>
          </p:nvPicPr>
          <p:blipFill>
            <a:blip r:embed="rId23">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grpSp>
      <p:grpSp>
        <p:nvGrpSpPr>
          <p:cNvPr id="54" name="Group 53"/>
          <p:cNvGrpSpPr/>
          <p:nvPr/>
        </p:nvGrpSpPr>
        <p:grpSpPr>
          <a:xfrm>
            <a:off x="100584" y="1600200"/>
            <a:ext cx="8933688" cy="4389120"/>
            <a:chOff x="100584" y="1600200"/>
            <a:chExt cx="8933688" cy="4389120"/>
          </a:xfrm>
        </p:grpSpPr>
        <p:pic>
          <p:nvPicPr>
            <p:cNvPr id="52" name="Picture 51" descr="100831_1545Z.JPG"/>
            <p:cNvPicPr>
              <a:picLocks noChangeAspect="1"/>
            </p:cNvPicPr>
            <p:nvPr/>
          </p:nvPicPr>
          <p:blipFill>
            <a:blip r:embed="rId24">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pic>
          <p:nvPicPr>
            <p:cNvPr id="53" name="Picture 52" descr="bt_diff_100831_1545z.jpg"/>
            <p:cNvPicPr>
              <a:picLocks noChangeAspect="1"/>
            </p:cNvPicPr>
            <p:nvPr/>
          </p:nvPicPr>
          <p:blipFill>
            <a:blip r:embed="rId25">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grpSp>
      <p:grpSp>
        <p:nvGrpSpPr>
          <p:cNvPr id="57" name="Group 56"/>
          <p:cNvGrpSpPr/>
          <p:nvPr/>
        </p:nvGrpSpPr>
        <p:grpSpPr>
          <a:xfrm>
            <a:off x="100584" y="1600200"/>
            <a:ext cx="8933688" cy="4389120"/>
            <a:chOff x="100584" y="1600200"/>
            <a:chExt cx="8933688" cy="4389120"/>
          </a:xfrm>
        </p:grpSpPr>
        <p:pic>
          <p:nvPicPr>
            <p:cNvPr id="55" name="Picture 54" descr="bt_diff_100831_1645z.jpg"/>
            <p:cNvPicPr>
              <a:picLocks noChangeAspect="1"/>
            </p:cNvPicPr>
            <p:nvPr/>
          </p:nvPicPr>
          <p:blipFill>
            <a:blip r:embed="rId26">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pic>
          <p:nvPicPr>
            <p:cNvPr id="56" name="Picture 55" descr="100831_1645Z.JPG"/>
            <p:cNvPicPr>
              <a:picLocks noChangeAspect="1"/>
            </p:cNvPicPr>
            <p:nvPr/>
          </p:nvPicPr>
          <p:blipFill>
            <a:blip r:embed="rId27">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grpSp>
      <p:grpSp>
        <p:nvGrpSpPr>
          <p:cNvPr id="60" name="Group 59"/>
          <p:cNvGrpSpPr/>
          <p:nvPr/>
        </p:nvGrpSpPr>
        <p:grpSpPr>
          <a:xfrm>
            <a:off x="100584" y="1600200"/>
            <a:ext cx="8933688" cy="4389120"/>
            <a:chOff x="100584" y="1600200"/>
            <a:chExt cx="8933688" cy="4389120"/>
          </a:xfrm>
        </p:grpSpPr>
        <p:pic>
          <p:nvPicPr>
            <p:cNvPr id="58" name="Picture 57" descr="100831_1745Z.JPG"/>
            <p:cNvPicPr>
              <a:picLocks noChangeAspect="1"/>
            </p:cNvPicPr>
            <p:nvPr/>
          </p:nvPicPr>
          <p:blipFill>
            <a:blip r:embed="rId28">
              <a:extLst>
                <a:ext uri="{28A0092B-C50C-407E-A947-70E740481C1C}">
                  <a14:useLocalDpi xmlns="" xmlns:a14="http://schemas.microsoft.com/office/drawing/2010/main" val="0"/>
                </a:ext>
              </a:extLst>
            </a:blip>
            <a:stretch>
              <a:fillRect/>
            </a:stretch>
          </p:blipFill>
          <p:spPr>
            <a:xfrm>
              <a:off x="100584" y="1600200"/>
              <a:ext cx="4389120" cy="4389120"/>
            </a:xfrm>
            <a:prstGeom prst="rect">
              <a:avLst/>
            </a:prstGeom>
          </p:spPr>
        </p:pic>
        <p:pic>
          <p:nvPicPr>
            <p:cNvPr id="59" name="Picture 58" descr="bt_diff_100831_1745z.jpg"/>
            <p:cNvPicPr>
              <a:picLocks noChangeAspect="1"/>
            </p:cNvPicPr>
            <p:nvPr/>
          </p:nvPicPr>
          <p:blipFill>
            <a:blip r:embed="rId29">
              <a:extLst>
                <a:ext uri="{28A0092B-C50C-407E-A947-70E740481C1C}">
                  <a14:useLocalDpi xmlns="" xmlns:a14="http://schemas.microsoft.com/office/drawing/2010/main" val="0"/>
                </a:ext>
              </a:extLst>
            </a:blip>
            <a:stretch>
              <a:fillRect/>
            </a:stretch>
          </p:blipFill>
          <p:spPr>
            <a:xfrm>
              <a:off x="4645152" y="1600200"/>
              <a:ext cx="4389120" cy="4389120"/>
            </a:xfrm>
            <a:prstGeom prst="rect">
              <a:avLst/>
            </a:prstGeom>
          </p:spPr>
        </p:pic>
      </p:grpSp>
    </p:spTree>
    <p:extLst>
      <p:ext uri="{BB962C8B-B14F-4D97-AF65-F5344CB8AC3E}">
        <p14:creationId xmlns="" xmlns:p14="http://schemas.microsoft.com/office/powerpoint/2010/main" val="37773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30"/>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33"/>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36"/>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39"/>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42"/>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500"/>
                                  </p:stCondLst>
                                  <p:childTnLst>
                                    <p:set>
                                      <p:cBhvr>
                                        <p:cTn id="27" dur="1" fill="hold">
                                          <p:stCondLst>
                                            <p:cond delay="0"/>
                                          </p:stCondLst>
                                        </p:cTn>
                                        <p:tgtEl>
                                          <p:spTgt spid="45"/>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nodeType="afterEffect">
                                  <p:stCondLst>
                                    <p:cond delay="500"/>
                                  </p:stCondLst>
                                  <p:childTnLst>
                                    <p:set>
                                      <p:cBhvr>
                                        <p:cTn id="30" dur="1" fill="hold">
                                          <p:stCondLst>
                                            <p:cond delay="0"/>
                                          </p:stCondLst>
                                        </p:cTn>
                                        <p:tgtEl>
                                          <p:spTgt spid="48"/>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nodeType="afterEffect">
                                  <p:stCondLst>
                                    <p:cond delay="500"/>
                                  </p:stCondLst>
                                  <p:childTnLst>
                                    <p:set>
                                      <p:cBhvr>
                                        <p:cTn id="33" dur="1" fill="hold">
                                          <p:stCondLst>
                                            <p:cond delay="0"/>
                                          </p:stCondLst>
                                        </p:cTn>
                                        <p:tgtEl>
                                          <p:spTgt spid="51"/>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500"/>
                                  </p:stCondLst>
                                  <p:childTnLst>
                                    <p:set>
                                      <p:cBhvr>
                                        <p:cTn id="36" dur="1" fill="hold">
                                          <p:stCondLst>
                                            <p:cond delay="0"/>
                                          </p:stCondLst>
                                        </p:cTn>
                                        <p:tgtEl>
                                          <p:spTgt spid="54"/>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nodeType="afterEffect">
                                  <p:stCondLst>
                                    <p:cond delay="500"/>
                                  </p:stCondLst>
                                  <p:childTnLst>
                                    <p:set>
                                      <p:cBhvr>
                                        <p:cTn id="39" dur="1" fill="hold">
                                          <p:stCondLst>
                                            <p:cond delay="0"/>
                                          </p:stCondLst>
                                        </p:cTn>
                                        <p:tgtEl>
                                          <p:spTgt spid="57"/>
                                        </p:tgtEl>
                                        <p:attrNameLst>
                                          <p:attrName>style.visibility</p:attrName>
                                        </p:attrNameLst>
                                      </p:cBhvr>
                                      <p:to>
                                        <p:strVal val="visible"/>
                                      </p:to>
                                    </p:set>
                                  </p:childTnLst>
                                </p:cTn>
                              </p:par>
                            </p:childTnLst>
                          </p:cTn>
                        </p:par>
                        <p:par>
                          <p:cTn id="40" fill="hold">
                            <p:stCondLst>
                              <p:cond delay="6000"/>
                            </p:stCondLst>
                            <p:childTnLst>
                              <p:par>
                                <p:cTn id="41" presetID="1" presetClass="entr" presetSubtype="0" fill="hold" nodeType="afterEffect">
                                  <p:stCondLst>
                                    <p:cond delay="50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p:cNvPicPr>
            <a:picLocks noChangeAspect="1"/>
          </p:cNvPicPr>
          <p:nvPr/>
        </p:nvPicPr>
        <p:blipFill>
          <a:blip r:embed="rId3"/>
          <a:srcRect l="1862" t="1077" r="2763" b="1077"/>
          <a:stretch>
            <a:fillRect/>
          </a:stretch>
        </p:blipFill>
        <p:spPr bwMode="auto">
          <a:xfrm>
            <a:off x="695325" y="1179513"/>
            <a:ext cx="7726363" cy="5394325"/>
          </a:xfrm>
          <a:prstGeom prst="rect">
            <a:avLst/>
          </a:prstGeom>
          <a:noFill/>
          <a:ln w="9525">
            <a:noFill/>
            <a:miter lim="800000"/>
            <a:headEnd/>
            <a:tailEnd/>
          </a:ln>
        </p:spPr>
      </p:pic>
      <p:sp>
        <p:nvSpPr>
          <p:cNvPr id="125954" name="Text Box 63"/>
          <p:cNvSpPr txBox="1">
            <a:spLocks noChangeArrowheads="1"/>
          </p:cNvSpPr>
          <p:nvPr/>
        </p:nvSpPr>
        <p:spPr bwMode="auto">
          <a:xfrm>
            <a:off x="0" y="36513"/>
            <a:ext cx="9144000" cy="1127125"/>
          </a:xfrm>
          <a:prstGeom prst="rect">
            <a:avLst/>
          </a:prstGeom>
          <a:noFill/>
          <a:ln w="9525">
            <a:noFill/>
            <a:miter lim="800000"/>
            <a:headEnd/>
            <a:tailEnd/>
          </a:ln>
        </p:spPr>
        <p:txBody>
          <a:bodyPr>
            <a:spAutoFit/>
          </a:bodyPr>
          <a:lstStyle/>
          <a:p>
            <a:pPr algn="ctr">
              <a:spcBef>
                <a:spcPct val="50000"/>
              </a:spcBef>
            </a:pPr>
            <a:r>
              <a:rPr lang="en-US" sz="3200" b="1" dirty="0">
                <a:solidFill>
                  <a:srgbClr val="000000"/>
                </a:solidFill>
                <a:latin typeface="Comic Sans MS" pitchFamily="66" charset="0"/>
              </a:rPr>
              <a:t>IR </a:t>
            </a:r>
            <a:r>
              <a:rPr lang="en-US" sz="3200" b="1" dirty="0" err="1">
                <a:solidFill>
                  <a:srgbClr val="000000"/>
                </a:solidFill>
                <a:latin typeface="Comic Sans MS" pitchFamily="66" charset="0"/>
              </a:rPr>
              <a:t>Cloudtop</a:t>
            </a:r>
            <a:r>
              <a:rPr lang="en-US" sz="3200" b="1" dirty="0">
                <a:solidFill>
                  <a:srgbClr val="000000"/>
                </a:solidFill>
                <a:latin typeface="Comic Sans MS" pitchFamily="66" charset="0"/>
              </a:rPr>
              <a:t> Temperature Trends</a:t>
            </a:r>
          </a:p>
          <a:p>
            <a:pPr algn="ctr">
              <a:spcBef>
                <a:spcPct val="50000"/>
              </a:spcBef>
            </a:pPr>
            <a:r>
              <a:rPr lang="en-US" sz="2400" dirty="0">
                <a:solidFill>
                  <a:srgbClr val="000000"/>
                </a:solidFill>
                <a:latin typeface="Comic Sans MS" pitchFamily="66" charset="0"/>
              </a:rPr>
              <a:t>6-hr BT Temp Difference (azimuthal average)</a:t>
            </a:r>
            <a:endParaRPr lang="en-US" sz="2400" b="1" dirty="0">
              <a:solidFill>
                <a:srgbClr val="000000"/>
              </a:solidFill>
              <a:latin typeface="Comic Sans MS" pitchFamily="66" charset="0"/>
            </a:endParaRPr>
          </a:p>
        </p:txBody>
      </p:sp>
      <p:grpSp>
        <p:nvGrpSpPr>
          <p:cNvPr id="125964" name="Group 12"/>
          <p:cNvGrpSpPr>
            <a:grpSpLocks/>
          </p:cNvGrpSpPr>
          <p:nvPr/>
        </p:nvGrpSpPr>
        <p:grpSpPr bwMode="auto">
          <a:xfrm>
            <a:off x="1828800" y="3321050"/>
            <a:ext cx="6070600" cy="2755900"/>
            <a:chOff x="1152" y="2092"/>
            <a:chExt cx="3824" cy="1736"/>
          </a:xfrm>
        </p:grpSpPr>
        <p:sp>
          <p:nvSpPr>
            <p:cNvPr id="125956" name="Oval 6"/>
            <p:cNvSpPr>
              <a:spLocks noChangeArrowheads="1"/>
            </p:cNvSpPr>
            <p:nvPr/>
          </p:nvSpPr>
          <p:spPr bwMode="auto">
            <a:xfrm>
              <a:off x="1152" y="2264"/>
              <a:ext cx="944" cy="936"/>
            </a:xfrm>
            <a:prstGeom prst="ellipse">
              <a:avLst/>
            </a:prstGeom>
            <a:noFill/>
            <a:ln w="28575">
              <a:solidFill>
                <a:schemeClr val="tx1"/>
              </a:solidFill>
              <a:round/>
              <a:headEnd/>
              <a:tailEnd/>
            </a:ln>
          </p:spPr>
          <p:txBody>
            <a:bodyPr wrap="none" anchor="ctr"/>
            <a:lstStyle/>
            <a:p>
              <a:endParaRPr lang="en-US"/>
            </a:p>
          </p:txBody>
        </p:sp>
        <p:sp>
          <p:nvSpPr>
            <p:cNvPr id="125957" name="Line 9"/>
            <p:cNvSpPr>
              <a:spLocks noChangeShapeType="1"/>
            </p:cNvSpPr>
            <p:nvPr/>
          </p:nvSpPr>
          <p:spPr bwMode="auto">
            <a:xfrm flipH="1" flipV="1">
              <a:off x="1776" y="3204"/>
              <a:ext cx="216" cy="492"/>
            </a:xfrm>
            <a:prstGeom prst="line">
              <a:avLst/>
            </a:prstGeom>
            <a:noFill/>
            <a:ln w="38100">
              <a:solidFill>
                <a:schemeClr val="tx1"/>
              </a:solidFill>
              <a:round/>
              <a:headEnd/>
              <a:tailEnd type="arrow" w="med" len="med"/>
            </a:ln>
          </p:spPr>
          <p:txBody>
            <a:bodyPr/>
            <a:lstStyle/>
            <a:p>
              <a:endParaRPr lang="en-US"/>
            </a:p>
          </p:txBody>
        </p:sp>
        <p:sp>
          <p:nvSpPr>
            <p:cNvPr id="125958" name="Line 10"/>
            <p:cNvSpPr>
              <a:spLocks noChangeShapeType="1"/>
            </p:cNvSpPr>
            <p:nvPr/>
          </p:nvSpPr>
          <p:spPr bwMode="auto">
            <a:xfrm flipV="1">
              <a:off x="2304" y="3384"/>
              <a:ext cx="312" cy="312"/>
            </a:xfrm>
            <a:prstGeom prst="line">
              <a:avLst/>
            </a:prstGeom>
            <a:noFill/>
            <a:ln w="38100">
              <a:solidFill>
                <a:schemeClr val="tx1"/>
              </a:solidFill>
              <a:round/>
              <a:headEnd/>
              <a:tailEnd type="arrow" w="med" len="med"/>
            </a:ln>
          </p:spPr>
          <p:txBody>
            <a:bodyPr/>
            <a:lstStyle/>
            <a:p>
              <a:endParaRPr lang="en-US"/>
            </a:p>
          </p:txBody>
        </p:sp>
        <p:sp>
          <p:nvSpPr>
            <p:cNvPr id="125959" name="Line 11"/>
            <p:cNvSpPr>
              <a:spLocks noChangeShapeType="1"/>
            </p:cNvSpPr>
            <p:nvPr/>
          </p:nvSpPr>
          <p:spPr bwMode="auto">
            <a:xfrm flipV="1">
              <a:off x="3446" y="3028"/>
              <a:ext cx="866" cy="548"/>
            </a:xfrm>
            <a:prstGeom prst="line">
              <a:avLst/>
            </a:prstGeom>
            <a:noFill/>
            <a:ln w="38100">
              <a:solidFill>
                <a:schemeClr val="tx1"/>
              </a:solidFill>
              <a:round/>
              <a:headEnd/>
              <a:tailEnd type="arrow" w="med" len="med"/>
            </a:ln>
          </p:spPr>
          <p:txBody>
            <a:bodyPr/>
            <a:lstStyle/>
            <a:p>
              <a:endParaRPr lang="en-US"/>
            </a:p>
          </p:txBody>
        </p:sp>
        <p:sp>
          <p:nvSpPr>
            <p:cNvPr id="125960" name="Text Box 12"/>
            <p:cNvSpPr txBox="1">
              <a:spLocks noChangeArrowheads="1"/>
            </p:cNvSpPr>
            <p:nvPr/>
          </p:nvSpPr>
          <p:spPr bwMode="auto">
            <a:xfrm>
              <a:off x="1776" y="3576"/>
              <a:ext cx="2050" cy="252"/>
            </a:xfrm>
            <a:prstGeom prst="rect">
              <a:avLst/>
            </a:prstGeom>
            <a:solidFill>
              <a:schemeClr val="bg1"/>
            </a:solidFill>
            <a:ln w="9525">
              <a:solidFill>
                <a:schemeClr val="tx1"/>
              </a:solidFill>
              <a:miter lim="800000"/>
              <a:headEnd/>
              <a:tailEnd/>
            </a:ln>
          </p:spPr>
          <p:txBody>
            <a:bodyPr wrap="none">
              <a:spAutoFit/>
            </a:bodyPr>
            <a:lstStyle/>
            <a:p>
              <a:r>
                <a:rPr lang="en-US" sz="2000" dirty="0">
                  <a:latin typeface="Comic Sans MS" pitchFamily="66" charset="0"/>
                </a:rPr>
                <a:t>“Cool Rings” </a:t>
              </a:r>
              <a:r>
                <a:rPr lang="en-US" sz="2000" dirty="0" smtClean="0">
                  <a:latin typeface="Comic Sans MS" pitchFamily="66" charset="0"/>
                </a:rPr>
                <a:t>(~15-18 UTC)</a:t>
              </a:r>
              <a:endParaRPr lang="en-US" sz="2000" dirty="0">
                <a:latin typeface="Comic Sans MS" pitchFamily="66" charset="0"/>
              </a:endParaRPr>
            </a:p>
          </p:txBody>
        </p:sp>
        <p:sp>
          <p:nvSpPr>
            <p:cNvPr id="125961" name="Oval 16"/>
            <p:cNvSpPr>
              <a:spLocks noChangeArrowheads="1"/>
            </p:cNvSpPr>
            <p:nvPr/>
          </p:nvSpPr>
          <p:spPr bwMode="auto">
            <a:xfrm>
              <a:off x="2502" y="2560"/>
              <a:ext cx="944" cy="936"/>
            </a:xfrm>
            <a:prstGeom prst="ellipse">
              <a:avLst/>
            </a:prstGeom>
            <a:noFill/>
            <a:ln w="28575">
              <a:solidFill>
                <a:schemeClr val="tx1"/>
              </a:solidFill>
              <a:round/>
              <a:headEnd/>
              <a:tailEnd/>
            </a:ln>
          </p:spPr>
          <p:txBody>
            <a:bodyPr wrap="none" anchor="ctr"/>
            <a:lstStyle/>
            <a:p>
              <a:endParaRPr lang="en-US"/>
            </a:p>
          </p:txBody>
        </p:sp>
        <p:sp>
          <p:nvSpPr>
            <p:cNvPr id="125962" name="Oval 17"/>
            <p:cNvSpPr>
              <a:spLocks noChangeArrowheads="1"/>
            </p:cNvSpPr>
            <p:nvPr/>
          </p:nvSpPr>
          <p:spPr bwMode="auto">
            <a:xfrm>
              <a:off x="4032" y="2092"/>
              <a:ext cx="944" cy="936"/>
            </a:xfrm>
            <a:prstGeom prst="ellipse">
              <a:avLst/>
            </a:prstGeom>
            <a:noFill/>
            <a:ln w="28575">
              <a:solidFill>
                <a:schemeClr val="tx1"/>
              </a:solidFill>
              <a:round/>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964"/>
                                        </p:tgtEl>
                                        <p:attrNameLst>
                                          <p:attrName>style.visibility</p:attrName>
                                        </p:attrNameLst>
                                      </p:cBhvr>
                                      <p:to>
                                        <p:strVal val="visible"/>
                                      </p:to>
                                    </p:set>
                                    <p:animEffect transition="in" filter="fade">
                                      <p:cBhvr>
                                        <p:cTn id="7" dur="2000"/>
                                        <p:tgtEl>
                                          <p:spTgt spid="125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5627</TotalTime>
  <Words>2297</Words>
  <Application>Microsoft Office PowerPoint</Application>
  <PresentationFormat>On-screen Show (4:3)</PresentationFormat>
  <Paragraphs>373</Paragraphs>
  <Slides>44</Slides>
  <Notes>7</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vector>
  </TitlesOfParts>
  <Company>University of Miami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P. Dunion</dc:creator>
  <cp:lastModifiedBy>seminar</cp:lastModifiedBy>
  <cp:revision>196</cp:revision>
  <cp:lastPrinted>2011-09-13T02:58:29Z</cp:lastPrinted>
  <dcterms:created xsi:type="dcterms:W3CDTF">2011-07-11T13:04:20Z</dcterms:created>
  <dcterms:modified xsi:type="dcterms:W3CDTF">2011-09-14T12:46:40Z</dcterms:modified>
</cp:coreProperties>
</file>